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258" r:id="rId4"/>
    <p:sldId id="285" r:id="rId5"/>
    <p:sldId id="259" r:id="rId6"/>
    <p:sldId id="260" r:id="rId7"/>
    <p:sldId id="287" r:id="rId8"/>
    <p:sldId id="288" r:id="rId9"/>
    <p:sldId id="289" r:id="rId10"/>
    <p:sldId id="290" r:id="rId11"/>
    <p:sldId id="291" r:id="rId12"/>
    <p:sldId id="292" r:id="rId13"/>
    <p:sldId id="293" r:id="rId14"/>
    <p:sldId id="294" r:id="rId15"/>
    <p:sldId id="295" r:id="rId16"/>
    <p:sldId id="296" r:id="rId17"/>
    <p:sldId id="297" r:id="rId18"/>
    <p:sldId id="298" r:id="rId19"/>
    <p:sldId id="299" r:id="rId20"/>
    <p:sldId id="300" r:id="rId21"/>
    <p:sldId id="301" r:id="rId22"/>
    <p:sldId id="302" r:id="rId23"/>
    <p:sldId id="303" r:id="rId24"/>
    <p:sldId id="304" r:id="rId25"/>
    <p:sldId id="305" r:id="rId26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8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1" name="Shape 121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37685918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n-lt"/>
        <a:ea typeface="+mn-ea"/>
        <a:cs typeface="+mn-cs"/>
        <a:sym typeface="Calibri"/>
      </a:defRPr>
    </a:lvl1pPr>
    <a:lvl2pPr indent="2286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2pPr>
    <a:lvl3pPr indent="4572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3pPr>
    <a:lvl4pPr indent="6858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4pPr>
    <a:lvl5pPr indent="9144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5pPr>
    <a:lvl6pPr indent="11430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6pPr>
    <a:lvl7pPr indent="13716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7pPr>
    <a:lvl8pPr indent="16002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8pPr>
    <a:lvl9pPr indent="18288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414" y="8685894"/>
            <a:ext cx="2972098" cy="456595"/>
          </a:xfrm>
          <a:prstGeom prst="rect">
            <a:avLst/>
          </a:prstGeom>
          <a:noFill/>
        </p:spPr>
        <p:txBody>
          <a:bodyPr lIns="86493" tIns="43247" rIns="86493" bIns="43247"/>
          <a:lstStyle>
            <a:lvl1pPr defTabSz="914485">
              <a:defRPr sz="2300">
                <a:solidFill>
                  <a:srgbClr val="000099"/>
                </a:solidFill>
                <a:latin typeface="Times New Roman" pitchFamily="18" charset="0"/>
              </a:defRPr>
            </a:lvl1pPr>
            <a:lvl2pPr marL="702756" indent="-270291" defTabSz="914485">
              <a:defRPr sz="2300">
                <a:solidFill>
                  <a:srgbClr val="000099"/>
                </a:solidFill>
                <a:latin typeface="Times New Roman" pitchFamily="18" charset="0"/>
              </a:defRPr>
            </a:lvl2pPr>
            <a:lvl3pPr marL="1081164" indent="-216233" defTabSz="914485">
              <a:defRPr sz="2300">
                <a:solidFill>
                  <a:srgbClr val="000099"/>
                </a:solidFill>
                <a:latin typeface="Times New Roman" pitchFamily="18" charset="0"/>
              </a:defRPr>
            </a:lvl3pPr>
            <a:lvl4pPr marL="1513629" indent="-216233" defTabSz="914485">
              <a:defRPr sz="2300">
                <a:solidFill>
                  <a:srgbClr val="000099"/>
                </a:solidFill>
                <a:latin typeface="Times New Roman" pitchFamily="18" charset="0"/>
              </a:defRPr>
            </a:lvl4pPr>
            <a:lvl5pPr marL="1946095" indent="-216233" defTabSz="914485">
              <a:defRPr sz="2300">
                <a:solidFill>
                  <a:srgbClr val="000099"/>
                </a:solidFill>
                <a:latin typeface="Times New Roman" pitchFamily="18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rgbClr val="000099"/>
                </a:solidFill>
                <a:latin typeface="Times New Roman" pitchFamily="18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rgbClr val="000099"/>
                </a:solidFill>
                <a:latin typeface="Times New Roman" pitchFamily="18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rgbClr val="000099"/>
                </a:solidFill>
                <a:latin typeface="Times New Roman" pitchFamily="18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rgbClr val="000099"/>
                </a:solidFill>
                <a:latin typeface="Times New Roman" pitchFamily="18" charset="0"/>
              </a:defRPr>
            </a:lvl9pPr>
          </a:lstStyle>
          <a:p>
            <a:fld id="{62625CE1-D2B9-49E8-8415-160FB2707448}" type="slidenum">
              <a:rPr lang="en-GB" sz="1200">
                <a:solidFill>
                  <a:schemeClr val="tx1"/>
                </a:solidFill>
              </a:rPr>
              <a:pPr/>
              <a:t>11</a:t>
            </a:fld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29699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9700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6493" tIns="43247" rIns="86493" bIns="43247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7"/>
          <p:cNvSpPr/>
          <p:nvPr/>
        </p:nvSpPr>
        <p:spPr>
          <a:xfrm>
            <a:off x="-101860" y="0"/>
            <a:ext cx="9347719" cy="762000"/>
          </a:xfrm>
          <a:prstGeom prst="rect">
            <a:avLst/>
          </a:prstGeom>
          <a:solidFill>
            <a:srgbClr val="FFFFFF"/>
          </a:solidFill>
          <a:ln w="25400">
            <a:solidFill>
              <a:srgbClr val="FFFFFF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3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rcRect l="1051" r="799" b="503"/>
          <a:stretch>
            <a:fillRect/>
          </a:stretch>
        </p:blipFill>
        <p:spPr>
          <a:xfrm>
            <a:off x="-101859" y="228600"/>
            <a:ext cx="9347718" cy="6992939"/>
          </a:xfrm>
          <a:prstGeom prst="rect">
            <a:avLst/>
          </a:prstGeom>
          <a:ln w="12700">
            <a:miter lim="400000"/>
          </a:ln>
        </p:spPr>
      </p:pic>
      <p:sp>
        <p:nvSpPr>
          <p:cNvPr id="14" name="Title Text"/>
          <p:cNvSpPr txBox="1">
            <a:spLocks noGrp="1"/>
          </p:cNvSpPr>
          <p:nvPr>
            <p:ph type="title"/>
          </p:nvPr>
        </p:nvSpPr>
        <p:spPr>
          <a:xfrm>
            <a:off x="2971799" y="1524000"/>
            <a:ext cx="6274059" cy="2076451"/>
          </a:xfrm>
          <a:prstGeom prst="rect">
            <a:avLst/>
          </a:prstGeom>
        </p:spPr>
        <p:txBody>
          <a:bodyPr/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15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2971798" y="3657600"/>
            <a:ext cx="6274061" cy="1524000"/>
          </a:xfrm>
          <a:prstGeom prst="rect">
            <a:avLst/>
          </a:prstGeom>
        </p:spPr>
        <p:txBody>
          <a:bodyPr/>
          <a:lstStyle>
            <a:lvl1pPr marL="0" indent="0" algn="ctr">
              <a:spcBef>
                <a:spcPts val="500"/>
              </a:spcBef>
              <a:buSzTx/>
              <a:buFontTx/>
              <a:buNone/>
              <a:defRPr sz="2200">
                <a:solidFill>
                  <a:srgbClr val="FFFFFF"/>
                </a:solidFill>
              </a:defRPr>
            </a:lvl1pPr>
            <a:lvl2pPr marL="0" indent="457200" algn="ctr">
              <a:spcBef>
                <a:spcPts val="500"/>
              </a:spcBef>
              <a:buSzTx/>
              <a:buFontTx/>
              <a:buNone/>
              <a:defRPr sz="2200">
                <a:solidFill>
                  <a:srgbClr val="FFFFFF"/>
                </a:solidFill>
              </a:defRPr>
            </a:lvl2pPr>
            <a:lvl3pPr marL="0" indent="914400" algn="ctr">
              <a:spcBef>
                <a:spcPts val="500"/>
              </a:spcBef>
              <a:buSzTx/>
              <a:buFontTx/>
              <a:buNone/>
              <a:defRPr sz="2200">
                <a:solidFill>
                  <a:srgbClr val="FFFFFF"/>
                </a:solidFill>
              </a:defRPr>
            </a:lvl3pPr>
            <a:lvl4pPr marL="0" indent="1371600" algn="ctr">
              <a:spcBef>
                <a:spcPts val="500"/>
              </a:spcBef>
              <a:buSzTx/>
              <a:buFontTx/>
              <a:buNone/>
              <a:defRPr sz="2200">
                <a:solidFill>
                  <a:srgbClr val="FFFFFF"/>
                </a:solidFill>
              </a:defRPr>
            </a:lvl4pPr>
            <a:lvl5pPr marL="0" indent="1828800" algn="ctr">
              <a:spcBef>
                <a:spcPts val="500"/>
              </a:spcBef>
              <a:buSzTx/>
              <a:buFontTx/>
              <a:buNone/>
              <a:defRPr sz="2200">
                <a:solidFill>
                  <a:srgbClr val="FFFFFF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4400"/>
            </a:lvl1pPr>
          </a:lstStyle>
          <a:p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Title Text"/>
          <p:cNvSpPr txBox="1">
            <a:spLocks noGrp="1"/>
          </p:cNvSpPr>
          <p:nvPr>
            <p:ph type="title"/>
          </p:nvPr>
        </p:nvSpPr>
        <p:spPr>
          <a:xfrm>
            <a:off x="6629400" y="274638"/>
            <a:ext cx="2057400" cy="5851526"/>
          </a:xfrm>
          <a:prstGeom prst="rect">
            <a:avLst/>
          </a:prstGeom>
        </p:spPr>
        <p:txBody>
          <a:bodyPr/>
          <a:lstStyle>
            <a:lvl1pPr>
              <a:defRPr sz="4400"/>
            </a:lvl1pPr>
          </a:lstStyle>
          <a:p>
            <a:r>
              <a:t>Title Text</a:t>
            </a:r>
          </a:p>
        </p:txBody>
      </p:sp>
      <p:sp>
        <p:nvSpPr>
          <p:cNvPr id="106" name="Body Level One…"/>
          <p:cNvSpPr txBox="1">
            <a:spLocks noGrp="1"/>
          </p:cNvSpPr>
          <p:nvPr>
            <p:ph type="body" idx="1"/>
          </p:nvPr>
        </p:nvSpPr>
        <p:spPr>
          <a:xfrm>
            <a:off x="457200" y="274638"/>
            <a:ext cx="6019800" cy="5851526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efault 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4419600" y="6172200"/>
            <a:ext cx="2133600" cy="368301"/>
          </a:xfrm>
          <a:prstGeom prst="rect">
            <a:avLst/>
          </a:prstGeom>
        </p:spPr>
        <p:txBody>
          <a:bodyPr/>
          <a:lstStyle>
            <a:lvl1pPr>
              <a:defRPr sz="12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85800" y="6172200"/>
            <a:ext cx="37338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Introduction to Database Systems G51DBS</a:t>
            </a:r>
          </a:p>
        </p:txBody>
      </p:sp>
    </p:spTree>
    <p:extLst>
      <p:ext uri="{BB962C8B-B14F-4D97-AF65-F5344CB8AC3E}">
        <p14:creationId xmlns:p14="http://schemas.microsoft.com/office/powerpoint/2010/main" val="1697269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4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Picture 16" descr="Picture 1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113" y="3175"/>
            <a:ext cx="9144001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33" name="Title Text"/>
          <p:cNvSpPr txBox="1">
            <a:spLocks noGrp="1"/>
          </p:cNvSpPr>
          <p:nvPr>
            <p:ph type="title"/>
          </p:nvPr>
        </p:nvSpPr>
        <p:spPr>
          <a:xfrm>
            <a:off x="3124200" y="2420939"/>
            <a:ext cx="3505200" cy="703263"/>
          </a:xfrm>
          <a:prstGeom prst="rect">
            <a:avLst/>
          </a:prstGeom>
        </p:spPr>
        <p:txBody>
          <a:bodyPr anchor="t"/>
          <a:lstStyle>
            <a:lvl1pPr algn="l">
              <a:defRPr sz="2800" b="1" cap="all"/>
            </a:lvl1pPr>
          </a:lstStyle>
          <a:p>
            <a:r>
              <a:t>Title Text</a:t>
            </a:r>
          </a:p>
        </p:txBody>
      </p:sp>
      <p:sp>
        <p:nvSpPr>
          <p:cNvPr id="34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3733800" y="3240088"/>
            <a:ext cx="5334000" cy="2976562"/>
          </a:xfrm>
          <a:prstGeom prst="rect">
            <a:avLst/>
          </a:prstGeom>
        </p:spPr>
        <p:txBody>
          <a:bodyPr/>
          <a:lstStyle>
            <a:lvl1pPr marL="457200" indent="-457200">
              <a:spcBef>
                <a:spcPts val="400"/>
              </a:spcBef>
              <a:buFontTx/>
              <a:buAutoNum type="arabicPeriod"/>
              <a:defRPr sz="2000">
                <a:solidFill>
                  <a:srgbClr val="FFFFFF"/>
                </a:solidFill>
              </a:defRPr>
            </a:lvl1pPr>
            <a:lvl2pPr marL="0" indent="457200">
              <a:spcBef>
                <a:spcPts val="400"/>
              </a:spcBef>
              <a:buSzTx/>
              <a:buFontTx/>
              <a:buNone/>
              <a:defRPr sz="2000">
                <a:solidFill>
                  <a:srgbClr val="FFFFFF"/>
                </a:solidFill>
              </a:defRPr>
            </a:lvl2pPr>
            <a:lvl3pPr marL="0" indent="914400">
              <a:spcBef>
                <a:spcPts val="400"/>
              </a:spcBef>
              <a:buSzTx/>
              <a:buFontTx/>
              <a:buNone/>
              <a:defRPr sz="2000">
                <a:solidFill>
                  <a:srgbClr val="FFFFFF"/>
                </a:solidFill>
              </a:defRPr>
            </a:lvl3pPr>
            <a:lvl4pPr marL="0" indent="1371600">
              <a:spcBef>
                <a:spcPts val="400"/>
              </a:spcBef>
              <a:buSzTx/>
              <a:buFontTx/>
              <a:buNone/>
              <a:defRPr sz="2000">
                <a:solidFill>
                  <a:srgbClr val="FFFFFF"/>
                </a:solidFill>
              </a:defRPr>
            </a:lvl4pPr>
            <a:lvl5pPr marL="0" indent="1828800">
              <a:spcBef>
                <a:spcPts val="400"/>
              </a:spcBef>
              <a:buSzTx/>
              <a:buFontTx/>
              <a:buNone/>
              <a:defRPr sz="2000">
                <a:solidFill>
                  <a:srgbClr val="FFFFFF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4400"/>
            </a:lvl1pPr>
          </a:lstStyle>
          <a:p>
            <a:r>
              <a:t>Title Text</a:t>
            </a:r>
          </a:p>
        </p:txBody>
      </p:sp>
      <p:sp>
        <p:nvSpPr>
          <p:cNvPr id="43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4400"/>
            </a:lvl1pPr>
          </a:lstStyle>
          <a:p>
            <a:r>
              <a:t>Title Text</a:t>
            </a:r>
          </a:p>
        </p:txBody>
      </p:sp>
      <p:sp>
        <p:nvSpPr>
          <p:cNvPr id="5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sz="2400" b="1"/>
            </a:lvl1pPr>
            <a:lvl2pPr marL="0" indent="457200">
              <a:spcBef>
                <a:spcPts val="500"/>
              </a:spcBef>
              <a:buSzTx/>
              <a:buFontTx/>
              <a:buNone/>
              <a:defRPr sz="2400" b="1"/>
            </a:lvl2pPr>
            <a:lvl3pPr marL="0" indent="914400">
              <a:spcBef>
                <a:spcPts val="500"/>
              </a:spcBef>
              <a:buSzTx/>
              <a:buFontTx/>
              <a:buNone/>
              <a:defRPr sz="2400" b="1"/>
            </a:lvl3pPr>
            <a:lvl4pPr marL="0" indent="1371600">
              <a:spcBef>
                <a:spcPts val="500"/>
              </a:spcBef>
              <a:buSzTx/>
              <a:buFontTx/>
              <a:buNone/>
              <a:defRPr sz="2400" b="1"/>
            </a:lvl4pPr>
            <a:lvl5pPr marL="0" indent="1828800">
              <a:spcBef>
                <a:spcPts val="500"/>
              </a:spcBef>
              <a:buSzTx/>
              <a:buFontTx/>
              <a:buNone/>
              <a:defRPr sz="24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3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645025" y="1535112"/>
            <a:ext cx="4041775" cy="639763"/>
          </a:xfrm>
          <a:prstGeom prst="rect">
            <a:avLst/>
          </a:prstGeom>
        </p:spPr>
        <p:txBody>
          <a:bodyPr anchor="b"/>
          <a:lstStyle/>
          <a:p>
            <a:pPr marL="0" indent="0">
              <a:spcBef>
                <a:spcPts val="500"/>
              </a:spcBef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4400"/>
            </a:lvl1pPr>
          </a:lstStyle>
          <a:p>
            <a:r>
              <a:t>Title Text</a:t>
            </a:r>
          </a:p>
        </p:txBody>
      </p:sp>
      <p:sp>
        <p:nvSpPr>
          <p:cNvPr id="6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Title Text"/>
          <p:cNvSpPr txBox="1">
            <a:spLocks noGrp="1"/>
          </p:cNvSpPr>
          <p:nvPr>
            <p:ph type="title"/>
          </p:nvPr>
        </p:nvSpPr>
        <p:spPr>
          <a:xfrm>
            <a:off x="457200" y="609600"/>
            <a:ext cx="3008314" cy="82550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t>Title Text</a:t>
            </a:r>
          </a:p>
        </p:txBody>
      </p:sp>
      <p:sp>
        <p:nvSpPr>
          <p:cNvPr id="77" name="Body Level One…"/>
          <p:cNvSpPr txBox="1">
            <a:spLocks noGrp="1"/>
          </p:cNvSpPr>
          <p:nvPr>
            <p:ph type="body" idx="1"/>
          </p:nvPr>
        </p:nvSpPr>
        <p:spPr>
          <a:xfrm>
            <a:off x="3575050" y="609600"/>
            <a:ext cx="5111750" cy="5516563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8" name="Text Placeholder 3"/>
          <p:cNvSpPr>
            <a:spLocks noGrp="1"/>
          </p:cNvSpPr>
          <p:nvPr>
            <p:ph type="body" sz="half" idx="13"/>
          </p:nvPr>
        </p:nvSpPr>
        <p:spPr>
          <a:xfrm>
            <a:off x="457199" y="1524000"/>
            <a:ext cx="3008315" cy="4602163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300"/>
              </a:spcBef>
              <a:buSzTx/>
              <a:buFontTx/>
              <a:buNone/>
              <a:defRPr sz="1400"/>
            </a:pPr>
            <a:endParaRPr/>
          </a:p>
        </p:txBody>
      </p:sp>
      <p:sp>
        <p:nvSpPr>
          <p:cNvPr id="7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itle Text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t>Title Text</a:t>
            </a:r>
          </a:p>
        </p:txBody>
      </p:sp>
      <p:sp>
        <p:nvSpPr>
          <p:cNvPr id="87" name="Picture Placeholder 2"/>
          <p:cNvSpPr>
            <a:spLocks noGrp="1"/>
          </p:cNvSpPr>
          <p:nvPr>
            <p:ph type="pic" sz="half" idx="13"/>
          </p:nvPr>
        </p:nvSpPr>
        <p:spPr>
          <a:xfrm>
            <a:off x="1792288" y="612775"/>
            <a:ext cx="5486401" cy="41148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88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457200">
              <a:spcBef>
                <a:spcPts val="300"/>
              </a:spcBef>
              <a:buSzTx/>
              <a:buFontTx/>
              <a:buNone/>
              <a:defRPr sz="1400"/>
            </a:lvl2pPr>
            <a:lvl3pPr marL="0" indent="914400">
              <a:spcBef>
                <a:spcPts val="300"/>
              </a:spcBef>
              <a:buSzTx/>
              <a:buFontTx/>
              <a:buNone/>
              <a:defRPr sz="1400"/>
            </a:lvl3pPr>
            <a:lvl4pPr marL="0" indent="1371600">
              <a:spcBef>
                <a:spcPts val="300"/>
              </a:spcBef>
              <a:buSzTx/>
              <a:buFontTx/>
              <a:buNone/>
              <a:defRPr sz="1400"/>
            </a:lvl4pPr>
            <a:lvl5pPr marL="0" indent="182880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Picture 2"/>
          <p:cNvPicPr>
            <a:picLocks noChangeAspect="1"/>
          </p:cNvPicPr>
          <p:nvPr/>
        </p:nvPicPr>
        <p:blipFill>
          <a:blip r:embed="rId15">
            <a:extLst/>
          </a:blip>
          <a:stretch>
            <a:fillRect/>
          </a:stretch>
        </p:blipFill>
        <p:spPr>
          <a:xfrm>
            <a:off x="0" y="0"/>
            <a:ext cx="9172575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Title Text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4" name="Body Level One…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396178" y="6391592"/>
            <a:ext cx="290622" cy="2946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4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 spd="med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457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914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1371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18288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945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517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1089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661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233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Title 1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 smtClean="0"/>
              <a:t>Lecture </a:t>
            </a:r>
            <a:r>
              <a:rPr dirty="0"/>
              <a:t>1</a:t>
            </a:r>
            <a:br>
              <a:rPr dirty="0"/>
            </a:br>
            <a:r>
              <a:rPr dirty="0"/>
              <a:t>Introduction to </a:t>
            </a:r>
            <a:r>
              <a:rPr dirty="0" smtClean="0"/>
              <a:t>Database</a:t>
            </a:r>
            <a:endParaRPr dirty="0"/>
          </a:p>
        </p:txBody>
      </p:sp>
      <p:sp>
        <p:nvSpPr>
          <p:cNvPr id="124" name="Subtitle 2"/>
          <p:cNvSpPr txBox="1">
            <a:spLocks noGrp="1"/>
          </p:cNvSpPr>
          <p:nvPr>
            <p:ph type="subTitle" sz="half" idx="1"/>
          </p:nvPr>
        </p:nvSpPr>
        <p:spPr>
          <a:xfrm>
            <a:off x="2971798" y="3638551"/>
            <a:ext cx="6274061" cy="2038350"/>
          </a:xfrm>
          <a:prstGeom prst="rect">
            <a:avLst/>
          </a:prstGeom>
        </p:spPr>
        <p:txBody>
          <a:bodyPr/>
          <a:lstStyle/>
          <a:p>
            <a:pPr algn="l"/>
            <a:r>
              <a:rPr dirty="0" smtClean="0"/>
              <a:t>Ir. </a:t>
            </a:r>
            <a:r>
              <a:rPr dirty="0" err="1" smtClean="0"/>
              <a:t>Munawar</a:t>
            </a:r>
            <a:r>
              <a:rPr dirty="0" smtClean="0"/>
              <a:t>, MMSI., </a:t>
            </a:r>
            <a:r>
              <a:rPr dirty="0" err="1" smtClean="0"/>
              <a:t>M.Com</a:t>
            </a:r>
            <a:r>
              <a:rPr dirty="0" smtClean="0"/>
              <a:t>., PhD</a:t>
            </a:r>
            <a:endParaRPr dirty="0"/>
          </a:p>
          <a:p>
            <a:pPr algn="l"/>
            <a:r>
              <a:rPr dirty="0"/>
              <a:t/>
            </a:r>
            <a:br>
              <a:rPr dirty="0"/>
            </a:br>
            <a:r>
              <a:rPr dirty="0"/>
              <a:t>Prodi </a:t>
            </a:r>
            <a:r>
              <a:rPr dirty="0" err="1"/>
              <a:t>Sistem</a:t>
            </a:r>
            <a:r>
              <a:rPr dirty="0"/>
              <a:t> </a:t>
            </a:r>
            <a:r>
              <a:rPr dirty="0" err="1"/>
              <a:t>Informasi</a:t>
            </a:r>
            <a:r>
              <a:rPr dirty="0"/>
              <a:t> </a:t>
            </a:r>
            <a:r>
              <a:rPr dirty="0" err="1"/>
              <a:t>dan</a:t>
            </a:r>
            <a:r>
              <a:rPr dirty="0"/>
              <a:t> </a:t>
            </a:r>
            <a:r>
              <a:rPr dirty="0" err="1"/>
              <a:t>Teknik</a:t>
            </a:r>
            <a:r>
              <a:rPr dirty="0"/>
              <a:t> </a:t>
            </a:r>
            <a:r>
              <a:rPr dirty="0" err="1"/>
              <a:t>Informatika</a:t>
            </a:r>
            <a:endParaRPr dirty="0"/>
          </a:p>
          <a:p>
            <a:pPr algn="l"/>
            <a:r>
              <a:rPr dirty="0" err="1"/>
              <a:t>Fakultas</a:t>
            </a:r>
            <a:r>
              <a:rPr dirty="0"/>
              <a:t> </a:t>
            </a:r>
            <a:r>
              <a:rPr dirty="0" err="1"/>
              <a:t>Ilmu</a:t>
            </a:r>
            <a:r>
              <a:rPr dirty="0"/>
              <a:t> </a:t>
            </a:r>
            <a:r>
              <a:rPr dirty="0" err="1"/>
              <a:t>Komputer</a:t>
            </a:r>
            <a:endParaRPr dirty="0"/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Database Systems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GB" sz="2400" smtClean="0"/>
              <a:t>A database system consists of</a:t>
            </a:r>
          </a:p>
          <a:p>
            <a:pPr lvl="1"/>
            <a:r>
              <a:rPr lang="en-GB" sz="2000" smtClean="0"/>
              <a:t>Data (the database)</a:t>
            </a:r>
          </a:p>
          <a:p>
            <a:pPr lvl="1"/>
            <a:r>
              <a:rPr lang="en-GB" sz="2000" smtClean="0"/>
              <a:t>Software</a:t>
            </a:r>
          </a:p>
          <a:p>
            <a:pPr lvl="1"/>
            <a:r>
              <a:rPr lang="en-GB" sz="2000" smtClean="0"/>
              <a:t>Hardware</a:t>
            </a:r>
          </a:p>
          <a:p>
            <a:pPr lvl="1"/>
            <a:r>
              <a:rPr lang="en-GB" sz="2000" smtClean="0"/>
              <a:t>Users</a:t>
            </a:r>
          </a:p>
          <a:p>
            <a:r>
              <a:rPr lang="en-GB" sz="2400" smtClean="0"/>
              <a:t>We focus mainly on the software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GB" sz="2400" smtClean="0"/>
              <a:t>Database systems allow users to</a:t>
            </a:r>
          </a:p>
          <a:p>
            <a:pPr lvl="1"/>
            <a:r>
              <a:rPr lang="en-GB" sz="2000" smtClean="0"/>
              <a:t>Store</a:t>
            </a:r>
          </a:p>
          <a:p>
            <a:pPr lvl="1"/>
            <a:r>
              <a:rPr lang="en-GB" sz="2000" smtClean="0"/>
              <a:t>Update</a:t>
            </a:r>
          </a:p>
          <a:p>
            <a:pPr lvl="1"/>
            <a:r>
              <a:rPr lang="en-GB" sz="2000" smtClean="0"/>
              <a:t>Retrieve</a:t>
            </a:r>
          </a:p>
          <a:p>
            <a:pPr lvl="1"/>
            <a:r>
              <a:rPr lang="en-GB" sz="2000" smtClean="0"/>
              <a:t>Organise</a:t>
            </a:r>
          </a:p>
          <a:p>
            <a:pPr lvl="1"/>
            <a:r>
              <a:rPr lang="en-GB" sz="2000" smtClean="0"/>
              <a:t>Protect</a:t>
            </a:r>
          </a:p>
          <a:p>
            <a:pPr>
              <a:buFontTx/>
              <a:buNone/>
            </a:pPr>
            <a:r>
              <a:rPr lang="en-GB" sz="2400" smtClean="0"/>
              <a:t>	their data.</a:t>
            </a:r>
          </a:p>
          <a:p>
            <a:endParaRPr lang="en-GB" sz="2400" smtClean="0"/>
          </a:p>
        </p:txBody>
      </p:sp>
    </p:spTree>
    <p:extLst>
      <p:ext uri="{BB962C8B-B14F-4D97-AF65-F5344CB8AC3E}">
        <p14:creationId xmlns:p14="http://schemas.microsoft.com/office/powerpoint/2010/main" val="959966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Database Users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GB" sz="2400" smtClean="0"/>
              <a:t>End users </a:t>
            </a:r>
          </a:p>
          <a:p>
            <a:pPr lvl="1"/>
            <a:r>
              <a:rPr lang="en-GB" sz="2000" smtClean="0"/>
              <a:t>Use the database system to achieve some goal</a:t>
            </a:r>
          </a:p>
          <a:p>
            <a:r>
              <a:rPr lang="en-GB" sz="2400" smtClean="0"/>
              <a:t>Application developers </a:t>
            </a:r>
          </a:p>
          <a:p>
            <a:pPr lvl="1"/>
            <a:r>
              <a:rPr lang="en-GB" sz="2000" smtClean="0"/>
              <a:t>Write software to allow end users to interface with the database system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GB" sz="2400" smtClean="0"/>
              <a:t>Database Administrator (DBA)</a:t>
            </a:r>
          </a:p>
          <a:p>
            <a:pPr lvl="1"/>
            <a:r>
              <a:rPr lang="en-GB" sz="2000" smtClean="0"/>
              <a:t>Designs &amp; manages the database system</a:t>
            </a:r>
          </a:p>
          <a:p>
            <a:r>
              <a:rPr lang="en-GB" sz="2400" smtClean="0"/>
              <a:t>Database systems programmer</a:t>
            </a:r>
          </a:p>
          <a:p>
            <a:pPr lvl="1"/>
            <a:r>
              <a:rPr lang="en-GB" sz="2000" smtClean="0"/>
              <a:t>Writes the database software itself</a:t>
            </a:r>
          </a:p>
        </p:txBody>
      </p:sp>
    </p:spTree>
    <p:extLst>
      <p:ext uri="{BB962C8B-B14F-4D97-AF65-F5344CB8AC3E}">
        <p14:creationId xmlns:p14="http://schemas.microsoft.com/office/powerpoint/2010/main" val="25868633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Database Management Systems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GB" sz="2400" smtClean="0"/>
              <a:t>A database is a collection of information</a:t>
            </a:r>
          </a:p>
          <a:p>
            <a:r>
              <a:rPr lang="en-GB" sz="2400" smtClean="0"/>
              <a:t>A database management system (DBMS) is the software than controls that information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GB" sz="2400" smtClean="0"/>
              <a:t>Examples:</a:t>
            </a:r>
          </a:p>
          <a:p>
            <a:pPr lvl="1"/>
            <a:r>
              <a:rPr lang="en-GB" sz="2000" smtClean="0"/>
              <a:t>Oracle</a:t>
            </a:r>
          </a:p>
          <a:p>
            <a:pPr lvl="1"/>
            <a:r>
              <a:rPr lang="en-GB" sz="2000" smtClean="0"/>
              <a:t>DB2 (IBM)</a:t>
            </a:r>
          </a:p>
          <a:p>
            <a:pPr lvl="1"/>
            <a:r>
              <a:rPr lang="en-GB" sz="2000" smtClean="0"/>
              <a:t>MS SQL Server</a:t>
            </a:r>
          </a:p>
          <a:p>
            <a:pPr lvl="1"/>
            <a:r>
              <a:rPr lang="en-GB" sz="2000" smtClean="0"/>
              <a:t>MS Access</a:t>
            </a:r>
          </a:p>
          <a:p>
            <a:pPr lvl="1"/>
            <a:r>
              <a:rPr lang="en-GB" sz="2000" smtClean="0"/>
              <a:t>Ingres</a:t>
            </a:r>
          </a:p>
          <a:p>
            <a:pPr lvl="1"/>
            <a:r>
              <a:rPr lang="en-GB" sz="2000" smtClean="0"/>
              <a:t>PostgreSQL</a:t>
            </a:r>
          </a:p>
          <a:p>
            <a:pPr lvl="1"/>
            <a:r>
              <a:rPr lang="en-GB" sz="2000" smtClean="0"/>
              <a:t>MySQL</a:t>
            </a:r>
          </a:p>
        </p:txBody>
      </p:sp>
    </p:spTree>
    <p:extLst>
      <p:ext uri="{BB962C8B-B14F-4D97-AF65-F5344CB8AC3E}">
        <p14:creationId xmlns:p14="http://schemas.microsoft.com/office/powerpoint/2010/main" val="7556970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What the DBMS does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GB" sz="2400" smtClean="0"/>
              <a:t>Provides users with</a:t>
            </a:r>
          </a:p>
          <a:p>
            <a:pPr lvl="1"/>
            <a:r>
              <a:rPr lang="en-GB" sz="2000" smtClean="0"/>
              <a:t>Data definition language (DDL)</a:t>
            </a:r>
          </a:p>
          <a:p>
            <a:pPr lvl="1"/>
            <a:r>
              <a:rPr lang="en-GB" sz="2000" smtClean="0"/>
              <a:t>Data manipulation language (DML)</a:t>
            </a:r>
          </a:p>
          <a:p>
            <a:pPr lvl="1"/>
            <a:r>
              <a:rPr lang="en-GB" sz="2000" smtClean="0"/>
              <a:t>Data control language (DCL)</a:t>
            </a:r>
          </a:p>
          <a:p>
            <a:r>
              <a:rPr lang="en-GB" sz="2400" smtClean="0"/>
              <a:t>Often these are all the same language</a:t>
            </a:r>
          </a:p>
          <a:p>
            <a:pPr>
              <a:buFontTx/>
              <a:buNone/>
            </a:pPr>
            <a:endParaRPr lang="en-GB" sz="2400" smtClean="0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GB" sz="2400" smtClean="0"/>
              <a:t>DBMS provides</a:t>
            </a:r>
          </a:p>
          <a:p>
            <a:pPr lvl="1"/>
            <a:r>
              <a:rPr lang="en-GB" sz="2000" smtClean="0"/>
              <a:t>Persistence</a:t>
            </a:r>
          </a:p>
          <a:p>
            <a:pPr lvl="1"/>
            <a:r>
              <a:rPr lang="en-GB" sz="2000" smtClean="0"/>
              <a:t>Concurrency</a:t>
            </a:r>
          </a:p>
          <a:p>
            <a:pPr lvl="1"/>
            <a:r>
              <a:rPr lang="en-GB" sz="2000" smtClean="0"/>
              <a:t>Integrity</a:t>
            </a:r>
          </a:p>
          <a:p>
            <a:pPr lvl="1"/>
            <a:r>
              <a:rPr lang="en-GB" sz="2000" smtClean="0"/>
              <a:t>Security</a:t>
            </a:r>
          </a:p>
          <a:p>
            <a:pPr lvl="1"/>
            <a:r>
              <a:rPr lang="en-GB" sz="2000" smtClean="0"/>
              <a:t>Data independence</a:t>
            </a:r>
          </a:p>
          <a:p>
            <a:r>
              <a:rPr lang="en-GB" sz="2400" smtClean="0"/>
              <a:t>Data Dictionary</a:t>
            </a:r>
          </a:p>
          <a:p>
            <a:pPr lvl="1"/>
            <a:r>
              <a:rPr lang="en-GB" sz="2000" smtClean="0"/>
              <a:t>Describes the database itself</a:t>
            </a:r>
          </a:p>
        </p:txBody>
      </p:sp>
    </p:spTree>
    <p:extLst>
      <p:ext uri="{BB962C8B-B14F-4D97-AF65-F5344CB8AC3E}">
        <p14:creationId xmlns:p14="http://schemas.microsoft.com/office/powerpoint/2010/main" val="10593342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Data Dictionary - Metadata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GB" sz="2400" smtClean="0"/>
              <a:t>The dictionary or catalog stores information about the database itself</a:t>
            </a:r>
          </a:p>
          <a:p>
            <a:r>
              <a:rPr lang="en-GB" sz="2400" smtClean="0"/>
              <a:t>This is data about data or ‘metadata’</a:t>
            </a:r>
          </a:p>
          <a:p>
            <a:r>
              <a:rPr lang="en-GB" sz="2400" smtClean="0"/>
              <a:t>Almost every aspect of the DBMS uses the dictionary</a:t>
            </a:r>
          </a:p>
          <a:p>
            <a:endParaRPr lang="en-GB" sz="2400" smtClean="0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GB" sz="2400" smtClean="0"/>
              <a:t>The dictionary holds</a:t>
            </a:r>
          </a:p>
          <a:p>
            <a:pPr lvl="1"/>
            <a:r>
              <a:rPr lang="en-GB" sz="2000" smtClean="0"/>
              <a:t>Descriptions of  database objects (tables, users, rules, views, indexes,…)</a:t>
            </a:r>
          </a:p>
          <a:p>
            <a:pPr lvl="1"/>
            <a:r>
              <a:rPr lang="en-GB" sz="2000" smtClean="0"/>
              <a:t>Information about who is using which data (locks)</a:t>
            </a:r>
          </a:p>
          <a:p>
            <a:pPr lvl="1"/>
            <a:r>
              <a:rPr lang="en-GB" sz="2000" smtClean="0"/>
              <a:t>Schemas and mappings</a:t>
            </a:r>
          </a:p>
        </p:txBody>
      </p:sp>
    </p:spTree>
    <p:extLst>
      <p:ext uri="{BB962C8B-B14F-4D97-AF65-F5344CB8AC3E}">
        <p14:creationId xmlns:p14="http://schemas.microsoft.com/office/powerpoint/2010/main" val="3125388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File Based Systems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GB" sz="2400" smtClean="0"/>
              <a:t>File based systems</a:t>
            </a:r>
          </a:p>
          <a:p>
            <a:pPr lvl="1"/>
            <a:r>
              <a:rPr lang="en-GB" sz="2000" smtClean="0"/>
              <a:t>Data is stored in files</a:t>
            </a:r>
          </a:p>
          <a:p>
            <a:pPr lvl="1"/>
            <a:r>
              <a:rPr lang="en-GB" sz="2000" smtClean="0"/>
              <a:t>Each file has a specific format</a:t>
            </a:r>
          </a:p>
          <a:p>
            <a:pPr lvl="1"/>
            <a:r>
              <a:rPr lang="en-GB" sz="2000" smtClean="0"/>
              <a:t>Programs that use these files depend on knowledge about that format</a:t>
            </a: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GB" sz="2400" smtClean="0"/>
              <a:t>Problems:</a:t>
            </a:r>
          </a:p>
          <a:p>
            <a:pPr lvl="1"/>
            <a:r>
              <a:rPr lang="en-GB" sz="2000" smtClean="0"/>
              <a:t>No standards</a:t>
            </a:r>
          </a:p>
          <a:p>
            <a:pPr lvl="1"/>
            <a:r>
              <a:rPr lang="en-GB" sz="2000" smtClean="0"/>
              <a:t>Data duplication</a:t>
            </a:r>
          </a:p>
          <a:p>
            <a:pPr lvl="1"/>
            <a:r>
              <a:rPr lang="en-GB" sz="2000" smtClean="0"/>
              <a:t>Data dependence</a:t>
            </a:r>
          </a:p>
          <a:p>
            <a:pPr lvl="1"/>
            <a:r>
              <a:rPr lang="en-GB" sz="2000" smtClean="0"/>
              <a:t>No way to generate ad hoc queries</a:t>
            </a:r>
          </a:p>
          <a:p>
            <a:pPr lvl="1"/>
            <a:r>
              <a:rPr lang="en-GB" sz="2000" smtClean="0"/>
              <a:t>No provision for security, recovery,  concurrency, etc.</a:t>
            </a:r>
          </a:p>
        </p:txBody>
      </p:sp>
    </p:spTree>
    <p:extLst>
      <p:ext uri="{BB962C8B-B14F-4D97-AF65-F5344CB8AC3E}">
        <p14:creationId xmlns:p14="http://schemas.microsoft.com/office/powerpoint/2010/main" val="36706684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Relational Systems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GB" sz="2400" smtClean="0"/>
              <a:t>Problems with early databases</a:t>
            </a:r>
          </a:p>
          <a:p>
            <a:pPr lvl="1"/>
            <a:r>
              <a:rPr lang="en-GB" sz="2000" smtClean="0"/>
              <a:t>Navigating the records requires complex programs</a:t>
            </a:r>
          </a:p>
          <a:p>
            <a:pPr lvl="1"/>
            <a:r>
              <a:rPr lang="en-GB" sz="2000" smtClean="0"/>
              <a:t>There is minimal data independence</a:t>
            </a:r>
          </a:p>
          <a:p>
            <a:pPr lvl="1"/>
            <a:r>
              <a:rPr lang="en-GB" sz="2000" smtClean="0"/>
              <a:t>No theoretical foundations</a:t>
            </a:r>
          </a:p>
          <a:p>
            <a:pPr lvl="1"/>
            <a:endParaRPr lang="en-GB" sz="2000" smtClean="0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GB" sz="2400" smtClean="0"/>
              <a:t>Then, in 1970,            E. F. Codd wrote “A Relational Model of Data for Large Shared Databanks” and introduced the relational model</a:t>
            </a:r>
          </a:p>
        </p:txBody>
      </p:sp>
    </p:spTree>
    <p:extLst>
      <p:ext uri="{BB962C8B-B14F-4D97-AF65-F5344CB8AC3E}">
        <p14:creationId xmlns:p14="http://schemas.microsoft.com/office/powerpoint/2010/main" val="4299493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Relational Systems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GB" sz="2400" smtClean="0"/>
              <a:t>Information is stored as </a:t>
            </a:r>
            <a:r>
              <a:rPr lang="en-GB" sz="2400" i="1" smtClean="0"/>
              <a:t>tuples</a:t>
            </a:r>
            <a:r>
              <a:rPr lang="en-GB" sz="2400" smtClean="0"/>
              <a:t> or </a:t>
            </a:r>
            <a:r>
              <a:rPr lang="en-GB" sz="2400" i="1" smtClean="0"/>
              <a:t>records</a:t>
            </a:r>
            <a:r>
              <a:rPr lang="en-GB" sz="2400" smtClean="0"/>
              <a:t> in </a:t>
            </a:r>
            <a:r>
              <a:rPr lang="en-GB" sz="2400" i="1" smtClean="0"/>
              <a:t>relations</a:t>
            </a:r>
            <a:r>
              <a:rPr lang="en-GB" sz="2400" smtClean="0"/>
              <a:t> or </a:t>
            </a:r>
            <a:r>
              <a:rPr lang="en-GB" sz="2400" i="1" smtClean="0"/>
              <a:t>tables</a:t>
            </a:r>
            <a:endParaRPr lang="en-GB" sz="2400" smtClean="0"/>
          </a:p>
          <a:p>
            <a:r>
              <a:rPr lang="en-GB" sz="2400" smtClean="0"/>
              <a:t>There is a sound mathematical theory of relations</a:t>
            </a:r>
          </a:p>
          <a:p>
            <a:r>
              <a:rPr lang="en-GB" sz="2400" smtClean="0"/>
              <a:t>Most modern DBMS are based on the relational model</a:t>
            </a:r>
            <a:endParaRPr lang="en-GB" sz="2400" i="1" smtClean="0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GB" sz="2400" smtClean="0"/>
              <a:t>The relational model  covers 3 areas:</a:t>
            </a:r>
          </a:p>
          <a:p>
            <a:pPr lvl="1"/>
            <a:r>
              <a:rPr lang="en-GB" sz="2000" smtClean="0"/>
              <a:t>Data structure</a:t>
            </a:r>
          </a:p>
          <a:p>
            <a:pPr lvl="1"/>
            <a:r>
              <a:rPr lang="en-GB" sz="2000" smtClean="0"/>
              <a:t>Data integrity</a:t>
            </a:r>
          </a:p>
          <a:p>
            <a:pPr lvl="1"/>
            <a:r>
              <a:rPr lang="en-GB" sz="2000" smtClean="0"/>
              <a:t>Data manipulation</a:t>
            </a:r>
          </a:p>
          <a:p>
            <a:r>
              <a:rPr lang="en-GB" sz="2400" smtClean="0"/>
              <a:t>More details in the next lecture…</a:t>
            </a:r>
          </a:p>
        </p:txBody>
      </p:sp>
    </p:spTree>
    <p:extLst>
      <p:ext uri="{BB962C8B-B14F-4D97-AF65-F5344CB8AC3E}">
        <p14:creationId xmlns:p14="http://schemas.microsoft.com/office/powerpoint/2010/main" val="25384026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ANSI/SPARC Architecture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GB" sz="2400" smtClean="0"/>
              <a:t>ANSI - American National Standards Institute</a:t>
            </a:r>
          </a:p>
          <a:p>
            <a:r>
              <a:rPr lang="en-GB" sz="2400" smtClean="0"/>
              <a:t>SPARC - Standards Planning and Requirements Committee</a:t>
            </a:r>
          </a:p>
          <a:p>
            <a:r>
              <a:rPr lang="en-GB" sz="2400" smtClean="0"/>
              <a:t>1975 - proposed a framework for DBs</a:t>
            </a:r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GB" sz="2400" smtClean="0"/>
              <a:t>A three-level architecture</a:t>
            </a:r>
          </a:p>
          <a:p>
            <a:pPr lvl="1"/>
            <a:r>
              <a:rPr lang="en-GB" sz="2000" smtClean="0"/>
              <a:t>Internal level: For systems designers</a:t>
            </a:r>
          </a:p>
          <a:p>
            <a:pPr lvl="1"/>
            <a:r>
              <a:rPr lang="en-GB" sz="2000" smtClean="0"/>
              <a:t>Conceptual level: For database designers and administrators</a:t>
            </a:r>
          </a:p>
          <a:p>
            <a:pPr lvl="1"/>
            <a:r>
              <a:rPr lang="en-GB" sz="2000" smtClean="0"/>
              <a:t>External level: For database users</a:t>
            </a:r>
          </a:p>
          <a:p>
            <a:pPr lvl="1"/>
            <a:endParaRPr lang="en-GB" sz="2000" smtClean="0"/>
          </a:p>
        </p:txBody>
      </p:sp>
    </p:spTree>
    <p:extLst>
      <p:ext uri="{BB962C8B-B14F-4D97-AF65-F5344CB8AC3E}">
        <p14:creationId xmlns:p14="http://schemas.microsoft.com/office/powerpoint/2010/main" val="28769495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Internal Level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GB" sz="2400" smtClean="0"/>
              <a:t>Deals with physical storage of data</a:t>
            </a:r>
          </a:p>
          <a:p>
            <a:pPr lvl="1"/>
            <a:r>
              <a:rPr lang="en-GB" sz="2000" smtClean="0"/>
              <a:t>Structure of records on disk - files, pages, blocks</a:t>
            </a:r>
          </a:p>
          <a:p>
            <a:pPr lvl="1"/>
            <a:r>
              <a:rPr lang="en-GB" sz="2000" smtClean="0"/>
              <a:t>Indexes and ordering of records</a:t>
            </a:r>
          </a:p>
          <a:p>
            <a:pPr lvl="1"/>
            <a:r>
              <a:rPr lang="en-GB" sz="2000" smtClean="0"/>
              <a:t>Used by database system programmers</a:t>
            </a:r>
          </a:p>
          <a:p>
            <a:pPr lvl="1"/>
            <a:endParaRPr lang="en-GB" sz="2000" smtClean="0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GB" sz="2400" smtClean="0"/>
              <a:t>Internal Schema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en-GB" sz="2000" b="1" smtClean="0">
                <a:latin typeface="Courier New" pitchFamily="49" charset="0"/>
              </a:rPr>
              <a:t>RECORD EMP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en-GB" sz="2000" b="1" smtClean="0">
                <a:latin typeface="Courier New" pitchFamily="49" charset="0"/>
              </a:rPr>
              <a:t>LENGTH=44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en-GB" sz="2000" b="1" smtClean="0">
                <a:latin typeface="Courier New" pitchFamily="49" charset="0"/>
              </a:rPr>
              <a:t>HEADER: BYTE(5)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en-GB" sz="2000" b="1" smtClean="0">
                <a:latin typeface="Courier New" pitchFamily="49" charset="0"/>
              </a:rPr>
              <a:t>  OFFSET=0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en-GB" sz="2000" b="1" smtClean="0">
                <a:latin typeface="Courier New" pitchFamily="49" charset="0"/>
              </a:rPr>
              <a:t>NAME: BYTE(25)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en-GB" sz="2000" b="1" smtClean="0">
                <a:latin typeface="Courier New" pitchFamily="49" charset="0"/>
              </a:rPr>
              <a:t>  OFFSET=5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en-GB" sz="2000" b="1" smtClean="0">
                <a:latin typeface="Courier New" pitchFamily="49" charset="0"/>
              </a:rPr>
              <a:t>SALARY: FULLWORD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en-GB" sz="2000" b="1" smtClean="0">
                <a:latin typeface="Courier New" pitchFamily="49" charset="0"/>
              </a:rPr>
              <a:t>  OFFSET=30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en-GB" sz="2000" b="1" smtClean="0">
                <a:latin typeface="Courier New" pitchFamily="49" charset="0"/>
              </a:rPr>
              <a:t>DEPT: BYTE(10)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en-GB" sz="2000" b="1" smtClean="0">
                <a:latin typeface="Courier New" pitchFamily="49" charset="0"/>
              </a:rPr>
              <a:t>  OFFSET=34</a:t>
            </a:r>
            <a:endParaRPr lang="en-GB" sz="1800" b="1" smtClean="0">
              <a:latin typeface="Courier New" pitchFamily="49" charset="0"/>
            </a:endParaRPr>
          </a:p>
          <a:p>
            <a:pPr lvl="1">
              <a:buFontTx/>
              <a:buNone/>
            </a:pPr>
            <a:endParaRPr lang="en-GB" sz="2000" b="1" smtClean="0">
              <a:latin typeface="Courier New" pitchFamily="49" charset="0"/>
            </a:endParaRPr>
          </a:p>
          <a:p>
            <a:pPr lvl="1">
              <a:buFontTx/>
              <a:buNone/>
            </a:pPr>
            <a:endParaRPr lang="en-GB" sz="2000" smtClean="0"/>
          </a:p>
        </p:txBody>
      </p:sp>
    </p:spTree>
    <p:extLst>
      <p:ext uri="{BB962C8B-B14F-4D97-AF65-F5344CB8AC3E}">
        <p14:creationId xmlns:p14="http://schemas.microsoft.com/office/powerpoint/2010/main" val="40012839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Title 1"/>
          <p:cNvSpPr txBox="1">
            <a:spLocks noGrp="1"/>
          </p:cNvSpPr>
          <p:nvPr>
            <p:ph type="title"/>
          </p:nvPr>
        </p:nvSpPr>
        <p:spPr>
          <a:xfrm>
            <a:off x="3124200" y="2420939"/>
            <a:ext cx="3824064" cy="703263"/>
          </a:xfrm>
          <a:prstGeom prst="rect">
            <a:avLst/>
          </a:prstGeom>
        </p:spPr>
        <p:txBody>
          <a:bodyPr>
            <a:normAutofit/>
          </a:bodyPr>
          <a:lstStyle>
            <a:lvl1pPr defTabSz="877823">
              <a:defRPr sz="2688"/>
            </a:lvl1pPr>
          </a:lstStyle>
          <a:p>
            <a:r>
              <a:rPr dirty="0" smtClean="0"/>
              <a:t>Topics before mid test</a:t>
            </a:r>
            <a:endParaRPr dirty="0"/>
          </a:p>
        </p:txBody>
      </p:sp>
      <p:sp>
        <p:nvSpPr>
          <p:cNvPr id="127" name="Text Placeholder 2"/>
          <p:cNvSpPr txBox="1">
            <a:spLocks noGrp="1"/>
          </p:cNvSpPr>
          <p:nvPr>
            <p:ph type="body" sz="half" idx="1"/>
          </p:nvPr>
        </p:nvSpPr>
        <p:spPr>
          <a:xfrm>
            <a:off x="3733800" y="3240088"/>
            <a:ext cx="5334000" cy="29765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25195" indent="-425195" defTabSz="850391">
              <a:defRPr sz="1860"/>
            </a:pPr>
            <a:r>
              <a:rPr dirty="0"/>
              <a:t>Introduction to </a:t>
            </a:r>
            <a:r>
              <a:rPr dirty="0" smtClean="0"/>
              <a:t>Database</a:t>
            </a:r>
          </a:p>
          <a:p>
            <a:pPr marL="425195" indent="-425195" defTabSz="850391">
              <a:defRPr sz="1860"/>
            </a:pPr>
            <a:r>
              <a:rPr dirty="0" smtClean="0"/>
              <a:t>Relational &amp; Relational Algebra</a:t>
            </a:r>
            <a:endParaRPr dirty="0"/>
          </a:p>
          <a:p>
            <a:pPr marL="425195" indent="-425195" defTabSz="850391">
              <a:defRPr sz="1860"/>
            </a:pPr>
            <a:r>
              <a:rPr dirty="0" smtClean="0"/>
              <a:t>Relational Model</a:t>
            </a:r>
            <a:endParaRPr dirty="0"/>
          </a:p>
          <a:p>
            <a:pPr marL="425195" indent="-425195" defTabSz="850391">
              <a:defRPr sz="1860"/>
            </a:pPr>
            <a:r>
              <a:rPr dirty="0" smtClean="0"/>
              <a:t>Entity Relationship Diagram (ERD)</a:t>
            </a:r>
            <a:endParaRPr dirty="0"/>
          </a:p>
          <a:p>
            <a:pPr marL="425195" indent="-425195" defTabSz="850391">
              <a:defRPr sz="1860"/>
            </a:pPr>
            <a:r>
              <a:rPr dirty="0" smtClean="0"/>
              <a:t>Normalization to 3NF</a:t>
            </a:r>
          </a:p>
          <a:p>
            <a:pPr marL="425195" indent="-425195" defTabSz="850391">
              <a:defRPr sz="1860"/>
            </a:pPr>
            <a:r>
              <a:rPr lang="x-none" smtClean="0"/>
              <a:t>BCNF Normalization to 5NF</a:t>
            </a:r>
            <a:endParaRPr dirty="0" smtClean="0"/>
          </a:p>
          <a:p>
            <a:pPr marL="425195" indent="-425195" defTabSz="850391">
              <a:defRPr sz="1860"/>
            </a:pPr>
            <a:r>
              <a:rPr dirty="0" smtClean="0"/>
              <a:t>SQL Data Definition</a:t>
            </a:r>
            <a:endParaRPr dirty="0"/>
          </a:p>
          <a:p>
            <a:pPr marL="0" indent="0" defTabSz="850391">
              <a:buNone/>
              <a:defRPr sz="1860"/>
            </a:pPr>
            <a:r>
              <a:rPr dirty="0" smtClean="0"/>
              <a:t>MID TEST</a:t>
            </a:r>
            <a:endParaRPr dirty="0"/>
          </a:p>
        </p:txBody>
      </p:sp>
    </p:spTree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Conceptual Level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GB" sz="2400" smtClean="0"/>
              <a:t>Deals with the organisation of the data as a whole</a:t>
            </a:r>
          </a:p>
          <a:p>
            <a:pPr lvl="1"/>
            <a:r>
              <a:rPr lang="en-GB" sz="2000" smtClean="0"/>
              <a:t>Abstractions are used to remove unnecessary details of the internal level</a:t>
            </a:r>
          </a:p>
          <a:p>
            <a:pPr lvl="1"/>
            <a:r>
              <a:rPr lang="en-GB" sz="2000" smtClean="0"/>
              <a:t>Used by DBAs and application programmers</a:t>
            </a:r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GB" sz="2400" smtClean="0"/>
              <a:t>Conceptual Schema</a:t>
            </a:r>
          </a:p>
          <a:p>
            <a:pPr lvl="1">
              <a:buFontTx/>
              <a:buNone/>
            </a:pPr>
            <a:r>
              <a:rPr lang="en-GB" sz="2000" b="1" smtClean="0">
                <a:latin typeface="Courier New" pitchFamily="49" charset="0"/>
              </a:rPr>
              <a:t>CREATE TABLE</a:t>
            </a:r>
          </a:p>
          <a:p>
            <a:pPr lvl="1">
              <a:buFontTx/>
              <a:buNone/>
            </a:pPr>
            <a:r>
              <a:rPr lang="en-GB" sz="2000" b="1" smtClean="0">
                <a:latin typeface="Courier New" pitchFamily="49" charset="0"/>
              </a:rPr>
              <a:t>Employee (</a:t>
            </a:r>
          </a:p>
          <a:p>
            <a:pPr lvl="1">
              <a:buFontTx/>
              <a:buNone/>
            </a:pPr>
            <a:r>
              <a:rPr lang="en-GB" sz="2000" b="1" smtClean="0">
                <a:latin typeface="Courier New" pitchFamily="49" charset="0"/>
              </a:rPr>
              <a:t> Name </a:t>
            </a:r>
          </a:p>
          <a:p>
            <a:pPr lvl="1">
              <a:buFontTx/>
              <a:buNone/>
            </a:pPr>
            <a:r>
              <a:rPr lang="en-GB" sz="2000" b="1" smtClean="0">
                <a:latin typeface="Courier New" pitchFamily="49" charset="0"/>
              </a:rPr>
              <a:t>  VARCHAR(25),</a:t>
            </a:r>
          </a:p>
          <a:p>
            <a:pPr lvl="1">
              <a:buFontTx/>
              <a:buNone/>
            </a:pPr>
            <a:r>
              <a:rPr lang="en-GB" sz="2000" b="1" smtClean="0">
                <a:latin typeface="Courier New" pitchFamily="49" charset="0"/>
              </a:rPr>
              <a:t> Salary REAL,</a:t>
            </a:r>
          </a:p>
          <a:p>
            <a:pPr lvl="1">
              <a:buFontTx/>
              <a:buNone/>
            </a:pPr>
            <a:r>
              <a:rPr lang="en-GB" sz="2000" b="1" smtClean="0">
                <a:latin typeface="Courier New" pitchFamily="49" charset="0"/>
              </a:rPr>
              <a:t> Dept_Name</a:t>
            </a:r>
          </a:p>
          <a:p>
            <a:pPr lvl="1">
              <a:buFontTx/>
              <a:buNone/>
            </a:pPr>
            <a:r>
              <a:rPr lang="en-GB" sz="2000" b="1" smtClean="0">
                <a:latin typeface="Courier New" pitchFamily="49" charset="0"/>
              </a:rPr>
              <a:t>  VARCHAR(10))</a:t>
            </a:r>
          </a:p>
          <a:p>
            <a:pPr lvl="1">
              <a:buFontTx/>
              <a:buNone/>
            </a:pPr>
            <a:r>
              <a:rPr lang="en-GB" sz="2000" b="1" smtClean="0">
                <a:latin typeface="Courier New" pitchFamily="49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4451920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External Level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GB" sz="2400" smtClean="0"/>
              <a:t>Provides a view of the database tailored to a user</a:t>
            </a:r>
          </a:p>
          <a:p>
            <a:pPr lvl="1"/>
            <a:r>
              <a:rPr lang="en-GB" sz="2000" smtClean="0"/>
              <a:t>Parts of the data may be hidden</a:t>
            </a:r>
          </a:p>
          <a:p>
            <a:pPr lvl="1"/>
            <a:r>
              <a:rPr lang="en-GB" sz="2000" smtClean="0"/>
              <a:t>Data is presented in a useful form</a:t>
            </a:r>
          </a:p>
          <a:p>
            <a:pPr lvl="1"/>
            <a:r>
              <a:rPr lang="en-GB" sz="2000" smtClean="0"/>
              <a:t>Used by end users and application programmers</a:t>
            </a:r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GB" sz="2400" smtClean="0"/>
              <a:t>External Schemas</a:t>
            </a:r>
          </a:p>
          <a:p>
            <a:pPr lvl="1">
              <a:buFontTx/>
              <a:buNone/>
            </a:pPr>
            <a:r>
              <a:rPr lang="en-GB" sz="2000" b="1" smtClean="0">
                <a:latin typeface="Courier New" pitchFamily="49" charset="0"/>
              </a:rPr>
              <a:t>Payroll:</a:t>
            </a:r>
          </a:p>
          <a:p>
            <a:pPr lvl="1">
              <a:buFontTx/>
              <a:buNone/>
            </a:pPr>
            <a:r>
              <a:rPr lang="en-GB" sz="2000" b="1" smtClean="0">
                <a:latin typeface="Courier New" pitchFamily="49" charset="0"/>
              </a:rPr>
              <a:t> String Name</a:t>
            </a:r>
          </a:p>
          <a:p>
            <a:pPr lvl="1">
              <a:buFontTx/>
              <a:buNone/>
            </a:pPr>
            <a:r>
              <a:rPr lang="en-GB" sz="2000" b="1" smtClean="0">
                <a:latin typeface="Courier New" pitchFamily="49" charset="0"/>
              </a:rPr>
              <a:t> double Salary</a:t>
            </a:r>
          </a:p>
          <a:p>
            <a:pPr lvl="1">
              <a:buFontTx/>
              <a:buNone/>
            </a:pPr>
            <a:endParaRPr lang="en-GB" sz="2000" b="1" smtClean="0">
              <a:latin typeface="Courier New" pitchFamily="49" charset="0"/>
            </a:endParaRPr>
          </a:p>
          <a:p>
            <a:pPr lvl="1">
              <a:buFontTx/>
              <a:buNone/>
            </a:pPr>
            <a:r>
              <a:rPr lang="en-GB" sz="2000" b="1" smtClean="0">
                <a:latin typeface="Courier New" pitchFamily="49" charset="0"/>
              </a:rPr>
              <a:t>Personnel:</a:t>
            </a:r>
          </a:p>
          <a:p>
            <a:pPr lvl="1">
              <a:buFontTx/>
              <a:buNone/>
            </a:pPr>
            <a:r>
              <a:rPr lang="en-GB" sz="2000" b="1" smtClean="0">
                <a:latin typeface="Courier New" pitchFamily="49" charset="0"/>
              </a:rPr>
              <a:t> char *Name</a:t>
            </a:r>
          </a:p>
          <a:p>
            <a:pPr lvl="1">
              <a:buFontTx/>
              <a:buNone/>
            </a:pPr>
            <a:r>
              <a:rPr lang="en-GB" sz="2000" b="1" smtClean="0">
                <a:latin typeface="Courier New" pitchFamily="49" charset="0"/>
              </a:rPr>
              <a:t> char *Department</a:t>
            </a:r>
          </a:p>
        </p:txBody>
      </p:sp>
    </p:spTree>
    <p:extLst>
      <p:ext uri="{BB962C8B-B14F-4D97-AF65-F5344CB8AC3E}">
        <p14:creationId xmlns:p14="http://schemas.microsoft.com/office/powerpoint/2010/main" val="152742022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Mappings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GB" sz="2400" smtClean="0"/>
              <a:t>Mappings translate information from one level to the next</a:t>
            </a:r>
          </a:p>
          <a:p>
            <a:pPr lvl="1"/>
            <a:r>
              <a:rPr lang="en-GB" sz="2000" smtClean="0"/>
              <a:t>External/Conceptual</a:t>
            </a:r>
          </a:p>
          <a:p>
            <a:pPr lvl="1"/>
            <a:r>
              <a:rPr lang="en-GB" sz="2000" smtClean="0"/>
              <a:t>Conceptual/Internal</a:t>
            </a:r>
          </a:p>
          <a:p>
            <a:r>
              <a:rPr lang="en-GB" sz="2400" smtClean="0"/>
              <a:t>These mappings provide data independence</a:t>
            </a: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GB" sz="2400" smtClean="0"/>
              <a:t>Physical data independence</a:t>
            </a:r>
          </a:p>
          <a:p>
            <a:pPr lvl="1"/>
            <a:r>
              <a:rPr lang="en-GB" sz="2000" smtClean="0"/>
              <a:t>Changes to internal level shouldn’t affect conceptual level</a:t>
            </a:r>
          </a:p>
          <a:p>
            <a:r>
              <a:rPr lang="en-GB" sz="2400" smtClean="0"/>
              <a:t>Logical data independence</a:t>
            </a:r>
          </a:p>
          <a:p>
            <a:pPr lvl="1"/>
            <a:r>
              <a:rPr lang="en-GB" sz="2000" smtClean="0"/>
              <a:t>Conceptual level changes shouldn’t affect external levels</a:t>
            </a:r>
          </a:p>
        </p:txBody>
      </p:sp>
    </p:spTree>
    <p:extLst>
      <p:ext uri="{BB962C8B-B14F-4D97-AF65-F5344CB8AC3E}">
        <p14:creationId xmlns:p14="http://schemas.microsoft.com/office/powerpoint/2010/main" val="134444682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ANSI/SPARC Architecture</a:t>
            </a:r>
          </a:p>
        </p:txBody>
      </p:sp>
      <p:grpSp>
        <p:nvGrpSpPr>
          <p:cNvPr id="24579" name="Group 3"/>
          <p:cNvGrpSpPr>
            <a:grpSpLocks/>
          </p:cNvGrpSpPr>
          <p:nvPr/>
        </p:nvGrpSpPr>
        <p:grpSpPr bwMode="auto">
          <a:xfrm>
            <a:off x="3581400" y="1905000"/>
            <a:ext cx="4572000" cy="4191000"/>
            <a:chOff x="2400" y="1200"/>
            <a:chExt cx="2880" cy="2736"/>
          </a:xfrm>
        </p:grpSpPr>
        <p:sp>
          <p:nvSpPr>
            <p:cNvPr id="24585" name="AutoShape 4"/>
            <p:cNvSpPr>
              <a:spLocks noChangeArrowheads="1"/>
            </p:cNvSpPr>
            <p:nvPr/>
          </p:nvSpPr>
          <p:spPr bwMode="auto">
            <a:xfrm>
              <a:off x="3552" y="3360"/>
              <a:ext cx="768" cy="576"/>
            </a:xfrm>
            <a:prstGeom prst="can">
              <a:avLst>
                <a:gd name="adj" fmla="val 25000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GB" sz="1800">
                  <a:solidFill>
                    <a:schemeClr val="tx1"/>
                  </a:solidFill>
                  <a:latin typeface="Arial" charset="0"/>
                </a:rPr>
                <a:t>Stored </a:t>
              </a:r>
            </a:p>
            <a:p>
              <a:pPr algn="ctr"/>
              <a:r>
                <a:rPr lang="en-GB" sz="1800">
                  <a:solidFill>
                    <a:schemeClr val="tx1"/>
                  </a:solidFill>
                  <a:latin typeface="Arial" charset="0"/>
                </a:rPr>
                <a:t>Data</a:t>
              </a:r>
              <a:endParaRPr lang="en-GB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24586" name="Text Box 5"/>
            <p:cNvSpPr txBox="1">
              <a:spLocks noChangeArrowheads="1"/>
            </p:cNvSpPr>
            <p:nvPr/>
          </p:nvSpPr>
          <p:spPr bwMode="auto">
            <a:xfrm>
              <a:off x="3504" y="2544"/>
              <a:ext cx="856" cy="431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rgbClr val="000099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rgbClr val="000099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rgbClr val="000099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rgbClr val="000099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rgbClr val="000099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99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99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99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99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GB" sz="1800">
                  <a:solidFill>
                    <a:schemeClr val="tx1"/>
                  </a:solidFill>
                  <a:latin typeface="Arial" charset="0"/>
                </a:rPr>
                <a:t>Conceptual</a:t>
              </a:r>
            </a:p>
            <a:p>
              <a:pPr algn="ctr"/>
              <a:r>
                <a:rPr lang="en-GB" sz="1800">
                  <a:solidFill>
                    <a:schemeClr val="tx1"/>
                  </a:solidFill>
                  <a:latin typeface="Arial" charset="0"/>
                </a:rPr>
                <a:t>View</a:t>
              </a:r>
            </a:p>
          </p:txBody>
        </p:sp>
        <p:sp>
          <p:nvSpPr>
            <p:cNvPr id="24587" name="Text Box 6"/>
            <p:cNvSpPr txBox="1">
              <a:spLocks noChangeArrowheads="1"/>
            </p:cNvSpPr>
            <p:nvPr/>
          </p:nvSpPr>
          <p:spPr bwMode="auto">
            <a:xfrm>
              <a:off x="2832" y="1744"/>
              <a:ext cx="720" cy="431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rgbClr val="000099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rgbClr val="000099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rgbClr val="000099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rgbClr val="000099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rgbClr val="000099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99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99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99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99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GB" sz="1800">
                  <a:solidFill>
                    <a:schemeClr val="tx1"/>
                  </a:solidFill>
                  <a:latin typeface="Arial" charset="0"/>
                </a:rPr>
                <a:t>External</a:t>
              </a:r>
            </a:p>
            <a:p>
              <a:pPr algn="ctr"/>
              <a:r>
                <a:rPr lang="en-GB" sz="1800">
                  <a:solidFill>
                    <a:schemeClr val="tx1"/>
                  </a:solidFill>
                  <a:latin typeface="Arial" charset="0"/>
                </a:rPr>
                <a:t>View 1</a:t>
              </a:r>
            </a:p>
          </p:txBody>
        </p:sp>
        <p:sp>
          <p:nvSpPr>
            <p:cNvPr id="24588" name="Text Box 7"/>
            <p:cNvSpPr txBox="1">
              <a:spLocks noChangeArrowheads="1"/>
            </p:cNvSpPr>
            <p:nvPr/>
          </p:nvSpPr>
          <p:spPr bwMode="auto">
            <a:xfrm>
              <a:off x="4320" y="1744"/>
              <a:ext cx="720" cy="431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rgbClr val="000099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rgbClr val="000099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rgbClr val="000099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rgbClr val="000099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rgbClr val="000099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99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99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99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99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GB" sz="1800">
                  <a:solidFill>
                    <a:schemeClr val="tx1"/>
                  </a:solidFill>
                  <a:latin typeface="Arial" charset="0"/>
                </a:rPr>
                <a:t>External</a:t>
              </a:r>
            </a:p>
            <a:p>
              <a:pPr algn="ctr"/>
              <a:r>
                <a:rPr lang="en-GB" sz="1800">
                  <a:solidFill>
                    <a:schemeClr val="tx1"/>
                  </a:solidFill>
                  <a:latin typeface="Arial" charset="0"/>
                </a:rPr>
                <a:t>View 2</a:t>
              </a:r>
            </a:p>
          </p:txBody>
        </p:sp>
        <p:cxnSp>
          <p:nvCxnSpPr>
            <p:cNvPr id="24589" name="AutoShape 8"/>
            <p:cNvCxnSpPr>
              <a:cxnSpLocks noChangeShapeType="1"/>
              <a:stCxn id="24585" idx="1"/>
              <a:endCxn id="24586" idx="2"/>
            </p:cNvCxnSpPr>
            <p:nvPr/>
          </p:nvCxnSpPr>
          <p:spPr bwMode="auto">
            <a:xfrm flipH="1" flipV="1">
              <a:off x="3932" y="2966"/>
              <a:ext cx="4" cy="38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4590" name="AutoShape 9"/>
            <p:cNvCxnSpPr>
              <a:cxnSpLocks noChangeShapeType="1"/>
              <a:stCxn id="24588" idx="2"/>
              <a:endCxn id="24586" idx="0"/>
            </p:cNvCxnSpPr>
            <p:nvPr/>
          </p:nvCxnSpPr>
          <p:spPr bwMode="auto">
            <a:xfrm flipH="1">
              <a:off x="3932" y="2166"/>
              <a:ext cx="748" cy="372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4591" name="AutoShape 10"/>
            <p:cNvCxnSpPr>
              <a:cxnSpLocks noChangeShapeType="1"/>
              <a:stCxn id="24587" idx="2"/>
              <a:endCxn id="24586" idx="0"/>
            </p:cNvCxnSpPr>
            <p:nvPr/>
          </p:nvCxnSpPr>
          <p:spPr bwMode="auto">
            <a:xfrm>
              <a:off x="3192" y="2166"/>
              <a:ext cx="740" cy="372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4592" name="Oval 11"/>
            <p:cNvSpPr>
              <a:spLocks noChangeArrowheads="1"/>
            </p:cNvSpPr>
            <p:nvPr/>
          </p:nvSpPr>
          <p:spPr bwMode="auto">
            <a:xfrm>
              <a:off x="2400" y="1200"/>
              <a:ext cx="624" cy="33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GB" sz="1800">
                  <a:solidFill>
                    <a:schemeClr val="tx1"/>
                  </a:solidFill>
                  <a:latin typeface="Arial" charset="0"/>
                </a:rPr>
                <a:t>User 1</a:t>
              </a:r>
            </a:p>
          </p:txBody>
        </p:sp>
        <p:sp>
          <p:nvSpPr>
            <p:cNvPr id="24593" name="Oval 12"/>
            <p:cNvSpPr>
              <a:spLocks noChangeArrowheads="1"/>
            </p:cNvSpPr>
            <p:nvPr/>
          </p:nvSpPr>
          <p:spPr bwMode="auto">
            <a:xfrm>
              <a:off x="3312" y="1200"/>
              <a:ext cx="624" cy="33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GB" sz="1800">
                  <a:solidFill>
                    <a:schemeClr val="tx1"/>
                  </a:solidFill>
                  <a:latin typeface="Arial" charset="0"/>
                </a:rPr>
                <a:t>User 2</a:t>
              </a:r>
            </a:p>
          </p:txBody>
        </p:sp>
        <p:sp>
          <p:nvSpPr>
            <p:cNvPr id="24594" name="Oval 13"/>
            <p:cNvSpPr>
              <a:spLocks noChangeArrowheads="1"/>
            </p:cNvSpPr>
            <p:nvPr/>
          </p:nvSpPr>
          <p:spPr bwMode="auto">
            <a:xfrm>
              <a:off x="4368" y="1200"/>
              <a:ext cx="624" cy="33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GB" sz="1800">
                  <a:solidFill>
                    <a:schemeClr val="tx1"/>
                  </a:solidFill>
                  <a:latin typeface="Arial" charset="0"/>
                </a:rPr>
                <a:t>User 3</a:t>
              </a:r>
            </a:p>
          </p:txBody>
        </p:sp>
        <p:sp>
          <p:nvSpPr>
            <p:cNvPr id="24595" name="Oval 14"/>
            <p:cNvSpPr>
              <a:spLocks noChangeArrowheads="1"/>
            </p:cNvSpPr>
            <p:nvPr/>
          </p:nvSpPr>
          <p:spPr bwMode="auto">
            <a:xfrm>
              <a:off x="4656" y="2544"/>
              <a:ext cx="624" cy="384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GB" sz="1800">
                  <a:solidFill>
                    <a:schemeClr val="tx1"/>
                  </a:solidFill>
                  <a:latin typeface="Arial" charset="0"/>
                </a:rPr>
                <a:t>DBA</a:t>
              </a:r>
            </a:p>
          </p:txBody>
        </p:sp>
        <p:cxnSp>
          <p:nvCxnSpPr>
            <p:cNvPr id="24596" name="AutoShape 15"/>
            <p:cNvCxnSpPr>
              <a:cxnSpLocks noChangeShapeType="1"/>
              <a:stCxn id="24595" idx="2"/>
              <a:endCxn id="24586" idx="3"/>
            </p:cNvCxnSpPr>
            <p:nvPr/>
          </p:nvCxnSpPr>
          <p:spPr bwMode="auto">
            <a:xfrm flipH="1">
              <a:off x="4366" y="2736"/>
              <a:ext cx="284" cy="16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4597" name="AutoShape 16"/>
            <p:cNvCxnSpPr>
              <a:cxnSpLocks noChangeShapeType="1"/>
              <a:stCxn id="24594" idx="4"/>
              <a:endCxn id="24588" idx="0"/>
            </p:cNvCxnSpPr>
            <p:nvPr/>
          </p:nvCxnSpPr>
          <p:spPr bwMode="auto">
            <a:xfrm>
              <a:off x="4680" y="1542"/>
              <a:ext cx="0" cy="196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4598" name="AutoShape 17"/>
            <p:cNvCxnSpPr>
              <a:cxnSpLocks noChangeShapeType="1"/>
              <a:stCxn id="24593" idx="4"/>
              <a:endCxn id="24587" idx="0"/>
            </p:cNvCxnSpPr>
            <p:nvPr/>
          </p:nvCxnSpPr>
          <p:spPr bwMode="auto">
            <a:xfrm flipH="1">
              <a:off x="3192" y="1542"/>
              <a:ext cx="432" cy="196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4599" name="AutoShape 18"/>
            <p:cNvCxnSpPr>
              <a:cxnSpLocks noChangeShapeType="1"/>
              <a:stCxn id="24592" idx="4"/>
              <a:endCxn id="24587" idx="0"/>
            </p:cNvCxnSpPr>
            <p:nvPr/>
          </p:nvCxnSpPr>
          <p:spPr bwMode="auto">
            <a:xfrm>
              <a:off x="2712" y="1542"/>
              <a:ext cx="480" cy="196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24580" name="Text Box 19"/>
          <p:cNvSpPr txBox="1">
            <a:spLocks noChangeArrowheads="1"/>
          </p:cNvSpPr>
          <p:nvPr/>
        </p:nvSpPr>
        <p:spPr bwMode="auto">
          <a:xfrm>
            <a:off x="762000" y="2895600"/>
            <a:ext cx="2038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99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rgbClr val="000099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rgbClr val="000099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rgbClr val="000099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rgbClr val="000099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99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99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99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99"/>
                </a:solidFill>
                <a:latin typeface="Times New Roman" pitchFamily="18" charset="0"/>
              </a:defRPr>
            </a:lvl9pPr>
          </a:lstStyle>
          <a:p>
            <a:r>
              <a:rPr lang="en-GB" sz="1800">
                <a:solidFill>
                  <a:schemeClr val="tx1"/>
                </a:solidFill>
                <a:latin typeface="Arial" charset="0"/>
              </a:rPr>
              <a:t>External Schemas</a:t>
            </a:r>
          </a:p>
        </p:txBody>
      </p:sp>
      <p:sp>
        <p:nvSpPr>
          <p:cNvPr id="24581" name="Text Box 20"/>
          <p:cNvSpPr txBox="1">
            <a:spLocks noChangeArrowheads="1"/>
          </p:cNvSpPr>
          <p:nvPr/>
        </p:nvSpPr>
        <p:spPr bwMode="auto">
          <a:xfrm>
            <a:off x="762000" y="3581400"/>
            <a:ext cx="3295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99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rgbClr val="000099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rgbClr val="000099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rgbClr val="000099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rgbClr val="000099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99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99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99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99"/>
                </a:solidFill>
                <a:latin typeface="Times New Roman" pitchFamily="18" charset="0"/>
              </a:defRPr>
            </a:lvl9pPr>
          </a:lstStyle>
          <a:p>
            <a:r>
              <a:rPr lang="en-GB" sz="1800">
                <a:solidFill>
                  <a:schemeClr val="tx1"/>
                </a:solidFill>
                <a:latin typeface="Arial" charset="0"/>
              </a:rPr>
              <a:t>External/Conceptual Mappings</a:t>
            </a:r>
          </a:p>
        </p:txBody>
      </p:sp>
      <p:sp>
        <p:nvSpPr>
          <p:cNvPr id="24582" name="Text Box 21"/>
          <p:cNvSpPr txBox="1">
            <a:spLocks noChangeArrowheads="1"/>
          </p:cNvSpPr>
          <p:nvPr/>
        </p:nvSpPr>
        <p:spPr bwMode="auto">
          <a:xfrm>
            <a:off x="762000" y="4191000"/>
            <a:ext cx="2241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99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rgbClr val="000099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rgbClr val="000099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rgbClr val="000099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rgbClr val="000099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99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99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99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99"/>
                </a:solidFill>
                <a:latin typeface="Times New Roman" pitchFamily="18" charset="0"/>
              </a:defRPr>
            </a:lvl9pPr>
          </a:lstStyle>
          <a:p>
            <a:r>
              <a:rPr lang="en-GB" sz="1800">
                <a:solidFill>
                  <a:schemeClr val="tx1"/>
                </a:solidFill>
                <a:latin typeface="Arial" charset="0"/>
              </a:rPr>
              <a:t>Conceptual Schema</a:t>
            </a:r>
          </a:p>
        </p:txBody>
      </p:sp>
      <p:sp>
        <p:nvSpPr>
          <p:cNvPr id="24583" name="Text Box 22"/>
          <p:cNvSpPr txBox="1">
            <a:spLocks noChangeArrowheads="1"/>
          </p:cNvSpPr>
          <p:nvPr/>
        </p:nvSpPr>
        <p:spPr bwMode="auto">
          <a:xfrm>
            <a:off x="762000" y="5486400"/>
            <a:ext cx="1847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99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rgbClr val="000099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rgbClr val="000099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rgbClr val="000099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rgbClr val="000099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99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99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99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99"/>
                </a:solidFill>
                <a:latin typeface="Times New Roman" pitchFamily="18" charset="0"/>
              </a:defRPr>
            </a:lvl9pPr>
          </a:lstStyle>
          <a:p>
            <a:r>
              <a:rPr lang="en-GB" sz="1800">
                <a:solidFill>
                  <a:schemeClr val="tx1"/>
                </a:solidFill>
                <a:latin typeface="Arial" charset="0"/>
              </a:rPr>
              <a:t>Internal Schema</a:t>
            </a:r>
          </a:p>
        </p:txBody>
      </p:sp>
      <p:sp>
        <p:nvSpPr>
          <p:cNvPr id="24584" name="Text Box 23"/>
          <p:cNvSpPr txBox="1">
            <a:spLocks noChangeArrowheads="1"/>
          </p:cNvSpPr>
          <p:nvPr/>
        </p:nvSpPr>
        <p:spPr bwMode="auto">
          <a:xfrm>
            <a:off x="762000" y="4800600"/>
            <a:ext cx="3117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99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rgbClr val="000099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rgbClr val="000099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rgbClr val="000099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rgbClr val="000099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99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99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99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99"/>
                </a:solidFill>
                <a:latin typeface="Times New Roman" pitchFamily="18" charset="0"/>
              </a:defRPr>
            </a:lvl9pPr>
          </a:lstStyle>
          <a:p>
            <a:r>
              <a:rPr lang="en-GB" sz="1800">
                <a:solidFill>
                  <a:schemeClr val="tx1"/>
                </a:solidFill>
                <a:latin typeface="Arial" charset="0"/>
              </a:rPr>
              <a:t>Conceptual/Internal Mapping</a:t>
            </a:r>
          </a:p>
        </p:txBody>
      </p:sp>
    </p:spTree>
    <p:extLst>
      <p:ext uri="{BB962C8B-B14F-4D97-AF65-F5344CB8AC3E}">
        <p14:creationId xmlns:p14="http://schemas.microsoft.com/office/powerpoint/2010/main" val="2958493336"/>
      </p:ext>
    </p:extLst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This Lecture in Exams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/>
            <a:r>
              <a:rPr lang="en-GB" smtClean="0">
                <a:cs typeface="Times New Roman" pitchFamily="18" charset="0"/>
              </a:rPr>
              <a:t>	</a:t>
            </a:r>
            <a:r>
              <a:rPr lang="en-GB" sz="2000" smtClean="0">
                <a:cs typeface="Times New Roman" pitchFamily="18" charset="0"/>
              </a:rPr>
              <a:t>Describe the three levels of the ANSI/SPARC model. You should include information about what each level is for, which users might be interested in which levels, and how the levels relate to one another. </a:t>
            </a:r>
          </a:p>
          <a:p>
            <a:pPr marL="533400" indent="-533400">
              <a:buFontTx/>
              <a:buNone/>
            </a:pPr>
            <a:endParaRPr lang="en-GB" sz="2000" smtClean="0">
              <a:cs typeface="Times New Roman" pitchFamily="18" charset="0"/>
            </a:endParaRPr>
          </a:p>
          <a:p>
            <a:pPr marL="533400" indent="-533400"/>
            <a:endParaRPr lang="en-GB" sz="3200" smtClean="0"/>
          </a:p>
        </p:txBody>
      </p:sp>
    </p:spTree>
    <p:extLst>
      <p:ext uri="{BB962C8B-B14F-4D97-AF65-F5344CB8AC3E}">
        <p14:creationId xmlns:p14="http://schemas.microsoft.com/office/powerpoint/2010/main" val="3526404300"/>
      </p:ext>
    </p:extLst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Next Lecture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GB" smtClean="0"/>
              <a:t>The Relational Model</a:t>
            </a:r>
          </a:p>
          <a:p>
            <a:pPr lvl="1">
              <a:lnSpc>
                <a:spcPct val="90000"/>
              </a:lnSpc>
            </a:pPr>
            <a:r>
              <a:rPr lang="en-GB" smtClean="0"/>
              <a:t>Relational data structure</a:t>
            </a:r>
          </a:p>
          <a:p>
            <a:pPr lvl="1">
              <a:lnSpc>
                <a:spcPct val="90000"/>
              </a:lnSpc>
            </a:pPr>
            <a:r>
              <a:rPr lang="en-GB" smtClean="0"/>
              <a:t>Relational data integrity</a:t>
            </a:r>
          </a:p>
          <a:p>
            <a:pPr lvl="1">
              <a:lnSpc>
                <a:spcPct val="90000"/>
              </a:lnSpc>
            </a:pPr>
            <a:r>
              <a:rPr lang="en-GB" smtClean="0"/>
              <a:t>Relational data manipulation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smtClean="0"/>
              <a:t>For more information</a:t>
            </a:r>
          </a:p>
          <a:p>
            <a:pPr lvl="1">
              <a:lnSpc>
                <a:spcPct val="90000"/>
              </a:lnSpc>
            </a:pPr>
            <a:r>
              <a:rPr lang="en-GB" smtClean="0"/>
              <a:t>Connolly and Begg chapters 3 and 4</a:t>
            </a:r>
          </a:p>
          <a:p>
            <a:pPr lvl="1">
              <a:lnSpc>
                <a:spcPct val="90000"/>
              </a:lnSpc>
            </a:pPr>
            <a:r>
              <a:rPr lang="en-GB" smtClean="0"/>
              <a:t>Ullman and Widom (2 ed.) Chapter 3.1, 5.1</a:t>
            </a:r>
          </a:p>
          <a:p>
            <a:pPr lvl="1">
              <a:lnSpc>
                <a:spcPct val="90000"/>
              </a:lnSpc>
            </a:pPr>
            <a:r>
              <a:rPr lang="en-GB" smtClean="0"/>
              <a:t>E.F. Codd’s paper</a:t>
            </a:r>
          </a:p>
        </p:txBody>
      </p:sp>
    </p:spTree>
    <p:extLst>
      <p:ext uri="{BB962C8B-B14F-4D97-AF65-F5344CB8AC3E}">
        <p14:creationId xmlns:p14="http://schemas.microsoft.com/office/powerpoint/2010/main" val="4208808502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>
            <a:lvl1pPr defTabSz="886968">
              <a:defRPr sz="2716"/>
            </a:lvl1pPr>
          </a:lstStyle>
          <a:p>
            <a:r>
              <a:rPr lang="id-ID" dirty="0" smtClean="0"/>
              <a:t>T</a:t>
            </a:r>
            <a:r>
              <a:rPr dirty="0" err="1" smtClean="0"/>
              <a:t>opics</a:t>
            </a:r>
            <a:r>
              <a:rPr dirty="0" smtClean="0"/>
              <a:t> after mid test</a:t>
            </a:r>
            <a:endParaRPr dirty="0"/>
          </a:p>
        </p:txBody>
      </p:sp>
      <p:sp>
        <p:nvSpPr>
          <p:cNvPr id="130" name="Text Placeholder 2"/>
          <p:cNvSpPr txBox="1">
            <a:spLocks noGrp="1"/>
          </p:cNvSpPr>
          <p:nvPr>
            <p:ph type="body" sz="half" idx="1"/>
          </p:nvPr>
        </p:nvSpPr>
        <p:spPr>
          <a:xfrm>
            <a:off x="3733800" y="3240088"/>
            <a:ext cx="5334000" cy="2976563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AutoNum type="arabicPeriod" startAt="8"/>
            </a:pPr>
            <a:r>
              <a:rPr dirty="0" smtClean="0"/>
              <a:t>More </a:t>
            </a:r>
            <a:r>
              <a:rPr lang="en-US" dirty="0"/>
              <a:t>SQL Data </a:t>
            </a:r>
            <a:r>
              <a:rPr lang="en-US" dirty="0" smtClean="0"/>
              <a:t>Definition</a:t>
            </a:r>
            <a:endParaRPr lang="id-ID" dirty="0" smtClean="0"/>
          </a:p>
          <a:p>
            <a:pPr>
              <a:buAutoNum type="arabicPeriod" startAt="8"/>
            </a:pPr>
            <a:r>
              <a:rPr lang="id-ID" dirty="0" smtClean="0"/>
              <a:t>SQL Select</a:t>
            </a:r>
            <a:endParaRPr dirty="0" smtClean="0"/>
          </a:p>
          <a:p>
            <a:pPr>
              <a:buAutoNum type="arabicPeriod" startAt="8"/>
            </a:pPr>
            <a:r>
              <a:rPr lang="x-none" smtClean="0"/>
              <a:t>More </a:t>
            </a:r>
            <a:r>
              <a:rPr dirty="0" smtClean="0"/>
              <a:t>SQL Select</a:t>
            </a:r>
            <a:endParaRPr dirty="0"/>
          </a:p>
          <a:p>
            <a:pPr>
              <a:buAutoNum type="arabicPeriod" startAt="8"/>
            </a:pPr>
            <a:r>
              <a:rPr dirty="0" smtClean="0"/>
              <a:t>Yet </a:t>
            </a:r>
            <a:r>
              <a:rPr lang="id-ID" dirty="0"/>
              <a:t>More SQL Select</a:t>
            </a:r>
            <a:endParaRPr dirty="0"/>
          </a:p>
          <a:p>
            <a:pPr>
              <a:buAutoNum type="arabicPeriod" startAt="8"/>
            </a:pPr>
            <a:r>
              <a:rPr dirty="0" smtClean="0"/>
              <a:t>Missing Information</a:t>
            </a:r>
            <a:endParaRPr dirty="0"/>
          </a:p>
          <a:p>
            <a:pPr>
              <a:buAutoNum type="arabicPeriod" startAt="8"/>
            </a:pPr>
            <a:r>
              <a:rPr lang="id-ID" dirty="0" smtClean="0"/>
              <a:t>T</a:t>
            </a:r>
            <a:r>
              <a:rPr dirty="0" smtClean="0"/>
              <a:t>rigger</a:t>
            </a:r>
          </a:p>
          <a:p>
            <a:pPr>
              <a:buAutoNum type="arabicPeriod" startAt="8"/>
            </a:pPr>
            <a:r>
              <a:rPr dirty="0" smtClean="0"/>
              <a:t>Review &amp; Case Study</a:t>
            </a:r>
          </a:p>
          <a:p>
            <a:pPr marL="0" indent="0">
              <a:buNone/>
            </a:pPr>
            <a:r>
              <a:rPr lang="x-none" smtClean="0"/>
              <a:t>FINAL TEST</a:t>
            </a:r>
            <a:endParaRPr dirty="0"/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lstStyle>
            <a:lvl1pPr defTabSz="886968">
              <a:defRPr sz="2716"/>
            </a:lvl1pPr>
          </a:lstStyle>
          <a:p>
            <a:r>
              <a:rPr lang="id-ID" dirty="0" smtClean="0"/>
              <a:t>ASSESSMENT</a:t>
            </a:r>
            <a:endParaRPr dirty="0"/>
          </a:p>
        </p:txBody>
      </p:sp>
      <p:sp>
        <p:nvSpPr>
          <p:cNvPr id="130" name="Text Placeholder 2"/>
          <p:cNvSpPr txBox="1">
            <a:spLocks noGrp="1"/>
          </p:cNvSpPr>
          <p:nvPr>
            <p:ph type="body" sz="half" idx="1"/>
          </p:nvPr>
        </p:nvSpPr>
        <p:spPr>
          <a:xfrm>
            <a:off x="3733800" y="3240088"/>
            <a:ext cx="5334000" cy="29765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dirty="0" smtClean="0"/>
              <a:t>50 % Group (2 students) Assignment</a:t>
            </a:r>
          </a:p>
          <a:p>
            <a:pPr marL="0" indent="0">
              <a:buNone/>
            </a:pPr>
            <a:r>
              <a:rPr lang="x-none" smtClean="0"/>
              <a:t>      Designing database for real business</a:t>
            </a:r>
            <a:endParaRPr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x-none" smtClean="0"/>
              <a:t>20 % Mid Test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x-none" smtClean="0"/>
              <a:t>30 % Final Test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039445703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References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References</a:t>
            </a:r>
          </a:p>
        </p:txBody>
      </p:sp>
      <p:sp>
        <p:nvSpPr>
          <p:cNvPr id="133" name="Robertson, Simple Program Design 5th Edition: A Step by Step Approach…"/>
          <p:cNvSpPr txBox="1">
            <a:spLocks noGrp="1"/>
          </p:cNvSpPr>
          <p:nvPr>
            <p:ph type="body" sz="half" idx="1"/>
          </p:nvPr>
        </p:nvSpPr>
        <p:spPr>
          <a:prstGeom prst="rect">
            <a:avLst/>
          </a:prstGeom>
        </p:spPr>
        <p:txBody>
          <a:bodyPr/>
          <a:lstStyle/>
          <a:p>
            <a:pPr marL="342900" lvl="1" indent="-342900">
              <a:buFont typeface="Arial" pitchFamily="34" charset="0"/>
              <a:buChar char="•"/>
            </a:pPr>
            <a:r>
              <a:rPr lang="en-GB" dirty="0"/>
              <a:t>‘Database Systems: </a:t>
            </a:r>
            <a:r>
              <a:rPr lang="en-GB" sz="1800" dirty="0"/>
              <a:t>A practical approach to design, implementation and management</a:t>
            </a:r>
            <a:r>
              <a:rPr lang="en-GB" dirty="0"/>
              <a:t>’ by Connolly and </a:t>
            </a:r>
            <a:r>
              <a:rPr lang="en-GB" dirty="0" err="1"/>
              <a:t>Begg</a:t>
            </a:r>
            <a:endParaRPr lang="en-GB" dirty="0"/>
          </a:p>
          <a:p>
            <a:pPr marL="342900" lvl="1" indent="-342900">
              <a:buFont typeface="Arial" pitchFamily="34" charset="0"/>
              <a:buChar char="•"/>
            </a:pPr>
            <a:r>
              <a:rPr lang="en-GB" dirty="0"/>
              <a:t>`A first course in database systems’ by Ullman and </a:t>
            </a:r>
            <a:r>
              <a:rPr lang="en-GB" dirty="0" err="1" smtClean="0"/>
              <a:t>Widom</a:t>
            </a:r>
            <a:endParaRPr lang="id-ID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id-ID" dirty="0" smtClean="0"/>
              <a:t>Other text book : </a:t>
            </a:r>
            <a:r>
              <a:rPr lang="en-GB" dirty="0"/>
              <a:t>‘Database Systems’ by CJ Date</a:t>
            </a:r>
          </a:p>
          <a:p>
            <a:pPr marL="342900" lvl="1" indent="-342900">
              <a:buFont typeface="Arial" pitchFamily="34" charset="0"/>
              <a:buChar char="•"/>
            </a:pPr>
            <a:endParaRPr dirty="0"/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Learning Outcomes</a:t>
            </a:r>
          </a:p>
        </p:txBody>
      </p:sp>
      <p:sp>
        <p:nvSpPr>
          <p:cNvPr id="136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defRPr i="1"/>
            </a:pPr>
            <a:r>
              <a:rPr dirty="0"/>
              <a:t>Student will be able to understand the </a:t>
            </a:r>
            <a:r>
              <a:rPr dirty="0" smtClean="0"/>
              <a:t>conceptual design of database</a:t>
            </a:r>
            <a:endParaRPr dirty="0"/>
          </a:p>
          <a:p>
            <a:pPr>
              <a:defRPr i="1"/>
            </a:pPr>
            <a:endParaRPr dirty="0"/>
          </a:p>
          <a:p>
            <a:pPr>
              <a:defRPr i="1"/>
            </a:pPr>
            <a:r>
              <a:rPr dirty="0"/>
              <a:t>Student will be able to describe the important of good </a:t>
            </a:r>
            <a:r>
              <a:rPr dirty="0" smtClean="0"/>
              <a:t>database </a:t>
            </a:r>
            <a:r>
              <a:rPr dirty="0"/>
              <a:t>design</a:t>
            </a:r>
          </a:p>
          <a:p>
            <a:pPr>
              <a:defRPr i="1"/>
            </a:pPr>
            <a:endParaRPr dirty="0"/>
          </a:p>
          <a:p>
            <a:pPr>
              <a:defRPr i="1"/>
            </a:pPr>
            <a:r>
              <a:rPr dirty="0"/>
              <a:t>Student will be able to apply </a:t>
            </a:r>
            <a:r>
              <a:rPr dirty="0" smtClean="0"/>
              <a:t>database design for a real business</a:t>
            </a:r>
            <a:endParaRPr dirty="0"/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Why Study Databases?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GB" sz="2400" smtClean="0"/>
              <a:t>Databases are useful</a:t>
            </a:r>
          </a:p>
          <a:p>
            <a:pPr lvl="1"/>
            <a:r>
              <a:rPr lang="en-GB" sz="2000" smtClean="0"/>
              <a:t>Many computing applications deal with large amounts of information</a:t>
            </a:r>
          </a:p>
          <a:p>
            <a:pPr lvl="1"/>
            <a:r>
              <a:rPr lang="en-GB" sz="2000" smtClean="0"/>
              <a:t>Database systems give a set of tools for storing, searching and managing this information</a:t>
            </a:r>
          </a:p>
          <a:p>
            <a:pPr lvl="1"/>
            <a:endParaRPr lang="en-GB" sz="2000" smtClean="0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GB" sz="2400" smtClean="0"/>
              <a:t>Databases in CS</a:t>
            </a:r>
          </a:p>
          <a:p>
            <a:pPr lvl="1"/>
            <a:r>
              <a:rPr lang="en-GB" sz="2000" smtClean="0"/>
              <a:t>Databases are a ‘core topic’ in computer science</a:t>
            </a:r>
          </a:p>
          <a:p>
            <a:pPr lvl="1"/>
            <a:r>
              <a:rPr lang="en-GB" sz="2000" smtClean="0"/>
              <a:t>Basic concepts and skills with database systems are part of the skill set you will be assumed to have as a CS graduate</a:t>
            </a:r>
          </a:p>
          <a:p>
            <a:pPr lvl="1"/>
            <a:endParaRPr lang="en-GB" sz="2000" smtClean="0"/>
          </a:p>
        </p:txBody>
      </p:sp>
    </p:spTree>
    <p:extLst>
      <p:ext uri="{BB962C8B-B14F-4D97-AF65-F5344CB8AC3E}">
        <p14:creationId xmlns:p14="http://schemas.microsoft.com/office/powerpoint/2010/main" val="1435986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What is a Database?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mtClean="0"/>
              <a:t>“A set of information held in a computer”</a:t>
            </a:r>
          </a:p>
          <a:p>
            <a:pPr lvl="3" algn="r">
              <a:lnSpc>
                <a:spcPct val="90000"/>
              </a:lnSpc>
              <a:buFontTx/>
              <a:buNone/>
            </a:pPr>
            <a:r>
              <a:rPr lang="en-GB" smtClean="0"/>
              <a:t>Oxford English Dictionary</a:t>
            </a:r>
          </a:p>
          <a:p>
            <a:pPr>
              <a:lnSpc>
                <a:spcPct val="90000"/>
              </a:lnSpc>
            </a:pPr>
            <a:r>
              <a:rPr lang="en-GB" smtClean="0"/>
              <a:t>“One or more large structured sets of persistent data, usually associated with software to update and query the data”</a:t>
            </a:r>
          </a:p>
          <a:p>
            <a:pPr lvl="3" algn="r">
              <a:lnSpc>
                <a:spcPct val="90000"/>
              </a:lnSpc>
              <a:buFontTx/>
              <a:buNone/>
            </a:pPr>
            <a:r>
              <a:rPr lang="en-GB" smtClean="0"/>
              <a:t>Free On-Line Dictionary of Computing</a:t>
            </a:r>
          </a:p>
          <a:p>
            <a:pPr>
              <a:lnSpc>
                <a:spcPct val="90000"/>
              </a:lnSpc>
            </a:pPr>
            <a:r>
              <a:rPr lang="en-GB" smtClean="0"/>
              <a:t>“A collection of data arranged for ease and speed of search and retrieval”</a:t>
            </a:r>
          </a:p>
          <a:p>
            <a:pPr lvl="3" algn="r">
              <a:lnSpc>
                <a:spcPct val="90000"/>
              </a:lnSpc>
              <a:buFontTx/>
              <a:buNone/>
            </a:pPr>
            <a:r>
              <a:rPr lang="en-GB" smtClean="0"/>
              <a:t>Dictionary.com</a:t>
            </a:r>
          </a:p>
        </p:txBody>
      </p:sp>
    </p:spTree>
    <p:extLst>
      <p:ext uri="{BB962C8B-B14F-4D97-AF65-F5344CB8AC3E}">
        <p14:creationId xmlns:p14="http://schemas.microsoft.com/office/powerpoint/2010/main" val="2568809231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Databases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GB" sz="2400" smtClean="0"/>
              <a:t>Web indexes</a:t>
            </a:r>
          </a:p>
          <a:p>
            <a:r>
              <a:rPr lang="en-GB" sz="2400" smtClean="0"/>
              <a:t>Library catalogues</a:t>
            </a:r>
          </a:p>
          <a:p>
            <a:r>
              <a:rPr lang="en-GB" sz="2400" smtClean="0"/>
              <a:t>Medical records</a:t>
            </a:r>
          </a:p>
          <a:p>
            <a:r>
              <a:rPr lang="en-GB" sz="2400" smtClean="0"/>
              <a:t>Bank accounts</a:t>
            </a:r>
          </a:p>
          <a:p>
            <a:r>
              <a:rPr lang="en-GB" sz="2400" smtClean="0"/>
              <a:t>Stock control</a:t>
            </a:r>
          </a:p>
          <a:p>
            <a:r>
              <a:rPr lang="en-GB" sz="2400" smtClean="0"/>
              <a:t>Personnel systems</a:t>
            </a:r>
          </a:p>
          <a:p>
            <a:r>
              <a:rPr lang="en-GB" sz="2400" smtClean="0"/>
              <a:t>Product catalogues</a:t>
            </a:r>
          </a:p>
          <a:p>
            <a:r>
              <a:rPr lang="en-GB" sz="2400" smtClean="0"/>
              <a:t>Telephone directories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GB" sz="2400" smtClean="0"/>
              <a:t>Train timetables</a:t>
            </a:r>
          </a:p>
          <a:p>
            <a:r>
              <a:rPr lang="en-GB" sz="2400" smtClean="0"/>
              <a:t>Airline bookings</a:t>
            </a:r>
          </a:p>
          <a:p>
            <a:r>
              <a:rPr lang="en-GB" sz="2400" smtClean="0"/>
              <a:t>Credit card details</a:t>
            </a:r>
          </a:p>
          <a:p>
            <a:r>
              <a:rPr lang="en-GB" sz="2400" smtClean="0"/>
              <a:t>Student records</a:t>
            </a:r>
          </a:p>
          <a:p>
            <a:r>
              <a:rPr lang="en-GB" sz="2400" smtClean="0"/>
              <a:t>Customer histories</a:t>
            </a:r>
          </a:p>
          <a:p>
            <a:r>
              <a:rPr lang="en-GB" sz="2400" smtClean="0"/>
              <a:t>Stock market prices</a:t>
            </a:r>
          </a:p>
          <a:p>
            <a:r>
              <a:rPr lang="en-GB" sz="2400" smtClean="0"/>
              <a:t>Discussion boards</a:t>
            </a:r>
          </a:p>
          <a:p>
            <a:r>
              <a:rPr lang="en-GB" sz="2400" smtClean="0"/>
              <a:t>and so on…</a:t>
            </a:r>
          </a:p>
          <a:p>
            <a:endParaRPr lang="en-GB" sz="2400" smtClean="0"/>
          </a:p>
        </p:txBody>
      </p:sp>
    </p:spTree>
    <p:extLst>
      <p:ext uri="{BB962C8B-B14F-4D97-AF65-F5344CB8AC3E}">
        <p14:creationId xmlns:p14="http://schemas.microsoft.com/office/powerpoint/2010/main" val="7803809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1028</Words>
  <Application>Microsoft Office PowerPoint</Application>
  <PresentationFormat>On-screen Show (4:3)</PresentationFormat>
  <Paragraphs>239</Paragraphs>
  <Slides>25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Lecture 1 Introduction to Database</vt:lpstr>
      <vt:lpstr>Topics before mid test</vt:lpstr>
      <vt:lpstr>Topics after mid test</vt:lpstr>
      <vt:lpstr>ASSESSMENT</vt:lpstr>
      <vt:lpstr>References</vt:lpstr>
      <vt:lpstr>Learning Outcomes</vt:lpstr>
      <vt:lpstr>Why Study Databases?</vt:lpstr>
      <vt:lpstr>What is a Database?</vt:lpstr>
      <vt:lpstr>Databases</vt:lpstr>
      <vt:lpstr>Database Systems</vt:lpstr>
      <vt:lpstr>Database Users</vt:lpstr>
      <vt:lpstr>Database Management Systems</vt:lpstr>
      <vt:lpstr>What the DBMS does</vt:lpstr>
      <vt:lpstr>Data Dictionary - Metadata</vt:lpstr>
      <vt:lpstr>File Based Systems</vt:lpstr>
      <vt:lpstr>Relational Systems</vt:lpstr>
      <vt:lpstr>Relational Systems</vt:lpstr>
      <vt:lpstr>ANSI/SPARC Architecture</vt:lpstr>
      <vt:lpstr>Internal Level</vt:lpstr>
      <vt:lpstr>Conceptual Level</vt:lpstr>
      <vt:lpstr>External Level</vt:lpstr>
      <vt:lpstr>Mappings</vt:lpstr>
      <vt:lpstr>ANSI/SPARC Architecture</vt:lpstr>
      <vt:lpstr>This Lecture in Exams</vt:lpstr>
      <vt:lpstr>Next Lecture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 Introduction to Database</dc:title>
  <cp:lastModifiedBy>Munawar</cp:lastModifiedBy>
  <cp:revision>2</cp:revision>
  <dcterms:modified xsi:type="dcterms:W3CDTF">2017-10-03T07:12:35Z</dcterms:modified>
</cp:coreProperties>
</file>