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388" r:id="rId2"/>
    <p:sldId id="389" r:id="rId3"/>
    <p:sldId id="427" r:id="rId4"/>
    <p:sldId id="428" r:id="rId5"/>
    <p:sldId id="416" r:id="rId6"/>
    <p:sldId id="417" r:id="rId7"/>
    <p:sldId id="418" r:id="rId8"/>
    <p:sldId id="420" r:id="rId9"/>
    <p:sldId id="422" r:id="rId10"/>
    <p:sldId id="423" r:id="rId11"/>
    <p:sldId id="424" r:id="rId12"/>
    <p:sldId id="426" r:id="rId13"/>
    <p:sldId id="419" r:id="rId14"/>
    <p:sldId id="391" r:id="rId15"/>
    <p:sldId id="392" r:id="rId16"/>
    <p:sldId id="387" r:id="rId17"/>
    <p:sldId id="394" r:id="rId18"/>
    <p:sldId id="395" r:id="rId19"/>
    <p:sldId id="396" r:id="rId20"/>
    <p:sldId id="397" r:id="rId21"/>
    <p:sldId id="398" r:id="rId22"/>
    <p:sldId id="399" r:id="rId23"/>
    <p:sldId id="400" r:id="rId24"/>
    <p:sldId id="401" r:id="rId25"/>
    <p:sldId id="402" r:id="rId26"/>
    <p:sldId id="403" r:id="rId27"/>
    <p:sldId id="404" r:id="rId28"/>
    <p:sldId id="405" r:id="rId29"/>
    <p:sldId id="406" r:id="rId30"/>
    <p:sldId id="407" r:id="rId31"/>
    <p:sldId id="408" r:id="rId32"/>
    <p:sldId id="409" r:id="rId33"/>
    <p:sldId id="411" r:id="rId34"/>
    <p:sldId id="412" r:id="rId35"/>
    <p:sldId id="410" r:id="rId36"/>
    <p:sldId id="429"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3190" autoAdjust="0"/>
  </p:normalViewPr>
  <p:slideViewPr>
    <p:cSldViewPr>
      <p:cViewPr>
        <p:scale>
          <a:sx n="72" d="100"/>
          <a:sy n="72" d="100"/>
        </p:scale>
        <p:origin x="-1266" y="-72"/>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AD401D-C29A-4928-88E1-427A39D3C18A}" type="datetimeFigureOut">
              <a:rPr lang="id-ID" smtClean="0"/>
              <a:t>27/09/2017</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FD104-B2A3-424E-B3F4-1DFCA91EAA4B}" type="slidenum">
              <a:rPr lang="id-ID" smtClean="0"/>
              <a:t>‹#›</a:t>
            </a:fld>
            <a:endParaRPr lang="id-ID"/>
          </a:p>
        </p:txBody>
      </p:sp>
    </p:spTree>
    <p:extLst>
      <p:ext uri="{BB962C8B-B14F-4D97-AF65-F5344CB8AC3E}">
        <p14:creationId xmlns:p14="http://schemas.microsoft.com/office/powerpoint/2010/main" val="65791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048E5B-BD9A-4C0B-B552-4469974D48FE}" type="datetimeFigureOut">
              <a:rPr lang="id-ID"/>
              <a:pPr>
                <a:defRPr/>
              </a:pPr>
              <a:t>27/09/2017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339B845-4BC6-43F6-B113-E03B24E0C7AB}" type="slidenum">
              <a:rPr lang="id-ID" altLang="id-ID"/>
              <a:pPr/>
              <a:t>‹#›</a:t>
            </a:fld>
            <a:endParaRPr lang="id-ID" altLang="id-ID"/>
          </a:p>
        </p:txBody>
      </p:sp>
    </p:spTree>
    <p:extLst>
      <p:ext uri="{BB962C8B-B14F-4D97-AF65-F5344CB8AC3E}">
        <p14:creationId xmlns:p14="http://schemas.microsoft.com/office/powerpoint/2010/main" val="3413082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01859" y="0"/>
            <a:ext cx="9347717"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101859" y="228600"/>
            <a:ext cx="9347718"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971799" y="1524000"/>
            <a:ext cx="6274059" cy="2076451"/>
          </a:xfrm>
        </p:spPr>
        <p:txBody>
          <a:bodyPr/>
          <a:lstStyle>
            <a:lvl1pPr>
              <a:defRPr>
                <a:solidFill>
                  <a:schemeClr val="bg1"/>
                </a:solidFill>
              </a:defRPr>
            </a:lvl1pPr>
          </a:lstStyle>
          <a:p>
            <a:r>
              <a:rPr lang="en-US" dirty="0" smtClean="0"/>
              <a:t>Click here to Edit</a:t>
            </a:r>
            <a:endParaRPr lang="en-US" dirty="0"/>
          </a:p>
        </p:txBody>
      </p:sp>
      <p:sp>
        <p:nvSpPr>
          <p:cNvPr id="3" name="Subtitle 2"/>
          <p:cNvSpPr>
            <a:spLocks noGrp="1"/>
          </p:cNvSpPr>
          <p:nvPr>
            <p:ph type="subTitle" idx="1" hasCustomPrompt="1"/>
          </p:nvPr>
        </p:nvSpPr>
        <p:spPr>
          <a:xfrm>
            <a:off x="2971798" y="3657600"/>
            <a:ext cx="6274060" cy="1524000"/>
          </a:xfrm>
        </p:spPr>
        <p:txBody>
          <a:bodyPr/>
          <a:lstStyle>
            <a:lvl1pPr marL="0" indent="0" algn="ctr" eaLnBrk="1" hangingPunct="1">
              <a:buNone/>
              <a:defRPr sz="2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here to edit </a:t>
            </a:r>
            <a:r>
              <a:rPr lang="en-US" dirty="0" err="1" smtClean="0"/>
              <a:t>Pokok</a:t>
            </a:r>
            <a:r>
              <a:rPr lang="en-US" dirty="0" smtClean="0"/>
              <a:t> </a:t>
            </a:r>
            <a:r>
              <a:rPr lang="en-US" dirty="0" err="1" smtClean="0"/>
              <a:t>Bahasan</a:t>
            </a:r>
            <a:r>
              <a:rPr lang="en-US" dirty="0" smtClean="0"/>
              <a:t/>
            </a:r>
            <a:br>
              <a:rPr lang="en-US" dirty="0" smtClean="0"/>
            </a:br>
            <a:r>
              <a:rPr lang="en-US" dirty="0" smtClean="0"/>
              <a:t>Click here to edit </a:t>
            </a:r>
            <a:r>
              <a:rPr lang="en-US" dirty="0" err="1" smtClean="0"/>
              <a:t>Pertemuan</a:t>
            </a:r>
            <a:r>
              <a:rPr lang="en-US" dirty="0" smtClean="0"/>
              <a:t/>
            </a:r>
            <a:br>
              <a:rPr lang="en-US" dirty="0" smtClean="0"/>
            </a:br>
            <a:r>
              <a:rPr lang="en-US" dirty="0" smtClean="0"/>
              <a:t>Click here to edit Nama </a:t>
            </a:r>
            <a:r>
              <a:rPr lang="en-US" dirty="0" err="1" smtClean="0"/>
              <a:t>Dosen</a:t>
            </a:r>
            <a:r>
              <a:rPr lang="en-US" dirty="0" smtClean="0"/>
              <a:t/>
            </a:r>
            <a:br>
              <a:rPr lang="en-US" dirty="0" smtClean="0"/>
            </a:br>
            <a:r>
              <a:rPr lang="en-US" dirty="0" smtClean="0"/>
              <a:t>Click here to edit Nama Prodi </a:t>
            </a:r>
            <a:r>
              <a:rPr lang="en-US" dirty="0" err="1" smtClean="0"/>
              <a:t>dan</a:t>
            </a:r>
            <a:r>
              <a:rPr lang="en-US" dirty="0" smtClean="0"/>
              <a:t> </a:t>
            </a:r>
            <a:r>
              <a:rPr lang="en-US" dirty="0" err="1" smtClean="0"/>
              <a:t>Fakultas</a:t>
            </a:r>
            <a:endParaRPr lang="en-US" dirty="0" smtClean="0"/>
          </a:p>
        </p:txBody>
      </p:sp>
      <p:sp>
        <p:nvSpPr>
          <p:cNvPr id="4" name="Date Placeholder 3"/>
          <p:cNvSpPr>
            <a:spLocks noGrp="1"/>
          </p:cNvSpPr>
          <p:nvPr>
            <p:ph type="dt" sz="half" idx="10"/>
          </p:nvPr>
        </p:nvSpPr>
        <p:spPr/>
        <p:txBody>
          <a:bodyPr/>
          <a:lstStyle>
            <a:lvl1pPr>
              <a:defRPr/>
            </a:lvl1pPr>
          </a:lstStyle>
          <a:p>
            <a:pPr>
              <a:defRPr/>
            </a:pPr>
            <a:fld id="{20B2E4D6-BEB8-4E99-B8A1-7038C2F2D1BE}" type="datetime1">
              <a:rPr lang="en-US"/>
              <a:pPr>
                <a:defRPr/>
              </a:pPr>
              <a:t>9/27/2017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88144A-AE3E-4E44-A89F-B6746EC1707D}" type="slidenum">
              <a:rPr lang="en-US" altLang="id-ID"/>
              <a:pPr/>
              <a:t>‹#›</a:t>
            </a:fld>
            <a:endParaRPr lang="en-US" altLang="id-ID"/>
          </a:p>
        </p:txBody>
      </p:sp>
    </p:spTree>
    <p:extLst>
      <p:ext uri="{BB962C8B-B14F-4D97-AF65-F5344CB8AC3E}">
        <p14:creationId xmlns:p14="http://schemas.microsoft.com/office/powerpoint/2010/main" val="253187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C4FACB-1F5D-4FF9-B5CC-F194F462CCA2}" type="datetime1">
              <a:rPr lang="en-US"/>
              <a:pPr>
                <a:defRPr/>
              </a:pPr>
              <a:t>9/27/2017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9451C2-6190-4BB7-BBA8-1B23D0C40A29}" type="slidenum">
              <a:rPr lang="en-US" altLang="id-ID"/>
              <a:pPr/>
              <a:t>‹#›</a:t>
            </a:fld>
            <a:endParaRPr lang="en-US" altLang="id-ID"/>
          </a:p>
        </p:txBody>
      </p:sp>
    </p:spTree>
    <p:extLst>
      <p:ext uri="{BB962C8B-B14F-4D97-AF65-F5344CB8AC3E}">
        <p14:creationId xmlns:p14="http://schemas.microsoft.com/office/powerpoint/2010/main" val="32590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DA4BF1-3389-4F47-8435-C04CC10B9A7E}" type="datetime1">
              <a:rPr lang="en-US"/>
              <a:pPr>
                <a:defRPr/>
              </a:pPr>
              <a:t>9/27/2017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B5C1FE-ED77-4380-AE9C-EE28AB75257F}" type="slidenum">
              <a:rPr lang="en-US" altLang="id-ID"/>
              <a:pPr/>
              <a:t>‹#›</a:t>
            </a:fld>
            <a:endParaRPr lang="en-US" altLang="id-ID"/>
          </a:p>
        </p:txBody>
      </p:sp>
    </p:spTree>
    <p:extLst>
      <p:ext uri="{BB962C8B-B14F-4D97-AF65-F5344CB8AC3E}">
        <p14:creationId xmlns:p14="http://schemas.microsoft.com/office/powerpoint/2010/main" val="542872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0013" y="1827213"/>
            <a:ext cx="7313612" cy="4114800"/>
          </a:xfrm>
        </p:spPr>
        <p:txBody>
          <a:bodyPr/>
          <a:lstStyle/>
          <a:p>
            <a:pPr lvl="0"/>
            <a:endParaRPr lang="en-US" noProof="0" smtClean="0"/>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Pertemuan 1/Sistem Informatika (Referensi AK)</a:t>
            </a:r>
          </a:p>
        </p:txBody>
      </p:sp>
      <p:sp>
        <p:nvSpPr>
          <p:cNvPr id="6" name="Rectangle 10"/>
          <p:cNvSpPr>
            <a:spLocks noGrp="1" noChangeArrowheads="1"/>
          </p:cNvSpPr>
          <p:nvPr>
            <p:ph type="sldNum" sz="quarter" idx="12"/>
          </p:nvPr>
        </p:nvSpPr>
        <p:spPr>
          <a:ln/>
        </p:spPr>
        <p:txBody>
          <a:bodyPr/>
          <a:lstStyle>
            <a:lvl1pPr>
              <a:defRPr/>
            </a:lvl1pPr>
          </a:lstStyle>
          <a:p>
            <a:pPr>
              <a:defRPr/>
            </a:pPr>
            <a:fld id="{9B1B5E7C-7E0D-40FE-9933-10D54CF5AEA9}" type="slidenum">
              <a:rPr lang="en-US"/>
              <a:pPr>
                <a:defRPr/>
              </a:pPr>
              <a:t>‹#›</a:t>
            </a:fld>
            <a:endParaRPr lang="en-US"/>
          </a:p>
        </p:txBody>
      </p:sp>
    </p:spTree>
    <p:extLst>
      <p:ext uri="{BB962C8B-B14F-4D97-AF65-F5344CB8AC3E}">
        <p14:creationId xmlns:p14="http://schemas.microsoft.com/office/powerpoint/2010/main" val="3921118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Pertemuan 1/Sistem Informatika (Referensi AK)</a:t>
            </a:r>
          </a:p>
        </p:txBody>
      </p:sp>
      <p:sp>
        <p:nvSpPr>
          <p:cNvPr id="7" name="Rectangle 10"/>
          <p:cNvSpPr>
            <a:spLocks noGrp="1" noChangeArrowheads="1"/>
          </p:cNvSpPr>
          <p:nvPr>
            <p:ph type="sldNum" sz="quarter" idx="12"/>
          </p:nvPr>
        </p:nvSpPr>
        <p:spPr>
          <a:ln/>
        </p:spPr>
        <p:txBody>
          <a:bodyPr/>
          <a:lstStyle>
            <a:lvl1pPr>
              <a:defRPr/>
            </a:lvl1pPr>
          </a:lstStyle>
          <a:p>
            <a:pPr>
              <a:defRPr/>
            </a:pPr>
            <a:fld id="{49F65BC1-A67F-44EF-B2C7-63D13118D27C}" type="slidenum">
              <a:rPr lang="en-US"/>
              <a:pPr>
                <a:defRPr/>
              </a:pPr>
              <a:t>‹#›</a:t>
            </a:fld>
            <a:endParaRPr lang="en-US"/>
          </a:p>
        </p:txBody>
      </p:sp>
    </p:spTree>
    <p:extLst>
      <p:ext uri="{BB962C8B-B14F-4D97-AF65-F5344CB8AC3E}">
        <p14:creationId xmlns:p14="http://schemas.microsoft.com/office/powerpoint/2010/main" val="246757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99A2BF8-DE4E-4DD8-93A8-819B2A8C6ED6}" type="datetime1">
              <a:rPr lang="en-US"/>
              <a:pPr>
                <a:defRPr/>
              </a:pPr>
              <a:t>9/27/2017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C7CEFC-1327-4C24-92E5-884D19EDEC04}" type="slidenum">
              <a:rPr lang="en-US" altLang="id-ID"/>
              <a:pPr/>
              <a:t>‹#›</a:t>
            </a:fld>
            <a:endParaRPr lang="en-US" altLang="id-ID"/>
          </a:p>
        </p:txBody>
      </p:sp>
    </p:spTree>
    <p:extLst>
      <p:ext uri="{BB962C8B-B14F-4D97-AF65-F5344CB8AC3E}">
        <p14:creationId xmlns:p14="http://schemas.microsoft.com/office/powerpoint/2010/main" val="120277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124200" y="2420939"/>
            <a:ext cx="3505200" cy="703262"/>
          </a:xfrm>
        </p:spPr>
        <p:txBody>
          <a:bodyPr anchor="t"/>
          <a:lstStyle>
            <a:lvl1pPr algn="l">
              <a:defRPr sz="2800" b="1" cap="all" baseline="0"/>
            </a:lvl1pPr>
          </a:lstStyle>
          <a:p>
            <a:r>
              <a:rPr lang="en-US" dirty="0" err="1" smtClean="0"/>
              <a:t>Materi</a:t>
            </a:r>
            <a:r>
              <a:rPr lang="en-US" dirty="0" smtClean="0"/>
              <a:t> </a:t>
            </a:r>
            <a:r>
              <a:rPr lang="en-US" dirty="0" err="1" smtClean="0"/>
              <a:t>Sebelum</a:t>
            </a:r>
            <a:r>
              <a:rPr lang="en-US" dirty="0" smtClean="0"/>
              <a:t> UTS</a:t>
            </a:r>
            <a:endParaRPr lang="en-US" dirty="0"/>
          </a:p>
        </p:txBody>
      </p:sp>
      <p:sp>
        <p:nvSpPr>
          <p:cNvPr id="3" name="Text Placeholder 2"/>
          <p:cNvSpPr>
            <a:spLocks noGrp="1"/>
          </p:cNvSpPr>
          <p:nvPr>
            <p:ph type="body" idx="1"/>
          </p:nvPr>
        </p:nvSpPr>
        <p:spPr>
          <a:xfrm>
            <a:off x="3733800" y="3240088"/>
            <a:ext cx="5334000" cy="2976562"/>
          </a:xfrm>
        </p:spPr>
        <p:txBody>
          <a:bodyPr anchor="t"/>
          <a:lstStyle>
            <a:lvl1pPr marL="457200" marR="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lvl="0"/>
            <a:endParaRPr lang="en-US" dirty="0" smtClean="0"/>
          </a:p>
        </p:txBody>
      </p:sp>
      <p:sp>
        <p:nvSpPr>
          <p:cNvPr id="4" name="Date Placeholder 3"/>
          <p:cNvSpPr>
            <a:spLocks noGrp="1"/>
          </p:cNvSpPr>
          <p:nvPr>
            <p:ph type="dt" sz="half" idx="10"/>
          </p:nvPr>
        </p:nvSpPr>
        <p:spPr/>
        <p:txBody>
          <a:bodyPr/>
          <a:lstStyle>
            <a:lvl1pPr>
              <a:defRPr/>
            </a:lvl1pPr>
          </a:lstStyle>
          <a:p>
            <a:pPr>
              <a:defRPr/>
            </a:pPr>
            <a:fld id="{76BEDCBD-1673-4569-B2E0-E1B7B9DEF070}" type="datetime1">
              <a:rPr lang="en-US"/>
              <a:pPr>
                <a:defRPr/>
              </a:pPr>
              <a:t>9/27/2017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71F4A-6D73-4342-9533-46E3ECE91550}" type="slidenum">
              <a:rPr lang="en-US" altLang="id-ID"/>
              <a:pPr/>
              <a:t>‹#›</a:t>
            </a:fld>
            <a:endParaRPr lang="en-US" altLang="id-ID"/>
          </a:p>
        </p:txBody>
      </p:sp>
    </p:spTree>
    <p:extLst>
      <p:ext uri="{BB962C8B-B14F-4D97-AF65-F5344CB8AC3E}">
        <p14:creationId xmlns:p14="http://schemas.microsoft.com/office/powerpoint/2010/main" val="204335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EA3D78E-5710-4279-9346-CA3F3FF1ADAB}" type="datetime1">
              <a:rPr lang="en-US"/>
              <a:pPr>
                <a:defRPr/>
              </a:pPr>
              <a:t>9/27/2017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57B3AD7-5558-4161-B7D2-95F8DE54CD31}" type="slidenum">
              <a:rPr lang="en-US" altLang="id-ID"/>
              <a:pPr/>
              <a:t>‹#›</a:t>
            </a:fld>
            <a:endParaRPr lang="en-US" altLang="id-ID"/>
          </a:p>
        </p:txBody>
      </p:sp>
    </p:spTree>
    <p:extLst>
      <p:ext uri="{BB962C8B-B14F-4D97-AF65-F5344CB8AC3E}">
        <p14:creationId xmlns:p14="http://schemas.microsoft.com/office/powerpoint/2010/main" val="29004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4C036D-7F85-4604-9C31-D116ABDFBFCB}" type="datetime1">
              <a:rPr lang="en-US"/>
              <a:pPr>
                <a:defRPr/>
              </a:pPr>
              <a:t>9/27/2017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4D2A8DE-DF06-4A0A-B8B9-F0FC1DFE8718}" type="slidenum">
              <a:rPr lang="en-US" altLang="id-ID"/>
              <a:pPr/>
              <a:t>‹#›</a:t>
            </a:fld>
            <a:endParaRPr lang="en-US" altLang="id-ID"/>
          </a:p>
        </p:txBody>
      </p:sp>
    </p:spTree>
    <p:extLst>
      <p:ext uri="{BB962C8B-B14F-4D97-AF65-F5344CB8AC3E}">
        <p14:creationId xmlns:p14="http://schemas.microsoft.com/office/powerpoint/2010/main" val="41519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4B7DBD3-F138-4801-A0A6-578A3386CD18}" type="datetime1">
              <a:rPr lang="en-US"/>
              <a:pPr>
                <a:defRPr/>
              </a:pPr>
              <a:t>9/27/2017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C95B9C0-F00E-4EC1-B571-461E0CC5FB03}" type="slidenum">
              <a:rPr lang="en-US" altLang="id-ID"/>
              <a:pPr/>
              <a:t>‹#›</a:t>
            </a:fld>
            <a:endParaRPr lang="en-US" altLang="id-ID"/>
          </a:p>
        </p:txBody>
      </p:sp>
    </p:spTree>
    <p:extLst>
      <p:ext uri="{BB962C8B-B14F-4D97-AF65-F5344CB8AC3E}">
        <p14:creationId xmlns:p14="http://schemas.microsoft.com/office/powerpoint/2010/main" val="129094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131518-4759-420B-9C6C-02911BE08FB6}" type="datetime1">
              <a:rPr lang="en-US"/>
              <a:pPr>
                <a:defRPr/>
              </a:pPr>
              <a:t>9/27/2017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12046D4-C1A9-4BE2-8E11-BB51EFD99472}" type="slidenum">
              <a:rPr lang="en-US" altLang="id-ID"/>
              <a:pPr/>
              <a:t>‹#›</a:t>
            </a:fld>
            <a:endParaRPr lang="en-US" altLang="id-ID"/>
          </a:p>
        </p:txBody>
      </p:sp>
    </p:spTree>
    <p:extLst>
      <p:ext uri="{BB962C8B-B14F-4D97-AF65-F5344CB8AC3E}">
        <p14:creationId xmlns:p14="http://schemas.microsoft.com/office/powerpoint/2010/main" val="330306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9D038C-8833-4053-A8B5-3B45FC1C23E1}" type="datetime1">
              <a:rPr lang="en-US"/>
              <a:pPr>
                <a:defRPr/>
              </a:pPr>
              <a:t>9/27/2017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0E78CF-756E-44AB-85F7-AA9B06AF3F0B}" type="slidenum">
              <a:rPr lang="en-US" altLang="id-ID"/>
              <a:pPr/>
              <a:t>‹#›</a:t>
            </a:fld>
            <a:endParaRPr lang="en-US" altLang="id-ID"/>
          </a:p>
        </p:txBody>
      </p:sp>
    </p:spTree>
    <p:extLst>
      <p:ext uri="{BB962C8B-B14F-4D97-AF65-F5344CB8AC3E}">
        <p14:creationId xmlns:p14="http://schemas.microsoft.com/office/powerpoint/2010/main" val="283558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D3C4F4-CD15-4E8C-A7EE-9212E377943D}" type="datetime1">
              <a:rPr lang="en-US"/>
              <a:pPr>
                <a:defRPr/>
              </a:pPr>
              <a:t>9/27/2017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D5ABA6-7761-4D95-A1CD-8F9B19CA4E34}" type="slidenum">
              <a:rPr lang="en-US" altLang="id-ID"/>
              <a:pPr/>
              <a:t>‹#›</a:t>
            </a:fld>
            <a:endParaRPr lang="en-US" altLang="id-ID"/>
          </a:p>
        </p:txBody>
      </p:sp>
    </p:spTree>
    <p:extLst>
      <p:ext uri="{BB962C8B-B14F-4D97-AF65-F5344CB8AC3E}">
        <p14:creationId xmlns:p14="http://schemas.microsoft.com/office/powerpoint/2010/main" val="403229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611F90-EFA5-425A-83D0-AD67BBCB8FFB}" type="datetime1">
              <a:rPr lang="en-US"/>
              <a:pPr>
                <a:defRPr/>
              </a:pPr>
              <a:t>9/27/2017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BBC9BDE8-EFE1-4D93-AB31-5E7BCFE0330D}" type="slidenum">
              <a:rPr lang="en-US" altLang="id-ID"/>
              <a:pPr/>
              <a:t>‹#›</a:t>
            </a:fld>
            <a:endParaRPr lang="en-US" altLang="id-ID"/>
          </a:p>
        </p:txBody>
      </p:sp>
      <p:pic>
        <p:nvPicPr>
          <p:cNvPr id="7" name="Picture 2" descr="C:\Users\arsil\Desktop\Smartcreative2.jp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8.jpeg"/><Relationship Id="rId4" Type="http://schemas.openxmlformats.org/officeDocument/2006/relationships/image" Target="../media/image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1447800"/>
            <a:ext cx="6274059" cy="2076451"/>
          </a:xfrm>
        </p:spPr>
        <p:txBody>
          <a:bodyPr/>
          <a:lstStyle/>
          <a:p>
            <a:r>
              <a:rPr lang="id-ID" dirty="0" smtClean="0"/>
              <a:t>DASAR SISTEM INFORMASI</a:t>
            </a:r>
            <a:endParaRPr lang="id-ID" dirty="0"/>
          </a:p>
        </p:txBody>
      </p:sp>
      <p:sp>
        <p:nvSpPr>
          <p:cNvPr id="3" name="Subtitle 2"/>
          <p:cNvSpPr>
            <a:spLocks noGrp="1"/>
          </p:cNvSpPr>
          <p:nvPr>
            <p:ph type="subTitle" idx="1"/>
          </p:nvPr>
        </p:nvSpPr>
        <p:spPr>
          <a:xfrm>
            <a:off x="2946140" y="3657600"/>
            <a:ext cx="6274060" cy="1524000"/>
          </a:xfrm>
        </p:spPr>
        <p:txBody>
          <a:bodyPr/>
          <a:lstStyle/>
          <a:p>
            <a:r>
              <a:rPr lang="en-US" sz="2800" dirty="0" err="1" smtClean="0"/>
              <a:t>Dosen</a:t>
            </a:r>
            <a:r>
              <a:rPr lang="en-US" sz="2800" dirty="0" smtClean="0"/>
              <a:t> </a:t>
            </a:r>
            <a:r>
              <a:rPr lang="en-US" sz="2800" dirty="0" err="1"/>
              <a:t>Pengampu</a:t>
            </a:r>
            <a:r>
              <a:rPr lang="id-ID" sz="2800" dirty="0"/>
              <a:t> </a:t>
            </a:r>
            <a:r>
              <a:rPr lang="en-US" sz="2800" dirty="0"/>
              <a:t>: </a:t>
            </a:r>
            <a:r>
              <a:rPr lang="id-ID" sz="2800" dirty="0"/>
              <a:t>KARTINI S.Kom.,MMSI</a:t>
            </a:r>
            <a:endParaRPr lang="en-US" sz="2800" dirty="0"/>
          </a:p>
          <a:p>
            <a:r>
              <a:rPr lang="en-US" sz="2800" dirty="0"/>
              <a:t>Prodi </a:t>
            </a:r>
            <a:r>
              <a:rPr lang="en-US" sz="2800" dirty="0" err="1"/>
              <a:t>Sistem</a:t>
            </a:r>
            <a:r>
              <a:rPr lang="en-US" sz="2800" dirty="0"/>
              <a:t> </a:t>
            </a:r>
            <a:r>
              <a:rPr lang="en-US" sz="2800" dirty="0" err="1"/>
              <a:t>Informasi</a:t>
            </a:r>
            <a:r>
              <a:rPr lang="en-US" sz="2800" dirty="0"/>
              <a:t> - </a:t>
            </a:r>
            <a:r>
              <a:rPr lang="en-US" sz="2800" dirty="0" err="1"/>
              <a:t>Fakultas</a:t>
            </a:r>
            <a:r>
              <a:rPr lang="en-US" sz="2800" dirty="0"/>
              <a:t> </a:t>
            </a:r>
            <a:r>
              <a:rPr lang="en-US" sz="2800" dirty="0" err="1"/>
              <a:t>Ilmu</a:t>
            </a:r>
            <a:r>
              <a:rPr lang="en-US" sz="2800" dirty="0"/>
              <a:t> </a:t>
            </a:r>
            <a:r>
              <a:rPr lang="en-US" sz="2800" dirty="0" err="1" smtClean="0"/>
              <a:t>Komputer</a:t>
            </a:r>
            <a:endParaRPr lang="en-US" sz="2800" dirty="0"/>
          </a:p>
        </p:txBody>
      </p:sp>
    </p:spTree>
    <p:extLst>
      <p:ext uri="{BB962C8B-B14F-4D97-AF65-F5344CB8AC3E}">
        <p14:creationId xmlns:p14="http://schemas.microsoft.com/office/powerpoint/2010/main" val="2582552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err="1">
                <a:solidFill>
                  <a:srgbClr val="FF0000"/>
                </a:solidFill>
              </a:rPr>
              <a:t>Apakah</a:t>
            </a:r>
            <a:r>
              <a:rPr lang="id-ID" sz="4000" b="1" dirty="0">
                <a:solidFill>
                  <a:srgbClr val="FF0000"/>
                </a:solidFill>
              </a:rPr>
              <a:t> </a:t>
            </a:r>
            <a:r>
              <a:rPr lang="id-ID" sz="4000" b="1" dirty="0" smtClean="0">
                <a:solidFill>
                  <a:srgbClr val="FF0000"/>
                </a:solidFill>
              </a:rPr>
              <a:t>SISTEM </a:t>
            </a:r>
            <a:r>
              <a:rPr lang="id-ID" sz="4000" b="1" dirty="0">
                <a:solidFill>
                  <a:srgbClr val="FF0000"/>
                </a:solidFill>
              </a:rPr>
              <a:t>ITU ?</a:t>
            </a:r>
            <a:endParaRPr lang="id-ID" dirty="0"/>
          </a:p>
        </p:txBody>
      </p:sp>
      <p:sp>
        <p:nvSpPr>
          <p:cNvPr id="3" name="Content Placeholder 2"/>
          <p:cNvSpPr>
            <a:spLocks noGrp="1"/>
          </p:cNvSpPr>
          <p:nvPr>
            <p:ph idx="1"/>
          </p:nvPr>
        </p:nvSpPr>
        <p:spPr/>
        <p:txBody>
          <a:bodyPr/>
          <a:lstStyle/>
          <a:p>
            <a:r>
              <a:rPr lang="id-ID" b="1" dirty="0"/>
              <a:t>Apa definisi dari sistem?</a:t>
            </a:r>
            <a:endParaRPr lang="id-ID" dirty="0"/>
          </a:p>
          <a:p>
            <a:r>
              <a:rPr lang="id-ID" dirty="0"/>
              <a:t>Sistem adalah kumpulan dari bagian-bagian atau hal-hal yang saling berkaitan dan beroperasi atau bekeja secara bersama-sama untuk mencapai satu atau lebih tujuan. Sistem terdiri dari 2 elemen yaitu, sistem terbuka dan sistem tertutup.</a:t>
            </a:r>
          </a:p>
          <a:p>
            <a:endParaRPr lang="id-ID" dirty="0"/>
          </a:p>
        </p:txBody>
      </p:sp>
    </p:spTree>
    <p:extLst>
      <p:ext uri="{BB962C8B-B14F-4D97-AF65-F5344CB8AC3E}">
        <p14:creationId xmlns:p14="http://schemas.microsoft.com/office/powerpoint/2010/main" val="1366432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rPr>
              <a:t>Apakah</a:t>
            </a:r>
            <a:r>
              <a:rPr lang="en-US" b="1" dirty="0">
                <a:solidFill>
                  <a:srgbClr val="FF0000"/>
                </a:solidFill>
              </a:rPr>
              <a:t> </a:t>
            </a:r>
            <a:r>
              <a:rPr lang="en-US" b="1" dirty="0" err="1">
                <a:solidFill>
                  <a:srgbClr val="FF0000"/>
                </a:solidFill>
              </a:rPr>
              <a:t>Sistem</a:t>
            </a:r>
            <a:r>
              <a:rPr lang="en-US" b="1" dirty="0">
                <a:solidFill>
                  <a:srgbClr val="FF0000"/>
                </a:solidFill>
              </a:rPr>
              <a:t> </a:t>
            </a:r>
            <a:r>
              <a:rPr lang="en-US" b="1" dirty="0" err="1">
                <a:solidFill>
                  <a:srgbClr val="FF0000"/>
                </a:solidFill>
              </a:rPr>
              <a:t>Informasi</a:t>
            </a:r>
            <a:r>
              <a:rPr lang="en-US" b="1" dirty="0">
                <a:solidFill>
                  <a:srgbClr val="FF0000"/>
                </a:solidFill>
              </a:rPr>
              <a:t> </a:t>
            </a:r>
            <a:r>
              <a:rPr lang="en-US" b="1" dirty="0" err="1">
                <a:solidFill>
                  <a:srgbClr val="FF0000"/>
                </a:solidFill>
              </a:rPr>
              <a:t>Itu</a:t>
            </a:r>
            <a:r>
              <a:rPr lang="en-US" b="1" dirty="0">
                <a:solidFill>
                  <a:srgbClr val="FF0000"/>
                </a:solidFill>
              </a:rPr>
              <a:t>?</a:t>
            </a:r>
            <a:endParaRPr lang="id-ID" dirty="0"/>
          </a:p>
        </p:txBody>
      </p:sp>
      <p:sp>
        <p:nvSpPr>
          <p:cNvPr id="3" name="Content Placeholder 2"/>
          <p:cNvSpPr>
            <a:spLocks noGrp="1"/>
          </p:cNvSpPr>
          <p:nvPr>
            <p:ph idx="1"/>
          </p:nvPr>
        </p:nvSpPr>
        <p:spPr/>
        <p:txBody>
          <a:bodyPr/>
          <a:lstStyle/>
          <a:p>
            <a:r>
              <a:rPr lang="id-ID" sz="2800" b="1" dirty="0"/>
              <a:t>Lalu apa definisi dari sistem informasi?</a:t>
            </a:r>
            <a:endParaRPr lang="id-ID" sz="2800" dirty="0"/>
          </a:p>
          <a:p>
            <a:r>
              <a:rPr lang="id-ID" sz="2800" dirty="0"/>
              <a:t>Sistem informasi adalah</a:t>
            </a:r>
            <a:r>
              <a:rPr lang="id-ID" sz="2800" b="1" dirty="0"/>
              <a:t> </a:t>
            </a:r>
            <a:r>
              <a:rPr lang="id-ID" sz="2800" dirty="0"/>
              <a:t>suatu sistem di dalam suatu organisasi yang mempertemukan kebutuhan pengolahan transaksi harian, mendukung operasi, bersifat manajerial dan kegiatan strategi dari suatu organisasi dan menyediakan pihak luar tertentu dengan laporan-laporan yang diperlukan. Komponen-komponen dari sistem informasi yaitu blok model, blok masukan, blok basis data, blok kendali, blok teknologi dan blok keluaran.</a:t>
            </a:r>
          </a:p>
          <a:p>
            <a:endParaRPr lang="id-ID" sz="2800" dirty="0"/>
          </a:p>
        </p:txBody>
      </p:sp>
    </p:spTree>
    <p:extLst>
      <p:ext uri="{BB962C8B-B14F-4D97-AF65-F5344CB8AC3E}">
        <p14:creationId xmlns:p14="http://schemas.microsoft.com/office/powerpoint/2010/main" val="3893759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rPr>
              <a:t>Apakah</a:t>
            </a:r>
            <a:r>
              <a:rPr lang="en-US" b="1" dirty="0">
                <a:solidFill>
                  <a:srgbClr val="FF0000"/>
                </a:solidFill>
              </a:rPr>
              <a:t> </a:t>
            </a:r>
            <a:r>
              <a:rPr lang="en-US" b="1" dirty="0" err="1">
                <a:solidFill>
                  <a:srgbClr val="FF0000"/>
                </a:solidFill>
              </a:rPr>
              <a:t>Sistem</a:t>
            </a:r>
            <a:r>
              <a:rPr lang="en-US" b="1" dirty="0">
                <a:solidFill>
                  <a:srgbClr val="FF0000"/>
                </a:solidFill>
              </a:rPr>
              <a:t> </a:t>
            </a:r>
            <a:r>
              <a:rPr lang="en-US" b="1" dirty="0" err="1">
                <a:solidFill>
                  <a:srgbClr val="FF0000"/>
                </a:solidFill>
              </a:rPr>
              <a:t>Informasi</a:t>
            </a:r>
            <a:r>
              <a:rPr lang="en-US" b="1" dirty="0">
                <a:solidFill>
                  <a:srgbClr val="FF0000"/>
                </a:solidFill>
              </a:rPr>
              <a:t> </a:t>
            </a:r>
            <a:r>
              <a:rPr lang="en-US" b="1" dirty="0" err="1">
                <a:solidFill>
                  <a:srgbClr val="FF0000"/>
                </a:solidFill>
              </a:rPr>
              <a:t>Itu</a:t>
            </a:r>
            <a:r>
              <a:rPr lang="en-US" b="1" dirty="0">
                <a:solidFill>
                  <a:srgbClr val="FF0000"/>
                </a:solidFill>
              </a:rPr>
              <a:t>?</a:t>
            </a:r>
            <a:endParaRPr lang="id-ID" dirty="0"/>
          </a:p>
        </p:txBody>
      </p:sp>
      <p:sp>
        <p:nvSpPr>
          <p:cNvPr id="3" name="Content Placeholder 2"/>
          <p:cNvSpPr>
            <a:spLocks noGrp="1"/>
          </p:cNvSpPr>
          <p:nvPr>
            <p:ph idx="1"/>
          </p:nvPr>
        </p:nvSpPr>
        <p:spPr>
          <a:xfrm>
            <a:off x="228600" y="1600200"/>
            <a:ext cx="8763000" cy="4525963"/>
          </a:xfrm>
        </p:spPr>
        <p:txBody>
          <a:bodyPr/>
          <a:lstStyle/>
          <a:p>
            <a:r>
              <a:rPr lang="id-ID" sz="2400" dirty="0"/>
              <a:t>Jenis-jenis sistem informasi, yaitu sebagai berikut:</a:t>
            </a:r>
          </a:p>
          <a:p>
            <a:pPr marL="357188" lvl="0" indent="-357188">
              <a:buNone/>
            </a:pPr>
            <a:r>
              <a:rPr lang="id-ID" sz="2400" dirty="0"/>
              <a:t>1.  </a:t>
            </a:r>
            <a:r>
              <a:rPr lang="id-ID" sz="2400" dirty="0" smtClean="0"/>
              <a:t>Transaction </a:t>
            </a:r>
            <a:r>
              <a:rPr lang="id-ID" sz="2400" dirty="0"/>
              <a:t>Processing Systems (TPS)</a:t>
            </a:r>
          </a:p>
          <a:p>
            <a:pPr marL="357188" lvl="0" indent="-357188">
              <a:buNone/>
            </a:pPr>
            <a:r>
              <a:rPr lang="id-ID" sz="2400" dirty="0"/>
              <a:t>2.  </a:t>
            </a:r>
            <a:r>
              <a:rPr lang="id-ID" sz="2400" dirty="0" smtClean="0"/>
              <a:t>Office </a:t>
            </a:r>
            <a:r>
              <a:rPr lang="id-ID" sz="2400" dirty="0"/>
              <a:t>Automation Systems (OAS) dan Knowledge Work Systems</a:t>
            </a:r>
          </a:p>
          <a:p>
            <a:pPr marL="357188" lvl="0" indent="-357188">
              <a:buNone/>
            </a:pPr>
            <a:r>
              <a:rPr lang="id-ID" sz="2400" dirty="0"/>
              <a:t>3.  </a:t>
            </a:r>
            <a:r>
              <a:rPr lang="id-ID" sz="2400" dirty="0" smtClean="0"/>
              <a:t>Sistem </a:t>
            </a:r>
            <a:r>
              <a:rPr lang="id-ID" sz="2400" dirty="0"/>
              <a:t>Informasi Manajemen (SIM) </a:t>
            </a:r>
          </a:p>
          <a:p>
            <a:pPr marL="357188" lvl="0" indent="-357188">
              <a:buNone/>
            </a:pPr>
            <a:r>
              <a:rPr lang="id-ID" sz="2400" dirty="0"/>
              <a:t>4.  </a:t>
            </a:r>
            <a:r>
              <a:rPr lang="id-ID" sz="2400" dirty="0" smtClean="0"/>
              <a:t>Decision </a:t>
            </a:r>
            <a:r>
              <a:rPr lang="id-ID" sz="2400" dirty="0"/>
              <a:t>Support Systems (DSS) </a:t>
            </a:r>
          </a:p>
          <a:p>
            <a:pPr marL="357188" lvl="0" indent="-357188">
              <a:buNone/>
            </a:pPr>
            <a:r>
              <a:rPr lang="id-ID" sz="2400" dirty="0"/>
              <a:t>5.  </a:t>
            </a:r>
            <a:r>
              <a:rPr lang="id-ID" sz="2400" dirty="0" smtClean="0"/>
              <a:t>Sistem </a:t>
            </a:r>
            <a:r>
              <a:rPr lang="id-ID" sz="2400" dirty="0"/>
              <a:t>Ahli (ES) dan Kecerdasan Buatan (AI)</a:t>
            </a:r>
          </a:p>
          <a:p>
            <a:pPr marL="357188" lvl="0" indent="-357188">
              <a:buNone/>
            </a:pPr>
            <a:r>
              <a:rPr lang="id-ID" sz="2400" dirty="0"/>
              <a:t>6.  </a:t>
            </a:r>
            <a:r>
              <a:rPr lang="id-ID" sz="2400" dirty="0" smtClean="0"/>
              <a:t>Group </a:t>
            </a:r>
            <a:r>
              <a:rPr lang="id-ID" sz="2400" dirty="0"/>
              <a:t>Decision Support Systems (GDSS) dan Computer‐Support Collaborative Work Systems (CSCW)</a:t>
            </a:r>
          </a:p>
          <a:p>
            <a:pPr marL="357188" lvl="0" indent="-357188">
              <a:buNone/>
            </a:pPr>
            <a:r>
              <a:rPr lang="id-ID" sz="2400" dirty="0"/>
              <a:t>7.  </a:t>
            </a:r>
            <a:r>
              <a:rPr lang="id-ID" sz="2400" dirty="0" smtClean="0"/>
              <a:t>Executive </a:t>
            </a:r>
            <a:r>
              <a:rPr lang="id-ID" sz="2400" dirty="0"/>
              <a:t>Support Systems (ESS)</a:t>
            </a:r>
          </a:p>
          <a:p>
            <a:endParaRPr lang="id-ID" sz="2400" dirty="0"/>
          </a:p>
        </p:txBody>
      </p:sp>
    </p:spTree>
    <p:extLst>
      <p:ext uri="{BB962C8B-B14F-4D97-AF65-F5344CB8AC3E}">
        <p14:creationId xmlns:p14="http://schemas.microsoft.com/office/powerpoint/2010/main" val="2835251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AFFC59E2-E230-4366-9C6F-1B77C2DAFF0B}" type="slidenum">
              <a:rPr lang="en-US" smtClean="0"/>
              <a:pPr/>
              <a:t>13</a:t>
            </a:fld>
            <a:endParaRPr lang="en-US" smtClean="0"/>
          </a:p>
        </p:txBody>
      </p:sp>
      <p:sp>
        <p:nvSpPr>
          <p:cNvPr id="4099" name="Rectangle 2"/>
          <p:cNvSpPr>
            <a:spLocks noGrp="1" noChangeArrowheads="1"/>
          </p:cNvSpPr>
          <p:nvPr>
            <p:ph type="title"/>
          </p:nvPr>
        </p:nvSpPr>
        <p:spPr>
          <a:xfrm>
            <a:off x="609600" y="609600"/>
            <a:ext cx="8229600" cy="1143000"/>
          </a:xfrm>
        </p:spPr>
        <p:txBody>
          <a:bodyPr/>
          <a:lstStyle/>
          <a:p>
            <a:pPr eaLnBrk="1" hangingPunct="1"/>
            <a:r>
              <a:rPr lang="en-US" b="1" dirty="0" err="1" smtClean="0">
                <a:solidFill>
                  <a:srgbClr val="FF0000"/>
                </a:solidFill>
              </a:rPr>
              <a:t>Apakah</a:t>
            </a:r>
            <a:r>
              <a:rPr lang="en-US" b="1" dirty="0" smtClean="0">
                <a:solidFill>
                  <a:srgbClr val="FF0000"/>
                </a:solidFill>
              </a:rPr>
              <a:t> </a:t>
            </a:r>
            <a:r>
              <a:rPr lang="en-US" b="1" dirty="0" err="1" smtClean="0">
                <a:solidFill>
                  <a:srgbClr val="FF0000"/>
                </a:solidFill>
              </a:rPr>
              <a:t>Sistem</a:t>
            </a:r>
            <a:r>
              <a:rPr lang="en-US" b="1" dirty="0" smtClean="0">
                <a:solidFill>
                  <a:srgbClr val="FF0000"/>
                </a:solidFill>
              </a:rPr>
              <a:t> </a:t>
            </a:r>
            <a:r>
              <a:rPr lang="en-US" b="1" dirty="0" err="1" smtClean="0">
                <a:solidFill>
                  <a:srgbClr val="FF0000"/>
                </a:solidFill>
              </a:rPr>
              <a:t>Informasi</a:t>
            </a:r>
            <a:r>
              <a:rPr lang="en-US" b="1" dirty="0" smtClean="0">
                <a:solidFill>
                  <a:srgbClr val="FF0000"/>
                </a:solidFill>
              </a:rPr>
              <a:t> </a:t>
            </a:r>
            <a:r>
              <a:rPr lang="en-US" b="1" dirty="0" err="1" smtClean="0">
                <a:solidFill>
                  <a:srgbClr val="FF0000"/>
                </a:solidFill>
              </a:rPr>
              <a:t>Itu</a:t>
            </a:r>
            <a:r>
              <a:rPr lang="en-US" b="1" dirty="0" smtClean="0">
                <a:solidFill>
                  <a:srgbClr val="FF0000"/>
                </a:solidFill>
              </a:rPr>
              <a:t>?</a:t>
            </a:r>
            <a:endParaRPr lang="id-ID" b="1" dirty="0" smtClean="0">
              <a:solidFill>
                <a:srgbClr val="FF0000"/>
              </a:solidFill>
            </a:endParaRPr>
          </a:p>
        </p:txBody>
      </p:sp>
      <p:sp>
        <p:nvSpPr>
          <p:cNvPr id="4100" name="Rectangle 3"/>
          <p:cNvSpPr>
            <a:spLocks noGrp="1" noChangeArrowheads="1"/>
          </p:cNvSpPr>
          <p:nvPr>
            <p:ph type="body" idx="1"/>
          </p:nvPr>
        </p:nvSpPr>
        <p:spPr>
          <a:xfrm>
            <a:off x="457200" y="2057400"/>
            <a:ext cx="8229600" cy="4068763"/>
          </a:xfrm>
        </p:spPr>
        <p:txBody>
          <a:bodyPr/>
          <a:lstStyle/>
          <a:p>
            <a:pPr eaLnBrk="1" hangingPunct="1"/>
            <a:r>
              <a:rPr lang="en-US" dirty="0" err="1" smtClean="0"/>
              <a:t>Sistem</a:t>
            </a:r>
            <a:r>
              <a:rPr lang="en-US" dirty="0" smtClean="0"/>
              <a:t> </a:t>
            </a:r>
            <a:r>
              <a:rPr lang="en-US" dirty="0" err="1" smtClean="0"/>
              <a:t>Informasi</a:t>
            </a:r>
            <a:r>
              <a:rPr lang="en-US" dirty="0" smtClean="0"/>
              <a:t> </a:t>
            </a:r>
            <a:r>
              <a:rPr lang="en-US" dirty="0" err="1" smtClean="0"/>
              <a:t>dapat</a:t>
            </a:r>
            <a:r>
              <a:rPr lang="en-US" dirty="0" smtClean="0"/>
              <a:t> </a:t>
            </a:r>
            <a:r>
              <a:rPr lang="en-US" dirty="0" err="1" smtClean="0"/>
              <a:t>dibedakan</a:t>
            </a:r>
            <a:r>
              <a:rPr lang="en-US" dirty="0" smtClean="0"/>
              <a:t> </a:t>
            </a:r>
            <a:r>
              <a:rPr lang="en-US" dirty="0" err="1" smtClean="0"/>
              <a:t>menjadi</a:t>
            </a:r>
            <a:r>
              <a:rPr lang="en-US" dirty="0" smtClean="0"/>
              <a:t> 2, </a:t>
            </a:r>
            <a:r>
              <a:rPr lang="en-US" b="1" dirty="0" err="1" smtClean="0"/>
              <a:t>sistem</a:t>
            </a:r>
            <a:r>
              <a:rPr lang="en-US" b="1" dirty="0" smtClean="0"/>
              <a:t> </a:t>
            </a:r>
            <a:r>
              <a:rPr lang="en-US" b="1" dirty="0" err="1" smtClean="0"/>
              <a:t>informasi</a:t>
            </a:r>
            <a:r>
              <a:rPr lang="en-US" b="1" dirty="0" smtClean="0"/>
              <a:t> manual</a:t>
            </a:r>
            <a:r>
              <a:rPr lang="en-US" dirty="0" smtClean="0"/>
              <a:t> </a:t>
            </a:r>
            <a:r>
              <a:rPr lang="en-US" dirty="0" err="1" smtClean="0"/>
              <a:t>dan</a:t>
            </a:r>
            <a:r>
              <a:rPr lang="en-US" dirty="0" smtClean="0"/>
              <a:t> </a:t>
            </a:r>
            <a:r>
              <a:rPr lang="en-US" b="1" dirty="0" err="1" smtClean="0"/>
              <a:t>sistem</a:t>
            </a:r>
            <a:r>
              <a:rPr lang="en-US" b="1" dirty="0" smtClean="0"/>
              <a:t> </a:t>
            </a:r>
            <a:r>
              <a:rPr lang="en-US" b="1" dirty="0" err="1" smtClean="0"/>
              <a:t>informasi</a:t>
            </a:r>
            <a:r>
              <a:rPr lang="en-US" b="1" dirty="0" smtClean="0"/>
              <a:t> </a:t>
            </a:r>
            <a:r>
              <a:rPr lang="en-US" b="1" dirty="0" err="1" smtClean="0"/>
              <a:t>berbasis</a:t>
            </a:r>
            <a:r>
              <a:rPr lang="en-US" b="1" dirty="0" smtClean="0"/>
              <a:t> </a:t>
            </a:r>
            <a:r>
              <a:rPr lang="en-US" b="1" dirty="0" err="1" smtClean="0"/>
              <a:t>komputer</a:t>
            </a:r>
            <a:r>
              <a:rPr lang="en-US" b="1" dirty="0" smtClean="0"/>
              <a:t> (CBIS)</a:t>
            </a:r>
          </a:p>
          <a:p>
            <a:pPr eaLnBrk="1" hangingPunct="1"/>
            <a:r>
              <a:rPr lang="en-US" b="1" dirty="0" smtClean="0"/>
              <a:t>CBIS</a:t>
            </a:r>
            <a:r>
              <a:rPr lang="en-US" dirty="0" smtClean="0"/>
              <a:t> </a:t>
            </a:r>
            <a:r>
              <a:rPr lang="en-US" dirty="0" err="1" smtClean="0"/>
              <a:t>atau</a:t>
            </a:r>
            <a:r>
              <a:rPr lang="en-US" dirty="0" smtClean="0"/>
              <a:t> </a:t>
            </a:r>
            <a:r>
              <a:rPr lang="en-US" dirty="0" err="1" smtClean="0"/>
              <a:t>selanjutnya</a:t>
            </a:r>
            <a:r>
              <a:rPr lang="en-US" dirty="0" smtClean="0"/>
              <a:t> </a:t>
            </a:r>
            <a:r>
              <a:rPr lang="en-US" dirty="0" err="1" smtClean="0"/>
              <a:t>disebut</a:t>
            </a:r>
            <a:r>
              <a:rPr lang="en-US" dirty="0" smtClean="0"/>
              <a:t> </a:t>
            </a:r>
            <a:r>
              <a:rPr lang="en-US" b="1" dirty="0" err="1" smtClean="0"/>
              <a:t>sistem</a:t>
            </a:r>
            <a:r>
              <a:rPr lang="en-US" b="1" dirty="0" smtClean="0"/>
              <a:t> </a:t>
            </a:r>
            <a:r>
              <a:rPr lang="en-US" b="1" dirty="0" err="1" smtClean="0"/>
              <a:t>informasi</a:t>
            </a:r>
            <a:r>
              <a:rPr lang="en-US" dirty="0" smtClean="0"/>
              <a:t> (SI) </a:t>
            </a:r>
            <a:r>
              <a:rPr lang="en-US" dirty="0" err="1" smtClean="0"/>
              <a:t>saja</a:t>
            </a:r>
            <a:r>
              <a:rPr lang="en-US" dirty="0" smtClean="0"/>
              <a:t> </a:t>
            </a:r>
            <a:r>
              <a:rPr lang="en-US" dirty="0" err="1" smtClean="0"/>
              <a:t>adalah</a:t>
            </a:r>
            <a:r>
              <a:rPr lang="en-US" dirty="0" smtClean="0"/>
              <a:t> </a:t>
            </a:r>
            <a:r>
              <a:rPr lang="en-US" dirty="0" err="1" smtClean="0"/>
              <a:t>jenis</a:t>
            </a:r>
            <a:r>
              <a:rPr lang="en-US" dirty="0" smtClean="0"/>
              <a:t> </a:t>
            </a:r>
            <a:r>
              <a:rPr lang="en-US" dirty="0" err="1" smtClean="0"/>
              <a:t>sistem</a:t>
            </a:r>
            <a:r>
              <a:rPr lang="en-US" dirty="0" smtClean="0"/>
              <a:t> </a:t>
            </a:r>
            <a:r>
              <a:rPr lang="en-US" dirty="0" err="1" smtClean="0"/>
              <a:t>informasi</a:t>
            </a:r>
            <a:r>
              <a:rPr lang="en-US" dirty="0" smtClean="0"/>
              <a:t> yang </a:t>
            </a:r>
            <a:r>
              <a:rPr lang="en-US" dirty="0" err="1" smtClean="0"/>
              <a:t>menggunakan</a:t>
            </a:r>
            <a:r>
              <a:rPr lang="en-US" dirty="0" smtClean="0"/>
              <a:t> </a:t>
            </a:r>
            <a:r>
              <a:rPr lang="en-US" dirty="0" err="1" smtClean="0"/>
              <a:t>komputer</a:t>
            </a:r>
            <a:endParaRPr lang="id-ID" b="1" dirty="0" smtClean="0"/>
          </a:p>
        </p:txBody>
      </p:sp>
    </p:spTree>
    <p:extLst>
      <p:ext uri="{BB962C8B-B14F-4D97-AF65-F5344CB8AC3E}">
        <p14:creationId xmlns:p14="http://schemas.microsoft.com/office/powerpoint/2010/main" val="4175846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4F4778DC-EAA1-444D-B3D2-954B5F759190}" type="slidenum">
              <a:rPr lang="en-US" smtClean="0"/>
              <a:pPr/>
              <a:t>14</a:t>
            </a:fld>
            <a:endParaRPr lang="en-US" smtClean="0"/>
          </a:p>
        </p:txBody>
      </p:sp>
      <p:sp>
        <p:nvSpPr>
          <p:cNvPr id="5123" name="Rectangle 2"/>
          <p:cNvSpPr>
            <a:spLocks noGrp="1" noChangeArrowheads="1"/>
          </p:cNvSpPr>
          <p:nvPr>
            <p:ph type="title"/>
          </p:nvPr>
        </p:nvSpPr>
        <p:spPr>
          <a:xfrm>
            <a:off x="990600" y="381000"/>
            <a:ext cx="7313612" cy="1143000"/>
          </a:xfrm>
        </p:spPr>
        <p:txBody>
          <a:bodyPr/>
          <a:lstStyle/>
          <a:p>
            <a:pPr eaLnBrk="1" hangingPunct="1"/>
            <a:r>
              <a:rPr lang="en-US" b="1" dirty="0" err="1" smtClean="0">
                <a:solidFill>
                  <a:srgbClr val="FF0000"/>
                </a:solidFill>
              </a:rPr>
              <a:t>Apakah</a:t>
            </a:r>
            <a:r>
              <a:rPr lang="en-US" b="1" dirty="0" smtClean="0">
                <a:solidFill>
                  <a:srgbClr val="FF0000"/>
                </a:solidFill>
              </a:rPr>
              <a:t> </a:t>
            </a:r>
            <a:r>
              <a:rPr lang="en-US" b="1" dirty="0" err="1" smtClean="0">
                <a:solidFill>
                  <a:srgbClr val="FF0000"/>
                </a:solidFill>
              </a:rPr>
              <a:t>Sistem</a:t>
            </a:r>
            <a:r>
              <a:rPr lang="en-US" b="1" dirty="0" smtClean="0">
                <a:solidFill>
                  <a:srgbClr val="FF0000"/>
                </a:solidFill>
              </a:rPr>
              <a:t> </a:t>
            </a:r>
            <a:r>
              <a:rPr lang="en-US" b="1" dirty="0" err="1" smtClean="0">
                <a:solidFill>
                  <a:srgbClr val="FF0000"/>
                </a:solidFill>
              </a:rPr>
              <a:t>Informasi</a:t>
            </a:r>
            <a:r>
              <a:rPr lang="en-US" b="1" dirty="0" smtClean="0">
                <a:solidFill>
                  <a:srgbClr val="FF0000"/>
                </a:solidFill>
              </a:rPr>
              <a:t> </a:t>
            </a:r>
            <a:r>
              <a:rPr lang="en-US" b="1" dirty="0" err="1" smtClean="0">
                <a:solidFill>
                  <a:srgbClr val="FF0000"/>
                </a:solidFill>
              </a:rPr>
              <a:t>Itu</a:t>
            </a:r>
            <a:r>
              <a:rPr lang="en-US" b="1" dirty="0" smtClean="0">
                <a:solidFill>
                  <a:srgbClr val="FF0000"/>
                </a:solidFill>
              </a:rPr>
              <a:t>?</a:t>
            </a:r>
            <a:endParaRPr lang="id-ID" b="1" dirty="0" smtClean="0">
              <a:solidFill>
                <a:srgbClr val="FF0000"/>
              </a:solidFill>
            </a:endParaRPr>
          </a:p>
        </p:txBody>
      </p:sp>
      <p:sp>
        <p:nvSpPr>
          <p:cNvPr id="5124" name="Rectangle 4"/>
          <p:cNvSpPr>
            <a:spLocks noChangeArrowheads="1"/>
          </p:cNvSpPr>
          <p:nvPr/>
        </p:nvSpPr>
        <p:spPr bwMode="auto">
          <a:xfrm>
            <a:off x="0" y="1206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tabLst>
                <a:tab pos="-914400" algn="l"/>
                <a:tab pos="-457200" algn="l"/>
                <a:tab pos="269875" algn="l"/>
              </a:tabLst>
            </a:pPr>
            <a:endParaRPr lang="en-US">
              <a:latin typeface="Arial" pitchFamily="34" charset="0"/>
            </a:endParaRPr>
          </a:p>
        </p:txBody>
      </p:sp>
      <p:sp>
        <p:nvSpPr>
          <p:cNvPr id="5125" name="Rectangle 92"/>
          <p:cNvSpPr>
            <a:spLocks noChangeArrowheads="1"/>
          </p:cNvSpPr>
          <p:nvPr/>
        </p:nvSpPr>
        <p:spPr bwMode="auto">
          <a:xfrm>
            <a:off x="0" y="5651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tabLst>
                <a:tab pos="-914400" algn="l"/>
                <a:tab pos="-457200" algn="l"/>
                <a:tab pos="269875" algn="l"/>
              </a:tabLst>
            </a:pPr>
            <a:endParaRPr lang="en-US">
              <a:latin typeface="Arial" pitchFamily="34" charset="0"/>
            </a:endParaRPr>
          </a:p>
        </p:txBody>
      </p:sp>
      <p:graphicFrame>
        <p:nvGraphicFramePr>
          <p:cNvPr id="18567" name="Group 135"/>
          <p:cNvGraphicFramePr>
            <a:graphicFrameLocks noGrp="1"/>
          </p:cNvGraphicFramePr>
          <p:nvPr>
            <p:ph idx="1"/>
          </p:nvPr>
        </p:nvGraphicFramePr>
        <p:xfrm>
          <a:off x="457200" y="1649413"/>
          <a:ext cx="8229600" cy="4525963"/>
        </p:xfrm>
        <a:graphic>
          <a:graphicData uri="http://schemas.openxmlformats.org/drawingml/2006/table">
            <a:tbl>
              <a:tblPr/>
              <a:tblGrid>
                <a:gridCol w="2417763"/>
                <a:gridCol w="5811837"/>
              </a:tblGrid>
              <a:tr h="1406525">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tab pos="-914400" algn="l"/>
                          <a:tab pos="-457200" algn="l"/>
                          <a:tab pos="269875" algn="l"/>
                        </a:tabLst>
                      </a:pPr>
                      <a:r>
                        <a:rPr kumimoji="0" lang="en-US" sz="1900" b="0" i="0" u="none" strike="noStrike" cap="none" normalizeH="0" baseline="0" smtClean="0">
                          <a:ln>
                            <a:noFill/>
                          </a:ln>
                          <a:solidFill>
                            <a:schemeClr val="tx1"/>
                          </a:solidFill>
                          <a:effectLst/>
                          <a:latin typeface="Times New Roman" pitchFamily="18" charset="0"/>
                          <a:cs typeface="Times New Roman" pitchFamily="18" charset="0"/>
                        </a:rPr>
                        <a:t>Alter (1992)</a:t>
                      </a:r>
                      <a:endParaRPr kumimoji="0" lang="en-US" sz="1900" b="0" i="0" u="none" strike="noStrike" cap="none" normalizeH="0" baseline="0" smtClean="0">
                        <a:ln>
                          <a:noFill/>
                        </a:ln>
                        <a:solidFill>
                          <a:schemeClr val="tx1"/>
                        </a:solidFill>
                        <a:effectLst/>
                        <a:latin typeface="Verdana" pitchFamily="34" charset="0"/>
                      </a:endParaRPr>
                    </a:p>
                  </a:txBody>
                  <a:tcP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tab pos="-914400" algn="l"/>
                          <a:tab pos="-457200" algn="l"/>
                          <a:tab pos="269875" algn="l"/>
                        </a:tabLst>
                      </a:pPr>
                      <a:r>
                        <a:rPr kumimoji="0" lang="en-US" sz="1900" b="0" i="0" u="none" strike="noStrike" cap="none" normalizeH="0" baseline="0" smtClean="0">
                          <a:ln>
                            <a:noFill/>
                          </a:ln>
                          <a:solidFill>
                            <a:schemeClr val="tx1"/>
                          </a:solidFill>
                          <a:effectLst/>
                          <a:latin typeface="Times New Roman" pitchFamily="18" charset="0"/>
                          <a:cs typeface="Times New Roman" pitchFamily="18" charset="0"/>
                        </a:rPr>
                        <a:t>	 Sistem informasi adalah kombinasi antar prosedur kerja, informasi, orang, dan teknologi informasi yang diorganisasikan untuk mencapai tujuan dalam sebuah organisasi</a:t>
                      </a:r>
                      <a:endParaRPr kumimoji="0" lang="en-US" sz="19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06525">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tab pos="-914400" algn="l"/>
                          <a:tab pos="-457200" algn="l"/>
                          <a:tab pos="269875" algn="l"/>
                        </a:tabLst>
                      </a:pPr>
                      <a:r>
                        <a:rPr kumimoji="0" lang="en-US" sz="1900" b="0" i="0" u="none" strike="noStrike" cap="none" normalizeH="0" baseline="0" smtClean="0">
                          <a:ln>
                            <a:noFill/>
                          </a:ln>
                          <a:solidFill>
                            <a:schemeClr val="tx1"/>
                          </a:solidFill>
                          <a:effectLst/>
                          <a:latin typeface="Times New Roman" pitchFamily="18" charset="0"/>
                          <a:cs typeface="Times New Roman" pitchFamily="18" charset="0"/>
                        </a:rPr>
                        <a:t>Bodnar dan Hopwood (1993)</a:t>
                      </a:r>
                      <a:endParaRPr kumimoji="0" lang="en-US" sz="1900" b="0" i="0" u="none" strike="noStrike" cap="none" normalizeH="0" baseline="0" smtClean="0">
                        <a:ln>
                          <a:noFill/>
                        </a:ln>
                        <a:solidFill>
                          <a:schemeClr val="tx1"/>
                        </a:solidFill>
                        <a:effectLst/>
                        <a:latin typeface="Verdana" pitchFamily="34" charset="0"/>
                      </a:endParaRPr>
                    </a:p>
                  </a:txBody>
                  <a:tcP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tab pos="-914400" algn="l"/>
                          <a:tab pos="-457200" algn="l"/>
                          <a:tab pos="269875" algn="l"/>
                        </a:tabLst>
                      </a:pPr>
                      <a:r>
                        <a:rPr kumimoji="0" lang="en-US" sz="1900" b="0" i="0" u="none" strike="noStrike" cap="none" normalizeH="0" baseline="0" smtClean="0">
                          <a:ln>
                            <a:noFill/>
                          </a:ln>
                          <a:solidFill>
                            <a:schemeClr val="tx1"/>
                          </a:solidFill>
                          <a:effectLst/>
                          <a:latin typeface="Times New Roman" pitchFamily="18" charset="0"/>
                          <a:cs typeface="Times New Roman" pitchFamily="18" charset="0"/>
                        </a:rPr>
                        <a:t>	 Sistem informasi adalah kumpulan perangkat keras dan perangkat lunak yang dirancang untuk mentransformasikan data ke dalam bentuk informasi yang berguna</a:t>
                      </a:r>
                      <a:endParaRPr kumimoji="0" lang="en-US" sz="19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12913">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tab pos="-914400" algn="l"/>
                          <a:tab pos="-457200" algn="l"/>
                          <a:tab pos="269875" algn="l"/>
                        </a:tabLst>
                      </a:pPr>
                      <a:r>
                        <a:rPr kumimoji="0" lang="en-US" sz="1900" b="0" i="0" u="none" strike="noStrike" cap="none" normalizeH="0" baseline="0" smtClean="0">
                          <a:ln>
                            <a:noFill/>
                          </a:ln>
                          <a:solidFill>
                            <a:schemeClr val="tx1"/>
                          </a:solidFill>
                          <a:effectLst/>
                          <a:latin typeface="Times New Roman" pitchFamily="18" charset="0"/>
                          <a:cs typeface="Times New Roman" pitchFamily="18" charset="0"/>
                        </a:rPr>
                        <a:t>Gelinas, Oram, dan Wiggins (1990)</a:t>
                      </a:r>
                      <a:endParaRPr kumimoji="0" lang="en-US" sz="1900" b="0" i="0" u="none" strike="noStrike" cap="none" normalizeH="0" baseline="0" smtClean="0">
                        <a:ln>
                          <a:noFill/>
                        </a:ln>
                        <a:solidFill>
                          <a:schemeClr val="tx1"/>
                        </a:solidFill>
                        <a:effectLst/>
                        <a:latin typeface="Verdana" pitchFamily="34" charset="0"/>
                      </a:endParaRPr>
                    </a:p>
                  </a:txBody>
                  <a:tcP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tab pos="-914400" algn="l"/>
                          <a:tab pos="-457200" algn="l"/>
                          <a:tab pos="269875" algn="l"/>
                        </a:tabLst>
                      </a:pPr>
                      <a:r>
                        <a:rPr kumimoji="0" lang="en-US" sz="1900" b="0" i="0" u="none" strike="noStrike" cap="none" normalizeH="0" baseline="0" smtClean="0">
                          <a:ln>
                            <a:noFill/>
                          </a:ln>
                          <a:solidFill>
                            <a:schemeClr val="tx1"/>
                          </a:solidFill>
                          <a:effectLst/>
                          <a:latin typeface="Times New Roman" pitchFamily="18" charset="0"/>
                          <a:cs typeface="Times New Roman" pitchFamily="18" charset="0"/>
                        </a:rPr>
                        <a:t>	 Sistem informasi adalah suatu sistem buatan manusia yang secara umum terdiri atas sekumpulan komponen berbasis komputer dan manual yang dibuat untuk menghimpun, menyimpan, dan mengelola data serta menyediakan informasi keluaran kepada para pemakai</a:t>
                      </a:r>
                      <a:endParaRPr kumimoji="0" lang="en-US" sz="19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66709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D09C974E-04CB-493D-ADFF-7AABC822C4A5}" type="slidenum">
              <a:rPr lang="en-US" smtClean="0"/>
              <a:pPr/>
              <a:t>15</a:t>
            </a:fld>
            <a:endParaRPr lang="en-US" smtClean="0"/>
          </a:p>
        </p:txBody>
      </p:sp>
      <p:sp>
        <p:nvSpPr>
          <p:cNvPr id="6147" name="Rectangle 2"/>
          <p:cNvSpPr>
            <a:spLocks noGrp="1" noChangeArrowheads="1"/>
          </p:cNvSpPr>
          <p:nvPr>
            <p:ph type="title"/>
          </p:nvPr>
        </p:nvSpPr>
        <p:spPr>
          <a:xfrm>
            <a:off x="533400" y="381000"/>
            <a:ext cx="7848600" cy="1143000"/>
          </a:xfrm>
        </p:spPr>
        <p:txBody>
          <a:bodyPr/>
          <a:lstStyle/>
          <a:p>
            <a:pPr eaLnBrk="1" hangingPunct="1"/>
            <a:r>
              <a:rPr lang="en-US" b="1" dirty="0" err="1" smtClean="0">
                <a:solidFill>
                  <a:srgbClr val="FF0000"/>
                </a:solidFill>
              </a:rPr>
              <a:t>Apakah</a:t>
            </a:r>
            <a:r>
              <a:rPr lang="en-US" b="1" dirty="0" smtClean="0">
                <a:solidFill>
                  <a:srgbClr val="FF0000"/>
                </a:solidFill>
              </a:rPr>
              <a:t> </a:t>
            </a:r>
            <a:r>
              <a:rPr lang="en-US" b="1" dirty="0" err="1" smtClean="0">
                <a:solidFill>
                  <a:srgbClr val="FF0000"/>
                </a:solidFill>
              </a:rPr>
              <a:t>Sistem</a:t>
            </a:r>
            <a:r>
              <a:rPr lang="en-US" b="1" dirty="0" smtClean="0">
                <a:solidFill>
                  <a:srgbClr val="FF0000"/>
                </a:solidFill>
              </a:rPr>
              <a:t> </a:t>
            </a:r>
            <a:r>
              <a:rPr lang="en-US" b="1" dirty="0" err="1" smtClean="0">
                <a:solidFill>
                  <a:srgbClr val="FF0000"/>
                </a:solidFill>
              </a:rPr>
              <a:t>Informasi</a:t>
            </a:r>
            <a:r>
              <a:rPr lang="en-US" b="1" dirty="0" smtClean="0">
                <a:solidFill>
                  <a:srgbClr val="FF0000"/>
                </a:solidFill>
              </a:rPr>
              <a:t> </a:t>
            </a:r>
            <a:r>
              <a:rPr lang="en-US" b="1" dirty="0" err="1" smtClean="0">
                <a:solidFill>
                  <a:srgbClr val="FF0000"/>
                </a:solidFill>
              </a:rPr>
              <a:t>Itu</a:t>
            </a:r>
            <a:r>
              <a:rPr lang="en-US" b="1" dirty="0" smtClean="0">
                <a:solidFill>
                  <a:srgbClr val="FF0000"/>
                </a:solidFill>
              </a:rPr>
              <a:t>?</a:t>
            </a:r>
            <a:endParaRPr lang="id-ID" b="1" dirty="0" smtClean="0">
              <a:solidFill>
                <a:srgbClr val="FF0000"/>
              </a:solidFill>
            </a:endParaRPr>
          </a:p>
        </p:txBody>
      </p:sp>
      <p:sp>
        <p:nvSpPr>
          <p:cNvPr id="6148" name="Rectangle 3"/>
          <p:cNvSpPr>
            <a:spLocks noChangeArrowheads="1"/>
          </p:cNvSpPr>
          <p:nvPr/>
        </p:nvSpPr>
        <p:spPr bwMode="auto">
          <a:xfrm>
            <a:off x="0" y="1206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tabLst>
                <a:tab pos="-914400" algn="l"/>
                <a:tab pos="-457200" algn="l"/>
                <a:tab pos="269875" algn="l"/>
              </a:tabLst>
            </a:pPr>
            <a:endParaRPr lang="en-US">
              <a:latin typeface="Arial" pitchFamily="34" charset="0"/>
            </a:endParaRPr>
          </a:p>
        </p:txBody>
      </p:sp>
      <p:sp>
        <p:nvSpPr>
          <p:cNvPr id="6149" name="Rectangle 4"/>
          <p:cNvSpPr>
            <a:spLocks noChangeArrowheads="1"/>
          </p:cNvSpPr>
          <p:nvPr/>
        </p:nvSpPr>
        <p:spPr bwMode="auto">
          <a:xfrm>
            <a:off x="0" y="5651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tabLst>
                <a:tab pos="-914400" algn="l"/>
                <a:tab pos="-457200" algn="l"/>
                <a:tab pos="269875" algn="l"/>
              </a:tabLst>
            </a:pPr>
            <a:endParaRPr lang="en-US">
              <a:latin typeface="Arial" pitchFamily="34" charset="0"/>
            </a:endParaRPr>
          </a:p>
        </p:txBody>
      </p:sp>
      <p:graphicFrame>
        <p:nvGraphicFramePr>
          <p:cNvPr id="20542" name="Group 62"/>
          <p:cNvGraphicFramePr>
            <a:graphicFrameLocks noGrp="1"/>
          </p:cNvGraphicFramePr>
          <p:nvPr>
            <p:ph idx="1"/>
            <p:extLst>
              <p:ext uri="{D42A27DB-BD31-4B8C-83A1-F6EECF244321}">
                <p14:modId xmlns:p14="http://schemas.microsoft.com/office/powerpoint/2010/main" val="60846085"/>
              </p:ext>
            </p:extLst>
          </p:nvPr>
        </p:nvGraphicFramePr>
        <p:xfrm>
          <a:off x="381000" y="1524000"/>
          <a:ext cx="8382000" cy="4800600"/>
        </p:xfrm>
        <a:graphic>
          <a:graphicData uri="http://schemas.openxmlformats.org/drawingml/2006/table">
            <a:tbl>
              <a:tblPr/>
              <a:tblGrid>
                <a:gridCol w="2463959"/>
                <a:gridCol w="5918041"/>
              </a:tblGrid>
              <a:tr h="1600200">
                <a:tc>
                  <a:txBody>
                    <a:body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tab pos="-914400" algn="l"/>
                          <a:tab pos="-457200" algn="l"/>
                          <a:tab pos="269875" algn="l"/>
                        </a:tabLst>
                      </a:pPr>
                      <a:r>
                        <a:rPr kumimoji="0" lang="en-US" sz="1900" b="0" i="0" u="none" strike="noStrike" cap="none" normalizeH="0" baseline="0" dirty="0" smtClean="0">
                          <a:ln>
                            <a:noFill/>
                          </a:ln>
                          <a:solidFill>
                            <a:schemeClr val="tx1"/>
                          </a:solidFill>
                          <a:effectLst/>
                          <a:latin typeface="Verdana" pitchFamily="34" charset="0"/>
                          <a:cs typeface="Times New Roman" pitchFamily="18" charset="0"/>
                        </a:rPr>
                        <a:t>Hall (2001)</a:t>
                      </a:r>
                      <a:endParaRPr kumimoji="0" lang="en-US" sz="1900" b="0" i="0" u="none" strike="noStrike" cap="none" normalizeH="0" baseline="0" dirty="0" smtClean="0">
                        <a:ln>
                          <a:noFill/>
                        </a:ln>
                        <a:solidFill>
                          <a:schemeClr val="tx1"/>
                        </a:solidFill>
                        <a:effectLst/>
                        <a:latin typeface="Verdana" pitchFamily="34" charset="0"/>
                      </a:endParaRPr>
                    </a:p>
                  </a:txBody>
                  <a:tcPr marT="45723" marB="45723"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tab pos="-914400" algn="l"/>
                          <a:tab pos="-457200" algn="l"/>
                          <a:tab pos="269875" algn="l"/>
                        </a:tabLst>
                      </a:pPr>
                      <a:r>
                        <a:rPr kumimoji="0" lang="en-US" sz="1900" b="0" i="0" u="none" strike="noStrike" cap="none" normalizeH="0" baseline="0" smtClean="0">
                          <a:ln>
                            <a:noFill/>
                          </a:ln>
                          <a:solidFill>
                            <a:schemeClr val="tx1"/>
                          </a:solidFill>
                          <a:effectLst/>
                          <a:latin typeface="Verdana" pitchFamily="34" charset="0"/>
                          <a:cs typeface="Times New Roman" pitchFamily="18" charset="0"/>
                        </a:rPr>
                        <a:t>Sistem informasi adalah sebuah rangkaian prosedur formal di mana data dikelompokkan, diproses menjadi informasi, dan didistribusikan kepada pemakai</a:t>
                      </a:r>
                      <a:endParaRPr kumimoji="0" lang="en-US" sz="1900" b="0" i="0" u="none" strike="noStrike" cap="none" normalizeH="0" baseline="0" smtClean="0">
                        <a:ln>
                          <a:noFill/>
                        </a:ln>
                        <a:solidFill>
                          <a:schemeClr val="tx1"/>
                        </a:solidFill>
                        <a:effectLst/>
                        <a:latin typeface="Verdana" pitchFamily="34" charset="0"/>
                      </a:endParaRPr>
                    </a:p>
                  </a:txBody>
                  <a:tcPr marT="45723" marB="45723"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99172">
                <a:tc>
                  <a:txBody>
                    <a:body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tab pos="-914400" algn="l"/>
                          <a:tab pos="-457200" algn="l"/>
                          <a:tab pos="269875" algn="l"/>
                        </a:tabLst>
                      </a:pPr>
                      <a:r>
                        <a:rPr kumimoji="0" lang="en-US" sz="1900" b="0" i="0" u="none" strike="noStrike" cap="none" normalizeH="0" baseline="0" smtClean="0">
                          <a:ln>
                            <a:noFill/>
                          </a:ln>
                          <a:solidFill>
                            <a:schemeClr val="tx1"/>
                          </a:solidFill>
                          <a:effectLst/>
                          <a:latin typeface="Verdana" pitchFamily="34" charset="0"/>
                          <a:cs typeface="Times New Roman" pitchFamily="18" charset="0"/>
                        </a:rPr>
                        <a:t>Turban, McLean, dan Wetherbe (1999)</a:t>
                      </a:r>
                      <a:endParaRPr kumimoji="0" lang="en-US" sz="1900" b="0" i="0" u="none" strike="noStrike" cap="none" normalizeH="0" baseline="0" smtClean="0">
                        <a:ln>
                          <a:noFill/>
                        </a:ln>
                        <a:solidFill>
                          <a:schemeClr val="tx1"/>
                        </a:solidFill>
                        <a:effectLst/>
                        <a:latin typeface="Verdana" pitchFamily="34" charset="0"/>
                      </a:endParaRPr>
                    </a:p>
                  </a:txBody>
                  <a:tcPr marT="45723" marB="45723"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tab pos="-914400" algn="l"/>
                          <a:tab pos="-457200" algn="l"/>
                          <a:tab pos="269875" algn="l"/>
                        </a:tabLst>
                      </a:pPr>
                      <a:r>
                        <a:rPr kumimoji="0" lang="en-US" sz="1900" b="0" i="0" u="none" strike="noStrike" cap="none" normalizeH="0" baseline="0" smtClean="0">
                          <a:ln>
                            <a:noFill/>
                          </a:ln>
                          <a:solidFill>
                            <a:schemeClr val="tx1"/>
                          </a:solidFill>
                          <a:effectLst/>
                          <a:latin typeface="Verdana" pitchFamily="34" charset="0"/>
                          <a:cs typeface="Times New Roman" pitchFamily="18" charset="0"/>
                        </a:rPr>
                        <a:t>Sebuah sistem informasi mengumpulkan, memproses, menyimpan, menganalisis, dan menyebarkan informasi untuk tujuan yang spesifik</a:t>
                      </a:r>
                      <a:endParaRPr kumimoji="0" lang="en-US" sz="1900" b="0" i="0" u="none" strike="noStrike" cap="none" normalizeH="0" baseline="0" smtClean="0">
                        <a:ln>
                          <a:noFill/>
                        </a:ln>
                        <a:solidFill>
                          <a:schemeClr val="tx1"/>
                        </a:solidFill>
                        <a:effectLst/>
                        <a:latin typeface="Verdana" pitchFamily="34" charset="0"/>
                      </a:endParaRPr>
                    </a:p>
                  </a:txBody>
                  <a:tcPr marT="45723" marB="45723"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1228">
                <a:tc>
                  <a:txBody>
                    <a:body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tab pos="-914400" algn="l"/>
                          <a:tab pos="-457200" algn="l"/>
                          <a:tab pos="269875" algn="l"/>
                        </a:tabLst>
                      </a:pPr>
                      <a:r>
                        <a:rPr kumimoji="0" lang="en-US" sz="1900" b="0" i="0" u="none" strike="noStrike" cap="none" normalizeH="0" baseline="0" dirty="0" smtClean="0">
                          <a:ln>
                            <a:noFill/>
                          </a:ln>
                          <a:solidFill>
                            <a:schemeClr val="tx1"/>
                          </a:solidFill>
                          <a:effectLst/>
                          <a:latin typeface="Verdana" pitchFamily="34" charset="0"/>
                          <a:cs typeface="Times New Roman" pitchFamily="18" charset="0"/>
                        </a:rPr>
                        <a:t>Wilkinson (1992)</a:t>
                      </a:r>
                      <a:endParaRPr kumimoji="0" lang="en-US" sz="1900" b="0" i="0" u="none" strike="noStrike" cap="none" normalizeH="0" baseline="0" dirty="0" smtClean="0">
                        <a:ln>
                          <a:noFill/>
                        </a:ln>
                        <a:solidFill>
                          <a:schemeClr val="tx1"/>
                        </a:solidFill>
                        <a:effectLst/>
                        <a:latin typeface="Verdana" pitchFamily="34" charset="0"/>
                      </a:endParaRPr>
                    </a:p>
                  </a:txBody>
                  <a:tcPr marT="45723" marB="45723"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Pct val="70000"/>
                        <a:buFont typeface="Arial" charset="0"/>
                        <a:buNone/>
                        <a:tabLst>
                          <a:tab pos="269875" algn="r"/>
                          <a:tab pos="2743200" algn="ctr"/>
                          <a:tab pos="5486400" algn="r"/>
                        </a:tabLst>
                      </a:pPr>
                      <a:r>
                        <a:rPr kumimoji="0" lang="en-US" sz="1900" b="0" i="0" u="none" strike="noStrike" cap="none" normalizeH="0" baseline="0" dirty="0" err="1" smtClean="0">
                          <a:ln>
                            <a:noFill/>
                          </a:ln>
                          <a:solidFill>
                            <a:schemeClr val="tx1"/>
                          </a:solidFill>
                          <a:effectLst/>
                          <a:latin typeface="Verdana" pitchFamily="34" charset="0"/>
                          <a:cs typeface="Times New Roman" pitchFamily="18" charset="0"/>
                        </a:rPr>
                        <a:t>Sistem</a:t>
                      </a:r>
                      <a:r>
                        <a:rPr kumimoji="0" lang="en-US" sz="1900" b="0" i="0" u="none" strike="noStrike" cap="none" normalizeH="0" baseline="0" dirty="0" smtClean="0">
                          <a:ln>
                            <a:noFill/>
                          </a:ln>
                          <a:solidFill>
                            <a:schemeClr val="tx1"/>
                          </a:solidFill>
                          <a:effectLst/>
                          <a:latin typeface="Verdana" pitchFamily="34" charset="0"/>
                          <a:cs typeface="Times New Roman" pitchFamily="18" charset="0"/>
                        </a:rPr>
                        <a:t> </a:t>
                      </a:r>
                      <a:r>
                        <a:rPr kumimoji="0" lang="en-US" sz="1900" b="0" i="0" u="none" strike="noStrike" cap="none" normalizeH="0" baseline="0" dirty="0" err="1" smtClean="0">
                          <a:ln>
                            <a:noFill/>
                          </a:ln>
                          <a:solidFill>
                            <a:schemeClr val="tx1"/>
                          </a:solidFill>
                          <a:effectLst/>
                          <a:latin typeface="Verdana" pitchFamily="34" charset="0"/>
                          <a:cs typeface="Times New Roman" pitchFamily="18" charset="0"/>
                        </a:rPr>
                        <a:t>informasi</a:t>
                      </a:r>
                      <a:r>
                        <a:rPr kumimoji="0" lang="en-US" sz="1900" b="0" i="0" u="none" strike="noStrike" cap="none" normalizeH="0" baseline="0" dirty="0" smtClean="0">
                          <a:ln>
                            <a:noFill/>
                          </a:ln>
                          <a:solidFill>
                            <a:schemeClr val="tx1"/>
                          </a:solidFill>
                          <a:effectLst/>
                          <a:latin typeface="Verdana" pitchFamily="34" charset="0"/>
                          <a:cs typeface="Times New Roman" pitchFamily="18" charset="0"/>
                        </a:rPr>
                        <a:t> </a:t>
                      </a:r>
                      <a:r>
                        <a:rPr kumimoji="0" lang="en-US" sz="1900" b="0" i="0" u="none" strike="noStrike" cap="none" normalizeH="0" baseline="0" dirty="0" err="1" smtClean="0">
                          <a:ln>
                            <a:noFill/>
                          </a:ln>
                          <a:solidFill>
                            <a:schemeClr val="tx1"/>
                          </a:solidFill>
                          <a:effectLst/>
                          <a:latin typeface="Verdana" pitchFamily="34" charset="0"/>
                          <a:cs typeface="Times New Roman" pitchFamily="18" charset="0"/>
                        </a:rPr>
                        <a:t>adalah</a:t>
                      </a:r>
                      <a:r>
                        <a:rPr kumimoji="0" lang="en-US" sz="1900" b="0" i="0" u="none" strike="noStrike" cap="none" normalizeH="0" baseline="0" dirty="0" smtClean="0">
                          <a:ln>
                            <a:noFill/>
                          </a:ln>
                          <a:solidFill>
                            <a:schemeClr val="tx1"/>
                          </a:solidFill>
                          <a:effectLst/>
                          <a:latin typeface="Verdana" pitchFamily="34" charset="0"/>
                          <a:cs typeface="Times New Roman" pitchFamily="18" charset="0"/>
                        </a:rPr>
                        <a:t> </a:t>
                      </a:r>
                      <a:r>
                        <a:rPr kumimoji="0" lang="en-US" sz="1900" b="0" i="0" u="none" strike="noStrike" cap="none" normalizeH="0" baseline="0" dirty="0" err="1" smtClean="0">
                          <a:ln>
                            <a:noFill/>
                          </a:ln>
                          <a:solidFill>
                            <a:schemeClr val="tx1"/>
                          </a:solidFill>
                          <a:effectLst/>
                          <a:latin typeface="Verdana" pitchFamily="34" charset="0"/>
                          <a:cs typeface="Times New Roman" pitchFamily="18" charset="0"/>
                        </a:rPr>
                        <a:t>kerangka</a:t>
                      </a:r>
                      <a:r>
                        <a:rPr kumimoji="0" lang="en-US" sz="1900" b="0" i="0" u="none" strike="noStrike" cap="none" normalizeH="0" baseline="0" dirty="0" smtClean="0">
                          <a:ln>
                            <a:noFill/>
                          </a:ln>
                          <a:solidFill>
                            <a:schemeClr val="tx1"/>
                          </a:solidFill>
                          <a:effectLst/>
                          <a:latin typeface="Verdana" pitchFamily="34" charset="0"/>
                          <a:cs typeface="Times New Roman" pitchFamily="18" charset="0"/>
                        </a:rPr>
                        <a:t> </a:t>
                      </a:r>
                      <a:r>
                        <a:rPr kumimoji="0" lang="en-US" sz="1900" b="0" i="0" u="none" strike="noStrike" cap="none" normalizeH="0" baseline="0" dirty="0" err="1" smtClean="0">
                          <a:ln>
                            <a:noFill/>
                          </a:ln>
                          <a:solidFill>
                            <a:schemeClr val="tx1"/>
                          </a:solidFill>
                          <a:effectLst/>
                          <a:latin typeface="Verdana" pitchFamily="34" charset="0"/>
                          <a:cs typeface="Times New Roman" pitchFamily="18" charset="0"/>
                        </a:rPr>
                        <a:t>kerja</a:t>
                      </a:r>
                      <a:r>
                        <a:rPr kumimoji="0" lang="en-US" sz="1900" b="0" i="0" u="none" strike="noStrike" cap="none" normalizeH="0" baseline="0" dirty="0" smtClean="0">
                          <a:ln>
                            <a:noFill/>
                          </a:ln>
                          <a:solidFill>
                            <a:schemeClr val="tx1"/>
                          </a:solidFill>
                          <a:effectLst/>
                          <a:latin typeface="Verdana" pitchFamily="34" charset="0"/>
                          <a:cs typeface="Times New Roman" pitchFamily="18" charset="0"/>
                        </a:rPr>
                        <a:t> yang </a:t>
                      </a:r>
                      <a:r>
                        <a:rPr kumimoji="0" lang="en-US" sz="1900" b="0" i="0" u="none" strike="noStrike" cap="none" normalizeH="0" baseline="0" dirty="0" err="1" smtClean="0">
                          <a:ln>
                            <a:noFill/>
                          </a:ln>
                          <a:solidFill>
                            <a:schemeClr val="tx1"/>
                          </a:solidFill>
                          <a:effectLst/>
                          <a:latin typeface="Verdana" pitchFamily="34" charset="0"/>
                          <a:cs typeface="Times New Roman" pitchFamily="18" charset="0"/>
                        </a:rPr>
                        <a:t>mengkoordinasikan</a:t>
                      </a:r>
                      <a:r>
                        <a:rPr kumimoji="0" lang="en-US" sz="1900" b="0" i="0" u="none" strike="noStrike" cap="none" normalizeH="0" baseline="0" dirty="0" smtClean="0">
                          <a:ln>
                            <a:noFill/>
                          </a:ln>
                          <a:solidFill>
                            <a:schemeClr val="tx1"/>
                          </a:solidFill>
                          <a:effectLst/>
                          <a:latin typeface="Verdana" pitchFamily="34" charset="0"/>
                          <a:cs typeface="Times New Roman" pitchFamily="18" charset="0"/>
                        </a:rPr>
                        <a:t> </a:t>
                      </a:r>
                      <a:r>
                        <a:rPr kumimoji="0" lang="en-US" sz="1900" b="0" i="0" u="none" strike="noStrike" cap="none" normalizeH="0" baseline="0" dirty="0" err="1" smtClean="0">
                          <a:ln>
                            <a:noFill/>
                          </a:ln>
                          <a:solidFill>
                            <a:schemeClr val="tx1"/>
                          </a:solidFill>
                          <a:effectLst/>
                          <a:latin typeface="Verdana" pitchFamily="34" charset="0"/>
                          <a:cs typeface="Times New Roman" pitchFamily="18" charset="0"/>
                        </a:rPr>
                        <a:t>sumberdaya</a:t>
                      </a:r>
                      <a:r>
                        <a:rPr kumimoji="0" lang="en-US" sz="1900" b="0" i="0" u="none" strike="noStrike" cap="none" normalizeH="0" baseline="0" dirty="0" smtClean="0">
                          <a:ln>
                            <a:noFill/>
                          </a:ln>
                          <a:solidFill>
                            <a:schemeClr val="tx1"/>
                          </a:solidFill>
                          <a:effectLst/>
                          <a:latin typeface="Verdana" pitchFamily="34" charset="0"/>
                          <a:cs typeface="Times New Roman" pitchFamily="18" charset="0"/>
                        </a:rPr>
                        <a:t> (</a:t>
                      </a:r>
                      <a:r>
                        <a:rPr kumimoji="0" lang="en-US" sz="1900" b="0" i="0" u="none" strike="noStrike" cap="none" normalizeH="0" baseline="0" dirty="0" err="1" smtClean="0">
                          <a:ln>
                            <a:noFill/>
                          </a:ln>
                          <a:solidFill>
                            <a:schemeClr val="tx1"/>
                          </a:solidFill>
                          <a:effectLst/>
                          <a:latin typeface="Verdana" pitchFamily="34" charset="0"/>
                          <a:cs typeface="Times New Roman" pitchFamily="18" charset="0"/>
                        </a:rPr>
                        <a:t>manusia</a:t>
                      </a:r>
                      <a:r>
                        <a:rPr kumimoji="0" lang="en-US" sz="1900" b="0" i="0" u="none" strike="noStrike" cap="none" normalizeH="0" baseline="0" dirty="0" smtClean="0">
                          <a:ln>
                            <a:noFill/>
                          </a:ln>
                          <a:solidFill>
                            <a:schemeClr val="tx1"/>
                          </a:solidFill>
                          <a:effectLst/>
                          <a:latin typeface="Verdana" pitchFamily="34" charset="0"/>
                          <a:cs typeface="Times New Roman" pitchFamily="18" charset="0"/>
                        </a:rPr>
                        <a:t>, </a:t>
                      </a:r>
                      <a:r>
                        <a:rPr kumimoji="0" lang="en-US" sz="1900" b="0" i="0" u="none" strike="noStrike" cap="none" normalizeH="0" baseline="0" dirty="0" err="1" smtClean="0">
                          <a:ln>
                            <a:noFill/>
                          </a:ln>
                          <a:solidFill>
                            <a:schemeClr val="tx1"/>
                          </a:solidFill>
                          <a:effectLst/>
                          <a:latin typeface="Verdana" pitchFamily="34" charset="0"/>
                          <a:cs typeface="Times New Roman" pitchFamily="18" charset="0"/>
                        </a:rPr>
                        <a:t>komputer</a:t>
                      </a:r>
                      <a:r>
                        <a:rPr kumimoji="0" lang="en-US" sz="1900" b="0" i="0" u="none" strike="noStrike" cap="none" normalizeH="0" baseline="0" dirty="0" smtClean="0">
                          <a:ln>
                            <a:noFill/>
                          </a:ln>
                          <a:solidFill>
                            <a:schemeClr val="tx1"/>
                          </a:solidFill>
                          <a:effectLst/>
                          <a:latin typeface="Verdana" pitchFamily="34" charset="0"/>
                          <a:cs typeface="Times New Roman" pitchFamily="18" charset="0"/>
                        </a:rPr>
                        <a:t>) </a:t>
                      </a:r>
                      <a:r>
                        <a:rPr kumimoji="0" lang="en-US" sz="1900" b="0" i="0" u="none" strike="noStrike" cap="none" normalizeH="0" baseline="0" dirty="0" err="1" smtClean="0">
                          <a:ln>
                            <a:noFill/>
                          </a:ln>
                          <a:solidFill>
                            <a:schemeClr val="tx1"/>
                          </a:solidFill>
                          <a:effectLst/>
                          <a:latin typeface="Verdana" pitchFamily="34" charset="0"/>
                          <a:cs typeface="Times New Roman" pitchFamily="18" charset="0"/>
                        </a:rPr>
                        <a:t>untuk</a:t>
                      </a:r>
                      <a:r>
                        <a:rPr kumimoji="0" lang="en-US" sz="1900" b="0" i="0" u="none" strike="noStrike" cap="none" normalizeH="0" baseline="0" dirty="0" smtClean="0">
                          <a:ln>
                            <a:noFill/>
                          </a:ln>
                          <a:solidFill>
                            <a:schemeClr val="tx1"/>
                          </a:solidFill>
                          <a:effectLst/>
                          <a:latin typeface="Verdana" pitchFamily="34" charset="0"/>
                          <a:cs typeface="Times New Roman" pitchFamily="18" charset="0"/>
                        </a:rPr>
                        <a:t> </a:t>
                      </a:r>
                      <a:r>
                        <a:rPr kumimoji="0" lang="en-US" sz="1900" b="0" i="0" u="none" strike="noStrike" cap="none" normalizeH="0" baseline="0" dirty="0" err="1" smtClean="0">
                          <a:ln>
                            <a:noFill/>
                          </a:ln>
                          <a:solidFill>
                            <a:schemeClr val="tx1"/>
                          </a:solidFill>
                          <a:effectLst/>
                          <a:latin typeface="Verdana" pitchFamily="34" charset="0"/>
                          <a:cs typeface="Times New Roman" pitchFamily="18" charset="0"/>
                        </a:rPr>
                        <a:t>mengubah</a:t>
                      </a:r>
                      <a:r>
                        <a:rPr kumimoji="0" lang="en-US" sz="1900" b="0" i="0" u="none" strike="noStrike" cap="none" normalizeH="0" baseline="0" dirty="0" smtClean="0">
                          <a:ln>
                            <a:noFill/>
                          </a:ln>
                          <a:solidFill>
                            <a:schemeClr val="tx1"/>
                          </a:solidFill>
                          <a:effectLst/>
                          <a:latin typeface="Verdana" pitchFamily="34" charset="0"/>
                          <a:cs typeface="Times New Roman" pitchFamily="18" charset="0"/>
                        </a:rPr>
                        <a:t> </a:t>
                      </a:r>
                      <a:r>
                        <a:rPr kumimoji="0" lang="en-US" sz="1900" b="0" i="0" u="none" strike="noStrike" cap="none" normalizeH="0" baseline="0" dirty="0" err="1" smtClean="0">
                          <a:ln>
                            <a:noFill/>
                          </a:ln>
                          <a:solidFill>
                            <a:schemeClr val="tx1"/>
                          </a:solidFill>
                          <a:effectLst/>
                          <a:latin typeface="Verdana" pitchFamily="34" charset="0"/>
                          <a:cs typeface="Times New Roman" pitchFamily="18" charset="0"/>
                        </a:rPr>
                        <a:t>masukan</a:t>
                      </a:r>
                      <a:r>
                        <a:rPr kumimoji="0" lang="en-US" sz="1900" b="0" i="0" u="none" strike="noStrike" cap="none" normalizeH="0" baseline="0" dirty="0" smtClean="0">
                          <a:ln>
                            <a:noFill/>
                          </a:ln>
                          <a:solidFill>
                            <a:schemeClr val="tx1"/>
                          </a:solidFill>
                          <a:effectLst/>
                          <a:latin typeface="Verdana" pitchFamily="34" charset="0"/>
                          <a:cs typeface="Times New Roman" pitchFamily="18" charset="0"/>
                        </a:rPr>
                        <a:t> (</a:t>
                      </a:r>
                      <a:r>
                        <a:rPr kumimoji="0" lang="en-US" sz="1900" b="0" i="1" u="none" strike="noStrike" cap="none" normalizeH="0" baseline="0" dirty="0" smtClean="0">
                          <a:ln>
                            <a:noFill/>
                          </a:ln>
                          <a:solidFill>
                            <a:schemeClr val="tx1"/>
                          </a:solidFill>
                          <a:effectLst/>
                          <a:latin typeface="Verdana" pitchFamily="34" charset="0"/>
                          <a:cs typeface="Times New Roman" pitchFamily="18" charset="0"/>
                        </a:rPr>
                        <a:t>input</a:t>
                      </a:r>
                      <a:r>
                        <a:rPr kumimoji="0" lang="en-US" sz="1900" b="0" i="0" u="none" strike="noStrike" cap="none" normalizeH="0" baseline="0" dirty="0" smtClean="0">
                          <a:ln>
                            <a:noFill/>
                          </a:ln>
                          <a:solidFill>
                            <a:schemeClr val="tx1"/>
                          </a:solidFill>
                          <a:effectLst/>
                          <a:latin typeface="Verdana" pitchFamily="34" charset="0"/>
                          <a:cs typeface="Times New Roman" pitchFamily="18" charset="0"/>
                        </a:rPr>
                        <a:t>) </a:t>
                      </a:r>
                      <a:r>
                        <a:rPr kumimoji="0" lang="en-US" sz="1900" b="0" i="0" u="none" strike="noStrike" cap="none" normalizeH="0" baseline="0" dirty="0" err="1" smtClean="0">
                          <a:ln>
                            <a:noFill/>
                          </a:ln>
                          <a:solidFill>
                            <a:schemeClr val="tx1"/>
                          </a:solidFill>
                          <a:effectLst/>
                          <a:latin typeface="Verdana" pitchFamily="34" charset="0"/>
                          <a:cs typeface="Times New Roman" pitchFamily="18" charset="0"/>
                        </a:rPr>
                        <a:t>menjadi</a:t>
                      </a:r>
                      <a:r>
                        <a:rPr kumimoji="0" lang="en-US" sz="1900" b="0" i="0" u="none" strike="noStrike" cap="none" normalizeH="0" baseline="0" dirty="0" smtClean="0">
                          <a:ln>
                            <a:noFill/>
                          </a:ln>
                          <a:solidFill>
                            <a:schemeClr val="tx1"/>
                          </a:solidFill>
                          <a:effectLst/>
                          <a:latin typeface="Verdana" pitchFamily="34" charset="0"/>
                          <a:cs typeface="Times New Roman" pitchFamily="18" charset="0"/>
                        </a:rPr>
                        <a:t> </a:t>
                      </a:r>
                      <a:r>
                        <a:rPr kumimoji="0" lang="en-US" sz="1900" b="0" i="0" u="none" strike="noStrike" cap="none" normalizeH="0" baseline="0" dirty="0" err="1" smtClean="0">
                          <a:ln>
                            <a:noFill/>
                          </a:ln>
                          <a:solidFill>
                            <a:schemeClr val="tx1"/>
                          </a:solidFill>
                          <a:effectLst/>
                          <a:latin typeface="Verdana" pitchFamily="34" charset="0"/>
                          <a:cs typeface="Times New Roman" pitchFamily="18" charset="0"/>
                        </a:rPr>
                        <a:t>keluaran</a:t>
                      </a:r>
                      <a:r>
                        <a:rPr kumimoji="0" lang="en-US" sz="1900" b="0" i="0" u="none" strike="noStrike" cap="none" normalizeH="0" baseline="0" dirty="0" smtClean="0">
                          <a:ln>
                            <a:noFill/>
                          </a:ln>
                          <a:solidFill>
                            <a:schemeClr val="tx1"/>
                          </a:solidFill>
                          <a:effectLst/>
                          <a:latin typeface="Verdana" pitchFamily="34" charset="0"/>
                          <a:cs typeface="Times New Roman" pitchFamily="18" charset="0"/>
                        </a:rPr>
                        <a:t> (</a:t>
                      </a:r>
                      <a:r>
                        <a:rPr kumimoji="0" lang="en-US" sz="1900" b="0" i="0" u="none" strike="noStrike" cap="none" normalizeH="0" baseline="0" dirty="0" err="1" smtClean="0">
                          <a:ln>
                            <a:noFill/>
                          </a:ln>
                          <a:solidFill>
                            <a:schemeClr val="tx1"/>
                          </a:solidFill>
                          <a:effectLst/>
                          <a:latin typeface="Verdana" pitchFamily="34" charset="0"/>
                          <a:cs typeface="Times New Roman" pitchFamily="18" charset="0"/>
                        </a:rPr>
                        <a:t>informasi</a:t>
                      </a:r>
                      <a:r>
                        <a:rPr kumimoji="0" lang="en-US" sz="1900" b="0" i="0" u="none" strike="noStrike" cap="none" normalizeH="0" baseline="0" dirty="0" smtClean="0">
                          <a:ln>
                            <a:noFill/>
                          </a:ln>
                          <a:solidFill>
                            <a:schemeClr val="tx1"/>
                          </a:solidFill>
                          <a:effectLst/>
                          <a:latin typeface="Verdana" pitchFamily="34" charset="0"/>
                          <a:cs typeface="Times New Roman" pitchFamily="18" charset="0"/>
                        </a:rPr>
                        <a:t>), </a:t>
                      </a:r>
                      <a:r>
                        <a:rPr kumimoji="0" lang="en-US" sz="1900" b="0" i="0" u="none" strike="noStrike" cap="none" normalizeH="0" baseline="0" dirty="0" err="1" smtClean="0">
                          <a:ln>
                            <a:noFill/>
                          </a:ln>
                          <a:solidFill>
                            <a:schemeClr val="tx1"/>
                          </a:solidFill>
                          <a:effectLst/>
                          <a:latin typeface="Verdana" pitchFamily="34" charset="0"/>
                          <a:cs typeface="Times New Roman" pitchFamily="18" charset="0"/>
                        </a:rPr>
                        <a:t>guna</a:t>
                      </a:r>
                      <a:r>
                        <a:rPr kumimoji="0" lang="en-US" sz="1900" b="0" i="0" u="none" strike="noStrike" cap="none" normalizeH="0" baseline="0" dirty="0" smtClean="0">
                          <a:ln>
                            <a:noFill/>
                          </a:ln>
                          <a:solidFill>
                            <a:schemeClr val="tx1"/>
                          </a:solidFill>
                          <a:effectLst/>
                          <a:latin typeface="Verdana" pitchFamily="34" charset="0"/>
                          <a:cs typeface="Times New Roman" pitchFamily="18" charset="0"/>
                        </a:rPr>
                        <a:t> </a:t>
                      </a:r>
                      <a:r>
                        <a:rPr kumimoji="0" lang="en-US" sz="1900" b="0" i="0" u="none" strike="noStrike" cap="none" normalizeH="0" baseline="0" dirty="0" err="1" smtClean="0">
                          <a:ln>
                            <a:noFill/>
                          </a:ln>
                          <a:solidFill>
                            <a:schemeClr val="tx1"/>
                          </a:solidFill>
                          <a:effectLst/>
                          <a:latin typeface="Verdana" pitchFamily="34" charset="0"/>
                          <a:cs typeface="Times New Roman" pitchFamily="18" charset="0"/>
                        </a:rPr>
                        <a:t>mencapai</a:t>
                      </a:r>
                      <a:r>
                        <a:rPr kumimoji="0" lang="en-US" sz="1900" b="0" i="0" u="none" strike="noStrike" cap="none" normalizeH="0" baseline="0" dirty="0" smtClean="0">
                          <a:ln>
                            <a:noFill/>
                          </a:ln>
                          <a:solidFill>
                            <a:schemeClr val="tx1"/>
                          </a:solidFill>
                          <a:effectLst/>
                          <a:latin typeface="Verdana" pitchFamily="34" charset="0"/>
                          <a:cs typeface="Times New Roman" pitchFamily="18" charset="0"/>
                        </a:rPr>
                        <a:t> </a:t>
                      </a:r>
                      <a:r>
                        <a:rPr kumimoji="0" lang="en-US" sz="1900" b="0" i="0" u="none" strike="noStrike" cap="none" normalizeH="0" baseline="0" dirty="0" err="1" smtClean="0">
                          <a:ln>
                            <a:noFill/>
                          </a:ln>
                          <a:solidFill>
                            <a:schemeClr val="tx1"/>
                          </a:solidFill>
                          <a:effectLst/>
                          <a:latin typeface="Verdana" pitchFamily="34" charset="0"/>
                          <a:cs typeface="Times New Roman" pitchFamily="18" charset="0"/>
                        </a:rPr>
                        <a:t>sasaran-sasaran</a:t>
                      </a:r>
                      <a:r>
                        <a:rPr kumimoji="0" lang="en-US" sz="1900" b="0" i="0" u="none" strike="noStrike" cap="none" normalizeH="0" baseline="0" dirty="0" smtClean="0">
                          <a:ln>
                            <a:noFill/>
                          </a:ln>
                          <a:solidFill>
                            <a:schemeClr val="tx1"/>
                          </a:solidFill>
                          <a:effectLst/>
                          <a:latin typeface="Verdana" pitchFamily="34" charset="0"/>
                          <a:cs typeface="Times New Roman" pitchFamily="18" charset="0"/>
                        </a:rPr>
                        <a:t> </a:t>
                      </a:r>
                      <a:r>
                        <a:rPr kumimoji="0" lang="en-US" sz="1900" b="0" i="0" u="none" strike="noStrike" cap="none" normalizeH="0" baseline="0" dirty="0" err="1" smtClean="0">
                          <a:ln>
                            <a:noFill/>
                          </a:ln>
                          <a:solidFill>
                            <a:schemeClr val="tx1"/>
                          </a:solidFill>
                          <a:effectLst/>
                          <a:latin typeface="Verdana" pitchFamily="34" charset="0"/>
                          <a:cs typeface="Times New Roman" pitchFamily="18" charset="0"/>
                        </a:rPr>
                        <a:t>perusahaan</a:t>
                      </a:r>
                      <a:r>
                        <a:rPr kumimoji="0" lang="en-US" sz="1900" b="0" i="0" u="none" strike="noStrike" cap="none" normalizeH="0" baseline="0" dirty="0" smtClean="0">
                          <a:ln>
                            <a:noFill/>
                          </a:ln>
                          <a:solidFill>
                            <a:schemeClr val="tx1"/>
                          </a:solidFill>
                          <a:effectLst/>
                          <a:latin typeface="Verdana" pitchFamily="34" charset="0"/>
                          <a:cs typeface="Times New Roman" pitchFamily="18" charset="0"/>
                        </a:rPr>
                        <a:t>.</a:t>
                      </a:r>
                      <a:endParaRPr kumimoji="0" lang="en-US" sz="1900" b="0" i="0" u="none" strike="noStrike" cap="none" normalizeH="0" baseline="0" dirty="0" smtClean="0">
                        <a:ln>
                          <a:noFill/>
                        </a:ln>
                        <a:solidFill>
                          <a:schemeClr val="tx1"/>
                        </a:solidFill>
                        <a:effectLst/>
                        <a:latin typeface="Verdana" pitchFamily="34" charset="0"/>
                      </a:endParaRPr>
                    </a:p>
                  </a:txBody>
                  <a:tcPr marT="45723" marB="45723"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6376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A0146DCA-4E1E-4FDD-BBF8-73DD87B4E37E}" type="slidenum">
              <a:rPr lang="en-US" smtClean="0"/>
              <a:pPr/>
              <a:t>16</a:t>
            </a:fld>
            <a:endParaRPr lang="en-US" smtClean="0"/>
          </a:p>
        </p:txBody>
      </p:sp>
      <p:sp>
        <p:nvSpPr>
          <p:cNvPr id="7171" name="Rectangle 2"/>
          <p:cNvSpPr>
            <a:spLocks noGrp="1" noChangeArrowheads="1"/>
          </p:cNvSpPr>
          <p:nvPr>
            <p:ph type="title"/>
          </p:nvPr>
        </p:nvSpPr>
        <p:spPr>
          <a:xfrm>
            <a:off x="457200" y="457200"/>
            <a:ext cx="8229600" cy="1143000"/>
          </a:xfrm>
        </p:spPr>
        <p:txBody>
          <a:bodyPr/>
          <a:lstStyle/>
          <a:p>
            <a:pPr eaLnBrk="1" hangingPunct="1"/>
            <a:r>
              <a:rPr lang="en-US" b="1" dirty="0" err="1" smtClean="0">
                <a:solidFill>
                  <a:srgbClr val="FF0000"/>
                </a:solidFill>
              </a:rPr>
              <a:t>Apakah</a:t>
            </a:r>
            <a:r>
              <a:rPr lang="en-US" b="1" dirty="0" smtClean="0">
                <a:solidFill>
                  <a:srgbClr val="FF0000"/>
                </a:solidFill>
              </a:rPr>
              <a:t> </a:t>
            </a:r>
            <a:r>
              <a:rPr lang="en-US" b="1" dirty="0" err="1" smtClean="0">
                <a:solidFill>
                  <a:srgbClr val="FF0000"/>
                </a:solidFill>
              </a:rPr>
              <a:t>Sistem</a:t>
            </a:r>
            <a:r>
              <a:rPr lang="en-US" b="1" dirty="0" smtClean="0">
                <a:solidFill>
                  <a:srgbClr val="FF0000"/>
                </a:solidFill>
              </a:rPr>
              <a:t> </a:t>
            </a:r>
            <a:r>
              <a:rPr lang="en-US" b="1" dirty="0" err="1" smtClean="0">
                <a:solidFill>
                  <a:srgbClr val="FF0000"/>
                </a:solidFill>
              </a:rPr>
              <a:t>Informasi</a:t>
            </a:r>
            <a:r>
              <a:rPr lang="en-US" b="1" dirty="0" smtClean="0">
                <a:solidFill>
                  <a:srgbClr val="FF0000"/>
                </a:solidFill>
              </a:rPr>
              <a:t> </a:t>
            </a:r>
            <a:r>
              <a:rPr lang="en-US" b="1" dirty="0" err="1" smtClean="0">
                <a:solidFill>
                  <a:srgbClr val="FF0000"/>
                </a:solidFill>
              </a:rPr>
              <a:t>Itu</a:t>
            </a:r>
            <a:r>
              <a:rPr lang="en-US" b="1" dirty="0" smtClean="0">
                <a:solidFill>
                  <a:srgbClr val="FF0000"/>
                </a:solidFill>
              </a:rPr>
              <a:t>?</a:t>
            </a:r>
            <a:endParaRPr lang="id-ID" b="1" dirty="0" smtClean="0">
              <a:solidFill>
                <a:srgbClr val="FF0000"/>
              </a:solidFill>
            </a:endParaRPr>
          </a:p>
        </p:txBody>
      </p:sp>
      <p:sp>
        <p:nvSpPr>
          <p:cNvPr id="7172" name="Rectangle 5"/>
          <p:cNvSpPr>
            <a:spLocks noChangeArrowheads="1"/>
          </p:cNvSpPr>
          <p:nvPr/>
        </p:nvSpPr>
        <p:spPr bwMode="auto">
          <a:xfrm>
            <a:off x="0" y="1376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7173" name="Object 4"/>
          <p:cNvGraphicFramePr>
            <a:graphicFrameLocks noChangeAspect="1"/>
          </p:cNvGraphicFramePr>
          <p:nvPr>
            <p:extLst>
              <p:ext uri="{D42A27DB-BD31-4B8C-83A1-F6EECF244321}">
                <p14:modId xmlns:p14="http://schemas.microsoft.com/office/powerpoint/2010/main" val="2237204852"/>
              </p:ext>
            </p:extLst>
          </p:nvPr>
        </p:nvGraphicFramePr>
        <p:xfrm>
          <a:off x="609600" y="1524000"/>
          <a:ext cx="7924800" cy="4953000"/>
        </p:xfrm>
        <a:graphic>
          <a:graphicData uri="http://schemas.openxmlformats.org/presentationml/2006/ole">
            <mc:AlternateContent xmlns:mc="http://schemas.openxmlformats.org/markup-compatibility/2006">
              <mc:Choice xmlns:v="urn:schemas-microsoft-com:vml" Requires="v">
                <p:oleObj spid="_x0000_s1044" name="Picture" r:id="rId3" imgW="5604091" imgH="5522280" progId="Word.Picture.8">
                  <p:embed/>
                </p:oleObj>
              </mc:Choice>
              <mc:Fallback>
                <p:oleObj name="Picture" r:id="rId3" imgW="5604091" imgH="552228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524000"/>
                        <a:ext cx="7924800" cy="49530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78555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BE6F246F-9CF7-457E-9CA4-56ED7D4853FB}" type="slidenum">
              <a:rPr lang="en-US" smtClean="0"/>
              <a:pPr/>
              <a:t>17</a:t>
            </a:fld>
            <a:endParaRPr lang="en-US" smtClean="0"/>
          </a:p>
        </p:txBody>
      </p:sp>
      <p:sp>
        <p:nvSpPr>
          <p:cNvPr id="8195" name="Rectangle 2"/>
          <p:cNvSpPr>
            <a:spLocks noGrp="1" noChangeArrowheads="1"/>
          </p:cNvSpPr>
          <p:nvPr>
            <p:ph type="title"/>
          </p:nvPr>
        </p:nvSpPr>
        <p:spPr>
          <a:xfrm>
            <a:off x="914400" y="609600"/>
            <a:ext cx="7313612" cy="1143000"/>
          </a:xfrm>
        </p:spPr>
        <p:txBody>
          <a:bodyPr/>
          <a:lstStyle/>
          <a:p>
            <a:pPr eaLnBrk="1" hangingPunct="1"/>
            <a:r>
              <a:rPr lang="en-US" b="1" dirty="0" err="1" smtClean="0">
                <a:solidFill>
                  <a:srgbClr val="FF0000"/>
                </a:solidFill>
              </a:rPr>
              <a:t>Contoh</a:t>
            </a:r>
            <a:r>
              <a:rPr lang="en-US" b="1" dirty="0" smtClean="0">
                <a:solidFill>
                  <a:srgbClr val="FF0000"/>
                </a:solidFill>
              </a:rPr>
              <a:t> </a:t>
            </a:r>
            <a:r>
              <a:rPr lang="en-US" b="1" dirty="0" err="1" smtClean="0">
                <a:solidFill>
                  <a:srgbClr val="FF0000"/>
                </a:solidFill>
              </a:rPr>
              <a:t>Sistem</a:t>
            </a:r>
            <a:r>
              <a:rPr lang="en-US" b="1" dirty="0" smtClean="0">
                <a:solidFill>
                  <a:srgbClr val="FF0000"/>
                </a:solidFill>
              </a:rPr>
              <a:t> </a:t>
            </a:r>
            <a:r>
              <a:rPr lang="en-US" b="1" dirty="0" err="1" smtClean="0">
                <a:solidFill>
                  <a:srgbClr val="FF0000"/>
                </a:solidFill>
              </a:rPr>
              <a:t>Informasi</a:t>
            </a:r>
            <a:endParaRPr lang="id-ID" b="1" dirty="0" smtClean="0">
              <a:solidFill>
                <a:srgbClr val="FF0000"/>
              </a:solidFill>
            </a:endParaRPr>
          </a:p>
        </p:txBody>
      </p:sp>
      <p:sp>
        <p:nvSpPr>
          <p:cNvPr id="8196" name="Rectangle 3"/>
          <p:cNvSpPr>
            <a:spLocks noGrp="1" noChangeArrowheads="1"/>
          </p:cNvSpPr>
          <p:nvPr>
            <p:ph type="body" sz="half" idx="1"/>
          </p:nvPr>
        </p:nvSpPr>
        <p:spPr>
          <a:xfrm>
            <a:off x="762000" y="2209799"/>
            <a:ext cx="7848600" cy="3732213"/>
          </a:xfrm>
        </p:spPr>
        <p:txBody>
          <a:bodyPr/>
          <a:lstStyle/>
          <a:p>
            <a:pPr eaLnBrk="1" hangingPunct="1"/>
            <a:r>
              <a:rPr lang="en-US" sz="2500" dirty="0" err="1" smtClean="0"/>
              <a:t>Sistem</a:t>
            </a:r>
            <a:r>
              <a:rPr lang="en-US" sz="2500" dirty="0" smtClean="0"/>
              <a:t> </a:t>
            </a:r>
            <a:r>
              <a:rPr lang="en-US" sz="2500" dirty="0" err="1" smtClean="0"/>
              <a:t>reservasi</a:t>
            </a:r>
            <a:r>
              <a:rPr lang="en-US" sz="2500" dirty="0" smtClean="0"/>
              <a:t> </a:t>
            </a:r>
            <a:r>
              <a:rPr lang="en-US" sz="2500" dirty="0" err="1" smtClean="0"/>
              <a:t>pesawat</a:t>
            </a:r>
            <a:r>
              <a:rPr lang="en-US" sz="2500" dirty="0" smtClean="0"/>
              <a:t> </a:t>
            </a:r>
            <a:r>
              <a:rPr lang="en-US" sz="2500" dirty="0" err="1" smtClean="0"/>
              <a:t>terbang</a:t>
            </a:r>
            <a:endParaRPr lang="en-US" sz="2500" dirty="0" smtClean="0"/>
          </a:p>
          <a:p>
            <a:pPr eaLnBrk="1" hangingPunct="1"/>
            <a:r>
              <a:rPr lang="en-US" sz="2500" dirty="0" err="1" smtClean="0"/>
              <a:t>Sistem</a:t>
            </a:r>
            <a:r>
              <a:rPr lang="en-US" sz="2500" dirty="0" smtClean="0"/>
              <a:t> </a:t>
            </a:r>
            <a:r>
              <a:rPr lang="en-US" sz="2500" dirty="0" err="1" smtClean="0"/>
              <a:t>untuk</a:t>
            </a:r>
            <a:r>
              <a:rPr lang="en-US" sz="2500" dirty="0" smtClean="0"/>
              <a:t> </a:t>
            </a:r>
            <a:r>
              <a:rPr lang="en-US" sz="2500" dirty="0" err="1" smtClean="0"/>
              <a:t>menangani</a:t>
            </a:r>
            <a:r>
              <a:rPr lang="en-US" sz="2500" dirty="0" smtClean="0"/>
              <a:t> </a:t>
            </a:r>
            <a:r>
              <a:rPr lang="en-US" sz="2500" dirty="0" err="1" smtClean="0"/>
              <a:t>penjualan</a:t>
            </a:r>
            <a:r>
              <a:rPr lang="en-US" sz="2500" dirty="0" smtClean="0"/>
              <a:t> </a:t>
            </a:r>
            <a:r>
              <a:rPr lang="en-US" sz="2500" dirty="0" err="1" smtClean="0"/>
              <a:t>kredit</a:t>
            </a:r>
            <a:r>
              <a:rPr lang="en-US" sz="2500" dirty="0" smtClean="0"/>
              <a:t> </a:t>
            </a:r>
            <a:r>
              <a:rPr lang="en-US" sz="2500" dirty="0" err="1" smtClean="0"/>
              <a:t>kendaraan</a:t>
            </a:r>
            <a:r>
              <a:rPr lang="en-US" sz="2500" dirty="0" smtClean="0"/>
              <a:t> </a:t>
            </a:r>
            <a:r>
              <a:rPr lang="en-US" sz="2500" dirty="0" err="1" smtClean="0"/>
              <a:t>bermotor</a:t>
            </a:r>
            <a:r>
              <a:rPr lang="en-US" sz="2500" dirty="0" smtClean="0"/>
              <a:t> </a:t>
            </a:r>
          </a:p>
          <a:p>
            <a:pPr eaLnBrk="1" hangingPunct="1"/>
            <a:r>
              <a:rPr lang="en-US" sz="2500" dirty="0" err="1" smtClean="0"/>
              <a:t>Sistem</a:t>
            </a:r>
            <a:r>
              <a:rPr lang="en-US" sz="2500" dirty="0" smtClean="0"/>
              <a:t> </a:t>
            </a:r>
            <a:r>
              <a:rPr lang="en-US" sz="2500" dirty="0" err="1" smtClean="0"/>
              <a:t>biometrik</a:t>
            </a:r>
            <a:endParaRPr lang="en-US" sz="2500" dirty="0" smtClean="0"/>
          </a:p>
          <a:p>
            <a:pPr eaLnBrk="1" hangingPunct="1"/>
            <a:endParaRPr lang="en-US" sz="2500" dirty="0" smtClean="0"/>
          </a:p>
        </p:txBody>
      </p:sp>
      <p:pic>
        <p:nvPicPr>
          <p:cNvPr id="8197" name="Picture 4" descr="fingerprin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733800" y="3352800"/>
            <a:ext cx="3602037" cy="2605088"/>
          </a:xfrm>
          <a:noFill/>
        </p:spPr>
      </p:pic>
    </p:spTree>
    <p:extLst>
      <p:ext uri="{BB962C8B-B14F-4D97-AF65-F5344CB8AC3E}">
        <p14:creationId xmlns:p14="http://schemas.microsoft.com/office/powerpoint/2010/main" val="13708602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B964B31-C7BE-4836-B63F-148573942A09}" type="slidenum">
              <a:rPr lang="en-US" smtClean="0"/>
              <a:pPr/>
              <a:t>18</a:t>
            </a:fld>
            <a:endParaRPr lang="en-US" smtClean="0"/>
          </a:p>
        </p:txBody>
      </p:sp>
      <p:sp>
        <p:nvSpPr>
          <p:cNvPr id="9219" name="Rectangle 2"/>
          <p:cNvSpPr>
            <a:spLocks noGrp="1" noChangeArrowheads="1"/>
          </p:cNvSpPr>
          <p:nvPr>
            <p:ph type="title"/>
          </p:nvPr>
        </p:nvSpPr>
        <p:spPr>
          <a:xfrm>
            <a:off x="915194" y="609600"/>
            <a:ext cx="7313612" cy="1143000"/>
          </a:xfrm>
        </p:spPr>
        <p:txBody>
          <a:bodyPr/>
          <a:lstStyle/>
          <a:p>
            <a:pPr eaLnBrk="1" hangingPunct="1"/>
            <a:r>
              <a:rPr lang="en-US" b="1" dirty="0" err="1" smtClean="0">
                <a:solidFill>
                  <a:srgbClr val="FF0000"/>
                </a:solidFill>
              </a:rPr>
              <a:t>Contoh</a:t>
            </a:r>
            <a:r>
              <a:rPr lang="en-US" b="1" dirty="0" smtClean="0">
                <a:solidFill>
                  <a:srgbClr val="FF0000"/>
                </a:solidFill>
              </a:rPr>
              <a:t> </a:t>
            </a:r>
            <a:r>
              <a:rPr lang="en-US" b="1" dirty="0" err="1" smtClean="0">
                <a:solidFill>
                  <a:srgbClr val="FF0000"/>
                </a:solidFill>
              </a:rPr>
              <a:t>Sistem</a:t>
            </a:r>
            <a:r>
              <a:rPr lang="en-US" b="1" dirty="0" smtClean="0">
                <a:solidFill>
                  <a:srgbClr val="FF0000"/>
                </a:solidFill>
              </a:rPr>
              <a:t> </a:t>
            </a:r>
            <a:r>
              <a:rPr lang="en-US" b="1" dirty="0" err="1" smtClean="0">
                <a:solidFill>
                  <a:srgbClr val="FF0000"/>
                </a:solidFill>
              </a:rPr>
              <a:t>Informasi</a:t>
            </a:r>
            <a:r>
              <a:rPr lang="en-US" b="1" dirty="0" smtClean="0">
                <a:solidFill>
                  <a:srgbClr val="FF0000"/>
                </a:solidFill>
              </a:rPr>
              <a:t> </a:t>
            </a:r>
            <a:r>
              <a:rPr lang="en-US" sz="1600" b="1" dirty="0" smtClean="0">
                <a:solidFill>
                  <a:srgbClr val="FF0000"/>
                </a:solidFill>
              </a:rPr>
              <a:t>(</a:t>
            </a:r>
            <a:r>
              <a:rPr lang="en-US" sz="1600" b="1" dirty="0" err="1" smtClean="0">
                <a:solidFill>
                  <a:srgbClr val="FF0000"/>
                </a:solidFill>
              </a:rPr>
              <a:t>Lanjutan</a:t>
            </a:r>
            <a:r>
              <a:rPr lang="en-US" sz="1600" b="1" dirty="0" smtClean="0">
                <a:solidFill>
                  <a:srgbClr val="FF0000"/>
                </a:solidFill>
              </a:rPr>
              <a:t>…)</a:t>
            </a:r>
            <a:endParaRPr lang="id-ID" sz="1600" b="1" dirty="0" smtClean="0">
              <a:solidFill>
                <a:srgbClr val="FF0000"/>
              </a:solidFill>
            </a:endParaRPr>
          </a:p>
        </p:txBody>
      </p:sp>
      <p:sp>
        <p:nvSpPr>
          <p:cNvPr id="9220" name="Rectangle 3"/>
          <p:cNvSpPr>
            <a:spLocks noGrp="1" noChangeArrowheads="1"/>
          </p:cNvSpPr>
          <p:nvPr>
            <p:ph type="body" sz="half" idx="1"/>
          </p:nvPr>
        </p:nvSpPr>
        <p:spPr>
          <a:xfrm>
            <a:off x="1371600" y="2286000"/>
            <a:ext cx="4105275" cy="3427412"/>
          </a:xfrm>
        </p:spPr>
        <p:txBody>
          <a:bodyPr/>
          <a:lstStyle/>
          <a:p>
            <a:pPr eaLnBrk="1" hangingPunct="1"/>
            <a:r>
              <a:rPr lang="en-US" sz="2500" dirty="0" err="1" smtClean="0"/>
              <a:t>Sistem</a:t>
            </a:r>
            <a:r>
              <a:rPr lang="en-US" sz="2500" dirty="0" smtClean="0"/>
              <a:t> POS (</a:t>
            </a:r>
            <a:r>
              <a:rPr lang="en-US" sz="2500" i="1" dirty="0" smtClean="0"/>
              <a:t>point-of-sale</a:t>
            </a:r>
            <a:r>
              <a:rPr lang="en-US" sz="2500" dirty="0" smtClean="0"/>
              <a:t>)</a:t>
            </a:r>
          </a:p>
          <a:p>
            <a:pPr eaLnBrk="1" hangingPunct="1"/>
            <a:endParaRPr lang="id-ID" sz="2500" dirty="0" smtClean="0"/>
          </a:p>
          <a:p>
            <a:pPr eaLnBrk="1" hangingPunct="1"/>
            <a:endParaRPr lang="id-ID" sz="2500" dirty="0"/>
          </a:p>
          <a:p>
            <a:pPr eaLnBrk="1" hangingPunct="1"/>
            <a:endParaRPr lang="en-US" sz="2500" dirty="0" smtClean="0"/>
          </a:p>
          <a:p>
            <a:pPr eaLnBrk="1" hangingPunct="1"/>
            <a:r>
              <a:rPr lang="en-US" sz="2500" dirty="0" err="1" smtClean="0"/>
              <a:t>Sistem</a:t>
            </a:r>
            <a:r>
              <a:rPr lang="en-US" sz="2500" dirty="0" smtClean="0"/>
              <a:t> </a:t>
            </a:r>
            <a:r>
              <a:rPr lang="en-US" sz="2500" dirty="0" err="1" smtClean="0"/>
              <a:t>telemetri</a:t>
            </a:r>
            <a:r>
              <a:rPr lang="en-US" sz="2500" dirty="0" smtClean="0"/>
              <a:t> </a:t>
            </a:r>
          </a:p>
          <a:p>
            <a:pPr eaLnBrk="1" hangingPunct="1"/>
            <a:r>
              <a:rPr lang="en-US" sz="2500" dirty="0" err="1" smtClean="0"/>
              <a:t>Sistem</a:t>
            </a:r>
            <a:r>
              <a:rPr lang="en-US" sz="2500" dirty="0" smtClean="0"/>
              <a:t> </a:t>
            </a:r>
            <a:r>
              <a:rPr lang="en-US" sz="2500" dirty="0" err="1" smtClean="0"/>
              <a:t>berbasiskan</a:t>
            </a:r>
            <a:r>
              <a:rPr lang="en-US" sz="2500" dirty="0" smtClean="0"/>
              <a:t> </a:t>
            </a:r>
            <a:r>
              <a:rPr lang="en-US" sz="2500" dirty="0" err="1" smtClean="0"/>
              <a:t>kartu</a:t>
            </a:r>
            <a:r>
              <a:rPr lang="en-US" sz="2500" dirty="0" smtClean="0"/>
              <a:t> </a:t>
            </a:r>
            <a:r>
              <a:rPr lang="en-US" sz="2500" dirty="0" err="1" smtClean="0"/>
              <a:t>cerdas</a:t>
            </a:r>
            <a:r>
              <a:rPr lang="en-US" sz="2500" dirty="0" smtClean="0"/>
              <a:t> (</a:t>
            </a:r>
            <a:r>
              <a:rPr lang="en-US" sz="2500" i="1" dirty="0" smtClean="0"/>
              <a:t>smart card</a:t>
            </a:r>
            <a:r>
              <a:rPr lang="en-US" sz="2500" dirty="0" smtClean="0"/>
              <a:t>)</a:t>
            </a:r>
            <a:endParaRPr lang="id-ID" sz="2500" dirty="0" smtClean="0"/>
          </a:p>
        </p:txBody>
      </p:sp>
      <p:sp>
        <p:nvSpPr>
          <p:cNvPr id="922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9222" name="Object 4"/>
          <p:cNvGraphicFramePr>
            <a:graphicFrameLocks noChangeAspect="1"/>
          </p:cNvGraphicFramePr>
          <p:nvPr>
            <p:extLst>
              <p:ext uri="{D42A27DB-BD31-4B8C-83A1-F6EECF244321}">
                <p14:modId xmlns:p14="http://schemas.microsoft.com/office/powerpoint/2010/main" val="2125861502"/>
              </p:ext>
            </p:extLst>
          </p:nvPr>
        </p:nvGraphicFramePr>
        <p:xfrm>
          <a:off x="5562600" y="1981200"/>
          <a:ext cx="2819400" cy="1733550"/>
        </p:xfrm>
        <a:graphic>
          <a:graphicData uri="http://schemas.openxmlformats.org/presentationml/2006/ole">
            <mc:AlternateContent xmlns:mc="http://schemas.openxmlformats.org/markup-compatibility/2006">
              <mc:Choice xmlns:v="urn:schemas-microsoft-com:vml" Requires="v">
                <p:oleObj spid="_x0000_s2065" name="Picture" r:id="rId3" imgW="1610947" imgH="2374058" progId="Word.Picture.8">
                  <p:embed/>
                </p:oleObj>
              </mc:Choice>
              <mc:Fallback>
                <p:oleObj name="Picture" r:id="rId3" imgW="1610947" imgH="2374058"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981200"/>
                        <a:ext cx="2819400" cy="1733550"/>
                      </a:xfrm>
                      <a:prstGeom prst="rect">
                        <a:avLst/>
                      </a:prstGeom>
                      <a:noFill/>
                      <a:ln>
                        <a:noFill/>
                      </a:ln>
                    </p:spPr>
                  </p:pic>
                </p:oleObj>
              </mc:Fallback>
            </mc:AlternateContent>
          </a:graphicData>
        </a:graphic>
      </p:graphicFrame>
      <p:pic>
        <p:nvPicPr>
          <p:cNvPr id="9223" name="Picture 6" descr="card_mentariplus"/>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5538788" y="4027488"/>
            <a:ext cx="2879725" cy="1849437"/>
          </a:xfrm>
          <a:noFill/>
        </p:spPr>
      </p:pic>
    </p:spTree>
    <p:extLst>
      <p:ext uri="{BB962C8B-B14F-4D97-AF65-F5344CB8AC3E}">
        <p14:creationId xmlns:p14="http://schemas.microsoft.com/office/powerpoint/2010/main" val="20992579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EA0E0AE-A2D4-4498-A488-A71C42989C5A}" type="slidenum">
              <a:rPr lang="en-US" smtClean="0"/>
              <a:pPr/>
              <a:t>19</a:t>
            </a:fld>
            <a:endParaRPr lang="en-US" smtClean="0"/>
          </a:p>
        </p:txBody>
      </p:sp>
      <p:sp>
        <p:nvSpPr>
          <p:cNvPr id="10243" name="Rectangle 2"/>
          <p:cNvSpPr>
            <a:spLocks noGrp="1" noChangeArrowheads="1"/>
          </p:cNvSpPr>
          <p:nvPr>
            <p:ph type="title"/>
          </p:nvPr>
        </p:nvSpPr>
        <p:spPr>
          <a:xfrm>
            <a:off x="915194" y="762000"/>
            <a:ext cx="7313612" cy="1143000"/>
          </a:xfrm>
        </p:spPr>
        <p:txBody>
          <a:bodyPr/>
          <a:lstStyle/>
          <a:p>
            <a:pPr eaLnBrk="1" hangingPunct="1"/>
            <a:r>
              <a:rPr lang="en-US" b="1" dirty="0" err="1" smtClean="0">
                <a:solidFill>
                  <a:srgbClr val="FF0000"/>
                </a:solidFill>
              </a:rPr>
              <a:t>Contoh</a:t>
            </a:r>
            <a:r>
              <a:rPr lang="en-US" b="1" dirty="0" smtClean="0">
                <a:solidFill>
                  <a:srgbClr val="FF0000"/>
                </a:solidFill>
              </a:rPr>
              <a:t> </a:t>
            </a:r>
            <a:r>
              <a:rPr lang="en-US" b="1" dirty="0" err="1" smtClean="0">
                <a:solidFill>
                  <a:srgbClr val="FF0000"/>
                </a:solidFill>
              </a:rPr>
              <a:t>Sistem</a:t>
            </a:r>
            <a:r>
              <a:rPr lang="en-US" b="1" dirty="0" smtClean="0">
                <a:solidFill>
                  <a:srgbClr val="FF0000"/>
                </a:solidFill>
              </a:rPr>
              <a:t> </a:t>
            </a:r>
            <a:r>
              <a:rPr lang="en-US" b="1" dirty="0" err="1" smtClean="0">
                <a:solidFill>
                  <a:srgbClr val="FF0000"/>
                </a:solidFill>
              </a:rPr>
              <a:t>Informasi</a:t>
            </a:r>
            <a:r>
              <a:rPr lang="en-US" b="1" dirty="0" smtClean="0">
                <a:solidFill>
                  <a:srgbClr val="FF0000"/>
                </a:solidFill>
              </a:rPr>
              <a:t> </a:t>
            </a:r>
            <a:r>
              <a:rPr lang="en-US" sz="1800" b="1" dirty="0" smtClean="0">
                <a:solidFill>
                  <a:srgbClr val="FF0000"/>
                </a:solidFill>
              </a:rPr>
              <a:t>(</a:t>
            </a:r>
            <a:r>
              <a:rPr lang="en-US" sz="1800" b="1" dirty="0" err="1" smtClean="0">
                <a:solidFill>
                  <a:srgbClr val="FF0000"/>
                </a:solidFill>
              </a:rPr>
              <a:t>Lanjutan</a:t>
            </a:r>
            <a:r>
              <a:rPr lang="en-US" sz="1800" b="1" dirty="0" smtClean="0">
                <a:solidFill>
                  <a:srgbClr val="FF0000"/>
                </a:solidFill>
              </a:rPr>
              <a:t>…)</a:t>
            </a:r>
            <a:endParaRPr lang="id-ID" sz="1800" b="1" dirty="0" smtClean="0">
              <a:solidFill>
                <a:srgbClr val="FF0000"/>
              </a:solidFill>
            </a:endParaRPr>
          </a:p>
        </p:txBody>
      </p:sp>
      <p:sp>
        <p:nvSpPr>
          <p:cNvPr id="10244" name="Rectangle 3"/>
          <p:cNvSpPr>
            <a:spLocks noGrp="1" noChangeArrowheads="1"/>
          </p:cNvSpPr>
          <p:nvPr>
            <p:ph type="body" sz="half" idx="1"/>
          </p:nvPr>
        </p:nvSpPr>
        <p:spPr>
          <a:xfrm>
            <a:off x="571500" y="1828800"/>
            <a:ext cx="8191500" cy="4267200"/>
          </a:xfrm>
        </p:spPr>
        <p:txBody>
          <a:bodyPr/>
          <a:lstStyle/>
          <a:p>
            <a:pPr eaLnBrk="1" hangingPunct="1"/>
            <a:r>
              <a:rPr lang="en-US" sz="2800" b="1" dirty="0" err="1" smtClean="0"/>
              <a:t>Sistem</a:t>
            </a:r>
            <a:r>
              <a:rPr lang="en-US" sz="2800" b="1" dirty="0" smtClean="0"/>
              <a:t> yang </a:t>
            </a:r>
            <a:r>
              <a:rPr lang="en-US" sz="2800" b="1" dirty="0" err="1" smtClean="0"/>
              <a:t>dipasang</a:t>
            </a:r>
            <a:r>
              <a:rPr lang="en-US" sz="2800" b="1" dirty="0" smtClean="0"/>
              <a:t> </a:t>
            </a:r>
            <a:r>
              <a:rPr lang="en-US" sz="2800" b="1" dirty="0" err="1" smtClean="0"/>
              <a:t>pada</a:t>
            </a:r>
            <a:r>
              <a:rPr lang="en-US" sz="2800" b="1" dirty="0" smtClean="0"/>
              <a:t> </a:t>
            </a:r>
            <a:r>
              <a:rPr lang="en-US" sz="2800" b="1" dirty="0" err="1" smtClean="0"/>
              <a:t>tempat-tempat</a:t>
            </a:r>
            <a:r>
              <a:rPr lang="en-US" sz="2800" b="1" dirty="0" smtClean="0"/>
              <a:t> </a:t>
            </a:r>
            <a:r>
              <a:rPr lang="en-US" sz="2800" b="1" dirty="0" err="1" smtClean="0"/>
              <a:t>publik</a:t>
            </a:r>
            <a:r>
              <a:rPr lang="en-US" sz="2800" b="1" dirty="0" smtClean="0"/>
              <a:t> yang </a:t>
            </a:r>
            <a:r>
              <a:rPr lang="en-US" sz="2800" b="1" dirty="0" err="1" smtClean="0"/>
              <a:t>memungkinkan</a:t>
            </a:r>
            <a:r>
              <a:rPr lang="en-US" sz="2800" b="1" dirty="0" smtClean="0"/>
              <a:t> </a:t>
            </a:r>
            <a:r>
              <a:rPr lang="en-US" sz="2800" b="1" dirty="0" err="1" smtClean="0"/>
              <a:t>seseorang</a:t>
            </a:r>
            <a:r>
              <a:rPr lang="en-US" sz="2800" b="1" dirty="0" smtClean="0"/>
              <a:t> </a:t>
            </a:r>
            <a:r>
              <a:rPr lang="en-US" sz="2800" b="1" dirty="0" err="1" smtClean="0"/>
              <a:t>mendapatkan</a:t>
            </a:r>
            <a:r>
              <a:rPr lang="en-US" sz="2800" b="1" dirty="0" smtClean="0"/>
              <a:t> </a:t>
            </a:r>
            <a:r>
              <a:rPr lang="en-US" sz="2800" b="1" dirty="0" err="1" smtClean="0"/>
              <a:t>informasi</a:t>
            </a:r>
            <a:r>
              <a:rPr lang="en-US" sz="2800" b="1" dirty="0" smtClean="0"/>
              <a:t> </a:t>
            </a:r>
            <a:r>
              <a:rPr lang="en-US" sz="2800" b="1" dirty="0" err="1" smtClean="0"/>
              <a:t>seperti</a:t>
            </a:r>
            <a:r>
              <a:rPr lang="en-US" sz="2800" b="1" dirty="0" smtClean="0"/>
              <a:t> hotel, </a:t>
            </a:r>
            <a:r>
              <a:rPr lang="en-US" sz="2800" b="1" dirty="0" err="1" smtClean="0"/>
              <a:t>tempat</a:t>
            </a:r>
            <a:r>
              <a:rPr lang="en-US" sz="2800" b="1" dirty="0" smtClean="0"/>
              <a:t> </a:t>
            </a:r>
            <a:r>
              <a:rPr lang="en-US" sz="2800" b="1" dirty="0" err="1" smtClean="0"/>
              <a:t>pariwisata</a:t>
            </a:r>
            <a:r>
              <a:rPr lang="en-US" sz="2800" b="1" dirty="0" smtClean="0"/>
              <a:t>, </a:t>
            </a:r>
            <a:r>
              <a:rPr lang="en-US" sz="2800" b="1" dirty="0" err="1" smtClean="0"/>
              <a:t>pertokoan</a:t>
            </a:r>
            <a:r>
              <a:rPr lang="en-US" sz="2800" b="1" dirty="0" smtClean="0"/>
              <a:t>, </a:t>
            </a:r>
            <a:r>
              <a:rPr lang="en-US" sz="2800" b="1" dirty="0" err="1" smtClean="0"/>
              <a:t>dan</a:t>
            </a:r>
            <a:r>
              <a:rPr lang="en-US" sz="2800" b="1" dirty="0" smtClean="0"/>
              <a:t> lain-lain</a:t>
            </a:r>
          </a:p>
          <a:p>
            <a:pPr eaLnBrk="1" hangingPunct="1"/>
            <a:r>
              <a:rPr lang="en-US" sz="2800" b="1" dirty="0" err="1" smtClean="0"/>
              <a:t>Sistem</a:t>
            </a:r>
            <a:r>
              <a:rPr lang="en-US" sz="2800" b="1" dirty="0" smtClean="0"/>
              <a:t> </a:t>
            </a:r>
            <a:r>
              <a:rPr lang="en-US" sz="2800" b="1" dirty="0" err="1" smtClean="0"/>
              <a:t>layanan</a:t>
            </a:r>
            <a:r>
              <a:rPr lang="en-US" sz="2800" b="1" dirty="0" smtClean="0"/>
              <a:t> </a:t>
            </a:r>
            <a:r>
              <a:rPr lang="en-US" sz="2800" b="1" dirty="0" err="1" smtClean="0"/>
              <a:t>akademis</a:t>
            </a:r>
            <a:r>
              <a:rPr lang="en-US" sz="2800" b="1" dirty="0" smtClean="0"/>
              <a:t> </a:t>
            </a:r>
            <a:r>
              <a:rPr lang="en-US" sz="2800" b="1" dirty="0" err="1" smtClean="0"/>
              <a:t>berbasis</a:t>
            </a:r>
            <a:r>
              <a:rPr lang="en-US" sz="2800" b="1" dirty="0" smtClean="0"/>
              <a:t> Web</a:t>
            </a:r>
          </a:p>
          <a:p>
            <a:pPr eaLnBrk="1" hangingPunct="1"/>
            <a:r>
              <a:rPr lang="en-US" sz="2800" b="1" dirty="0" err="1" smtClean="0"/>
              <a:t>Sistem</a:t>
            </a:r>
            <a:r>
              <a:rPr lang="en-US" sz="2800" b="1" dirty="0" smtClean="0"/>
              <a:t> </a:t>
            </a:r>
            <a:r>
              <a:rPr lang="en-US" sz="2800" b="1" dirty="0" err="1" smtClean="0"/>
              <a:t>pertukaran</a:t>
            </a:r>
            <a:r>
              <a:rPr lang="en-US" sz="2800" b="1" dirty="0" smtClean="0"/>
              <a:t> data </a:t>
            </a:r>
            <a:r>
              <a:rPr lang="en-US" sz="2800" b="1" dirty="0" err="1" smtClean="0"/>
              <a:t>elektronis</a:t>
            </a:r>
            <a:r>
              <a:rPr lang="en-US" sz="2800" b="1" dirty="0" smtClean="0"/>
              <a:t> (</a:t>
            </a:r>
            <a:r>
              <a:rPr lang="en-US" sz="2800" b="1" i="1" dirty="0" smtClean="0"/>
              <a:t>Electronic Data Interchange</a:t>
            </a:r>
            <a:r>
              <a:rPr lang="en-US" sz="2800" b="1" dirty="0" smtClean="0"/>
              <a:t> </a:t>
            </a:r>
            <a:r>
              <a:rPr lang="en-US" sz="2800" b="1" dirty="0" err="1" smtClean="0"/>
              <a:t>atau</a:t>
            </a:r>
            <a:r>
              <a:rPr lang="en-US" sz="2800" b="1" dirty="0" smtClean="0"/>
              <a:t> EDI) </a:t>
            </a:r>
          </a:p>
          <a:p>
            <a:pPr eaLnBrk="1" hangingPunct="1"/>
            <a:r>
              <a:rPr lang="en-US" sz="2800" b="1" i="1" dirty="0" smtClean="0"/>
              <a:t>E-government</a:t>
            </a:r>
            <a:r>
              <a:rPr lang="en-US" sz="2800" b="1" dirty="0" smtClean="0"/>
              <a:t> </a:t>
            </a:r>
            <a:r>
              <a:rPr lang="en-US" sz="2800" b="1" dirty="0" err="1" smtClean="0"/>
              <a:t>atau</a:t>
            </a:r>
            <a:r>
              <a:rPr lang="en-US" sz="2800" b="1" dirty="0" smtClean="0"/>
              <a:t> </a:t>
            </a:r>
            <a:r>
              <a:rPr lang="en-US" sz="2800" b="1" dirty="0" err="1" smtClean="0"/>
              <a:t>sistem</a:t>
            </a:r>
            <a:r>
              <a:rPr lang="en-US" sz="2800" b="1" dirty="0" smtClean="0"/>
              <a:t> </a:t>
            </a:r>
            <a:r>
              <a:rPr lang="en-US" sz="2800" b="1" dirty="0" err="1" smtClean="0"/>
              <a:t>informasi</a:t>
            </a:r>
            <a:r>
              <a:rPr lang="en-US" sz="2800" b="1" dirty="0" smtClean="0"/>
              <a:t> </a:t>
            </a:r>
            <a:r>
              <a:rPr lang="en-US" sz="2800" b="1" dirty="0" err="1" smtClean="0"/>
              <a:t>layanan</a:t>
            </a:r>
            <a:r>
              <a:rPr lang="en-US" sz="2800" b="1" dirty="0" smtClean="0"/>
              <a:t> </a:t>
            </a:r>
            <a:r>
              <a:rPr lang="en-US" sz="2800" b="1" dirty="0" err="1" smtClean="0"/>
              <a:t>pemerintahan</a:t>
            </a:r>
            <a:r>
              <a:rPr lang="en-US" sz="2800" b="1" dirty="0" smtClean="0"/>
              <a:t> yang </a:t>
            </a:r>
            <a:r>
              <a:rPr lang="en-US" sz="2800" b="1" dirty="0" err="1" smtClean="0"/>
              <a:t>berbasis</a:t>
            </a:r>
            <a:r>
              <a:rPr lang="en-US" sz="2800" b="1" dirty="0" smtClean="0"/>
              <a:t> Internet.</a:t>
            </a:r>
            <a:endParaRPr lang="id-ID" sz="2800" b="1" dirty="0" smtClean="0"/>
          </a:p>
        </p:txBody>
      </p:sp>
      <p:sp>
        <p:nvSpPr>
          <p:cNvPr id="1024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Tree>
    <p:extLst>
      <p:ext uri="{BB962C8B-B14F-4D97-AF65-F5344CB8AC3E}">
        <p14:creationId xmlns:p14="http://schemas.microsoft.com/office/powerpoint/2010/main" val="1175090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81400" y="3048000"/>
            <a:ext cx="5638800" cy="3733800"/>
          </a:xfrm>
        </p:spPr>
        <p:txBody>
          <a:bodyPr/>
          <a:lstStyle/>
          <a:p>
            <a:pPr marL="0" indent="0" algn="ctr">
              <a:spcBef>
                <a:spcPts val="0"/>
              </a:spcBef>
              <a:buNone/>
            </a:pPr>
            <a:r>
              <a:rPr lang="id-ID" sz="4000" b="1" dirty="0" smtClean="0">
                <a:solidFill>
                  <a:srgbClr val="0000CC"/>
                </a:solidFill>
              </a:rPr>
              <a:t>Gambaran Umum </a:t>
            </a:r>
          </a:p>
          <a:p>
            <a:pPr marL="0" indent="0" algn="ctr">
              <a:spcBef>
                <a:spcPts val="0"/>
              </a:spcBef>
              <a:buNone/>
            </a:pPr>
            <a:r>
              <a:rPr lang="id-ID" sz="4000" b="1" dirty="0" smtClean="0">
                <a:solidFill>
                  <a:srgbClr val="0000CC"/>
                </a:solidFill>
              </a:rPr>
              <a:t>Sistem Informasi &amp; </a:t>
            </a:r>
          </a:p>
          <a:p>
            <a:pPr marL="0" indent="0" algn="ctr">
              <a:spcBef>
                <a:spcPts val="0"/>
              </a:spcBef>
              <a:buNone/>
            </a:pPr>
            <a:r>
              <a:rPr lang="id-ID" sz="4000" b="1" dirty="0" smtClean="0">
                <a:solidFill>
                  <a:srgbClr val="0000CC"/>
                </a:solidFill>
              </a:rPr>
              <a:t>Kemampuan  SI </a:t>
            </a:r>
          </a:p>
          <a:p>
            <a:pPr marL="0" indent="0" algn="ctr">
              <a:buNone/>
            </a:pPr>
            <a:endParaRPr lang="id-ID" sz="2800" dirty="0" smtClean="0">
              <a:solidFill>
                <a:srgbClr val="0000CC"/>
              </a:solidFill>
            </a:endParaRPr>
          </a:p>
          <a:p>
            <a:pPr marL="0" indent="0" algn="ctr">
              <a:buNone/>
            </a:pPr>
            <a:r>
              <a:rPr lang="en-US" sz="2800" dirty="0" err="1" smtClean="0">
                <a:solidFill>
                  <a:srgbClr val="0000CC"/>
                </a:solidFill>
              </a:rPr>
              <a:t>Dosen</a:t>
            </a:r>
            <a:r>
              <a:rPr lang="en-US" sz="2800" dirty="0" smtClean="0">
                <a:solidFill>
                  <a:srgbClr val="0000CC"/>
                </a:solidFill>
              </a:rPr>
              <a:t> </a:t>
            </a:r>
            <a:r>
              <a:rPr lang="en-US" sz="2800" dirty="0" err="1">
                <a:solidFill>
                  <a:srgbClr val="0000CC"/>
                </a:solidFill>
              </a:rPr>
              <a:t>Pengampu</a:t>
            </a:r>
            <a:r>
              <a:rPr lang="id-ID" sz="2800" dirty="0">
                <a:solidFill>
                  <a:srgbClr val="0000CC"/>
                </a:solidFill>
              </a:rPr>
              <a:t> </a:t>
            </a:r>
            <a:r>
              <a:rPr lang="en-US" sz="2800" dirty="0">
                <a:solidFill>
                  <a:srgbClr val="0000CC"/>
                </a:solidFill>
              </a:rPr>
              <a:t>: </a:t>
            </a:r>
            <a:endParaRPr lang="id-ID" sz="2800" dirty="0" smtClean="0">
              <a:solidFill>
                <a:srgbClr val="0000CC"/>
              </a:solidFill>
            </a:endParaRPr>
          </a:p>
          <a:p>
            <a:pPr marL="0" indent="0" algn="ctr">
              <a:buNone/>
            </a:pPr>
            <a:r>
              <a:rPr lang="id-ID" sz="2800" dirty="0" smtClean="0">
                <a:solidFill>
                  <a:srgbClr val="0000CC"/>
                </a:solidFill>
              </a:rPr>
              <a:t>KARTINI </a:t>
            </a:r>
            <a:r>
              <a:rPr lang="id-ID" sz="2800" dirty="0">
                <a:solidFill>
                  <a:srgbClr val="0000CC"/>
                </a:solidFill>
              </a:rPr>
              <a:t>S.Kom.,MMSI</a:t>
            </a:r>
            <a:endParaRPr lang="en-US" sz="2800" dirty="0">
              <a:solidFill>
                <a:srgbClr val="0000CC"/>
              </a:solidFill>
            </a:endParaRPr>
          </a:p>
        </p:txBody>
      </p:sp>
      <p:sp>
        <p:nvSpPr>
          <p:cNvPr id="4" name="Rectangle 3"/>
          <p:cNvSpPr/>
          <p:nvPr/>
        </p:nvSpPr>
        <p:spPr>
          <a:xfrm>
            <a:off x="3657600" y="310610"/>
            <a:ext cx="5486400" cy="1446550"/>
          </a:xfrm>
          <a:prstGeom prst="rect">
            <a:avLst/>
          </a:prstGeom>
        </p:spPr>
        <p:txBody>
          <a:bodyPr wrap="square">
            <a:spAutoFit/>
          </a:bodyPr>
          <a:lstStyle/>
          <a:p>
            <a:pPr algn="ctr"/>
            <a:r>
              <a:rPr lang="id-ID" sz="4400" dirty="0" smtClean="0">
                <a:solidFill>
                  <a:srgbClr val="FF0000"/>
                </a:solidFill>
              </a:rPr>
              <a:t>DASAR SISTEM INFORMASI</a:t>
            </a:r>
            <a:endParaRPr lang="id-ID" sz="4400" dirty="0">
              <a:solidFill>
                <a:srgbClr val="FF0000"/>
              </a:solidFill>
            </a:endParaRPr>
          </a:p>
        </p:txBody>
      </p:sp>
      <p:sp>
        <p:nvSpPr>
          <p:cNvPr id="2" name="Rectangle 1"/>
          <p:cNvSpPr/>
          <p:nvPr/>
        </p:nvSpPr>
        <p:spPr>
          <a:xfrm>
            <a:off x="3352800" y="2209800"/>
            <a:ext cx="3105567" cy="923330"/>
          </a:xfrm>
          <a:prstGeom prst="rect">
            <a:avLst/>
          </a:prstGeom>
        </p:spPr>
        <p:txBody>
          <a:bodyPr wrap="square">
            <a:spAutoFit/>
          </a:bodyPr>
          <a:lstStyle/>
          <a:p>
            <a:r>
              <a:rPr lang="id-ID" sz="5400" dirty="0" smtClean="0"/>
              <a:t>Pert.01 :</a:t>
            </a:r>
            <a:endParaRPr lang="id-ID" sz="5400" dirty="0"/>
          </a:p>
        </p:txBody>
      </p:sp>
    </p:spTree>
    <p:extLst>
      <p:ext uri="{BB962C8B-B14F-4D97-AF65-F5344CB8AC3E}">
        <p14:creationId xmlns:p14="http://schemas.microsoft.com/office/powerpoint/2010/main" val="1965422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17D9D6F-E581-46AD-8004-992A6126EE38}" type="slidenum">
              <a:rPr lang="en-US" smtClean="0"/>
              <a:pPr/>
              <a:t>20</a:t>
            </a:fld>
            <a:endParaRPr lang="en-US" smtClean="0"/>
          </a:p>
        </p:txBody>
      </p:sp>
      <p:sp>
        <p:nvSpPr>
          <p:cNvPr id="11267" name="Rectangle 2"/>
          <p:cNvSpPr>
            <a:spLocks noGrp="1" noChangeArrowheads="1"/>
          </p:cNvSpPr>
          <p:nvPr>
            <p:ph type="title"/>
          </p:nvPr>
        </p:nvSpPr>
        <p:spPr>
          <a:xfrm>
            <a:off x="228600" y="457200"/>
            <a:ext cx="8229600" cy="1143000"/>
          </a:xfrm>
        </p:spPr>
        <p:txBody>
          <a:bodyPr/>
          <a:lstStyle/>
          <a:p>
            <a:pPr eaLnBrk="1" hangingPunct="1"/>
            <a:r>
              <a:rPr lang="en-US" b="1" dirty="0" err="1" smtClean="0">
                <a:solidFill>
                  <a:srgbClr val="FF0000"/>
                </a:solidFill>
              </a:rPr>
              <a:t>Sifat</a:t>
            </a:r>
            <a:r>
              <a:rPr lang="en-US" b="1" dirty="0" smtClean="0">
                <a:solidFill>
                  <a:srgbClr val="FF0000"/>
                </a:solidFill>
              </a:rPr>
              <a:t> </a:t>
            </a:r>
            <a:r>
              <a:rPr lang="en-US" b="1" dirty="0" err="1" smtClean="0">
                <a:solidFill>
                  <a:srgbClr val="FF0000"/>
                </a:solidFill>
              </a:rPr>
              <a:t>Sistem</a:t>
            </a:r>
            <a:r>
              <a:rPr lang="en-US" b="1" dirty="0" smtClean="0">
                <a:solidFill>
                  <a:srgbClr val="FF0000"/>
                </a:solidFill>
              </a:rPr>
              <a:t> </a:t>
            </a:r>
            <a:r>
              <a:rPr lang="en-US" b="1" dirty="0" err="1" smtClean="0">
                <a:solidFill>
                  <a:srgbClr val="FF0000"/>
                </a:solidFill>
              </a:rPr>
              <a:t>Informasi</a:t>
            </a:r>
            <a:endParaRPr lang="id-ID" b="1" dirty="0" smtClean="0">
              <a:solidFill>
                <a:srgbClr val="FF0000"/>
              </a:solidFill>
            </a:endParaRPr>
          </a:p>
        </p:txBody>
      </p:sp>
      <p:sp>
        <p:nvSpPr>
          <p:cNvPr id="11268" name="Rectangle 3"/>
          <p:cNvSpPr>
            <a:spLocks noGrp="1" noChangeArrowheads="1"/>
          </p:cNvSpPr>
          <p:nvPr>
            <p:ph type="body" idx="1"/>
          </p:nvPr>
        </p:nvSpPr>
        <p:spPr>
          <a:xfrm>
            <a:off x="457200" y="1905000"/>
            <a:ext cx="8229600" cy="4221163"/>
          </a:xfrm>
        </p:spPr>
        <p:txBody>
          <a:bodyPr/>
          <a:lstStyle/>
          <a:p>
            <a:pPr eaLnBrk="1" hangingPunct="1"/>
            <a:r>
              <a:rPr lang="en-US" dirty="0" err="1" smtClean="0"/>
              <a:t>Tidak</a:t>
            </a:r>
            <a:r>
              <a:rPr lang="en-US" dirty="0" smtClean="0"/>
              <a:t> </a:t>
            </a:r>
            <a:r>
              <a:rPr lang="en-US" dirty="0" err="1" smtClean="0"/>
              <a:t>harus</a:t>
            </a:r>
            <a:r>
              <a:rPr lang="en-US" dirty="0" smtClean="0"/>
              <a:t> </a:t>
            </a:r>
            <a:r>
              <a:rPr lang="en-US" dirty="0" err="1" smtClean="0"/>
              <a:t>kompleks</a:t>
            </a:r>
            <a:endParaRPr lang="en-US" dirty="0" smtClean="0"/>
          </a:p>
          <a:p>
            <a:pPr eaLnBrk="1" hangingPunct="1"/>
            <a:r>
              <a:rPr lang="en-US" dirty="0" err="1" smtClean="0"/>
              <a:t>Bisa</a:t>
            </a:r>
            <a:r>
              <a:rPr lang="en-US" dirty="0" smtClean="0"/>
              <a:t> </a:t>
            </a:r>
            <a:r>
              <a:rPr lang="en-US" dirty="0" err="1" smtClean="0"/>
              <a:t>saja</a:t>
            </a:r>
            <a:r>
              <a:rPr lang="en-US" dirty="0" smtClean="0"/>
              <a:t> </a:t>
            </a:r>
            <a:r>
              <a:rPr lang="en-US" dirty="0" err="1" smtClean="0"/>
              <a:t>menggunakan</a:t>
            </a:r>
            <a:r>
              <a:rPr lang="en-US" dirty="0" smtClean="0"/>
              <a:t> </a:t>
            </a:r>
            <a:r>
              <a:rPr lang="en-US" dirty="0" err="1" smtClean="0"/>
              <a:t>sebuah</a:t>
            </a:r>
            <a:r>
              <a:rPr lang="en-US" dirty="0" smtClean="0"/>
              <a:t> </a:t>
            </a:r>
            <a:r>
              <a:rPr lang="en-US" dirty="0" err="1" smtClean="0"/>
              <a:t>komputer</a:t>
            </a:r>
            <a:endParaRPr lang="en-US" dirty="0" smtClean="0"/>
          </a:p>
          <a:p>
            <a:pPr eaLnBrk="1" hangingPunct="1">
              <a:buFont typeface="Wingdings" pitchFamily="2" charset="2"/>
              <a:buNone/>
            </a:pPr>
            <a:endParaRPr lang="id-ID" dirty="0" smtClean="0"/>
          </a:p>
        </p:txBody>
      </p:sp>
      <p:sp>
        <p:nvSpPr>
          <p:cNvPr id="1126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1270" name="Object 4"/>
          <p:cNvGraphicFramePr>
            <a:graphicFrameLocks noChangeAspect="1"/>
          </p:cNvGraphicFramePr>
          <p:nvPr/>
        </p:nvGraphicFramePr>
        <p:xfrm>
          <a:off x="1692275" y="2997200"/>
          <a:ext cx="5543550" cy="3240088"/>
        </p:xfrm>
        <a:graphic>
          <a:graphicData uri="http://schemas.openxmlformats.org/presentationml/2006/ole">
            <mc:AlternateContent xmlns:mc="http://schemas.openxmlformats.org/markup-compatibility/2006">
              <mc:Choice xmlns:v="urn:schemas-microsoft-com:vml" Requires="v">
                <p:oleObj spid="_x0000_s3089" name="Picture" r:id="rId3" imgW="4883272" imgH="3719256" progId="Word.Picture.8">
                  <p:embed/>
                </p:oleObj>
              </mc:Choice>
              <mc:Fallback>
                <p:oleObj name="Picture" r:id="rId3" imgW="4883272" imgH="3719256"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t="6227" b="16855"/>
                      <a:stretch>
                        <a:fillRect/>
                      </a:stretch>
                    </p:blipFill>
                    <p:spPr bwMode="auto">
                      <a:xfrm>
                        <a:off x="1692275" y="2997200"/>
                        <a:ext cx="554355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50420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9D6FEA42-E40C-4D3A-9C40-4833B3B785CF}" type="slidenum">
              <a:rPr lang="en-US" smtClean="0"/>
              <a:pPr/>
              <a:t>21</a:t>
            </a:fld>
            <a:endParaRPr lang="en-US" smtClean="0"/>
          </a:p>
        </p:txBody>
      </p:sp>
      <p:sp>
        <p:nvSpPr>
          <p:cNvPr id="12291" name="Rectangle 2"/>
          <p:cNvSpPr>
            <a:spLocks noGrp="1" noChangeArrowheads="1"/>
          </p:cNvSpPr>
          <p:nvPr>
            <p:ph type="title"/>
          </p:nvPr>
        </p:nvSpPr>
        <p:spPr>
          <a:xfrm>
            <a:off x="0" y="838200"/>
            <a:ext cx="8229600" cy="1143000"/>
          </a:xfrm>
        </p:spPr>
        <p:txBody>
          <a:bodyPr/>
          <a:lstStyle/>
          <a:p>
            <a:pPr eaLnBrk="1" hangingPunct="1"/>
            <a:r>
              <a:rPr lang="en-US" sz="6000" b="1" dirty="0" err="1" smtClean="0">
                <a:solidFill>
                  <a:srgbClr val="0000CC"/>
                </a:solidFill>
              </a:rPr>
              <a:t>Kemampuan</a:t>
            </a:r>
            <a:r>
              <a:rPr lang="en-US" sz="6000" b="1" dirty="0" smtClean="0">
                <a:solidFill>
                  <a:srgbClr val="0000CC"/>
                </a:solidFill>
              </a:rPr>
              <a:t> SI</a:t>
            </a:r>
            <a:r>
              <a:rPr lang="en-US" sz="4400" b="1" dirty="0" smtClean="0">
                <a:solidFill>
                  <a:srgbClr val="0000CC"/>
                </a:solidFill>
              </a:rPr>
              <a:t/>
            </a:r>
            <a:br>
              <a:rPr lang="en-US" sz="4400" b="1" dirty="0" smtClean="0">
                <a:solidFill>
                  <a:srgbClr val="0000CC"/>
                </a:solidFill>
              </a:rPr>
            </a:br>
            <a:r>
              <a:rPr lang="en-US" sz="3200" b="1" dirty="0" smtClean="0">
                <a:solidFill>
                  <a:srgbClr val="0000CC"/>
                </a:solidFill>
              </a:rPr>
              <a:t>(Turban, McLean, </a:t>
            </a:r>
            <a:r>
              <a:rPr lang="en-US" sz="3200" b="1" dirty="0" err="1" smtClean="0">
                <a:solidFill>
                  <a:srgbClr val="0000CC"/>
                </a:solidFill>
              </a:rPr>
              <a:t>dan</a:t>
            </a:r>
            <a:r>
              <a:rPr lang="en-US" sz="3200" b="1" dirty="0" smtClean="0">
                <a:solidFill>
                  <a:srgbClr val="0000CC"/>
                </a:solidFill>
              </a:rPr>
              <a:t> </a:t>
            </a:r>
            <a:r>
              <a:rPr lang="en-US" sz="3200" b="1" dirty="0" err="1" smtClean="0">
                <a:solidFill>
                  <a:srgbClr val="0000CC"/>
                </a:solidFill>
              </a:rPr>
              <a:t>Wetherbe</a:t>
            </a:r>
            <a:r>
              <a:rPr lang="en-US" sz="3200" b="1" dirty="0" smtClean="0">
                <a:solidFill>
                  <a:srgbClr val="0000CC"/>
                </a:solidFill>
              </a:rPr>
              <a:t>, 1999)</a:t>
            </a:r>
            <a:endParaRPr lang="id-ID" sz="3200" b="1" dirty="0" smtClean="0">
              <a:solidFill>
                <a:srgbClr val="0000CC"/>
              </a:solidFill>
            </a:endParaRPr>
          </a:p>
        </p:txBody>
      </p:sp>
      <p:sp>
        <p:nvSpPr>
          <p:cNvPr id="12292" name="Rectangle 16"/>
          <p:cNvSpPr>
            <a:spLocks noGrp="1" noChangeArrowheads="1"/>
          </p:cNvSpPr>
          <p:nvPr>
            <p:ph type="body" idx="1"/>
          </p:nvPr>
        </p:nvSpPr>
        <p:spPr>
          <a:xfrm>
            <a:off x="457200" y="2590800"/>
            <a:ext cx="8229600" cy="3535363"/>
          </a:xfrm>
        </p:spPr>
        <p:txBody>
          <a:bodyPr/>
          <a:lstStyle/>
          <a:p>
            <a:pPr eaLnBrk="1" hangingPunct="1">
              <a:lnSpc>
                <a:spcPct val="80000"/>
              </a:lnSpc>
            </a:pPr>
            <a:r>
              <a:rPr lang="en-US" sz="2800" b="1" dirty="0" err="1" smtClean="0">
                <a:solidFill>
                  <a:srgbClr val="FF0000"/>
                </a:solidFill>
              </a:rPr>
              <a:t>Melaksanakan</a:t>
            </a:r>
            <a:r>
              <a:rPr lang="en-US" sz="2800" b="1" dirty="0" smtClean="0">
                <a:solidFill>
                  <a:srgbClr val="FF0000"/>
                </a:solidFill>
              </a:rPr>
              <a:t> </a:t>
            </a:r>
            <a:r>
              <a:rPr lang="en-US" sz="2800" b="1" dirty="0" err="1" smtClean="0">
                <a:solidFill>
                  <a:srgbClr val="FF0000"/>
                </a:solidFill>
              </a:rPr>
              <a:t>komputasi</a:t>
            </a:r>
            <a:r>
              <a:rPr lang="en-US" sz="2800" b="1" dirty="0" smtClean="0">
                <a:solidFill>
                  <a:srgbClr val="FF0000"/>
                </a:solidFill>
              </a:rPr>
              <a:t> </a:t>
            </a:r>
            <a:r>
              <a:rPr lang="en-US" sz="2800" b="1" dirty="0" err="1" smtClean="0">
                <a:solidFill>
                  <a:srgbClr val="FF0000"/>
                </a:solidFill>
              </a:rPr>
              <a:t>numerik</a:t>
            </a:r>
            <a:r>
              <a:rPr lang="en-US" sz="2800" b="1" dirty="0" smtClean="0">
                <a:solidFill>
                  <a:srgbClr val="FF0000"/>
                </a:solidFill>
              </a:rPr>
              <a:t>, </a:t>
            </a:r>
            <a:r>
              <a:rPr lang="en-US" sz="2800" b="1" dirty="0" err="1" smtClean="0">
                <a:solidFill>
                  <a:srgbClr val="FF0000"/>
                </a:solidFill>
              </a:rPr>
              <a:t>bervolume</a:t>
            </a:r>
            <a:r>
              <a:rPr lang="en-US" sz="2800" b="1" dirty="0" smtClean="0">
                <a:solidFill>
                  <a:srgbClr val="FF0000"/>
                </a:solidFill>
              </a:rPr>
              <a:t> </a:t>
            </a:r>
            <a:r>
              <a:rPr lang="en-US" sz="2800" b="1" dirty="0" err="1" smtClean="0">
                <a:solidFill>
                  <a:srgbClr val="FF0000"/>
                </a:solidFill>
              </a:rPr>
              <a:t>besar</a:t>
            </a:r>
            <a:r>
              <a:rPr lang="en-US" sz="2800" b="1" dirty="0" smtClean="0">
                <a:solidFill>
                  <a:srgbClr val="FF0000"/>
                </a:solidFill>
              </a:rPr>
              <a:t>, </a:t>
            </a:r>
            <a:r>
              <a:rPr lang="en-US" sz="2800" b="1" dirty="0" err="1" smtClean="0">
                <a:solidFill>
                  <a:srgbClr val="FF0000"/>
                </a:solidFill>
              </a:rPr>
              <a:t>dengan</a:t>
            </a:r>
            <a:r>
              <a:rPr lang="en-US" sz="2800" b="1" dirty="0" smtClean="0">
                <a:solidFill>
                  <a:srgbClr val="FF0000"/>
                </a:solidFill>
              </a:rPr>
              <a:t> </a:t>
            </a:r>
            <a:r>
              <a:rPr lang="en-US" sz="2800" b="1" dirty="0" err="1" smtClean="0">
                <a:solidFill>
                  <a:srgbClr val="FF0000"/>
                </a:solidFill>
              </a:rPr>
              <a:t>kecepatan</a:t>
            </a:r>
            <a:r>
              <a:rPr lang="en-US" sz="2800" b="1" dirty="0" smtClean="0">
                <a:solidFill>
                  <a:srgbClr val="FF0000"/>
                </a:solidFill>
              </a:rPr>
              <a:t> </a:t>
            </a:r>
            <a:r>
              <a:rPr lang="en-US" sz="2800" b="1" dirty="0" err="1" smtClean="0">
                <a:solidFill>
                  <a:srgbClr val="FF0000"/>
                </a:solidFill>
              </a:rPr>
              <a:t>tinggi</a:t>
            </a:r>
            <a:endParaRPr lang="en-US" sz="2800" b="1" dirty="0" smtClean="0">
              <a:solidFill>
                <a:srgbClr val="FF0000"/>
              </a:solidFill>
            </a:endParaRPr>
          </a:p>
          <a:p>
            <a:pPr eaLnBrk="1" hangingPunct="1">
              <a:lnSpc>
                <a:spcPct val="80000"/>
              </a:lnSpc>
            </a:pPr>
            <a:r>
              <a:rPr lang="en-US" sz="2800" b="1" dirty="0" err="1" smtClean="0">
                <a:solidFill>
                  <a:srgbClr val="FF0000"/>
                </a:solidFill>
              </a:rPr>
              <a:t>Menyediakan</a:t>
            </a:r>
            <a:r>
              <a:rPr lang="en-US" sz="2800" b="1" dirty="0" smtClean="0">
                <a:solidFill>
                  <a:srgbClr val="FF0000"/>
                </a:solidFill>
              </a:rPr>
              <a:t> </a:t>
            </a:r>
            <a:r>
              <a:rPr lang="en-US" sz="2800" b="1" dirty="0" err="1" smtClean="0">
                <a:solidFill>
                  <a:srgbClr val="FF0000"/>
                </a:solidFill>
              </a:rPr>
              <a:t>komunikasi</a:t>
            </a:r>
            <a:r>
              <a:rPr lang="en-US" sz="2800" b="1" dirty="0" smtClean="0">
                <a:solidFill>
                  <a:srgbClr val="FF0000"/>
                </a:solidFill>
              </a:rPr>
              <a:t> </a:t>
            </a:r>
            <a:r>
              <a:rPr lang="en-US" sz="2800" b="1" dirty="0" err="1" smtClean="0">
                <a:solidFill>
                  <a:srgbClr val="FF0000"/>
                </a:solidFill>
              </a:rPr>
              <a:t>dalam</a:t>
            </a:r>
            <a:r>
              <a:rPr lang="en-US" sz="2800" b="1" dirty="0" smtClean="0">
                <a:solidFill>
                  <a:srgbClr val="FF0000"/>
                </a:solidFill>
              </a:rPr>
              <a:t> </a:t>
            </a:r>
            <a:r>
              <a:rPr lang="en-US" sz="2800" b="1" dirty="0" err="1" smtClean="0">
                <a:solidFill>
                  <a:srgbClr val="FF0000"/>
                </a:solidFill>
              </a:rPr>
              <a:t>organisasi</a:t>
            </a:r>
            <a:r>
              <a:rPr lang="en-US" sz="2800" b="1" dirty="0" smtClean="0">
                <a:solidFill>
                  <a:srgbClr val="FF0000"/>
                </a:solidFill>
              </a:rPr>
              <a:t> </a:t>
            </a:r>
            <a:r>
              <a:rPr lang="en-US" sz="2800" b="1" dirty="0" err="1" smtClean="0">
                <a:solidFill>
                  <a:srgbClr val="FF0000"/>
                </a:solidFill>
              </a:rPr>
              <a:t>atau</a:t>
            </a:r>
            <a:r>
              <a:rPr lang="en-US" sz="2800" b="1" dirty="0" smtClean="0">
                <a:solidFill>
                  <a:srgbClr val="FF0000"/>
                </a:solidFill>
              </a:rPr>
              <a:t> </a:t>
            </a:r>
            <a:r>
              <a:rPr lang="en-US" sz="2800" b="1" dirty="0" err="1" smtClean="0">
                <a:solidFill>
                  <a:srgbClr val="FF0000"/>
                </a:solidFill>
              </a:rPr>
              <a:t>antarorgansiasi</a:t>
            </a:r>
            <a:r>
              <a:rPr lang="en-US" sz="2800" b="1" dirty="0" smtClean="0">
                <a:solidFill>
                  <a:srgbClr val="FF0000"/>
                </a:solidFill>
              </a:rPr>
              <a:t> yang </a:t>
            </a:r>
            <a:r>
              <a:rPr lang="en-US" sz="2800" b="1" dirty="0" err="1" smtClean="0">
                <a:solidFill>
                  <a:srgbClr val="FF0000"/>
                </a:solidFill>
              </a:rPr>
              <a:t>murah</a:t>
            </a:r>
            <a:r>
              <a:rPr lang="en-US" sz="2800" b="1" dirty="0" smtClean="0">
                <a:solidFill>
                  <a:srgbClr val="FF0000"/>
                </a:solidFill>
              </a:rPr>
              <a:t>, </a:t>
            </a:r>
            <a:r>
              <a:rPr lang="en-US" sz="2800" b="1" dirty="0" err="1" smtClean="0">
                <a:solidFill>
                  <a:srgbClr val="FF0000"/>
                </a:solidFill>
              </a:rPr>
              <a:t>akurat</a:t>
            </a:r>
            <a:r>
              <a:rPr lang="en-US" sz="2800" b="1" dirty="0" smtClean="0">
                <a:solidFill>
                  <a:srgbClr val="FF0000"/>
                </a:solidFill>
              </a:rPr>
              <a:t>, </a:t>
            </a:r>
            <a:r>
              <a:rPr lang="en-US" sz="2800" b="1" dirty="0" err="1" smtClean="0">
                <a:solidFill>
                  <a:srgbClr val="FF0000"/>
                </a:solidFill>
              </a:rPr>
              <a:t>dan</a:t>
            </a:r>
            <a:r>
              <a:rPr lang="en-US" sz="2800" b="1" dirty="0" smtClean="0">
                <a:solidFill>
                  <a:srgbClr val="FF0000"/>
                </a:solidFill>
              </a:rPr>
              <a:t> </a:t>
            </a:r>
            <a:r>
              <a:rPr lang="en-US" sz="2800" b="1" dirty="0" err="1" smtClean="0">
                <a:solidFill>
                  <a:srgbClr val="FF0000"/>
                </a:solidFill>
              </a:rPr>
              <a:t>cepat</a:t>
            </a:r>
            <a:endParaRPr lang="en-US" sz="2800" b="1" dirty="0" smtClean="0">
              <a:solidFill>
                <a:srgbClr val="FF0000"/>
              </a:solidFill>
            </a:endParaRPr>
          </a:p>
          <a:p>
            <a:pPr eaLnBrk="1" hangingPunct="1">
              <a:lnSpc>
                <a:spcPct val="80000"/>
              </a:lnSpc>
            </a:pPr>
            <a:r>
              <a:rPr lang="en-US" sz="2800" b="1" dirty="0" err="1" smtClean="0">
                <a:solidFill>
                  <a:srgbClr val="FF0000"/>
                </a:solidFill>
              </a:rPr>
              <a:t>Menyimpan</a:t>
            </a:r>
            <a:r>
              <a:rPr lang="en-US" sz="2800" b="1" dirty="0" smtClean="0">
                <a:solidFill>
                  <a:srgbClr val="FF0000"/>
                </a:solidFill>
              </a:rPr>
              <a:t> </a:t>
            </a:r>
            <a:r>
              <a:rPr lang="en-US" sz="2800" b="1" dirty="0" err="1" smtClean="0">
                <a:solidFill>
                  <a:srgbClr val="FF0000"/>
                </a:solidFill>
              </a:rPr>
              <a:t>informasi</a:t>
            </a:r>
            <a:r>
              <a:rPr lang="en-US" sz="2800" b="1" dirty="0" smtClean="0">
                <a:solidFill>
                  <a:srgbClr val="FF0000"/>
                </a:solidFill>
              </a:rPr>
              <a:t> </a:t>
            </a:r>
            <a:r>
              <a:rPr lang="en-US" sz="2800" b="1" dirty="0" err="1" smtClean="0">
                <a:solidFill>
                  <a:srgbClr val="FF0000"/>
                </a:solidFill>
              </a:rPr>
              <a:t>dalam</a:t>
            </a:r>
            <a:r>
              <a:rPr lang="en-US" sz="2800" b="1" dirty="0" smtClean="0">
                <a:solidFill>
                  <a:srgbClr val="FF0000"/>
                </a:solidFill>
              </a:rPr>
              <a:t> </a:t>
            </a:r>
            <a:r>
              <a:rPr lang="en-US" sz="2800" b="1" dirty="0" err="1" smtClean="0">
                <a:solidFill>
                  <a:srgbClr val="FF0000"/>
                </a:solidFill>
              </a:rPr>
              <a:t>jumlah</a:t>
            </a:r>
            <a:r>
              <a:rPr lang="en-US" sz="2800" b="1" dirty="0" smtClean="0">
                <a:solidFill>
                  <a:srgbClr val="FF0000"/>
                </a:solidFill>
              </a:rPr>
              <a:t> yang </a:t>
            </a:r>
            <a:r>
              <a:rPr lang="en-US" sz="2800" b="1" dirty="0" err="1" smtClean="0">
                <a:solidFill>
                  <a:srgbClr val="FF0000"/>
                </a:solidFill>
              </a:rPr>
              <a:t>sangat</a:t>
            </a:r>
            <a:r>
              <a:rPr lang="en-US" sz="2800" b="1" dirty="0" smtClean="0">
                <a:solidFill>
                  <a:srgbClr val="FF0000"/>
                </a:solidFill>
              </a:rPr>
              <a:t> </a:t>
            </a:r>
            <a:r>
              <a:rPr lang="en-US" sz="2800" b="1" dirty="0" err="1" smtClean="0">
                <a:solidFill>
                  <a:srgbClr val="FF0000"/>
                </a:solidFill>
              </a:rPr>
              <a:t>besar</a:t>
            </a:r>
            <a:r>
              <a:rPr lang="en-US" sz="2800" b="1" dirty="0" smtClean="0">
                <a:solidFill>
                  <a:srgbClr val="FF0000"/>
                </a:solidFill>
              </a:rPr>
              <a:t> </a:t>
            </a:r>
            <a:r>
              <a:rPr lang="en-US" sz="2800" b="1" dirty="0" err="1" smtClean="0">
                <a:solidFill>
                  <a:srgbClr val="FF0000"/>
                </a:solidFill>
              </a:rPr>
              <a:t>dalam</a:t>
            </a:r>
            <a:r>
              <a:rPr lang="en-US" sz="2800" b="1" dirty="0" smtClean="0">
                <a:solidFill>
                  <a:srgbClr val="FF0000"/>
                </a:solidFill>
              </a:rPr>
              <a:t> </a:t>
            </a:r>
            <a:r>
              <a:rPr lang="en-US" sz="2800" b="1" dirty="0" err="1" smtClean="0">
                <a:solidFill>
                  <a:srgbClr val="FF0000"/>
                </a:solidFill>
              </a:rPr>
              <a:t>ruang</a:t>
            </a:r>
            <a:r>
              <a:rPr lang="en-US" sz="2800" b="1" dirty="0" smtClean="0">
                <a:solidFill>
                  <a:srgbClr val="FF0000"/>
                </a:solidFill>
              </a:rPr>
              <a:t> yang </a:t>
            </a:r>
            <a:r>
              <a:rPr lang="en-US" sz="2800" b="1" dirty="0" err="1" smtClean="0">
                <a:solidFill>
                  <a:srgbClr val="FF0000"/>
                </a:solidFill>
              </a:rPr>
              <a:t>kecil</a:t>
            </a:r>
            <a:r>
              <a:rPr lang="en-US" sz="2800" b="1" dirty="0" smtClean="0">
                <a:solidFill>
                  <a:srgbClr val="FF0000"/>
                </a:solidFill>
              </a:rPr>
              <a:t> </a:t>
            </a:r>
            <a:r>
              <a:rPr lang="en-US" sz="2800" b="1" dirty="0" err="1" smtClean="0">
                <a:solidFill>
                  <a:srgbClr val="FF0000"/>
                </a:solidFill>
              </a:rPr>
              <a:t>tetapi</a:t>
            </a:r>
            <a:r>
              <a:rPr lang="en-US" sz="2800" b="1" dirty="0" smtClean="0">
                <a:solidFill>
                  <a:srgbClr val="FF0000"/>
                </a:solidFill>
              </a:rPr>
              <a:t> </a:t>
            </a:r>
            <a:r>
              <a:rPr lang="en-US" sz="2800" b="1" dirty="0" err="1" smtClean="0">
                <a:solidFill>
                  <a:srgbClr val="FF0000"/>
                </a:solidFill>
              </a:rPr>
              <a:t>mudah</a:t>
            </a:r>
            <a:r>
              <a:rPr lang="en-US" sz="2800" b="1" dirty="0" smtClean="0">
                <a:solidFill>
                  <a:srgbClr val="FF0000"/>
                </a:solidFill>
              </a:rPr>
              <a:t> </a:t>
            </a:r>
            <a:r>
              <a:rPr lang="en-US" sz="2800" b="1" dirty="0" err="1" smtClean="0">
                <a:solidFill>
                  <a:srgbClr val="FF0000"/>
                </a:solidFill>
              </a:rPr>
              <a:t>diakses</a:t>
            </a:r>
            <a:endParaRPr lang="en-US" sz="2800" b="1" dirty="0" smtClean="0">
              <a:solidFill>
                <a:srgbClr val="FF0000"/>
              </a:solidFill>
            </a:endParaRPr>
          </a:p>
          <a:p>
            <a:pPr eaLnBrk="1" hangingPunct="1">
              <a:lnSpc>
                <a:spcPct val="80000"/>
              </a:lnSpc>
            </a:pPr>
            <a:r>
              <a:rPr lang="en-US" sz="2800" b="1" dirty="0" err="1" smtClean="0">
                <a:solidFill>
                  <a:srgbClr val="FF0000"/>
                </a:solidFill>
              </a:rPr>
              <a:t>Memungkinkan</a:t>
            </a:r>
            <a:r>
              <a:rPr lang="en-US" sz="2800" b="1" dirty="0" smtClean="0">
                <a:solidFill>
                  <a:srgbClr val="FF0000"/>
                </a:solidFill>
              </a:rPr>
              <a:t> </a:t>
            </a:r>
            <a:r>
              <a:rPr lang="en-US" sz="2800" b="1" dirty="0" err="1" smtClean="0">
                <a:solidFill>
                  <a:srgbClr val="FF0000"/>
                </a:solidFill>
              </a:rPr>
              <a:t>pengaksesan</a:t>
            </a:r>
            <a:r>
              <a:rPr lang="en-US" sz="2800" b="1" dirty="0" smtClean="0">
                <a:solidFill>
                  <a:srgbClr val="FF0000"/>
                </a:solidFill>
              </a:rPr>
              <a:t> </a:t>
            </a:r>
            <a:r>
              <a:rPr lang="en-US" sz="2800" b="1" dirty="0" err="1" smtClean="0">
                <a:solidFill>
                  <a:srgbClr val="FF0000"/>
                </a:solidFill>
              </a:rPr>
              <a:t>informasi</a:t>
            </a:r>
            <a:r>
              <a:rPr lang="en-US" sz="2800" b="1" dirty="0" smtClean="0">
                <a:solidFill>
                  <a:srgbClr val="FF0000"/>
                </a:solidFill>
              </a:rPr>
              <a:t> yang </a:t>
            </a:r>
            <a:r>
              <a:rPr lang="en-US" sz="2800" b="1" dirty="0" err="1" smtClean="0">
                <a:solidFill>
                  <a:srgbClr val="FF0000"/>
                </a:solidFill>
              </a:rPr>
              <a:t>sangat</a:t>
            </a:r>
            <a:r>
              <a:rPr lang="en-US" sz="2800" b="1" dirty="0" smtClean="0">
                <a:solidFill>
                  <a:srgbClr val="FF0000"/>
                </a:solidFill>
              </a:rPr>
              <a:t> </a:t>
            </a:r>
            <a:r>
              <a:rPr lang="en-US" sz="2800" b="1" dirty="0" err="1" smtClean="0">
                <a:solidFill>
                  <a:srgbClr val="FF0000"/>
                </a:solidFill>
              </a:rPr>
              <a:t>banyak</a:t>
            </a:r>
            <a:r>
              <a:rPr lang="en-US" sz="2800" b="1" dirty="0" smtClean="0">
                <a:solidFill>
                  <a:srgbClr val="FF0000"/>
                </a:solidFill>
              </a:rPr>
              <a:t> di </a:t>
            </a:r>
            <a:r>
              <a:rPr lang="en-US" sz="2800" b="1" dirty="0" err="1" smtClean="0">
                <a:solidFill>
                  <a:srgbClr val="FF0000"/>
                </a:solidFill>
              </a:rPr>
              <a:t>seluruh</a:t>
            </a:r>
            <a:r>
              <a:rPr lang="en-US" sz="2800" b="1" dirty="0" smtClean="0">
                <a:solidFill>
                  <a:srgbClr val="FF0000"/>
                </a:solidFill>
              </a:rPr>
              <a:t> </a:t>
            </a:r>
            <a:r>
              <a:rPr lang="en-US" sz="2800" b="1" dirty="0" err="1" smtClean="0">
                <a:solidFill>
                  <a:srgbClr val="FF0000"/>
                </a:solidFill>
              </a:rPr>
              <a:t>dunia</a:t>
            </a:r>
            <a:r>
              <a:rPr lang="en-US" sz="2800" b="1" dirty="0" smtClean="0">
                <a:solidFill>
                  <a:srgbClr val="FF0000"/>
                </a:solidFill>
              </a:rPr>
              <a:t> </a:t>
            </a:r>
            <a:r>
              <a:rPr lang="en-US" sz="2800" b="1" dirty="0" err="1" smtClean="0">
                <a:solidFill>
                  <a:srgbClr val="FF0000"/>
                </a:solidFill>
              </a:rPr>
              <a:t>dengan</a:t>
            </a:r>
            <a:r>
              <a:rPr lang="en-US" sz="2800" b="1" dirty="0" smtClean="0">
                <a:solidFill>
                  <a:srgbClr val="FF0000"/>
                </a:solidFill>
              </a:rPr>
              <a:t> </a:t>
            </a:r>
            <a:r>
              <a:rPr lang="en-US" sz="2800" b="1" dirty="0" err="1" smtClean="0">
                <a:solidFill>
                  <a:srgbClr val="FF0000"/>
                </a:solidFill>
              </a:rPr>
              <a:t>cepat</a:t>
            </a:r>
            <a:r>
              <a:rPr lang="en-US" sz="2800" b="1" dirty="0" smtClean="0">
                <a:solidFill>
                  <a:srgbClr val="FF0000"/>
                </a:solidFill>
              </a:rPr>
              <a:t> </a:t>
            </a:r>
            <a:r>
              <a:rPr lang="en-US" sz="2800" b="1" dirty="0" err="1" smtClean="0">
                <a:solidFill>
                  <a:srgbClr val="FF0000"/>
                </a:solidFill>
              </a:rPr>
              <a:t>dan</a:t>
            </a:r>
            <a:r>
              <a:rPr lang="en-US" sz="2800" b="1" dirty="0" smtClean="0">
                <a:solidFill>
                  <a:srgbClr val="FF0000"/>
                </a:solidFill>
              </a:rPr>
              <a:t> </a:t>
            </a:r>
            <a:r>
              <a:rPr lang="en-US" sz="2800" b="1" dirty="0" err="1" smtClean="0">
                <a:solidFill>
                  <a:srgbClr val="FF0000"/>
                </a:solidFill>
              </a:rPr>
              <a:t>murah</a:t>
            </a:r>
            <a:r>
              <a:rPr lang="en-US" sz="2800" b="1" dirty="0" smtClean="0">
                <a:solidFill>
                  <a:srgbClr val="FF0000"/>
                </a:solidFill>
              </a:rPr>
              <a:t> </a:t>
            </a:r>
          </a:p>
        </p:txBody>
      </p:sp>
    </p:spTree>
    <p:extLst>
      <p:ext uri="{BB962C8B-B14F-4D97-AF65-F5344CB8AC3E}">
        <p14:creationId xmlns:p14="http://schemas.microsoft.com/office/powerpoint/2010/main" val="9891016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AD6439DD-12E2-4C1E-98B1-ADDBC4173C06}" type="slidenum">
              <a:rPr lang="en-US" smtClean="0"/>
              <a:pPr/>
              <a:t>22</a:t>
            </a:fld>
            <a:endParaRPr lang="en-US" smtClean="0"/>
          </a:p>
        </p:txBody>
      </p:sp>
      <p:sp>
        <p:nvSpPr>
          <p:cNvPr id="13315" name="Rectangle 2"/>
          <p:cNvSpPr>
            <a:spLocks noGrp="1" noChangeArrowheads="1"/>
          </p:cNvSpPr>
          <p:nvPr>
            <p:ph type="title"/>
          </p:nvPr>
        </p:nvSpPr>
        <p:spPr>
          <a:xfrm>
            <a:off x="228600" y="533400"/>
            <a:ext cx="8229600" cy="1143000"/>
          </a:xfrm>
        </p:spPr>
        <p:txBody>
          <a:bodyPr/>
          <a:lstStyle/>
          <a:p>
            <a:pPr eaLnBrk="1" hangingPunct="1"/>
            <a:r>
              <a:rPr lang="en-US" sz="4000" b="1" dirty="0" err="1" smtClean="0">
                <a:solidFill>
                  <a:srgbClr val="FF0000"/>
                </a:solidFill>
              </a:rPr>
              <a:t>Kemampuan</a:t>
            </a:r>
            <a:r>
              <a:rPr lang="en-US" sz="4000" b="1" dirty="0" smtClean="0">
                <a:solidFill>
                  <a:srgbClr val="FF0000"/>
                </a:solidFill>
              </a:rPr>
              <a:t> SI</a:t>
            </a:r>
            <a:r>
              <a:rPr lang="id-ID" sz="4000" b="1" dirty="0" smtClean="0">
                <a:solidFill>
                  <a:srgbClr val="FF0000"/>
                </a:solidFill>
              </a:rPr>
              <a:t> </a:t>
            </a:r>
            <a:r>
              <a:rPr lang="en-US" sz="4000" b="1" dirty="0" smtClean="0">
                <a:solidFill>
                  <a:srgbClr val="FF0000"/>
                </a:solidFill>
              </a:rPr>
              <a:t>(</a:t>
            </a:r>
            <a:r>
              <a:rPr lang="en-US" sz="4000" b="1" dirty="0" err="1" smtClean="0">
                <a:solidFill>
                  <a:srgbClr val="FF0000"/>
                </a:solidFill>
              </a:rPr>
              <a:t>Lanjutan</a:t>
            </a:r>
            <a:r>
              <a:rPr lang="en-US" sz="4000" b="1" dirty="0" smtClean="0">
                <a:solidFill>
                  <a:srgbClr val="FF0000"/>
                </a:solidFill>
              </a:rPr>
              <a:t>…)</a:t>
            </a:r>
            <a:br>
              <a:rPr lang="en-US" sz="4000" b="1" dirty="0" smtClean="0">
                <a:solidFill>
                  <a:srgbClr val="FF0000"/>
                </a:solidFill>
              </a:rPr>
            </a:br>
            <a:r>
              <a:rPr lang="en-US" sz="1800" b="1" dirty="0" smtClean="0"/>
              <a:t>(Turban, McLean, </a:t>
            </a:r>
            <a:r>
              <a:rPr lang="en-US" sz="1800" b="1" dirty="0" err="1" smtClean="0"/>
              <a:t>dan</a:t>
            </a:r>
            <a:r>
              <a:rPr lang="en-US" sz="1800" b="1" dirty="0" smtClean="0"/>
              <a:t> </a:t>
            </a:r>
            <a:r>
              <a:rPr lang="en-US" sz="1800" b="1" dirty="0" err="1" smtClean="0"/>
              <a:t>Wetherbe</a:t>
            </a:r>
            <a:r>
              <a:rPr lang="en-US" sz="1800" b="1" dirty="0" smtClean="0"/>
              <a:t>, 1999)</a:t>
            </a:r>
            <a:endParaRPr lang="id-ID" sz="1800" b="1" dirty="0" smtClean="0"/>
          </a:p>
        </p:txBody>
      </p:sp>
      <p:sp>
        <p:nvSpPr>
          <p:cNvPr id="13316" name="Rectangle 3"/>
          <p:cNvSpPr>
            <a:spLocks noGrp="1" noChangeArrowheads="1"/>
          </p:cNvSpPr>
          <p:nvPr>
            <p:ph type="body" idx="1"/>
          </p:nvPr>
        </p:nvSpPr>
        <p:spPr>
          <a:xfrm>
            <a:off x="152400" y="1905000"/>
            <a:ext cx="8839200" cy="4114800"/>
          </a:xfrm>
        </p:spPr>
        <p:txBody>
          <a:bodyPr/>
          <a:lstStyle/>
          <a:p>
            <a:pPr eaLnBrk="1" hangingPunct="1">
              <a:lnSpc>
                <a:spcPct val="80000"/>
              </a:lnSpc>
            </a:pPr>
            <a:r>
              <a:rPr lang="en-US" sz="2800" dirty="0" err="1" smtClean="0">
                <a:solidFill>
                  <a:srgbClr val="0000CC"/>
                </a:solidFill>
              </a:rPr>
              <a:t>Meningkatkan</a:t>
            </a:r>
            <a:r>
              <a:rPr lang="en-US" sz="2800" dirty="0" smtClean="0">
                <a:solidFill>
                  <a:srgbClr val="0000CC"/>
                </a:solidFill>
              </a:rPr>
              <a:t> </a:t>
            </a:r>
            <a:r>
              <a:rPr lang="en-US" sz="2800" dirty="0" err="1" smtClean="0">
                <a:solidFill>
                  <a:srgbClr val="0000CC"/>
                </a:solidFill>
              </a:rPr>
              <a:t>efektivitas</a:t>
            </a:r>
            <a:r>
              <a:rPr lang="en-US" sz="2800" dirty="0" smtClean="0">
                <a:solidFill>
                  <a:srgbClr val="0000CC"/>
                </a:solidFill>
              </a:rPr>
              <a:t> </a:t>
            </a:r>
            <a:r>
              <a:rPr lang="en-US" sz="2800" dirty="0" err="1" smtClean="0">
                <a:solidFill>
                  <a:srgbClr val="0000CC"/>
                </a:solidFill>
              </a:rPr>
              <a:t>dan</a:t>
            </a:r>
            <a:r>
              <a:rPr lang="en-US" sz="2800" dirty="0" smtClean="0">
                <a:solidFill>
                  <a:srgbClr val="0000CC"/>
                </a:solidFill>
              </a:rPr>
              <a:t> </a:t>
            </a:r>
            <a:r>
              <a:rPr lang="en-US" sz="2800" dirty="0" err="1" smtClean="0">
                <a:solidFill>
                  <a:srgbClr val="0000CC"/>
                </a:solidFill>
              </a:rPr>
              <a:t>efisiensi</a:t>
            </a:r>
            <a:r>
              <a:rPr lang="en-US" sz="2800" dirty="0" smtClean="0">
                <a:solidFill>
                  <a:srgbClr val="0000CC"/>
                </a:solidFill>
              </a:rPr>
              <a:t> orang-orang yang </a:t>
            </a:r>
            <a:r>
              <a:rPr lang="en-US" sz="2800" dirty="0" err="1" smtClean="0">
                <a:solidFill>
                  <a:srgbClr val="0000CC"/>
                </a:solidFill>
              </a:rPr>
              <a:t>bekerja</a:t>
            </a:r>
            <a:r>
              <a:rPr lang="en-US" sz="2800" dirty="0" smtClean="0">
                <a:solidFill>
                  <a:srgbClr val="0000CC"/>
                </a:solidFill>
              </a:rPr>
              <a:t> </a:t>
            </a:r>
            <a:r>
              <a:rPr lang="en-US" sz="2800" dirty="0" err="1" smtClean="0">
                <a:solidFill>
                  <a:srgbClr val="0000CC"/>
                </a:solidFill>
              </a:rPr>
              <a:t>dalam</a:t>
            </a:r>
            <a:r>
              <a:rPr lang="en-US" sz="2800" dirty="0" smtClean="0">
                <a:solidFill>
                  <a:srgbClr val="0000CC"/>
                </a:solidFill>
              </a:rPr>
              <a:t> </a:t>
            </a:r>
            <a:r>
              <a:rPr lang="en-US" sz="2800" dirty="0" err="1" smtClean="0">
                <a:solidFill>
                  <a:srgbClr val="0000CC"/>
                </a:solidFill>
              </a:rPr>
              <a:t>kelompok</a:t>
            </a:r>
            <a:r>
              <a:rPr lang="en-US" sz="2800" dirty="0" smtClean="0">
                <a:solidFill>
                  <a:srgbClr val="0000CC"/>
                </a:solidFill>
              </a:rPr>
              <a:t> </a:t>
            </a:r>
            <a:r>
              <a:rPr lang="en-US" sz="2800" dirty="0" err="1" smtClean="0">
                <a:solidFill>
                  <a:srgbClr val="0000CC"/>
                </a:solidFill>
              </a:rPr>
              <a:t>dalam</a:t>
            </a:r>
            <a:r>
              <a:rPr lang="en-US" sz="2800" dirty="0" smtClean="0">
                <a:solidFill>
                  <a:srgbClr val="0000CC"/>
                </a:solidFill>
              </a:rPr>
              <a:t> </a:t>
            </a:r>
            <a:r>
              <a:rPr lang="en-US" sz="2800" dirty="0" err="1" smtClean="0">
                <a:solidFill>
                  <a:srgbClr val="0000CC"/>
                </a:solidFill>
              </a:rPr>
              <a:t>suatu</a:t>
            </a:r>
            <a:r>
              <a:rPr lang="en-US" sz="2800" dirty="0" smtClean="0">
                <a:solidFill>
                  <a:srgbClr val="0000CC"/>
                </a:solidFill>
              </a:rPr>
              <a:t> </a:t>
            </a:r>
            <a:r>
              <a:rPr lang="en-US" sz="2800" dirty="0" err="1" smtClean="0">
                <a:solidFill>
                  <a:srgbClr val="0000CC"/>
                </a:solidFill>
              </a:rPr>
              <a:t>tempat</a:t>
            </a:r>
            <a:r>
              <a:rPr lang="en-US" sz="2800" dirty="0" smtClean="0">
                <a:solidFill>
                  <a:srgbClr val="0000CC"/>
                </a:solidFill>
              </a:rPr>
              <a:t> </a:t>
            </a:r>
            <a:r>
              <a:rPr lang="en-US" sz="2800" dirty="0" err="1" smtClean="0">
                <a:solidFill>
                  <a:srgbClr val="0000CC"/>
                </a:solidFill>
              </a:rPr>
              <a:t>atau</a:t>
            </a:r>
            <a:r>
              <a:rPr lang="en-US" sz="2800" dirty="0" smtClean="0">
                <a:solidFill>
                  <a:srgbClr val="0000CC"/>
                </a:solidFill>
              </a:rPr>
              <a:t> </a:t>
            </a:r>
            <a:r>
              <a:rPr lang="en-US" sz="2800" dirty="0" err="1" smtClean="0">
                <a:solidFill>
                  <a:srgbClr val="0000CC"/>
                </a:solidFill>
              </a:rPr>
              <a:t>pada</a:t>
            </a:r>
            <a:r>
              <a:rPr lang="en-US" sz="2800" dirty="0" smtClean="0">
                <a:solidFill>
                  <a:srgbClr val="0000CC"/>
                </a:solidFill>
              </a:rPr>
              <a:t> </a:t>
            </a:r>
            <a:r>
              <a:rPr lang="en-US" sz="2800" dirty="0" err="1" smtClean="0">
                <a:solidFill>
                  <a:srgbClr val="0000CC"/>
                </a:solidFill>
              </a:rPr>
              <a:t>beberapa</a:t>
            </a:r>
            <a:r>
              <a:rPr lang="en-US" sz="2800" dirty="0" smtClean="0">
                <a:solidFill>
                  <a:srgbClr val="0000CC"/>
                </a:solidFill>
              </a:rPr>
              <a:t> </a:t>
            </a:r>
            <a:r>
              <a:rPr lang="en-US" sz="2800" dirty="0" err="1" smtClean="0">
                <a:solidFill>
                  <a:srgbClr val="0000CC"/>
                </a:solidFill>
              </a:rPr>
              <a:t>lokasi</a:t>
            </a:r>
            <a:endParaRPr lang="id-ID" sz="2800" dirty="0" smtClean="0">
              <a:solidFill>
                <a:srgbClr val="0000CC"/>
              </a:solidFill>
            </a:endParaRPr>
          </a:p>
          <a:p>
            <a:pPr eaLnBrk="1" hangingPunct="1">
              <a:lnSpc>
                <a:spcPct val="80000"/>
              </a:lnSpc>
            </a:pPr>
            <a:r>
              <a:rPr lang="en-US" sz="2800" dirty="0" err="1" smtClean="0">
                <a:solidFill>
                  <a:srgbClr val="0000CC"/>
                </a:solidFill>
              </a:rPr>
              <a:t>Menyajikan</a:t>
            </a:r>
            <a:r>
              <a:rPr lang="en-US" sz="2800" dirty="0" smtClean="0">
                <a:solidFill>
                  <a:srgbClr val="0000CC"/>
                </a:solidFill>
              </a:rPr>
              <a:t> </a:t>
            </a:r>
            <a:r>
              <a:rPr lang="en-US" sz="2800" dirty="0" err="1" smtClean="0">
                <a:solidFill>
                  <a:srgbClr val="0000CC"/>
                </a:solidFill>
              </a:rPr>
              <a:t>informasi</a:t>
            </a:r>
            <a:r>
              <a:rPr lang="en-US" sz="2800" dirty="0" smtClean="0">
                <a:solidFill>
                  <a:srgbClr val="0000CC"/>
                </a:solidFill>
              </a:rPr>
              <a:t> </a:t>
            </a:r>
            <a:r>
              <a:rPr lang="en-US" sz="2800" dirty="0" err="1" smtClean="0">
                <a:solidFill>
                  <a:srgbClr val="0000CC"/>
                </a:solidFill>
              </a:rPr>
              <a:t>dengan</a:t>
            </a:r>
            <a:r>
              <a:rPr lang="en-US" sz="2800" dirty="0" smtClean="0">
                <a:solidFill>
                  <a:srgbClr val="0000CC"/>
                </a:solidFill>
              </a:rPr>
              <a:t> </a:t>
            </a:r>
            <a:r>
              <a:rPr lang="en-US" sz="2800" dirty="0" err="1" smtClean="0">
                <a:solidFill>
                  <a:srgbClr val="0000CC"/>
                </a:solidFill>
              </a:rPr>
              <a:t>jelas</a:t>
            </a:r>
            <a:r>
              <a:rPr lang="en-US" sz="2800" dirty="0" smtClean="0">
                <a:solidFill>
                  <a:srgbClr val="0000CC"/>
                </a:solidFill>
              </a:rPr>
              <a:t> yang </a:t>
            </a:r>
            <a:r>
              <a:rPr lang="en-US" sz="2800" dirty="0" err="1" smtClean="0">
                <a:solidFill>
                  <a:srgbClr val="0000CC"/>
                </a:solidFill>
              </a:rPr>
              <a:t>menggugah</a:t>
            </a:r>
            <a:r>
              <a:rPr lang="en-US" sz="2800" dirty="0" smtClean="0">
                <a:solidFill>
                  <a:srgbClr val="0000CC"/>
                </a:solidFill>
              </a:rPr>
              <a:t> </a:t>
            </a:r>
            <a:r>
              <a:rPr lang="en-US" sz="2800" dirty="0" err="1" smtClean="0">
                <a:solidFill>
                  <a:srgbClr val="0000CC"/>
                </a:solidFill>
              </a:rPr>
              <a:t>pikiran</a:t>
            </a:r>
            <a:r>
              <a:rPr lang="en-US" sz="2800" dirty="0" smtClean="0">
                <a:solidFill>
                  <a:srgbClr val="0000CC"/>
                </a:solidFill>
              </a:rPr>
              <a:t> </a:t>
            </a:r>
            <a:r>
              <a:rPr lang="en-US" sz="2800" dirty="0" err="1" smtClean="0">
                <a:solidFill>
                  <a:srgbClr val="0000CC"/>
                </a:solidFill>
              </a:rPr>
              <a:t>manusia</a:t>
            </a:r>
            <a:endParaRPr lang="en-US" sz="2800" dirty="0" smtClean="0">
              <a:solidFill>
                <a:srgbClr val="0000CC"/>
              </a:solidFill>
            </a:endParaRPr>
          </a:p>
          <a:p>
            <a:pPr eaLnBrk="1" hangingPunct="1">
              <a:lnSpc>
                <a:spcPct val="80000"/>
              </a:lnSpc>
            </a:pPr>
            <a:r>
              <a:rPr lang="en-US" sz="2800" dirty="0" err="1" smtClean="0">
                <a:solidFill>
                  <a:srgbClr val="0000CC"/>
                </a:solidFill>
              </a:rPr>
              <a:t>Mengotomasikan</a:t>
            </a:r>
            <a:r>
              <a:rPr lang="en-US" sz="2800" dirty="0" smtClean="0">
                <a:solidFill>
                  <a:srgbClr val="0000CC"/>
                </a:solidFill>
              </a:rPr>
              <a:t> proses-proses </a:t>
            </a:r>
            <a:r>
              <a:rPr lang="en-US" sz="2800" dirty="0" err="1" smtClean="0">
                <a:solidFill>
                  <a:srgbClr val="0000CC"/>
                </a:solidFill>
              </a:rPr>
              <a:t>bisnis</a:t>
            </a:r>
            <a:r>
              <a:rPr lang="en-US" sz="2800" dirty="0" smtClean="0">
                <a:solidFill>
                  <a:srgbClr val="0000CC"/>
                </a:solidFill>
              </a:rPr>
              <a:t> yang </a:t>
            </a:r>
            <a:r>
              <a:rPr lang="en-US" sz="2800" dirty="0" err="1" smtClean="0">
                <a:solidFill>
                  <a:srgbClr val="0000CC"/>
                </a:solidFill>
              </a:rPr>
              <a:t>semiotomatis</a:t>
            </a:r>
            <a:r>
              <a:rPr lang="en-US" sz="2800" dirty="0" smtClean="0">
                <a:solidFill>
                  <a:srgbClr val="0000CC"/>
                </a:solidFill>
              </a:rPr>
              <a:t> </a:t>
            </a:r>
            <a:r>
              <a:rPr lang="en-US" sz="2800" dirty="0" err="1" smtClean="0">
                <a:solidFill>
                  <a:srgbClr val="0000CC"/>
                </a:solidFill>
              </a:rPr>
              <a:t>dan</a:t>
            </a:r>
            <a:r>
              <a:rPr lang="en-US" sz="2800" dirty="0" smtClean="0">
                <a:solidFill>
                  <a:srgbClr val="0000CC"/>
                </a:solidFill>
              </a:rPr>
              <a:t> </a:t>
            </a:r>
            <a:r>
              <a:rPr lang="en-US" sz="2800" dirty="0" err="1" smtClean="0">
                <a:solidFill>
                  <a:srgbClr val="0000CC"/>
                </a:solidFill>
              </a:rPr>
              <a:t>tugas-tugas</a:t>
            </a:r>
            <a:r>
              <a:rPr lang="en-US" sz="2800" dirty="0" smtClean="0">
                <a:solidFill>
                  <a:srgbClr val="0000CC"/>
                </a:solidFill>
              </a:rPr>
              <a:t> yang </a:t>
            </a:r>
            <a:r>
              <a:rPr lang="en-US" sz="2800" dirty="0" err="1" smtClean="0">
                <a:solidFill>
                  <a:srgbClr val="0000CC"/>
                </a:solidFill>
              </a:rPr>
              <a:t>dikerjakan</a:t>
            </a:r>
            <a:r>
              <a:rPr lang="en-US" sz="2800" dirty="0" smtClean="0">
                <a:solidFill>
                  <a:srgbClr val="0000CC"/>
                </a:solidFill>
              </a:rPr>
              <a:t> </a:t>
            </a:r>
            <a:r>
              <a:rPr lang="en-US" sz="2800" dirty="0" err="1" smtClean="0">
                <a:solidFill>
                  <a:srgbClr val="0000CC"/>
                </a:solidFill>
              </a:rPr>
              <a:t>secara</a:t>
            </a:r>
            <a:r>
              <a:rPr lang="en-US" sz="2800" dirty="0" smtClean="0">
                <a:solidFill>
                  <a:srgbClr val="0000CC"/>
                </a:solidFill>
              </a:rPr>
              <a:t> manual</a:t>
            </a:r>
          </a:p>
          <a:p>
            <a:pPr eaLnBrk="1" hangingPunct="1">
              <a:lnSpc>
                <a:spcPct val="80000"/>
              </a:lnSpc>
            </a:pPr>
            <a:r>
              <a:rPr lang="en-US" sz="2800" dirty="0" err="1" smtClean="0">
                <a:solidFill>
                  <a:srgbClr val="0000CC"/>
                </a:solidFill>
              </a:rPr>
              <a:t>Mempercepat</a:t>
            </a:r>
            <a:r>
              <a:rPr lang="en-US" sz="2800" dirty="0" smtClean="0">
                <a:solidFill>
                  <a:srgbClr val="0000CC"/>
                </a:solidFill>
              </a:rPr>
              <a:t> </a:t>
            </a:r>
            <a:r>
              <a:rPr lang="en-US" sz="2800" dirty="0" err="1" smtClean="0">
                <a:solidFill>
                  <a:srgbClr val="0000CC"/>
                </a:solidFill>
              </a:rPr>
              <a:t>pengetikan</a:t>
            </a:r>
            <a:r>
              <a:rPr lang="en-US" sz="2800" dirty="0" smtClean="0">
                <a:solidFill>
                  <a:srgbClr val="0000CC"/>
                </a:solidFill>
              </a:rPr>
              <a:t> </a:t>
            </a:r>
            <a:r>
              <a:rPr lang="en-US" sz="2800" dirty="0" err="1" smtClean="0">
                <a:solidFill>
                  <a:srgbClr val="0000CC"/>
                </a:solidFill>
              </a:rPr>
              <a:t>dan</a:t>
            </a:r>
            <a:r>
              <a:rPr lang="en-US" sz="2800" dirty="0" smtClean="0">
                <a:solidFill>
                  <a:srgbClr val="0000CC"/>
                </a:solidFill>
              </a:rPr>
              <a:t> </a:t>
            </a:r>
            <a:r>
              <a:rPr lang="en-US" sz="2800" dirty="0" err="1" smtClean="0">
                <a:solidFill>
                  <a:srgbClr val="0000CC"/>
                </a:solidFill>
              </a:rPr>
              <a:t>penyuntingan</a:t>
            </a:r>
            <a:endParaRPr lang="en-US" sz="2800" dirty="0" smtClean="0">
              <a:solidFill>
                <a:srgbClr val="0000CC"/>
              </a:solidFill>
            </a:endParaRPr>
          </a:p>
          <a:p>
            <a:pPr eaLnBrk="1" hangingPunct="1">
              <a:lnSpc>
                <a:spcPct val="80000"/>
              </a:lnSpc>
            </a:pPr>
            <a:r>
              <a:rPr lang="en-US" sz="2800" dirty="0" err="1" smtClean="0">
                <a:solidFill>
                  <a:srgbClr val="0000CC"/>
                </a:solidFill>
              </a:rPr>
              <a:t>Melaksanakan</a:t>
            </a:r>
            <a:r>
              <a:rPr lang="en-US" sz="2800" dirty="0" smtClean="0">
                <a:solidFill>
                  <a:srgbClr val="0000CC"/>
                </a:solidFill>
              </a:rPr>
              <a:t> </a:t>
            </a:r>
            <a:r>
              <a:rPr lang="en-US" sz="2800" dirty="0" err="1" smtClean="0">
                <a:solidFill>
                  <a:srgbClr val="0000CC"/>
                </a:solidFill>
              </a:rPr>
              <a:t>hal-hal</a:t>
            </a:r>
            <a:r>
              <a:rPr lang="en-US" sz="2800" dirty="0" smtClean="0">
                <a:solidFill>
                  <a:srgbClr val="0000CC"/>
                </a:solidFill>
              </a:rPr>
              <a:t> di </a:t>
            </a:r>
            <a:r>
              <a:rPr lang="en-US" sz="2800" dirty="0" err="1" smtClean="0">
                <a:solidFill>
                  <a:srgbClr val="0000CC"/>
                </a:solidFill>
              </a:rPr>
              <a:t>atas</a:t>
            </a:r>
            <a:r>
              <a:rPr lang="en-US" sz="2800" dirty="0" smtClean="0">
                <a:solidFill>
                  <a:srgbClr val="0000CC"/>
                </a:solidFill>
              </a:rPr>
              <a:t> </a:t>
            </a:r>
            <a:r>
              <a:rPr lang="en-US" sz="2800" dirty="0" err="1" smtClean="0">
                <a:solidFill>
                  <a:srgbClr val="0000CC"/>
                </a:solidFill>
              </a:rPr>
              <a:t>jauh</a:t>
            </a:r>
            <a:r>
              <a:rPr lang="en-US" sz="2800" dirty="0" smtClean="0">
                <a:solidFill>
                  <a:srgbClr val="0000CC"/>
                </a:solidFill>
              </a:rPr>
              <a:t> </a:t>
            </a:r>
            <a:r>
              <a:rPr lang="en-US" sz="2800" dirty="0" err="1" smtClean="0">
                <a:solidFill>
                  <a:srgbClr val="0000CC"/>
                </a:solidFill>
              </a:rPr>
              <a:t>lebih</a:t>
            </a:r>
            <a:r>
              <a:rPr lang="en-US" sz="2800" dirty="0" smtClean="0">
                <a:solidFill>
                  <a:srgbClr val="0000CC"/>
                </a:solidFill>
              </a:rPr>
              <a:t> </a:t>
            </a:r>
            <a:r>
              <a:rPr lang="en-US" sz="2800" dirty="0" err="1" smtClean="0">
                <a:solidFill>
                  <a:srgbClr val="0000CC"/>
                </a:solidFill>
              </a:rPr>
              <a:t>murah</a:t>
            </a:r>
            <a:r>
              <a:rPr lang="en-US" sz="2800" dirty="0" smtClean="0">
                <a:solidFill>
                  <a:srgbClr val="0000CC"/>
                </a:solidFill>
              </a:rPr>
              <a:t> </a:t>
            </a:r>
            <a:r>
              <a:rPr lang="en-US" sz="2800" dirty="0" err="1" smtClean="0">
                <a:solidFill>
                  <a:srgbClr val="0000CC"/>
                </a:solidFill>
              </a:rPr>
              <a:t>daripada</a:t>
            </a:r>
            <a:r>
              <a:rPr lang="en-US" sz="2800" dirty="0" smtClean="0">
                <a:solidFill>
                  <a:srgbClr val="0000CC"/>
                </a:solidFill>
              </a:rPr>
              <a:t> </a:t>
            </a:r>
            <a:r>
              <a:rPr lang="en-US" sz="2800" dirty="0" err="1" smtClean="0">
                <a:solidFill>
                  <a:srgbClr val="0000CC"/>
                </a:solidFill>
              </a:rPr>
              <a:t>kalau</a:t>
            </a:r>
            <a:r>
              <a:rPr lang="en-US" sz="2800" dirty="0" smtClean="0">
                <a:solidFill>
                  <a:srgbClr val="0000CC"/>
                </a:solidFill>
              </a:rPr>
              <a:t> </a:t>
            </a:r>
            <a:r>
              <a:rPr lang="en-US" sz="2800" dirty="0" err="1" smtClean="0">
                <a:solidFill>
                  <a:srgbClr val="0000CC"/>
                </a:solidFill>
              </a:rPr>
              <a:t>dikerjakan</a:t>
            </a:r>
            <a:r>
              <a:rPr lang="en-US" sz="2800" dirty="0" smtClean="0">
                <a:solidFill>
                  <a:srgbClr val="0000CC"/>
                </a:solidFill>
              </a:rPr>
              <a:t> </a:t>
            </a:r>
            <a:r>
              <a:rPr lang="en-US" sz="2800" dirty="0" err="1" smtClean="0">
                <a:solidFill>
                  <a:srgbClr val="0000CC"/>
                </a:solidFill>
              </a:rPr>
              <a:t>secara</a:t>
            </a:r>
            <a:r>
              <a:rPr lang="en-US" sz="2800" dirty="0" smtClean="0">
                <a:solidFill>
                  <a:srgbClr val="0000CC"/>
                </a:solidFill>
              </a:rPr>
              <a:t> manual</a:t>
            </a:r>
            <a:endParaRPr lang="id-ID" sz="2800" dirty="0" smtClean="0">
              <a:solidFill>
                <a:srgbClr val="0000CC"/>
              </a:solidFill>
            </a:endParaRPr>
          </a:p>
        </p:txBody>
      </p:sp>
    </p:spTree>
    <p:extLst>
      <p:ext uri="{BB962C8B-B14F-4D97-AF65-F5344CB8AC3E}">
        <p14:creationId xmlns:p14="http://schemas.microsoft.com/office/powerpoint/2010/main" val="11404453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58976134-99F3-465C-BCFD-540286369344}" type="slidenum">
              <a:rPr lang="en-US" smtClean="0"/>
              <a:pPr/>
              <a:t>23</a:t>
            </a:fld>
            <a:endParaRPr lang="en-US" smtClean="0"/>
          </a:p>
        </p:txBody>
      </p:sp>
      <p:sp>
        <p:nvSpPr>
          <p:cNvPr id="14339" name="Rectangle 2"/>
          <p:cNvSpPr>
            <a:spLocks noGrp="1" noChangeArrowheads="1"/>
          </p:cNvSpPr>
          <p:nvPr>
            <p:ph type="title"/>
          </p:nvPr>
        </p:nvSpPr>
        <p:spPr>
          <a:xfrm>
            <a:off x="304800" y="609600"/>
            <a:ext cx="8229600" cy="1143000"/>
          </a:xfrm>
        </p:spPr>
        <p:txBody>
          <a:bodyPr/>
          <a:lstStyle/>
          <a:p>
            <a:pPr algn="ctr" eaLnBrk="1" hangingPunct="1"/>
            <a:r>
              <a:rPr lang="en-US" sz="6600" b="1" dirty="0" smtClean="0">
                <a:solidFill>
                  <a:srgbClr val="FF0000"/>
                </a:solidFill>
              </a:rPr>
              <a:t>Model SI</a:t>
            </a:r>
            <a:endParaRPr lang="id-ID" sz="6600" b="1" dirty="0" smtClean="0">
              <a:solidFill>
                <a:srgbClr val="FF0000"/>
              </a:solidFill>
            </a:endParaRPr>
          </a:p>
        </p:txBody>
      </p:sp>
      <p:sp>
        <p:nvSpPr>
          <p:cNvPr id="14340" name="Rectangle 5"/>
          <p:cNvSpPr>
            <a:spLocks noChangeArrowheads="1"/>
          </p:cNvSpPr>
          <p:nvPr/>
        </p:nvSpPr>
        <p:spPr bwMode="auto">
          <a:xfrm>
            <a:off x="0" y="1981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4341" name="Object 4"/>
          <p:cNvGraphicFramePr>
            <a:graphicFrameLocks noChangeAspect="1"/>
          </p:cNvGraphicFramePr>
          <p:nvPr>
            <p:extLst>
              <p:ext uri="{D42A27DB-BD31-4B8C-83A1-F6EECF244321}">
                <p14:modId xmlns:p14="http://schemas.microsoft.com/office/powerpoint/2010/main" val="2020509598"/>
              </p:ext>
            </p:extLst>
          </p:nvPr>
        </p:nvGraphicFramePr>
        <p:xfrm>
          <a:off x="533400" y="1752600"/>
          <a:ext cx="8305800" cy="4405313"/>
        </p:xfrm>
        <a:graphic>
          <a:graphicData uri="http://schemas.openxmlformats.org/presentationml/2006/ole">
            <mc:AlternateContent xmlns:mc="http://schemas.openxmlformats.org/markup-compatibility/2006">
              <mc:Choice xmlns:v="urn:schemas-microsoft-com:vml" Requires="v">
                <p:oleObj spid="_x0000_s4113" name="Picture" r:id="rId3" imgW="5604091" imgH="4887382" progId="Word.Picture.8">
                  <p:embed/>
                </p:oleObj>
              </mc:Choice>
              <mc:Fallback>
                <p:oleObj name="Picture" r:id="rId3" imgW="5604091" imgH="4887382"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3163" b="22604"/>
                      <a:stretch>
                        <a:fillRect/>
                      </a:stretch>
                    </p:blipFill>
                    <p:spPr bwMode="auto">
                      <a:xfrm>
                        <a:off x="533400" y="1752600"/>
                        <a:ext cx="8305800" cy="440531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675517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F0CB07B2-148C-4DFC-B9FF-8F1B980BE14B}" type="slidenum">
              <a:rPr lang="en-US" smtClean="0"/>
              <a:pPr/>
              <a:t>24</a:t>
            </a:fld>
            <a:endParaRPr lang="en-US" smtClean="0"/>
          </a:p>
        </p:txBody>
      </p:sp>
      <p:sp>
        <p:nvSpPr>
          <p:cNvPr id="15363" name="Rectangle 2"/>
          <p:cNvSpPr>
            <a:spLocks noGrp="1" noChangeArrowheads="1"/>
          </p:cNvSpPr>
          <p:nvPr>
            <p:ph type="title"/>
          </p:nvPr>
        </p:nvSpPr>
        <p:spPr>
          <a:xfrm>
            <a:off x="175315" y="381000"/>
            <a:ext cx="8229600" cy="1143000"/>
          </a:xfrm>
        </p:spPr>
        <p:txBody>
          <a:bodyPr/>
          <a:lstStyle/>
          <a:p>
            <a:pPr eaLnBrk="1" hangingPunct="1"/>
            <a:r>
              <a:rPr lang="en-US" b="1" dirty="0" err="1" smtClean="0">
                <a:solidFill>
                  <a:srgbClr val="FF0000"/>
                </a:solidFill>
              </a:rPr>
              <a:t>Beberapa</a:t>
            </a:r>
            <a:r>
              <a:rPr lang="en-US" b="1" dirty="0" smtClean="0">
                <a:solidFill>
                  <a:srgbClr val="FF0000"/>
                </a:solidFill>
              </a:rPr>
              <a:t> </a:t>
            </a:r>
            <a:r>
              <a:rPr lang="en-US" b="1" dirty="0" err="1" smtClean="0">
                <a:solidFill>
                  <a:srgbClr val="FF0000"/>
                </a:solidFill>
              </a:rPr>
              <a:t>Alasan</a:t>
            </a:r>
            <a:r>
              <a:rPr lang="en-US" b="1" dirty="0" smtClean="0">
                <a:solidFill>
                  <a:srgbClr val="FF0000"/>
                </a:solidFill>
              </a:rPr>
              <a:t> </a:t>
            </a:r>
            <a:r>
              <a:rPr lang="en-US" b="1" dirty="0" err="1" smtClean="0">
                <a:solidFill>
                  <a:srgbClr val="FF0000"/>
                </a:solidFill>
              </a:rPr>
              <a:t>Investasi</a:t>
            </a:r>
            <a:r>
              <a:rPr lang="en-US" b="1" dirty="0" smtClean="0">
                <a:solidFill>
                  <a:srgbClr val="FF0000"/>
                </a:solidFill>
              </a:rPr>
              <a:t> TI</a:t>
            </a:r>
            <a:endParaRPr lang="id-ID" b="1" dirty="0" smtClean="0">
              <a:solidFill>
                <a:srgbClr val="FF0000"/>
              </a:solidFill>
            </a:endParaRPr>
          </a:p>
        </p:txBody>
      </p:sp>
      <p:sp>
        <p:nvSpPr>
          <p:cNvPr id="15364" name="Rectangle 3"/>
          <p:cNvSpPr>
            <a:spLocks noGrp="1" noChangeArrowheads="1"/>
          </p:cNvSpPr>
          <p:nvPr>
            <p:ph type="body" idx="1"/>
          </p:nvPr>
        </p:nvSpPr>
        <p:spPr>
          <a:xfrm>
            <a:off x="611188" y="1676400"/>
            <a:ext cx="8077200" cy="3057525"/>
          </a:xfrm>
        </p:spPr>
        <p:txBody>
          <a:bodyPr/>
          <a:lstStyle/>
          <a:p>
            <a:pPr eaLnBrk="1" hangingPunct="1"/>
            <a:r>
              <a:rPr lang="en-US" dirty="0" err="1" smtClean="0"/>
              <a:t>Adanya</a:t>
            </a:r>
            <a:r>
              <a:rPr lang="en-US" dirty="0" smtClean="0"/>
              <a:t> </a:t>
            </a:r>
            <a:r>
              <a:rPr lang="en-US" dirty="0" err="1" smtClean="0"/>
              <a:t>kebutuhan</a:t>
            </a:r>
            <a:r>
              <a:rPr lang="en-US" dirty="0" smtClean="0"/>
              <a:t> </a:t>
            </a:r>
            <a:r>
              <a:rPr lang="en-US" dirty="0" err="1" smtClean="0"/>
              <a:t>untuk</a:t>
            </a:r>
            <a:r>
              <a:rPr lang="en-US" dirty="0" smtClean="0"/>
              <a:t> </a:t>
            </a:r>
            <a:r>
              <a:rPr lang="en-US" dirty="0" err="1" smtClean="0"/>
              <a:t>mempertahankan</a:t>
            </a:r>
            <a:r>
              <a:rPr lang="en-US" dirty="0" smtClean="0"/>
              <a:t> </a:t>
            </a:r>
            <a:r>
              <a:rPr lang="en-US" dirty="0" err="1" smtClean="0"/>
              <a:t>dan</a:t>
            </a:r>
            <a:r>
              <a:rPr lang="en-US" dirty="0" smtClean="0"/>
              <a:t> </a:t>
            </a:r>
            <a:r>
              <a:rPr lang="en-US" dirty="0" err="1" smtClean="0"/>
              <a:t>meningkatkan</a:t>
            </a:r>
            <a:r>
              <a:rPr lang="en-US" dirty="0" smtClean="0"/>
              <a:t> </a:t>
            </a:r>
            <a:r>
              <a:rPr lang="en-US" dirty="0" err="1" smtClean="0"/>
              <a:t>posisi</a:t>
            </a:r>
            <a:r>
              <a:rPr lang="en-US" dirty="0" smtClean="0"/>
              <a:t> </a:t>
            </a:r>
            <a:r>
              <a:rPr lang="en-US" dirty="0" err="1" smtClean="0"/>
              <a:t>kompetitif</a:t>
            </a:r>
            <a:r>
              <a:rPr lang="en-US" dirty="0" smtClean="0"/>
              <a:t> </a:t>
            </a:r>
          </a:p>
          <a:p>
            <a:pPr eaLnBrk="1" hangingPunct="1"/>
            <a:r>
              <a:rPr lang="en-US" dirty="0" err="1" smtClean="0"/>
              <a:t>Mengurangi</a:t>
            </a:r>
            <a:r>
              <a:rPr lang="en-US" dirty="0" smtClean="0"/>
              <a:t> </a:t>
            </a:r>
            <a:r>
              <a:rPr lang="en-US" dirty="0" err="1" smtClean="0"/>
              <a:t>biaya</a:t>
            </a:r>
            <a:endParaRPr lang="en-US" dirty="0" smtClean="0"/>
          </a:p>
          <a:p>
            <a:pPr eaLnBrk="1" hangingPunct="1"/>
            <a:r>
              <a:rPr lang="en-US" dirty="0" err="1" smtClean="0"/>
              <a:t>Meningkatkan</a:t>
            </a:r>
            <a:r>
              <a:rPr lang="en-US" dirty="0" smtClean="0"/>
              <a:t> </a:t>
            </a:r>
            <a:r>
              <a:rPr lang="en-US" dirty="0" err="1" smtClean="0"/>
              <a:t>fleksibilitas</a:t>
            </a:r>
            <a:r>
              <a:rPr lang="en-US" dirty="0" smtClean="0"/>
              <a:t> </a:t>
            </a:r>
            <a:r>
              <a:rPr lang="en-US" dirty="0" err="1" smtClean="0"/>
              <a:t>dan</a:t>
            </a:r>
            <a:r>
              <a:rPr lang="en-US" dirty="0" smtClean="0"/>
              <a:t> </a:t>
            </a:r>
            <a:r>
              <a:rPr lang="en-US" dirty="0" err="1" smtClean="0"/>
              <a:t>tanggapan</a:t>
            </a:r>
            <a:endParaRPr lang="en-US" dirty="0" smtClean="0"/>
          </a:p>
        </p:txBody>
      </p:sp>
      <p:sp>
        <p:nvSpPr>
          <p:cNvPr id="15365" name="AutoShape 4"/>
          <p:cNvSpPr>
            <a:spLocks noChangeArrowheads="1"/>
          </p:cNvSpPr>
          <p:nvPr/>
        </p:nvSpPr>
        <p:spPr bwMode="auto">
          <a:xfrm>
            <a:off x="725902" y="4338914"/>
            <a:ext cx="976312" cy="1150937"/>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eaLnBrk="1" hangingPunct="1"/>
            <a:r>
              <a:rPr lang="en-US" dirty="0" err="1">
                <a:latin typeface="Arial" pitchFamily="34" charset="0"/>
              </a:rPr>
              <a:t>Contoh</a:t>
            </a:r>
            <a:endParaRPr lang="id-ID" dirty="0">
              <a:latin typeface="Arial" pitchFamily="34" charset="0"/>
            </a:endParaRPr>
          </a:p>
        </p:txBody>
      </p:sp>
      <p:sp>
        <p:nvSpPr>
          <p:cNvPr id="15366" name="Text Box 5"/>
          <p:cNvSpPr txBox="1">
            <a:spLocks noChangeArrowheads="1"/>
          </p:cNvSpPr>
          <p:nvPr/>
        </p:nvSpPr>
        <p:spPr bwMode="auto">
          <a:xfrm>
            <a:off x="1692275" y="4338914"/>
            <a:ext cx="66960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20000"/>
              </a:spcBef>
              <a:buClr>
                <a:schemeClr val="bg2"/>
              </a:buClr>
              <a:buSzPct val="75000"/>
              <a:buFont typeface="Wingdings" pitchFamily="2" charset="2"/>
              <a:buNone/>
            </a:pPr>
            <a:r>
              <a:rPr lang="en-US" dirty="0">
                <a:latin typeface="Arial" pitchFamily="34" charset="0"/>
              </a:rPr>
              <a:t>Bank yang </a:t>
            </a:r>
            <a:r>
              <a:rPr lang="en-US" dirty="0" err="1">
                <a:latin typeface="Arial" pitchFamily="34" charset="0"/>
              </a:rPr>
              <a:t>berlomba-lomba</a:t>
            </a:r>
            <a:r>
              <a:rPr lang="en-US" dirty="0">
                <a:latin typeface="Arial" pitchFamily="34" charset="0"/>
              </a:rPr>
              <a:t> </a:t>
            </a:r>
            <a:r>
              <a:rPr lang="en-US" dirty="0" err="1">
                <a:latin typeface="Arial" pitchFamily="34" charset="0"/>
              </a:rPr>
              <a:t>untuk</a:t>
            </a:r>
            <a:r>
              <a:rPr lang="en-US" dirty="0">
                <a:latin typeface="Arial" pitchFamily="34" charset="0"/>
              </a:rPr>
              <a:t> </a:t>
            </a:r>
            <a:r>
              <a:rPr lang="en-US" dirty="0" err="1">
                <a:latin typeface="Arial" pitchFamily="34" charset="0"/>
              </a:rPr>
              <a:t>memperluas</a:t>
            </a:r>
            <a:r>
              <a:rPr lang="en-US" dirty="0">
                <a:latin typeface="Arial" pitchFamily="34" charset="0"/>
              </a:rPr>
              <a:t> </a:t>
            </a:r>
            <a:r>
              <a:rPr lang="en-US" dirty="0" err="1">
                <a:latin typeface="Arial" pitchFamily="34" charset="0"/>
              </a:rPr>
              <a:t>jaringan</a:t>
            </a:r>
            <a:r>
              <a:rPr lang="en-US" dirty="0">
                <a:latin typeface="Arial" pitchFamily="34" charset="0"/>
              </a:rPr>
              <a:t> ATM, e-banking, internet banking, </a:t>
            </a:r>
            <a:r>
              <a:rPr lang="en-US" dirty="0" err="1">
                <a:latin typeface="Arial" pitchFamily="34" charset="0"/>
              </a:rPr>
              <a:t>dll</a:t>
            </a:r>
            <a:r>
              <a:rPr lang="en-US" dirty="0">
                <a:latin typeface="Arial" pitchFamily="34" charset="0"/>
              </a:rPr>
              <a:t> </a:t>
            </a:r>
            <a:r>
              <a:rPr lang="en-US" dirty="0" err="1">
                <a:latin typeface="Arial" pitchFamily="34" charset="0"/>
              </a:rPr>
              <a:t>untuk</a:t>
            </a:r>
            <a:r>
              <a:rPr lang="en-US" dirty="0">
                <a:latin typeface="Arial" pitchFamily="34" charset="0"/>
              </a:rPr>
              <a:t> </a:t>
            </a:r>
            <a:r>
              <a:rPr lang="en-US" dirty="0" err="1">
                <a:latin typeface="Arial" pitchFamily="34" charset="0"/>
              </a:rPr>
              <a:t>meningkatkan</a:t>
            </a:r>
            <a:r>
              <a:rPr lang="en-US" dirty="0">
                <a:latin typeface="Arial" pitchFamily="34" charset="0"/>
              </a:rPr>
              <a:t> </a:t>
            </a:r>
            <a:r>
              <a:rPr lang="en-US" dirty="0" err="1">
                <a:latin typeface="Arial" pitchFamily="34" charset="0"/>
              </a:rPr>
              <a:t>layanan</a:t>
            </a:r>
            <a:r>
              <a:rPr lang="en-US" dirty="0">
                <a:latin typeface="Arial" pitchFamily="34" charset="0"/>
              </a:rPr>
              <a:t> </a:t>
            </a:r>
            <a:r>
              <a:rPr lang="en-US" dirty="0" err="1">
                <a:latin typeface="Arial" pitchFamily="34" charset="0"/>
              </a:rPr>
              <a:t>kepada</a:t>
            </a:r>
            <a:r>
              <a:rPr lang="en-US" dirty="0">
                <a:latin typeface="Arial" pitchFamily="34" charset="0"/>
              </a:rPr>
              <a:t> </a:t>
            </a:r>
            <a:r>
              <a:rPr lang="en-US" dirty="0" err="1">
                <a:latin typeface="Arial" pitchFamily="34" charset="0"/>
              </a:rPr>
              <a:t>nasabah</a:t>
            </a:r>
            <a:r>
              <a:rPr lang="en-US" dirty="0">
                <a:latin typeface="Arial" pitchFamily="34" charset="0"/>
              </a:rPr>
              <a:t> </a:t>
            </a:r>
            <a:r>
              <a:rPr lang="en-US" dirty="0" err="1">
                <a:latin typeface="Arial" pitchFamily="34" charset="0"/>
              </a:rPr>
              <a:t>mengingat</a:t>
            </a:r>
            <a:r>
              <a:rPr lang="en-US" dirty="0">
                <a:latin typeface="Arial" pitchFamily="34" charset="0"/>
              </a:rPr>
              <a:t> </a:t>
            </a:r>
            <a:r>
              <a:rPr lang="en-US" dirty="0" err="1">
                <a:latin typeface="Arial" pitchFamily="34" charset="0"/>
              </a:rPr>
              <a:t>persaingan</a:t>
            </a:r>
            <a:r>
              <a:rPr lang="en-US" dirty="0">
                <a:latin typeface="Arial" pitchFamily="34" charset="0"/>
              </a:rPr>
              <a:t> </a:t>
            </a:r>
            <a:r>
              <a:rPr lang="en-US" dirty="0" err="1">
                <a:latin typeface="Arial" pitchFamily="34" charset="0"/>
              </a:rPr>
              <a:t>antarbank</a:t>
            </a:r>
            <a:r>
              <a:rPr lang="en-US" dirty="0">
                <a:latin typeface="Arial" pitchFamily="34" charset="0"/>
              </a:rPr>
              <a:t> yang </a:t>
            </a:r>
            <a:r>
              <a:rPr lang="en-US" dirty="0" err="1">
                <a:latin typeface="Arial" pitchFamily="34" charset="0"/>
              </a:rPr>
              <a:t>sangat</a:t>
            </a:r>
            <a:r>
              <a:rPr lang="en-US" dirty="0">
                <a:latin typeface="Arial" pitchFamily="34" charset="0"/>
              </a:rPr>
              <a:t> </a:t>
            </a:r>
            <a:r>
              <a:rPr lang="en-US" dirty="0" err="1">
                <a:latin typeface="Arial" pitchFamily="34" charset="0"/>
              </a:rPr>
              <a:t>ketat</a:t>
            </a:r>
            <a:r>
              <a:rPr lang="en-US" dirty="0">
                <a:latin typeface="Arial" pitchFamily="34" charset="0"/>
              </a:rPr>
              <a:t>.</a:t>
            </a:r>
            <a:endParaRPr lang="id-ID" dirty="0">
              <a:latin typeface="Arial" pitchFamily="34" charset="0"/>
            </a:endParaRPr>
          </a:p>
          <a:p>
            <a:pPr eaLnBrk="1" hangingPunct="1">
              <a:spcBef>
                <a:spcPct val="50000"/>
              </a:spcBef>
            </a:pPr>
            <a:endParaRPr lang="id-ID" dirty="0">
              <a:latin typeface="Arial" pitchFamily="34" charset="0"/>
            </a:endParaRPr>
          </a:p>
        </p:txBody>
      </p:sp>
    </p:spTree>
    <p:extLst>
      <p:ext uri="{BB962C8B-B14F-4D97-AF65-F5344CB8AC3E}">
        <p14:creationId xmlns:p14="http://schemas.microsoft.com/office/powerpoint/2010/main" val="33183371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CA6836E4-F673-4163-9914-8C8BA7A57E18}" type="slidenum">
              <a:rPr lang="en-US" smtClean="0"/>
              <a:pPr/>
              <a:t>25</a:t>
            </a:fld>
            <a:endParaRPr lang="en-US" smtClean="0"/>
          </a:p>
        </p:txBody>
      </p:sp>
      <p:sp>
        <p:nvSpPr>
          <p:cNvPr id="16387" name="Rectangle 2"/>
          <p:cNvSpPr>
            <a:spLocks noGrp="1" noChangeArrowheads="1"/>
          </p:cNvSpPr>
          <p:nvPr>
            <p:ph type="title"/>
          </p:nvPr>
        </p:nvSpPr>
        <p:spPr>
          <a:xfrm>
            <a:off x="381000" y="762000"/>
            <a:ext cx="8229600" cy="1143000"/>
          </a:xfrm>
        </p:spPr>
        <p:txBody>
          <a:bodyPr/>
          <a:lstStyle/>
          <a:p>
            <a:pPr eaLnBrk="1" hangingPunct="1"/>
            <a:r>
              <a:rPr lang="en-US" sz="3200" b="1" dirty="0" err="1" smtClean="0">
                <a:solidFill>
                  <a:srgbClr val="FF0000"/>
                </a:solidFill>
              </a:rPr>
              <a:t>Alasan</a:t>
            </a:r>
            <a:r>
              <a:rPr lang="en-US" sz="3200" b="1" dirty="0" smtClean="0">
                <a:solidFill>
                  <a:srgbClr val="FF0000"/>
                </a:solidFill>
              </a:rPr>
              <a:t> </a:t>
            </a:r>
            <a:r>
              <a:rPr lang="en-US" sz="3200" b="1" dirty="0" err="1" smtClean="0">
                <a:solidFill>
                  <a:srgbClr val="FF0000"/>
                </a:solidFill>
              </a:rPr>
              <a:t>Penerapan</a:t>
            </a:r>
            <a:r>
              <a:rPr lang="en-US" sz="3200" b="1" dirty="0" smtClean="0">
                <a:solidFill>
                  <a:srgbClr val="FF0000"/>
                </a:solidFill>
              </a:rPr>
              <a:t> TI </a:t>
            </a:r>
            <a:r>
              <a:rPr lang="en-US" sz="3200" b="1" dirty="0" err="1" smtClean="0">
                <a:solidFill>
                  <a:srgbClr val="FF0000"/>
                </a:solidFill>
              </a:rPr>
              <a:t>pada</a:t>
            </a:r>
            <a:r>
              <a:rPr lang="en-US" sz="3200" b="1" dirty="0" smtClean="0">
                <a:solidFill>
                  <a:srgbClr val="FF0000"/>
                </a:solidFill>
              </a:rPr>
              <a:t/>
            </a:r>
            <a:br>
              <a:rPr lang="en-US" sz="3200" b="1" dirty="0" smtClean="0">
                <a:solidFill>
                  <a:srgbClr val="FF0000"/>
                </a:solidFill>
              </a:rPr>
            </a:br>
            <a:r>
              <a:rPr lang="en-US" sz="3200" b="1" dirty="0" err="1" smtClean="0">
                <a:solidFill>
                  <a:srgbClr val="FF0000"/>
                </a:solidFill>
              </a:rPr>
              <a:t>Bidang</a:t>
            </a:r>
            <a:r>
              <a:rPr lang="en-US" sz="3200" b="1" dirty="0" smtClean="0">
                <a:solidFill>
                  <a:srgbClr val="FF0000"/>
                </a:solidFill>
              </a:rPr>
              <a:t> </a:t>
            </a:r>
            <a:r>
              <a:rPr lang="en-US" sz="3200" b="1" dirty="0" err="1" smtClean="0">
                <a:solidFill>
                  <a:srgbClr val="FF0000"/>
                </a:solidFill>
              </a:rPr>
              <a:t>Pemasaran</a:t>
            </a:r>
            <a:r>
              <a:rPr lang="en-US" sz="3200" b="1" dirty="0" smtClean="0">
                <a:solidFill>
                  <a:srgbClr val="FF0000"/>
                </a:solidFill>
              </a:rPr>
              <a:t> </a:t>
            </a:r>
            <a:r>
              <a:rPr lang="en-US" sz="1600" b="1" dirty="0" smtClean="0">
                <a:solidFill>
                  <a:srgbClr val="FF0000"/>
                </a:solidFill>
              </a:rPr>
              <a:t>(O’Connor </a:t>
            </a:r>
            <a:r>
              <a:rPr lang="en-US" sz="1600" b="1" dirty="0" err="1" smtClean="0">
                <a:solidFill>
                  <a:srgbClr val="FF0000"/>
                </a:solidFill>
              </a:rPr>
              <a:t>dan</a:t>
            </a:r>
            <a:r>
              <a:rPr lang="en-US" sz="1600" b="1" dirty="0" smtClean="0">
                <a:solidFill>
                  <a:srgbClr val="FF0000"/>
                </a:solidFill>
              </a:rPr>
              <a:t> Galvin 1997)</a:t>
            </a:r>
            <a:r>
              <a:rPr lang="id-ID" sz="1600" b="1" dirty="0" smtClean="0">
                <a:solidFill>
                  <a:srgbClr val="FF0000"/>
                </a:solidFill>
              </a:rPr>
              <a:t> </a:t>
            </a:r>
          </a:p>
        </p:txBody>
      </p:sp>
      <p:sp>
        <p:nvSpPr>
          <p:cNvPr id="16388" name="Rectangle 3"/>
          <p:cNvSpPr>
            <a:spLocks noGrp="1" noChangeArrowheads="1"/>
          </p:cNvSpPr>
          <p:nvPr>
            <p:ph type="body" idx="1"/>
          </p:nvPr>
        </p:nvSpPr>
        <p:spPr>
          <a:xfrm>
            <a:off x="457200" y="2286000"/>
            <a:ext cx="8229600" cy="3840163"/>
          </a:xfrm>
        </p:spPr>
        <p:txBody>
          <a:bodyPr/>
          <a:lstStyle/>
          <a:p>
            <a:pPr eaLnBrk="1" hangingPunct="1"/>
            <a:r>
              <a:rPr lang="en-US" b="1" dirty="0" err="1" smtClean="0">
                <a:solidFill>
                  <a:srgbClr val="0000CC"/>
                </a:solidFill>
              </a:rPr>
              <a:t>Teknologi</a:t>
            </a:r>
            <a:r>
              <a:rPr lang="en-US" b="1" dirty="0" smtClean="0">
                <a:solidFill>
                  <a:srgbClr val="0000CC"/>
                </a:solidFill>
              </a:rPr>
              <a:t> </a:t>
            </a:r>
            <a:r>
              <a:rPr lang="en-US" b="1" dirty="0" err="1" smtClean="0">
                <a:solidFill>
                  <a:srgbClr val="0000CC"/>
                </a:solidFill>
              </a:rPr>
              <a:t>informasi</a:t>
            </a:r>
            <a:r>
              <a:rPr lang="en-US" b="1" dirty="0" smtClean="0">
                <a:solidFill>
                  <a:srgbClr val="0000CC"/>
                </a:solidFill>
              </a:rPr>
              <a:t> </a:t>
            </a:r>
            <a:r>
              <a:rPr lang="en-US" b="1" dirty="0" err="1" smtClean="0">
                <a:solidFill>
                  <a:srgbClr val="0000CC"/>
                </a:solidFill>
              </a:rPr>
              <a:t>mempengaruhi</a:t>
            </a:r>
            <a:r>
              <a:rPr lang="en-US" b="1" dirty="0" smtClean="0">
                <a:solidFill>
                  <a:srgbClr val="0000CC"/>
                </a:solidFill>
              </a:rPr>
              <a:t> proses </a:t>
            </a:r>
            <a:r>
              <a:rPr lang="en-US" b="1" dirty="0" err="1" smtClean="0">
                <a:solidFill>
                  <a:srgbClr val="0000CC"/>
                </a:solidFill>
              </a:rPr>
              <a:t>pengembangan</a:t>
            </a:r>
            <a:r>
              <a:rPr lang="en-US" b="1" dirty="0" smtClean="0">
                <a:solidFill>
                  <a:srgbClr val="0000CC"/>
                </a:solidFill>
              </a:rPr>
              <a:t> </a:t>
            </a:r>
            <a:r>
              <a:rPr lang="en-US" b="1" dirty="0" err="1" smtClean="0">
                <a:solidFill>
                  <a:srgbClr val="0000CC"/>
                </a:solidFill>
              </a:rPr>
              <a:t>strategi</a:t>
            </a:r>
            <a:r>
              <a:rPr lang="en-US" b="1" dirty="0" smtClean="0">
                <a:solidFill>
                  <a:srgbClr val="0000CC"/>
                </a:solidFill>
              </a:rPr>
              <a:t> </a:t>
            </a:r>
            <a:r>
              <a:rPr lang="en-US" b="1" dirty="0" err="1" smtClean="0">
                <a:solidFill>
                  <a:srgbClr val="0000CC"/>
                </a:solidFill>
              </a:rPr>
              <a:t>pemasaran</a:t>
            </a:r>
            <a:r>
              <a:rPr lang="en-US" b="1" dirty="0" smtClean="0">
                <a:solidFill>
                  <a:srgbClr val="0000CC"/>
                </a:solidFill>
              </a:rPr>
              <a:t> </a:t>
            </a:r>
            <a:r>
              <a:rPr lang="en-US" b="1" dirty="0" err="1" smtClean="0">
                <a:solidFill>
                  <a:srgbClr val="0000CC"/>
                </a:solidFill>
              </a:rPr>
              <a:t>karena</a:t>
            </a:r>
            <a:r>
              <a:rPr lang="en-US" b="1" dirty="0" smtClean="0">
                <a:solidFill>
                  <a:srgbClr val="0000CC"/>
                </a:solidFill>
              </a:rPr>
              <a:t> </a:t>
            </a:r>
            <a:r>
              <a:rPr lang="en-US" b="1" dirty="0" err="1" smtClean="0">
                <a:solidFill>
                  <a:srgbClr val="0000CC"/>
                </a:solidFill>
              </a:rPr>
              <a:t>teknologi</a:t>
            </a:r>
            <a:r>
              <a:rPr lang="en-US" b="1" dirty="0" smtClean="0">
                <a:solidFill>
                  <a:srgbClr val="0000CC"/>
                </a:solidFill>
              </a:rPr>
              <a:t> </a:t>
            </a:r>
            <a:r>
              <a:rPr lang="en-US" b="1" dirty="0" err="1" smtClean="0">
                <a:solidFill>
                  <a:srgbClr val="0000CC"/>
                </a:solidFill>
              </a:rPr>
              <a:t>informasi</a:t>
            </a:r>
            <a:r>
              <a:rPr lang="en-US" b="1" dirty="0" smtClean="0">
                <a:solidFill>
                  <a:srgbClr val="0000CC"/>
                </a:solidFill>
              </a:rPr>
              <a:t> </a:t>
            </a:r>
            <a:r>
              <a:rPr lang="en-US" b="1" dirty="0" err="1" smtClean="0">
                <a:solidFill>
                  <a:srgbClr val="0000CC"/>
                </a:solidFill>
              </a:rPr>
              <a:t>memberikan</a:t>
            </a:r>
            <a:r>
              <a:rPr lang="en-US" b="1" dirty="0" smtClean="0">
                <a:solidFill>
                  <a:srgbClr val="0000CC"/>
                </a:solidFill>
              </a:rPr>
              <a:t> </a:t>
            </a:r>
            <a:r>
              <a:rPr lang="en-US" b="1" dirty="0" err="1" smtClean="0">
                <a:solidFill>
                  <a:srgbClr val="0000CC"/>
                </a:solidFill>
              </a:rPr>
              <a:t>lebih</a:t>
            </a:r>
            <a:r>
              <a:rPr lang="en-US" b="1" dirty="0" smtClean="0">
                <a:solidFill>
                  <a:srgbClr val="0000CC"/>
                </a:solidFill>
              </a:rPr>
              <a:t> </a:t>
            </a:r>
            <a:r>
              <a:rPr lang="en-US" b="1" dirty="0" err="1" smtClean="0">
                <a:solidFill>
                  <a:srgbClr val="0000CC"/>
                </a:solidFill>
              </a:rPr>
              <a:t>banyak</a:t>
            </a:r>
            <a:r>
              <a:rPr lang="en-US" b="1" dirty="0" smtClean="0">
                <a:solidFill>
                  <a:srgbClr val="0000CC"/>
                </a:solidFill>
              </a:rPr>
              <a:t> </a:t>
            </a:r>
            <a:r>
              <a:rPr lang="en-US" b="1" dirty="0" err="1" smtClean="0">
                <a:solidFill>
                  <a:srgbClr val="0000CC"/>
                </a:solidFill>
              </a:rPr>
              <a:t>informasi</a:t>
            </a:r>
            <a:r>
              <a:rPr lang="en-US" b="1" dirty="0" smtClean="0">
                <a:solidFill>
                  <a:srgbClr val="0000CC"/>
                </a:solidFill>
              </a:rPr>
              <a:t> </a:t>
            </a:r>
            <a:r>
              <a:rPr lang="en-US" b="1" dirty="0" err="1" smtClean="0">
                <a:solidFill>
                  <a:srgbClr val="0000CC"/>
                </a:solidFill>
              </a:rPr>
              <a:t>ke</a:t>
            </a:r>
            <a:r>
              <a:rPr lang="en-US" b="1" dirty="0" smtClean="0">
                <a:solidFill>
                  <a:srgbClr val="0000CC"/>
                </a:solidFill>
              </a:rPr>
              <a:t> </a:t>
            </a:r>
            <a:r>
              <a:rPr lang="en-US" b="1" dirty="0" err="1" smtClean="0">
                <a:solidFill>
                  <a:srgbClr val="0000CC"/>
                </a:solidFill>
              </a:rPr>
              <a:t>manajer</a:t>
            </a:r>
            <a:r>
              <a:rPr lang="en-US" b="1" dirty="0" smtClean="0">
                <a:solidFill>
                  <a:srgbClr val="0000CC"/>
                </a:solidFill>
              </a:rPr>
              <a:t> </a:t>
            </a:r>
            <a:r>
              <a:rPr lang="en-US" b="1" dirty="0" err="1" smtClean="0">
                <a:solidFill>
                  <a:srgbClr val="0000CC"/>
                </a:solidFill>
              </a:rPr>
              <a:t>melalui</a:t>
            </a:r>
            <a:r>
              <a:rPr lang="en-US" b="1" dirty="0" smtClean="0">
                <a:solidFill>
                  <a:srgbClr val="0000CC"/>
                </a:solidFill>
              </a:rPr>
              <a:t> </a:t>
            </a:r>
            <a:r>
              <a:rPr lang="en-US" b="1" dirty="0" err="1" smtClean="0">
                <a:solidFill>
                  <a:srgbClr val="0000CC"/>
                </a:solidFill>
              </a:rPr>
              <a:t>pemakaian</a:t>
            </a:r>
            <a:r>
              <a:rPr lang="en-US" b="1" dirty="0" smtClean="0">
                <a:solidFill>
                  <a:srgbClr val="0000CC"/>
                </a:solidFill>
              </a:rPr>
              <a:t> </a:t>
            </a:r>
            <a:r>
              <a:rPr lang="en-US" b="1" dirty="0" err="1" smtClean="0">
                <a:solidFill>
                  <a:srgbClr val="0000CC"/>
                </a:solidFill>
              </a:rPr>
              <a:t>sistem</a:t>
            </a:r>
            <a:r>
              <a:rPr lang="en-US" b="1" dirty="0" smtClean="0">
                <a:solidFill>
                  <a:srgbClr val="0000CC"/>
                </a:solidFill>
              </a:rPr>
              <a:t> </a:t>
            </a:r>
            <a:r>
              <a:rPr lang="en-US" b="1" dirty="0" err="1" smtClean="0">
                <a:solidFill>
                  <a:srgbClr val="0000CC"/>
                </a:solidFill>
              </a:rPr>
              <a:t>pengambilan</a:t>
            </a:r>
            <a:r>
              <a:rPr lang="en-US" b="1" dirty="0" smtClean="0">
                <a:solidFill>
                  <a:srgbClr val="0000CC"/>
                </a:solidFill>
              </a:rPr>
              <a:t> </a:t>
            </a:r>
            <a:r>
              <a:rPr lang="en-US" b="1" dirty="0" err="1" smtClean="0">
                <a:solidFill>
                  <a:srgbClr val="0000CC"/>
                </a:solidFill>
              </a:rPr>
              <a:t>keputusan</a:t>
            </a:r>
            <a:r>
              <a:rPr lang="en-US" b="1" dirty="0" smtClean="0">
                <a:solidFill>
                  <a:srgbClr val="0000CC"/>
                </a:solidFill>
              </a:rPr>
              <a:t> (</a:t>
            </a:r>
            <a:r>
              <a:rPr lang="en-US" b="1" i="1" dirty="0" smtClean="0">
                <a:solidFill>
                  <a:srgbClr val="0000CC"/>
                </a:solidFill>
              </a:rPr>
              <a:t>Decision Support Systems</a:t>
            </a:r>
            <a:r>
              <a:rPr lang="en-US" b="1" dirty="0" smtClean="0">
                <a:solidFill>
                  <a:srgbClr val="0000CC"/>
                </a:solidFill>
              </a:rPr>
              <a:t> </a:t>
            </a:r>
            <a:r>
              <a:rPr lang="en-US" b="1" dirty="0" err="1" smtClean="0">
                <a:solidFill>
                  <a:srgbClr val="0000CC"/>
                </a:solidFill>
              </a:rPr>
              <a:t>atau</a:t>
            </a:r>
            <a:r>
              <a:rPr lang="en-US" b="1" dirty="0" smtClean="0">
                <a:solidFill>
                  <a:srgbClr val="0000CC"/>
                </a:solidFill>
              </a:rPr>
              <a:t> DSS)</a:t>
            </a:r>
            <a:endParaRPr lang="id-ID" b="1" dirty="0" smtClean="0">
              <a:solidFill>
                <a:srgbClr val="0000CC"/>
              </a:solidFill>
            </a:endParaRPr>
          </a:p>
        </p:txBody>
      </p:sp>
    </p:spTree>
    <p:extLst>
      <p:ext uri="{BB962C8B-B14F-4D97-AF65-F5344CB8AC3E}">
        <p14:creationId xmlns:p14="http://schemas.microsoft.com/office/powerpoint/2010/main" val="29733336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0704EF71-2B4E-43D2-8B4F-768A0D09817A}" type="slidenum">
              <a:rPr lang="en-US" smtClean="0"/>
              <a:pPr/>
              <a:t>26</a:t>
            </a:fld>
            <a:endParaRPr lang="en-US" smtClean="0"/>
          </a:p>
        </p:txBody>
      </p:sp>
      <p:sp>
        <p:nvSpPr>
          <p:cNvPr id="17411" name="Rectangle 2"/>
          <p:cNvSpPr>
            <a:spLocks noGrp="1" noChangeArrowheads="1"/>
          </p:cNvSpPr>
          <p:nvPr>
            <p:ph type="title"/>
          </p:nvPr>
        </p:nvSpPr>
        <p:spPr>
          <a:xfrm>
            <a:off x="152400" y="609600"/>
            <a:ext cx="8229600" cy="1143000"/>
          </a:xfrm>
        </p:spPr>
        <p:txBody>
          <a:bodyPr/>
          <a:lstStyle/>
          <a:p>
            <a:pPr eaLnBrk="1" hangingPunct="1"/>
            <a:r>
              <a:rPr lang="en-US" sz="4000" b="1" dirty="0" err="1" smtClean="0">
                <a:solidFill>
                  <a:srgbClr val="0000CC"/>
                </a:solidFill>
              </a:rPr>
              <a:t>Alasan</a:t>
            </a:r>
            <a:r>
              <a:rPr lang="en-US" sz="4000" b="1" dirty="0" smtClean="0">
                <a:solidFill>
                  <a:srgbClr val="0000CC"/>
                </a:solidFill>
              </a:rPr>
              <a:t> </a:t>
            </a:r>
            <a:r>
              <a:rPr lang="en-US" sz="4000" b="1" dirty="0" err="1" smtClean="0">
                <a:solidFill>
                  <a:srgbClr val="0000CC"/>
                </a:solidFill>
              </a:rPr>
              <a:t>Penerapan</a:t>
            </a:r>
            <a:r>
              <a:rPr lang="en-US" sz="4000" b="1" dirty="0" smtClean="0">
                <a:solidFill>
                  <a:srgbClr val="0000CC"/>
                </a:solidFill>
              </a:rPr>
              <a:t> TI </a:t>
            </a:r>
            <a:r>
              <a:rPr lang="en-US" sz="4000" b="1" dirty="0" err="1" smtClean="0">
                <a:solidFill>
                  <a:srgbClr val="0000CC"/>
                </a:solidFill>
              </a:rPr>
              <a:t>pada</a:t>
            </a:r>
            <a:r>
              <a:rPr lang="en-US" sz="4000" b="1" dirty="0" smtClean="0">
                <a:solidFill>
                  <a:srgbClr val="0000CC"/>
                </a:solidFill>
              </a:rPr>
              <a:t/>
            </a:r>
            <a:br>
              <a:rPr lang="en-US" sz="4000" b="1" dirty="0" smtClean="0">
                <a:solidFill>
                  <a:srgbClr val="0000CC"/>
                </a:solidFill>
              </a:rPr>
            </a:br>
            <a:r>
              <a:rPr lang="en-US" sz="4000" b="1" dirty="0" err="1" smtClean="0">
                <a:solidFill>
                  <a:srgbClr val="0000CC"/>
                </a:solidFill>
              </a:rPr>
              <a:t>Bidang</a:t>
            </a:r>
            <a:r>
              <a:rPr lang="en-US" sz="4000" b="1" dirty="0" smtClean="0">
                <a:solidFill>
                  <a:srgbClr val="0000CC"/>
                </a:solidFill>
              </a:rPr>
              <a:t> </a:t>
            </a:r>
            <a:r>
              <a:rPr lang="en-US" sz="4000" b="1" dirty="0" err="1" smtClean="0">
                <a:solidFill>
                  <a:srgbClr val="0000CC"/>
                </a:solidFill>
              </a:rPr>
              <a:t>Pemasaran</a:t>
            </a:r>
            <a:r>
              <a:rPr lang="en-US" sz="4000" b="1" dirty="0" smtClean="0">
                <a:solidFill>
                  <a:srgbClr val="0000CC"/>
                </a:solidFill>
              </a:rPr>
              <a:t> (</a:t>
            </a:r>
            <a:r>
              <a:rPr lang="en-US" sz="4000" b="1" dirty="0" err="1" smtClean="0">
                <a:solidFill>
                  <a:srgbClr val="0000CC"/>
                </a:solidFill>
              </a:rPr>
              <a:t>Lanjutan</a:t>
            </a:r>
            <a:r>
              <a:rPr lang="en-US" sz="4000" b="1" dirty="0" smtClean="0">
                <a:solidFill>
                  <a:srgbClr val="0000CC"/>
                </a:solidFill>
              </a:rPr>
              <a:t>)</a:t>
            </a:r>
            <a:r>
              <a:rPr lang="id-ID" sz="4000" b="1" dirty="0" smtClean="0">
                <a:solidFill>
                  <a:srgbClr val="0000CC"/>
                </a:solidFill>
              </a:rPr>
              <a:t> </a:t>
            </a:r>
          </a:p>
        </p:txBody>
      </p:sp>
      <p:sp>
        <p:nvSpPr>
          <p:cNvPr id="17412" name="Rectangle 3"/>
          <p:cNvSpPr>
            <a:spLocks noGrp="1" noChangeArrowheads="1"/>
          </p:cNvSpPr>
          <p:nvPr>
            <p:ph type="body" idx="1"/>
          </p:nvPr>
        </p:nvSpPr>
        <p:spPr>
          <a:xfrm>
            <a:off x="377687" y="1981200"/>
            <a:ext cx="8763000" cy="3395663"/>
          </a:xfrm>
        </p:spPr>
        <p:txBody>
          <a:bodyPr/>
          <a:lstStyle/>
          <a:p>
            <a:pPr eaLnBrk="1" hangingPunct="1">
              <a:lnSpc>
                <a:spcPct val="80000"/>
              </a:lnSpc>
            </a:pPr>
            <a:r>
              <a:rPr lang="en-US" sz="2400" b="1" dirty="0" err="1" smtClean="0">
                <a:solidFill>
                  <a:srgbClr val="FF0000"/>
                </a:solidFill>
              </a:rPr>
              <a:t>Teknologi</a:t>
            </a:r>
            <a:r>
              <a:rPr lang="en-US" sz="2400" b="1" dirty="0" smtClean="0">
                <a:solidFill>
                  <a:srgbClr val="FF0000"/>
                </a:solidFill>
              </a:rPr>
              <a:t> </a:t>
            </a:r>
            <a:r>
              <a:rPr lang="en-US" sz="2400" b="1" dirty="0" err="1" smtClean="0">
                <a:solidFill>
                  <a:srgbClr val="FF0000"/>
                </a:solidFill>
              </a:rPr>
              <a:t>informasi</a:t>
            </a:r>
            <a:r>
              <a:rPr lang="en-US" sz="2400" b="1" dirty="0" smtClean="0">
                <a:solidFill>
                  <a:srgbClr val="FF0000"/>
                </a:solidFill>
              </a:rPr>
              <a:t> </a:t>
            </a:r>
            <a:r>
              <a:rPr lang="en-US" sz="2400" b="1" dirty="0" err="1" smtClean="0">
                <a:solidFill>
                  <a:srgbClr val="FF0000"/>
                </a:solidFill>
              </a:rPr>
              <a:t>memiliki</a:t>
            </a:r>
            <a:r>
              <a:rPr lang="en-US" sz="2400" b="1" dirty="0" smtClean="0">
                <a:solidFill>
                  <a:srgbClr val="FF0000"/>
                </a:solidFill>
              </a:rPr>
              <a:t> </a:t>
            </a:r>
            <a:r>
              <a:rPr lang="en-US" sz="2400" b="1" dirty="0" err="1" smtClean="0">
                <a:solidFill>
                  <a:srgbClr val="FF0000"/>
                </a:solidFill>
              </a:rPr>
              <a:t>kemampuan</a:t>
            </a:r>
            <a:r>
              <a:rPr lang="en-US" sz="2400" b="1" dirty="0" smtClean="0">
                <a:solidFill>
                  <a:srgbClr val="FF0000"/>
                </a:solidFill>
              </a:rPr>
              <a:t> </a:t>
            </a:r>
            <a:r>
              <a:rPr lang="en-US" sz="2400" b="1" dirty="0" err="1" smtClean="0">
                <a:solidFill>
                  <a:srgbClr val="FF0000"/>
                </a:solidFill>
              </a:rPr>
              <a:t>untuk</a:t>
            </a:r>
            <a:r>
              <a:rPr lang="en-US" sz="2400" b="1" dirty="0" smtClean="0">
                <a:solidFill>
                  <a:srgbClr val="FF0000"/>
                </a:solidFill>
              </a:rPr>
              <a:t> </a:t>
            </a:r>
            <a:r>
              <a:rPr lang="en-US" sz="2400" b="1" dirty="0" err="1" smtClean="0">
                <a:solidFill>
                  <a:srgbClr val="FF0000"/>
                </a:solidFill>
              </a:rPr>
              <a:t>mengintegrasikan</a:t>
            </a:r>
            <a:r>
              <a:rPr lang="en-US" sz="2400" b="1" dirty="0" smtClean="0">
                <a:solidFill>
                  <a:srgbClr val="FF0000"/>
                </a:solidFill>
              </a:rPr>
              <a:t> </a:t>
            </a:r>
            <a:r>
              <a:rPr lang="en-US" sz="2400" b="1" dirty="0" err="1" smtClean="0">
                <a:solidFill>
                  <a:srgbClr val="FF0000"/>
                </a:solidFill>
              </a:rPr>
              <a:t>berbagai</a:t>
            </a:r>
            <a:r>
              <a:rPr lang="en-US" sz="2400" b="1" dirty="0" smtClean="0">
                <a:solidFill>
                  <a:srgbClr val="FF0000"/>
                </a:solidFill>
              </a:rPr>
              <a:t> </a:t>
            </a:r>
            <a:r>
              <a:rPr lang="en-US" sz="2400" b="1" dirty="0" err="1" smtClean="0">
                <a:solidFill>
                  <a:srgbClr val="FF0000"/>
                </a:solidFill>
              </a:rPr>
              <a:t>bagian</a:t>
            </a:r>
            <a:r>
              <a:rPr lang="en-US" sz="2400" b="1" dirty="0" smtClean="0">
                <a:solidFill>
                  <a:srgbClr val="FF0000"/>
                </a:solidFill>
              </a:rPr>
              <a:t> yang </a:t>
            </a:r>
            <a:r>
              <a:rPr lang="en-US" sz="2400" b="1" dirty="0" err="1" smtClean="0">
                <a:solidFill>
                  <a:srgbClr val="FF0000"/>
                </a:solidFill>
              </a:rPr>
              <a:t>berbeda</a:t>
            </a:r>
            <a:r>
              <a:rPr lang="en-US" sz="2400" b="1" dirty="0" smtClean="0">
                <a:solidFill>
                  <a:srgbClr val="FF0000"/>
                </a:solidFill>
              </a:rPr>
              <a:t> </a:t>
            </a:r>
            <a:r>
              <a:rPr lang="en-US" sz="2400" b="1" dirty="0" err="1" smtClean="0">
                <a:solidFill>
                  <a:srgbClr val="FF0000"/>
                </a:solidFill>
              </a:rPr>
              <a:t>dalam</a:t>
            </a:r>
            <a:r>
              <a:rPr lang="en-US" sz="2400" b="1" dirty="0" smtClean="0">
                <a:solidFill>
                  <a:srgbClr val="FF0000"/>
                </a:solidFill>
              </a:rPr>
              <a:t> </a:t>
            </a:r>
            <a:r>
              <a:rPr lang="en-US" sz="2400" b="1" dirty="0" err="1" smtClean="0">
                <a:solidFill>
                  <a:srgbClr val="FF0000"/>
                </a:solidFill>
              </a:rPr>
              <a:t>organisasi</a:t>
            </a:r>
            <a:r>
              <a:rPr lang="en-US" sz="2400" b="1" dirty="0" smtClean="0">
                <a:solidFill>
                  <a:srgbClr val="FF0000"/>
                </a:solidFill>
              </a:rPr>
              <a:t> </a:t>
            </a:r>
            <a:r>
              <a:rPr lang="en-US" sz="2400" b="1" dirty="0" err="1" smtClean="0">
                <a:solidFill>
                  <a:srgbClr val="FF0000"/>
                </a:solidFill>
              </a:rPr>
              <a:t>dan</a:t>
            </a:r>
            <a:r>
              <a:rPr lang="en-US" sz="2400" b="1" dirty="0" smtClean="0">
                <a:solidFill>
                  <a:srgbClr val="FF0000"/>
                </a:solidFill>
              </a:rPr>
              <a:t> </a:t>
            </a:r>
            <a:r>
              <a:rPr lang="en-US" sz="2400" b="1" dirty="0" err="1" smtClean="0">
                <a:solidFill>
                  <a:srgbClr val="FF0000"/>
                </a:solidFill>
              </a:rPr>
              <a:t>menyediakan</a:t>
            </a:r>
            <a:r>
              <a:rPr lang="en-US" sz="2400" b="1" dirty="0" smtClean="0">
                <a:solidFill>
                  <a:srgbClr val="FF0000"/>
                </a:solidFill>
              </a:rPr>
              <a:t> </a:t>
            </a:r>
            <a:r>
              <a:rPr lang="en-US" sz="2400" b="1" dirty="0" err="1" smtClean="0">
                <a:solidFill>
                  <a:srgbClr val="FF0000"/>
                </a:solidFill>
              </a:rPr>
              <a:t>banyak</a:t>
            </a:r>
            <a:r>
              <a:rPr lang="en-US" sz="2400" b="1" dirty="0" smtClean="0">
                <a:solidFill>
                  <a:srgbClr val="FF0000"/>
                </a:solidFill>
              </a:rPr>
              <a:t> </a:t>
            </a:r>
            <a:r>
              <a:rPr lang="en-US" sz="2400" b="1" dirty="0" err="1" smtClean="0">
                <a:solidFill>
                  <a:srgbClr val="FF0000"/>
                </a:solidFill>
              </a:rPr>
              <a:t>informasi</a:t>
            </a:r>
            <a:r>
              <a:rPr lang="en-US" sz="2400" b="1" dirty="0" smtClean="0">
                <a:solidFill>
                  <a:srgbClr val="FF0000"/>
                </a:solidFill>
              </a:rPr>
              <a:t> </a:t>
            </a:r>
            <a:r>
              <a:rPr lang="en-US" sz="2400" b="1" dirty="0" err="1" smtClean="0">
                <a:solidFill>
                  <a:srgbClr val="FF0000"/>
                </a:solidFill>
              </a:rPr>
              <a:t>ke</a:t>
            </a:r>
            <a:r>
              <a:rPr lang="en-US" sz="2400" b="1" dirty="0" smtClean="0">
                <a:solidFill>
                  <a:srgbClr val="FF0000"/>
                </a:solidFill>
              </a:rPr>
              <a:t> </a:t>
            </a:r>
            <a:r>
              <a:rPr lang="en-US" sz="2400" b="1" dirty="0" err="1" smtClean="0">
                <a:solidFill>
                  <a:srgbClr val="FF0000"/>
                </a:solidFill>
              </a:rPr>
              <a:t>manajer</a:t>
            </a:r>
            <a:r>
              <a:rPr lang="en-US" sz="2400" b="1" dirty="0" smtClean="0">
                <a:solidFill>
                  <a:srgbClr val="FF0000"/>
                </a:solidFill>
              </a:rPr>
              <a:t>. </a:t>
            </a:r>
          </a:p>
          <a:p>
            <a:pPr eaLnBrk="1" hangingPunct="1">
              <a:lnSpc>
                <a:spcPct val="80000"/>
              </a:lnSpc>
            </a:pPr>
            <a:r>
              <a:rPr lang="en-US" sz="2400" b="1" dirty="0" err="1" smtClean="0">
                <a:solidFill>
                  <a:srgbClr val="FF0000"/>
                </a:solidFill>
              </a:rPr>
              <a:t>Sebagai</a:t>
            </a:r>
            <a:r>
              <a:rPr lang="en-US" sz="2400" b="1" dirty="0" smtClean="0">
                <a:solidFill>
                  <a:srgbClr val="FF0000"/>
                </a:solidFill>
              </a:rPr>
              <a:t> </a:t>
            </a:r>
            <a:r>
              <a:rPr lang="en-US" sz="2400" b="1" dirty="0" err="1" smtClean="0">
                <a:solidFill>
                  <a:srgbClr val="FF0000"/>
                </a:solidFill>
              </a:rPr>
              <a:t>contoh</a:t>
            </a:r>
            <a:r>
              <a:rPr lang="en-US" sz="2400" b="1" dirty="0" smtClean="0">
                <a:solidFill>
                  <a:srgbClr val="FF0000"/>
                </a:solidFill>
              </a:rPr>
              <a:t>, </a:t>
            </a:r>
            <a:r>
              <a:rPr lang="en-US" sz="2400" b="1" dirty="0" err="1" smtClean="0">
                <a:solidFill>
                  <a:srgbClr val="FF0000"/>
                </a:solidFill>
              </a:rPr>
              <a:t>sistem</a:t>
            </a:r>
            <a:r>
              <a:rPr lang="en-US" sz="2400" b="1" dirty="0" smtClean="0">
                <a:solidFill>
                  <a:srgbClr val="FF0000"/>
                </a:solidFill>
              </a:rPr>
              <a:t> </a:t>
            </a:r>
            <a:r>
              <a:rPr lang="en-US" sz="2400" b="1" dirty="0" err="1" smtClean="0">
                <a:solidFill>
                  <a:srgbClr val="FF0000"/>
                </a:solidFill>
              </a:rPr>
              <a:t>informasi</a:t>
            </a:r>
            <a:r>
              <a:rPr lang="en-US" sz="2400" b="1" dirty="0" smtClean="0">
                <a:solidFill>
                  <a:srgbClr val="FF0000"/>
                </a:solidFill>
              </a:rPr>
              <a:t> </a:t>
            </a:r>
            <a:r>
              <a:rPr lang="en-US" sz="2400" b="1" dirty="0" err="1" smtClean="0">
                <a:solidFill>
                  <a:srgbClr val="FF0000"/>
                </a:solidFill>
              </a:rPr>
              <a:t>eksekutif</a:t>
            </a:r>
            <a:r>
              <a:rPr lang="en-US" sz="2400" b="1" dirty="0" smtClean="0">
                <a:solidFill>
                  <a:srgbClr val="FF0000"/>
                </a:solidFill>
              </a:rPr>
              <a:t> (</a:t>
            </a:r>
            <a:r>
              <a:rPr lang="en-US" sz="2400" b="1" i="1" dirty="0" smtClean="0">
                <a:solidFill>
                  <a:srgbClr val="FF0000"/>
                </a:solidFill>
              </a:rPr>
              <a:t>Executive Information Systems</a:t>
            </a:r>
            <a:r>
              <a:rPr lang="en-US" sz="2400" b="1" dirty="0" smtClean="0">
                <a:solidFill>
                  <a:srgbClr val="FF0000"/>
                </a:solidFill>
              </a:rPr>
              <a:t> </a:t>
            </a:r>
            <a:r>
              <a:rPr lang="en-US" sz="2400" b="1" dirty="0" err="1" smtClean="0">
                <a:solidFill>
                  <a:srgbClr val="FF0000"/>
                </a:solidFill>
              </a:rPr>
              <a:t>atau</a:t>
            </a:r>
            <a:r>
              <a:rPr lang="en-US" sz="2400" b="1" dirty="0" smtClean="0">
                <a:solidFill>
                  <a:srgbClr val="FF0000"/>
                </a:solidFill>
              </a:rPr>
              <a:t> EIS) </a:t>
            </a:r>
            <a:r>
              <a:rPr lang="en-US" sz="2400" b="1" dirty="0" err="1" smtClean="0">
                <a:solidFill>
                  <a:srgbClr val="FF0000"/>
                </a:solidFill>
              </a:rPr>
              <a:t>mempengaruhi</a:t>
            </a:r>
            <a:r>
              <a:rPr lang="en-US" sz="2400" b="1" dirty="0" smtClean="0">
                <a:solidFill>
                  <a:srgbClr val="FF0000"/>
                </a:solidFill>
              </a:rPr>
              <a:t> </a:t>
            </a:r>
            <a:r>
              <a:rPr lang="en-US" sz="2400" b="1" dirty="0" err="1" smtClean="0">
                <a:solidFill>
                  <a:srgbClr val="FF0000"/>
                </a:solidFill>
              </a:rPr>
              <a:t>aliran</a:t>
            </a:r>
            <a:r>
              <a:rPr lang="en-US" sz="2400" b="1" dirty="0" smtClean="0">
                <a:solidFill>
                  <a:srgbClr val="FF0000"/>
                </a:solidFill>
              </a:rPr>
              <a:t> </a:t>
            </a:r>
            <a:r>
              <a:rPr lang="en-US" sz="2400" b="1" dirty="0" err="1" smtClean="0">
                <a:solidFill>
                  <a:srgbClr val="FF0000"/>
                </a:solidFill>
              </a:rPr>
              <a:t>informasi</a:t>
            </a:r>
            <a:r>
              <a:rPr lang="en-US" sz="2400" b="1" dirty="0" smtClean="0">
                <a:solidFill>
                  <a:srgbClr val="FF0000"/>
                </a:solidFill>
              </a:rPr>
              <a:t> </a:t>
            </a:r>
            <a:r>
              <a:rPr lang="en-US" sz="2400" b="1" dirty="0" err="1" smtClean="0">
                <a:solidFill>
                  <a:srgbClr val="FF0000"/>
                </a:solidFill>
              </a:rPr>
              <a:t>secara</a:t>
            </a:r>
            <a:r>
              <a:rPr lang="en-US" sz="2400" b="1" dirty="0" smtClean="0">
                <a:solidFill>
                  <a:srgbClr val="FF0000"/>
                </a:solidFill>
              </a:rPr>
              <a:t> </a:t>
            </a:r>
            <a:r>
              <a:rPr lang="en-US" sz="2400" b="1" dirty="0" err="1" smtClean="0">
                <a:solidFill>
                  <a:srgbClr val="FF0000"/>
                </a:solidFill>
              </a:rPr>
              <a:t>vertikal</a:t>
            </a:r>
            <a:r>
              <a:rPr lang="en-US" sz="2400" b="1" dirty="0" smtClean="0">
                <a:solidFill>
                  <a:srgbClr val="FF0000"/>
                </a:solidFill>
              </a:rPr>
              <a:t> </a:t>
            </a:r>
            <a:r>
              <a:rPr lang="en-US" sz="2400" b="1" dirty="0" err="1" smtClean="0">
                <a:solidFill>
                  <a:srgbClr val="FF0000"/>
                </a:solidFill>
              </a:rPr>
              <a:t>dalam</a:t>
            </a:r>
            <a:r>
              <a:rPr lang="en-US" sz="2400" b="1" dirty="0" smtClean="0">
                <a:solidFill>
                  <a:srgbClr val="FF0000"/>
                </a:solidFill>
              </a:rPr>
              <a:t> </a:t>
            </a:r>
            <a:r>
              <a:rPr lang="en-US" sz="2400" b="1" dirty="0" err="1" smtClean="0">
                <a:solidFill>
                  <a:srgbClr val="FF0000"/>
                </a:solidFill>
              </a:rPr>
              <a:t>perusahaan</a:t>
            </a:r>
            <a:r>
              <a:rPr lang="en-US" sz="2400" b="1" dirty="0" smtClean="0">
                <a:solidFill>
                  <a:srgbClr val="FF0000"/>
                </a:solidFill>
              </a:rPr>
              <a:t>. </a:t>
            </a:r>
          </a:p>
          <a:p>
            <a:pPr eaLnBrk="1" hangingPunct="1">
              <a:lnSpc>
                <a:spcPct val="80000"/>
              </a:lnSpc>
            </a:pPr>
            <a:r>
              <a:rPr lang="en-US" sz="2400" b="1" dirty="0" err="1" smtClean="0">
                <a:solidFill>
                  <a:srgbClr val="FF0000"/>
                </a:solidFill>
              </a:rPr>
              <a:t>Pihak</a:t>
            </a:r>
            <a:r>
              <a:rPr lang="en-US" sz="2400" b="1" dirty="0" smtClean="0">
                <a:solidFill>
                  <a:srgbClr val="FF0000"/>
                </a:solidFill>
              </a:rPr>
              <a:t> </a:t>
            </a:r>
            <a:r>
              <a:rPr lang="en-US" sz="2400" b="1" dirty="0" err="1" smtClean="0">
                <a:solidFill>
                  <a:srgbClr val="FF0000"/>
                </a:solidFill>
              </a:rPr>
              <a:t>manajemen</a:t>
            </a:r>
            <a:r>
              <a:rPr lang="en-US" sz="2400" b="1" dirty="0" smtClean="0">
                <a:solidFill>
                  <a:srgbClr val="FF0000"/>
                </a:solidFill>
              </a:rPr>
              <a:t> </a:t>
            </a:r>
            <a:r>
              <a:rPr lang="en-US" sz="2400" b="1" dirty="0" err="1" smtClean="0">
                <a:solidFill>
                  <a:srgbClr val="FF0000"/>
                </a:solidFill>
              </a:rPr>
              <a:t>atas</a:t>
            </a:r>
            <a:r>
              <a:rPr lang="en-US" sz="2400" b="1" dirty="0" smtClean="0">
                <a:solidFill>
                  <a:srgbClr val="FF0000"/>
                </a:solidFill>
              </a:rPr>
              <a:t> </a:t>
            </a:r>
            <a:r>
              <a:rPr lang="en-US" sz="2400" b="1" dirty="0" err="1" smtClean="0">
                <a:solidFill>
                  <a:srgbClr val="FF0000"/>
                </a:solidFill>
              </a:rPr>
              <a:t>memiliki</a:t>
            </a:r>
            <a:r>
              <a:rPr lang="en-US" sz="2400" b="1" dirty="0" smtClean="0">
                <a:solidFill>
                  <a:srgbClr val="FF0000"/>
                </a:solidFill>
              </a:rPr>
              <a:t> </a:t>
            </a:r>
            <a:r>
              <a:rPr lang="en-US" sz="2400" b="1" dirty="0" err="1" smtClean="0">
                <a:solidFill>
                  <a:srgbClr val="FF0000"/>
                </a:solidFill>
              </a:rPr>
              <a:t>akses</a:t>
            </a:r>
            <a:r>
              <a:rPr lang="en-US" sz="2400" b="1" dirty="0" smtClean="0">
                <a:solidFill>
                  <a:srgbClr val="FF0000"/>
                </a:solidFill>
              </a:rPr>
              <a:t> </a:t>
            </a:r>
            <a:r>
              <a:rPr lang="en-US" sz="2400" b="1" dirty="0" err="1" smtClean="0">
                <a:solidFill>
                  <a:srgbClr val="FF0000"/>
                </a:solidFill>
              </a:rPr>
              <a:t>informasi</a:t>
            </a:r>
            <a:r>
              <a:rPr lang="en-US" sz="2400" b="1" dirty="0" smtClean="0">
                <a:solidFill>
                  <a:srgbClr val="FF0000"/>
                </a:solidFill>
              </a:rPr>
              <a:t> yang </a:t>
            </a:r>
            <a:r>
              <a:rPr lang="en-US" sz="2400" b="1" dirty="0" err="1" smtClean="0">
                <a:solidFill>
                  <a:srgbClr val="FF0000"/>
                </a:solidFill>
              </a:rPr>
              <a:t>lebih</a:t>
            </a:r>
            <a:r>
              <a:rPr lang="en-US" sz="2400" b="1" dirty="0" smtClean="0">
                <a:solidFill>
                  <a:srgbClr val="FF0000"/>
                </a:solidFill>
              </a:rPr>
              <a:t> </a:t>
            </a:r>
            <a:r>
              <a:rPr lang="en-US" sz="2400" b="1" dirty="0" err="1" smtClean="0">
                <a:solidFill>
                  <a:srgbClr val="FF0000"/>
                </a:solidFill>
              </a:rPr>
              <a:t>besar</a:t>
            </a:r>
            <a:r>
              <a:rPr lang="en-US" sz="2400" b="1" dirty="0" smtClean="0">
                <a:solidFill>
                  <a:srgbClr val="FF0000"/>
                </a:solidFill>
              </a:rPr>
              <a:t> </a:t>
            </a:r>
            <a:r>
              <a:rPr lang="en-US" sz="2400" b="1" dirty="0" err="1" smtClean="0">
                <a:solidFill>
                  <a:srgbClr val="FF0000"/>
                </a:solidFill>
              </a:rPr>
              <a:t>dan</a:t>
            </a:r>
            <a:r>
              <a:rPr lang="en-US" sz="2400" b="1" dirty="0" smtClean="0">
                <a:solidFill>
                  <a:srgbClr val="FF0000"/>
                </a:solidFill>
              </a:rPr>
              <a:t> </a:t>
            </a:r>
            <a:r>
              <a:rPr lang="en-US" sz="2400" b="1" dirty="0" err="1" smtClean="0">
                <a:solidFill>
                  <a:srgbClr val="FF0000"/>
                </a:solidFill>
              </a:rPr>
              <a:t>mengurangi</a:t>
            </a:r>
            <a:r>
              <a:rPr lang="en-US" sz="2400" b="1" dirty="0" smtClean="0">
                <a:solidFill>
                  <a:srgbClr val="FF0000"/>
                </a:solidFill>
              </a:rPr>
              <a:t> </a:t>
            </a:r>
            <a:r>
              <a:rPr lang="en-US" sz="2400" b="1" dirty="0" err="1" smtClean="0">
                <a:solidFill>
                  <a:srgbClr val="FF0000"/>
                </a:solidFill>
              </a:rPr>
              <a:t>ketergantungan</a:t>
            </a:r>
            <a:r>
              <a:rPr lang="en-US" sz="2400" b="1" dirty="0" smtClean="0">
                <a:solidFill>
                  <a:srgbClr val="FF0000"/>
                </a:solidFill>
              </a:rPr>
              <a:t> </a:t>
            </a:r>
            <a:r>
              <a:rPr lang="en-US" sz="2400" b="1" dirty="0" err="1" smtClean="0">
                <a:solidFill>
                  <a:srgbClr val="FF0000"/>
                </a:solidFill>
              </a:rPr>
              <a:t>sumber</a:t>
            </a:r>
            <a:r>
              <a:rPr lang="en-US" sz="2400" b="1" dirty="0" smtClean="0">
                <a:solidFill>
                  <a:srgbClr val="FF0000"/>
                </a:solidFill>
              </a:rPr>
              <a:t> </a:t>
            </a:r>
            <a:r>
              <a:rPr lang="en-US" sz="2400" b="1" dirty="0" err="1" smtClean="0">
                <a:solidFill>
                  <a:srgbClr val="FF0000"/>
                </a:solidFill>
              </a:rPr>
              <a:t>informasi</a:t>
            </a:r>
            <a:r>
              <a:rPr lang="en-US" sz="2400" b="1" dirty="0" smtClean="0">
                <a:solidFill>
                  <a:srgbClr val="FF0000"/>
                </a:solidFill>
              </a:rPr>
              <a:t> </a:t>
            </a:r>
            <a:r>
              <a:rPr lang="en-US" sz="2400" b="1" dirty="0" err="1" smtClean="0">
                <a:solidFill>
                  <a:srgbClr val="FF0000"/>
                </a:solidFill>
              </a:rPr>
              <a:t>terhadap</a:t>
            </a:r>
            <a:r>
              <a:rPr lang="en-US" sz="2400" b="1" dirty="0" smtClean="0">
                <a:solidFill>
                  <a:srgbClr val="FF0000"/>
                </a:solidFill>
              </a:rPr>
              <a:t> </a:t>
            </a:r>
            <a:r>
              <a:rPr lang="en-US" sz="2400" b="1" dirty="0" err="1" smtClean="0">
                <a:solidFill>
                  <a:srgbClr val="FF0000"/>
                </a:solidFill>
              </a:rPr>
              <a:t>manajemen</a:t>
            </a:r>
            <a:r>
              <a:rPr lang="en-US" sz="2400" b="1" dirty="0" smtClean="0">
                <a:solidFill>
                  <a:srgbClr val="FF0000"/>
                </a:solidFill>
              </a:rPr>
              <a:t> </a:t>
            </a:r>
            <a:r>
              <a:rPr lang="en-US" sz="2400" b="1" dirty="0" err="1" smtClean="0">
                <a:solidFill>
                  <a:srgbClr val="FF0000"/>
                </a:solidFill>
              </a:rPr>
              <a:t>menengah</a:t>
            </a:r>
            <a:r>
              <a:rPr lang="en-US" sz="2400" b="1" dirty="0" smtClean="0">
                <a:solidFill>
                  <a:srgbClr val="FF0000"/>
                </a:solidFill>
              </a:rPr>
              <a:t>. </a:t>
            </a:r>
          </a:p>
          <a:p>
            <a:pPr eaLnBrk="1" hangingPunct="1">
              <a:lnSpc>
                <a:spcPct val="80000"/>
              </a:lnSpc>
            </a:pPr>
            <a:r>
              <a:rPr lang="en-US" sz="2400" b="1" dirty="0" err="1" smtClean="0">
                <a:solidFill>
                  <a:srgbClr val="FF0000"/>
                </a:solidFill>
              </a:rPr>
              <a:t>Jaringan</a:t>
            </a:r>
            <a:r>
              <a:rPr lang="en-US" sz="2400" b="1" dirty="0" smtClean="0">
                <a:solidFill>
                  <a:srgbClr val="FF0000"/>
                </a:solidFill>
              </a:rPr>
              <a:t> </a:t>
            </a:r>
            <a:r>
              <a:rPr lang="en-US" sz="2400" b="1" dirty="0" err="1" smtClean="0">
                <a:solidFill>
                  <a:srgbClr val="FF0000"/>
                </a:solidFill>
              </a:rPr>
              <a:t>telekomunikasi</a:t>
            </a:r>
            <a:r>
              <a:rPr lang="en-US" sz="2400" b="1" dirty="0" smtClean="0">
                <a:solidFill>
                  <a:srgbClr val="FF0000"/>
                </a:solidFill>
              </a:rPr>
              <a:t> </a:t>
            </a:r>
            <a:r>
              <a:rPr lang="en-US" sz="2400" b="1" dirty="0" err="1" smtClean="0">
                <a:solidFill>
                  <a:srgbClr val="FF0000"/>
                </a:solidFill>
              </a:rPr>
              <a:t>memungkinkan</a:t>
            </a:r>
            <a:r>
              <a:rPr lang="en-US" sz="2400" b="1" dirty="0" smtClean="0">
                <a:solidFill>
                  <a:srgbClr val="FF0000"/>
                </a:solidFill>
              </a:rPr>
              <a:t> </a:t>
            </a:r>
            <a:r>
              <a:rPr lang="en-US" sz="2400" b="1" dirty="0" err="1" smtClean="0">
                <a:solidFill>
                  <a:srgbClr val="FF0000"/>
                </a:solidFill>
              </a:rPr>
              <a:t>informasi</a:t>
            </a:r>
            <a:r>
              <a:rPr lang="en-US" sz="2400" b="1" dirty="0" smtClean="0">
                <a:solidFill>
                  <a:srgbClr val="FF0000"/>
                </a:solidFill>
              </a:rPr>
              <a:t> </a:t>
            </a:r>
            <a:r>
              <a:rPr lang="en-US" sz="2400" b="1" dirty="0" err="1" smtClean="0">
                <a:solidFill>
                  <a:srgbClr val="FF0000"/>
                </a:solidFill>
              </a:rPr>
              <a:t>mengalir</a:t>
            </a:r>
            <a:r>
              <a:rPr lang="en-US" sz="2400" b="1" dirty="0" smtClean="0">
                <a:solidFill>
                  <a:srgbClr val="FF0000"/>
                </a:solidFill>
              </a:rPr>
              <a:t> </a:t>
            </a:r>
            <a:r>
              <a:rPr lang="en-US" sz="2400" b="1" dirty="0" err="1" smtClean="0">
                <a:solidFill>
                  <a:srgbClr val="FF0000"/>
                </a:solidFill>
              </a:rPr>
              <a:t>dengan</a:t>
            </a:r>
            <a:r>
              <a:rPr lang="en-US" sz="2400" b="1" dirty="0" smtClean="0">
                <a:solidFill>
                  <a:srgbClr val="FF0000"/>
                </a:solidFill>
              </a:rPr>
              <a:t> </a:t>
            </a:r>
            <a:r>
              <a:rPr lang="en-US" sz="2400" b="1" dirty="0" err="1" smtClean="0">
                <a:solidFill>
                  <a:srgbClr val="FF0000"/>
                </a:solidFill>
              </a:rPr>
              <a:t>mudah</a:t>
            </a:r>
            <a:r>
              <a:rPr lang="en-US" sz="2400" b="1" dirty="0" smtClean="0">
                <a:solidFill>
                  <a:srgbClr val="FF0000"/>
                </a:solidFill>
              </a:rPr>
              <a:t> </a:t>
            </a:r>
            <a:r>
              <a:rPr lang="en-US" sz="2400" b="1" dirty="0" err="1" smtClean="0">
                <a:solidFill>
                  <a:srgbClr val="FF0000"/>
                </a:solidFill>
              </a:rPr>
              <a:t>dan</a:t>
            </a:r>
            <a:r>
              <a:rPr lang="en-US" sz="2400" b="1" dirty="0" smtClean="0">
                <a:solidFill>
                  <a:srgbClr val="FF0000"/>
                </a:solidFill>
              </a:rPr>
              <a:t> </a:t>
            </a:r>
            <a:r>
              <a:rPr lang="en-US" sz="2400" b="1" dirty="0" err="1" smtClean="0">
                <a:solidFill>
                  <a:srgbClr val="FF0000"/>
                </a:solidFill>
              </a:rPr>
              <a:t>cepat</a:t>
            </a:r>
            <a:r>
              <a:rPr lang="en-US" sz="2400" b="1" dirty="0" smtClean="0">
                <a:solidFill>
                  <a:srgbClr val="FF0000"/>
                </a:solidFill>
              </a:rPr>
              <a:t> di </a:t>
            </a:r>
            <a:r>
              <a:rPr lang="en-US" sz="2400" b="1" dirty="0" err="1" smtClean="0">
                <a:solidFill>
                  <a:srgbClr val="FF0000"/>
                </a:solidFill>
              </a:rPr>
              <a:t>antara</a:t>
            </a:r>
            <a:r>
              <a:rPr lang="en-US" sz="2400" b="1" dirty="0" smtClean="0">
                <a:solidFill>
                  <a:srgbClr val="FF0000"/>
                </a:solidFill>
              </a:rPr>
              <a:t> </a:t>
            </a:r>
            <a:r>
              <a:rPr lang="en-US" sz="2400" b="1" dirty="0" err="1" smtClean="0">
                <a:solidFill>
                  <a:srgbClr val="FF0000"/>
                </a:solidFill>
              </a:rPr>
              <a:t>departemen</a:t>
            </a:r>
            <a:r>
              <a:rPr lang="en-US" sz="2400" b="1" dirty="0" smtClean="0">
                <a:solidFill>
                  <a:srgbClr val="FF0000"/>
                </a:solidFill>
              </a:rPr>
              <a:t> </a:t>
            </a:r>
            <a:r>
              <a:rPr lang="en-US" sz="2400" b="1" dirty="0" err="1" smtClean="0">
                <a:solidFill>
                  <a:srgbClr val="FF0000"/>
                </a:solidFill>
              </a:rPr>
              <a:t>dan</a:t>
            </a:r>
            <a:r>
              <a:rPr lang="en-US" sz="2400" b="1" dirty="0" smtClean="0">
                <a:solidFill>
                  <a:srgbClr val="FF0000"/>
                </a:solidFill>
              </a:rPr>
              <a:t> </a:t>
            </a:r>
            <a:r>
              <a:rPr lang="en-US" sz="2400" b="1" dirty="0" err="1" smtClean="0">
                <a:solidFill>
                  <a:srgbClr val="FF0000"/>
                </a:solidFill>
              </a:rPr>
              <a:t>divisi</a:t>
            </a:r>
            <a:r>
              <a:rPr lang="en-US" sz="2400" b="1" dirty="0" smtClean="0">
                <a:solidFill>
                  <a:srgbClr val="FF0000"/>
                </a:solidFill>
              </a:rPr>
              <a:t> yang </a:t>
            </a:r>
            <a:r>
              <a:rPr lang="en-US" sz="2400" b="1" dirty="0" err="1" smtClean="0">
                <a:solidFill>
                  <a:srgbClr val="FF0000"/>
                </a:solidFill>
              </a:rPr>
              <a:t>berbeda</a:t>
            </a:r>
            <a:r>
              <a:rPr lang="en-US" sz="2400" b="1" dirty="0" smtClean="0">
                <a:solidFill>
                  <a:srgbClr val="FF0000"/>
                </a:solidFill>
              </a:rPr>
              <a:t>.</a:t>
            </a:r>
            <a:endParaRPr lang="id-ID" sz="2400" b="1" dirty="0" smtClean="0">
              <a:solidFill>
                <a:srgbClr val="FF0000"/>
              </a:solidFill>
            </a:endParaRPr>
          </a:p>
        </p:txBody>
      </p:sp>
    </p:spTree>
    <p:extLst>
      <p:ext uri="{BB962C8B-B14F-4D97-AF65-F5344CB8AC3E}">
        <p14:creationId xmlns:p14="http://schemas.microsoft.com/office/powerpoint/2010/main" val="42250858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7B32AC61-4520-4980-9677-905BC5590AF9}" type="slidenum">
              <a:rPr lang="en-US" smtClean="0"/>
              <a:pPr/>
              <a:t>27</a:t>
            </a:fld>
            <a:endParaRPr lang="en-US" smtClean="0"/>
          </a:p>
        </p:txBody>
      </p:sp>
      <p:sp>
        <p:nvSpPr>
          <p:cNvPr id="18435" name="Rectangle 2"/>
          <p:cNvSpPr>
            <a:spLocks noGrp="1" noChangeArrowheads="1"/>
          </p:cNvSpPr>
          <p:nvPr>
            <p:ph type="title"/>
          </p:nvPr>
        </p:nvSpPr>
        <p:spPr>
          <a:xfrm>
            <a:off x="381000" y="609600"/>
            <a:ext cx="8229600" cy="1143000"/>
          </a:xfrm>
        </p:spPr>
        <p:txBody>
          <a:bodyPr/>
          <a:lstStyle/>
          <a:p>
            <a:pPr eaLnBrk="1" hangingPunct="1"/>
            <a:r>
              <a:rPr lang="en-US" sz="4000" b="1" dirty="0" err="1" smtClean="0">
                <a:solidFill>
                  <a:srgbClr val="FF0000"/>
                </a:solidFill>
              </a:rPr>
              <a:t>Alasan</a:t>
            </a:r>
            <a:r>
              <a:rPr lang="en-US" sz="4000" b="1" dirty="0" smtClean="0">
                <a:solidFill>
                  <a:srgbClr val="FF0000"/>
                </a:solidFill>
              </a:rPr>
              <a:t> </a:t>
            </a:r>
            <a:r>
              <a:rPr lang="en-US" sz="4000" b="1" dirty="0" err="1" smtClean="0">
                <a:solidFill>
                  <a:srgbClr val="FF0000"/>
                </a:solidFill>
              </a:rPr>
              <a:t>Penerapan</a:t>
            </a:r>
            <a:r>
              <a:rPr lang="en-US" sz="4000" b="1" dirty="0" smtClean="0">
                <a:solidFill>
                  <a:srgbClr val="FF0000"/>
                </a:solidFill>
              </a:rPr>
              <a:t> TI </a:t>
            </a:r>
            <a:r>
              <a:rPr lang="en-US" sz="4000" b="1" dirty="0" err="1" smtClean="0">
                <a:solidFill>
                  <a:srgbClr val="FF0000"/>
                </a:solidFill>
              </a:rPr>
              <a:t>pada</a:t>
            </a:r>
            <a:r>
              <a:rPr lang="en-US" sz="4000" b="1" dirty="0" smtClean="0">
                <a:solidFill>
                  <a:srgbClr val="FF0000"/>
                </a:solidFill>
              </a:rPr>
              <a:t/>
            </a:r>
            <a:br>
              <a:rPr lang="en-US" sz="4000" b="1" dirty="0" smtClean="0">
                <a:solidFill>
                  <a:srgbClr val="FF0000"/>
                </a:solidFill>
              </a:rPr>
            </a:br>
            <a:r>
              <a:rPr lang="en-US" sz="4000" b="1" dirty="0" err="1" smtClean="0">
                <a:solidFill>
                  <a:srgbClr val="FF0000"/>
                </a:solidFill>
              </a:rPr>
              <a:t>Bidang</a:t>
            </a:r>
            <a:r>
              <a:rPr lang="en-US" sz="4000" b="1" dirty="0" smtClean="0">
                <a:solidFill>
                  <a:srgbClr val="FF0000"/>
                </a:solidFill>
              </a:rPr>
              <a:t> </a:t>
            </a:r>
            <a:r>
              <a:rPr lang="en-US" sz="4000" b="1" dirty="0" err="1" smtClean="0">
                <a:solidFill>
                  <a:srgbClr val="FF0000"/>
                </a:solidFill>
              </a:rPr>
              <a:t>Pemasaran</a:t>
            </a:r>
            <a:r>
              <a:rPr lang="en-US" sz="4000" b="1" dirty="0" smtClean="0">
                <a:solidFill>
                  <a:srgbClr val="FF0000"/>
                </a:solidFill>
              </a:rPr>
              <a:t> (</a:t>
            </a:r>
            <a:r>
              <a:rPr lang="en-US" sz="4000" b="1" dirty="0" err="1" smtClean="0">
                <a:solidFill>
                  <a:srgbClr val="FF0000"/>
                </a:solidFill>
              </a:rPr>
              <a:t>Lanjutan</a:t>
            </a:r>
            <a:r>
              <a:rPr lang="en-US" sz="4000" b="1" dirty="0" smtClean="0">
                <a:solidFill>
                  <a:srgbClr val="FF0000"/>
                </a:solidFill>
              </a:rPr>
              <a:t>)</a:t>
            </a:r>
            <a:r>
              <a:rPr lang="id-ID" sz="4000" b="1" dirty="0" smtClean="0">
                <a:solidFill>
                  <a:srgbClr val="FF0000"/>
                </a:solidFill>
              </a:rPr>
              <a:t> </a:t>
            </a:r>
          </a:p>
        </p:txBody>
      </p:sp>
      <p:sp>
        <p:nvSpPr>
          <p:cNvPr id="18436" name="Rectangle 3"/>
          <p:cNvSpPr>
            <a:spLocks noGrp="1" noChangeArrowheads="1"/>
          </p:cNvSpPr>
          <p:nvPr>
            <p:ph type="body" idx="1"/>
          </p:nvPr>
        </p:nvSpPr>
        <p:spPr>
          <a:xfrm>
            <a:off x="457200" y="2133599"/>
            <a:ext cx="8401051" cy="3808413"/>
          </a:xfrm>
        </p:spPr>
        <p:txBody>
          <a:bodyPr/>
          <a:lstStyle/>
          <a:p>
            <a:pPr eaLnBrk="1" hangingPunct="1">
              <a:lnSpc>
                <a:spcPct val="80000"/>
              </a:lnSpc>
            </a:pPr>
            <a:r>
              <a:rPr lang="en-US" sz="2800" b="1" dirty="0" err="1" smtClean="0">
                <a:solidFill>
                  <a:srgbClr val="0000CC"/>
                </a:solidFill>
              </a:rPr>
              <a:t>Teknologi</a:t>
            </a:r>
            <a:r>
              <a:rPr lang="en-US" sz="2800" b="1" dirty="0" smtClean="0">
                <a:solidFill>
                  <a:srgbClr val="0000CC"/>
                </a:solidFill>
              </a:rPr>
              <a:t> </a:t>
            </a:r>
            <a:r>
              <a:rPr lang="en-US" sz="2800" b="1" dirty="0" err="1" smtClean="0">
                <a:solidFill>
                  <a:srgbClr val="0000CC"/>
                </a:solidFill>
              </a:rPr>
              <a:t>informasi</a:t>
            </a:r>
            <a:r>
              <a:rPr lang="en-US" sz="2800" b="1" dirty="0" smtClean="0">
                <a:solidFill>
                  <a:srgbClr val="0000CC"/>
                </a:solidFill>
              </a:rPr>
              <a:t> </a:t>
            </a:r>
            <a:r>
              <a:rPr lang="en-US" sz="2800" b="1" dirty="0" err="1" smtClean="0">
                <a:solidFill>
                  <a:srgbClr val="0000CC"/>
                </a:solidFill>
              </a:rPr>
              <a:t>juga</a:t>
            </a:r>
            <a:r>
              <a:rPr lang="en-US" sz="2800" b="1" dirty="0" smtClean="0">
                <a:solidFill>
                  <a:srgbClr val="0000CC"/>
                </a:solidFill>
              </a:rPr>
              <a:t> </a:t>
            </a:r>
            <a:r>
              <a:rPr lang="en-US" sz="2800" b="1" dirty="0" err="1" smtClean="0">
                <a:solidFill>
                  <a:srgbClr val="0000CC"/>
                </a:solidFill>
              </a:rPr>
              <a:t>mempengaruhi</a:t>
            </a:r>
            <a:r>
              <a:rPr lang="en-US" sz="2800" b="1" dirty="0" smtClean="0">
                <a:solidFill>
                  <a:srgbClr val="0000CC"/>
                </a:solidFill>
              </a:rPr>
              <a:t> </a:t>
            </a:r>
            <a:r>
              <a:rPr lang="en-US" sz="2800" b="1" dirty="0" err="1" smtClean="0">
                <a:solidFill>
                  <a:srgbClr val="0000CC"/>
                </a:solidFill>
              </a:rPr>
              <a:t>antarmuka-antarmuka</a:t>
            </a:r>
            <a:r>
              <a:rPr lang="en-US" sz="2800" b="1" dirty="0" smtClean="0">
                <a:solidFill>
                  <a:srgbClr val="0000CC"/>
                </a:solidFill>
              </a:rPr>
              <a:t> </a:t>
            </a:r>
            <a:r>
              <a:rPr lang="en-US" sz="2800" b="1" dirty="0" err="1" smtClean="0">
                <a:solidFill>
                  <a:srgbClr val="0000CC"/>
                </a:solidFill>
              </a:rPr>
              <a:t>organsiasi</a:t>
            </a:r>
            <a:r>
              <a:rPr lang="en-US" sz="2800" b="1" dirty="0" smtClean="0">
                <a:solidFill>
                  <a:srgbClr val="0000CC"/>
                </a:solidFill>
              </a:rPr>
              <a:t> </a:t>
            </a:r>
            <a:r>
              <a:rPr lang="en-US" sz="2800" b="1" dirty="0" err="1" smtClean="0">
                <a:solidFill>
                  <a:srgbClr val="0000CC"/>
                </a:solidFill>
              </a:rPr>
              <a:t>dengan</a:t>
            </a:r>
            <a:r>
              <a:rPr lang="en-US" sz="2800" b="1" dirty="0" smtClean="0">
                <a:solidFill>
                  <a:srgbClr val="0000CC"/>
                </a:solidFill>
              </a:rPr>
              <a:t> </a:t>
            </a:r>
            <a:r>
              <a:rPr lang="en-US" sz="2800" b="1" dirty="0" err="1" smtClean="0">
                <a:solidFill>
                  <a:srgbClr val="0000CC"/>
                </a:solidFill>
              </a:rPr>
              <a:t>lingkungan</a:t>
            </a:r>
            <a:r>
              <a:rPr lang="en-US" sz="2800" b="1" dirty="0" smtClean="0">
                <a:solidFill>
                  <a:srgbClr val="0000CC"/>
                </a:solidFill>
              </a:rPr>
              <a:t>, </a:t>
            </a:r>
            <a:r>
              <a:rPr lang="en-US" sz="2800" b="1" dirty="0" err="1" smtClean="0">
                <a:solidFill>
                  <a:srgbClr val="0000CC"/>
                </a:solidFill>
              </a:rPr>
              <a:t>seperti</a:t>
            </a:r>
            <a:r>
              <a:rPr lang="en-US" sz="2800" b="1" dirty="0" smtClean="0">
                <a:solidFill>
                  <a:srgbClr val="0000CC"/>
                </a:solidFill>
              </a:rPr>
              <a:t> </a:t>
            </a:r>
            <a:r>
              <a:rPr lang="en-US" sz="2800" b="1" dirty="0" err="1" smtClean="0">
                <a:solidFill>
                  <a:srgbClr val="0000CC"/>
                </a:solidFill>
              </a:rPr>
              <a:t>pelanggan</a:t>
            </a:r>
            <a:r>
              <a:rPr lang="en-US" sz="2800" b="1" dirty="0" smtClean="0">
                <a:solidFill>
                  <a:srgbClr val="0000CC"/>
                </a:solidFill>
              </a:rPr>
              <a:t> </a:t>
            </a:r>
            <a:r>
              <a:rPr lang="en-US" sz="2800" b="1" dirty="0" err="1" smtClean="0">
                <a:solidFill>
                  <a:srgbClr val="0000CC"/>
                </a:solidFill>
              </a:rPr>
              <a:t>dan</a:t>
            </a:r>
            <a:r>
              <a:rPr lang="en-US" sz="2800" b="1" dirty="0" smtClean="0">
                <a:solidFill>
                  <a:srgbClr val="0000CC"/>
                </a:solidFill>
              </a:rPr>
              <a:t> </a:t>
            </a:r>
            <a:r>
              <a:rPr lang="en-US" sz="2800" b="1" dirty="0" err="1" smtClean="0">
                <a:solidFill>
                  <a:srgbClr val="0000CC"/>
                </a:solidFill>
              </a:rPr>
              <a:t>pemasok</a:t>
            </a:r>
            <a:r>
              <a:rPr lang="en-US" sz="2800" b="1" dirty="0" smtClean="0">
                <a:solidFill>
                  <a:srgbClr val="0000CC"/>
                </a:solidFill>
              </a:rPr>
              <a:t>. </a:t>
            </a:r>
          </a:p>
          <a:p>
            <a:pPr eaLnBrk="1" hangingPunct="1">
              <a:lnSpc>
                <a:spcPct val="80000"/>
              </a:lnSpc>
            </a:pPr>
            <a:r>
              <a:rPr lang="en-US" sz="2800" b="1" dirty="0" err="1" smtClean="0">
                <a:solidFill>
                  <a:srgbClr val="0000CC"/>
                </a:solidFill>
              </a:rPr>
              <a:t>Sistem</a:t>
            </a:r>
            <a:r>
              <a:rPr lang="en-US" sz="2800" b="1" dirty="0" smtClean="0">
                <a:solidFill>
                  <a:srgbClr val="0000CC"/>
                </a:solidFill>
              </a:rPr>
              <a:t> </a:t>
            </a:r>
            <a:r>
              <a:rPr lang="en-US" sz="2800" b="1" dirty="0" err="1" smtClean="0">
                <a:solidFill>
                  <a:srgbClr val="0000CC"/>
                </a:solidFill>
              </a:rPr>
              <a:t>antarorganisasi</a:t>
            </a:r>
            <a:r>
              <a:rPr lang="en-US" sz="2800" b="1" dirty="0" smtClean="0">
                <a:solidFill>
                  <a:srgbClr val="0000CC"/>
                </a:solidFill>
              </a:rPr>
              <a:t> yang </a:t>
            </a:r>
            <a:r>
              <a:rPr lang="en-US" sz="2800" b="1" dirty="0" err="1" smtClean="0">
                <a:solidFill>
                  <a:srgbClr val="0000CC"/>
                </a:solidFill>
              </a:rPr>
              <a:t>dilengkapi</a:t>
            </a:r>
            <a:r>
              <a:rPr lang="en-US" sz="2800" b="1" dirty="0" smtClean="0">
                <a:solidFill>
                  <a:srgbClr val="0000CC"/>
                </a:solidFill>
              </a:rPr>
              <a:t> </a:t>
            </a:r>
            <a:r>
              <a:rPr lang="en-US" sz="2800" b="1" dirty="0" err="1" smtClean="0">
                <a:solidFill>
                  <a:srgbClr val="0000CC"/>
                </a:solidFill>
              </a:rPr>
              <a:t>dengan</a:t>
            </a:r>
            <a:r>
              <a:rPr lang="en-US" sz="2800" b="1" dirty="0" smtClean="0">
                <a:solidFill>
                  <a:srgbClr val="0000CC"/>
                </a:solidFill>
              </a:rPr>
              <a:t> </a:t>
            </a:r>
            <a:r>
              <a:rPr lang="en-US" sz="2800" b="1" dirty="0" err="1" smtClean="0">
                <a:solidFill>
                  <a:srgbClr val="0000CC"/>
                </a:solidFill>
              </a:rPr>
              <a:t>pertukaran</a:t>
            </a:r>
            <a:r>
              <a:rPr lang="en-US" sz="2800" b="1" dirty="0" smtClean="0">
                <a:solidFill>
                  <a:srgbClr val="0000CC"/>
                </a:solidFill>
              </a:rPr>
              <a:t> data </a:t>
            </a:r>
            <a:r>
              <a:rPr lang="en-US" sz="2800" b="1" dirty="0" err="1" smtClean="0">
                <a:solidFill>
                  <a:srgbClr val="0000CC"/>
                </a:solidFill>
              </a:rPr>
              <a:t>elektronis</a:t>
            </a:r>
            <a:r>
              <a:rPr lang="en-US" sz="2800" b="1" dirty="0" smtClean="0">
                <a:solidFill>
                  <a:srgbClr val="0000CC"/>
                </a:solidFill>
              </a:rPr>
              <a:t> (</a:t>
            </a:r>
            <a:r>
              <a:rPr lang="en-US" sz="2800" b="1" i="1" dirty="0" smtClean="0">
                <a:solidFill>
                  <a:srgbClr val="0000CC"/>
                </a:solidFill>
              </a:rPr>
              <a:t>Electronic Data Interchange</a:t>
            </a:r>
            <a:r>
              <a:rPr lang="en-US" sz="2800" b="1" dirty="0" smtClean="0">
                <a:solidFill>
                  <a:srgbClr val="0000CC"/>
                </a:solidFill>
              </a:rPr>
              <a:t>) </a:t>
            </a:r>
            <a:r>
              <a:rPr lang="en-US" sz="2800" b="1" dirty="0" err="1" smtClean="0">
                <a:solidFill>
                  <a:srgbClr val="0000CC"/>
                </a:solidFill>
              </a:rPr>
              <a:t>menciptakan</a:t>
            </a:r>
            <a:r>
              <a:rPr lang="en-US" sz="2800" b="1" dirty="0" smtClean="0">
                <a:solidFill>
                  <a:srgbClr val="0000CC"/>
                </a:solidFill>
              </a:rPr>
              <a:t> </a:t>
            </a:r>
            <a:r>
              <a:rPr lang="en-US" sz="2800" b="1" dirty="0" err="1" smtClean="0">
                <a:solidFill>
                  <a:srgbClr val="0000CC"/>
                </a:solidFill>
              </a:rPr>
              <a:t>hubungan</a:t>
            </a:r>
            <a:r>
              <a:rPr lang="en-US" sz="2800" b="1" dirty="0" smtClean="0">
                <a:solidFill>
                  <a:srgbClr val="0000CC"/>
                </a:solidFill>
              </a:rPr>
              <a:t> yang </a:t>
            </a:r>
            <a:r>
              <a:rPr lang="en-US" sz="2800" b="1" dirty="0" err="1" smtClean="0">
                <a:solidFill>
                  <a:srgbClr val="0000CC"/>
                </a:solidFill>
              </a:rPr>
              <a:t>lebih</a:t>
            </a:r>
            <a:r>
              <a:rPr lang="en-US" sz="2800" b="1" dirty="0" smtClean="0">
                <a:solidFill>
                  <a:srgbClr val="0000CC"/>
                </a:solidFill>
              </a:rPr>
              <a:t> </a:t>
            </a:r>
            <a:r>
              <a:rPr lang="en-US" sz="2800" b="1" dirty="0" err="1" smtClean="0">
                <a:solidFill>
                  <a:srgbClr val="0000CC"/>
                </a:solidFill>
              </a:rPr>
              <a:t>dekat</a:t>
            </a:r>
            <a:r>
              <a:rPr lang="en-US" sz="2800" b="1" dirty="0" smtClean="0">
                <a:solidFill>
                  <a:srgbClr val="0000CC"/>
                </a:solidFill>
              </a:rPr>
              <a:t> </a:t>
            </a:r>
            <a:r>
              <a:rPr lang="en-US" sz="2800" b="1" dirty="0" err="1" smtClean="0">
                <a:solidFill>
                  <a:srgbClr val="0000CC"/>
                </a:solidFill>
              </a:rPr>
              <a:t>antara</a:t>
            </a:r>
            <a:r>
              <a:rPr lang="en-US" sz="2800" b="1" dirty="0" smtClean="0">
                <a:solidFill>
                  <a:srgbClr val="0000CC"/>
                </a:solidFill>
              </a:rPr>
              <a:t> </a:t>
            </a:r>
            <a:r>
              <a:rPr lang="en-US" sz="2800" b="1" dirty="0" err="1" smtClean="0">
                <a:solidFill>
                  <a:srgbClr val="0000CC"/>
                </a:solidFill>
              </a:rPr>
              <a:t>organisasi</a:t>
            </a:r>
            <a:r>
              <a:rPr lang="en-US" sz="2800" b="1" dirty="0" smtClean="0">
                <a:solidFill>
                  <a:srgbClr val="0000CC"/>
                </a:solidFill>
              </a:rPr>
              <a:t> </a:t>
            </a:r>
            <a:r>
              <a:rPr lang="en-US" sz="2800" b="1" dirty="0" err="1" smtClean="0">
                <a:solidFill>
                  <a:srgbClr val="0000CC"/>
                </a:solidFill>
              </a:rPr>
              <a:t>dan</a:t>
            </a:r>
            <a:r>
              <a:rPr lang="en-US" sz="2800" b="1" dirty="0" smtClean="0">
                <a:solidFill>
                  <a:srgbClr val="0000CC"/>
                </a:solidFill>
              </a:rPr>
              <a:t> </a:t>
            </a:r>
            <a:r>
              <a:rPr lang="en-US" sz="2800" b="1" dirty="0" err="1" smtClean="0">
                <a:solidFill>
                  <a:srgbClr val="0000CC"/>
                </a:solidFill>
              </a:rPr>
              <a:t>pemasok</a:t>
            </a:r>
            <a:r>
              <a:rPr lang="en-US" sz="2800" b="1" dirty="0" smtClean="0">
                <a:solidFill>
                  <a:srgbClr val="0000CC"/>
                </a:solidFill>
              </a:rPr>
              <a:t>, </a:t>
            </a:r>
            <a:r>
              <a:rPr lang="en-US" sz="2800" b="1" dirty="0" err="1" smtClean="0">
                <a:solidFill>
                  <a:srgbClr val="0000CC"/>
                </a:solidFill>
              </a:rPr>
              <a:t>memfasilitasi</a:t>
            </a:r>
            <a:r>
              <a:rPr lang="en-US" sz="2800" b="1" dirty="0" smtClean="0">
                <a:solidFill>
                  <a:srgbClr val="0000CC"/>
                </a:solidFill>
              </a:rPr>
              <a:t> </a:t>
            </a:r>
            <a:r>
              <a:rPr lang="en-US" sz="2800" b="1" dirty="0" err="1" smtClean="0">
                <a:solidFill>
                  <a:srgbClr val="0000CC"/>
                </a:solidFill>
              </a:rPr>
              <a:t>manajemen</a:t>
            </a:r>
            <a:r>
              <a:rPr lang="en-US" sz="2800" b="1" dirty="0" smtClean="0">
                <a:solidFill>
                  <a:srgbClr val="0000CC"/>
                </a:solidFill>
              </a:rPr>
              <a:t> </a:t>
            </a:r>
            <a:r>
              <a:rPr lang="en-US" sz="2800" b="1" dirty="0" err="1" smtClean="0">
                <a:solidFill>
                  <a:srgbClr val="0000CC"/>
                </a:solidFill>
              </a:rPr>
              <a:t>sediaan</a:t>
            </a:r>
            <a:r>
              <a:rPr lang="en-US" sz="2800" b="1" dirty="0" smtClean="0">
                <a:solidFill>
                  <a:srgbClr val="0000CC"/>
                </a:solidFill>
              </a:rPr>
              <a:t> yang </a:t>
            </a:r>
            <a:r>
              <a:rPr lang="en-US" sz="2800" b="1" dirty="0" err="1" smtClean="0">
                <a:solidFill>
                  <a:srgbClr val="0000CC"/>
                </a:solidFill>
              </a:rPr>
              <a:t>lebih</a:t>
            </a:r>
            <a:r>
              <a:rPr lang="en-US" sz="2800" b="1" dirty="0" smtClean="0">
                <a:solidFill>
                  <a:srgbClr val="0000CC"/>
                </a:solidFill>
              </a:rPr>
              <a:t> </a:t>
            </a:r>
            <a:r>
              <a:rPr lang="en-US" sz="2800" b="1" dirty="0" err="1" smtClean="0">
                <a:solidFill>
                  <a:srgbClr val="0000CC"/>
                </a:solidFill>
              </a:rPr>
              <a:t>efisien</a:t>
            </a:r>
            <a:r>
              <a:rPr lang="en-US" sz="2800" b="1" dirty="0" smtClean="0">
                <a:solidFill>
                  <a:srgbClr val="0000CC"/>
                </a:solidFill>
              </a:rPr>
              <a:t> </a:t>
            </a:r>
            <a:r>
              <a:rPr lang="en-US" sz="2800" b="1" dirty="0" err="1" smtClean="0">
                <a:solidFill>
                  <a:srgbClr val="0000CC"/>
                </a:solidFill>
              </a:rPr>
              <a:t>dan</a:t>
            </a:r>
            <a:r>
              <a:rPr lang="en-US" sz="2800" b="1" dirty="0" smtClean="0">
                <a:solidFill>
                  <a:srgbClr val="0000CC"/>
                </a:solidFill>
              </a:rPr>
              <a:t> </a:t>
            </a:r>
            <a:r>
              <a:rPr lang="en-US" sz="2800" b="1" dirty="0" err="1" smtClean="0">
                <a:solidFill>
                  <a:srgbClr val="0000CC"/>
                </a:solidFill>
              </a:rPr>
              <a:t>memungkinkan</a:t>
            </a:r>
            <a:r>
              <a:rPr lang="en-US" sz="2800" b="1" dirty="0" smtClean="0">
                <a:solidFill>
                  <a:srgbClr val="0000CC"/>
                </a:solidFill>
              </a:rPr>
              <a:t> </a:t>
            </a:r>
            <a:r>
              <a:rPr lang="en-US" sz="2800" b="1" dirty="0" err="1" smtClean="0">
                <a:solidFill>
                  <a:srgbClr val="0000CC"/>
                </a:solidFill>
              </a:rPr>
              <a:t>pendekatan</a:t>
            </a:r>
            <a:r>
              <a:rPr lang="en-US" sz="2800" b="1" dirty="0" smtClean="0">
                <a:solidFill>
                  <a:srgbClr val="0000CC"/>
                </a:solidFill>
              </a:rPr>
              <a:t> </a:t>
            </a:r>
            <a:r>
              <a:rPr lang="en-US" sz="2800" b="1" dirty="0" err="1" smtClean="0">
                <a:solidFill>
                  <a:srgbClr val="0000CC"/>
                </a:solidFill>
              </a:rPr>
              <a:t>tepat</a:t>
            </a:r>
            <a:r>
              <a:rPr lang="en-US" sz="2800" b="1" dirty="0" smtClean="0">
                <a:solidFill>
                  <a:srgbClr val="0000CC"/>
                </a:solidFill>
              </a:rPr>
              <a:t> </a:t>
            </a:r>
            <a:r>
              <a:rPr lang="en-US" sz="2800" b="1" dirty="0" err="1" smtClean="0">
                <a:solidFill>
                  <a:srgbClr val="0000CC"/>
                </a:solidFill>
              </a:rPr>
              <a:t>waktu</a:t>
            </a:r>
            <a:r>
              <a:rPr lang="en-US" sz="2800" b="1" dirty="0" smtClean="0">
                <a:solidFill>
                  <a:srgbClr val="0000CC"/>
                </a:solidFill>
              </a:rPr>
              <a:t> </a:t>
            </a:r>
            <a:r>
              <a:rPr lang="en-US" sz="2800" b="1" dirty="0" err="1" smtClean="0">
                <a:solidFill>
                  <a:srgbClr val="0000CC"/>
                </a:solidFill>
              </a:rPr>
              <a:t>dalam</a:t>
            </a:r>
            <a:r>
              <a:rPr lang="en-US" sz="2800" b="1" dirty="0" smtClean="0">
                <a:solidFill>
                  <a:srgbClr val="0000CC"/>
                </a:solidFill>
              </a:rPr>
              <a:t> </a:t>
            </a:r>
            <a:r>
              <a:rPr lang="en-US" sz="2800" b="1" dirty="0" err="1" smtClean="0">
                <a:solidFill>
                  <a:srgbClr val="0000CC"/>
                </a:solidFill>
              </a:rPr>
              <a:t>melakukan</a:t>
            </a:r>
            <a:r>
              <a:rPr lang="en-US" sz="2800" b="1" dirty="0" smtClean="0">
                <a:solidFill>
                  <a:srgbClr val="0000CC"/>
                </a:solidFill>
              </a:rPr>
              <a:t> </a:t>
            </a:r>
            <a:r>
              <a:rPr lang="en-US" sz="2800" b="1" dirty="0" err="1" smtClean="0">
                <a:solidFill>
                  <a:srgbClr val="0000CC"/>
                </a:solidFill>
              </a:rPr>
              <a:t>pemesanan</a:t>
            </a:r>
            <a:r>
              <a:rPr lang="en-US" sz="2800" b="1" dirty="0" smtClean="0">
                <a:solidFill>
                  <a:srgbClr val="0000CC"/>
                </a:solidFill>
              </a:rPr>
              <a:t> </a:t>
            </a:r>
            <a:r>
              <a:rPr lang="en-US" sz="2800" b="1" dirty="0" err="1" smtClean="0">
                <a:solidFill>
                  <a:srgbClr val="0000CC"/>
                </a:solidFill>
              </a:rPr>
              <a:t>kembali</a:t>
            </a:r>
            <a:r>
              <a:rPr lang="id-ID" sz="2800" b="1" dirty="0" smtClean="0">
                <a:solidFill>
                  <a:srgbClr val="0000CC"/>
                </a:solidFill>
              </a:rPr>
              <a:t> </a:t>
            </a:r>
          </a:p>
        </p:txBody>
      </p:sp>
    </p:spTree>
    <p:extLst>
      <p:ext uri="{BB962C8B-B14F-4D97-AF65-F5344CB8AC3E}">
        <p14:creationId xmlns:p14="http://schemas.microsoft.com/office/powerpoint/2010/main" val="13923972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928A46B0-86DF-4A24-B786-A19B510D704A}" type="slidenum">
              <a:rPr lang="en-US" smtClean="0"/>
              <a:pPr/>
              <a:t>28</a:t>
            </a:fld>
            <a:endParaRPr lang="en-US" smtClean="0"/>
          </a:p>
        </p:txBody>
      </p:sp>
      <p:sp>
        <p:nvSpPr>
          <p:cNvPr id="19459" name="Rectangle 2"/>
          <p:cNvSpPr>
            <a:spLocks noGrp="1" noChangeArrowheads="1"/>
          </p:cNvSpPr>
          <p:nvPr>
            <p:ph type="title"/>
          </p:nvPr>
        </p:nvSpPr>
        <p:spPr>
          <a:xfrm>
            <a:off x="457200" y="457200"/>
            <a:ext cx="8229600" cy="1143000"/>
          </a:xfrm>
        </p:spPr>
        <p:txBody>
          <a:bodyPr/>
          <a:lstStyle/>
          <a:p>
            <a:pPr eaLnBrk="1" hangingPunct="1"/>
            <a:r>
              <a:rPr lang="en-US" sz="6000" b="1" dirty="0" err="1" smtClean="0">
                <a:solidFill>
                  <a:srgbClr val="0000CC"/>
                </a:solidFill>
              </a:rPr>
              <a:t>Peranan</a:t>
            </a:r>
            <a:r>
              <a:rPr lang="en-US" sz="6000" b="1" dirty="0" smtClean="0">
                <a:solidFill>
                  <a:srgbClr val="0000CC"/>
                </a:solidFill>
              </a:rPr>
              <a:t> TI </a:t>
            </a:r>
            <a:endParaRPr lang="id-ID" sz="6000" b="1" dirty="0" smtClean="0">
              <a:solidFill>
                <a:srgbClr val="0000CC"/>
              </a:solidFill>
            </a:endParaRPr>
          </a:p>
        </p:txBody>
      </p:sp>
      <p:sp>
        <p:nvSpPr>
          <p:cNvPr id="19460" name="Rectangle 3"/>
          <p:cNvSpPr>
            <a:spLocks noGrp="1" noChangeArrowheads="1"/>
          </p:cNvSpPr>
          <p:nvPr>
            <p:ph type="body" idx="1"/>
          </p:nvPr>
        </p:nvSpPr>
        <p:spPr>
          <a:xfrm>
            <a:off x="381000" y="1828800"/>
            <a:ext cx="8229600" cy="4144963"/>
          </a:xfrm>
        </p:spPr>
        <p:txBody>
          <a:bodyPr/>
          <a:lstStyle/>
          <a:p>
            <a:pPr eaLnBrk="1" hangingPunct="1">
              <a:lnSpc>
                <a:spcPct val="90000"/>
              </a:lnSpc>
            </a:pPr>
            <a:r>
              <a:rPr lang="en-US" sz="2800" b="1" dirty="0" err="1" smtClean="0"/>
              <a:t>Teknologi</a:t>
            </a:r>
            <a:r>
              <a:rPr lang="en-US" sz="2800" b="1" dirty="0" smtClean="0"/>
              <a:t> </a:t>
            </a:r>
            <a:r>
              <a:rPr lang="en-US" sz="2800" b="1" dirty="0" err="1" smtClean="0"/>
              <a:t>informasi</a:t>
            </a:r>
            <a:r>
              <a:rPr lang="en-US" sz="2800" b="1" dirty="0" smtClean="0"/>
              <a:t> </a:t>
            </a:r>
            <a:r>
              <a:rPr lang="en-US" sz="2800" b="1" dirty="0" err="1" smtClean="0">
                <a:solidFill>
                  <a:srgbClr val="FF0000"/>
                </a:solidFill>
              </a:rPr>
              <a:t>menggantikan</a:t>
            </a:r>
            <a:r>
              <a:rPr lang="en-US" sz="2800" b="1" dirty="0" smtClean="0">
                <a:solidFill>
                  <a:schemeClr val="accent2"/>
                </a:solidFill>
              </a:rPr>
              <a:t> </a:t>
            </a:r>
            <a:r>
              <a:rPr lang="en-US" sz="2800" b="1" dirty="0" err="1" smtClean="0"/>
              <a:t>peran</a:t>
            </a:r>
            <a:r>
              <a:rPr lang="en-US" sz="2800" b="1" dirty="0" smtClean="0"/>
              <a:t> </a:t>
            </a:r>
            <a:r>
              <a:rPr lang="en-US" sz="2800" b="1" dirty="0" err="1" smtClean="0"/>
              <a:t>manusia</a:t>
            </a:r>
            <a:r>
              <a:rPr lang="en-US" sz="2800" b="1" dirty="0" smtClean="0"/>
              <a:t>. </a:t>
            </a:r>
            <a:r>
              <a:rPr lang="en-US" sz="2800" b="1" dirty="0" err="1" smtClean="0"/>
              <a:t>Dalam</a:t>
            </a:r>
            <a:r>
              <a:rPr lang="en-US" sz="2800" b="1" dirty="0" smtClean="0"/>
              <a:t> </a:t>
            </a:r>
            <a:r>
              <a:rPr lang="en-US" sz="2800" b="1" dirty="0" err="1" smtClean="0"/>
              <a:t>hal</a:t>
            </a:r>
            <a:r>
              <a:rPr lang="en-US" sz="2800" b="1" dirty="0" smtClean="0"/>
              <a:t> </a:t>
            </a:r>
            <a:r>
              <a:rPr lang="en-US" sz="2800" b="1" dirty="0" err="1" smtClean="0"/>
              <a:t>ini</a:t>
            </a:r>
            <a:r>
              <a:rPr lang="en-US" sz="2800" b="1" dirty="0" smtClean="0"/>
              <a:t>, </a:t>
            </a:r>
            <a:r>
              <a:rPr lang="en-US" sz="2800" b="1" dirty="0" err="1" smtClean="0"/>
              <a:t>teknologi</a:t>
            </a:r>
            <a:r>
              <a:rPr lang="en-US" sz="2800" b="1" dirty="0" smtClean="0"/>
              <a:t> </a:t>
            </a:r>
            <a:r>
              <a:rPr lang="en-US" sz="2800" b="1" dirty="0" err="1" smtClean="0"/>
              <a:t>informasi</a:t>
            </a:r>
            <a:r>
              <a:rPr lang="en-US" sz="2800" b="1" dirty="0" smtClean="0"/>
              <a:t> </a:t>
            </a:r>
            <a:r>
              <a:rPr lang="en-US" sz="2800" b="1" dirty="0" err="1" smtClean="0">
                <a:solidFill>
                  <a:srgbClr val="FF0000"/>
                </a:solidFill>
              </a:rPr>
              <a:t>melakukan</a:t>
            </a:r>
            <a:r>
              <a:rPr lang="en-US" sz="2800" b="1" dirty="0" smtClean="0">
                <a:solidFill>
                  <a:srgbClr val="FF0000"/>
                </a:solidFill>
              </a:rPr>
              <a:t> </a:t>
            </a:r>
            <a:r>
              <a:rPr lang="en-US" sz="2800" b="1" dirty="0" err="1" smtClean="0">
                <a:solidFill>
                  <a:srgbClr val="FF0000"/>
                </a:solidFill>
              </a:rPr>
              <a:t>otomasi</a:t>
            </a:r>
            <a:r>
              <a:rPr lang="en-US" sz="2800" b="1" dirty="0" smtClean="0"/>
              <a:t> </a:t>
            </a:r>
            <a:r>
              <a:rPr lang="en-US" sz="2800" b="1" dirty="0" err="1" smtClean="0"/>
              <a:t>terhadap</a:t>
            </a:r>
            <a:r>
              <a:rPr lang="en-US" sz="2800" b="1" dirty="0" smtClean="0"/>
              <a:t> </a:t>
            </a:r>
            <a:r>
              <a:rPr lang="en-US" sz="2800" b="1" dirty="0" err="1" smtClean="0"/>
              <a:t>suatu</a:t>
            </a:r>
            <a:r>
              <a:rPr lang="en-US" sz="2800" b="1" dirty="0" smtClean="0"/>
              <a:t> </a:t>
            </a:r>
            <a:r>
              <a:rPr lang="en-US" sz="2800" b="1" dirty="0" err="1" smtClean="0"/>
              <a:t>tugas</a:t>
            </a:r>
            <a:r>
              <a:rPr lang="en-US" sz="2800" b="1" dirty="0" smtClean="0"/>
              <a:t> </a:t>
            </a:r>
            <a:r>
              <a:rPr lang="en-US" sz="2800" b="1" dirty="0" err="1" smtClean="0"/>
              <a:t>atau</a:t>
            </a:r>
            <a:r>
              <a:rPr lang="en-US" sz="2800" b="1" dirty="0" smtClean="0"/>
              <a:t> proses.</a:t>
            </a:r>
          </a:p>
          <a:p>
            <a:pPr eaLnBrk="1" hangingPunct="1">
              <a:lnSpc>
                <a:spcPct val="90000"/>
              </a:lnSpc>
            </a:pPr>
            <a:r>
              <a:rPr lang="en-US" sz="2800" b="1" dirty="0" err="1" smtClean="0"/>
              <a:t>Teknologi</a:t>
            </a:r>
            <a:r>
              <a:rPr lang="en-US" sz="2800" b="1" dirty="0" smtClean="0"/>
              <a:t> </a:t>
            </a:r>
            <a:r>
              <a:rPr lang="en-US" sz="2800" b="1" dirty="0" err="1" smtClean="0">
                <a:solidFill>
                  <a:srgbClr val="FF0000"/>
                </a:solidFill>
              </a:rPr>
              <a:t>memperkuat</a:t>
            </a:r>
            <a:r>
              <a:rPr lang="en-US" sz="2800" b="1" dirty="0" smtClean="0"/>
              <a:t> </a:t>
            </a:r>
            <a:r>
              <a:rPr lang="en-US" sz="2800" b="1" dirty="0" err="1" smtClean="0"/>
              <a:t>peran</a:t>
            </a:r>
            <a:r>
              <a:rPr lang="en-US" sz="2800" b="1" dirty="0" smtClean="0"/>
              <a:t> </a:t>
            </a:r>
            <a:r>
              <a:rPr lang="en-US" sz="2800" b="1" dirty="0" err="1" smtClean="0"/>
              <a:t>manusia</a:t>
            </a:r>
            <a:r>
              <a:rPr lang="en-US" sz="2800" b="1" dirty="0" smtClean="0"/>
              <a:t>, </a:t>
            </a:r>
            <a:r>
              <a:rPr lang="en-US" sz="2800" b="1" dirty="0" err="1" smtClean="0"/>
              <a:t>yakni</a:t>
            </a:r>
            <a:r>
              <a:rPr lang="en-US" sz="2800" b="1" dirty="0" smtClean="0"/>
              <a:t> </a:t>
            </a:r>
            <a:r>
              <a:rPr lang="en-US" sz="2800" b="1" dirty="0" err="1" smtClean="0"/>
              <a:t>dengan</a:t>
            </a:r>
            <a:r>
              <a:rPr lang="en-US" sz="2800" b="1" dirty="0" smtClean="0"/>
              <a:t> </a:t>
            </a:r>
            <a:r>
              <a:rPr lang="en-US" sz="2800" b="1" dirty="0" err="1" smtClean="0">
                <a:solidFill>
                  <a:srgbClr val="FF0000"/>
                </a:solidFill>
              </a:rPr>
              <a:t>menyajikan</a:t>
            </a:r>
            <a:r>
              <a:rPr lang="en-US" sz="2800" b="1" dirty="0" smtClean="0">
                <a:solidFill>
                  <a:schemeClr val="accent2"/>
                </a:solidFill>
              </a:rPr>
              <a:t> </a:t>
            </a:r>
            <a:r>
              <a:rPr lang="en-US" sz="2800" b="1" i="1" dirty="0" err="1" smtClean="0"/>
              <a:t>informasi</a:t>
            </a:r>
            <a:r>
              <a:rPr lang="en-US" sz="2800" b="1" dirty="0" smtClean="0"/>
              <a:t> </a:t>
            </a:r>
            <a:r>
              <a:rPr lang="en-US" sz="2800" b="1" dirty="0" err="1" smtClean="0"/>
              <a:t>terhadap</a:t>
            </a:r>
            <a:r>
              <a:rPr lang="en-US" sz="2800" b="1" dirty="0" smtClean="0"/>
              <a:t> </a:t>
            </a:r>
            <a:r>
              <a:rPr lang="en-US" sz="2800" b="1" dirty="0" err="1" smtClean="0"/>
              <a:t>suatu</a:t>
            </a:r>
            <a:r>
              <a:rPr lang="en-US" sz="2800" b="1" dirty="0" smtClean="0"/>
              <a:t> </a:t>
            </a:r>
            <a:r>
              <a:rPr lang="en-US" sz="2800" b="1" dirty="0" err="1" smtClean="0"/>
              <a:t>tugas</a:t>
            </a:r>
            <a:r>
              <a:rPr lang="en-US" sz="2800" b="1" dirty="0" smtClean="0"/>
              <a:t> </a:t>
            </a:r>
            <a:r>
              <a:rPr lang="en-US" sz="2800" b="1" dirty="0" err="1" smtClean="0"/>
              <a:t>atau</a:t>
            </a:r>
            <a:r>
              <a:rPr lang="en-US" sz="2800" b="1" dirty="0" smtClean="0"/>
              <a:t> proses.</a:t>
            </a:r>
          </a:p>
          <a:p>
            <a:pPr eaLnBrk="1" hangingPunct="1">
              <a:lnSpc>
                <a:spcPct val="90000"/>
              </a:lnSpc>
            </a:pPr>
            <a:r>
              <a:rPr lang="en-US" sz="2800" b="1" dirty="0" err="1" smtClean="0"/>
              <a:t>Teknologi</a:t>
            </a:r>
            <a:r>
              <a:rPr lang="en-US" sz="2800" b="1" dirty="0" smtClean="0"/>
              <a:t> </a:t>
            </a:r>
            <a:r>
              <a:rPr lang="en-US" sz="2800" b="1" dirty="0" err="1" smtClean="0"/>
              <a:t>informasi</a:t>
            </a:r>
            <a:r>
              <a:rPr lang="en-US" sz="2800" b="1" dirty="0" smtClean="0"/>
              <a:t> </a:t>
            </a:r>
            <a:r>
              <a:rPr lang="en-US" sz="2800" b="1" dirty="0" err="1" smtClean="0"/>
              <a:t>berperan</a:t>
            </a:r>
            <a:r>
              <a:rPr lang="en-US" sz="2800" b="1" dirty="0" smtClean="0"/>
              <a:t> </a:t>
            </a:r>
            <a:r>
              <a:rPr lang="en-US" sz="2800" b="1" dirty="0" err="1" smtClean="0"/>
              <a:t>dalam</a:t>
            </a:r>
            <a:r>
              <a:rPr lang="en-US" sz="2800" b="1" dirty="0" smtClean="0"/>
              <a:t> </a:t>
            </a:r>
            <a:r>
              <a:rPr lang="en-US" sz="2800" b="1" dirty="0" err="1" smtClean="0">
                <a:solidFill>
                  <a:srgbClr val="FF0000"/>
                </a:solidFill>
              </a:rPr>
              <a:t>restrukturisasi</a:t>
            </a:r>
            <a:r>
              <a:rPr lang="en-US" sz="2800" b="1" dirty="0" smtClean="0">
                <a:solidFill>
                  <a:schemeClr val="accent2"/>
                </a:solidFill>
              </a:rPr>
              <a:t> </a:t>
            </a:r>
            <a:r>
              <a:rPr lang="en-US" sz="2800" b="1" dirty="0" err="1" smtClean="0"/>
              <a:t>terhadap</a:t>
            </a:r>
            <a:r>
              <a:rPr lang="en-US" sz="2800" b="1" dirty="0" smtClean="0"/>
              <a:t> </a:t>
            </a:r>
            <a:r>
              <a:rPr lang="en-US" sz="2800" b="1" dirty="0" err="1" smtClean="0"/>
              <a:t>peran</a:t>
            </a:r>
            <a:r>
              <a:rPr lang="en-US" sz="2800" b="1" dirty="0" smtClean="0"/>
              <a:t> </a:t>
            </a:r>
            <a:r>
              <a:rPr lang="en-US" sz="2800" b="1" dirty="0" err="1" smtClean="0"/>
              <a:t>manusia</a:t>
            </a:r>
            <a:r>
              <a:rPr lang="en-US" sz="2800" b="1" dirty="0" smtClean="0"/>
              <a:t>. </a:t>
            </a:r>
            <a:r>
              <a:rPr lang="en-US" sz="2800" b="1" dirty="0" err="1" smtClean="0"/>
              <a:t>Dalam</a:t>
            </a:r>
            <a:r>
              <a:rPr lang="en-US" sz="2800" b="1" dirty="0" smtClean="0"/>
              <a:t> </a:t>
            </a:r>
            <a:r>
              <a:rPr lang="en-US" sz="2800" b="1" dirty="0" err="1" smtClean="0"/>
              <a:t>hal</a:t>
            </a:r>
            <a:r>
              <a:rPr lang="en-US" sz="2800" b="1" dirty="0" smtClean="0"/>
              <a:t> </a:t>
            </a:r>
            <a:r>
              <a:rPr lang="en-US" sz="2800" b="1" dirty="0" err="1" smtClean="0"/>
              <a:t>ini</a:t>
            </a:r>
            <a:r>
              <a:rPr lang="en-US" sz="2800" b="1" dirty="0" smtClean="0"/>
              <a:t>, </a:t>
            </a:r>
            <a:r>
              <a:rPr lang="en-US" sz="2800" b="1" dirty="0" err="1" smtClean="0"/>
              <a:t>teknologi</a:t>
            </a:r>
            <a:r>
              <a:rPr lang="en-US" sz="2800" b="1" dirty="0" smtClean="0"/>
              <a:t> </a:t>
            </a:r>
            <a:r>
              <a:rPr lang="en-US" sz="2800" b="1" dirty="0" err="1" smtClean="0"/>
              <a:t>berperan</a:t>
            </a:r>
            <a:r>
              <a:rPr lang="en-US" sz="2800" b="1" dirty="0" smtClean="0"/>
              <a:t> </a:t>
            </a:r>
            <a:r>
              <a:rPr lang="en-US" sz="2800" b="1" dirty="0" err="1" smtClean="0"/>
              <a:t>dalam</a:t>
            </a:r>
            <a:r>
              <a:rPr lang="en-US" sz="2800" b="1" dirty="0" smtClean="0"/>
              <a:t> </a:t>
            </a:r>
            <a:r>
              <a:rPr lang="en-US" sz="2800" b="1" dirty="0" err="1" smtClean="0"/>
              <a:t>melakukan</a:t>
            </a:r>
            <a:r>
              <a:rPr lang="en-US" sz="2800" b="1" dirty="0" smtClean="0"/>
              <a:t> </a:t>
            </a:r>
            <a:r>
              <a:rPr lang="en-US" sz="2800" b="1" dirty="0" err="1" smtClean="0"/>
              <a:t>perubahan-perubahan</a:t>
            </a:r>
            <a:r>
              <a:rPr lang="en-US" sz="2800" b="1" dirty="0" smtClean="0"/>
              <a:t> </a:t>
            </a:r>
            <a:r>
              <a:rPr lang="en-US" sz="2800" b="1" dirty="0" err="1" smtClean="0"/>
              <a:t>terhadap</a:t>
            </a:r>
            <a:r>
              <a:rPr lang="en-US" sz="2800" b="1" dirty="0" smtClean="0"/>
              <a:t> </a:t>
            </a:r>
            <a:r>
              <a:rPr lang="en-US" sz="2800" b="1" dirty="0" err="1" smtClean="0"/>
              <a:t>sekumpulan</a:t>
            </a:r>
            <a:r>
              <a:rPr lang="en-US" sz="2800" b="1" dirty="0" smtClean="0"/>
              <a:t> </a:t>
            </a:r>
            <a:r>
              <a:rPr lang="en-US" sz="2800" b="1" dirty="0" err="1" smtClean="0"/>
              <a:t>tugas</a:t>
            </a:r>
            <a:r>
              <a:rPr lang="en-US" sz="2800" b="1" dirty="0" smtClean="0"/>
              <a:t> </a:t>
            </a:r>
            <a:r>
              <a:rPr lang="en-US" sz="2800" b="1" dirty="0" err="1" smtClean="0"/>
              <a:t>atau</a:t>
            </a:r>
            <a:r>
              <a:rPr lang="en-US" sz="2800" b="1" dirty="0" smtClean="0"/>
              <a:t> proses.</a:t>
            </a:r>
            <a:endParaRPr lang="id-ID" sz="2800" b="1" dirty="0" smtClean="0"/>
          </a:p>
        </p:txBody>
      </p:sp>
    </p:spTree>
    <p:extLst>
      <p:ext uri="{BB962C8B-B14F-4D97-AF65-F5344CB8AC3E}">
        <p14:creationId xmlns:p14="http://schemas.microsoft.com/office/powerpoint/2010/main" val="33742899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3DAAED52-3DAB-4AF1-BFFE-C3ADC2E99275}" type="slidenum">
              <a:rPr lang="en-US" smtClean="0"/>
              <a:pPr/>
              <a:t>29</a:t>
            </a:fld>
            <a:endParaRPr lang="en-US" smtClean="0"/>
          </a:p>
        </p:txBody>
      </p:sp>
      <p:sp>
        <p:nvSpPr>
          <p:cNvPr id="20483" name="Rectangle 2"/>
          <p:cNvSpPr>
            <a:spLocks noGrp="1" noChangeArrowheads="1"/>
          </p:cNvSpPr>
          <p:nvPr>
            <p:ph type="title"/>
          </p:nvPr>
        </p:nvSpPr>
        <p:spPr>
          <a:xfrm>
            <a:off x="304800" y="533400"/>
            <a:ext cx="8534400" cy="1143000"/>
          </a:xfrm>
        </p:spPr>
        <p:txBody>
          <a:bodyPr/>
          <a:lstStyle/>
          <a:p>
            <a:pPr eaLnBrk="1" hangingPunct="1"/>
            <a:r>
              <a:rPr lang="en-US" sz="4800" b="1" dirty="0" err="1" smtClean="0">
                <a:solidFill>
                  <a:srgbClr val="0000CC"/>
                </a:solidFill>
              </a:rPr>
              <a:t>Pengaruh</a:t>
            </a:r>
            <a:r>
              <a:rPr lang="en-US" sz="4800" b="1" dirty="0" smtClean="0">
                <a:solidFill>
                  <a:srgbClr val="0000CC"/>
                </a:solidFill>
              </a:rPr>
              <a:t> TI </a:t>
            </a:r>
            <a:r>
              <a:rPr lang="en-US" sz="4800" b="1" dirty="0" err="1" smtClean="0">
                <a:solidFill>
                  <a:srgbClr val="0000CC"/>
                </a:solidFill>
              </a:rPr>
              <a:t>dalam</a:t>
            </a:r>
            <a:r>
              <a:rPr lang="en-US" sz="4800" b="1" dirty="0" smtClean="0">
                <a:solidFill>
                  <a:srgbClr val="0000CC"/>
                </a:solidFill>
              </a:rPr>
              <a:t> Proses </a:t>
            </a:r>
            <a:r>
              <a:rPr lang="en-US" sz="4800" b="1" dirty="0" err="1" smtClean="0">
                <a:solidFill>
                  <a:srgbClr val="0000CC"/>
                </a:solidFill>
              </a:rPr>
              <a:t>Bisnis</a:t>
            </a:r>
            <a:endParaRPr lang="id-ID" sz="4800" b="1" dirty="0" smtClean="0">
              <a:solidFill>
                <a:srgbClr val="0000CC"/>
              </a:solidFill>
            </a:endParaRPr>
          </a:p>
        </p:txBody>
      </p:sp>
      <p:sp>
        <p:nvSpPr>
          <p:cNvPr id="20484" name="Rectangle 3"/>
          <p:cNvSpPr>
            <a:spLocks noGrp="1" noChangeArrowheads="1"/>
          </p:cNvSpPr>
          <p:nvPr>
            <p:ph type="body" idx="1"/>
          </p:nvPr>
        </p:nvSpPr>
        <p:spPr>
          <a:xfrm>
            <a:off x="457200" y="1828800"/>
            <a:ext cx="8458200" cy="4144963"/>
          </a:xfrm>
        </p:spPr>
        <p:txBody>
          <a:bodyPr/>
          <a:lstStyle/>
          <a:p>
            <a:pPr eaLnBrk="1" hangingPunct="1"/>
            <a:r>
              <a:rPr lang="en-US" b="1" dirty="0" err="1" smtClean="0"/>
              <a:t>Aturan</a:t>
            </a:r>
            <a:r>
              <a:rPr lang="en-US" b="1" dirty="0" smtClean="0"/>
              <a:t> lama: </a:t>
            </a:r>
            <a:r>
              <a:rPr lang="en-US" b="1" dirty="0" err="1" smtClean="0"/>
              <a:t>Manajer</a:t>
            </a:r>
            <a:r>
              <a:rPr lang="en-US" b="1" dirty="0" smtClean="0"/>
              <a:t> </a:t>
            </a:r>
            <a:r>
              <a:rPr lang="en-US" b="1" dirty="0" err="1" smtClean="0"/>
              <a:t>membuat</a:t>
            </a:r>
            <a:r>
              <a:rPr lang="en-US" b="1" dirty="0" smtClean="0"/>
              <a:t> </a:t>
            </a:r>
            <a:r>
              <a:rPr lang="en-US" b="1" dirty="0" err="1" smtClean="0"/>
              <a:t>semua</a:t>
            </a:r>
            <a:r>
              <a:rPr lang="en-US" b="1" dirty="0" smtClean="0"/>
              <a:t> </a:t>
            </a:r>
            <a:r>
              <a:rPr lang="en-US" b="1" dirty="0" err="1" smtClean="0"/>
              <a:t>keputusan</a:t>
            </a:r>
            <a:endParaRPr lang="en-US" b="1" dirty="0" smtClean="0"/>
          </a:p>
          <a:p>
            <a:pPr eaLnBrk="1" hangingPunct="1"/>
            <a:r>
              <a:rPr lang="en-US" b="1" dirty="0" err="1" smtClean="0">
                <a:solidFill>
                  <a:srgbClr val="0000CC"/>
                </a:solidFill>
              </a:rPr>
              <a:t>Teknologi</a:t>
            </a:r>
            <a:r>
              <a:rPr lang="en-US" b="1" dirty="0" smtClean="0">
                <a:solidFill>
                  <a:srgbClr val="0000CC"/>
                </a:solidFill>
              </a:rPr>
              <a:t> </a:t>
            </a:r>
            <a:r>
              <a:rPr lang="en-US" b="1" dirty="0" err="1" smtClean="0">
                <a:solidFill>
                  <a:srgbClr val="0000CC"/>
                </a:solidFill>
              </a:rPr>
              <a:t>informasi</a:t>
            </a:r>
            <a:r>
              <a:rPr lang="id-ID" b="1" dirty="0" smtClean="0">
                <a:solidFill>
                  <a:srgbClr val="0000CC"/>
                </a:solidFill>
              </a:rPr>
              <a:t> </a:t>
            </a:r>
            <a:r>
              <a:rPr lang="en-US" b="1" dirty="0" smtClean="0">
                <a:solidFill>
                  <a:srgbClr val="0000CC"/>
                </a:solidFill>
              </a:rPr>
              <a:t>:</a:t>
            </a:r>
            <a:r>
              <a:rPr lang="en-US" b="1" dirty="0" err="1" smtClean="0">
                <a:solidFill>
                  <a:srgbClr val="0000CC"/>
                </a:solidFill>
              </a:rPr>
              <a:t>Perangkat</a:t>
            </a:r>
            <a:r>
              <a:rPr lang="id-ID" b="1" dirty="0" smtClean="0">
                <a:solidFill>
                  <a:srgbClr val="0000CC"/>
                </a:solidFill>
              </a:rPr>
              <a:t> </a:t>
            </a:r>
            <a:r>
              <a:rPr lang="en-US" b="1" dirty="0" smtClean="0">
                <a:solidFill>
                  <a:srgbClr val="0000CC"/>
                </a:solidFill>
              </a:rPr>
              <a:t> </a:t>
            </a:r>
            <a:r>
              <a:rPr lang="en-US" b="1" dirty="0" err="1" smtClean="0">
                <a:solidFill>
                  <a:srgbClr val="0000CC"/>
                </a:solidFill>
              </a:rPr>
              <a:t>pendukung</a:t>
            </a:r>
            <a:r>
              <a:rPr lang="en-US" b="1" dirty="0" smtClean="0">
                <a:solidFill>
                  <a:srgbClr val="0000CC"/>
                </a:solidFill>
              </a:rPr>
              <a:t> </a:t>
            </a:r>
            <a:r>
              <a:rPr lang="en-US" b="1" dirty="0" err="1" smtClean="0">
                <a:solidFill>
                  <a:srgbClr val="0000CC"/>
                </a:solidFill>
              </a:rPr>
              <a:t>keputusan</a:t>
            </a:r>
            <a:r>
              <a:rPr lang="en-US" b="1" dirty="0" smtClean="0">
                <a:solidFill>
                  <a:srgbClr val="0000CC"/>
                </a:solidFill>
              </a:rPr>
              <a:t> (</a:t>
            </a:r>
            <a:r>
              <a:rPr lang="en-US" b="1" dirty="0" err="1" smtClean="0">
                <a:solidFill>
                  <a:srgbClr val="0000CC"/>
                </a:solidFill>
              </a:rPr>
              <a:t>akses</a:t>
            </a:r>
            <a:r>
              <a:rPr lang="en-US" b="1" dirty="0" smtClean="0">
                <a:solidFill>
                  <a:srgbClr val="0000CC"/>
                </a:solidFill>
              </a:rPr>
              <a:t> basis data, </a:t>
            </a:r>
            <a:r>
              <a:rPr lang="en-US" b="1" dirty="0" err="1" smtClean="0">
                <a:solidFill>
                  <a:srgbClr val="0000CC"/>
                </a:solidFill>
              </a:rPr>
              <a:t>perangkat</a:t>
            </a:r>
            <a:r>
              <a:rPr lang="en-US" b="1" dirty="0" smtClean="0">
                <a:solidFill>
                  <a:srgbClr val="0000CC"/>
                </a:solidFill>
              </a:rPr>
              <a:t> </a:t>
            </a:r>
            <a:r>
              <a:rPr lang="en-US" b="1" dirty="0" err="1" smtClean="0">
                <a:solidFill>
                  <a:srgbClr val="0000CC"/>
                </a:solidFill>
              </a:rPr>
              <a:t>lunak</a:t>
            </a:r>
            <a:r>
              <a:rPr lang="en-US" b="1" dirty="0" smtClean="0">
                <a:solidFill>
                  <a:srgbClr val="0000CC"/>
                </a:solidFill>
              </a:rPr>
              <a:t> </a:t>
            </a:r>
            <a:r>
              <a:rPr lang="en-US" b="1" dirty="0" err="1" smtClean="0">
                <a:solidFill>
                  <a:srgbClr val="0000CC"/>
                </a:solidFill>
              </a:rPr>
              <a:t>pemodelan</a:t>
            </a:r>
            <a:r>
              <a:rPr lang="en-US" b="1" dirty="0" smtClean="0">
                <a:solidFill>
                  <a:srgbClr val="0000CC"/>
                </a:solidFill>
              </a:rPr>
              <a:t>)</a:t>
            </a:r>
          </a:p>
          <a:p>
            <a:pPr eaLnBrk="1" hangingPunct="1"/>
            <a:r>
              <a:rPr lang="en-US" b="1" dirty="0" err="1" smtClean="0"/>
              <a:t>Aturan</a:t>
            </a:r>
            <a:r>
              <a:rPr lang="en-US" b="1" dirty="0" smtClean="0"/>
              <a:t> </a:t>
            </a:r>
            <a:r>
              <a:rPr lang="en-US" b="1" dirty="0" err="1" smtClean="0"/>
              <a:t>baru</a:t>
            </a:r>
            <a:r>
              <a:rPr lang="en-US" b="1" dirty="0" smtClean="0"/>
              <a:t>: </a:t>
            </a:r>
            <a:r>
              <a:rPr lang="en-US" b="1" dirty="0" err="1" smtClean="0"/>
              <a:t>Pembuatan</a:t>
            </a:r>
            <a:r>
              <a:rPr lang="en-US" b="1" dirty="0" smtClean="0"/>
              <a:t> </a:t>
            </a:r>
            <a:r>
              <a:rPr lang="en-US" b="1" dirty="0" err="1" smtClean="0"/>
              <a:t>keputusan</a:t>
            </a:r>
            <a:r>
              <a:rPr lang="en-US" b="1" dirty="0" smtClean="0"/>
              <a:t> </a:t>
            </a:r>
            <a:r>
              <a:rPr lang="en-US" b="1" dirty="0" err="1" smtClean="0"/>
              <a:t>adalah</a:t>
            </a:r>
            <a:r>
              <a:rPr lang="en-US" b="1" dirty="0" smtClean="0"/>
              <a:t> </a:t>
            </a:r>
            <a:r>
              <a:rPr lang="en-US" b="1" dirty="0" err="1" smtClean="0"/>
              <a:t>bagian</a:t>
            </a:r>
            <a:r>
              <a:rPr lang="en-US" b="1" dirty="0" smtClean="0"/>
              <a:t> </a:t>
            </a:r>
            <a:r>
              <a:rPr lang="en-US" b="1" dirty="0" err="1" smtClean="0"/>
              <a:t>pekerjaan</a:t>
            </a:r>
            <a:r>
              <a:rPr lang="en-US" b="1" dirty="0" smtClean="0"/>
              <a:t> </a:t>
            </a:r>
            <a:r>
              <a:rPr lang="en-US" b="1" dirty="0" err="1" smtClean="0"/>
              <a:t>dari</a:t>
            </a:r>
            <a:r>
              <a:rPr lang="en-US" b="1" dirty="0" smtClean="0"/>
              <a:t> </a:t>
            </a:r>
            <a:r>
              <a:rPr lang="en-US" b="1" dirty="0" err="1" smtClean="0"/>
              <a:t>setiap</a:t>
            </a:r>
            <a:r>
              <a:rPr lang="en-US" b="1" dirty="0" smtClean="0"/>
              <a:t> orang</a:t>
            </a:r>
            <a:endParaRPr lang="id-ID" b="1" dirty="0" smtClean="0"/>
          </a:p>
        </p:txBody>
      </p:sp>
    </p:spTree>
    <p:extLst>
      <p:ext uri="{BB962C8B-B14F-4D97-AF65-F5344CB8AC3E}">
        <p14:creationId xmlns:p14="http://schemas.microsoft.com/office/powerpoint/2010/main" val="365530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b="1" dirty="0" smtClean="0">
                <a:solidFill>
                  <a:srgbClr val="0000CC"/>
                </a:solidFill>
              </a:rPr>
              <a:t>Apakah itu data, Informasi, sistem dan</a:t>
            </a:r>
          </a:p>
          <a:p>
            <a:r>
              <a:rPr lang="id-ID" b="1" dirty="0" smtClean="0">
                <a:solidFill>
                  <a:srgbClr val="0000CC"/>
                </a:solidFill>
              </a:rPr>
              <a:t>Apakah itu sistem informasi dan contoh sistem informasi (SI)?</a:t>
            </a:r>
          </a:p>
          <a:p>
            <a:r>
              <a:rPr lang="id-ID" b="1" dirty="0" smtClean="0">
                <a:solidFill>
                  <a:srgbClr val="0000CC"/>
                </a:solidFill>
              </a:rPr>
              <a:t>Apa saja kemapuan SI</a:t>
            </a:r>
          </a:p>
          <a:p>
            <a:r>
              <a:rPr lang="id-ID" b="1" dirty="0" smtClean="0">
                <a:solidFill>
                  <a:srgbClr val="0000CC"/>
                </a:solidFill>
              </a:rPr>
              <a:t>Beberapa alasan investasi SI, dan Penerapan SI pada bisnis, dan</a:t>
            </a:r>
          </a:p>
          <a:p>
            <a:r>
              <a:rPr lang="en-US" b="1" dirty="0" err="1" smtClean="0">
                <a:solidFill>
                  <a:srgbClr val="0000CC"/>
                </a:solidFill>
              </a:rPr>
              <a:t>Pengaruh</a:t>
            </a:r>
            <a:r>
              <a:rPr lang="en-US" b="1" dirty="0" smtClean="0">
                <a:solidFill>
                  <a:srgbClr val="0000CC"/>
                </a:solidFill>
              </a:rPr>
              <a:t> </a:t>
            </a:r>
            <a:r>
              <a:rPr lang="en-US" b="1" dirty="0">
                <a:solidFill>
                  <a:srgbClr val="0000CC"/>
                </a:solidFill>
              </a:rPr>
              <a:t>TI </a:t>
            </a:r>
            <a:r>
              <a:rPr lang="en-US" b="1" dirty="0" err="1">
                <a:solidFill>
                  <a:srgbClr val="0000CC"/>
                </a:solidFill>
              </a:rPr>
              <a:t>dalam</a:t>
            </a:r>
            <a:r>
              <a:rPr lang="en-US" b="1" dirty="0">
                <a:solidFill>
                  <a:srgbClr val="0000CC"/>
                </a:solidFill>
              </a:rPr>
              <a:t> Proses </a:t>
            </a:r>
            <a:r>
              <a:rPr lang="en-US" b="1" dirty="0" err="1">
                <a:solidFill>
                  <a:srgbClr val="0000CC"/>
                </a:solidFill>
              </a:rPr>
              <a:t>Bisnis</a:t>
            </a:r>
            <a:endParaRPr lang="id-ID" dirty="0"/>
          </a:p>
        </p:txBody>
      </p:sp>
      <p:sp>
        <p:nvSpPr>
          <p:cNvPr id="4" name="Title 1"/>
          <p:cNvSpPr>
            <a:spLocks noGrp="1"/>
          </p:cNvSpPr>
          <p:nvPr>
            <p:ph type="title"/>
          </p:nvPr>
        </p:nvSpPr>
        <p:spPr>
          <a:xfrm>
            <a:off x="228600" y="381000"/>
            <a:ext cx="8229600" cy="1143000"/>
          </a:xfrm>
        </p:spPr>
        <p:txBody>
          <a:bodyPr/>
          <a:lstStyle/>
          <a:p>
            <a:r>
              <a:rPr lang="en-US" sz="4000" b="1" dirty="0" smtClean="0">
                <a:solidFill>
                  <a:srgbClr val="FF3300"/>
                </a:solidFill>
                <a:latin typeface="Algerian" pitchFamily="82" charset="0"/>
              </a:rPr>
              <a:t>Learning </a:t>
            </a:r>
            <a:r>
              <a:rPr lang="id-ID" sz="4000" b="1" dirty="0" smtClean="0">
                <a:solidFill>
                  <a:srgbClr val="FF3300"/>
                </a:solidFill>
                <a:latin typeface="Algerian" pitchFamily="82" charset="0"/>
              </a:rPr>
              <a:t> </a:t>
            </a:r>
            <a:r>
              <a:rPr lang="en-US" sz="4000" b="1" dirty="0" smtClean="0">
                <a:solidFill>
                  <a:srgbClr val="FF3300"/>
                </a:solidFill>
                <a:latin typeface="Algerian" pitchFamily="82" charset="0"/>
              </a:rPr>
              <a:t>Outcomes</a:t>
            </a:r>
            <a:endParaRPr lang="id-ID" sz="4000" b="1" dirty="0">
              <a:solidFill>
                <a:srgbClr val="FF3300"/>
              </a:solidFill>
              <a:latin typeface="Algerian" pitchFamily="82" charset="0"/>
            </a:endParaRPr>
          </a:p>
        </p:txBody>
      </p:sp>
    </p:spTree>
    <p:extLst>
      <p:ext uri="{BB962C8B-B14F-4D97-AF65-F5344CB8AC3E}">
        <p14:creationId xmlns:p14="http://schemas.microsoft.com/office/powerpoint/2010/main" val="3497742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CCE3C17F-479B-4696-B38E-A2F2A69326B7}" type="slidenum">
              <a:rPr lang="en-US" smtClean="0"/>
              <a:pPr/>
              <a:t>30</a:t>
            </a:fld>
            <a:endParaRPr lang="en-US" smtClean="0"/>
          </a:p>
        </p:txBody>
      </p:sp>
      <p:sp>
        <p:nvSpPr>
          <p:cNvPr id="21507" name="Rectangle 2"/>
          <p:cNvSpPr>
            <a:spLocks noGrp="1" noChangeArrowheads="1"/>
          </p:cNvSpPr>
          <p:nvPr>
            <p:ph type="title"/>
          </p:nvPr>
        </p:nvSpPr>
        <p:spPr>
          <a:xfrm>
            <a:off x="381000" y="685800"/>
            <a:ext cx="8229600" cy="1066800"/>
          </a:xfrm>
        </p:spPr>
        <p:txBody>
          <a:bodyPr/>
          <a:lstStyle/>
          <a:p>
            <a:pPr eaLnBrk="1" hangingPunct="1"/>
            <a:r>
              <a:rPr lang="en-US" b="1" dirty="0" err="1" smtClean="0">
                <a:solidFill>
                  <a:srgbClr val="0000CC"/>
                </a:solidFill>
              </a:rPr>
              <a:t>Pengaruh</a:t>
            </a:r>
            <a:r>
              <a:rPr lang="en-US" b="1" dirty="0" smtClean="0">
                <a:solidFill>
                  <a:srgbClr val="0000CC"/>
                </a:solidFill>
              </a:rPr>
              <a:t> TI </a:t>
            </a:r>
            <a:r>
              <a:rPr lang="en-US" b="1" dirty="0" err="1" smtClean="0">
                <a:solidFill>
                  <a:srgbClr val="0000CC"/>
                </a:solidFill>
              </a:rPr>
              <a:t>dalam</a:t>
            </a:r>
            <a:r>
              <a:rPr lang="en-US" b="1" dirty="0" smtClean="0">
                <a:solidFill>
                  <a:srgbClr val="0000CC"/>
                </a:solidFill>
              </a:rPr>
              <a:t> Proses </a:t>
            </a:r>
            <a:r>
              <a:rPr lang="en-US" b="1" dirty="0" err="1" smtClean="0">
                <a:solidFill>
                  <a:srgbClr val="0000CC"/>
                </a:solidFill>
              </a:rPr>
              <a:t>Bisnis</a:t>
            </a:r>
            <a:r>
              <a:rPr lang="en-US" b="1" dirty="0" smtClean="0">
                <a:solidFill>
                  <a:srgbClr val="0000CC"/>
                </a:solidFill>
              </a:rPr>
              <a:t/>
            </a:r>
            <a:br>
              <a:rPr lang="en-US" b="1" dirty="0" smtClean="0">
                <a:solidFill>
                  <a:srgbClr val="0000CC"/>
                </a:solidFill>
              </a:rPr>
            </a:br>
            <a:r>
              <a:rPr lang="en-US" sz="1800" b="1" dirty="0" smtClean="0">
                <a:solidFill>
                  <a:srgbClr val="0000CC"/>
                </a:solidFill>
              </a:rPr>
              <a:t>(</a:t>
            </a:r>
            <a:r>
              <a:rPr lang="en-US" sz="1800" b="1" dirty="0" err="1" smtClean="0">
                <a:solidFill>
                  <a:srgbClr val="0000CC"/>
                </a:solidFill>
              </a:rPr>
              <a:t>Lanjutan</a:t>
            </a:r>
            <a:r>
              <a:rPr lang="en-US" sz="1800" b="1" dirty="0" smtClean="0">
                <a:solidFill>
                  <a:srgbClr val="0000CC"/>
                </a:solidFill>
              </a:rPr>
              <a:t>…)</a:t>
            </a:r>
            <a:endParaRPr lang="id-ID" sz="1800" b="1" dirty="0" smtClean="0">
              <a:solidFill>
                <a:srgbClr val="0000CC"/>
              </a:solidFill>
            </a:endParaRPr>
          </a:p>
        </p:txBody>
      </p:sp>
      <p:sp>
        <p:nvSpPr>
          <p:cNvPr id="21508" name="Rectangle 3"/>
          <p:cNvSpPr>
            <a:spLocks noGrp="1" noChangeArrowheads="1"/>
          </p:cNvSpPr>
          <p:nvPr>
            <p:ph type="body" idx="1"/>
          </p:nvPr>
        </p:nvSpPr>
        <p:spPr>
          <a:xfrm>
            <a:off x="533400" y="1828801"/>
            <a:ext cx="8077200" cy="3810000"/>
          </a:xfrm>
        </p:spPr>
        <p:txBody>
          <a:bodyPr/>
          <a:lstStyle/>
          <a:p>
            <a:pPr eaLnBrk="1" hangingPunct="1"/>
            <a:r>
              <a:rPr lang="en-US" b="1" dirty="0" err="1" smtClean="0"/>
              <a:t>Aturan</a:t>
            </a:r>
            <a:r>
              <a:rPr lang="en-US" b="1" dirty="0" smtClean="0"/>
              <a:t> lama</a:t>
            </a:r>
            <a:r>
              <a:rPr lang="en-US" dirty="0" smtClean="0"/>
              <a:t>: </a:t>
            </a:r>
            <a:r>
              <a:rPr lang="en-US" dirty="0" err="1" smtClean="0"/>
              <a:t>Hanya</a:t>
            </a:r>
            <a:r>
              <a:rPr lang="en-US" dirty="0" smtClean="0"/>
              <a:t> </a:t>
            </a:r>
            <a:r>
              <a:rPr lang="en-US" dirty="0" err="1" smtClean="0"/>
              <a:t>para</a:t>
            </a:r>
            <a:r>
              <a:rPr lang="en-US" dirty="0" smtClean="0"/>
              <a:t> </a:t>
            </a:r>
            <a:r>
              <a:rPr lang="en-US" dirty="0" err="1" smtClean="0"/>
              <a:t>pakar</a:t>
            </a:r>
            <a:r>
              <a:rPr lang="en-US" dirty="0" smtClean="0"/>
              <a:t> yang </a:t>
            </a:r>
            <a:r>
              <a:rPr lang="en-US" dirty="0" err="1" smtClean="0"/>
              <a:t>dapat</a:t>
            </a:r>
            <a:r>
              <a:rPr lang="en-US" dirty="0" smtClean="0"/>
              <a:t> </a:t>
            </a:r>
            <a:r>
              <a:rPr lang="en-US" dirty="0" err="1" smtClean="0"/>
              <a:t>melaksanakan</a:t>
            </a:r>
            <a:r>
              <a:rPr lang="en-US" dirty="0" smtClean="0"/>
              <a:t> </a:t>
            </a:r>
            <a:r>
              <a:rPr lang="en-US" dirty="0" err="1" smtClean="0"/>
              <a:t>pekerjaan</a:t>
            </a:r>
            <a:r>
              <a:rPr lang="en-US" dirty="0" smtClean="0"/>
              <a:t> </a:t>
            </a:r>
            <a:r>
              <a:rPr lang="en-US" dirty="0" err="1" smtClean="0"/>
              <a:t>kompleks</a:t>
            </a:r>
            <a:endParaRPr lang="en-US" dirty="0" smtClean="0"/>
          </a:p>
          <a:p>
            <a:pPr eaLnBrk="1" hangingPunct="1"/>
            <a:r>
              <a:rPr lang="en-US" b="1" dirty="0" err="1" smtClean="0"/>
              <a:t>Teknologi</a:t>
            </a:r>
            <a:r>
              <a:rPr lang="en-US" b="1" dirty="0" smtClean="0"/>
              <a:t> </a:t>
            </a:r>
            <a:r>
              <a:rPr lang="en-US" b="1" dirty="0" err="1" smtClean="0"/>
              <a:t>informasi</a:t>
            </a:r>
            <a:r>
              <a:rPr lang="en-US" dirty="0" err="1" smtClean="0"/>
              <a:t>:Sistem</a:t>
            </a:r>
            <a:r>
              <a:rPr lang="en-US" dirty="0" smtClean="0"/>
              <a:t> </a:t>
            </a:r>
            <a:r>
              <a:rPr lang="en-US" dirty="0" err="1" smtClean="0"/>
              <a:t>pakar</a:t>
            </a:r>
            <a:r>
              <a:rPr lang="en-US" dirty="0" smtClean="0"/>
              <a:t> (</a:t>
            </a:r>
            <a:r>
              <a:rPr lang="en-US" i="1" dirty="0" smtClean="0"/>
              <a:t>expert system</a:t>
            </a:r>
            <a:r>
              <a:rPr lang="en-US" dirty="0" smtClean="0"/>
              <a:t>)</a:t>
            </a:r>
          </a:p>
          <a:p>
            <a:pPr eaLnBrk="1" hangingPunct="1"/>
            <a:r>
              <a:rPr lang="en-US" b="1" dirty="0" err="1" smtClean="0"/>
              <a:t>Aturan</a:t>
            </a:r>
            <a:r>
              <a:rPr lang="en-US" b="1" dirty="0" smtClean="0"/>
              <a:t> </a:t>
            </a:r>
            <a:r>
              <a:rPr lang="en-US" b="1" dirty="0" err="1" smtClean="0"/>
              <a:t>baru</a:t>
            </a:r>
            <a:r>
              <a:rPr lang="en-US" dirty="0" smtClean="0"/>
              <a:t>: Orang </a:t>
            </a:r>
            <a:r>
              <a:rPr lang="en-US" dirty="0" err="1" smtClean="0"/>
              <a:t>awam</a:t>
            </a:r>
            <a:r>
              <a:rPr lang="en-US" dirty="0" smtClean="0"/>
              <a:t> </a:t>
            </a:r>
            <a:r>
              <a:rPr lang="en-US" dirty="0" err="1" smtClean="0"/>
              <a:t>dapat</a:t>
            </a:r>
            <a:r>
              <a:rPr lang="en-US" dirty="0" smtClean="0"/>
              <a:t> </a:t>
            </a:r>
            <a:r>
              <a:rPr lang="en-US" dirty="0" err="1" smtClean="0"/>
              <a:t>melakukan</a:t>
            </a:r>
            <a:r>
              <a:rPr lang="en-US" dirty="0" smtClean="0"/>
              <a:t> </a:t>
            </a:r>
            <a:r>
              <a:rPr lang="en-US" dirty="0" err="1" smtClean="0"/>
              <a:t>pelerjaan</a:t>
            </a:r>
            <a:r>
              <a:rPr lang="en-US" dirty="0" smtClean="0"/>
              <a:t> </a:t>
            </a:r>
            <a:r>
              <a:rPr lang="en-US" dirty="0" err="1" smtClean="0"/>
              <a:t>seseorang</a:t>
            </a:r>
            <a:r>
              <a:rPr lang="en-US" dirty="0" smtClean="0"/>
              <a:t> </a:t>
            </a:r>
            <a:r>
              <a:rPr lang="en-US" dirty="0" err="1" smtClean="0"/>
              <a:t>pakar</a:t>
            </a:r>
            <a:r>
              <a:rPr lang="id-ID" dirty="0" smtClean="0"/>
              <a:t> </a:t>
            </a:r>
          </a:p>
        </p:txBody>
      </p:sp>
    </p:spTree>
    <p:extLst>
      <p:ext uri="{BB962C8B-B14F-4D97-AF65-F5344CB8AC3E}">
        <p14:creationId xmlns:p14="http://schemas.microsoft.com/office/powerpoint/2010/main" val="12479341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F9F6C0EC-1E09-4C02-A667-A33CCB22E166}" type="slidenum">
              <a:rPr lang="en-US" smtClean="0"/>
              <a:pPr/>
              <a:t>31</a:t>
            </a:fld>
            <a:endParaRPr lang="en-US" smtClean="0"/>
          </a:p>
        </p:txBody>
      </p:sp>
      <p:sp>
        <p:nvSpPr>
          <p:cNvPr id="22531" name="Rectangle 2"/>
          <p:cNvSpPr>
            <a:spLocks noGrp="1" noChangeArrowheads="1"/>
          </p:cNvSpPr>
          <p:nvPr>
            <p:ph type="title"/>
          </p:nvPr>
        </p:nvSpPr>
        <p:spPr>
          <a:xfrm>
            <a:off x="381000" y="533400"/>
            <a:ext cx="8229600" cy="1143000"/>
          </a:xfrm>
        </p:spPr>
        <p:txBody>
          <a:bodyPr/>
          <a:lstStyle/>
          <a:p>
            <a:pPr eaLnBrk="1" hangingPunct="1"/>
            <a:r>
              <a:rPr lang="en-US" b="1" dirty="0" err="1" smtClean="0">
                <a:solidFill>
                  <a:srgbClr val="0000CC"/>
                </a:solidFill>
              </a:rPr>
              <a:t>Pengaruh</a:t>
            </a:r>
            <a:r>
              <a:rPr lang="en-US" b="1" dirty="0" smtClean="0">
                <a:solidFill>
                  <a:srgbClr val="0000CC"/>
                </a:solidFill>
              </a:rPr>
              <a:t> TI </a:t>
            </a:r>
            <a:r>
              <a:rPr lang="en-US" b="1" dirty="0" err="1" smtClean="0">
                <a:solidFill>
                  <a:srgbClr val="0000CC"/>
                </a:solidFill>
              </a:rPr>
              <a:t>dalam</a:t>
            </a:r>
            <a:r>
              <a:rPr lang="en-US" b="1" dirty="0" smtClean="0">
                <a:solidFill>
                  <a:srgbClr val="0000CC"/>
                </a:solidFill>
              </a:rPr>
              <a:t> Proses </a:t>
            </a:r>
            <a:r>
              <a:rPr lang="en-US" b="1" dirty="0" err="1" smtClean="0">
                <a:solidFill>
                  <a:srgbClr val="0000CC"/>
                </a:solidFill>
              </a:rPr>
              <a:t>Bisnis</a:t>
            </a:r>
            <a:r>
              <a:rPr lang="en-US" b="1" dirty="0" smtClean="0">
                <a:solidFill>
                  <a:srgbClr val="0000CC"/>
                </a:solidFill>
              </a:rPr>
              <a:t> </a:t>
            </a:r>
            <a:r>
              <a:rPr lang="en-US" sz="1800" b="1" dirty="0" smtClean="0">
                <a:solidFill>
                  <a:srgbClr val="0000CC"/>
                </a:solidFill>
              </a:rPr>
              <a:t>(</a:t>
            </a:r>
            <a:r>
              <a:rPr lang="en-US" sz="1800" b="1" dirty="0" err="1" smtClean="0">
                <a:solidFill>
                  <a:srgbClr val="0000CC"/>
                </a:solidFill>
              </a:rPr>
              <a:t>Lanjutan</a:t>
            </a:r>
            <a:r>
              <a:rPr lang="en-US" sz="1800" b="1" dirty="0" smtClean="0">
                <a:solidFill>
                  <a:srgbClr val="0000CC"/>
                </a:solidFill>
              </a:rPr>
              <a:t>…)</a:t>
            </a:r>
            <a:endParaRPr lang="id-ID" sz="1800" b="1" dirty="0" smtClean="0">
              <a:solidFill>
                <a:srgbClr val="0000CC"/>
              </a:solidFill>
            </a:endParaRPr>
          </a:p>
        </p:txBody>
      </p:sp>
      <p:sp>
        <p:nvSpPr>
          <p:cNvPr id="22532" name="Rectangle 3"/>
          <p:cNvSpPr>
            <a:spLocks noGrp="1" noChangeArrowheads="1"/>
          </p:cNvSpPr>
          <p:nvPr>
            <p:ph type="body" idx="1"/>
          </p:nvPr>
        </p:nvSpPr>
        <p:spPr>
          <a:xfrm>
            <a:off x="457200" y="2057400"/>
            <a:ext cx="8229600" cy="3916363"/>
          </a:xfrm>
        </p:spPr>
        <p:txBody>
          <a:bodyPr/>
          <a:lstStyle/>
          <a:p>
            <a:pPr eaLnBrk="1" hangingPunct="1"/>
            <a:r>
              <a:rPr lang="en-US" b="1" dirty="0" err="1" smtClean="0"/>
              <a:t>Aturan</a:t>
            </a:r>
            <a:r>
              <a:rPr lang="en-US" b="1" dirty="0" smtClean="0"/>
              <a:t> lama</a:t>
            </a:r>
            <a:r>
              <a:rPr lang="en-US" dirty="0" smtClean="0"/>
              <a:t>: </a:t>
            </a:r>
            <a:r>
              <a:rPr lang="en-US" dirty="0" err="1" smtClean="0"/>
              <a:t>Informasi</a:t>
            </a:r>
            <a:r>
              <a:rPr lang="en-US" dirty="0" smtClean="0"/>
              <a:t> </a:t>
            </a:r>
            <a:r>
              <a:rPr lang="en-US" dirty="0" err="1" smtClean="0"/>
              <a:t>hanya</a:t>
            </a:r>
            <a:r>
              <a:rPr lang="en-US" dirty="0" smtClean="0"/>
              <a:t> </a:t>
            </a:r>
            <a:r>
              <a:rPr lang="en-US" dirty="0" err="1" smtClean="0"/>
              <a:t>dapat</a:t>
            </a:r>
            <a:r>
              <a:rPr lang="en-US" dirty="0" smtClean="0"/>
              <a:t> </a:t>
            </a:r>
            <a:r>
              <a:rPr lang="en-US" dirty="0" err="1" smtClean="0"/>
              <a:t>muncul</a:t>
            </a:r>
            <a:r>
              <a:rPr lang="en-US" dirty="0" smtClean="0"/>
              <a:t> </a:t>
            </a:r>
            <a:r>
              <a:rPr lang="en-US" dirty="0" err="1" smtClean="0"/>
              <a:t>dalam</a:t>
            </a:r>
            <a:r>
              <a:rPr lang="en-US" dirty="0" smtClean="0"/>
              <a:t> </a:t>
            </a:r>
            <a:r>
              <a:rPr lang="en-US" dirty="0" err="1" smtClean="0"/>
              <a:t>satu</a:t>
            </a:r>
            <a:r>
              <a:rPr lang="en-US" dirty="0" smtClean="0"/>
              <a:t> </a:t>
            </a:r>
            <a:r>
              <a:rPr lang="en-US" dirty="0" err="1" smtClean="0"/>
              <a:t>tempat</a:t>
            </a:r>
            <a:r>
              <a:rPr lang="en-US" dirty="0" smtClean="0"/>
              <a:t> </a:t>
            </a:r>
            <a:r>
              <a:rPr lang="en-US" dirty="0" err="1" smtClean="0"/>
              <a:t>pada</a:t>
            </a:r>
            <a:r>
              <a:rPr lang="en-US" dirty="0" smtClean="0"/>
              <a:t> </a:t>
            </a:r>
            <a:r>
              <a:rPr lang="en-US" dirty="0" err="1" smtClean="0"/>
              <a:t>satu</a:t>
            </a:r>
            <a:r>
              <a:rPr lang="en-US" dirty="0" smtClean="0"/>
              <a:t> </a:t>
            </a:r>
            <a:r>
              <a:rPr lang="en-US" dirty="0" err="1" smtClean="0"/>
              <a:t>saat</a:t>
            </a:r>
            <a:endParaRPr lang="en-US" dirty="0" smtClean="0"/>
          </a:p>
          <a:p>
            <a:pPr eaLnBrk="1" hangingPunct="1"/>
            <a:r>
              <a:rPr lang="en-US" b="1" dirty="0" err="1" smtClean="0"/>
              <a:t>Teknologi</a:t>
            </a:r>
            <a:r>
              <a:rPr lang="en-US" b="1" dirty="0" smtClean="0"/>
              <a:t> </a:t>
            </a:r>
            <a:r>
              <a:rPr lang="en-US" b="1" dirty="0" err="1" smtClean="0"/>
              <a:t>informasi</a:t>
            </a:r>
            <a:r>
              <a:rPr lang="en-US" dirty="0" smtClean="0"/>
              <a:t>:	</a:t>
            </a:r>
            <a:r>
              <a:rPr lang="en-US" dirty="0" err="1" smtClean="0"/>
              <a:t>Berbagi</a:t>
            </a:r>
            <a:r>
              <a:rPr lang="en-US" dirty="0" smtClean="0"/>
              <a:t> basis data</a:t>
            </a:r>
          </a:p>
          <a:p>
            <a:pPr eaLnBrk="1" hangingPunct="1"/>
            <a:r>
              <a:rPr lang="en-US" b="1" dirty="0" err="1" smtClean="0"/>
              <a:t>Aturan</a:t>
            </a:r>
            <a:r>
              <a:rPr lang="en-US" b="1" dirty="0" smtClean="0"/>
              <a:t> </a:t>
            </a:r>
            <a:r>
              <a:rPr lang="en-US" b="1" dirty="0" err="1" smtClean="0"/>
              <a:t>baru</a:t>
            </a:r>
            <a:r>
              <a:rPr lang="en-US" dirty="0" smtClean="0"/>
              <a:t>: </a:t>
            </a:r>
            <a:r>
              <a:rPr lang="en-US" dirty="0" err="1" smtClean="0"/>
              <a:t>Informasi</a:t>
            </a:r>
            <a:r>
              <a:rPr lang="en-US" dirty="0" smtClean="0"/>
              <a:t> </a:t>
            </a:r>
            <a:r>
              <a:rPr lang="en-US" dirty="0" err="1" smtClean="0"/>
              <a:t>dapat</a:t>
            </a:r>
            <a:r>
              <a:rPr lang="en-US" dirty="0" smtClean="0"/>
              <a:t> </a:t>
            </a:r>
            <a:r>
              <a:rPr lang="en-US" dirty="0" err="1" smtClean="0"/>
              <a:t>muncul</a:t>
            </a:r>
            <a:r>
              <a:rPr lang="en-US" dirty="0" smtClean="0"/>
              <a:t> di </a:t>
            </a:r>
            <a:r>
              <a:rPr lang="en-US" dirty="0" err="1" smtClean="0"/>
              <a:t>banyak</a:t>
            </a:r>
            <a:r>
              <a:rPr lang="en-US" dirty="0" smtClean="0"/>
              <a:t> </a:t>
            </a:r>
            <a:r>
              <a:rPr lang="en-US" dirty="0" err="1" smtClean="0"/>
              <a:t>tempat</a:t>
            </a:r>
            <a:r>
              <a:rPr lang="en-US" dirty="0" smtClean="0"/>
              <a:t> </a:t>
            </a:r>
            <a:r>
              <a:rPr lang="en-US" dirty="0" err="1" smtClean="0"/>
              <a:t>secara</a:t>
            </a:r>
            <a:r>
              <a:rPr lang="en-US" dirty="0" smtClean="0"/>
              <a:t> </a:t>
            </a:r>
            <a:r>
              <a:rPr lang="en-US" dirty="0" err="1" smtClean="0"/>
              <a:t>serentak</a:t>
            </a:r>
            <a:r>
              <a:rPr lang="en-US" dirty="0" smtClean="0"/>
              <a:t> </a:t>
            </a:r>
            <a:r>
              <a:rPr lang="en-US" dirty="0" err="1" smtClean="0"/>
              <a:t>ketika</a:t>
            </a:r>
            <a:r>
              <a:rPr lang="en-US" dirty="0" smtClean="0"/>
              <a:t> </a:t>
            </a:r>
            <a:r>
              <a:rPr lang="en-US" dirty="0" err="1" smtClean="0"/>
              <a:t>diperlukan</a:t>
            </a:r>
            <a:r>
              <a:rPr lang="id-ID" dirty="0" smtClean="0"/>
              <a:t> </a:t>
            </a:r>
          </a:p>
        </p:txBody>
      </p:sp>
    </p:spTree>
    <p:extLst>
      <p:ext uri="{BB962C8B-B14F-4D97-AF65-F5344CB8AC3E}">
        <p14:creationId xmlns:p14="http://schemas.microsoft.com/office/powerpoint/2010/main" val="306235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3AB4816D-D110-42E5-8D45-9415CE3F4956}" type="slidenum">
              <a:rPr lang="en-US" smtClean="0"/>
              <a:pPr/>
              <a:t>32</a:t>
            </a:fld>
            <a:endParaRPr lang="en-US" smtClean="0"/>
          </a:p>
        </p:txBody>
      </p:sp>
      <p:sp>
        <p:nvSpPr>
          <p:cNvPr id="23555" name="Rectangle 2"/>
          <p:cNvSpPr>
            <a:spLocks noGrp="1" noChangeArrowheads="1"/>
          </p:cNvSpPr>
          <p:nvPr>
            <p:ph type="title"/>
          </p:nvPr>
        </p:nvSpPr>
        <p:spPr>
          <a:xfrm>
            <a:off x="381000" y="533400"/>
            <a:ext cx="8229600" cy="1143000"/>
          </a:xfrm>
        </p:spPr>
        <p:txBody>
          <a:bodyPr/>
          <a:lstStyle/>
          <a:p>
            <a:pPr eaLnBrk="1" hangingPunct="1"/>
            <a:r>
              <a:rPr lang="en-US" b="1" dirty="0" err="1" smtClean="0">
                <a:solidFill>
                  <a:srgbClr val="0000CC"/>
                </a:solidFill>
              </a:rPr>
              <a:t>Pengaruh</a:t>
            </a:r>
            <a:r>
              <a:rPr lang="en-US" b="1" dirty="0" smtClean="0">
                <a:solidFill>
                  <a:srgbClr val="0000CC"/>
                </a:solidFill>
              </a:rPr>
              <a:t> TI </a:t>
            </a:r>
            <a:r>
              <a:rPr lang="en-US" b="1" dirty="0" err="1" smtClean="0">
                <a:solidFill>
                  <a:srgbClr val="0000CC"/>
                </a:solidFill>
              </a:rPr>
              <a:t>dalam</a:t>
            </a:r>
            <a:r>
              <a:rPr lang="en-US" b="1" dirty="0" smtClean="0">
                <a:solidFill>
                  <a:srgbClr val="0000CC"/>
                </a:solidFill>
              </a:rPr>
              <a:t> Proses </a:t>
            </a:r>
            <a:r>
              <a:rPr lang="en-US" b="1" dirty="0" err="1" smtClean="0">
                <a:solidFill>
                  <a:srgbClr val="0000CC"/>
                </a:solidFill>
              </a:rPr>
              <a:t>Bisnis</a:t>
            </a:r>
            <a:r>
              <a:rPr lang="en-US" b="1" dirty="0" smtClean="0">
                <a:solidFill>
                  <a:srgbClr val="0000CC"/>
                </a:solidFill>
              </a:rPr>
              <a:t> </a:t>
            </a:r>
            <a:r>
              <a:rPr lang="en-US" sz="1800" b="1" dirty="0" smtClean="0">
                <a:solidFill>
                  <a:srgbClr val="0000CC"/>
                </a:solidFill>
              </a:rPr>
              <a:t>(</a:t>
            </a:r>
            <a:r>
              <a:rPr lang="en-US" sz="1800" b="1" dirty="0" err="1" smtClean="0">
                <a:solidFill>
                  <a:srgbClr val="0000CC"/>
                </a:solidFill>
              </a:rPr>
              <a:t>Lanjutan</a:t>
            </a:r>
            <a:r>
              <a:rPr lang="en-US" sz="1800" b="1" dirty="0" smtClean="0">
                <a:solidFill>
                  <a:srgbClr val="0000CC"/>
                </a:solidFill>
              </a:rPr>
              <a:t>…)</a:t>
            </a:r>
            <a:endParaRPr lang="id-ID" sz="1800" b="1" dirty="0" smtClean="0">
              <a:solidFill>
                <a:srgbClr val="0000CC"/>
              </a:solidFill>
            </a:endParaRPr>
          </a:p>
        </p:txBody>
      </p:sp>
      <p:sp>
        <p:nvSpPr>
          <p:cNvPr id="23556" name="Rectangle 3"/>
          <p:cNvSpPr>
            <a:spLocks noGrp="1" noChangeArrowheads="1"/>
          </p:cNvSpPr>
          <p:nvPr>
            <p:ph type="body" idx="1"/>
          </p:nvPr>
        </p:nvSpPr>
        <p:spPr>
          <a:xfrm>
            <a:off x="762000" y="1905000"/>
            <a:ext cx="8001000" cy="4068763"/>
          </a:xfrm>
        </p:spPr>
        <p:txBody>
          <a:bodyPr/>
          <a:lstStyle/>
          <a:p>
            <a:pPr eaLnBrk="1" hangingPunct="1">
              <a:lnSpc>
                <a:spcPct val="90000"/>
              </a:lnSpc>
            </a:pPr>
            <a:r>
              <a:rPr lang="en-US" sz="2500" b="1" dirty="0" err="1" smtClean="0">
                <a:solidFill>
                  <a:srgbClr val="FF0000"/>
                </a:solidFill>
              </a:rPr>
              <a:t>Aturan</a:t>
            </a:r>
            <a:r>
              <a:rPr lang="en-US" sz="2500" b="1" dirty="0" smtClean="0">
                <a:solidFill>
                  <a:srgbClr val="FF0000"/>
                </a:solidFill>
              </a:rPr>
              <a:t> lama</a:t>
            </a:r>
            <a:r>
              <a:rPr lang="id-ID" sz="2500" b="1" dirty="0" smtClean="0">
                <a:solidFill>
                  <a:srgbClr val="FF0000"/>
                </a:solidFill>
              </a:rPr>
              <a:t> </a:t>
            </a:r>
            <a:r>
              <a:rPr lang="en-US" sz="2500" b="1" dirty="0" smtClean="0">
                <a:solidFill>
                  <a:srgbClr val="FF0000"/>
                </a:solidFill>
              </a:rPr>
              <a:t>:</a:t>
            </a:r>
            <a:r>
              <a:rPr lang="id-ID" sz="2500" b="1" dirty="0" smtClean="0">
                <a:solidFill>
                  <a:srgbClr val="FF0000"/>
                </a:solidFill>
              </a:rPr>
              <a:t> </a:t>
            </a:r>
            <a:r>
              <a:rPr lang="en-US" sz="2500" b="1" dirty="0" err="1" smtClean="0">
                <a:solidFill>
                  <a:srgbClr val="FF0000"/>
                </a:solidFill>
              </a:rPr>
              <a:t>Petugas</a:t>
            </a:r>
            <a:r>
              <a:rPr lang="en-US" sz="2500" b="1" dirty="0" smtClean="0">
                <a:solidFill>
                  <a:srgbClr val="FF0000"/>
                </a:solidFill>
              </a:rPr>
              <a:t> </a:t>
            </a:r>
            <a:r>
              <a:rPr lang="en-US" sz="2500" b="1" dirty="0" err="1" smtClean="0">
                <a:solidFill>
                  <a:srgbClr val="FF0000"/>
                </a:solidFill>
              </a:rPr>
              <a:t>lapangan</a:t>
            </a:r>
            <a:r>
              <a:rPr lang="en-US" sz="2500" b="1" dirty="0" smtClean="0">
                <a:solidFill>
                  <a:srgbClr val="FF0000"/>
                </a:solidFill>
              </a:rPr>
              <a:t> </a:t>
            </a:r>
            <a:r>
              <a:rPr lang="en-US" sz="2500" b="1" dirty="0" err="1" smtClean="0">
                <a:solidFill>
                  <a:srgbClr val="FF0000"/>
                </a:solidFill>
              </a:rPr>
              <a:t>memerlukan</a:t>
            </a:r>
            <a:r>
              <a:rPr lang="en-US" sz="2500" b="1" dirty="0" smtClean="0">
                <a:solidFill>
                  <a:srgbClr val="FF0000"/>
                </a:solidFill>
              </a:rPr>
              <a:t> </a:t>
            </a:r>
            <a:r>
              <a:rPr lang="en-US" sz="2500" b="1" dirty="0" err="1" smtClean="0">
                <a:solidFill>
                  <a:srgbClr val="FF0000"/>
                </a:solidFill>
              </a:rPr>
              <a:t>tempat</a:t>
            </a:r>
            <a:r>
              <a:rPr lang="en-US" sz="2500" b="1" dirty="0" smtClean="0">
                <a:solidFill>
                  <a:srgbClr val="FF0000"/>
                </a:solidFill>
              </a:rPr>
              <a:t> yang </a:t>
            </a:r>
            <a:r>
              <a:rPr lang="en-US" sz="2500" b="1" dirty="0" err="1" smtClean="0">
                <a:solidFill>
                  <a:srgbClr val="FF0000"/>
                </a:solidFill>
              </a:rPr>
              <a:t>digunakan</a:t>
            </a:r>
            <a:r>
              <a:rPr lang="en-US" sz="2500" b="1" dirty="0" smtClean="0">
                <a:solidFill>
                  <a:srgbClr val="FF0000"/>
                </a:solidFill>
              </a:rPr>
              <a:t> </a:t>
            </a:r>
            <a:r>
              <a:rPr lang="en-US" sz="2500" b="1" dirty="0" err="1" smtClean="0">
                <a:solidFill>
                  <a:srgbClr val="FF0000"/>
                </a:solidFill>
              </a:rPr>
              <a:t>untuk</a:t>
            </a:r>
            <a:r>
              <a:rPr lang="en-US" sz="2500" b="1" dirty="0" smtClean="0">
                <a:solidFill>
                  <a:srgbClr val="FF0000"/>
                </a:solidFill>
              </a:rPr>
              <a:t> </a:t>
            </a:r>
            <a:r>
              <a:rPr lang="en-US" sz="2500" b="1" dirty="0" err="1" smtClean="0">
                <a:solidFill>
                  <a:srgbClr val="FF0000"/>
                </a:solidFill>
              </a:rPr>
              <a:t>menerima</a:t>
            </a:r>
            <a:r>
              <a:rPr lang="en-US" sz="2500" b="1" dirty="0" smtClean="0">
                <a:solidFill>
                  <a:srgbClr val="FF0000"/>
                </a:solidFill>
              </a:rPr>
              <a:t>, </a:t>
            </a:r>
            <a:r>
              <a:rPr lang="en-US" sz="2500" b="1" dirty="0" err="1" smtClean="0">
                <a:solidFill>
                  <a:srgbClr val="FF0000"/>
                </a:solidFill>
              </a:rPr>
              <a:t>menyimpan</a:t>
            </a:r>
            <a:r>
              <a:rPr lang="en-US" sz="2500" b="1" dirty="0" smtClean="0">
                <a:solidFill>
                  <a:srgbClr val="FF0000"/>
                </a:solidFill>
              </a:rPr>
              <a:t>, </a:t>
            </a:r>
            <a:r>
              <a:rPr lang="en-US" sz="2500" b="1" dirty="0" err="1" smtClean="0">
                <a:solidFill>
                  <a:srgbClr val="FF0000"/>
                </a:solidFill>
              </a:rPr>
              <a:t>mengambil</a:t>
            </a:r>
            <a:r>
              <a:rPr lang="en-US" sz="2500" b="1" dirty="0" smtClean="0">
                <a:solidFill>
                  <a:srgbClr val="FF0000"/>
                </a:solidFill>
              </a:rPr>
              <a:t>, </a:t>
            </a:r>
            <a:r>
              <a:rPr lang="en-US" sz="2500" b="1" dirty="0" err="1" smtClean="0">
                <a:solidFill>
                  <a:srgbClr val="FF0000"/>
                </a:solidFill>
              </a:rPr>
              <a:t>dan</a:t>
            </a:r>
            <a:r>
              <a:rPr lang="en-US" sz="2500" b="1" dirty="0" smtClean="0">
                <a:solidFill>
                  <a:srgbClr val="FF0000"/>
                </a:solidFill>
              </a:rPr>
              <a:t> </a:t>
            </a:r>
            <a:r>
              <a:rPr lang="en-US" sz="2500" b="1" dirty="0" err="1" smtClean="0">
                <a:solidFill>
                  <a:srgbClr val="FF0000"/>
                </a:solidFill>
              </a:rPr>
              <a:t>mengirimkan</a:t>
            </a:r>
            <a:r>
              <a:rPr lang="en-US" sz="2500" b="1" dirty="0" smtClean="0">
                <a:solidFill>
                  <a:srgbClr val="FF0000"/>
                </a:solidFill>
              </a:rPr>
              <a:t> </a:t>
            </a:r>
            <a:r>
              <a:rPr lang="en-US" sz="2500" b="1" dirty="0" err="1" smtClean="0">
                <a:solidFill>
                  <a:srgbClr val="FF0000"/>
                </a:solidFill>
              </a:rPr>
              <a:t>informasi</a:t>
            </a:r>
            <a:endParaRPr lang="en-US" sz="2500" b="1" dirty="0" smtClean="0">
              <a:solidFill>
                <a:srgbClr val="FF0000"/>
              </a:solidFill>
            </a:endParaRPr>
          </a:p>
          <a:p>
            <a:pPr eaLnBrk="1" hangingPunct="1">
              <a:lnSpc>
                <a:spcPct val="90000"/>
              </a:lnSpc>
            </a:pPr>
            <a:r>
              <a:rPr lang="en-US" sz="2500" b="1" dirty="0" err="1" smtClean="0">
                <a:solidFill>
                  <a:srgbClr val="FF0000"/>
                </a:solidFill>
              </a:rPr>
              <a:t>Teknologi</a:t>
            </a:r>
            <a:r>
              <a:rPr lang="en-US" sz="2500" b="1" dirty="0" smtClean="0">
                <a:solidFill>
                  <a:srgbClr val="FF0000"/>
                </a:solidFill>
              </a:rPr>
              <a:t> </a:t>
            </a:r>
            <a:r>
              <a:rPr lang="en-US" sz="2500" b="1" dirty="0" err="1" smtClean="0">
                <a:solidFill>
                  <a:srgbClr val="FF0000"/>
                </a:solidFill>
              </a:rPr>
              <a:t>informasi</a:t>
            </a:r>
            <a:r>
              <a:rPr lang="id-ID" sz="2500" b="1" dirty="0" smtClean="0">
                <a:solidFill>
                  <a:srgbClr val="FF0000"/>
                </a:solidFill>
              </a:rPr>
              <a:t> </a:t>
            </a:r>
            <a:r>
              <a:rPr lang="en-US" sz="2500" b="1" dirty="0" smtClean="0">
                <a:solidFill>
                  <a:srgbClr val="FF0000"/>
                </a:solidFill>
              </a:rPr>
              <a:t>:</a:t>
            </a:r>
            <a:r>
              <a:rPr lang="id-ID" sz="2500" b="1" dirty="0" smtClean="0">
                <a:solidFill>
                  <a:srgbClr val="FF0000"/>
                </a:solidFill>
              </a:rPr>
              <a:t> </a:t>
            </a:r>
            <a:r>
              <a:rPr lang="en-US" sz="2500" b="1" dirty="0" err="1" smtClean="0">
                <a:solidFill>
                  <a:srgbClr val="FF0000"/>
                </a:solidFill>
              </a:rPr>
              <a:t>Komunikasi</a:t>
            </a:r>
            <a:r>
              <a:rPr lang="en-US" sz="2500" b="1" dirty="0" smtClean="0">
                <a:solidFill>
                  <a:srgbClr val="FF0000"/>
                </a:solidFill>
              </a:rPr>
              <a:t> data </a:t>
            </a:r>
            <a:r>
              <a:rPr lang="en-US" sz="2500" b="1" dirty="0" err="1" smtClean="0">
                <a:solidFill>
                  <a:srgbClr val="FF0000"/>
                </a:solidFill>
              </a:rPr>
              <a:t>tanpa</a:t>
            </a:r>
            <a:r>
              <a:rPr lang="en-US" sz="2500" b="1" dirty="0" smtClean="0">
                <a:solidFill>
                  <a:srgbClr val="FF0000"/>
                </a:solidFill>
              </a:rPr>
              <a:t> </a:t>
            </a:r>
            <a:r>
              <a:rPr lang="en-US" sz="2500" b="1" dirty="0" err="1" smtClean="0">
                <a:solidFill>
                  <a:srgbClr val="FF0000"/>
                </a:solidFill>
              </a:rPr>
              <a:t>kabel</a:t>
            </a:r>
            <a:r>
              <a:rPr lang="en-US" sz="2500" b="1" dirty="0" smtClean="0">
                <a:solidFill>
                  <a:srgbClr val="FF0000"/>
                </a:solidFill>
              </a:rPr>
              <a:t> </a:t>
            </a:r>
            <a:r>
              <a:rPr lang="en-US" sz="2500" b="1" dirty="0" err="1" smtClean="0">
                <a:solidFill>
                  <a:srgbClr val="FF0000"/>
                </a:solidFill>
              </a:rPr>
              <a:t>dan</a:t>
            </a:r>
            <a:r>
              <a:rPr lang="en-US" sz="2500" b="1" dirty="0" smtClean="0">
                <a:solidFill>
                  <a:srgbClr val="FF0000"/>
                </a:solidFill>
              </a:rPr>
              <a:t> </a:t>
            </a:r>
            <a:r>
              <a:rPr lang="en-US" sz="2500" b="1" dirty="0" err="1" smtClean="0">
                <a:solidFill>
                  <a:srgbClr val="FF0000"/>
                </a:solidFill>
              </a:rPr>
              <a:t>komputer</a:t>
            </a:r>
            <a:r>
              <a:rPr lang="en-US" sz="2500" b="1" dirty="0" smtClean="0">
                <a:solidFill>
                  <a:srgbClr val="FF0000"/>
                </a:solidFill>
              </a:rPr>
              <a:t> </a:t>
            </a:r>
            <a:r>
              <a:rPr lang="en-US" sz="2500" b="1" dirty="0" err="1" smtClean="0">
                <a:solidFill>
                  <a:srgbClr val="FF0000"/>
                </a:solidFill>
              </a:rPr>
              <a:t>portabel</a:t>
            </a:r>
            <a:endParaRPr lang="en-US" sz="2500" b="1" dirty="0" smtClean="0">
              <a:solidFill>
                <a:srgbClr val="FF0000"/>
              </a:solidFill>
            </a:endParaRPr>
          </a:p>
          <a:p>
            <a:pPr eaLnBrk="1" hangingPunct="1">
              <a:lnSpc>
                <a:spcPct val="90000"/>
              </a:lnSpc>
            </a:pPr>
            <a:r>
              <a:rPr lang="en-US" sz="2500" b="1" dirty="0" err="1" smtClean="0">
                <a:solidFill>
                  <a:srgbClr val="FF0000"/>
                </a:solidFill>
              </a:rPr>
              <a:t>Aturan</a:t>
            </a:r>
            <a:r>
              <a:rPr lang="en-US" sz="2500" b="1" dirty="0" smtClean="0">
                <a:solidFill>
                  <a:srgbClr val="FF0000"/>
                </a:solidFill>
              </a:rPr>
              <a:t> </a:t>
            </a:r>
            <a:r>
              <a:rPr lang="en-US" sz="2500" b="1" dirty="0" err="1" smtClean="0">
                <a:solidFill>
                  <a:srgbClr val="FF0000"/>
                </a:solidFill>
              </a:rPr>
              <a:t>baru</a:t>
            </a:r>
            <a:r>
              <a:rPr lang="id-ID" sz="2500" b="1" dirty="0" smtClean="0">
                <a:solidFill>
                  <a:srgbClr val="FF0000"/>
                </a:solidFill>
              </a:rPr>
              <a:t> </a:t>
            </a:r>
            <a:r>
              <a:rPr lang="en-US" sz="2500" b="1" dirty="0" smtClean="0">
                <a:solidFill>
                  <a:srgbClr val="FF0000"/>
                </a:solidFill>
              </a:rPr>
              <a:t>:</a:t>
            </a:r>
            <a:r>
              <a:rPr lang="id-ID" sz="2500" b="1" dirty="0" smtClean="0">
                <a:solidFill>
                  <a:srgbClr val="FF0000"/>
                </a:solidFill>
              </a:rPr>
              <a:t> </a:t>
            </a:r>
            <a:r>
              <a:rPr lang="en-US" sz="2500" b="1" dirty="0" err="1" smtClean="0">
                <a:solidFill>
                  <a:srgbClr val="FF0000"/>
                </a:solidFill>
              </a:rPr>
              <a:t>Petugas</a:t>
            </a:r>
            <a:r>
              <a:rPr lang="en-US" sz="2500" b="1" dirty="0" smtClean="0">
                <a:solidFill>
                  <a:srgbClr val="FF0000"/>
                </a:solidFill>
              </a:rPr>
              <a:t> </a:t>
            </a:r>
            <a:r>
              <a:rPr lang="en-US" sz="2500" b="1" dirty="0" err="1" smtClean="0">
                <a:solidFill>
                  <a:srgbClr val="FF0000"/>
                </a:solidFill>
              </a:rPr>
              <a:t>lapangan</a:t>
            </a:r>
            <a:r>
              <a:rPr lang="en-US" sz="2500" b="1" dirty="0" smtClean="0">
                <a:solidFill>
                  <a:srgbClr val="FF0000"/>
                </a:solidFill>
              </a:rPr>
              <a:t> </a:t>
            </a:r>
            <a:r>
              <a:rPr lang="en-US" sz="2500" b="1" dirty="0" err="1" smtClean="0">
                <a:solidFill>
                  <a:srgbClr val="FF0000"/>
                </a:solidFill>
              </a:rPr>
              <a:t>dapat</a:t>
            </a:r>
            <a:r>
              <a:rPr lang="en-US" sz="2500" b="1" dirty="0" smtClean="0">
                <a:solidFill>
                  <a:srgbClr val="FF0000"/>
                </a:solidFill>
              </a:rPr>
              <a:t> </a:t>
            </a:r>
            <a:r>
              <a:rPr lang="en-US" sz="2500" b="1" dirty="0" err="1" smtClean="0">
                <a:solidFill>
                  <a:srgbClr val="FF0000"/>
                </a:solidFill>
              </a:rPr>
              <a:t>mengirim</a:t>
            </a:r>
            <a:r>
              <a:rPr lang="en-US" sz="2500" b="1" dirty="0" smtClean="0">
                <a:solidFill>
                  <a:srgbClr val="FF0000"/>
                </a:solidFill>
              </a:rPr>
              <a:t> </a:t>
            </a:r>
            <a:r>
              <a:rPr lang="en-US" sz="2500" b="1" dirty="0" err="1" smtClean="0">
                <a:solidFill>
                  <a:srgbClr val="FF0000"/>
                </a:solidFill>
              </a:rPr>
              <a:t>dan</a:t>
            </a:r>
            <a:r>
              <a:rPr lang="en-US" sz="2500" b="1" dirty="0" smtClean="0">
                <a:solidFill>
                  <a:srgbClr val="FF0000"/>
                </a:solidFill>
              </a:rPr>
              <a:t> </a:t>
            </a:r>
            <a:r>
              <a:rPr lang="en-US" sz="2500" b="1" dirty="0" err="1" smtClean="0">
                <a:solidFill>
                  <a:srgbClr val="FF0000"/>
                </a:solidFill>
              </a:rPr>
              <a:t>menerima</a:t>
            </a:r>
            <a:r>
              <a:rPr lang="en-US" sz="2500" b="1" dirty="0" smtClean="0">
                <a:solidFill>
                  <a:srgbClr val="FF0000"/>
                </a:solidFill>
              </a:rPr>
              <a:t> </a:t>
            </a:r>
            <a:r>
              <a:rPr lang="en-US" sz="2500" b="1" dirty="0" err="1" smtClean="0">
                <a:solidFill>
                  <a:srgbClr val="FF0000"/>
                </a:solidFill>
              </a:rPr>
              <a:t>informasi</a:t>
            </a:r>
            <a:r>
              <a:rPr lang="en-US" sz="2500" b="1" dirty="0" smtClean="0">
                <a:solidFill>
                  <a:srgbClr val="FF0000"/>
                </a:solidFill>
              </a:rPr>
              <a:t> </a:t>
            </a:r>
            <a:r>
              <a:rPr lang="en-US" sz="2500" b="1" dirty="0" err="1" smtClean="0">
                <a:solidFill>
                  <a:srgbClr val="FF0000"/>
                </a:solidFill>
              </a:rPr>
              <a:t>kapan</a:t>
            </a:r>
            <a:r>
              <a:rPr lang="en-US" sz="2500" b="1" dirty="0" smtClean="0">
                <a:solidFill>
                  <a:srgbClr val="FF0000"/>
                </a:solidFill>
              </a:rPr>
              <a:t> </a:t>
            </a:r>
            <a:r>
              <a:rPr lang="en-US" sz="2500" b="1" dirty="0" err="1" smtClean="0">
                <a:solidFill>
                  <a:srgbClr val="FF0000"/>
                </a:solidFill>
              </a:rPr>
              <a:t>saja</a:t>
            </a:r>
            <a:r>
              <a:rPr lang="en-US" sz="2500" b="1" dirty="0" smtClean="0">
                <a:solidFill>
                  <a:srgbClr val="FF0000"/>
                </a:solidFill>
              </a:rPr>
              <a:t> </a:t>
            </a:r>
            <a:r>
              <a:rPr lang="en-US" sz="2500" b="1" dirty="0" err="1" smtClean="0">
                <a:solidFill>
                  <a:srgbClr val="FF0000"/>
                </a:solidFill>
              </a:rPr>
              <a:t>diperlukan</a:t>
            </a:r>
            <a:r>
              <a:rPr lang="id-ID" sz="2500" b="1" dirty="0" smtClean="0">
                <a:solidFill>
                  <a:srgbClr val="FF0000"/>
                </a:solidFill>
              </a:rPr>
              <a:t> </a:t>
            </a:r>
          </a:p>
        </p:txBody>
      </p:sp>
    </p:spTree>
    <p:extLst>
      <p:ext uri="{BB962C8B-B14F-4D97-AF65-F5344CB8AC3E}">
        <p14:creationId xmlns:p14="http://schemas.microsoft.com/office/powerpoint/2010/main" val="37696617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D8B1B6A7-5256-497B-8DE7-D6A9FCFBCE1D}" type="slidenum">
              <a:rPr lang="en-US" smtClean="0"/>
              <a:pPr/>
              <a:t>33</a:t>
            </a:fld>
            <a:endParaRPr lang="en-US" smtClean="0"/>
          </a:p>
        </p:txBody>
      </p:sp>
      <p:sp>
        <p:nvSpPr>
          <p:cNvPr id="24579" name="Rectangle 2"/>
          <p:cNvSpPr>
            <a:spLocks noGrp="1" noChangeArrowheads="1"/>
          </p:cNvSpPr>
          <p:nvPr>
            <p:ph type="title"/>
          </p:nvPr>
        </p:nvSpPr>
        <p:spPr>
          <a:xfrm>
            <a:off x="533400" y="533400"/>
            <a:ext cx="8229600" cy="1143000"/>
          </a:xfrm>
        </p:spPr>
        <p:txBody>
          <a:bodyPr/>
          <a:lstStyle/>
          <a:p>
            <a:pPr eaLnBrk="1" hangingPunct="1"/>
            <a:r>
              <a:rPr lang="en-US" sz="3200" b="1" dirty="0" err="1" smtClean="0">
                <a:solidFill>
                  <a:srgbClr val="FF0000"/>
                </a:solidFill>
              </a:rPr>
              <a:t>Strategi</a:t>
            </a:r>
            <a:r>
              <a:rPr lang="en-US" sz="3200" b="1" dirty="0" smtClean="0">
                <a:solidFill>
                  <a:srgbClr val="FF0000"/>
                </a:solidFill>
              </a:rPr>
              <a:t> </a:t>
            </a:r>
            <a:r>
              <a:rPr lang="en-US" sz="3200" b="1" dirty="0" err="1" smtClean="0">
                <a:solidFill>
                  <a:srgbClr val="FF0000"/>
                </a:solidFill>
              </a:rPr>
              <a:t>Menuju</a:t>
            </a:r>
            <a:r>
              <a:rPr lang="en-US" sz="3200" b="1" dirty="0" smtClean="0">
                <a:solidFill>
                  <a:srgbClr val="FF0000"/>
                </a:solidFill>
              </a:rPr>
              <a:t> </a:t>
            </a:r>
            <a:r>
              <a:rPr lang="en-US" sz="3200" b="1" dirty="0" err="1" smtClean="0">
                <a:solidFill>
                  <a:srgbClr val="FF0000"/>
                </a:solidFill>
              </a:rPr>
              <a:t>Keunggulan</a:t>
            </a:r>
            <a:r>
              <a:rPr lang="en-US" sz="3200" b="1" dirty="0" smtClean="0">
                <a:solidFill>
                  <a:srgbClr val="FF0000"/>
                </a:solidFill>
              </a:rPr>
              <a:t> </a:t>
            </a:r>
            <a:r>
              <a:rPr lang="en-US" sz="3200" b="1" dirty="0" err="1" smtClean="0">
                <a:solidFill>
                  <a:srgbClr val="FF0000"/>
                </a:solidFill>
              </a:rPr>
              <a:t>Kompetitif</a:t>
            </a:r>
            <a:r>
              <a:rPr lang="en-US" sz="3200" b="1" dirty="0" smtClean="0">
                <a:solidFill>
                  <a:srgbClr val="FF0000"/>
                </a:solidFill>
              </a:rPr>
              <a:t> </a:t>
            </a:r>
            <a:r>
              <a:rPr lang="en-US" sz="1600" b="1" dirty="0" smtClean="0">
                <a:solidFill>
                  <a:srgbClr val="FF0000"/>
                </a:solidFill>
              </a:rPr>
              <a:t>(</a:t>
            </a:r>
            <a:r>
              <a:rPr lang="en-US" sz="1600" b="1" dirty="0" err="1" smtClean="0">
                <a:solidFill>
                  <a:srgbClr val="FF0000"/>
                </a:solidFill>
              </a:rPr>
              <a:t>Lanjutan</a:t>
            </a:r>
            <a:r>
              <a:rPr lang="en-US" sz="1600" b="1" dirty="0" smtClean="0">
                <a:solidFill>
                  <a:srgbClr val="FF0000"/>
                </a:solidFill>
              </a:rPr>
              <a:t>…)</a:t>
            </a:r>
            <a:endParaRPr lang="id-ID" sz="1600" b="1" dirty="0" smtClean="0">
              <a:solidFill>
                <a:srgbClr val="FF0000"/>
              </a:solidFill>
            </a:endParaRPr>
          </a:p>
        </p:txBody>
      </p:sp>
      <p:sp>
        <p:nvSpPr>
          <p:cNvPr id="24580" name="Rectangle 3"/>
          <p:cNvSpPr>
            <a:spLocks noGrp="1" noChangeArrowheads="1"/>
          </p:cNvSpPr>
          <p:nvPr>
            <p:ph type="body" idx="1"/>
          </p:nvPr>
        </p:nvSpPr>
        <p:spPr>
          <a:xfrm>
            <a:off x="457200" y="1905000"/>
            <a:ext cx="8229600" cy="4221163"/>
          </a:xfrm>
        </p:spPr>
        <p:txBody>
          <a:bodyPr/>
          <a:lstStyle/>
          <a:p>
            <a:pPr eaLnBrk="1" hangingPunct="1">
              <a:lnSpc>
                <a:spcPct val="90000"/>
              </a:lnSpc>
            </a:pPr>
            <a:r>
              <a:rPr lang="en-US" sz="2800" dirty="0" err="1" smtClean="0">
                <a:solidFill>
                  <a:srgbClr val="0000CC"/>
                </a:solidFill>
              </a:rPr>
              <a:t>Strategi</a:t>
            </a:r>
            <a:r>
              <a:rPr lang="en-US" sz="2800" dirty="0" smtClean="0">
                <a:solidFill>
                  <a:srgbClr val="0000CC"/>
                </a:solidFill>
              </a:rPr>
              <a:t> </a:t>
            </a:r>
            <a:r>
              <a:rPr lang="en-US" sz="2800" dirty="0" err="1" smtClean="0">
                <a:solidFill>
                  <a:srgbClr val="0000CC"/>
                </a:solidFill>
              </a:rPr>
              <a:t>biaya</a:t>
            </a:r>
            <a:r>
              <a:rPr lang="en-US" sz="2800" dirty="0" smtClean="0">
                <a:solidFill>
                  <a:srgbClr val="0000CC"/>
                </a:solidFill>
              </a:rPr>
              <a:t>, </a:t>
            </a:r>
            <a:r>
              <a:rPr lang="en-US" sz="2800" dirty="0" err="1" smtClean="0">
                <a:solidFill>
                  <a:srgbClr val="0000CC"/>
                </a:solidFill>
              </a:rPr>
              <a:t>yakni</a:t>
            </a:r>
            <a:r>
              <a:rPr lang="en-US" sz="2800" dirty="0" smtClean="0">
                <a:solidFill>
                  <a:srgbClr val="0000CC"/>
                </a:solidFill>
              </a:rPr>
              <a:t> </a:t>
            </a:r>
            <a:r>
              <a:rPr lang="en-US" sz="2800" dirty="0" err="1" smtClean="0">
                <a:solidFill>
                  <a:srgbClr val="0000CC"/>
                </a:solidFill>
              </a:rPr>
              <a:t>menjadikan</a:t>
            </a:r>
            <a:r>
              <a:rPr lang="en-US" sz="2800" dirty="0" smtClean="0">
                <a:solidFill>
                  <a:srgbClr val="0000CC"/>
                </a:solidFill>
              </a:rPr>
              <a:t> </a:t>
            </a:r>
            <a:r>
              <a:rPr lang="en-US" sz="2800" dirty="0" err="1" smtClean="0">
                <a:solidFill>
                  <a:srgbClr val="0000CC"/>
                </a:solidFill>
              </a:rPr>
              <a:t>produsen</a:t>
            </a:r>
            <a:r>
              <a:rPr lang="en-US" sz="2800" dirty="0" smtClean="0">
                <a:solidFill>
                  <a:srgbClr val="0000CC"/>
                </a:solidFill>
              </a:rPr>
              <a:t> </a:t>
            </a:r>
            <a:r>
              <a:rPr lang="en-US" sz="2800" dirty="0" err="1" smtClean="0">
                <a:solidFill>
                  <a:srgbClr val="0000CC"/>
                </a:solidFill>
              </a:rPr>
              <a:t>dengan</a:t>
            </a:r>
            <a:r>
              <a:rPr lang="en-US" sz="2800" dirty="0" smtClean="0">
                <a:solidFill>
                  <a:srgbClr val="0000CC"/>
                </a:solidFill>
              </a:rPr>
              <a:t> </a:t>
            </a:r>
            <a:r>
              <a:rPr lang="en-US" sz="2800" dirty="0" err="1" smtClean="0">
                <a:solidFill>
                  <a:srgbClr val="0000CC"/>
                </a:solidFill>
              </a:rPr>
              <a:t>biaya</a:t>
            </a:r>
            <a:r>
              <a:rPr lang="en-US" sz="2800" dirty="0" smtClean="0">
                <a:solidFill>
                  <a:srgbClr val="0000CC"/>
                </a:solidFill>
              </a:rPr>
              <a:t> yang </a:t>
            </a:r>
            <a:r>
              <a:rPr lang="en-US" sz="2800" dirty="0" err="1" smtClean="0">
                <a:solidFill>
                  <a:srgbClr val="0000CC"/>
                </a:solidFill>
              </a:rPr>
              <a:t>rendah</a:t>
            </a:r>
            <a:r>
              <a:rPr lang="en-US" sz="2800" dirty="0" smtClean="0">
                <a:solidFill>
                  <a:srgbClr val="0000CC"/>
                </a:solidFill>
              </a:rPr>
              <a:t>, </a:t>
            </a:r>
            <a:r>
              <a:rPr lang="en-US" sz="2800" dirty="0" err="1" smtClean="0">
                <a:solidFill>
                  <a:srgbClr val="0000CC"/>
                </a:solidFill>
              </a:rPr>
              <a:t>memberikan</a:t>
            </a:r>
            <a:r>
              <a:rPr lang="en-US" sz="2800" dirty="0" smtClean="0">
                <a:solidFill>
                  <a:srgbClr val="0000CC"/>
                </a:solidFill>
              </a:rPr>
              <a:t> </a:t>
            </a:r>
            <a:r>
              <a:rPr lang="en-US" sz="2800" dirty="0" err="1" smtClean="0">
                <a:solidFill>
                  <a:srgbClr val="0000CC"/>
                </a:solidFill>
              </a:rPr>
              <a:t>harga</a:t>
            </a:r>
            <a:r>
              <a:rPr lang="en-US" sz="2800" dirty="0" smtClean="0">
                <a:solidFill>
                  <a:srgbClr val="0000CC"/>
                </a:solidFill>
              </a:rPr>
              <a:t> yang </a:t>
            </a:r>
            <a:r>
              <a:rPr lang="en-US" sz="2800" dirty="0" err="1" smtClean="0">
                <a:solidFill>
                  <a:srgbClr val="0000CC"/>
                </a:solidFill>
              </a:rPr>
              <a:t>lebih</a:t>
            </a:r>
            <a:r>
              <a:rPr lang="en-US" sz="2800" dirty="0" smtClean="0">
                <a:solidFill>
                  <a:srgbClr val="0000CC"/>
                </a:solidFill>
              </a:rPr>
              <a:t> </a:t>
            </a:r>
            <a:r>
              <a:rPr lang="en-US" sz="2800" dirty="0" err="1" smtClean="0">
                <a:solidFill>
                  <a:srgbClr val="0000CC"/>
                </a:solidFill>
              </a:rPr>
              <a:t>murah</a:t>
            </a:r>
            <a:r>
              <a:rPr lang="en-US" sz="2800" dirty="0" smtClean="0">
                <a:solidFill>
                  <a:srgbClr val="0000CC"/>
                </a:solidFill>
              </a:rPr>
              <a:t> </a:t>
            </a:r>
            <a:r>
              <a:rPr lang="en-US" sz="2800" dirty="0" err="1" smtClean="0">
                <a:solidFill>
                  <a:srgbClr val="0000CC"/>
                </a:solidFill>
              </a:rPr>
              <a:t>terhadap</a:t>
            </a:r>
            <a:r>
              <a:rPr lang="en-US" sz="2800" dirty="0" smtClean="0">
                <a:solidFill>
                  <a:srgbClr val="0000CC"/>
                </a:solidFill>
              </a:rPr>
              <a:t> </a:t>
            </a:r>
            <a:r>
              <a:rPr lang="en-US" sz="2800" dirty="0" err="1" smtClean="0">
                <a:solidFill>
                  <a:srgbClr val="0000CC"/>
                </a:solidFill>
              </a:rPr>
              <a:t>pelanggan</a:t>
            </a:r>
            <a:r>
              <a:rPr lang="en-US" sz="2800" dirty="0" smtClean="0">
                <a:solidFill>
                  <a:srgbClr val="0000CC"/>
                </a:solidFill>
              </a:rPr>
              <a:t>, </a:t>
            </a:r>
            <a:r>
              <a:rPr lang="en-US" sz="2800" dirty="0" err="1" smtClean="0">
                <a:solidFill>
                  <a:srgbClr val="0000CC"/>
                </a:solidFill>
              </a:rPr>
              <a:t>menurunkan</a:t>
            </a:r>
            <a:r>
              <a:rPr lang="en-US" sz="2800" dirty="0" smtClean="0">
                <a:solidFill>
                  <a:srgbClr val="0000CC"/>
                </a:solidFill>
              </a:rPr>
              <a:t> </a:t>
            </a:r>
            <a:r>
              <a:rPr lang="en-US" sz="2800" dirty="0" err="1" smtClean="0">
                <a:solidFill>
                  <a:srgbClr val="0000CC"/>
                </a:solidFill>
              </a:rPr>
              <a:t>biaya</a:t>
            </a:r>
            <a:r>
              <a:rPr lang="en-US" sz="2800" dirty="0" smtClean="0">
                <a:solidFill>
                  <a:srgbClr val="0000CC"/>
                </a:solidFill>
              </a:rPr>
              <a:t> </a:t>
            </a:r>
            <a:r>
              <a:rPr lang="en-US" sz="2800" dirty="0" err="1" smtClean="0">
                <a:solidFill>
                  <a:srgbClr val="0000CC"/>
                </a:solidFill>
              </a:rPr>
              <a:t>dari</a:t>
            </a:r>
            <a:r>
              <a:rPr lang="en-US" sz="2800" dirty="0" smtClean="0">
                <a:solidFill>
                  <a:srgbClr val="0000CC"/>
                </a:solidFill>
              </a:rPr>
              <a:t> </a:t>
            </a:r>
            <a:r>
              <a:rPr lang="en-US" sz="2800" dirty="0" err="1" smtClean="0">
                <a:solidFill>
                  <a:srgbClr val="0000CC"/>
                </a:solidFill>
              </a:rPr>
              <a:t>pemasok</a:t>
            </a:r>
            <a:r>
              <a:rPr lang="en-US" sz="2800" dirty="0" smtClean="0">
                <a:solidFill>
                  <a:srgbClr val="0000CC"/>
                </a:solidFill>
              </a:rPr>
              <a:t>, </a:t>
            </a:r>
            <a:r>
              <a:rPr lang="en-US" sz="2800" dirty="0" err="1" smtClean="0">
                <a:solidFill>
                  <a:srgbClr val="0000CC"/>
                </a:solidFill>
              </a:rPr>
              <a:t>atau</a:t>
            </a:r>
            <a:r>
              <a:rPr lang="en-US" sz="2800" dirty="0" smtClean="0">
                <a:solidFill>
                  <a:srgbClr val="0000CC"/>
                </a:solidFill>
              </a:rPr>
              <a:t> </a:t>
            </a:r>
            <a:r>
              <a:rPr lang="en-US" sz="2800" dirty="0" err="1" smtClean="0">
                <a:solidFill>
                  <a:srgbClr val="0000CC"/>
                </a:solidFill>
              </a:rPr>
              <a:t>meningkatkan</a:t>
            </a:r>
            <a:r>
              <a:rPr lang="en-US" sz="2800" dirty="0" smtClean="0">
                <a:solidFill>
                  <a:srgbClr val="0000CC"/>
                </a:solidFill>
              </a:rPr>
              <a:t> </a:t>
            </a:r>
            <a:r>
              <a:rPr lang="en-US" sz="2800" dirty="0" err="1" smtClean="0">
                <a:solidFill>
                  <a:srgbClr val="0000CC"/>
                </a:solidFill>
              </a:rPr>
              <a:t>biaya</a:t>
            </a:r>
            <a:r>
              <a:rPr lang="en-US" sz="2800" dirty="0" smtClean="0">
                <a:solidFill>
                  <a:srgbClr val="0000CC"/>
                </a:solidFill>
              </a:rPr>
              <a:t> </a:t>
            </a:r>
            <a:r>
              <a:rPr lang="en-US" sz="2800" dirty="0" err="1" smtClean="0">
                <a:solidFill>
                  <a:srgbClr val="0000CC"/>
                </a:solidFill>
              </a:rPr>
              <a:t>pesaing</a:t>
            </a:r>
            <a:r>
              <a:rPr lang="en-US" sz="2800" dirty="0" smtClean="0">
                <a:solidFill>
                  <a:srgbClr val="0000CC"/>
                </a:solidFill>
              </a:rPr>
              <a:t> </a:t>
            </a:r>
            <a:r>
              <a:rPr lang="en-US" sz="2800" dirty="0" err="1" smtClean="0">
                <a:solidFill>
                  <a:srgbClr val="0000CC"/>
                </a:solidFill>
              </a:rPr>
              <a:t>untuk</a:t>
            </a:r>
            <a:r>
              <a:rPr lang="en-US" sz="2800" dirty="0" smtClean="0">
                <a:solidFill>
                  <a:srgbClr val="0000CC"/>
                </a:solidFill>
              </a:rPr>
              <a:t> </a:t>
            </a:r>
            <a:r>
              <a:rPr lang="en-US" sz="2800" dirty="0" err="1" smtClean="0">
                <a:solidFill>
                  <a:srgbClr val="0000CC"/>
                </a:solidFill>
              </a:rPr>
              <a:t>tetap</a:t>
            </a:r>
            <a:r>
              <a:rPr lang="en-US" sz="2800" dirty="0" smtClean="0">
                <a:solidFill>
                  <a:srgbClr val="0000CC"/>
                </a:solidFill>
              </a:rPr>
              <a:t> </a:t>
            </a:r>
            <a:r>
              <a:rPr lang="en-US" sz="2800" dirty="0" err="1" smtClean="0">
                <a:solidFill>
                  <a:srgbClr val="0000CC"/>
                </a:solidFill>
              </a:rPr>
              <a:t>bertahan</a:t>
            </a:r>
            <a:r>
              <a:rPr lang="en-US" sz="2800" dirty="0" smtClean="0">
                <a:solidFill>
                  <a:srgbClr val="0000CC"/>
                </a:solidFill>
              </a:rPr>
              <a:t> di </a:t>
            </a:r>
            <a:r>
              <a:rPr lang="en-US" sz="2800" dirty="0" err="1" smtClean="0">
                <a:solidFill>
                  <a:srgbClr val="0000CC"/>
                </a:solidFill>
              </a:rPr>
              <a:t>industri</a:t>
            </a:r>
            <a:endParaRPr lang="en-US" sz="2800" dirty="0" smtClean="0">
              <a:solidFill>
                <a:srgbClr val="0000CC"/>
              </a:solidFill>
            </a:endParaRPr>
          </a:p>
          <a:p>
            <a:pPr eaLnBrk="1" hangingPunct="1">
              <a:lnSpc>
                <a:spcPct val="90000"/>
              </a:lnSpc>
            </a:pPr>
            <a:r>
              <a:rPr lang="en-US" sz="2800" dirty="0" err="1" smtClean="0">
                <a:solidFill>
                  <a:srgbClr val="0000CC"/>
                </a:solidFill>
              </a:rPr>
              <a:t>Strategi</a:t>
            </a:r>
            <a:r>
              <a:rPr lang="en-US" sz="2800" dirty="0" smtClean="0">
                <a:solidFill>
                  <a:srgbClr val="0000CC"/>
                </a:solidFill>
              </a:rPr>
              <a:t> </a:t>
            </a:r>
            <a:r>
              <a:rPr lang="en-US" sz="2800" dirty="0" err="1" smtClean="0">
                <a:solidFill>
                  <a:srgbClr val="0000CC"/>
                </a:solidFill>
              </a:rPr>
              <a:t>diferensiasi</a:t>
            </a:r>
            <a:r>
              <a:rPr lang="en-US" sz="2800" dirty="0" smtClean="0">
                <a:solidFill>
                  <a:srgbClr val="0000CC"/>
                </a:solidFill>
              </a:rPr>
              <a:t>, </a:t>
            </a:r>
            <a:r>
              <a:rPr lang="en-US" sz="2800" dirty="0" err="1" smtClean="0">
                <a:solidFill>
                  <a:srgbClr val="0000CC"/>
                </a:solidFill>
              </a:rPr>
              <a:t>yakni</a:t>
            </a:r>
            <a:r>
              <a:rPr lang="en-US" sz="2800" dirty="0" smtClean="0">
                <a:solidFill>
                  <a:srgbClr val="0000CC"/>
                </a:solidFill>
              </a:rPr>
              <a:t> </a:t>
            </a:r>
            <a:r>
              <a:rPr lang="en-US" sz="2800" dirty="0" err="1" smtClean="0">
                <a:solidFill>
                  <a:srgbClr val="0000CC"/>
                </a:solidFill>
              </a:rPr>
              <a:t>mengembangkan</a:t>
            </a:r>
            <a:r>
              <a:rPr lang="en-US" sz="2800" dirty="0" smtClean="0">
                <a:solidFill>
                  <a:srgbClr val="0000CC"/>
                </a:solidFill>
              </a:rPr>
              <a:t> </a:t>
            </a:r>
            <a:r>
              <a:rPr lang="en-US" sz="2800" dirty="0" err="1" smtClean="0">
                <a:solidFill>
                  <a:srgbClr val="0000CC"/>
                </a:solidFill>
              </a:rPr>
              <a:t>cara-cara</a:t>
            </a:r>
            <a:r>
              <a:rPr lang="en-US" sz="2800" dirty="0" smtClean="0">
                <a:solidFill>
                  <a:srgbClr val="0000CC"/>
                </a:solidFill>
              </a:rPr>
              <a:t> </a:t>
            </a:r>
            <a:r>
              <a:rPr lang="en-US" sz="2800" dirty="0" err="1" smtClean="0">
                <a:solidFill>
                  <a:srgbClr val="0000CC"/>
                </a:solidFill>
              </a:rPr>
              <a:t>untuk</a:t>
            </a:r>
            <a:r>
              <a:rPr lang="en-US" sz="2800" dirty="0" smtClean="0">
                <a:solidFill>
                  <a:srgbClr val="0000CC"/>
                </a:solidFill>
              </a:rPr>
              <a:t> </a:t>
            </a:r>
            <a:r>
              <a:rPr lang="en-US" sz="2800" dirty="0" err="1" smtClean="0">
                <a:solidFill>
                  <a:srgbClr val="0000CC"/>
                </a:solidFill>
              </a:rPr>
              <a:t>membedakan</a:t>
            </a:r>
            <a:r>
              <a:rPr lang="en-US" sz="2800" dirty="0" smtClean="0">
                <a:solidFill>
                  <a:srgbClr val="0000CC"/>
                </a:solidFill>
              </a:rPr>
              <a:t> </a:t>
            </a:r>
            <a:r>
              <a:rPr lang="en-US" sz="2800" dirty="0" err="1" smtClean="0">
                <a:solidFill>
                  <a:srgbClr val="0000CC"/>
                </a:solidFill>
              </a:rPr>
              <a:t>produk</a:t>
            </a:r>
            <a:r>
              <a:rPr lang="en-US" sz="2800" dirty="0" smtClean="0">
                <a:solidFill>
                  <a:srgbClr val="0000CC"/>
                </a:solidFill>
              </a:rPr>
              <a:t>/</a:t>
            </a:r>
            <a:r>
              <a:rPr lang="en-US" sz="2800" dirty="0" err="1" smtClean="0">
                <a:solidFill>
                  <a:srgbClr val="0000CC"/>
                </a:solidFill>
              </a:rPr>
              <a:t>jasa</a:t>
            </a:r>
            <a:r>
              <a:rPr lang="en-US" sz="2800" dirty="0" smtClean="0">
                <a:solidFill>
                  <a:srgbClr val="0000CC"/>
                </a:solidFill>
              </a:rPr>
              <a:t> yang </a:t>
            </a:r>
            <a:r>
              <a:rPr lang="en-US" sz="2800" dirty="0" err="1" smtClean="0">
                <a:solidFill>
                  <a:srgbClr val="0000CC"/>
                </a:solidFill>
              </a:rPr>
              <a:t>dihasilkan</a:t>
            </a:r>
            <a:r>
              <a:rPr lang="en-US" sz="2800" dirty="0" smtClean="0">
                <a:solidFill>
                  <a:srgbClr val="0000CC"/>
                </a:solidFill>
              </a:rPr>
              <a:t> </a:t>
            </a:r>
            <a:r>
              <a:rPr lang="en-US" sz="2800" dirty="0" err="1" smtClean="0">
                <a:solidFill>
                  <a:srgbClr val="0000CC"/>
                </a:solidFill>
              </a:rPr>
              <a:t>perusahaan</a:t>
            </a:r>
            <a:r>
              <a:rPr lang="en-US" sz="2800" dirty="0" smtClean="0">
                <a:solidFill>
                  <a:srgbClr val="0000CC"/>
                </a:solidFill>
              </a:rPr>
              <a:t> </a:t>
            </a:r>
            <a:r>
              <a:rPr lang="en-US" sz="2800" dirty="0" err="1" smtClean="0">
                <a:solidFill>
                  <a:srgbClr val="0000CC"/>
                </a:solidFill>
              </a:rPr>
              <a:t>terhadap</a:t>
            </a:r>
            <a:r>
              <a:rPr lang="en-US" sz="2800" dirty="0" smtClean="0">
                <a:solidFill>
                  <a:srgbClr val="0000CC"/>
                </a:solidFill>
              </a:rPr>
              <a:t> </a:t>
            </a:r>
            <a:r>
              <a:rPr lang="en-US" sz="2800" dirty="0" err="1" smtClean="0">
                <a:solidFill>
                  <a:srgbClr val="0000CC"/>
                </a:solidFill>
              </a:rPr>
              <a:t>pesaing</a:t>
            </a:r>
            <a:r>
              <a:rPr lang="en-US" sz="2800" dirty="0" smtClean="0">
                <a:solidFill>
                  <a:srgbClr val="0000CC"/>
                </a:solidFill>
              </a:rPr>
              <a:t> </a:t>
            </a:r>
            <a:r>
              <a:rPr lang="en-US" sz="2800" dirty="0" err="1" smtClean="0">
                <a:solidFill>
                  <a:srgbClr val="0000CC"/>
                </a:solidFill>
              </a:rPr>
              <a:t>sehingga</a:t>
            </a:r>
            <a:r>
              <a:rPr lang="en-US" sz="2800" dirty="0" smtClean="0">
                <a:solidFill>
                  <a:srgbClr val="0000CC"/>
                </a:solidFill>
              </a:rPr>
              <a:t> </a:t>
            </a:r>
            <a:r>
              <a:rPr lang="en-US" sz="2800" dirty="0" err="1" smtClean="0">
                <a:solidFill>
                  <a:srgbClr val="0000CC"/>
                </a:solidFill>
              </a:rPr>
              <a:t>pelanggan</a:t>
            </a:r>
            <a:r>
              <a:rPr lang="en-US" sz="2800" dirty="0" smtClean="0">
                <a:solidFill>
                  <a:srgbClr val="0000CC"/>
                </a:solidFill>
              </a:rPr>
              <a:t> </a:t>
            </a:r>
            <a:r>
              <a:rPr lang="en-US" sz="2800" dirty="0" err="1" smtClean="0">
                <a:solidFill>
                  <a:srgbClr val="0000CC"/>
                </a:solidFill>
              </a:rPr>
              <a:t>menggunakan</a:t>
            </a:r>
            <a:r>
              <a:rPr lang="en-US" sz="2800" dirty="0" smtClean="0">
                <a:solidFill>
                  <a:srgbClr val="0000CC"/>
                </a:solidFill>
              </a:rPr>
              <a:t> </a:t>
            </a:r>
            <a:r>
              <a:rPr lang="en-US" sz="2800" dirty="0" err="1" smtClean="0">
                <a:solidFill>
                  <a:srgbClr val="0000CC"/>
                </a:solidFill>
              </a:rPr>
              <a:t>produk</a:t>
            </a:r>
            <a:r>
              <a:rPr lang="en-US" sz="2800" dirty="0" smtClean="0">
                <a:solidFill>
                  <a:srgbClr val="0000CC"/>
                </a:solidFill>
              </a:rPr>
              <a:t>/</a:t>
            </a:r>
            <a:r>
              <a:rPr lang="en-US" sz="2800" dirty="0" err="1" smtClean="0">
                <a:solidFill>
                  <a:srgbClr val="0000CC"/>
                </a:solidFill>
              </a:rPr>
              <a:t>jasa</a:t>
            </a:r>
            <a:r>
              <a:rPr lang="en-US" sz="2800" dirty="0" smtClean="0">
                <a:solidFill>
                  <a:srgbClr val="0000CC"/>
                </a:solidFill>
              </a:rPr>
              <a:t> </a:t>
            </a:r>
            <a:r>
              <a:rPr lang="en-US" sz="2800" dirty="0" err="1" smtClean="0">
                <a:solidFill>
                  <a:srgbClr val="0000CC"/>
                </a:solidFill>
              </a:rPr>
              <a:t>karena</a:t>
            </a:r>
            <a:r>
              <a:rPr lang="en-US" sz="2800" dirty="0" smtClean="0">
                <a:solidFill>
                  <a:srgbClr val="0000CC"/>
                </a:solidFill>
              </a:rPr>
              <a:t> </a:t>
            </a:r>
            <a:r>
              <a:rPr lang="en-US" sz="2800" dirty="0" err="1" smtClean="0">
                <a:solidFill>
                  <a:srgbClr val="0000CC"/>
                </a:solidFill>
              </a:rPr>
              <a:t>adanya</a:t>
            </a:r>
            <a:r>
              <a:rPr lang="en-US" sz="2800" dirty="0" smtClean="0">
                <a:solidFill>
                  <a:srgbClr val="0000CC"/>
                </a:solidFill>
              </a:rPr>
              <a:t> </a:t>
            </a:r>
            <a:r>
              <a:rPr lang="en-US" sz="2800" dirty="0" err="1" smtClean="0">
                <a:solidFill>
                  <a:srgbClr val="0000CC"/>
                </a:solidFill>
              </a:rPr>
              <a:t>manfaat</a:t>
            </a:r>
            <a:r>
              <a:rPr lang="en-US" sz="2800" dirty="0" smtClean="0">
                <a:solidFill>
                  <a:srgbClr val="0000CC"/>
                </a:solidFill>
              </a:rPr>
              <a:t> </a:t>
            </a:r>
            <a:r>
              <a:rPr lang="en-US" sz="2800" dirty="0" err="1" smtClean="0">
                <a:solidFill>
                  <a:srgbClr val="0000CC"/>
                </a:solidFill>
              </a:rPr>
              <a:t>atau</a:t>
            </a:r>
            <a:r>
              <a:rPr lang="en-US" sz="2800" dirty="0" smtClean="0">
                <a:solidFill>
                  <a:srgbClr val="0000CC"/>
                </a:solidFill>
              </a:rPr>
              <a:t> </a:t>
            </a:r>
            <a:r>
              <a:rPr lang="en-US" sz="2800" dirty="0" err="1" smtClean="0">
                <a:solidFill>
                  <a:srgbClr val="0000CC"/>
                </a:solidFill>
              </a:rPr>
              <a:t>fitur</a:t>
            </a:r>
            <a:r>
              <a:rPr lang="en-US" sz="2800" dirty="0" smtClean="0">
                <a:solidFill>
                  <a:srgbClr val="0000CC"/>
                </a:solidFill>
              </a:rPr>
              <a:t> yang </a:t>
            </a:r>
            <a:r>
              <a:rPr lang="en-US" sz="2800" dirty="0" err="1" smtClean="0">
                <a:solidFill>
                  <a:srgbClr val="0000CC"/>
                </a:solidFill>
              </a:rPr>
              <a:t>unik</a:t>
            </a:r>
            <a:endParaRPr lang="id-ID" sz="2800" dirty="0" smtClean="0">
              <a:solidFill>
                <a:srgbClr val="0000CC"/>
              </a:solidFill>
            </a:endParaRPr>
          </a:p>
        </p:txBody>
      </p:sp>
    </p:spTree>
    <p:extLst>
      <p:ext uri="{BB962C8B-B14F-4D97-AF65-F5344CB8AC3E}">
        <p14:creationId xmlns:p14="http://schemas.microsoft.com/office/powerpoint/2010/main" val="26757544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7F1C5AE1-C599-454F-B396-830F16B4EF57}" type="slidenum">
              <a:rPr lang="en-US" smtClean="0"/>
              <a:pPr/>
              <a:t>34</a:t>
            </a:fld>
            <a:endParaRPr lang="en-US" smtClean="0"/>
          </a:p>
        </p:txBody>
      </p:sp>
      <p:sp>
        <p:nvSpPr>
          <p:cNvPr id="25603" name="Rectangle 2"/>
          <p:cNvSpPr>
            <a:spLocks noGrp="1" noChangeArrowheads="1"/>
          </p:cNvSpPr>
          <p:nvPr>
            <p:ph type="title"/>
          </p:nvPr>
        </p:nvSpPr>
        <p:spPr>
          <a:xfrm>
            <a:off x="533400" y="990600"/>
            <a:ext cx="8229600" cy="1143000"/>
          </a:xfrm>
        </p:spPr>
        <p:txBody>
          <a:bodyPr/>
          <a:lstStyle/>
          <a:p>
            <a:pPr eaLnBrk="1" hangingPunct="1"/>
            <a:r>
              <a:rPr lang="en-US" sz="3200" b="1" dirty="0" err="1" smtClean="0">
                <a:solidFill>
                  <a:srgbClr val="FF0000"/>
                </a:solidFill>
              </a:rPr>
              <a:t>Strategi</a:t>
            </a:r>
            <a:r>
              <a:rPr lang="en-US" sz="3200" b="1" dirty="0" smtClean="0">
                <a:solidFill>
                  <a:srgbClr val="FF0000"/>
                </a:solidFill>
              </a:rPr>
              <a:t> </a:t>
            </a:r>
            <a:r>
              <a:rPr lang="en-US" sz="3200" b="1" dirty="0" err="1" smtClean="0">
                <a:solidFill>
                  <a:srgbClr val="FF0000"/>
                </a:solidFill>
              </a:rPr>
              <a:t>Menuju</a:t>
            </a:r>
            <a:r>
              <a:rPr lang="en-US" sz="3200" b="1" dirty="0" smtClean="0">
                <a:solidFill>
                  <a:srgbClr val="FF0000"/>
                </a:solidFill>
              </a:rPr>
              <a:t> </a:t>
            </a:r>
            <a:r>
              <a:rPr lang="en-US" sz="3200" b="1" dirty="0" err="1" smtClean="0">
                <a:solidFill>
                  <a:srgbClr val="FF0000"/>
                </a:solidFill>
              </a:rPr>
              <a:t>Keunggulan</a:t>
            </a:r>
            <a:r>
              <a:rPr lang="en-US" sz="3200" b="1" dirty="0" smtClean="0">
                <a:solidFill>
                  <a:srgbClr val="FF0000"/>
                </a:solidFill>
              </a:rPr>
              <a:t> </a:t>
            </a:r>
            <a:r>
              <a:rPr lang="en-US" sz="3200" b="1" dirty="0" err="1" smtClean="0">
                <a:solidFill>
                  <a:srgbClr val="FF0000"/>
                </a:solidFill>
              </a:rPr>
              <a:t>Kompetitif</a:t>
            </a:r>
            <a:r>
              <a:rPr lang="en-US" sz="3200" b="1" dirty="0" smtClean="0">
                <a:solidFill>
                  <a:srgbClr val="FF0000"/>
                </a:solidFill>
              </a:rPr>
              <a:t> </a:t>
            </a:r>
            <a:r>
              <a:rPr lang="en-US" sz="1600" b="1" dirty="0" smtClean="0">
                <a:solidFill>
                  <a:srgbClr val="FF0000"/>
                </a:solidFill>
              </a:rPr>
              <a:t>(</a:t>
            </a:r>
            <a:r>
              <a:rPr lang="en-US" sz="1600" b="1" dirty="0" err="1" smtClean="0">
                <a:solidFill>
                  <a:srgbClr val="FF0000"/>
                </a:solidFill>
              </a:rPr>
              <a:t>Lanjutan</a:t>
            </a:r>
            <a:r>
              <a:rPr lang="en-US" sz="1600" b="1" dirty="0" smtClean="0">
                <a:solidFill>
                  <a:srgbClr val="FF0000"/>
                </a:solidFill>
              </a:rPr>
              <a:t>…)</a:t>
            </a:r>
            <a:endParaRPr lang="id-ID" sz="1600" b="1" dirty="0" smtClean="0">
              <a:solidFill>
                <a:srgbClr val="FF0000"/>
              </a:solidFill>
            </a:endParaRPr>
          </a:p>
        </p:txBody>
      </p:sp>
      <p:sp>
        <p:nvSpPr>
          <p:cNvPr id="25604" name="Rectangle 3"/>
          <p:cNvSpPr>
            <a:spLocks noGrp="1" noChangeArrowheads="1"/>
          </p:cNvSpPr>
          <p:nvPr>
            <p:ph type="body" idx="1"/>
          </p:nvPr>
        </p:nvSpPr>
        <p:spPr>
          <a:xfrm>
            <a:off x="457200" y="2362200"/>
            <a:ext cx="8229600" cy="3763963"/>
          </a:xfrm>
        </p:spPr>
        <p:txBody>
          <a:bodyPr/>
          <a:lstStyle/>
          <a:p>
            <a:pPr eaLnBrk="1" hangingPunct="1"/>
            <a:r>
              <a:rPr lang="en-US" b="1" dirty="0" err="1" smtClean="0">
                <a:solidFill>
                  <a:srgbClr val="0000CC"/>
                </a:solidFill>
              </a:rPr>
              <a:t>Strategi</a:t>
            </a:r>
            <a:r>
              <a:rPr lang="en-US" b="1" dirty="0" smtClean="0">
                <a:solidFill>
                  <a:srgbClr val="0000CC"/>
                </a:solidFill>
              </a:rPr>
              <a:t> </a:t>
            </a:r>
            <a:r>
              <a:rPr lang="en-US" b="1" dirty="0" err="1" smtClean="0">
                <a:solidFill>
                  <a:srgbClr val="0000CC"/>
                </a:solidFill>
              </a:rPr>
              <a:t>aliansi</a:t>
            </a:r>
            <a:r>
              <a:rPr lang="en-US" dirty="0" smtClean="0">
                <a:solidFill>
                  <a:srgbClr val="0000CC"/>
                </a:solidFill>
              </a:rPr>
              <a:t>, </a:t>
            </a:r>
            <a:r>
              <a:rPr lang="en-US" dirty="0" err="1" smtClean="0">
                <a:solidFill>
                  <a:srgbClr val="0000CC"/>
                </a:solidFill>
              </a:rPr>
              <a:t>yakni</a:t>
            </a:r>
            <a:r>
              <a:rPr lang="en-US" dirty="0" smtClean="0">
                <a:solidFill>
                  <a:srgbClr val="0000CC"/>
                </a:solidFill>
              </a:rPr>
              <a:t> </a:t>
            </a:r>
            <a:r>
              <a:rPr lang="en-US" dirty="0" err="1" smtClean="0">
                <a:solidFill>
                  <a:srgbClr val="0000CC"/>
                </a:solidFill>
              </a:rPr>
              <a:t>membentuk</a:t>
            </a:r>
            <a:r>
              <a:rPr lang="en-US" dirty="0" smtClean="0">
                <a:solidFill>
                  <a:srgbClr val="0000CC"/>
                </a:solidFill>
              </a:rPr>
              <a:t> </a:t>
            </a:r>
            <a:r>
              <a:rPr lang="en-US" dirty="0" err="1" smtClean="0">
                <a:solidFill>
                  <a:srgbClr val="0000CC"/>
                </a:solidFill>
              </a:rPr>
              <a:t>hubungan</a:t>
            </a:r>
            <a:r>
              <a:rPr lang="en-US" dirty="0" smtClean="0">
                <a:solidFill>
                  <a:srgbClr val="0000CC"/>
                </a:solidFill>
              </a:rPr>
              <a:t> </a:t>
            </a:r>
            <a:r>
              <a:rPr lang="en-US" dirty="0" err="1" smtClean="0">
                <a:solidFill>
                  <a:srgbClr val="0000CC"/>
                </a:solidFill>
              </a:rPr>
              <a:t>dan</a:t>
            </a:r>
            <a:r>
              <a:rPr lang="en-US" dirty="0" smtClean="0">
                <a:solidFill>
                  <a:srgbClr val="0000CC"/>
                </a:solidFill>
              </a:rPr>
              <a:t> </a:t>
            </a:r>
            <a:r>
              <a:rPr lang="en-US" dirty="0" err="1" smtClean="0">
                <a:solidFill>
                  <a:srgbClr val="0000CC"/>
                </a:solidFill>
              </a:rPr>
              <a:t>aliansi</a:t>
            </a:r>
            <a:r>
              <a:rPr lang="en-US" dirty="0" smtClean="0">
                <a:solidFill>
                  <a:srgbClr val="0000CC"/>
                </a:solidFill>
              </a:rPr>
              <a:t> </a:t>
            </a:r>
            <a:r>
              <a:rPr lang="en-US" dirty="0" err="1" smtClean="0">
                <a:solidFill>
                  <a:srgbClr val="0000CC"/>
                </a:solidFill>
              </a:rPr>
              <a:t>bisnis</a:t>
            </a:r>
            <a:r>
              <a:rPr lang="en-US" dirty="0" smtClean="0">
                <a:solidFill>
                  <a:srgbClr val="0000CC"/>
                </a:solidFill>
              </a:rPr>
              <a:t> yang </a:t>
            </a:r>
            <a:r>
              <a:rPr lang="en-US" dirty="0" err="1" smtClean="0">
                <a:solidFill>
                  <a:srgbClr val="0000CC"/>
                </a:solidFill>
              </a:rPr>
              <a:t>baru</a:t>
            </a:r>
            <a:r>
              <a:rPr lang="en-US" dirty="0" smtClean="0">
                <a:solidFill>
                  <a:srgbClr val="0000CC"/>
                </a:solidFill>
              </a:rPr>
              <a:t> </a:t>
            </a:r>
            <a:r>
              <a:rPr lang="en-US" dirty="0" err="1" smtClean="0">
                <a:solidFill>
                  <a:srgbClr val="0000CC"/>
                </a:solidFill>
              </a:rPr>
              <a:t>dengan</a:t>
            </a:r>
            <a:r>
              <a:rPr lang="en-US" dirty="0" smtClean="0">
                <a:solidFill>
                  <a:srgbClr val="0000CC"/>
                </a:solidFill>
              </a:rPr>
              <a:t> </a:t>
            </a:r>
            <a:r>
              <a:rPr lang="en-US" dirty="0" err="1" smtClean="0">
                <a:solidFill>
                  <a:srgbClr val="0000CC"/>
                </a:solidFill>
              </a:rPr>
              <a:t>pelanggan</a:t>
            </a:r>
            <a:r>
              <a:rPr lang="en-US" dirty="0" smtClean="0">
                <a:solidFill>
                  <a:srgbClr val="0000CC"/>
                </a:solidFill>
              </a:rPr>
              <a:t>, </a:t>
            </a:r>
            <a:r>
              <a:rPr lang="en-US" dirty="0" err="1" smtClean="0">
                <a:solidFill>
                  <a:srgbClr val="0000CC"/>
                </a:solidFill>
              </a:rPr>
              <a:t>pemasok</a:t>
            </a:r>
            <a:r>
              <a:rPr lang="en-US" dirty="0" smtClean="0">
                <a:solidFill>
                  <a:srgbClr val="0000CC"/>
                </a:solidFill>
              </a:rPr>
              <a:t>, </a:t>
            </a:r>
            <a:r>
              <a:rPr lang="en-US" dirty="0" err="1" smtClean="0">
                <a:solidFill>
                  <a:srgbClr val="0000CC"/>
                </a:solidFill>
              </a:rPr>
              <a:t>pesaing</a:t>
            </a:r>
            <a:r>
              <a:rPr lang="en-US" dirty="0" smtClean="0">
                <a:solidFill>
                  <a:srgbClr val="0000CC"/>
                </a:solidFill>
              </a:rPr>
              <a:t>, </a:t>
            </a:r>
            <a:r>
              <a:rPr lang="en-US" dirty="0" err="1" smtClean="0">
                <a:solidFill>
                  <a:srgbClr val="0000CC"/>
                </a:solidFill>
              </a:rPr>
              <a:t>konsultan</a:t>
            </a:r>
            <a:r>
              <a:rPr lang="en-US" dirty="0" smtClean="0">
                <a:solidFill>
                  <a:srgbClr val="0000CC"/>
                </a:solidFill>
              </a:rPr>
              <a:t> </a:t>
            </a:r>
            <a:r>
              <a:rPr lang="en-US" dirty="0" err="1" smtClean="0">
                <a:solidFill>
                  <a:srgbClr val="0000CC"/>
                </a:solidFill>
              </a:rPr>
              <a:t>dan</a:t>
            </a:r>
            <a:r>
              <a:rPr lang="en-US" dirty="0" smtClean="0">
                <a:solidFill>
                  <a:srgbClr val="0000CC"/>
                </a:solidFill>
              </a:rPr>
              <a:t> lain</a:t>
            </a:r>
            <a:endParaRPr lang="id-ID" dirty="0" smtClean="0">
              <a:solidFill>
                <a:srgbClr val="0000CC"/>
              </a:solidFill>
            </a:endParaRPr>
          </a:p>
        </p:txBody>
      </p:sp>
    </p:spTree>
    <p:extLst>
      <p:ext uri="{BB962C8B-B14F-4D97-AF65-F5344CB8AC3E}">
        <p14:creationId xmlns:p14="http://schemas.microsoft.com/office/powerpoint/2010/main" val="15872495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D0A8A31C-7652-40BE-8DCB-5C638A38A9DC}" type="slidenum">
              <a:rPr lang="en-US" smtClean="0"/>
              <a:pPr/>
              <a:t>35</a:t>
            </a:fld>
            <a:endParaRPr lang="en-US" smtClean="0"/>
          </a:p>
        </p:txBody>
      </p:sp>
      <p:sp>
        <p:nvSpPr>
          <p:cNvPr id="26627" name="Rectangle 2"/>
          <p:cNvSpPr>
            <a:spLocks noGrp="1" noChangeArrowheads="1"/>
          </p:cNvSpPr>
          <p:nvPr>
            <p:ph type="title"/>
          </p:nvPr>
        </p:nvSpPr>
        <p:spPr>
          <a:xfrm>
            <a:off x="533400" y="838200"/>
            <a:ext cx="8229600" cy="914400"/>
          </a:xfrm>
        </p:spPr>
        <p:txBody>
          <a:bodyPr/>
          <a:lstStyle/>
          <a:p>
            <a:pPr eaLnBrk="1" hangingPunct="1"/>
            <a:r>
              <a:rPr lang="en-US" sz="3200" b="1" dirty="0" err="1" smtClean="0">
                <a:solidFill>
                  <a:srgbClr val="FF0000"/>
                </a:solidFill>
              </a:rPr>
              <a:t>Strategi</a:t>
            </a:r>
            <a:r>
              <a:rPr lang="en-US" sz="3200" b="1" dirty="0" smtClean="0">
                <a:solidFill>
                  <a:srgbClr val="FF0000"/>
                </a:solidFill>
              </a:rPr>
              <a:t> </a:t>
            </a:r>
            <a:r>
              <a:rPr lang="en-US" sz="3200" b="1" dirty="0" err="1" smtClean="0">
                <a:solidFill>
                  <a:srgbClr val="FF0000"/>
                </a:solidFill>
              </a:rPr>
              <a:t>Menuju</a:t>
            </a:r>
            <a:r>
              <a:rPr lang="en-US" sz="3200" b="1" dirty="0" smtClean="0">
                <a:solidFill>
                  <a:srgbClr val="FF0000"/>
                </a:solidFill>
              </a:rPr>
              <a:t> </a:t>
            </a:r>
            <a:r>
              <a:rPr lang="en-US" sz="3200" b="1" dirty="0" err="1" smtClean="0">
                <a:solidFill>
                  <a:srgbClr val="FF0000"/>
                </a:solidFill>
              </a:rPr>
              <a:t>Keunggulan</a:t>
            </a:r>
            <a:r>
              <a:rPr lang="en-US" sz="3200" b="1" dirty="0" smtClean="0">
                <a:solidFill>
                  <a:srgbClr val="FF0000"/>
                </a:solidFill>
              </a:rPr>
              <a:t> </a:t>
            </a:r>
            <a:r>
              <a:rPr lang="en-US" sz="3200" b="1" dirty="0" err="1" smtClean="0">
                <a:solidFill>
                  <a:srgbClr val="FF0000"/>
                </a:solidFill>
              </a:rPr>
              <a:t>Kompetitif</a:t>
            </a:r>
            <a:r>
              <a:rPr lang="en-US" sz="3200" b="1" dirty="0" smtClean="0">
                <a:solidFill>
                  <a:srgbClr val="FF0000"/>
                </a:solidFill>
              </a:rPr>
              <a:t> </a:t>
            </a:r>
            <a:r>
              <a:rPr lang="en-US" sz="1600" b="1" dirty="0" smtClean="0">
                <a:solidFill>
                  <a:srgbClr val="FF0000"/>
                </a:solidFill>
              </a:rPr>
              <a:t>(</a:t>
            </a:r>
            <a:r>
              <a:rPr lang="en-US" sz="1600" b="1" dirty="0" err="1" smtClean="0">
                <a:solidFill>
                  <a:srgbClr val="FF0000"/>
                </a:solidFill>
              </a:rPr>
              <a:t>Lanjutan</a:t>
            </a:r>
            <a:r>
              <a:rPr lang="en-US" sz="1600" b="1" dirty="0" smtClean="0">
                <a:solidFill>
                  <a:srgbClr val="FF0000"/>
                </a:solidFill>
              </a:rPr>
              <a:t>…)</a:t>
            </a:r>
            <a:endParaRPr lang="id-ID" sz="1600" b="1" dirty="0" smtClean="0">
              <a:solidFill>
                <a:srgbClr val="FF0000"/>
              </a:solidFill>
            </a:endParaRPr>
          </a:p>
        </p:txBody>
      </p:sp>
      <p:sp>
        <p:nvSpPr>
          <p:cNvPr id="26628" name="Rectangle 3"/>
          <p:cNvSpPr>
            <a:spLocks noGrp="1" noChangeArrowheads="1"/>
          </p:cNvSpPr>
          <p:nvPr>
            <p:ph type="body" idx="1"/>
          </p:nvPr>
        </p:nvSpPr>
        <p:spPr>
          <a:xfrm>
            <a:off x="457200" y="1905000"/>
            <a:ext cx="8458200" cy="4068763"/>
          </a:xfrm>
        </p:spPr>
        <p:txBody>
          <a:bodyPr/>
          <a:lstStyle/>
          <a:p>
            <a:pPr eaLnBrk="1" hangingPunct="1">
              <a:lnSpc>
                <a:spcPct val="90000"/>
              </a:lnSpc>
            </a:pPr>
            <a:r>
              <a:rPr lang="en-US" sz="2800" b="1" dirty="0" err="1" smtClean="0">
                <a:solidFill>
                  <a:srgbClr val="0000CC"/>
                </a:solidFill>
              </a:rPr>
              <a:t>Strategi</a:t>
            </a:r>
            <a:r>
              <a:rPr lang="en-US" sz="2800" b="1" dirty="0" smtClean="0">
                <a:solidFill>
                  <a:srgbClr val="0000CC"/>
                </a:solidFill>
              </a:rPr>
              <a:t> </a:t>
            </a:r>
            <a:r>
              <a:rPr lang="en-US" sz="2800" b="1" dirty="0" err="1" smtClean="0">
                <a:solidFill>
                  <a:srgbClr val="0000CC"/>
                </a:solidFill>
              </a:rPr>
              <a:t>inovasi</a:t>
            </a:r>
            <a:r>
              <a:rPr lang="en-US" sz="2800" b="1" dirty="0" smtClean="0">
                <a:solidFill>
                  <a:srgbClr val="0000CC"/>
                </a:solidFill>
              </a:rPr>
              <a:t>, </a:t>
            </a:r>
            <a:r>
              <a:rPr lang="en-US" sz="2800" b="1" dirty="0" err="1" smtClean="0">
                <a:solidFill>
                  <a:srgbClr val="0000CC"/>
                </a:solidFill>
              </a:rPr>
              <a:t>yakni</a:t>
            </a:r>
            <a:r>
              <a:rPr lang="en-US" sz="2800" b="1" dirty="0" smtClean="0">
                <a:solidFill>
                  <a:srgbClr val="0000CC"/>
                </a:solidFill>
              </a:rPr>
              <a:t> </a:t>
            </a:r>
            <a:r>
              <a:rPr lang="en-US" sz="2800" b="1" dirty="0" err="1" smtClean="0">
                <a:solidFill>
                  <a:srgbClr val="0000CC"/>
                </a:solidFill>
              </a:rPr>
              <a:t>memperkenalkan</a:t>
            </a:r>
            <a:r>
              <a:rPr lang="en-US" sz="2800" b="1" dirty="0" smtClean="0">
                <a:solidFill>
                  <a:srgbClr val="0000CC"/>
                </a:solidFill>
              </a:rPr>
              <a:t> </a:t>
            </a:r>
            <a:r>
              <a:rPr lang="en-US" sz="2800" b="1" dirty="0" err="1" smtClean="0">
                <a:solidFill>
                  <a:srgbClr val="0000CC"/>
                </a:solidFill>
              </a:rPr>
              <a:t>produk</a:t>
            </a:r>
            <a:r>
              <a:rPr lang="en-US" sz="2800" b="1" dirty="0" smtClean="0">
                <a:solidFill>
                  <a:srgbClr val="0000CC"/>
                </a:solidFill>
              </a:rPr>
              <a:t>/</a:t>
            </a:r>
            <a:r>
              <a:rPr lang="en-US" sz="2800" b="1" dirty="0" err="1" smtClean="0">
                <a:solidFill>
                  <a:srgbClr val="0000CC"/>
                </a:solidFill>
              </a:rPr>
              <a:t>jasa</a:t>
            </a:r>
            <a:r>
              <a:rPr lang="en-US" sz="2800" b="1" dirty="0" smtClean="0">
                <a:solidFill>
                  <a:srgbClr val="0000CC"/>
                </a:solidFill>
              </a:rPr>
              <a:t> yang  </a:t>
            </a:r>
            <a:r>
              <a:rPr lang="en-US" sz="2800" b="1" dirty="0" err="1" smtClean="0">
                <a:solidFill>
                  <a:srgbClr val="0000CC"/>
                </a:solidFill>
              </a:rPr>
              <a:t>unik</a:t>
            </a:r>
            <a:r>
              <a:rPr lang="en-US" sz="2800" b="1" dirty="0" smtClean="0">
                <a:solidFill>
                  <a:srgbClr val="0000CC"/>
                </a:solidFill>
              </a:rPr>
              <a:t>, </a:t>
            </a:r>
            <a:r>
              <a:rPr lang="en-US" sz="2800" b="1" dirty="0" err="1" smtClean="0">
                <a:solidFill>
                  <a:srgbClr val="0000CC"/>
                </a:solidFill>
              </a:rPr>
              <a:t>atau</a:t>
            </a:r>
            <a:r>
              <a:rPr lang="en-US" sz="2800" b="1" dirty="0" smtClean="0">
                <a:solidFill>
                  <a:srgbClr val="0000CC"/>
                </a:solidFill>
              </a:rPr>
              <a:t> </a:t>
            </a:r>
            <a:r>
              <a:rPr lang="en-US" sz="2800" b="1" dirty="0" err="1" smtClean="0">
                <a:solidFill>
                  <a:srgbClr val="0000CC"/>
                </a:solidFill>
              </a:rPr>
              <a:t>membuat</a:t>
            </a:r>
            <a:r>
              <a:rPr lang="en-US" sz="2800" b="1" dirty="0" smtClean="0">
                <a:solidFill>
                  <a:srgbClr val="0000CC"/>
                </a:solidFill>
              </a:rPr>
              <a:t> </a:t>
            </a:r>
            <a:r>
              <a:rPr lang="en-US" sz="2800" b="1" dirty="0" err="1" smtClean="0">
                <a:solidFill>
                  <a:srgbClr val="0000CC"/>
                </a:solidFill>
              </a:rPr>
              <a:t>perubahan</a:t>
            </a:r>
            <a:r>
              <a:rPr lang="en-US" sz="2800" b="1" dirty="0" smtClean="0">
                <a:solidFill>
                  <a:srgbClr val="0000CC"/>
                </a:solidFill>
              </a:rPr>
              <a:t> yang </a:t>
            </a:r>
            <a:r>
              <a:rPr lang="en-US" sz="2800" b="1" dirty="0" err="1" smtClean="0">
                <a:solidFill>
                  <a:srgbClr val="0000CC"/>
                </a:solidFill>
              </a:rPr>
              <a:t>radikal</a:t>
            </a:r>
            <a:r>
              <a:rPr lang="en-US" sz="2800" b="1" dirty="0" smtClean="0">
                <a:solidFill>
                  <a:srgbClr val="0000CC"/>
                </a:solidFill>
              </a:rPr>
              <a:t> </a:t>
            </a:r>
            <a:r>
              <a:rPr lang="en-US" sz="2800" b="1" dirty="0" err="1" smtClean="0">
                <a:solidFill>
                  <a:srgbClr val="0000CC"/>
                </a:solidFill>
              </a:rPr>
              <a:t>dalam</a:t>
            </a:r>
            <a:r>
              <a:rPr lang="en-US" sz="2800" b="1" dirty="0" smtClean="0">
                <a:solidFill>
                  <a:srgbClr val="0000CC"/>
                </a:solidFill>
              </a:rPr>
              <a:t> proses </a:t>
            </a:r>
            <a:r>
              <a:rPr lang="en-US" sz="2800" b="1" dirty="0" err="1" smtClean="0">
                <a:solidFill>
                  <a:srgbClr val="0000CC"/>
                </a:solidFill>
              </a:rPr>
              <a:t>bisnis</a:t>
            </a:r>
            <a:r>
              <a:rPr lang="en-US" sz="2800" b="1" dirty="0" smtClean="0">
                <a:solidFill>
                  <a:srgbClr val="0000CC"/>
                </a:solidFill>
              </a:rPr>
              <a:t> yang </a:t>
            </a:r>
            <a:r>
              <a:rPr lang="en-US" sz="2800" b="1" dirty="0" err="1" smtClean="0">
                <a:solidFill>
                  <a:srgbClr val="0000CC"/>
                </a:solidFill>
              </a:rPr>
              <a:t>menyebabkan</a:t>
            </a:r>
            <a:r>
              <a:rPr lang="en-US" sz="2800" b="1" dirty="0" smtClean="0">
                <a:solidFill>
                  <a:srgbClr val="0000CC"/>
                </a:solidFill>
              </a:rPr>
              <a:t> </a:t>
            </a:r>
            <a:r>
              <a:rPr lang="en-US" sz="2800" b="1" dirty="0" err="1" smtClean="0">
                <a:solidFill>
                  <a:srgbClr val="0000CC"/>
                </a:solidFill>
              </a:rPr>
              <a:t>perubahan-perubahan</a:t>
            </a:r>
            <a:r>
              <a:rPr lang="en-US" sz="2800" b="1" dirty="0" smtClean="0">
                <a:solidFill>
                  <a:srgbClr val="0000CC"/>
                </a:solidFill>
              </a:rPr>
              <a:t> yang </a:t>
            </a:r>
            <a:r>
              <a:rPr lang="en-US" sz="2800" b="1" dirty="0" err="1" smtClean="0">
                <a:solidFill>
                  <a:srgbClr val="0000CC"/>
                </a:solidFill>
              </a:rPr>
              <a:t>mendasar</a:t>
            </a:r>
            <a:r>
              <a:rPr lang="en-US" sz="2800" b="1" dirty="0" smtClean="0">
                <a:solidFill>
                  <a:srgbClr val="0000CC"/>
                </a:solidFill>
              </a:rPr>
              <a:t> </a:t>
            </a:r>
            <a:r>
              <a:rPr lang="en-US" sz="2800" b="1" dirty="0" err="1" smtClean="0">
                <a:solidFill>
                  <a:srgbClr val="0000CC"/>
                </a:solidFill>
              </a:rPr>
              <a:t>dalam</a:t>
            </a:r>
            <a:r>
              <a:rPr lang="en-US" sz="2800" b="1" dirty="0" smtClean="0">
                <a:solidFill>
                  <a:srgbClr val="0000CC"/>
                </a:solidFill>
              </a:rPr>
              <a:t> </a:t>
            </a:r>
            <a:r>
              <a:rPr lang="en-US" sz="2800" b="1" dirty="0" err="1" smtClean="0">
                <a:solidFill>
                  <a:srgbClr val="0000CC"/>
                </a:solidFill>
              </a:rPr>
              <a:t>pengelolaan</a:t>
            </a:r>
            <a:r>
              <a:rPr lang="en-US" sz="2800" b="1" dirty="0" smtClean="0">
                <a:solidFill>
                  <a:srgbClr val="0000CC"/>
                </a:solidFill>
              </a:rPr>
              <a:t> </a:t>
            </a:r>
            <a:r>
              <a:rPr lang="en-US" sz="2800" b="1" dirty="0" err="1" smtClean="0">
                <a:solidFill>
                  <a:srgbClr val="0000CC"/>
                </a:solidFill>
              </a:rPr>
              <a:t>bisnis</a:t>
            </a:r>
            <a:r>
              <a:rPr lang="en-US" sz="2800" b="1" dirty="0" smtClean="0">
                <a:solidFill>
                  <a:srgbClr val="0000CC"/>
                </a:solidFill>
              </a:rPr>
              <a:t>.</a:t>
            </a:r>
          </a:p>
          <a:p>
            <a:pPr eaLnBrk="1" hangingPunct="1">
              <a:lnSpc>
                <a:spcPct val="90000"/>
              </a:lnSpc>
            </a:pPr>
            <a:r>
              <a:rPr lang="en-US" sz="2800" b="1" dirty="0" err="1" smtClean="0">
                <a:solidFill>
                  <a:srgbClr val="0000CC"/>
                </a:solidFill>
              </a:rPr>
              <a:t>Strategi</a:t>
            </a:r>
            <a:r>
              <a:rPr lang="en-US" sz="2800" b="1" dirty="0" smtClean="0">
                <a:solidFill>
                  <a:srgbClr val="0000CC"/>
                </a:solidFill>
              </a:rPr>
              <a:t> </a:t>
            </a:r>
            <a:r>
              <a:rPr lang="en-US" sz="2800" b="1" dirty="0" err="1" smtClean="0">
                <a:solidFill>
                  <a:srgbClr val="0000CC"/>
                </a:solidFill>
              </a:rPr>
              <a:t>pertumbuhan</a:t>
            </a:r>
            <a:r>
              <a:rPr lang="en-US" sz="2800" b="1" dirty="0" smtClean="0">
                <a:solidFill>
                  <a:srgbClr val="0000CC"/>
                </a:solidFill>
              </a:rPr>
              <a:t>, </a:t>
            </a:r>
            <a:r>
              <a:rPr lang="en-US" sz="2800" b="1" dirty="0" err="1" smtClean="0">
                <a:solidFill>
                  <a:srgbClr val="0000CC"/>
                </a:solidFill>
              </a:rPr>
              <a:t>yakni</a:t>
            </a:r>
            <a:r>
              <a:rPr lang="en-US" sz="2800" b="1" dirty="0" smtClean="0">
                <a:solidFill>
                  <a:srgbClr val="0000CC"/>
                </a:solidFill>
              </a:rPr>
              <a:t> </a:t>
            </a:r>
            <a:r>
              <a:rPr lang="en-US" sz="2800" b="1" dirty="0" err="1" smtClean="0">
                <a:solidFill>
                  <a:srgbClr val="0000CC"/>
                </a:solidFill>
              </a:rPr>
              <a:t>dengan</a:t>
            </a:r>
            <a:r>
              <a:rPr lang="en-US" sz="2800" b="1" dirty="0" smtClean="0">
                <a:solidFill>
                  <a:srgbClr val="0000CC"/>
                </a:solidFill>
              </a:rPr>
              <a:t> </a:t>
            </a:r>
            <a:r>
              <a:rPr lang="en-US" sz="2800" b="1" dirty="0" err="1" smtClean="0">
                <a:solidFill>
                  <a:srgbClr val="0000CC"/>
                </a:solidFill>
              </a:rPr>
              <a:t>mengembangkan</a:t>
            </a:r>
            <a:r>
              <a:rPr lang="en-US" sz="2800" b="1" dirty="0" smtClean="0">
                <a:solidFill>
                  <a:srgbClr val="0000CC"/>
                </a:solidFill>
              </a:rPr>
              <a:t> </a:t>
            </a:r>
            <a:r>
              <a:rPr lang="en-US" sz="2800" b="1" dirty="0" err="1" smtClean="0">
                <a:solidFill>
                  <a:srgbClr val="0000CC"/>
                </a:solidFill>
              </a:rPr>
              <a:t>kapasitas</a:t>
            </a:r>
            <a:r>
              <a:rPr lang="en-US" sz="2800" b="1" dirty="0" smtClean="0">
                <a:solidFill>
                  <a:srgbClr val="0000CC"/>
                </a:solidFill>
              </a:rPr>
              <a:t> </a:t>
            </a:r>
            <a:r>
              <a:rPr lang="en-US" sz="2800" b="1" dirty="0" err="1" smtClean="0">
                <a:solidFill>
                  <a:srgbClr val="0000CC"/>
                </a:solidFill>
              </a:rPr>
              <a:t>produksi</a:t>
            </a:r>
            <a:r>
              <a:rPr lang="en-US" sz="2800" b="1" dirty="0" smtClean="0">
                <a:solidFill>
                  <a:srgbClr val="0000CC"/>
                </a:solidFill>
              </a:rPr>
              <a:t> </a:t>
            </a:r>
            <a:r>
              <a:rPr lang="en-US" sz="2800" b="1" dirty="0" err="1" smtClean="0">
                <a:solidFill>
                  <a:srgbClr val="0000CC"/>
                </a:solidFill>
              </a:rPr>
              <a:t>secara</a:t>
            </a:r>
            <a:r>
              <a:rPr lang="en-US" sz="2800" b="1" dirty="0" smtClean="0">
                <a:solidFill>
                  <a:srgbClr val="0000CC"/>
                </a:solidFill>
              </a:rPr>
              <a:t> </a:t>
            </a:r>
            <a:r>
              <a:rPr lang="en-US" sz="2800" b="1" dirty="0" err="1" smtClean="0">
                <a:solidFill>
                  <a:srgbClr val="0000CC"/>
                </a:solidFill>
              </a:rPr>
              <a:t>signifikan</a:t>
            </a:r>
            <a:r>
              <a:rPr lang="en-US" sz="2800" b="1" dirty="0" smtClean="0">
                <a:solidFill>
                  <a:srgbClr val="0000CC"/>
                </a:solidFill>
              </a:rPr>
              <a:t>, </a:t>
            </a:r>
            <a:r>
              <a:rPr lang="en-US" sz="2800" b="1" dirty="0" err="1" smtClean="0">
                <a:solidFill>
                  <a:srgbClr val="0000CC"/>
                </a:solidFill>
              </a:rPr>
              <a:t>melakukan</a:t>
            </a:r>
            <a:r>
              <a:rPr lang="en-US" sz="2800" b="1" dirty="0" smtClean="0">
                <a:solidFill>
                  <a:srgbClr val="0000CC"/>
                </a:solidFill>
              </a:rPr>
              <a:t> </a:t>
            </a:r>
            <a:r>
              <a:rPr lang="en-US" sz="2800" b="1" dirty="0" err="1" smtClean="0">
                <a:solidFill>
                  <a:srgbClr val="0000CC"/>
                </a:solidFill>
              </a:rPr>
              <a:t>ekspansi</a:t>
            </a:r>
            <a:r>
              <a:rPr lang="en-US" sz="2800" b="1" dirty="0" smtClean="0">
                <a:solidFill>
                  <a:srgbClr val="0000CC"/>
                </a:solidFill>
              </a:rPr>
              <a:t> </a:t>
            </a:r>
            <a:r>
              <a:rPr lang="en-US" sz="2800" b="1" dirty="0" err="1" smtClean="0">
                <a:solidFill>
                  <a:srgbClr val="0000CC"/>
                </a:solidFill>
              </a:rPr>
              <a:t>ke</a:t>
            </a:r>
            <a:r>
              <a:rPr lang="en-US" sz="2800" b="1" dirty="0" smtClean="0">
                <a:solidFill>
                  <a:srgbClr val="0000CC"/>
                </a:solidFill>
              </a:rPr>
              <a:t> </a:t>
            </a:r>
            <a:r>
              <a:rPr lang="en-US" sz="2800" b="1" dirty="0" err="1" smtClean="0">
                <a:solidFill>
                  <a:srgbClr val="0000CC"/>
                </a:solidFill>
              </a:rPr>
              <a:t>dalam</a:t>
            </a:r>
            <a:r>
              <a:rPr lang="en-US" sz="2800" b="1" dirty="0" smtClean="0">
                <a:solidFill>
                  <a:srgbClr val="0000CC"/>
                </a:solidFill>
              </a:rPr>
              <a:t> </a:t>
            </a:r>
            <a:r>
              <a:rPr lang="en-US" sz="2800" b="1" dirty="0" err="1" smtClean="0">
                <a:solidFill>
                  <a:srgbClr val="0000CC"/>
                </a:solidFill>
              </a:rPr>
              <a:t>pemasaran</a:t>
            </a:r>
            <a:r>
              <a:rPr lang="en-US" sz="2800" b="1" dirty="0" smtClean="0">
                <a:solidFill>
                  <a:srgbClr val="0000CC"/>
                </a:solidFill>
              </a:rPr>
              <a:t> global, </a:t>
            </a:r>
            <a:r>
              <a:rPr lang="en-US" sz="2800" b="1" dirty="0" err="1" smtClean="0">
                <a:solidFill>
                  <a:srgbClr val="0000CC"/>
                </a:solidFill>
              </a:rPr>
              <a:t>melakukan</a:t>
            </a:r>
            <a:r>
              <a:rPr lang="en-US" sz="2800" b="1" dirty="0" smtClean="0">
                <a:solidFill>
                  <a:srgbClr val="0000CC"/>
                </a:solidFill>
              </a:rPr>
              <a:t> </a:t>
            </a:r>
            <a:r>
              <a:rPr lang="en-US" sz="2800" b="1" dirty="0" err="1" smtClean="0">
                <a:solidFill>
                  <a:srgbClr val="0000CC"/>
                </a:solidFill>
              </a:rPr>
              <a:t>diversifikasi</a:t>
            </a:r>
            <a:r>
              <a:rPr lang="en-US" sz="2800" b="1" dirty="0" smtClean="0">
                <a:solidFill>
                  <a:srgbClr val="0000CC"/>
                </a:solidFill>
              </a:rPr>
              <a:t> </a:t>
            </a:r>
            <a:r>
              <a:rPr lang="en-US" sz="2800" b="1" dirty="0" err="1" smtClean="0">
                <a:solidFill>
                  <a:srgbClr val="0000CC"/>
                </a:solidFill>
              </a:rPr>
              <a:t>produk</a:t>
            </a:r>
            <a:r>
              <a:rPr lang="en-US" sz="2800" b="1" dirty="0" smtClean="0">
                <a:solidFill>
                  <a:srgbClr val="0000CC"/>
                </a:solidFill>
              </a:rPr>
              <a:t>/</a:t>
            </a:r>
            <a:r>
              <a:rPr lang="en-US" sz="2800" b="1" dirty="0" err="1" smtClean="0">
                <a:solidFill>
                  <a:srgbClr val="0000CC"/>
                </a:solidFill>
              </a:rPr>
              <a:t>jasa</a:t>
            </a:r>
            <a:r>
              <a:rPr lang="en-US" sz="2800" b="1" dirty="0" smtClean="0">
                <a:solidFill>
                  <a:srgbClr val="0000CC"/>
                </a:solidFill>
              </a:rPr>
              <a:t> </a:t>
            </a:r>
            <a:r>
              <a:rPr lang="en-US" sz="2800" b="1" dirty="0" err="1" smtClean="0">
                <a:solidFill>
                  <a:srgbClr val="0000CC"/>
                </a:solidFill>
              </a:rPr>
              <a:t>baru</a:t>
            </a:r>
            <a:r>
              <a:rPr lang="en-US" sz="2800" b="1" dirty="0" smtClean="0">
                <a:solidFill>
                  <a:srgbClr val="0000CC"/>
                </a:solidFill>
              </a:rPr>
              <a:t>, </a:t>
            </a:r>
            <a:r>
              <a:rPr lang="en-US" sz="2800" b="1" dirty="0" err="1" smtClean="0">
                <a:solidFill>
                  <a:srgbClr val="0000CC"/>
                </a:solidFill>
              </a:rPr>
              <a:t>atau</a:t>
            </a:r>
            <a:r>
              <a:rPr lang="en-US" sz="2800" b="1" dirty="0" smtClean="0">
                <a:solidFill>
                  <a:srgbClr val="0000CC"/>
                </a:solidFill>
              </a:rPr>
              <a:t> </a:t>
            </a:r>
            <a:r>
              <a:rPr lang="en-US" sz="2800" b="1" dirty="0" err="1" smtClean="0">
                <a:solidFill>
                  <a:srgbClr val="0000CC"/>
                </a:solidFill>
              </a:rPr>
              <a:t>mengintegrasikan</a:t>
            </a:r>
            <a:r>
              <a:rPr lang="en-US" sz="2800" b="1" dirty="0" smtClean="0">
                <a:solidFill>
                  <a:srgbClr val="0000CC"/>
                </a:solidFill>
              </a:rPr>
              <a:t> </a:t>
            </a:r>
            <a:r>
              <a:rPr lang="en-US" sz="2800" b="1" dirty="0" err="1" smtClean="0">
                <a:solidFill>
                  <a:srgbClr val="0000CC"/>
                </a:solidFill>
              </a:rPr>
              <a:t>ke</a:t>
            </a:r>
            <a:r>
              <a:rPr lang="en-US" sz="2800" b="1" dirty="0" smtClean="0">
                <a:solidFill>
                  <a:srgbClr val="0000CC"/>
                </a:solidFill>
              </a:rPr>
              <a:t> </a:t>
            </a:r>
            <a:r>
              <a:rPr lang="en-US" sz="2800" b="1" dirty="0" err="1" smtClean="0">
                <a:solidFill>
                  <a:srgbClr val="0000CC"/>
                </a:solidFill>
              </a:rPr>
              <a:t>dalam</a:t>
            </a:r>
            <a:r>
              <a:rPr lang="en-US" sz="2800" b="1" dirty="0" smtClean="0">
                <a:solidFill>
                  <a:srgbClr val="0000CC"/>
                </a:solidFill>
              </a:rPr>
              <a:t> </a:t>
            </a:r>
            <a:r>
              <a:rPr lang="en-US" sz="2800" b="1" dirty="0" err="1" smtClean="0">
                <a:solidFill>
                  <a:srgbClr val="0000CC"/>
                </a:solidFill>
              </a:rPr>
              <a:t>produk</a:t>
            </a:r>
            <a:r>
              <a:rPr lang="en-US" sz="2800" b="1" dirty="0" smtClean="0">
                <a:solidFill>
                  <a:srgbClr val="0000CC"/>
                </a:solidFill>
              </a:rPr>
              <a:t>/</a:t>
            </a:r>
            <a:r>
              <a:rPr lang="en-US" sz="2800" b="1" dirty="0" err="1" smtClean="0">
                <a:solidFill>
                  <a:srgbClr val="0000CC"/>
                </a:solidFill>
              </a:rPr>
              <a:t>jasa</a:t>
            </a:r>
            <a:r>
              <a:rPr lang="en-US" sz="2800" b="1" dirty="0" smtClean="0">
                <a:solidFill>
                  <a:srgbClr val="0000CC"/>
                </a:solidFill>
              </a:rPr>
              <a:t> yang </a:t>
            </a:r>
            <a:r>
              <a:rPr lang="en-US" sz="2800" b="1" dirty="0" err="1" smtClean="0">
                <a:solidFill>
                  <a:srgbClr val="0000CC"/>
                </a:solidFill>
              </a:rPr>
              <a:t>terkait</a:t>
            </a:r>
            <a:r>
              <a:rPr lang="en-US" sz="2800" b="1" dirty="0" smtClean="0">
                <a:solidFill>
                  <a:srgbClr val="0000CC"/>
                </a:solidFill>
              </a:rPr>
              <a:t>.</a:t>
            </a:r>
          </a:p>
        </p:txBody>
      </p:sp>
    </p:spTree>
    <p:extLst>
      <p:ext uri="{BB962C8B-B14F-4D97-AF65-F5344CB8AC3E}">
        <p14:creationId xmlns:p14="http://schemas.microsoft.com/office/powerpoint/2010/main" val="6136113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ctrTitle"/>
          </p:nvPr>
        </p:nvSpPr>
        <p:spPr/>
        <p:txBody>
          <a:bodyPr/>
          <a:lstStyle/>
          <a:p>
            <a:pPr algn="ctr" eaLnBrk="1" hangingPunct="1"/>
            <a:r>
              <a:rPr lang="en-US" smtClean="0"/>
              <a:t>Terima Kasih</a:t>
            </a:r>
          </a:p>
        </p:txBody>
      </p:sp>
      <p:sp>
        <p:nvSpPr>
          <p:cNvPr id="3" name="Rectangle 2"/>
          <p:cNvSpPr/>
          <p:nvPr/>
        </p:nvSpPr>
        <p:spPr>
          <a:xfrm>
            <a:off x="4724400" y="5791200"/>
            <a:ext cx="3002745" cy="707886"/>
          </a:xfrm>
          <a:prstGeom prst="rect">
            <a:avLst/>
          </a:prstGeom>
        </p:spPr>
        <p:txBody>
          <a:bodyPr wrap="none">
            <a:spAutoFit/>
          </a:bodyPr>
          <a:lstStyle/>
          <a:p>
            <a:r>
              <a:rPr lang="id-ID" sz="4000" b="1" dirty="0">
                <a:solidFill>
                  <a:srgbClr val="FF0000"/>
                </a:solidFill>
              </a:rPr>
              <a:t>Good </a:t>
            </a:r>
            <a:r>
              <a:rPr lang="id-ID" sz="4000" b="1" dirty="0" smtClean="0">
                <a:solidFill>
                  <a:srgbClr val="FF0000"/>
                </a:solidFill>
              </a:rPr>
              <a:t>Luck </a:t>
            </a:r>
            <a:endParaRPr lang="id-ID" sz="4000" b="1" dirty="0">
              <a:solidFill>
                <a:srgbClr val="FF0000"/>
              </a:solidFill>
            </a:endParaRPr>
          </a:p>
        </p:txBody>
      </p:sp>
    </p:spTree>
    <p:extLst>
      <p:ext uri="{BB962C8B-B14F-4D97-AF65-F5344CB8AC3E}">
        <p14:creationId xmlns:p14="http://schemas.microsoft.com/office/powerpoint/2010/main" val="2217921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3600" b="1" dirty="0" err="1">
                <a:solidFill>
                  <a:srgbClr val="FF0000"/>
                </a:solidFill>
              </a:rPr>
              <a:t>Apakah</a:t>
            </a:r>
            <a:r>
              <a:rPr lang="id-ID" sz="3600" b="1" dirty="0">
                <a:solidFill>
                  <a:srgbClr val="FF0000"/>
                </a:solidFill>
              </a:rPr>
              <a:t> DATA ITU ?</a:t>
            </a:r>
            <a:endParaRPr lang="id-ID" dirty="0"/>
          </a:p>
        </p:txBody>
      </p:sp>
      <p:sp>
        <p:nvSpPr>
          <p:cNvPr id="3" name="Content Placeholder 2"/>
          <p:cNvSpPr>
            <a:spLocks noGrp="1"/>
          </p:cNvSpPr>
          <p:nvPr>
            <p:ph idx="1"/>
          </p:nvPr>
        </p:nvSpPr>
        <p:spPr/>
        <p:txBody>
          <a:bodyPr/>
          <a:lstStyle/>
          <a:p>
            <a:r>
              <a:rPr lang="id-ID" sz="2800" b="1" dirty="0"/>
              <a:t>Data</a:t>
            </a:r>
            <a:r>
              <a:rPr lang="id-ID" sz="2400" dirty="0"/>
              <a:t> adalah fakta-fakta mentah yang harus dikelola untuk menghasilkan suatu informasi yang memiliki arti bagi suatu organisasi atau perusahaan. Data terdiri atas fakta-fakta dan angka-angka yang secara relatif tidak berarti bagi pemakai atau fakta mentah yang belum diolah.</a:t>
            </a:r>
          </a:p>
          <a:p>
            <a:r>
              <a:rPr lang="id-ID" sz="2400" dirty="0"/>
              <a:t>Data terbagi menjadi 2 macam berdasarkan macamnya, </a:t>
            </a:r>
            <a:r>
              <a:rPr lang="id-ID" sz="2400" dirty="0" smtClean="0"/>
              <a:t>data internal dan data external, yaitu:</a:t>
            </a:r>
          </a:p>
          <a:p>
            <a:r>
              <a:rPr lang="id-ID" sz="2800" b="1" dirty="0" smtClean="0"/>
              <a:t>Data </a:t>
            </a:r>
            <a:r>
              <a:rPr lang="id-ID" sz="2800" b="1" dirty="0"/>
              <a:t>Internal</a:t>
            </a:r>
          </a:p>
          <a:p>
            <a:pPr marL="357188" lvl="0" indent="0">
              <a:buNone/>
            </a:pPr>
            <a:r>
              <a:rPr lang="id-ID" sz="2400" dirty="0"/>
              <a:t>Data yang menggambarkan situasi dan kondisi pada suatu organisasi secara internal. Misal : data keuangan, data pegawai, data produksi, dsb.</a:t>
            </a:r>
          </a:p>
          <a:p>
            <a:pPr marL="0" lvl="0" indent="0">
              <a:buNone/>
            </a:pPr>
            <a:r>
              <a:rPr lang="id-ID" sz="2400" dirty="0"/>
              <a:t>     </a:t>
            </a:r>
          </a:p>
        </p:txBody>
      </p:sp>
    </p:spTree>
    <p:extLst>
      <p:ext uri="{BB962C8B-B14F-4D97-AF65-F5344CB8AC3E}">
        <p14:creationId xmlns:p14="http://schemas.microsoft.com/office/powerpoint/2010/main" val="3831380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lstStyle/>
          <a:p>
            <a:r>
              <a:rPr lang="en-US" sz="4000" b="1" dirty="0" err="1" smtClean="0">
                <a:solidFill>
                  <a:srgbClr val="FF0000"/>
                </a:solidFill>
              </a:rPr>
              <a:t>Apakah</a:t>
            </a:r>
            <a:r>
              <a:rPr lang="id-ID" sz="4000" b="1" dirty="0" smtClean="0">
                <a:solidFill>
                  <a:srgbClr val="FF0000"/>
                </a:solidFill>
              </a:rPr>
              <a:t> DATA ITU ?</a:t>
            </a:r>
            <a:endParaRPr lang="id-ID" sz="4000" dirty="0"/>
          </a:p>
        </p:txBody>
      </p:sp>
      <p:sp>
        <p:nvSpPr>
          <p:cNvPr id="3" name="Content Placeholder 2"/>
          <p:cNvSpPr>
            <a:spLocks noGrp="1"/>
          </p:cNvSpPr>
          <p:nvPr>
            <p:ph idx="1"/>
          </p:nvPr>
        </p:nvSpPr>
        <p:spPr/>
        <p:txBody>
          <a:bodyPr/>
          <a:lstStyle/>
          <a:p>
            <a:pPr lvl="0"/>
            <a:r>
              <a:rPr lang="id-ID" sz="2800" b="1" dirty="0"/>
              <a:t>Data Eksternal</a:t>
            </a:r>
          </a:p>
          <a:p>
            <a:pPr lvl="0"/>
            <a:r>
              <a:rPr lang="id-ID" sz="2800" dirty="0"/>
              <a:t>Data yang menggambarkan situasi serta kondisi yang ada di luar organisasi. Contohnya adalah data jumlah penggunaan suatu produk pada konsumen, tingkat preferensi pelanggan, persebaran penduduk, dan lain sebagainya.</a:t>
            </a:r>
          </a:p>
          <a:p>
            <a:r>
              <a:rPr lang="id-ID" sz="2800" dirty="0" smtClean="0"/>
              <a:t>Selain </a:t>
            </a:r>
            <a:r>
              <a:rPr lang="id-ID" sz="2800" dirty="0"/>
              <a:t>itu, terdapat klasifikasi data berdasarkan jenis data, yaitu </a:t>
            </a:r>
            <a:r>
              <a:rPr lang="id-ID" sz="2800" dirty="0" smtClean="0"/>
              <a:t>data kuantitaf dan kwalitatif, sebagai </a:t>
            </a:r>
            <a:r>
              <a:rPr lang="id-ID" sz="2800" dirty="0"/>
              <a:t>berikut:</a:t>
            </a:r>
          </a:p>
          <a:p>
            <a:r>
              <a:rPr lang="id-ID" sz="2800" dirty="0"/>
              <a:t>Data Kuantitatif</a:t>
            </a:r>
          </a:p>
          <a:p>
            <a:pPr marL="0" indent="0">
              <a:buNone/>
            </a:pPr>
            <a:r>
              <a:rPr lang="id-ID" sz="2800" dirty="0"/>
              <a:t/>
            </a:r>
            <a:br>
              <a:rPr lang="id-ID" sz="2800" dirty="0"/>
            </a:br>
            <a:endParaRPr lang="id-ID" sz="2800" dirty="0"/>
          </a:p>
        </p:txBody>
      </p:sp>
    </p:spTree>
    <p:extLst>
      <p:ext uri="{BB962C8B-B14F-4D97-AF65-F5344CB8AC3E}">
        <p14:creationId xmlns:p14="http://schemas.microsoft.com/office/powerpoint/2010/main" val="1943910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err="1">
                <a:solidFill>
                  <a:srgbClr val="FF0000"/>
                </a:solidFill>
              </a:rPr>
              <a:t>Apakah</a:t>
            </a:r>
            <a:r>
              <a:rPr lang="id-ID" sz="3600" b="1" dirty="0">
                <a:solidFill>
                  <a:srgbClr val="FF0000"/>
                </a:solidFill>
              </a:rPr>
              <a:t> DATA ITU ?</a:t>
            </a:r>
            <a:endParaRPr lang="id-ID" dirty="0"/>
          </a:p>
        </p:txBody>
      </p:sp>
      <p:sp>
        <p:nvSpPr>
          <p:cNvPr id="3" name="Content Placeholder 2"/>
          <p:cNvSpPr>
            <a:spLocks noGrp="1"/>
          </p:cNvSpPr>
          <p:nvPr>
            <p:ph idx="1"/>
          </p:nvPr>
        </p:nvSpPr>
        <p:spPr/>
        <p:txBody>
          <a:bodyPr/>
          <a:lstStyle/>
          <a:p>
            <a:r>
              <a:rPr lang="id-ID" sz="2800" b="1" dirty="0"/>
              <a:t>Data </a:t>
            </a:r>
            <a:r>
              <a:rPr lang="id-ID" sz="2800" b="1" dirty="0" smtClean="0"/>
              <a:t>Kuantitatif</a:t>
            </a:r>
            <a:endParaRPr lang="id-ID" sz="2800" b="1" dirty="0"/>
          </a:p>
          <a:p>
            <a:r>
              <a:rPr lang="id-ID" sz="2800" dirty="0" smtClean="0"/>
              <a:t>Data </a:t>
            </a:r>
            <a:r>
              <a:rPr lang="id-ID" sz="2800" dirty="0"/>
              <a:t>yang dipaparkan dalam bentuk angka-angka. Contohnya adalah jumlah pembeli buah pada pasar segar, tinggi badan siswa kelas 3 IPA 2, dan lain-lain.</a:t>
            </a:r>
          </a:p>
          <a:p>
            <a:r>
              <a:rPr lang="id-ID" sz="2800" b="1" dirty="0"/>
              <a:t>Data Kualitatif</a:t>
            </a:r>
          </a:p>
          <a:p>
            <a:r>
              <a:rPr lang="id-ID" sz="2800" dirty="0" smtClean="0"/>
              <a:t>Data </a:t>
            </a:r>
            <a:r>
              <a:rPr lang="id-ID" sz="2800" dirty="0"/>
              <a:t>yang disajikan dalam bentuk kata-kata yang mengandung makna. Contohnya seperti persepsi konsumen terhadap botol air minum dalam kemasan. </a:t>
            </a:r>
          </a:p>
          <a:p>
            <a:endParaRPr lang="id-ID" sz="2800" dirty="0"/>
          </a:p>
        </p:txBody>
      </p:sp>
    </p:spTree>
    <p:extLst>
      <p:ext uri="{BB962C8B-B14F-4D97-AF65-F5344CB8AC3E}">
        <p14:creationId xmlns:p14="http://schemas.microsoft.com/office/powerpoint/2010/main" val="278285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err="1">
                <a:solidFill>
                  <a:srgbClr val="FF0000"/>
                </a:solidFill>
              </a:rPr>
              <a:t>Apakah</a:t>
            </a:r>
            <a:r>
              <a:rPr lang="id-ID" sz="4000" b="1" dirty="0">
                <a:solidFill>
                  <a:srgbClr val="FF0000"/>
                </a:solidFill>
              </a:rPr>
              <a:t> </a:t>
            </a:r>
            <a:r>
              <a:rPr lang="id-ID" sz="4000" b="1" dirty="0" smtClean="0">
                <a:solidFill>
                  <a:srgbClr val="FF0000"/>
                </a:solidFill>
              </a:rPr>
              <a:t>INFORMASI ITU </a:t>
            </a:r>
            <a:r>
              <a:rPr lang="id-ID" sz="4000" b="1" dirty="0">
                <a:solidFill>
                  <a:srgbClr val="FF0000"/>
                </a:solidFill>
              </a:rPr>
              <a:t>?</a:t>
            </a:r>
            <a:endParaRPr lang="id-ID" dirty="0"/>
          </a:p>
        </p:txBody>
      </p:sp>
      <p:sp>
        <p:nvSpPr>
          <p:cNvPr id="3" name="Content Placeholder 2"/>
          <p:cNvSpPr>
            <a:spLocks noGrp="1"/>
          </p:cNvSpPr>
          <p:nvPr>
            <p:ph idx="1"/>
          </p:nvPr>
        </p:nvSpPr>
        <p:spPr/>
        <p:txBody>
          <a:bodyPr/>
          <a:lstStyle/>
          <a:p>
            <a:r>
              <a:rPr lang="id-ID" b="1" dirty="0"/>
              <a:t>Apa definisi dari informasi?</a:t>
            </a:r>
            <a:endParaRPr lang="id-ID" dirty="0"/>
          </a:p>
          <a:p>
            <a:r>
              <a:rPr lang="id-ID" dirty="0"/>
              <a:t>Informasi adalah hasil pengolahan data yang telah mempunyai arti sehingga dapat digunakan khususnya oleh manajemen dalam membuat keputusan.</a:t>
            </a:r>
          </a:p>
          <a:p>
            <a:r>
              <a:rPr lang="id-ID" dirty="0"/>
              <a:t>Tiga aktivitas yang terjadi pada sistem informasi :</a:t>
            </a:r>
          </a:p>
          <a:p>
            <a:r>
              <a:rPr lang="id-ID" dirty="0"/>
              <a:t/>
            </a:r>
            <a:br>
              <a:rPr lang="id-ID" dirty="0"/>
            </a:br>
            <a:endParaRPr lang="id-ID" dirty="0"/>
          </a:p>
          <a:p>
            <a:endParaRPr lang="id-ID" dirty="0"/>
          </a:p>
        </p:txBody>
      </p:sp>
    </p:spTree>
    <p:extLst>
      <p:ext uri="{BB962C8B-B14F-4D97-AF65-F5344CB8AC3E}">
        <p14:creationId xmlns:p14="http://schemas.microsoft.com/office/powerpoint/2010/main" val="2910777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27385"/>
            <a:ext cx="8229600" cy="1143000"/>
          </a:xfrm>
        </p:spPr>
        <p:txBody>
          <a:bodyPr/>
          <a:lstStyle/>
          <a:p>
            <a:r>
              <a:rPr lang="en-US" sz="3600" b="1" dirty="0" err="1">
                <a:solidFill>
                  <a:srgbClr val="FF0000"/>
                </a:solidFill>
              </a:rPr>
              <a:t>Apakah</a:t>
            </a:r>
            <a:r>
              <a:rPr lang="id-ID" sz="3600" b="1" dirty="0">
                <a:solidFill>
                  <a:srgbClr val="FF0000"/>
                </a:solidFill>
              </a:rPr>
              <a:t> INFORMASI ITU ?</a:t>
            </a:r>
            <a:endParaRPr lang="id-ID" dirty="0"/>
          </a:p>
        </p:txBody>
      </p:sp>
      <p:sp>
        <p:nvSpPr>
          <p:cNvPr id="3" name="Content Placeholder 2"/>
          <p:cNvSpPr>
            <a:spLocks noGrp="1"/>
          </p:cNvSpPr>
          <p:nvPr>
            <p:ph idx="1"/>
          </p:nvPr>
        </p:nvSpPr>
        <p:spPr>
          <a:xfrm>
            <a:off x="457200" y="1570386"/>
            <a:ext cx="8229600" cy="4555778"/>
          </a:xfrm>
        </p:spPr>
        <p:txBody>
          <a:bodyPr/>
          <a:lstStyle/>
          <a:p>
            <a:endParaRPr lang="id-ID" dirty="0" smtClean="0"/>
          </a:p>
          <a:p>
            <a:endParaRPr lang="id-ID" dirty="0" smtClean="0"/>
          </a:p>
          <a:p>
            <a:r>
              <a:rPr lang="id-ID" dirty="0" smtClean="0"/>
              <a:t>Burch </a:t>
            </a:r>
            <a:r>
              <a:rPr lang="id-ID" dirty="0"/>
              <a:t>&amp; Grudnitski (1989 : 6) menyebutkan adanya tiga pilar utama yang menentukan kualitas informasi, yaitu:</a:t>
            </a:r>
          </a:p>
          <a:p>
            <a:r>
              <a:rPr lang="id-ID" dirty="0"/>
              <a:t>Akurat</a:t>
            </a:r>
          </a:p>
          <a:p>
            <a:r>
              <a:rPr lang="id-ID" dirty="0"/>
              <a:t>Tepat Waktu</a:t>
            </a:r>
          </a:p>
          <a:p>
            <a:r>
              <a:rPr lang="id-ID" dirty="0"/>
              <a:t>Relevan </a:t>
            </a:r>
          </a:p>
          <a:p>
            <a:endParaRPr lang="id-ID"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522" y="1570385"/>
            <a:ext cx="5486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216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lstStyle/>
          <a:p>
            <a:r>
              <a:rPr lang="en-US" sz="3600" b="1" dirty="0" err="1">
                <a:solidFill>
                  <a:srgbClr val="FF0000"/>
                </a:solidFill>
              </a:rPr>
              <a:t>Apakah</a:t>
            </a:r>
            <a:r>
              <a:rPr lang="id-ID" sz="3600" b="1" dirty="0">
                <a:solidFill>
                  <a:srgbClr val="FF0000"/>
                </a:solidFill>
              </a:rPr>
              <a:t> INFORMASI ITU ?</a:t>
            </a:r>
            <a:endParaRPr lang="id-ID" dirty="0"/>
          </a:p>
        </p:txBody>
      </p:sp>
      <p:sp>
        <p:nvSpPr>
          <p:cNvPr id="3" name="Content Placeholder 2"/>
          <p:cNvSpPr>
            <a:spLocks noGrp="1"/>
          </p:cNvSpPr>
          <p:nvPr>
            <p:ph idx="1"/>
          </p:nvPr>
        </p:nvSpPr>
        <p:spPr>
          <a:xfrm>
            <a:off x="457200" y="1905000"/>
            <a:ext cx="8229600" cy="4221163"/>
          </a:xfrm>
        </p:spPr>
        <p:txBody>
          <a:bodyPr/>
          <a:lstStyle/>
          <a:p>
            <a:r>
              <a:rPr lang="id-ID" dirty="0"/>
              <a:t>Contoh dari informasi: Misalnya ada fakta bahwa seorang nasabah menabung di bank, datanya ada pada slip tabungan atau rekaman komputer. Bila semua data uang tabungan yang ada dalam periode tertentu dijumlahkan (diolah), maka jumlah hasilnya disebut informasi. </a:t>
            </a:r>
          </a:p>
          <a:p>
            <a:endParaRPr lang="id-ID" dirty="0"/>
          </a:p>
        </p:txBody>
      </p:sp>
    </p:spTree>
    <p:extLst>
      <p:ext uri="{BB962C8B-B14F-4D97-AF65-F5344CB8AC3E}">
        <p14:creationId xmlns:p14="http://schemas.microsoft.com/office/powerpoint/2010/main" val="7900405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1494</TotalTime>
  <Words>1496</Words>
  <Application>Microsoft Office PowerPoint</Application>
  <PresentationFormat>On-screen Show (4:3)</PresentationFormat>
  <Paragraphs>181</Paragraphs>
  <Slides>36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Office Theme</vt:lpstr>
      <vt:lpstr>Picture</vt:lpstr>
      <vt:lpstr>DASAR SISTEM INFORMASI</vt:lpstr>
      <vt:lpstr>PowerPoint Presentation</vt:lpstr>
      <vt:lpstr>Learning  Outcomes</vt:lpstr>
      <vt:lpstr>Apakah DATA ITU ?</vt:lpstr>
      <vt:lpstr>Apakah DATA ITU ?</vt:lpstr>
      <vt:lpstr>Apakah DATA ITU ?</vt:lpstr>
      <vt:lpstr>Apakah INFORMASI ITU ?</vt:lpstr>
      <vt:lpstr>Apakah INFORMASI ITU ?</vt:lpstr>
      <vt:lpstr>Apakah INFORMASI ITU ?</vt:lpstr>
      <vt:lpstr>Apakah SISTEM ITU ?</vt:lpstr>
      <vt:lpstr>Apakah Sistem Informasi Itu?</vt:lpstr>
      <vt:lpstr>Apakah Sistem Informasi Itu?</vt:lpstr>
      <vt:lpstr>Apakah Sistem Informasi Itu?</vt:lpstr>
      <vt:lpstr>Apakah Sistem Informasi Itu?</vt:lpstr>
      <vt:lpstr>Apakah Sistem Informasi Itu?</vt:lpstr>
      <vt:lpstr>Apakah Sistem Informasi Itu?</vt:lpstr>
      <vt:lpstr>Contoh Sistem Informasi</vt:lpstr>
      <vt:lpstr>Contoh Sistem Informasi (Lanjutan…)</vt:lpstr>
      <vt:lpstr>Contoh Sistem Informasi (Lanjutan…)</vt:lpstr>
      <vt:lpstr>Sifat Sistem Informasi</vt:lpstr>
      <vt:lpstr>Kemampuan SI (Turban, McLean, dan Wetherbe, 1999)</vt:lpstr>
      <vt:lpstr>Kemampuan SI (Lanjutan…) (Turban, McLean, dan Wetherbe, 1999)</vt:lpstr>
      <vt:lpstr>Model SI</vt:lpstr>
      <vt:lpstr>Beberapa Alasan Investasi TI</vt:lpstr>
      <vt:lpstr>Alasan Penerapan TI pada Bidang Pemasaran (O’Connor dan Galvin 1997) </vt:lpstr>
      <vt:lpstr>Alasan Penerapan TI pada Bidang Pemasaran (Lanjutan) </vt:lpstr>
      <vt:lpstr>Alasan Penerapan TI pada Bidang Pemasaran (Lanjutan) </vt:lpstr>
      <vt:lpstr>Peranan TI </vt:lpstr>
      <vt:lpstr>Pengaruh TI dalam Proses Bisnis</vt:lpstr>
      <vt:lpstr>Pengaruh TI dalam Proses Bisnis (Lanjutan…)</vt:lpstr>
      <vt:lpstr>Pengaruh TI dalam Proses Bisnis (Lanjutan…)</vt:lpstr>
      <vt:lpstr>Pengaruh TI dalam Proses Bisnis (Lanjutan…)</vt:lpstr>
      <vt:lpstr>Strategi Menuju Keunggulan Kompetitif (Lanjutan…)</vt:lpstr>
      <vt:lpstr>Strategi Menuju Keunggulan Kompetitif (Lanjutan…)</vt:lpstr>
      <vt:lpstr>Strategi Menuju Keunggulan Kompetitif (Lanjutan…)</vt:lpstr>
      <vt:lpstr>Terima Kasih</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Win 7</cp:lastModifiedBy>
  <cp:revision>245</cp:revision>
  <dcterms:created xsi:type="dcterms:W3CDTF">2010-08-24T06:47:44Z</dcterms:created>
  <dcterms:modified xsi:type="dcterms:W3CDTF">2017-09-27T08:30:50Z</dcterms:modified>
</cp:coreProperties>
</file>