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88" r:id="rId2"/>
    <p:sldId id="389" r:id="rId3"/>
    <p:sldId id="427"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33"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72" d="100"/>
          <a:sy n="72" d="100"/>
        </p:scale>
        <p:origin x="-1266" y="2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30/10/2017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30/10/2017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A2AB74-7201-4376-A41F-D4951FA12701}" type="slidenum">
              <a:rPr lang="en-US"/>
              <a:pPr eaLnBrk="1" hangingPunct="1"/>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smtClean="0"/>
              <a:t>Access data elements by moving progressively downward from the root and along the branches of the tree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822AC5-B6E3-4FAE-AE0E-444C00C97D09}" type="slidenum">
              <a:rPr lang="en-US"/>
              <a:pPr eaLnBrk="1" hangingPunct="1"/>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smtClean="0"/>
              <a:t>Any data element can be related to any number of other data elements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C1E1A-8121-4B64-A415-C4E63F309BB6}" type="slidenum">
              <a:rPr lang="en-US"/>
              <a:pPr eaLnBrk="1" hangingPunct="1"/>
              <a:t>21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smtClean="0"/>
              <a:t>Three basic operations on relational databases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7793DD-CAC0-40B4-95A6-2BE2A37CC6FC}" type="slidenum">
              <a:rPr lang="en-US"/>
              <a:pPr eaLnBrk="1" hangingPunct="1"/>
              <a:t>22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smtClean="0"/>
              <a:t>OLAP is used for answers to complex business queries, discussed in detail in chapter 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C55908-17F5-4D2E-B72E-2214F2D47BC0}" type="slidenum">
              <a:rPr lang="en-US"/>
              <a:pPr eaLnBrk="1" hangingPunct="1"/>
              <a:t>27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smtClean="0"/>
              <a:t>Gap in performance between relational and hierarchical and network is rapidly narrowing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45DC02-0F4C-44C9-8CE9-A8852C4A9046}" type="slidenum">
              <a:rPr lang="en-US"/>
              <a:pPr eaLnBrk="1" hangingPunct="1"/>
              <a:t>46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t>Discussed in more detail in chapter 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A31ED3-4A0E-45A9-B278-72B30C7F4FC8}" type="slidenum">
              <a:rPr lang="en-US"/>
              <a:pPr eaLnBrk="1" hangingPunct="1"/>
              <a:t>47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smtClean="0"/>
              <a:t>Traditional file processing leads to not being able to find data because it’s in multiple files.  Or it’s too costly to combine and clean.</a:t>
            </a:r>
          </a:p>
          <a:p>
            <a:pPr eaLnBrk="1" hangingPunct="1"/>
            <a:endParaRPr lang="en-US" smtClean="0"/>
          </a:p>
          <a:p>
            <a:pPr eaLnBrk="1" hangingPunct="1"/>
            <a:r>
              <a:rPr lang="en-US" smtClean="0"/>
              <a:t>Data redundancy – duplicated data in several files</a:t>
            </a:r>
          </a:p>
          <a:p>
            <a:pPr eaLnBrk="1" hangingPunct="1"/>
            <a:r>
              <a:rPr lang="en-US" smtClean="0"/>
              <a:t>Data is not integrated across files.</a:t>
            </a:r>
          </a:p>
          <a:p>
            <a:pPr eaLnBrk="1" hangingPunct="1"/>
            <a:r>
              <a:rPr lang="en-US" smtClean="0"/>
              <a:t>Data dependence – software had references to format of data.  So maintenance was difficult.</a:t>
            </a:r>
          </a:p>
          <a:p>
            <a:pPr eaLnBrk="1" hangingPunct="1"/>
            <a:r>
              <a:rPr lang="en-US" smtClean="0"/>
              <a:t>Inconsistency across files.  </a:t>
            </a:r>
          </a:p>
          <a:p>
            <a:pPr eaLnBrk="1" hangingPunct="1"/>
            <a:endParaRPr lang="en-US" smtClean="0"/>
          </a:p>
          <a:p>
            <a:pPr eaLnBrk="1" hangingPunct="1"/>
            <a:r>
              <a:rPr lang="en-US" smtClean="0"/>
              <a:t>Problems resolved with Database Management Approach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CCE387-BCF2-46C8-819F-8BBE0E83326F}" type="slidenum">
              <a:rPr lang="en-US"/>
              <a:pPr eaLnBrk="1" hangingPunct="1"/>
              <a:t>52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smtClean="0"/>
              <a:t>Database interrogation is major advantage of DBMS approach</a:t>
            </a:r>
          </a:p>
          <a:p>
            <a:pPr eaLnBrk="1" hangingPunct="1"/>
            <a:endParaRPr lang="en-US" smtClean="0"/>
          </a:p>
          <a:p>
            <a:pPr eaLnBrk="1" hangingPunct="1"/>
            <a:r>
              <a:rPr lang="en-US" smtClean="0"/>
              <a:t>SQL is pronounced Sequel</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3348" y="274760"/>
            <a:ext cx="8505472" cy="1307856"/>
          </a:xfrm>
        </p:spPr>
        <p:txBody>
          <a:bodyPr/>
          <a:lstStyle/>
          <a:p>
            <a:r>
              <a:rPr lang="en-US" smtClean="0"/>
              <a:t>Click to edit Master title style</a:t>
            </a:r>
            <a:endParaRPr lang="id-ID"/>
          </a:p>
        </p:txBody>
      </p:sp>
      <p:sp>
        <p:nvSpPr>
          <p:cNvPr id="3" name="Content Placeholder 2"/>
          <p:cNvSpPr>
            <a:spLocks noGrp="1"/>
          </p:cNvSpPr>
          <p:nvPr>
            <p:ph sz="quarter" idx="1"/>
          </p:nvPr>
        </p:nvSpPr>
        <p:spPr>
          <a:xfrm>
            <a:off x="403931" y="1677866"/>
            <a:ext cx="4168069"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741334" y="1677866"/>
            <a:ext cx="4168070"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03931" y="4231298"/>
            <a:ext cx="4168069"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Content Placeholder 5"/>
          <p:cNvSpPr>
            <a:spLocks noGrp="1"/>
          </p:cNvSpPr>
          <p:nvPr>
            <p:ph sz="quarter" idx="4"/>
          </p:nvPr>
        </p:nvSpPr>
        <p:spPr>
          <a:xfrm>
            <a:off x="4741334" y="4231298"/>
            <a:ext cx="4168070"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21"/>
          <p:cNvSpPr>
            <a:spLocks noGrp="1" noChangeArrowheads="1"/>
          </p:cNvSpPr>
          <p:nvPr>
            <p:ph type="sldNum" sz="quarter" idx="10"/>
          </p:nvPr>
        </p:nvSpPr>
        <p:spPr>
          <a:ln/>
        </p:spPr>
        <p:txBody>
          <a:bodyPr/>
          <a:lstStyle>
            <a:lvl1pPr>
              <a:defRPr/>
            </a:lvl1pPr>
          </a:lstStyle>
          <a:p>
            <a:pPr>
              <a:defRPr/>
            </a:pPr>
            <a:r>
              <a:rPr lang="en-US"/>
              <a:t>5-</a:t>
            </a:r>
            <a:fld id="{A8157524-6A8F-460A-B0D8-07EA45E03301}" type="slidenum">
              <a:rPr lang="en-US"/>
              <a:pPr>
                <a:defRPr/>
              </a:pPr>
              <a:t>‹#›</a:t>
            </a:fld>
            <a:endParaRPr lang="en-US"/>
          </a:p>
        </p:txBody>
      </p:sp>
    </p:spTree>
    <p:extLst>
      <p:ext uri="{BB962C8B-B14F-4D97-AF65-F5344CB8AC3E}">
        <p14:creationId xmlns:p14="http://schemas.microsoft.com/office/powerpoint/2010/main" val="5236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F1BA3DBE-19C8-4938-BA7A-36BA9A385E81}" type="slidenum">
              <a:rPr lang="en-US">
                <a:solidFill>
                  <a:srgbClr val="F5E7AB"/>
                </a:solidFill>
              </a:rPr>
              <a:pPr eaLnBrk="1" hangingPunct="1"/>
              <a:t>10</a:t>
            </a:fld>
            <a:endParaRPr lang="en-US">
              <a:solidFill>
                <a:srgbClr val="F5E7AB"/>
              </a:solidFill>
            </a:endParaRPr>
          </a:p>
        </p:txBody>
      </p:sp>
      <p:sp>
        <p:nvSpPr>
          <p:cNvPr id="11267" name="Rectangle 2"/>
          <p:cNvSpPr>
            <a:spLocks noGrp="1" noChangeArrowheads="1"/>
          </p:cNvSpPr>
          <p:nvPr>
            <p:ph type="title"/>
          </p:nvPr>
        </p:nvSpPr>
        <p:spPr>
          <a:xfrm>
            <a:off x="304800" y="1524000"/>
            <a:ext cx="8229600" cy="609600"/>
          </a:xfrm>
        </p:spPr>
        <p:txBody>
          <a:bodyPr/>
          <a:lstStyle/>
          <a:p>
            <a:pPr eaLnBrk="1" hangingPunct="1"/>
            <a:r>
              <a:rPr lang="en-US" dirty="0"/>
              <a:t>Examples of logical data elements</a:t>
            </a:r>
          </a:p>
        </p:txBody>
      </p:sp>
      <p:pic>
        <p:nvPicPr>
          <p:cNvPr id="11268" name="Picture 6" descr="obr43559_05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932" y="2260356"/>
            <a:ext cx="8505472" cy="3911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381000" y="685800"/>
            <a:ext cx="8392234" cy="646331"/>
          </a:xfrm>
          <a:prstGeom prst="rect">
            <a:avLst/>
          </a:prstGeom>
        </p:spPr>
        <p:txBody>
          <a:bodyPr wrap="none">
            <a:spAutoFit/>
          </a:bodyPr>
          <a:lstStyle/>
          <a:p>
            <a:r>
              <a:rPr lang="id-ID" sz="3600" dirty="0">
                <a:solidFill>
                  <a:srgbClr val="0000CC"/>
                </a:solidFill>
              </a:rPr>
              <a:t>Managing Data, the Database Approach</a:t>
            </a:r>
          </a:p>
        </p:txBody>
      </p:sp>
    </p:spTree>
    <p:extLst>
      <p:ext uri="{BB962C8B-B14F-4D97-AF65-F5344CB8AC3E}">
        <p14:creationId xmlns:p14="http://schemas.microsoft.com/office/powerpoint/2010/main" val="252222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E90BB17F-C962-4B31-9DDA-84E8918E22A2}" type="slidenum">
              <a:rPr lang="en-US">
                <a:solidFill>
                  <a:srgbClr val="F5E7AB"/>
                </a:solidFill>
              </a:rPr>
              <a:pPr eaLnBrk="1" hangingPunct="1"/>
              <a:t>11</a:t>
            </a:fld>
            <a:endParaRPr lang="en-US">
              <a:solidFill>
                <a:srgbClr val="F5E7AB"/>
              </a:solidFill>
            </a:endParaRPr>
          </a:p>
        </p:txBody>
      </p:sp>
      <p:sp>
        <p:nvSpPr>
          <p:cNvPr id="12291" name="Rectangle 2"/>
          <p:cNvSpPr>
            <a:spLocks noGrp="1" noChangeArrowheads="1"/>
          </p:cNvSpPr>
          <p:nvPr>
            <p:ph type="title"/>
          </p:nvPr>
        </p:nvSpPr>
        <p:spPr>
          <a:xfrm>
            <a:off x="457200" y="457200"/>
            <a:ext cx="8229600" cy="1143000"/>
          </a:xfrm>
        </p:spPr>
        <p:txBody>
          <a:bodyPr/>
          <a:lstStyle/>
          <a:p>
            <a:pPr eaLnBrk="1" hangingPunct="1"/>
            <a:r>
              <a:rPr lang="en-US" dirty="0" smtClean="0"/>
              <a:t>Fundamental Data Concepts</a:t>
            </a:r>
          </a:p>
        </p:txBody>
      </p:sp>
      <p:sp>
        <p:nvSpPr>
          <p:cNvPr id="12292" name="Rectangle 3"/>
          <p:cNvSpPr>
            <a:spLocks noGrp="1" noChangeArrowheads="1"/>
          </p:cNvSpPr>
          <p:nvPr>
            <p:ph type="body" idx="1"/>
          </p:nvPr>
        </p:nvSpPr>
        <p:spPr>
          <a:xfrm>
            <a:off x="533400" y="1752600"/>
            <a:ext cx="8610600" cy="4525963"/>
          </a:xfrm>
        </p:spPr>
        <p:txBody>
          <a:bodyPr/>
          <a:lstStyle/>
          <a:p>
            <a:pPr eaLnBrk="1" hangingPunct="1"/>
            <a:r>
              <a:rPr lang="en-US" sz="2800" dirty="0" smtClean="0">
                <a:solidFill>
                  <a:srgbClr val="FF0000"/>
                </a:solidFill>
              </a:rPr>
              <a:t>Character</a:t>
            </a:r>
            <a:r>
              <a:rPr lang="en-US" sz="2800" dirty="0" smtClean="0"/>
              <a:t>:  single alphabetic, numeric or other symbol</a:t>
            </a:r>
          </a:p>
          <a:p>
            <a:pPr eaLnBrk="1" hangingPunct="1"/>
            <a:r>
              <a:rPr lang="en-US" sz="2800" dirty="0" smtClean="0">
                <a:solidFill>
                  <a:srgbClr val="FF0000"/>
                </a:solidFill>
              </a:rPr>
              <a:t>Field</a:t>
            </a:r>
            <a:r>
              <a:rPr lang="en-US" sz="2800" dirty="0" smtClean="0"/>
              <a:t> or </a:t>
            </a:r>
            <a:r>
              <a:rPr lang="en-US" sz="2800" dirty="0" smtClean="0">
                <a:solidFill>
                  <a:srgbClr val="FF0000"/>
                </a:solidFill>
              </a:rPr>
              <a:t>data item</a:t>
            </a:r>
            <a:r>
              <a:rPr lang="en-US" sz="2800" dirty="0" smtClean="0"/>
              <a:t>:  a grouping of related characters</a:t>
            </a:r>
          </a:p>
          <a:p>
            <a:pPr lvl="1" eaLnBrk="1" hangingPunct="1"/>
            <a:r>
              <a:rPr lang="en-US" dirty="0" smtClean="0"/>
              <a:t>Represents an </a:t>
            </a:r>
            <a:r>
              <a:rPr lang="en-US" dirty="0" smtClean="0">
                <a:solidFill>
                  <a:srgbClr val="FF0000"/>
                </a:solidFill>
              </a:rPr>
              <a:t>attribute</a:t>
            </a:r>
            <a:r>
              <a:rPr lang="en-US" dirty="0" smtClean="0"/>
              <a:t> (a characteristic or quality) of some </a:t>
            </a:r>
            <a:r>
              <a:rPr lang="en-US" dirty="0" smtClean="0">
                <a:solidFill>
                  <a:srgbClr val="FF0000"/>
                </a:solidFill>
              </a:rPr>
              <a:t>entity</a:t>
            </a:r>
            <a:r>
              <a:rPr lang="en-US" dirty="0" smtClean="0"/>
              <a:t> (object, person, place or event)</a:t>
            </a:r>
          </a:p>
          <a:p>
            <a:pPr lvl="1" eaLnBrk="1" hangingPunct="1"/>
            <a:r>
              <a:rPr lang="en-US" dirty="0" smtClean="0"/>
              <a:t>Example:  salary</a:t>
            </a:r>
          </a:p>
          <a:p>
            <a:pPr eaLnBrk="1" hangingPunct="1"/>
            <a:r>
              <a:rPr lang="en-US" sz="2800" dirty="0" smtClean="0">
                <a:solidFill>
                  <a:srgbClr val="FF0000"/>
                </a:solidFill>
              </a:rPr>
              <a:t>Record</a:t>
            </a:r>
            <a:r>
              <a:rPr lang="en-US" sz="2800" dirty="0" smtClean="0"/>
              <a:t>:  grouping of all the fields used to describe the attributes of an entity</a:t>
            </a:r>
          </a:p>
          <a:p>
            <a:pPr lvl="1" eaLnBrk="1" hangingPunct="1"/>
            <a:r>
              <a:rPr lang="en-US" dirty="0" smtClean="0"/>
              <a:t>Example: payroll record with name, SSN and rate of pay</a:t>
            </a:r>
          </a:p>
        </p:txBody>
      </p:sp>
    </p:spTree>
    <p:extLst>
      <p:ext uri="{BB962C8B-B14F-4D97-AF65-F5344CB8AC3E}">
        <p14:creationId xmlns:p14="http://schemas.microsoft.com/office/powerpoint/2010/main" val="324305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048089E9-FEEF-4966-B0BB-412EFDD0913F}" type="slidenum">
              <a:rPr lang="en-US">
                <a:solidFill>
                  <a:srgbClr val="F5E7AB"/>
                </a:solidFill>
              </a:rPr>
              <a:pPr eaLnBrk="1" hangingPunct="1"/>
              <a:t>12</a:t>
            </a:fld>
            <a:endParaRPr lang="en-US">
              <a:solidFill>
                <a:srgbClr val="F5E7AB"/>
              </a:solidFill>
            </a:endParaRPr>
          </a:p>
        </p:txBody>
      </p:sp>
      <p:sp>
        <p:nvSpPr>
          <p:cNvPr id="13315" name="Rectangle 2"/>
          <p:cNvSpPr>
            <a:spLocks noGrp="1" noChangeArrowheads="1"/>
          </p:cNvSpPr>
          <p:nvPr>
            <p:ph type="title"/>
          </p:nvPr>
        </p:nvSpPr>
        <p:spPr>
          <a:xfrm>
            <a:off x="457200" y="457200"/>
            <a:ext cx="8229600" cy="1143000"/>
          </a:xfrm>
        </p:spPr>
        <p:txBody>
          <a:bodyPr/>
          <a:lstStyle/>
          <a:p>
            <a:pPr eaLnBrk="1" hangingPunct="1"/>
            <a:r>
              <a:rPr lang="en-US" dirty="0" smtClean="0"/>
              <a:t>Fundamental Data Concepts</a:t>
            </a:r>
          </a:p>
        </p:txBody>
      </p:sp>
      <p:sp>
        <p:nvSpPr>
          <p:cNvPr id="13316" name="Rectangle 3"/>
          <p:cNvSpPr>
            <a:spLocks noGrp="1" noChangeArrowheads="1"/>
          </p:cNvSpPr>
          <p:nvPr>
            <p:ph type="body" idx="1"/>
          </p:nvPr>
        </p:nvSpPr>
        <p:spPr/>
        <p:txBody>
          <a:bodyPr/>
          <a:lstStyle/>
          <a:p>
            <a:pPr eaLnBrk="1" hangingPunct="1"/>
            <a:r>
              <a:rPr lang="en-US" smtClean="0">
                <a:solidFill>
                  <a:srgbClr val="FF0000"/>
                </a:solidFill>
              </a:rPr>
              <a:t>File </a:t>
            </a:r>
            <a:r>
              <a:rPr lang="en-US" smtClean="0"/>
              <a:t>or </a:t>
            </a:r>
            <a:r>
              <a:rPr lang="en-US" smtClean="0">
                <a:solidFill>
                  <a:srgbClr val="FF0000"/>
                </a:solidFill>
              </a:rPr>
              <a:t>table</a:t>
            </a:r>
            <a:r>
              <a:rPr lang="en-US" smtClean="0"/>
              <a:t>:  a group of related records</a:t>
            </a:r>
          </a:p>
          <a:p>
            <a:pPr eaLnBrk="1" hangingPunct="1"/>
            <a:r>
              <a:rPr lang="en-US" smtClean="0">
                <a:solidFill>
                  <a:srgbClr val="FF0000"/>
                </a:solidFill>
              </a:rPr>
              <a:t>Database</a:t>
            </a:r>
            <a:r>
              <a:rPr lang="en-US" smtClean="0"/>
              <a:t>:  an integrated collection of logically related data elements</a:t>
            </a:r>
          </a:p>
          <a:p>
            <a:pPr eaLnBrk="1" hangingPunct="1"/>
            <a:endParaRPr lang="en-US" smtClean="0"/>
          </a:p>
        </p:txBody>
      </p:sp>
    </p:spTree>
    <p:extLst>
      <p:ext uri="{BB962C8B-B14F-4D97-AF65-F5344CB8AC3E}">
        <p14:creationId xmlns:p14="http://schemas.microsoft.com/office/powerpoint/2010/main" val="54665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D84337BA-6FE2-4ADA-B676-C6A20105613F}" type="slidenum">
              <a:rPr lang="en-US">
                <a:solidFill>
                  <a:srgbClr val="F5E7AB"/>
                </a:solidFill>
              </a:rPr>
              <a:pPr eaLnBrk="1" hangingPunct="1"/>
              <a:t>13</a:t>
            </a:fld>
            <a:endParaRPr lang="en-US">
              <a:solidFill>
                <a:srgbClr val="F5E7AB"/>
              </a:solidFill>
            </a:endParaRPr>
          </a:p>
        </p:txBody>
      </p:sp>
      <p:sp>
        <p:nvSpPr>
          <p:cNvPr id="14339" name="Rectangle 2"/>
          <p:cNvSpPr>
            <a:spLocks noGrp="1" noChangeArrowheads="1"/>
          </p:cNvSpPr>
          <p:nvPr>
            <p:ph type="title"/>
          </p:nvPr>
        </p:nvSpPr>
        <p:spPr>
          <a:xfrm>
            <a:off x="304800" y="1417638"/>
            <a:ext cx="8229600" cy="639762"/>
          </a:xfrm>
        </p:spPr>
        <p:txBody>
          <a:bodyPr/>
          <a:lstStyle/>
          <a:p>
            <a:pPr eaLnBrk="1" hangingPunct="1"/>
            <a:r>
              <a:rPr lang="en-US" dirty="0" smtClean="0"/>
              <a:t>Electric Utility Database</a:t>
            </a:r>
          </a:p>
        </p:txBody>
      </p:sp>
      <p:pic>
        <p:nvPicPr>
          <p:cNvPr id="14340" name="Picture 6" descr="obr43559_05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8583" y="2176096"/>
            <a:ext cx="5736167" cy="3934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7"/>
          <p:cNvSpPr txBox="1">
            <a:spLocks noChangeArrowheads="1"/>
          </p:cNvSpPr>
          <p:nvPr/>
        </p:nvSpPr>
        <p:spPr bwMode="auto">
          <a:xfrm>
            <a:off x="3048000" y="6185756"/>
            <a:ext cx="5856111" cy="45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36" tIns="51618" rIns="103236" bIns="516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Source: Adapted from Michael V. Mannino, </a:t>
            </a:r>
            <a:r>
              <a:rPr lang="en-US" sz="1100" i="1"/>
              <a:t>Database Application Development and Design</a:t>
            </a:r>
          </a:p>
          <a:p>
            <a:pPr eaLnBrk="1" hangingPunct="1"/>
            <a:r>
              <a:rPr lang="en-US" sz="1100"/>
              <a:t>(Burr Ridge, IL: McGraw-Hill/Irwin, 2001), p. 6.</a:t>
            </a:r>
          </a:p>
        </p:txBody>
      </p:sp>
      <p:sp>
        <p:nvSpPr>
          <p:cNvPr id="6" name="Rectangle 2"/>
          <p:cNvSpPr txBox="1">
            <a:spLocks noChangeArrowheads="1"/>
          </p:cNvSpPr>
          <p:nvPr/>
        </p:nvSpPr>
        <p:spPr bwMode="auto">
          <a:xfrm>
            <a:off x="457200" y="4572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400" b="1" smtClean="0">
                <a:solidFill>
                  <a:srgbClr val="FF0000"/>
                </a:solidFill>
              </a:rPr>
              <a:t>Fundamental Data Concepts</a:t>
            </a:r>
            <a:endParaRPr lang="en-US" sz="4400" b="1" dirty="0" smtClean="0">
              <a:solidFill>
                <a:srgbClr val="FF0000"/>
              </a:solidFill>
            </a:endParaRPr>
          </a:p>
        </p:txBody>
      </p:sp>
    </p:spTree>
    <p:extLst>
      <p:ext uri="{BB962C8B-B14F-4D97-AF65-F5344CB8AC3E}">
        <p14:creationId xmlns:p14="http://schemas.microsoft.com/office/powerpoint/2010/main" val="4005989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70E94356-E8B2-4A35-9087-D7E490179D05}" type="slidenum">
              <a:rPr lang="en-US">
                <a:solidFill>
                  <a:srgbClr val="F5E7AB"/>
                </a:solidFill>
              </a:rPr>
              <a:pPr eaLnBrk="1" hangingPunct="1"/>
              <a:t>14</a:t>
            </a:fld>
            <a:endParaRPr lang="en-US">
              <a:solidFill>
                <a:srgbClr val="F5E7AB"/>
              </a:solidFill>
            </a:endParaRPr>
          </a:p>
        </p:txBody>
      </p:sp>
      <p:sp>
        <p:nvSpPr>
          <p:cNvPr id="15363" name="Rectangle 2"/>
          <p:cNvSpPr>
            <a:spLocks noGrp="1" noChangeArrowheads="1"/>
          </p:cNvSpPr>
          <p:nvPr>
            <p:ph type="title"/>
          </p:nvPr>
        </p:nvSpPr>
        <p:spPr>
          <a:xfrm>
            <a:off x="381000" y="1600200"/>
            <a:ext cx="8229600" cy="731838"/>
          </a:xfrm>
        </p:spPr>
        <p:txBody>
          <a:bodyPr/>
          <a:lstStyle/>
          <a:p>
            <a:pPr eaLnBrk="1" hangingPunct="1"/>
            <a:r>
              <a:rPr lang="en-US" dirty="0" smtClean="0"/>
              <a:t>Database Structures</a:t>
            </a:r>
          </a:p>
        </p:txBody>
      </p:sp>
      <p:sp>
        <p:nvSpPr>
          <p:cNvPr id="15364" name="Rectangle 3"/>
          <p:cNvSpPr>
            <a:spLocks noGrp="1" noChangeArrowheads="1"/>
          </p:cNvSpPr>
          <p:nvPr>
            <p:ph type="body" idx="1"/>
          </p:nvPr>
        </p:nvSpPr>
        <p:spPr>
          <a:xfrm>
            <a:off x="457200" y="2362200"/>
            <a:ext cx="8229600" cy="3763963"/>
          </a:xfrm>
        </p:spPr>
        <p:txBody>
          <a:bodyPr/>
          <a:lstStyle/>
          <a:p>
            <a:pPr eaLnBrk="1" hangingPunct="1"/>
            <a:r>
              <a:rPr lang="en-US" dirty="0" smtClean="0"/>
              <a:t>Hierarchical</a:t>
            </a:r>
          </a:p>
          <a:p>
            <a:pPr eaLnBrk="1" hangingPunct="1"/>
            <a:r>
              <a:rPr lang="en-US" dirty="0" smtClean="0"/>
              <a:t>Network</a:t>
            </a:r>
          </a:p>
          <a:p>
            <a:pPr eaLnBrk="1" hangingPunct="1"/>
            <a:r>
              <a:rPr lang="en-US" dirty="0" smtClean="0"/>
              <a:t>Relational</a:t>
            </a:r>
          </a:p>
          <a:p>
            <a:pPr eaLnBrk="1" hangingPunct="1"/>
            <a:r>
              <a:rPr lang="en-US" dirty="0" smtClean="0"/>
              <a:t>Object-oriented</a:t>
            </a:r>
          </a:p>
          <a:p>
            <a:pPr eaLnBrk="1" hangingPunct="1"/>
            <a:r>
              <a:rPr lang="en-US" dirty="0" smtClean="0"/>
              <a:t>Multidimensional</a:t>
            </a:r>
          </a:p>
        </p:txBody>
      </p:sp>
      <p:sp>
        <p:nvSpPr>
          <p:cNvPr id="5" name="Rectangle 2"/>
          <p:cNvSpPr txBox="1">
            <a:spLocks noChangeArrowheads="1"/>
          </p:cNvSpPr>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smtClean="0">
                <a:solidFill>
                  <a:srgbClr val="FF0000"/>
                </a:solidFill>
              </a:rPr>
              <a:t>Fundamental Data Concepts</a:t>
            </a:r>
          </a:p>
        </p:txBody>
      </p:sp>
    </p:spTree>
    <p:extLst>
      <p:ext uri="{BB962C8B-B14F-4D97-AF65-F5344CB8AC3E}">
        <p14:creationId xmlns:p14="http://schemas.microsoft.com/office/powerpoint/2010/main" val="2649535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FAC158E-A303-424D-ADEE-CF7CBC6CBFE9}" type="slidenum">
              <a:rPr lang="en-US">
                <a:solidFill>
                  <a:srgbClr val="F5E7AB"/>
                </a:solidFill>
              </a:rPr>
              <a:pPr eaLnBrk="1" hangingPunct="1"/>
              <a:t>15</a:t>
            </a:fld>
            <a:endParaRPr lang="en-US">
              <a:solidFill>
                <a:srgbClr val="F5E7AB"/>
              </a:solidFill>
            </a:endParaRPr>
          </a:p>
        </p:txBody>
      </p:sp>
      <p:sp>
        <p:nvSpPr>
          <p:cNvPr id="16387" name="Rectangle 2"/>
          <p:cNvSpPr>
            <a:spLocks noGrp="1" noChangeArrowheads="1"/>
          </p:cNvSpPr>
          <p:nvPr>
            <p:ph type="title"/>
          </p:nvPr>
        </p:nvSpPr>
        <p:spPr>
          <a:xfrm>
            <a:off x="533400" y="1676400"/>
            <a:ext cx="7924800" cy="1143000"/>
          </a:xfrm>
        </p:spPr>
        <p:txBody>
          <a:bodyPr/>
          <a:lstStyle/>
          <a:p>
            <a:pPr algn="l" eaLnBrk="1" hangingPunct="1"/>
            <a:r>
              <a:rPr lang="en-US" dirty="0" smtClean="0"/>
              <a:t>Hierarchical Structure</a:t>
            </a:r>
          </a:p>
        </p:txBody>
      </p:sp>
      <p:sp>
        <p:nvSpPr>
          <p:cNvPr id="16388" name="Rectangle 3"/>
          <p:cNvSpPr>
            <a:spLocks noGrp="1" noChangeArrowheads="1"/>
          </p:cNvSpPr>
          <p:nvPr>
            <p:ph type="body" idx="1"/>
          </p:nvPr>
        </p:nvSpPr>
        <p:spPr>
          <a:xfrm>
            <a:off x="457200" y="2743200"/>
            <a:ext cx="8229600" cy="3382963"/>
          </a:xfrm>
        </p:spPr>
        <p:txBody>
          <a:bodyPr/>
          <a:lstStyle/>
          <a:p>
            <a:pPr eaLnBrk="1" hangingPunct="1"/>
            <a:r>
              <a:rPr lang="en-US" dirty="0" smtClean="0"/>
              <a:t>Early DBMS structure</a:t>
            </a:r>
          </a:p>
          <a:p>
            <a:pPr eaLnBrk="1" hangingPunct="1"/>
            <a:r>
              <a:rPr lang="en-US" dirty="0" smtClean="0"/>
              <a:t>Records arranged in tree-like structure</a:t>
            </a:r>
          </a:p>
          <a:p>
            <a:pPr eaLnBrk="1" hangingPunct="1"/>
            <a:r>
              <a:rPr lang="en-US" dirty="0" smtClean="0"/>
              <a:t>Relationships are one-to-many</a:t>
            </a:r>
          </a:p>
          <a:p>
            <a:pPr eaLnBrk="1" hangingPunct="1">
              <a:buFont typeface="Wingdings" pitchFamily="2" charset="2"/>
              <a:buNone/>
            </a:pPr>
            <a:endParaRPr lang="en-US" dirty="0" smtClean="0"/>
          </a:p>
        </p:txBody>
      </p:sp>
      <p:sp>
        <p:nvSpPr>
          <p:cNvPr id="5" name="Rectangle 2"/>
          <p:cNvSpPr txBox="1">
            <a:spLocks noChangeArrowheads="1"/>
          </p:cNvSpPr>
          <p:nvPr/>
        </p:nvSpPr>
        <p:spPr bwMode="auto">
          <a:xfrm>
            <a:off x="3048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1" dirty="0" smtClean="0">
                <a:solidFill>
                  <a:srgbClr val="FF0000"/>
                </a:solidFill>
              </a:rPr>
              <a:t>Fundamental Data Concepts</a:t>
            </a:r>
          </a:p>
        </p:txBody>
      </p:sp>
    </p:spTree>
    <p:extLst>
      <p:ext uri="{BB962C8B-B14F-4D97-AF65-F5344CB8AC3E}">
        <p14:creationId xmlns:p14="http://schemas.microsoft.com/office/powerpoint/2010/main" val="144047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40BF79D3-D05E-43AF-BCA1-987DF0716C12}" type="slidenum">
              <a:rPr lang="en-US">
                <a:solidFill>
                  <a:srgbClr val="F5E7AB"/>
                </a:solidFill>
              </a:rPr>
              <a:pPr eaLnBrk="1" hangingPunct="1"/>
              <a:t>16</a:t>
            </a:fld>
            <a:endParaRPr lang="en-US">
              <a:solidFill>
                <a:srgbClr val="F5E7AB"/>
              </a:solidFill>
            </a:endParaRPr>
          </a:p>
        </p:txBody>
      </p:sp>
      <p:sp>
        <p:nvSpPr>
          <p:cNvPr id="17411" name="Rectangle 2"/>
          <p:cNvSpPr>
            <a:spLocks noGrp="1" noChangeArrowheads="1"/>
          </p:cNvSpPr>
          <p:nvPr>
            <p:ph type="title"/>
          </p:nvPr>
        </p:nvSpPr>
        <p:spPr>
          <a:xfrm>
            <a:off x="381000" y="685800"/>
            <a:ext cx="8229600" cy="1143000"/>
          </a:xfrm>
        </p:spPr>
        <p:txBody>
          <a:bodyPr/>
          <a:lstStyle/>
          <a:p>
            <a:pPr eaLnBrk="1" hangingPunct="1"/>
            <a:r>
              <a:rPr lang="en-US" sz="4000" b="1" dirty="0" smtClean="0">
                <a:solidFill>
                  <a:srgbClr val="FF0000"/>
                </a:solidFill>
              </a:rPr>
              <a:t>Hierarchical Structure</a:t>
            </a:r>
          </a:p>
        </p:txBody>
      </p:sp>
      <p:pic>
        <p:nvPicPr>
          <p:cNvPr id="17412" name="Picture 6" descr="obr43559_0504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828800"/>
            <a:ext cx="7620000" cy="4193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2765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ACB913A4-BA82-4DE7-A4FC-0744C02528DF}" type="slidenum">
              <a:rPr lang="en-US">
                <a:solidFill>
                  <a:srgbClr val="F5E7AB"/>
                </a:solidFill>
              </a:rPr>
              <a:pPr eaLnBrk="1" hangingPunct="1"/>
              <a:t>17</a:t>
            </a:fld>
            <a:endParaRPr lang="en-US">
              <a:solidFill>
                <a:srgbClr val="F5E7AB"/>
              </a:solidFill>
            </a:endParaRPr>
          </a:p>
        </p:txBody>
      </p:sp>
      <p:sp>
        <p:nvSpPr>
          <p:cNvPr id="18435" name="Rectangle 2"/>
          <p:cNvSpPr>
            <a:spLocks noGrp="1" noChangeArrowheads="1"/>
          </p:cNvSpPr>
          <p:nvPr>
            <p:ph type="title"/>
          </p:nvPr>
        </p:nvSpPr>
        <p:spPr>
          <a:xfrm>
            <a:off x="609600" y="1828800"/>
            <a:ext cx="7772400" cy="1143000"/>
          </a:xfrm>
        </p:spPr>
        <p:txBody>
          <a:bodyPr/>
          <a:lstStyle/>
          <a:p>
            <a:pPr algn="l" eaLnBrk="1" hangingPunct="1"/>
            <a:r>
              <a:rPr lang="en-US" dirty="0" smtClean="0"/>
              <a:t>Network Structure</a:t>
            </a:r>
          </a:p>
        </p:txBody>
      </p:sp>
      <p:sp>
        <p:nvSpPr>
          <p:cNvPr id="18436" name="Rectangle 3"/>
          <p:cNvSpPr>
            <a:spLocks noGrp="1" noChangeArrowheads="1"/>
          </p:cNvSpPr>
          <p:nvPr>
            <p:ph type="body" idx="1"/>
          </p:nvPr>
        </p:nvSpPr>
        <p:spPr>
          <a:xfrm>
            <a:off x="457200" y="3048000"/>
            <a:ext cx="7696200" cy="3078163"/>
          </a:xfrm>
        </p:spPr>
        <p:txBody>
          <a:bodyPr/>
          <a:lstStyle/>
          <a:p>
            <a:pPr eaLnBrk="1" hangingPunct="1"/>
            <a:r>
              <a:rPr lang="en-US" dirty="0" smtClean="0"/>
              <a:t>Used in some mainframe DBMS packages</a:t>
            </a:r>
          </a:p>
          <a:p>
            <a:pPr eaLnBrk="1" hangingPunct="1"/>
            <a:r>
              <a:rPr lang="en-US" dirty="0" smtClean="0"/>
              <a:t>Many-to-many relationships</a:t>
            </a:r>
          </a:p>
        </p:txBody>
      </p:sp>
      <p:sp>
        <p:nvSpPr>
          <p:cNvPr id="5" name="Rectangle 2"/>
          <p:cNvSpPr txBox="1">
            <a:spLocks noChangeArrowheads="1"/>
          </p:cNvSpPr>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smtClean="0">
                <a:solidFill>
                  <a:srgbClr val="FF0000"/>
                </a:solidFill>
              </a:rPr>
              <a:t>Fundamental Data Concepts</a:t>
            </a:r>
          </a:p>
        </p:txBody>
      </p:sp>
    </p:spTree>
    <p:extLst>
      <p:ext uri="{BB962C8B-B14F-4D97-AF65-F5344CB8AC3E}">
        <p14:creationId xmlns:p14="http://schemas.microsoft.com/office/powerpoint/2010/main" val="428444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54AA597D-6EB0-4EB4-87D8-C2A883178132}" type="slidenum">
              <a:rPr lang="en-US">
                <a:solidFill>
                  <a:srgbClr val="F5E7AB"/>
                </a:solidFill>
              </a:rPr>
              <a:pPr eaLnBrk="1" hangingPunct="1"/>
              <a:t>18</a:t>
            </a:fld>
            <a:endParaRPr lang="en-US">
              <a:solidFill>
                <a:srgbClr val="F5E7AB"/>
              </a:solidFill>
            </a:endParaRPr>
          </a:p>
        </p:txBody>
      </p:sp>
      <p:sp>
        <p:nvSpPr>
          <p:cNvPr id="19459" name="Rectangle 2"/>
          <p:cNvSpPr>
            <a:spLocks noGrp="1" noChangeArrowheads="1"/>
          </p:cNvSpPr>
          <p:nvPr>
            <p:ph type="title"/>
          </p:nvPr>
        </p:nvSpPr>
        <p:spPr>
          <a:xfrm>
            <a:off x="609600" y="1600200"/>
            <a:ext cx="6477000" cy="533400"/>
          </a:xfrm>
        </p:spPr>
        <p:txBody>
          <a:bodyPr/>
          <a:lstStyle/>
          <a:p>
            <a:pPr algn="l" eaLnBrk="1" hangingPunct="1"/>
            <a:r>
              <a:rPr lang="en-US" dirty="0" smtClean="0">
                <a:solidFill>
                  <a:srgbClr val="0000CC"/>
                </a:solidFill>
              </a:rPr>
              <a:t>Network Structure</a:t>
            </a:r>
          </a:p>
        </p:txBody>
      </p:sp>
      <p:pic>
        <p:nvPicPr>
          <p:cNvPr id="19460" name="Picture 10" descr="obr43559_0504b part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209800"/>
            <a:ext cx="8077200" cy="39997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txBox="1">
            <a:spLocks noChangeArrowheads="1"/>
          </p:cNvSpPr>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smtClean="0">
                <a:solidFill>
                  <a:srgbClr val="FF0000"/>
                </a:solidFill>
              </a:rPr>
              <a:t>Fundamental Data Concepts</a:t>
            </a:r>
          </a:p>
        </p:txBody>
      </p:sp>
    </p:spTree>
    <p:extLst>
      <p:ext uri="{BB962C8B-B14F-4D97-AF65-F5344CB8AC3E}">
        <p14:creationId xmlns:p14="http://schemas.microsoft.com/office/powerpoint/2010/main" val="178095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0D3B27A-548E-4601-934C-52BF2DBC174D}" type="slidenum">
              <a:rPr lang="en-US">
                <a:solidFill>
                  <a:srgbClr val="F5E7AB"/>
                </a:solidFill>
              </a:rPr>
              <a:pPr eaLnBrk="1" hangingPunct="1"/>
              <a:t>19</a:t>
            </a:fld>
            <a:endParaRPr lang="en-US">
              <a:solidFill>
                <a:srgbClr val="F5E7AB"/>
              </a:solidFill>
            </a:endParaRPr>
          </a:p>
        </p:txBody>
      </p:sp>
      <p:sp>
        <p:nvSpPr>
          <p:cNvPr id="20483" name="Rectangle 2"/>
          <p:cNvSpPr>
            <a:spLocks noGrp="1" noChangeArrowheads="1"/>
          </p:cNvSpPr>
          <p:nvPr>
            <p:ph type="title"/>
          </p:nvPr>
        </p:nvSpPr>
        <p:spPr>
          <a:xfrm>
            <a:off x="496957" y="1981200"/>
            <a:ext cx="7590183" cy="579438"/>
          </a:xfrm>
        </p:spPr>
        <p:txBody>
          <a:bodyPr/>
          <a:lstStyle/>
          <a:p>
            <a:pPr algn="l" eaLnBrk="1" hangingPunct="1"/>
            <a:r>
              <a:rPr lang="en-US" sz="3200" dirty="0" smtClean="0">
                <a:solidFill>
                  <a:srgbClr val="0000CC"/>
                </a:solidFill>
              </a:rPr>
              <a:t>Relational Structure</a:t>
            </a:r>
          </a:p>
        </p:txBody>
      </p:sp>
      <p:sp>
        <p:nvSpPr>
          <p:cNvPr id="20484" name="Rectangle 3"/>
          <p:cNvSpPr>
            <a:spLocks noGrp="1" noChangeArrowheads="1"/>
          </p:cNvSpPr>
          <p:nvPr>
            <p:ph type="body" idx="1"/>
          </p:nvPr>
        </p:nvSpPr>
        <p:spPr>
          <a:xfrm>
            <a:off x="457200" y="2590800"/>
            <a:ext cx="8534400" cy="3535363"/>
          </a:xfrm>
        </p:spPr>
        <p:txBody>
          <a:bodyPr/>
          <a:lstStyle/>
          <a:p>
            <a:pPr eaLnBrk="1" hangingPunct="1"/>
            <a:r>
              <a:rPr lang="en-US" sz="2800" dirty="0" smtClean="0"/>
              <a:t>Most widely used structure</a:t>
            </a:r>
          </a:p>
          <a:p>
            <a:pPr eaLnBrk="1" hangingPunct="1"/>
            <a:r>
              <a:rPr lang="en-US" sz="2800" dirty="0" smtClean="0"/>
              <a:t>Data elements are viewed as being stored in tables</a:t>
            </a:r>
          </a:p>
          <a:p>
            <a:pPr eaLnBrk="1" hangingPunct="1"/>
            <a:r>
              <a:rPr lang="en-US" sz="2800" dirty="0" smtClean="0"/>
              <a:t>Row represents record</a:t>
            </a:r>
          </a:p>
          <a:p>
            <a:pPr eaLnBrk="1" hangingPunct="1"/>
            <a:r>
              <a:rPr lang="en-US" sz="2800" dirty="0" smtClean="0"/>
              <a:t>Column represents field</a:t>
            </a:r>
          </a:p>
          <a:p>
            <a:pPr eaLnBrk="1" hangingPunct="1"/>
            <a:r>
              <a:rPr lang="en-US" sz="2800" dirty="0" smtClean="0"/>
              <a:t>Can relate data in one file with data in another file if both files share a common data element</a:t>
            </a:r>
          </a:p>
        </p:txBody>
      </p:sp>
      <p:sp>
        <p:nvSpPr>
          <p:cNvPr id="2" name="Rectangle 1"/>
          <p:cNvSpPr/>
          <p:nvPr/>
        </p:nvSpPr>
        <p:spPr>
          <a:xfrm>
            <a:off x="533400" y="685800"/>
            <a:ext cx="7999306" cy="769441"/>
          </a:xfrm>
          <a:prstGeom prst="rect">
            <a:avLst/>
          </a:prstGeom>
        </p:spPr>
        <p:txBody>
          <a:bodyPr wrap="none">
            <a:spAutoFit/>
          </a:bodyPr>
          <a:lstStyle/>
          <a:p>
            <a:r>
              <a:rPr lang="id-ID" sz="4400" dirty="0">
                <a:solidFill>
                  <a:srgbClr val="FF0000"/>
                </a:solidFill>
              </a:rPr>
              <a:t>Database management system</a:t>
            </a:r>
          </a:p>
        </p:txBody>
      </p:sp>
    </p:spTree>
    <p:extLst>
      <p:ext uri="{BB962C8B-B14F-4D97-AF65-F5344CB8AC3E}">
        <p14:creationId xmlns:p14="http://schemas.microsoft.com/office/powerpoint/2010/main" val="87447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en-US" dirty="0" smtClean="0"/>
              <a:t> </a:t>
            </a:r>
            <a:endParaRPr lang="id-ID" dirty="0"/>
          </a:p>
          <a:p>
            <a:pPr marL="0" indent="0" algn="ctr">
              <a:buNone/>
            </a:pPr>
            <a:r>
              <a:rPr lang="id-ID" sz="4000" dirty="0"/>
              <a:t>Managing knowledge and</a:t>
            </a:r>
          </a:p>
          <a:p>
            <a:pPr marL="0" indent="0" algn="ctr">
              <a:buNone/>
            </a:pPr>
            <a:r>
              <a:rPr lang="en-US" sz="4000" dirty="0"/>
              <a:t>Data Resource </a:t>
            </a:r>
            <a:r>
              <a:rPr lang="id-ID" sz="4000" dirty="0" smtClean="0"/>
              <a:t>M</a:t>
            </a:r>
            <a:r>
              <a:rPr lang="en-US" sz="4000" dirty="0" err="1" smtClean="0"/>
              <a:t>anagement</a:t>
            </a:r>
            <a:endParaRPr lang="id-ID" sz="4000" dirty="0"/>
          </a:p>
          <a:p>
            <a:pPr marL="0" indent="0">
              <a:buNone/>
            </a:pPr>
            <a:endParaRPr lang="id-ID" dirty="0"/>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Pert.11 :</a:t>
            </a:r>
            <a:endParaRPr lang="id-ID" sz="5400" dirty="0"/>
          </a:p>
        </p:txBody>
      </p:sp>
      <p:sp>
        <p:nvSpPr>
          <p:cNvPr id="5" name="Rectangle 4"/>
          <p:cNvSpPr/>
          <p:nvPr/>
        </p:nvSpPr>
        <p:spPr>
          <a:xfrm>
            <a:off x="3697356" y="4876800"/>
            <a:ext cx="5446644" cy="523220"/>
          </a:xfrm>
          <a:prstGeom prst="rect">
            <a:avLst/>
          </a:prstGeom>
        </p:spPr>
        <p:txBody>
          <a:bodyPr wrap="square">
            <a:spAutoFit/>
          </a:bodyPr>
          <a:lstStyle/>
          <a:p>
            <a:pPr algn="ctr"/>
            <a:r>
              <a:rPr lang="en-US" sz="2800" dirty="0" smtClean="0">
                <a:solidFill>
                  <a:srgbClr val="002060"/>
                </a:solidFill>
              </a:rPr>
              <a:t> </a:t>
            </a:r>
            <a:endParaRPr lang="id-ID" sz="2800" dirty="0">
              <a:solidFill>
                <a:srgbClr val="002060"/>
              </a:solidFill>
            </a:endParaRPr>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6E603FE5-801A-4986-A495-54404451D223}" type="slidenum">
              <a:rPr lang="en-US">
                <a:solidFill>
                  <a:srgbClr val="F5E7AB"/>
                </a:solidFill>
              </a:rPr>
              <a:pPr eaLnBrk="1" hangingPunct="1"/>
              <a:t>20</a:t>
            </a:fld>
            <a:endParaRPr lang="en-US">
              <a:solidFill>
                <a:srgbClr val="F5E7AB"/>
              </a:solidFill>
            </a:endParaRPr>
          </a:p>
        </p:txBody>
      </p:sp>
      <p:sp>
        <p:nvSpPr>
          <p:cNvPr id="21507" name="Rectangle 2"/>
          <p:cNvSpPr>
            <a:spLocks noGrp="1" noChangeArrowheads="1"/>
          </p:cNvSpPr>
          <p:nvPr>
            <p:ph type="title"/>
          </p:nvPr>
        </p:nvSpPr>
        <p:spPr>
          <a:xfrm>
            <a:off x="838200" y="2057400"/>
            <a:ext cx="7694506" cy="762000"/>
          </a:xfrm>
        </p:spPr>
        <p:txBody>
          <a:bodyPr/>
          <a:lstStyle/>
          <a:p>
            <a:pPr algn="l" eaLnBrk="1" hangingPunct="1"/>
            <a:r>
              <a:rPr lang="en-US" dirty="0" smtClean="0"/>
              <a:t>Relational Structure</a:t>
            </a:r>
          </a:p>
        </p:txBody>
      </p:sp>
      <p:pic>
        <p:nvPicPr>
          <p:cNvPr id="21508" name="Picture 8" descr="obr43559_05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0876" y="2890471"/>
            <a:ext cx="8011583" cy="25058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533400" y="685800"/>
            <a:ext cx="7999306" cy="769441"/>
          </a:xfrm>
          <a:prstGeom prst="rect">
            <a:avLst/>
          </a:prstGeom>
        </p:spPr>
        <p:txBody>
          <a:bodyPr wrap="none">
            <a:spAutoFit/>
          </a:bodyPr>
          <a:lstStyle/>
          <a:p>
            <a:r>
              <a:rPr lang="id-ID" sz="4400" dirty="0">
                <a:solidFill>
                  <a:srgbClr val="FF0000"/>
                </a:solidFill>
              </a:rPr>
              <a:t>Database management system</a:t>
            </a:r>
          </a:p>
        </p:txBody>
      </p:sp>
    </p:spTree>
    <p:extLst>
      <p:ext uri="{BB962C8B-B14F-4D97-AF65-F5344CB8AC3E}">
        <p14:creationId xmlns:p14="http://schemas.microsoft.com/office/powerpoint/2010/main" val="119295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4AFD34D8-6831-42DB-8768-CCC6E4481505}" type="slidenum">
              <a:rPr lang="en-US">
                <a:solidFill>
                  <a:srgbClr val="F5E7AB"/>
                </a:solidFill>
              </a:rPr>
              <a:pPr eaLnBrk="1" hangingPunct="1"/>
              <a:t>21</a:t>
            </a:fld>
            <a:endParaRPr lang="en-US">
              <a:solidFill>
                <a:srgbClr val="F5E7AB"/>
              </a:solidFill>
            </a:endParaRPr>
          </a:p>
        </p:txBody>
      </p:sp>
      <p:sp>
        <p:nvSpPr>
          <p:cNvPr id="22531" name="Rectangle 2"/>
          <p:cNvSpPr>
            <a:spLocks noGrp="1" noChangeArrowheads="1"/>
          </p:cNvSpPr>
          <p:nvPr>
            <p:ph type="title"/>
          </p:nvPr>
        </p:nvSpPr>
        <p:spPr>
          <a:xfrm>
            <a:off x="152400" y="1905000"/>
            <a:ext cx="8229600" cy="373559"/>
          </a:xfrm>
        </p:spPr>
        <p:txBody>
          <a:bodyPr/>
          <a:lstStyle/>
          <a:p>
            <a:pPr algn="l" eaLnBrk="1" hangingPunct="1"/>
            <a:r>
              <a:rPr lang="en-US" dirty="0" smtClean="0"/>
              <a:t>Relational Operations</a:t>
            </a:r>
          </a:p>
        </p:txBody>
      </p:sp>
      <p:sp>
        <p:nvSpPr>
          <p:cNvPr id="22532" name="Rectangle 3"/>
          <p:cNvSpPr>
            <a:spLocks noGrp="1" noChangeArrowheads="1"/>
          </p:cNvSpPr>
          <p:nvPr>
            <p:ph type="body" idx="1"/>
          </p:nvPr>
        </p:nvSpPr>
        <p:spPr>
          <a:xfrm>
            <a:off x="75353" y="2362200"/>
            <a:ext cx="8915400" cy="3916363"/>
          </a:xfrm>
        </p:spPr>
        <p:txBody>
          <a:bodyPr/>
          <a:lstStyle/>
          <a:p>
            <a:pPr eaLnBrk="1" hangingPunct="1"/>
            <a:r>
              <a:rPr lang="en-US" sz="2600" dirty="0" smtClean="0">
                <a:solidFill>
                  <a:srgbClr val="FF0000"/>
                </a:solidFill>
              </a:rPr>
              <a:t>Select</a:t>
            </a:r>
            <a:r>
              <a:rPr lang="en-US" sz="2600" dirty="0" smtClean="0"/>
              <a:t>:  </a:t>
            </a:r>
          </a:p>
          <a:p>
            <a:pPr lvl="1" eaLnBrk="1" hangingPunct="1"/>
            <a:r>
              <a:rPr lang="en-US" sz="2600" dirty="0" smtClean="0"/>
              <a:t>Create a subset of records that meet a stated criterion</a:t>
            </a:r>
          </a:p>
          <a:p>
            <a:pPr lvl="1" eaLnBrk="1" hangingPunct="1"/>
            <a:r>
              <a:rPr lang="en-US" sz="2600" dirty="0" smtClean="0"/>
              <a:t>Example, select employees who make more than $30,000</a:t>
            </a:r>
          </a:p>
          <a:p>
            <a:pPr eaLnBrk="1" hangingPunct="1"/>
            <a:r>
              <a:rPr lang="en-US" sz="2600" dirty="0" smtClean="0">
                <a:solidFill>
                  <a:srgbClr val="FF0000"/>
                </a:solidFill>
              </a:rPr>
              <a:t>Join</a:t>
            </a:r>
          </a:p>
          <a:p>
            <a:pPr lvl="1" eaLnBrk="1" hangingPunct="1"/>
            <a:r>
              <a:rPr lang="en-US" sz="2600" dirty="0" smtClean="0"/>
              <a:t>Combine two or more tables temporarily</a:t>
            </a:r>
          </a:p>
          <a:p>
            <a:pPr lvl="1" eaLnBrk="1" hangingPunct="1"/>
            <a:r>
              <a:rPr lang="en-US" sz="2600" dirty="0" smtClean="0"/>
              <a:t>Looks like one big table</a:t>
            </a:r>
          </a:p>
          <a:p>
            <a:pPr eaLnBrk="1" hangingPunct="1"/>
            <a:r>
              <a:rPr lang="en-US" sz="2600" dirty="0" smtClean="0">
                <a:solidFill>
                  <a:srgbClr val="FF0000"/>
                </a:solidFill>
              </a:rPr>
              <a:t>Project</a:t>
            </a:r>
          </a:p>
          <a:p>
            <a:pPr lvl="1" eaLnBrk="1" hangingPunct="1"/>
            <a:r>
              <a:rPr lang="en-US" sz="2600" dirty="0" smtClean="0"/>
              <a:t>Create a subset of columns in a table</a:t>
            </a:r>
          </a:p>
        </p:txBody>
      </p:sp>
      <p:sp>
        <p:nvSpPr>
          <p:cNvPr id="5" name="Rectangle 4"/>
          <p:cNvSpPr/>
          <p:nvPr/>
        </p:nvSpPr>
        <p:spPr>
          <a:xfrm>
            <a:off x="533400" y="685800"/>
            <a:ext cx="7999306" cy="769441"/>
          </a:xfrm>
          <a:prstGeom prst="rect">
            <a:avLst/>
          </a:prstGeom>
        </p:spPr>
        <p:txBody>
          <a:bodyPr wrap="none">
            <a:spAutoFit/>
          </a:bodyPr>
          <a:lstStyle/>
          <a:p>
            <a:r>
              <a:rPr lang="id-ID" sz="4400" dirty="0">
                <a:solidFill>
                  <a:srgbClr val="FF0000"/>
                </a:solidFill>
              </a:rPr>
              <a:t>Database management system</a:t>
            </a:r>
          </a:p>
        </p:txBody>
      </p:sp>
    </p:spTree>
    <p:extLst>
      <p:ext uri="{BB962C8B-B14F-4D97-AF65-F5344CB8AC3E}">
        <p14:creationId xmlns:p14="http://schemas.microsoft.com/office/powerpoint/2010/main" val="117068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C7812C24-0C1F-4D8F-8660-03294B681388}" type="slidenum">
              <a:rPr lang="en-US">
                <a:solidFill>
                  <a:srgbClr val="F5E7AB"/>
                </a:solidFill>
              </a:rPr>
              <a:pPr eaLnBrk="1" hangingPunct="1"/>
              <a:t>22</a:t>
            </a:fld>
            <a:endParaRPr lang="en-US">
              <a:solidFill>
                <a:srgbClr val="F5E7AB"/>
              </a:solidFill>
            </a:endParaRPr>
          </a:p>
        </p:txBody>
      </p:sp>
      <p:sp>
        <p:nvSpPr>
          <p:cNvPr id="23555" name="Rectangle 2"/>
          <p:cNvSpPr>
            <a:spLocks noGrp="1" noChangeArrowheads="1"/>
          </p:cNvSpPr>
          <p:nvPr>
            <p:ph type="title"/>
          </p:nvPr>
        </p:nvSpPr>
        <p:spPr>
          <a:xfrm>
            <a:off x="379306" y="2286000"/>
            <a:ext cx="8153400" cy="579438"/>
          </a:xfrm>
        </p:spPr>
        <p:txBody>
          <a:bodyPr/>
          <a:lstStyle/>
          <a:p>
            <a:pPr algn="l" eaLnBrk="1" hangingPunct="1"/>
            <a:r>
              <a:rPr lang="en-US" dirty="0" smtClean="0"/>
              <a:t>Multidimensional Structure</a:t>
            </a:r>
          </a:p>
        </p:txBody>
      </p:sp>
      <p:sp>
        <p:nvSpPr>
          <p:cNvPr id="23556" name="Rectangle 3"/>
          <p:cNvSpPr>
            <a:spLocks noGrp="1" noChangeArrowheads="1"/>
          </p:cNvSpPr>
          <p:nvPr>
            <p:ph type="body" idx="1"/>
          </p:nvPr>
        </p:nvSpPr>
        <p:spPr>
          <a:xfrm>
            <a:off x="457200" y="2971800"/>
            <a:ext cx="8229600" cy="3154363"/>
          </a:xfrm>
        </p:spPr>
        <p:txBody>
          <a:bodyPr/>
          <a:lstStyle/>
          <a:p>
            <a:pPr eaLnBrk="1" hangingPunct="1"/>
            <a:r>
              <a:rPr lang="en-US" sz="2800" dirty="0" smtClean="0"/>
              <a:t>Variation of relational model</a:t>
            </a:r>
          </a:p>
          <a:p>
            <a:pPr eaLnBrk="1" hangingPunct="1"/>
            <a:r>
              <a:rPr lang="en-US" sz="2800" dirty="0" smtClean="0"/>
              <a:t>Uses multidimensional structures to organize data</a:t>
            </a:r>
          </a:p>
          <a:p>
            <a:pPr eaLnBrk="1" hangingPunct="1"/>
            <a:r>
              <a:rPr lang="en-US" sz="2800" dirty="0" smtClean="0"/>
              <a:t>Data elements are viewed as being in cubes</a:t>
            </a:r>
          </a:p>
          <a:p>
            <a:pPr eaLnBrk="1" hangingPunct="1"/>
            <a:r>
              <a:rPr lang="en-US" sz="2800" dirty="0" smtClean="0"/>
              <a:t>Popular for analytical databases that support Online Analytical Processing (OLAP)</a:t>
            </a:r>
          </a:p>
        </p:txBody>
      </p:sp>
      <p:sp>
        <p:nvSpPr>
          <p:cNvPr id="5" name="Rectangle 4"/>
          <p:cNvSpPr/>
          <p:nvPr/>
        </p:nvSpPr>
        <p:spPr>
          <a:xfrm>
            <a:off x="530087" y="838200"/>
            <a:ext cx="7999306" cy="769441"/>
          </a:xfrm>
          <a:prstGeom prst="rect">
            <a:avLst/>
          </a:prstGeom>
        </p:spPr>
        <p:txBody>
          <a:bodyPr wrap="none">
            <a:spAutoFit/>
          </a:bodyPr>
          <a:lstStyle/>
          <a:p>
            <a:r>
              <a:rPr lang="id-ID" sz="4400" dirty="0">
                <a:solidFill>
                  <a:srgbClr val="FF0000"/>
                </a:solidFill>
              </a:rPr>
              <a:t>Database management system</a:t>
            </a:r>
          </a:p>
        </p:txBody>
      </p:sp>
    </p:spTree>
    <p:extLst>
      <p:ext uri="{BB962C8B-B14F-4D97-AF65-F5344CB8AC3E}">
        <p14:creationId xmlns:p14="http://schemas.microsoft.com/office/powerpoint/2010/main" val="292167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8451E7FA-8F01-4D98-B8CE-9587783333E9}" type="slidenum">
              <a:rPr lang="en-US">
                <a:solidFill>
                  <a:srgbClr val="F5E7AB"/>
                </a:solidFill>
              </a:rPr>
              <a:pPr eaLnBrk="1" hangingPunct="1"/>
              <a:t>23</a:t>
            </a:fld>
            <a:endParaRPr lang="en-US">
              <a:solidFill>
                <a:srgbClr val="F5E7AB"/>
              </a:solidFill>
            </a:endParaRPr>
          </a:p>
        </p:txBody>
      </p:sp>
      <p:sp>
        <p:nvSpPr>
          <p:cNvPr id="24579" name="Rectangle 2"/>
          <p:cNvSpPr>
            <a:spLocks noGrp="1" noChangeArrowheads="1"/>
          </p:cNvSpPr>
          <p:nvPr>
            <p:ph type="title" sz="quarter"/>
          </p:nvPr>
        </p:nvSpPr>
        <p:spPr/>
        <p:txBody>
          <a:bodyPr/>
          <a:lstStyle/>
          <a:p>
            <a:pPr eaLnBrk="1" hangingPunct="1"/>
            <a:r>
              <a:rPr lang="en-US" smtClean="0"/>
              <a:t>Multidimensional Model</a:t>
            </a:r>
          </a:p>
        </p:txBody>
      </p:sp>
      <p:pic>
        <p:nvPicPr>
          <p:cNvPr id="24580" name="Picture 10" descr="obr43559_0506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295400"/>
            <a:ext cx="3085042" cy="2377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11" descr="obr43559_0506b"/>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1295400"/>
            <a:ext cx="3085041" cy="2377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12" descr="obr43559_0506c"/>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2000" y="3886200"/>
            <a:ext cx="3085042" cy="2377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13" descr="obr43559_0506d"/>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419600" y="3886200"/>
            <a:ext cx="3085041" cy="2377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8083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D8BFA0A2-B982-449D-BE89-F5AD0B180061}" type="slidenum">
              <a:rPr lang="en-US">
                <a:solidFill>
                  <a:srgbClr val="F5E7AB"/>
                </a:solidFill>
              </a:rPr>
              <a:pPr eaLnBrk="1" hangingPunct="1"/>
              <a:t>24</a:t>
            </a:fld>
            <a:endParaRPr lang="en-US">
              <a:solidFill>
                <a:srgbClr val="F5E7AB"/>
              </a:solidFill>
            </a:endParaRPr>
          </a:p>
        </p:txBody>
      </p:sp>
      <p:sp>
        <p:nvSpPr>
          <p:cNvPr id="25603" name="Rectangle 4"/>
          <p:cNvSpPr>
            <a:spLocks noGrp="1" noChangeArrowheads="1"/>
          </p:cNvSpPr>
          <p:nvPr>
            <p:ph type="title"/>
          </p:nvPr>
        </p:nvSpPr>
        <p:spPr>
          <a:xfrm>
            <a:off x="457200" y="685800"/>
            <a:ext cx="8229600" cy="731838"/>
          </a:xfrm>
        </p:spPr>
        <p:txBody>
          <a:bodyPr/>
          <a:lstStyle/>
          <a:p>
            <a:pPr eaLnBrk="1" hangingPunct="1"/>
            <a:r>
              <a:rPr lang="en-US" dirty="0" smtClean="0"/>
              <a:t>Object-oriented Structure</a:t>
            </a:r>
          </a:p>
        </p:txBody>
      </p:sp>
      <p:sp>
        <p:nvSpPr>
          <p:cNvPr id="25604" name="Rectangle 5"/>
          <p:cNvSpPr>
            <a:spLocks noGrp="1" noChangeArrowheads="1"/>
          </p:cNvSpPr>
          <p:nvPr>
            <p:ph type="body" idx="1"/>
          </p:nvPr>
        </p:nvSpPr>
        <p:spPr/>
        <p:txBody>
          <a:bodyPr/>
          <a:lstStyle/>
          <a:p>
            <a:pPr eaLnBrk="1" hangingPunct="1"/>
            <a:r>
              <a:rPr lang="en-US" smtClean="0">
                <a:solidFill>
                  <a:srgbClr val="FF0000"/>
                </a:solidFill>
              </a:rPr>
              <a:t>Object</a:t>
            </a:r>
            <a:r>
              <a:rPr lang="en-US" smtClean="0"/>
              <a:t> consists of</a:t>
            </a:r>
          </a:p>
          <a:p>
            <a:pPr lvl="1" eaLnBrk="1" hangingPunct="1"/>
            <a:r>
              <a:rPr lang="en-US" smtClean="0"/>
              <a:t>Data values describing the attributes of an entity</a:t>
            </a:r>
          </a:p>
          <a:p>
            <a:pPr lvl="1" eaLnBrk="1" hangingPunct="1"/>
            <a:r>
              <a:rPr lang="en-US" smtClean="0"/>
              <a:t>Operations that can be performed on the data</a:t>
            </a:r>
          </a:p>
          <a:p>
            <a:pPr eaLnBrk="1" hangingPunct="1"/>
            <a:r>
              <a:rPr lang="en-US" smtClean="0">
                <a:solidFill>
                  <a:srgbClr val="FF0000"/>
                </a:solidFill>
              </a:rPr>
              <a:t>Encapsulation</a:t>
            </a:r>
            <a:r>
              <a:rPr lang="en-US" smtClean="0"/>
              <a:t>:  </a:t>
            </a:r>
          </a:p>
          <a:p>
            <a:pPr lvl="1" eaLnBrk="1" hangingPunct="1"/>
            <a:r>
              <a:rPr lang="en-US" smtClean="0"/>
              <a:t>Combine data and operations</a:t>
            </a:r>
          </a:p>
          <a:p>
            <a:pPr eaLnBrk="1" hangingPunct="1"/>
            <a:r>
              <a:rPr lang="en-US" smtClean="0">
                <a:solidFill>
                  <a:srgbClr val="FF0000"/>
                </a:solidFill>
              </a:rPr>
              <a:t>Inheritance</a:t>
            </a:r>
            <a:r>
              <a:rPr lang="en-US" smtClean="0"/>
              <a:t>: </a:t>
            </a:r>
          </a:p>
          <a:p>
            <a:pPr lvl="1" eaLnBrk="1" hangingPunct="1"/>
            <a:r>
              <a:rPr lang="en-US" smtClean="0"/>
              <a:t>New objects can be created by replicated some or all of the characteristics of parent objects</a:t>
            </a:r>
          </a:p>
        </p:txBody>
      </p:sp>
    </p:spTree>
    <p:extLst>
      <p:ext uri="{BB962C8B-B14F-4D97-AF65-F5344CB8AC3E}">
        <p14:creationId xmlns:p14="http://schemas.microsoft.com/office/powerpoint/2010/main" val="163987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D1B584F7-FC50-4666-8398-15720C7F992E}" type="slidenum">
              <a:rPr lang="en-US">
                <a:solidFill>
                  <a:srgbClr val="F5E7AB"/>
                </a:solidFill>
              </a:rPr>
              <a:pPr eaLnBrk="1" hangingPunct="1"/>
              <a:t>25</a:t>
            </a:fld>
            <a:endParaRPr lang="en-US">
              <a:solidFill>
                <a:srgbClr val="F5E7AB"/>
              </a:solidFill>
            </a:endParaRPr>
          </a:p>
        </p:txBody>
      </p:sp>
      <p:sp>
        <p:nvSpPr>
          <p:cNvPr id="26627" name="Rectangle 2"/>
          <p:cNvSpPr>
            <a:spLocks noGrp="1" noChangeArrowheads="1"/>
          </p:cNvSpPr>
          <p:nvPr>
            <p:ph type="title"/>
          </p:nvPr>
        </p:nvSpPr>
        <p:spPr>
          <a:xfrm>
            <a:off x="457200" y="685800"/>
            <a:ext cx="8229600" cy="731838"/>
          </a:xfrm>
        </p:spPr>
        <p:txBody>
          <a:bodyPr/>
          <a:lstStyle/>
          <a:p>
            <a:pPr eaLnBrk="1" hangingPunct="1"/>
            <a:r>
              <a:rPr lang="en-US" dirty="0" smtClean="0"/>
              <a:t>Object-oriented Structure</a:t>
            </a:r>
          </a:p>
        </p:txBody>
      </p:sp>
      <p:pic>
        <p:nvPicPr>
          <p:cNvPr id="26628" name="Picture 6" descr="obr43559_05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76400"/>
            <a:ext cx="7391400" cy="4219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7"/>
          <p:cNvSpPr txBox="1">
            <a:spLocks noChangeArrowheads="1"/>
          </p:cNvSpPr>
          <p:nvPr/>
        </p:nvSpPr>
        <p:spPr bwMode="auto">
          <a:xfrm>
            <a:off x="1199445" y="6024564"/>
            <a:ext cx="7701139" cy="63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36" tIns="51618" rIns="103236" bIns="516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Source: Adapted from Ivar Jacobsen, Maria Ericsson, and Ageneta Jacobsen, </a:t>
            </a:r>
            <a:r>
              <a:rPr lang="en-US" sz="1100" i="1"/>
              <a:t>The Object Advantage: Business Process </a:t>
            </a:r>
          </a:p>
          <a:p>
            <a:pPr eaLnBrk="1" hangingPunct="1"/>
            <a:r>
              <a:rPr lang="en-US" sz="1100" i="1"/>
              <a:t>Reengineering with Object Technology</a:t>
            </a:r>
            <a:r>
              <a:rPr lang="en-US" sz="1100"/>
              <a:t> (New York: ACM Press, 1995), p. 65.  </a:t>
            </a:r>
          </a:p>
          <a:p>
            <a:pPr eaLnBrk="1" hangingPunct="1"/>
            <a:r>
              <a:rPr lang="en-US" sz="1100"/>
              <a:t>Copyright @ 1995, Association for Computing Machinery.  By permission.</a:t>
            </a:r>
          </a:p>
        </p:txBody>
      </p:sp>
    </p:spTree>
    <p:extLst>
      <p:ext uri="{BB962C8B-B14F-4D97-AF65-F5344CB8AC3E}">
        <p14:creationId xmlns:p14="http://schemas.microsoft.com/office/powerpoint/2010/main" val="3873904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5A39C666-9A32-4683-BE17-4E745FF3AC76}" type="slidenum">
              <a:rPr lang="en-US">
                <a:solidFill>
                  <a:srgbClr val="F5E7AB"/>
                </a:solidFill>
              </a:rPr>
              <a:pPr eaLnBrk="1" hangingPunct="1"/>
              <a:t>26</a:t>
            </a:fld>
            <a:endParaRPr lang="en-US">
              <a:solidFill>
                <a:srgbClr val="F5E7AB"/>
              </a:solidFill>
            </a:endParaRPr>
          </a:p>
        </p:txBody>
      </p:sp>
      <p:sp>
        <p:nvSpPr>
          <p:cNvPr id="27651" name="Rectangle 2"/>
          <p:cNvSpPr>
            <a:spLocks noGrp="1" noChangeArrowheads="1"/>
          </p:cNvSpPr>
          <p:nvPr>
            <p:ph type="title"/>
          </p:nvPr>
        </p:nvSpPr>
        <p:spPr>
          <a:xfrm>
            <a:off x="228600" y="2133600"/>
            <a:ext cx="7924800" cy="503238"/>
          </a:xfrm>
        </p:spPr>
        <p:txBody>
          <a:bodyPr/>
          <a:lstStyle/>
          <a:p>
            <a:pPr algn="l" eaLnBrk="1" hangingPunct="1"/>
            <a:r>
              <a:rPr lang="en-US" dirty="0" smtClean="0"/>
              <a:t>Object-oriented Structure</a:t>
            </a:r>
          </a:p>
        </p:txBody>
      </p:sp>
      <p:sp>
        <p:nvSpPr>
          <p:cNvPr id="27652" name="Rectangle 3"/>
          <p:cNvSpPr>
            <a:spLocks noGrp="1" noChangeArrowheads="1"/>
          </p:cNvSpPr>
          <p:nvPr>
            <p:ph type="body" idx="1"/>
          </p:nvPr>
        </p:nvSpPr>
        <p:spPr>
          <a:xfrm>
            <a:off x="457200" y="2819400"/>
            <a:ext cx="8229600" cy="3306763"/>
          </a:xfrm>
        </p:spPr>
        <p:txBody>
          <a:bodyPr/>
          <a:lstStyle/>
          <a:p>
            <a:pPr eaLnBrk="1" hangingPunct="1"/>
            <a:r>
              <a:rPr lang="en-US" dirty="0" smtClean="0"/>
              <a:t>Used in Object-oriented database management systems (OODBMS)</a:t>
            </a:r>
          </a:p>
          <a:p>
            <a:pPr eaLnBrk="1" hangingPunct="1"/>
            <a:r>
              <a:rPr lang="en-US" dirty="0" smtClean="0"/>
              <a:t>Supports complex data types</a:t>
            </a:r>
          </a:p>
          <a:p>
            <a:pPr lvl="1" eaLnBrk="1" hangingPunct="1"/>
            <a:r>
              <a:rPr lang="en-US" dirty="0" smtClean="0"/>
              <a:t>Examples, graphic images, video clips, web pages</a:t>
            </a:r>
          </a:p>
        </p:txBody>
      </p:sp>
      <p:sp>
        <p:nvSpPr>
          <p:cNvPr id="5" name="Rectangle 4"/>
          <p:cNvSpPr/>
          <p:nvPr/>
        </p:nvSpPr>
        <p:spPr>
          <a:xfrm>
            <a:off x="530087" y="838200"/>
            <a:ext cx="8085868" cy="707886"/>
          </a:xfrm>
          <a:prstGeom prst="rect">
            <a:avLst/>
          </a:prstGeom>
        </p:spPr>
        <p:txBody>
          <a:bodyPr wrap="none">
            <a:spAutoFit/>
          </a:bodyPr>
          <a:lstStyle/>
          <a:p>
            <a:r>
              <a:rPr lang="id-ID" sz="4000" dirty="0" smtClean="0">
                <a:solidFill>
                  <a:srgbClr val="FF0000"/>
                </a:solidFill>
              </a:rPr>
              <a:t>OODatabase </a:t>
            </a:r>
            <a:r>
              <a:rPr lang="id-ID" sz="4000" dirty="0">
                <a:solidFill>
                  <a:srgbClr val="FF0000"/>
                </a:solidFill>
              </a:rPr>
              <a:t>management system</a:t>
            </a:r>
          </a:p>
        </p:txBody>
      </p:sp>
    </p:spTree>
    <p:extLst>
      <p:ext uri="{BB962C8B-B14F-4D97-AF65-F5344CB8AC3E}">
        <p14:creationId xmlns:p14="http://schemas.microsoft.com/office/powerpoint/2010/main" val="1476259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39EA6C69-18D6-418B-9E83-6ED4E1F5D36B}" type="slidenum">
              <a:rPr lang="en-US">
                <a:solidFill>
                  <a:srgbClr val="F5E7AB"/>
                </a:solidFill>
              </a:rPr>
              <a:pPr eaLnBrk="1" hangingPunct="1"/>
              <a:t>27</a:t>
            </a:fld>
            <a:endParaRPr lang="en-US">
              <a:solidFill>
                <a:srgbClr val="F5E7AB"/>
              </a:solidFill>
            </a:endParaRPr>
          </a:p>
        </p:txBody>
      </p:sp>
      <p:sp>
        <p:nvSpPr>
          <p:cNvPr id="28675" name="Rectangle 2"/>
          <p:cNvSpPr>
            <a:spLocks noGrp="1" noChangeArrowheads="1"/>
          </p:cNvSpPr>
          <p:nvPr>
            <p:ph type="title"/>
          </p:nvPr>
        </p:nvSpPr>
        <p:spPr>
          <a:xfrm>
            <a:off x="457200" y="457200"/>
            <a:ext cx="8229600" cy="1143000"/>
          </a:xfrm>
        </p:spPr>
        <p:txBody>
          <a:bodyPr/>
          <a:lstStyle/>
          <a:p>
            <a:pPr eaLnBrk="1" hangingPunct="1"/>
            <a:r>
              <a:rPr lang="en-US" dirty="0">
                <a:solidFill>
                  <a:srgbClr val="FF0000"/>
                </a:solidFill>
              </a:rPr>
              <a:t>Evaluation of Database Structures</a:t>
            </a:r>
          </a:p>
        </p:txBody>
      </p:sp>
      <p:sp>
        <p:nvSpPr>
          <p:cNvPr id="28676" name="Rectangle 3"/>
          <p:cNvSpPr>
            <a:spLocks noGrp="1" noChangeArrowheads="1"/>
          </p:cNvSpPr>
          <p:nvPr>
            <p:ph type="body" idx="1"/>
          </p:nvPr>
        </p:nvSpPr>
        <p:spPr>
          <a:xfrm>
            <a:off x="457200" y="1676400"/>
            <a:ext cx="8686800" cy="4297363"/>
          </a:xfrm>
        </p:spPr>
        <p:txBody>
          <a:bodyPr/>
          <a:lstStyle/>
          <a:p>
            <a:pPr eaLnBrk="1" hangingPunct="1"/>
            <a:r>
              <a:rPr lang="en-US" sz="2400" dirty="0" smtClean="0"/>
              <a:t>Hierarchical</a:t>
            </a:r>
          </a:p>
          <a:p>
            <a:pPr lvl="1" eaLnBrk="1" hangingPunct="1"/>
            <a:r>
              <a:rPr lang="en-US" sz="2400" dirty="0" smtClean="0"/>
              <a:t>Worked for structured routine transaction processing</a:t>
            </a:r>
          </a:p>
          <a:p>
            <a:pPr lvl="1" eaLnBrk="1" hangingPunct="1"/>
            <a:r>
              <a:rPr lang="en-US" sz="2400" dirty="0" smtClean="0"/>
              <a:t>Can’t handle many-to-many relationships</a:t>
            </a:r>
          </a:p>
          <a:p>
            <a:pPr eaLnBrk="1" hangingPunct="1"/>
            <a:r>
              <a:rPr lang="en-US" sz="2400" dirty="0" smtClean="0"/>
              <a:t>Network</a:t>
            </a:r>
          </a:p>
          <a:p>
            <a:pPr lvl="1" eaLnBrk="1" hangingPunct="1"/>
            <a:r>
              <a:rPr lang="en-US" sz="2400" dirty="0" smtClean="0"/>
              <a:t>More flexible than hierarchical</a:t>
            </a:r>
          </a:p>
          <a:p>
            <a:pPr lvl="1" eaLnBrk="1" hangingPunct="1"/>
            <a:r>
              <a:rPr lang="en-US" sz="2400" dirty="0" smtClean="0"/>
              <a:t>Unable to handle ad hoc requests</a:t>
            </a:r>
          </a:p>
          <a:p>
            <a:pPr eaLnBrk="1" hangingPunct="1"/>
            <a:r>
              <a:rPr lang="en-US" sz="2400" dirty="0" smtClean="0"/>
              <a:t>Relational</a:t>
            </a:r>
          </a:p>
          <a:p>
            <a:pPr lvl="1" eaLnBrk="1" hangingPunct="1"/>
            <a:r>
              <a:rPr lang="en-US" sz="2400" dirty="0" smtClean="0"/>
              <a:t>Easily respond to ad hoc requests</a:t>
            </a:r>
          </a:p>
          <a:p>
            <a:pPr lvl="1" eaLnBrk="1" hangingPunct="1"/>
            <a:r>
              <a:rPr lang="en-US" sz="2400" dirty="0" smtClean="0"/>
              <a:t>Easier to work with and maintain</a:t>
            </a:r>
          </a:p>
          <a:p>
            <a:pPr lvl="1" eaLnBrk="1" hangingPunct="1"/>
            <a:r>
              <a:rPr lang="en-US" sz="2400" dirty="0" smtClean="0"/>
              <a:t>Not as efficient or quick as hierarchical or network</a:t>
            </a:r>
          </a:p>
          <a:p>
            <a:pPr eaLnBrk="1" hangingPunct="1"/>
            <a:endParaRPr lang="en-US" sz="2400" dirty="0" smtClean="0"/>
          </a:p>
        </p:txBody>
      </p:sp>
    </p:spTree>
    <p:extLst>
      <p:ext uri="{BB962C8B-B14F-4D97-AF65-F5344CB8AC3E}">
        <p14:creationId xmlns:p14="http://schemas.microsoft.com/office/powerpoint/2010/main" val="2194063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A97BF819-A7AD-4CB6-BF86-DDB04A18D775}" type="slidenum">
              <a:rPr lang="en-US">
                <a:solidFill>
                  <a:srgbClr val="F5E7AB"/>
                </a:solidFill>
              </a:rPr>
              <a:pPr eaLnBrk="1" hangingPunct="1"/>
              <a:t>28</a:t>
            </a:fld>
            <a:endParaRPr lang="en-US">
              <a:solidFill>
                <a:srgbClr val="F5E7AB"/>
              </a:solidFill>
            </a:endParaRPr>
          </a:p>
        </p:txBody>
      </p:sp>
      <p:sp>
        <p:nvSpPr>
          <p:cNvPr id="29699" name="Rectangle 2"/>
          <p:cNvSpPr>
            <a:spLocks noGrp="1" noChangeArrowheads="1"/>
          </p:cNvSpPr>
          <p:nvPr>
            <p:ph type="title"/>
          </p:nvPr>
        </p:nvSpPr>
        <p:spPr>
          <a:xfrm>
            <a:off x="381000" y="685800"/>
            <a:ext cx="8229600" cy="838200"/>
          </a:xfrm>
        </p:spPr>
        <p:txBody>
          <a:bodyPr/>
          <a:lstStyle/>
          <a:p>
            <a:pPr eaLnBrk="1" hangingPunct="1"/>
            <a:r>
              <a:rPr lang="en-US" sz="4000" b="1" dirty="0" smtClean="0">
                <a:solidFill>
                  <a:srgbClr val="00B0F0"/>
                </a:solidFill>
                <a:latin typeface="Arial Unicode MS" pitchFamily="34" charset="-128"/>
                <a:ea typeface="Arial Unicode MS" pitchFamily="34" charset="-128"/>
                <a:cs typeface="Arial Unicode MS" pitchFamily="34" charset="-128"/>
              </a:rPr>
              <a:t>Database Development</a:t>
            </a:r>
          </a:p>
        </p:txBody>
      </p:sp>
      <p:sp>
        <p:nvSpPr>
          <p:cNvPr id="29700" name="Rectangle 3"/>
          <p:cNvSpPr>
            <a:spLocks noGrp="1" noChangeArrowheads="1"/>
          </p:cNvSpPr>
          <p:nvPr>
            <p:ph type="body" idx="1"/>
          </p:nvPr>
        </p:nvSpPr>
        <p:spPr/>
        <p:txBody>
          <a:bodyPr/>
          <a:lstStyle/>
          <a:p>
            <a:pPr eaLnBrk="1" hangingPunct="1"/>
            <a:r>
              <a:rPr lang="en-US" smtClean="0">
                <a:solidFill>
                  <a:srgbClr val="FF0000"/>
                </a:solidFill>
              </a:rPr>
              <a:t>Database Administrator (DBA)</a:t>
            </a:r>
          </a:p>
          <a:p>
            <a:pPr lvl="1" eaLnBrk="1" hangingPunct="1"/>
            <a:r>
              <a:rPr lang="en-US" smtClean="0"/>
              <a:t>In charge of enterprise database development</a:t>
            </a:r>
          </a:p>
          <a:p>
            <a:pPr eaLnBrk="1" hangingPunct="1"/>
            <a:r>
              <a:rPr lang="en-US" smtClean="0">
                <a:solidFill>
                  <a:srgbClr val="FF0000"/>
                </a:solidFill>
              </a:rPr>
              <a:t>Data Definition Language (DDL)</a:t>
            </a:r>
          </a:p>
          <a:p>
            <a:pPr lvl="1" eaLnBrk="1" hangingPunct="1"/>
            <a:r>
              <a:rPr lang="en-US" smtClean="0"/>
              <a:t>Develop and specify the data contents, relationships and structure</a:t>
            </a:r>
          </a:p>
          <a:p>
            <a:pPr lvl="1" eaLnBrk="1" hangingPunct="1"/>
            <a:r>
              <a:rPr lang="en-US" smtClean="0"/>
              <a:t>These specifications are stored in data dictionary</a:t>
            </a:r>
          </a:p>
          <a:p>
            <a:pPr eaLnBrk="1" hangingPunct="1"/>
            <a:r>
              <a:rPr lang="en-US" smtClean="0">
                <a:solidFill>
                  <a:srgbClr val="FF0000"/>
                </a:solidFill>
              </a:rPr>
              <a:t>Data dictionary</a:t>
            </a:r>
          </a:p>
          <a:p>
            <a:pPr lvl="1" eaLnBrk="1" hangingPunct="1"/>
            <a:r>
              <a:rPr lang="en-US" smtClean="0"/>
              <a:t>Data base catalog containing metadata</a:t>
            </a:r>
          </a:p>
          <a:p>
            <a:pPr lvl="1" eaLnBrk="1" hangingPunct="1"/>
            <a:r>
              <a:rPr lang="en-US" smtClean="0">
                <a:solidFill>
                  <a:srgbClr val="FF0000"/>
                </a:solidFill>
              </a:rPr>
              <a:t>Metadata</a:t>
            </a:r>
            <a:r>
              <a:rPr lang="en-US" smtClean="0"/>
              <a:t> – data about data</a:t>
            </a:r>
          </a:p>
        </p:txBody>
      </p:sp>
    </p:spTree>
    <p:extLst>
      <p:ext uri="{BB962C8B-B14F-4D97-AF65-F5344CB8AC3E}">
        <p14:creationId xmlns:p14="http://schemas.microsoft.com/office/powerpoint/2010/main" val="378488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8A0AA3E8-4E10-4684-8511-F247BC87311E}" type="slidenum">
              <a:rPr lang="en-US">
                <a:solidFill>
                  <a:srgbClr val="F5E7AB"/>
                </a:solidFill>
              </a:rPr>
              <a:pPr eaLnBrk="1" hangingPunct="1"/>
              <a:t>29</a:t>
            </a:fld>
            <a:endParaRPr lang="en-US">
              <a:solidFill>
                <a:srgbClr val="F5E7AB"/>
              </a:solidFill>
            </a:endParaRPr>
          </a:p>
        </p:txBody>
      </p:sp>
      <p:sp>
        <p:nvSpPr>
          <p:cNvPr id="30723" name="Rectangle 2"/>
          <p:cNvSpPr>
            <a:spLocks noGrp="1" noChangeArrowheads="1"/>
          </p:cNvSpPr>
          <p:nvPr>
            <p:ph type="title"/>
          </p:nvPr>
        </p:nvSpPr>
        <p:spPr/>
        <p:txBody>
          <a:bodyPr/>
          <a:lstStyle/>
          <a:p>
            <a:pPr eaLnBrk="1" hangingPunct="1"/>
            <a:r>
              <a:rPr lang="en-US" smtClean="0"/>
              <a:t>Database Development</a:t>
            </a:r>
          </a:p>
        </p:txBody>
      </p:sp>
      <p:pic>
        <p:nvPicPr>
          <p:cNvPr id="30724" name="Picture 6" descr="obr43559_05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371600"/>
            <a:ext cx="7391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012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Managing </a:t>
            </a:r>
            <a:r>
              <a:rPr lang="id-ID" dirty="0"/>
              <a:t>Data</a:t>
            </a:r>
            <a:r>
              <a:rPr lang="id-ID" dirty="0" smtClean="0"/>
              <a:t>, the </a:t>
            </a:r>
            <a:r>
              <a:rPr lang="id-ID" dirty="0"/>
              <a:t>Database Approach, </a:t>
            </a:r>
          </a:p>
          <a:p>
            <a:r>
              <a:rPr lang="id-ID" dirty="0" smtClean="0"/>
              <a:t>Database </a:t>
            </a:r>
            <a:r>
              <a:rPr lang="id-ID" dirty="0"/>
              <a:t>management system, </a:t>
            </a:r>
            <a:endParaRPr lang="id-ID" dirty="0" smtClean="0"/>
          </a:p>
          <a:p>
            <a:r>
              <a:rPr lang="id-ID" dirty="0"/>
              <a:t>Fundamental </a:t>
            </a:r>
            <a:r>
              <a:rPr lang="en-US" dirty="0"/>
              <a:t>Data Concepts</a:t>
            </a:r>
          </a:p>
          <a:p>
            <a:r>
              <a:rPr lang="id-ID" dirty="0" smtClean="0"/>
              <a:t>data </a:t>
            </a:r>
            <a:r>
              <a:rPr lang="id-ID" dirty="0"/>
              <a:t>warehousing, data </a:t>
            </a:r>
            <a:r>
              <a:rPr lang="id-ID" dirty="0" smtClean="0"/>
              <a:t>governance</a:t>
            </a:r>
          </a:p>
          <a:p>
            <a:pPr eaLnBrk="1" hangingPunct="1"/>
            <a:r>
              <a:rPr lang="en-US" b="1" dirty="0">
                <a:solidFill>
                  <a:srgbClr val="00B0F0"/>
                </a:solidFill>
              </a:rPr>
              <a:t>Database Management Approach</a:t>
            </a:r>
            <a:endParaRPr lang="id-ID" dirty="0"/>
          </a:p>
          <a:p>
            <a:pPr eaLnBrk="1" hangingPunct="1"/>
            <a:r>
              <a:rPr lang="en-US" dirty="0" smtClean="0"/>
              <a:t>Types </a:t>
            </a:r>
            <a:r>
              <a:rPr lang="en-US" dirty="0"/>
              <a:t>of Databases</a:t>
            </a:r>
          </a:p>
          <a:p>
            <a:pPr eaLnBrk="1" hangingPunct="1"/>
            <a:endParaRPr lang="en-US" dirty="0"/>
          </a:p>
          <a:p>
            <a:endParaRPr lang="id-ID" b="1" dirty="0">
              <a:solidFill>
                <a:srgbClr val="002060"/>
              </a:solidFill>
            </a:endParaRPr>
          </a:p>
        </p:txBody>
      </p:sp>
      <p:sp>
        <p:nvSpPr>
          <p:cNvPr id="4" name="Title 1"/>
          <p:cNvSpPr>
            <a:spLocks noGrp="1"/>
          </p:cNvSpPr>
          <p:nvPr>
            <p:ph type="title"/>
          </p:nvPr>
        </p:nvSpPr>
        <p:spPr>
          <a:xfrm>
            <a:off x="228600" y="381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B5D8967-D6AD-459E-A1CC-4CCFE1A881E9}" type="slidenum">
              <a:rPr lang="en-US">
                <a:solidFill>
                  <a:srgbClr val="F5E7AB"/>
                </a:solidFill>
              </a:rPr>
              <a:pPr eaLnBrk="1" hangingPunct="1"/>
              <a:t>30</a:t>
            </a:fld>
            <a:endParaRPr lang="en-US">
              <a:solidFill>
                <a:srgbClr val="F5E7AB"/>
              </a:solidFill>
            </a:endParaRPr>
          </a:p>
        </p:txBody>
      </p:sp>
      <p:sp>
        <p:nvSpPr>
          <p:cNvPr id="31747" name="Rectangle 2"/>
          <p:cNvSpPr>
            <a:spLocks noGrp="1" noChangeArrowheads="1"/>
          </p:cNvSpPr>
          <p:nvPr>
            <p:ph type="title"/>
          </p:nvPr>
        </p:nvSpPr>
        <p:spPr>
          <a:xfrm>
            <a:off x="381000" y="533400"/>
            <a:ext cx="8229600" cy="1143000"/>
          </a:xfrm>
        </p:spPr>
        <p:txBody>
          <a:bodyPr/>
          <a:lstStyle/>
          <a:p>
            <a:pPr eaLnBrk="1" hangingPunct="1"/>
            <a:r>
              <a:rPr lang="en-US" dirty="0" smtClean="0"/>
              <a:t>Data Planning Process</a:t>
            </a:r>
          </a:p>
        </p:txBody>
      </p:sp>
      <p:sp>
        <p:nvSpPr>
          <p:cNvPr id="31748" name="Rectangle 3"/>
          <p:cNvSpPr>
            <a:spLocks noGrp="1" noChangeArrowheads="1"/>
          </p:cNvSpPr>
          <p:nvPr>
            <p:ph type="body" idx="1"/>
          </p:nvPr>
        </p:nvSpPr>
        <p:spPr/>
        <p:txBody>
          <a:bodyPr/>
          <a:lstStyle/>
          <a:p>
            <a:pPr eaLnBrk="1" hangingPunct="1"/>
            <a:r>
              <a:rPr lang="en-US" smtClean="0">
                <a:solidFill>
                  <a:srgbClr val="FF0000"/>
                </a:solidFill>
              </a:rPr>
              <a:t>Enterprise Model</a:t>
            </a:r>
          </a:p>
          <a:p>
            <a:pPr lvl="1" eaLnBrk="1" hangingPunct="1"/>
            <a:r>
              <a:rPr lang="en-US" smtClean="0"/>
              <a:t>Defines basic business process of the enterprise</a:t>
            </a:r>
          </a:p>
          <a:p>
            <a:pPr lvl="1" eaLnBrk="1" hangingPunct="1"/>
            <a:r>
              <a:rPr lang="en-US" smtClean="0"/>
              <a:t>Defined by DBAs and designers with end users</a:t>
            </a:r>
          </a:p>
          <a:p>
            <a:pPr eaLnBrk="1" hangingPunct="1"/>
            <a:r>
              <a:rPr lang="en-US" smtClean="0">
                <a:solidFill>
                  <a:srgbClr val="FF0000"/>
                </a:solidFill>
              </a:rPr>
              <a:t>Data Modeling</a:t>
            </a:r>
          </a:p>
          <a:p>
            <a:pPr lvl="1" eaLnBrk="1" hangingPunct="1"/>
            <a:r>
              <a:rPr lang="en-US" smtClean="0"/>
              <a:t>Relationships between data elements</a:t>
            </a:r>
          </a:p>
          <a:p>
            <a:pPr lvl="1" eaLnBrk="1" hangingPunct="1"/>
            <a:r>
              <a:rPr lang="en-US" smtClean="0">
                <a:solidFill>
                  <a:srgbClr val="FF0000"/>
                </a:solidFill>
              </a:rPr>
              <a:t>Entity Relationship Diagram (ERD)</a:t>
            </a:r>
            <a:r>
              <a:rPr lang="en-US" smtClean="0"/>
              <a:t> common tool for modeling</a:t>
            </a:r>
          </a:p>
          <a:p>
            <a:pPr eaLnBrk="1" hangingPunct="1"/>
            <a:endParaRPr lang="en-US" smtClean="0"/>
          </a:p>
        </p:txBody>
      </p:sp>
    </p:spTree>
    <p:extLst>
      <p:ext uri="{BB962C8B-B14F-4D97-AF65-F5344CB8AC3E}">
        <p14:creationId xmlns:p14="http://schemas.microsoft.com/office/powerpoint/2010/main" val="3508255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5DF3CF6C-600B-4CBD-A46B-11BC9CAFD0AF}" type="slidenum">
              <a:rPr lang="en-US">
                <a:solidFill>
                  <a:srgbClr val="F5E7AB"/>
                </a:solidFill>
              </a:rPr>
              <a:pPr eaLnBrk="1" hangingPunct="1"/>
              <a:t>31</a:t>
            </a:fld>
            <a:endParaRPr lang="en-US">
              <a:solidFill>
                <a:srgbClr val="F5E7AB"/>
              </a:solidFill>
            </a:endParaRPr>
          </a:p>
        </p:txBody>
      </p:sp>
      <p:sp>
        <p:nvSpPr>
          <p:cNvPr id="32771" name="Rectangle 2"/>
          <p:cNvSpPr>
            <a:spLocks noGrp="1" noChangeArrowheads="1"/>
          </p:cNvSpPr>
          <p:nvPr>
            <p:ph type="title"/>
          </p:nvPr>
        </p:nvSpPr>
        <p:spPr>
          <a:xfrm>
            <a:off x="228600" y="838200"/>
            <a:ext cx="8229600" cy="1143000"/>
          </a:xfrm>
        </p:spPr>
        <p:txBody>
          <a:bodyPr/>
          <a:lstStyle/>
          <a:p>
            <a:pPr eaLnBrk="1" hangingPunct="1"/>
            <a:r>
              <a:rPr lang="en-US" dirty="0" smtClean="0"/>
              <a:t>Entity Relationship Diagram</a:t>
            </a:r>
          </a:p>
        </p:txBody>
      </p:sp>
      <p:pic>
        <p:nvPicPr>
          <p:cNvPr id="32772" name="Picture 6" descr="obr43559_05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2500" y="2736606"/>
            <a:ext cx="7408333" cy="281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8374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CDAB7943-CAD9-4C1D-B935-36A67E4EADC9}" type="slidenum">
              <a:rPr lang="en-US">
                <a:solidFill>
                  <a:srgbClr val="F5E7AB"/>
                </a:solidFill>
              </a:rPr>
              <a:pPr eaLnBrk="1" hangingPunct="1"/>
              <a:t>32</a:t>
            </a:fld>
            <a:endParaRPr lang="en-US">
              <a:solidFill>
                <a:srgbClr val="F5E7AB"/>
              </a:solidFill>
            </a:endParaRPr>
          </a:p>
        </p:txBody>
      </p:sp>
      <p:sp>
        <p:nvSpPr>
          <p:cNvPr id="33795" name="Rectangle 2"/>
          <p:cNvSpPr>
            <a:spLocks noGrp="1" noChangeArrowheads="1"/>
          </p:cNvSpPr>
          <p:nvPr>
            <p:ph type="title"/>
          </p:nvPr>
        </p:nvSpPr>
        <p:spPr>
          <a:xfrm>
            <a:off x="381000" y="609600"/>
            <a:ext cx="8229600" cy="990600"/>
          </a:xfrm>
        </p:spPr>
        <p:txBody>
          <a:bodyPr/>
          <a:lstStyle/>
          <a:p>
            <a:pPr eaLnBrk="1" hangingPunct="1"/>
            <a:r>
              <a:rPr lang="en-US" dirty="0" smtClean="0"/>
              <a:t>Database Design Process</a:t>
            </a:r>
          </a:p>
        </p:txBody>
      </p:sp>
      <p:sp>
        <p:nvSpPr>
          <p:cNvPr id="33796" name="Rectangle 3"/>
          <p:cNvSpPr>
            <a:spLocks noGrp="1" noChangeArrowheads="1"/>
          </p:cNvSpPr>
          <p:nvPr>
            <p:ph type="body" idx="1"/>
          </p:nvPr>
        </p:nvSpPr>
        <p:spPr/>
        <p:txBody>
          <a:bodyPr/>
          <a:lstStyle/>
          <a:p>
            <a:pPr eaLnBrk="1" hangingPunct="1"/>
            <a:r>
              <a:rPr lang="en-US" smtClean="0"/>
              <a:t>Logical design</a:t>
            </a:r>
          </a:p>
          <a:p>
            <a:pPr lvl="1" eaLnBrk="1" hangingPunct="1"/>
            <a:r>
              <a:rPr lang="en-US" smtClean="0"/>
              <a:t>Schema – overall logical view of relationships</a:t>
            </a:r>
          </a:p>
          <a:p>
            <a:pPr lvl="1" eaLnBrk="1" hangingPunct="1"/>
            <a:r>
              <a:rPr lang="en-US" smtClean="0"/>
              <a:t>Subschema – logical view for specific end users</a:t>
            </a:r>
          </a:p>
          <a:p>
            <a:pPr lvl="1" eaLnBrk="1" hangingPunct="1"/>
            <a:r>
              <a:rPr lang="en-US" smtClean="0"/>
              <a:t>Data models for DBMS</a:t>
            </a:r>
          </a:p>
          <a:p>
            <a:pPr eaLnBrk="1" hangingPunct="1"/>
            <a:r>
              <a:rPr lang="en-US" smtClean="0"/>
              <a:t>Physical design</a:t>
            </a:r>
          </a:p>
          <a:p>
            <a:pPr lvl="1" eaLnBrk="1" hangingPunct="1"/>
            <a:r>
              <a:rPr lang="en-US" smtClean="0"/>
              <a:t>How data are to be stored and accessed on storage devices</a:t>
            </a:r>
          </a:p>
        </p:txBody>
      </p:sp>
    </p:spTree>
    <p:extLst>
      <p:ext uri="{BB962C8B-B14F-4D97-AF65-F5344CB8AC3E}">
        <p14:creationId xmlns:p14="http://schemas.microsoft.com/office/powerpoint/2010/main" val="2662849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BEDC88C-5ECF-4AF1-B361-383DD88E67E4}" type="slidenum">
              <a:rPr lang="en-US">
                <a:solidFill>
                  <a:srgbClr val="F5E7AB"/>
                </a:solidFill>
              </a:rPr>
              <a:pPr eaLnBrk="1" hangingPunct="1"/>
              <a:t>33</a:t>
            </a:fld>
            <a:endParaRPr lang="en-US">
              <a:solidFill>
                <a:srgbClr val="F5E7AB"/>
              </a:solidFill>
            </a:endParaRPr>
          </a:p>
        </p:txBody>
      </p:sp>
      <p:sp>
        <p:nvSpPr>
          <p:cNvPr id="34819" name="Rectangle 2"/>
          <p:cNvSpPr>
            <a:spLocks noGrp="1" noChangeArrowheads="1"/>
          </p:cNvSpPr>
          <p:nvPr>
            <p:ph type="title"/>
          </p:nvPr>
        </p:nvSpPr>
        <p:spPr>
          <a:xfrm>
            <a:off x="457200" y="685800"/>
            <a:ext cx="8229600" cy="731838"/>
          </a:xfrm>
        </p:spPr>
        <p:txBody>
          <a:bodyPr/>
          <a:lstStyle/>
          <a:p>
            <a:pPr eaLnBrk="1" hangingPunct="1"/>
            <a:r>
              <a:rPr lang="en-US" dirty="0"/>
              <a:t>Logical and Physical Database Views</a:t>
            </a:r>
          </a:p>
        </p:txBody>
      </p:sp>
      <p:pic>
        <p:nvPicPr>
          <p:cNvPr id="34820" name="Picture 6" descr="obr43559_05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8916" y="1677865"/>
            <a:ext cx="7617883"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7383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2E34396-487E-4BC9-ADD7-F6C86A81DEFF}" type="slidenum">
              <a:rPr lang="en-US">
                <a:solidFill>
                  <a:srgbClr val="F5E7AB"/>
                </a:solidFill>
              </a:rPr>
              <a:pPr eaLnBrk="1" hangingPunct="1"/>
              <a:t>34</a:t>
            </a:fld>
            <a:endParaRPr lang="en-US">
              <a:solidFill>
                <a:srgbClr val="F5E7AB"/>
              </a:solidFill>
            </a:endParaRPr>
          </a:p>
        </p:txBody>
      </p:sp>
      <p:sp>
        <p:nvSpPr>
          <p:cNvPr id="35843" name="Rectangle 2"/>
          <p:cNvSpPr>
            <a:spLocks noGrp="1" noChangeArrowheads="1"/>
          </p:cNvSpPr>
          <p:nvPr>
            <p:ph type="title"/>
          </p:nvPr>
        </p:nvSpPr>
        <p:spPr>
          <a:xfrm>
            <a:off x="381000" y="914400"/>
            <a:ext cx="8229600" cy="1143000"/>
          </a:xfrm>
        </p:spPr>
        <p:txBody>
          <a:bodyPr/>
          <a:lstStyle/>
          <a:p>
            <a:pPr eaLnBrk="1" hangingPunct="1"/>
            <a:r>
              <a:rPr lang="en-US" sz="3600" dirty="0"/>
              <a:t>Case 2: Emerson and </a:t>
            </a:r>
            <a:r>
              <a:rPr lang="en-US" sz="3600" dirty="0" err="1"/>
              <a:t>Sanofi</a:t>
            </a:r>
            <a:r>
              <a:rPr lang="en-US" sz="3600" dirty="0"/>
              <a:t/>
            </a:r>
            <a:br>
              <a:rPr lang="en-US" sz="3600" dirty="0"/>
            </a:br>
            <a:r>
              <a:rPr lang="en-US" sz="3600" dirty="0"/>
              <a:t>Data stewards seek data conformity</a:t>
            </a:r>
          </a:p>
        </p:txBody>
      </p:sp>
      <p:sp>
        <p:nvSpPr>
          <p:cNvPr id="35844" name="Rectangle 3"/>
          <p:cNvSpPr>
            <a:spLocks noGrp="1" noChangeArrowheads="1"/>
          </p:cNvSpPr>
          <p:nvPr>
            <p:ph type="body" idx="1"/>
          </p:nvPr>
        </p:nvSpPr>
        <p:spPr>
          <a:xfrm>
            <a:off x="457200" y="2514600"/>
            <a:ext cx="8229600" cy="3611563"/>
          </a:xfrm>
        </p:spPr>
        <p:txBody>
          <a:bodyPr/>
          <a:lstStyle/>
          <a:p>
            <a:pPr eaLnBrk="1" hangingPunct="1"/>
            <a:r>
              <a:rPr lang="en-US" dirty="0" smtClean="0"/>
              <a:t>Data stewards:  dedicated to establishing and maintaining the quality of data</a:t>
            </a:r>
          </a:p>
          <a:p>
            <a:pPr eaLnBrk="1" hangingPunct="1"/>
            <a:r>
              <a:rPr lang="en-US" dirty="0" smtClean="0"/>
              <a:t>Data quality team requires business, technology and diplomatic skills</a:t>
            </a:r>
          </a:p>
          <a:p>
            <a:pPr eaLnBrk="1" hangingPunct="1"/>
            <a:r>
              <a:rPr lang="en-US" dirty="0" smtClean="0"/>
              <a:t>Focus on data content</a:t>
            </a:r>
          </a:p>
          <a:p>
            <a:pPr eaLnBrk="1" hangingPunct="1"/>
            <a:endParaRPr lang="en-US" dirty="0" smtClean="0"/>
          </a:p>
        </p:txBody>
      </p:sp>
    </p:spTree>
    <p:extLst>
      <p:ext uri="{BB962C8B-B14F-4D97-AF65-F5344CB8AC3E}">
        <p14:creationId xmlns:p14="http://schemas.microsoft.com/office/powerpoint/2010/main" val="940438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3B7C236C-9E74-43AB-88E5-F6ED7E2E890C}" type="slidenum">
              <a:rPr lang="en-US">
                <a:solidFill>
                  <a:srgbClr val="F5E7AB"/>
                </a:solidFill>
              </a:rPr>
              <a:pPr eaLnBrk="1" hangingPunct="1"/>
              <a:t>35</a:t>
            </a:fld>
            <a:endParaRPr lang="en-US">
              <a:solidFill>
                <a:srgbClr val="F5E7AB"/>
              </a:solidFill>
            </a:endParaRPr>
          </a:p>
        </p:txBody>
      </p:sp>
      <p:sp>
        <p:nvSpPr>
          <p:cNvPr id="36867" name="Rectangle 2"/>
          <p:cNvSpPr>
            <a:spLocks noGrp="1" noChangeArrowheads="1"/>
          </p:cNvSpPr>
          <p:nvPr>
            <p:ph type="title"/>
          </p:nvPr>
        </p:nvSpPr>
        <p:spPr>
          <a:xfrm>
            <a:off x="381000" y="457200"/>
            <a:ext cx="8229600" cy="1143000"/>
          </a:xfrm>
        </p:spPr>
        <p:txBody>
          <a:bodyPr/>
          <a:lstStyle/>
          <a:p>
            <a:pPr eaLnBrk="1" hangingPunct="1"/>
            <a:r>
              <a:rPr lang="en-US" dirty="0" smtClean="0"/>
              <a:t>Case Study Questions</a:t>
            </a:r>
          </a:p>
        </p:txBody>
      </p:sp>
      <p:sp>
        <p:nvSpPr>
          <p:cNvPr id="36868"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Why is the role of a data steward considered to be innovative?  Explain.</a:t>
            </a:r>
          </a:p>
          <a:p>
            <a:pPr marL="516179" indent="-516179" eaLnBrk="1" hangingPunct="1">
              <a:buFont typeface="Wingdings" pitchFamily="2" charset="2"/>
              <a:buAutoNum type="arabicPeriod"/>
            </a:pPr>
            <a:r>
              <a:rPr lang="en-US" smtClean="0"/>
              <a:t>What are the business benefits associated with the data steward program at Emerson?</a:t>
            </a:r>
          </a:p>
          <a:p>
            <a:pPr marL="516179" indent="-516179" eaLnBrk="1" hangingPunct="1">
              <a:buFont typeface="Wingdings" pitchFamily="2" charset="2"/>
              <a:buAutoNum type="arabicPeriod"/>
            </a:pPr>
            <a:r>
              <a:rPr lang="en-US" smtClean="0"/>
              <a:t>How does effective data resource management contribute to the strategic goals of an organization?  Provide examples from Emerson and others.</a:t>
            </a:r>
          </a:p>
        </p:txBody>
      </p:sp>
    </p:spTree>
    <p:extLst>
      <p:ext uri="{BB962C8B-B14F-4D97-AF65-F5344CB8AC3E}">
        <p14:creationId xmlns:p14="http://schemas.microsoft.com/office/powerpoint/2010/main" val="2575384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804039B5-3594-482A-A120-ADCB99E36040}" type="slidenum">
              <a:rPr lang="en-US">
                <a:solidFill>
                  <a:srgbClr val="F5E7AB"/>
                </a:solidFill>
              </a:rPr>
              <a:pPr eaLnBrk="1" hangingPunct="1"/>
              <a:t>36</a:t>
            </a:fld>
            <a:endParaRPr lang="en-US">
              <a:solidFill>
                <a:srgbClr val="F5E7AB"/>
              </a:solidFill>
            </a:endParaRPr>
          </a:p>
        </p:txBody>
      </p:sp>
      <p:sp>
        <p:nvSpPr>
          <p:cNvPr id="37891" name="Rectangle 2"/>
          <p:cNvSpPr>
            <a:spLocks noGrp="1" noChangeArrowheads="1"/>
          </p:cNvSpPr>
          <p:nvPr>
            <p:ph type="title"/>
          </p:nvPr>
        </p:nvSpPr>
        <p:spPr>
          <a:xfrm>
            <a:off x="457200" y="609600"/>
            <a:ext cx="8229600" cy="808038"/>
          </a:xfrm>
        </p:spPr>
        <p:txBody>
          <a:bodyPr/>
          <a:lstStyle/>
          <a:p>
            <a:pPr eaLnBrk="1" hangingPunct="1"/>
            <a:r>
              <a:rPr lang="en-US" dirty="0" smtClean="0"/>
              <a:t>Real World Internet Activity</a:t>
            </a:r>
          </a:p>
        </p:txBody>
      </p:sp>
      <p:sp>
        <p:nvSpPr>
          <p:cNvPr id="37892"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z="2800" dirty="0" smtClean="0"/>
              <a:t>The role of data steward is relatively new, and its creation is motivated by the desire to protect the valuable data assets of the firm.  There are many job descriptions in the modern organization associated with the strategic management of data resources.  Using the Internet,</a:t>
            </a:r>
          </a:p>
          <a:p>
            <a:pPr marL="860298" lvl="1" indent="-473164" eaLnBrk="1" hangingPunct="1"/>
            <a:r>
              <a:rPr lang="en-US" dirty="0" smtClean="0"/>
              <a:t>See if you can find evidence of other job roles that are focused on the management of an organization’s data.</a:t>
            </a:r>
          </a:p>
          <a:p>
            <a:pPr marL="860298" lvl="1" indent="-473164" eaLnBrk="1" hangingPunct="1"/>
            <a:r>
              <a:rPr lang="en-US" dirty="0" smtClean="0"/>
              <a:t>How might a person train for these new jobs?</a:t>
            </a:r>
          </a:p>
          <a:p>
            <a:pPr marL="516179" indent="-516179" eaLnBrk="1" hangingPunct="1">
              <a:buNone/>
            </a:pPr>
            <a:endParaRPr lang="en-US" sz="2800" dirty="0"/>
          </a:p>
          <a:p>
            <a:pPr marL="860298" lvl="1" indent="-473164" eaLnBrk="1" hangingPunct="1"/>
            <a:endParaRPr lang="en-US" dirty="0"/>
          </a:p>
        </p:txBody>
      </p:sp>
    </p:spTree>
    <p:extLst>
      <p:ext uri="{BB962C8B-B14F-4D97-AF65-F5344CB8AC3E}">
        <p14:creationId xmlns:p14="http://schemas.microsoft.com/office/powerpoint/2010/main" val="155441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091BFB75-537A-4941-BD77-8C58171D2DFF}" type="slidenum">
              <a:rPr lang="en-US">
                <a:solidFill>
                  <a:srgbClr val="F5E7AB"/>
                </a:solidFill>
              </a:rPr>
              <a:pPr eaLnBrk="1" hangingPunct="1"/>
              <a:t>37</a:t>
            </a:fld>
            <a:endParaRPr lang="en-US">
              <a:solidFill>
                <a:srgbClr val="F5E7AB"/>
              </a:solidFill>
            </a:endParaRPr>
          </a:p>
        </p:txBody>
      </p:sp>
      <p:sp>
        <p:nvSpPr>
          <p:cNvPr id="38915" name="Rectangle 2"/>
          <p:cNvSpPr>
            <a:spLocks noGrp="1" noChangeArrowheads="1"/>
          </p:cNvSpPr>
          <p:nvPr>
            <p:ph type="title"/>
          </p:nvPr>
        </p:nvSpPr>
        <p:spPr/>
        <p:txBody>
          <a:bodyPr/>
          <a:lstStyle/>
          <a:p>
            <a:pPr eaLnBrk="1" hangingPunct="1"/>
            <a:r>
              <a:rPr lang="en-US" smtClean="0"/>
              <a:t>Real World Group Activity</a:t>
            </a:r>
          </a:p>
        </p:txBody>
      </p:sp>
      <p:sp>
        <p:nvSpPr>
          <p:cNvPr id="38916" name="Rectangle 3"/>
          <p:cNvSpPr>
            <a:spLocks noGrp="1" noChangeArrowheads="1"/>
          </p:cNvSpPr>
          <p:nvPr>
            <p:ph type="body" idx="1"/>
          </p:nvPr>
        </p:nvSpPr>
        <p:spPr/>
        <p:txBody>
          <a:bodyPr/>
          <a:lstStyle/>
          <a:p>
            <a:pPr eaLnBrk="1" hangingPunct="1"/>
            <a:r>
              <a:rPr lang="en-US" smtClean="0"/>
              <a:t>As more and more data are collected, stored, processed, and disseminated by organizations, new and innovative ways to manage them must be developed.  In small groups,</a:t>
            </a:r>
          </a:p>
          <a:p>
            <a:pPr lvl="1" eaLnBrk="1" hangingPunct="1"/>
            <a:r>
              <a:rPr lang="en-US" smtClean="0"/>
              <a:t>Discuss how the data resource management methods of today will need to evolve as more types of data emerge.</a:t>
            </a:r>
          </a:p>
          <a:p>
            <a:pPr lvl="1" eaLnBrk="1" hangingPunct="1"/>
            <a:r>
              <a:rPr lang="en-US" smtClean="0"/>
              <a:t>Will we ever get to the point where we can manage our data in a completely automated manner?</a:t>
            </a:r>
          </a:p>
        </p:txBody>
      </p:sp>
    </p:spTree>
    <p:extLst>
      <p:ext uri="{BB962C8B-B14F-4D97-AF65-F5344CB8AC3E}">
        <p14:creationId xmlns:p14="http://schemas.microsoft.com/office/powerpoint/2010/main" val="2126405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6D826B1-A475-4CE2-8594-BC504561A77A}" type="slidenum">
              <a:rPr lang="en-US">
                <a:solidFill>
                  <a:srgbClr val="F5E7AB"/>
                </a:solidFill>
              </a:rPr>
              <a:pPr eaLnBrk="1" hangingPunct="1"/>
              <a:t>38</a:t>
            </a:fld>
            <a:endParaRPr lang="en-US">
              <a:solidFill>
                <a:srgbClr val="F5E7AB"/>
              </a:solidFill>
            </a:endParaRPr>
          </a:p>
        </p:txBody>
      </p:sp>
      <p:sp>
        <p:nvSpPr>
          <p:cNvPr id="39939" name="Rectangle 2"/>
          <p:cNvSpPr>
            <a:spLocks noGrp="1" noChangeArrowheads="1"/>
          </p:cNvSpPr>
          <p:nvPr>
            <p:ph type="title"/>
          </p:nvPr>
        </p:nvSpPr>
        <p:spPr/>
        <p:txBody>
          <a:bodyPr/>
          <a:lstStyle/>
          <a:p>
            <a:pPr eaLnBrk="1" hangingPunct="1"/>
            <a:r>
              <a:rPr lang="en-US" smtClean="0"/>
              <a:t>Data Resource Management</a:t>
            </a:r>
          </a:p>
        </p:txBody>
      </p:sp>
      <p:sp>
        <p:nvSpPr>
          <p:cNvPr id="39940" name="Rectangle 3"/>
          <p:cNvSpPr>
            <a:spLocks noGrp="1" noChangeArrowheads="1"/>
          </p:cNvSpPr>
          <p:nvPr>
            <p:ph type="body" idx="1"/>
          </p:nvPr>
        </p:nvSpPr>
        <p:spPr/>
        <p:txBody>
          <a:bodyPr/>
          <a:lstStyle/>
          <a:p>
            <a:pPr eaLnBrk="1" hangingPunct="1"/>
            <a:r>
              <a:rPr lang="en-US" smtClean="0"/>
              <a:t>Managerial activity</a:t>
            </a:r>
          </a:p>
          <a:p>
            <a:pPr eaLnBrk="1" hangingPunct="1"/>
            <a:r>
              <a:rPr lang="en-US" smtClean="0"/>
              <a:t>Applies IS technologies like data management and data warehousing to manage data resources to meet the information needs of business stakeholders</a:t>
            </a:r>
          </a:p>
        </p:txBody>
      </p:sp>
    </p:spTree>
    <p:extLst>
      <p:ext uri="{BB962C8B-B14F-4D97-AF65-F5344CB8AC3E}">
        <p14:creationId xmlns:p14="http://schemas.microsoft.com/office/powerpoint/2010/main" val="3441422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016A64E6-BE17-4832-AF7D-15DCF8308667}" type="slidenum">
              <a:rPr lang="en-US">
                <a:solidFill>
                  <a:srgbClr val="F5E7AB"/>
                </a:solidFill>
              </a:rPr>
              <a:pPr eaLnBrk="1" hangingPunct="1"/>
              <a:t>39</a:t>
            </a:fld>
            <a:endParaRPr lang="en-US">
              <a:solidFill>
                <a:srgbClr val="F5E7AB"/>
              </a:solidFill>
            </a:endParaRPr>
          </a:p>
        </p:txBody>
      </p:sp>
      <p:sp>
        <p:nvSpPr>
          <p:cNvPr id="40963" name="Rectangle 2"/>
          <p:cNvSpPr>
            <a:spLocks noGrp="1" noChangeArrowheads="1"/>
          </p:cNvSpPr>
          <p:nvPr>
            <p:ph type="title"/>
          </p:nvPr>
        </p:nvSpPr>
        <p:spPr/>
        <p:txBody>
          <a:bodyPr/>
          <a:lstStyle/>
          <a:p>
            <a:pPr eaLnBrk="1" hangingPunct="1"/>
            <a:r>
              <a:rPr lang="en-US" smtClean="0"/>
              <a:t>Types of databases</a:t>
            </a:r>
          </a:p>
        </p:txBody>
      </p:sp>
      <p:pic>
        <p:nvPicPr>
          <p:cNvPr id="40964" name="Picture 6" descr="obr43559_05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447800"/>
            <a:ext cx="8505472"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471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FE99F444-3C01-4498-B93A-5404D27CE289}" type="slidenum">
              <a:rPr lang="en-US">
                <a:solidFill>
                  <a:srgbClr val="F5E7AB"/>
                </a:solidFill>
              </a:rPr>
              <a:pPr eaLnBrk="1" hangingPunct="1"/>
              <a:t>4</a:t>
            </a:fld>
            <a:endParaRPr lang="en-US">
              <a:solidFill>
                <a:srgbClr val="F5E7AB"/>
              </a:solidFill>
            </a:endParaRPr>
          </a:p>
        </p:txBody>
      </p:sp>
      <p:sp>
        <p:nvSpPr>
          <p:cNvPr id="5123" name="Rectangle 2"/>
          <p:cNvSpPr>
            <a:spLocks noGrp="1" noChangeArrowheads="1"/>
          </p:cNvSpPr>
          <p:nvPr>
            <p:ph type="title"/>
          </p:nvPr>
        </p:nvSpPr>
        <p:spPr/>
        <p:txBody>
          <a:bodyPr/>
          <a:lstStyle/>
          <a:p>
            <a:pPr eaLnBrk="1" hangingPunct="1"/>
            <a:r>
              <a:rPr lang="en-US" smtClean="0"/>
              <a:t>Learning Objectives</a:t>
            </a:r>
          </a:p>
        </p:txBody>
      </p:sp>
      <p:sp>
        <p:nvSpPr>
          <p:cNvPr id="5124" name="Rectangle 3"/>
          <p:cNvSpPr>
            <a:spLocks noGrp="1" noChangeArrowheads="1"/>
          </p:cNvSpPr>
          <p:nvPr>
            <p:ph type="body" idx="1"/>
          </p:nvPr>
        </p:nvSpPr>
        <p:spPr>
          <a:xfrm>
            <a:off x="381000" y="1295400"/>
            <a:ext cx="8458200" cy="4525963"/>
          </a:xfrm>
        </p:spPr>
        <p:txBody>
          <a:bodyPr/>
          <a:lstStyle/>
          <a:p>
            <a:pPr marL="516179" indent="-516179" eaLnBrk="1" hangingPunct="1">
              <a:buFontTx/>
              <a:buAutoNum type="arabicPeriod"/>
            </a:pPr>
            <a:r>
              <a:rPr lang="en-US" dirty="0" smtClean="0"/>
              <a:t>Explain the business value of implementing data resource management processes and technologies in an organization.</a:t>
            </a:r>
          </a:p>
          <a:p>
            <a:pPr marL="516179" indent="-516179" eaLnBrk="1" hangingPunct="1">
              <a:buFontTx/>
              <a:buAutoNum type="arabicPeriod"/>
            </a:pPr>
            <a:r>
              <a:rPr lang="en-US" dirty="0" smtClean="0"/>
              <a:t>Outline the advantages of a database management approach to managing the data resources of a business, compared to a file processing approach.</a:t>
            </a:r>
          </a:p>
          <a:p>
            <a:pPr marL="516179" indent="-516179" eaLnBrk="1" hangingPunct="1">
              <a:buFontTx/>
              <a:buAutoNum type="arabicPeriod"/>
            </a:pPr>
            <a:r>
              <a:rPr lang="en-US" dirty="0" smtClean="0"/>
              <a:t>Explain how database management software helps business professionals and supports the operations and management of a business.</a:t>
            </a:r>
          </a:p>
          <a:p>
            <a:pPr marL="516179" indent="-516179" eaLnBrk="1" hangingPunct="1">
              <a:buNone/>
            </a:pPr>
            <a:endParaRPr lang="en-US" dirty="0" smtClean="0"/>
          </a:p>
        </p:txBody>
      </p:sp>
    </p:spTree>
    <p:extLst>
      <p:ext uri="{BB962C8B-B14F-4D97-AF65-F5344CB8AC3E}">
        <p14:creationId xmlns:p14="http://schemas.microsoft.com/office/powerpoint/2010/main" val="2729684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8DEAF6E9-C24B-4DBD-ACDB-72CFE298D37F}" type="slidenum">
              <a:rPr lang="en-US">
                <a:solidFill>
                  <a:srgbClr val="F5E7AB"/>
                </a:solidFill>
              </a:rPr>
              <a:pPr eaLnBrk="1" hangingPunct="1"/>
              <a:t>40</a:t>
            </a:fld>
            <a:endParaRPr lang="en-US">
              <a:solidFill>
                <a:srgbClr val="F5E7AB"/>
              </a:solidFill>
            </a:endParaRPr>
          </a:p>
        </p:txBody>
      </p:sp>
      <p:sp>
        <p:nvSpPr>
          <p:cNvPr id="41987" name="Rectangle 2"/>
          <p:cNvSpPr>
            <a:spLocks noGrp="1" noChangeArrowheads="1"/>
          </p:cNvSpPr>
          <p:nvPr>
            <p:ph type="title"/>
          </p:nvPr>
        </p:nvSpPr>
        <p:spPr>
          <a:xfrm>
            <a:off x="609600" y="990600"/>
            <a:ext cx="8229600" cy="1143000"/>
          </a:xfrm>
        </p:spPr>
        <p:txBody>
          <a:bodyPr/>
          <a:lstStyle/>
          <a:p>
            <a:pPr eaLnBrk="1" hangingPunct="1"/>
            <a:r>
              <a:rPr lang="en-US" dirty="0" smtClean="0"/>
              <a:t>Operational Databases</a:t>
            </a:r>
          </a:p>
        </p:txBody>
      </p:sp>
      <p:sp>
        <p:nvSpPr>
          <p:cNvPr id="41988" name="Rectangle 3"/>
          <p:cNvSpPr>
            <a:spLocks noGrp="1" noChangeArrowheads="1"/>
          </p:cNvSpPr>
          <p:nvPr>
            <p:ph type="body" idx="1"/>
          </p:nvPr>
        </p:nvSpPr>
        <p:spPr>
          <a:xfrm>
            <a:off x="457200" y="2209800"/>
            <a:ext cx="8229600" cy="3916363"/>
          </a:xfrm>
        </p:spPr>
        <p:txBody>
          <a:bodyPr/>
          <a:lstStyle/>
          <a:p>
            <a:pPr eaLnBrk="1" hangingPunct="1"/>
            <a:r>
              <a:rPr lang="en-US" dirty="0" smtClean="0"/>
              <a:t>Store detailed data to support business processes</a:t>
            </a:r>
          </a:p>
          <a:p>
            <a:pPr eaLnBrk="1" hangingPunct="1"/>
            <a:r>
              <a:rPr lang="en-US" dirty="0" smtClean="0"/>
              <a:t>Examples, customer database, inventory database</a:t>
            </a:r>
          </a:p>
          <a:p>
            <a:pPr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157958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41761A8-ED8A-4D8C-9AAD-B05BC2DD8DF9}" type="slidenum">
              <a:rPr lang="en-US">
                <a:solidFill>
                  <a:srgbClr val="F5E7AB"/>
                </a:solidFill>
              </a:rPr>
              <a:pPr eaLnBrk="1" hangingPunct="1"/>
              <a:t>41</a:t>
            </a:fld>
            <a:endParaRPr lang="en-US">
              <a:solidFill>
                <a:srgbClr val="F5E7AB"/>
              </a:solidFill>
            </a:endParaRPr>
          </a:p>
        </p:txBody>
      </p:sp>
      <p:sp>
        <p:nvSpPr>
          <p:cNvPr id="43011" name="Rectangle 2"/>
          <p:cNvSpPr>
            <a:spLocks noGrp="1" noChangeArrowheads="1"/>
          </p:cNvSpPr>
          <p:nvPr>
            <p:ph type="title"/>
          </p:nvPr>
        </p:nvSpPr>
        <p:spPr/>
        <p:txBody>
          <a:bodyPr/>
          <a:lstStyle/>
          <a:p>
            <a:pPr eaLnBrk="1" hangingPunct="1"/>
            <a:r>
              <a:rPr lang="en-US" smtClean="0"/>
              <a:t>Distributed Databases</a:t>
            </a:r>
          </a:p>
        </p:txBody>
      </p:sp>
      <p:sp>
        <p:nvSpPr>
          <p:cNvPr id="43012" name="Rectangle 3"/>
          <p:cNvSpPr>
            <a:spLocks noGrp="1" noChangeArrowheads="1"/>
          </p:cNvSpPr>
          <p:nvPr>
            <p:ph type="body" idx="1"/>
          </p:nvPr>
        </p:nvSpPr>
        <p:spPr/>
        <p:txBody>
          <a:bodyPr/>
          <a:lstStyle/>
          <a:p>
            <a:pPr eaLnBrk="1" hangingPunct="1"/>
            <a:r>
              <a:rPr lang="en-US" sz="2300"/>
              <a:t>Copies or parts of databases on servers at a variety of locations</a:t>
            </a:r>
          </a:p>
          <a:p>
            <a:pPr eaLnBrk="1" hangingPunct="1"/>
            <a:r>
              <a:rPr lang="en-US" sz="2300"/>
              <a:t>Challenge:  any data change in one location must be made in all other locations</a:t>
            </a:r>
          </a:p>
          <a:p>
            <a:pPr eaLnBrk="1" hangingPunct="1"/>
            <a:r>
              <a:rPr lang="en-US" sz="2300"/>
              <a:t>Replication:  </a:t>
            </a:r>
          </a:p>
          <a:p>
            <a:pPr lvl="1" eaLnBrk="1" hangingPunct="1"/>
            <a:r>
              <a:rPr lang="en-US" sz="2300"/>
              <a:t>Look at each distributed database and find changes</a:t>
            </a:r>
          </a:p>
          <a:p>
            <a:pPr lvl="1" eaLnBrk="1" hangingPunct="1"/>
            <a:r>
              <a:rPr lang="en-US" sz="2300"/>
              <a:t>Apply changes to each distributed database</a:t>
            </a:r>
          </a:p>
          <a:p>
            <a:pPr lvl="1" eaLnBrk="1" hangingPunct="1"/>
            <a:r>
              <a:rPr lang="en-US" sz="2300"/>
              <a:t>Very complex</a:t>
            </a:r>
          </a:p>
          <a:p>
            <a:pPr eaLnBrk="1" hangingPunct="1"/>
            <a:r>
              <a:rPr lang="en-US" sz="2300"/>
              <a:t>Duplication</a:t>
            </a:r>
          </a:p>
          <a:p>
            <a:pPr lvl="1" eaLnBrk="1" hangingPunct="1"/>
            <a:r>
              <a:rPr lang="en-US" sz="2300"/>
              <a:t>One database is master</a:t>
            </a:r>
          </a:p>
          <a:p>
            <a:pPr lvl="1" eaLnBrk="1" hangingPunct="1"/>
            <a:r>
              <a:rPr lang="en-US" sz="2300"/>
              <a:t>Duplicate that database after hours in all locations</a:t>
            </a:r>
          </a:p>
          <a:p>
            <a:pPr lvl="1" eaLnBrk="1" hangingPunct="1"/>
            <a:r>
              <a:rPr lang="en-US" sz="2300"/>
              <a:t>Easier</a:t>
            </a:r>
          </a:p>
          <a:p>
            <a:pPr lvl="1" eaLnBrk="1" hangingPunct="1"/>
            <a:endParaRPr lang="en-US" sz="2300"/>
          </a:p>
        </p:txBody>
      </p:sp>
    </p:spTree>
    <p:extLst>
      <p:ext uri="{BB962C8B-B14F-4D97-AF65-F5344CB8AC3E}">
        <p14:creationId xmlns:p14="http://schemas.microsoft.com/office/powerpoint/2010/main" val="791285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AC80A96F-128D-4FF8-B1C8-609B7A1376A2}" type="slidenum">
              <a:rPr lang="en-US">
                <a:solidFill>
                  <a:srgbClr val="F5E7AB"/>
                </a:solidFill>
              </a:rPr>
              <a:pPr eaLnBrk="1" hangingPunct="1"/>
              <a:t>42</a:t>
            </a:fld>
            <a:endParaRPr lang="en-US">
              <a:solidFill>
                <a:srgbClr val="F5E7AB"/>
              </a:solidFill>
            </a:endParaRPr>
          </a:p>
        </p:txBody>
      </p:sp>
      <p:sp>
        <p:nvSpPr>
          <p:cNvPr id="44035" name="Rectangle 2"/>
          <p:cNvSpPr>
            <a:spLocks noGrp="1" noChangeArrowheads="1"/>
          </p:cNvSpPr>
          <p:nvPr>
            <p:ph type="title"/>
          </p:nvPr>
        </p:nvSpPr>
        <p:spPr>
          <a:xfrm>
            <a:off x="381000" y="762000"/>
            <a:ext cx="8229600" cy="1143000"/>
          </a:xfrm>
        </p:spPr>
        <p:txBody>
          <a:bodyPr/>
          <a:lstStyle/>
          <a:p>
            <a:pPr eaLnBrk="1" hangingPunct="1"/>
            <a:r>
              <a:rPr lang="en-US" dirty="0" smtClean="0"/>
              <a:t>External Databases</a:t>
            </a:r>
          </a:p>
        </p:txBody>
      </p:sp>
      <p:sp>
        <p:nvSpPr>
          <p:cNvPr id="44036" name="Rectangle 3"/>
          <p:cNvSpPr>
            <a:spLocks noGrp="1" noChangeArrowheads="1"/>
          </p:cNvSpPr>
          <p:nvPr>
            <p:ph type="body" idx="1"/>
          </p:nvPr>
        </p:nvSpPr>
        <p:spPr>
          <a:xfrm>
            <a:off x="457200" y="2209800"/>
            <a:ext cx="8229600" cy="3916363"/>
          </a:xfrm>
        </p:spPr>
        <p:txBody>
          <a:bodyPr/>
          <a:lstStyle/>
          <a:p>
            <a:pPr eaLnBrk="1" hangingPunct="1"/>
            <a:r>
              <a:rPr lang="en-US" dirty="0" smtClean="0"/>
              <a:t>Databases available for a fee from commercial online services or</a:t>
            </a:r>
          </a:p>
          <a:p>
            <a:pPr eaLnBrk="1" hangingPunct="1"/>
            <a:r>
              <a:rPr lang="en-US" dirty="0" smtClean="0"/>
              <a:t>For free from World Wide Web</a:t>
            </a:r>
          </a:p>
          <a:p>
            <a:pPr eaLnBrk="1" hangingPunct="1"/>
            <a:r>
              <a:rPr lang="en-US" dirty="0" smtClean="0"/>
              <a:t>Examples, statistical databanks, bibliographic and full text databases</a:t>
            </a:r>
          </a:p>
        </p:txBody>
      </p:sp>
    </p:spTree>
    <p:extLst>
      <p:ext uri="{BB962C8B-B14F-4D97-AF65-F5344CB8AC3E}">
        <p14:creationId xmlns:p14="http://schemas.microsoft.com/office/powerpoint/2010/main" val="3648287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4B743607-E06A-4E52-9382-5FDA591CE3FF}" type="slidenum">
              <a:rPr lang="en-US">
                <a:solidFill>
                  <a:srgbClr val="F5E7AB"/>
                </a:solidFill>
              </a:rPr>
              <a:pPr eaLnBrk="1" hangingPunct="1"/>
              <a:t>43</a:t>
            </a:fld>
            <a:endParaRPr lang="en-US">
              <a:solidFill>
                <a:srgbClr val="F5E7AB"/>
              </a:solidFill>
            </a:endParaRPr>
          </a:p>
        </p:txBody>
      </p:sp>
      <p:sp>
        <p:nvSpPr>
          <p:cNvPr id="45059" name="Rectangle 2"/>
          <p:cNvSpPr>
            <a:spLocks noGrp="1" noChangeArrowheads="1"/>
          </p:cNvSpPr>
          <p:nvPr>
            <p:ph type="title"/>
          </p:nvPr>
        </p:nvSpPr>
        <p:spPr/>
        <p:txBody>
          <a:bodyPr/>
          <a:lstStyle/>
          <a:p>
            <a:pPr eaLnBrk="1" hangingPunct="1"/>
            <a:r>
              <a:rPr lang="en-US" smtClean="0"/>
              <a:t>Hypermedia Database</a:t>
            </a:r>
          </a:p>
        </p:txBody>
      </p:sp>
      <p:sp>
        <p:nvSpPr>
          <p:cNvPr id="45060" name="Rectangle 3"/>
          <p:cNvSpPr>
            <a:spLocks noGrp="1" noChangeArrowheads="1"/>
          </p:cNvSpPr>
          <p:nvPr>
            <p:ph type="body" idx="1"/>
          </p:nvPr>
        </p:nvSpPr>
        <p:spPr/>
        <p:txBody>
          <a:bodyPr/>
          <a:lstStyle/>
          <a:p>
            <a:pPr eaLnBrk="1" hangingPunct="1"/>
            <a:r>
              <a:rPr lang="en-US" smtClean="0"/>
              <a:t>Website database</a:t>
            </a:r>
          </a:p>
          <a:p>
            <a:pPr eaLnBrk="1" hangingPunct="1"/>
            <a:r>
              <a:rPr lang="en-US" smtClean="0"/>
              <a:t>Consists of hyperlinked pages of multimedia (text, graphics, video clips, audio segments)</a:t>
            </a:r>
          </a:p>
        </p:txBody>
      </p:sp>
    </p:spTree>
    <p:extLst>
      <p:ext uri="{BB962C8B-B14F-4D97-AF65-F5344CB8AC3E}">
        <p14:creationId xmlns:p14="http://schemas.microsoft.com/office/powerpoint/2010/main" val="781113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FE10A6C-8172-448E-B387-2F14EE14693C}" type="slidenum">
              <a:rPr lang="en-US">
                <a:solidFill>
                  <a:srgbClr val="F5E7AB"/>
                </a:solidFill>
              </a:rPr>
              <a:pPr eaLnBrk="1" hangingPunct="1"/>
              <a:t>44</a:t>
            </a:fld>
            <a:endParaRPr lang="en-US">
              <a:solidFill>
                <a:srgbClr val="F5E7AB"/>
              </a:solidFill>
            </a:endParaRPr>
          </a:p>
        </p:txBody>
      </p:sp>
      <p:sp>
        <p:nvSpPr>
          <p:cNvPr id="46083" name="Rectangle 2"/>
          <p:cNvSpPr>
            <a:spLocks noGrp="1" noChangeArrowheads="1"/>
          </p:cNvSpPr>
          <p:nvPr>
            <p:ph type="title"/>
          </p:nvPr>
        </p:nvSpPr>
        <p:spPr/>
        <p:txBody>
          <a:bodyPr/>
          <a:lstStyle/>
          <a:p>
            <a:pPr eaLnBrk="1" hangingPunct="1"/>
            <a:r>
              <a:rPr lang="en-US" smtClean="0"/>
              <a:t>Data Warehouse</a:t>
            </a:r>
          </a:p>
        </p:txBody>
      </p:sp>
      <p:sp>
        <p:nvSpPr>
          <p:cNvPr id="46084" name="Rectangle 3"/>
          <p:cNvSpPr>
            <a:spLocks noGrp="1" noChangeArrowheads="1"/>
          </p:cNvSpPr>
          <p:nvPr>
            <p:ph type="body" idx="1"/>
          </p:nvPr>
        </p:nvSpPr>
        <p:spPr/>
        <p:txBody>
          <a:bodyPr/>
          <a:lstStyle/>
          <a:p>
            <a:pPr eaLnBrk="1" hangingPunct="1">
              <a:lnSpc>
                <a:spcPct val="90000"/>
              </a:lnSpc>
            </a:pPr>
            <a:r>
              <a:rPr lang="en-US" smtClean="0"/>
              <a:t>Stores data that has been extracted from the operational, external and other databases</a:t>
            </a:r>
          </a:p>
          <a:p>
            <a:pPr eaLnBrk="1" hangingPunct="1">
              <a:lnSpc>
                <a:spcPct val="90000"/>
              </a:lnSpc>
            </a:pPr>
            <a:r>
              <a:rPr lang="en-US" smtClean="0"/>
              <a:t>Data has been cleaned, transformed and cataloged</a:t>
            </a:r>
          </a:p>
          <a:p>
            <a:pPr eaLnBrk="1" hangingPunct="1">
              <a:lnSpc>
                <a:spcPct val="90000"/>
              </a:lnSpc>
            </a:pPr>
            <a:r>
              <a:rPr lang="en-US" smtClean="0"/>
              <a:t>Used by managers and professionals for </a:t>
            </a:r>
          </a:p>
          <a:p>
            <a:pPr lvl="1" eaLnBrk="1" hangingPunct="1">
              <a:lnSpc>
                <a:spcPct val="90000"/>
              </a:lnSpc>
            </a:pPr>
            <a:r>
              <a:rPr lang="en-US" smtClean="0"/>
              <a:t>Data mining, </a:t>
            </a:r>
          </a:p>
          <a:p>
            <a:pPr lvl="1" eaLnBrk="1" hangingPunct="1">
              <a:lnSpc>
                <a:spcPct val="90000"/>
              </a:lnSpc>
            </a:pPr>
            <a:r>
              <a:rPr lang="en-US" smtClean="0"/>
              <a:t>Online analytical processing, </a:t>
            </a:r>
          </a:p>
          <a:p>
            <a:pPr lvl="1" eaLnBrk="1" hangingPunct="1">
              <a:lnSpc>
                <a:spcPct val="90000"/>
              </a:lnSpc>
            </a:pPr>
            <a:r>
              <a:rPr lang="en-US" smtClean="0"/>
              <a:t>Business analysis, </a:t>
            </a:r>
          </a:p>
          <a:p>
            <a:pPr lvl="1" eaLnBrk="1" hangingPunct="1">
              <a:lnSpc>
                <a:spcPct val="90000"/>
              </a:lnSpc>
            </a:pPr>
            <a:r>
              <a:rPr lang="en-US" smtClean="0"/>
              <a:t>Market research,</a:t>
            </a:r>
          </a:p>
          <a:p>
            <a:pPr lvl="1" eaLnBrk="1" hangingPunct="1">
              <a:lnSpc>
                <a:spcPct val="90000"/>
              </a:lnSpc>
            </a:pPr>
            <a:r>
              <a:rPr lang="en-US" smtClean="0"/>
              <a:t>Decision support</a:t>
            </a:r>
          </a:p>
          <a:p>
            <a:pPr eaLnBrk="1" hangingPunct="1">
              <a:lnSpc>
                <a:spcPct val="90000"/>
              </a:lnSpc>
            </a:pPr>
            <a:r>
              <a:rPr lang="en-US" smtClean="0"/>
              <a:t>Data mart is subset of warehouse for specific use of department</a:t>
            </a:r>
          </a:p>
        </p:txBody>
      </p:sp>
    </p:spTree>
    <p:extLst>
      <p:ext uri="{BB962C8B-B14F-4D97-AF65-F5344CB8AC3E}">
        <p14:creationId xmlns:p14="http://schemas.microsoft.com/office/powerpoint/2010/main" val="576518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17E55F90-A114-4258-8476-CDA882CD0390}" type="slidenum">
              <a:rPr lang="en-US">
                <a:solidFill>
                  <a:srgbClr val="F5E7AB"/>
                </a:solidFill>
              </a:rPr>
              <a:pPr eaLnBrk="1" hangingPunct="1"/>
              <a:t>45</a:t>
            </a:fld>
            <a:endParaRPr lang="en-US">
              <a:solidFill>
                <a:srgbClr val="F5E7AB"/>
              </a:solidFill>
            </a:endParaRPr>
          </a:p>
        </p:txBody>
      </p:sp>
      <p:sp>
        <p:nvSpPr>
          <p:cNvPr id="47107" name="Rectangle 2"/>
          <p:cNvSpPr>
            <a:spLocks noGrp="1" noChangeArrowheads="1"/>
          </p:cNvSpPr>
          <p:nvPr>
            <p:ph type="title"/>
          </p:nvPr>
        </p:nvSpPr>
        <p:spPr>
          <a:xfrm>
            <a:off x="457200" y="762000"/>
            <a:ext cx="8229600" cy="655638"/>
          </a:xfrm>
        </p:spPr>
        <p:txBody>
          <a:bodyPr/>
          <a:lstStyle/>
          <a:p>
            <a:pPr eaLnBrk="1" hangingPunct="1"/>
            <a:r>
              <a:rPr lang="en-US" b="1" dirty="0" smtClean="0">
                <a:solidFill>
                  <a:srgbClr val="00B0F0"/>
                </a:solidFill>
              </a:rPr>
              <a:t>Data Warehouse</a:t>
            </a:r>
          </a:p>
        </p:txBody>
      </p:sp>
      <p:pic>
        <p:nvPicPr>
          <p:cNvPr id="47108" name="Picture 6" descr="obr43559_05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932" y="2251198"/>
            <a:ext cx="8505472" cy="3784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Text Box 7"/>
          <p:cNvSpPr txBox="1">
            <a:spLocks noChangeArrowheads="1"/>
          </p:cNvSpPr>
          <p:nvPr/>
        </p:nvSpPr>
        <p:spPr bwMode="auto">
          <a:xfrm>
            <a:off x="5842001" y="6361602"/>
            <a:ext cx="3081514" cy="28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36" tIns="51618" rIns="103236" bIns="516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Source: Adapted courtesy of Hewlett-Packard.</a:t>
            </a:r>
          </a:p>
        </p:txBody>
      </p:sp>
    </p:spTree>
    <p:extLst>
      <p:ext uri="{BB962C8B-B14F-4D97-AF65-F5344CB8AC3E}">
        <p14:creationId xmlns:p14="http://schemas.microsoft.com/office/powerpoint/2010/main" val="3071205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90201FA1-2D5F-4D1C-ACB5-4D1AC307D7A6}" type="slidenum">
              <a:rPr lang="en-US">
                <a:solidFill>
                  <a:srgbClr val="F5E7AB"/>
                </a:solidFill>
              </a:rPr>
              <a:pPr eaLnBrk="1" hangingPunct="1"/>
              <a:t>46</a:t>
            </a:fld>
            <a:endParaRPr lang="en-US">
              <a:solidFill>
                <a:srgbClr val="F5E7AB"/>
              </a:solidFill>
            </a:endParaRPr>
          </a:p>
        </p:txBody>
      </p:sp>
      <p:sp>
        <p:nvSpPr>
          <p:cNvPr id="48131" name="Rectangle 2"/>
          <p:cNvSpPr>
            <a:spLocks noGrp="1" noChangeArrowheads="1"/>
          </p:cNvSpPr>
          <p:nvPr>
            <p:ph type="title"/>
          </p:nvPr>
        </p:nvSpPr>
        <p:spPr/>
        <p:txBody>
          <a:bodyPr/>
          <a:lstStyle/>
          <a:p>
            <a:pPr eaLnBrk="1" hangingPunct="1"/>
            <a:r>
              <a:rPr lang="en-US" smtClean="0"/>
              <a:t>Data Mining</a:t>
            </a:r>
          </a:p>
        </p:txBody>
      </p:sp>
      <p:sp>
        <p:nvSpPr>
          <p:cNvPr id="48132" name="Rectangle 3"/>
          <p:cNvSpPr>
            <a:spLocks noGrp="1" noChangeArrowheads="1"/>
          </p:cNvSpPr>
          <p:nvPr>
            <p:ph type="body" idx="1"/>
          </p:nvPr>
        </p:nvSpPr>
        <p:spPr/>
        <p:txBody>
          <a:bodyPr/>
          <a:lstStyle/>
          <a:p>
            <a:pPr eaLnBrk="1" hangingPunct="1"/>
            <a:r>
              <a:rPr lang="en-US" smtClean="0"/>
              <a:t>Data in data warehouse are analyzed to reveal hidden patterns and trends</a:t>
            </a:r>
          </a:p>
          <a:p>
            <a:pPr eaLnBrk="1" hangingPunct="1">
              <a:buFont typeface="Wingdings" pitchFamily="2" charset="2"/>
              <a:buNone/>
            </a:pPr>
            <a:r>
              <a:rPr lang="en-US" smtClean="0"/>
              <a:t>Examples:</a:t>
            </a:r>
          </a:p>
          <a:p>
            <a:pPr lvl="1" eaLnBrk="1" hangingPunct="1"/>
            <a:r>
              <a:rPr lang="en-US" smtClean="0"/>
              <a:t>Perform market-basket analysis to identify new business processes</a:t>
            </a:r>
          </a:p>
          <a:p>
            <a:pPr lvl="1" eaLnBrk="1" hangingPunct="1"/>
            <a:r>
              <a:rPr lang="en-US" smtClean="0"/>
              <a:t>Find root causes to quality problems</a:t>
            </a:r>
          </a:p>
          <a:p>
            <a:pPr lvl="1" eaLnBrk="1" hangingPunct="1"/>
            <a:r>
              <a:rPr lang="en-US" smtClean="0"/>
              <a:t>Cross sell to existing customers</a:t>
            </a:r>
          </a:p>
          <a:p>
            <a:pPr lvl="1" eaLnBrk="1" hangingPunct="1"/>
            <a:r>
              <a:rPr lang="en-US" smtClean="0"/>
              <a:t>Profile customers with more accuracy</a:t>
            </a:r>
          </a:p>
        </p:txBody>
      </p:sp>
    </p:spTree>
    <p:extLst>
      <p:ext uri="{BB962C8B-B14F-4D97-AF65-F5344CB8AC3E}">
        <p14:creationId xmlns:p14="http://schemas.microsoft.com/office/powerpoint/2010/main" val="1517943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0768F45F-C5E4-40FF-98B8-1DB9C6A850AA}" type="slidenum">
              <a:rPr lang="en-US">
                <a:solidFill>
                  <a:srgbClr val="F5E7AB"/>
                </a:solidFill>
              </a:rPr>
              <a:pPr eaLnBrk="1" hangingPunct="1"/>
              <a:t>47</a:t>
            </a:fld>
            <a:endParaRPr lang="en-US">
              <a:solidFill>
                <a:srgbClr val="F5E7AB"/>
              </a:solidFill>
            </a:endParaRPr>
          </a:p>
        </p:txBody>
      </p:sp>
      <p:sp>
        <p:nvSpPr>
          <p:cNvPr id="49155" name="Rectangle 2"/>
          <p:cNvSpPr>
            <a:spLocks noGrp="1" noChangeArrowheads="1"/>
          </p:cNvSpPr>
          <p:nvPr>
            <p:ph type="title"/>
          </p:nvPr>
        </p:nvSpPr>
        <p:spPr/>
        <p:txBody>
          <a:bodyPr/>
          <a:lstStyle/>
          <a:p>
            <a:pPr eaLnBrk="1" hangingPunct="1"/>
            <a:r>
              <a:rPr lang="en-US" smtClean="0"/>
              <a:t>Traditional File Processing</a:t>
            </a:r>
          </a:p>
        </p:txBody>
      </p:sp>
      <p:sp>
        <p:nvSpPr>
          <p:cNvPr id="49156" name="Rectangle 3"/>
          <p:cNvSpPr>
            <a:spLocks noGrp="1" noChangeArrowheads="1"/>
          </p:cNvSpPr>
          <p:nvPr>
            <p:ph type="body" idx="1"/>
          </p:nvPr>
        </p:nvSpPr>
        <p:spPr/>
        <p:txBody>
          <a:bodyPr/>
          <a:lstStyle/>
          <a:p>
            <a:pPr eaLnBrk="1" hangingPunct="1"/>
            <a:r>
              <a:rPr lang="en-US" smtClean="0"/>
              <a:t>Data stored in independent files</a:t>
            </a:r>
          </a:p>
          <a:p>
            <a:pPr eaLnBrk="1" hangingPunct="1"/>
            <a:r>
              <a:rPr lang="en-US" smtClean="0"/>
              <a:t>Problems:</a:t>
            </a:r>
          </a:p>
          <a:p>
            <a:pPr lvl="1" eaLnBrk="1" hangingPunct="1"/>
            <a:r>
              <a:rPr lang="en-US" smtClean="0"/>
              <a:t>Data redundancy</a:t>
            </a:r>
          </a:p>
          <a:p>
            <a:pPr lvl="1" eaLnBrk="1" hangingPunct="1"/>
            <a:r>
              <a:rPr lang="en-US" smtClean="0"/>
              <a:t>Lack of data integration</a:t>
            </a:r>
          </a:p>
          <a:p>
            <a:pPr lvl="1" eaLnBrk="1" hangingPunct="1"/>
            <a:r>
              <a:rPr lang="en-US" smtClean="0"/>
              <a:t>Data dependence – files, storage devices, and software are dependent on each other</a:t>
            </a:r>
          </a:p>
          <a:p>
            <a:pPr lvl="1" eaLnBrk="1" hangingPunct="1"/>
            <a:r>
              <a:rPr lang="en-US" smtClean="0"/>
              <a:t>Lack of data integrity or standardization</a:t>
            </a:r>
          </a:p>
        </p:txBody>
      </p:sp>
    </p:spTree>
    <p:extLst>
      <p:ext uri="{BB962C8B-B14F-4D97-AF65-F5344CB8AC3E}">
        <p14:creationId xmlns:p14="http://schemas.microsoft.com/office/powerpoint/2010/main" val="4171561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D942F2DF-2724-4FD5-B20D-DDAF7EF15ECF}" type="slidenum">
              <a:rPr lang="en-US">
                <a:solidFill>
                  <a:srgbClr val="F5E7AB"/>
                </a:solidFill>
              </a:rPr>
              <a:pPr eaLnBrk="1" hangingPunct="1"/>
              <a:t>48</a:t>
            </a:fld>
            <a:endParaRPr lang="en-US">
              <a:solidFill>
                <a:srgbClr val="F5E7AB"/>
              </a:solidFill>
            </a:endParaRPr>
          </a:p>
        </p:txBody>
      </p:sp>
      <p:sp>
        <p:nvSpPr>
          <p:cNvPr id="50179" name="Rectangle 2"/>
          <p:cNvSpPr>
            <a:spLocks noGrp="1" noChangeArrowheads="1"/>
          </p:cNvSpPr>
          <p:nvPr>
            <p:ph type="title"/>
          </p:nvPr>
        </p:nvSpPr>
        <p:spPr/>
        <p:txBody>
          <a:bodyPr/>
          <a:lstStyle/>
          <a:p>
            <a:pPr eaLnBrk="1" hangingPunct="1"/>
            <a:r>
              <a:rPr lang="en-US" smtClean="0"/>
              <a:t>Traditional File Processing</a:t>
            </a:r>
          </a:p>
        </p:txBody>
      </p:sp>
      <p:pic>
        <p:nvPicPr>
          <p:cNvPr id="50180" name="Picture 6" descr="obr43559_05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600200"/>
            <a:ext cx="6705600" cy="4646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2518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E149D397-B5DB-42F2-8AF8-26BE02CC4D21}" type="slidenum">
              <a:rPr lang="en-US">
                <a:solidFill>
                  <a:srgbClr val="F5E7AB"/>
                </a:solidFill>
              </a:rPr>
              <a:pPr eaLnBrk="1" hangingPunct="1"/>
              <a:t>49</a:t>
            </a:fld>
            <a:endParaRPr lang="en-US">
              <a:solidFill>
                <a:srgbClr val="F5E7AB"/>
              </a:solidFill>
            </a:endParaRPr>
          </a:p>
        </p:txBody>
      </p:sp>
      <p:sp>
        <p:nvSpPr>
          <p:cNvPr id="51203" name="Rectangle 2"/>
          <p:cNvSpPr>
            <a:spLocks noGrp="1" noChangeArrowheads="1"/>
          </p:cNvSpPr>
          <p:nvPr>
            <p:ph type="title"/>
          </p:nvPr>
        </p:nvSpPr>
        <p:spPr>
          <a:xfrm>
            <a:off x="381000" y="914400"/>
            <a:ext cx="8229600" cy="1143000"/>
          </a:xfrm>
        </p:spPr>
        <p:txBody>
          <a:bodyPr/>
          <a:lstStyle/>
          <a:p>
            <a:pPr eaLnBrk="1" hangingPunct="1"/>
            <a:r>
              <a:rPr lang="en-US" b="1" dirty="0">
                <a:solidFill>
                  <a:srgbClr val="00B0F0"/>
                </a:solidFill>
              </a:rPr>
              <a:t>Database Management Approach</a:t>
            </a:r>
          </a:p>
        </p:txBody>
      </p:sp>
      <p:sp>
        <p:nvSpPr>
          <p:cNvPr id="51204" name="Rectangle 3"/>
          <p:cNvSpPr>
            <a:spLocks noGrp="1" noChangeArrowheads="1"/>
          </p:cNvSpPr>
          <p:nvPr>
            <p:ph type="body" idx="1"/>
          </p:nvPr>
        </p:nvSpPr>
        <p:spPr>
          <a:xfrm>
            <a:off x="457200" y="2209800"/>
            <a:ext cx="8229600" cy="3916363"/>
          </a:xfrm>
        </p:spPr>
        <p:txBody>
          <a:bodyPr/>
          <a:lstStyle/>
          <a:p>
            <a:pPr eaLnBrk="1" hangingPunct="1"/>
            <a:r>
              <a:rPr lang="en-US" dirty="0" smtClean="0"/>
              <a:t>Consolidate data into databases that can be accessed by different programs</a:t>
            </a:r>
          </a:p>
          <a:p>
            <a:pPr eaLnBrk="1" hangingPunct="1"/>
            <a:r>
              <a:rPr lang="en-US" dirty="0" smtClean="0"/>
              <a:t>Use a database management system (DBMS)</a:t>
            </a:r>
          </a:p>
          <a:p>
            <a:pPr eaLnBrk="1" hangingPunct="1"/>
            <a:r>
              <a:rPr lang="en-US" dirty="0" smtClean="0"/>
              <a:t>DBMS serves as interface between users and databases</a:t>
            </a:r>
          </a:p>
        </p:txBody>
      </p:sp>
    </p:spTree>
    <p:extLst>
      <p:ext uri="{BB962C8B-B14F-4D97-AF65-F5344CB8AC3E}">
        <p14:creationId xmlns:p14="http://schemas.microsoft.com/office/powerpoint/2010/main" val="400979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EE0E1143-261D-4856-8E73-CAE4D39FC85E}" type="slidenum">
              <a:rPr lang="en-US">
                <a:solidFill>
                  <a:srgbClr val="F5E7AB"/>
                </a:solidFill>
              </a:rPr>
              <a:pPr eaLnBrk="1" hangingPunct="1"/>
              <a:t>5</a:t>
            </a:fld>
            <a:endParaRPr lang="en-US">
              <a:solidFill>
                <a:srgbClr val="F5E7AB"/>
              </a:solidFill>
            </a:endParaRPr>
          </a:p>
        </p:txBody>
      </p:sp>
      <p:sp>
        <p:nvSpPr>
          <p:cNvPr id="6147" name="Rectangle 2"/>
          <p:cNvSpPr>
            <a:spLocks noGrp="1" noChangeArrowheads="1"/>
          </p:cNvSpPr>
          <p:nvPr>
            <p:ph type="title"/>
          </p:nvPr>
        </p:nvSpPr>
        <p:spPr/>
        <p:txBody>
          <a:bodyPr/>
          <a:lstStyle/>
          <a:p>
            <a:pPr eaLnBrk="1" hangingPunct="1"/>
            <a:r>
              <a:rPr lang="en-US" smtClean="0"/>
              <a:t>Learning Objectives</a:t>
            </a:r>
          </a:p>
        </p:txBody>
      </p:sp>
      <p:sp>
        <p:nvSpPr>
          <p:cNvPr id="6148" name="Rectangle 3"/>
          <p:cNvSpPr>
            <a:spLocks noGrp="1" noChangeArrowheads="1"/>
          </p:cNvSpPr>
          <p:nvPr>
            <p:ph type="body" idx="1"/>
          </p:nvPr>
        </p:nvSpPr>
        <p:spPr/>
        <p:txBody>
          <a:bodyPr/>
          <a:lstStyle/>
          <a:p>
            <a:pPr marL="516179" indent="-516179" eaLnBrk="1" hangingPunct="1">
              <a:buFontTx/>
              <a:buAutoNum type="arabicPeriod" startAt="4"/>
            </a:pPr>
            <a:r>
              <a:rPr lang="en-US" dirty="0" smtClean="0"/>
              <a:t>Provide examples to illustrate each of the following concepts:</a:t>
            </a:r>
          </a:p>
          <a:p>
            <a:pPr marL="981075" lvl="1" indent="-438150" eaLnBrk="1" hangingPunct="1">
              <a:buFontTx/>
              <a:buAutoNum type="alphaLcPeriod"/>
            </a:pPr>
            <a:r>
              <a:rPr lang="en-US" dirty="0" smtClean="0"/>
              <a:t>Major types of databases</a:t>
            </a:r>
          </a:p>
          <a:p>
            <a:pPr marL="981075" lvl="1" indent="-438150" eaLnBrk="1" hangingPunct="1">
              <a:buFontTx/>
              <a:buAutoNum type="alphaLcPeriod"/>
            </a:pPr>
            <a:r>
              <a:rPr lang="en-US" dirty="0" smtClean="0"/>
              <a:t>Data warehouses and data mining</a:t>
            </a:r>
          </a:p>
          <a:p>
            <a:pPr marL="981075" lvl="1" indent="-438150" eaLnBrk="1" hangingPunct="1">
              <a:buFontTx/>
              <a:buAutoNum type="alphaLcPeriod"/>
            </a:pPr>
            <a:r>
              <a:rPr lang="en-US" dirty="0" smtClean="0"/>
              <a:t>Logical data elements</a:t>
            </a:r>
          </a:p>
          <a:p>
            <a:pPr marL="981075" lvl="1" indent="-438150" eaLnBrk="1" hangingPunct="1">
              <a:buFontTx/>
              <a:buAutoNum type="alphaLcPeriod"/>
            </a:pPr>
            <a:r>
              <a:rPr lang="en-US" dirty="0" smtClean="0"/>
              <a:t>Fundamental database structures</a:t>
            </a:r>
          </a:p>
          <a:p>
            <a:pPr marL="981075" lvl="1" indent="-438150" eaLnBrk="1" hangingPunct="1">
              <a:buFontTx/>
              <a:buAutoNum type="alphaLcPeriod"/>
            </a:pPr>
            <a:r>
              <a:rPr lang="en-US" dirty="0" smtClean="0"/>
              <a:t>Database development</a:t>
            </a:r>
          </a:p>
          <a:p>
            <a:pPr marL="516179" indent="-516179" eaLnBrk="1" hangingPunct="1">
              <a:buNone/>
            </a:pPr>
            <a:endParaRPr lang="en-US" dirty="0" smtClean="0"/>
          </a:p>
        </p:txBody>
      </p:sp>
    </p:spTree>
    <p:extLst>
      <p:ext uri="{BB962C8B-B14F-4D97-AF65-F5344CB8AC3E}">
        <p14:creationId xmlns:p14="http://schemas.microsoft.com/office/powerpoint/2010/main" val="8594151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36868161-B8A3-4043-B2DA-1C7DB0E2C728}" type="slidenum">
              <a:rPr lang="en-US">
                <a:solidFill>
                  <a:srgbClr val="F5E7AB"/>
                </a:solidFill>
              </a:rPr>
              <a:pPr eaLnBrk="1" hangingPunct="1"/>
              <a:t>50</a:t>
            </a:fld>
            <a:endParaRPr lang="en-US">
              <a:solidFill>
                <a:srgbClr val="F5E7AB"/>
              </a:solidFill>
            </a:endParaRPr>
          </a:p>
        </p:txBody>
      </p:sp>
      <p:sp>
        <p:nvSpPr>
          <p:cNvPr id="52227" name="Rectangle 2"/>
          <p:cNvSpPr>
            <a:spLocks noGrp="1" noChangeArrowheads="1"/>
          </p:cNvSpPr>
          <p:nvPr>
            <p:ph type="title"/>
          </p:nvPr>
        </p:nvSpPr>
        <p:spPr/>
        <p:txBody>
          <a:bodyPr/>
          <a:lstStyle/>
          <a:p>
            <a:pPr eaLnBrk="1" hangingPunct="1"/>
            <a:r>
              <a:rPr lang="en-US"/>
              <a:t>Database Management Approach</a:t>
            </a:r>
          </a:p>
        </p:txBody>
      </p:sp>
      <p:pic>
        <p:nvPicPr>
          <p:cNvPr id="52228" name="Picture 6" descr="obr43559_05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371600"/>
            <a:ext cx="6252634"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1937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19DCCA99-F8BE-4091-B297-034FE1500FA4}" type="slidenum">
              <a:rPr lang="en-US">
                <a:solidFill>
                  <a:srgbClr val="F5E7AB"/>
                </a:solidFill>
              </a:rPr>
              <a:pPr eaLnBrk="1" hangingPunct="1"/>
              <a:t>51</a:t>
            </a:fld>
            <a:endParaRPr lang="en-US">
              <a:solidFill>
                <a:srgbClr val="F5E7AB"/>
              </a:solidFill>
            </a:endParaRPr>
          </a:p>
        </p:txBody>
      </p:sp>
      <p:sp>
        <p:nvSpPr>
          <p:cNvPr id="53251" name="Rectangle 2"/>
          <p:cNvSpPr>
            <a:spLocks noGrp="1" noChangeArrowheads="1"/>
          </p:cNvSpPr>
          <p:nvPr>
            <p:ph type="title"/>
          </p:nvPr>
        </p:nvSpPr>
        <p:spPr>
          <a:xfrm>
            <a:off x="381000" y="457200"/>
            <a:ext cx="8229600" cy="1143000"/>
          </a:xfrm>
        </p:spPr>
        <p:txBody>
          <a:bodyPr/>
          <a:lstStyle/>
          <a:p>
            <a:pPr eaLnBrk="1" hangingPunct="1"/>
            <a:r>
              <a:rPr lang="en-US" dirty="0" smtClean="0"/>
              <a:t>DBMS Major Functions</a:t>
            </a:r>
          </a:p>
        </p:txBody>
      </p:sp>
      <p:pic>
        <p:nvPicPr>
          <p:cNvPr id="53252" name="Picture 6" descr="obr43559_05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981200"/>
            <a:ext cx="78549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6192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D34987AC-4F87-495A-A3E0-39F2255803F1}" type="slidenum">
              <a:rPr lang="en-US">
                <a:solidFill>
                  <a:srgbClr val="F5E7AB"/>
                </a:solidFill>
              </a:rPr>
              <a:pPr eaLnBrk="1" hangingPunct="1"/>
              <a:t>52</a:t>
            </a:fld>
            <a:endParaRPr lang="en-US">
              <a:solidFill>
                <a:srgbClr val="F5E7AB"/>
              </a:solidFill>
            </a:endParaRPr>
          </a:p>
        </p:txBody>
      </p:sp>
      <p:sp>
        <p:nvSpPr>
          <p:cNvPr id="54275" name="Rectangle 2"/>
          <p:cNvSpPr>
            <a:spLocks noGrp="1" noChangeArrowheads="1"/>
          </p:cNvSpPr>
          <p:nvPr>
            <p:ph type="title"/>
          </p:nvPr>
        </p:nvSpPr>
        <p:spPr>
          <a:xfrm>
            <a:off x="457200" y="533400"/>
            <a:ext cx="8229600" cy="914400"/>
          </a:xfrm>
        </p:spPr>
        <p:txBody>
          <a:bodyPr/>
          <a:lstStyle/>
          <a:p>
            <a:pPr eaLnBrk="1" hangingPunct="1"/>
            <a:r>
              <a:rPr lang="en-US" b="1" dirty="0" smtClean="0">
                <a:solidFill>
                  <a:srgbClr val="00B0F0"/>
                </a:solidFill>
              </a:rPr>
              <a:t>Database Interrogation</a:t>
            </a:r>
          </a:p>
        </p:txBody>
      </p:sp>
      <p:sp>
        <p:nvSpPr>
          <p:cNvPr id="54276" name="Rectangle 3"/>
          <p:cNvSpPr>
            <a:spLocks noGrp="1" noChangeArrowheads="1"/>
          </p:cNvSpPr>
          <p:nvPr>
            <p:ph type="body" idx="1"/>
          </p:nvPr>
        </p:nvSpPr>
        <p:spPr/>
        <p:txBody>
          <a:bodyPr/>
          <a:lstStyle/>
          <a:p>
            <a:pPr eaLnBrk="1" hangingPunct="1"/>
            <a:r>
              <a:rPr lang="en-US" sz="2800" dirty="0" smtClean="0"/>
              <a:t>End users use a DBMS by asking for information via a query or a report generator</a:t>
            </a:r>
          </a:p>
          <a:p>
            <a:pPr eaLnBrk="1" hangingPunct="1"/>
            <a:r>
              <a:rPr lang="en-US" sz="2800" dirty="0" smtClean="0">
                <a:solidFill>
                  <a:srgbClr val="FF0000"/>
                </a:solidFill>
              </a:rPr>
              <a:t>Query language</a:t>
            </a:r>
            <a:r>
              <a:rPr lang="en-US" sz="2800" dirty="0" smtClean="0"/>
              <a:t> – immediate responses to ad hoc data requests</a:t>
            </a:r>
          </a:p>
          <a:p>
            <a:pPr lvl="1" eaLnBrk="1" hangingPunct="1"/>
            <a:r>
              <a:rPr lang="en-US" dirty="0" smtClean="0">
                <a:solidFill>
                  <a:srgbClr val="FF0000"/>
                </a:solidFill>
              </a:rPr>
              <a:t>SQL</a:t>
            </a:r>
            <a:r>
              <a:rPr lang="en-US" dirty="0" smtClean="0"/>
              <a:t> (Structured Query Language) an international standard query language</a:t>
            </a:r>
          </a:p>
          <a:p>
            <a:pPr lvl="1" eaLnBrk="1" hangingPunct="1"/>
            <a:r>
              <a:rPr lang="en-US" dirty="0" smtClean="0">
                <a:solidFill>
                  <a:srgbClr val="FF0000"/>
                </a:solidFill>
              </a:rPr>
              <a:t>Graphical Queries  </a:t>
            </a:r>
            <a:r>
              <a:rPr lang="en-US" dirty="0" smtClean="0"/>
              <a:t>-- Point-and-click methods</a:t>
            </a:r>
          </a:p>
          <a:p>
            <a:pPr lvl="1" eaLnBrk="1" hangingPunct="1"/>
            <a:r>
              <a:rPr lang="en-US" dirty="0" smtClean="0">
                <a:solidFill>
                  <a:srgbClr val="FF0000"/>
                </a:solidFill>
              </a:rPr>
              <a:t>Natural Queries</a:t>
            </a:r>
            <a:r>
              <a:rPr lang="en-US" dirty="0" smtClean="0"/>
              <a:t> – similar to conversational English</a:t>
            </a:r>
          </a:p>
          <a:p>
            <a:pPr eaLnBrk="1" hangingPunct="1"/>
            <a:r>
              <a:rPr lang="en-US" sz="2800" dirty="0" smtClean="0">
                <a:solidFill>
                  <a:srgbClr val="FF0000"/>
                </a:solidFill>
              </a:rPr>
              <a:t>Report generator</a:t>
            </a:r>
            <a:r>
              <a:rPr lang="en-US" sz="2800" dirty="0" smtClean="0"/>
              <a:t> – quickly specify a report format for information you want printed in a report</a:t>
            </a:r>
          </a:p>
        </p:txBody>
      </p:sp>
    </p:spTree>
    <p:extLst>
      <p:ext uri="{BB962C8B-B14F-4D97-AF65-F5344CB8AC3E}">
        <p14:creationId xmlns:p14="http://schemas.microsoft.com/office/powerpoint/2010/main" val="361544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DF35E116-CFBD-4A8A-84F7-28262DD8EDDF}" type="slidenum">
              <a:rPr lang="en-US">
                <a:solidFill>
                  <a:srgbClr val="F5E7AB"/>
                </a:solidFill>
              </a:rPr>
              <a:pPr eaLnBrk="1" hangingPunct="1"/>
              <a:t>53</a:t>
            </a:fld>
            <a:endParaRPr lang="en-US">
              <a:solidFill>
                <a:srgbClr val="F5E7AB"/>
              </a:solidFill>
            </a:endParaRPr>
          </a:p>
        </p:txBody>
      </p:sp>
      <p:sp>
        <p:nvSpPr>
          <p:cNvPr id="55299" name="Rectangle 2"/>
          <p:cNvSpPr>
            <a:spLocks noGrp="1" noChangeArrowheads="1"/>
          </p:cNvSpPr>
          <p:nvPr>
            <p:ph type="title"/>
          </p:nvPr>
        </p:nvSpPr>
        <p:spPr>
          <a:xfrm>
            <a:off x="457200" y="609600"/>
            <a:ext cx="8229600" cy="1143000"/>
          </a:xfrm>
        </p:spPr>
        <p:txBody>
          <a:bodyPr/>
          <a:lstStyle/>
          <a:p>
            <a:pPr eaLnBrk="1" hangingPunct="1"/>
            <a:r>
              <a:rPr lang="en-US" dirty="0" smtClean="0"/>
              <a:t>Natural Language versus SQL</a:t>
            </a:r>
          </a:p>
        </p:txBody>
      </p:sp>
      <p:pic>
        <p:nvPicPr>
          <p:cNvPr id="55300" name="Picture 6" descr="f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5500" y="2057400"/>
            <a:ext cx="7662333" cy="3591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860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FBBA8AB6-9BA4-470E-B770-E2EB1E4B53C3}" type="slidenum">
              <a:rPr lang="en-US">
                <a:solidFill>
                  <a:srgbClr val="F5E7AB"/>
                </a:solidFill>
              </a:rPr>
              <a:pPr eaLnBrk="1" hangingPunct="1"/>
              <a:t>54</a:t>
            </a:fld>
            <a:endParaRPr lang="en-US">
              <a:solidFill>
                <a:srgbClr val="F5E7AB"/>
              </a:solidFill>
            </a:endParaRPr>
          </a:p>
        </p:txBody>
      </p:sp>
      <p:sp>
        <p:nvSpPr>
          <p:cNvPr id="56323" name="Rectangle 2"/>
          <p:cNvSpPr>
            <a:spLocks noGrp="1" noChangeArrowheads="1"/>
          </p:cNvSpPr>
          <p:nvPr>
            <p:ph type="title"/>
          </p:nvPr>
        </p:nvSpPr>
        <p:spPr>
          <a:xfrm>
            <a:off x="457200" y="762000"/>
            <a:ext cx="8229600" cy="655638"/>
          </a:xfrm>
        </p:spPr>
        <p:txBody>
          <a:bodyPr/>
          <a:lstStyle/>
          <a:p>
            <a:pPr eaLnBrk="1" hangingPunct="1"/>
            <a:r>
              <a:rPr lang="en-US" b="1" dirty="0" smtClean="0">
                <a:solidFill>
                  <a:srgbClr val="00B0F0"/>
                </a:solidFill>
              </a:rPr>
              <a:t>Graphical Query</a:t>
            </a:r>
          </a:p>
        </p:txBody>
      </p:sp>
      <p:pic>
        <p:nvPicPr>
          <p:cNvPr id="56324" name="Picture 6" descr="obr43559_05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209800"/>
            <a:ext cx="7937500" cy="33410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5" name="Text Box 7"/>
          <p:cNvSpPr txBox="1">
            <a:spLocks noChangeArrowheads="1"/>
          </p:cNvSpPr>
          <p:nvPr/>
        </p:nvSpPr>
        <p:spPr bwMode="auto">
          <a:xfrm>
            <a:off x="6448779" y="6376256"/>
            <a:ext cx="2437694" cy="28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36" tIns="51618" rIns="103236" bIns="516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Source: Courtesy of Microsoft Corp.</a:t>
            </a:r>
          </a:p>
        </p:txBody>
      </p:sp>
    </p:spTree>
    <p:extLst>
      <p:ext uri="{BB962C8B-B14F-4D97-AF65-F5344CB8AC3E}">
        <p14:creationId xmlns:p14="http://schemas.microsoft.com/office/powerpoint/2010/main" val="39503124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EDEFC5A7-5C7E-4958-A12F-7837BB9F3006}" type="slidenum">
              <a:rPr lang="en-US">
                <a:solidFill>
                  <a:srgbClr val="F5E7AB"/>
                </a:solidFill>
              </a:rPr>
              <a:pPr eaLnBrk="1" hangingPunct="1"/>
              <a:t>55</a:t>
            </a:fld>
            <a:endParaRPr lang="en-US">
              <a:solidFill>
                <a:srgbClr val="F5E7AB"/>
              </a:solidFill>
            </a:endParaRPr>
          </a:p>
        </p:txBody>
      </p:sp>
      <p:sp>
        <p:nvSpPr>
          <p:cNvPr id="57347" name="Rectangle 2"/>
          <p:cNvSpPr>
            <a:spLocks noGrp="1" noChangeArrowheads="1"/>
          </p:cNvSpPr>
          <p:nvPr>
            <p:ph type="title"/>
          </p:nvPr>
        </p:nvSpPr>
        <p:spPr/>
        <p:txBody>
          <a:bodyPr/>
          <a:lstStyle/>
          <a:p>
            <a:pPr eaLnBrk="1" hangingPunct="1"/>
            <a:r>
              <a:rPr lang="en-US" smtClean="0"/>
              <a:t>Database Maintenance</a:t>
            </a:r>
          </a:p>
        </p:txBody>
      </p:sp>
      <p:sp>
        <p:nvSpPr>
          <p:cNvPr id="57348" name="Rectangle 3"/>
          <p:cNvSpPr>
            <a:spLocks noGrp="1" noChangeArrowheads="1"/>
          </p:cNvSpPr>
          <p:nvPr>
            <p:ph type="body" idx="1"/>
          </p:nvPr>
        </p:nvSpPr>
        <p:spPr/>
        <p:txBody>
          <a:bodyPr/>
          <a:lstStyle/>
          <a:p>
            <a:pPr eaLnBrk="1" hangingPunct="1"/>
            <a:r>
              <a:rPr lang="en-US" smtClean="0"/>
              <a:t>Updating database to reflect new business transactions such as a new sale</a:t>
            </a:r>
          </a:p>
          <a:p>
            <a:pPr eaLnBrk="1" hangingPunct="1"/>
            <a:r>
              <a:rPr lang="en-US" smtClean="0"/>
              <a:t>Done by transaction processing systems with support of DBMS</a:t>
            </a:r>
          </a:p>
        </p:txBody>
      </p:sp>
    </p:spTree>
    <p:extLst>
      <p:ext uri="{BB962C8B-B14F-4D97-AF65-F5344CB8AC3E}">
        <p14:creationId xmlns:p14="http://schemas.microsoft.com/office/powerpoint/2010/main" val="3966971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49E48DBA-F34F-4AF0-BE3C-0D88C27745DE}" type="slidenum">
              <a:rPr lang="en-US">
                <a:solidFill>
                  <a:srgbClr val="F5E7AB"/>
                </a:solidFill>
              </a:rPr>
              <a:pPr eaLnBrk="1" hangingPunct="1"/>
              <a:t>56</a:t>
            </a:fld>
            <a:endParaRPr lang="en-US">
              <a:solidFill>
                <a:srgbClr val="F5E7AB"/>
              </a:solidFill>
            </a:endParaRPr>
          </a:p>
        </p:txBody>
      </p:sp>
      <p:sp>
        <p:nvSpPr>
          <p:cNvPr id="58371" name="Rectangle 2"/>
          <p:cNvSpPr>
            <a:spLocks noGrp="1" noChangeArrowheads="1"/>
          </p:cNvSpPr>
          <p:nvPr>
            <p:ph type="title"/>
          </p:nvPr>
        </p:nvSpPr>
        <p:spPr>
          <a:xfrm>
            <a:off x="304800" y="1143000"/>
            <a:ext cx="8229600" cy="579438"/>
          </a:xfrm>
        </p:spPr>
        <p:txBody>
          <a:bodyPr/>
          <a:lstStyle/>
          <a:p>
            <a:pPr eaLnBrk="1" hangingPunct="1"/>
            <a:r>
              <a:rPr lang="en-US" dirty="0" smtClean="0">
                <a:solidFill>
                  <a:srgbClr val="00B0F0"/>
                </a:solidFill>
              </a:rPr>
              <a:t>Application Development</a:t>
            </a:r>
          </a:p>
        </p:txBody>
      </p:sp>
      <p:sp>
        <p:nvSpPr>
          <p:cNvPr id="58372" name="Rectangle 3"/>
          <p:cNvSpPr>
            <a:spLocks noGrp="1" noChangeArrowheads="1"/>
          </p:cNvSpPr>
          <p:nvPr>
            <p:ph type="body" idx="1"/>
          </p:nvPr>
        </p:nvSpPr>
        <p:spPr>
          <a:xfrm>
            <a:off x="457200" y="2209800"/>
            <a:ext cx="8229600" cy="3916363"/>
          </a:xfrm>
        </p:spPr>
        <p:txBody>
          <a:bodyPr/>
          <a:lstStyle/>
          <a:p>
            <a:pPr eaLnBrk="1" hangingPunct="1"/>
            <a:r>
              <a:rPr lang="en-US" dirty="0" smtClean="0"/>
              <a:t>Use DBMS software development tools to develop custom application programs</a:t>
            </a:r>
          </a:p>
          <a:p>
            <a:pPr eaLnBrk="1" hangingPunct="1"/>
            <a:r>
              <a:rPr lang="en-US" dirty="0" smtClean="0"/>
              <a:t>Data Manipulation Language (DML)</a:t>
            </a:r>
          </a:p>
        </p:txBody>
      </p:sp>
    </p:spTree>
    <p:extLst>
      <p:ext uri="{BB962C8B-B14F-4D97-AF65-F5344CB8AC3E}">
        <p14:creationId xmlns:p14="http://schemas.microsoft.com/office/powerpoint/2010/main" val="16460830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85554101-F985-413A-AA59-973F93222BE0}" type="slidenum">
              <a:rPr lang="en-US">
                <a:solidFill>
                  <a:srgbClr val="F5E7AB"/>
                </a:solidFill>
              </a:rPr>
              <a:pPr eaLnBrk="1" hangingPunct="1"/>
              <a:t>57</a:t>
            </a:fld>
            <a:endParaRPr lang="en-US">
              <a:solidFill>
                <a:srgbClr val="F5E7AB"/>
              </a:solidFill>
            </a:endParaRPr>
          </a:p>
        </p:txBody>
      </p:sp>
      <p:sp>
        <p:nvSpPr>
          <p:cNvPr id="59395" name="Rectangle 2"/>
          <p:cNvSpPr>
            <a:spLocks noGrp="1" noChangeArrowheads="1"/>
          </p:cNvSpPr>
          <p:nvPr>
            <p:ph type="title"/>
          </p:nvPr>
        </p:nvSpPr>
        <p:spPr>
          <a:xfrm>
            <a:off x="457200" y="1143000"/>
            <a:ext cx="8229600" cy="579438"/>
          </a:xfrm>
        </p:spPr>
        <p:txBody>
          <a:bodyPr/>
          <a:lstStyle/>
          <a:p>
            <a:pPr eaLnBrk="1" hangingPunct="1"/>
            <a:r>
              <a:rPr lang="en-US" sz="3600" b="1" dirty="0">
                <a:solidFill>
                  <a:srgbClr val="00B0F0"/>
                </a:solidFill>
              </a:rPr>
              <a:t>Case 3: Acxiom Corporation</a:t>
            </a:r>
            <a:br>
              <a:rPr lang="en-US" sz="3600" b="1" dirty="0">
                <a:solidFill>
                  <a:srgbClr val="00B0F0"/>
                </a:solidFill>
              </a:rPr>
            </a:br>
            <a:r>
              <a:rPr lang="en-US" sz="3600" b="1" dirty="0">
                <a:solidFill>
                  <a:srgbClr val="00B0F0"/>
                </a:solidFill>
              </a:rPr>
              <a:t>Data Demands Respect</a:t>
            </a:r>
          </a:p>
        </p:txBody>
      </p:sp>
      <p:sp>
        <p:nvSpPr>
          <p:cNvPr id="59396" name="Rectangle 3"/>
          <p:cNvSpPr>
            <a:spLocks noGrp="1" noChangeArrowheads="1"/>
          </p:cNvSpPr>
          <p:nvPr>
            <p:ph type="body" idx="1"/>
          </p:nvPr>
        </p:nvSpPr>
        <p:spPr>
          <a:xfrm>
            <a:off x="457200" y="2286000"/>
            <a:ext cx="8229600" cy="3840163"/>
          </a:xfrm>
        </p:spPr>
        <p:txBody>
          <a:bodyPr/>
          <a:lstStyle/>
          <a:p>
            <a:pPr eaLnBrk="1" hangingPunct="1"/>
            <a:r>
              <a:rPr lang="en-US" dirty="0" smtClean="0"/>
              <a:t>Acxiom does three things:</a:t>
            </a:r>
          </a:p>
          <a:p>
            <a:pPr lvl="1" eaLnBrk="1" hangingPunct="1"/>
            <a:r>
              <a:rPr lang="en-US" dirty="0" smtClean="0"/>
              <a:t>Managing large volumes of data</a:t>
            </a:r>
          </a:p>
          <a:p>
            <a:pPr lvl="1" eaLnBrk="1" hangingPunct="1"/>
            <a:r>
              <a:rPr lang="en-US" dirty="0" smtClean="0"/>
              <a:t>Cleaning, transforming, and enhancing that data</a:t>
            </a:r>
          </a:p>
          <a:p>
            <a:pPr lvl="1" eaLnBrk="1" hangingPunct="1"/>
            <a:r>
              <a:rPr lang="en-US" dirty="0" smtClean="0"/>
              <a:t>Distilling business intelligence from that data to drive smart decisions</a:t>
            </a:r>
          </a:p>
          <a:p>
            <a:pPr eaLnBrk="1" hangingPunct="1"/>
            <a:r>
              <a:rPr lang="en-US" dirty="0" smtClean="0"/>
              <a:t>Provides information products</a:t>
            </a:r>
          </a:p>
          <a:p>
            <a:pPr eaLnBrk="1" hangingPunct="1"/>
            <a:r>
              <a:rPr lang="en-US" dirty="0" smtClean="0"/>
              <a:t>Manages clients’ data</a:t>
            </a:r>
          </a:p>
          <a:p>
            <a:pPr eaLnBrk="1" hangingPunct="1"/>
            <a:endParaRPr lang="en-US" dirty="0" smtClean="0"/>
          </a:p>
        </p:txBody>
      </p:sp>
    </p:spTree>
    <p:extLst>
      <p:ext uri="{BB962C8B-B14F-4D97-AF65-F5344CB8AC3E}">
        <p14:creationId xmlns:p14="http://schemas.microsoft.com/office/powerpoint/2010/main" val="15330641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A587739A-3DAE-4892-9DE7-E07D3F10BAE8}" type="slidenum">
              <a:rPr lang="en-US">
                <a:solidFill>
                  <a:srgbClr val="F5E7AB"/>
                </a:solidFill>
              </a:rPr>
              <a:pPr eaLnBrk="1" hangingPunct="1"/>
              <a:t>58</a:t>
            </a:fld>
            <a:endParaRPr lang="en-US">
              <a:solidFill>
                <a:srgbClr val="F5E7AB"/>
              </a:solidFill>
            </a:endParaRPr>
          </a:p>
        </p:txBody>
      </p:sp>
      <p:sp>
        <p:nvSpPr>
          <p:cNvPr id="60419" name="Rectangle 2"/>
          <p:cNvSpPr>
            <a:spLocks noGrp="1" noChangeArrowheads="1"/>
          </p:cNvSpPr>
          <p:nvPr>
            <p:ph type="title"/>
          </p:nvPr>
        </p:nvSpPr>
        <p:spPr>
          <a:xfrm>
            <a:off x="304800" y="533400"/>
            <a:ext cx="8229600" cy="914400"/>
          </a:xfrm>
        </p:spPr>
        <p:txBody>
          <a:bodyPr/>
          <a:lstStyle/>
          <a:p>
            <a:pPr eaLnBrk="1" hangingPunct="1"/>
            <a:r>
              <a:rPr lang="en-US" b="1" dirty="0" smtClean="0">
                <a:solidFill>
                  <a:srgbClr val="00B0F0"/>
                </a:solidFill>
              </a:rPr>
              <a:t>Case Study Questions</a:t>
            </a:r>
          </a:p>
        </p:txBody>
      </p:sp>
      <p:sp>
        <p:nvSpPr>
          <p:cNvPr id="60420"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z="2800" dirty="0" smtClean="0"/>
              <a:t>Acxiom is in a unique type of business.  How would you describe the business of Acxiom?  Are they a service- or a product-oriented business?</a:t>
            </a:r>
          </a:p>
          <a:p>
            <a:pPr marL="516179" indent="-516179" eaLnBrk="1" hangingPunct="1">
              <a:buFont typeface="Wingdings" pitchFamily="2" charset="2"/>
              <a:buAutoNum type="arabicPeriod"/>
            </a:pPr>
            <a:r>
              <a:rPr lang="en-US" sz="2800" dirty="0" smtClean="0"/>
              <a:t>From the case, it is easy to see that Acxiom has focused on a wide variety of data from different sources.  How does Acxiom decide which data to collect and for whom?</a:t>
            </a:r>
          </a:p>
          <a:p>
            <a:pPr marL="516179" indent="-516179" eaLnBrk="1" hangingPunct="1">
              <a:buFont typeface="Wingdings" pitchFamily="2" charset="2"/>
              <a:buAutoNum type="arabicPeriod"/>
            </a:pPr>
            <a:r>
              <a:rPr lang="en-US" sz="2800" dirty="0" smtClean="0"/>
              <a:t>Acxiom’s business raises many issues related to privacy.  Is the data collected by Acxiom really private?</a:t>
            </a:r>
          </a:p>
        </p:txBody>
      </p:sp>
    </p:spTree>
    <p:extLst>
      <p:ext uri="{BB962C8B-B14F-4D97-AF65-F5344CB8AC3E}">
        <p14:creationId xmlns:p14="http://schemas.microsoft.com/office/powerpoint/2010/main" val="3318281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45359582-8C9A-4EF7-8459-A2BCFAF715BC}" type="slidenum">
              <a:rPr lang="en-US">
                <a:solidFill>
                  <a:srgbClr val="F5E7AB"/>
                </a:solidFill>
              </a:rPr>
              <a:pPr eaLnBrk="1" hangingPunct="1"/>
              <a:t>59</a:t>
            </a:fld>
            <a:endParaRPr lang="en-US">
              <a:solidFill>
                <a:srgbClr val="F5E7AB"/>
              </a:solidFill>
            </a:endParaRPr>
          </a:p>
        </p:txBody>
      </p:sp>
      <p:sp>
        <p:nvSpPr>
          <p:cNvPr id="61443" name="Rectangle 2"/>
          <p:cNvSpPr>
            <a:spLocks noGrp="1" noChangeArrowheads="1"/>
          </p:cNvSpPr>
          <p:nvPr>
            <p:ph type="title"/>
          </p:nvPr>
        </p:nvSpPr>
        <p:spPr>
          <a:xfrm>
            <a:off x="304800" y="762000"/>
            <a:ext cx="8229600" cy="808038"/>
          </a:xfrm>
        </p:spPr>
        <p:txBody>
          <a:bodyPr/>
          <a:lstStyle/>
          <a:p>
            <a:pPr eaLnBrk="1" hangingPunct="1"/>
            <a:r>
              <a:rPr lang="en-US" dirty="0" smtClean="0"/>
              <a:t>Real World Internet Activity</a:t>
            </a:r>
          </a:p>
        </p:txBody>
      </p:sp>
      <p:sp>
        <p:nvSpPr>
          <p:cNvPr id="61444" name="Rectangle 3"/>
          <p:cNvSpPr>
            <a:spLocks noGrp="1" noChangeArrowheads="1"/>
          </p:cNvSpPr>
          <p:nvPr>
            <p:ph type="body" idx="1"/>
          </p:nvPr>
        </p:nvSpPr>
        <p:spPr>
          <a:xfrm>
            <a:off x="457200" y="1981200"/>
            <a:ext cx="8229600" cy="4144963"/>
          </a:xfrm>
        </p:spPr>
        <p:txBody>
          <a:bodyPr/>
          <a:lstStyle/>
          <a:p>
            <a:pPr marL="516179" indent="-516179" eaLnBrk="1" hangingPunct="1">
              <a:buFont typeface="Wingdings" pitchFamily="2" charset="2"/>
              <a:buAutoNum type="arabicPeriod"/>
            </a:pPr>
            <a:r>
              <a:rPr lang="en-US" dirty="0" smtClean="0"/>
              <a:t>In the case, it was stated that Acxiom started as the result of a spin-off from a bus company.  Using the Internet,</a:t>
            </a:r>
          </a:p>
          <a:p>
            <a:pPr marL="860298" lvl="1" indent="-473164" eaLnBrk="1" hangingPunct="1"/>
            <a:r>
              <a:rPr lang="en-US" dirty="0" smtClean="0"/>
              <a:t>See if you can find the history of Acxiom.</a:t>
            </a:r>
          </a:p>
          <a:p>
            <a:pPr marL="860298" lvl="1" indent="-473164" eaLnBrk="1" hangingPunct="1"/>
            <a:r>
              <a:rPr lang="en-US" dirty="0" smtClean="0"/>
              <a:t>How does a bus company evolve into a data collection and dissemination company?</a:t>
            </a:r>
          </a:p>
          <a:p>
            <a:pPr marL="860298" lvl="1" indent="-473164" eaLnBrk="1" hangingPunct="1"/>
            <a:endParaRPr lang="en-US" sz="2300" dirty="0"/>
          </a:p>
        </p:txBody>
      </p:sp>
    </p:spTree>
    <p:extLst>
      <p:ext uri="{BB962C8B-B14F-4D97-AF65-F5344CB8AC3E}">
        <p14:creationId xmlns:p14="http://schemas.microsoft.com/office/powerpoint/2010/main" val="2980189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FD2F624E-0EF3-48F6-AB9D-C9EE844EC6E0}" type="slidenum">
              <a:rPr lang="en-US">
                <a:solidFill>
                  <a:srgbClr val="F5E7AB"/>
                </a:solidFill>
              </a:rPr>
              <a:pPr eaLnBrk="1" hangingPunct="1"/>
              <a:t>6</a:t>
            </a:fld>
            <a:endParaRPr lang="en-US">
              <a:solidFill>
                <a:srgbClr val="F5E7AB"/>
              </a:solidFill>
            </a:endParaRPr>
          </a:p>
        </p:txBody>
      </p:sp>
      <p:sp>
        <p:nvSpPr>
          <p:cNvPr id="7171" name="Rectangle 2"/>
          <p:cNvSpPr>
            <a:spLocks noGrp="1" noChangeArrowheads="1"/>
          </p:cNvSpPr>
          <p:nvPr>
            <p:ph type="title"/>
          </p:nvPr>
        </p:nvSpPr>
        <p:spPr>
          <a:xfrm>
            <a:off x="377687" y="1524000"/>
            <a:ext cx="8229600" cy="838200"/>
          </a:xfrm>
        </p:spPr>
        <p:txBody>
          <a:bodyPr/>
          <a:lstStyle/>
          <a:p>
            <a:pPr eaLnBrk="1" hangingPunct="1"/>
            <a:r>
              <a:rPr lang="en-US" sz="3600" dirty="0"/>
              <a:t>Case 1: Harrah’s Entertainment and Others</a:t>
            </a:r>
          </a:p>
        </p:txBody>
      </p:sp>
      <p:sp>
        <p:nvSpPr>
          <p:cNvPr id="7172" name="Rectangle 3"/>
          <p:cNvSpPr>
            <a:spLocks noGrp="1" noChangeArrowheads="1"/>
          </p:cNvSpPr>
          <p:nvPr>
            <p:ph type="body" idx="1"/>
          </p:nvPr>
        </p:nvSpPr>
        <p:spPr>
          <a:xfrm>
            <a:off x="462316" y="2286000"/>
            <a:ext cx="8529283" cy="3763963"/>
          </a:xfrm>
        </p:spPr>
        <p:txBody>
          <a:bodyPr/>
          <a:lstStyle/>
          <a:p>
            <a:pPr eaLnBrk="1" hangingPunct="1"/>
            <a:r>
              <a:rPr lang="en-US" dirty="0" smtClean="0"/>
              <a:t>For casinos, one of their most important assets is the data about the high-roller customers</a:t>
            </a:r>
          </a:p>
          <a:p>
            <a:pPr eaLnBrk="1" hangingPunct="1"/>
            <a:r>
              <a:rPr lang="en-US" dirty="0" smtClean="0"/>
              <a:t>What steps can be taken to prevent employees from stealing this data?</a:t>
            </a:r>
          </a:p>
          <a:p>
            <a:pPr lvl="1" eaLnBrk="1" hangingPunct="1"/>
            <a:r>
              <a:rPr lang="en-US" dirty="0" smtClean="0"/>
              <a:t>Managerial</a:t>
            </a:r>
          </a:p>
          <a:p>
            <a:pPr lvl="1" eaLnBrk="1" hangingPunct="1"/>
            <a:r>
              <a:rPr lang="en-US" dirty="0" smtClean="0"/>
              <a:t>Legal</a:t>
            </a:r>
          </a:p>
          <a:p>
            <a:pPr lvl="1" eaLnBrk="1" hangingPunct="1"/>
            <a:r>
              <a:rPr lang="en-US" dirty="0" smtClean="0"/>
              <a:t>Technical</a:t>
            </a:r>
          </a:p>
          <a:p>
            <a:pPr eaLnBrk="1" hangingPunct="1"/>
            <a:endParaRPr lang="en-US" dirty="0" smtClean="0"/>
          </a:p>
        </p:txBody>
      </p:sp>
      <p:sp>
        <p:nvSpPr>
          <p:cNvPr id="2" name="Rectangle 1"/>
          <p:cNvSpPr/>
          <p:nvPr/>
        </p:nvSpPr>
        <p:spPr>
          <a:xfrm>
            <a:off x="381000" y="685800"/>
            <a:ext cx="8392234" cy="646331"/>
          </a:xfrm>
          <a:prstGeom prst="rect">
            <a:avLst/>
          </a:prstGeom>
        </p:spPr>
        <p:txBody>
          <a:bodyPr wrap="none">
            <a:spAutoFit/>
          </a:bodyPr>
          <a:lstStyle/>
          <a:p>
            <a:r>
              <a:rPr lang="id-ID" sz="3600" dirty="0">
                <a:solidFill>
                  <a:srgbClr val="0000CC"/>
                </a:solidFill>
              </a:rPr>
              <a:t>Managing Data, the Database Approach</a:t>
            </a:r>
          </a:p>
        </p:txBody>
      </p:sp>
    </p:spTree>
    <p:extLst>
      <p:ext uri="{BB962C8B-B14F-4D97-AF65-F5344CB8AC3E}">
        <p14:creationId xmlns:p14="http://schemas.microsoft.com/office/powerpoint/2010/main" val="41431398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E068D3C9-1A36-457A-8AF6-FE305B023B54}" type="slidenum">
              <a:rPr lang="en-US">
                <a:solidFill>
                  <a:srgbClr val="F5E7AB"/>
                </a:solidFill>
              </a:rPr>
              <a:pPr eaLnBrk="1" hangingPunct="1"/>
              <a:t>60</a:t>
            </a:fld>
            <a:endParaRPr lang="en-US">
              <a:solidFill>
                <a:srgbClr val="F5E7AB"/>
              </a:solidFill>
            </a:endParaRPr>
          </a:p>
        </p:txBody>
      </p:sp>
      <p:sp>
        <p:nvSpPr>
          <p:cNvPr id="62467" name="Rectangle 2"/>
          <p:cNvSpPr>
            <a:spLocks noGrp="1" noChangeArrowheads="1"/>
          </p:cNvSpPr>
          <p:nvPr>
            <p:ph type="title"/>
          </p:nvPr>
        </p:nvSpPr>
        <p:spPr>
          <a:xfrm>
            <a:off x="457200" y="762000"/>
            <a:ext cx="8229600" cy="655638"/>
          </a:xfrm>
        </p:spPr>
        <p:txBody>
          <a:bodyPr/>
          <a:lstStyle/>
          <a:p>
            <a:pPr eaLnBrk="1" hangingPunct="1"/>
            <a:r>
              <a:rPr lang="en-US" dirty="0" smtClean="0"/>
              <a:t>Real World Group Activity</a:t>
            </a:r>
          </a:p>
        </p:txBody>
      </p:sp>
      <p:sp>
        <p:nvSpPr>
          <p:cNvPr id="62468" name="Rectangle 3"/>
          <p:cNvSpPr>
            <a:spLocks noGrp="1" noChangeArrowheads="1"/>
          </p:cNvSpPr>
          <p:nvPr>
            <p:ph type="body" idx="1"/>
          </p:nvPr>
        </p:nvSpPr>
        <p:spPr/>
        <p:txBody>
          <a:bodyPr/>
          <a:lstStyle/>
          <a:p>
            <a:pPr eaLnBrk="1" hangingPunct="1"/>
            <a:r>
              <a:rPr lang="en-US" smtClean="0"/>
              <a:t>The privacy problems faced by Acxiom were associated with the accidental dissemination of data deemed sensitive by a third party.  In small groups,</a:t>
            </a:r>
          </a:p>
          <a:p>
            <a:pPr lvl="1" eaLnBrk="1" hangingPunct="1"/>
            <a:r>
              <a:rPr lang="en-US" smtClean="0"/>
              <a:t>Discuss the privacy issues associated with Acxiom’s business.</a:t>
            </a:r>
          </a:p>
          <a:p>
            <a:pPr lvl="1" eaLnBrk="1" hangingPunct="1"/>
            <a:r>
              <a:rPr lang="en-US" smtClean="0"/>
              <a:t>Do you think they are doing anything wrong?</a:t>
            </a:r>
          </a:p>
        </p:txBody>
      </p:sp>
    </p:spTree>
    <p:extLst>
      <p:ext uri="{BB962C8B-B14F-4D97-AF65-F5344CB8AC3E}">
        <p14:creationId xmlns:p14="http://schemas.microsoft.com/office/powerpoint/2010/main" val="546452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DA5B5313-F573-483B-AB35-6EB3C0DA80B8}" type="slidenum">
              <a:rPr lang="en-US">
                <a:solidFill>
                  <a:srgbClr val="F5E7AB"/>
                </a:solidFill>
              </a:rPr>
              <a:pPr eaLnBrk="1" hangingPunct="1"/>
              <a:t>7</a:t>
            </a:fld>
            <a:endParaRPr lang="en-US">
              <a:solidFill>
                <a:srgbClr val="F5E7AB"/>
              </a:solidFill>
            </a:endParaRPr>
          </a:p>
        </p:txBody>
      </p:sp>
      <p:sp>
        <p:nvSpPr>
          <p:cNvPr id="8195" name="Rectangle 2"/>
          <p:cNvSpPr>
            <a:spLocks noGrp="1" noChangeArrowheads="1"/>
          </p:cNvSpPr>
          <p:nvPr>
            <p:ph type="title"/>
          </p:nvPr>
        </p:nvSpPr>
        <p:spPr>
          <a:xfrm>
            <a:off x="533400" y="1447800"/>
            <a:ext cx="4800600" cy="685800"/>
          </a:xfrm>
        </p:spPr>
        <p:txBody>
          <a:bodyPr/>
          <a:lstStyle/>
          <a:p>
            <a:pPr algn="l" eaLnBrk="1" hangingPunct="1"/>
            <a:r>
              <a:rPr lang="en-US" sz="3600" dirty="0" smtClean="0">
                <a:solidFill>
                  <a:srgbClr val="FF0000"/>
                </a:solidFill>
              </a:rPr>
              <a:t>Case Study Questions</a:t>
            </a:r>
          </a:p>
        </p:txBody>
      </p:sp>
      <p:sp>
        <p:nvSpPr>
          <p:cNvPr id="8196" name="Rectangle 3"/>
          <p:cNvSpPr>
            <a:spLocks noGrp="1" noChangeArrowheads="1"/>
          </p:cNvSpPr>
          <p:nvPr>
            <p:ph type="body" idx="1"/>
          </p:nvPr>
        </p:nvSpPr>
        <p:spPr>
          <a:xfrm>
            <a:off x="533400" y="2057400"/>
            <a:ext cx="8382000" cy="4068763"/>
          </a:xfrm>
        </p:spPr>
        <p:txBody>
          <a:bodyPr/>
          <a:lstStyle/>
          <a:p>
            <a:pPr marL="516179" indent="-516179" eaLnBrk="1" hangingPunct="1">
              <a:buFont typeface="Wingdings" pitchFamily="2" charset="2"/>
              <a:buAutoNum type="arabicPeriod"/>
            </a:pPr>
            <a:r>
              <a:rPr lang="en-US" dirty="0" smtClean="0"/>
              <a:t>Why have developments in IT helped to increase the value of the data resources of many companies?</a:t>
            </a:r>
          </a:p>
          <a:p>
            <a:pPr marL="516179" indent="-516179" eaLnBrk="1" hangingPunct="1">
              <a:buFont typeface="Wingdings" pitchFamily="2" charset="2"/>
              <a:buAutoNum type="arabicPeriod"/>
            </a:pPr>
            <a:r>
              <a:rPr lang="en-US" dirty="0" smtClean="0"/>
              <a:t>How have these capabilities increased the security challenges associated with protecting a company’s data resources?</a:t>
            </a:r>
          </a:p>
          <a:p>
            <a:pPr marL="516179" indent="-516179" eaLnBrk="1" hangingPunct="1">
              <a:buFont typeface="Wingdings" pitchFamily="2" charset="2"/>
              <a:buAutoNum type="arabicPeriod"/>
            </a:pPr>
            <a:r>
              <a:rPr lang="en-US" dirty="0" smtClean="0"/>
              <a:t>How can companies use IT to meet the challenges of data resource security?</a:t>
            </a:r>
          </a:p>
        </p:txBody>
      </p:sp>
      <p:sp>
        <p:nvSpPr>
          <p:cNvPr id="5" name="Rectangle 4"/>
          <p:cNvSpPr/>
          <p:nvPr/>
        </p:nvSpPr>
        <p:spPr>
          <a:xfrm>
            <a:off x="381000" y="685800"/>
            <a:ext cx="8392234" cy="646331"/>
          </a:xfrm>
          <a:prstGeom prst="rect">
            <a:avLst/>
          </a:prstGeom>
        </p:spPr>
        <p:txBody>
          <a:bodyPr wrap="none">
            <a:spAutoFit/>
          </a:bodyPr>
          <a:lstStyle/>
          <a:p>
            <a:r>
              <a:rPr lang="id-ID" sz="3600" dirty="0">
                <a:solidFill>
                  <a:srgbClr val="0000CC"/>
                </a:solidFill>
              </a:rPr>
              <a:t>Managing Data, the Database Approach</a:t>
            </a:r>
          </a:p>
        </p:txBody>
      </p:sp>
    </p:spTree>
    <p:extLst>
      <p:ext uri="{BB962C8B-B14F-4D97-AF65-F5344CB8AC3E}">
        <p14:creationId xmlns:p14="http://schemas.microsoft.com/office/powerpoint/2010/main" val="32213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E89E22DC-6AF1-49D6-838C-8C0F558CA7A9}" type="slidenum">
              <a:rPr lang="en-US">
                <a:solidFill>
                  <a:srgbClr val="F5E7AB"/>
                </a:solidFill>
              </a:rPr>
              <a:pPr eaLnBrk="1" hangingPunct="1"/>
              <a:t>8</a:t>
            </a:fld>
            <a:endParaRPr lang="en-US">
              <a:solidFill>
                <a:srgbClr val="F5E7AB"/>
              </a:solidFill>
            </a:endParaRPr>
          </a:p>
        </p:txBody>
      </p:sp>
      <p:sp>
        <p:nvSpPr>
          <p:cNvPr id="9219" name="Rectangle 2"/>
          <p:cNvSpPr>
            <a:spLocks noGrp="1" noChangeArrowheads="1"/>
          </p:cNvSpPr>
          <p:nvPr>
            <p:ph type="title"/>
          </p:nvPr>
        </p:nvSpPr>
        <p:spPr>
          <a:xfrm>
            <a:off x="228600" y="1295400"/>
            <a:ext cx="8382000" cy="609600"/>
          </a:xfrm>
        </p:spPr>
        <p:txBody>
          <a:bodyPr/>
          <a:lstStyle/>
          <a:p>
            <a:pPr algn="l" eaLnBrk="1" hangingPunct="1"/>
            <a:r>
              <a:rPr lang="en-US" dirty="0" smtClean="0"/>
              <a:t>Real World Internet Activity</a:t>
            </a:r>
          </a:p>
        </p:txBody>
      </p:sp>
      <p:sp>
        <p:nvSpPr>
          <p:cNvPr id="9220" name="Rectangle 3"/>
          <p:cNvSpPr>
            <a:spLocks noGrp="1" noChangeArrowheads="1"/>
          </p:cNvSpPr>
          <p:nvPr>
            <p:ph type="body" idx="1"/>
          </p:nvPr>
        </p:nvSpPr>
        <p:spPr>
          <a:xfrm>
            <a:off x="381000" y="1905000"/>
            <a:ext cx="8577617" cy="4449763"/>
          </a:xfrm>
        </p:spPr>
        <p:txBody>
          <a:bodyPr/>
          <a:lstStyle/>
          <a:p>
            <a:pPr marL="516179" indent="-516179" eaLnBrk="1" hangingPunct="1">
              <a:buFont typeface="Wingdings" pitchFamily="2" charset="2"/>
              <a:buAutoNum type="arabicPeriod"/>
            </a:pPr>
            <a:r>
              <a:rPr lang="en-US" sz="2800" dirty="0" smtClean="0"/>
              <a:t>Companies are increasingly adopting a position that data is an asset that must be managed with the same level of attention as that of cash and other capital.  Using the Internet,</a:t>
            </a:r>
          </a:p>
          <a:p>
            <a:pPr marL="860298" lvl="1" indent="-473164" eaLnBrk="1" hangingPunct="1"/>
            <a:r>
              <a:rPr lang="en-US" dirty="0" smtClean="0"/>
              <a:t>See if you can find examples of how companies treat their data.</a:t>
            </a:r>
          </a:p>
          <a:p>
            <a:pPr marL="860298" lvl="1" indent="-473164" eaLnBrk="1" hangingPunct="1"/>
            <a:r>
              <a:rPr lang="en-US" dirty="0" smtClean="0"/>
              <a:t>Does there seem to be any relationship between companies that look at their data as an asset and companies that are highly successful in their respective industries?</a:t>
            </a:r>
          </a:p>
          <a:p>
            <a:pPr marL="516179" indent="-516179" eaLnBrk="1" hangingPunct="1">
              <a:buNone/>
            </a:pPr>
            <a:endParaRPr lang="en-US" sz="2800" dirty="0"/>
          </a:p>
          <a:p>
            <a:pPr marL="860298" lvl="1" indent="-473164" eaLnBrk="1" hangingPunct="1"/>
            <a:endParaRPr lang="en-US" dirty="0"/>
          </a:p>
        </p:txBody>
      </p:sp>
      <p:sp>
        <p:nvSpPr>
          <p:cNvPr id="6" name="Rectangle 5"/>
          <p:cNvSpPr/>
          <p:nvPr/>
        </p:nvSpPr>
        <p:spPr>
          <a:xfrm>
            <a:off x="371061" y="679461"/>
            <a:ext cx="8392234" cy="646331"/>
          </a:xfrm>
          <a:prstGeom prst="rect">
            <a:avLst/>
          </a:prstGeom>
        </p:spPr>
        <p:txBody>
          <a:bodyPr wrap="none">
            <a:spAutoFit/>
          </a:bodyPr>
          <a:lstStyle/>
          <a:p>
            <a:r>
              <a:rPr lang="id-ID" sz="3600" dirty="0">
                <a:solidFill>
                  <a:srgbClr val="0000CC"/>
                </a:solidFill>
              </a:rPr>
              <a:t>Managing Data, the Database Approach</a:t>
            </a:r>
          </a:p>
        </p:txBody>
      </p:sp>
    </p:spTree>
    <p:extLst>
      <p:ext uri="{BB962C8B-B14F-4D97-AF65-F5344CB8AC3E}">
        <p14:creationId xmlns:p14="http://schemas.microsoft.com/office/powerpoint/2010/main" val="3814853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838791" indent="-322612" eaLnBrk="0" hangingPunct="0">
              <a:defRPr>
                <a:solidFill>
                  <a:schemeClr val="tx1"/>
                </a:solidFill>
                <a:latin typeface="Arial" pitchFamily="34" charset="0"/>
              </a:defRPr>
            </a:lvl2pPr>
            <a:lvl3pPr marL="1290447" indent="-258089" eaLnBrk="0" hangingPunct="0">
              <a:defRPr>
                <a:solidFill>
                  <a:schemeClr val="tx1"/>
                </a:solidFill>
                <a:latin typeface="Arial" pitchFamily="34" charset="0"/>
              </a:defRPr>
            </a:lvl3pPr>
            <a:lvl4pPr marL="1806626" indent="-258089" eaLnBrk="0" hangingPunct="0">
              <a:defRPr>
                <a:solidFill>
                  <a:schemeClr val="tx1"/>
                </a:solidFill>
                <a:latin typeface="Arial" pitchFamily="34" charset="0"/>
              </a:defRPr>
            </a:lvl4pPr>
            <a:lvl5pPr marL="2322805" indent="-258089" eaLnBrk="0" hangingPunct="0">
              <a:defRPr>
                <a:solidFill>
                  <a:schemeClr val="tx1"/>
                </a:solidFill>
                <a:latin typeface="Arial" pitchFamily="34" charset="0"/>
              </a:defRPr>
            </a:lvl5pPr>
            <a:lvl6pPr marL="2838983" indent="-258089" eaLnBrk="0" fontAlgn="base" hangingPunct="0">
              <a:spcBef>
                <a:spcPct val="0"/>
              </a:spcBef>
              <a:spcAft>
                <a:spcPct val="0"/>
              </a:spcAft>
              <a:defRPr>
                <a:solidFill>
                  <a:schemeClr val="tx1"/>
                </a:solidFill>
                <a:latin typeface="Arial" pitchFamily="34" charset="0"/>
              </a:defRPr>
            </a:lvl6pPr>
            <a:lvl7pPr marL="3355162" indent="-258089" eaLnBrk="0" fontAlgn="base" hangingPunct="0">
              <a:spcBef>
                <a:spcPct val="0"/>
              </a:spcBef>
              <a:spcAft>
                <a:spcPct val="0"/>
              </a:spcAft>
              <a:defRPr>
                <a:solidFill>
                  <a:schemeClr val="tx1"/>
                </a:solidFill>
                <a:latin typeface="Arial" pitchFamily="34" charset="0"/>
              </a:defRPr>
            </a:lvl7pPr>
            <a:lvl8pPr marL="3871341" indent="-258089" eaLnBrk="0" fontAlgn="base" hangingPunct="0">
              <a:spcBef>
                <a:spcPct val="0"/>
              </a:spcBef>
              <a:spcAft>
                <a:spcPct val="0"/>
              </a:spcAft>
              <a:defRPr>
                <a:solidFill>
                  <a:schemeClr val="tx1"/>
                </a:solidFill>
                <a:latin typeface="Arial" pitchFamily="34" charset="0"/>
              </a:defRPr>
            </a:lvl8pPr>
            <a:lvl9pPr marL="4387520" indent="-258089"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5E7AB"/>
                </a:solidFill>
              </a:rPr>
              <a:t>5-</a:t>
            </a:r>
            <a:fld id="{3D1B1036-6ED1-4863-84B8-6D429A6C61C9}" type="slidenum">
              <a:rPr lang="en-US">
                <a:solidFill>
                  <a:srgbClr val="F5E7AB"/>
                </a:solidFill>
              </a:rPr>
              <a:pPr eaLnBrk="1" hangingPunct="1"/>
              <a:t>9</a:t>
            </a:fld>
            <a:endParaRPr lang="en-US">
              <a:solidFill>
                <a:srgbClr val="F5E7AB"/>
              </a:solidFill>
            </a:endParaRPr>
          </a:p>
        </p:txBody>
      </p:sp>
      <p:sp>
        <p:nvSpPr>
          <p:cNvPr id="10243" name="Rectangle 4"/>
          <p:cNvSpPr>
            <a:spLocks noGrp="1" noChangeArrowheads="1"/>
          </p:cNvSpPr>
          <p:nvPr>
            <p:ph type="title"/>
          </p:nvPr>
        </p:nvSpPr>
        <p:spPr>
          <a:xfrm>
            <a:off x="304800" y="1371600"/>
            <a:ext cx="8229600" cy="731838"/>
          </a:xfrm>
        </p:spPr>
        <p:txBody>
          <a:bodyPr/>
          <a:lstStyle/>
          <a:p>
            <a:pPr algn="l" eaLnBrk="1" hangingPunct="1"/>
            <a:r>
              <a:rPr lang="en-US" dirty="0" smtClean="0"/>
              <a:t>Real World Group Activity</a:t>
            </a:r>
          </a:p>
        </p:txBody>
      </p:sp>
      <p:sp>
        <p:nvSpPr>
          <p:cNvPr id="10244" name="Rectangle 5"/>
          <p:cNvSpPr>
            <a:spLocks noGrp="1" noChangeArrowheads="1"/>
          </p:cNvSpPr>
          <p:nvPr>
            <p:ph type="body" idx="1"/>
          </p:nvPr>
        </p:nvSpPr>
        <p:spPr>
          <a:xfrm>
            <a:off x="228600" y="2057400"/>
            <a:ext cx="8686800" cy="4068763"/>
          </a:xfrm>
        </p:spPr>
        <p:txBody>
          <a:bodyPr/>
          <a:lstStyle/>
          <a:p>
            <a:pPr eaLnBrk="1" hangingPunct="1"/>
            <a:r>
              <a:rPr lang="en-US" dirty="0" smtClean="0"/>
              <a:t>The case illustrates how valuable data resources are to the casino industry.  In small groups,</a:t>
            </a:r>
          </a:p>
          <a:p>
            <a:pPr lvl="1" eaLnBrk="1" hangingPunct="1"/>
            <a:r>
              <a:rPr lang="en-US" dirty="0" smtClean="0"/>
              <a:t>Discuss other industries where their data are clearly their lifeblood.</a:t>
            </a:r>
          </a:p>
          <a:p>
            <a:pPr lvl="1" eaLnBrk="1" hangingPunct="1"/>
            <a:r>
              <a:rPr lang="en-US" dirty="0" smtClean="0"/>
              <a:t>For example, it has been estimated that any firm in the financial industry would have a life expectancy of less than 100 hours if they were placed in a position where they could not access their organizational data.  Do you agree with this estimate?</a:t>
            </a:r>
          </a:p>
        </p:txBody>
      </p:sp>
      <p:sp>
        <p:nvSpPr>
          <p:cNvPr id="5" name="Rectangle 4"/>
          <p:cNvSpPr/>
          <p:nvPr/>
        </p:nvSpPr>
        <p:spPr>
          <a:xfrm>
            <a:off x="381000" y="655983"/>
            <a:ext cx="8392234" cy="646331"/>
          </a:xfrm>
          <a:prstGeom prst="rect">
            <a:avLst/>
          </a:prstGeom>
        </p:spPr>
        <p:txBody>
          <a:bodyPr wrap="none">
            <a:spAutoFit/>
          </a:bodyPr>
          <a:lstStyle/>
          <a:p>
            <a:r>
              <a:rPr lang="id-ID" sz="3600" dirty="0">
                <a:solidFill>
                  <a:srgbClr val="0000CC"/>
                </a:solidFill>
              </a:rPr>
              <a:t>Managing Data, the Database Approach</a:t>
            </a:r>
          </a:p>
        </p:txBody>
      </p:sp>
    </p:spTree>
    <p:extLst>
      <p:ext uri="{BB962C8B-B14F-4D97-AF65-F5344CB8AC3E}">
        <p14:creationId xmlns:p14="http://schemas.microsoft.com/office/powerpoint/2010/main" val="171512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2181</Words>
  <Application>Microsoft Office PowerPoint</Application>
  <PresentationFormat>On-screen Show (4:3)</PresentationFormat>
  <Paragraphs>356</Paragraphs>
  <Slides>61</Slides>
  <Notes>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DASAR SISTEM INFORMASI</vt:lpstr>
      <vt:lpstr>PowerPoint Presentation</vt:lpstr>
      <vt:lpstr>Learning  Outcomes</vt:lpstr>
      <vt:lpstr>Learning Objectives</vt:lpstr>
      <vt:lpstr>Learning Objectives</vt:lpstr>
      <vt:lpstr>Case 1: Harrah’s Entertainment and Others</vt:lpstr>
      <vt:lpstr>Case Study Questions</vt:lpstr>
      <vt:lpstr>Real World Internet Activity</vt:lpstr>
      <vt:lpstr>Real World Group Activity</vt:lpstr>
      <vt:lpstr>Examples of logical data elements</vt:lpstr>
      <vt:lpstr>Fundamental Data Concepts</vt:lpstr>
      <vt:lpstr>Fundamental Data Concepts</vt:lpstr>
      <vt:lpstr>Electric Utility Database</vt:lpstr>
      <vt:lpstr>Database Structures</vt:lpstr>
      <vt:lpstr>Hierarchical Structure</vt:lpstr>
      <vt:lpstr>Hierarchical Structure</vt:lpstr>
      <vt:lpstr>Network Structure</vt:lpstr>
      <vt:lpstr>Network Structure</vt:lpstr>
      <vt:lpstr>Relational Structure</vt:lpstr>
      <vt:lpstr>Relational Structure</vt:lpstr>
      <vt:lpstr>Relational Operations</vt:lpstr>
      <vt:lpstr>Multidimensional Structure</vt:lpstr>
      <vt:lpstr>Multidimensional Model</vt:lpstr>
      <vt:lpstr>Object-oriented Structure</vt:lpstr>
      <vt:lpstr>Object-oriented Structure</vt:lpstr>
      <vt:lpstr>Object-oriented Structure</vt:lpstr>
      <vt:lpstr>Evaluation of Database Structures</vt:lpstr>
      <vt:lpstr>Database Development</vt:lpstr>
      <vt:lpstr>Database Development</vt:lpstr>
      <vt:lpstr>Data Planning Process</vt:lpstr>
      <vt:lpstr>Entity Relationship Diagram</vt:lpstr>
      <vt:lpstr>Database Design Process</vt:lpstr>
      <vt:lpstr>Logical and Physical Database Views</vt:lpstr>
      <vt:lpstr>Case 2: Emerson and Sanofi Data stewards seek data conformity</vt:lpstr>
      <vt:lpstr>Case Study Questions</vt:lpstr>
      <vt:lpstr>Real World Internet Activity</vt:lpstr>
      <vt:lpstr>Real World Group Activity</vt:lpstr>
      <vt:lpstr>Data Resource Management</vt:lpstr>
      <vt:lpstr>Types of databases</vt:lpstr>
      <vt:lpstr>Operational Databases</vt:lpstr>
      <vt:lpstr>Distributed Databases</vt:lpstr>
      <vt:lpstr>External Databases</vt:lpstr>
      <vt:lpstr>Hypermedia Database</vt:lpstr>
      <vt:lpstr>Data Warehouse</vt:lpstr>
      <vt:lpstr>Data Warehouse</vt:lpstr>
      <vt:lpstr>Data Mining</vt:lpstr>
      <vt:lpstr>Traditional File Processing</vt:lpstr>
      <vt:lpstr>Traditional File Processing</vt:lpstr>
      <vt:lpstr>Database Management Approach</vt:lpstr>
      <vt:lpstr>Database Management Approach</vt:lpstr>
      <vt:lpstr>DBMS Major Functions</vt:lpstr>
      <vt:lpstr>Database Interrogation</vt:lpstr>
      <vt:lpstr>Natural Language versus SQL</vt:lpstr>
      <vt:lpstr>Graphical Query</vt:lpstr>
      <vt:lpstr>Database Maintenance</vt:lpstr>
      <vt:lpstr>Application Development</vt:lpstr>
      <vt:lpstr>Case 3: Acxiom Corporation Data Demands Respect</vt:lpstr>
      <vt:lpstr>Case Study Questions</vt:lpstr>
      <vt:lpstr>Real World Internet Activity</vt:lpstr>
      <vt:lpstr>Real World Group Activity</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262</cp:revision>
  <dcterms:created xsi:type="dcterms:W3CDTF">2010-08-24T06:47:44Z</dcterms:created>
  <dcterms:modified xsi:type="dcterms:W3CDTF">2017-10-30T06:57:26Z</dcterms:modified>
</cp:coreProperties>
</file>