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88" r:id="rId2"/>
    <p:sldId id="389" r:id="rId3"/>
    <p:sldId id="445" r:id="rId4"/>
    <p:sldId id="446" r:id="rId5"/>
    <p:sldId id="447" r:id="rId6"/>
    <p:sldId id="448" r:id="rId7"/>
    <p:sldId id="449" r:id="rId8"/>
    <p:sldId id="450" r:id="rId9"/>
    <p:sldId id="451" r:id="rId10"/>
    <p:sldId id="439" r:id="rId11"/>
    <p:sldId id="440" r:id="rId12"/>
    <p:sldId id="441" r:id="rId13"/>
    <p:sldId id="442" r:id="rId14"/>
    <p:sldId id="443" r:id="rId15"/>
    <p:sldId id="444" r:id="rId16"/>
    <p:sldId id="435" r:id="rId17"/>
    <p:sldId id="436" r:id="rId18"/>
    <p:sldId id="437" r:id="rId19"/>
    <p:sldId id="438" r:id="rId20"/>
    <p:sldId id="433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3190" autoAdjust="0"/>
  </p:normalViewPr>
  <p:slideViewPr>
    <p:cSldViewPr>
      <p:cViewPr>
        <p:scale>
          <a:sx n="72" d="100"/>
          <a:sy n="72" d="100"/>
        </p:scale>
        <p:origin x="-1266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D401D-C29A-4928-88E1-427A39D3C18A}" type="datetimeFigureOut">
              <a:rPr lang="id-ID" smtClean="0"/>
              <a:t>31/10/2017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FD104-B2A3-424E-B3F4-1DFCA91EAA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7911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048E5B-BD9A-4C0B-B552-4469974D48FE}" type="datetimeFigureOut">
              <a:rPr lang="id-ID"/>
              <a:pPr>
                <a:defRPr/>
              </a:pPr>
              <a:t>31/10/2017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339B845-4BC6-43F6-B113-E03B24E0C7AB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413082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0B62B7-49E3-48FF-91FD-C2CDD7B8EC65}" type="slidenum">
              <a:rPr lang="en-US"/>
              <a:pPr eaLnBrk="1" hangingPunct="1"/>
              <a:t>6</a:t>
            </a:fld>
            <a:endParaRPr lang="en-US"/>
          </a:p>
        </p:txBody>
      </p:sp>
      <p:sp>
        <p:nvSpPr>
          <p:cNvPr id="880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d-ID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D8730E-7FE4-4A58-ADDD-310F294B6F08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Going back to the components we learned in chapter 1. 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891763-9B14-47DF-B45C-81F631C852E6}" type="slidenum">
              <a:rPr lang="en-US"/>
              <a:pPr eaLnBrk="1" hangingPunct="1"/>
              <a:t>9</a:t>
            </a:fld>
            <a:endParaRPr lang="en-US"/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You can better understand a sales problem or opportunity by identifying the components of a sales system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61955E-0956-40C9-A175-98D9EBB508DF}" type="slidenum">
              <a:rPr lang="en-US"/>
              <a:pPr eaLnBrk="1" hangingPunct="1"/>
              <a:t>13</a:t>
            </a:fld>
            <a:endParaRPr lang="en-US"/>
          </a:p>
        </p:txBody>
      </p:sp>
      <p:sp>
        <p:nvSpPr>
          <p:cNvPr id="952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d-ID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E2EC50-5FB3-4EAA-8360-2136B9F87E74}" type="slidenum">
              <a:rPr lang="en-US"/>
              <a:pPr eaLnBrk="1" hangingPunct="1"/>
              <a:t>19</a:t>
            </a:fld>
            <a:endParaRPr lang="en-US"/>
          </a:p>
        </p:txBody>
      </p:sp>
      <p:sp>
        <p:nvSpPr>
          <p:cNvPr id="1003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d-ID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01859" y="0"/>
            <a:ext cx="9347717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101859" y="228600"/>
            <a:ext cx="9347718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71799" y="1524000"/>
            <a:ext cx="6274059" cy="20764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71798" y="3657600"/>
            <a:ext cx="6274060" cy="1524000"/>
          </a:xfrm>
        </p:spPr>
        <p:txBody>
          <a:bodyPr/>
          <a:lstStyle>
            <a:lvl1pPr marL="0" indent="0" algn="ctr" eaLnBrk="1" hangingPunct="1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here to edit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Bahasan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</a:t>
            </a:r>
            <a:r>
              <a:rPr lang="en-US" dirty="0" err="1" smtClean="0"/>
              <a:t>Pertemuan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Nama </a:t>
            </a:r>
            <a:r>
              <a:rPr lang="en-US" dirty="0" err="1" smtClean="0"/>
              <a:t>Dosen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Nama Prodi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E4D6-BEB8-4E99-B8A1-7038C2F2D1BE}" type="datetime1">
              <a:rPr lang="en-US"/>
              <a:pPr>
                <a:defRPr/>
              </a:pPr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8144A-AE3E-4E44-A89F-B6746EC1707D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53187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4FACB-1F5D-4FF9-B5CC-F194F462CCA2}" type="datetime1">
              <a:rPr lang="en-US"/>
              <a:pPr>
                <a:defRPr/>
              </a:pPr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451C2-6190-4BB7-BBA8-1B23D0C40A29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25904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A4BF1-3389-4F47-8435-C04CC10B9A7E}" type="datetime1">
              <a:rPr lang="en-US"/>
              <a:pPr>
                <a:defRPr/>
              </a:pPr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C1FE-ED77-4380-AE9C-EE28AB75257F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54287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A2BF8-DE4E-4DD8-93A8-819B2A8C6ED6}" type="datetime1">
              <a:rPr lang="en-US"/>
              <a:pPr>
                <a:defRPr/>
              </a:pPr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7CEFC-1327-4C24-92E5-884D19EDEC0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0277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4200" y="2420939"/>
            <a:ext cx="3505200" cy="703262"/>
          </a:xfrm>
        </p:spPr>
        <p:txBody>
          <a:bodyPr anchor="t"/>
          <a:lstStyle>
            <a:lvl1pPr algn="l">
              <a:defRPr sz="2800" b="1" cap="all" baseline="0"/>
            </a:lvl1pPr>
          </a:lstStyle>
          <a:p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UTS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3800" y="3240088"/>
            <a:ext cx="5334000" cy="2976562"/>
          </a:xfrm>
        </p:spPr>
        <p:txBody>
          <a:bodyPr anchor="t"/>
          <a:lstStyle>
            <a:lvl1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EDCBD-1673-4569-B2E0-E1B7B9DEF070}" type="datetime1">
              <a:rPr lang="en-US"/>
              <a:pPr>
                <a:defRPr/>
              </a:pPr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71F4A-6D73-4342-9533-46E3ECE91550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04335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3D78E-5710-4279-9346-CA3F3FF1ADAB}" type="datetime1">
              <a:rPr lang="en-US"/>
              <a:pPr>
                <a:defRPr/>
              </a:pPr>
              <a:t>10/31/2017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B3AD7-5558-4161-B7D2-95F8DE54CD31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90043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C036D-7F85-4604-9C31-D116ABDFBFCB}" type="datetime1">
              <a:rPr lang="en-US"/>
              <a:pPr>
                <a:defRPr/>
              </a:pPr>
              <a:t>10/31/2017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2A8DE-DF06-4A0A-B8B9-F0FC1DFE8718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1519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7DBD3-F138-4801-A0A6-578A3386CD18}" type="datetime1">
              <a:rPr lang="en-US"/>
              <a:pPr>
                <a:defRPr/>
              </a:pPr>
              <a:t>10/31/2017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5B9C0-F00E-4EC1-B571-461E0CC5FB03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9094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31518-4759-420B-9C6C-02911BE08FB6}" type="datetime1">
              <a:rPr lang="en-US"/>
              <a:pPr>
                <a:defRPr/>
              </a:pPr>
              <a:t>10/31/2017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046D4-C1A9-4BE2-8E11-BB51EFD99472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303063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D038C-8833-4053-A8B5-3B45FC1C23E1}" type="datetime1">
              <a:rPr lang="en-US"/>
              <a:pPr>
                <a:defRPr/>
              </a:pPr>
              <a:t>10/31/2017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E78CF-756E-44AB-85F7-AA9B06AF3F0B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83558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3C4F4-CD15-4E8C-A7EE-9212E377943D}" type="datetime1">
              <a:rPr lang="en-US"/>
              <a:pPr>
                <a:defRPr/>
              </a:pPr>
              <a:t>10/31/2017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5ABA6-7761-4D95-A1CD-8F9B19CA4E3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03229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611F90-EFA5-425A-83D0-AD67BBCB8FFB}" type="datetime1">
              <a:rPr lang="en-US"/>
              <a:pPr>
                <a:defRPr/>
              </a:pPr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BBC9BDE8-EFE1-4D93-AB31-5E7BCFE0330D}" type="slidenum">
              <a:rPr lang="en-US" altLang="id-ID"/>
              <a:pPr/>
              <a:t>‹#›</a:t>
            </a:fld>
            <a:endParaRPr lang="en-US" altLang="id-ID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1447800"/>
            <a:ext cx="6274059" cy="2076451"/>
          </a:xfrm>
        </p:spPr>
        <p:txBody>
          <a:bodyPr/>
          <a:lstStyle/>
          <a:p>
            <a:r>
              <a:rPr lang="id-ID" dirty="0" smtClean="0"/>
              <a:t>DASAR SISTEM INFORMASI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46140" y="3657600"/>
            <a:ext cx="6274060" cy="1524000"/>
          </a:xfrm>
        </p:spPr>
        <p:txBody>
          <a:bodyPr/>
          <a:lstStyle/>
          <a:p>
            <a:r>
              <a:rPr lang="en-US" sz="2800" dirty="0" err="1" smtClean="0"/>
              <a:t>Dosen</a:t>
            </a:r>
            <a:r>
              <a:rPr lang="en-US" sz="2800" dirty="0" smtClean="0"/>
              <a:t> </a:t>
            </a:r>
            <a:r>
              <a:rPr lang="en-US" sz="2800" dirty="0" err="1"/>
              <a:t>Pengampu</a:t>
            </a:r>
            <a:r>
              <a:rPr lang="id-ID" sz="2800" dirty="0"/>
              <a:t> </a:t>
            </a:r>
            <a:r>
              <a:rPr lang="en-US" sz="2800" dirty="0"/>
              <a:t>: </a:t>
            </a:r>
            <a:r>
              <a:rPr lang="id-ID" sz="2800" dirty="0"/>
              <a:t>KARTINI S.Kom.,MMSI</a:t>
            </a:r>
            <a:endParaRPr lang="en-US" sz="2800" dirty="0"/>
          </a:p>
          <a:p>
            <a:r>
              <a:rPr lang="en-US" sz="2800" dirty="0"/>
              <a:t>Prodi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- </a:t>
            </a:r>
            <a:r>
              <a:rPr lang="en-US" sz="2800" dirty="0" err="1"/>
              <a:t>Fakultas</a:t>
            </a:r>
            <a:r>
              <a:rPr lang="en-US" sz="2800" dirty="0"/>
              <a:t> </a:t>
            </a:r>
            <a:r>
              <a:rPr lang="en-US" sz="2800" dirty="0" err="1"/>
              <a:t>Ilmu</a:t>
            </a:r>
            <a:r>
              <a:rPr lang="en-US" sz="2800" dirty="0"/>
              <a:t> </a:t>
            </a:r>
            <a:r>
              <a:rPr lang="en-US" sz="2800" dirty="0" err="1" smtClean="0"/>
              <a:t>Komputer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2552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C8E1ACBA-21BC-485A-A554-0542D9334FCD}" type="slidenum">
              <a:rPr lang="en-US">
                <a:solidFill>
                  <a:srgbClr val="F5E7AB"/>
                </a:solidFill>
              </a:rPr>
              <a:pPr eaLnBrk="1" hangingPunct="1"/>
              <a:t>10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pPr eaLnBrk="1" hangingPunct="1"/>
            <a:r>
              <a:rPr lang="en-US" sz="3600" dirty="0"/>
              <a:t>Case 2:  Implementation Success or Failure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868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Success or failure is in the eye of beholder</a:t>
            </a:r>
          </a:p>
          <a:p>
            <a:pPr eaLnBrk="1" hangingPunct="1"/>
            <a:r>
              <a:rPr lang="en-US" dirty="0" smtClean="0"/>
              <a:t>At Indiana University, implementation of PeopleSoft ERP</a:t>
            </a:r>
          </a:p>
          <a:p>
            <a:pPr lvl="1" eaLnBrk="1" hangingPunct="1"/>
            <a:r>
              <a:rPr lang="en-US" dirty="0" smtClean="0"/>
              <a:t>Left students without access to promised financial aid</a:t>
            </a:r>
          </a:p>
          <a:p>
            <a:pPr lvl="1" eaLnBrk="1" hangingPunct="1"/>
            <a:r>
              <a:rPr lang="en-US" dirty="0" smtClean="0"/>
              <a:t>Problem was not with software</a:t>
            </a:r>
          </a:p>
          <a:p>
            <a:pPr lvl="1" eaLnBrk="1" hangingPunct="1"/>
            <a:r>
              <a:rPr lang="en-US" dirty="0" smtClean="0"/>
              <a:t>What </a:t>
            </a:r>
            <a:r>
              <a:rPr lang="en-US" dirty="0" smtClean="0"/>
              <a:t>was the problem?</a:t>
            </a:r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858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D8DEF824-E4C2-44DD-8CDE-1419126BAE03}" type="slidenum">
              <a:rPr lang="en-US">
                <a:solidFill>
                  <a:srgbClr val="F5E7AB"/>
                </a:solidFill>
              </a:rPr>
              <a:pPr eaLnBrk="1" hangingPunct="1"/>
              <a:t>11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Case Study Questions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516179" indent="-516179" eaLnBrk="1" hangingPunct="1">
              <a:buFont typeface="Wingdings" pitchFamily="2" charset="2"/>
              <a:buAutoNum type="arabicPeriod"/>
            </a:pPr>
            <a:r>
              <a:rPr lang="en-US" sz="2800" dirty="0" smtClean="0"/>
              <a:t>As with any story, there are always two sides.  Indiana University sees the problem as a surprise; outside observers see the problem as predictable and preventable.  What do you think?  Why?</a:t>
            </a:r>
          </a:p>
          <a:p>
            <a:pPr marL="516179" indent="-516179" eaLnBrk="1" hangingPunct="1">
              <a:buFont typeface="Wingdings" pitchFamily="2" charset="2"/>
              <a:buAutoNum type="arabicPeriod"/>
            </a:pPr>
            <a:r>
              <a:rPr lang="en-US" sz="2800" dirty="0" smtClean="0"/>
              <a:t>Is it possible that some implementation problems cannot be easily foreseen or prevented?  Give some examples.</a:t>
            </a:r>
          </a:p>
          <a:p>
            <a:pPr marL="516179" indent="-516179" eaLnBrk="1" hangingPunct="1">
              <a:buFont typeface="Wingdings" pitchFamily="2" charset="2"/>
              <a:buAutoNum type="arabicPeriod"/>
            </a:pPr>
            <a:r>
              <a:rPr lang="en-US" sz="2800" dirty="0" smtClean="0"/>
              <a:t>What could Indiana University have done differently to prevent this unfortunate event from occurring?  Is there evidence to suggest that they learned from this experience?</a:t>
            </a:r>
          </a:p>
        </p:txBody>
      </p:sp>
    </p:spTree>
    <p:extLst>
      <p:ext uri="{BB962C8B-B14F-4D97-AF65-F5344CB8AC3E}">
        <p14:creationId xmlns:p14="http://schemas.microsoft.com/office/powerpoint/2010/main" val="94555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B5DDE35C-D840-42B9-86AC-1B8558E5F9EE}" type="slidenum">
              <a:rPr lang="en-US">
                <a:solidFill>
                  <a:srgbClr val="F5E7AB"/>
                </a:solidFill>
              </a:rPr>
              <a:pPr eaLnBrk="1" hangingPunct="1"/>
              <a:t>12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Real World Internet Activity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6179" indent="-516179" eaLnBrk="1" hangingPunct="1">
              <a:buFont typeface="Wingdings" pitchFamily="2" charset="2"/>
              <a:buAutoNum type="arabicPeriod"/>
            </a:pPr>
            <a:r>
              <a:rPr lang="en-US" smtClean="0"/>
              <a:t>In many cases, we tend to hear about implementation failures more often than implementation successes.  Using the Internet,</a:t>
            </a:r>
          </a:p>
          <a:p>
            <a:pPr marL="860298" lvl="1" indent="-473164" eaLnBrk="1" hangingPunct="1"/>
            <a:r>
              <a:rPr lang="en-US" smtClean="0"/>
              <a:t>See if you can find some examples of implementation success stories.</a:t>
            </a:r>
          </a:p>
          <a:p>
            <a:pPr marL="860298" lvl="1" indent="-473164" eaLnBrk="1" hangingPunct="1"/>
            <a:r>
              <a:rPr lang="en-US" smtClean="0"/>
              <a:t>Why were they successful?</a:t>
            </a:r>
          </a:p>
          <a:p>
            <a:pPr marL="516179" indent="-516179" eaLnBrk="1" hangingPunct="1">
              <a:buNone/>
            </a:pPr>
            <a:endParaRPr lang="en-US" sz="2500"/>
          </a:p>
          <a:p>
            <a:pPr marL="860298" lvl="1" indent="-473164" eaLnBrk="1" hangingPunct="1"/>
            <a:endParaRPr lang="en-US" sz="2300"/>
          </a:p>
        </p:txBody>
      </p:sp>
    </p:spTree>
    <p:extLst>
      <p:ext uri="{BB962C8B-B14F-4D97-AF65-F5344CB8AC3E}">
        <p14:creationId xmlns:p14="http://schemas.microsoft.com/office/powerpoint/2010/main" val="331644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A72C3BD3-338A-4078-990A-0E8AAC8BB8AF}" type="slidenum">
              <a:rPr lang="en-US">
                <a:solidFill>
                  <a:srgbClr val="F5E7AB"/>
                </a:solidFill>
              </a:rPr>
              <a:pPr eaLnBrk="1" hangingPunct="1"/>
              <a:t>13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Real World Group Activity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project described in the case was an example of a large-scale software deployment of vendor software.  In small groups,</a:t>
            </a:r>
          </a:p>
          <a:p>
            <a:pPr lvl="1" eaLnBrk="1" hangingPunct="1"/>
            <a:r>
              <a:rPr lang="en-US" smtClean="0"/>
              <a:t>Discuss the differences between implementing vendor-supplied software and in-house developed software.</a:t>
            </a:r>
          </a:p>
          <a:p>
            <a:pPr lvl="1" eaLnBrk="1" hangingPunct="1"/>
            <a:r>
              <a:rPr lang="en-US" smtClean="0"/>
              <a:t>Should an in-house project be implemented differently than a vendor supplied application?  Why or why not?</a:t>
            </a:r>
          </a:p>
          <a:p>
            <a:pPr lvl="1"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4511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6B2D6617-2CDE-4597-99A9-00F250C53924}" type="slidenum">
              <a:rPr lang="en-US">
                <a:solidFill>
                  <a:srgbClr val="F5E7AB"/>
                </a:solidFill>
              </a:rPr>
              <a:pPr eaLnBrk="1" hangingPunct="1"/>
              <a:t>14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4813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Systems Implementation</a:t>
            </a:r>
          </a:p>
        </p:txBody>
      </p:sp>
      <p:sp>
        <p:nvSpPr>
          <p:cNvPr id="4813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Hardware and software acquisition</a:t>
            </a:r>
          </a:p>
          <a:p>
            <a:pPr eaLnBrk="1" hangingPunct="1"/>
            <a:r>
              <a:rPr lang="en-US" smtClean="0"/>
              <a:t>Software development</a:t>
            </a:r>
          </a:p>
          <a:p>
            <a:pPr eaLnBrk="1" hangingPunct="1"/>
            <a:r>
              <a:rPr lang="en-US" smtClean="0"/>
              <a:t>Testing of programs and procedures</a:t>
            </a:r>
          </a:p>
          <a:p>
            <a:pPr eaLnBrk="1" hangingPunct="1"/>
            <a:r>
              <a:rPr lang="en-US" smtClean="0"/>
              <a:t>Conversion of data resources</a:t>
            </a:r>
          </a:p>
          <a:p>
            <a:pPr eaLnBrk="1" hangingPunct="1"/>
            <a:r>
              <a:rPr lang="en-US" smtClean="0"/>
              <a:t>Conversion alternatives</a:t>
            </a:r>
          </a:p>
          <a:p>
            <a:pPr eaLnBrk="1" hangingPunct="1"/>
            <a:r>
              <a:rPr lang="en-US" smtClean="0"/>
              <a:t>Education and training of end users and specialists who will operate a new system</a:t>
            </a:r>
          </a:p>
        </p:txBody>
      </p:sp>
    </p:spTree>
    <p:extLst>
      <p:ext uri="{BB962C8B-B14F-4D97-AF65-F5344CB8AC3E}">
        <p14:creationId xmlns:p14="http://schemas.microsoft.com/office/powerpoint/2010/main" val="1182905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F30A6AD4-9D6C-479B-9301-0030BE111217}" type="slidenum">
              <a:rPr lang="en-US">
                <a:solidFill>
                  <a:srgbClr val="F5E7AB"/>
                </a:solidFill>
              </a:rPr>
              <a:pPr eaLnBrk="1" hangingPunct="1"/>
              <a:t>15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Implementation Process</a:t>
            </a:r>
          </a:p>
        </p:txBody>
      </p:sp>
      <p:pic>
        <p:nvPicPr>
          <p:cNvPr id="49156" name="Picture 5" descr="obr43559_1018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524000"/>
            <a:ext cx="8505472" cy="3733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79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E4531A60-1E3F-4A45-954A-CAD5A6961603}" type="slidenum">
              <a:rPr lang="en-US">
                <a:solidFill>
                  <a:srgbClr val="F5E7AB"/>
                </a:solidFill>
              </a:rPr>
              <a:pPr eaLnBrk="1" hangingPunct="1"/>
              <a:t>16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Case 3:  There’s Nothing Like a Good Process</a:t>
            </a:r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Nothing derails an IT development project faster than sloppy project management</a:t>
            </a:r>
          </a:p>
          <a:p>
            <a:pPr eaLnBrk="1" hangingPunct="1"/>
            <a:r>
              <a:rPr lang="en-US" smtClean="0"/>
              <a:t>Process management is the art and science of creating and continuously improving the process of developing and delivering systems</a:t>
            </a:r>
          </a:p>
          <a:p>
            <a:pPr eaLnBrk="1" hangingPunct="1"/>
            <a:r>
              <a:rPr lang="en-US" smtClean="0"/>
              <a:t>Best practices in process management:</a:t>
            </a:r>
          </a:p>
          <a:p>
            <a:pPr lvl="1" eaLnBrk="1" hangingPunct="1"/>
            <a:r>
              <a:rPr lang="en-US" smtClean="0"/>
              <a:t>Industry best practices</a:t>
            </a:r>
          </a:p>
          <a:p>
            <a:pPr lvl="1" eaLnBrk="1" hangingPunct="1"/>
            <a:r>
              <a:rPr lang="en-US" smtClean="0"/>
              <a:t>Within-the-company best practices</a:t>
            </a:r>
          </a:p>
          <a:p>
            <a:pPr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529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08F51464-C423-43F6-9145-D44EF21B7E6B}" type="slidenum">
              <a:rPr lang="en-US">
                <a:solidFill>
                  <a:srgbClr val="F5E7AB"/>
                </a:solidFill>
              </a:rPr>
              <a:pPr eaLnBrk="1" hangingPunct="1"/>
              <a:t>17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Case Study Questions</a:t>
            </a:r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4525963"/>
          </a:xfrm>
        </p:spPr>
        <p:txBody>
          <a:bodyPr/>
          <a:lstStyle/>
          <a:p>
            <a:pPr marL="516179" indent="-516179" eaLnBrk="1" hangingPunct="1">
              <a:buFont typeface="Wingdings" pitchFamily="2" charset="2"/>
              <a:buAutoNum type="arabicPeriod"/>
            </a:pPr>
            <a:r>
              <a:rPr lang="en-US" sz="2800" dirty="0" smtClean="0"/>
              <a:t>What is process management?  How does it differ from project management or traditional development methodologies like the SDLC?</a:t>
            </a:r>
          </a:p>
          <a:p>
            <a:pPr marL="516179" indent="-516179" eaLnBrk="1" hangingPunct="1">
              <a:buFont typeface="Wingdings" pitchFamily="2" charset="2"/>
              <a:buAutoNum type="arabicPeriod"/>
            </a:pPr>
            <a:r>
              <a:rPr lang="en-US" sz="2800" dirty="0" smtClean="0"/>
              <a:t>Is the SDLC an example of good process management?</a:t>
            </a:r>
          </a:p>
          <a:p>
            <a:pPr marL="516179" indent="-516179" eaLnBrk="1" hangingPunct="1">
              <a:buFont typeface="Wingdings" pitchFamily="2" charset="2"/>
              <a:buAutoNum type="arabicPeriod"/>
            </a:pPr>
            <a:r>
              <a:rPr lang="en-US" sz="2800" dirty="0" smtClean="0"/>
              <a:t>What is meant in the case by the phrase:</a:t>
            </a:r>
          </a:p>
          <a:p>
            <a:pPr marL="860298" lvl="1" indent="-473164" eaLnBrk="1" hangingPunct="1">
              <a:buNone/>
            </a:pPr>
            <a:r>
              <a:rPr lang="en-US" dirty="0" smtClean="0"/>
              <a:t>“implementing a standard approach to systems development helps experienced staff and new hires to be more productive, because they spend less time wondering how to do something and more time doing it?”</a:t>
            </a:r>
          </a:p>
        </p:txBody>
      </p:sp>
    </p:spTree>
    <p:extLst>
      <p:ext uri="{BB962C8B-B14F-4D97-AF65-F5344CB8AC3E}">
        <p14:creationId xmlns:p14="http://schemas.microsoft.com/office/powerpoint/2010/main" val="265206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B2A24934-71B2-4C6A-9D45-6E00914E264A}" type="slidenum">
              <a:rPr lang="en-US">
                <a:solidFill>
                  <a:srgbClr val="F5E7AB"/>
                </a:solidFill>
              </a:rPr>
              <a:pPr eaLnBrk="1" hangingPunct="1"/>
              <a:t>18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Real World Internet Activity</a:t>
            </a:r>
          </a:p>
        </p:txBody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6179" indent="-516179" eaLnBrk="1" hangingPunct="1">
              <a:buFont typeface="Wingdings" pitchFamily="2" charset="2"/>
              <a:buAutoNum type="arabicPeriod"/>
            </a:pPr>
            <a:r>
              <a:rPr lang="en-US" smtClean="0"/>
              <a:t>We know that good project and process management are keys to successful systems development and implementation projects.  Using the Internet,</a:t>
            </a:r>
          </a:p>
          <a:p>
            <a:pPr marL="860298" lvl="1" indent="-473164" eaLnBrk="1" hangingPunct="1"/>
            <a:r>
              <a:rPr lang="en-US" smtClean="0"/>
              <a:t>See if you can find examples of companies that subscribe to the tenets set forth in the case.</a:t>
            </a:r>
          </a:p>
          <a:p>
            <a:pPr marL="860298" lvl="1" indent="-473164" eaLnBrk="1" hangingPunct="1"/>
            <a:r>
              <a:rPr lang="en-US" smtClean="0"/>
              <a:t>Is there evidence to suggest that such companies are realizing competitive benefits as a result?</a:t>
            </a:r>
          </a:p>
          <a:p>
            <a:pPr marL="516179" indent="-516179" eaLnBrk="1" hangingPunct="1">
              <a:buNone/>
            </a:pPr>
            <a:endParaRPr lang="en-US" sz="2500"/>
          </a:p>
          <a:p>
            <a:pPr marL="860298" lvl="1" indent="-473164" eaLnBrk="1" hangingPunct="1"/>
            <a:endParaRPr lang="en-US" sz="2300"/>
          </a:p>
        </p:txBody>
      </p:sp>
    </p:spTree>
    <p:extLst>
      <p:ext uri="{BB962C8B-B14F-4D97-AF65-F5344CB8AC3E}">
        <p14:creationId xmlns:p14="http://schemas.microsoft.com/office/powerpoint/2010/main" val="7595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7CA4C49F-AADD-463A-A04B-66F1C2D587F3}" type="slidenum">
              <a:rPr lang="en-US">
                <a:solidFill>
                  <a:srgbClr val="F5E7AB"/>
                </a:solidFill>
              </a:rPr>
              <a:pPr eaLnBrk="1" hangingPunct="1"/>
              <a:t>19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Real World Group Activity</a:t>
            </a:r>
          </a:p>
        </p:txBody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 discussed issues related to user resistance, involvement, and change management in this chapter.  In small groups,</a:t>
            </a:r>
          </a:p>
          <a:p>
            <a:pPr lvl="1" eaLnBrk="1" hangingPunct="1"/>
            <a:r>
              <a:rPr lang="en-US" smtClean="0"/>
              <a:t>Discuss how these issues relate to good process management.</a:t>
            </a:r>
          </a:p>
          <a:p>
            <a:pPr lvl="1" eaLnBrk="1" hangingPunct="1"/>
            <a:r>
              <a:rPr lang="en-US" smtClean="0"/>
              <a:t>What specific change management approaches are involved in ensuring high quality process management?</a:t>
            </a:r>
          </a:p>
          <a:p>
            <a:pPr lvl="1"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4710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1400" y="3048000"/>
            <a:ext cx="5638800" cy="3733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 </a:t>
            </a:r>
            <a:endParaRPr lang="id-ID" sz="4000" dirty="0"/>
          </a:p>
          <a:p>
            <a:pPr marL="0" indent="0" algn="ctr">
              <a:buNone/>
            </a:pPr>
            <a:endParaRPr lang="id-ID" sz="2800" dirty="0" smtClean="0">
              <a:solidFill>
                <a:srgbClr val="0000C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7600" y="310610"/>
            <a:ext cx="5486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400" dirty="0" smtClean="0">
                <a:solidFill>
                  <a:srgbClr val="FF0000"/>
                </a:solidFill>
              </a:rPr>
              <a:t>DASAR SISTEM INFORMASI</a:t>
            </a:r>
            <a:endParaRPr lang="id-ID" sz="44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52800" y="2209800"/>
            <a:ext cx="31055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5400" dirty="0" smtClean="0"/>
              <a:t>Pert.14 :</a:t>
            </a:r>
            <a:endParaRPr lang="id-ID" sz="5400" dirty="0"/>
          </a:p>
        </p:txBody>
      </p:sp>
      <p:sp>
        <p:nvSpPr>
          <p:cNvPr id="5" name="Rectangle 4"/>
          <p:cNvSpPr/>
          <p:nvPr/>
        </p:nvSpPr>
        <p:spPr>
          <a:xfrm>
            <a:off x="3697356" y="4876800"/>
            <a:ext cx="54466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smtClean="0">
                <a:solidFill>
                  <a:srgbClr val="002060"/>
                </a:solidFill>
              </a:rPr>
              <a:t> </a:t>
            </a:r>
            <a:endParaRPr lang="id-ID" sz="28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0974" y="39624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d-ID" sz="3600" dirty="0" smtClean="0"/>
              <a:t>STUDI KASUS Aquiring </a:t>
            </a:r>
            <a:r>
              <a:rPr lang="id-ID" sz="3600" dirty="0"/>
              <a:t>information systems and Aplication</a:t>
            </a:r>
          </a:p>
        </p:txBody>
      </p:sp>
    </p:spTree>
    <p:extLst>
      <p:ext uri="{BB962C8B-B14F-4D97-AF65-F5344CB8AC3E}">
        <p14:creationId xmlns:p14="http://schemas.microsoft.com/office/powerpoint/2010/main" val="1965422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Terima Kasih</a:t>
            </a:r>
          </a:p>
        </p:txBody>
      </p:sp>
      <p:sp>
        <p:nvSpPr>
          <p:cNvPr id="3" name="Rectangle 2"/>
          <p:cNvSpPr/>
          <p:nvPr/>
        </p:nvSpPr>
        <p:spPr>
          <a:xfrm>
            <a:off x="4724400" y="5791200"/>
            <a:ext cx="30027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000" b="1" dirty="0">
                <a:solidFill>
                  <a:srgbClr val="FF0000"/>
                </a:solidFill>
              </a:rPr>
              <a:t>Good </a:t>
            </a:r>
            <a:r>
              <a:rPr lang="id-ID" sz="4000" b="1" dirty="0" smtClean="0">
                <a:solidFill>
                  <a:srgbClr val="FF0000"/>
                </a:solidFill>
              </a:rPr>
              <a:t>Luck </a:t>
            </a:r>
            <a:endParaRPr lang="id-ID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921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31B4236D-23E1-4CAF-ACBE-3D41CCC45DC4}" type="slidenum">
              <a:rPr lang="en-US">
                <a:solidFill>
                  <a:srgbClr val="F5E7AB"/>
                </a:solidFill>
              </a:rPr>
              <a:pPr eaLnBrk="1" hangingPunct="1"/>
              <a:t>3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8229600" cy="1066800"/>
          </a:xfrm>
        </p:spPr>
        <p:txBody>
          <a:bodyPr/>
          <a:lstStyle/>
          <a:p>
            <a:pPr eaLnBrk="1" hangingPunct="1"/>
            <a:r>
              <a:rPr lang="en-US" sz="3600" dirty="0"/>
              <a:t>Case 1:  </a:t>
            </a:r>
            <a:r>
              <a:rPr lang="id-ID" sz="3600" dirty="0" smtClean="0"/>
              <a:t/>
            </a:r>
            <a:br>
              <a:rPr lang="id-ID" sz="3600" dirty="0" smtClean="0"/>
            </a:br>
            <a:r>
              <a:rPr lang="en-US" sz="3600" dirty="0" smtClean="0"/>
              <a:t>In-House </a:t>
            </a:r>
            <a:r>
              <a:rPr lang="en-US" sz="3600" dirty="0"/>
              <a:t>Development is Alive and Well</a:t>
            </a:r>
            <a:endParaRPr lang="en-US" sz="3600" i="1" dirty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pPr eaLnBrk="1" hangingPunct="1"/>
            <a:r>
              <a:rPr lang="en-US" dirty="0" smtClean="0"/>
              <a:t>Proprietary software can give companies an competitive edge</a:t>
            </a:r>
          </a:p>
          <a:p>
            <a:pPr eaLnBrk="1" hangingPunct="1"/>
            <a:r>
              <a:rPr lang="en-US" dirty="0" smtClean="0"/>
              <a:t>But in-house development isn’t cheap</a:t>
            </a:r>
          </a:p>
          <a:p>
            <a:pPr eaLnBrk="1" hangingPunct="1"/>
            <a:r>
              <a:rPr lang="en-US" dirty="0" smtClean="0"/>
              <a:t>H&amp;R Block, Morgan Stanley and others still choose in-house development</a:t>
            </a:r>
          </a:p>
          <a:p>
            <a:pPr eaLnBrk="1" hangingPunct="1"/>
            <a:r>
              <a:rPr lang="en-US" dirty="0" smtClean="0"/>
              <a:t>When and why?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448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97ED47A8-F18C-46B4-B4EB-8A643B55FB8D}" type="slidenum">
              <a:rPr lang="en-US">
                <a:solidFill>
                  <a:srgbClr val="F5E7AB"/>
                </a:solidFill>
              </a:rPr>
              <a:pPr eaLnBrk="1" hangingPunct="1"/>
              <a:t>4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762000"/>
          </a:xfrm>
        </p:spPr>
        <p:txBody>
          <a:bodyPr/>
          <a:lstStyle/>
          <a:p>
            <a:pPr eaLnBrk="1" hangingPunct="1"/>
            <a:r>
              <a:rPr lang="en-US" smtClean="0"/>
              <a:t>Case Study Questions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86800" cy="4525963"/>
          </a:xfrm>
        </p:spPr>
        <p:txBody>
          <a:bodyPr/>
          <a:lstStyle/>
          <a:p>
            <a:pPr marL="516179" indent="-516179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 smtClean="0"/>
              <a:t>Jeff </a:t>
            </a:r>
            <a:r>
              <a:rPr lang="en-US" sz="2800" dirty="0" err="1" smtClean="0"/>
              <a:t>Brandmaier</a:t>
            </a:r>
            <a:r>
              <a:rPr lang="en-US" sz="2800" dirty="0" smtClean="0"/>
              <a:t>, senior VP and CIO at H&amp;R Block Inc., describes in-house developed applications as “the stuff that gives you competitive advantage.”  Why do you think he feels this way?</a:t>
            </a:r>
          </a:p>
          <a:p>
            <a:pPr marL="516179" indent="-516179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 smtClean="0"/>
              <a:t>Can a modern organization be competitive without developing any applications in-house?  Why or why not?</a:t>
            </a:r>
          </a:p>
          <a:p>
            <a:pPr marL="516179" indent="-516179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 smtClean="0"/>
              <a:t>The case points out that despite the use of vendor applications, there is “still a lot of manually intensive work that goes on in the development process.”  Why do you think vendor applications still require in-house developers?</a:t>
            </a:r>
          </a:p>
        </p:txBody>
      </p:sp>
    </p:spTree>
    <p:extLst>
      <p:ext uri="{BB962C8B-B14F-4D97-AF65-F5344CB8AC3E}">
        <p14:creationId xmlns:p14="http://schemas.microsoft.com/office/powerpoint/2010/main" val="320259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832AC02C-FEDC-4DB9-8D7D-D346C91FD38E}" type="slidenum">
              <a:rPr lang="en-US">
                <a:solidFill>
                  <a:srgbClr val="F5E7AB"/>
                </a:solidFill>
              </a:rPr>
              <a:pPr eaLnBrk="1" hangingPunct="1"/>
              <a:t>5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Real World Internet Activity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6179" indent="-516179" eaLnBrk="1" hangingPunct="1">
              <a:buFont typeface="Wingdings" pitchFamily="2" charset="2"/>
              <a:buAutoNum type="arabicPeriod"/>
            </a:pPr>
            <a:r>
              <a:rPr lang="en-US" smtClean="0"/>
              <a:t>Despite all the media coverage concerning the loss of jobs in IS/IT, there is still a strong and growing need for in-house developers.  Using the Internet,</a:t>
            </a:r>
          </a:p>
          <a:p>
            <a:pPr marL="860298" lvl="1" indent="-473164" eaLnBrk="1" hangingPunct="1"/>
            <a:r>
              <a:rPr lang="en-US" smtClean="0"/>
              <a:t>See if you can find examples, beyond those discussed in the case, of companies that are doing their development in-house. </a:t>
            </a:r>
          </a:p>
          <a:p>
            <a:pPr marL="860298" lvl="1" indent="-473164" eaLnBrk="1" hangingPunct="1"/>
            <a:r>
              <a:rPr lang="en-US" smtClean="0"/>
              <a:t>Are they using the SDLC or some other method?</a:t>
            </a:r>
          </a:p>
          <a:p>
            <a:pPr marL="516179" indent="-516179" eaLnBrk="1" hangingPunct="1">
              <a:buNone/>
            </a:pPr>
            <a:endParaRPr lang="en-US" sz="2500"/>
          </a:p>
          <a:p>
            <a:pPr marL="860298" lvl="1" indent="-473164" eaLnBrk="1" hangingPunct="1"/>
            <a:endParaRPr lang="en-US" sz="2300"/>
          </a:p>
        </p:txBody>
      </p:sp>
    </p:spTree>
    <p:extLst>
      <p:ext uri="{BB962C8B-B14F-4D97-AF65-F5344CB8AC3E}">
        <p14:creationId xmlns:p14="http://schemas.microsoft.com/office/powerpoint/2010/main" val="21827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4FE6C529-1E95-425D-8EED-57038BE1E491}" type="slidenum">
              <a:rPr lang="en-US">
                <a:solidFill>
                  <a:srgbClr val="F5E7AB"/>
                </a:solidFill>
              </a:rPr>
              <a:pPr eaLnBrk="1" hangingPunct="1"/>
              <a:t>6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Real World Group Activity</a:t>
            </a:r>
          </a:p>
        </p:txBody>
      </p:sp>
      <p:sp>
        <p:nvSpPr>
          <p:cNvPr id="1126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In-house development is costly, to be sure.  Yet many companies believe that their core applications require personal attention by their developers.  In small groups,</a:t>
            </a:r>
          </a:p>
          <a:p>
            <a:pPr lvl="1" eaLnBrk="1" hangingPunct="1"/>
            <a:r>
              <a:rPr lang="en-US" smtClean="0"/>
              <a:t>Discuss how an organization determines what applications to buy from a vendor and what applications to develop in-house.  </a:t>
            </a:r>
          </a:p>
          <a:p>
            <a:pPr lvl="1" eaLnBrk="1" hangingPunct="1"/>
            <a:r>
              <a:rPr lang="en-US" smtClean="0"/>
              <a:t>What are the criteria for making the decision?</a:t>
            </a:r>
          </a:p>
          <a:p>
            <a:pPr lvl="1"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7579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F115B8EE-FDA2-4E43-A289-6A69EEB7F193}" type="slidenum">
              <a:rPr lang="en-US">
                <a:solidFill>
                  <a:srgbClr val="F5E7AB"/>
                </a:solidFill>
              </a:rPr>
              <a:pPr eaLnBrk="1" hangingPunct="1"/>
              <a:t>7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762000"/>
          </a:xfrm>
        </p:spPr>
        <p:txBody>
          <a:bodyPr/>
          <a:lstStyle/>
          <a:p>
            <a:pPr eaLnBrk="1" hangingPunct="1"/>
            <a:r>
              <a:rPr lang="en-US" smtClean="0"/>
              <a:t>The Systems Approach</a:t>
            </a:r>
          </a:p>
        </p:txBody>
      </p:sp>
      <p:sp>
        <p:nvSpPr>
          <p:cNvPr id="1229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30149" indent="-430149" eaLnBrk="1" hangingPunct="1"/>
            <a:r>
              <a:rPr lang="en-US" sz="2300" dirty="0"/>
              <a:t>A problem solving technique that uses a systems orientation to define problems and opportunities and develop appropriate and feasible solutions.</a:t>
            </a:r>
          </a:p>
          <a:p>
            <a:pPr marL="430149" indent="-430149" eaLnBrk="1" hangingPunct="1"/>
            <a:r>
              <a:rPr lang="en-US" sz="2300" dirty="0"/>
              <a:t>Analyzing a problem and formulating a solution involves the following interrelated activities:</a:t>
            </a:r>
          </a:p>
          <a:p>
            <a:pPr marL="817283" lvl="1" indent="-430149" eaLnBrk="1" hangingPunct="1">
              <a:buFont typeface="Wingdings" pitchFamily="2" charset="2"/>
              <a:buAutoNum type="arabicPeriod"/>
            </a:pPr>
            <a:r>
              <a:rPr lang="en-US" sz="2300" dirty="0"/>
              <a:t>Recognize and define a problem or opportunity using </a:t>
            </a:r>
            <a:r>
              <a:rPr lang="en-US" sz="2300" dirty="0">
                <a:solidFill>
                  <a:srgbClr val="FF0000"/>
                </a:solidFill>
              </a:rPr>
              <a:t>systems thinking</a:t>
            </a:r>
          </a:p>
          <a:p>
            <a:pPr marL="817283" lvl="1" indent="-430149" eaLnBrk="1" hangingPunct="1">
              <a:buFont typeface="Wingdings" pitchFamily="2" charset="2"/>
              <a:buAutoNum type="arabicPeriod"/>
            </a:pPr>
            <a:r>
              <a:rPr lang="en-US" sz="2300" dirty="0"/>
              <a:t>Develop and evaluate alternative system solutions</a:t>
            </a:r>
          </a:p>
          <a:p>
            <a:pPr marL="817283" lvl="1" indent="-430149" eaLnBrk="1" hangingPunct="1">
              <a:buFont typeface="Wingdings" pitchFamily="2" charset="2"/>
              <a:buAutoNum type="arabicPeriod"/>
            </a:pPr>
            <a:r>
              <a:rPr lang="en-US" sz="2300" dirty="0"/>
              <a:t>Select the system solution that best meets your requirements</a:t>
            </a:r>
          </a:p>
          <a:p>
            <a:pPr marL="817283" lvl="1" indent="-430149" eaLnBrk="1" hangingPunct="1">
              <a:buFont typeface="Wingdings" pitchFamily="2" charset="2"/>
              <a:buAutoNum type="arabicPeriod"/>
            </a:pPr>
            <a:r>
              <a:rPr lang="en-US" sz="2300" dirty="0"/>
              <a:t>Design the selected system solution</a:t>
            </a:r>
          </a:p>
          <a:p>
            <a:pPr marL="817283" lvl="1" indent="-430149" eaLnBrk="1" hangingPunct="1">
              <a:buFont typeface="Wingdings" pitchFamily="2" charset="2"/>
              <a:buAutoNum type="arabicPeriod"/>
            </a:pPr>
            <a:r>
              <a:rPr lang="en-US" sz="2300" dirty="0"/>
              <a:t>Implement and evaluate the success of the designed system</a:t>
            </a:r>
          </a:p>
        </p:txBody>
      </p:sp>
    </p:spTree>
    <p:extLst>
      <p:ext uri="{BB962C8B-B14F-4D97-AF65-F5344CB8AC3E}">
        <p14:creationId xmlns:p14="http://schemas.microsoft.com/office/powerpoint/2010/main" val="3346683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9676958F-3655-4727-BB94-CB0C531C7CD2}" type="slidenum">
              <a:rPr lang="en-US">
                <a:solidFill>
                  <a:srgbClr val="F5E7AB"/>
                </a:solidFill>
              </a:rPr>
              <a:pPr eaLnBrk="1" hangingPunct="1"/>
              <a:t>8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Systems Thinking?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Seeing the forest </a:t>
            </a:r>
            <a:r>
              <a:rPr lang="en-US" sz="2800" i="1" dirty="0" smtClean="0"/>
              <a:t>and</a:t>
            </a:r>
            <a:r>
              <a:rPr lang="en-US" sz="2800" dirty="0" smtClean="0"/>
              <a:t> the trees in any situation by:</a:t>
            </a:r>
          </a:p>
          <a:p>
            <a:pPr lvl="1" eaLnBrk="1" hangingPunct="1"/>
            <a:r>
              <a:rPr lang="en-US" dirty="0" smtClean="0"/>
              <a:t>Seeing </a:t>
            </a:r>
            <a:r>
              <a:rPr lang="en-US" i="1" dirty="0" smtClean="0"/>
              <a:t>interrelationships</a:t>
            </a:r>
            <a:r>
              <a:rPr lang="en-US" dirty="0" smtClean="0"/>
              <a:t> among </a:t>
            </a:r>
            <a:r>
              <a:rPr lang="en-US" i="1" dirty="0" smtClean="0"/>
              <a:t>systems</a:t>
            </a:r>
            <a:r>
              <a:rPr lang="en-US" dirty="0" smtClean="0"/>
              <a:t> rather than linear cause-and-effect chains whenever events occur</a:t>
            </a:r>
          </a:p>
          <a:p>
            <a:pPr lvl="1" eaLnBrk="1" hangingPunct="1"/>
            <a:r>
              <a:rPr lang="en-US" dirty="0" smtClean="0"/>
              <a:t>Seeing </a:t>
            </a:r>
            <a:r>
              <a:rPr lang="en-US" i="1" dirty="0" smtClean="0"/>
              <a:t>processes</a:t>
            </a:r>
            <a:r>
              <a:rPr lang="en-US" dirty="0" smtClean="0"/>
              <a:t> of change among </a:t>
            </a:r>
            <a:r>
              <a:rPr lang="en-US" i="1" dirty="0" smtClean="0"/>
              <a:t>systems</a:t>
            </a:r>
            <a:r>
              <a:rPr lang="en-US" dirty="0" smtClean="0"/>
              <a:t> rather than discrete snapshots of change, whenever changes occur</a:t>
            </a:r>
          </a:p>
          <a:p>
            <a:pPr eaLnBrk="1" hangingPunct="1"/>
            <a:r>
              <a:rPr lang="en-US" sz="2800" dirty="0" smtClean="0"/>
              <a:t>See </a:t>
            </a:r>
            <a:r>
              <a:rPr lang="en-US" sz="2800" dirty="0" smtClean="0"/>
              <a:t>the system in any situation:</a:t>
            </a:r>
          </a:p>
          <a:p>
            <a:pPr lvl="1" eaLnBrk="1" hangingPunct="1"/>
            <a:r>
              <a:rPr lang="en-US" dirty="0" smtClean="0"/>
              <a:t>Find the input, processing, output, feedback and control components</a:t>
            </a:r>
          </a:p>
        </p:txBody>
      </p:sp>
    </p:spTree>
    <p:extLst>
      <p:ext uri="{BB962C8B-B14F-4D97-AF65-F5344CB8AC3E}">
        <p14:creationId xmlns:p14="http://schemas.microsoft.com/office/powerpoint/2010/main" val="746113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5E7AB"/>
                </a:solidFill>
              </a:rPr>
              <a:t>10-</a:t>
            </a:r>
            <a:fld id="{8BAACAB5-B96B-4917-B621-E69429DFDBC1}" type="slidenum">
              <a:rPr lang="en-US">
                <a:solidFill>
                  <a:srgbClr val="F5E7AB"/>
                </a:solidFill>
              </a:rPr>
              <a:pPr eaLnBrk="1" hangingPunct="1"/>
              <a:t>9</a:t>
            </a:fld>
            <a:endParaRPr lang="en-US">
              <a:solidFill>
                <a:srgbClr val="F5E7AB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Systems Thinking Example</a:t>
            </a:r>
          </a:p>
        </p:txBody>
      </p:sp>
      <p:pic>
        <p:nvPicPr>
          <p:cNvPr id="14340" name="Picture 5" descr="obr43559_1002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524000"/>
            <a:ext cx="7924800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365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1610</TotalTime>
  <Words>979</Words>
  <Application>Microsoft Office PowerPoint</Application>
  <PresentationFormat>On-screen Show (4:3)</PresentationFormat>
  <Paragraphs>116</Paragraphs>
  <Slides>20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DASAR SISTEM INFORMASI</vt:lpstr>
      <vt:lpstr>PowerPoint Presentation</vt:lpstr>
      <vt:lpstr>Case 1:   In-House Development is Alive and Well</vt:lpstr>
      <vt:lpstr>Case Study Questions</vt:lpstr>
      <vt:lpstr>Real World Internet Activity</vt:lpstr>
      <vt:lpstr>Real World Group Activity</vt:lpstr>
      <vt:lpstr>The Systems Approach</vt:lpstr>
      <vt:lpstr>What is Systems Thinking?</vt:lpstr>
      <vt:lpstr>Systems Thinking Example</vt:lpstr>
      <vt:lpstr>Case 2:  Implementation Success or Failure</vt:lpstr>
      <vt:lpstr>Case Study Questions</vt:lpstr>
      <vt:lpstr>Real World Internet Activity</vt:lpstr>
      <vt:lpstr>Real World Group Activity</vt:lpstr>
      <vt:lpstr>Systems Implementation</vt:lpstr>
      <vt:lpstr>Implementation Process</vt:lpstr>
      <vt:lpstr>Case 3:  There’s Nothing Like a Good Process</vt:lpstr>
      <vt:lpstr>Case Study Questions</vt:lpstr>
      <vt:lpstr>Real World Internet Activity</vt:lpstr>
      <vt:lpstr>Real World Group Activity</vt:lpstr>
      <vt:lpstr>Terima Kasih</vt:lpstr>
    </vt:vector>
  </TitlesOfParts>
  <Company>signDesign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Win 7</cp:lastModifiedBy>
  <cp:revision>253</cp:revision>
  <dcterms:created xsi:type="dcterms:W3CDTF">2010-08-24T06:47:44Z</dcterms:created>
  <dcterms:modified xsi:type="dcterms:W3CDTF">2017-10-31T06:09:15Z</dcterms:modified>
</cp:coreProperties>
</file>