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88" r:id="rId2"/>
    <p:sldId id="389" r:id="rId3"/>
    <p:sldId id="42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481" r:id="rId48"/>
    <p:sldId id="482" r:id="rId49"/>
    <p:sldId id="483" r:id="rId50"/>
    <p:sldId id="484" r:id="rId51"/>
    <p:sldId id="485" r:id="rId52"/>
    <p:sldId id="433" r:id="rId53"/>
    <p:sldId id="434" r:id="rId54"/>
    <p:sldId id="436" r:id="rId55"/>
    <p:sldId id="437" r:id="rId56"/>
    <p:sldId id="486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>
        <p:scale>
          <a:sx n="72" d="100"/>
          <a:sy n="72" d="100"/>
        </p:scale>
        <p:origin x="-12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30/10/2017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30/10/2017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d-ID" smtClean="0"/>
              <a:t>key insights deployment = wawasan kunci penyebaran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00C04B-4D3A-4FBF-9FB0-7740817642CC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0841F5-8AC9-46CE-97F2-FBBDFB9AEA4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Centralized control but business-focused development and support groups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d-ID" smtClean="0"/>
              <a:t>reason reduce =Alasan mengurangi, , justification=</a:t>
            </a:r>
            <a:r>
              <a:rPr lang="sv-SE" smtClean="0"/>
              <a:t>pembenaran </a:t>
            </a:r>
            <a:endParaRPr lang="id-ID" smtClean="0"/>
          </a:p>
          <a:p>
            <a:r>
              <a:rPr lang="id-ID" smtClean="0"/>
              <a:t>improv, infusion, outside expertise, affected,  involvement, attention=</a:t>
            </a:r>
            <a:r>
              <a:rPr lang="sv-SE" smtClean="0"/>
              <a:t> improvisasi, infus, keahlian luar, terpengaruh, keterlibatan, perhatian, </a:t>
            </a:r>
            <a:endParaRPr lang="id-ID" smtClean="0"/>
          </a:p>
          <a:p>
            <a:r>
              <a:rPr lang="en-US" smtClean="0"/>
              <a:t>existing relationship.  area being outsourcing</a:t>
            </a:r>
            <a:r>
              <a:rPr lang="id-ID" smtClean="0"/>
              <a:t>=hubungan yang ada. wilayah menjadi outsourcing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D88D9-7575-4AC0-B12F-2FC8102EF451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decisions, spend , of abdicating, privacy risk , accept</a:t>
            </a:r>
            <a:r>
              <a:rPr lang="id-ID" smtClean="0"/>
              <a:t> = keputusan, menghabiskan, dari abdicating, risiko privasi, menerima, </a:t>
            </a:r>
          </a:p>
          <a:p>
            <a:r>
              <a:rPr lang="en-US" smtClean="0"/>
              <a:t>funded, decide, provide, developed, reliabilitty</a:t>
            </a:r>
            <a:r>
              <a:rPr lang="id-ID" smtClean="0"/>
              <a:t>=</a:t>
            </a:r>
            <a:r>
              <a:rPr lang="fi-FI" smtClean="0"/>
              <a:t>didanai, memutuskan, menyediakan, mengembangkan, reliabilitty</a:t>
            </a:r>
            <a:endParaRPr lang="id-ID" smtClean="0"/>
          </a:p>
          <a:p>
            <a:r>
              <a:rPr lang="en-US" smtClean="0"/>
              <a:t>convenience, despite, a lack , overwhelms </a:t>
            </a:r>
            <a:r>
              <a:rPr lang="id-ID" smtClean="0"/>
              <a:t>=</a:t>
            </a:r>
            <a:r>
              <a:rPr lang="fi-FI" smtClean="0"/>
              <a:t>kenyamanan, meskipun, kurangnya a, menguasai. </a:t>
            </a:r>
            <a:endParaRPr lang="id-ID" smtClean="0"/>
          </a:p>
          <a:p>
            <a:r>
              <a:rPr lang="en-US" smtClean="0"/>
              <a:t>excessive, frequent, aception, under emphasis </a:t>
            </a:r>
            <a:r>
              <a:rPr lang="id-ID" smtClean="0"/>
              <a:t>=berlebihan, sering, aception, di bawah penekanan,</a:t>
            </a:r>
          </a:p>
          <a:p>
            <a:r>
              <a:rPr lang="id-ID" smtClean="0"/>
              <a:t>overemphasis, vulnerable=lebih penekanan, rentan</a:t>
            </a:r>
          </a:p>
          <a:p>
            <a:endParaRPr lang="id-ID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C0AFC1-BB67-4E0D-ACBE-288E98F34FB3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DC4D05-DE01-4A74-9E9B-173A9F28D910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98C904-1921-453C-A544-E05C8013F712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In order for US companies to do e-commerce in EU, this agreement was reached</a:t>
            </a:r>
          </a:p>
          <a:p>
            <a:pPr eaLnBrk="1" hangingPunct="1"/>
            <a:r>
              <a:rPr lang="en-US" smtClean="0"/>
              <a:t>Self-regulatory rather than subject to EU Data Privacy Directive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274059" cy="2076451"/>
          </a:xfrm>
        </p:spPr>
        <p:txBody>
          <a:bodyPr/>
          <a:lstStyle/>
          <a:p>
            <a:r>
              <a:rPr lang="id-ID" dirty="0" smtClean="0"/>
              <a:t>DASAR SISTEM 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40" y="3657600"/>
            <a:ext cx="6274060" cy="1524000"/>
          </a:xfrm>
        </p:spPr>
        <p:txBody>
          <a:bodyPr/>
          <a:lstStyle/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/>
              <a:t>Pengampu</a:t>
            </a:r>
            <a:r>
              <a:rPr lang="id-ID" sz="2800" dirty="0"/>
              <a:t> </a:t>
            </a:r>
            <a:r>
              <a:rPr lang="en-US" sz="2800" dirty="0"/>
              <a:t>: </a:t>
            </a:r>
            <a:r>
              <a:rPr lang="id-ID" sz="2800" dirty="0"/>
              <a:t>KARTINI S.Kom.,MMSI</a:t>
            </a:r>
            <a:endParaRPr lang="en-US" sz="2800" dirty="0"/>
          </a:p>
          <a:p>
            <a:r>
              <a:rPr lang="en-US" sz="2800" dirty="0"/>
              <a:t>Prodi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- </a:t>
            </a:r>
            <a:r>
              <a:rPr lang="en-US" sz="2800" dirty="0" err="1"/>
              <a:t>Fakultas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5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60927834-570F-4C0C-BA2A-A10AEEA28336}" type="slidenum">
              <a:rPr lang="en-US" smtClean="0">
                <a:solidFill>
                  <a:srgbClr val="F5E7AB"/>
                </a:solidFill>
              </a:rPr>
              <a:pPr eaLnBrk="1" hangingPunct="1"/>
              <a:t>10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Organizing IT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Awal tahun : sentralisasi komputasi dengan mainframe besar </a:t>
            </a:r>
            <a:br>
              <a:rPr lang="id-ID" smtClean="0"/>
            </a:br>
            <a:r>
              <a:rPr lang="id-ID" smtClean="0"/>
              <a:t>Next : perampingan tren dengan pindah kembali ke desentralisasi </a:t>
            </a:r>
            <a:br>
              <a:rPr lang="id-ID" smtClean="0"/>
            </a:br>
            <a:r>
              <a:rPr lang="id-ID" smtClean="0"/>
              <a:t>Sekarang : kontrol terpusat atas pengelolaan TI sementara melayani kebutuhan strategis </a:t>
            </a:r>
            <a:endParaRPr lang="en-US" smtClean="0"/>
          </a:p>
          <a:p>
            <a:pPr lvl="1" eaLnBrk="1" hangingPunct="1"/>
            <a:r>
              <a:rPr lang="id-ID" smtClean="0"/>
              <a:t>Hybrid dari kedua komponen sentralisasi dan desentralisasi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403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69DBE6D0-D69C-4816-AC60-387454003628}" type="slidenum">
              <a:rPr lang="en-US" smtClean="0">
                <a:solidFill>
                  <a:srgbClr val="F5E7AB"/>
                </a:solidFill>
              </a:rPr>
              <a:pPr eaLnBrk="1" hangingPunct="1"/>
              <a:t>11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pPr eaLnBrk="1" hangingPunct="1"/>
            <a:r>
              <a:rPr lang="en-US" dirty="0" smtClean="0"/>
              <a:t>Organizational Components of IT at Avnet Marshall</a:t>
            </a:r>
            <a:r>
              <a:rPr lang="id-ID" dirty="0" smtClean="0"/>
              <a:t> </a:t>
            </a:r>
            <a:br>
              <a:rPr lang="id-ID" dirty="0" smtClean="0"/>
            </a:br>
            <a:r>
              <a:rPr lang="id-ID" sz="3200" dirty="0"/>
              <a:t>(</a:t>
            </a:r>
            <a:r>
              <a:rPr lang="nb-NO" sz="3200" dirty="0"/>
              <a:t>Komponen Organisasi TI di Avnet Marshall </a:t>
            </a:r>
            <a:r>
              <a:rPr lang="id-ID" sz="3200" dirty="0"/>
              <a:t>)</a:t>
            </a:r>
            <a:endParaRPr lang="en-US" sz="3200" dirty="0"/>
          </a:p>
        </p:txBody>
      </p:sp>
      <p:pic>
        <p:nvPicPr>
          <p:cNvPr id="14340" name="Picture 5" descr="obr43559_12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209" y="2245702"/>
            <a:ext cx="8210902" cy="41342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586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5F0B6CBF-C321-4713-9F8E-8C239B7EE619}" type="slidenum">
              <a:rPr lang="en-US" smtClean="0">
                <a:solidFill>
                  <a:srgbClr val="F5E7AB"/>
                </a:solidFill>
              </a:rPr>
              <a:pPr eaLnBrk="1" hangingPunct="1"/>
              <a:t>12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 Development Management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Managing activities such as: </a:t>
            </a:r>
          </a:p>
          <a:p>
            <a:pPr lvl="1" eaLnBrk="1" hangingPunct="1"/>
            <a:r>
              <a:rPr lang="id-ID" smtClean="0"/>
              <a:t>Analisis sistem dan desain, prototyping, pemrograman aplikasi, manajemen proyek, jaminan kualitas, dan pemeliharaan sistem untuk semua bisnis / IT proyek-proyek pembangunan besar </a:t>
            </a:r>
          </a:p>
          <a:p>
            <a:pPr lvl="1" eaLnBrk="1" hangingPunct="1"/>
            <a:r>
              <a:rPr lang="en-US" smtClean="0"/>
              <a:t>Systems analysis and design, prototyping, applications programming, project management, quality assurance, and system maintenance for all major business/IT development projects</a:t>
            </a:r>
          </a:p>
        </p:txBody>
      </p:sp>
    </p:spTree>
    <p:extLst>
      <p:ext uri="{BB962C8B-B14F-4D97-AF65-F5344CB8AC3E}">
        <p14:creationId xmlns:p14="http://schemas.microsoft.com/office/powerpoint/2010/main" val="191451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0C5F9BCC-31AD-47E3-8DC7-F18BE3945751}" type="slidenum">
              <a:rPr lang="en-US" smtClean="0">
                <a:solidFill>
                  <a:srgbClr val="F5E7AB"/>
                </a:solidFill>
              </a:rPr>
              <a:pPr eaLnBrk="1" hangingPunct="1"/>
              <a:t>13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Operations Management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hardware, software, network, and </a:t>
            </a:r>
            <a:r>
              <a:rPr lang="id-ID" smtClean="0"/>
              <a:t> sumber daya personil di pusat data perusahaan atau data bisnis dari suatu organisasi</a:t>
            </a:r>
            <a:endParaRPr lang="en-US" smtClean="0"/>
          </a:p>
          <a:p>
            <a:pPr eaLnBrk="1" hangingPunct="1"/>
            <a:r>
              <a:rPr lang="id-ID" smtClean="0"/>
              <a:t>Termasuk sistem operasi komputer, manajemen jaringan, pengendalian produksi dan pendukung produksi </a:t>
            </a:r>
          </a:p>
          <a:p>
            <a:pPr eaLnBrk="1" hangingPunct="1"/>
            <a:r>
              <a:rPr lang="id-ID" sz="2300"/>
              <a:t>(</a:t>
            </a:r>
            <a:r>
              <a:rPr lang="en-US" sz="2300"/>
              <a:t>Includes computer systems operations, network management, production control and production support</a:t>
            </a:r>
            <a:r>
              <a:rPr lang="id-ID" sz="2300"/>
              <a:t>)</a:t>
            </a:r>
            <a:endParaRPr lang="en-US" sz="2300"/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Data centers</a:t>
            </a:r>
            <a:r>
              <a:rPr lang="en-US" smtClean="0"/>
              <a:t> are the computer centers of an organization</a:t>
            </a:r>
            <a:r>
              <a:rPr lang="id-ID" smtClean="0"/>
              <a:t> (</a:t>
            </a:r>
            <a:r>
              <a:rPr lang="id-ID" sz="2300"/>
              <a:t>pusat komputer dari sebuah organisasi )</a:t>
            </a:r>
            <a:endParaRPr lang="en-US" sz="230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189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7D6E3680-13C0-4209-B788-39C23676A543}" type="slidenum">
              <a:rPr lang="en-US" smtClean="0">
                <a:solidFill>
                  <a:srgbClr val="F5E7AB"/>
                </a:solidFill>
              </a:rPr>
              <a:pPr eaLnBrk="1" hangingPunct="1"/>
              <a:t>14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Performance Monitors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 packages that </a:t>
            </a:r>
            <a:r>
              <a:rPr lang="id-ID" smtClean="0"/>
              <a:t>:</a:t>
            </a:r>
            <a:endParaRPr lang="en-US" smtClean="0"/>
          </a:p>
          <a:p>
            <a:pPr lvl="1" eaLnBrk="1" hangingPunct="1"/>
            <a:r>
              <a:rPr lang="id-ID" smtClean="0"/>
              <a:t>Memantau pengolahan pekerjaan komputer.</a:t>
            </a:r>
          </a:p>
          <a:p>
            <a:pPr lvl="1" eaLnBrk="1" hangingPunct="1"/>
            <a:r>
              <a:rPr lang="id-ID" smtClean="0"/>
              <a:t>Membantu mengembangkan jadwal yang direncanakan operasi komputer yang dapat mengoptimalkan kinerja sistem komputer, dan</a:t>
            </a:r>
          </a:p>
          <a:p>
            <a:pPr lvl="1" eaLnBrk="1" hangingPunct="1"/>
            <a:r>
              <a:rPr lang="id-ID" smtClean="0"/>
              <a:t>Menghasilkan statistik rinci yang berharga untuk perencanaan dan pengendalian kapasitas komputasi yang efektif </a:t>
            </a:r>
            <a:br>
              <a:rPr lang="id-ID" smtClean="0"/>
            </a:b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979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F0D55DF8-E1A0-4303-B85C-C89957FDF86D}" type="slidenum">
              <a:rPr lang="en-US" smtClean="0">
                <a:solidFill>
                  <a:srgbClr val="F5E7AB"/>
                </a:solidFill>
              </a:rPr>
              <a:pPr eaLnBrk="1" hangingPunct="1"/>
              <a:t>15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/>
              <a:t>Features of Systems Performance Monitors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Chargeback Systems </a:t>
            </a:r>
            <a:r>
              <a:rPr lang="id-ID" smtClean="0">
                <a:solidFill>
                  <a:srgbClr val="FF0000"/>
                </a:solidFill>
              </a:rPr>
              <a:t>(tagihan sistem)</a:t>
            </a:r>
            <a:endParaRPr lang="en-US" smtClean="0">
              <a:solidFill>
                <a:srgbClr val="FF0000"/>
              </a:solidFill>
            </a:endParaRPr>
          </a:p>
          <a:p>
            <a:pPr lvl="1" eaLnBrk="1" hangingPunct="1"/>
            <a:r>
              <a:rPr lang="id-ID" smtClean="0"/>
              <a:t>Mengalokasikan biaya kepada pengguna berdasarkan layanan informasi yang diberikan </a:t>
            </a:r>
            <a:endParaRPr lang="en-US" smtClean="0"/>
          </a:p>
          <a:p>
            <a:pPr eaLnBrk="1" hangingPunct="1"/>
            <a:r>
              <a:rPr lang="en-US" i="1" smtClean="0">
                <a:solidFill>
                  <a:srgbClr val="FF0000"/>
                </a:solidFill>
              </a:rPr>
              <a:t>Process Control Capabilities</a:t>
            </a:r>
            <a:r>
              <a:rPr lang="id-ID" i="1" smtClean="0">
                <a:solidFill>
                  <a:srgbClr val="FF0000"/>
                </a:solidFill>
              </a:rPr>
              <a:t> (</a:t>
            </a:r>
            <a:r>
              <a:rPr lang="id-ID" sz="2300"/>
              <a:t>proses mengontrol kapasitas)</a:t>
            </a:r>
            <a:endParaRPr lang="en-US" sz="2300"/>
          </a:p>
          <a:p>
            <a:pPr lvl="1" eaLnBrk="1" hangingPunct="1"/>
            <a:r>
              <a:rPr lang="id-ID" smtClean="0"/>
              <a:t>Sistem yang tidak hanya memantau tapi secara otomatis mengendalikan operasi komputer di pusat data yang besar </a:t>
            </a:r>
            <a:br>
              <a:rPr lang="id-ID" smtClean="0"/>
            </a:br>
            <a:r>
              <a:rPr lang="id-ID" smtClean="0"/>
              <a:t>(</a:t>
            </a:r>
            <a:r>
              <a:rPr lang="en-US" i="1" smtClean="0"/>
              <a:t>Systems that not only monitor but automatically control computer operations at large data centers</a:t>
            </a:r>
            <a:r>
              <a:rPr lang="id-ID" i="1" smtClean="0"/>
              <a:t>)</a:t>
            </a:r>
            <a:endParaRPr lang="en-US" i="1" smtClean="0"/>
          </a:p>
          <a:p>
            <a:pPr eaLnBrk="1" hangingPunct="1"/>
            <a:endParaRPr lang="en-US" i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303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5CB41016-3BCD-4512-8518-73654B099D44}" type="slidenum">
              <a:rPr lang="en-US" smtClean="0">
                <a:solidFill>
                  <a:srgbClr val="F5E7AB"/>
                </a:solidFill>
              </a:rPr>
              <a:pPr eaLnBrk="1" hangingPunct="1"/>
              <a:t>16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245182" y="533399"/>
            <a:ext cx="8898819" cy="1036395"/>
          </a:xfrm>
        </p:spPr>
        <p:txBody>
          <a:bodyPr/>
          <a:lstStyle/>
          <a:p>
            <a:pPr eaLnBrk="1" hangingPunct="1"/>
            <a:r>
              <a:rPr lang="en-US" dirty="0" smtClean="0"/>
              <a:t>IT Staff Planning</a:t>
            </a:r>
            <a:r>
              <a:rPr lang="id-ID" dirty="0" smtClean="0"/>
              <a:t>  </a:t>
            </a:r>
            <a:r>
              <a:rPr lang="id-ID" sz="3200" dirty="0" smtClean="0"/>
              <a:t>(</a:t>
            </a:r>
            <a:r>
              <a:rPr lang="id-ID" sz="3200" i="1" dirty="0"/>
              <a:t>Perencanaan Staff IT)</a:t>
            </a:r>
            <a:endParaRPr lang="en-US" sz="3200" i="1" dirty="0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z="2800" dirty="0" smtClean="0"/>
              <a:t>Merekrut, melatih dan mempertahankan personil IS berkualitas </a:t>
            </a:r>
          </a:p>
          <a:p>
            <a:pPr eaLnBrk="1" hangingPunct="1"/>
            <a:r>
              <a:rPr lang="id-ID" sz="2800" dirty="0" smtClean="0"/>
              <a:t>Evaluasi kinerja kerja karyawan dan penghargaan kinerja yang luar biasa dengan kenaikan gaji dan promosi </a:t>
            </a:r>
          </a:p>
          <a:p>
            <a:pPr eaLnBrk="1" hangingPunct="1"/>
            <a:r>
              <a:rPr lang="id-ID" sz="2800" dirty="0" smtClean="0"/>
              <a:t>Mengatur gaji dan tingkat upah dan jalur karir, desain sehingga individu dapat pindah ke pekerjaan baru melalui promosi dan transfer seperti mereka peroleh di senioritas dan keahlian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7092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02195449-62C1-4275-9A25-4A7D2A2AE124}" type="slidenum">
              <a:rPr lang="en-US" smtClean="0">
                <a:solidFill>
                  <a:srgbClr val="F5E7AB"/>
                </a:solidFill>
              </a:rPr>
              <a:pPr eaLnBrk="1" hangingPunct="1"/>
              <a:t>17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Executives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Chief Information Officer (CIO)</a:t>
            </a:r>
          </a:p>
          <a:p>
            <a:pPr lvl="1" eaLnBrk="1" hangingPunct="1"/>
            <a:r>
              <a:rPr lang="sv-SE" smtClean="0"/>
              <a:t>Mengawasi semua penggunaan teknologi informasi di banyak perusahaan, dan membawa mereka ke sejalan dengan tujuan bisnis</a:t>
            </a:r>
            <a:r>
              <a:rPr lang="id-ID" smtClean="0"/>
              <a:t> or</a:t>
            </a:r>
            <a:r>
              <a:rPr lang="sv-SE" smtClean="0"/>
              <a:t> strategis </a:t>
            </a:r>
            <a:r>
              <a:rPr lang="id-ID" smtClean="0"/>
              <a:t>perusahaan</a:t>
            </a:r>
            <a:endParaRPr lang="en-US" smtClean="0"/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Chief Technology Officer (CTO)</a:t>
            </a:r>
          </a:p>
          <a:p>
            <a:pPr lvl="1" eaLnBrk="1" hangingPunct="1"/>
            <a:r>
              <a:rPr lang="id-ID" smtClean="0"/>
              <a:t>Bertanggung jawab atas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technology management</a:t>
            </a:r>
            <a:r>
              <a:rPr lang="en-US" smtClean="0"/>
              <a:t>: </a:t>
            </a:r>
            <a:r>
              <a:rPr lang="id-ID" smtClean="0"/>
              <a:t>semua perencanaan teknologi informasi dan penyebaran</a:t>
            </a:r>
            <a:endParaRPr lang="en-US" smtClean="0"/>
          </a:p>
          <a:p>
            <a:pPr lvl="1" eaLnBrk="1" hangingPunct="1"/>
            <a:r>
              <a:rPr lang="en-US" smtClean="0"/>
              <a:t>M</a:t>
            </a:r>
            <a:r>
              <a:rPr lang="id-ID" smtClean="0">
                <a:solidFill>
                  <a:srgbClr val="FF0000"/>
                </a:solidFill>
              </a:rPr>
              <a:t>engelola </a:t>
            </a:r>
            <a:r>
              <a:rPr lang="en-US" smtClean="0">
                <a:solidFill>
                  <a:srgbClr val="FF0000"/>
                </a:solidFill>
              </a:rPr>
              <a:t>the IT platform</a:t>
            </a:r>
          </a:p>
          <a:p>
            <a:pPr lvl="1" eaLnBrk="1" hangingPunct="1"/>
            <a:r>
              <a:rPr lang="en-US" smtClean="0"/>
              <a:t>Second in command</a:t>
            </a:r>
          </a:p>
        </p:txBody>
      </p:sp>
    </p:spTree>
    <p:extLst>
      <p:ext uri="{BB962C8B-B14F-4D97-AF65-F5344CB8AC3E}">
        <p14:creationId xmlns:p14="http://schemas.microsoft.com/office/powerpoint/2010/main" val="4260850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F9A836B1-565B-4FE6-B932-4571C939D77A}" type="slidenum">
              <a:rPr lang="en-US" smtClean="0">
                <a:solidFill>
                  <a:srgbClr val="F5E7AB"/>
                </a:solidFill>
              </a:rPr>
              <a:pPr eaLnBrk="1" hangingPunct="1"/>
              <a:t>18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93348" y="274759"/>
            <a:ext cx="8505472" cy="1503852"/>
          </a:xfrm>
        </p:spPr>
        <p:txBody>
          <a:bodyPr/>
          <a:lstStyle/>
          <a:p>
            <a:pPr eaLnBrk="1" hangingPunct="1"/>
            <a:r>
              <a:rPr lang="en-US" smtClean="0"/>
              <a:t>Managing User Services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932" y="2086342"/>
            <a:ext cx="8505472" cy="3766038"/>
          </a:xfrm>
        </p:spPr>
        <p:txBody>
          <a:bodyPr/>
          <a:lstStyle/>
          <a:p>
            <a:pPr eaLnBrk="1" hangingPunct="1"/>
            <a:r>
              <a:rPr lang="id-ID" smtClean="0"/>
              <a:t> Unit-unit bisnis yang mendukung dan mengelola end user dan komputasi workgroup </a:t>
            </a:r>
          </a:p>
          <a:p>
            <a:pPr eaLnBrk="1" hangingPunct="1"/>
            <a:r>
              <a:rPr lang="id-ID" smtClean="0"/>
              <a:t>(</a:t>
            </a:r>
            <a:r>
              <a:rPr lang="en-US" i="1" smtClean="0"/>
              <a:t>Can be done with </a:t>
            </a:r>
            <a:r>
              <a:rPr lang="en-US" i="1" smtClean="0">
                <a:solidFill>
                  <a:srgbClr val="FF0000"/>
                </a:solidFill>
              </a:rPr>
              <a:t>information centers</a:t>
            </a:r>
            <a:r>
              <a:rPr lang="id-ID" smtClean="0">
                <a:solidFill>
                  <a:srgbClr val="FF0000"/>
                </a:solidFill>
              </a:rPr>
              <a:t>)</a:t>
            </a:r>
            <a:r>
              <a:rPr lang="en-US" smtClean="0"/>
              <a:t> </a:t>
            </a:r>
            <a:r>
              <a:rPr lang="id-ID" smtClean="0"/>
              <a:t>Dapat dilakukan dengan pusat-pusat informasi staf dengan spesialis </a:t>
            </a:r>
            <a:r>
              <a:rPr lang="id-ID" i="1" smtClean="0"/>
              <a:t>menjadi/sebagai</a:t>
            </a:r>
            <a:r>
              <a:rPr lang="id-ID" smtClean="0"/>
              <a:t> penghubung pengguna </a:t>
            </a:r>
            <a:br>
              <a:rPr lang="id-ID" smtClean="0"/>
            </a:br>
            <a:r>
              <a:rPr lang="id-ID" smtClean="0"/>
              <a:t>Atau dengan Web-enabled intranet sebagai meja bantuan </a:t>
            </a:r>
            <a:br>
              <a:rPr lang="id-ID" smtClean="0"/>
            </a:br>
            <a:r>
              <a:rPr lang="id-ID" smtClean="0"/>
              <a:t>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8427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10CB3F25-9291-4EBC-AB92-6F1D132F8BB9}" type="slidenum">
              <a:rPr lang="en-US" smtClean="0">
                <a:solidFill>
                  <a:srgbClr val="F5E7AB"/>
                </a:solidFill>
              </a:rPr>
              <a:pPr eaLnBrk="1" hangingPunct="1"/>
              <a:t>19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Outsourcing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Pembelian barang atau jasa dari mitra pihak ketiga yang sebelumnya diberikan secara internal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705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048000"/>
            <a:ext cx="56388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Enterprise and Global Management of Information Technology</a:t>
            </a:r>
            <a:endParaRPr lang="id-ID" sz="28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1061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DASAR SISTEM INFORMASI</a:t>
            </a:r>
            <a:endParaRPr lang="id-ID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209800"/>
            <a:ext cx="3105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 smtClean="0"/>
              <a:t>Pert.12 :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19654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489D4746-D3BF-4A2C-AAEE-96BD72E6EF0C}" type="slidenum">
              <a:rPr lang="en-US" smtClean="0">
                <a:solidFill>
                  <a:srgbClr val="F5E7AB"/>
                </a:solidFill>
              </a:rPr>
              <a:pPr eaLnBrk="1" hangingPunct="1"/>
              <a:t>20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Outsourcing’s Top Ten</a:t>
            </a:r>
          </a:p>
        </p:txBody>
      </p:sp>
      <p:pic>
        <p:nvPicPr>
          <p:cNvPr id="23556" name="Picture 7" descr="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820" y="1251073"/>
            <a:ext cx="8411986" cy="5357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79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D364F1BD-1096-435C-BFA4-F57972624AD6}" type="slidenum">
              <a:rPr lang="en-US" smtClean="0">
                <a:solidFill>
                  <a:srgbClr val="F5E7AB"/>
                </a:solidFill>
              </a:rPr>
              <a:pPr eaLnBrk="1" hangingPunct="1"/>
              <a:t>21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outsource?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Hemat (save mony) - mencapai ROI yang lebih besar </a:t>
            </a:r>
          </a:p>
          <a:p>
            <a:pPr eaLnBrk="1" hangingPunct="1"/>
            <a:r>
              <a:rPr lang="id-ID" smtClean="0"/>
              <a:t>Fokus pada kompetensi inti - organisasi dapat fokus pada bisnis yang mereka kelola/jalankan</a:t>
            </a:r>
          </a:p>
          <a:p>
            <a:pPr eaLnBrk="1" hangingPunct="1"/>
            <a:r>
              <a:rPr lang="id-ID" smtClean="0"/>
              <a:t>Mencapai tingkat staf fleksibel </a:t>
            </a:r>
          </a:p>
          <a:p>
            <a:pPr eaLnBrk="1" hangingPunct="1"/>
            <a:r>
              <a:rPr lang="id-ID" smtClean="0"/>
              <a:t>Mendapatkan akses ke sumber daya global </a:t>
            </a:r>
          </a:p>
          <a:p>
            <a:pPr eaLnBrk="1" hangingPunct="1"/>
            <a:r>
              <a:rPr lang="id-ID" smtClean="0"/>
              <a:t>Mengurangi waktu market/pasar </a:t>
            </a:r>
            <a:br>
              <a:rPr lang="id-ID" smtClean="0"/>
            </a:br>
            <a:endParaRPr lang="id-ID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999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3D794633-E4BF-4023-945B-2A83A6D4CCF5}" type="slidenum">
              <a:rPr lang="en-US" smtClean="0">
                <a:solidFill>
                  <a:srgbClr val="F5E7AB"/>
                </a:solidFill>
              </a:rPr>
              <a:pPr eaLnBrk="1" hangingPunct="1"/>
              <a:t>22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Offshoring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Relokasi proses bisnis organisasi </a:t>
            </a:r>
          </a:p>
          <a:p>
            <a:pPr eaLnBrk="1" hangingPunct="1"/>
            <a:r>
              <a:rPr lang="id-ID" smtClean="0"/>
              <a:t>Untuk lokasi-biaya yang lebih rendah, biasanya di luar negeri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7583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8B07A64C-5FCE-46D1-A12A-76B30DDBF7D7}" type="slidenum">
              <a:rPr lang="en-US" smtClean="0">
                <a:solidFill>
                  <a:srgbClr val="F5E7AB"/>
                </a:solidFill>
              </a:rPr>
              <a:pPr eaLnBrk="1" hangingPunct="1"/>
              <a:t>23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Management Failures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not used effectively</a:t>
            </a:r>
            <a:r>
              <a:rPr lang="id-ID" smtClean="0"/>
              <a:t> </a:t>
            </a:r>
            <a:r>
              <a:rPr lang="id-ID" sz="2300" i="1"/>
              <a:t>(TI tidak digunakan secara efektif )</a:t>
            </a:r>
            <a:endParaRPr lang="en-US" sz="2300" i="1"/>
          </a:p>
          <a:p>
            <a:pPr lvl="1" eaLnBrk="1" hangingPunct="1"/>
            <a:r>
              <a:rPr lang="id-ID" smtClean="0"/>
              <a:t>Komputerisasi proses bisnis tradisional </a:t>
            </a:r>
          </a:p>
          <a:p>
            <a:pPr lvl="1" eaLnBrk="1" hangingPunct="1"/>
            <a:r>
              <a:rPr lang="id-ID" smtClean="0"/>
              <a:t>Alih-alih mengembangkan proses e-bisnis yang inovatif </a:t>
            </a:r>
            <a:endParaRPr lang="en-US" smtClean="0"/>
          </a:p>
          <a:p>
            <a:pPr eaLnBrk="1" hangingPunct="1"/>
            <a:r>
              <a:rPr lang="en-US" smtClean="0"/>
              <a:t>IT not used efficiently</a:t>
            </a:r>
          </a:p>
          <a:p>
            <a:pPr lvl="1" eaLnBrk="1" hangingPunct="1"/>
            <a:r>
              <a:rPr lang="id-ID" smtClean="0"/>
              <a:t>Waktu respon yang buruk dan sering downtime </a:t>
            </a:r>
          </a:p>
          <a:p>
            <a:pPr lvl="1" eaLnBrk="1" hangingPunct="1"/>
            <a:r>
              <a:rPr lang="id-ID" smtClean="0"/>
              <a:t>Kurang berhasil proyek pengembangan aplikasi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299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4BC7F340-5139-4FB8-A2B5-74C4EBEC0985}" type="slidenum">
              <a:rPr lang="en-US" smtClean="0">
                <a:solidFill>
                  <a:srgbClr val="F5E7AB"/>
                </a:solidFill>
              </a:rPr>
              <a:pPr eaLnBrk="1" hangingPunct="1"/>
              <a:t>24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Management Involvement and Governance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Managerial and end user involvement</a:t>
            </a:r>
          </a:p>
          <a:p>
            <a:pPr lvl="1" eaLnBrk="1" hangingPunct="1"/>
            <a:r>
              <a:rPr lang="en-US" smtClean="0"/>
              <a:t>Key ingredient</a:t>
            </a:r>
            <a:r>
              <a:rPr lang="id-ID" smtClean="0"/>
              <a:t> (</a:t>
            </a:r>
            <a:r>
              <a:rPr lang="id-ID" sz="2300" i="1"/>
              <a:t>bahan kunci atau bahan utama</a:t>
            </a:r>
            <a:r>
              <a:rPr lang="id-ID" smtClean="0"/>
              <a:t>)</a:t>
            </a:r>
            <a:r>
              <a:rPr lang="en-US" smtClean="0"/>
              <a:t> to high-quality information systems performance</a:t>
            </a:r>
            <a:r>
              <a:rPr lang="id-ID" smtClean="0"/>
              <a:t> (</a:t>
            </a:r>
            <a:r>
              <a:rPr lang="sv-SE" smtClean="0"/>
              <a:t>kinerja sistem informasi</a:t>
            </a:r>
            <a:r>
              <a:rPr lang="id-ID" smtClean="0"/>
              <a:t> kerkwalitas tinggi)</a:t>
            </a:r>
            <a:endParaRPr lang="en-US" smtClean="0"/>
          </a:p>
          <a:p>
            <a:pPr eaLnBrk="1" hangingPunct="1"/>
            <a:r>
              <a:rPr lang="en-US" smtClean="0"/>
              <a:t>Involve managers in the management of IT</a:t>
            </a:r>
          </a:p>
          <a:p>
            <a:pPr lvl="1" eaLnBrk="1" hangingPunct="1"/>
            <a:r>
              <a:rPr lang="id-ID" smtClean="0"/>
              <a:t>Struktur pemerintahan seperti komite pengarah (</a:t>
            </a:r>
            <a:r>
              <a:rPr lang="en-US" sz="2300" i="1"/>
              <a:t>Governance structures such as steering committees</a:t>
            </a:r>
            <a:r>
              <a:rPr lang="id-ID" smtClean="0"/>
              <a:t>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8166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53FACB65-C3E0-41F9-967E-EDED33FE5122}" type="slidenum">
              <a:rPr lang="en-US" smtClean="0">
                <a:solidFill>
                  <a:srgbClr val="F5E7AB"/>
                </a:solidFill>
              </a:rPr>
              <a:pPr eaLnBrk="1" hangingPunct="1"/>
              <a:t>25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3348" y="457200"/>
            <a:ext cx="8505472" cy="1600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Senior management’s involvement in business/IT decisions</a:t>
            </a:r>
            <a:r>
              <a:rPr lang="id-ID" dirty="0">
                <a:latin typeface="Arial" pitchFamily="34" charset="0"/>
                <a:cs typeface="Arial" pitchFamily="34" charset="0"/>
              </a:rPr>
              <a:t> </a:t>
            </a:r>
            <a:br>
              <a:rPr lang="id-ID" dirty="0">
                <a:latin typeface="Arial" pitchFamily="34" charset="0"/>
                <a:cs typeface="Arial" pitchFamily="34" charset="0"/>
              </a:rPr>
            </a:br>
            <a:r>
              <a:rPr lang="id-ID" dirty="0">
                <a:latin typeface="Arial" pitchFamily="34" charset="0"/>
                <a:cs typeface="Arial" pitchFamily="34" charset="0"/>
              </a:rPr>
              <a:t>(</a:t>
            </a:r>
            <a:r>
              <a:rPr lang="id-ID" sz="2300" i="1" dirty="0">
                <a:latin typeface="Arial" pitchFamily="34" charset="0"/>
                <a:cs typeface="Arial" pitchFamily="34" charset="0"/>
              </a:rPr>
              <a:t>Keterlibatan manajemen senior dalam keputusan bisnis/IT)</a:t>
            </a:r>
            <a:endParaRPr lang="en-US" sz="23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6" descr="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133600"/>
            <a:ext cx="8038041" cy="4931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042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4A5A6F37-2D2D-4D55-9536-D0191758FA86}" type="slidenum">
              <a:rPr lang="en-US" smtClean="0">
                <a:solidFill>
                  <a:srgbClr val="F5E7AB"/>
                </a:solidFill>
              </a:rPr>
              <a:pPr eaLnBrk="1" hangingPunct="1"/>
              <a:t>26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991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Case 2: CIOs Need to Think</a:t>
            </a:r>
            <a:r>
              <a:rPr lang="id-ID" sz="3600" dirty="0"/>
              <a:t>/</a:t>
            </a:r>
            <a:r>
              <a:rPr lang="id-ID" sz="2300" dirty="0"/>
              <a:t>berfikir</a:t>
            </a:r>
            <a:r>
              <a:rPr lang="en-US" sz="3600" dirty="0"/>
              <a:t> Globally and Act</a:t>
            </a:r>
            <a:r>
              <a:rPr lang="id-ID" sz="3600" dirty="0"/>
              <a:t>/</a:t>
            </a:r>
            <a:r>
              <a:rPr lang="id-ID" sz="2300" dirty="0"/>
              <a:t>bertindak</a:t>
            </a:r>
            <a:r>
              <a:rPr lang="en-US" sz="3600" dirty="0"/>
              <a:t> Locally</a:t>
            </a:r>
            <a:endParaRPr lang="en-US" sz="3600" i="1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Enterprises globalize for different reasons</a:t>
            </a:r>
            <a:r>
              <a:rPr lang="id-ID" i="1" dirty="0" smtClean="0"/>
              <a:t>/alasan</a:t>
            </a:r>
            <a:endParaRPr lang="en-US" i="1" dirty="0" smtClean="0"/>
          </a:p>
          <a:p>
            <a:pPr lvl="1" eaLnBrk="1" hangingPunct="1"/>
            <a:r>
              <a:rPr lang="en-US" dirty="0" smtClean="0"/>
              <a:t>Examples:  global customers, </a:t>
            </a:r>
            <a:r>
              <a:rPr lang="es-ES" dirty="0" err="1" smtClean="0"/>
              <a:t>mencari</a:t>
            </a:r>
            <a:r>
              <a:rPr lang="es-ES" dirty="0" smtClean="0"/>
              <a:t> </a:t>
            </a:r>
            <a:r>
              <a:rPr lang="es-ES" dirty="0" err="1" smtClean="0"/>
              <a:t>peluang</a:t>
            </a:r>
            <a:r>
              <a:rPr lang="es-ES" dirty="0" smtClean="0"/>
              <a:t> </a:t>
            </a:r>
            <a:r>
              <a:rPr lang="es-ES" dirty="0" err="1" smtClean="0"/>
              <a:t>pertumbuhan</a:t>
            </a:r>
            <a:r>
              <a:rPr lang="es-ES" dirty="0" smtClean="0"/>
              <a:t>, </a:t>
            </a:r>
            <a:r>
              <a:rPr lang="es-ES" dirty="0" err="1" smtClean="0"/>
              <a:t>efisiensi</a:t>
            </a:r>
            <a:r>
              <a:rPr lang="es-ES" dirty="0" smtClean="0"/>
              <a:t> </a:t>
            </a:r>
            <a:r>
              <a:rPr lang="es-ES" dirty="0" err="1" smtClean="0"/>
              <a:t>biaya</a:t>
            </a:r>
            <a:r>
              <a:rPr lang="id-ID" i="1" dirty="0" smtClean="0"/>
              <a:t>/c</a:t>
            </a:r>
            <a:r>
              <a:rPr lang="en-US" i="1" dirty="0" err="1" smtClean="0"/>
              <a:t>ost</a:t>
            </a:r>
            <a:r>
              <a:rPr lang="en-US" i="1" dirty="0" smtClean="0"/>
              <a:t> efficiencies</a:t>
            </a:r>
          </a:p>
          <a:p>
            <a:pPr eaLnBrk="1" hangingPunct="1"/>
            <a:r>
              <a:rPr lang="en-US" dirty="0" smtClean="0"/>
              <a:t>CIO’s IT globalization decisions should</a:t>
            </a:r>
            <a:r>
              <a:rPr lang="id-ID" dirty="0" smtClean="0"/>
              <a:t> : </a:t>
            </a:r>
            <a:r>
              <a:rPr lang="id-ID" sz="2300" i="1" dirty="0"/>
              <a:t>(</a:t>
            </a:r>
            <a:r>
              <a:rPr lang="it-IT" sz="2300" i="1" dirty="0"/>
              <a:t>Keputusan globalisasi CIO TI harus</a:t>
            </a:r>
            <a:r>
              <a:rPr lang="id-ID" sz="2300" i="1" dirty="0"/>
              <a:t>lah :</a:t>
            </a:r>
            <a:r>
              <a:rPr lang="it-IT" sz="2300" i="1" dirty="0"/>
              <a:t> </a:t>
            </a:r>
            <a:r>
              <a:rPr lang="id-ID" sz="2300" i="1" dirty="0"/>
              <a:t>)</a:t>
            </a:r>
            <a:endParaRPr lang="en-US" sz="2300" i="1" dirty="0"/>
          </a:p>
          <a:p>
            <a:pPr lvl="1" eaLnBrk="1" hangingPunct="1"/>
            <a:r>
              <a:rPr lang="id-ID" dirty="0" smtClean="0"/>
              <a:t>Tentukan oleh keseimbangan integrasi global terhadap respon lokal </a:t>
            </a:r>
          </a:p>
          <a:p>
            <a:pPr lvl="1" eaLnBrk="1" hangingPunct="1"/>
            <a:r>
              <a:rPr lang="id-ID" dirty="0" smtClean="0"/>
              <a:t>Sejajarkan proses utama TI dengan orientasi tata kelola perusahaan.</a:t>
            </a:r>
          </a:p>
          <a:p>
            <a:pPr lvl="1" eaLnBrk="1" hangingPunct="1"/>
            <a:r>
              <a:rPr lang="id-ID" dirty="0" smtClean="0"/>
              <a:t>Menetapkan staf, peran, dan kompetensi yang tepat 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3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13ACD959-41DE-4196-9FBF-7214ECAF26B6}" type="slidenum">
              <a:rPr lang="en-US" smtClean="0">
                <a:solidFill>
                  <a:srgbClr val="F5E7AB"/>
                </a:solidFill>
              </a:rPr>
              <a:pPr eaLnBrk="1" hangingPunct="1"/>
              <a:t>27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Case Study Questions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id-ID" smtClean="0"/>
              <a:t>Ada beberapakah kekuatan pendorong organisasi TI untuk mengglobal? </a:t>
            </a:r>
          </a:p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id-ID" smtClean="0"/>
              <a:t>Ada beberapakah kekuatan lokal dan tantangan yang dihadapi organisasi TI modern? </a:t>
            </a:r>
          </a:p>
          <a:p>
            <a:pPr marL="516179" indent="-516179" eaLnBrk="1" hangingPunct="1">
              <a:buFont typeface="Wingdings" pitchFamily="2" charset="2"/>
              <a:buAutoNum type="arabicPeriod"/>
            </a:pPr>
            <a:r>
              <a:rPr lang="id-ID" smtClean="0"/>
              <a:t>Bagaimana seorang CIO mengelola persyaratan untuk kedua globalisasi dan melokalisasi fungsi IT? </a:t>
            </a:r>
            <a:br>
              <a:rPr lang="id-ID" smtClean="0"/>
            </a:br>
            <a:endParaRPr lang="id-ID" smtClean="0"/>
          </a:p>
          <a:p>
            <a:pPr marL="516179" indent="-516179" eaLnBrk="1" hangingPunct="1">
              <a:buFont typeface="Wingdings" pitchFamily="2" charset="2"/>
              <a:buAutoNum type="arabicPeriod"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43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A8CEEA25-8323-4A3F-BA1D-FE03C6B07FEC}" type="slidenum">
              <a:rPr lang="en-US" smtClean="0">
                <a:solidFill>
                  <a:srgbClr val="F5E7AB"/>
                </a:solidFill>
              </a:rPr>
              <a:pPr eaLnBrk="1" hangingPunct="1"/>
              <a:t>28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 World Internet Activity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179" indent="-516179" eaLnBrk="1" hangingPunct="1">
              <a:buFont typeface="Wingdings" pitchFamily="2" charset="2"/>
              <a:buAutoNum type="arabicPeriod"/>
              <a:defRPr/>
            </a:pPr>
            <a:r>
              <a:rPr lang="id-ID" dirty="0" smtClean="0"/>
              <a:t>Salah satu masalah yang dihadapi CIO adalah penilaian TI jatuh tempo di negara-negara mereka beroperasi or awal masuk. Menggunakan Internet,</a:t>
            </a:r>
            <a:r>
              <a:rPr lang="en-US" dirty="0" smtClean="0"/>
              <a:t>.</a:t>
            </a:r>
          </a:p>
          <a:p>
            <a:pPr marL="860298" lvl="1" indent="-247336" eaLnBrk="1" hangingPunct="1">
              <a:defRPr/>
            </a:pPr>
            <a:r>
              <a:rPr lang="id-ID" dirty="0" smtClean="0"/>
              <a:t>Lihat jika Anda dapat menemukan contoh dari negara-negara di mana kematangan TI masih rendah, namun tantangan yang dihadapi lebih besar. </a:t>
            </a:r>
          </a:p>
          <a:p>
            <a:pPr marL="860298" lvl="1" indent="-247336" eaLnBrk="1" hangingPunct="1">
              <a:defRPr/>
            </a:pPr>
            <a:r>
              <a:rPr lang="id-ID" dirty="0" smtClean="0"/>
              <a:t>Apa karakteristik suatu negara yang kematangan IT nyarendah? </a:t>
            </a:r>
            <a:br>
              <a:rPr lang="id-ID" dirty="0" smtClean="0"/>
            </a:br>
            <a:endParaRPr lang="id-ID" dirty="0" smtClean="0"/>
          </a:p>
          <a:p>
            <a:pPr marL="860298" lvl="1" indent="-473164" eaLnBrk="1" hangingPunct="1">
              <a:defRPr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0777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27018547-09FA-409C-8238-5322BFB7B175}" type="slidenum">
              <a:rPr lang="en-US" smtClean="0">
                <a:solidFill>
                  <a:srgbClr val="F5E7AB"/>
                </a:solidFill>
              </a:rPr>
              <a:pPr eaLnBrk="1" hangingPunct="1"/>
              <a:t>29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Real World Group Activity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id-ID" dirty="0" smtClean="0"/>
              <a:t> Salah satu resep yang ditawarkan dalam hal ini adalah untuk "menyelaraskan proses utama TI dengan orientasi tata kelola perusahaan</a:t>
            </a:r>
            <a:r>
              <a:rPr lang="en-US" dirty="0" smtClean="0"/>
              <a:t>.”  In small groups,</a:t>
            </a:r>
          </a:p>
          <a:p>
            <a:pPr lvl="1" eaLnBrk="1" hangingPunct="1"/>
            <a:r>
              <a:rPr lang="id-ID" dirty="0" smtClean="0"/>
              <a:t>Diskusikan arti dari resep ini. </a:t>
            </a:r>
          </a:p>
          <a:p>
            <a:pPr lvl="1" eaLnBrk="1" hangingPunct="1"/>
            <a:r>
              <a:rPr lang="id-ID" dirty="0" smtClean="0"/>
              <a:t>Yang dimaksud dengan "orientasi pemerintahan?" </a:t>
            </a:r>
          </a:p>
          <a:p>
            <a:pPr lvl="1" eaLnBrk="1" hangingPunct="1"/>
            <a:r>
              <a:rPr lang="id-ID" dirty="0" smtClean="0"/>
              <a:t>Bagaimana TI dapat menjadi lebih selaras dengan organisasi dalam hal ini? </a:t>
            </a:r>
          </a:p>
          <a:p>
            <a:pPr lvl="1" eaLnBrk="1" hangingPunct="1"/>
            <a:r>
              <a:rPr lang="id-ID" dirty="0" smtClean="0"/>
              <a:t>Apakah ada satu cara yang tepat untuk mengatur IT?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7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458200" cy="4525963"/>
          </a:xfrm>
        </p:spPr>
        <p:txBody>
          <a:bodyPr/>
          <a:lstStyle/>
          <a:p>
            <a:r>
              <a:rPr lang="en-US" sz="2800" b="1" dirty="0">
                <a:solidFill>
                  <a:srgbClr val="0000CC"/>
                </a:solidFill>
              </a:rPr>
              <a:t>Management of Information </a:t>
            </a:r>
            <a:r>
              <a:rPr lang="en-US" sz="2800" b="1" dirty="0" smtClean="0">
                <a:solidFill>
                  <a:srgbClr val="0000CC"/>
                </a:solidFill>
              </a:rPr>
              <a:t>Technology</a:t>
            </a:r>
            <a:r>
              <a:rPr lang="id-ID" sz="28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Business/IT </a:t>
            </a:r>
            <a:r>
              <a:rPr lang="en-US" sz="2800" b="1" dirty="0">
                <a:solidFill>
                  <a:srgbClr val="0000CC"/>
                </a:solidFill>
              </a:rPr>
              <a:t>Planning </a:t>
            </a:r>
            <a:r>
              <a:rPr lang="en-US" sz="2800" b="1" dirty="0" smtClean="0">
                <a:solidFill>
                  <a:srgbClr val="0000CC"/>
                </a:solidFill>
              </a:rPr>
              <a:t>Process</a:t>
            </a:r>
            <a:r>
              <a:rPr lang="id-ID" sz="2800" b="1" dirty="0" smtClean="0">
                <a:solidFill>
                  <a:srgbClr val="0000CC"/>
                </a:solidFill>
              </a:rPr>
              <a:t> and </a:t>
            </a:r>
            <a:r>
              <a:rPr lang="en-US" sz="2800" b="1" dirty="0">
                <a:solidFill>
                  <a:srgbClr val="0000CC"/>
                </a:solidFill>
              </a:rPr>
              <a:t>Components of Business/IT Planning</a:t>
            </a:r>
            <a:r>
              <a:rPr lang="id-ID" sz="2800" b="1" dirty="0">
                <a:solidFill>
                  <a:srgbClr val="0000CC"/>
                </a:solidFill>
              </a:rPr>
              <a:t> </a:t>
            </a:r>
            <a:endParaRPr lang="id-ID" sz="2800" b="1" dirty="0" smtClean="0">
              <a:solidFill>
                <a:srgbClr val="0000CC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Information Technology </a:t>
            </a:r>
            <a:r>
              <a:rPr lang="en-US" sz="2800" b="1" dirty="0" smtClean="0">
                <a:solidFill>
                  <a:srgbClr val="0000CC"/>
                </a:solidFill>
              </a:rPr>
              <a:t>Architecture</a:t>
            </a:r>
            <a:endParaRPr lang="id-ID" sz="2800" b="1" dirty="0" smtClean="0">
              <a:solidFill>
                <a:srgbClr val="0000CC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Organizational Components of IT at Avnet </a:t>
            </a:r>
            <a:r>
              <a:rPr lang="en-US" sz="2800" b="1" dirty="0" smtClean="0">
                <a:solidFill>
                  <a:srgbClr val="0000CC"/>
                </a:solidFill>
              </a:rPr>
              <a:t>Marshall</a:t>
            </a:r>
            <a:endParaRPr lang="id-ID" sz="2800" b="1" dirty="0" smtClean="0">
              <a:solidFill>
                <a:srgbClr val="0000CC"/>
              </a:solidFill>
            </a:endParaRPr>
          </a:p>
          <a:p>
            <a:r>
              <a:rPr lang="en-US" sz="2800" b="1" dirty="0">
                <a:solidFill>
                  <a:srgbClr val="0000CC"/>
                </a:solidFill>
              </a:rPr>
              <a:t>Application Development Management</a:t>
            </a:r>
            <a:endParaRPr lang="id-ID" sz="2800" b="1" dirty="0">
              <a:solidFill>
                <a:srgbClr val="0000CC"/>
              </a:solidFill>
            </a:endParaRPr>
          </a:p>
          <a:p>
            <a:r>
              <a:rPr lang="en-US" sz="2800" b="1" dirty="0" smtClean="0">
                <a:solidFill>
                  <a:srgbClr val="0000CC"/>
                </a:solidFill>
              </a:rPr>
              <a:t>Outsourcing </a:t>
            </a:r>
            <a:r>
              <a:rPr lang="en-US" sz="2800" b="1" dirty="0">
                <a:solidFill>
                  <a:srgbClr val="0000CC"/>
                </a:solidFill>
              </a:rPr>
              <a:t>and Offshoring</a:t>
            </a:r>
            <a:endParaRPr lang="id-ID" sz="2800" b="1" dirty="0">
              <a:solidFill>
                <a:srgbClr val="0000CC"/>
              </a:solidFill>
            </a:endParaRPr>
          </a:p>
          <a:p>
            <a:r>
              <a:rPr lang="en-US" sz="2800" b="1" dirty="0" smtClean="0">
                <a:solidFill>
                  <a:srgbClr val="0000CC"/>
                </a:solidFill>
              </a:rPr>
              <a:t>Global </a:t>
            </a:r>
            <a:r>
              <a:rPr lang="en-US" sz="2800" b="1" dirty="0">
                <a:solidFill>
                  <a:srgbClr val="0000CC"/>
                </a:solidFill>
              </a:rPr>
              <a:t>Business/IT </a:t>
            </a:r>
            <a:r>
              <a:rPr lang="en-US" sz="2800" b="1" dirty="0" smtClean="0">
                <a:solidFill>
                  <a:srgbClr val="0000CC"/>
                </a:solidFill>
              </a:rPr>
              <a:t>Strategy</a:t>
            </a:r>
            <a:endParaRPr lang="id-ID" sz="2800" b="1" dirty="0" smtClean="0">
              <a:solidFill>
                <a:srgbClr val="0000CC"/>
              </a:solidFill>
            </a:endParaRPr>
          </a:p>
          <a:p>
            <a:r>
              <a:rPr lang="en-US" sz="2800" b="1" dirty="0" smtClean="0">
                <a:solidFill>
                  <a:srgbClr val="0000CC"/>
                </a:solidFill>
              </a:rPr>
              <a:t>Global </a:t>
            </a:r>
            <a:r>
              <a:rPr lang="en-US" sz="2800" b="1" dirty="0">
                <a:solidFill>
                  <a:srgbClr val="0000CC"/>
                </a:solidFill>
              </a:rPr>
              <a:t>IT Management Dimensions</a:t>
            </a:r>
            <a:endParaRPr lang="id-ID" sz="2800" b="1" dirty="0">
              <a:solidFill>
                <a:srgbClr val="0000CC"/>
              </a:solidFill>
            </a:endParaRPr>
          </a:p>
          <a:p>
            <a:endParaRPr lang="id-ID" sz="2800" b="1" dirty="0">
              <a:solidFill>
                <a:srgbClr val="0000CC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4000" b="1" dirty="0" smtClean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sz="4000" b="1" dirty="0">
              <a:solidFill>
                <a:srgbClr val="FF33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42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E832E609-128C-49CE-80FD-43A4216F6B40}" type="slidenum">
              <a:rPr lang="en-US" smtClean="0">
                <a:solidFill>
                  <a:srgbClr val="F5E7AB"/>
                </a:solidFill>
              </a:rPr>
              <a:pPr eaLnBrk="1" hangingPunct="1"/>
              <a:t>30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IT Management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 appropriate business and IT strategies for the global marketplace</a:t>
            </a:r>
          </a:p>
          <a:p>
            <a:pPr eaLnBrk="1" hangingPunct="1"/>
            <a:r>
              <a:rPr lang="en-US" smtClean="0"/>
              <a:t>Develop the portfolio of business applications needed to support business/IT strategies</a:t>
            </a:r>
          </a:p>
          <a:p>
            <a:pPr eaLnBrk="1" hangingPunct="1"/>
            <a:r>
              <a:rPr lang="en-US" smtClean="0"/>
              <a:t>Determine the technology platform needed</a:t>
            </a:r>
          </a:p>
          <a:p>
            <a:pPr eaLnBrk="1" hangingPunct="1"/>
            <a:r>
              <a:rPr lang="en-US" smtClean="0"/>
              <a:t>Determine the systems development projects that will produce the required global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550603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0820E679-43F8-4680-8E6A-9091969F4ADA}" type="slidenum">
              <a:rPr lang="en-US" smtClean="0">
                <a:solidFill>
                  <a:srgbClr val="F5E7AB"/>
                </a:solidFill>
              </a:rPr>
              <a:pPr eaLnBrk="1" hangingPunct="1"/>
              <a:t>31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Global IT Management Dimensions</a:t>
            </a:r>
          </a:p>
        </p:txBody>
      </p:sp>
      <p:pic>
        <p:nvPicPr>
          <p:cNvPr id="34820" name="Picture 5" descr="obr43559_12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28800"/>
            <a:ext cx="7429500" cy="3472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443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91895F00-B524-4B7A-8841-5979ADBB6587}" type="slidenum">
              <a:rPr lang="en-US" smtClean="0">
                <a:solidFill>
                  <a:srgbClr val="F5E7AB"/>
                </a:solidFill>
              </a:rPr>
              <a:pPr eaLnBrk="1" hangingPunct="1"/>
              <a:t>32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IT Management Challenges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Political</a:t>
            </a:r>
          </a:p>
          <a:p>
            <a:pPr eaLnBrk="1" hangingPunct="1"/>
            <a:r>
              <a:rPr lang="en-US" smtClean="0"/>
              <a:t>Geoeconomic – effects of geography on the economic realities of international business activities</a:t>
            </a:r>
          </a:p>
          <a:p>
            <a:pPr eaLnBrk="1" hangingPunct="1"/>
            <a:r>
              <a:rPr lang="en-US" smtClean="0"/>
              <a:t>Cultural</a:t>
            </a:r>
          </a:p>
        </p:txBody>
      </p:sp>
    </p:spTree>
    <p:extLst>
      <p:ext uri="{BB962C8B-B14F-4D97-AF65-F5344CB8AC3E}">
        <p14:creationId xmlns:p14="http://schemas.microsoft.com/office/powerpoint/2010/main" val="3718141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F44314F8-821A-4203-B3D9-FB847D84E345}" type="slidenum">
              <a:rPr lang="en-US" smtClean="0">
                <a:solidFill>
                  <a:srgbClr val="F5E7AB"/>
                </a:solidFill>
              </a:rPr>
              <a:pPr eaLnBrk="1" hangingPunct="1"/>
              <a:t>33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Political Challenges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Rules regulating or prohibiting transfer of data across national boundaries</a:t>
            </a:r>
          </a:p>
          <a:p>
            <a:pPr eaLnBrk="1" hangingPunct="1"/>
            <a:r>
              <a:rPr lang="en-US" sz="2800" dirty="0" smtClean="0"/>
              <a:t>Severely restricted, taxed, or prohibited imports of hardware and software</a:t>
            </a:r>
          </a:p>
          <a:p>
            <a:pPr eaLnBrk="1" hangingPunct="1"/>
            <a:r>
              <a:rPr lang="en-US" sz="2800" dirty="0" smtClean="0"/>
              <a:t>Local content laws that specify the portion of the value of a product that must be added in that country if it is to be sold there</a:t>
            </a:r>
          </a:p>
          <a:p>
            <a:pPr eaLnBrk="1" hangingPunct="1"/>
            <a:r>
              <a:rPr lang="en-US" sz="2800" dirty="0" smtClean="0"/>
              <a:t>Reciprocal trade agreements that require a business to spend part of the revenue they earn in a country in that nation’s economy</a:t>
            </a:r>
          </a:p>
        </p:txBody>
      </p:sp>
    </p:spTree>
    <p:extLst>
      <p:ext uri="{BB962C8B-B14F-4D97-AF65-F5344CB8AC3E}">
        <p14:creationId xmlns:p14="http://schemas.microsoft.com/office/powerpoint/2010/main" val="879387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4AF64117-94E4-48F5-9E40-F3BAB27BD378}" type="slidenum">
              <a:rPr lang="en-US" smtClean="0">
                <a:solidFill>
                  <a:srgbClr val="F5E7AB"/>
                </a:solidFill>
              </a:rPr>
              <a:pPr eaLnBrk="1" hangingPunct="1"/>
              <a:t>34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Geoeconomic Challenges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Sheer physical distances</a:t>
            </a:r>
          </a:p>
          <a:p>
            <a:pPr eaLnBrk="1" hangingPunct="1"/>
            <a:r>
              <a:rPr lang="en-US" smtClean="0"/>
              <a:t>Difficult to get good-quality telephone and telecommunications services</a:t>
            </a:r>
          </a:p>
          <a:p>
            <a:pPr eaLnBrk="1" hangingPunct="1"/>
            <a:r>
              <a:rPr lang="en-US" smtClean="0"/>
              <a:t>Differences in the cost of living and labor costs</a:t>
            </a:r>
          </a:p>
        </p:txBody>
      </p:sp>
    </p:spTree>
    <p:extLst>
      <p:ext uri="{BB962C8B-B14F-4D97-AF65-F5344CB8AC3E}">
        <p14:creationId xmlns:p14="http://schemas.microsoft.com/office/powerpoint/2010/main" val="255490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1CBC2C8F-2C20-4782-9CC9-5F344CDC7AF5}" type="slidenum">
              <a:rPr lang="en-US" smtClean="0">
                <a:solidFill>
                  <a:srgbClr val="F5E7AB"/>
                </a:solidFill>
              </a:rPr>
              <a:pPr eaLnBrk="1" hangingPunct="1"/>
              <a:t>35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Cultural Differences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Languages</a:t>
            </a:r>
          </a:p>
          <a:p>
            <a:pPr eaLnBrk="1" hangingPunct="1"/>
            <a:r>
              <a:rPr lang="en-US" smtClean="0"/>
              <a:t>Cultural Interests</a:t>
            </a:r>
          </a:p>
          <a:p>
            <a:pPr eaLnBrk="1" hangingPunct="1"/>
            <a:r>
              <a:rPr lang="en-US" smtClean="0"/>
              <a:t>Religions</a:t>
            </a:r>
          </a:p>
          <a:p>
            <a:pPr eaLnBrk="1" hangingPunct="1"/>
            <a:r>
              <a:rPr lang="en-US" smtClean="0"/>
              <a:t>Customs</a:t>
            </a:r>
          </a:p>
          <a:p>
            <a:pPr eaLnBrk="1" hangingPunct="1"/>
            <a:r>
              <a:rPr lang="en-US" smtClean="0"/>
              <a:t>Social Attitudes</a:t>
            </a:r>
          </a:p>
          <a:p>
            <a:pPr eaLnBrk="1" hangingPunct="1"/>
            <a:r>
              <a:rPr lang="en-US" smtClean="0"/>
              <a:t>Political Philosophies</a:t>
            </a:r>
          </a:p>
        </p:txBody>
      </p:sp>
    </p:spTree>
    <p:extLst>
      <p:ext uri="{BB962C8B-B14F-4D97-AF65-F5344CB8AC3E}">
        <p14:creationId xmlns:p14="http://schemas.microsoft.com/office/powerpoint/2010/main" val="3025410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94768B30-72CA-4DA4-AE2D-F0C9F8C8BCB4}" type="slidenum">
              <a:rPr lang="en-US" smtClean="0">
                <a:solidFill>
                  <a:srgbClr val="F5E7AB"/>
                </a:solidFill>
              </a:rPr>
              <a:pPr eaLnBrk="1" hangingPunct="1"/>
              <a:t>36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Transnational Strategies</a:t>
            </a: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Business depends heavily on its information systems and Internet technologies to help integrate global business activities</a:t>
            </a:r>
          </a:p>
          <a:p>
            <a:pPr eaLnBrk="1" hangingPunct="1"/>
            <a:r>
              <a:rPr lang="en-US" smtClean="0"/>
              <a:t>Develop an integrated and cooperative worldwide IT platform</a:t>
            </a:r>
          </a:p>
        </p:txBody>
      </p:sp>
    </p:spTree>
    <p:extLst>
      <p:ext uri="{BB962C8B-B14F-4D97-AF65-F5344CB8AC3E}">
        <p14:creationId xmlns:p14="http://schemas.microsoft.com/office/powerpoint/2010/main" val="3907313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10977E09-B6D4-4ECB-81C8-5EFA74B52B55}" type="slidenum">
              <a:rPr lang="en-US" smtClean="0">
                <a:solidFill>
                  <a:srgbClr val="F5E7AB"/>
                </a:solidFill>
              </a:rPr>
              <a:pPr eaLnBrk="1" hangingPunct="1"/>
              <a:t>37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Transnational Business/IT strategies</a:t>
            </a:r>
          </a:p>
        </p:txBody>
      </p:sp>
      <p:pic>
        <p:nvPicPr>
          <p:cNvPr id="40964" name="Picture 9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821" y="1677865"/>
            <a:ext cx="7771694" cy="4931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94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9BAE4E12-B422-43C3-800C-FB270D18C2E5}" type="slidenum">
              <a:rPr lang="en-US" smtClean="0">
                <a:solidFill>
                  <a:srgbClr val="F5E7AB"/>
                </a:solidFill>
              </a:rPr>
              <a:pPr eaLnBrk="1" hangingPunct="1"/>
              <a:t>38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Business Drivers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Business requirements caused by the nature of the industry and its competitive or environmental forces</a:t>
            </a:r>
          </a:p>
          <a:p>
            <a:pPr eaLnBrk="1" hangingPunct="1"/>
            <a:r>
              <a:rPr lang="en-US" smtClean="0"/>
              <a:t>Examples of drivers:</a:t>
            </a:r>
          </a:p>
          <a:p>
            <a:pPr lvl="1" eaLnBrk="1" hangingPunct="1"/>
            <a:r>
              <a:rPr lang="en-US" smtClean="0"/>
              <a:t>Global Customers</a:t>
            </a:r>
          </a:p>
          <a:p>
            <a:pPr lvl="1" eaLnBrk="1" hangingPunct="1"/>
            <a:r>
              <a:rPr lang="en-US" smtClean="0"/>
              <a:t>Global Products</a:t>
            </a:r>
          </a:p>
          <a:p>
            <a:pPr lvl="1" eaLnBrk="1" hangingPunct="1"/>
            <a:r>
              <a:rPr lang="en-US" smtClean="0"/>
              <a:t>Global Operations</a:t>
            </a:r>
          </a:p>
          <a:p>
            <a:pPr lvl="1" eaLnBrk="1" hangingPunct="1"/>
            <a:r>
              <a:rPr lang="en-US" smtClean="0"/>
              <a:t>Global Resources</a:t>
            </a:r>
          </a:p>
          <a:p>
            <a:pPr lvl="1" eaLnBrk="1" hangingPunct="1"/>
            <a:r>
              <a:rPr lang="en-US" smtClean="0"/>
              <a:t>Global Collaboration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9492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B1AB063A-F771-4B57-9CAC-EE847D0E6162}" type="slidenum">
              <a:rPr lang="en-US" smtClean="0">
                <a:solidFill>
                  <a:srgbClr val="F5E7AB"/>
                </a:solidFill>
              </a:rPr>
              <a:pPr eaLnBrk="1" hangingPunct="1"/>
              <a:t>39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IT Platform</a:t>
            </a: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Managing the hardware, software, data resources, telecommunications networks, and computing facilities that support global business operations</a:t>
            </a:r>
          </a:p>
          <a:p>
            <a:pPr eaLnBrk="1" hangingPunct="1"/>
            <a:r>
              <a:rPr lang="en-US" smtClean="0"/>
              <a:t>Technically complex with major political and cultural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303932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FA9FF5B4-B144-4C91-9E57-69C206101107}" type="slidenum">
              <a:rPr lang="en-US" smtClean="0">
                <a:solidFill>
                  <a:srgbClr val="F5E7AB"/>
                </a:solidFill>
              </a:rPr>
              <a:pPr eaLnBrk="1" hangingPunct="1"/>
              <a:t>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808038"/>
          </a:xfrm>
        </p:spPr>
        <p:txBody>
          <a:bodyPr/>
          <a:lstStyle/>
          <a:p>
            <a:pPr eaLnBrk="1" hangingPunct="1"/>
            <a:r>
              <a:rPr lang="en-US" dirty="0" smtClean="0"/>
              <a:t>Components of IT Management</a:t>
            </a:r>
          </a:p>
        </p:txBody>
      </p:sp>
      <p:pic>
        <p:nvPicPr>
          <p:cNvPr id="7172" name="Picture 5" descr="obr43559_12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05000"/>
            <a:ext cx="6858000" cy="34180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371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A1F409FE-E326-4DA3-BF26-11187F6B28F0}" type="slidenum">
              <a:rPr lang="en-US" smtClean="0">
                <a:solidFill>
                  <a:srgbClr val="F5E7AB"/>
                </a:solidFill>
              </a:rPr>
              <a:pPr eaLnBrk="1" hangingPunct="1"/>
              <a:t>40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International Data Communications Top 10 Issues</a:t>
            </a:r>
          </a:p>
        </p:txBody>
      </p:sp>
      <p:pic>
        <p:nvPicPr>
          <p:cNvPr id="44036" name="Picture 6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334" y="1677865"/>
            <a:ext cx="6432903" cy="4931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27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30BAA264-C43C-4221-975E-EC7C17C25EE9}" type="slidenum">
              <a:rPr lang="en-US" smtClean="0">
                <a:solidFill>
                  <a:srgbClr val="F5E7AB"/>
                </a:solidFill>
              </a:rPr>
              <a:pPr eaLnBrk="1" hangingPunct="1"/>
              <a:t>41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Internet as a Global IT Platform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platform free of many traditional international boundaries and limits</a:t>
            </a:r>
          </a:p>
          <a:p>
            <a:pPr eaLnBrk="1" hangingPunct="1"/>
            <a:r>
              <a:rPr lang="en-US" smtClean="0"/>
              <a:t>Expand markets, reduce communications and distribution costs, and improve profit margins without massive cost outlays for telecommunications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062550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5446A54B-9029-401E-816C-8F2F05FD1A8E}" type="slidenum">
              <a:rPr lang="en-US" smtClean="0">
                <a:solidFill>
                  <a:srgbClr val="F5E7AB"/>
                </a:solidFill>
              </a:rPr>
              <a:pPr eaLnBrk="1" hangingPunct="1"/>
              <a:t>42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Questions for Global Websites</a:t>
            </a:r>
          </a:p>
        </p:txBody>
      </p:sp>
      <p:sp>
        <p:nvSpPr>
          <p:cNvPr id="4608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Will you have to develop a new navigational logic to accommodate cultural preferences?</a:t>
            </a:r>
          </a:p>
          <a:p>
            <a:pPr eaLnBrk="1" hangingPunct="1"/>
            <a:r>
              <a:rPr lang="en-US" sz="2800" dirty="0" smtClean="0"/>
              <a:t>What content will you translate, and what content will you create from scratch to address regional competitors or products that differ from those in the U.S.?</a:t>
            </a:r>
          </a:p>
          <a:p>
            <a:pPr eaLnBrk="1" hangingPunct="1"/>
            <a:r>
              <a:rPr lang="en-US" sz="2800" dirty="0" smtClean="0"/>
              <a:t>Should your multilingual effort be an adjunct to your main site, or will you make it a separate site, perhaps with a country-specific domain?</a:t>
            </a:r>
          </a:p>
        </p:txBody>
      </p:sp>
    </p:spTree>
    <p:extLst>
      <p:ext uri="{BB962C8B-B14F-4D97-AF65-F5344CB8AC3E}">
        <p14:creationId xmlns:p14="http://schemas.microsoft.com/office/powerpoint/2010/main" val="3233169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C74D76A6-9BAD-44EB-868A-F20B60F69912}" type="slidenum">
              <a:rPr lang="en-US" smtClean="0">
                <a:solidFill>
                  <a:srgbClr val="F5E7AB"/>
                </a:solidFill>
              </a:rPr>
              <a:pPr eaLnBrk="1" hangingPunct="1"/>
              <a:t>43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Questions for Global Websites</a:t>
            </a: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kinds of traditional and new media advertising will you have to do in each country to draw traffic to your site?</a:t>
            </a:r>
          </a:p>
          <a:p>
            <a:pPr eaLnBrk="1" hangingPunct="1"/>
            <a:r>
              <a:rPr lang="en-US" smtClean="0"/>
              <a:t>Will your site get so many hits that you’ll need to set up a server in a local country?</a:t>
            </a:r>
          </a:p>
          <a:p>
            <a:pPr eaLnBrk="1" hangingPunct="1"/>
            <a:r>
              <a:rPr lang="en-US" smtClean="0"/>
              <a:t>What are the legal ramifications of having your website targeted at a particular country, such as laws on competitive behavior, treatment of children, or privacy?</a:t>
            </a:r>
          </a:p>
        </p:txBody>
      </p:sp>
    </p:spTree>
    <p:extLst>
      <p:ext uri="{BB962C8B-B14F-4D97-AF65-F5344CB8AC3E}">
        <p14:creationId xmlns:p14="http://schemas.microsoft.com/office/powerpoint/2010/main" val="30864047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25C913DE-3DB4-4286-B89C-DC0500C4BF66}" type="slidenum">
              <a:rPr lang="en-US" smtClean="0">
                <a:solidFill>
                  <a:srgbClr val="F5E7AB"/>
                </a:solidFill>
              </a:rPr>
              <a:pPr eaLnBrk="1" hangingPunct="1"/>
              <a:t>44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Internet Users by World Region</a:t>
            </a:r>
          </a:p>
        </p:txBody>
      </p:sp>
      <p:pic>
        <p:nvPicPr>
          <p:cNvPr id="48132" name="Picture 6" descr="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932" y="2379419"/>
            <a:ext cx="8505472" cy="35260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974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0DEAAAB7-D68E-4D9F-86AE-B47D610CC1BC}" type="slidenum">
              <a:rPr lang="en-US" smtClean="0">
                <a:solidFill>
                  <a:srgbClr val="F5E7AB"/>
                </a:solidFill>
              </a:rPr>
              <a:pPr eaLnBrk="1" hangingPunct="1"/>
              <a:t>45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Data Access Issues</a:t>
            </a:r>
          </a:p>
        </p:txBody>
      </p:sp>
      <p:sp>
        <p:nvSpPr>
          <p:cNvPr id="4915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Transborder Data Flows</a:t>
            </a:r>
          </a:p>
          <a:p>
            <a:pPr lvl="1" eaLnBrk="1" hangingPunct="1"/>
            <a:r>
              <a:rPr lang="en-US" smtClean="0"/>
              <a:t>Business data flow across international borders over the telecommunications networks of global information systems</a:t>
            </a:r>
          </a:p>
          <a:p>
            <a:pPr lvl="1" eaLnBrk="1" hangingPunct="1"/>
            <a:r>
              <a:rPr lang="en-US" smtClean="0"/>
              <a:t>May be viewed as violating a nation’s sovereignty because avoids custom duties</a:t>
            </a:r>
          </a:p>
          <a:p>
            <a:pPr lvl="1" eaLnBrk="1" hangingPunct="1"/>
            <a:r>
              <a:rPr lang="en-US" smtClean="0"/>
              <a:t>Or violating their laws to protect local IT industry from competition or their labor regulations for protecting local jobs</a:t>
            </a:r>
          </a:p>
        </p:txBody>
      </p:sp>
    </p:spTree>
    <p:extLst>
      <p:ext uri="{BB962C8B-B14F-4D97-AF65-F5344CB8AC3E}">
        <p14:creationId xmlns:p14="http://schemas.microsoft.com/office/powerpoint/2010/main" val="3706176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C6BCF41D-CB2B-46EC-9ABE-1F8CAEF24880}" type="slidenum">
              <a:rPr lang="en-US" smtClean="0">
                <a:solidFill>
                  <a:srgbClr val="F5E7AB"/>
                </a:solidFill>
              </a:rPr>
              <a:pPr eaLnBrk="1" hangingPunct="1"/>
              <a:t>46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U.S.-E.U Data Privacy Requirements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Notice of purpose and use of data collected</a:t>
            </a:r>
          </a:p>
          <a:p>
            <a:pPr eaLnBrk="1" hangingPunct="1"/>
            <a:r>
              <a:rPr lang="en-US" smtClean="0"/>
              <a:t>Ability to opt out of third-party distribution of data</a:t>
            </a:r>
          </a:p>
          <a:p>
            <a:pPr eaLnBrk="1" hangingPunct="1"/>
            <a:r>
              <a:rPr lang="en-US" smtClean="0"/>
              <a:t>Access for consumers to their information</a:t>
            </a:r>
          </a:p>
          <a:p>
            <a:pPr eaLnBrk="1" hangingPunct="1"/>
            <a:r>
              <a:rPr lang="en-US" smtClean="0"/>
              <a:t>Adequate security, data integrity and enforcement provisions</a:t>
            </a:r>
          </a:p>
        </p:txBody>
      </p:sp>
    </p:spTree>
    <p:extLst>
      <p:ext uri="{BB962C8B-B14F-4D97-AF65-F5344CB8AC3E}">
        <p14:creationId xmlns:p14="http://schemas.microsoft.com/office/powerpoint/2010/main" val="2565530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2DC331B9-561B-44AF-97CE-4157C4A76A15}" type="slidenum">
              <a:rPr lang="en-US" smtClean="0">
                <a:solidFill>
                  <a:srgbClr val="F5E7AB"/>
                </a:solidFill>
              </a:rPr>
              <a:pPr eaLnBrk="1" hangingPunct="1"/>
              <a:t>47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Internet Access Issues in Most Restrictive Countries</a:t>
            </a:r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eaLnBrk="1" hangingPunct="1"/>
            <a:r>
              <a:rPr lang="en-US" dirty="0" smtClean="0"/>
              <a:t>High Government Access Fees</a:t>
            </a:r>
          </a:p>
          <a:p>
            <a:pPr eaLnBrk="1" hangingPunct="1"/>
            <a:r>
              <a:rPr lang="en-US" dirty="0" smtClean="0"/>
              <a:t>Government Monitored Access</a:t>
            </a:r>
          </a:p>
          <a:p>
            <a:pPr eaLnBrk="1" hangingPunct="1"/>
            <a:r>
              <a:rPr lang="en-US" dirty="0" smtClean="0"/>
              <a:t>Government Filtered Access</a:t>
            </a:r>
          </a:p>
          <a:p>
            <a:pPr eaLnBrk="1" hangingPunct="1"/>
            <a:r>
              <a:rPr lang="en-US" dirty="0" smtClean="0"/>
              <a:t>No Public Access Allowed</a:t>
            </a:r>
          </a:p>
        </p:txBody>
      </p:sp>
    </p:spTree>
    <p:extLst>
      <p:ext uri="{BB962C8B-B14F-4D97-AF65-F5344CB8AC3E}">
        <p14:creationId xmlns:p14="http://schemas.microsoft.com/office/powerpoint/2010/main" val="2470886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ADD3A0A9-02FE-424A-8D20-FF7F5E71A4C3}" type="slidenum">
              <a:rPr lang="en-US" smtClean="0">
                <a:solidFill>
                  <a:srgbClr val="F5E7AB"/>
                </a:solidFill>
              </a:rPr>
              <a:pPr eaLnBrk="1" hangingPunct="1"/>
              <a:t>48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Systems Development</a:t>
            </a:r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Conflicts over local versus global system requirements</a:t>
            </a:r>
          </a:p>
          <a:p>
            <a:pPr eaLnBrk="1" hangingPunct="1"/>
            <a:r>
              <a:rPr lang="en-US" smtClean="0"/>
              <a:t>Difficulties in agreeing on common system features</a:t>
            </a:r>
          </a:p>
          <a:p>
            <a:pPr eaLnBrk="1" hangingPunct="1"/>
            <a:r>
              <a:rPr lang="en-US" smtClean="0"/>
              <a:t>Disturbances caused by systems implementation and maintenance activities</a:t>
            </a:r>
          </a:p>
          <a:p>
            <a:pPr eaLnBrk="1" hangingPunct="1"/>
            <a:r>
              <a:rPr lang="en-US" smtClean="0"/>
              <a:t>Global standardization of data definitions</a:t>
            </a:r>
          </a:p>
        </p:txBody>
      </p:sp>
    </p:spTree>
    <p:extLst>
      <p:ext uri="{BB962C8B-B14F-4D97-AF65-F5344CB8AC3E}">
        <p14:creationId xmlns:p14="http://schemas.microsoft.com/office/powerpoint/2010/main" val="3099690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D41394A4-393C-42DB-9A31-7E6606AFBC8D}" type="slidenum">
              <a:rPr lang="en-US" smtClean="0">
                <a:solidFill>
                  <a:srgbClr val="F5E7AB"/>
                </a:solidFill>
              </a:rPr>
              <a:pPr eaLnBrk="1" hangingPunct="1"/>
              <a:t>49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Development Strategies</a:t>
            </a:r>
          </a:p>
        </p:txBody>
      </p:sp>
      <p:sp>
        <p:nvSpPr>
          <p:cNvPr id="532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 an application used by the home office into a global application</a:t>
            </a:r>
          </a:p>
          <a:p>
            <a:pPr eaLnBrk="1" hangingPunct="1"/>
            <a:r>
              <a:rPr lang="en-US" smtClean="0"/>
              <a:t>System used by a subsidiary that has the best version of an application will be chosen for global use</a:t>
            </a:r>
          </a:p>
          <a:p>
            <a:pPr eaLnBrk="1" hangingPunct="1"/>
            <a:r>
              <a:rPr lang="en-US" smtClean="0"/>
              <a:t>Set up a multinational development team with key people from several subsidiaries to ensure that the system design meets the needs of local sites as well as corporate headquarters</a:t>
            </a:r>
          </a:p>
        </p:txBody>
      </p:sp>
    </p:spTree>
    <p:extLst>
      <p:ext uri="{BB962C8B-B14F-4D97-AF65-F5344CB8AC3E}">
        <p14:creationId xmlns:p14="http://schemas.microsoft.com/office/powerpoint/2010/main" val="8520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2AC35FC5-A5E6-4A0E-9DF5-B9E5E1CCA667}" type="slidenum">
              <a:rPr lang="en-US" smtClean="0">
                <a:solidFill>
                  <a:srgbClr val="F5E7AB"/>
                </a:solidFill>
              </a:rPr>
              <a:pPr eaLnBrk="1" hangingPunct="1"/>
              <a:t>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Managing Information Technology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 smtClean="0"/>
              <a:t>Mengelola pengembangan bersama, pelaksanaan bisnis dan strategi TI.</a:t>
            </a:r>
          </a:p>
          <a:p>
            <a:pPr marL="645224" eaLnBrk="1" hangingPunct="1">
              <a:defRPr/>
            </a:pPr>
            <a:r>
              <a:rPr lang="id-ID" sz="2500" dirty="0"/>
              <a:t>Gunakan IT untuk mendukung prioritas strategis bisnis .</a:t>
            </a:r>
            <a:endParaRPr lang="en-US" sz="2500" dirty="0"/>
          </a:p>
          <a:p>
            <a:pPr lvl="1" eaLnBrk="1" hangingPunct="1">
              <a:defRPr/>
            </a:pPr>
            <a:r>
              <a:rPr lang="id-ID" dirty="0" smtClean="0"/>
              <a:t>Menyelaraskan antara TI dan strategis bisnis.</a:t>
            </a:r>
          </a:p>
          <a:p>
            <a:pPr marL="295728" lvl="1" eaLnBrk="1" hangingPunct="1">
              <a:defRPr/>
            </a:pPr>
            <a:r>
              <a:rPr lang="id-ID" dirty="0" smtClean="0"/>
              <a:t>Mengelola pengembangan dan implementasi baru aplikasi bisnis / TI dan teknologi </a:t>
            </a:r>
          </a:p>
          <a:p>
            <a:pPr marL="706161" lvl="1" eaLnBrk="1" hangingPunct="1">
              <a:defRPr/>
            </a:pPr>
            <a:r>
              <a:rPr lang="id-ID" dirty="0" smtClean="0"/>
              <a:t>Pengembangan sistem pengelolaan informasi </a:t>
            </a:r>
          </a:p>
          <a:p>
            <a:pPr marL="297520" lvl="1" eaLnBrk="1" hangingPunct="1">
              <a:defRPr/>
            </a:pPr>
            <a:r>
              <a:rPr lang="nn-NO" dirty="0" smtClean="0"/>
              <a:t>Mengelola organisasi IT dan infrastruktur IT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Hardware, software, database, networks and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162354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5BB2AD87-0BFD-417E-97C4-6F8B665235BF}" type="slidenum">
              <a:rPr lang="en-US" smtClean="0">
                <a:solidFill>
                  <a:srgbClr val="F5E7AB"/>
                </a:solidFill>
              </a:rPr>
              <a:pPr eaLnBrk="1" hangingPunct="1"/>
              <a:t>50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Systems Development Strategies</a:t>
            </a:r>
          </a:p>
        </p:txBody>
      </p:sp>
      <p:sp>
        <p:nvSpPr>
          <p:cNvPr id="5427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Parallel Development – parts of the system are assigned to different subsidiaries and the home office to develop at the same times based on the expertise and experience at each site</a:t>
            </a:r>
          </a:p>
          <a:p>
            <a:pPr eaLnBrk="1" hangingPunct="1"/>
            <a:r>
              <a:rPr lang="en-US" dirty="0" smtClean="0"/>
              <a:t>Centers of Excellence – an entire system may be assigned for development to a particular subsidiary based on their expertise in the business or technical dimensions needed for successful development</a:t>
            </a:r>
          </a:p>
          <a:p>
            <a:pPr eaLnBrk="1" hangingPunct="1"/>
            <a:r>
              <a:rPr lang="en-US" dirty="0" smtClean="0"/>
              <a:t>Offshore Development – outsource the development work to a global development company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112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D10B5B26-BDEE-4F73-A577-CC31E57B3380}" type="slidenum">
              <a:rPr lang="en-US" smtClean="0">
                <a:solidFill>
                  <a:srgbClr val="F5E7AB"/>
                </a:solidFill>
              </a:rPr>
              <a:pPr eaLnBrk="1" hangingPunct="1"/>
              <a:t>51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/>
              <a:t>Internet-enabled Collaboration in IT Development</a:t>
            </a:r>
          </a:p>
        </p:txBody>
      </p:sp>
      <p:pic>
        <p:nvPicPr>
          <p:cNvPr id="55300" name="Picture 5" descr="obr43559_12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932" y="1910496"/>
            <a:ext cx="8505472" cy="4465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2554111" y="6376256"/>
            <a:ext cx="6342944" cy="28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236" tIns="51618" rIns="103236" bIns="516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Source: Adapted from Jon Udell, “Leveraging a Global Advantage,” </a:t>
            </a:r>
            <a:r>
              <a:rPr lang="en-US" sz="1100" i="1"/>
              <a:t>Infoworld, </a:t>
            </a:r>
            <a:r>
              <a:rPr lang="en-US" sz="1100"/>
              <a:t>April 21, 2003, p. 35.</a:t>
            </a:r>
          </a:p>
        </p:txBody>
      </p:sp>
    </p:spTree>
    <p:extLst>
      <p:ext uri="{BB962C8B-B14F-4D97-AF65-F5344CB8AC3E}">
        <p14:creationId xmlns:p14="http://schemas.microsoft.com/office/powerpoint/2010/main" val="9894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7086F617-5348-4EED-ADE8-14C9F83316B1}" type="slidenum">
              <a:rPr lang="en-US" smtClean="0">
                <a:solidFill>
                  <a:srgbClr val="F5E7AB"/>
                </a:solidFill>
              </a:rPr>
              <a:pPr eaLnBrk="1" hangingPunct="1"/>
              <a:t>52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Careers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Outsourcing of basic programming to India, the Middle-East and Asia-Pacific countries</a:t>
            </a:r>
          </a:p>
          <a:p>
            <a:pPr eaLnBrk="1" hangingPunct="1"/>
            <a:r>
              <a:rPr lang="en-US" smtClean="0"/>
              <a:t>Strong employment opportunities in other areas in IS</a:t>
            </a:r>
          </a:p>
          <a:p>
            <a:pPr eaLnBrk="1" hangingPunct="1"/>
            <a:r>
              <a:rPr lang="en-US" smtClean="0"/>
              <a:t>Shortage of qualified IS personnel</a:t>
            </a:r>
          </a:p>
          <a:p>
            <a:pPr eaLnBrk="1" hangingPunct="1"/>
            <a:r>
              <a:rPr lang="en-US" smtClean="0"/>
              <a:t>Long-term job outlook positive and exciting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147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BF6FAC33-9F8F-4282-A85E-7244771BC822}" type="slidenum">
              <a:rPr lang="en-US" smtClean="0">
                <a:solidFill>
                  <a:srgbClr val="F5E7AB"/>
                </a:solidFill>
              </a:rPr>
              <a:pPr eaLnBrk="1" hangingPunct="1"/>
              <a:t>53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Career Opportunities in IS</a:t>
            </a:r>
          </a:p>
        </p:txBody>
      </p:sp>
      <p:pic>
        <p:nvPicPr>
          <p:cNvPr id="37892" name="Picture 6" descr="obr43559_01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295400"/>
            <a:ext cx="6858000" cy="49310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62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ADAB0059-2D37-4344-9200-0BF225993E22}" type="slidenum">
              <a:rPr lang="en-US" smtClean="0">
                <a:solidFill>
                  <a:srgbClr val="F5E7AB"/>
                </a:solidFill>
              </a:rPr>
              <a:pPr eaLnBrk="1" hangingPunct="1"/>
              <a:t>54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Job growth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Among the fastest growing occupations through 2012</a:t>
            </a:r>
          </a:p>
          <a:p>
            <a:pPr lvl="1" eaLnBrk="1" hangingPunct="1"/>
            <a:r>
              <a:rPr lang="en-US" smtClean="0"/>
              <a:t>Systems Analyst,</a:t>
            </a:r>
          </a:p>
          <a:p>
            <a:pPr lvl="1" eaLnBrk="1" hangingPunct="1"/>
            <a:r>
              <a:rPr lang="en-US" smtClean="0"/>
              <a:t>Database administrators, </a:t>
            </a:r>
          </a:p>
          <a:p>
            <a:pPr lvl="1" eaLnBrk="1" hangingPunct="1"/>
            <a:r>
              <a:rPr lang="en-US" smtClean="0"/>
              <a:t>Other managerial-level positions</a:t>
            </a:r>
          </a:p>
          <a:p>
            <a:pPr lvl="1" eaLnBrk="1" hangingPunct="1"/>
            <a:r>
              <a:rPr lang="en-US" smtClean="0"/>
              <a:t>Network specialists</a:t>
            </a:r>
          </a:p>
          <a:p>
            <a:pPr lvl="1" eaLnBrk="1" hangingPunct="1"/>
            <a:r>
              <a:rPr lang="en-US" smtClean="0"/>
              <a:t>Information security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71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1-</a:t>
            </a:r>
            <a:fld id="{98169ABF-2A6F-4BE5-A18D-C6E1D113A16F}" type="slidenum">
              <a:rPr lang="en-US" smtClean="0">
                <a:solidFill>
                  <a:srgbClr val="F5E7AB"/>
                </a:solidFill>
              </a:rPr>
              <a:pPr eaLnBrk="1" hangingPunct="1"/>
              <a:t>55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Function represents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functional area of business</a:t>
            </a:r>
          </a:p>
          <a:p>
            <a:pPr eaLnBrk="1" hangingPunct="1"/>
            <a:r>
              <a:rPr lang="en-US" smtClean="0"/>
              <a:t>Important contributor to operational efficiency, employee productivity, morale, customer service and satisfaction</a:t>
            </a:r>
          </a:p>
          <a:p>
            <a:pPr eaLnBrk="1" hangingPunct="1"/>
            <a:r>
              <a:rPr lang="en-US" smtClean="0"/>
              <a:t>Major source of information and support for effective decision making</a:t>
            </a:r>
          </a:p>
          <a:p>
            <a:pPr eaLnBrk="1" hangingPunct="1"/>
            <a:r>
              <a:rPr lang="en-US" smtClean="0"/>
              <a:t>Vital ingredient in developing competitive products and services in the global marketplace</a:t>
            </a:r>
          </a:p>
          <a:p>
            <a:pPr eaLnBrk="1" hangingPunct="1"/>
            <a:r>
              <a:rPr lang="en-US" smtClean="0"/>
              <a:t>Dynamic and challenging career opportunity</a:t>
            </a:r>
          </a:p>
          <a:p>
            <a:pPr eaLnBrk="1" hangingPunct="1"/>
            <a:r>
              <a:rPr lang="en-US" smtClean="0"/>
              <a:t>Key component of today’s networked business</a:t>
            </a:r>
          </a:p>
        </p:txBody>
      </p:sp>
    </p:spTree>
    <p:extLst>
      <p:ext uri="{BB962C8B-B14F-4D97-AF65-F5344CB8AC3E}">
        <p14:creationId xmlns:p14="http://schemas.microsoft.com/office/powerpoint/2010/main" val="17123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Terima 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5791200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Good </a:t>
            </a:r>
            <a:r>
              <a:rPr lang="id-ID" sz="4000" b="1" dirty="0" smtClean="0">
                <a:solidFill>
                  <a:srgbClr val="FF0000"/>
                </a:solidFill>
              </a:rPr>
              <a:t>Luck 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62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BB024E6A-C220-4452-AB23-FEB6CF9D5AC0}" type="slidenum">
              <a:rPr lang="en-US" smtClean="0">
                <a:solidFill>
                  <a:srgbClr val="F5E7AB"/>
                </a:solidFill>
              </a:rPr>
              <a:pPr eaLnBrk="1" hangingPunct="1"/>
              <a:t>6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Business/IT Planning Process</a:t>
            </a:r>
          </a:p>
        </p:txBody>
      </p:sp>
      <p:pic>
        <p:nvPicPr>
          <p:cNvPr id="9220" name="Picture 5" descr="obr43559_12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932" y="2392240"/>
            <a:ext cx="8505472" cy="35022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61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97F2EB4D-A512-4C41-A61A-D87776F47648}" type="slidenum">
              <a:rPr lang="en-US" smtClean="0">
                <a:solidFill>
                  <a:srgbClr val="F5E7AB"/>
                </a:solidFill>
              </a:rPr>
              <a:pPr eaLnBrk="1" hangingPunct="1"/>
              <a:t>7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99182" y="606304"/>
            <a:ext cx="8505472" cy="1307856"/>
          </a:xfrm>
        </p:spPr>
        <p:txBody>
          <a:bodyPr/>
          <a:lstStyle/>
          <a:p>
            <a:pPr algn="l" eaLnBrk="1" hangingPunct="1"/>
            <a:r>
              <a:rPr lang="en-US" sz="3600" dirty="0"/>
              <a:t>Components of Business/IT Planning</a:t>
            </a:r>
            <a:r>
              <a:rPr lang="id-ID" sz="3600" dirty="0"/>
              <a:t> (</a:t>
            </a:r>
            <a:r>
              <a:rPr lang="id-ID" sz="3200" i="1" dirty="0"/>
              <a:t>Komponen Perencanaan Bisnis / IT </a:t>
            </a:r>
            <a:r>
              <a:rPr lang="id-ID" sz="3600" dirty="0"/>
              <a:t>)</a:t>
            </a:r>
            <a:endParaRPr lang="en-US" sz="3600" dirty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3932" y="2146789"/>
            <a:ext cx="8505472" cy="4462096"/>
          </a:xfrm>
        </p:spPr>
        <p:txBody>
          <a:bodyPr/>
          <a:lstStyle/>
          <a:p>
            <a:pPr eaLnBrk="1" hangingPunct="1"/>
            <a:r>
              <a:rPr lang="en-US" sz="2300">
                <a:solidFill>
                  <a:srgbClr val="FF0000"/>
                </a:solidFill>
              </a:rPr>
              <a:t>Strategy Development</a:t>
            </a:r>
          </a:p>
          <a:p>
            <a:pPr lvl="1" eaLnBrk="1" hangingPunct="1"/>
            <a:r>
              <a:rPr lang="id-ID" sz="2300"/>
              <a:t>Pengembangkan strategi bisnis yang mendukung visi bisnis perusahaan </a:t>
            </a:r>
            <a:endParaRPr lang="en-US" sz="2300"/>
          </a:p>
          <a:p>
            <a:pPr eaLnBrk="1" hangingPunct="1"/>
            <a:r>
              <a:rPr lang="en-US" sz="2300">
                <a:solidFill>
                  <a:srgbClr val="FF0000"/>
                </a:solidFill>
              </a:rPr>
              <a:t>Resource Management</a:t>
            </a:r>
            <a:r>
              <a:rPr lang="en-US" sz="2300"/>
              <a:t> </a:t>
            </a:r>
          </a:p>
          <a:p>
            <a:pPr lvl="1" eaLnBrk="1" hangingPunct="1"/>
            <a:r>
              <a:rPr lang="id-ID" sz="2300"/>
              <a:t>Mengembangkan rencana strategis untuk mengelola sumber daya atau outsourcing perusahaan IT </a:t>
            </a:r>
            <a:endParaRPr lang="en-US" sz="2300"/>
          </a:p>
          <a:p>
            <a:pPr eaLnBrk="1" hangingPunct="1"/>
            <a:r>
              <a:rPr lang="en-US" sz="2300">
                <a:solidFill>
                  <a:srgbClr val="FF0000"/>
                </a:solidFill>
              </a:rPr>
              <a:t>Technology Architecture</a:t>
            </a:r>
            <a:r>
              <a:rPr lang="en-US" sz="2300"/>
              <a:t> </a:t>
            </a:r>
          </a:p>
          <a:p>
            <a:pPr lvl="1" eaLnBrk="1" hangingPunct="1"/>
            <a:r>
              <a:rPr lang="id-ID" sz="2300"/>
              <a:t> Membuat pilihan strategis TI yang mencerminkan arsitektur teknologi informasi yang dirancang untuk mendukung inisiatif bisnis / IT perusahaan </a:t>
            </a:r>
            <a:br>
              <a:rPr lang="id-ID" sz="2300"/>
            </a:br>
            <a:r>
              <a:rPr lang="id-ID" sz="2300"/>
              <a:t> </a:t>
            </a:r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181110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342353C7-92B9-4055-B97B-D1386AA61A5F}" type="slidenum">
              <a:rPr lang="en-US" smtClean="0">
                <a:solidFill>
                  <a:srgbClr val="F5E7AB"/>
                </a:solidFill>
              </a:rPr>
              <a:pPr eaLnBrk="1" hangingPunct="1"/>
              <a:t>8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Information Technology Architecture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Platform </a:t>
            </a:r>
          </a:p>
          <a:p>
            <a:pPr lvl="1" eaLnBrk="1" hangingPunct="1"/>
            <a:r>
              <a:rPr lang="en-US" smtClean="0"/>
              <a:t>Networks, computer systems, system software and integrated enterprise application software</a:t>
            </a:r>
          </a:p>
          <a:p>
            <a:pPr eaLnBrk="1" hangingPunct="1"/>
            <a:r>
              <a:rPr lang="en-US" smtClean="0"/>
              <a:t>Data Resources </a:t>
            </a:r>
          </a:p>
          <a:p>
            <a:pPr lvl="1" eaLnBrk="1" hangingPunct="1"/>
            <a:r>
              <a:rPr lang="id-ID" smtClean="0"/>
              <a:t>Database operasional dan khusus </a:t>
            </a:r>
          </a:p>
          <a:p>
            <a:pPr lvl="1" eaLnBrk="1" hangingPunct="1"/>
            <a:r>
              <a:rPr lang="id-ID" smtClean="0"/>
              <a:t>Menyimpan dan menyediakan data dan informasi untuk proses bisnis dan pendukung keputusan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264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791" indent="-32261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90447" indent="-2580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06626" indent="-2580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322805" indent="-2580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838983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5162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1341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7520" indent="-2580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5E7AB"/>
                </a:solidFill>
              </a:rPr>
              <a:t>12-</a:t>
            </a:r>
            <a:fld id="{A1EAD669-FD6A-4F3D-BF1C-9BF336644591}" type="slidenum">
              <a:rPr lang="en-US" smtClean="0">
                <a:solidFill>
                  <a:srgbClr val="F5E7AB"/>
                </a:solidFill>
              </a:rPr>
              <a:pPr eaLnBrk="1" hangingPunct="1"/>
              <a:t>9</a:t>
            </a:fld>
            <a:endParaRPr lang="en-US" smtClean="0">
              <a:solidFill>
                <a:srgbClr val="F5E7AB"/>
              </a:solidFill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Technology Architecture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Applications Architecture</a:t>
            </a:r>
            <a:r>
              <a:rPr lang="en-US" smtClean="0"/>
              <a:t> </a:t>
            </a:r>
          </a:p>
          <a:p>
            <a:pPr lvl="1" eaLnBrk="1" hangingPunct="1"/>
            <a:r>
              <a:rPr lang="id-ID" smtClean="0"/>
              <a:t>Arsitektur terpadu dari sistem perusahaan yang mendukung inisiatif bisnis, strategis serta proses bisnis lintas fungsional </a:t>
            </a:r>
            <a:endParaRPr lang="en-US" smtClean="0"/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IT Organization</a:t>
            </a:r>
            <a:r>
              <a:rPr lang="en-US" smtClean="0"/>
              <a:t> </a:t>
            </a:r>
          </a:p>
          <a:p>
            <a:pPr lvl="1" eaLnBrk="1" hangingPunct="1"/>
            <a:r>
              <a:rPr lang="id-ID" smtClean="0"/>
              <a:t>Struktur organisasi fungsi IS dalam perusahaan dan distribusi spesialis IS in company</a:t>
            </a:r>
            <a:br>
              <a:rPr lang="id-ID" smtClean="0"/>
            </a:b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451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2129</Words>
  <Application>Microsoft Office PowerPoint</Application>
  <PresentationFormat>On-screen Show (4:3)</PresentationFormat>
  <Paragraphs>303</Paragraphs>
  <Slides>56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DASAR SISTEM INFORMASI</vt:lpstr>
      <vt:lpstr>PowerPoint Presentation</vt:lpstr>
      <vt:lpstr>Learning  Outcomes</vt:lpstr>
      <vt:lpstr>Components of IT Management</vt:lpstr>
      <vt:lpstr>Managing Information Technology</vt:lpstr>
      <vt:lpstr>Business/IT Planning Process</vt:lpstr>
      <vt:lpstr>Components of Business/IT Planning (Komponen Perencanaan Bisnis / IT )</vt:lpstr>
      <vt:lpstr>Information Technology Architecture</vt:lpstr>
      <vt:lpstr>Information Technology Architecture</vt:lpstr>
      <vt:lpstr>Organizing IT</vt:lpstr>
      <vt:lpstr>Organizational Components of IT at Avnet Marshall  (Komponen Organisasi TI di Avnet Marshall )</vt:lpstr>
      <vt:lpstr>Application Development Management</vt:lpstr>
      <vt:lpstr>IS Operations Management</vt:lpstr>
      <vt:lpstr>System Performance Monitors</vt:lpstr>
      <vt:lpstr>Features of Systems Performance Monitors</vt:lpstr>
      <vt:lpstr>IT Staff Planning  (Perencanaan Staff IT)</vt:lpstr>
      <vt:lpstr>IT Executives</vt:lpstr>
      <vt:lpstr>Managing User Services</vt:lpstr>
      <vt:lpstr>Outsourcing</vt:lpstr>
      <vt:lpstr>Outsourcing’s Top Ten</vt:lpstr>
      <vt:lpstr>Why outsource?</vt:lpstr>
      <vt:lpstr>Offshoring</vt:lpstr>
      <vt:lpstr>IT Management Failures</vt:lpstr>
      <vt:lpstr>Management Involvement and Governance</vt:lpstr>
      <vt:lpstr>Senior management’s involvement in business/IT decisions  (Keterlibatan manajemen senior dalam keputusan bisnis/IT)</vt:lpstr>
      <vt:lpstr>Case 2: CIOs Need to Think/berfikir Globally and Act/bertindak Locally</vt:lpstr>
      <vt:lpstr>Case Study Questions</vt:lpstr>
      <vt:lpstr>Real World Internet Activity</vt:lpstr>
      <vt:lpstr>Real World Group Activity</vt:lpstr>
      <vt:lpstr>Global IT Management</vt:lpstr>
      <vt:lpstr>Global IT Management Dimensions</vt:lpstr>
      <vt:lpstr>Global IT Management Challenges</vt:lpstr>
      <vt:lpstr>Political Challenges</vt:lpstr>
      <vt:lpstr>Geoeconomic Challenges</vt:lpstr>
      <vt:lpstr>Cultural Differences</vt:lpstr>
      <vt:lpstr>Transnational Strategies</vt:lpstr>
      <vt:lpstr>Transnational Business/IT strategies</vt:lpstr>
      <vt:lpstr>Global Business Drivers</vt:lpstr>
      <vt:lpstr>Global IT Platform</vt:lpstr>
      <vt:lpstr>International Data Communications Top 10 Issues</vt:lpstr>
      <vt:lpstr>Internet as a Global IT Platform</vt:lpstr>
      <vt:lpstr>Key Questions for Global Websites</vt:lpstr>
      <vt:lpstr>Key Questions for Global Websites</vt:lpstr>
      <vt:lpstr>Internet Users by World Region</vt:lpstr>
      <vt:lpstr>Global Data Access Issues</vt:lpstr>
      <vt:lpstr>U.S.-E.U Data Privacy Requirements</vt:lpstr>
      <vt:lpstr>Internet Access Issues in Most Restrictive Countries</vt:lpstr>
      <vt:lpstr>Global Systems Development</vt:lpstr>
      <vt:lpstr>Systems Development Strategies</vt:lpstr>
      <vt:lpstr>Systems Development Strategies</vt:lpstr>
      <vt:lpstr>Internet-enabled Collaboration in IT Development</vt:lpstr>
      <vt:lpstr>IT Careers</vt:lpstr>
      <vt:lpstr>Career Opportunities in IS</vt:lpstr>
      <vt:lpstr>Job growth</vt:lpstr>
      <vt:lpstr>IS Function represents</vt:lpstr>
      <vt:lpstr>Terima Kasih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 7</cp:lastModifiedBy>
  <cp:revision>254</cp:revision>
  <dcterms:created xsi:type="dcterms:W3CDTF">2010-08-24T06:47:44Z</dcterms:created>
  <dcterms:modified xsi:type="dcterms:W3CDTF">2017-10-30T07:08:32Z</dcterms:modified>
</cp:coreProperties>
</file>