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88" r:id="rId2"/>
    <p:sldId id="389" r:id="rId3"/>
    <p:sldId id="427" r:id="rId4"/>
    <p:sldId id="434" r:id="rId5"/>
    <p:sldId id="435" r:id="rId6"/>
    <p:sldId id="436" r:id="rId7"/>
    <p:sldId id="437" r:id="rId8"/>
    <p:sldId id="438" r:id="rId9"/>
    <p:sldId id="439" r:id="rId10"/>
    <p:sldId id="500" r:id="rId11"/>
    <p:sldId id="440" r:id="rId12"/>
    <p:sldId id="441" r:id="rId13"/>
    <p:sldId id="442" r:id="rId14"/>
    <p:sldId id="443" r:id="rId15"/>
    <p:sldId id="506" r:id="rId16"/>
    <p:sldId id="505" r:id="rId17"/>
    <p:sldId id="503" r:id="rId18"/>
    <p:sldId id="504" r:id="rId19"/>
    <p:sldId id="444" r:id="rId20"/>
    <p:sldId id="445" r:id="rId21"/>
    <p:sldId id="446" r:id="rId22"/>
    <p:sldId id="447" r:id="rId23"/>
    <p:sldId id="448" r:id="rId24"/>
    <p:sldId id="449" r:id="rId25"/>
    <p:sldId id="450" r:id="rId26"/>
    <p:sldId id="451" r:id="rId27"/>
    <p:sldId id="452" r:id="rId28"/>
    <p:sldId id="486" r:id="rId29"/>
    <p:sldId id="487" r:id="rId30"/>
    <p:sldId id="507" r:id="rId31"/>
    <p:sldId id="488" r:id="rId32"/>
    <p:sldId id="489" r:id="rId33"/>
    <p:sldId id="490" r:id="rId34"/>
    <p:sldId id="491" r:id="rId35"/>
    <p:sldId id="492" r:id="rId36"/>
    <p:sldId id="493" r:id="rId37"/>
    <p:sldId id="494" r:id="rId38"/>
    <p:sldId id="453" r:id="rId39"/>
    <p:sldId id="495" r:id="rId40"/>
    <p:sldId id="496" r:id="rId41"/>
    <p:sldId id="498" r:id="rId42"/>
    <p:sldId id="499" r:id="rId43"/>
    <p:sldId id="456" r:id="rId44"/>
    <p:sldId id="457" r:id="rId45"/>
    <p:sldId id="458" r:id="rId46"/>
    <p:sldId id="459" r:id="rId47"/>
    <p:sldId id="460" r:id="rId48"/>
    <p:sldId id="461" r:id="rId49"/>
    <p:sldId id="463"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7" r:id="rId64"/>
    <p:sldId id="478" r:id="rId65"/>
    <p:sldId id="479" r:id="rId66"/>
    <p:sldId id="480" r:id="rId67"/>
    <p:sldId id="481" r:id="rId68"/>
    <p:sldId id="433"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93190" autoAdjust="0"/>
  </p:normalViewPr>
  <p:slideViewPr>
    <p:cSldViewPr>
      <p:cViewPr>
        <p:scale>
          <a:sx n="72" d="100"/>
          <a:sy n="72" d="100"/>
        </p:scale>
        <p:origin x="-1140" y="3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31/10/2017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31/10/2017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D9DE84-A0A2-4E36-BC6B-0335DD9C935A}" type="slidenum">
              <a:rPr lang="en-US"/>
              <a:pPr eaLnBrk="1" hangingPunct="1"/>
              <a:t>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id-ID"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08FBE1-5B5D-4C81-BD6C-23EB1E745D13}" type="slidenum">
              <a:rPr lang="en-US"/>
              <a:pPr eaLnBrk="1" hangingPunct="1"/>
              <a:t>67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id-ID"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B8A1F5-59D1-4FCD-9311-69C297E1C91B}" type="slidenum">
              <a:rPr lang="en-US"/>
              <a:pPr eaLnBrk="1" hangingPunct="1"/>
              <a:t>14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smtClean="0">
                <a:latin typeface="Arial" charset="0"/>
              </a:rPr>
              <a:t>There is also Business-to-Government (B2G) and e-government applications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63FD34-9002-4003-BAC2-26E897D0744A}" type="slidenum">
              <a:rPr lang="en-US"/>
              <a:pPr eaLnBrk="1" hangingPunct="1"/>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smtClean="0">
                <a:latin typeface="Arial" charset="0"/>
              </a:rPr>
              <a:t>Processes are typically used in e-commerce applications but can also be used in internal non-commerce e-business applications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80B535-ACCD-4E5B-B1DC-64871439C7E4}" type="slidenum">
              <a:rPr lang="en-US"/>
              <a:pPr eaLnBrk="1" hangingPunct="1"/>
              <a:t>23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latin typeface="Arial" charset="0"/>
              </a:rPr>
              <a:t>E-commerce content is frequently in the form of multi-media catalogs.  So catalog management is a subset of content management.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575E24-04B3-43CD-95A1-7A292106865A}" type="slidenum">
              <a:rPr lang="en-US"/>
              <a:pPr eaLnBrk="1" hangingPunct="1"/>
              <a:t>27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latin typeface="Arial" charset="0"/>
              </a:rPr>
              <a:t>Help support a customer-focused business (refer back to chapter 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AAB0D7-E810-42B1-88E0-9A52D32C1258}" type="slidenum">
              <a:rPr lang="en-US" sz="1200"/>
              <a:pPr eaLnBrk="1" hangingPunct="1"/>
              <a:t>30</a:t>
            </a:fld>
            <a:endParaRPr lang="en-US" sz="120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smtClean="0"/>
              <a:t>Source :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9CE444-37EA-4065-AFB0-147D0C8B5842}" type="slidenum">
              <a:rPr lang="en-US"/>
              <a:pPr eaLnBrk="1" hangingPunct="1"/>
              <a:t>46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id-ID"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C1BC22-0285-4609-92BE-E380387BC57F}" type="slidenum">
              <a:rPr lang="en-US"/>
              <a:pPr eaLnBrk="1" hangingPunct="1"/>
              <a:t>47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mtClean="0">
                <a:latin typeface="Arial" charset="0"/>
              </a:rPr>
              <a:t>Note how Business-to-consumer moves from simple storefronts to interactive marketing capabilities to a totally integrated web store that supports a variety of customer shopping experiences.</a:t>
            </a:r>
          </a:p>
          <a:p>
            <a:pPr eaLnBrk="1" hangingPunct="1"/>
            <a:r>
              <a:rPr lang="en-US" smtClean="0">
                <a:latin typeface="Arial" charset="0"/>
              </a:rPr>
              <a:t>Similarly business-to-business moving from storefront to configurations and customization capabilities with extranets connecting trading partners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CF1794-5FBC-47E5-A537-BA440AEA4EEB}" type="slidenum">
              <a:rPr lang="en-US"/>
              <a:pPr eaLnBrk="1" hangingPunct="1"/>
              <a:t>59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smtClean="0">
                <a:latin typeface="Arial" charset="0"/>
              </a:rPr>
              <a:t>Portal includes several different business models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93348" y="274760"/>
            <a:ext cx="8505472" cy="1307856"/>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03932" y="1677866"/>
            <a:ext cx="8505472"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03932" y="4231298"/>
            <a:ext cx="8505472"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21"/>
          <p:cNvSpPr>
            <a:spLocks noGrp="1" noChangeArrowheads="1"/>
          </p:cNvSpPr>
          <p:nvPr>
            <p:ph type="sldNum" sz="quarter" idx="10"/>
          </p:nvPr>
        </p:nvSpPr>
        <p:spPr>
          <a:ln/>
        </p:spPr>
        <p:txBody>
          <a:bodyPr/>
          <a:lstStyle>
            <a:lvl1pPr>
              <a:defRPr/>
            </a:lvl1pPr>
          </a:lstStyle>
          <a:p>
            <a:pPr>
              <a:defRPr/>
            </a:pPr>
            <a:r>
              <a:rPr lang="en-US"/>
              <a:t>8-</a:t>
            </a:r>
            <a:fld id="{A7B507C6-F005-4CB9-948C-C120C18D1431}" type="slidenum">
              <a:rPr lang="en-US"/>
              <a:pPr>
                <a:defRPr/>
              </a:pPr>
              <a:t>‹#›</a:t>
            </a:fld>
            <a:endParaRPr lang="en-US"/>
          </a:p>
        </p:txBody>
      </p:sp>
    </p:spTree>
    <p:extLst>
      <p:ext uri="{BB962C8B-B14F-4D97-AF65-F5344CB8AC3E}">
        <p14:creationId xmlns:p14="http://schemas.microsoft.com/office/powerpoint/2010/main" val="204826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10/31/2017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10/31/2017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cs typeface="Times New Roman" pitchFamily="18" charset="0"/>
              </a:rPr>
              <a:t>Electronic commerce</a:t>
            </a:r>
            <a:endParaRPr lang="en-US" dirty="0" smtClean="0"/>
          </a:p>
        </p:txBody>
      </p:sp>
      <p:sp>
        <p:nvSpPr>
          <p:cNvPr id="4099" name="Rectangle 3"/>
          <p:cNvSpPr>
            <a:spLocks noGrp="1" noChangeArrowheads="1"/>
          </p:cNvSpPr>
          <p:nvPr>
            <p:ph type="body" idx="1"/>
          </p:nvPr>
        </p:nvSpPr>
        <p:spPr/>
        <p:txBody>
          <a:bodyPr/>
          <a:lstStyle/>
          <a:p>
            <a:pPr eaLnBrk="1" hangingPunct="1"/>
            <a:r>
              <a:rPr lang="en-US" dirty="0" smtClean="0">
                <a:cs typeface="Times New Roman" pitchFamily="18" charset="0"/>
              </a:rPr>
              <a:t>Electronic commerce </a:t>
            </a:r>
            <a:r>
              <a:rPr lang="en-US" dirty="0" err="1" smtClean="0">
                <a:cs typeface="Times New Roman" pitchFamily="18" charset="0"/>
              </a:rPr>
              <a:t>adalah</a:t>
            </a:r>
            <a:r>
              <a:rPr lang="en-US" dirty="0" smtClean="0">
                <a:cs typeface="Times New Roman" pitchFamily="18" charset="0"/>
              </a:rPr>
              <a:t> proses </a:t>
            </a:r>
            <a:r>
              <a:rPr lang="en-US" dirty="0" err="1" smtClean="0">
                <a:cs typeface="Times New Roman" pitchFamily="18" charset="0"/>
              </a:rPr>
              <a:t>pembelian</a:t>
            </a:r>
            <a:r>
              <a:rPr lang="en-US" dirty="0" smtClean="0">
                <a:cs typeface="Times New Roman" pitchFamily="18" charset="0"/>
              </a:rPr>
              <a:t> &amp; </a:t>
            </a:r>
            <a:r>
              <a:rPr lang="en-US" dirty="0" err="1" smtClean="0">
                <a:cs typeface="Times New Roman" pitchFamily="18" charset="0"/>
              </a:rPr>
              <a:t>penjualan</a:t>
            </a:r>
            <a:r>
              <a:rPr lang="en-US" dirty="0" smtClean="0">
                <a:cs typeface="Times New Roman" pitchFamily="18" charset="0"/>
              </a:rPr>
              <a:t>, </a:t>
            </a:r>
            <a:r>
              <a:rPr lang="en-US" dirty="0" err="1" smtClean="0">
                <a:cs typeface="Times New Roman" pitchFamily="18" charset="0"/>
              </a:rPr>
              <a:t>pemasaran</a:t>
            </a:r>
            <a:r>
              <a:rPr lang="en-US" dirty="0" smtClean="0">
                <a:cs typeface="Times New Roman" pitchFamily="18" charset="0"/>
              </a:rPr>
              <a:t> &amp; </a:t>
            </a:r>
            <a:r>
              <a:rPr lang="en-US" dirty="0" err="1" smtClean="0">
                <a:cs typeface="Times New Roman" pitchFamily="18" charset="0"/>
              </a:rPr>
              <a:t>pelayanan</a:t>
            </a:r>
            <a:r>
              <a:rPr lang="en-US" dirty="0" smtClean="0">
                <a:cs typeface="Times New Roman" pitchFamily="18" charset="0"/>
              </a:rPr>
              <a:t>, </a:t>
            </a:r>
            <a:r>
              <a:rPr lang="en-US" dirty="0" err="1" smtClean="0">
                <a:cs typeface="Times New Roman" pitchFamily="18" charset="0"/>
              </a:rPr>
              <a:t>pengiriman</a:t>
            </a:r>
            <a:r>
              <a:rPr lang="en-US" dirty="0" smtClean="0">
                <a:cs typeface="Times New Roman" pitchFamily="18" charset="0"/>
              </a:rPr>
              <a:t> &amp; </a:t>
            </a:r>
            <a:r>
              <a:rPr lang="en-US" dirty="0" err="1" smtClean="0">
                <a:cs typeface="Times New Roman" pitchFamily="18" charset="0"/>
              </a:rPr>
              <a:t>pembayaran</a:t>
            </a:r>
            <a:r>
              <a:rPr lang="en-US" dirty="0" smtClean="0">
                <a:cs typeface="Times New Roman" pitchFamily="18" charset="0"/>
              </a:rPr>
              <a:t> </a:t>
            </a:r>
            <a:r>
              <a:rPr lang="en-US" dirty="0" err="1" smtClean="0">
                <a:cs typeface="Times New Roman" pitchFamily="18" charset="0"/>
              </a:rPr>
              <a:t>dari</a:t>
            </a:r>
            <a:r>
              <a:rPr lang="en-US" dirty="0" smtClean="0">
                <a:cs typeface="Times New Roman" pitchFamily="18" charset="0"/>
              </a:rPr>
              <a:t> </a:t>
            </a:r>
            <a:r>
              <a:rPr lang="en-US" dirty="0" err="1" smtClean="0">
                <a:cs typeface="Times New Roman" pitchFamily="18" charset="0"/>
              </a:rPr>
              <a:t>suatu</a:t>
            </a:r>
            <a:r>
              <a:rPr lang="en-US" dirty="0" smtClean="0">
                <a:cs typeface="Times New Roman" pitchFamily="18" charset="0"/>
              </a:rPr>
              <a:t> </a:t>
            </a:r>
            <a:r>
              <a:rPr lang="en-US" dirty="0" err="1" smtClean="0">
                <a:cs typeface="Times New Roman" pitchFamily="18" charset="0"/>
              </a:rPr>
              <a:t>produk</a:t>
            </a:r>
            <a:r>
              <a:rPr lang="en-US" dirty="0" smtClean="0">
                <a:cs typeface="Times New Roman" pitchFamily="18" charset="0"/>
              </a:rPr>
              <a:t>, </a:t>
            </a:r>
            <a:r>
              <a:rPr lang="en-US" dirty="0" err="1" smtClean="0">
                <a:cs typeface="Times New Roman" pitchFamily="18" charset="0"/>
              </a:rPr>
              <a:t>jasa</a:t>
            </a:r>
            <a:r>
              <a:rPr lang="en-US" dirty="0" smtClean="0">
                <a:cs typeface="Times New Roman" pitchFamily="18" charset="0"/>
              </a:rPr>
              <a:t> </a:t>
            </a:r>
            <a:r>
              <a:rPr lang="en-US" dirty="0" err="1" smtClean="0">
                <a:cs typeface="Times New Roman" pitchFamily="18" charset="0"/>
              </a:rPr>
              <a:t>atau</a:t>
            </a:r>
            <a:r>
              <a:rPr lang="en-US" dirty="0" smtClean="0">
                <a:cs typeface="Times New Roman" pitchFamily="18" charset="0"/>
              </a:rPr>
              <a:t> </a:t>
            </a:r>
            <a:r>
              <a:rPr lang="en-US" dirty="0" err="1" smtClean="0">
                <a:cs typeface="Times New Roman" pitchFamily="18" charset="0"/>
              </a:rPr>
              <a:t>informasi</a:t>
            </a:r>
            <a:r>
              <a:rPr lang="en-US" dirty="0" smtClean="0">
                <a:cs typeface="Times New Roman" pitchFamily="18" charset="0"/>
              </a:rPr>
              <a:t> </a:t>
            </a:r>
            <a:r>
              <a:rPr lang="en-US" dirty="0" err="1" smtClean="0">
                <a:cs typeface="Times New Roman" pitchFamily="18" charset="0"/>
              </a:rPr>
              <a:t>melalui</a:t>
            </a:r>
            <a:r>
              <a:rPr lang="en-US" dirty="0" smtClean="0">
                <a:cs typeface="Times New Roman" pitchFamily="18" charset="0"/>
              </a:rPr>
              <a:t> </a:t>
            </a:r>
            <a:r>
              <a:rPr lang="en-US" dirty="0" err="1" smtClean="0">
                <a:cs typeface="Times New Roman" pitchFamily="18" charset="0"/>
              </a:rPr>
              <a:t>jaringan</a:t>
            </a:r>
            <a:r>
              <a:rPr lang="en-US" dirty="0" smtClean="0">
                <a:cs typeface="Times New Roman" pitchFamily="18" charset="0"/>
              </a:rPr>
              <a:t> </a:t>
            </a:r>
            <a:r>
              <a:rPr lang="en-US" dirty="0" err="1" smtClean="0">
                <a:cs typeface="Times New Roman" pitchFamily="18" charset="0"/>
              </a:rPr>
              <a:t>komputer</a:t>
            </a:r>
            <a:r>
              <a:rPr lang="en-US" dirty="0" smtClean="0">
                <a:cs typeface="Times New Roman" pitchFamily="18" charset="0"/>
              </a:rPr>
              <a:t>, </a:t>
            </a:r>
            <a:r>
              <a:rPr lang="en-US" dirty="0" err="1" smtClean="0">
                <a:cs typeface="Times New Roman" pitchFamily="18" charset="0"/>
              </a:rPr>
              <a:t>antara</a:t>
            </a:r>
            <a:r>
              <a:rPr lang="en-US" dirty="0" smtClean="0">
                <a:cs typeface="Times New Roman" pitchFamily="18" charset="0"/>
              </a:rPr>
              <a:t> </a:t>
            </a:r>
            <a:r>
              <a:rPr lang="en-US" dirty="0" err="1" smtClean="0">
                <a:cs typeface="Times New Roman" pitchFamily="18" charset="0"/>
              </a:rPr>
              <a:t>suatu</a:t>
            </a:r>
            <a:r>
              <a:rPr lang="en-US" dirty="0" smtClean="0">
                <a:cs typeface="Times New Roman" pitchFamily="18" charset="0"/>
              </a:rPr>
              <a:t> enterprise </a:t>
            </a:r>
            <a:r>
              <a:rPr lang="en-US" dirty="0" err="1" smtClean="0">
                <a:cs typeface="Times New Roman" pitchFamily="18" charset="0"/>
              </a:rPr>
              <a:t>dan</a:t>
            </a:r>
            <a:r>
              <a:rPr lang="en-US" dirty="0" smtClean="0">
                <a:cs typeface="Times New Roman" pitchFamily="18" charset="0"/>
              </a:rPr>
              <a:t> </a:t>
            </a:r>
            <a:r>
              <a:rPr lang="en-US" dirty="0" err="1" smtClean="0">
                <a:cs typeface="Times New Roman" pitchFamily="18" charset="0"/>
              </a:rPr>
              <a:t>calon</a:t>
            </a:r>
            <a:r>
              <a:rPr lang="en-US" dirty="0" smtClean="0">
                <a:cs typeface="Times New Roman" pitchFamily="18" charset="0"/>
              </a:rPr>
              <a:t> </a:t>
            </a:r>
            <a:r>
              <a:rPr lang="en-US" dirty="0" err="1" smtClean="0">
                <a:cs typeface="Times New Roman" pitchFamily="18" charset="0"/>
              </a:rPr>
              <a:t>pelanggan</a:t>
            </a:r>
            <a:r>
              <a:rPr lang="en-US" dirty="0" smtClean="0">
                <a:cs typeface="Times New Roman" pitchFamily="18" charset="0"/>
              </a:rPr>
              <a:t>, </a:t>
            </a:r>
            <a:r>
              <a:rPr lang="en-US" dirty="0" err="1" smtClean="0">
                <a:cs typeface="Times New Roman" pitchFamily="18" charset="0"/>
              </a:rPr>
              <a:t>pelanggan</a:t>
            </a:r>
            <a:r>
              <a:rPr lang="en-US" dirty="0" smtClean="0">
                <a:cs typeface="Times New Roman" pitchFamily="18" charset="0"/>
              </a:rPr>
              <a:t>, </a:t>
            </a:r>
            <a:r>
              <a:rPr lang="en-US" dirty="0" err="1" smtClean="0">
                <a:cs typeface="Times New Roman" pitchFamily="18" charset="0"/>
              </a:rPr>
              <a:t>pemasok</a:t>
            </a:r>
            <a:r>
              <a:rPr lang="en-US" dirty="0" smtClean="0">
                <a:cs typeface="Times New Roman" pitchFamily="18" charset="0"/>
              </a:rPr>
              <a:t>, </a:t>
            </a:r>
            <a:r>
              <a:rPr lang="en-US" dirty="0" err="1" smtClean="0">
                <a:cs typeface="Times New Roman" pitchFamily="18" charset="0"/>
              </a:rPr>
              <a:t>atau</a:t>
            </a:r>
            <a:r>
              <a:rPr lang="en-US" dirty="0" smtClean="0">
                <a:cs typeface="Times New Roman" pitchFamily="18" charset="0"/>
              </a:rPr>
              <a:t> </a:t>
            </a:r>
            <a:r>
              <a:rPr lang="en-US" dirty="0" err="1" smtClean="0">
                <a:cs typeface="Times New Roman" pitchFamily="18" charset="0"/>
              </a:rPr>
              <a:t>patner</a:t>
            </a:r>
            <a:r>
              <a:rPr lang="en-US" dirty="0" smtClean="0">
                <a:cs typeface="Times New Roman" pitchFamily="18" charset="0"/>
              </a:rPr>
              <a:t> </a:t>
            </a:r>
            <a:r>
              <a:rPr lang="en-US" dirty="0" err="1" smtClean="0">
                <a:cs typeface="Times New Roman" pitchFamily="18" charset="0"/>
              </a:rPr>
              <a:t>bisnis</a:t>
            </a:r>
            <a:r>
              <a:rPr lang="en-US" dirty="0" smtClean="0">
                <a:cs typeface="Times New Roman" pitchFamily="18" charset="0"/>
              </a:rPr>
              <a:t> </a:t>
            </a:r>
            <a:r>
              <a:rPr lang="en-US" dirty="0" err="1" smtClean="0">
                <a:cs typeface="Times New Roman" pitchFamily="18" charset="0"/>
              </a:rPr>
              <a:t>lainnya</a:t>
            </a:r>
            <a:r>
              <a:rPr lang="en-US" dirty="0" smtClean="0">
                <a:cs typeface="Times New Roman" pitchFamily="18" charset="0"/>
              </a:rPr>
              <a:t>.</a:t>
            </a:r>
            <a:r>
              <a:rPr lang="en-US" dirty="0" smtClean="0"/>
              <a:t> </a:t>
            </a:r>
          </a:p>
        </p:txBody>
      </p:sp>
    </p:spTree>
    <p:extLst>
      <p:ext uri="{BB962C8B-B14F-4D97-AF65-F5344CB8AC3E}">
        <p14:creationId xmlns:p14="http://schemas.microsoft.com/office/powerpoint/2010/main" val="196112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2BDF857B-4E5F-4ECE-A3F2-790796D2477B}" type="slidenum">
              <a:rPr lang="en-US">
                <a:solidFill>
                  <a:srgbClr val="F5E7AB"/>
                </a:solidFill>
              </a:rPr>
              <a:pPr eaLnBrk="1" hangingPunct="1"/>
              <a:t>11</a:t>
            </a:fld>
            <a:endParaRPr lang="en-US">
              <a:solidFill>
                <a:srgbClr val="F5E7AB"/>
              </a:solidFill>
            </a:endParaRPr>
          </a:p>
        </p:txBody>
      </p:sp>
      <p:sp>
        <p:nvSpPr>
          <p:cNvPr id="11267" name="Rectangle 2"/>
          <p:cNvSpPr>
            <a:spLocks noGrp="1" noChangeArrowheads="1"/>
          </p:cNvSpPr>
          <p:nvPr>
            <p:ph type="title"/>
          </p:nvPr>
        </p:nvSpPr>
        <p:spPr/>
        <p:txBody>
          <a:bodyPr/>
          <a:lstStyle/>
          <a:p>
            <a:pPr eaLnBrk="1" hangingPunct="1"/>
            <a:r>
              <a:rPr lang="en-US" smtClean="0"/>
              <a:t>Electronic Commerce</a:t>
            </a:r>
          </a:p>
        </p:txBody>
      </p:sp>
      <p:sp>
        <p:nvSpPr>
          <p:cNvPr id="11268" name="Rectangle 3"/>
          <p:cNvSpPr>
            <a:spLocks noGrp="1" noChangeArrowheads="1"/>
          </p:cNvSpPr>
          <p:nvPr>
            <p:ph type="body" idx="1"/>
          </p:nvPr>
        </p:nvSpPr>
        <p:spPr/>
        <p:txBody>
          <a:bodyPr/>
          <a:lstStyle/>
          <a:p>
            <a:pPr eaLnBrk="1" hangingPunct="1"/>
            <a:r>
              <a:rPr lang="en-US" smtClean="0"/>
              <a:t>More than just buying and selling products online</a:t>
            </a:r>
          </a:p>
          <a:p>
            <a:pPr eaLnBrk="1" hangingPunct="1"/>
            <a:r>
              <a:rPr lang="en-US" smtClean="0"/>
              <a:t>Includes the entire online process of </a:t>
            </a:r>
          </a:p>
          <a:p>
            <a:pPr lvl="1" eaLnBrk="1" hangingPunct="1"/>
            <a:r>
              <a:rPr lang="en-US" smtClean="0"/>
              <a:t>Developing, marketing, selling, delivering, servicing and paying for products and services</a:t>
            </a:r>
          </a:p>
          <a:p>
            <a:pPr lvl="1" eaLnBrk="1" hangingPunct="1"/>
            <a:r>
              <a:rPr lang="en-US" smtClean="0"/>
              <a:t>Transacted on the internetworked global marketplaces of customers</a:t>
            </a:r>
          </a:p>
          <a:p>
            <a:pPr lvl="1" eaLnBrk="1" hangingPunct="1"/>
            <a:r>
              <a:rPr lang="en-US" smtClean="0"/>
              <a:t>With the support of a worldwide network of business partners</a:t>
            </a:r>
          </a:p>
        </p:txBody>
      </p:sp>
    </p:spTree>
    <p:extLst>
      <p:ext uri="{BB962C8B-B14F-4D97-AF65-F5344CB8AC3E}">
        <p14:creationId xmlns:p14="http://schemas.microsoft.com/office/powerpoint/2010/main" val="284036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37B957BC-5D87-49C0-89D3-581DFEC2272F}" type="slidenum">
              <a:rPr lang="en-US">
                <a:solidFill>
                  <a:srgbClr val="F5E7AB"/>
                </a:solidFill>
              </a:rPr>
              <a:pPr eaLnBrk="1" hangingPunct="1"/>
              <a:t>12</a:t>
            </a:fld>
            <a:endParaRPr lang="en-US">
              <a:solidFill>
                <a:srgbClr val="F5E7AB"/>
              </a:solidFill>
            </a:endParaRPr>
          </a:p>
        </p:txBody>
      </p:sp>
      <p:sp>
        <p:nvSpPr>
          <p:cNvPr id="12291" name="Rectangle 2"/>
          <p:cNvSpPr>
            <a:spLocks noGrp="1" noChangeArrowheads="1"/>
          </p:cNvSpPr>
          <p:nvPr>
            <p:ph type="title"/>
          </p:nvPr>
        </p:nvSpPr>
        <p:spPr/>
        <p:txBody>
          <a:bodyPr/>
          <a:lstStyle/>
          <a:p>
            <a:pPr eaLnBrk="1" hangingPunct="1"/>
            <a:r>
              <a:rPr lang="en-US"/>
              <a:t>Processes involved in E-commerce</a:t>
            </a:r>
          </a:p>
        </p:txBody>
      </p:sp>
      <p:pic>
        <p:nvPicPr>
          <p:cNvPr id="12292" name="Picture 6" descr="obr43559_08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932" y="1752600"/>
            <a:ext cx="8505472" cy="3803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848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B5E2C330-640E-4D31-A8F9-9D75A983988E}" type="slidenum">
              <a:rPr lang="en-US">
                <a:solidFill>
                  <a:srgbClr val="F5E7AB"/>
                </a:solidFill>
              </a:rPr>
              <a:pPr eaLnBrk="1" hangingPunct="1"/>
              <a:t>13</a:t>
            </a:fld>
            <a:endParaRPr lang="en-US">
              <a:solidFill>
                <a:srgbClr val="F5E7AB"/>
              </a:solidFill>
            </a:endParaRPr>
          </a:p>
        </p:txBody>
      </p:sp>
      <p:sp>
        <p:nvSpPr>
          <p:cNvPr id="13315" name="Rectangle 2"/>
          <p:cNvSpPr>
            <a:spLocks noGrp="1" noChangeArrowheads="1"/>
          </p:cNvSpPr>
          <p:nvPr>
            <p:ph type="title"/>
          </p:nvPr>
        </p:nvSpPr>
        <p:spPr/>
        <p:txBody>
          <a:bodyPr/>
          <a:lstStyle/>
          <a:p>
            <a:pPr eaLnBrk="1" hangingPunct="1"/>
            <a:r>
              <a:rPr lang="en-US" sz="3600"/>
              <a:t>E-commerce technologies</a:t>
            </a:r>
          </a:p>
        </p:txBody>
      </p:sp>
      <p:pic>
        <p:nvPicPr>
          <p:cNvPr id="13316" name="Picture 7" descr="obr43559_08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143000"/>
            <a:ext cx="7179029"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8597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F046C7AA-B3A3-45CA-8E5E-1C8DD0EEDBBE}" type="slidenum">
              <a:rPr lang="en-US">
                <a:solidFill>
                  <a:srgbClr val="F5E7AB"/>
                </a:solidFill>
              </a:rPr>
              <a:pPr eaLnBrk="1" hangingPunct="1"/>
              <a:t>14</a:t>
            </a:fld>
            <a:endParaRPr lang="en-US">
              <a:solidFill>
                <a:srgbClr val="F5E7AB"/>
              </a:solidFill>
            </a:endParaRPr>
          </a:p>
        </p:txBody>
      </p:sp>
      <p:sp>
        <p:nvSpPr>
          <p:cNvPr id="14339" name="Rectangle 4"/>
          <p:cNvSpPr>
            <a:spLocks noGrp="1" noChangeArrowheads="1"/>
          </p:cNvSpPr>
          <p:nvPr>
            <p:ph type="title"/>
          </p:nvPr>
        </p:nvSpPr>
        <p:spPr/>
        <p:txBody>
          <a:bodyPr/>
          <a:lstStyle/>
          <a:p>
            <a:pPr eaLnBrk="1" hangingPunct="1"/>
            <a:r>
              <a:rPr lang="en-US" smtClean="0"/>
              <a:t>Categories of e-Commerce</a:t>
            </a:r>
          </a:p>
        </p:txBody>
      </p:sp>
      <p:sp>
        <p:nvSpPr>
          <p:cNvPr id="14340" name="Rectangle 5"/>
          <p:cNvSpPr>
            <a:spLocks noGrp="1" noChangeArrowheads="1"/>
          </p:cNvSpPr>
          <p:nvPr>
            <p:ph type="body" idx="1"/>
          </p:nvPr>
        </p:nvSpPr>
        <p:spPr/>
        <p:txBody>
          <a:bodyPr/>
          <a:lstStyle/>
          <a:p>
            <a:pPr eaLnBrk="1" hangingPunct="1"/>
            <a:r>
              <a:rPr lang="en-US" smtClean="0">
                <a:solidFill>
                  <a:srgbClr val="FF0000"/>
                </a:solidFill>
              </a:rPr>
              <a:t>Business-to-Consumer (B2C)</a:t>
            </a:r>
            <a:r>
              <a:rPr lang="en-US" smtClean="0"/>
              <a:t> – businesses develop attractive electronic marketplaces to sell products and services to consumers</a:t>
            </a:r>
          </a:p>
          <a:p>
            <a:pPr eaLnBrk="1" hangingPunct="1"/>
            <a:r>
              <a:rPr lang="en-US" smtClean="0">
                <a:solidFill>
                  <a:srgbClr val="FF0000"/>
                </a:solidFill>
              </a:rPr>
              <a:t>Business-to-Business (B2B)</a:t>
            </a:r>
            <a:r>
              <a:rPr lang="en-US" smtClean="0"/>
              <a:t> – involves both electronic business marketplaces and direct market links between businesses</a:t>
            </a:r>
          </a:p>
          <a:p>
            <a:pPr eaLnBrk="1" hangingPunct="1"/>
            <a:r>
              <a:rPr lang="en-US" smtClean="0">
                <a:solidFill>
                  <a:srgbClr val="FF0000"/>
                </a:solidFill>
              </a:rPr>
              <a:t>Consumer-to-Consumer (C2C)</a:t>
            </a:r>
            <a:r>
              <a:rPr lang="en-US" smtClean="0"/>
              <a:t> – online auctions where consumers can buy and sell with each other</a:t>
            </a:r>
          </a:p>
        </p:txBody>
      </p:sp>
    </p:spTree>
    <p:extLst>
      <p:ext uri="{BB962C8B-B14F-4D97-AF65-F5344CB8AC3E}">
        <p14:creationId xmlns:p14="http://schemas.microsoft.com/office/powerpoint/2010/main" val="145653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533400"/>
            <a:ext cx="8229600" cy="1143000"/>
          </a:xfrm>
        </p:spPr>
        <p:txBody>
          <a:bodyPr/>
          <a:lstStyle/>
          <a:p>
            <a:pPr eaLnBrk="1" hangingPunct="1"/>
            <a:r>
              <a:rPr lang="en-US" sz="4400" b="1" dirty="0" err="1" smtClean="0">
                <a:latin typeface="Arial" pitchFamily="34" charset="0"/>
                <a:cs typeface="Arial" pitchFamily="34" charset="0"/>
              </a:rPr>
              <a:t>Kategori</a:t>
            </a:r>
            <a:r>
              <a:rPr lang="en-US" sz="4400" b="1" dirty="0" smtClean="0">
                <a:latin typeface="Arial" pitchFamily="34" charset="0"/>
                <a:cs typeface="Arial" pitchFamily="34" charset="0"/>
              </a:rPr>
              <a:t> E-Commerce</a:t>
            </a:r>
          </a:p>
        </p:txBody>
      </p:sp>
      <p:sp>
        <p:nvSpPr>
          <p:cNvPr id="5123" name="Rectangle 3"/>
          <p:cNvSpPr>
            <a:spLocks noGrp="1" noChangeArrowheads="1"/>
          </p:cNvSpPr>
          <p:nvPr>
            <p:ph type="body" idx="1"/>
          </p:nvPr>
        </p:nvSpPr>
        <p:spPr>
          <a:xfrm>
            <a:off x="990600" y="1981200"/>
            <a:ext cx="8153400" cy="4876800"/>
          </a:xfrm>
        </p:spPr>
        <p:txBody>
          <a:bodyPr/>
          <a:lstStyle/>
          <a:p>
            <a:pPr eaLnBrk="1" hangingPunct="1">
              <a:buFont typeface="Wingdings" pitchFamily="2" charset="2"/>
              <a:buChar char="§"/>
            </a:pPr>
            <a:r>
              <a:rPr lang="en-US" sz="3600" dirty="0" smtClean="0"/>
              <a:t>Business </a:t>
            </a:r>
            <a:r>
              <a:rPr lang="en-US" sz="3600" dirty="0" smtClean="0"/>
              <a:t>to Consumer Commerce</a:t>
            </a:r>
          </a:p>
          <a:p>
            <a:pPr lvl="1" eaLnBrk="1" hangingPunct="1">
              <a:buFont typeface="Wingdings" pitchFamily="2" charset="2"/>
              <a:buChar char="Ø"/>
            </a:pPr>
            <a:r>
              <a:rPr lang="en-US" dirty="0" smtClean="0"/>
              <a:t> 	 </a:t>
            </a:r>
            <a:r>
              <a:rPr lang="en-US" sz="3200" dirty="0" err="1" smtClean="0"/>
              <a:t>transaksi</a:t>
            </a:r>
            <a:r>
              <a:rPr lang="en-US" sz="3200" dirty="0" smtClean="0"/>
              <a:t> </a:t>
            </a:r>
            <a:r>
              <a:rPr lang="en-US" sz="3200" dirty="0" err="1" smtClean="0"/>
              <a:t>terjadi</a:t>
            </a:r>
            <a:r>
              <a:rPr lang="en-US" sz="3200" dirty="0" smtClean="0"/>
              <a:t> </a:t>
            </a:r>
            <a:r>
              <a:rPr lang="en-US" sz="3200" dirty="0" err="1" smtClean="0"/>
              <a:t>antara</a:t>
            </a:r>
            <a:r>
              <a:rPr lang="en-US" sz="3200" dirty="0" smtClean="0"/>
              <a:t> </a:t>
            </a:r>
            <a:r>
              <a:rPr lang="en-US" sz="3200" dirty="0" err="1" smtClean="0"/>
              <a:t>suatu</a:t>
            </a:r>
            <a:r>
              <a:rPr lang="en-US" sz="3200" dirty="0" smtClean="0"/>
              <a:t> </a:t>
            </a:r>
            <a:r>
              <a:rPr lang="en-US" sz="3200" dirty="0" err="1" smtClean="0"/>
              <a:t>perusahaan</a:t>
            </a:r>
            <a:r>
              <a:rPr lang="en-US" sz="3200" dirty="0" smtClean="0"/>
              <a:t>   </a:t>
            </a:r>
            <a:r>
              <a:rPr lang="en-US" sz="3200" dirty="0" err="1" smtClean="0"/>
              <a:t>dengan</a:t>
            </a:r>
            <a:r>
              <a:rPr lang="en-US" sz="3200" dirty="0" smtClean="0"/>
              <a:t> </a:t>
            </a:r>
            <a:r>
              <a:rPr lang="en-US" sz="3200" dirty="0" err="1" smtClean="0"/>
              <a:t>konsumen</a:t>
            </a:r>
            <a:endParaRPr lang="id-ID" sz="3200" dirty="0"/>
          </a:p>
          <a:p>
            <a:pPr eaLnBrk="1" hangingPunct="1">
              <a:buFont typeface="Wingdings" pitchFamily="2" charset="2"/>
              <a:buChar char="§"/>
            </a:pPr>
            <a:r>
              <a:rPr lang="en-US" sz="3600" dirty="0"/>
              <a:t>Business to Business Commerce</a:t>
            </a:r>
          </a:p>
          <a:p>
            <a:pPr lvl="1" eaLnBrk="1" hangingPunct="1">
              <a:buFont typeface="Wingdings" pitchFamily="2" charset="2"/>
              <a:buChar char="Ø"/>
            </a:pPr>
            <a:r>
              <a:rPr lang="en-US" dirty="0"/>
              <a:t>	</a:t>
            </a:r>
            <a:r>
              <a:rPr lang="en-US" sz="3200" dirty="0" err="1"/>
              <a:t>transaksi</a:t>
            </a:r>
            <a:r>
              <a:rPr lang="en-US" sz="3200" dirty="0"/>
              <a:t> </a:t>
            </a:r>
            <a:r>
              <a:rPr lang="en-US" sz="3200" dirty="0" err="1"/>
              <a:t>terjadi</a:t>
            </a:r>
            <a:r>
              <a:rPr lang="en-US" sz="3200" dirty="0"/>
              <a:t> </a:t>
            </a:r>
            <a:r>
              <a:rPr lang="en-US" sz="3200" dirty="0" err="1"/>
              <a:t>antar</a:t>
            </a:r>
            <a:r>
              <a:rPr lang="en-US" sz="3200" dirty="0"/>
              <a:t> </a:t>
            </a:r>
            <a:r>
              <a:rPr lang="en-US" sz="3200" dirty="0" err="1"/>
              <a:t>suatu</a:t>
            </a:r>
            <a:r>
              <a:rPr lang="en-US" sz="3200" dirty="0"/>
              <a:t> </a:t>
            </a:r>
            <a:r>
              <a:rPr lang="en-US" sz="3200" dirty="0" err="1"/>
              <a:t>perusahaan</a:t>
            </a:r>
            <a:r>
              <a:rPr lang="en-US" sz="3200" dirty="0"/>
              <a:t>   </a:t>
            </a:r>
            <a:r>
              <a:rPr lang="en-US" sz="3200" dirty="0" err="1"/>
              <a:t>dengan</a:t>
            </a:r>
            <a:r>
              <a:rPr lang="en-US" sz="3200" dirty="0"/>
              <a:t> </a:t>
            </a:r>
            <a:r>
              <a:rPr lang="en-US" sz="3200" dirty="0" err="1"/>
              <a:t>perusahaan</a:t>
            </a:r>
            <a:r>
              <a:rPr lang="en-US" sz="3200" dirty="0"/>
              <a:t> </a:t>
            </a:r>
            <a:r>
              <a:rPr lang="en-US" sz="3200" dirty="0" err="1"/>
              <a:t>lainnya</a:t>
            </a:r>
            <a:endParaRPr lang="en-US" sz="3200" dirty="0"/>
          </a:p>
          <a:p>
            <a:pPr marL="285750" lvl="1" eaLnBrk="1" hangingPunct="1">
              <a:buFont typeface="Wingdings" pitchFamily="2" charset="2"/>
              <a:buChar char="Ø"/>
            </a:pPr>
            <a:endParaRPr lang="id-ID" sz="3200" dirty="0" smtClean="0"/>
          </a:p>
        </p:txBody>
      </p:sp>
    </p:spTree>
    <p:extLst>
      <p:ext uri="{BB962C8B-B14F-4D97-AF65-F5344CB8AC3E}">
        <p14:creationId xmlns:p14="http://schemas.microsoft.com/office/powerpoint/2010/main" val="34969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6800" y="381000"/>
            <a:ext cx="8077200" cy="1143000"/>
          </a:xfrm>
        </p:spPr>
        <p:txBody>
          <a:bodyPr/>
          <a:lstStyle/>
          <a:p>
            <a:pPr eaLnBrk="1" hangingPunct="1"/>
            <a:r>
              <a:rPr lang="en-US" smtClean="0"/>
              <a:t>Business to Consumer Commerce</a:t>
            </a:r>
          </a:p>
        </p:txBody>
      </p:sp>
      <p:sp>
        <p:nvSpPr>
          <p:cNvPr id="6147" name="Rectangle 3"/>
          <p:cNvSpPr>
            <a:spLocks noGrp="1" noChangeArrowheads="1"/>
          </p:cNvSpPr>
          <p:nvPr>
            <p:ph type="body" idx="1"/>
          </p:nvPr>
        </p:nvSpPr>
        <p:spPr/>
        <p:txBody>
          <a:bodyPr/>
          <a:lstStyle/>
          <a:p>
            <a:pPr eaLnBrk="1" hangingPunct="1"/>
            <a:r>
              <a:rPr lang="en-US" sz="3600" smtClean="0"/>
              <a:t>GUI harus lebih menarik</a:t>
            </a:r>
          </a:p>
          <a:p>
            <a:pPr eaLnBrk="1" hangingPunct="1"/>
            <a:r>
              <a:rPr lang="en-US" sz="3600" smtClean="0"/>
              <a:t>Virtual storefronts</a:t>
            </a:r>
          </a:p>
          <a:p>
            <a:pPr eaLnBrk="1" hangingPunct="1"/>
            <a:r>
              <a:rPr lang="en-US" sz="3600" smtClean="0"/>
              <a:t>Virtual shopping mall</a:t>
            </a:r>
          </a:p>
          <a:p>
            <a:pPr eaLnBrk="1" hangingPunct="1"/>
            <a:r>
              <a:rPr lang="en-US" sz="3600" smtClean="0"/>
              <a:t>Interactive order processing</a:t>
            </a:r>
          </a:p>
          <a:p>
            <a:pPr eaLnBrk="1" hangingPunct="1"/>
            <a:r>
              <a:rPr lang="en-US" sz="3600" smtClean="0"/>
              <a:t>Secure electronic payment systems</a:t>
            </a:r>
          </a:p>
        </p:txBody>
      </p:sp>
    </p:spTree>
    <p:extLst>
      <p:ext uri="{BB962C8B-B14F-4D97-AF65-F5344CB8AC3E}">
        <p14:creationId xmlns:p14="http://schemas.microsoft.com/office/powerpoint/2010/main" val="895652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33400"/>
            <a:ext cx="9067800" cy="1143000"/>
          </a:xfrm>
        </p:spPr>
        <p:txBody>
          <a:bodyPr/>
          <a:lstStyle/>
          <a:p>
            <a:pPr eaLnBrk="1" hangingPunct="1"/>
            <a:r>
              <a:rPr lang="en-US" sz="4000" dirty="0" smtClean="0"/>
              <a:t>Business to Business </a:t>
            </a:r>
            <a:r>
              <a:rPr lang="en-US" sz="4000" dirty="0" smtClean="0"/>
              <a:t>Commerce</a:t>
            </a:r>
            <a:r>
              <a:rPr lang="id-ID" sz="4000" dirty="0" smtClean="0"/>
              <a:t> </a:t>
            </a:r>
            <a:r>
              <a:rPr lang="en-US" sz="4000" dirty="0" smtClean="0"/>
              <a:t>(I</a:t>
            </a:r>
            <a:r>
              <a:rPr lang="en-US" sz="4000" dirty="0" smtClean="0"/>
              <a:t>)</a:t>
            </a:r>
          </a:p>
        </p:txBody>
      </p:sp>
      <p:sp>
        <p:nvSpPr>
          <p:cNvPr id="7171" name="Rectangle 3"/>
          <p:cNvSpPr>
            <a:spLocks noGrp="1" noChangeArrowheads="1"/>
          </p:cNvSpPr>
          <p:nvPr>
            <p:ph type="body" idx="1"/>
          </p:nvPr>
        </p:nvSpPr>
        <p:spPr>
          <a:xfrm>
            <a:off x="914400" y="1600200"/>
            <a:ext cx="7772400" cy="4876800"/>
          </a:xfrm>
        </p:spPr>
        <p:txBody>
          <a:bodyPr/>
          <a:lstStyle/>
          <a:p>
            <a:pPr eaLnBrk="1" hangingPunct="1"/>
            <a:r>
              <a:rPr lang="en-US" smtClean="0"/>
              <a:t>Mendukung proses pengelolaan </a:t>
            </a:r>
          </a:p>
          <a:p>
            <a:pPr eaLnBrk="1" hangingPunct="1">
              <a:buFontTx/>
              <a:buNone/>
            </a:pPr>
            <a:r>
              <a:rPr lang="en-US" smtClean="0"/>
              <a:t>    “supply chain”:</a:t>
            </a:r>
          </a:p>
          <a:p>
            <a:pPr lvl="1" eaLnBrk="1" hangingPunct="1"/>
            <a:r>
              <a:rPr lang="en-US" smtClean="0"/>
              <a:t>Supplier management</a:t>
            </a:r>
          </a:p>
          <a:p>
            <a:pPr lvl="1" eaLnBrk="1" hangingPunct="1"/>
            <a:r>
              <a:rPr lang="en-US" smtClean="0"/>
              <a:t>Inventory management</a:t>
            </a:r>
          </a:p>
          <a:p>
            <a:pPr lvl="1" eaLnBrk="1" hangingPunct="1"/>
            <a:r>
              <a:rPr lang="en-US" smtClean="0"/>
              <a:t>Distribution management</a:t>
            </a:r>
          </a:p>
          <a:p>
            <a:pPr lvl="1" eaLnBrk="1" hangingPunct="1"/>
            <a:r>
              <a:rPr lang="en-US" smtClean="0"/>
              <a:t>Channel management</a:t>
            </a:r>
          </a:p>
          <a:p>
            <a:pPr lvl="1" eaLnBrk="1" hangingPunct="1"/>
            <a:r>
              <a:rPr lang="en-US" smtClean="0"/>
              <a:t>Payment management</a:t>
            </a:r>
          </a:p>
          <a:p>
            <a:pPr lvl="1" eaLnBrk="1" hangingPunct="1"/>
            <a:r>
              <a:rPr lang="en-US" smtClean="0"/>
              <a:t>Financial management</a:t>
            </a:r>
          </a:p>
          <a:p>
            <a:pPr lvl="1" eaLnBrk="1" hangingPunct="1"/>
            <a:r>
              <a:rPr lang="en-US" smtClean="0"/>
              <a:t>Salesforce management</a:t>
            </a:r>
          </a:p>
        </p:txBody>
      </p:sp>
    </p:spTree>
    <p:extLst>
      <p:ext uri="{BB962C8B-B14F-4D97-AF65-F5344CB8AC3E}">
        <p14:creationId xmlns:p14="http://schemas.microsoft.com/office/powerpoint/2010/main" val="105342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381000"/>
            <a:ext cx="8382000" cy="1143000"/>
          </a:xfrm>
        </p:spPr>
        <p:txBody>
          <a:bodyPr/>
          <a:lstStyle/>
          <a:p>
            <a:pPr eaLnBrk="1" hangingPunct="1"/>
            <a:r>
              <a:rPr lang="en-US" sz="4000" dirty="0" smtClean="0"/>
              <a:t>Business to Business </a:t>
            </a:r>
            <a:r>
              <a:rPr lang="en-US" sz="4000" dirty="0" smtClean="0"/>
              <a:t>Commerce</a:t>
            </a:r>
            <a:r>
              <a:rPr lang="id-ID" sz="4000" dirty="0" smtClean="0"/>
              <a:t> </a:t>
            </a:r>
            <a:r>
              <a:rPr lang="en-US" sz="4000" dirty="0" smtClean="0"/>
              <a:t>(II</a:t>
            </a:r>
            <a:r>
              <a:rPr lang="en-US" sz="4000" dirty="0" smtClean="0"/>
              <a:t>)</a:t>
            </a:r>
          </a:p>
        </p:txBody>
      </p:sp>
      <p:sp>
        <p:nvSpPr>
          <p:cNvPr id="8195" name="Rectangle 3"/>
          <p:cNvSpPr>
            <a:spLocks noGrp="1" noChangeArrowheads="1"/>
          </p:cNvSpPr>
          <p:nvPr>
            <p:ph type="body" idx="1"/>
          </p:nvPr>
        </p:nvSpPr>
        <p:spPr>
          <a:xfrm>
            <a:off x="457200" y="1371600"/>
            <a:ext cx="8382000" cy="5638800"/>
          </a:xfrm>
        </p:spPr>
        <p:txBody>
          <a:bodyPr/>
          <a:lstStyle/>
          <a:p>
            <a:pPr eaLnBrk="1" hangingPunct="1"/>
            <a:r>
              <a:rPr lang="en-US" dirty="0" smtClean="0"/>
              <a:t>Wholesaling on the web</a:t>
            </a:r>
          </a:p>
          <a:p>
            <a:pPr eaLnBrk="1" hangingPunct="1"/>
            <a:r>
              <a:rPr lang="en-US" dirty="0" smtClean="0"/>
              <a:t>EDI (Electronic Data Interchange)</a:t>
            </a:r>
          </a:p>
          <a:p>
            <a:pPr eaLnBrk="1" hangingPunct="1"/>
            <a:r>
              <a:rPr lang="en-US" dirty="0" err="1" smtClean="0"/>
              <a:t>Keuntungan</a:t>
            </a:r>
            <a:r>
              <a:rPr lang="en-US" dirty="0" smtClean="0"/>
              <a:t>:</a:t>
            </a:r>
            <a:br>
              <a:rPr lang="en-US" dirty="0" smtClean="0"/>
            </a:br>
            <a:r>
              <a:rPr lang="en-US" dirty="0" smtClean="0"/>
              <a:t>	- </a:t>
            </a:r>
            <a:r>
              <a:rPr lang="en-US" dirty="0" err="1" smtClean="0"/>
              <a:t>Pengurangan</a:t>
            </a:r>
            <a:r>
              <a:rPr lang="en-US" dirty="0" smtClean="0"/>
              <a:t> </a:t>
            </a:r>
            <a:r>
              <a:rPr lang="en-US" dirty="0" err="1" smtClean="0"/>
              <a:t>dalam</a:t>
            </a:r>
            <a:r>
              <a:rPr lang="en-US" dirty="0" smtClean="0"/>
              <a:t> </a:t>
            </a:r>
            <a:r>
              <a:rPr lang="en-US" dirty="0" err="1" smtClean="0"/>
              <a:t>penggunaan</a:t>
            </a:r>
            <a:r>
              <a:rPr lang="en-US" dirty="0" smtClean="0"/>
              <a:t> </a:t>
            </a:r>
            <a:r>
              <a:rPr lang="en-US" dirty="0" err="1" smtClean="0"/>
              <a:t>kertas</a:t>
            </a:r>
            <a:endParaRPr lang="en-US" dirty="0" smtClean="0"/>
          </a:p>
          <a:p>
            <a:pPr lvl="2" eaLnBrk="1" hangingPunct="1"/>
            <a:r>
              <a:rPr lang="en-US" dirty="0" err="1" smtClean="0"/>
              <a:t>Arus</a:t>
            </a:r>
            <a:r>
              <a:rPr lang="en-US" dirty="0" smtClean="0"/>
              <a:t> </a:t>
            </a:r>
            <a:r>
              <a:rPr lang="en-US" dirty="0" err="1" smtClean="0"/>
              <a:t>transaksi</a:t>
            </a:r>
            <a:r>
              <a:rPr lang="en-US" dirty="0" smtClean="0"/>
              <a:t> </a:t>
            </a:r>
            <a:r>
              <a:rPr lang="en-US" dirty="0" err="1" smtClean="0"/>
              <a:t>lebih</a:t>
            </a:r>
            <a:r>
              <a:rPr lang="en-US" dirty="0" smtClean="0"/>
              <a:t> </a:t>
            </a:r>
            <a:r>
              <a:rPr lang="en-US" dirty="0" err="1" smtClean="0"/>
              <a:t>cepat</a:t>
            </a:r>
            <a:endParaRPr lang="en-US" dirty="0" smtClean="0"/>
          </a:p>
          <a:p>
            <a:pPr lvl="2" eaLnBrk="1" hangingPunct="1"/>
            <a:r>
              <a:rPr lang="en-US" dirty="0" err="1" smtClean="0"/>
              <a:t>Pengurangan</a:t>
            </a:r>
            <a:r>
              <a:rPr lang="en-US" dirty="0" smtClean="0"/>
              <a:t> </a:t>
            </a:r>
            <a:r>
              <a:rPr lang="en-US" dirty="0" err="1" smtClean="0"/>
              <a:t>kesalahan</a:t>
            </a:r>
            <a:endParaRPr lang="en-US" dirty="0" smtClean="0"/>
          </a:p>
          <a:p>
            <a:pPr lvl="2" eaLnBrk="1" hangingPunct="1"/>
            <a:r>
              <a:rPr lang="en-US" dirty="0" err="1" smtClean="0"/>
              <a:t>Produktifitas</a:t>
            </a:r>
            <a:r>
              <a:rPr lang="en-US" dirty="0" smtClean="0"/>
              <a:t> </a:t>
            </a:r>
            <a:r>
              <a:rPr lang="en-US" dirty="0" err="1" smtClean="0"/>
              <a:t>meningkat</a:t>
            </a:r>
            <a:endParaRPr lang="en-US" dirty="0" smtClean="0"/>
          </a:p>
          <a:p>
            <a:pPr lvl="2" eaLnBrk="1" hangingPunct="1"/>
            <a:r>
              <a:rPr lang="en-US" dirty="0" err="1" smtClean="0"/>
              <a:t>Mendukung</a:t>
            </a:r>
            <a:r>
              <a:rPr lang="en-US" dirty="0" smtClean="0"/>
              <a:t> “</a:t>
            </a:r>
            <a:r>
              <a:rPr lang="en-US" dirty="0" err="1" smtClean="0"/>
              <a:t>Jusi</a:t>
            </a:r>
            <a:r>
              <a:rPr lang="en-US" dirty="0" smtClean="0"/>
              <a:t> in time”</a:t>
            </a:r>
          </a:p>
          <a:p>
            <a:pPr lvl="2" eaLnBrk="1" hangingPunct="1"/>
            <a:r>
              <a:rPr lang="en-US" dirty="0" err="1" smtClean="0"/>
              <a:t>Pengurangan</a:t>
            </a:r>
            <a:r>
              <a:rPr lang="en-US" dirty="0" smtClean="0"/>
              <a:t> </a:t>
            </a:r>
            <a:r>
              <a:rPr lang="en-US" dirty="0" err="1" smtClean="0"/>
              <a:t>dalam</a:t>
            </a:r>
            <a:r>
              <a:rPr lang="en-US" dirty="0" smtClean="0"/>
              <a:t> level </a:t>
            </a:r>
            <a:r>
              <a:rPr lang="en-US" dirty="0" err="1" smtClean="0"/>
              <a:t>persediaan</a:t>
            </a:r>
            <a:r>
              <a:rPr lang="en-US" dirty="0" smtClean="0"/>
              <a:t> </a:t>
            </a:r>
          </a:p>
          <a:p>
            <a:pPr eaLnBrk="1" hangingPunct="1"/>
            <a:r>
              <a:rPr lang="en-US" dirty="0" smtClean="0"/>
              <a:t>Internal Business Process</a:t>
            </a:r>
          </a:p>
          <a:p>
            <a:pPr eaLnBrk="1" hangingPunct="1">
              <a:buFontTx/>
              <a:buNone/>
            </a:pPr>
            <a:endParaRPr lang="en-US" dirty="0" smtClean="0"/>
          </a:p>
        </p:txBody>
      </p:sp>
    </p:spTree>
    <p:extLst>
      <p:ext uri="{BB962C8B-B14F-4D97-AF65-F5344CB8AC3E}">
        <p14:creationId xmlns:p14="http://schemas.microsoft.com/office/powerpoint/2010/main" val="214215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1387F5E6-6EA5-4B45-AF15-3ECF1C89B624}" type="slidenum">
              <a:rPr lang="en-US">
                <a:solidFill>
                  <a:srgbClr val="F5E7AB"/>
                </a:solidFill>
              </a:rPr>
              <a:pPr eaLnBrk="1" hangingPunct="1"/>
              <a:t>19</a:t>
            </a:fld>
            <a:endParaRPr lang="en-US">
              <a:solidFill>
                <a:srgbClr val="F5E7AB"/>
              </a:solidFill>
            </a:endParaRPr>
          </a:p>
        </p:txBody>
      </p:sp>
      <p:sp>
        <p:nvSpPr>
          <p:cNvPr id="15363" name="Rectangle 2"/>
          <p:cNvSpPr>
            <a:spLocks noGrp="1" noChangeArrowheads="1"/>
          </p:cNvSpPr>
          <p:nvPr>
            <p:ph type="title"/>
          </p:nvPr>
        </p:nvSpPr>
        <p:spPr/>
        <p:txBody>
          <a:bodyPr/>
          <a:lstStyle/>
          <a:p>
            <a:pPr eaLnBrk="1" hangingPunct="1"/>
            <a:r>
              <a:rPr lang="en-US"/>
              <a:t>Essential e-commerce process architecture</a:t>
            </a:r>
          </a:p>
        </p:txBody>
      </p:sp>
      <p:pic>
        <p:nvPicPr>
          <p:cNvPr id="15364" name="Picture 6" descr="obr43559_08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7848" y="1677865"/>
            <a:ext cx="7637639"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006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en-US" dirty="0" smtClean="0"/>
              <a:t> </a:t>
            </a:r>
            <a:endParaRPr lang="id-ID" dirty="0"/>
          </a:p>
          <a:p>
            <a:pPr marL="0" indent="0" algn="ctr">
              <a:buNone/>
            </a:pPr>
            <a:r>
              <a:rPr lang="en-US" sz="3200" dirty="0"/>
              <a:t>Electronic Business Systems</a:t>
            </a:r>
            <a:r>
              <a:rPr lang="id-ID" sz="3200" dirty="0"/>
              <a:t> and </a:t>
            </a:r>
            <a:r>
              <a:rPr lang="en-US" sz="3200" dirty="0"/>
              <a:t>Electronic Commerce </a:t>
            </a:r>
            <a:r>
              <a:rPr lang="en-US" sz="3200" dirty="0" smtClean="0"/>
              <a:t>Systems</a:t>
            </a:r>
            <a:endParaRPr lang="id-ID" sz="3200" dirty="0"/>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Pert.13 :</a:t>
            </a:r>
            <a:endParaRPr lang="id-ID" sz="5400" dirty="0"/>
          </a:p>
        </p:txBody>
      </p:sp>
      <p:sp>
        <p:nvSpPr>
          <p:cNvPr id="5" name="Rectangle 4"/>
          <p:cNvSpPr/>
          <p:nvPr/>
        </p:nvSpPr>
        <p:spPr>
          <a:xfrm>
            <a:off x="3697356" y="4876800"/>
            <a:ext cx="5446644" cy="523220"/>
          </a:xfrm>
          <a:prstGeom prst="rect">
            <a:avLst/>
          </a:prstGeom>
        </p:spPr>
        <p:txBody>
          <a:bodyPr wrap="square">
            <a:spAutoFit/>
          </a:bodyPr>
          <a:lstStyle/>
          <a:p>
            <a:pPr algn="ctr"/>
            <a:r>
              <a:rPr lang="en-US" sz="2800" dirty="0" smtClean="0">
                <a:solidFill>
                  <a:srgbClr val="002060"/>
                </a:solidFill>
              </a:rPr>
              <a:t> </a:t>
            </a:r>
            <a:endParaRPr lang="id-ID" sz="2800" dirty="0">
              <a:solidFill>
                <a:srgbClr val="002060"/>
              </a:solidFill>
            </a:endParaRPr>
          </a:p>
        </p:txBody>
      </p:sp>
      <p:sp>
        <p:nvSpPr>
          <p:cNvPr id="6" name="Rectangle 5"/>
          <p:cNvSpPr/>
          <p:nvPr/>
        </p:nvSpPr>
        <p:spPr>
          <a:xfrm>
            <a:off x="3810000" y="4492079"/>
            <a:ext cx="5105400" cy="1815882"/>
          </a:xfrm>
          <a:prstGeom prst="rect">
            <a:avLst/>
          </a:prstGeom>
        </p:spPr>
        <p:txBody>
          <a:bodyPr wrap="square">
            <a:spAutoFit/>
          </a:bodyPr>
          <a:lstStyle/>
          <a:p>
            <a:pPr eaLnBrk="1" hangingPunct="1"/>
            <a:r>
              <a:rPr lang="en-US" sz="2800" dirty="0"/>
              <a:t>e-Commerce trends</a:t>
            </a:r>
          </a:p>
          <a:p>
            <a:pPr eaLnBrk="1" hangingPunct="1"/>
            <a:r>
              <a:rPr lang="en-US" sz="2800" dirty="0"/>
              <a:t>e-Commerce processes</a:t>
            </a:r>
          </a:p>
          <a:p>
            <a:pPr eaLnBrk="1" hangingPunct="1"/>
            <a:r>
              <a:rPr lang="en-US" sz="2800" dirty="0"/>
              <a:t>e-Commerce success factors</a:t>
            </a:r>
          </a:p>
          <a:p>
            <a:pPr eaLnBrk="1" hangingPunct="1"/>
            <a:r>
              <a:rPr lang="en-US" sz="2800" dirty="0"/>
              <a:t>e-Commerce categories</a:t>
            </a:r>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C71061B1-540A-4275-9CCE-17C2D56AD5D1}" type="slidenum">
              <a:rPr lang="en-US">
                <a:solidFill>
                  <a:srgbClr val="F5E7AB"/>
                </a:solidFill>
              </a:rPr>
              <a:pPr eaLnBrk="1" hangingPunct="1"/>
              <a:t>20</a:t>
            </a:fld>
            <a:endParaRPr lang="en-US">
              <a:solidFill>
                <a:srgbClr val="F5E7AB"/>
              </a:solidFill>
            </a:endParaRPr>
          </a:p>
        </p:txBody>
      </p:sp>
      <p:sp>
        <p:nvSpPr>
          <p:cNvPr id="16387" name="Rectangle 4"/>
          <p:cNvSpPr>
            <a:spLocks noGrp="1" noChangeArrowheads="1"/>
          </p:cNvSpPr>
          <p:nvPr>
            <p:ph type="title"/>
          </p:nvPr>
        </p:nvSpPr>
        <p:spPr/>
        <p:txBody>
          <a:bodyPr/>
          <a:lstStyle/>
          <a:p>
            <a:pPr eaLnBrk="1" hangingPunct="1"/>
            <a:r>
              <a:rPr lang="en-US" smtClean="0"/>
              <a:t>Access Control and Security</a:t>
            </a:r>
          </a:p>
        </p:txBody>
      </p:sp>
      <p:sp>
        <p:nvSpPr>
          <p:cNvPr id="16388" name="Rectangle 5"/>
          <p:cNvSpPr>
            <a:spLocks noGrp="1" noChangeArrowheads="1"/>
          </p:cNvSpPr>
          <p:nvPr>
            <p:ph type="body" idx="1"/>
          </p:nvPr>
        </p:nvSpPr>
        <p:spPr/>
        <p:txBody>
          <a:bodyPr/>
          <a:lstStyle/>
          <a:p>
            <a:pPr eaLnBrk="1" hangingPunct="1"/>
            <a:r>
              <a:rPr lang="en-US" smtClean="0"/>
              <a:t>E-commerce processes must establish mutual trust and secure access </a:t>
            </a:r>
          </a:p>
          <a:p>
            <a:pPr eaLnBrk="1" hangingPunct="1"/>
            <a:r>
              <a:rPr lang="en-US" smtClean="0"/>
              <a:t>Between the parties in an e-commerce transaction</a:t>
            </a:r>
          </a:p>
          <a:p>
            <a:pPr eaLnBrk="1" hangingPunct="1"/>
            <a:r>
              <a:rPr lang="en-US" smtClean="0"/>
              <a:t>By authenticating users, authorizing access, and enforcing security features</a:t>
            </a:r>
          </a:p>
        </p:txBody>
      </p:sp>
    </p:spTree>
    <p:extLst>
      <p:ext uri="{BB962C8B-B14F-4D97-AF65-F5344CB8AC3E}">
        <p14:creationId xmlns:p14="http://schemas.microsoft.com/office/powerpoint/2010/main" val="3084733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757C4272-272C-4CB3-9A31-EAA427BCC5CB}" type="slidenum">
              <a:rPr lang="en-US">
                <a:solidFill>
                  <a:srgbClr val="F5E7AB"/>
                </a:solidFill>
              </a:rPr>
              <a:pPr eaLnBrk="1" hangingPunct="1"/>
              <a:t>21</a:t>
            </a:fld>
            <a:endParaRPr lang="en-US">
              <a:solidFill>
                <a:srgbClr val="F5E7AB"/>
              </a:solidFill>
            </a:endParaRPr>
          </a:p>
        </p:txBody>
      </p:sp>
      <p:sp>
        <p:nvSpPr>
          <p:cNvPr id="17411" name="Rectangle 2"/>
          <p:cNvSpPr>
            <a:spLocks noGrp="1" noChangeArrowheads="1"/>
          </p:cNvSpPr>
          <p:nvPr>
            <p:ph type="title"/>
          </p:nvPr>
        </p:nvSpPr>
        <p:spPr/>
        <p:txBody>
          <a:bodyPr/>
          <a:lstStyle/>
          <a:p>
            <a:pPr eaLnBrk="1" hangingPunct="1"/>
            <a:r>
              <a:rPr lang="en-US" smtClean="0"/>
              <a:t>Profiling and Personalizing</a:t>
            </a:r>
          </a:p>
        </p:txBody>
      </p:sp>
      <p:sp>
        <p:nvSpPr>
          <p:cNvPr id="17412" name="Rectangle 3"/>
          <p:cNvSpPr>
            <a:spLocks noGrp="1" noChangeArrowheads="1"/>
          </p:cNvSpPr>
          <p:nvPr>
            <p:ph type="body" idx="1"/>
          </p:nvPr>
        </p:nvSpPr>
        <p:spPr/>
        <p:txBody>
          <a:bodyPr/>
          <a:lstStyle/>
          <a:p>
            <a:pPr eaLnBrk="1" hangingPunct="1"/>
            <a:r>
              <a:rPr lang="en-US" smtClean="0"/>
              <a:t>Gather data on you and your website behavior and choices</a:t>
            </a:r>
          </a:p>
          <a:p>
            <a:pPr eaLnBrk="1" hangingPunct="1"/>
            <a:r>
              <a:rPr lang="en-US" smtClean="0"/>
              <a:t>Build electronic profiles of your characteristics and preferences</a:t>
            </a:r>
          </a:p>
          <a:p>
            <a:pPr eaLnBrk="1" hangingPunct="1"/>
            <a:r>
              <a:rPr lang="en-US" smtClean="0"/>
              <a:t>Profiles are used to recognize you and provide you with a personalized view of the contents of the site with product recommendations and personalized advertising</a:t>
            </a:r>
          </a:p>
          <a:p>
            <a:pPr eaLnBrk="1" hangingPunct="1"/>
            <a:r>
              <a:rPr lang="en-US" smtClean="0">
                <a:solidFill>
                  <a:srgbClr val="FF0000"/>
                </a:solidFill>
              </a:rPr>
              <a:t>One-to-one marketing</a:t>
            </a:r>
            <a:r>
              <a:rPr lang="en-US" smtClean="0"/>
              <a:t> strategy</a:t>
            </a:r>
          </a:p>
        </p:txBody>
      </p:sp>
    </p:spTree>
    <p:extLst>
      <p:ext uri="{BB962C8B-B14F-4D97-AF65-F5344CB8AC3E}">
        <p14:creationId xmlns:p14="http://schemas.microsoft.com/office/powerpoint/2010/main" val="2090431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3B85219E-9301-4284-9854-F3930A312B1A}" type="slidenum">
              <a:rPr lang="en-US">
                <a:solidFill>
                  <a:srgbClr val="F5E7AB"/>
                </a:solidFill>
              </a:rPr>
              <a:pPr eaLnBrk="1" hangingPunct="1"/>
              <a:t>22</a:t>
            </a:fld>
            <a:endParaRPr lang="en-US">
              <a:solidFill>
                <a:srgbClr val="F5E7AB"/>
              </a:solidFill>
            </a:endParaRPr>
          </a:p>
        </p:txBody>
      </p:sp>
      <p:sp>
        <p:nvSpPr>
          <p:cNvPr id="18435" name="Rectangle 2"/>
          <p:cNvSpPr>
            <a:spLocks noGrp="1" noChangeArrowheads="1"/>
          </p:cNvSpPr>
          <p:nvPr>
            <p:ph type="title"/>
          </p:nvPr>
        </p:nvSpPr>
        <p:spPr/>
        <p:txBody>
          <a:bodyPr/>
          <a:lstStyle/>
          <a:p>
            <a:pPr eaLnBrk="1" hangingPunct="1"/>
            <a:r>
              <a:rPr lang="en-US" smtClean="0"/>
              <a:t>Search Management</a:t>
            </a:r>
          </a:p>
        </p:txBody>
      </p:sp>
      <p:sp>
        <p:nvSpPr>
          <p:cNvPr id="18436" name="Rectangle 3"/>
          <p:cNvSpPr>
            <a:spLocks noGrp="1" noChangeArrowheads="1"/>
          </p:cNvSpPr>
          <p:nvPr>
            <p:ph type="body" idx="1"/>
          </p:nvPr>
        </p:nvSpPr>
        <p:spPr/>
        <p:txBody>
          <a:bodyPr/>
          <a:lstStyle/>
          <a:p>
            <a:pPr eaLnBrk="1" hangingPunct="1"/>
            <a:r>
              <a:rPr lang="en-US" smtClean="0"/>
              <a:t>Search processes that helps customers find the specific product or service they want to evaluate or buy</a:t>
            </a:r>
          </a:p>
          <a:p>
            <a:pPr eaLnBrk="1" hangingPunct="1">
              <a:buFont typeface="Wingdings" pitchFamily="2" charset="2"/>
              <a:buNone/>
            </a:pPr>
            <a:endParaRPr lang="en-US" smtClean="0"/>
          </a:p>
        </p:txBody>
      </p:sp>
    </p:spTree>
    <p:extLst>
      <p:ext uri="{BB962C8B-B14F-4D97-AF65-F5344CB8AC3E}">
        <p14:creationId xmlns:p14="http://schemas.microsoft.com/office/powerpoint/2010/main" val="3288223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68C2E02E-B4BF-48C9-A04A-D80E6D71D0F9}" type="slidenum">
              <a:rPr lang="en-US">
                <a:solidFill>
                  <a:srgbClr val="F5E7AB"/>
                </a:solidFill>
              </a:rPr>
              <a:pPr eaLnBrk="1" hangingPunct="1"/>
              <a:t>23</a:t>
            </a:fld>
            <a:endParaRPr lang="en-US">
              <a:solidFill>
                <a:srgbClr val="F5E7AB"/>
              </a:solidFill>
            </a:endParaRPr>
          </a:p>
        </p:txBody>
      </p:sp>
      <p:sp>
        <p:nvSpPr>
          <p:cNvPr id="19459" name="Rectangle 4"/>
          <p:cNvSpPr>
            <a:spLocks noGrp="1" noChangeArrowheads="1"/>
          </p:cNvSpPr>
          <p:nvPr>
            <p:ph type="title"/>
          </p:nvPr>
        </p:nvSpPr>
        <p:spPr/>
        <p:txBody>
          <a:bodyPr/>
          <a:lstStyle/>
          <a:p>
            <a:pPr eaLnBrk="1" hangingPunct="1"/>
            <a:r>
              <a:rPr lang="en-US" smtClean="0"/>
              <a:t>Content and Catalog Management</a:t>
            </a:r>
          </a:p>
        </p:txBody>
      </p:sp>
      <p:sp>
        <p:nvSpPr>
          <p:cNvPr id="19460" name="Rectangle 5"/>
          <p:cNvSpPr>
            <a:spLocks noGrp="1" noChangeArrowheads="1"/>
          </p:cNvSpPr>
          <p:nvPr>
            <p:ph type="body" idx="1"/>
          </p:nvPr>
        </p:nvSpPr>
        <p:spPr/>
        <p:txBody>
          <a:bodyPr/>
          <a:lstStyle/>
          <a:p>
            <a:pPr eaLnBrk="1" hangingPunct="1"/>
            <a:r>
              <a:rPr lang="en-US" dirty="0" smtClean="0">
                <a:solidFill>
                  <a:srgbClr val="FF0000"/>
                </a:solidFill>
              </a:rPr>
              <a:t>Content Management</a:t>
            </a:r>
            <a:r>
              <a:rPr lang="en-US" dirty="0" smtClean="0"/>
              <a:t> – software that helps e-commerce companies develop, generate, deliver, update, and archive text data and multimedia information at e-commerce websites</a:t>
            </a:r>
          </a:p>
          <a:p>
            <a:pPr eaLnBrk="1" hangingPunct="1"/>
            <a:r>
              <a:rPr lang="en-US" dirty="0" smtClean="0">
                <a:solidFill>
                  <a:srgbClr val="FF0000"/>
                </a:solidFill>
              </a:rPr>
              <a:t>Catalog Management</a:t>
            </a:r>
            <a:r>
              <a:rPr lang="en-US" dirty="0" smtClean="0"/>
              <a:t> – software that helps generate and manage catalog content</a:t>
            </a:r>
          </a:p>
          <a:p>
            <a:pPr eaLnBrk="1" hangingPunct="1"/>
            <a:r>
              <a:rPr lang="en-US" dirty="0" smtClean="0"/>
              <a:t>May </a:t>
            </a:r>
            <a:r>
              <a:rPr lang="en-US" dirty="0" smtClean="0"/>
              <a:t>support customer self-service and mass-customization of products, e.g., Dell Computer configuration management</a:t>
            </a:r>
          </a:p>
        </p:txBody>
      </p:sp>
    </p:spTree>
    <p:extLst>
      <p:ext uri="{BB962C8B-B14F-4D97-AF65-F5344CB8AC3E}">
        <p14:creationId xmlns:p14="http://schemas.microsoft.com/office/powerpoint/2010/main" val="323912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0A2B4B43-2D31-46D1-8C1F-C4209DB41091}" type="slidenum">
              <a:rPr lang="en-US">
                <a:solidFill>
                  <a:srgbClr val="F5E7AB"/>
                </a:solidFill>
              </a:rPr>
              <a:pPr eaLnBrk="1" hangingPunct="1"/>
              <a:t>24</a:t>
            </a:fld>
            <a:endParaRPr lang="en-US">
              <a:solidFill>
                <a:srgbClr val="F5E7AB"/>
              </a:solidFill>
            </a:endParaRPr>
          </a:p>
        </p:txBody>
      </p:sp>
      <p:sp>
        <p:nvSpPr>
          <p:cNvPr id="20483" name="Rectangle 2"/>
          <p:cNvSpPr>
            <a:spLocks noGrp="1" noChangeArrowheads="1"/>
          </p:cNvSpPr>
          <p:nvPr>
            <p:ph type="title"/>
          </p:nvPr>
        </p:nvSpPr>
        <p:spPr/>
        <p:txBody>
          <a:bodyPr/>
          <a:lstStyle/>
          <a:p>
            <a:pPr eaLnBrk="1" hangingPunct="1"/>
            <a:r>
              <a:rPr lang="en-US" smtClean="0"/>
              <a:t>Workflow Management</a:t>
            </a:r>
          </a:p>
        </p:txBody>
      </p:sp>
      <p:sp>
        <p:nvSpPr>
          <p:cNvPr id="20484" name="Rectangle 3"/>
          <p:cNvSpPr>
            <a:spLocks noGrp="1" noChangeArrowheads="1"/>
          </p:cNvSpPr>
          <p:nvPr>
            <p:ph type="body" idx="1"/>
          </p:nvPr>
        </p:nvSpPr>
        <p:spPr/>
        <p:txBody>
          <a:bodyPr/>
          <a:lstStyle/>
          <a:p>
            <a:pPr eaLnBrk="1" hangingPunct="1"/>
            <a:r>
              <a:rPr lang="en-US" smtClean="0"/>
              <a:t>Software that helps employees electronically collaborate to accomplish structured work tasks within knowledge-based business processes</a:t>
            </a:r>
          </a:p>
          <a:p>
            <a:pPr eaLnBrk="1" hangingPunct="1"/>
            <a:r>
              <a:rPr lang="en-US" smtClean="0"/>
              <a:t>Ensure proper transactions, decisions, and work activities are performed and the correct data and documents are delivered to the right employee, customer, or supplier</a:t>
            </a:r>
          </a:p>
        </p:txBody>
      </p:sp>
    </p:spTree>
    <p:extLst>
      <p:ext uri="{BB962C8B-B14F-4D97-AF65-F5344CB8AC3E}">
        <p14:creationId xmlns:p14="http://schemas.microsoft.com/office/powerpoint/2010/main" val="2258874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3E2F6389-9CF8-4FBB-989D-6AA157AE8218}" type="slidenum">
              <a:rPr lang="en-US">
                <a:solidFill>
                  <a:srgbClr val="F5E7AB"/>
                </a:solidFill>
              </a:rPr>
              <a:pPr eaLnBrk="1" hangingPunct="1"/>
              <a:t>25</a:t>
            </a:fld>
            <a:endParaRPr lang="en-US">
              <a:solidFill>
                <a:srgbClr val="F5E7AB"/>
              </a:solidFill>
            </a:endParaRPr>
          </a:p>
        </p:txBody>
      </p:sp>
      <p:sp>
        <p:nvSpPr>
          <p:cNvPr id="21507" name="Rectangle 2"/>
          <p:cNvSpPr>
            <a:spLocks noGrp="1" noChangeArrowheads="1"/>
          </p:cNvSpPr>
          <p:nvPr>
            <p:ph type="title"/>
          </p:nvPr>
        </p:nvSpPr>
        <p:spPr>
          <a:xfrm>
            <a:off x="381000" y="609600"/>
            <a:ext cx="8229600" cy="1143000"/>
          </a:xfrm>
        </p:spPr>
        <p:txBody>
          <a:bodyPr/>
          <a:lstStyle/>
          <a:p>
            <a:pPr eaLnBrk="1" hangingPunct="1"/>
            <a:r>
              <a:rPr lang="en-US" dirty="0"/>
              <a:t>Catalog/content management and workflow example</a:t>
            </a:r>
          </a:p>
        </p:txBody>
      </p:sp>
      <p:pic>
        <p:nvPicPr>
          <p:cNvPr id="21508" name="Picture 6" descr="obr43559_08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2626" y="1895843"/>
            <a:ext cx="7948083" cy="4495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97778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5AEFE7E4-9631-4F5C-A826-6CCBF8A3E08E}" type="slidenum">
              <a:rPr lang="en-US">
                <a:solidFill>
                  <a:srgbClr val="F5E7AB"/>
                </a:solidFill>
              </a:rPr>
              <a:pPr eaLnBrk="1" hangingPunct="1"/>
              <a:t>26</a:t>
            </a:fld>
            <a:endParaRPr lang="en-US">
              <a:solidFill>
                <a:srgbClr val="F5E7AB"/>
              </a:solidFill>
            </a:endParaRPr>
          </a:p>
        </p:txBody>
      </p:sp>
      <p:sp>
        <p:nvSpPr>
          <p:cNvPr id="22531" name="Rectangle 2"/>
          <p:cNvSpPr>
            <a:spLocks noGrp="1" noChangeArrowheads="1"/>
          </p:cNvSpPr>
          <p:nvPr>
            <p:ph type="title"/>
          </p:nvPr>
        </p:nvSpPr>
        <p:spPr/>
        <p:txBody>
          <a:bodyPr/>
          <a:lstStyle/>
          <a:p>
            <a:pPr eaLnBrk="1" hangingPunct="1"/>
            <a:r>
              <a:rPr lang="en-US" smtClean="0"/>
              <a:t>Event Notification</a:t>
            </a:r>
          </a:p>
        </p:txBody>
      </p:sp>
      <p:sp>
        <p:nvSpPr>
          <p:cNvPr id="22532" name="Rectangle 3"/>
          <p:cNvSpPr>
            <a:spLocks noGrp="1" noChangeArrowheads="1"/>
          </p:cNvSpPr>
          <p:nvPr>
            <p:ph type="body" idx="1"/>
          </p:nvPr>
        </p:nvSpPr>
        <p:spPr/>
        <p:txBody>
          <a:bodyPr/>
          <a:lstStyle/>
          <a:p>
            <a:pPr eaLnBrk="1" hangingPunct="1"/>
            <a:r>
              <a:rPr lang="en-US" smtClean="0"/>
              <a:t>Most e-commerce applications are </a:t>
            </a:r>
            <a:r>
              <a:rPr lang="en-US" smtClean="0">
                <a:solidFill>
                  <a:srgbClr val="FF0000"/>
                </a:solidFill>
              </a:rPr>
              <a:t>event-driven</a:t>
            </a:r>
            <a:endParaRPr lang="en-US" smtClean="0"/>
          </a:p>
          <a:p>
            <a:pPr eaLnBrk="1" hangingPunct="1"/>
            <a:r>
              <a:rPr lang="en-US" smtClean="0"/>
              <a:t>Respond to events such as customer’s first website access, payment, delivery</a:t>
            </a:r>
          </a:p>
          <a:p>
            <a:pPr eaLnBrk="1" hangingPunct="1"/>
            <a:r>
              <a:rPr lang="en-US" smtClean="0"/>
              <a:t>Event notification software monitors e-commerce processes</a:t>
            </a:r>
          </a:p>
          <a:p>
            <a:pPr eaLnBrk="1" hangingPunct="1"/>
            <a:r>
              <a:rPr lang="en-US" smtClean="0"/>
              <a:t>Records all relevant events including problem situations</a:t>
            </a:r>
          </a:p>
          <a:p>
            <a:pPr eaLnBrk="1" hangingPunct="1"/>
            <a:r>
              <a:rPr lang="en-US" smtClean="0"/>
              <a:t>Notifies all involved stakeholders</a:t>
            </a:r>
          </a:p>
        </p:txBody>
      </p:sp>
    </p:spTree>
    <p:extLst>
      <p:ext uri="{BB962C8B-B14F-4D97-AF65-F5344CB8AC3E}">
        <p14:creationId xmlns:p14="http://schemas.microsoft.com/office/powerpoint/2010/main" val="1380210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18644514-0DFC-49DD-901E-EA1AF10087A6}" type="slidenum">
              <a:rPr lang="en-US">
                <a:solidFill>
                  <a:srgbClr val="F5E7AB"/>
                </a:solidFill>
              </a:rPr>
              <a:pPr eaLnBrk="1" hangingPunct="1"/>
              <a:t>27</a:t>
            </a:fld>
            <a:endParaRPr lang="en-US">
              <a:solidFill>
                <a:srgbClr val="F5E7AB"/>
              </a:solidFill>
            </a:endParaRPr>
          </a:p>
        </p:txBody>
      </p:sp>
      <p:sp>
        <p:nvSpPr>
          <p:cNvPr id="23555" name="Rectangle 2"/>
          <p:cNvSpPr>
            <a:spLocks noGrp="1" noChangeArrowheads="1"/>
          </p:cNvSpPr>
          <p:nvPr>
            <p:ph type="title"/>
          </p:nvPr>
        </p:nvSpPr>
        <p:spPr/>
        <p:txBody>
          <a:bodyPr/>
          <a:lstStyle/>
          <a:p>
            <a:pPr eaLnBrk="1" hangingPunct="1"/>
            <a:r>
              <a:rPr lang="en-US" dirty="0" smtClean="0"/>
              <a:t>Collaboration and Trading</a:t>
            </a:r>
          </a:p>
        </p:txBody>
      </p:sp>
      <p:sp>
        <p:nvSpPr>
          <p:cNvPr id="23556" name="Rectangle 3"/>
          <p:cNvSpPr>
            <a:spLocks noGrp="1" noChangeArrowheads="1"/>
          </p:cNvSpPr>
          <p:nvPr>
            <p:ph type="body" idx="1"/>
          </p:nvPr>
        </p:nvSpPr>
        <p:spPr/>
        <p:txBody>
          <a:bodyPr/>
          <a:lstStyle/>
          <a:p>
            <a:pPr eaLnBrk="1" hangingPunct="1"/>
            <a:r>
              <a:rPr lang="en-US" smtClean="0"/>
              <a:t>Processes that support the vital collaboration arrangements and trading services </a:t>
            </a:r>
          </a:p>
          <a:p>
            <a:pPr eaLnBrk="1" hangingPunct="1"/>
            <a:r>
              <a:rPr lang="en-US" smtClean="0"/>
              <a:t>Needed by customers, suppliers, and other stakeholders</a:t>
            </a:r>
          </a:p>
          <a:p>
            <a:pPr eaLnBrk="1" hangingPunct="1"/>
            <a:r>
              <a:rPr lang="en-US" smtClean="0"/>
              <a:t>Online </a:t>
            </a:r>
            <a:r>
              <a:rPr lang="en-US" smtClean="0">
                <a:solidFill>
                  <a:srgbClr val="FF0000"/>
                </a:solidFill>
              </a:rPr>
              <a:t>communities of interest</a:t>
            </a:r>
          </a:p>
          <a:p>
            <a:pPr lvl="1" eaLnBrk="1" hangingPunct="1"/>
            <a:r>
              <a:rPr lang="en-US" smtClean="0"/>
              <a:t>E-mail, chat, and discussion groups </a:t>
            </a:r>
          </a:p>
          <a:p>
            <a:pPr lvl="1" eaLnBrk="1" hangingPunct="1"/>
            <a:r>
              <a:rPr lang="en-US" smtClean="0"/>
              <a:t>Enhance customer service and build customer loyalty</a:t>
            </a:r>
          </a:p>
          <a:p>
            <a:pPr eaLnBrk="1" hangingPunct="1"/>
            <a:endParaRPr lang="en-US" smtClean="0"/>
          </a:p>
        </p:txBody>
      </p:sp>
    </p:spTree>
    <p:extLst>
      <p:ext uri="{BB962C8B-B14F-4D97-AF65-F5344CB8AC3E}">
        <p14:creationId xmlns:p14="http://schemas.microsoft.com/office/powerpoint/2010/main" val="1780673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762000"/>
            <a:ext cx="8229600" cy="1143000"/>
          </a:xfrm>
        </p:spPr>
        <p:txBody>
          <a:bodyPr/>
          <a:lstStyle/>
          <a:p>
            <a:pPr eaLnBrk="1" hangingPunct="1"/>
            <a:r>
              <a:rPr lang="en-US" sz="4000" dirty="0" smtClean="0"/>
              <a:t>Electronic Data </a:t>
            </a:r>
            <a:r>
              <a:rPr lang="en-US" sz="4000" dirty="0" smtClean="0"/>
              <a:t>Interchange</a:t>
            </a:r>
            <a:r>
              <a:rPr lang="id-ID" sz="4000" dirty="0" smtClean="0"/>
              <a:t> </a:t>
            </a:r>
            <a:r>
              <a:rPr lang="en-US" sz="4000" dirty="0" smtClean="0"/>
              <a:t>(EDI</a:t>
            </a:r>
            <a:r>
              <a:rPr lang="en-US" sz="4000" dirty="0" smtClean="0"/>
              <a:t>)</a:t>
            </a:r>
          </a:p>
        </p:txBody>
      </p:sp>
      <p:sp>
        <p:nvSpPr>
          <p:cNvPr id="9219" name="Rectangle 3"/>
          <p:cNvSpPr>
            <a:spLocks noGrp="1" noChangeArrowheads="1"/>
          </p:cNvSpPr>
          <p:nvPr>
            <p:ph type="body" idx="1"/>
          </p:nvPr>
        </p:nvSpPr>
        <p:spPr>
          <a:xfrm>
            <a:off x="457200" y="2133600"/>
            <a:ext cx="8229600" cy="3992563"/>
          </a:xfrm>
        </p:spPr>
        <p:txBody>
          <a:bodyPr/>
          <a:lstStyle/>
          <a:p>
            <a:pPr eaLnBrk="1" hangingPunct="1">
              <a:lnSpc>
                <a:spcPct val="90000"/>
              </a:lnSpc>
            </a:pPr>
            <a:r>
              <a:rPr lang="en-US" smtClean="0"/>
              <a:t>Merupakan salah satu bentuk pertama dari penerapan electronic commerce</a:t>
            </a:r>
          </a:p>
          <a:p>
            <a:pPr eaLnBrk="1" hangingPunct="1">
              <a:lnSpc>
                <a:spcPct val="90000"/>
              </a:lnSpc>
              <a:buFontTx/>
              <a:buNone/>
            </a:pPr>
            <a:endParaRPr lang="en-US" smtClean="0"/>
          </a:p>
          <a:p>
            <a:pPr eaLnBrk="1" hangingPunct="1">
              <a:lnSpc>
                <a:spcPct val="90000"/>
              </a:lnSpc>
            </a:pPr>
            <a:r>
              <a:rPr lang="en-US" smtClean="0"/>
              <a:t>EDI meliputi pertukaran dokumen transaksi bisnis perusahaan melalui Internet dan jaringan antara pemasok (organisasi dan konsumen2 dan supplier2nya.)</a:t>
            </a:r>
          </a:p>
        </p:txBody>
      </p:sp>
    </p:spTree>
    <p:extLst>
      <p:ext uri="{BB962C8B-B14F-4D97-AF65-F5344CB8AC3E}">
        <p14:creationId xmlns:p14="http://schemas.microsoft.com/office/powerpoint/2010/main" val="2863026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57200"/>
            <a:ext cx="7772400" cy="1143000"/>
          </a:xfrm>
        </p:spPr>
        <p:txBody>
          <a:bodyPr/>
          <a:lstStyle/>
          <a:p>
            <a:pPr eaLnBrk="1" hangingPunct="1"/>
            <a:r>
              <a:rPr lang="en-US" sz="4000" dirty="0"/>
              <a:t>E-Commerce </a:t>
            </a:r>
            <a:r>
              <a:rPr lang="en-US" sz="4000" dirty="0" err="1"/>
              <a:t>dan</a:t>
            </a:r>
            <a:r>
              <a:rPr lang="en-US" sz="4000" dirty="0"/>
              <a:t> </a:t>
            </a:r>
            <a:r>
              <a:rPr lang="en-US" sz="4000" dirty="0" smtClean="0"/>
              <a:t>Customer </a:t>
            </a:r>
            <a:r>
              <a:rPr lang="en-US" sz="4000" dirty="0" smtClean="0"/>
              <a:t>Value</a:t>
            </a:r>
          </a:p>
        </p:txBody>
      </p:sp>
      <p:sp>
        <p:nvSpPr>
          <p:cNvPr id="10243" name="Rectangle 3"/>
          <p:cNvSpPr>
            <a:spLocks noGrp="1" noChangeArrowheads="1"/>
          </p:cNvSpPr>
          <p:nvPr>
            <p:ph type="body" idx="1"/>
          </p:nvPr>
        </p:nvSpPr>
        <p:spPr>
          <a:xfrm>
            <a:off x="381000" y="1828800"/>
            <a:ext cx="8763000" cy="4495800"/>
          </a:xfrm>
        </p:spPr>
        <p:txBody>
          <a:bodyPr/>
          <a:lstStyle/>
          <a:p>
            <a:pPr eaLnBrk="1" hangingPunct="1"/>
            <a:r>
              <a:rPr lang="en-US" sz="3600" dirty="0" smtClean="0"/>
              <a:t>Perusahaan </a:t>
            </a:r>
            <a:r>
              <a:rPr lang="en-US" sz="3600" dirty="0" err="1" smtClean="0"/>
              <a:t>memanfaatkan</a:t>
            </a:r>
            <a:r>
              <a:rPr lang="en-US" sz="3600" dirty="0" smtClean="0"/>
              <a:t> Internet </a:t>
            </a:r>
            <a:r>
              <a:rPr lang="en-US" sz="3600" dirty="0" err="1" smtClean="0"/>
              <a:t>untuk</a:t>
            </a:r>
            <a:r>
              <a:rPr lang="en-US" sz="3600" dirty="0" smtClean="0"/>
              <a:t>:</a:t>
            </a:r>
          </a:p>
          <a:p>
            <a:pPr lvl="1" eaLnBrk="1" hangingPunct="1"/>
            <a:r>
              <a:rPr lang="en-US" sz="3200" dirty="0" err="1" smtClean="0"/>
              <a:t>Membuat</a:t>
            </a:r>
            <a:r>
              <a:rPr lang="en-US" sz="3200" dirty="0" smtClean="0"/>
              <a:t> </a:t>
            </a:r>
            <a:r>
              <a:rPr lang="en-US" sz="3200" dirty="0" err="1" smtClean="0"/>
              <a:t>pelanggan</a:t>
            </a:r>
            <a:r>
              <a:rPr lang="en-US" sz="3200" dirty="0" smtClean="0"/>
              <a:t> </a:t>
            </a:r>
            <a:r>
              <a:rPr lang="en-US" sz="3200" dirty="0" err="1" smtClean="0"/>
              <a:t>menjadi</a:t>
            </a:r>
            <a:r>
              <a:rPr lang="en-US" sz="3200" dirty="0" smtClean="0"/>
              <a:t> loyal</a:t>
            </a:r>
          </a:p>
          <a:p>
            <a:pPr lvl="1" eaLnBrk="1" hangingPunct="1"/>
            <a:r>
              <a:rPr lang="en-US" sz="3200" dirty="0" err="1" smtClean="0"/>
              <a:t>Mengantisipasi</a:t>
            </a:r>
            <a:r>
              <a:rPr lang="en-US" sz="3200" dirty="0" smtClean="0"/>
              <a:t> </a:t>
            </a:r>
            <a:r>
              <a:rPr lang="en-US" sz="3200" dirty="0" err="1" smtClean="0"/>
              <a:t>kebutuhan</a:t>
            </a:r>
            <a:r>
              <a:rPr lang="en-US" sz="3200" dirty="0" smtClean="0"/>
              <a:t> </a:t>
            </a:r>
            <a:r>
              <a:rPr lang="en-US" sz="3200" dirty="0" err="1" smtClean="0"/>
              <a:t>pelanggan</a:t>
            </a:r>
            <a:endParaRPr lang="en-US" sz="3200" dirty="0" smtClean="0"/>
          </a:p>
          <a:p>
            <a:pPr lvl="1" eaLnBrk="1" hangingPunct="1"/>
            <a:r>
              <a:rPr lang="en-US" sz="3200" dirty="0" err="1" smtClean="0"/>
              <a:t>Merespon</a:t>
            </a:r>
            <a:r>
              <a:rPr lang="en-US" sz="3200" dirty="0" smtClean="0"/>
              <a:t> </a:t>
            </a:r>
            <a:r>
              <a:rPr lang="en-US" sz="3200" dirty="0" err="1" smtClean="0"/>
              <a:t>keinginan</a:t>
            </a:r>
            <a:r>
              <a:rPr lang="en-US" sz="3200" dirty="0" smtClean="0"/>
              <a:t> </a:t>
            </a:r>
            <a:r>
              <a:rPr lang="en-US" sz="3200" dirty="0" err="1" smtClean="0"/>
              <a:t>pelanggan</a:t>
            </a:r>
            <a:endParaRPr lang="en-US" sz="3200" dirty="0" smtClean="0"/>
          </a:p>
          <a:p>
            <a:pPr lvl="1" eaLnBrk="1" hangingPunct="1"/>
            <a:r>
              <a:rPr lang="en-US" sz="3200" dirty="0" err="1" smtClean="0"/>
              <a:t>Meningkatkan</a:t>
            </a:r>
            <a:r>
              <a:rPr lang="en-US" sz="3200" dirty="0" smtClean="0"/>
              <a:t> </a:t>
            </a:r>
            <a:r>
              <a:rPr lang="en-US" sz="3200" dirty="0" err="1" smtClean="0"/>
              <a:t>layanan</a:t>
            </a:r>
            <a:r>
              <a:rPr lang="en-US" sz="3200" dirty="0" smtClean="0"/>
              <a:t> </a:t>
            </a:r>
            <a:r>
              <a:rPr lang="en-US" sz="3200" dirty="0" err="1" smtClean="0"/>
              <a:t>pelanggan</a:t>
            </a:r>
            <a:endParaRPr lang="en-US" sz="3200" dirty="0" smtClean="0"/>
          </a:p>
          <a:p>
            <a:pPr eaLnBrk="1" hangingPunct="1"/>
            <a:endParaRPr lang="en-US" dirty="0" smtClean="0"/>
          </a:p>
        </p:txBody>
      </p:sp>
    </p:spTree>
    <p:extLst>
      <p:ext uri="{BB962C8B-B14F-4D97-AF65-F5344CB8AC3E}">
        <p14:creationId xmlns:p14="http://schemas.microsoft.com/office/powerpoint/2010/main" val="401770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144963"/>
          </a:xfrm>
        </p:spPr>
        <p:txBody>
          <a:bodyPr/>
          <a:lstStyle/>
          <a:p>
            <a:pPr eaLnBrk="1" hangingPunct="1"/>
            <a:r>
              <a:rPr lang="en-US" b="1" dirty="0">
                <a:solidFill>
                  <a:srgbClr val="0000CC"/>
                </a:solidFill>
              </a:rPr>
              <a:t>e-Commerce trends</a:t>
            </a:r>
          </a:p>
          <a:p>
            <a:pPr eaLnBrk="1" hangingPunct="1"/>
            <a:r>
              <a:rPr lang="en-US" b="1" dirty="0">
                <a:solidFill>
                  <a:srgbClr val="0000CC"/>
                </a:solidFill>
              </a:rPr>
              <a:t>e-Commerce processes</a:t>
            </a:r>
          </a:p>
          <a:p>
            <a:pPr eaLnBrk="1" hangingPunct="1"/>
            <a:r>
              <a:rPr lang="en-US" b="1" dirty="0">
                <a:solidFill>
                  <a:srgbClr val="0000CC"/>
                </a:solidFill>
              </a:rPr>
              <a:t>e-Commerce success factors</a:t>
            </a:r>
          </a:p>
          <a:p>
            <a:pPr eaLnBrk="1" hangingPunct="1"/>
            <a:r>
              <a:rPr lang="en-US" b="1" dirty="0">
                <a:solidFill>
                  <a:srgbClr val="0000CC"/>
                </a:solidFill>
              </a:rPr>
              <a:t>e-Commerce </a:t>
            </a:r>
            <a:r>
              <a:rPr lang="en-US" b="1" dirty="0" smtClean="0">
                <a:solidFill>
                  <a:srgbClr val="0000CC"/>
                </a:solidFill>
              </a:rPr>
              <a:t>categories</a:t>
            </a:r>
            <a:endParaRPr lang="id-ID" b="1" dirty="0" smtClean="0">
              <a:solidFill>
                <a:srgbClr val="0000CC"/>
              </a:solidFill>
            </a:endParaRPr>
          </a:p>
          <a:p>
            <a:pPr eaLnBrk="1" hangingPunct="1"/>
            <a:r>
              <a:rPr lang="en-US" b="1" dirty="0">
                <a:solidFill>
                  <a:srgbClr val="0000CC"/>
                </a:solidFill>
              </a:rPr>
              <a:t>Collaboration and </a:t>
            </a:r>
            <a:r>
              <a:rPr lang="en-US" b="1" dirty="0" smtClean="0">
                <a:solidFill>
                  <a:srgbClr val="0000CC"/>
                </a:solidFill>
              </a:rPr>
              <a:t>Trading</a:t>
            </a:r>
            <a:endParaRPr lang="id-ID" b="1" dirty="0" smtClean="0">
              <a:solidFill>
                <a:srgbClr val="0000CC"/>
              </a:solidFill>
            </a:endParaRPr>
          </a:p>
          <a:p>
            <a:pPr eaLnBrk="1" hangingPunct="1"/>
            <a:r>
              <a:rPr lang="en-US" b="1" dirty="0">
                <a:solidFill>
                  <a:srgbClr val="0000CC"/>
                </a:solidFill>
              </a:rPr>
              <a:t>e-Commerce </a:t>
            </a:r>
            <a:r>
              <a:rPr lang="en-US" b="1" dirty="0" smtClean="0">
                <a:solidFill>
                  <a:srgbClr val="0000CC"/>
                </a:solidFill>
              </a:rPr>
              <a:t>Portals</a:t>
            </a:r>
            <a:endParaRPr lang="id-ID" b="1" dirty="0" smtClean="0">
              <a:solidFill>
                <a:srgbClr val="0000CC"/>
              </a:solidFill>
            </a:endParaRPr>
          </a:p>
          <a:p>
            <a:pPr eaLnBrk="1" hangingPunct="1"/>
            <a:r>
              <a:rPr lang="en-US" b="1" dirty="0">
                <a:solidFill>
                  <a:srgbClr val="0000CC"/>
                </a:solidFill>
              </a:rPr>
              <a:t>Electronic Payment Processes</a:t>
            </a:r>
          </a:p>
          <a:p>
            <a:r>
              <a:rPr lang="en-US" b="1" dirty="0">
                <a:solidFill>
                  <a:srgbClr val="0000CC"/>
                </a:solidFill>
              </a:rPr>
              <a:t>Securing Electronic Payments</a:t>
            </a:r>
            <a:endParaRPr lang="id-ID" b="1" dirty="0">
              <a:solidFill>
                <a:srgbClr val="0000CC"/>
              </a:solidFill>
            </a:endParaRPr>
          </a:p>
        </p:txBody>
      </p:sp>
      <p:sp>
        <p:nvSpPr>
          <p:cNvPr id="4" name="Title 1"/>
          <p:cNvSpPr>
            <a:spLocks noGrp="1"/>
          </p:cNvSpPr>
          <p:nvPr>
            <p:ph type="title"/>
          </p:nvPr>
        </p:nvSpPr>
        <p:spPr>
          <a:xfrm>
            <a:off x="228600" y="381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9753600" cy="1143000"/>
          </a:xfrm>
        </p:spPr>
        <p:txBody>
          <a:bodyPr/>
          <a:lstStyle/>
          <a:p>
            <a:pPr eaLnBrk="1" hangingPunct="1"/>
            <a:r>
              <a:rPr lang="en-US" sz="3600" dirty="0" smtClean="0"/>
              <a:t>E-Commerce </a:t>
            </a:r>
            <a:r>
              <a:rPr lang="en-US" sz="3600" dirty="0" err="1" smtClean="0"/>
              <a:t>dan</a:t>
            </a:r>
            <a:r>
              <a:rPr lang="en-US" sz="3600" dirty="0" smtClean="0"/>
              <a:t> </a:t>
            </a:r>
            <a:r>
              <a:rPr lang="en-US" sz="3600" dirty="0" err="1" smtClean="0"/>
              <a:t>nilai</a:t>
            </a:r>
            <a:r>
              <a:rPr lang="en-US" sz="3600" dirty="0" smtClean="0"/>
              <a:t> </a:t>
            </a:r>
            <a:r>
              <a:rPr lang="en-US" sz="3600" dirty="0" err="1" smtClean="0"/>
              <a:t>pelanggan</a:t>
            </a:r>
            <a:r>
              <a:rPr lang="en-US" sz="3600" dirty="0" smtClean="0"/>
              <a:t> (</a:t>
            </a:r>
            <a:r>
              <a:rPr lang="en-US" sz="2800" dirty="0" smtClean="0"/>
              <a:t>customer value</a:t>
            </a:r>
            <a:r>
              <a:rPr lang="en-US" sz="3600" dirty="0" smtClean="0"/>
              <a:t>)</a:t>
            </a:r>
          </a:p>
        </p:txBody>
      </p:sp>
      <p:graphicFrame>
        <p:nvGraphicFramePr>
          <p:cNvPr id="20483" name="Object 4"/>
          <p:cNvGraphicFramePr>
            <a:graphicFrameLocks noChangeAspect="1"/>
          </p:cNvGraphicFramePr>
          <p:nvPr>
            <p:extLst>
              <p:ext uri="{D42A27DB-BD31-4B8C-83A1-F6EECF244321}">
                <p14:modId xmlns:p14="http://schemas.microsoft.com/office/powerpoint/2010/main" val="1228105292"/>
              </p:ext>
            </p:extLst>
          </p:nvPr>
        </p:nvGraphicFramePr>
        <p:xfrm>
          <a:off x="762000" y="1676400"/>
          <a:ext cx="7543800" cy="3505200"/>
        </p:xfrm>
        <a:graphic>
          <a:graphicData uri="http://schemas.openxmlformats.org/presentationml/2006/ole">
            <mc:AlternateContent xmlns:mc="http://schemas.openxmlformats.org/markup-compatibility/2006">
              <mc:Choice xmlns:v="urn:schemas-microsoft-com:vml" Requires="v">
                <p:oleObj spid="_x0000_s2051" r:id="rId4" imgW="3600000" imgH="3150000" progId="">
                  <p:embed/>
                </p:oleObj>
              </mc:Choice>
              <mc:Fallback>
                <p:oleObj r:id="rId4" imgW="3600000" imgH="31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76400"/>
                        <a:ext cx="7543800" cy="3505200"/>
                      </a:xfrm>
                      <a:prstGeom prst="rect">
                        <a:avLst/>
                      </a:prstGeom>
                      <a:noFill/>
                      <a:ln>
                        <a:noFill/>
                      </a:ln>
                      <a:effectLst/>
                    </p:spPr>
                  </p:pic>
                </p:oleObj>
              </mc:Fallback>
            </mc:AlternateContent>
          </a:graphicData>
        </a:graphic>
      </p:graphicFrame>
      <p:sp>
        <p:nvSpPr>
          <p:cNvPr id="20484" name="Text Box 5"/>
          <p:cNvSpPr txBox="1">
            <a:spLocks noChangeArrowheads="1"/>
          </p:cNvSpPr>
          <p:nvPr/>
        </p:nvSpPr>
        <p:spPr bwMode="auto">
          <a:xfrm>
            <a:off x="1066800" y="5073650"/>
            <a:ext cx="769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t>Dari gambar di atas dapat terlihat bagaimana penerapan e-business yang berfokus pada pelanggan dapat meningkatkan nilai dan loyalitas pelanggan dalam penerapan  e-Commerce</a:t>
            </a:r>
          </a:p>
        </p:txBody>
      </p:sp>
    </p:spTree>
    <p:extLst>
      <p:ext uri="{BB962C8B-B14F-4D97-AF65-F5344CB8AC3E}">
        <p14:creationId xmlns:p14="http://schemas.microsoft.com/office/powerpoint/2010/main" val="4188005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57200"/>
            <a:ext cx="8458200" cy="1143000"/>
          </a:xfrm>
        </p:spPr>
        <p:txBody>
          <a:bodyPr/>
          <a:lstStyle/>
          <a:p>
            <a:pPr eaLnBrk="1" hangingPunct="1"/>
            <a:r>
              <a:rPr lang="en-US" sz="3600" dirty="0" err="1" smtClean="0"/>
              <a:t>Manfaat</a:t>
            </a:r>
            <a:r>
              <a:rPr lang="en-US" sz="3600" dirty="0" smtClean="0"/>
              <a:t> Internet </a:t>
            </a:r>
            <a:r>
              <a:rPr lang="en-US" sz="3600" dirty="0" err="1" smtClean="0"/>
              <a:t>untuk</a:t>
            </a:r>
            <a:r>
              <a:rPr lang="en-US" sz="3600" dirty="0" smtClean="0"/>
              <a:t> Customer Value</a:t>
            </a:r>
          </a:p>
        </p:txBody>
      </p:sp>
      <p:sp>
        <p:nvSpPr>
          <p:cNvPr id="11267" name="Rectangle 3"/>
          <p:cNvSpPr>
            <a:spLocks noGrp="1" noChangeArrowheads="1"/>
          </p:cNvSpPr>
          <p:nvPr>
            <p:ph type="body" idx="1"/>
          </p:nvPr>
        </p:nvSpPr>
        <p:spPr>
          <a:xfrm>
            <a:off x="990600" y="1752600"/>
            <a:ext cx="7772400" cy="4343400"/>
          </a:xfrm>
        </p:spPr>
        <p:txBody>
          <a:bodyPr/>
          <a:lstStyle/>
          <a:p>
            <a:pPr eaLnBrk="1" hangingPunct="1">
              <a:lnSpc>
                <a:spcPct val="90000"/>
              </a:lnSpc>
            </a:pPr>
            <a:r>
              <a:rPr lang="en-US" smtClean="0"/>
              <a:t>Biaya dukungan relatif lebih rendah</a:t>
            </a:r>
          </a:p>
          <a:p>
            <a:pPr eaLnBrk="1" hangingPunct="1">
              <a:lnSpc>
                <a:spcPct val="90000"/>
              </a:lnSpc>
            </a:pPr>
            <a:r>
              <a:rPr lang="en-US" smtClean="0"/>
              <a:t>Akses yang lebih luas ke Customer Service</a:t>
            </a:r>
          </a:p>
          <a:p>
            <a:pPr eaLnBrk="1" hangingPunct="1">
              <a:lnSpc>
                <a:spcPct val="90000"/>
              </a:lnSpc>
            </a:pPr>
            <a:r>
              <a:rPr lang="en-US" smtClean="0"/>
              <a:t>Memperkuat patner bisnis melalui layanan informasi online</a:t>
            </a:r>
          </a:p>
          <a:p>
            <a:pPr eaLnBrk="1" hangingPunct="1">
              <a:lnSpc>
                <a:spcPct val="90000"/>
              </a:lnSpc>
            </a:pPr>
            <a:r>
              <a:rPr lang="en-US" smtClean="0"/>
              <a:t>Interaktif</a:t>
            </a:r>
          </a:p>
          <a:p>
            <a:pPr eaLnBrk="1" hangingPunct="1">
              <a:lnSpc>
                <a:spcPct val="90000"/>
              </a:lnSpc>
            </a:pPr>
            <a:r>
              <a:rPr lang="en-US" smtClean="0"/>
              <a:t>Layanan proaktif dan program pemasaran</a:t>
            </a:r>
          </a:p>
          <a:p>
            <a:pPr eaLnBrk="1" hangingPunct="1">
              <a:lnSpc>
                <a:spcPct val="90000"/>
              </a:lnSpc>
            </a:pPr>
            <a:r>
              <a:rPr lang="en-US" smtClean="0"/>
              <a:t>Memudahkan respon yang lebih cepat dan tanggap</a:t>
            </a:r>
          </a:p>
        </p:txBody>
      </p:sp>
    </p:spTree>
    <p:extLst>
      <p:ext uri="{BB962C8B-B14F-4D97-AF65-F5344CB8AC3E}">
        <p14:creationId xmlns:p14="http://schemas.microsoft.com/office/powerpoint/2010/main" val="2542182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04800"/>
            <a:ext cx="7772400" cy="1143000"/>
          </a:xfrm>
        </p:spPr>
        <p:txBody>
          <a:bodyPr/>
          <a:lstStyle/>
          <a:p>
            <a:pPr eaLnBrk="1" hangingPunct="1"/>
            <a:r>
              <a:rPr lang="en-US" sz="4000" smtClean="0"/>
              <a:t>Sistem Pengolahan Transaksi</a:t>
            </a:r>
          </a:p>
        </p:txBody>
      </p:sp>
      <p:sp>
        <p:nvSpPr>
          <p:cNvPr id="12291" name="Rectangle 3"/>
          <p:cNvSpPr>
            <a:spLocks noGrp="1" noChangeArrowheads="1"/>
          </p:cNvSpPr>
          <p:nvPr>
            <p:ph type="body" idx="1"/>
          </p:nvPr>
        </p:nvSpPr>
        <p:spPr>
          <a:xfrm>
            <a:off x="1066800" y="1524000"/>
            <a:ext cx="7772400" cy="4953000"/>
          </a:xfrm>
        </p:spPr>
        <p:txBody>
          <a:bodyPr/>
          <a:lstStyle/>
          <a:p>
            <a:pPr eaLnBrk="1" hangingPunct="1"/>
            <a:r>
              <a:rPr lang="en-US" smtClean="0"/>
              <a:t>Transaksi </a:t>
            </a:r>
            <a:r>
              <a:rPr lang="en-US" smtClean="0">
                <a:cs typeface="Times New Roman" pitchFamily="18" charset="0"/>
              </a:rPr>
              <a:t>adalah kejadian (event) yang terjadi sebagai bagian dari aktivitas bisnis seperti penjualan, pembelian, penyim-panan, penarikan, penggantian, dan pembayaran.</a:t>
            </a:r>
            <a:r>
              <a:rPr lang="en-US" smtClean="0"/>
              <a:t> </a:t>
            </a:r>
          </a:p>
          <a:p>
            <a:pPr eaLnBrk="1" hangingPunct="1"/>
            <a:r>
              <a:rPr lang="en-US" smtClean="0"/>
              <a:t>Sistem Pengolahan Transaksi </a:t>
            </a:r>
            <a:r>
              <a:rPr lang="en-US" smtClean="0">
                <a:cs typeface="Times New Roman" pitchFamily="18" charset="0"/>
              </a:rPr>
              <a:t>(Transaction Processing System = TPS) adalah sistem informasi yang mengolah data yang dihasilkan dari aktivitas transaksi bisnis.</a:t>
            </a:r>
            <a:r>
              <a:rPr lang="en-US" smtClean="0"/>
              <a:t> </a:t>
            </a:r>
          </a:p>
        </p:txBody>
      </p:sp>
    </p:spTree>
    <p:extLst>
      <p:ext uri="{BB962C8B-B14F-4D97-AF65-F5344CB8AC3E}">
        <p14:creationId xmlns:p14="http://schemas.microsoft.com/office/powerpoint/2010/main" val="363570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7772400" cy="1143000"/>
          </a:xfrm>
        </p:spPr>
        <p:txBody>
          <a:bodyPr/>
          <a:lstStyle/>
          <a:p>
            <a:pPr eaLnBrk="1" hangingPunct="1"/>
            <a:r>
              <a:rPr lang="en-US" dirty="0" err="1" smtClean="0"/>
              <a:t>Siklus</a:t>
            </a:r>
            <a:r>
              <a:rPr lang="en-US" dirty="0" smtClean="0"/>
              <a:t> </a:t>
            </a:r>
            <a:r>
              <a:rPr lang="en-US" dirty="0" err="1" smtClean="0"/>
              <a:t>Pengolahan</a:t>
            </a:r>
            <a:r>
              <a:rPr lang="en-US" dirty="0" smtClean="0"/>
              <a:t> </a:t>
            </a:r>
            <a:r>
              <a:rPr lang="en-US" dirty="0" err="1" smtClean="0"/>
              <a:t>Transaksi</a:t>
            </a:r>
            <a:endParaRPr lang="en-US" dirty="0" smtClean="0"/>
          </a:p>
        </p:txBody>
      </p:sp>
      <p:sp>
        <p:nvSpPr>
          <p:cNvPr id="13315" name="Rectangle 3"/>
          <p:cNvSpPr>
            <a:spLocks noGrp="1" noChangeArrowheads="1"/>
          </p:cNvSpPr>
          <p:nvPr>
            <p:ph type="body" idx="1"/>
          </p:nvPr>
        </p:nvSpPr>
        <p:spPr>
          <a:xfrm>
            <a:off x="533400" y="1447800"/>
            <a:ext cx="8839200" cy="5105400"/>
          </a:xfrm>
        </p:spPr>
        <p:txBody>
          <a:bodyPr/>
          <a:lstStyle/>
          <a:p>
            <a:pPr marL="609600" indent="-609600" eaLnBrk="1" hangingPunct="1">
              <a:lnSpc>
                <a:spcPct val="90000"/>
              </a:lnSpc>
              <a:buFontTx/>
              <a:buAutoNum type="arabicPeriod"/>
            </a:pPr>
            <a:r>
              <a:rPr lang="en-US" dirty="0" err="1" smtClean="0"/>
              <a:t>Entri</a:t>
            </a:r>
            <a:r>
              <a:rPr lang="en-US" dirty="0" smtClean="0"/>
              <a:t> Data/ </a:t>
            </a:r>
            <a:r>
              <a:rPr lang="en-US" dirty="0" err="1" smtClean="0"/>
              <a:t>memasukkan</a:t>
            </a:r>
            <a:r>
              <a:rPr lang="en-US" dirty="0" smtClean="0"/>
              <a:t> data</a:t>
            </a:r>
          </a:p>
          <a:p>
            <a:pPr marL="1371600" lvl="2" indent="-457200" eaLnBrk="1" hangingPunct="1">
              <a:lnSpc>
                <a:spcPct val="90000"/>
              </a:lnSpc>
              <a:buFont typeface="Wingdings" pitchFamily="2" charset="2"/>
              <a:buChar char="Ø"/>
            </a:pPr>
            <a:r>
              <a:rPr lang="en-US" dirty="0" smtClean="0"/>
              <a:t>Traditional Data Entry</a:t>
            </a:r>
          </a:p>
          <a:p>
            <a:pPr marL="1371600" lvl="2" indent="-457200" eaLnBrk="1" hangingPunct="1">
              <a:lnSpc>
                <a:spcPct val="90000"/>
              </a:lnSpc>
              <a:buFont typeface="Wingdings" pitchFamily="2" charset="2"/>
              <a:buChar char="Ø"/>
            </a:pPr>
            <a:r>
              <a:rPr lang="en-US" dirty="0" smtClean="0"/>
              <a:t>Source Data Automation</a:t>
            </a:r>
          </a:p>
          <a:p>
            <a:pPr marL="1371600" lvl="2" indent="-457200" eaLnBrk="1" hangingPunct="1">
              <a:lnSpc>
                <a:spcPct val="90000"/>
              </a:lnSpc>
              <a:buFont typeface="Wingdings" pitchFamily="2" charset="2"/>
              <a:buChar char="Ø"/>
            </a:pPr>
            <a:r>
              <a:rPr lang="en-US" dirty="0" smtClean="0"/>
              <a:t>Electronic Data Interchange (EDI)</a:t>
            </a:r>
          </a:p>
          <a:p>
            <a:pPr marL="1371600" lvl="2" indent="-457200" eaLnBrk="1" hangingPunct="1">
              <a:lnSpc>
                <a:spcPct val="90000"/>
              </a:lnSpc>
              <a:buFont typeface="Wingdings" pitchFamily="2" charset="2"/>
              <a:buChar char="Ø"/>
            </a:pPr>
            <a:r>
              <a:rPr lang="en-US" dirty="0" smtClean="0"/>
              <a:t>Electronic Fund Transfer (EFT)</a:t>
            </a:r>
          </a:p>
          <a:p>
            <a:pPr marL="609600" indent="-609600" eaLnBrk="1" hangingPunct="1">
              <a:lnSpc>
                <a:spcPct val="90000"/>
              </a:lnSpc>
              <a:buFontTx/>
              <a:buAutoNum type="arabicPeriod"/>
            </a:pPr>
            <a:r>
              <a:rPr lang="en-US" dirty="0" err="1" smtClean="0"/>
              <a:t>Pengolahan</a:t>
            </a:r>
            <a:r>
              <a:rPr lang="en-US" dirty="0" smtClean="0"/>
              <a:t> </a:t>
            </a:r>
            <a:r>
              <a:rPr lang="en-US" dirty="0" err="1" smtClean="0"/>
              <a:t>transaksi</a:t>
            </a:r>
            <a:endParaRPr lang="en-US" dirty="0" smtClean="0"/>
          </a:p>
          <a:p>
            <a:pPr marL="609600" indent="-609600" eaLnBrk="1" hangingPunct="1">
              <a:lnSpc>
                <a:spcPct val="90000"/>
              </a:lnSpc>
              <a:buFontTx/>
              <a:buAutoNum type="arabicPeriod"/>
            </a:pPr>
            <a:r>
              <a:rPr lang="en-US" dirty="0" err="1" smtClean="0"/>
              <a:t>Perawatan</a:t>
            </a:r>
            <a:r>
              <a:rPr lang="en-US" dirty="0" smtClean="0"/>
              <a:t> basis data</a:t>
            </a:r>
          </a:p>
          <a:p>
            <a:pPr marL="609600" indent="-609600" eaLnBrk="1" hangingPunct="1">
              <a:lnSpc>
                <a:spcPct val="90000"/>
              </a:lnSpc>
              <a:buFontTx/>
              <a:buAutoNum type="arabicPeriod"/>
            </a:pPr>
            <a:r>
              <a:rPr lang="en-US" dirty="0" err="1" smtClean="0"/>
              <a:t>Pencetakan</a:t>
            </a:r>
            <a:r>
              <a:rPr lang="en-US" dirty="0" smtClean="0"/>
              <a:t> </a:t>
            </a:r>
            <a:r>
              <a:rPr lang="en-US" dirty="0" err="1" smtClean="0"/>
              <a:t>dolumen</a:t>
            </a:r>
            <a:r>
              <a:rPr lang="en-US" dirty="0" smtClean="0"/>
              <a:t> </a:t>
            </a:r>
            <a:r>
              <a:rPr lang="en-US" dirty="0" err="1" smtClean="0"/>
              <a:t>dan</a:t>
            </a:r>
            <a:r>
              <a:rPr lang="en-US" dirty="0" smtClean="0"/>
              <a:t> </a:t>
            </a:r>
            <a:r>
              <a:rPr lang="en-US" dirty="0" err="1" smtClean="0"/>
              <a:t>laporan</a:t>
            </a:r>
            <a:endParaRPr lang="en-US" dirty="0" smtClean="0"/>
          </a:p>
          <a:p>
            <a:pPr marL="609600" indent="-609600" eaLnBrk="1" hangingPunct="1">
              <a:lnSpc>
                <a:spcPct val="90000"/>
              </a:lnSpc>
              <a:buFontTx/>
              <a:buAutoNum type="arabicPeriod"/>
            </a:pPr>
            <a:r>
              <a:rPr lang="en-US" dirty="0" err="1" smtClean="0"/>
              <a:t>Pengolahan</a:t>
            </a:r>
            <a:r>
              <a:rPr lang="en-US" dirty="0" smtClean="0"/>
              <a:t> </a:t>
            </a:r>
            <a:r>
              <a:rPr lang="en-US" dirty="0" err="1" smtClean="0"/>
              <a:t>permintaan</a:t>
            </a:r>
            <a:r>
              <a:rPr lang="en-US" dirty="0" smtClean="0"/>
              <a:t> </a:t>
            </a:r>
            <a:r>
              <a:rPr lang="en-US" dirty="0" err="1" smtClean="0"/>
              <a:t>laporan</a:t>
            </a:r>
            <a:r>
              <a:rPr lang="en-US" dirty="0" smtClean="0"/>
              <a:t>, </a:t>
            </a:r>
            <a:r>
              <a:rPr lang="en-US" dirty="0" err="1" smtClean="0"/>
              <a:t>etc</a:t>
            </a:r>
            <a:r>
              <a:rPr lang="en-US" dirty="0" smtClean="0"/>
              <a:t> (inquiry)</a:t>
            </a:r>
          </a:p>
        </p:txBody>
      </p:sp>
    </p:spTree>
    <p:extLst>
      <p:ext uri="{BB962C8B-B14F-4D97-AF65-F5344CB8AC3E}">
        <p14:creationId xmlns:p14="http://schemas.microsoft.com/office/powerpoint/2010/main" val="1106718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04800"/>
            <a:ext cx="7772400" cy="1143000"/>
          </a:xfrm>
        </p:spPr>
        <p:txBody>
          <a:bodyPr/>
          <a:lstStyle/>
          <a:p>
            <a:pPr eaLnBrk="1" hangingPunct="1"/>
            <a:r>
              <a:rPr lang="en-US" sz="4000" smtClean="0"/>
              <a:t>Data Entri secara Tradisional</a:t>
            </a:r>
          </a:p>
        </p:txBody>
      </p:sp>
      <p:grpSp>
        <p:nvGrpSpPr>
          <p:cNvPr id="14339" name="Group 4"/>
          <p:cNvGrpSpPr>
            <a:grpSpLocks/>
          </p:cNvGrpSpPr>
          <p:nvPr/>
        </p:nvGrpSpPr>
        <p:grpSpPr bwMode="auto">
          <a:xfrm>
            <a:off x="1295400" y="1676400"/>
            <a:ext cx="6172200" cy="4724400"/>
            <a:chOff x="2459" y="2635"/>
            <a:chExt cx="8341" cy="6730"/>
          </a:xfrm>
        </p:grpSpPr>
        <p:sp>
          <p:nvSpPr>
            <p:cNvPr id="14340" name="Text Box 5"/>
            <p:cNvSpPr txBox="1">
              <a:spLocks noChangeArrowheads="1"/>
            </p:cNvSpPr>
            <p:nvPr/>
          </p:nvSpPr>
          <p:spPr bwMode="auto">
            <a:xfrm>
              <a:off x="7220" y="4240"/>
              <a:ext cx="2440" cy="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WORKSTATION</a:t>
              </a:r>
            </a:p>
          </p:txBody>
        </p:sp>
        <p:sp>
          <p:nvSpPr>
            <p:cNvPr id="14341" name="AutoShape 6"/>
            <p:cNvSpPr>
              <a:spLocks noChangeArrowheads="1"/>
            </p:cNvSpPr>
            <p:nvPr/>
          </p:nvSpPr>
          <p:spPr bwMode="auto">
            <a:xfrm>
              <a:off x="7252" y="5219"/>
              <a:ext cx="2893" cy="1003"/>
            </a:xfrm>
            <a:prstGeom prst="flowChartOnlineStorage">
              <a:avLst/>
            </a:prstGeom>
            <a:solidFill>
              <a:srgbClr val="FFFFFF"/>
            </a:solidFill>
            <a:ln w="9525">
              <a:solidFill>
                <a:srgbClr val="000000"/>
              </a:solidFill>
              <a:miter lim="800000"/>
              <a:headEnd/>
              <a:tailEnd/>
            </a:ln>
          </p:spPr>
          <p:txBody>
            <a:bodyPr/>
            <a:lstStyle/>
            <a:p>
              <a:pPr eaLnBrk="0" hangingPunct="0"/>
              <a:r>
                <a:rPr lang="en-US" sz="1400"/>
                <a:t>FILE TRANSAKSI</a:t>
              </a:r>
            </a:p>
          </p:txBody>
        </p:sp>
        <p:sp>
          <p:nvSpPr>
            <p:cNvPr id="14342" name="Line 7"/>
            <p:cNvSpPr>
              <a:spLocks noChangeShapeType="1"/>
            </p:cNvSpPr>
            <p:nvPr/>
          </p:nvSpPr>
          <p:spPr bwMode="auto">
            <a:xfrm>
              <a:off x="8414" y="4602"/>
              <a:ext cx="0" cy="6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343" name="Line 8"/>
            <p:cNvSpPr>
              <a:spLocks noChangeShapeType="1"/>
            </p:cNvSpPr>
            <p:nvPr/>
          </p:nvSpPr>
          <p:spPr bwMode="auto">
            <a:xfrm flipH="1">
              <a:off x="8604" y="6260"/>
              <a:ext cx="21" cy="1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nvGrpSpPr>
            <p:cNvPr id="14344" name="Group 9"/>
            <p:cNvGrpSpPr>
              <a:grpSpLocks/>
            </p:cNvGrpSpPr>
            <p:nvPr/>
          </p:nvGrpSpPr>
          <p:grpSpPr bwMode="auto">
            <a:xfrm>
              <a:off x="5373" y="7200"/>
              <a:ext cx="5417" cy="2165"/>
              <a:chOff x="3180" y="11995"/>
              <a:chExt cx="5131" cy="2245"/>
            </a:xfrm>
          </p:grpSpPr>
          <p:sp>
            <p:nvSpPr>
              <p:cNvPr id="14351" name="AutoShape 10"/>
              <p:cNvSpPr>
                <a:spLocks noChangeArrowheads="1"/>
              </p:cNvSpPr>
              <p:nvPr/>
            </p:nvSpPr>
            <p:spPr bwMode="auto">
              <a:xfrm>
                <a:off x="3180" y="12220"/>
                <a:ext cx="1780" cy="1440"/>
              </a:xfrm>
              <a:prstGeom prst="flowChartMagneticDisk">
                <a:avLst/>
              </a:prstGeom>
              <a:solidFill>
                <a:srgbClr val="FFFFFF"/>
              </a:solidFill>
              <a:ln w="9525">
                <a:solidFill>
                  <a:srgbClr val="000000"/>
                </a:solidFill>
                <a:round/>
                <a:headEnd/>
                <a:tailEnd/>
              </a:ln>
            </p:spPr>
            <p:txBody>
              <a:bodyPr/>
              <a:lstStyle/>
              <a:p>
                <a:pPr eaLnBrk="0" hangingPunct="0"/>
                <a:r>
                  <a:rPr lang="en-US" sz="1400"/>
                  <a:t>DATABASE</a:t>
                </a:r>
              </a:p>
            </p:txBody>
          </p:sp>
          <p:sp>
            <p:nvSpPr>
              <p:cNvPr id="14352" name="computr3"/>
              <p:cNvSpPr>
                <a:spLocks noEditPoints="1" noChangeArrowheads="1"/>
              </p:cNvSpPr>
              <p:nvPr/>
            </p:nvSpPr>
            <p:spPr bwMode="auto">
              <a:xfrm>
                <a:off x="6041" y="11995"/>
                <a:ext cx="2270" cy="1710"/>
              </a:xfrm>
              <a:custGeom>
                <a:avLst/>
                <a:gdLst>
                  <a:gd name="T0" fmla="*/ 0 w 21600"/>
                  <a:gd name="T1" fmla="*/ 855 h 21600"/>
                  <a:gd name="T2" fmla="*/ 1135 w 21600"/>
                  <a:gd name="T3" fmla="*/ 0 h 21600"/>
                  <a:gd name="T4" fmla="*/ 1135 w 21600"/>
                  <a:gd name="T5" fmla="*/ 1710 h 21600"/>
                  <a:gd name="T6" fmla="*/ 1906 w 21600"/>
                  <a:gd name="T7" fmla="*/ 855 h 21600"/>
                  <a:gd name="T8" fmla="*/ 0 60000 65536"/>
                  <a:gd name="T9" fmla="*/ 0 60000 65536"/>
                  <a:gd name="T10" fmla="*/ 0 60000 65536"/>
                  <a:gd name="T11" fmla="*/ 0 60000 65536"/>
                  <a:gd name="T12" fmla="*/ 7812 w 21600"/>
                  <a:gd name="T13" fmla="*/ 2589 h 21600"/>
                  <a:gd name="T14" fmla="*/ 16357 w 21600"/>
                  <a:gd name="T15" fmla="*/ 11760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noFill/>
              <a:ln w="9525">
                <a:solidFill>
                  <a:srgbClr val="000000"/>
                </a:solidFill>
                <a:miter lim="800000"/>
                <a:headEnd/>
                <a:tailEnd/>
              </a:ln>
              <a:extLst>
                <a:ext uri="{909E8E84-426E-40DD-AFC4-6F175D3DCCD1}">
                  <a14:hiddenFill xmlns:a14="http://schemas.microsoft.com/office/drawing/2010/main">
                    <a:solidFill>
                      <a:srgbClr val="FFFFCC"/>
                    </a:solidFill>
                  </a14:hiddenFill>
                </a:ext>
              </a:extLst>
            </p:spPr>
            <p:txBody>
              <a:bodyPr/>
              <a:lstStyle/>
              <a:p>
                <a:endParaRPr lang="id-ID"/>
              </a:p>
            </p:txBody>
          </p:sp>
          <p:sp>
            <p:nvSpPr>
              <p:cNvPr id="14353" name="Line 12"/>
              <p:cNvSpPr>
                <a:spLocks noChangeShapeType="1"/>
              </p:cNvSpPr>
              <p:nvPr/>
            </p:nvSpPr>
            <p:spPr bwMode="auto">
              <a:xfrm flipH="1">
                <a:off x="4940" y="12960"/>
                <a:ext cx="10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354" name="Text Box 13"/>
              <p:cNvSpPr txBox="1">
                <a:spLocks noChangeArrowheads="1"/>
              </p:cNvSpPr>
              <p:nvPr/>
            </p:nvSpPr>
            <p:spPr bwMode="auto">
              <a:xfrm>
                <a:off x="6020" y="13740"/>
                <a:ext cx="2220" cy="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PENGOLAHAN</a:t>
                </a:r>
              </a:p>
            </p:txBody>
          </p:sp>
        </p:grpSp>
        <p:grpSp>
          <p:nvGrpSpPr>
            <p:cNvPr id="14345" name="Group 14"/>
            <p:cNvGrpSpPr>
              <a:grpSpLocks/>
            </p:cNvGrpSpPr>
            <p:nvPr/>
          </p:nvGrpSpPr>
          <p:grpSpPr bwMode="auto">
            <a:xfrm>
              <a:off x="2459" y="2635"/>
              <a:ext cx="8341" cy="1646"/>
              <a:chOff x="2340" y="7599"/>
              <a:chExt cx="7900" cy="1707"/>
            </a:xfrm>
          </p:grpSpPr>
          <p:sp>
            <p:nvSpPr>
              <p:cNvPr id="14346" name="AutoShape 15"/>
              <p:cNvSpPr>
                <a:spLocks noChangeArrowheads="1"/>
              </p:cNvSpPr>
              <p:nvPr/>
            </p:nvSpPr>
            <p:spPr bwMode="auto">
              <a:xfrm>
                <a:off x="2340" y="7599"/>
                <a:ext cx="1900" cy="1220"/>
              </a:xfrm>
              <a:prstGeom prst="flowChartDocument">
                <a:avLst/>
              </a:prstGeom>
              <a:solidFill>
                <a:srgbClr val="FFFFFF"/>
              </a:solidFill>
              <a:ln w="9525">
                <a:solidFill>
                  <a:srgbClr val="000000"/>
                </a:solidFill>
                <a:miter lim="800000"/>
                <a:headEnd/>
                <a:tailEnd/>
              </a:ln>
            </p:spPr>
            <p:txBody>
              <a:bodyPr/>
              <a:lstStyle/>
              <a:p>
                <a:pPr eaLnBrk="0" hangingPunct="0"/>
                <a:r>
                  <a:rPr lang="en-US" sz="1400"/>
                  <a:t>FORM TRANSAKSI</a:t>
                </a:r>
              </a:p>
            </p:txBody>
          </p:sp>
          <p:sp>
            <p:nvSpPr>
              <p:cNvPr id="14347" name="Freeform 16"/>
              <p:cNvSpPr>
                <a:spLocks/>
              </p:cNvSpPr>
              <p:nvPr/>
            </p:nvSpPr>
            <p:spPr bwMode="auto">
              <a:xfrm>
                <a:off x="4240" y="7642"/>
                <a:ext cx="2280" cy="1217"/>
              </a:xfrm>
              <a:custGeom>
                <a:avLst/>
                <a:gdLst>
                  <a:gd name="T0" fmla="*/ 0 w 2280"/>
                  <a:gd name="T1" fmla="*/ 277 h 1217"/>
                  <a:gd name="T2" fmla="*/ 1020 w 2280"/>
                  <a:gd name="T3" fmla="*/ 157 h 1217"/>
                  <a:gd name="T4" fmla="*/ 2280 w 2280"/>
                  <a:gd name="T5" fmla="*/ 1217 h 1217"/>
                  <a:gd name="T6" fmla="*/ 0 60000 65536"/>
                  <a:gd name="T7" fmla="*/ 0 60000 65536"/>
                  <a:gd name="T8" fmla="*/ 0 60000 65536"/>
                </a:gdLst>
                <a:ahLst/>
                <a:cxnLst>
                  <a:cxn ang="T6">
                    <a:pos x="T0" y="T1"/>
                  </a:cxn>
                  <a:cxn ang="T7">
                    <a:pos x="T2" y="T3"/>
                  </a:cxn>
                  <a:cxn ang="T8">
                    <a:pos x="T4" y="T5"/>
                  </a:cxn>
                </a:cxnLst>
                <a:rect l="0" t="0" r="r" b="b"/>
                <a:pathLst>
                  <a:path w="2280" h="1217">
                    <a:moveTo>
                      <a:pt x="0" y="277"/>
                    </a:moveTo>
                    <a:cubicBezTo>
                      <a:pt x="320" y="138"/>
                      <a:pt x="640" y="0"/>
                      <a:pt x="1020" y="157"/>
                    </a:cubicBezTo>
                    <a:cubicBezTo>
                      <a:pt x="1400" y="314"/>
                      <a:pt x="1840" y="765"/>
                      <a:pt x="2280" y="1217"/>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4348" name="Text Box 17"/>
              <p:cNvSpPr txBox="1">
                <a:spLocks noChangeArrowheads="1"/>
              </p:cNvSpPr>
              <p:nvPr/>
            </p:nvSpPr>
            <p:spPr bwMode="auto">
              <a:xfrm>
                <a:off x="4640" y="8279"/>
                <a:ext cx="1160" cy="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ENTRI</a:t>
                </a:r>
              </a:p>
            </p:txBody>
          </p:sp>
          <p:sp>
            <p:nvSpPr>
              <p:cNvPr id="14349" name="Text Box 18"/>
              <p:cNvSpPr txBox="1">
                <a:spLocks noChangeArrowheads="1"/>
              </p:cNvSpPr>
              <p:nvPr/>
            </p:nvSpPr>
            <p:spPr bwMode="auto">
              <a:xfrm>
                <a:off x="8700" y="7779"/>
                <a:ext cx="15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EDITING</a:t>
                </a:r>
              </a:p>
            </p:txBody>
          </p:sp>
          <p:sp>
            <p:nvSpPr>
              <p:cNvPr id="14350" name="computr2"/>
              <p:cNvSpPr>
                <a:spLocks noEditPoints="1" noChangeArrowheads="1"/>
              </p:cNvSpPr>
              <p:nvPr/>
            </p:nvSpPr>
            <p:spPr bwMode="auto">
              <a:xfrm>
                <a:off x="6581" y="7656"/>
                <a:ext cx="2610" cy="1650"/>
              </a:xfrm>
              <a:custGeom>
                <a:avLst/>
                <a:gdLst>
                  <a:gd name="T0" fmla="*/ 1305 w 21600"/>
                  <a:gd name="T1" fmla="*/ 0 h 21600"/>
                  <a:gd name="T2" fmla="*/ 1305 w 21600"/>
                  <a:gd name="T3" fmla="*/ 1650 h 21600"/>
                  <a:gd name="T4" fmla="*/ 2094 w 21600"/>
                  <a:gd name="T5" fmla="*/ 0 h 21600"/>
                  <a:gd name="T6" fmla="*/ 516 w 21600"/>
                  <a:gd name="T7" fmla="*/ 0 h 21600"/>
                  <a:gd name="T8" fmla="*/ 516 w 21600"/>
                  <a:gd name="T9" fmla="*/ 888 h 21600"/>
                  <a:gd name="T10" fmla="*/ 2094 w 21600"/>
                  <a:gd name="T11" fmla="*/ 888 h 21600"/>
                  <a:gd name="T12" fmla="*/ 516 w 21600"/>
                  <a:gd name="T13" fmla="*/ 444 h 21600"/>
                  <a:gd name="T14" fmla="*/ 2094 w 21600"/>
                  <a:gd name="T15" fmla="*/ 444 h 21600"/>
                  <a:gd name="T16" fmla="*/ 2275 w 21600"/>
                  <a:gd name="T17" fmla="*/ 1206 h 21600"/>
                  <a:gd name="T18" fmla="*/ 335 w 21600"/>
                  <a:gd name="T19" fmla="*/ 120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0 w 21600"/>
                  <a:gd name="T31" fmla="*/ 1911 h 21600"/>
                  <a:gd name="T32" fmla="*/ 15567 w 21600"/>
                  <a:gd name="T33" fmla="*/ 9753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CC"/>
                    </a:solidFill>
                  </a14:hiddenFill>
                </a:ext>
              </a:extLst>
            </p:spPr>
            <p:txBody>
              <a:bodyPr/>
              <a:lstStyle/>
              <a:p>
                <a:endParaRPr lang="id-ID"/>
              </a:p>
            </p:txBody>
          </p:sp>
        </p:grpSp>
      </p:grpSp>
    </p:spTree>
    <p:extLst>
      <p:ext uri="{BB962C8B-B14F-4D97-AF65-F5344CB8AC3E}">
        <p14:creationId xmlns:p14="http://schemas.microsoft.com/office/powerpoint/2010/main" val="1830360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533400"/>
            <a:ext cx="7772400" cy="1143000"/>
          </a:xfrm>
        </p:spPr>
        <p:txBody>
          <a:bodyPr/>
          <a:lstStyle/>
          <a:p>
            <a:pPr eaLnBrk="1" hangingPunct="1"/>
            <a:r>
              <a:rPr lang="en-US" sz="4000" smtClean="0"/>
              <a:t>Source Data Automation</a:t>
            </a:r>
          </a:p>
        </p:txBody>
      </p:sp>
      <p:grpSp>
        <p:nvGrpSpPr>
          <p:cNvPr id="15363" name="Group 4"/>
          <p:cNvGrpSpPr>
            <a:grpSpLocks/>
          </p:cNvGrpSpPr>
          <p:nvPr/>
        </p:nvGrpSpPr>
        <p:grpSpPr bwMode="auto">
          <a:xfrm>
            <a:off x="1676400" y="1905000"/>
            <a:ext cx="5626100" cy="4572000"/>
            <a:chOff x="2181" y="1993"/>
            <a:chExt cx="8859" cy="7679"/>
          </a:xfrm>
        </p:grpSpPr>
        <p:grpSp>
          <p:nvGrpSpPr>
            <p:cNvPr id="15364" name="Group 5"/>
            <p:cNvGrpSpPr>
              <a:grpSpLocks/>
            </p:cNvGrpSpPr>
            <p:nvPr/>
          </p:nvGrpSpPr>
          <p:grpSpPr bwMode="auto">
            <a:xfrm>
              <a:off x="3383" y="7427"/>
              <a:ext cx="5708" cy="2245"/>
              <a:chOff x="2920" y="8254"/>
              <a:chExt cx="5131" cy="2245"/>
            </a:xfrm>
          </p:grpSpPr>
          <p:sp>
            <p:nvSpPr>
              <p:cNvPr id="15380" name="AutoShape 6"/>
              <p:cNvSpPr>
                <a:spLocks noChangeArrowheads="1"/>
              </p:cNvSpPr>
              <p:nvPr/>
            </p:nvSpPr>
            <p:spPr bwMode="auto">
              <a:xfrm>
                <a:off x="2920" y="8479"/>
                <a:ext cx="1780" cy="1440"/>
              </a:xfrm>
              <a:prstGeom prst="flowChartMagneticDisk">
                <a:avLst/>
              </a:prstGeom>
              <a:solidFill>
                <a:srgbClr val="FFFFFF"/>
              </a:solidFill>
              <a:ln w="9525">
                <a:solidFill>
                  <a:srgbClr val="000000"/>
                </a:solidFill>
                <a:round/>
                <a:headEnd/>
                <a:tailEnd/>
              </a:ln>
            </p:spPr>
            <p:txBody>
              <a:bodyPr/>
              <a:lstStyle/>
              <a:p>
                <a:pPr eaLnBrk="0" hangingPunct="0"/>
                <a:r>
                  <a:rPr lang="en-US" sz="1400"/>
                  <a:t>DATABASE</a:t>
                </a:r>
              </a:p>
            </p:txBody>
          </p:sp>
          <p:sp>
            <p:nvSpPr>
              <p:cNvPr id="15381" name="computr3"/>
              <p:cNvSpPr>
                <a:spLocks noEditPoints="1" noChangeArrowheads="1"/>
              </p:cNvSpPr>
              <p:nvPr/>
            </p:nvSpPr>
            <p:spPr bwMode="auto">
              <a:xfrm>
                <a:off x="5781" y="8254"/>
                <a:ext cx="2270" cy="1710"/>
              </a:xfrm>
              <a:custGeom>
                <a:avLst/>
                <a:gdLst>
                  <a:gd name="T0" fmla="*/ 0 w 21600"/>
                  <a:gd name="T1" fmla="*/ 855 h 21600"/>
                  <a:gd name="T2" fmla="*/ 1135 w 21600"/>
                  <a:gd name="T3" fmla="*/ 0 h 21600"/>
                  <a:gd name="T4" fmla="*/ 1135 w 21600"/>
                  <a:gd name="T5" fmla="*/ 1710 h 21600"/>
                  <a:gd name="T6" fmla="*/ 1906 w 21600"/>
                  <a:gd name="T7" fmla="*/ 855 h 21600"/>
                  <a:gd name="T8" fmla="*/ 0 60000 65536"/>
                  <a:gd name="T9" fmla="*/ 0 60000 65536"/>
                  <a:gd name="T10" fmla="*/ 0 60000 65536"/>
                  <a:gd name="T11" fmla="*/ 0 60000 65536"/>
                  <a:gd name="T12" fmla="*/ 7812 w 21600"/>
                  <a:gd name="T13" fmla="*/ 2589 h 21600"/>
                  <a:gd name="T14" fmla="*/ 16357 w 21600"/>
                  <a:gd name="T15" fmla="*/ 11760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noFill/>
              <a:ln w="9525">
                <a:solidFill>
                  <a:srgbClr val="000000"/>
                </a:solidFill>
                <a:miter lim="800000"/>
                <a:headEnd/>
                <a:tailEnd/>
              </a:ln>
              <a:extLst>
                <a:ext uri="{909E8E84-426E-40DD-AFC4-6F175D3DCCD1}">
                  <a14:hiddenFill xmlns:a14="http://schemas.microsoft.com/office/drawing/2010/main">
                    <a:solidFill>
                      <a:srgbClr val="FFFFCC"/>
                    </a:solidFill>
                  </a14:hiddenFill>
                </a:ext>
              </a:extLst>
            </p:spPr>
            <p:txBody>
              <a:bodyPr/>
              <a:lstStyle/>
              <a:p>
                <a:endParaRPr lang="id-ID"/>
              </a:p>
            </p:txBody>
          </p:sp>
          <p:sp>
            <p:nvSpPr>
              <p:cNvPr id="15382" name="Line 8"/>
              <p:cNvSpPr>
                <a:spLocks noChangeShapeType="1"/>
              </p:cNvSpPr>
              <p:nvPr/>
            </p:nvSpPr>
            <p:spPr bwMode="auto">
              <a:xfrm flipH="1">
                <a:off x="4680" y="9219"/>
                <a:ext cx="10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383" name="Text Box 9"/>
              <p:cNvSpPr txBox="1">
                <a:spLocks noChangeArrowheads="1"/>
              </p:cNvSpPr>
              <p:nvPr/>
            </p:nvSpPr>
            <p:spPr bwMode="auto">
              <a:xfrm>
                <a:off x="5760" y="9999"/>
                <a:ext cx="2220" cy="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PENGOLAHAN</a:t>
                </a:r>
              </a:p>
            </p:txBody>
          </p:sp>
        </p:grpSp>
        <p:grpSp>
          <p:nvGrpSpPr>
            <p:cNvPr id="15365" name="Group 10"/>
            <p:cNvGrpSpPr>
              <a:grpSpLocks/>
            </p:cNvGrpSpPr>
            <p:nvPr/>
          </p:nvGrpSpPr>
          <p:grpSpPr bwMode="auto">
            <a:xfrm>
              <a:off x="7343" y="2013"/>
              <a:ext cx="2848" cy="1860"/>
              <a:chOff x="6480" y="2840"/>
              <a:chExt cx="2560" cy="1860"/>
            </a:xfrm>
          </p:grpSpPr>
          <p:sp>
            <p:nvSpPr>
              <p:cNvPr id="15378" name="Text Box 11"/>
              <p:cNvSpPr txBox="1">
                <a:spLocks noChangeArrowheads="1"/>
              </p:cNvSpPr>
              <p:nvPr/>
            </p:nvSpPr>
            <p:spPr bwMode="auto">
              <a:xfrm>
                <a:off x="6480" y="2840"/>
                <a:ext cx="2560" cy="94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BARCODED CARD</a:t>
                </a:r>
              </a:p>
            </p:txBody>
          </p:sp>
          <p:sp>
            <p:nvSpPr>
              <p:cNvPr id="15379" name="Line 12"/>
              <p:cNvSpPr>
                <a:spLocks noChangeShapeType="1"/>
              </p:cNvSpPr>
              <p:nvPr/>
            </p:nvSpPr>
            <p:spPr bwMode="auto">
              <a:xfrm flipH="1">
                <a:off x="6820" y="3780"/>
                <a:ext cx="140" cy="9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grpSp>
          <p:nvGrpSpPr>
            <p:cNvPr id="15366" name="Group 13"/>
            <p:cNvGrpSpPr>
              <a:grpSpLocks/>
            </p:cNvGrpSpPr>
            <p:nvPr/>
          </p:nvGrpSpPr>
          <p:grpSpPr bwMode="auto">
            <a:xfrm>
              <a:off x="2849" y="1993"/>
              <a:ext cx="4094" cy="1860"/>
              <a:chOff x="2440" y="2820"/>
              <a:chExt cx="3680" cy="1860"/>
            </a:xfrm>
          </p:grpSpPr>
          <p:sp>
            <p:nvSpPr>
              <p:cNvPr id="15376" name="Text Box 14"/>
              <p:cNvSpPr txBox="1">
                <a:spLocks noChangeArrowheads="1"/>
              </p:cNvSpPr>
              <p:nvPr/>
            </p:nvSpPr>
            <p:spPr bwMode="auto">
              <a:xfrm>
                <a:off x="2440" y="2820"/>
                <a:ext cx="2500" cy="116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MAGNETIC STRIPE CARD</a:t>
                </a:r>
              </a:p>
            </p:txBody>
          </p:sp>
          <p:sp>
            <p:nvSpPr>
              <p:cNvPr id="15377" name="Line 15"/>
              <p:cNvSpPr>
                <a:spLocks noChangeShapeType="1"/>
              </p:cNvSpPr>
              <p:nvPr/>
            </p:nvSpPr>
            <p:spPr bwMode="auto">
              <a:xfrm>
                <a:off x="4100" y="4000"/>
                <a:ext cx="2020" cy="6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grpSp>
          <p:nvGrpSpPr>
            <p:cNvPr id="15367" name="Group 16"/>
            <p:cNvGrpSpPr>
              <a:grpSpLocks/>
            </p:cNvGrpSpPr>
            <p:nvPr/>
          </p:nvGrpSpPr>
          <p:grpSpPr bwMode="auto">
            <a:xfrm>
              <a:off x="5941" y="3873"/>
              <a:ext cx="2270" cy="1140"/>
              <a:chOff x="5220" y="4700"/>
              <a:chExt cx="2040" cy="1140"/>
            </a:xfrm>
          </p:grpSpPr>
          <p:sp>
            <p:nvSpPr>
              <p:cNvPr id="15374" name="Text Box 17"/>
              <p:cNvSpPr txBox="1">
                <a:spLocks noChangeArrowheads="1"/>
              </p:cNvSpPr>
              <p:nvPr/>
            </p:nvSpPr>
            <p:spPr bwMode="auto">
              <a:xfrm>
                <a:off x="5220" y="4700"/>
                <a:ext cx="1840" cy="56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OCR WAND</a:t>
                </a:r>
              </a:p>
            </p:txBody>
          </p:sp>
          <p:sp>
            <p:nvSpPr>
              <p:cNvPr id="15375" name="Line 18"/>
              <p:cNvSpPr>
                <a:spLocks noChangeShapeType="1"/>
              </p:cNvSpPr>
              <p:nvPr/>
            </p:nvSpPr>
            <p:spPr bwMode="auto">
              <a:xfrm>
                <a:off x="6300" y="5280"/>
                <a:ext cx="960" cy="5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grpSp>
          <p:nvGrpSpPr>
            <p:cNvPr id="15368" name="Group 19"/>
            <p:cNvGrpSpPr>
              <a:grpSpLocks/>
            </p:cNvGrpSpPr>
            <p:nvPr/>
          </p:nvGrpSpPr>
          <p:grpSpPr bwMode="auto">
            <a:xfrm>
              <a:off x="2181" y="5049"/>
              <a:ext cx="7866" cy="2384"/>
              <a:chOff x="1840" y="5876"/>
              <a:chExt cx="7071" cy="2384"/>
            </a:xfrm>
          </p:grpSpPr>
          <p:sp>
            <p:nvSpPr>
              <p:cNvPr id="15370" name="computr2"/>
              <p:cNvSpPr>
                <a:spLocks noEditPoints="1" noChangeArrowheads="1"/>
              </p:cNvSpPr>
              <p:nvPr/>
            </p:nvSpPr>
            <p:spPr bwMode="auto">
              <a:xfrm>
                <a:off x="6301" y="5876"/>
                <a:ext cx="2610" cy="1650"/>
              </a:xfrm>
              <a:custGeom>
                <a:avLst/>
                <a:gdLst>
                  <a:gd name="T0" fmla="*/ 1305 w 21600"/>
                  <a:gd name="T1" fmla="*/ 0 h 21600"/>
                  <a:gd name="T2" fmla="*/ 1305 w 21600"/>
                  <a:gd name="T3" fmla="*/ 1650 h 21600"/>
                  <a:gd name="T4" fmla="*/ 2094 w 21600"/>
                  <a:gd name="T5" fmla="*/ 0 h 21600"/>
                  <a:gd name="T6" fmla="*/ 516 w 21600"/>
                  <a:gd name="T7" fmla="*/ 0 h 21600"/>
                  <a:gd name="T8" fmla="*/ 516 w 21600"/>
                  <a:gd name="T9" fmla="*/ 888 h 21600"/>
                  <a:gd name="T10" fmla="*/ 2094 w 21600"/>
                  <a:gd name="T11" fmla="*/ 888 h 21600"/>
                  <a:gd name="T12" fmla="*/ 516 w 21600"/>
                  <a:gd name="T13" fmla="*/ 444 h 21600"/>
                  <a:gd name="T14" fmla="*/ 2094 w 21600"/>
                  <a:gd name="T15" fmla="*/ 444 h 21600"/>
                  <a:gd name="T16" fmla="*/ 2275 w 21600"/>
                  <a:gd name="T17" fmla="*/ 1206 h 21600"/>
                  <a:gd name="T18" fmla="*/ 335 w 21600"/>
                  <a:gd name="T19" fmla="*/ 120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0 w 21600"/>
                  <a:gd name="T31" fmla="*/ 1911 h 21600"/>
                  <a:gd name="T32" fmla="*/ 15567 w 21600"/>
                  <a:gd name="T33" fmla="*/ 9753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CC"/>
                    </a:solidFill>
                  </a14:hiddenFill>
                </a:ext>
              </a:extLst>
            </p:spPr>
            <p:txBody>
              <a:bodyPr/>
              <a:lstStyle/>
              <a:p>
                <a:endParaRPr lang="id-ID"/>
              </a:p>
            </p:txBody>
          </p:sp>
          <p:sp>
            <p:nvSpPr>
              <p:cNvPr id="15371" name="AutoShape 21"/>
              <p:cNvSpPr>
                <a:spLocks noChangeArrowheads="1"/>
              </p:cNvSpPr>
              <p:nvPr/>
            </p:nvSpPr>
            <p:spPr bwMode="auto">
              <a:xfrm>
                <a:off x="1840" y="6040"/>
                <a:ext cx="2720" cy="1140"/>
              </a:xfrm>
              <a:prstGeom prst="flowChartOnlineStorage">
                <a:avLst/>
              </a:prstGeom>
              <a:solidFill>
                <a:srgbClr val="FFFFFF"/>
              </a:solidFill>
              <a:ln w="9525">
                <a:solidFill>
                  <a:srgbClr val="000000"/>
                </a:solidFill>
                <a:miter lim="800000"/>
                <a:headEnd/>
                <a:tailEnd/>
              </a:ln>
            </p:spPr>
            <p:txBody>
              <a:bodyPr/>
              <a:lstStyle/>
              <a:p>
                <a:pPr eaLnBrk="0" hangingPunct="0"/>
                <a:r>
                  <a:rPr lang="en-US" sz="1400"/>
                  <a:t>FILE TRANSAKSI</a:t>
                </a:r>
              </a:p>
            </p:txBody>
          </p:sp>
          <p:sp>
            <p:nvSpPr>
              <p:cNvPr id="15372" name="Line 22"/>
              <p:cNvSpPr>
                <a:spLocks noChangeShapeType="1"/>
              </p:cNvSpPr>
              <p:nvPr/>
            </p:nvSpPr>
            <p:spPr bwMode="auto">
              <a:xfrm flipH="1">
                <a:off x="4140" y="6480"/>
                <a:ext cx="26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373" name="Line 23"/>
              <p:cNvSpPr>
                <a:spLocks noChangeShapeType="1"/>
              </p:cNvSpPr>
              <p:nvPr/>
            </p:nvSpPr>
            <p:spPr bwMode="auto">
              <a:xfrm>
                <a:off x="4600" y="7200"/>
                <a:ext cx="2340" cy="10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15369" name="Text Box 24"/>
            <p:cNvSpPr txBox="1">
              <a:spLocks noChangeArrowheads="1"/>
            </p:cNvSpPr>
            <p:nvPr/>
          </p:nvSpPr>
          <p:spPr bwMode="auto">
            <a:xfrm>
              <a:off x="9500" y="5596"/>
              <a:ext cx="154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EDITING</a:t>
              </a:r>
            </a:p>
          </p:txBody>
        </p:sp>
      </p:grpSp>
    </p:spTree>
    <p:extLst>
      <p:ext uri="{BB962C8B-B14F-4D97-AF65-F5344CB8AC3E}">
        <p14:creationId xmlns:p14="http://schemas.microsoft.com/office/powerpoint/2010/main" val="3356718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04800"/>
            <a:ext cx="7772400" cy="1143000"/>
          </a:xfrm>
        </p:spPr>
        <p:txBody>
          <a:bodyPr/>
          <a:lstStyle/>
          <a:p>
            <a:pPr eaLnBrk="1" hangingPunct="1"/>
            <a:r>
              <a:rPr lang="en-US" sz="4000" smtClean="0"/>
              <a:t>Pengolahan transaksi</a:t>
            </a:r>
          </a:p>
        </p:txBody>
      </p:sp>
      <p:grpSp>
        <p:nvGrpSpPr>
          <p:cNvPr id="16387" name="Group 4"/>
          <p:cNvGrpSpPr>
            <a:grpSpLocks/>
          </p:cNvGrpSpPr>
          <p:nvPr/>
        </p:nvGrpSpPr>
        <p:grpSpPr bwMode="auto">
          <a:xfrm>
            <a:off x="2514600" y="2209800"/>
            <a:ext cx="5295900" cy="4356100"/>
            <a:chOff x="2280" y="3960"/>
            <a:chExt cx="7980" cy="6680"/>
          </a:xfrm>
        </p:grpSpPr>
        <p:sp>
          <p:nvSpPr>
            <p:cNvPr id="16389" name="AutoShape 5"/>
            <p:cNvSpPr>
              <a:spLocks noChangeArrowheads="1"/>
            </p:cNvSpPr>
            <p:nvPr/>
          </p:nvSpPr>
          <p:spPr bwMode="auto">
            <a:xfrm>
              <a:off x="2700" y="3960"/>
              <a:ext cx="2140" cy="1560"/>
            </a:xfrm>
            <a:prstGeom prst="flowChartMultidocument">
              <a:avLst/>
            </a:prstGeom>
            <a:solidFill>
              <a:srgbClr val="FFFFFF"/>
            </a:solidFill>
            <a:ln w="9525">
              <a:solidFill>
                <a:srgbClr val="000000"/>
              </a:solidFill>
              <a:miter lim="800000"/>
              <a:headEnd/>
              <a:tailEnd/>
            </a:ln>
          </p:spPr>
          <p:txBody>
            <a:bodyPr/>
            <a:lstStyle/>
            <a:p>
              <a:pPr eaLnBrk="0" hangingPunct="0"/>
              <a:r>
                <a:rPr lang="en-US" sz="1400"/>
                <a:t>BUNDEL TRANSAKSI</a:t>
              </a:r>
            </a:p>
          </p:txBody>
        </p:sp>
        <p:sp>
          <p:nvSpPr>
            <p:cNvPr id="16390" name="Text Box 6"/>
            <p:cNvSpPr txBox="1">
              <a:spLocks noChangeArrowheads="1"/>
            </p:cNvSpPr>
            <p:nvPr/>
          </p:nvSpPr>
          <p:spPr bwMode="auto">
            <a:xfrm>
              <a:off x="5600" y="4220"/>
              <a:ext cx="1320" cy="84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ALAT BACA</a:t>
              </a:r>
            </a:p>
          </p:txBody>
        </p:sp>
        <p:sp>
          <p:nvSpPr>
            <p:cNvPr id="16391" name="Text Box 7"/>
            <p:cNvSpPr txBox="1">
              <a:spLocks noChangeArrowheads="1"/>
            </p:cNvSpPr>
            <p:nvPr/>
          </p:nvSpPr>
          <p:spPr bwMode="auto">
            <a:xfrm>
              <a:off x="4920" y="6420"/>
              <a:ext cx="2260" cy="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PENGOLAHAN</a:t>
              </a:r>
            </a:p>
          </p:txBody>
        </p:sp>
        <p:sp>
          <p:nvSpPr>
            <p:cNvPr id="16392" name="AutoShape 8"/>
            <p:cNvSpPr>
              <a:spLocks noChangeArrowheads="1"/>
            </p:cNvSpPr>
            <p:nvPr/>
          </p:nvSpPr>
          <p:spPr bwMode="auto">
            <a:xfrm>
              <a:off x="8300" y="5920"/>
              <a:ext cx="1480" cy="1880"/>
            </a:xfrm>
            <a:prstGeom prst="flowChartMagneticDisk">
              <a:avLst/>
            </a:prstGeom>
            <a:solidFill>
              <a:srgbClr val="FFFFFF"/>
            </a:solidFill>
            <a:ln w="9525">
              <a:solidFill>
                <a:srgbClr val="000000"/>
              </a:solidFill>
              <a:round/>
              <a:headEnd/>
              <a:tailEnd/>
            </a:ln>
          </p:spPr>
          <p:txBody>
            <a:bodyPr/>
            <a:lstStyle/>
            <a:p>
              <a:pPr eaLnBrk="0" hangingPunct="0"/>
              <a:r>
                <a:rPr lang="en-US" sz="1400"/>
                <a:t>FILE MASTER BARU</a:t>
              </a:r>
            </a:p>
          </p:txBody>
        </p:sp>
        <p:sp>
          <p:nvSpPr>
            <p:cNvPr id="16393" name="AutoShape 9"/>
            <p:cNvSpPr>
              <a:spLocks noChangeArrowheads="1"/>
            </p:cNvSpPr>
            <p:nvPr/>
          </p:nvSpPr>
          <p:spPr bwMode="auto">
            <a:xfrm>
              <a:off x="7020" y="8120"/>
              <a:ext cx="1520" cy="1940"/>
            </a:xfrm>
            <a:prstGeom prst="flowChartMagneticDisk">
              <a:avLst/>
            </a:prstGeom>
            <a:solidFill>
              <a:srgbClr val="FFFFFF"/>
            </a:solidFill>
            <a:ln w="9525">
              <a:solidFill>
                <a:srgbClr val="000000"/>
              </a:solidFill>
              <a:round/>
              <a:headEnd/>
              <a:tailEnd/>
            </a:ln>
          </p:spPr>
          <p:txBody>
            <a:bodyPr/>
            <a:lstStyle/>
            <a:p>
              <a:pPr eaLnBrk="0" hangingPunct="0"/>
              <a:r>
                <a:rPr lang="en-US" sz="1400"/>
                <a:t>FILE MASTER LAMA</a:t>
              </a:r>
            </a:p>
          </p:txBody>
        </p:sp>
        <p:sp>
          <p:nvSpPr>
            <p:cNvPr id="16394" name="AutoShape 10"/>
            <p:cNvSpPr>
              <a:spLocks noChangeArrowheads="1"/>
            </p:cNvSpPr>
            <p:nvPr/>
          </p:nvSpPr>
          <p:spPr bwMode="auto">
            <a:xfrm>
              <a:off x="3380" y="9160"/>
              <a:ext cx="2060" cy="1480"/>
            </a:xfrm>
            <a:prstGeom prst="flowChartDocument">
              <a:avLst/>
            </a:prstGeom>
            <a:solidFill>
              <a:srgbClr val="FFFFFF"/>
            </a:solidFill>
            <a:ln w="9525">
              <a:solidFill>
                <a:srgbClr val="000000"/>
              </a:solidFill>
              <a:miter lim="800000"/>
              <a:headEnd/>
              <a:tailEnd/>
            </a:ln>
          </p:spPr>
          <p:txBody>
            <a:bodyPr/>
            <a:lstStyle/>
            <a:p>
              <a:pPr eaLnBrk="0" hangingPunct="0"/>
              <a:r>
                <a:rPr lang="en-US" sz="1400"/>
                <a:t>DOKUMEN TRANSAKSI</a:t>
              </a:r>
            </a:p>
          </p:txBody>
        </p:sp>
        <p:sp>
          <p:nvSpPr>
            <p:cNvPr id="16395" name="AutoShape 11"/>
            <p:cNvSpPr>
              <a:spLocks noChangeArrowheads="1"/>
            </p:cNvSpPr>
            <p:nvPr/>
          </p:nvSpPr>
          <p:spPr bwMode="auto">
            <a:xfrm>
              <a:off x="2280" y="6820"/>
              <a:ext cx="1660" cy="1260"/>
            </a:xfrm>
            <a:prstGeom prst="flowChartDocument">
              <a:avLst/>
            </a:prstGeom>
            <a:solidFill>
              <a:srgbClr val="FFFFFF"/>
            </a:solidFill>
            <a:ln w="9525">
              <a:solidFill>
                <a:srgbClr val="000000"/>
              </a:solidFill>
              <a:miter lim="800000"/>
              <a:headEnd/>
              <a:tailEnd/>
            </a:ln>
          </p:spPr>
          <p:txBody>
            <a:bodyPr/>
            <a:lstStyle/>
            <a:p>
              <a:pPr eaLnBrk="0" hangingPunct="0"/>
              <a:r>
                <a:rPr lang="en-US" sz="1400"/>
                <a:t>LAPORAN</a:t>
              </a:r>
            </a:p>
          </p:txBody>
        </p:sp>
        <p:sp>
          <p:nvSpPr>
            <p:cNvPr id="16396" name="AutoShape 12"/>
            <p:cNvSpPr>
              <a:spLocks noChangeArrowheads="1"/>
            </p:cNvSpPr>
            <p:nvPr/>
          </p:nvSpPr>
          <p:spPr bwMode="auto">
            <a:xfrm>
              <a:off x="7520" y="4180"/>
              <a:ext cx="2740" cy="960"/>
            </a:xfrm>
            <a:prstGeom prst="flowChartOnlineStorage">
              <a:avLst/>
            </a:prstGeom>
            <a:solidFill>
              <a:srgbClr val="FFFFFF"/>
            </a:solidFill>
            <a:ln w="9525">
              <a:solidFill>
                <a:srgbClr val="000000"/>
              </a:solidFill>
              <a:miter lim="800000"/>
              <a:headEnd/>
              <a:tailEnd/>
            </a:ln>
          </p:spPr>
          <p:txBody>
            <a:bodyPr/>
            <a:lstStyle/>
            <a:p>
              <a:pPr eaLnBrk="0" hangingPunct="0"/>
              <a:r>
                <a:rPr lang="en-US" sz="1400"/>
                <a:t>FILE TRANSAKSI</a:t>
              </a:r>
            </a:p>
          </p:txBody>
        </p:sp>
        <p:sp>
          <p:nvSpPr>
            <p:cNvPr id="16397" name="Line 13"/>
            <p:cNvSpPr>
              <a:spLocks noChangeShapeType="1"/>
            </p:cNvSpPr>
            <p:nvPr/>
          </p:nvSpPr>
          <p:spPr bwMode="auto">
            <a:xfrm>
              <a:off x="7180" y="6780"/>
              <a:ext cx="11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6398" name="Line 14"/>
            <p:cNvSpPr>
              <a:spLocks noChangeShapeType="1"/>
            </p:cNvSpPr>
            <p:nvPr/>
          </p:nvSpPr>
          <p:spPr bwMode="auto">
            <a:xfrm>
              <a:off x="6260" y="7140"/>
              <a:ext cx="860" cy="11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6399" name="Line 15"/>
            <p:cNvSpPr>
              <a:spLocks noChangeShapeType="1"/>
            </p:cNvSpPr>
            <p:nvPr/>
          </p:nvSpPr>
          <p:spPr bwMode="auto">
            <a:xfrm flipH="1">
              <a:off x="4300" y="7140"/>
              <a:ext cx="980" cy="20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6400" name="Line 16"/>
            <p:cNvSpPr>
              <a:spLocks noChangeShapeType="1"/>
            </p:cNvSpPr>
            <p:nvPr/>
          </p:nvSpPr>
          <p:spPr bwMode="auto">
            <a:xfrm flipH="1">
              <a:off x="3940" y="6720"/>
              <a:ext cx="980" cy="3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6401" name="Line 17"/>
            <p:cNvSpPr>
              <a:spLocks noChangeShapeType="1"/>
            </p:cNvSpPr>
            <p:nvPr/>
          </p:nvSpPr>
          <p:spPr bwMode="auto">
            <a:xfrm>
              <a:off x="6960" y="4580"/>
              <a:ext cx="5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6402" name="Line 18"/>
            <p:cNvSpPr>
              <a:spLocks noChangeShapeType="1"/>
            </p:cNvSpPr>
            <p:nvPr/>
          </p:nvSpPr>
          <p:spPr bwMode="auto">
            <a:xfrm flipH="1">
              <a:off x="5960" y="5160"/>
              <a:ext cx="2000" cy="1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6403" name="Line 19"/>
            <p:cNvSpPr>
              <a:spLocks noChangeShapeType="1"/>
            </p:cNvSpPr>
            <p:nvPr/>
          </p:nvSpPr>
          <p:spPr bwMode="auto">
            <a:xfrm>
              <a:off x="4860" y="4560"/>
              <a:ext cx="7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16388" name="Text Box 20"/>
          <p:cNvSpPr txBox="1">
            <a:spLocks noChangeArrowheads="1"/>
          </p:cNvSpPr>
          <p:nvPr/>
        </p:nvSpPr>
        <p:spPr bwMode="auto">
          <a:xfrm>
            <a:off x="1066800" y="167640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solidFill>
                  <a:srgbClr val="FF3300"/>
                </a:solidFill>
              </a:rPr>
              <a:t>Batch Processing</a:t>
            </a:r>
          </a:p>
        </p:txBody>
      </p:sp>
    </p:spTree>
    <p:extLst>
      <p:ext uri="{BB962C8B-B14F-4D97-AF65-F5344CB8AC3E}">
        <p14:creationId xmlns:p14="http://schemas.microsoft.com/office/powerpoint/2010/main" val="3182036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1143000"/>
          </a:xfrm>
        </p:spPr>
        <p:txBody>
          <a:bodyPr/>
          <a:lstStyle/>
          <a:p>
            <a:pPr eaLnBrk="1" hangingPunct="1"/>
            <a:r>
              <a:rPr lang="en-US" sz="4000" smtClean="0"/>
              <a:t>Pengolahan transaksi</a:t>
            </a:r>
          </a:p>
        </p:txBody>
      </p:sp>
      <p:sp>
        <p:nvSpPr>
          <p:cNvPr id="17411" name="Rectangle 5"/>
          <p:cNvSpPr>
            <a:spLocks noChangeArrowheads="1"/>
          </p:cNvSpPr>
          <p:nvPr/>
        </p:nvSpPr>
        <p:spPr bwMode="auto">
          <a:xfrm>
            <a:off x="1066800" y="1543050"/>
            <a:ext cx="5421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3300"/>
                </a:solidFill>
              </a:rPr>
              <a:t>Real time/online Transaction Processing</a:t>
            </a:r>
          </a:p>
        </p:txBody>
      </p:sp>
      <p:grpSp>
        <p:nvGrpSpPr>
          <p:cNvPr id="17412" name="Group 6"/>
          <p:cNvGrpSpPr>
            <a:grpSpLocks/>
          </p:cNvGrpSpPr>
          <p:nvPr/>
        </p:nvGrpSpPr>
        <p:grpSpPr bwMode="auto">
          <a:xfrm>
            <a:off x="3016250" y="1949450"/>
            <a:ext cx="5099050" cy="4648200"/>
            <a:chOff x="2340" y="3211"/>
            <a:chExt cx="8180" cy="8689"/>
          </a:xfrm>
        </p:grpSpPr>
        <p:sp>
          <p:nvSpPr>
            <p:cNvPr id="17413" name="Text Box 7"/>
            <p:cNvSpPr txBox="1">
              <a:spLocks noChangeArrowheads="1"/>
            </p:cNvSpPr>
            <p:nvPr/>
          </p:nvSpPr>
          <p:spPr bwMode="auto">
            <a:xfrm>
              <a:off x="4800" y="6400"/>
              <a:ext cx="3920" cy="162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Symbol" pitchFamily="18" charset="2"/>
                <a:buChar char="·"/>
              </a:pPr>
              <a:r>
                <a:rPr lang="en-US" sz="1400"/>
                <a:t>PENGOLAHAN TRANSAKSI</a:t>
              </a:r>
            </a:p>
            <a:p>
              <a:pPr>
                <a:buFont typeface="Symbol" pitchFamily="18" charset="2"/>
                <a:buChar char="·"/>
              </a:pPr>
              <a:r>
                <a:rPr lang="en-US" sz="1400"/>
                <a:t>UPDATING DATABASE</a:t>
              </a:r>
            </a:p>
            <a:p>
              <a:pPr>
                <a:buFont typeface="Symbol" pitchFamily="18" charset="2"/>
                <a:buChar char="·"/>
              </a:pPr>
              <a:r>
                <a:rPr lang="en-US" sz="1400"/>
                <a:t>PENGOLAHAN INQUIRY</a:t>
              </a:r>
            </a:p>
          </p:txBody>
        </p:sp>
        <p:sp>
          <p:nvSpPr>
            <p:cNvPr id="17414" name="AutoShape 8"/>
            <p:cNvSpPr>
              <a:spLocks noChangeArrowheads="1"/>
            </p:cNvSpPr>
            <p:nvPr/>
          </p:nvSpPr>
          <p:spPr bwMode="auto">
            <a:xfrm>
              <a:off x="2340" y="9340"/>
              <a:ext cx="1780" cy="2460"/>
            </a:xfrm>
            <a:prstGeom prst="flowChartMagneticDisk">
              <a:avLst/>
            </a:prstGeom>
            <a:solidFill>
              <a:srgbClr val="FFFFFF"/>
            </a:solidFill>
            <a:ln w="9525">
              <a:solidFill>
                <a:srgbClr val="000000"/>
              </a:solidFill>
              <a:round/>
              <a:headEnd/>
              <a:tailEnd/>
            </a:ln>
          </p:spPr>
          <p:txBody>
            <a:bodyPr/>
            <a:lstStyle/>
            <a:p>
              <a:pPr eaLnBrk="0" hangingPunct="0"/>
              <a:r>
                <a:rPr lang="en-US" sz="1400"/>
                <a:t>DATABASE PRODUK</a:t>
              </a:r>
            </a:p>
          </p:txBody>
        </p:sp>
        <p:sp>
          <p:nvSpPr>
            <p:cNvPr id="17415" name="AutoShape 9"/>
            <p:cNvSpPr>
              <a:spLocks noChangeArrowheads="1"/>
            </p:cNvSpPr>
            <p:nvPr/>
          </p:nvSpPr>
          <p:spPr bwMode="auto">
            <a:xfrm>
              <a:off x="5340" y="9440"/>
              <a:ext cx="2140" cy="2460"/>
            </a:xfrm>
            <a:prstGeom prst="flowChartMagneticDisk">
              <a:avLst/>
            </a:prstGeom>
            <a:solidFill>
              <a:srgbClr val="FFFFFF"/>
            </a:solidFill>
            <a:ln w="9525">
              <a:solidFill>
                <a:srgbClr val="000000"/>
              </a:solidFill>
              <a:round/>
              <a:headEnd/>
              <a:tailEnd/>
            </a:ln>
          </p:spPr>
          <p:txBody>
            <a:bodyPr/>
            <a:lstStyle/>
            <a:p>
              <a:pPr eaLnBrk="0" hangingPunct="0"/>
              <a:r>
                <a:rPr lang="en-US" sz="1400"/>
                <a:t>DATABASE PELANGGAN</a:t>
              </a:r>
            </a:p>
          </p:txBody>
        </p:sp>
        <p:sp>
          <p:nvSpPr>
            <p:cNvPr id="17416" name="AutoShape 10"/>
            <p:cNvSpPr>
              <a:spLocks noChangeArrowheads="1"/>
            </p:cNvSpPr>
            <p:nvPr/>
          </p:nvSpPr>
          <p:spPr bwMode="auto">
            <a:xfrm>
              <a:off x="8400" y="9360"/>
              <a:ext cx="1960" cy="2460"/>
            </a:xfrm>
            <a:prstGeom prst="flowChartMagneticDisk">
              <a:avLst/>
            </a:prstGeom>
            <a:solidFill>
              <a:srgbClr val="FFFFFF"/>
            </a:solidFill>
            <a:ln w="9525">
              <a:solidFill>
                <a:srgbClr val="000000"/>
              </a:solidFill>
              <a:round/>
              <a:headEnd/>
              <a:tailEnd/>
            </a:ln>
          </p:spPr>
          <p:txBody>
            <a:bodyPr/>
            <a:lstStyle/>
            <a:p>
              <a:pPr eaLnBrk="0" hangingPunct="0"/>
              <a:r>
                <a:rPr lang="en-US" sz="1400"/>
                <a:t>DATABASE PENJUALAN</a:t>
              </a:r>
            </a:p>
          </p:txBody>
        </p:sp>
        <p:sp>
          <p:nvSpPr>
            <p:cNvPr id="17417" name="Line 11"/>
            <p:cNvSpPr>
              <a:spLocks noChangeShapeType="1"/>
            </p:cNvSpPr>
            <p:nvPr/>
          </p:nvSpPr>
          <p:spPr bwMode="auto">
            <a:xfrm flipH="1">
              <a:off x="3640" y="7980"/>
              <a:ext cx="1980" cy="14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7418" name="Line 12"/>
            <p:cNvSpPr>
              <a:spLocks noChangeShapeType="1"/>
            </p:cNvSpPr>
            <p:nvPr/>
          </p:nvSpPr>
          <p:spPr bwMode="auto">
            <a:xfrm flipH="1">
              <a:off x="6460" y="8000"/>
              <a:ext cx="0" cy="14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7419" name="Line 13"/>
            <p:cNvSpPr>
              <a:spLocks noChangeShapeType="1"/>
            </p:cNvSpPr>
            <p:nvPr/>
          </p:nvSpPr>
          <p:spPr bwMode="auto">
            <a:xfrm>
              <a:off x="7360" y="8080"/>
              <a:ext cx="1880" cy="12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7420" name="Line 14"/>
            <p:cNvSpPr>
              <a:spLocks noChangeShapeType="1"/>
            </p:cNvSpPr>
            <p:nvPr/>
          </p:nvSpPr>
          <p:spPr bwMode="auto">
            <a:xfrm>
              <a:off x="4780" y="5540"/>
              <a:ext cx="1260" cy="8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7421" name="Line 15"/>
            <p:cNvSpPr>
              <a:spLocks noChangeShapeType="1"/>
            </p:cNvSpPr>
            <p:nvPr/>
          </p:nvSpPr>
          <p:spPr bwMode="auto">
            <a:xfrm flipH="1">
              <a:off x="7520" y="4920"/>
              <a:ext cx="500" cy="14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grpSp>
          <p:nvGrpSpPr>
            <p:cNvPr id="17422" name="Group 16"/>
            <p:cNvGrpSpPr>
              <a:grpSpLocks/>
            </p:cNvGrpSpPr>
            <p:nvPr/>
          </p:nvGrpSpPr>
          <p:grpSpPr bwMode="auto">
            <a:xfrm>
              <a:off x="7081" y="3211"/>
              <a:ext cx="3439" cy="2529"/>
              <a:chOff x="7081" y="3211"/>
              <a:chExt cx="3439" cy="2529"/>
            </a:xfrm>
          </p:grpSpPr>
          <p:sp>
            <p:nvSpPr>
              <p:cNvPr id="17427" name="computr2"/>
              <p:cNvSpPr>
                <a:spLocks noEditPoints="1" noChangeArrowheads="1"/>
              </p:cNvSpPr>
              <p:nvPr/>
            </p:nvSpPr>
            <p:spPr bwMode="auto">
              <a:xfrm>
                <a:off x="7081" y="3211"/>
                <a:ext cx="2350" cy="1690"/>
              </a:xfrm>
              <a:custGeom>
                <a:avLst/>
                <a:gdLst>
                  <a:gd name="T0" fmla="*/ 1175 w 21600"/>
                  <a:gd name="T1" fmla="*/ 0 h 21600"/>
                  <a:gd name="T2" fmla="*/ 1175 w 21600"/>
                  <a:gd name="T3" fmla="*/ 1690 h 21600"/>
                  <a:gd name="T4" fmla="*/ 1885 w 21600"/>
                  <a:gd name="T5" fmla="*/ 0 h 21600"/>
                  <a:gd name="T6" fmla="*/ 465 w 21600"/>
                  <a:gd name="T7" fmla="*/ 0 h 21600"/>
                  <a:gd name="T8" fmla="*/ 465 w 21600"/>
                  <a:gd name="T9" fmla="*/ 910 h 21600"/>
                  <a:gd name="T10" fmla="*/ 1885 w 21600"/>
                  <a:gd name="T11" fmla="*/ 910 h 21600"/>
                  <a:gd name="T12" fmla="*/ 465 w 21600"/>
                  <a:gd name="T13" fmla="*/ 455 h 21600"/>
                  <a:gd name="T14" fmla="*/ 1885 w 21600"/>
                  <a:gd name="T15" fmla="*/ 455 h 21600"/>
                  <a:gd name="T16" fmla="*/ 2048 w 21600"/>
                  <a:gd name="T17" fmla="*/ 1235 h 21600"/>
                  <a:gd name="T18" fmla="*/ 302 w 21600"/>
                  <a:gd name="T19" fmla="*/ 123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5 w 21600"/>
                  <a:gd name="T31" fmla="*/ 1917 h 21600"/>
                  <a:gd name="T32" fmla="*/ 15561 w 21600"/>
                  <a:gd name="T33" fmla="*/ 975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CC"/>
                    </a:solidFill>
                  </a14:hiddenFill>
                </a:ext>
              </a:extLst>
            </p:spPr>
            <p:txBody>
              <a:bodyPr/>
              <a:lstStyle/>
              <a:p>
                <a:endParaRPr lang="id-ID"/>
              </a:p>
            </p:txBody>
          </p:sp>
          <p:sp>
            <p:nvSpPr>
              <p:cNvPr id="17428" name="Text Box 18"/>
              <p:cNvSpPr txBox="1">
                <a:spLocks noChangeArrowheads="1"/>
              </p:cNvSpPr>
              <p:nvPr/>
            </p:nvSpPr>
            <p:spPr bwMode="auto">
              <a:xfrm>
                <a:off x="8060" y="4980"/>
                <a:ext cx="2460" cy="7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ONLINE WORKSTATION</a:t>
                </a:r>
              </a:p>
            </p:txBody>
          </p:sp>
        </p:grpSp>
        <p:grpSp>
          <p:nvGrpSpPr>
            <p:cNvPr id="17423" name="Group 19"/>
            <p:cNvGrpSpPr>
              <a:grpSpLocks/>
            </p:cNvGrpSpPr>
            <p:nvPr/>
          </p:nvGrpSpPr>
          <p:grpSpPr bwMode="auto">
            <a:xfrm>
              <a:off x="2380" y="3420"/>
              <a:ext cx="2711" cy="2700"/>
              <a:chOff x="2380" y="3420"/>
              <a:chExt cx="2711" cy="2700"/>
            </a:xfrm>
          </p:grpSpPr>
          <p:sp>
            <p:nvSpPr>
              <p:cNvPr id="17424" name="computr2"/>
              <p:cNvSpPr>
                <a:spLocks noEditPoints="1" noChangeArrowheads="1"/>
              </p:cNvSpPr>
              <p:nvPr/>
            </p:nvSpPr>
            <p:spPr bwMode="auto">
              <a:xfrm>
                <a:off x="2741" y="3851"/>
                <a:ext cx="2350" cy="1690"/>
              </a:xfrm>
              <a:custGeom>
                <a:avLst/>
                <a:gdLst>
                  <a:gd name="T0" fmla="*/ 1175 w 21600"/>
                  <a:gd name="T1" fmla="*/ 0 h 21600"/>
                  <a:gd name="T2" fmla="*/ 1175 w 21600"/>
                  <a:gd name="T3" fmla="*/ 1690 h 21600"/>
                  <a:gd name="T4" fmla="*/ 1885 w 21600"/>
                  <a:gd name="T5" fmla="*/ 0 h 21600"/>
                  <a:gd name="T6" fmla="*/ 465 w 21600"/>
                  <a:gd name="T7" fmla="*/ 0 h 21600"/>
                  <a:gd name="T8" fmla="*/ 465 w 21600"/>
                  <a:gd name="T9" fmla="*/ 910 h 21600"/>
                  <a:gd name="T10" fmla="*/ 1885 w 21600"/>
                  <a:gd name="T11" fmla="*/ 910 h 21600"/>
                  <a:gd name="T12" fmla="*/ 465 w 21600"/>
                  <a:gd name="T13" fmla="*/ 455 h 21600"/>
                  <a:gd name="T14" fmla="*/ 1885 w 21600"/>
                  <a:gd name="T15" fmla="*/ 455 h 21600"/>
                  <a:gd name="T16" fmla="*/ 2048 w 21600"/>
                  <a:gd name="T17" fmla="*/ 1235 h 21600"/>
                  <a:gd name="T18" fmla="*/ 302 w 21600"/>
                  <a:gd name="T19" fmla="*/ 123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5 w 21600"/>
                  <a:gd name="T31" fmla="*/ 1917 h 21600"/>
                  <a:gd name="T32" fmla="*/ 15561 w 21600"/>
                  <a:gd name="T33" fmla="*/ 975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CC"/>
                    </a:solidFill>
                  </a14:hiddenFill>
                </a:ext>
              </a:extLst>
            </p:spPr>
            <p:txBody>
              <a:bodyPr/>
              <a:lstStyle/>
              <a:p>
                <a:endParaRPr lang="id-ID"/>
              </a:p>
            </p:txBody>
          </p:sp>
          <p:sp>
            <p:nvSpPr>
              <p:cNvPr id="17425" name="Text Box 21"/>
              <p:cNvSpPr txBox="1">
                <a:spLocks noChangeArrowheads="1"/>
              </p:cNvSpPr>
              <p:nvPr/>
            </p:nvSpPr>
            <p:spPr bwMode="auto">
              <a:xfrm>
                <a:off x="3040" y="3420"/>
                <a:ext cx="1880" cy="4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TRANSAKSI</a:t>
                </a:r>
              </a:p>
            </p:txBody>
          </p:sp>
          <p:sp>
            <p:nvSpPr>
              <p:cNvPr id="17426" name="Text Box 22"/>
              <p:cNvSpPr txBox="1">
                <a:spLocks noChangeArrowheads="1"/>
              </p:cNvSpPr>
              <p:nvPr/>
            </p:nvSpPr>
            <p:spPr bwMode="auto">
              <a:xfrm>
                <a:off x="2380" y="5580"/>
                <a:ext cx="240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POS TERMINAL</a:t>
                </a:r>
              </a:p>
            </p:txBody>
          </p:sp>
        </p:grpSp>
      </p:grpSp>
    </p:spTree>
    <p:extLst>
      <p:ext uri="{BB962C8B-B14F-4D97-AF65-F5344CB8AC3E}">
        <p14:creationId xmlns:p14="http://schemas.microsoft.com/office/powerpoint/2010/main" val="2513269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50ED358A-2094-43BB-9ECC-0E3DD13F9FEC}" type="slidenum">
              <a:rPr lang="en-US">
                <a:solidFill>
                  <a:srgbClr val="F5E7AB"/>
                </a:solidFill>
              </a:rPr>
              <a:pPr eaLnBrk="1" hangingPunct="1"/>
              <a:t>38</a:t>
            </a:fld>
            <a:endParaRPr lang="en-US">
              <a:solidFill>
                <a:srgbClr val="F5E7AB"/>
              </a:solidFill>
            </a:endParaRPr>
          </a:p>
        </p:txBody>
      </p:sp>
      <p:sp>
        <p:nvSpPr>
          <p:cNvPr id="24579" name="Rectangle 4"/>
          <p:cNvSpPr>
            <a:spLocks noGrp="1" noChangeArrowheads="1"/>
          </p:cNvSpPr>
          <p:nvPr>
            <p:ph type="title"/>
          </p:nvPr>
        </p:nvSpPr>
        <p:spPr/>
        <p:txBody>
          <a:bodyPr/>
          <a:lstStyle/>
          <a:p>
            <a:pPr eaLnBrk="1" hangingPunct="1"/>
            <a:r>
              <a:rPr lang="en-US" dirty="0" smtClean="0"/>
              <a:t>Electronic Payment Processes</a:t>
            </a:r>
          </a:p>
        </p:txBody>
      </p:sp>
      <p:sp>
        <p:nvSpPr>
          <p:cNvPr id="24580" name="Rectangle 5"/>
          <p:cNvSpPr>
            <a:spLocks noGrp="1" noChangeArrowheads="1"/>
          </p:cNvSpPr>
          <p:nvPr>
            <p:ph type="body" idx="1"/>
          </p:nvPr>
        </p:nvSpPr>
        <p:spPr/>
        <p:txBody>
          <a:bodyPr/>
          <a:lstStyle/>
          <a:p>
            <a:pPr eaLnBrk="1" hangingPunct="1"/>
            <a:r>
              <a:rPr lang="en-US" smtClean="0">
                <a:solidFill>
                  <a:srgbClr val="FF0000"/>
                </a:solidFill>
              </a:rPr>
              <a:t>Web Payment</a:t>
            </a:r>
            <a:r>
              <a:rPr lang="en-US" smtClean="0"/>
              <a:t> </a:t>
            </a:r>
            <a:r>
              <a:rPr lang="en-US" smtClean="0">
                <a:solidFill>
                  <a:srgbClr val="FF0000"/>
                </a:solidFill>
              </a:rPr>
              <a:t>Processes</a:t>
            </a:r>
          </a:p>
          <a:p>
            <a:pPr lvl="1" eaLnBrk="1" hangingPunct="1"/>
            <a:r>
              <a:rPr lang="en-US" smtClean="0"/>
              <a:t>Shopping cart process</a:t>
            </a:r>
          </a:p>
          <a:p>
            <a:pPr lvl="1" eaLnBrk="1" hangingPunct="1"/>
            <a:r>
              <a:rPr lang="en-US" smtClean="0"/>
              <a:t>Credit card payment process</a:t>
            </a:r>
          </a:p>
          <a:p>
            <a:pPr lvl="1" eaLnBrk="1" hangingPunct="1"/>
            <a:r>
              <a:rPr lang="en-US" smtClean="0"/>
              <a:t>Other more complex payment processes</a:t>
            </a:r>
          </a:p>
          <a:p>
            <a:pPr eaLnBrk="1" hangingPunct="1"/>
            <a:r>
              <a:rPr lang="en-US" smtClean="0">
                <a:solidFill>
                  <a:srgbClr val="FF0000"/>
                </a:solidFill>
              </a:rPr>
              <a:t>Electronic Funds Transfer (EFT)</a:t>
            </a:r>
            <a:r>
              <a:rPr lang="en-US" smtClean="0"/>
              <a:t> </a:t>
            </a:r>
          </a:p>
          <a:p>
            <a:pPr lvl="1" eaLnBrk="1" hangingPunct="1"/>
            <a:r>
              <a:rPr lang="en-US" smtClean="0"/>
              <a:t>Capture and process money and credit transfers between banks and businesses and their customers</a:t>
            </a:r>
          </a:p>
          <a:p>
            <a:pPr eaLnBrk="1" hangingPunct="1"/>
            <a:endParaRPr lang="en-US" smtClean="0"/>
          </a:p>
        </p:txBody>
      </p:sp>
    </p:spTree>
    <p:extLst>
      <p:ext uri="{BB962C8B-B14F-4D97-AF65-F5344CB8AC3E}">
        <p14:creationId xmlns:p14="http://schemas.microsoft.com/office/powerpoint/2010/main" val="629519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04800"/>
            <a:ext cx="7772400" cy="1143000"/>
          </a:xfrm>
        </p:spPr>
        <p:txBody>
          <a:bodyPr/>
          <a:lstStyle/>
          <a:p>
            <a:pPr eaLnBrk="1" hangingPunct="1"/>
            <a:r>
              <a:rPr lang="en-US" sz="4000" dirty="0" smtClean="0"/>
              <a:t>Electronic Payments</a:t>
            </a:r>
          </a:p>
        </p:txBody>
      </p:sp>
      <p:sp>
        <p:nvSpPr>
          <p:cNvPr id="18435" name="Rectangle 4"/>
          <p:cNvSpPr>
            <a:spLocks noGrp="1" noChangeArrowheads="1"/>
          </p:cNvSpPr>
          <p:nvPr>
            <p:ph type="body" idx="1"/>
          </p:nvPr>
        </p:nvSpPr>
        <p:spPr>
          <a:xfrm>
            <a:off x="1143000" y="1524000"/>
            <a:ext cx="7772400" cy="5334000"/>
          </a:xfrm>
        </p:spPr>
        <p:txBody>
          <a:bodyPr/>
          <a:lstStyle/>
          <a:p>
            <a:pPr eaLnBrk="1" hangingPunct="1"/>
            <a:r>
              <a:rPr lang="en-US" smtClean="0"/>
              <a:t>Electronic Funds Transfer</a:t>
            </a:r>
          </a:p>
          <a:p>
            <a:pPr lvl="1" eaLnBrk="1" hangingPunct="1"/>
            <a:r>
              <a:rPr lang="en-US" smtClean="0"/>
              <a:t>Adalah sistem pembayaran dana secara elektronik tanpa uang kas maupun dokumen kertas</a:t>
            </a:r>
          </a:p>
          <a:p>
            <a:pPr lvl="1" eaLnBrk="1" hangingPunct="1"/>
            <a:r>
              <a:rPr lang="en-US" smtClean="0"/>
              <a:t>Contoh: Credit cards, debit cards, ATM</a:t>
            </a:r>
          </a:p>
          <a:p>
            <a:pPr eaLnBrk="1" hangingPunct="1"/>
            <a:r>
              <a:rPr lang="en-US" smtClean="0"/>
              <a:t>Secure Electronic Payments pada Internet</a:t>
            </a:r>
          </a:p>
          <a:p>
            <a:pPr lvl="1" eaLnBrk="1" hangingPunct="1"/>
            <a:r>
              <a:rPr lang="en-US" smtClean="0"/>
              <a:t>Transaksi melalui Internet rawan terhadap intersepsi</a:t>
            </a:r>
          </a:p>
          <a:p>
            <a:pPr lvl="1" eaLnBrk="1" hangingPunct="1"/>
            <a:r>
              <a:rPr lang="en-US" smtClean="0"/>
              <a:t>Perlu penerapan sekuriti melalui enkrispsi data</a:t>
            </a:r>
          </a:p>
          <a:p>
            <a:pPr lvl="1" eaLnBrk="1" hangingPunct="1"/>
            <a:r>
              <a:rPr lang="en-US" smtClean="0"/>
              <a:t>Contoh : SET (Secure Electronic Transaction)</a:t>
            </a:r>
          </a:p>
        </p:txBody>
      </p:sp>
    </p:spTree>
    <p:extLst>
      <p:ext uri="{BB962C8B-B14F-4D97-AF65-F5344CB8AC3E}">
        <p14:creationId xmlns:p14="http://schemas.microsoft.com/office/powerpoint/2010/main" val="253795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4225B97C-168A-458C-8F7D-ACB607F093DF}" type="slidenum">
              <a:rPr lang="en-US">
                <a:solidFill>
                  <a:srgbClr val="F5E7AB"/>
                </a:solidFill>
              </a:rPr>
              <a:pPr eaLnBrk="1" hangingPunct="1"/>
              <a:t>4</a:t>
            </a:fld>
            <a:endParaRPr lang="en-US">
              <a:solidFill>
                <a:srgbClr val="F5E7AB"/>
              </a:solidFill>
            </a:endParaRPr>
          </a:p>
        </p:txBody>
      </p:sp>
      <p:sp>
        <p:nvSpPr>
          <p:cNvPr id="5123" name="Rectangle 2"/>
          <p:cNvSpPr>
            <a:spLocks noGrp="1" noChangeArrowheads="1"/>
          </p:cNvSpPr>
          <p:nvPr>
            <p:ph type="title"/>
          </p:nvPr>
        </p:nvSpPr>
        <p:spPr/>
        <p:txBody>
          <a:bodyPr/>
          <a:lstStyle/>
          <a:p>
            <a:pPr eaLnBrk="1" hangingPunct="1"/>
            <a:r>
              <a:rPr lang="en-US" smtClean="0"/>
              <a:t>Learning Objectives</a:t>
            </a:r>
          </a:p>
        </p:txBody>
      </p:sp>
      <p:sp>
        <p:nvSpPr>
          <p:cNvPr id="5124" name="Rectangle 3"/>
          <p:cNvSpPr>
            <a:spLocks noGrp="1" noChangeArrowheads="1"/>
          </p:cNvSpPr>
          <p:nvPr>
            <p:ph type="body" idx="1"/>
          </p:nvPr>
        </p:nvSpPr>
        <p:spPr>
          <a:xfrm>
            <a:off x="457200" y="1371600"/>
            <a:ext cx="8229600" cy="4525963"/>
          </a:xfrm>
        </p:spPr>
        <p:txBody>
          <a:bodyPr/>
          <a:lstStyle/>
          <a:p>
            <a:pPr marL="516179" indent="-516179" eaLnBrk="1" hangingPunct="1">
              <a:buFontTx/>
              <a:buAutoNum type="arabicPeriod"/>
            </a:pPr>
            <a:r>
              <a:rPr lang="en-US" dirty="0" smtClean="0"/>
              <a:t>Identify the major categories and trends of e-commerce applications</a:t>
            </a:r>
          </a:p>
          <a:p>
            <a:pPr marL="516179" indent="-516179" eaLnBrk="1" hangingPunct="1">
              <a:buFontTx/>
              <a:buAutoNum type="arabicPeriod"/>
            </a:pPr>
            <a:r>
              <a:rPr lang="en-US" dirty="0" smtClean="0"/>
              <a:t>Identify the essential processes of an e-commerce system, and give examples of how they are implemented in e-commerce applications.</a:t>
            </a:r>
          </a:p>
          <a:p>
            <a:pPr marL="516179" indent="-516179" eaLnBrk="1" hangingPunct="1">
              <a:buFontTx/>
              <a:buAutoNum type="arabicPeriod"/>
            </a:pPr>
            <a:r>
              <a:rPr lang="en-US" dirty="0" smtClean="0"/>
              <a:t>Identify and give examples of several key factors and Web store requirements needed to succeed in e-commerce.</a:t>
            </a:r>
          </a:p>
        </p:txBody>
      </p:sp>
    </p:spTree>
    <p:extLst>
      <p:ext uri="{BB962C8B-B14F-4D97-AF65-F5344CB8AC3E}">
        <p14:creationId xmlns:p14="http://schemas.microsoft.com/office/powerpoint/2010/main" val="1191793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457200"/>
            <a:ext cx="8534400" cy="1143000"/>
          </a:xfrm>
        </p:spPr>
        <p:txBody>
          <a:bodyPr/>
          <a:lstStyle/>
          <a:p>
            <a:pPr eaLnBrk="1" hangingPunct="1"/>
            <a:r>
              <a:rPr lang="en-US" sz="3600" smtClean="0"/>
              <a:t>Contoh </a:t>
            </a:r>
            <a:br>
              <a:rPr lang="en-US" sz="3600" smtClean="0"/>
            </a:br>
            <a:r>
              <a:rPr lang="en-US" sz="3600" smtClean="0"/>
              <a:t>Secure Electronic Payment Systems</a:t>
            </a:r>
          </a:p>
        </p:txBody>
      </p:sp>
      <p:grpSp>
        <p:nvGrpSpPr>
          <p:cNvPr id="19459" name="Group 4"/>
          <p:cNvGrpSpPr>
            <a:grpSpLocks/>
          </p:cNvGrpSpPr>
          <p:nvPr/>
        </p:nvGrpSpPr>
        <p:grpSpPr bwMode="auto">
          <a:xfrm>
            <a:off x="1143000" y="1524000"/>
            <a:ext cx="7772400" cy="5029200"/>
            <a:chOff x="2105" y="3495"/>
            <a:chExt cx="8798" cy="8864"/>
          </a:xfrm>
        </p:grpSpPr>
        <p:sp>
          <p:nvSpPr>
            <p:cNvPr id="19460" name="Line 5"/>
            <p:cNvSpPr>
              <a:spLocks noChangeShapeType="1"/>
            </p:cNvSpPr>
            <p:nvPr/>
          </p:nvSpPr>
          <p:spPr bwMode="auto">
            <a:xfrm>
              <a:off x="5243" y="6054"/>
              <a:ext cx="1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61" name="Text Box 6"/>
            <p:cNvSpPr txBox="1">
              <a:spLocks noChangeArrowheads="1"/>
            </p:cNvSpPr>
            <p:nvPr/>
          </p:nvSpPr>
          <p:spPr bwMode="auto">
            <a:xfrm>
              <a:off x="2105" y="6631"/>
              <a:ext cx="3000" cy="1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Symbol" pitchFamily="18" charset="2"/>
                <a:buChar char="·"/>
              </a:pPr>
              <a:r>
                <a:rPr lang="en-US" sz="1200"/>
                <a:t>VERIFIKASI PEDAGANG</a:t>
              </a:r>
            </a:p>
            <a:p>
              <a:pPr>
                <a:buFont typeface="Symbol" pitchFamily="18" charset="2"/>
                <a:buChar char="·"/>
              </a:pPr>
              <a:r>
                <a:rPr lang="en-US" sz="1200"/>
                <a:t>TERIMA INFO PESANAN</a:t>
              </a:r>
            </a:p>
            <a:p>
              <a:pPr>
                <a:buFont typeface="Symbol" pitchFamily="18" charset="2"/>
                <a:buChar char="·"/>
              </a:pPr>
              <a:r>
                <a:rPr lang="en-US" sz="1200"/>
                <a:t>TERIMA INFO PEMBAYARAN</a:t>
              </a:r>
            </a:p>
            <a:p>
              <a:pPr>
                <a:buFont typeface="Symbol" pitchFamily="18" charset="2"/>
                <a:buChar char="·"/>
              </a:pPr>
              <a:r>
                <a:rPr lang="en-US" sz="1200"/>
                <a:t>KONFIRMASI PESANAN</a:t>
              </a:r>
            </a:p>
          </p:txBody>
        </p:sp>
        <p:sp>
          <p:nvSpPr>
            <p:cNvPr id="19462" name="Text Box 7"/>
            <p:cNvSpPr txBox="1">
              <a:spLocks noChangeArrowheads="1"/>
            </p:cNvSpPr>
            <p:nvPr/>
          </p:nvSpPr>
          <p:spPr bwMode="auto">
            <a:xfrm>
              <a:off x="8983" y="3495"/>
              <a:ext cx="15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PEDAGANG</a:t>
              </a:r>
            </a:p>
          </p:txBody>
        </p:sp>
        <p:sp>
          <p:nvSpPr>
            <p:cNvPr id="19463" name="Text Box 8"/>
            <p:cNvSpPr txBox="1">
              <a:spLocks noChangeArrowheads="1"/>
            </p:cNvSpPr>
            <p:nvPr/>
          </p:nvSpPr>
          <p:spPr bwMode="auto">
            <a:xfrm>
              <a:off x="2423" y="3515"/>
              <a:ext cx="152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PELANGGAN</a:t>
              </a:r>
            </a:p>
          </p:txBody>
        </p:sp>
        <p:pic>
          <p:nvPicPr>
            <p:cNvPr id="19464" name="Picture 9" descr="..\..\..\..\Program Files\Microsoft Office\Clipart\standard\stddir1\bd07073_.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483" y="3853"/>
              <a:ext cx="17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Program Files\Microsoft Office\Clipart\standard\stddir1\bd07165_.wmf"/>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794" y="3822"/>
              <a:ext cx="1699"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1"/>
            <p:cNvSpPr txBox="1">
              <a:spLocks noChangeArrowheads="1"/>
            </p:cNvSpPr>
            <p:nvPr/>
          </p:nvSpPr>
          <p:spPr bwMode="auto">
            <a:xfrm>
              <a:off x="3685" y="5713"/>
              <a:ext cx="1540" cy="66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BROWSER</a:t>
              </a:r>
            </a:p>
            <a:p>
              <a:r>
                <a:rPr lang="en-US" sz="1200"/>
                <a:t>PELANGGAN</a:t>
              </a:r>
            </a:p>
          </p:txBody>
        </p:sp>
        <p:sp>
          <p:nvSpPr>
            <p:cNvPr id="19467" name="Text Box 12"/>
            <p:cNvSpPr txBox="1">
              <a:spLocks noChangeArrowheads="1"/>
            </p:cNvSpPr>
            <p:nvPr/>
          </p:nvSpPr>
          <p:spPr bwMode="auto">
            <a:xfrm>
              <a:off x="6605" y="5733"/>
              <a:ext cx="1540" cy="62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SERVER</a:t>
              </a:r>
            </a:p>
            <a:p>
              <a:r>
                <a:rPr lang="en-US" sz="1200"/>
                <a:t>PEDAGANG</a:t>
              </a:r>
            </a:p>
          </p:txBody>
        </p:sp>
        <p:sp>
          <p:nvSpPr>
            <p:cNvPr id="19468" name="Line 13"/>
            <p:cNvSpPr>
              <a:spLocks noChangeShapeType="1"/>
            </p:cNvSpPr>
            <p:nvPr/>
          </p:nvSpPr>
          <p:spPr bwMode="auto">
            <a:xfrm>
              <a:off x="3985" y="5113"/>
              <a:ext cx="540" cy="5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69" name="Line 14"/>
            <p:cNvSpPr>
              <a:spLocks noChangeShapeType="1"/>
            </p:cNvSpPr>
            <p:nvPr/>
          </p:nvSpPr>
          <p:spPr bwMode="auto">
            <a:xfrm flipH="1">
              <a:off x="7485" y="4893"/>
              <a:ext cx="1160" cy="8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70" name="Text Box 15"/>
            <p:cNvSpPr txBox="1">
              <a:spLocks noChangeArrowheads="1"/>
            </p:cNvSpPr>
            <p:nvPr/>
          </p:nvSpPr>
          <p:spPr bwMode="auto">
            <a:xfrm>
              <a:off x="5295" y="5304"/>
              <a:ext cx="1240" cy="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
              </a:r>
              <a:br>
                <a:rPr lang="en-US" sz="1200"/>
              </a:br>
              <a:r>
                <a:rPr lang="en-US" sz="1200"/>
                <a:t>REQUEST</a:t>
              </a:r>
            </a:p>
          </p:txBody>
        </p:sp>
        <p:sp>
          <p:nvSpPr>
            <p:cNvPr id="19471" name="Text Box 16"/>
            <p:cNvSpPr txBox="1">
              <a:spLocks noChangeArrowheads="1"/>
            </p:cNvSpPr>
            <p:nvPr/>
          </p:nvSpPr>
          <p:spPr bwMode="auto">
            <a:xfrm>
              <a:off x="5165" y="6982"/>
              <a:ext cx="1780" cy="800"/>
            </a:xfrm>
            <a:prstGeom prst="rect">
              <a:avLst/>
            </a:prstGeom>
            <a:solidFill>
              <a:srgbClr val="FFFFFF"/>
            </a:solidFill>
            <a:ln w="9525">
              <a:solidFill>
                <a:srgbClr val="333333"/>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SERVER</a:t>
              </a:r>
            </a:p>
            <a:p>
              <a:r>
                <a:rPr lang="en-US" sz="1200"/>
                <a:t>PEMBAYARAN</a:t>
              </a:r>
            </a:p>
          </p:txBody>
        </p:sp>
        <p:sp>
          <p:nvSpPr>
            <p:cNvPr id="19472" name="Line 17"/>
            <p:cNvSpPr>
              <a:spLocks noChangeShapeType="1"/>
            </p:cNvSpPr>
            <p:nvPr/>
          </p:nvSpPr>
          <p:spPr bwMode="auto">
            <a:xfrm>
              <a:off x="4685" y="6391"/>
              <a:ext cx="580"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73" name="Line 18"/>
            <p:cNvSpPr>
              <a:spLocks noChangeShapeType="1"/>
            </p:cNvSpPr>
            <p:nvPr/>
          </p:nvSpPr>
          <p:spPr bwMode="auto">
            <a:xfrm flipH="1">
              <a:off x="6805" y="6371"/>
              <a:ext cx="440" cy="5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pic>
          <p:nvPicPr>
            <p:cNvPr id="19474" name="Picture 19" descr="..\..\..\..\Program Files\Microsoft Office\Clipart\smbusbas\bs00089_.wmf"/>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826" y="8275"/>
              <a:ext cx="1780"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Line 20"/>
            <p:cNvSpPr>
              <a:spLocks noChangeShapeType="1"/>
            </p:cNvSpPr>
            <p:nvPr/>
          </p:nvSpPr>
          <p:spPr bwMode="auto">
            <a:xfrm>
              <a:off x="6023" y="7601"/>
              <a:ext cx="0" cy="6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pic>
          <p:nvPicPr>
            <p:cNvPr id="19476" name="Picture 21" descr="..\..\..\..\Program Files\Microsoft Office\Clipart\smbusbas\bs00093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6" y="8376"/>
              <a:ext cx="160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Line 22"/>
            <p:cNvSpPr>
              <a:spLocks noChangeShapeType="1"/>
            </p:cNvSpPr>
            <p:nvPr/>
          </p:nvSpPr>
          <p:spPr bwMode="auto">
            <a:xfrm>
              <a:off x="4607" y="9356"/>
              <a:ext cx="1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9478" name="Rectangle 23"/>
            <p:cNvSpPr>
              <a:spLocks noChangeArrowheads="1"/>
            </p:cNvSpPr>
            <p:nvPr/>
          </p:nvSpPr>
          <p:spPr bwMode="auto">
            <a:xfrm>
              <a:off x="2303" y="10919"/>
              <a:ext cx="8600" cy="1440"/>
            </a:xfrm>
            <a:prstGeom prst="rect">
              <a:avLst/>
            </a:prstGeom>
            <a:solidFill>
              <a:srgbClr val="FFFFFF"/>
            </a:solidFill>
            <a:ln w="9525">
              <a:solidFill>
                <a:srgbClr val="000000"/>
              </a:solidFill>
              <a:miter lim="800000"/>
              <a:headEnd/>
              <a:tailEnd/>
            </a:ln>
          </p:spPr>
          <p:txBody>
            <a:bodyPr/>
            <a:lstStyle/>
            <a:p>
              <a:endParaRPr lang="id-ID"/>
            </a:p>
          </p:txBody>
        </p:sp>
        <p:sp>
          <p:nvSpPr>
            <p:cNvPr id="19479" name="Text Box 24"/>
            <p:cNvSpPr txBox="1">
              <a:spLocks noChangeArrowheads="1"/>
            </p:cNvSpPr>
            <p:nvPr/>
          </p:nvSpPr>
          <p:spPr bwMode="auto">
            <a:xfrm>
              <a:off x="2403" y="11079"/>
              <a:ext cx="1120" cy="1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KARTU KRIDIT:</a:t>
              </a:r>
            </a:p>
            <a:p>
              <a:r>
                <a:rPr lang="en-US" sz="1200" b="1"/>
                <a:t>-VISA</a:t>
              </a:r>
            </a:p>
          </p:txBody>
        </p:sp>
        <p:sp>
          <p:nvSpPr>
            <p:cNvPr id="19480" name="Text Box 25"/>
            <p:cNvSpPr txBox="1">
              <a:spLocks noChangeArrowheads="1"/>
            </p:cNvSpPr>
            <p:nvPr/>
          </p:nvSpPr>
          <p:spPr bwMode="auto">
            <a:xfrm>
              <a:off x="3503" y="11139"/>
              <a:ext cx="1660" cy="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KARTU</a:t>
              </a:r>
            </a:p>
            <a:p>
              <a:r>
                <a:rPr lang="en-US" sz="1200" b="1"/>
                <a:t>CHARGE:</a:t>
              </a:r>
            </a:p>
            <a:p>
              <a:r>
                <a:rPr lang="en-US" sz="1000" b="1"/>
                <a:t>-Diner’s Club</a:t>
              </a:r>
              <a:endParaRPr lang="en-US" sz="1000"/>
            </a:p>
          </p:txBody>
        </p:sp>
        <p:sp>
          <p:nvSpPr>
            <p:cNvPr id="19481" name="Text Box 26"/>
            <p:cNvSpPr txBox="1">
              <a:spLocks noChangeArrowheads="1"/>
            </p:cNvSpPr>
            <p:nvPr/>
          </p:nvSpPr>
          <p:spPr bwMode="auto">
            <a:xfrm>
              <a:off x="4943" y="11139"/>
              <a:ext cx="1860" cy="7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REKENING:</a:t>
              </a:r>
            </a:p>
            <a:p>
              <a:r>
                <a:rPr lang="en-US" sz="1200" b="1"/>
                <a:t>Kartu Debit</a:t>
              </a:r>
            </a:p>
          </p:txBody>
        </p:sp>
        <p:sp>
          <p:nvSpPr>
            <p:cNvPr id="19482" name="Text Box 27"/>
            <p:cNvSpPr txBox="1">
              <a:spLocks noChangeArrowheads="1"/>
            </p:cNvSpPr>
            <p:nvPr/>
          </p:nvSpPr>
          <p:spPr bwMode="auto">
            <a:xfrm>
              <a:off x="6243" y="11159"/>
              <a:ext cx="1960" cy="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KARTU LABEL</a:t>
              </a:r>
            </a:p>
            <a:p>
              <a:r>
                <a:rPr lang="en-US" sz="1200" b="1"/>
                <a:t>PRIBADI:</a:t>
              </a:r>
            </a:p>
            <a:p>
              <a:r>
                <a:rPr lang="en-US" sz="1200" b="1"/>
                <a:t>-JCPenny</a:t>
              </a:r>
            </a:p>
          </p:txBody>
        </p:sp>
        <p:sp>
          <p:nvSpPr>
            <p:cNvPr id="19483" name="Text Box 28"/>
            <p:cNvSpPr txBox="1">
              <a:spLocks noChangeArrowheads="1"/>
            </p:cNvSpPr>
            <p:nvPr/>
          </p:nvSpPr>
          <p:spPr bwMode="auto">
            <a:xfrm>
              <a:off x="8163" y="11199"/>
              <a:ext cx="2100" cy="8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ELECTRONIC</a:t>
              </a:r>
            </a:p>
            <a:p>
              <a:r>
                <a:rPr lang="en-US" sz="1200" b="1"/>
                <a:t>CASH:</a:t>
              </a:r>
            </a:p>
            <a:p>
              <a:r>
                <a:rPr lang="en-US" sz="1200" b="1"/>
                <a:t>E-Cash</a:t>
              </a:r>
            </a:p>
          </p:txBody>
        </p:sp>
        <p:sp>
          <p:nvSpPr>
            <p:cNvPr id="19484" name="Line 29"/>
            <p:cNvSpPr>
              <a:spLocks noChangeShapeType="1"/>
            </p:cNvSpPr>
            <p:nvPr/>
          </p:nvSpPr>
          <p:spPr bwMode="auto">
            <a:xfrm flipH="1">
              <a:off x="2867" y="9976"/>
              <a:ext cx="360" cy="9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85" name="Line 30"/>
            <p:cNvSpPr>
              <a:spLocks noChangeShapeType="1"/>
            </p:cNvSpPr>
            <p:nvPr/>
          </p:nvSpPr>
          <p:spPr bwMode="auto">
            <a:xfrm>
              <a:off x="3927" y="9996"/>
              <a:ext cx="0" cy="9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86" name="Line 31"/>
            <p:cNvSpPr>
              <a:spLocks noChangeShapeType="1"/>
            </p:cNvSpPr>
            <p:nvPr/>
          </p:nvSpPr>
          <p:spPr bwMode="auto">
            <a:xfrm flipH="1">
              <a:off x="5547" y="10356"/>
              <a:ext cx="340" cy="5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87" name="Line 32"/>
            <p:cNvSpPr>
              <a:spLocks noChangeShapeType="1"/>
            </p:cNvSpPr>
            <p:nvPr/>
          </p:nvSpPr>
          <p:spPr bwMode="auto">
            <a:xfrm>
              <a:off x="6607" y="10336"/>
              <a:ext cx="300" cy="5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88" name="Line 33"/>
            <p:cNvSpPr>
              <a:spLocks noChangeShapeType="1"/>
            </p:cNvSpPr>
            <p:nvPr/>
          </p:nvSpPr>
          <p:spPr bwMode="auto">
            <a:xfrm>
              <a:off x="7367" y="10356"/>
              <a:ext cx="1240" cy="5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489" name="Text Box 34"/>
            <p:cNvSpPr txBox="1">
              <a:spLocks noChangeArrowheads="1"/>
            </p:cNvSpPr>
            <p:nvPr/>
          </p:nvSpPr>
          <p:spPr bwMode="auto">
            <a:xfrm>
              <a:off x="7687" y="8419"/>
              <a:ext cx="2580"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KOMPUTER ON-LINE  DARI PIHAK KETIGA YANG DI-LINK KE BERBAGAI SISTEM PEMBAYARAN</a:t>
              </a:r>
            </a:p>
          </p:txBody>
        </p:sp>
        <p:sp>
          <p:nvSpPr>
            <p:cNvPr id="19490" name="Text Box 35"/>
            <p:cNvSpPr txBox="1">
              <a:spLocks noChangeArrowheads="1"/>
            </p:cNvSpPr>
            <p:nvPr/>
          </p:nvSpPr>
          <p:spPr bwMode="auto">
            <a:xfrm>
              <a:off x="7005" y="6711"/>
              <a:ext cx="2980" cy="1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Symbol" pitchFamily="18" charset="2"/>
                <a:buChar char="·"/>
              </a:pPr>
              <a:r>
                <a:rPr lang="en-US" sz="1200"/>
                <a:t>VERIFIKASI PELANGGAN</a:t>
              </a:r>
            </a:p>
            <a:p>
              <a:pPr>
                <a:buFont typeface="Symbol" pitchFamily="18" charset="2"/>
                <a:buChar char="·"/>
              </a:pPr>
              <a:r>
                <a:rPr lang="en-US" sz="1200"/>
                <a:t>PERIKSA INFO PEMBAYARAN</a:t>
              </a:r>
            </a:p>
            <a:p>
              <a:pPr>
                <a:buFont typeface="Symbol" pitchFamily="18" charset="2"/>
                <a:buChar char="·"/>
              </a:pPr>
              <a:r>
                <a:rPr lang="en-US" sz="1200"/>
                <a:t>TOLAK/TERIMA PEMBAYARAN</a:t>
              </a:r>
            </a:p>
            <a:p>
              <a:endParaRPr lang="en-US" sz="1200"/>
            </a:p>
          </p:txBody>
        </p:sp>
      </p:grpSp>
    </p:spTree>
    <p:extLst>
      <p:ext uri="{BB962C8B-B14F-4D97-AF65-F5344CB8AC3E}">
        <p14:creationId xmlns:p14="http://schemas.microsoft.com/office/powerpoint/2010/main" val="3852944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3D8E4333-128A-43D9-B490-EDA416D88C1A}" type="slidenum">
              <a:rPr lang="en-US">
                <a:solidFill>
                  <a:srgbClr val="F5E7AB"/>
                </a:solidFill>
              </a:rPr>
              <a:pPr eaLnBrk="1" hangingPunct="1"/>
              <a:t>41</a:t>
            </a:fld>
            <a:endParaRPr lang="en-US">
              <a:solidFill>
                <a:srgbClr val="F5E7AB"/>
              </a:solidFill>
            </a:endParaRPr>
          </a:p>
        </p:txBody>
      </p:sp>
      <p:sp>
        <p:nvSpPr>
          <p:cNvPr id="25603" name="Rectangle 2"/>
          <p:cNvSpPr>
            <a:spLocks noGrp="1" noChangeArrowheads="1"/>
          </p:cNvSpPr>
          <p:nvPr>
            <p:ph type="title"/>
          </p:nvPr>
        </p:nvSpPr>
        <p:spPr/>
        <p:txBody>
          <a:bodyPr/>
          <a:lstStyle/>
          <a:p>
            <a:pPr eaLnBrk="1" hangingPunct="1"/>
            <a:r>
              <a:rPr lang="en-US"/>
              <a:t>Secure Electronic Payment Example</a:t>
            </a:r>
          </a:p>
        </p:txBody>
      </p:sp>
      <p:pic>
        <p:nvPicPr>
          <p:cNvPr id="25604" name="Picture 6" descr="obr43559_08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447800"/>
            <a:ext cx="7391400"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6959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E375CAD3-D805-46E6-A827-40385F3D6D7B}" type="slidenum">
              <a:rPr lang="en-US">
                <a:solidFill>
                  <a:srgbClr val="F5E7AB"/>
                </a:solidFill>
              </a:rPr>
              <a:pPr eaLnBrk="1" hangingPunct="1"/>
              <a:t>42</a:t>
            </a:fld>
            <a:endParaRPr lang="en-US">
              <a:solidFill>
                <a:srgbClr val="F5E7AB"/>
              </a:solidFill>
            </a:endParaRPr>
          </a:p>
        </p:txBody>
      </p:sp>
      <p:sp>
        <p:nvSpPr>
          <p:cNvPr id="26627" name="Rectangle 2"/>
          <p:cNvSpPr>
            <a:spLocks noGrp="1" noChangeArrowheads="1"/>
          </p:cNvSpPr>
          <p:nvPr>
            <p:ph type="title"/>
          </p:nvPr>
        </p:nvSpPr>
        <p:spPr/>
        <p:txBody>
          <a:bodyPr/>
          <a:lstStyle/>
          <a:p>
            <a:pPr eaLnBrk="1" hangingPunct="1"/>
            <a:r>
              <a:rPr lang="en-US" dirty="0" smtClean="0"/>
              <a:t>Securing Electronic Payments</a:t>
            </a:r>
          </a:p>
        </p:txBody>
      </p:sp>
      <p:sp>
        <p:nvSpPr>
          <p:cNvPr id="26628" name="Rectangle 3"/>
          <p:cNvSpPr>
            <a:spLocks noGrp="1" noChangeArrowheads="1"/>
          </p:cNvSpPr>
          <p:nvPr>
            <p:ph type="body" idx="1"/>
          </p:nvPr>
        </p:nvSpPr>
        <p:spPr/>
        <p:txBody>
          <a:bodyPr/>
          <a:lstStyle/>
          <a:p>
            <a:pPr eaLnBrk="1" hangingPunct="1"/>
            <a:r>
              <a:rPr lang="en-US" smtClean="0">
                <a:solidFill>
                  <a:srgbClr val="FF0000"/>
                </a:solidFill>
              </a:rPr>
              <a:t>Network sniffers</a:t>
            </a:r>
          </a:p>
          <a:p>
            <a:pPr lvl="1" eaLnBrk="1" hangingPunct="1"/>
            <a:r>
              <a:rPr lang="en-US" smtClean="0"/>
              <a:t>Software that recognizes and intercepts credit card number formats</a:t>
            </a:r>
          </a:p>
          <a:p>
            <a:pPr eaLnBrk="1" hangingPunct="1"/>
            <a:r>
              <a:rPr lang="en-US" smtClean="0"/>
              <a:t>Security measures to combat</a:t>
            </a:r>
          </a:p>
          <a:p>
            <a:pPr lvl="1" eaLnBrk="1" hangingPunct="1"/>
            <a:r>
              <a:rPr lang="en-US" smtClean="0"/>
              <a:t>Encrypt (code and scramble) data between customer and merchant</a:t>
            </a:r>
          </a:p>
          <a:p>
            <a:pPr lvl="1" eaLnBrk="1" hangingPunct="1"/>
            <a:r>
              <a:rPr lang="en-US" smtClean="0"/>
              <a:t>Encrypt credit card authorizations</a:t>
            </a:r>
          </a:p>
          <a:p>
            <a:pPr lvl="1" eaLnBrk="1" hangingPunct="1"/>
            <a:r>
              <a:rPr lang="en-US" smtClean="0"/>
              <a:t>Take sensitive information off-line</a:t>
            </a:r>
          </a:p>
          <a:p>
            <a:pPr eaLnBrk="1" hangingPunct="1"/>
            <a:endParaRPr lang="en-US" smtClean="0"/>
          </a:p>
        </p:txBody>
      </p:sp>
    </p:spTree>
    <p:extLst>
      <p:ext uri="{BB962C8B-B14F-4D97-AF65-F5344CB8AC3E}">
        <p14:creationId xmlns:p14="http://schemas.microsoft.com/office/powerpoint/2010/main" val="1367864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6608AB32-6D52-4B24-BA69-252B1742F0B4}" type="slidenum">
              <a:rPr lang="en-US">
                <a:solidFill>
                  <a:srgbClr val="F5E7AB"/>
                </a:solidFill>
              </a:rPr>
              <a:pPr eaLnBrk="1" hangingPunct="1"/>
              <a:t>43</a:t>
            </a:fld>
            <a:endParaRPr lang="en-US">
              <a:solidFill>
                <a:srgbClr val="F5E7AB"/>
              </a:solidFill>
            </a:endParaRPr>
          </a:p>
        </p:txBody>
      </p:sp>
      <p:sp>
        <p:nvSpPr>
          <p:cNvPr id="27651" name="Rectangle 2"/>
          <p:cNvSpPr>
            <a:spLocks noGrp="1" noChangeArrowheads="1"/>
          </p:cNvSpPr>
          <p:nvPr>
            <p:ph type="title"/>
          </p:nvPr>
        </p:nvSpPr>
        <p:spPr>
          <a:xfrm>
            <a:off x="457200" y="533400"/>
            <a:ext cx="8229600" cy="1143000"/>
          </a:xfrm>
        </p:spPr>
        <p:txBody>
          <a:bodyPr/>
          <a:lstStyle/>
          <a:p>
            <a:pPr eaLnBrk="1" hangingPunct="1"/>
            <a:r>
              <a:rPr lang="en-US" sz="3600" dirty="0"/>
              <a:t>Case 2: Google and Others</a:t>
            </a:r>
            <a:br>
              <a:rPr lang="en-US" sz="3600" dirty="0"/>
            </a:br>
            <a:r>
              <a:rPr lang="en-US" sz="3600" dirty="0"/>
              <a:t>In search of the Future</a:t>
            </a:r>
          </a:p>
        </p:txBody>
      </p:sp>
      <p:sp>
        <p:nvSpPr>
          <p:cNvPr id="27652" name="Rectangle 3"/>
          <p:cNvSpPr>
            <a:spLocks noGrp="1" noChangeArrowheads="1"/>
          </p:cNvSpPr>
          <p:nvPr>
            <p:ph type="body" idx="1"/>
          </p:nvPr>
        </p:nvSpPr>
        <p:spPr>
          <a:xfrm>
            <a:off x="457200" y="1600200"/>
            <a:ext cx="8382000" cy="4525963"/>
          </a:xfrm>
        </p:spPr>
        <p:txBody>
          <a:bodyPr/>
          <a:lstStyle/>
          <a:p>
            <a:pPr eaLnBrk="1" hangingPunct="1">
              <a:lnSpc>
                <a:spcPct val="90000"/>
              </a:lnSpc>
            </a:pPr>
            <a:r>
              <a:rPr lang="en-US" dirty="0" smtClean="0"/>
              <a:t>The search engine has become the Internet’s “killer app”</a:t>
            </a:r>
          </a:p>
          <a:p>
            <a:pPr eaLnBrk="1" hangingPunct="1">
              <a:lnSpc>
                <a:spcPct val="90000"/>
              </a:lnSpc>
            </a:pPr>
            <a:r>
              <a:rPr lang="en-US" dirty="0" smtClean="0"/>
              <a:t>Selling ads linked to search results has become a growth business</a:t>
            </a:r>
          </a:p>
          <a:p>
            <a:pPr eaLnBrk="1" hangingPunct="1">
              <a:lnSpc>
                <a:spcPct val="90000"/>
              </a:lnSpc>
            </a:pPr>
            <a:r>
              <a:rPr lang="en-US" dirty="0" smtClean="0"/>
              <a:t>Demand for new ways of searching digital information</a:t>
            </a:r>
          </a:p>
          <a:p>
            <a:pPr eaLnBrk="1" hangingPunct="1">
              <a:lnSpc>
                <a:spcPct val="90000"/>
              </a:lnSpc>
            </a:pPr>
            <a:r>
              <a:rPr lang="en-US" dirty="0" smtClean="0"/>
              <a:t>Goal:</a:t>
            </a:r>
          </a:p>
          <a:p>
            <a:pPr lvl="1" eaLnBrk="1" hangingPunct="1">
              <a:lnSpc>
                <a:spcPct val="90000"/>
              </a:lnSpc>
            </a:pPr>
            <a:r>
              <a:rPr lang="en-US" dirty="0" smtClean="0"/>
              <a:t>Extract information from databases, Web pages, documents, or audio and video clips automatically</a:t>
            </a:r>
          </a:p>
          <a:p>
            <a:pPr lvl="1" eaLnBrk="1" hangingPunct="1">
              <a:lnSpc>
                <a:spcPct val="90000"/>
              </a:lnSpc>
            </a:pPr>
            <a:r>
              <a:rPr lang="en-US" dirty="0" smtClean="0"/>
              <a:t>Recognize names, dates and dollar amounts</a:t>
            </a:r>
          </a:p>
          <a:p>
            <a:pPr lvl="1" eaLnBrk="1" hangingPunct="1">
              <a:lnSpc>
                <a:spcPct val="90000"/>
              </a:lnSpc>
            </a:pPr>
            <a:r>
              <a:rPr lang="en-US" dirty="0" smtClean="0"/>
              <a:t>Find the relationships among them</a:t>
            </a:r>
          </a:p>
          <a:p>
            <a:pPr eaLnBrk="1" hangingPunct="1">
              <a:lnSpc>
                <a:spcPct val="90000"/>
              </a:lnSpc>
            </a:pPr>
            <a:endParaRPr lang="en-US" dirty="0" smtClean="0"/>
          </a:p>
        </p:txBody>
      </p:sp>
    </p:spTree>
    <p:extLst>
      <p:ext uri="{BB962C8B-B14F-4D97-AF65-F5344CB8AC3E}">
        <p14:creationId xmlns:p14="http://schemas.microsoft.com/office/powerpoint/2010/main" val="1509745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A6B6016C-2254-40D0-B0B9-6B6EF52C5655}" type="slidenum">
              <a:rPr lang="en-US">
                <a:solidFill>
                  <a:srgbClr val="F5E7AB"/>
                </a:solidFill>
              </a:rPr>
              <a:pPr eaLnBrk="1" hangingPunct="1"/>
              <a:t>44</a:t>
            </a:fld>
            <a:endParaRPr lang="en-US">
              <a:solidFill>
                <a:srgbClr val="F5E7AB"/>
              </a:solidFill>
            </a:endParaRPr>
          </a:p>
        </p:txBody>
      </p:sp>
      <p:sp>
        <p:nvSpPr>
          <p:cNvPr id="28675" name="Rectangle 2"/>
          <p:cNvSpPr>
            <a:spLocks noGrp="1" noChangeArrowheads="1"/>
          </p:cNvSpPr>
          <p:nvPr>
            <p:ph type="title"/>
          </p:nvPr>
        </p:nvSpPr>
        <p:spPr/>
        <p:txBody>
          <a:bodyPr/>
          <a:lstStyle/>
          <a:p>
            <a:pPr eaLnBrk="1" hangingPunct="1"/>
            <a:r>
              <a:rPr lang="en-US" smtClean="0"/>
              <a:t>Case Study Questions</a:t>
            </a:r>
          </a:p>
        </p:txBody>
      </p:sp>
      <p:sp>
        <p:nvSpPr>
          <p:cNvPr id="28676"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What is the driver behind the development of new and more powerful search engines</a:t>
            </a:r>
          </a:p>
          <a:p>
            <a:pPr marL="516179" indent="-516179" eaLnBrk="1" hangingPunct="1">
              <a:buFont typeface="Wingdings" pitchFamily="2" charset="2"/>
              <a:buAutoNum type="arabicPeriod"/>
            </a:pPr>
            <a:r>
              <a:rPr lang="en-US" smtClean="0"/>
              <a:t>Why can human beings still do much better at assessing the relevance of a website than sophisticated search engines?  What are the modern search engines failing to include?</a:t>
            </a:r>
          </a:p>
          <a:p>
            <a:pPr marL="516179" indent="-516179" eaLnBrk="1" hangingPunct="1">
              <a:buFont typeface="Wingdings" pitchFamily="2" charset="2"/>
              <a:buAutoNum type="arabicPeriod"/>
            </a:pPr>
            <a:r>
              <a:rPr lang="en-US" smtClean="0"/>
              <a:t>What is the difference between looking for search terms and looking for “expressions of human language?”</a:t>
            </a:r>
          </a:p>
        </p:txBody>
      </p:sp>
    </p:spTree>
    <p:extLst>
      <p:ext uri="{BB962C8B-B14F-4D97-AF65-F5344CB8AC3E}">
        <p14:creationId xmlns:p14="http://schemas.microsoft.com/office/powerpoint/2010/main" val="4156130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2642F29B-4A07-4714-A7DC-3D366A6CBC26}" type="slidenum">
              <a:rPr lang="en-US">
                <a:solidFill>
                  <a:srgbClr val="F5E7AB"/>
                </a:solidFill>
              </a:rPr>
              <a:pPr eaLnBrk="1" hangingPunct="1"/>
              <a:t>45</a:t>
            </a:fld>
            <a:endParaRPr lang="en-US">
              <a:solidFill>
                <a:srgbClr val="F5E7AB"/>
              </a:solidFill>
            </a:endParaRPr>
          </a:p>
        </p:txBody>
      </p:sp>
      <p:sp>
        <p:nvSpPr>
          <p:cNvPr id="29699" name="Rectangle 2"/>
          <p:cNvSpPr>
            <a:spLocks noGrp="1" noChangeArrowheads="1"/>
          </p:cNvSpPr>
          <p:nvPr>
            <p:ph type="title"/>
          </p:nvPr>
        </p:nvSpPr>
        <p:spPr/>
        <p:txBody>
          <a:bodyPr/>
          <a:lstStyle/>
          <a:p>
            <a:pPr eaLnBrk="1" hangingPunct="1"/>
            <a:r>
              <a:rPr lang="en-US" smtClean="0"/>
              <a:t>Real World Internet Activity</a:t>
            </a:r>
          </a:p>
        </p:txBody>
      </p:sp>
      <p:sp>
        <p:nvSpPr>
          <p:cNvPr id="29700"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Search engines exist for just about any type of Internet search you may wish to conduct.  The big ones like Google, Yahoo, and MSN are commonly used.  Using the Internet,</a:t>
            </a:r>
          </a:p>
          <a:p>
            <a:pPr marL="860298" lvl="1" indent="-473164" eaLnBrk="1" hangingPunct="1"/>
            <a:r>
              <a:rPr lang="en-US" smtClean="0"/>
              <a:t>See if you can find some lesser-known search engines.</a:t>
            </a:r>
          </a:p>
          <a:p>
            <a:pPr marL="860298" lvl="1" indent="-473164" eaLnBrk="1" hangingPunct="1"/>
            <a:r>
              <a:rPr lang="en-US" smtClean="0"/>
              <a:t>What are their special features and benefits?</a:t>
            </a:r>
          </a:p>
          <a:p>
            <a:pPr marL="860298" lvl="1" indent="-473164" eaLnBrk="1" hangingPunct="1"/>
            <a:r>
              <a:rPr lang="en-US" smtClean="0"/>
              <a:t>Why aren’t more people using them?</a:t>
            </a:r>
          </a:p>
          <a:p>
            <a:pPr marL="860298" lvl="1" indent="-473164" eaLnBrk="1" hangingPunct="1"/>
            <a:r>
              <a:rPr lang="en-US" smtClean="0"/>
              <a:t>Check out www.kartoo.com to see a unique approach to Internet search.</a:t>
            </a:r>
          </a:p>
          <a:p>
            <a:pPr marL="516179" indent="-516179" eaLnBrk="1" hangingPunct="1">
              <a:buNone/>
            </a:pPr>
            <a:endParaRPr lang="en-US" sz="2500"/>
          </a:p>
          <a:p>
            <a:pPr marL="860298" lvl="1" indent="-473164" eaLnBrk="1" hangingPunct="1"/>
            <a:endParaRPr lang="en-US" sz="2300"/>
          </a:p>
        </p:txBody>
      </p:sp>
    </p:spTree>
    <p:extLst>
      <p:ext uri="{BB962C8B-B14F-4D97-AF65-F5344CB8AC3E}">
        <p14:creationId xmlns:p14="http://schemas.microsoft.com/office/powerpoint/2010/main" val="2233544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E73F3E71-4E8D-4DCF-B2D9-E011A10BFABE}" type="slidenum">
              <a:rPr lang="en-US">
                <a:solidFill>
                  <a:srgbClr val="F5E7AB"/>
                </a:solidFill>
              </a:rPr>
              <a:pPr eaLnBrk="1" hangingPunct="1"/>
              <a:t>46</a:t>
            </a:fld>
            <a:endParaRPr lang="en-US">
              <a:solidFill>
                <a:srgbClr val="F5E7AB"/>
              </a:solidFill>
            </a:endParaRPr>
          </a:p>
        </p:txBody>
      </p:sp>
      <p:sp>
        <p:nvSpPr>
          <p:cNvPr id="30723" name="Rectangle 2"/>
          <p:cNvSpPr>
            <a:spLocks noGrp="1" noChangeArrowheads="1"/>
          </p:cNvSpPr>
          <p:nvPr>
            <p:ph type="title"/>
          </p:nvPr>
        </p:nvSpPr>
        <p:spPr/>
        <p:txBody>
          <a:bodyPr/>
          <a:lstStyle/>
          <a:p>
            <a:pPr eaLnBrk="1" hangingPunct="1"/>
            <a:r>
              <a:rPr lang="en-US" smtClean="0"/>
              <a:t>Real World Group Activity</a:t>
            </a:r>
          </a:p>
        </p:txBody>
      </p:sp>
      <p:sp>
        <p:nvSpPr>
          <p:cNvPr id="30724" name="Rectangle 3"/>
          <p:cNvSpPr>
            <a:spLocks noGrp="1" noChangeArrowheads="1"/>
          </p:cNvSpPr>
          <p:nvPr>
            <p:ph type="body" idx="1"/>
          </p:nvPr>
        </p:nvSpPr>
        <p:spPr/>
        <p:txBody>
          <a:bodyPr/>
          <a:lstStyle/>
          <a:p>
            <a:pPr eaLnBrk="1" hangingPunct="1"/>
            <a:r>
              <a:rPr lang="en-US" smtClean="0"/>
              <a:t>Each day, data is becoming more and more complex.  Adding to its complexity is its sheer volume, which is monumental.  In small groups,</a:t>
            </a:r>
          </a:p>
          <a:p>
            <a:pPr lvl="1" eaLnBrk="1" hangingPunct="1"/>
            <a:r>
              <a:rPr lang="en-US" smtClean="0"/>
              <a:t>Brainstorm how some of the complex data we commonly generate can be sorted and searched.</a:t>
            </a:r>
          </a:p>
          <a:p>
            <a:pPr lvl="1" eaLnBrk="1" hangingPunct="1"/>
            <a:r>
              <a:rPr lang="en-US" smtClean="0"/>
              <a:t>How would we go about searching for a picture of something?  How about a particular color?</a:t>
            </a:r>
          </a:p>
        </p:txBody>
      </p:sp>
    </p:spTree>
    <p:extLst>
      <p:ext uri="{BB962C8B-B14F-4D97-AF65-F5344CB8AC3E}">
        <p14:creationId xmlns:p14="http://schemas.microsoft.com/office/powerpoint/2010/main" val="3473003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77193E82-2965-4BBC-B310-00F710E5F3B0}" type="slidenum">
              <a:rPr lang="en-US">
                <a:solidFill>
                  <a:srgbClr val="F5E7AB"/>
                </a:solidFill>
              </a:rPr>
              <a:pPr eaLnBrk="1" hangingPunct="1"/>
              <a:t>47</a:t>
            </a:fld>
            <a:endParaRPr lang="en-US">
              <a:solidFill>
                <a:srgbClr val="F5E7AB"/>
              </a:solidFill>
            </a:endParaRPr>
          </a:p>
        </p:txBody>
      </p:sp>
      <p:sp>
        <p:nvSpPr>
          <p:cNvPr id="31747" name="Rectangle 2"/>
          <p:cNvSpPr>
            <a:spLocks noGrp="1" noChangeArrowheads="1"/>
          </p:cNvSpPr>
          <p:nvPr>
            <p:ph type="title"/>
          </p:nvPr>
        </p:nvSpPr>
        <p:spPr/>
        <p:txBody>
          <a:bodyPr/>
          <a:lstStyle/>
          <a:p>
            <a:pPr eaLnBrk="1" hangingPunct="1"/>
            <a:r>
              <a:rPr lang="en-US" smtClean="0"/>
              <a:t>e-Commerce Trends</a:t>
            </a:r>
          </a:p>
        </p:txBody>
      </p:sp>
      <p:pic>
        <p:nvPicPr>
          <p:cNvPr id="31748" name="Picture 6" descr="obr43559_08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73528" y="1516673"/>
            <a:ext cx="6738056" cy="46031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7"/>
          <p:cNvSpPr txBox="1">
            <a:spLocks noChangeArrowheads="1"/>
          </p:cNvSpPr>
          <p:nvPr/>
        </p:nvSpPr>
        <p:spPr bwMode="auto">
          <a:xfrm>
            <a:off x="1693334" y="6200410"/>
            <a:ext cx="7223126" cy="45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t>Source: Adapted from Jonathan Rosenoer, Douglas Armstrong, and J. Russell Gates, </a:t>
            </a:r>
            <a:r>
              <a:rPr lang="en-US" sz="1100" i="1"/>
              <a:t>The Clickable Corporation:</a:t>
            </a:r>
          </a:p>
          <a:p>
            <a:pPr eaLnBrk="1" hangingPunct="1"/>
            <a:r>
              <a:rPr lang="en-US" sz="1100" i="1"/>
              <a:t>Successful Strategies for Capturing the Internet Advantage </a:t>
            </a:r>
            <a:r>
              <a:rPr lang="en-US" sz="1100"/>
              <a:t>(New York:  The Free Press, 1999), p. 24.</a:t>
            </a:r>
          </a:p>
        </p:txBody>
      </p:sp>
    </p:spTree>
    <p:extLst>
      <p:ext uri="{BB962C8B-B14F-4D97-AF65-F5344CB8AC3E}">
        <p14:creationId xmlns:p14="http://schemas.microsoft.com/office/powerpoint/2010/main" val="328386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72D5B768-BDD7-484A-AC6C-D1BA4466EBF1}" type="slidenum">
              <a:rPr lang="en-US">
                <a:solidFill>
                  <a:srgbClr val="F5E7AB"/>
                </a:solidFill>
              </a:rPr>
              <a:pPr eaLnBrk="1" hangingPunct="1"/>
              <a:t>48</a:t>
            </a:fld>
            <a:endParaRPr lang="en-US">
              <a:solidFill>
                <a:srgbClr val="F5E7AB"/>
              </a:solidFill>
            </a:endParaRPr>
          </a:p>
        </p:txBody>
      </p:sp>
      <p:sp>
        <p:nvSpPr>
          <p:cNvPr id="32771" name="Rectangle 4"/>
          <p:cNvSpPr>
            <a:spLocks noGrp="1" noChangeArrowheads="1"/>
          </p:cNvSpPr>
          <p:nvPr>
            <p:ph type="title"/>
          </p:nvPr>
        </p:nvSpPr>
        <p:spPr/>
        <p:txBody>
          <a:bodyPr/>
          <a:lstStyle/>
          <a:p>
            <a:pPr eaLnBrk="1" hangingPunct="1"/>
            <a:r>
              <a:rPr lang="en-US" dirty="0" smtClean="0"/>
              <a:t>e-Commerce Success Factors</a:t>
            </a:r>
          </a:p>
        </p:txBody>
      </p:sp>
      <p:sp>
        <p:nvSpPr>
          <p:cNvPr id="32772" name="Rectangle 5"/>
          <p:cNvSpPr>
            <a:spLocks noGrp="1" noChangeArrowheads="1"/>
          </p:cNvSpPr>
          <p:nvPr>
            <p:ph type="body" idx="1"/>
          </p:nvPr>
        </p:nvSpPr>
        <p:spPr>
          <a:xfrm>
            <a:off x="381000" y="1295400"/>
            <a:ext cx="8610600" cy="4525963"/>
          </a:xfrm>
        </p:spPr>
        <p:txBody>
          <a:bodyPr/>
          <a:lstStyle/>
          <a:p>
            <a:pPr eaLnBrk="1" hangingPunct="1"/>
            <a:r>
              <a:rPr lang="en-US" dirty="0" smtClean="0">
                <a:solidFill>
                  <a:srgbClr val="FF0000"/>
                </a:solidFill>
              </a:rPr>
              <a:t>Selection and Value</a:t>
            </a:r>
            <a:endParaRPr lang="en-US" dirty="0" smtClean="0"/>
          </a:p>
          <a:p>
            <a:pPr lvl="1" eaLnBrk="1" hangingPunct="1"/>
            <a:r>
              <a:rPr lang="en-US" dirty="0" smtClean="0"/>
              <a:t>Attractive product selections, competitive prices, satisfaction guarantees, and customer support after the sale</a:t>
            </a:r>
          </a:p>
          <a:p>
            <a:pPr eaLnBrk="1" hangingPunct="1"/>
            <a:r>
              <a:rPr lang="en-US" dirty="0" smtClean="0">
                <a:solidFill>
                  <a:srgbClr val="FF0000"/>
                </a:solidFill>
              </a:rPr>
              <a:t>Performance and Service</a:t>
            </a:r>
            <a:endParaRPr lang="en-US" dirty="0" smtClean="0"/>
          </a:p>
          <a:p>
            <a:pPr lvl="1" eaLnBrk="1" hangingPunct="1"/>
            <a:r>
              <a:rPr lang="en-US" dirty="0" smtClean="0"/>
              <a:t>Fast, easy navigation, shopping, and purchasing, and prompt shipping and delivery</a:t>
            </a:r>
          </a:p>
          <a:p>
            <a:pPr eaLnBrk="1" hangingPunct="1"/>
            <a:r>
              <a:rPr lang="en-US" dirty="0" smtClean="0">
                <a:solidFill>
                  <a:srgbClr val="FF0000"/>
                </a:solidFill>
              </a:rPr>
              <a:t>Look and Feel</a:t>
            </a:r>
          </a:p>
          <a:p>
            <a:pPr lvl="1" eaLnBrk="1" hangingPunct="1"/>
            <a:r>
              <a:rPr lang="en-US" dirty="0" smtClean="0"/>
              <a:t>Attractive web storefront, website shipping areas, multimedia product catalog pages, and shopping features</a:t>
            </a:r>
          </a:p>
        </p:txBody>
      </p:sp>
    </p:spTree>
    <p:extLst>
      <p:ext uri="{BB962C8B-B14F-4D97-AF65-F5344CB8AC3E}">
        <p14:creationId xmlns:p14="http://schemas.microsoft.com/office/powerpoint/2010/main" val="1734977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BD37B9A6-B61E-4077-A45A-21512C8B8668}" type="slidenum">
              <a:rPr lang="en-US">
                <a:solidFill>
                  <a:srgbClr val="F5E7AB"/>
                </a:solidFill>
              </a:rPr>
              <a:pPr eaLnBrk="1" hangingPunct="1"/>
              <a:t>49</a:t>
            </a:fld>
            <a:endParaRPr lang="en-US">
              <a:solidFill>
                <a:srgbClr val="F5E7AB"/>
              </a:solidFill>
            </a:endParaRPr>
          </a:p>
        </p:txBody>
      </p:sp>
      <p:sp>
        <p:nvSpPr>
          <p:cNvPr id="33795" name="Rectangle 2"/>
          <p:cNvSpPr>
            <a:spLocks noGrp="1" noChangeArrowheads="1"/>
          </p:cNvSpPr>
          <p:nvPr>
            <p:ph type="title"/>
          </p:nvPr>
        </p:nvSpPr>
        <p:spPr/>
        <p:txBody>
          <a:bodyPr/>
          <a:lstStyle/>
          <a:p>
            <a:pPr eaLnBrk="1" hangingPunct="1"/>
            <a:r>
              <a:rPr lang="en-US" dirty="0" smtClean="0"/>
              <a:t>e-Commerce Success Factors</a:t>
            </a:r>
          </a:p>
        </p:txBody>
      </p:sp>
      <p:sp>
        <p:nvSpPr>
          <p:cNvPr id="33796" name="Rectangle 3"/>
          <p:cNvSpPr>
            <a:spLocks noGrp="1" noChangeArrowheads="1"/>
          </p:cNvSpPr>
          <p:nvPr>
            <p:ph type="body" sz="half" idx="1"/>
          </p:nvPr>
        </p:nvSpPr>
        <p:spPr/>
        <p:txBody>
          <a:bodyPr/>
          <a:lstStyle/>
          <a:p>
            <a:pPr eaLnBrk="1" hangingPunct="1"/>
            <a:r>
              <a:rPr lang="en-US" sz="2300">
                <a:solidFill>
                  <a:srgbClr val="FF0000"/>
                </a:solidFill>
              </a:rPr>
              <a:t>Advertising and Incentives</a:t>
            </a:r>
            <a:endParaRPr lang="en-US" sz="2300"/>
          </a:p>
          <a:p>
            <a:pPr lvl="1" eaLnBrk="1" hangingPunct="1"/>
            <a:r>
              <a:rPr lang="en-US" sz="2300"/>
              <a:t>Targeted web page advertising and e-mail promotions, discounts and special offers, including advertising at affiliate sites</a:t>
            </a:r>
          </a:p>
          <a:p>
            <a:pPr eaLnBrk="1" hangingPunct="1"/>
            <a:endParaRPr lang="en-US" sz="2300"/>
          </a:p>
        </p:txBody>
      </p:sp>
      <p:pic>
        <p:nvPicPr>
          <p:cNvPr id="33797" name="Picture 7" descr="obr43559_08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932" y="3804505"/>
            <a:ext cx="8505472" cy="21980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01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2771CD81-616A-4F7E-A5A7-83EAF82F7846}" type="slidenum">
              <a:rPr lang="en-US">
                <a:solidFill>
                  <a:srgbClr val="F5E7AB"/>
                </a:solidFill>
              </a:rPr>
              <a:pPr eaLnBrk="1" hangingPunct="1"/>
              <a:t>5</a:t>
            </a:fld>
            <a:endParaRPr lang="en-US">
              <a:solidFill>
                <a:srgbClr val="F5E7AB"/>
              </a:solidFill>
            </a:endParaRPr>
          </a:p>
        </p:txBody>
      </p:sp>
      <p:sp>
        <p:nvSpPr>
          <p:cNvPr id="6147" name="Rectangle 2"/>
          <p:cNvSpPr>
            <a:spLocks noGrp="1" noChangeArrowheads="1"/>
          </p:cNvSpPr>
          <p:nvPr>
            <p:ph type="title"/>
          </p:nvPr>
        </p:nvSpPr>
        <p:spPr/>
        <p:txBody>
          <a:bodyPr/>
          <a:lstStyle/>
          <a:p>
            <a:pPr eaLnBrk="1" hangingPunct="1"/>
            <a:r>
              <a:rPr lang="en-US" smtClean="0"/>
              <a:t>Learning Objectives</a:t>
            </a:r>
          </a:p>
        </p:txBody>
      </p:sp>
      <p:sp>
        <p:nvSpPr>
          <p:cNvPr id="6148" name="Rectangle 3"/>
          <p:cNvSpPr>
            <a:spLocks noGrp="1" noChangeArrowheads="1"/>
          </p:cNvSpPr>
          <p:nvPr>
            <p:ph type="body" idx="1"/>
          </p:nvPr>
        </p:nvSpPr>
        <p:spPr/>
        <p:txBody>
          <a:bodyPr/>
          <a:lstStyle/>
          <a:p>
            <a:pPr marL="516179" indent="-516179" eaLnBrk="1" hangingPunct="1">
              <a:buFontTx/>
              <a:buAutoNum type="arabicPeriod" startAt="4"/>
            </a:pPr>
            <a:r>
              <a:rPr lang="en-US" smtClean="0"/>
              <a:t>Identify and explain the business value of several types of e-commerce marketplaces.</a:t>
            </a:r>
          </a:p>
          <a:p>
            <a:pPr marL="516179" indent="-516179" eaLnBrk="1" hangingPunct="1">
              <a:buFontTx/>
              <a:buAutoNum type="arabicPeriod" startAt="4"/>
            </a:pPr>
            <a:r>
              <a:rPr lang="en-US" smtClean="0"/>
              <a:t>Discuss the benefits and trade-offs of several e-commerce clicks and bricks alternatives.</a:t>
            </a:r>
          </a:p>
          <a:p>
            <a:pPr marL="860298" lvl="1" indent="-473164" eaLnBrk="1" hangingPunct="1">
              <a:buFontTx/>
              <a:buAutoNum type="alphaLcPeriod"/>
            </a:pPr>
            <a:endParaRPr lang="en-US" smtClean="0"/>
          </a:p>
          <a:p>
            <a:pPr marL="516179" indent="-516179" eaLnBrk="1" hangingPunct="1">
              <a:buNone/>
            </a:pPr>
            <a:endParaRPr lang="en-US" smtClean="0"/>
          </a:p>
        </p:txBody>
      </p:sp>
    </p:spTree>
    <p:extLst>
      <p:ext uri="{BB962C8B-B14F-4D97-AF65-F5344CB8AC3E}">
        <p14:creationId xmlns:p14="http://schemas.microsoft.com/office/powerpoint/2010/main" val="4023877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A19B3C64-5C18-430C-B7F0-8FE45A1475CC}" type="slidenum">
              <a:rPr lang="en-US">
                <a:solidFill>
                  <a:srgbClr val="F5E7AB"/>
                </a:solidFill>
              </a:rPr>
              <a:pPr eaLnBrk="1" hangingPunct="1"/>
              <a:t>50</a:t>
            </a:fld>
            <a:endParaRPr lang="en-US">
              <a:solidFill>
                <a:srgbClr val="F5E7AB"/>
              </a:solidFill>
            </a:endParaRPr>
          </a:p>
        </p:txBody>
      </p:sp>
      <p:sp>
        <p:nvSpPr>
          <p:cNvPr id="34819" name="Rectangle 6"/>
          <p:cNvSpPr>
            <a:spLocks noGrp="1" noChangeArrowheads="1"/>
          </p:cNvSpPr>
          <p:nvPr>
            <p:ph type="title"/>
          </p:nvPr>
        </p:nvSpPr>
        <p:spPr/>
        <p:txBody>
          <a:bodyPr/>
          <a:lstStyle/>
          <a:p>
            <a:pPr eaLnBrk="1" hangingPunct="1"/>
            <a:r>
              <a:rPr lang="en-US" smtClean="0"/>
              <a:t>e-Commerce Success Factors</a:t>
            </a:r>
          </a:p>
        </p:txBody>
      </p:sp>
      <p:sp>
        <p:nvSpPr>
          <p:cNvPr id="34820" name="Rectangle 7"/>
          <p:cNvSpPr>
            <a:spLocks noGrp="1" noChangeArrowheads="1"/>
          </p:cNvSpPr>
          <p:nvPr>
            <p:ph type="body" idx="1"/>
          </p:nvPr>
        </p:nvSpPr>
        <p:spPr/>
        <p:txBody>
          <a:bodyPr/>
          <a:lstStyle/>
          <a:p>
            <a:pPr eaLnBrk="1" hangingPunct="1">
              <a:lnSpc>
                <a:spcPct val="90000"/>
              </a:lnSpc>
            </a:pPr>
            <a:r>
              <a:rPr lang="en-US" smtClean="0">
                <a:solidFill>
                  <a:srgbClr val="FF0000"/>
                </a:solidFill>
              </a:rPr>
              <a:t>Personal Attention</a:t>
            </a:r>
          </a:p>
          <a:p>
            <a:pPr lvl="1" eaLnBrk="1" hangingPunct="1">
              <a:lnSpc>
                <a:spcPct val="90000"/>
              </a:lnSpc>
            </a:pPr>
            <a:r>
              <a:rPr lang="en-US" smtClean="0"/>
              <a:t>Personal web pages, personalized product recommendations, Web advertising and e-mail notices, and interactive support for all customers</a:t>
            </a:r>
          </a:p>
          <a:p>
            <a:pPr eaLnBrk="1" hangingPunct="1">
              <a:lnSpc>
                <a:spcPct val="90000"/>
              </a:lnSpc>
            </a:pPr>
            <a:r>
              <a:rPr lang="en-US" smtClean="0">
                <a:solidFill>
                  <a:srgbClr val="FF0000"/>
                </a:solidFill>
              </a:rPr>
              <a:t>Community Relationships</a:t>
            </a:r>
            <a:r>
              <a:rPr lang="en-US" smtClean="0"/>
              <a:t> </a:t>
            </a:r>
          </a:p>
          <a:p>
            <a:pPr lvl="1" eaLnBrk="1" hangingPunct="1">
              <a:lnSpc>
                <a:spcPct val="90000"/>
              </a:lnSpc>
            </a:pPr>
            <a:r>
              <a:rPr lang="en-US" smtClean="0"/>
              <a:t>Virtual communities of customers, suppliers, company representatives, and others via newsgroups, chat rooms, and links to related sites</a:t>
            </a:r>
          </a:p>
          <a:p>
            <a:pPr eaLnBrk="1" hangingPunct="1">
              <a:lnSpc>
                <a:spcPct val="90000"/>
              </a:lnSpc>
            </a:pPr>
            <a:r>
              <a:rPr lang="en-US" smtClean="0">
                <a:solidFill>
                  <a:srgbClr val="FF0000"/>
                </a:solidFill>
              </a:rPr>
              <a:t>Security and Reliability</a:t>
            </a:r>
          </a:p>
          <a:p>
            <a:pPr lvl="1" eaLnBrk="1" hangingPunct="1">
              <a:lnSpc>
                <a:spcPct val="90000"/>
              </a:lnSpc>
            </a:pPr>
            <a:r>
              <a:rPr lang="en-US" smtClean="0"/>
              <a:t>Security of customer information and website transactions, trustworthy product information, and reliable order fulfillment</a:t>
            </a:r>
          </a:p>
          <a:p>
            <a:pPr eaLnBrk="1" hangingPunct="1">
              <a:lnSpc>
                <a:spcPct val="90000"/>
              </a:lnSpc>
            </a:pPr>
            <a:endParaRPr lang="en-US" smtClean="0"/>
          </a:p>
        </p:txBody>
      </p:sp>
    </p:spTree>
    <p:extLst>
      <p:ext uri="{BB962C8B-B14F-4D97-AF65-F5344CB8AC3E}">
        <p14:creationId xmlns:p14="http://schemas.microsoft.com/office/powerpoint/2010/main" val="3699433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D9611827-98ED-4F72-926D-A6049E4D8561}" type="slidenum">
              <a:rPr lang="en-US">
                <a:solidFill>
                  <a:srgbClr val="F5E7AB"/>
                </a:solidFill>
              </a:rPr>
              <a:pPr eaLnBrk="1" hangingPunct="1"/>
              <a:t>51</a:t>
            </a:fld>
            <a:endParaRPr lang="en-US">
              <a:solidFill>
                <a:srgbClr val="F5E7AB"/>
              </a:solidFill>
            </a:endParaRPr>
          </a:p>
        </p:txBody>
      </p:sp>
      <p:sp>
        <p:nvSpPr>
          <p:cNvPr id="35843" name="Rectangle 6"/>
          <p:cNvSpPr>
            <a:spLocks noGrp="1" noChangeArrowheads="1"/>
          </p:cNvSpPr>
          <p:nvPr>
            <p:ph type="title"/>
          </p:nvPr>
        </p:nvSpPr>
        <p:spPr/>
        <p:txBody>
          <a:bodyPr/>
          <a:lstStyle/>
          <a:p>
            <a:pPr eaLnBrk="1" hangingPunct="1"/>
            <a:r>
              <a:rPr lang="en-US" smtClean="0"/>
              <a:t>Web Store Requirements</a:t>
            </a:r>
          </a:p>
        </p:txBody>
      </p:sp>
      <p:pic>
        <p:nvPicPr>
          <p:cNvPr id="35844" name="Picture 8" descr="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7861" y="1677865"/>
            <a:ext cx="7697611"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923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F90B0E40-D144-4132-A9BC-7181EB8C333A}" type="slidenum">
              <a:rPr lang="en-US">
                <a:solidFill>
                  <a:srgbClr val="F5E7AB"/>
                </a:solidFill>
              </a:rPr>
              <a:pPr eaLnBrk="1" hangingPunct="1"/>
              <a:t>52</a:t>
            </a:fld>
            <a:endParaRPr lang="en-US">
              <a:solidFill>
                <a:srgbClr val="F5E7AB"/>
              </a:solidFill>
            </a:endParaRPr>
          </a:p>
        </p:txBody>
      </p:sp>
      <p:sp>
        <p:nvSpPr>
          <p:cNvPr id="36867" name="Rectangle 4"/>
          <p:cNvSpPr>
            <a:spLocks noGrp="1" noChangeArrowheads="1"/>
          </p:cNvSpPr>
          <p:nvPr>
            <p:ph type="title"/>
          </p:nvPr>
        </p:nvSpPr>
        <p:spPr/>
        <p:txBody>
          <a:bodyPr/>
          <a:lstStyle/>
          <a:p>
            <a:pPr eaLnBrk="1" hangingPunct="1"/>
            <a:r>
              <a:rPr lang="en-US" smtClean="0"/>
              <a:t>Developing a Web Store</a:t>
            </a:r>
          </a:p>
        </p:txBody>
      </p:sp>
      <p:sp>
        <p:nvSpPr>
          <p:cNvPr id="36868" name="Rectangle 5"/>
          <p:cNvSpPr>
            <a:spLocks noGrp="1" noChangeArrowheads="1"/>
          </p:cNvSpPr>
          <p:nvPr>
            <p:ph type="body" idx="1"/>
          </p:nvPr>
        </p:nvSpPr>
        <p:spPr/>
        <p:txBody>
          <a:bodyPr/>
          <a:lstStyle/>
          <a:p>
            <a:pPr eaLnBrk="1" hangingPunct="1"/>
            <a:r>
              <a:rPr lang="en-US" smtClean="0">
                <a:solidFill>
                  <a:srgbClr val="FF0000"/>
                </a:solidFill>
              </a:rPr>
              <a:t>Build</a:t>
            </a:r>
            <a:r>
              <a:rPr lang="en-US" smtClean="0"/>
              <a:t> website</a:t>
            </a:r>
          </a:p>
          <a:p>
            <a:pPr lvl="1" eaLnBrk="1" hangingPunct="1"/>
            <a:r>
              <a:rPr lang="en-US" smtClean="0"/>
              <a:t>Use simple website design tools</a:t>
            </a:r>
          </a:p>
          <a:p>
            <a:pPr lvl="1" eaLnBrk="1" hangingPunct="1"/>
            <a:r>
              <a:rPr lang="en-US" smtClean="0"/>
              <a:t>Predesigned templates</a:t>
            </a:r>
          </a:p>
          <a:p>
            <a:pPr lvl="1" eaLnBrk="1" hangingPunct="1"/>
            <a:r>
              <a:rPr lang="en-US" smtClean="0"/>
              <a:t>Build your own website or use outside contractor</a:t>
            </a:r>
          </a:p>
          <a:p>
            <a:pPr eaLnBrk="1" hangingPunct="1"/>
            <a:r>
              <a:rPr lang="en-US" smtClean="0">
                <a:solidFill>
                  <a:srgbClr val="FF0000"/>
                </a:solidFill>
              </a:rPr>
              <a:t>Market</a:t>
            </a:r>
            <a:r>
              <a:rPr lang="en-US" smtClean="0"/>
              <a:t> website to attract visitors and transform them into loyal customers</a:t>
            </a:r>
          </a:p>
        </p:txBody>
      </p:sp>
    </p:spTree>
    <p:extLst>
      <p:ext uri="{BB962C8B-B14F-4D97-AF65-F5344CB8AC3E}">
        <p14:creationId xmlns:p14="http://schemas.microsoft.com/office/powerpoint/2010/main" val="2437375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EFCBE23B-AD09-40AE-90D0-A197377AD749}" type="slidenum">
              <a:rPr lang="en-US">
                <a:solidFill>
                  <a:srgbClr val="F5E7AB"/>
                </a:solidFill>
              </a:rPr>
              <a:pPr eaLnBrk="1" hangingPunct="1"/>
              <a:t>53</a:t>
            </a:fld>
            <a:endParaRPr lang="en-US">
              <a:solidFill>
                <a:srgbClr val="F5E7AB"/>
              </a:solidFill>
            </a:endParaRPr>
          </a:p>
        </p:txBody>
      </p:sp>
      <p:sp>
        <p:nvSpPr>
          <p:cNvPr id="37891" name="Rectangle 4"/>
          <p:cNvSpPr>
            <a:spLocks noGrp="1" noChangeArrowheads="1"/>
          </p:cNvSpPr>
          <p:nvPr>
            <p:ph type="title"/>
          </p:nvPr>
        </p:nvSpPr>
        <p:spPr/>
        <p:txBody>
          <a:bodyPr/>
          <a:lstStyle/>
          <a:p>
            <a:pPr eaLnBrk="1" hangingPunct="1"/>
            <a:r>
              <a:rPr lang="en-US" smtClean="0"/>
              <a:t>Serving Customers</a:t>
            </a:r>
          </a:p>
        </p:txBody>
      </p:sp>
      <p:sp>
        <p:nvSpPr>
          <p:cNvPr id="37892" name="Rectangle 5"/>
          <p:cNvSpPr>
            <a:spLocks noGrp="1" noChangeArrowheads="1"/>
          </p:cNvSpPr>
          <p:nvPr>
            <p:ph type="body" idx="1"/>
          </p:nvPr>
        </p:nvSpPr>
        <p:spPr/>
        <p:txBody>
          <a:bodyPr/>
          <a:lstStyle/>
          <a:p>
            <a:pPr eaLnBrk="1" hangingPunct="1"/>
            <a:r>
              <a:rPr lang="en-US" smtClean="0">
                <a:solidFill>
                  <a:srgbClr val="FF0000"/>
                </a:solidFill>
              </a:rPr>
              <a:t>Serve</a:t>
            </a:r>
            <a:r>
              <a:rPr lang="en-US" smtClean="0"/>
              <a:t> customers by creating user profiles, personal Web pages and promotions that help develop a one-to-one relationship</a:t>
            </a:r>
          </a:p>
          <a:p>
            <a:pPr eaLnBrk="1" hangingPunct="1"/>
            <a:r>
              <a:rPr lang="en-US" smtClean="0">
                <a:solidFill>
                  <a:srgbClr val="FF0000"/>
                </a:solidFill>
              </a:rPr>
              <a:t>Transact</a:t>
            </a:r>
            <a:r>
              <a:rPr lang="en-US" smtClean="0"/>
              <a:t> with customers by providing an attractive, friendly, and efficient Web store</a:t>
            </a:r>
          </a:p>
          <a:p>
            <a:pPr eaLnBrk="1" hangingPunct="1"/>
            <a:r>
              <a:rPr lang="en-US" smtClean="0">
                <a:solidFill>
                  <a:srgbClr val="FF0000"/>
                </a:solidFill>
              </a:rPr>
              <a:t>Support</a:t>
            </a:r>
            <a:r>
              <a:rPr lang="en-US" smtClean="0"/>
              <a:t> customers with</a:t>
            </a:r>
          </a:p>
          <a:p>
            <a:pPr lvl="1" eaLnBrk="1" hangingPunct="1"/>
            <a:r>
              <a:rPr lang="en-US" smtClean="0"/>
              <a:t>Self-help menus, tutorials, FAQs </a:t>
            </a:r>
          </a:p>
          <a:p>
            <a:pPr lvl="1" eaLnBrk="1" hangingPunct="1"/>
            <a:r>
              <a:rPr lang="en-US" smtClean="0"/>
              <a:t>E-mail correspondence with customer service representatives</a:t>
            </a:r>
          </a:p>
        </p:txBody>
      </p:sp>
    </p:spTree>
    <p:extLst>
      <p:ext uri="{BB962C8B-B14F-4D97-AF65-F5344CB8AC3E}">
        <p14:creationId xmlns:p14="http://schemas.microsoft.com/office/powerpoint/2010/main" val="1335969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0E074226-1DD4-4E4E-867F-24BCDBE227D0}" type="slidenum">
              <a:rPr lang="en-US">
                <a:solidFill>
                  <a:srgbClr val="F5E7AB"/>
                </a:solidFill>
              </a:rPr>
              <a:pPr eaLnBrk="1" hangingPunct="1"/>
              <a:t>54</a:t>
            </a:fld>
            <a:endParaRPr lang="en-US">
              <a:solidFill>
                <a:srgbClr val="F5E7AB"/>
              </a:solidFill>
            </a:endParaRPr>
          </a:p>
        </p:txBody>
      </p:sp>
      <p:sp>
        <p:nvSpPr>
          <p:cNvPr id="38915" name="Rectangle 4"/>
          <p:cNvSpPr>
            <a:spLocks noGrp="1" noChangeArrowheads="1"/>
          </p:cNvSpPr>
          <p:nvPr>
            <p:ph type="title"/>
          </p:nvPr>
        </p:nvSpPr>
        <p:spPr/>
        <p:txBody>
          <a:bodyPr/>
          <a:lstStyle/>
          <a:p>
            <a:pPr eaLnBrk="1" hangingPunct="1"/>
            <a:r>
              <a:rPr lang="en-US" smtClean="0"/>
              <a:t>Managing a Web Store</a:t>
            </a:r>
          </a:p>
        </p:txBody>
      </p:sp>
      <p:sp>
        <p:nvSpPr>
          <p:cNvPr id="38916" name="Rectangle 5"/>
          <p:cNvSpPr>
            <a:spLocks noGrp="1" noChangeArrowheads="1"/>
          </p:cNvSpPr>
          <p:nvPr>
            <p:ph type="body" idx="1"/>
          </p:nvPr>
        </p:nvSpPr>
        <p:spPr/>
        <p:txBody>
          <a:bodyPr/>
          <a:lstStyle/>
          <a:p>
            <a:pPr eaLnBrk="1" hangingPunct="1"/>
            <a:r>
              <a:rPr lang="en-US" smtClean="0">
                <a:solidFill>
                  <a:srgbClr val="FF0000"/>
                </a:solidFill>
              </a:rPr>
              <a:t>Manage</a:t>
            </a:r>
            <a:r>
              <a:rPr lang="en-US" smtClean="0"/>
              <a:t> both the business and the website</a:t>
            </a:r>
          </a:p>
          <a:p>
            <a:pPr lvl="1" eaLnBrk="1" hangingPunct="1"/>
            <a:r>
              <a:rPr lang="en-US" smtClean="0"/>
              <a:t>Record and analyze traffic, inventory and sales</a:t>
            </a:r>
          </a:p>
          <a:p>
            <a:pPr lvl="1" eaLnBrk="1" hangingPunct="1"/>
            <a:r>
              <a:rPr lang="en-US" smtClean="0"/>
              <a:t>Link to accounting system</a:t>
            </a:r>
          </a:p>
          <a:p>
            <a:pPr eaLnBrk="1" hangingPunct="1"/>
            <a:r>
              <a:rPr lang="en-US" smtClean="0">
                <a:solidFill>
                  <a:srgbClr val="FF0000"/>
                </a:solidFill>
              </a:rPr>
              <a:t>Operate</a:t>
            </a:r>
            <a:r>
              <a:rPr lang="en-US" smtClean="0"/>
              <a:t> twenty-four hours a day, seven days a week</a:t>
            </a:r>
          </a:p>
          <a:p>
            <a:pPr eaLnBrk="1" hangingPunct="1"/>
            <a:r>
              <a:rPr lang="en-US" smtClean="0">
                <a:solidFill>
                  <a:srgbClr val="FF0000"/>
                </a:solidFill>
              </a:rPr>
              <a:t>Protect</a:t>
            </a:r>
            <a:r>
              <a:rPr lang="en-US" smtClean="0"/>
              <a:t> transactions and customer records, use firewalls, and repel hacker attacks</a:t>
            </a:r>
          </a:p>
        </p:txBody>
      </p:sp>
    </p:spTree>
    <p:extLst>
      <p:ext uri="{BB962C8B-B14F-4D97-AF65-F5344CB8AC3E}">
        <p14:creationId xmlns:p14="http://schemas.microsoft.com/office/powerpoint/2010/main" val="3431020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BFD63D1D-5E04-4552-9F11-A95D331F2645}" type="slidenum">
              <a:rPr lang="en-US">
                <a:solidFill>
                  <a:srgbClr val="F5E7AB"/>
                </a:solidFill>
              </a:rPr>
              <a:pPr eaLnBrk="1" hangingPunct="1"/>
              <a:t>55</a:t>
            </a:fld>
            <a:endParaRPr lang="en-US">
              <a:solidFill>
                <a:srgbClr val="F5E7AB"/>
              </a:solidFill>
            </a:endParaRPr>
          </a:p>
        </p:txBody>
      </p:sp>
      <p:sp>
        <p:nvSpPr>
          <p:cNvPr id="39939" name="Rectangle 2"/>
          <p:cNvSpPr>
            <a:spLocks noGrp="1" noChangeArrowheads="1"/>
          </p:cNvSpPr>
          <p:nvPr>
            <p:ph type="title"/>
          </p:nvPr>
        </p:nvSpPr>
        <p:spPr/>
        <p:txBody>
          <a:bodyPr/>
          <a:lstStyle/>
          <a:p>
            <a:pPr eaLnBrk="1" hangingPunct="1"/>
            <a:r>
              <a:rPr lang="en-US" smtClean="0"/>
              <a:t>B2B e-Commerce</a:t>
            </a:r>
          </a:p>
        </p:txBody>
      </p:sp>
      <p:sp>
        <p:nvSpPr>
          <p:cNvPr id="39940" name="Rectangle 3"/>
          <p:cNvSpPr>
            <a:spLocks noGrp="1" noChangeArrowheads="1"/>
          </p:cNvSpPr>
          <p:nvPr>
            <p:ph type="body" idx="1"/>
          </p:nvPr>
        </p:nvSpPr>
        <p:spPr/>
        <p:txBody>
          <a:bodyPr/>
          <a:lstStyle/>
          <a:p>
            <a:pPr eaLnBrk="1" hangingPunct="1"/>
            <a:r>
              <a:rPr lang="en-US" smtClean="0"/>
              <a:t>B2B e-commerce is the wholesale and supply side of the commercial process, where businesses buy, sell, or trade with other businesses.</a:t>
            </a:r>
          </a:p>
          <a:p>
            <a:pPr eaLnBrk="1" hangingPunct="1"/>
            <a:r>
              <a:rPr lang="en-US" smtClean="0"/>
              <a:t>Factors for building a successful retail website also apply to websites for B2B e-commerce.</a:t>
            </a:r>
          </a:p>
        </p:txBody>
      </p:sp>
    </p:spTree>
    <p:extLst>
      <p:ext uri="{BB962C8B-B14F-4D97-AF65-F5344CB8AC3E}">
        <p14:creationId xmlns:p14="http://schemas.microsoft.com/office/powerpoint/2010/main" val="905962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33306E1A-D800-4C84-8CCB-95C16BB4432C}" type="slidenum">
              <a:rPr lang="en-US">
                <a:solidFill>
                  <a:srgbClr val="F5E7AB"/>
                </a:solidFill>
              </a:rPr>
              <a:pPr eaLnBrk="1" hangingPunct="1"/>
              <a:t>56</a:t>
            </a:fld>
            <a:endParaRPr lang="en-US">
              <a:solidFill>
                <a:srgbClr val="F5E7AB"/>
              </a:solidFill>
            </a:endParaRPr>
          </a:p>
        </p:txBody>
      </p:sp>
      <p:sp>
        <p:nvSpPr>
          <p:cNvPr id="40963" name="Rectangle 4"/>
          <p:cNvSpPr>
            <a:spLocks noGrp="1" noChangeArrowheads="1"/>
          </p:cNvSpPr>
          <p:nvPr>
            <p:ph type="title"/>
          </p:nvPr>
        </p:nvSpPr>
        <p:spPr/>
        <p:txBody>
          <a:bodyPr/>
          <a:lstStyle/>
          <a:p>
            <a:pPr eaLnBrk="1" hangingPunct="1"/>
            <a:r>
              <a:rPr lang="en-US" smtClean="0"/>
              <a:t>e-Commerce Marketplaces</a:t>
            </a:r>
          </a:p>
        </p:txBody>
      </p:sp>
      <p:sp>
        <p:nvSpPr>
          <p:cNvPr id="40964" name="Rectangle 5"/>
          <p:cNvSpPr>
            <a:spLocks noGrp="1" noChangeArrowheads="1"/>
          </p:cNvSpPr>
          <p:nvPr>
            <p:ph type="body" idx="1"/>
          </p:nvPr>
        </p:nvSpPr>
        <p:spPr/>
        <p:txBody>
          <a:bodyPr/>
          <a:lstStyle/>
          <a:p>
            <a:pPr eaLnBrk="1" hangingPunct="1"/>
            <a:r>
              <a:rPr lang="en-US" smtClean="0">
                <a:solidFill>
                  <a:srgbClr val="FF0000"/>
                </a:solidFill>
              </a:rPr>
              <a:t>One to Many</a:t>
            </a:r>
            <a:r>
              <a:rPr lang="en-US" smtClean="0"/>
              <a:t> – sell-side marketplaces host one major supplier who dictates product catalog offerings and prices</a:t>
            </a:r>
          </a:p>
          <a:p>
            <a:pPr eaLnBrk="1" hangingPunct="1"/>
            <a:r>
              <a:rPr lang="en-US" smtClean="0">
                <a:solidFill>
                  <a:srgbClr val="FF0000"/>
                </a:solidFill>
              </a:rPr>
              <a:t>Many to One</a:t>
            </a:r>
            <a:r>
              <a:rPr lang="en-US" smtClean="0"/>
              <a:t> – buy-side marketplaces attract many suppliers that flock to these exchanges to bid on the business of a major buyer</a:t>
            </a:r>
          </a:p>
          <a:p>
            <a:pPr eaLnBrk="1" hangingPunct="1"/>
            <a:r>
              <a:rPr lang="en-US" smtClean="0">
                <a:solidFill>
                  <a:srgbClr val="FF0000"/>
                </a:solidFill>
              </a:rPr>
              <a:t>Some to Many</a:t>
            </a:r>
            <a:r>
              <a:rPr lang="en-US" smtClean="0"/>
              <a:t> – distribution marketplaces unite major suppliers who combine their product catalogs to attract a larger audience of buyers</a:t>
            </a:r>
          </a:p>
        </p:txBody>
      </p:sp>
    </p:spTree>
    <p:extLst>
      <p:ext uri="{BB962C8B-B14F-4D97-AF65-F5344CB8AC3E}">
        <p14:creationId xmlns:p14="http://schemas.microsoft.com/office/powerpoint/2010/main" val="3221896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AAE3F4C9-B3A6-47CE-9257-18CC9ED20F03}" type="slidenum">
              <a:rPr lang="en-US">
                <a:solidFill>
                  <a:srgbClr val="F5E7AB"/>
                </a:solidFill>
              </a:rPr>
              <a:pPr eaLnBrk="1" hangingPunct="1"/>
              <a:t>57</a:t>
            </a:fld>
            <a:endParaRPr lang="en-US">
              <a:solidFill>
                <a:srgbClr val="F5E7AB"/>
              </a:solidFill>
            </a:endParaRPr>
          </a:p>
        </p:txBody>
      </p:sp>
      <p:sp>
        <p:nvSpPr>
          <p:cNvPr id="41987" name="Rectangle 4"/>
          <p:cNvSpPr>
            <a:spLocks noGrp="1" noChangeArrowheads="1"/>
          </p:cNvSpPr>
          <p:nvPr>
            <p:ph type="title"/>
          </p:nvPr>
        </p:nvSpPr>
        <p:spPr/>
        <p:txBody>
          <a:bodyPr/>
          <a:lstStyle/>
          <a:p>
            <a:pPr eaLnBrk="1" hangingPunct="1"/>
            <a:r>
              <a:rPr lang="en-US" smtClean="0"/>
              <a:t>e-Commerce Marketplaces</a:t>
            </a:r>
          </a:p>
        </p:txBody>
      </p:sp>
      <p:sp>
        <p:nvSpPr>
          <p:cNvPr id="41988" name="Rectangle 5"/>
          <p:cNvSpPr>
            <a:spLocks noGrp="1" noChangeArrowheads="1"/>
          </p:cNvSpPr>
          <p:nvPr>
            <p:ph type="body" idx="1"/>
          </p:nvPr>
        </p:nvSpPr>
        <p:spPr/>
        <p:txBody>
          <a:bodyPr/>
          <a:lstStyle/>
          <a:p>
            <a:pPr eaLnBrk="1" hangingPunct="1"/>
            <a:r>
              <a:rPr lang="en-US" smtClean="0">
                <a:solidFill>
                  <a:srgbClr val="FF0000"/>
                </a:solidFill>
              </a:rPr>
              <a:t>Many to Some</a:t>
            </a:r>
            <a:r>
              <a:rPr lang="en-US" smtClean="0"/>
              <a:t> – procurement marketplaces unite major buyers who combine their purchasing catalogs to attract more suppliers and thus more competition and lower prices</a:t>
            </a:r>
          </a:p>
          <a:p>
            <a:pPr eaLnBrk="1" hangingPunct="1"/>
            <a:r>
              <a:rPr lang="en-US" smtClean="0">
                <a:solidFill>
                  <a:srgbClr val="FF0000"/>
                </a:solidFill>
              </a:rPr>
              <a:t>Many to Many</a:t>
            </a:r>
            <a:r>
              <a:rPr lang="en-US" smtClean="0"/>
              <a:t> – auction marketplaces used by many buyers and sellers that can create a variety of buyers’ or sellers’ auctions to dynamically optimize prices</a:t>
            </a:r>
          </a:p>
        </p:txBody>
      </p:sp>
    </p:spTree>
    <p:extLst>
      <p:ext uri="{BB962C8B-B14F-4D97-AF65-F5344CB8AC3E}">
        <p14:creationId xmlns:p14="http://schemas.microsoft.com/office/powerpoint/2010/main" val="634145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512E39BD-DCED-45B0-B168-DE4E070101F9}" type="slidenum">
              <a:rPr lang="en-US">
                <a:solidFill>
                  <a:srgbClr val="F5E7AB"/>
                </a:solidFill>
              </a:rPr>
              <a:pPr eaLnBrk="1" hangingPunct="1"/>
              <a:t>58</a:t>
            </a:fld>
            <a:endParaRPr lang="en-US">
              <a:solidFill>
                <a:srgbClr val="F5E7AB"/>
              </a:solidFill>
            </a:endParaRPr>
          </a:p>
        </p:txBody>
      </p:sp>
      <p:sp>
        <p:nvSpPr>
          <p:cNvPr id="43011" name="Rectangle 4"/>
          <p:cNvSpPr>
            <a:spLocks noGrp="1" noChangeArrowheads="1"/>
          </p:cNvSpPr>
          <p:nvPr>
            <p:ph type="title"/>
          </p:nvPr>
        </p:nvSpPr>
        <p:spPr/>
        <p:txBody>
          <a:bodyPr/>
          <a:lstStyle/>
          <a:p>
            <a:pPr eaLnBrk="1" hangingPunct="1"/>
            <a:r>
              <a:rPr lang="en-US" dirty="0" smtClean="0"/>
              <a:t>e-Commerce Portals</a:t>
            </a:r>
          </a:p>
        </p:txBody>
      </p:sp>
      <p:sp>
        <p:nvSpPr>
          <p:cNvPr id="43012" name="Rectangle 5"/>
          <p:cNvSpPr>
            <a:spLocks noGrp="1" noChangeArrowheads="1"/>
          </p:cNvSpPr>
          <p:nvPr>
            <p:ph type="body" idx="1"/>
          </p:nvPr>
        </p:nvSpPr>
        <p:spPr/>
        <p:txBody>
          <a:bodyPr/>
          <a:lstStyle/>
          <a:p>
            <a:pPr eaLnBrk="1" hangingPunct="1"/>
            <a:r>
              <a:rPr lang="en-US" smtClean="0"/>
              <a:t>B2B e-commerce portal can provide several types of marketplaces in one site</a:t>
            </a:r>
          </a:p>
          <a:p>
            <a:pPr eaLnBrk="1" hangingPunct="1"/>
            <a:r>
              <a:rPr lang="en-US" smtClean="0"/>
              <a:t>Often developed and hosted by third-party market-maker companies who serve as infomediaries that bring buyers and sellers together in catalog, exchange, and auction markets.</a:t>
            </a:r>
          </a:p>
        </p:txBody>
      </p:sp>
    </p:spTree>
    <p:extLst>
      <p:ext uri="{BB962C8B-B14F-4D97-AF65-F5344CB8AC3E}">
        <p14:creationId xmlns:p14="http://schemas.microsoft.com/office/powerpoint/2010/main" val="176861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CBD99240-3F10-4003-ABE5-5C6AAEF650B5}" type="slidenum">
              <a:rPr lang="en-US">
                <a:solidFill>
                  <a:srgbClr val="F5E7AB"/>
                </a:solidFill>
              </a:rPr>
              <a:pPr eaLnBrk="1" hangingPunct="1"/>
              <a:t>59</a:t>
            </a:fld>
            <a:endParaRPr lang="en-US">
              <a:solidFill>
                <a:srgbClr val="F5E7AB"/>
              </a:solidFill>
            </a:endParaRPr>
          </a:p>
        </p:txBody>
      </p:sp>
      <p:sp>
        <p:nvSpPr>
          <p:cNvPr id="44035" name="Rectangle 2"/>
          <p:cNvSpPr>
            <a:spLocks noGrp="1" noChangeArrowheads="1"/>
          </p:cNvSpPr>
          <p:nvPr>
            <p:ph type="title"/>
          </p:nvPr>
        </p:nvSpPr>
        <p:spPr/>
        <p:txBody>
          <a:bodyPr/>
          <a:lstStyle/>
          <a:p>
            <a:pPr eaLnBrk="1" hangingPunct="1"/>
            <a:r>
              <a:rPr lang="en-US" smtClean="0"/>
              <a:t>B2B e-Commerce Web Portal</a:t>
            </a:r>
          </a:p>
        </p:txBody>
      </p:sp>
      <p:pic>
        <p:nvPicPr>
          <p:cNvPr id="44036" name="Picture 8" descr="obr43559_08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66071" y="1677865"/>
            <a:ext cx="7579430"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59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55C8F530-0B40-49B4-8103-74624079FACB}" type="slidenum">
              <a:rPr lang="en-US">
                <a:solidFill>
                  <a:srgbClr val="F5E7AB"/>
                </a:solidFill>
              </a:rPr>
              <a:pPr eaLnBrk="1" hangingPunct="1"/>
              <a:t>6</a:t>
            </a:fld>
            <a:endParaRPr lang="en-US">
              <a:solidFill>
                <a:srgbClr val="F5E7AB"/>
              </a:solidFill>
            </a:endParaRPr>
          </a:p>
        </p:txBody>
      </p:sp>
      <p:sp>
        <p:nvSpPr>
          <p:cNvPr id="7171" name="Rectangle 2"/>
          <p:cNvSpPr>
            <a:spLocks noGrp="1" noChangeArrowheads="1"/>
          </p:cNvSpPr>
          <p:nvPr>
            <p:ph type="title"/>
          </p:nvPr>
        </p:nvSpPr>
        <p:spPr>
          <a:xfrm>
            <a:off x="457200" y="762000"/>
            <a:ext cx="8229600" cy="1143000"/>
          </a:xfrm>
        </p:spPr>
        <p:txBody>
          <a:bodyPr/>
          <a:lstStyle/>
          <a:p>
            <a:pPr eaLnBrk="1" hangingPunct="1"/>
            <a:r>
              <a:rPr lang="en-US" sz="3600" dirty="0"/>
              <a:t>Case 1 eBay: Running the Right Play in the Right Company</a:t>
            </a:r>
          </a:p>
        </p:txBody>
      </p:sp>
      <p:sp>
        <p:nvSpPr>
          <p:cNvPr id="7172" name="Rectangle 3"/>
          <p:cNvSpPr>
            <a:spLocks noGrp="1" noChangeArrowheads="1"/>
          </p:cNvSpPr>
          <p:nvPr>
            <p:ph type="body" idx="1"/>
          </p:nvPr>
        </p:nvSpPr>
        <p:spPr>
          <a:xfrm>
            <a:off x="457200" y="2209800"/>
            <a:ext cx="8229600" cy="3916363"/>
          </a:xfrm>
        </p:spPr>
        <p:txBody>
          <a:bodyPr/>
          <a:lstStyle/>
          <a:p>
            <a:pPr eaLnBrk="1" hangingPunct="1"/>
            <a:r>
              <a:rPr lang="en-US" dirty="0" smtClean="0"/>
              <a:t>eBay has 31 sites around the world</a:t>
            </a:r>
          </a:p>
          <a:p>
            <a:pPr eaLnBrk="1" hangingPunct="1"/>
            <a:r>
              <a:rPr lang="en-US" dirty="0" smtClean="0"/>
              <a:t>They generated $1.1 billion in 2004 sales, 46% of eBay’s overall trading revenues</a:t>
            </a:r>
          </a:p>
          <a:p>
            <a:pPr eaLnBrk="1" hangingPunct="1"/>
            <a:r>
              <a:rPr lang="en-US" dirty="0" smtClean="0"/>
              <a:t>Playbook:  collective wisdom of eBay’s worldwide managers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512331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468C4D06-F7C6-47FF-A99C-BF6F70D6BE0B}" type="slidenum">
              <a:rPr lang="en-US">
                <a:solidFill>
                  <a:srgbClr val="F5E7AB"/>
                </a:solidFill>
              </a:rPr>
              <a:pPr eaLnBrk="1" hangingPunct="1"/>
              <a:t>60</a:t>
            </a:fld>
            <a:endParaRPr lang="en-US">
              <a:solidFill>
                <a:srgbClr val="F5E7AB"/>
              </a:solidFill>
            </a:endParaRPr>
          </a:p>
        </p:txBody>
      </p:sp>
      <p:sp>
        <p:nvSpPr>
          <p:cNvPr id="45059" name="Rectangle 2"/>
          <p:cNvSpPr>
            <a:spLocks noGrp="1" noChangeArrowheads="1"/>
          </p:cNvSpPr>
          <p:nvPr>
            <p:ph type="title"/>
          </p:nvPr>
        </p:nvSpPr>
        <p:spPr/>
        <p:txBody>
          <a:bodyPr/>
          <a:lstStyle/>
          <a:p>
            <a:pPr eaLnBrk="1" hangingPunct="1"/>
            <a:r>
              <a:rPr lang="en-US" smtClean="0"/>
              <a:t>Clicks and Bricks</a:t>
            </a:r>
          </a:p>
        </p:txBody>
      </p:sp>
      <p:sp>
        <p:nvSpPr>
          <p:cNvPr id="45060" name="Rectangle 3"/>
          <p:cNvSpPr>
            <a:spLocks noGrp="1" noChangeArrowheads="1"/>
          </p:cNvSpPr>
          <p:nvPr>
            <p:ph type="body" sz="half" idx="1"/>
          </p:nvPr>
        </p:nvSpPr>
        <p:spPr/>
        <p:txBody>
          <a:bodyPr/>
          <a:lstStyle/>
          <a:p>
            <a:pPr eaLnBrk="1" hangingPunct="1"/>
            <a:r>
              <a:rPr lang="en-US" sz="2500"/>
              <a:t>Should we integrate our e-commerce business operations with our traditional physical business operations</a:t>
            </a:r>
          </a:p>
          <a:p>
            <a:pPr eaLnBrk="1" hangingPunct="1"/>
            <a:r>
              <a:rPr lang="en-US" sz="2500"/>
              <a:t>Or should we keep them separate?</a:t>
            </a:r>
          </a:p>
        </p:txBody>
      </p:sp>
      <p:pic>
        <p:nvPicPr>
          <p:cNvPr id="45061" name="Picture 6" descr="obr43559_08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22515" y="3124200"/>
            <a:ext cx="7171972" cy="32483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89857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116EBD05-0AF1-49D3-9699-0CE9DA9D834F}" type="slidenum">
              <a:rPr lang="en-US">
                <a:solidFill>
                  <a:srgbClr val="F5E7AB"/>
                </a:solidFill>
              </a:rPr>
              <a:pPr eaLnBrk="1" hangingPunct="1"/>
              <a:t>61</a:t>
            </a:fld>
            <a:endParaRPr lang="en-US">
              <a:solidFill>
                <a:srgbClr val="F5E7AB"/>
              </a:solidFill>
            </a:endParaRPr>
          </a:p>
        </p:txBody>
      </p:sp>
      <p:sp>
        <p:nvSpPr>
          <p:cNvPr id="46083" name="Rectangle 2"/>
          <p:cNvSpPr>
            <a:spLocks noGrp="1" noChangeArrowheads="1"/>
          </p:cNvSpPr>
          <p:nvPr>
            <p:ph type="title"/>
          </p:nvPr>
        </p:nvSpPr>
        <p:spPr/>
        <p:txBody>
          <a:bodyPr/>
          <a:lstStyle/>
          <a:p>
            <a:pPr eaLnBrk="1" hangingPunct="1"/>
            <a:r>
              <a:rPr lang="en-US" smtClean="0"/>
              <a:t>e-Commerce Channel</a:t>
            </a:r>
          </a:p>
        </p:txBody>
      </p:sp>
      <p:sp>
        <p:nvSpPr>
          <p:cNvPr id="46084" name="Rectangle 3"/>
          <p:cNvSpPr>
            <a:spLocks noGrp="1" noChangeArrowheads="1"/>
          </p:cNvSpPr>
          <p:nvPr>
            <p:ph type="body" idx="1"/>
          </p:nvPr>
        </p:nvSpPr>
        <p:spPr/>
        <p:txBody>
          <a:bodyPr/>
          <a:lstStyle/>
          <a:p>
            <a:pPr eaLnBrk="1" hangingPunct="1"/>
            <a:r>
              <a:rPr lang="en-US" smtClean="0"/>
              <a:t>The marketing or sales channel created by a company to conduct and manage its chosen e-commerce activities</a:t>
            </a:r>
          </a:p>
          <a:p>
            <a:pPr eaLnBrk="1" hangingPunct="1"/>
            <a:endParaRPr lang="en-US" smtClean="0"/>
          </a:p>
          <a:p>
            <a:pPr eaLnBrk="1" hangingPunct="1"/>
            <a:r>
              <a:rPr lang="en-US" smtClean="0"/>
              <a:t>Issue is whether the e-commerce channel should be integrated with traditional sales channel.</a:t>
            </a:r>
          </a:p>
        </p:txBody>
      </p:sp>
    </p:spTree>
    <p:extLst>
      <p:ext uri="{BB962C8B-B14F-4D97-AF65-F5344CB8AC3E}">
        <p14:creationId xmlns:p14="http://schemas.microsoft.com/office/powerpoint/2010/main" val="3982661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29149595-2BC5-47F3-8FC7-F3298F673398}" type="slidenum">
              <a:rPr lang="en-US">
                <a:solidFill>
                  <a:srgbClr val="F5E7AB"/>
                </a:solidFill>
              </a:rPr>
              <a:pPr eaLnBrk="1" hangingPunct="1"/>
              <a:t>62</a:t>
            </a:fld>
            <a:endParaRPr lang="en-US">
              <a:solidFill>
                <a:srgbClr val="F5E7AB"/>
              </a:solidFill>
            </a:endParaRPr>
          </a:p>
        </p:txBody>
      </p:sp>
      <p:sp>
        <p:nvSpPr>
          <p:cNvPr id="47107" name="Rectangle 2"/>
          <p:cNvSpPr>
            <a:spLocks noGrp="1" noChangeArrowheads="1"/>
          </p:cNvSpPr>
          <p:nvPr>
            <p:ph type="title"/>
          </p:nvPr>
        </p:nvSpPr>
        <p:spPr/>
        <p:txBody>
          <a:bodyPr/>
          <a:lstStyle/>
          <a:p>
            <a:pPr eaLnBrk="1" hangingPunct="1"/>
            <a:r>
              <a:rPr lang="en-US" smtClean="0"/>
              <a:t>Checklist for Channel Development</a:t>
            </a:r>
          </a:p>
        </p:txBody>
      </p:sp>
      <p:sp>
        <p:nvSpPr>
          <p:cNvPr id="47108" name="Rectangle 4"/>
          <p:cNvSpPr>
            <a:spLocks noGrp="1" noChangeArrowheads="1"/>
          </p:cNvSpPr>
          <p:nvPr>
            <p:ph type="body" idx="1"/>
          </p:nvPr>
        </p:nvSpPr>
        <p:spPr>
          <a:xfrm>
            <a:off x="533400" y="1295400"/>
            <a:ext cx="8229600" cy="4525963"/>
          </a:xfrm>
        </p:spPr>
        <p:txBody>
          <a:bodyPr/>
          <a:lstStyle/>
          <a:p>
            <a:pPr eaLnBrk="1" hangingPunct="1"/>
            <a:r>
              <a:rPr lang="en-US" dirty="0" smtClean="0"/>
              <a:t>What audiences are attempting to reach?</a:t>
            </a:r>
          </a:p>
          <a:p>
            <a:pPr eaLnBrk="1" hangingPunct="1"/>
            <a:r>
              <a:rPr lang="en-US" dirty="0" smtClean="0"/>
              <a:t>What action do we want these audiences to take?  </a:t>
            </a:r>
          </a:p>
          <a:p>
            <a:pPr lvl="1" eaLnBrk="1" hangingPunct="1"/>
            <a:r>
              <a:rPr lang="en-US" dirty="0" smtClean="0"/>
              <a:t>Learn about us, give us information, make an inquiry, to buy something from website, or buy through another channel?</a:t>
            </a:r>
          </a:p>
          <a:p>
            <a:pPr eaLnBrk="1" hangingPunct="1"/>
            <a:r>
              <a:rPr lang="en-US" dirty="0" smtClean="0"/>
              <a:t>Who owns the e-commerce channel within the organization?</a:t>
            </a:r>
          </a:p>
          <a:p>
            <a:pPr eaLnBrk="1" hangingPunct="1"/>
            <a:r>
              <a:rPr lang="en-US" dirty="0" smtClean="0"/>
              <a:t>Is the e-commerce channel planned alongside other channels?</a:t>
            </a:r>
          </a:p>
        </p:txBody>
      </p:sp>
    </p:spTree>
    <p:extLst>
      <p:ext uri="{BB962C8B-B14F-4D97-AF65-F5344CB8AC3E}">
        <p14:creationId xmlns:p14="http://schemas.microsoft.com/office/powerpoint/2010/main" val="2295058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A4FA8D43-9C1D-491F-B8DB-497D9AD2AF72}" type="slidenum">
              <a:rPr lang="en-US">
                <a:solidFill>
                  <a:srgbClr val="F5E7AB"/>
                </a:solidFill>
              </a:rPr>
              <a:pPr eaLnBrk="1" hangingPunct="1"/>
              <a:t>63</a:t>
            </a:fld>
            <a:endParaRPr lang="en-US">
              <a:solidFill>
                <a:srgbClr val="F5E7AB"/>
              </a:solidFill>
            </a:endParaRPr>
          </a:p>
        </p:txBody>
      </p:sp>
      <p:sp>
        <p:nvSpPr>
          <p:cNvPr id="48131" name="Rectangle 4"/>
          <p:cNvSpPr>
            <a:spLocks noGrp="1" noChangeArrowheads="1"/>
          </p:cNvSpPr>
          <p:nvPr>
            <p:ph type="title"/>
          </p:nvPr>
        </p:nvSpPr>
        <p:spPr/>
        <p:txBody>
          <a:bodyPr/>
          <a:lstStyle/>
          <a:p>
            <a:pPr eaLnBrk="1" hangingPunct="1"/>
            <a:r>
              <a:rPr lang="en-US" smtClean="0"/>
              <a:t>Checklist for Channel Development</a:t>
            </a:r>
          </a:p>
        </p:txBody>
      </p:sp>
      <p:sp>
        <p:nvSpPr>
          <p:cNvPr id="48132" name="Rectangle 5"/>
          <p:cNvSpPr>
            <a:spLocks noGrp="1" noChangeArrowheads="1"/>
          </p:cNvSpPr>
          <p:nvPr>
            <p:ph type="body" idx="1"/>
          </p:nvPr>
        </p:nvSpPr>
        <p:spPr/>
        <p:txBody>
          <a:bodyPr/>
          <a:lstStyle/>
          <a:p>
            <a:pPr eaLnBrk="1" hangingPunct="1"/>
            <a:r>
              <a:rPr lang="en-US" smtClean="0"/>
              <a:t>Do we have a process for generating, approving, releasing, and withdrawing content?</a:t>
            </a:r>
          </a:p>
          <a:p>
            <a:pPr eaLnBrk="1" hangingPunct="1"/>
            <a:r>
              <a:rPr lang="en-US" smtClean="0"/>
              <a:t>Will our brands translate to the new channel or will they require modification?</a:t>
            </a:r>
          </a:p>
          <a:p>
            <a:pPr eaLnBrk="1" hangingPunct="1"/>
            <a:r>
              <a:rPr lang="en-US" smtClean="0"/>
              <a:t>How will we market the channel itself?</a:t>
            </a:r>
          </a:p>
        </p:txBody>
      </p:sp>
    </p:spTree>
    <p:extLst>
      <p:ext uri="{BB962C8B-B14F-4D97-AF65-F5344CB8AC3E}">
        <p14:creationId xmlns:p14="http://schemas.microsoft.com/office/powerpoint/2010/main" val="18801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25EA0444-D041-4131-B5AF-23C7E90FC6B4}" type="slidenum">
              <a:rPr lang="en-US">
                <a:solidFill>
                  <a:srgbClr val="F5E7AB"/>
                </a:solidFill>
              </a:rPr>
              <a:pPr eaLnBrk="1" hangingPunct="1"/>
              <a:t>64</a:t>
            </a:fld>
            <a:endParaRPr lang="en-US">
              <a:solidFill>
                <a:srgbClr val="F5E7AB"/>
              </a:solidFill>
            </a:endParaRPr>
          </a:p>
        </p:txBody>
      </p:sp>
      <p:sp>
        <p:nvSpPr>
          <p:cNvPr id="49155" name="Rectangle 2"/>
          <p:cNvSpPr>
            <a:spLocks noGrp="1" noChangeArrowheads="1"/>
          </p:cNvSpPr>
          <p:nvPr>
            <p:ph type="title"/>
          </p:nvPr>
        </p:nvSpPr>
        <p:spPr>
          <a:xfrm>
            <a:off x="457200" y="609600"/>
            <a:ext cx="8229600" cy="1143000"/>
          </a:xfrm>
        </p:spPr>
        <p:txBody>
          <a:bodyPr/>
          <a:lstStyle/>
          <a:p>
            <a:pPr eaLnBrk="1" hangingPunct="1"/>
            <a:r>
              <a:rPr lang="en-US" sz="3600" dirty="0"/>
              <a:t>Case 3:  The WWW is Anything but Business as Usual</a:t>
            </a:r>
          </a:p>
        </p:txBody>
      </p:sp>
      <p:sp>
        <p:nvSpPr>
          <p:cNvPr id="49156" name="Rectangle 3"/>
          <p:cNvSpPr>
            <a:spLocks noGrp="1" noChangeArrowheads="1"/>
          </p:cNvSpPr>
          <p:nvPr>
            <p:ph type="body" idx="1"/>
          </p:nvPr>
        </p:nvSpPr>
        <p:spPr/>
        <p:txBody>
          <a:bodyPr/>
          <a:lstStyle/>
          <a:p>
            <a:pPr eaLnBrk="1" hangingPunct="1"/>
            <a:r>
              <a:rPr lang="en-US" smtClean="0"/>
              <a:t>Microsoft.com attracts 8 million visitors a day and handles 40 to 50,000 requests per second</a:t>
            </a:r>
          </a:p>
          <a:p>
            <a:pPr lvl="1" eaLnBrk="1" hangingPunct="1"/>
            <a:r>
              <a:rPr lang="en-US" smtClean="0"/>
              <a:t>Customers are now part of Microsoft’s communities</a:t>
            </a:r>
          </a:p>
          <a:p>
            <a:pPr eaLnBrk="1" hangingPunct="1"/>
            <a:r>
              <a:rPr lang="en-US" smtClean="0"/>
              <a:t>Federated is using what they’ve learned in e-commerce for internal use</a:t>
            </a:r>
          </a:p>
          <a:p>
            <a:pPr eaLnBrk="1" hangingPunct="1"/>
            <a:r>
              <a:rPr lang="en-US" smtClean="0"/>
              <a:t>Dell has launched a major redesign of their site so that it will work in many countries</a:t>
            </a:r>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1815912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D43FD5D0-8150-4A57-B017-AFB61E19AB98}" type="slidenum">
              <a:rPr lang="en-US">
                <a:solidFill>
                  <a:srgbClr val="F5E7AB"/>
                </a:solidFill>
              </a:rPr>
              <a:pPr eaLnBrk="1" hangingPunct="1"/>
              <a:t>65</a:t>
            </a:fld>
            <a:endParaRPr lang="en-US">
              <a:solidFill>
                <a:srgbClr val="F5E7AB"/>
              </a:solidFill>
            </a:endParaRPr>
          </a:p>
        </p:txBody>
      </p:sp>
      <p:sp>
        <p:nvSpPr>
          <p:cNvPr id="50179" name="Rectangle 2"/>
          <p:cNvSpPr>
            <a:spLocks noGrp="1" noChangeArrowheads="1"/>
          </p:cNvSpPr>
          <p:nvPr>
            <p:ph type="title"/>
          </p:nvPr>
        </p:nvSpPr>
        <p:spPr/>
        <p:txBody>
          <a:bodyPr/>
          <a:lstStyle/>
          <a:p>
            <a:pPr eaLnBrk="1" hangingPunct="1"/>
            <a:r>
              <a:rPr lang="en-US" smtClean="0"/>
              <a:t>Case Study Questions</a:t>
            </a:r>
          </a:p>
        </p:txBody>
      </p:sp>
      <p:sp>
        <p:nvSpPr>
          <p:cNvPr id="50180"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What are the primary driver behind the Web upgrade activities of Microsoft and Dell?</a:t>
            </a:r>
          </a:p>
          <a:p>
            <a:pPr marL="516179" indent="-516179" eaLnBrk="1" hangingPunct="1">
              <a:buFont typeface="Wingdings" pitchFamily="2" charset="2"/>
              <a:buAutoNum type="arabicPeriod"/>
            </a:pPr>
            <a:r>
              <a:rPr lang="en-US" smtClean="0"/>
              <a:t>What is the business value of Microsoft’s Web-based live feedback program?</a:t>
            </a:r>
          </a:p>
          <a:p>
            <a:pPr marL="516179" indent="-516179" eaLnBrk="1" hangingPunct="1">
              <a:buFont typeface="Wingdings" pitchFamily="2" charset="2"/>
              <a:buAutoNum type="arabicPeriod"/>
            </a:pPr>
            <a:r>
              <a:rPr lang="en-US" smtClean="0"/>
              <a:t>What lessons on developing successful e-commerce projects can be gained from the information in this case?</a:t>
            </a:r>
          </a:p>
        </p:txBody>
      </p:sp>
    </p:spTree>
    <p:extLst>
      <p:ext uri="{BB962C8B-B14F-4D97-AF65-F5344CB8AC3E}">
        <p14:creationId xmlns:p14="http://schemas.microsoft.com/office/powerpoint/2010/main" val="25688350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D1D6087C-D328-437C-8A56-770C9BD50853}" type="slidenum">
              <a:rPr lang="en-US">
                <a:solidFill>
                  <a:srgbClr val="F5E7AB"/>
                </a:solidFill>
              </a:rPr>
              <a:pPr eaLnBrk="1" hangingPunct="1"/>
              <a:t>66</a:t>
            </a:fld>
            <a:endParaRPr lang="en-US">
              <a:solidFill>
                <a:srgbClr val="F5E7AB"/>
              </a:solidFill>
            </a:endParaRPr>
          </a:p>
        </p:txBody>
      </p:sp>
      <p:sp>
        <p:nvSpPr>
          <p:cNvPr id="51203" name="Rectangle 2"/>
          <p:cNvSpPr>
            <a:spLocks noGrp="1" noChangeArrowheads="1"/>
          </p:cNvSpPr>
          <p:nvPr>
            <p:ph type="title"/>
          </p:nvPr>
        </p:nvSpPr>
        <p:spPr/>
        <p:txBody>
          <a:bodyPr/>
          <a:lstStyle/>
          <a:p>
            <a:pPr eaLnBrk="1" hangingPunct="1"/>
            <a:r>
              <a:rPr lang="en-US" smtClean="0"/>
              <a:t>Real World Internet Activity</a:t>
            </a:r>
          </a:p>
        </p:txBody>
      </p:sp>
      <p:sp>
        <p:nvSpPr>
          <p:cNvPr id="51204"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The concept of building a community on the Internet is still in its infancy.  Using the Internet,</a:t>
            </a:r>
          </a:p>
          <a:p>
            <a:pPr marL="860298" lvl="1" indent="-473164" eaLnBrk="1" hangingPunct="1"/>
            <a:r>
              <a:rPr lang="en-US" smtClean="0"/>
              <a:t>See if you can find other companies that are doing the same things that Microsoft, Federated, and Dell are doing to build customer communities as outlined in the case.</a:t>
            </a:r>
          </a:p>
          <a:p>
            <a:pPr marL="860298" lvl="1" indent="-473164" eaLnBrk="1" hangingPunct="1">
              <a:buNone/>
            </a:pPr>
            <a:endParaRPr lang="en-US" smtClean="0"/>
          </a:p>
          <a:p>
            <a:pPr marL="516179" indent="-516179" eaLnBrk="1" hangingPunct="1">
              <a:buNone/>
            </a:pPr>
            <a:endParaRPr lang="en-US" sz="2500"/>
          </a:p>
          <a:p>
            <a:pPr marL="860298" lvl="1" indent="-473164" eaLnBrk="1" hangingPunct="1"/>
            <a:endParaRPr lang="en-US" sz="2300"/>
          </a:p>
        </p:txBody>
      </p:sp>
    </p:spTree>
    <p:extLst>
      <p:ext uri="{BB962C8B-B14F-4D97-AF65-F5344CB8AC3E}">
        <p14:creationId xmlns:p14="http://schemas.microsoft.com/office/powerpoint/2010/main" val="4331251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A9D64882-61FE-4B36-B5F8-EA22CA705CC2}" type="slidenum">
              <a:rPr lang="en-US">
                <a:solidFill>
                  <a:srgbClr val="F5E7AB"/>
                </a:solidFill>
              </a:rPr>
              <a:pPr eaLnBrk="1" hangingPunct="1"/>
              <a:t>67</a:t>
            </a:fld>
            <a:endParaRPr lang="en-US">
              <a:solidFill>
                <a:srgbClr val="F5E7AB"/>
              </a:solidFill>
            </a:endParaRPr>
          </a:p>
        </p:txBody>
      </p:sp>
      <p:sp>
        <p:nvSpPr>
          <p:cNvPr id="52227" name="Rectangle 2"/>
          <p:cNvSpPr>
            <a:spLocks noGrp="1" noChangeArrowheads="1"/>
          </p:cNvSpPr>
          <p:nvPr>
            <p:ph type="title"/>
          </p:nvPr>
        </p:nvSpPr>
        <p:spPr/>
        <p:txBody>
          <a:bodyPr/>
          <a:lstStyle/>
          <a:p>
            <a:pPr eaLnBrk="1" hangingPunct="1"/>
            <a:r>
              <a:rPr lang="en-US" smtClean="0"/>
              <a:t>Real World Group Activity</a:t>
            </a:r>
          </a:p>
        </p:txBody>
      </p:sp>
      <p:sp>
        <p:nvSpPr>
          <p:cNvPr id="52228" name="Rectangle 3"/>
          <p:cNvSpPr>
            <a:spLocks noGrp="1" noChangeArrowheads="1"/>
          </p:cNvSpPr>
          <p:nvPr>
            <p:ph type="body" idx="1"/>
          </p:nvPr>
        </p:nvSpPr>
        <p:spPr/>
        <p:txBody>
          <a:bodyPr/>
          <a:lstStyle/>
          <a:p>
            <a:pPr eaLnBrk="1" hangingPunct="1"/>
            <a:r>
              <a:rPr lang="en-US" smtClean="0"/>
              <a:t>Advertisers have learned that running banner ads on websites is profitable despite the fact that most web surfers claim they do not like to see them.  In small groups,</a:t>
            </a:r>
          </a:p>
          <a:p>
            <a:pPr lvl="1" eaLnBrk="1" hangingPunct="1"/>
            <a:r>
              <a:rPr lang="en-US" smtClean="0"/>
              <a:t>Brainstorm ways in which advertisers can take advantage of the Internet by providing advertising an Internet surfer might want to see.  In other words, how can Internet advertising be more targeted and relevant?</a:t>
            </a:r>
          </a:p>
        </p:txBody>
      </p:sp>
    </p:spTree>
    <p:extLst>
      <p:ext uri="{BB962C8B-B14F-4D97-AF65-F5344CB8AC3E}">
        <p14:creationId xmlns:p14="http://schemas.microsoft.com/office/powerpoint/2010/main" val="27821374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EF2BC287-2E30-45AD-A32D-0A50AEA523BB}" type="slidenum">
              <a:rPr lang="en-US">
                <a:solidFill>
                  <a:srgbClr val="F5E7AB"/>
                </a:solidFill>
              </a:rPr>
              <a:pPr eaLnBrk="1" hangingPunct="1"/>
              <a:t>7</a:t>
            </a:fld>
            <a:endParaRPr lang="en-US">
              <a:solidFill>
                <a:srgbClr val="F5E7AB"/>
              </a:solidFill>
            </a:endParaRPr>
          </a:p>
        </p:txBody>
      </p:sp>
      <p:sp>
        <p:nvSpPr>
          <p:cNvPr id="8195" name="Rectangle 2"/>
          <p:cNvSpPr>
            <a:spLocks noGrp="1" noChangeArrowheads="1"/>
          </p:cNvSpPr>
          <p:nvPr>
            <p:ph type="title"/>
          </p:nvPr>
        </p:nvSpPr>
        <p:spPr/>
        <p:txBody>
          <a:bodyPr/>
          <a:lstStyle/>
          <a:p>
            <a:pPr eaLnBrk="1" hangingPunct="1"/>
            <a:r>
              <a:rPr lang="en-US" smtClean="0"/>
              <a:t>Case Study Questions</a:t>
            </a:r>
          </a:p>
        </p:txBody>
      </p:sp>
      <p:sp>
        <p:nvSpPr>
          <p:cNvPr id="8196"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Why has eBay become such a successful and diverse online marketplace?  Visit the eBay website to help with your answer, and check out the many trading categories, specialty sites, and other features.</a:t>
            </a:r>
          </a:p>
          <a:p>
            <a:pPr marL="516179" indent="-516179" eaLnBrk="1" hangingPunct="1">
              <a:buFont typeface="Wingdings" pitchFamily="2" charset="2"/>
              <a:buAutoNum type="arabicPeriod"/>
            </a:pPr>
            <a:r>
              <a:rPr lang="en-US" smtClean="0"/>
              <a:t>What do you think of eBay’s playbook concept?  Why do they call it a playbook?</a:t>
            </a:r>
          </a:p>
          <a:p>
            <a:pPr marL="516179" indent="-516179" eaLnBrk="1" hangingPunct="1">
              <a:buFont typeface="Wingdings" pitchFamily="2" charset="2"/>
              <a:buAutoNum type="arabicPeriod"/>
            </a:pPr>
            <a:r>
              <a:rPr lang="en-US" smtClean="0"/>
              <a:t>Is eBay’s move into the international arena a good long-term strategy?  Why or why not?</a:t>
            </a:r>
          </a:p>
        </p:txBody>
      </p:sp>
    </p:spTree>
    <p:extLst>
      <p:ext uri="{BB962C8B-B14F-4D97-AF65-F5344CB8AC3E}">
        <p14:creationId xmlns:p14="http://schemas.microsoft.com/office/powerpoint/2010/main" val="3020247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33EB3738-AAFB-4930-83B0-18DB913B607D}" type="slidenum">
              <a:rPr lang="en-US">
                <a:solidFill>
                  <a:srgbClr val="F5E7AB"/>
                </a:solidFill>
              </a:rPr>
              <a:pPr eaLnBrk="1" hangingPunct="1"/>
              <a:t>8</a:t>
            </a:fld>
            <a:endParaRPr lang="en-US">
              <a:solidFill>
                <a:srgbClr val="F5E7AB"/>
              </a:solidFill>
            </a:endParaRPr>
          </a:p>
        </p:txBody>
      </p:sp>
      <p:sp>
        <p:nvSpPr>
          <p:cNvPr id="9219" name="Rectangle 2"/>
          <p:cNvSpPr>
            <a:spLocks noGrp="1" noChangeArrowheads="1"/>
          </p:cNvSpPr>
          <p:nvPr>
            <p:ph type="title"/>
          </p:nvPr>
        </p:nvSpPr>
        <p:spPr/>
        <p:txBody>
          <a:bodyPr/>
          <a:lstStyle/>
          <a:p>
            <a:pPr eaLnBrk="1" hangingPunct="1"/>
            <a:r>
              <a:rPr lang="en-US" smtClean="0"/>
              <a:t>Real World Internet Activity</a:t>
            </a:r>
          </a:p>
        </p:txBody>
      </p:sp>
      <p:sp>
        <p:nvSpPr>
          <p:cNvPr id="9220"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eBay is aggressively, and successfully, moving into new international markets.  Using the Internet,</a:t>
            </a:r>
          </a:p>
          <a:p>
            <a:pPr marL="860298" lvl="1" indent="-473164" eaLnBrk="1" hangingPunct="1"/>
            <a:r>
              <a:rPr lang="en-US" smtClean="0"/>
              <a:t>See if you can find one or two of eBay’s international sites.</a:t>
            </a:r>
          </a:p>
          <a:p>
            <a:pPr marL="860298" lvl="1" indent="-473164" eaLnBrk="1" hangingPunct="1"/>
            <a:r>
              <a:rPr lang="en-US" smtClean="0"/>
              <a:t>How do they differ from the eBay site in North America?</a:t>
            </a:r>
          </a:p>
          <a:p>
            <a:pPr marL="860298" lvl="1" indent="-473164" eaLnBrk="1" hangingPunct="1"/>
            <a:r>
              <a:rPr lang="en-US" smtClean="0"/>
              <a:t>Can you find products that are unique to the international site?</a:t>
            </a:r>
          </a:p>
          <a:p>
            <a:pPr marL="860298" lvl="1" indent="-473164" eaLnBrk="1" hangingPunct="1"/>
            <a:r>
              <a:rPr lang="en-US" smtClean="0"/>
              <a:t>How about services and features?</a:t>
            </a:r>
          </a:p>
          <a:p>
            <a:pPr marL="516179" indent="-516179" eaLnBrk="1" hangingPunct="1">
              <a:buNone/>
            </a:pPr>
            <a:endParaRPr lang="en-US" sz="2500"/>
          </a:p>
          <a:p>
            <a:pPr marL="860298" lvl="1" indent="-473164" eaLnBrk="1" hangingPunct="1"/>
            <a:endParaRPr lang="en-US" sz="2300"/>
          </a:p>
        </p:txBody>
      </p:sp>
    </p:spTree>
    <p:extLst>
      <p:ext uri="{BB962C8B-B14F-4D97-AF65-F5344CB8AC3E}">
        <p14:creationId xmlns:p14="http://schemas.microsoft.com/office/powerpoint/2010/main" val="4001679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8-</a:t>
            </a:r>
            <a:fld id="{DBEA56CD-62AD-4E36-9DA2-CE21F6EB3348}" type="slidenum">
              <a:rPr lang="en-US">
                <a:solidFill>
                  <a:srgbClr val="F5E7AB"/>
                </a:solidFill>
              </a:rPr>
              <a:pPr eaLnBrk="1" hangingPunct="1"/>
              <a:t>9</a:t>
            </a:fld>
            <a:endParaRPr lang="en-US">
              <a:solidFill>
                <a:srgbClr val="F5E7AB"/>
              </a:solidFill>
            </a:endParaRPr>
          </a:p>
        </p:txBody>
      </p:sp>
      <p:sp>
        <p:nvSpPr>
          <p:cNvPr id="10243" name="Rectangle 4"/>
          <p:cNvSpPr>
            <a:spLocks noGrp="1" noChangeArrowheads="1"/>
          </p:cNvSpPr>
          <p:nvPr>
            <p:ph type="title"/>
          </p:nvPr>
        </p:nvSpPr>
        <p:spPr/>
        <p:txBody>
          <a:bodyPr/>
          <a:lstStyle/>
          <a:p>
            <a:pPr eaLnBrk="1" hangingPunct="1"/>
            <a:r>
              <a:rPr lang="en-US" smtClean="0"/>
              <a:t>Real World Group Activity</a:t>
            </a:r>
          </a:p>
        </p:txBody>
      </p:sp>
      <p:sp>
        <p:nvSpPr>
          <p:cNvPr id="10244" name="Rectangle 5"/>
          <p:cNvSpPr>
            <a:spLocks noGrp="1" noChangeArrowheads="1"/>
          </p:cNvSpPr>
          <p:nvPr>
            <p:ph type="body" idx="1"/>
          </p:nvPr>
        </p:nvSpPr>
        <p:spPr/>
        <p:txBody>
          <a:bodyPr/>
          <a:lstStyle/>
          <a:p>
            <a:pPr eaLnBrk="1" hangingPunct="1"/>
            <a:r>
              <a:rPr lang="en-US" smtClean="0"/>
              <a:t>The eBay playbook is designed to assist in making the decisions necessary to tailor eBay’s presence to the unique nature of an international arena.  In most cases, however, the playbook cannot tell them what to expect when moving into a new country.  In small groups,</a:t>
            </a:r>
          </a:p>
          <a:p>
            <a:pPr lvl="1" eaLnBrk="1" hangingPunct="1"/>
            <a:r>
              <a:rPr lang="en-US" smtClean="0"/>
              <a:t>Brainstorm some of the challenges of opening an eBay site in a new country.</a:t>
            </a:r>
          </a:p>
          <a:p>
            <a:pPr lvl="1" eaLnBrk="1" hangingPunct="1"/>
            <a:r>
              <a:rPr lang="en-US" smtClean="0"/>
              <a:t>Pick a country and see if you can imagine the playbook for that new market.</a:t>
            </a:r>
          </a:p>
        </p:txBody>
      </p:sp>
    </p:spTree>
    <p:extLst>
      <p:ext uri="{BB962C8B-B14F-4D97-AF65-F5344CB8AC3E}">
        <p14:creationId xmlns:p14="http://schemas.microsoft.com/office/powerpoint/2010/main" val="177956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2769</Words>
  <Application>Microsoft Office PowerPoint</Application>
  <PresentationFormat>On-screen Show (4:3)</PresentationFormat>
  <Paragraphs>422</Paragraphs>
  <Slides>68</Slides>
  <Notes>10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68</vt:i4>
      </vt:variant>
    </vt:vector>
  </HeadingPairs>
  <TitlesOfParts>
    <vt:vector size="69" baseType="lpstr">
      <vt:lpstr>Office Theme</vt:lpstr>
      <vt:lpstr>DASAR SISTEM INFORMASI</vt:lpstr>
      <vt:lpstr>PowerPoint Presentation</vt:lpstr>
      <vt:lpstr>Learning  Outcomes</vt:lpstr>
      <vt:lpstr>Learning Objectives</vt:lpstr>
      <vt:lpstr>Learning Objectives</vt:lpstr>
      <vt:lpstr>Case 1 eBay: Running the Right Play in the Right Company</vt:lpstr>
      <vt:lpstr>Case Study Questions</vt:lpstr>
      <vt:lpstr>Real World Internet Activity</vt:lpstr>
      <vt:lpstr>Real World Group Activity</vt:lpstr>
      <vt:lpstr>Electronic commerce</vt:lpstr>
      <vt:lpstr>Electronic Commerce</vt:lpstr>
      <vt:lpstr>Processes involved in E-commerce</vt:lpstr>
      <vt:lpstr>E-commerce technologies</vt:lpstr>
      <vt:lpstr>Categories of e-Commerce</vt:lpstr>
      <vt:lpstr>Kategori E-Commerce</vt:lpstr>
      <vt:lpstr>Business to Consumer Commerce</vt:lpstr>
      <vt:lpstr>Business to Business Commerce (I)</vt:lpstr>
      <vt:lpstr>Business to Business Commerce (II)</vt:lpstr>
      <vt:lpstr>Essential e-commerce process architecture</vt:lpstr>
      <vt:lpstr>Access Control and Security</vt:lpstr>
      <vt:lpstr>Profiling and Personalizing</vt:lpstr>
      <vt:lpstr>Search Management</vt:lpstr>
      <vt:lpstr>Content and Catalog Management</vt:lpstr>
      <vt:lpstr>Workflow Management</vt:lpstr>
      <vt:lpstr>Catalog/content management and workflow example</vt:lpstr>
      <vt:lpstr>Event Notification</vt:lpstr>
      <vt:lpstr>Collaboration and Trading</vt:lpstr>
      <vt:lpstr>Electronic Data Interchange (EDI)</vt:lpstr>
      <vt:lpstr>E-Commerce dan Customer Value</vt:lpstr>
      <vt:lpstr>E-Commerce dan nilai pelanggan (customer value)</vt:lpstr>
      <vt:lpstr>Manfaat Internet untuk Customer Value</vt:lpstr>
      <vt:lpstr>Sistem Pengolahan Transaksi</vt:lpstr>
      <vt:lpstr>Siklus Pengolahan Transaksi</vt:lpstr>
      <vt:lpstr>Data Entri secara Tradisional</vt:lpstr>
      <vt:lpstr>Source Data Automation</vt:lpstr>
      <vt:lpstr>Pengolahan transaksi</vt:lpstr>
      <vt:lpstr>Pengolahan transaksi</vt:lpstr>
      <vt:lpstr>Electronic Payment Processes</vt:lpstr>
      <vt:lpstr>Electronic Payments</vt:lpstr>
      <vt:lpstr>Contoh  Secure Electronic Payment Systems</vt:lpstr>
      <vt:lpstr>Secure Electronic Payment Example</vt:lpstr>
      <vt:lpstr>Securing Electronic Payments</vt:lpstr>
      <vt:lpstr>Case 2: Google and Others In search of the Future</vt:lpstr>
      <vt:lpstr>Case Study Questions</vt:lpstr>
      <vt:lpstr>Real World Internet Activity</vt:lpstr>
      <vt:lpstr>Real World Group Activity</vt:lpstr>
      <vt:lpstr>e-Commerce Trends</vt:lpstr>
      <vt:lpstr>e-Commerce Success Factors</vt:lpstr>
      <vt:lpstr>e-Commerce Success Factors</vt:lpstr>
      <vt:lpstr>e-Commerce Success Factors</vt:lpstr>
      <vt:lpstr>Web Store Requirements</vt:lpstr>
      <vt:lpstr>Developing a Web Store</vt:lpstr>
      <vt:lpstr>Serving Customers</vt:lpstr>
      <vt:lpstr>Managing a Web Store</vt:lpstr>
      <vt:lpstr>B2B e-Commerce</vt:lpstr>
      <vt:lpstr>e-Commerce Marketplaces</vt:lpstr>
      <vt:lpstr>e-Commerce Marketplaces</vt:lpstr>
      <vt:lpstr>e-Commerce Portals</vt:lpstr>
      <vt:lpstr>B2B e-Commerce Web Portal</vt:lpstr>
      <vt:lpstr>Clicks and Bricks</vt:lpstr>
      <vt:lpstr>e-Commerce Channel</vt:lpstr>
      <vt:lpstr>Checklist for Channel Development</vt:lpstr>
      <vt:lpstr>Checklist for Channel Development</vt:lpstr>
      <vt:lpstr>Case 3:  The WWW is Anything but Business as Usual</vt:lpstr>
      <vt:lpstr>Case Study Questions</vt:lpstr>
      <vt:lpstr>Real World Internet Activity</vt:lpstr>
      <vt:lpstr>Real World Group Activity</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263</cp:revision>
  <dcterms:created xsi:type="dcterms:W3CDTF">2010-08-24T06:47:44Z</dcterms:created>
  <dcterms:modified xsi:type="dcterms:W3CDTF">2017-10-31T04:18:28Z</dcterms:modified>
</cp:coreProperties>
</file>