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1"/>
  </p:notesMasterIdLst>
  <p:handoutMasterIdLst>
    <p:handoutMasterId r:id="rId72"/>
  </p:handoutMasterIdLst>
  <p:sldIdLst>
    <p:sldId id="388" r:id="rId2"/>
    <p:sldId id="389" r:id="rId3"/>
    <p:sldId id="427" r:id="rId4"/>
    <p:sldId id="434" r:id="rId5"/>
    <p:sldId id="435" r:id="rId6"/>
    <p:sldId id="436" r:id="rId7"/>
    <p:sldId id="437" r:id="rId8"/>
    <p:sldId id="438" r:id="rId9"/>
    <p:sldId id="439" r:id="rId10"/>
    <p:sldId id="440" r:id="rId11"/>
    <p:sldId id="441" r:id="rId12"/>
    <p:sldId id="442" r:id="rId13"/>
    <p:sldId id="443" r:id="rId14"/>
    <p:sldId id="444" r:id="rId15"/>
    <p:sldId id="445" r:id="rId16"/>
    <p:sldId id="446" r:id="rId17"/>
    <p:sldId id="447" r:id="rId18"/>
    <p:sldId id="448" r:id="rId19"/>
    <p:sldId id="449" r:id="rId20"/>
    <p:sldId id="450" r:id="rId21"/>
    <p:sldId id="451" r:id="rId22"/>
    <p:sldId id="452" r:id="rId23"/>
    <p:sldId id="453" r:id="rId24"/>
    <p:sldId id="454" r:id="rId25"/>
    <p:sldId id="455" r:id="rId26"/>
    <p:sldId id="456" r:id="rId27"/>
    <p:sldId id="457" r:id="rId28"/>
    <p:sldId id="458" r:id="rId29"/>
    <p:sldId id="459" r:id="rId30"/>
    <p:sldId id="460" r:id="rId31"/>
    <p:sldId id="461" r:id="rId32"/>
    <p:sldId id="462" r:id="rId33"/>
    <p:sldId id="463" r:id="rId34"/>
    <p:sldId id="464" r:id="rId35"/>
    <p:sldId id="465" r:id="rId36"/>
    <p:sldId id="466" r:id="rId37"/>
    <p:sldId id="467" r:id="rId38"/>
    <p:sldId id="468" r:id="rId39"/>
    <p:sldId id="469" r:id="rId40"/>
    <p:sldId id="470" r:id="rId41"/>
    <p:sldId id="471" r:id="rId42"/>
    <p:sldId id="472" r:id="rId43"/>
    <p:sldId id="473" r:id="rId44"/>
    <p:sldId id="474" r:id="rId45"/>
    <p:sldId id="475" r:id="rId46"/>
    <p:sldId id="476" r:id="rId47"/>
    <p:sldId id="477" r:id="rId48"/>
    <p:sldId id="478" r:id="rId49"/>
    <p:sldId id="479" r:id="rId50"/>
    <p:sldId id="480" r:id="rId51"/>
    <p:sldId id="481" r:id="rId52"/>
    <p:sldId id="482" r:id="rId53"/>
    <p:sldId id="483" r:id="rId54"/>
    <p:sldId id="484" r:id="rId55"/>
    <p:sldId id="485" r:id="rId56"/>
    <p:sldId id="486" r:id="rId57"/>
    <p:sldId id="487" r:id="rId58"/>
    <p:sldId id="488" r:id="rId59"/>
    <p:sldId id="489" r:id="rId60"/>
    <p:sldId id="490" r:id="rId61"/>
    <p:sldId id="491" r:id="rId62"/>
    <p:sldId id="492" r:id="rId63"/>
    <p:sldId id="493" r:id="rId64"/>
    <p:sldId id="494" r:id="rId65"/>
    <p:sldId id="495" r:id="rId66"/>
    <p:sldId id="496" r:id="rId67"/>
    <p:sldId id="497" r:id="rId68"/>
    <p:sldId id="498" r:id="rId69"/>
    <p:sldId id="433"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93190" autoAdjust="0"/>
  </p:normalViewPr>
  <p:slideViewPr>
    <p:cSldViewPr>
      <p:cViewPr>
        <p:scale>
          <a:sx n="72" d="100"/>
          <a:sy n="72" d="100"/>
        </p:scale>
        <p:origin x="-1266" y="174"/>
      </p:cViewPr>
      <p:guideLst>
        <p:guide orient="horz" pos="2160"/>
        <p:guide pos="2880"/>
      </p:guideLst>
    </p:cSldViewPr>
  </p:slideViewPr>
  <p:notesTextViewPr>
    <p:cViewPr>
      <p:scale>
        <a:sx n="100" d="100"/>
        <a:sy n="100" d="100"/>
      </p:scale>
      <p:origin x="0" y="0"/>
    </p:cViewPr>
  </p:notesTextViewPr>
  <p:notesViewPr>
    <p:cSldViewPr>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AAD401D-C29A-4928-88E1-427A39D3C18A}" type="datetimeFigureOut">
              <a:rPr lang="id-ID" smtClean="0"/>
              <a:t>31/10/2017</a:t>
            </a:fld>
            <a:endParaRPr lang="id-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d-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DCFD104-B2A3-424E-B3F4-1DFCA91EAA4B}" type="slidenum">
              <a:rPr lang="id-ID" smtClean="0"/>
              <a:t>‹#›</a:t>
            </a:fld>
            <a:endParaRPr lang="id-ID"/>
          </a:p>
        </p:txBody>
      </p:sp>
    </p:spTree>
    <p:extLst>
      <p:ext uri="{BB962C8B-B14F-4D97-AF65-F5344CB8AC3E}">
        <p14:creationId xmlns:p14="http://schemas.microsoft.com/office/powerpoint/2010/main" val="6579111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A048E5B-BD9A-4C0B-B552-4469974D48FE}" type="datetimeFigureOut">
              <a:rPr lang="id-ID"/>
              <a:pPr>
                <a:defRPr/>
              </a:pPr>
              <a:t>31/10/2017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d-ID"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id-ID"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F339B845-4BC6-43F6-B113-E03B24E0C7AB}" type="slidenum">
              <a:rPr lang="id-ID" altLang="id-ID"/>
              <a:pPr/>
              <a:t>‹#›</a:t>
            </a:fld>
            <a:endParaRPr lang="id-ID" altLang="id-ID"/>
          </a:p>
        </p:txBody>
      </p:sp>
    </p:spTree>
    <p:extLst>
      <p:ext uri="{BB962C8B-B14F-4D97-AF65-F5344CB8AC3E}">
        <p14:creationId xmlns:p14="http://schemas.microsoft.com/office/powerpoint/2010/main" val="34130823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7532B14-F40F-42E9-BD2F-8CEE51D4A1CB}" type="slidenum">
              <a:rPr lang="en-US"/>
              <a:pPr eaLnBrk="1" hangingPunct="1"/>
              <a:t>9</a:t>
            </a:fld>
            <a:endParaRPr 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p:spPr>
        <p:txBody>
          <a:bodyPr/>
          <a:lstStyle/>
          <a:p>
            <a:pPr eaLnBrk="1" hangingPunct="1"/>
            <a:endParaRPr lang="id-ID"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9A464C5-5C61-4E2A-81C9-6D4C36B8E177}" type="slidenum">
              <a:rPr lang="en-US"/>
              <a:pPr eaLnBrk="1" hangingPunct="1"/>
              <a:t>68</a:t>
            </a:fld>
            <a:endParaRPr lang="en-US"/>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p:spPr>
        <p:txBody>
          <a:bodyPr/>
          <a:lstStyle/>
          <a:p>
            <a:pPr eaLnBrk="1" hangingPunct="1"/>
            <a:endParaRPr lang="id-ID"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C5C183DB-50D7-4B46-BA35-05BBFDBA5C1C}" type="slidenum">
              <a:rPr lang="en-US"/>
              <a:pPr eaLnBrk="1" hangingPunct="1"/>
              <a:t>18</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r>
              <a:rPr lang="en-US" smtClean="0"/>
              <a:t>Customer life cycle:  Three phases of the relationship between the company and its customers:</a:t>
            </a:r>
          </a:p>
          <a:p>
            <a:pPr eaLnBrk="1" hangingPunct="1"/>
            <a:r>
              <a:rPr lang="en-US" smtClean="0"/>
              <a:t>Acquire – acquire new customers</a:t>
            </a:r>
          </a:p>
          <a:p>
            <a:pPr eaLnBrk="1" hangingPunct="1"/>
            <a:r>
              <a:rPr lang="en-US" smtClean="0"/>
              <a:t>Enhance – keep customers happy, cross sell and up-sell</a:t>
            </a:r>
          </a:p>
          <a:p>
            <a:pPr eaLnBrk="1" hangingPunct="1"/>
            <a:r>
              <a:rPr lang="en-US" smtClean="0"/>
              <a:t>Retain – identify and reward most loyal and profitable customers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D2AC18E-9FC6-4407-8D04-141CA73F2AFD}" type="slidenum">
              <a:rPr lang="en-US"/>
              <a:pPr eaLnBrk="1" hangingPunct="1"/>
              <a:t>20</a:t>
            </a:fld>
            <a:endParaRPr 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r>
              <a:rPr lang="en-US" smtClean="0"/>
              <a:t>Over 50% of CRM projects did not produce results that were promised</a:t>
            </a:r>
          </a:p>
          <a:p>
            <a:pPr eaLnBrk="1" hangingPunct="1"/>
            <a:r>
              <a:rPr lang="en-US" smtClean="0"/>
              <a:t>20% of businesses report that CRM has damaged customer relationships</a:t>
            </a:r>
          </a:p>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13A8464-68E4-485A-BE4E-16582A7E3FD8}" type="slidenum">
              <a:rPr lang="en-US"/>
              <a:pPr eaLnBrk="1" hangingPunct="1"/>
              <a:t>22</a:t>
            </a:fld>
            <a:endParaRPr lang="en-US"/>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p:spPr>
        <p:txBody>
          <a:bodyPr/>
          <a:lstStyle/>
          <a:p>
            <a:pPr eaLnBrk="1" hangingPunct="1"/>
            <a:r>
              <a:rPr lang="en-US" smtClean="0"/>
              <a:t>Note the truly cross-functional aspect of these systems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6ABF354-A8FF-4649-A8D2-9CB638126864}" type="slidenum">
              <a:rPr lang="en-US"/>
              <a:pPr eaLnBrk="1" hangingPunct="1"/>
              <a:t>23</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buFontTx/>
              <a:buChar char="•"/>
            </a:pPr>
            <a:r>
              <a:rPr lang="en-US" smtClean="0"/>
              <a:t>Improvements in quality and efficiency</a:t>
            </a:r>
          </a:p>
          <a:p>
            <a:pPr eaLnBrk="1" hangingPunct="1">
              <a:buFontTx/>
              <a:buChar char="•"/>
            </a:pPr>
            <a:r>
              <a:rPr lang="en-US" smtClean="0"/>
              <a:t>Significant reductions in transaction processing costs and IT support</a:t>
            </a:r>
          </a:p>
          <a:p>
            <a:pPr eaLnBrk="1" hangingPunct="1">
              <a:buFontTx/>
              <a:buChar char="•"/>
            </a:pPr>
            <a:r>
              <a:rPr lang="en-US" smtClean="0"/>
              <a:t>Provides cross-functional information for making better decisions</a:t>
            </a:r>
          </a:p>
          <a:p>
            <a:pPr eaLnBrk="1" hangingPunct="1">
              <a:buFontTx/>
              <a:buChar char="•"/>
            </a:pPr>
            <a:r>
              <a:rPr lang="en-US" smtClean="0"/>
              <a:t>ERP breaks down functional wall making a more flexible organization</a:t>
            </a:r>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F76BCA48-F644-41CD-BFDB-64EB592E74EB}" type="slidenum">
              <a:rPr lang="en-US"/>
              <a:pPr eaLnBrk="1" hangingPunct="1"/>
              <a:t>27</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p:spPr>
        <p:txBody>
          <a:bodyPr/>
          <a:lstStyle/>
          <a:p>
            <a:pPr eaLnBrk="1" hangingPunct="1"/>
            <a:r>
              <a:rPr lang="en-US" smtClean="0"/>
              <a:t>A supply chain adds value to the products and services a company produces so it is also a value chain (see chapter 2).  But not all value chains are supply chains.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76587D11-C7B1-42C4-8038-6F1DC2AEF136}" type="slidenum">
              <a:rPr lang="en-US"/>
              <a:pPr eaLnBrk="1" hangingPunct="1"/>
              <a:t>42</a:t>
            </a:fld>
            <a:endParaRPr 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p:spPr>
        <p:txBody>
          <a:bodyPr/>
          <a:lstStyle/>
          <a:p>
            <a:pPr eaLnBrk="1" hangingPunct="1"/>
            <a:endParaRPr lang="id-ID"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89EB89-4491-479D-9F6B-C7749360E362}" type="slidenum">
              <a:rPr lang="en-US"/>
              <a:pPr eaLnBrk="1" hangingPunct="1"/>
              <a:t>54</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p:spPr>
        <p:txBody>
          <a:bodyPr/>
          <a:lstStyle/>
          <a:p>
            <a:pPr eaLnBrk="1" hangingPunct="1"/>
            <a:r>
              <a:rPr lang="en-US" smtClean="0"/>
              <a:t>Began to produce paychecks and payroll reports, manage personnel records and analyze the use of personnel in the business.</a:t>
            </a:r>
          </a:p>
          <a:p>
            <a:pPr eaLnBrk="1" hangingPunct="1"/>
            <a:r>
              <a:rPr lang="en-US" smtClean="0"/>
              <a:t>Has gone far beyond that as shown in next slide.</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39B009-D23A-4A3B-8ADF-21E9AF9213A8}" type="slidenum">
              <a:rPr lang="en-US"/>
              <a:pPr eaLnBrk="1" hangingPunct="1"/>
              <a:t>59</a:t>
            </a:fld>
            <a:endParaRPr 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p:spPr>
        <p:txBody>
          <a:bodyPr/>
          <a:lstStyle/>
          <a:p>
            <a:pPr eaLnBrk="1" hangingPunct="1"/>
            <a:r>
              <a:rPr lang="en-US" smtClean="0"/>
              <a:t>Oldest and most widely used information systems</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7"/>
          <p:cNvSpPr/>
          <p:nvPr userDrawn="1"/>
        </p:nvSpPr>
        <p:spPr>
          <a:xfrm>
            <a:off x="-101859" y="0"/>
            <a:ext cx="9347717" cy="76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7" name="Picture 2" descr="C:\Users\arsil\Desktop\Smartcreative.jpg"/>
          <p:cNvPicPr>
            <a:picLocks noChangeAspect="1" noChangeArrowheads="1"/>
          </p:cNvPicPr>
          <p:nvPr userDrawn="1"/>
        </p:nvPicPr>
        <p:blipFill>
          <a:blip r:embed="rId2">
            <a:extLst>
              <a:ext uri="{28A0092B-C50C-407E-A947-70E740481C1C}">
                <a14:useLocalDpi xmlns:a14="http://schemas.microsoft.com/office/drawing/2010/main" val="0"/>
              </a:ext>
            </a:extLst>
          </a:blip>
          <a:srcRect l="1051" r="800" b="504"/>
          <a:stretch>
            <a:fillRect/>
          </a:stretch>
        </p:blipFill>
        <p:spPr bwMode="auto">
          <a:xfrm>
            <a:off x="-101859" y="228600"/>
            <a:ext cx="9347718" cy="699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2971799" y="1524000"/>
            <a:ext cx="6274059" cy="2076451"/>
          </a:xfrm>
        </p:spPr>
        <p:txBody>
          <a:bodyPr/>
          <a:lstStyle>
            <a:lvl1pPr>
              <a:defRPr>
                <a:solidFill>
                  <a:schemeClr val="bg1"/>
                </a:solidFill>
              </a:defRPr>
            </a:lvl1pPr>
          </a:lstStyle>
          <a:p>
            <a:r>
              <a:rPr lang="en-US" dirty="0" smtClean="0"/>
              <a:t>Click here to Edit</a:t>
            </a:r>
            <a:endParaRPr lang="en-US" dirty="0"/>
          </a:p>
        </p:txBody>
      </p:sp>
      <p:sp>
        <p:nvSpPr>
          <p:cNvPr id="3" name="Subtitle 2"/>
          <p:cNvSpPr>
            <a:spLocks noGrp="1"/>
          </p:cNvSpPr>
          <p:nvPr>
            <p:ph type="subTitle" idx="1" hasCustomPrompt="1"/>
          </p:nvPr>
        </p:nvSpPr>
        <p:spPr>
          <a:xfrm>
            <a:off x="2971798" y="3657600"/>
            <a:ext cx="6274060" cy="1524000"/>
          </a:xfrm>
        </p:spPr>
        <p:txBody>
          <a:bodyPr/>
          <a:lstStyle>
            <a:lvl1pPr marL="0" indent="0" algn="ctr" eaLnBrk="1" hangingPunct="1">
              <a:buNone/>
              <a:defRPr sz="2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here to edit </a:t>
            </a:r>
            <a:r>
              <a:rPr lang="en-US" dirty="0" err="1" smtClean="0"/>
              <a:t>Pokok</a:t>
            </a:r>
            <a:r>
              <a:rPr lang="en-US" dirty="0" smtClean="0"/>
              <a:t> </a:t>
            </a:r>
            <a:r>
              <a:rPr lang="en-US" dirty="0" err="1" smtClean="0"/>
              <a:t>Bahasan</a:t>
            </a:r>
            <a:r>
              <a:rPr lang="en-US" dirty="0" smtClean="0"/>
              <a:t/>
            </a:r>
            <a:br>
              <a:rPr lang="en-US" dirty="0" smtClean="0"/>
            </a:br>
            <a:r>
              <a:rPr lang="en-US" dirty="0" smtClean="0"/>
              <a:t>Click here to edit </a:t>
            </a:r>
            <a:r>
              <a:rPr lang="en-US" dirty="0" err="1" smtClean="0"/>
              <a:t>Pertemuan</a:t>
            </a:r>
            <a:r>
              <a:rPr lang="en-US" dirty="0" smtClean="0"/>
              <a:t/>
            </a:r>
            <a:br>
              <a:rPr lang="en-US" dirty="0" smtClean="0"/>
            </a:br>
            <a:r>
              <a:rPr lang="en-US" dirty="0" smtClean="0"/>
              <a:t>Click here to edit Nama </a:t>
            </a:r>
            <a:r>
              <a:rPr lang="en-US" dirty="0" err="1" smtClean="0"/>
              <a:t>Dosen</a:t>
            </a:r>
            <a:r>
              <a:rPr lang="en-US" dirty="0" smtClean="0"/>
              <a:t/>
            </a:r>
            <a:br>
              <a:rPr lang="en-US" dirty="0" smtClean="0"/>
            </a:br>
            <a:r>
              <a:rPr lang="en-US" dirty="0" smtClean="0"/>
              <a:t>Click here to edit Nama Prodi </a:t>
            </a:r>
            <a:r>
              <a:rPr lang="en-US" dirty="0" err="1" smtClean="0"/>
              <a:t>dan</a:t>
            </a:r>
            <a:r>
              <a:rPr lang="en-US" dirty="0" smtClean="0"/>
              <a:t> </a:t>
            </a:r>
            <a:r>
              <a:rPr lang="en-US" dirty="0" err="1" smtClean="0"/>
              <a:t>Fakultas</a:t>
            </a:r>
            <a:endParaRPr lang="en-US" dirty="0" smtClean="0"/>
          </a:p>
        </p:txBody>
      </p:sp>
      <p:sp>
        <p:nvSpPr>
          <p:cNvPr id="4" name="Date Placeholder 3"/>
          <p:cNvSpPr>
            <a:spLocks noGrp="1"/>
          </p:cNvSpPr>
          <p:nvPr>
            <p:ph type="dt" sz="half" idx="10"/>
          </p:nvPr>
        </p:nvSpPr>
        <p:spPr/>
        <p:txBody>
          <a:bodyPr/>
          <a:lstStyle>
            <a:lvl1pPr>
              <a:defRPr/>
            </a:lvl1pPr>
          </a:lstStyle>
          <a:p>
            <a:pPr>
              <a:defRPr/>
            </a:pPr>
            <a:fld id="{20B2E4D6-BEB8-4E99-B8A1-7038C2F2D1BE}"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F88144A-AE3E-4E44-A89F-B6746EC1707D}" type="slidenum">
              <a:rPr lang="en-US" altLang="id-ID"/>
              <a:pPr/>
              <a:t>‹#›</a:t>
            </a:fld>
            <a:endParaRPr lang="en-US" altLang="id-ID"/>
          </a:p>
        </p:txBody>
      </p:sp>
    </p:spTree>
    <p:extLst>
      <p:ext uri="{BB962C8B-B14F-4D97-AF65-F5344CB8AC3E}">
        <p14:creationId xmlns:p14="http://schemas.microsoft.com/office/powerpoint/2010/main" val="25318765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DC4FACB-1F5D-4FF9-B5CC-F194F462CCA2}"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29451C2-6190-4BB7-BBA8-1B23D0C40A29}" type="slidenum">
              <a:rPr lang="en-US" altLang="id-ID"/>
              <a:pPr/>
              <a:t>‹#›</a:t>
            </a:fld>
            <a:endParaRPr lang="en-US" altLang="id-ID"/>
          </a:p>
        </p:txBody>
      </p:sp>
    </p:spTree>
    <p:extLst>
      <p:ext uri="{BB962C8B-B14F-4D97-AF65-F5344CB8AC3E}">
        <p14:creationId xmlns:p14="http://schemas.microsoft.com/office/powerpoint/2010/main" val="32590454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DA4BF1-3389-4F47-8435-C04CC10B9A7E}"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1FB5C1FE-ED77-4380-AE9C-EE28AB75257F}" type="slidenum">
              <a:rPr lang="en-US" altLang="id-ID"/>
              <a:pPr/>
              <a:t>‹#›</a:t>
            </a:fld>
            <a:endParaRPr lang="en-US" altLang="id-ID"/>
          </a:p>
        </p:txBody>
      </p:sp>
    </p:spTree>
    <p:extLst>
      <p:ext uri="{BB962C8B-B14F-4D97-AF65-F5344CB8AC3E}">
        <p14:creationId xmlns:p14="http://schemas.microsoft.com/office/powerpoint/2010/main" val="542872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393348" y="274760"/>
            <a:ext cx="8505472" cy="1307856"/>
          </a:xfrm>
        </p:spPr>
        <p:txBody>
          <a:bodyPr/>
          <a:lstStyle/>
          <a:p>
            <a:r>
              <a:rPr lang="en-US" smtClean="0"/>
              <a:t>Click to edit Master title style</a:t>
            </a:r>
            <a:endParaRPr lang="id-ID"/>
          </a:p>
        </p:txBody>
      </p:sp>
      <p:sp>
        <p:nvSpPr>
          <p:cNvPr id="3" name="Text Placeholder 2"/>
          <p:cNvSpPr>
            <a:spLocks noGrp="1"/>
          </p:cNvSpPr>
          <p:nvPr>
            <p:ph type="body" sz="half" idx="1"/>
          </p:nvPr>
        </p:nvSpPr>
        <p:spPr>
          <a:xfrm>
            <a:off x="403932" y="1677866"/>
            <a:ext cx="8505472" cy="237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403932" y="4231298"/>
            <a:ext cx="8505472" cy="23775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Rectangle 21"/>
          <p:cNvSpPr>
            <a:spLocks noGrp="1" noChangeArrowheads="1"/>
          </p:cNvSpPr>
          <p:nvPr>
            <p:ph type="sldNum" sz="quarter" idx="10"/>
          </p:nvPr>
        </p:nvSpPr>
        <p:spPr>
          <a:ln/>
        </p:spPr>
        <p:txBody>
          <a:bodyPr/>
          <a:lstStyle>
            <a:lvl1pPr>
              <a:defRPr/>
            </a:lvl1pPr>
          </a:lstStyle>
          <a:p>
            <a:pPr>
              <a:defRPr/>
            </a:pPr>
            <a:r>
              <a:rPr lang="en-US"/>
              <a:t>7-</a:t>
            </a:r>
            <a:fld id="{F5909EC0-4684-4FF1-A7EB-27C06B22E072}" type="slidenum">
              <a:rPr lang="en-US"/>
              <a:pPr>
                <a:defRPr/>
              </a:pPr>
              <a:t>‹#›</a:t>
            </a:fld>
            <a:endParaRPr lang="en-US"/>
          </a:p>
        </p:txBody>
      </p:sp>
    </p:spTree>
    <p:extLst>
      <p:ext uri="{BB962C8B-B14F-4D97-AF65-F5344CB8AC3E}">
        <p14:creationId xmlns:p14="http://schemas.microsoft.com/office/powerpoint/2010/main" val="2235273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8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9A2BF8-DE4E-4DD8-93A8-819B2A8C6ED6}"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07C7CEFC-1327-4C24-92E5-884D19EDEC04}" type="slidenum">
              <a:rPr lang="en-US" altLang="id-ID"/>
              <a:pPr/>
              <a:t>‹#›</a:t>
            </a:fld>
            <a:endParaRPr lang="en-US" altLang="id-ID"/>
          </a:p>
        </p:txBody>
      </p:sp>
    </p:spTree>
    <p:extLst>
      <p:ext uri="{BB962C8B-B14F-4D97-AF65-F5344CB8AC3E}">
        <p14:creationId xmlns:p14="http://schemas.microsoft.com/office/powerpoint/2010/main" val="1202778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16" descr="SUB#LIST copy.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113" y="3175"/>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3124200" y="2420939"/>
            <a:ext cx="3505200" cy="703262"/>
          </a:xfrm>
        </p:spPr>
        <p:txBody>
          <a:bodyPr anchor="t"/>
          <a:lstStyle>
            <a:lvl1pPr algn="l">
              <a:defRPr sz="2800" b="1" cap="all" baseline="0"/>
            </a:lvl1pPr>
          </a:lstStyle>
          <a:p>
            <a:r>
              <a:rPr lang="en-US" dirty="0" err="1" smtClean="0"/>
              <a:t>Materi</a:t>
            </a:r>
            <a:r>
              <a:rPr lang="en-US" dirty="0" smtClean="0"/>
              <a:t> </a:t>
            </a:r>
            <a:r>
              <a:rPr lang="en-US" dirty="0" err="1" smtClean="0"/>
              <a:t>Sebelum</a:t>
            </a:r>
            <a:r>
              <a:rPr lang="en-US" dirty="0" smtClean="0"/>
              <a:t> UTS</a:t>
            </a:r>
            <a:endParaRPr lang="en-US" dirty="0"/>
          </a:p>
        </p:txBody>
      </p:sp>
      <p:sp>
        <p:nvSpPr>
          <p:cNvPr id="3" name="Text Placeholder 2"/>
          <p:cNvSpPr>
            <a:spLocks noGrp="1"/>
          </p:cNvSpPr>
          <p:nvPr>
            <p:ph type="body" idx="1"/>
          </p:nvPr>
        </p:nvSpPr>
        <p:spPr>
          <a:xfrm>
            <a:off x="3733800" y="3240088"/>
            <a:ext cx="5334000" cy="2976562"/>
          </a:xfrm>
        </p:spPr>
        <p:txBody>
          <a:bodyPr anchor="t"/>
          <a:lstStyle>
            <a:lvl1pPr marL="457200" marR="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marL="457200" marR="0" lvl="0" indent="-457200" algn="l" defTabSz="914400" rtl="0" eaLnBrk="0" fontAlgn="base" latinLnBrk="0" hangingPunct="0">
              <a:lnSpc>
                <a:spcPct val="100000"/>
              </a:lnSpc>
              <a:spcBef>
                <a:spcPct val="20000"/>
              </a:spcBef>
              <a:spcAft>
                <a:spcPct val="0"/>
              </a:spcAft>
              <a:buClrTx/>
              <a:buSzTx/>
              <a:buFont typeface="Arial" panose="020B0604020202020204" pitchFamily="34" charset="0"/>
              <a:buAutoNum type="arabicPeriod"/>
              <a:tabLst/>
              <a:defRPr/>
            </a:pPr>
            <a:r>
              <a:rPr lang="en-US" dirty="0" smtClean="0"/>
              <a:t>Click to edit Master text styles</a:t>
            </a:r>
          </a:p>
          <a:p>
            <a:pPr lvl="0"/>
            <a:endParaRPr lang="en-US" dirty="0" smtClean="0"/>
          </a:p>
        </p:txBody>
      </p:sp>
      <p:sp>
        <p:nvSpPr>
          <p:cNvPr id="4" name="Date Placeholder 3"/>
          <p:cNvSpPr>
            <a:spLocks noGrp="1"/>
          </p:cNvSpPr>
          <p:nvPr>
            <p:ph type="dt" sz="half" idx="10"/>
          </p:nvPr>
        </p:nvSpPr>
        <p:spPr/>
        <p:txBody>
          <a:bodyPr/>
          <a:lstStyle>
            <a:lvl1pPr>
              <a:defRPr/>
            </a:lvl1pPr>
          </a:lstStyle>
          <a:p>
            <a:pPr>
              <a:defRPr/>
            </a:pPr>
            <a:fld id="{76BEDCBD-1673-4569-B2E0-E1B7B9DEF070}" type="datetime1">
              <a:rPr lang="en-US"/>
              <a:pPr>
                <a:defRPr/>
              </a:pPr>
              <a:t>10/31/2017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4B71F4A-6D73-4342-9533-46E3ECE91550}" type="slidenum">
              <a:rPr lang="en-US" altLang="id-ID"/>
              <a:pPr/>
              <a:t>‹#›</a:t>
            </a:fld>
            <a:endParaRPr lang="en-US" altLang="id-ID"/>
          </a:p>
        </p:txBody>
      </p:sp>
    </p:spTree>
    <p:extLst>
      <p:ext uri="{BB962C8B-B14F-4D97-AF65-F5344CB8AC3E}">
        <p14:creationId xmlns:p14="http://schemas.microsoft.com/office/powerpoint/2010/main" val="2043356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EA3D78E-5710-4279-9346-CA3F3FF1ADAB}" type="datetime1">
              <a:rPr lang="en-US"/>
              <a:pPr>
                <a:defRPr/>
              </a:pPr>
              <a:t>10/31/2017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C57B3AD7-5558-4161-B7D2-95F8DE54CD31}" type="slidenum">
              <a:rPr lang="en-US" altLang="id-ID"/>
              <a:pPr/>
              <a:t>‹#›</a:t>
            </a:fld>
            <a:endParaRPr lang="en-US" altLang="id-ID"/>
          </a:p>
        </p:txBody>
      </p:sp>
    </p:spTree>
    <p:extLst>
      <p:ext uri="{BB962C8B-B14F-4D97-AF65-F5344CB8AC3E}">
        <p14:creationId xmlns:p14="http://schemas.microsoft.com/office/powerpoint/2010/main" val="2900433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E4C036D-7F85-4604-9C31-D116ABDFBFCB}" type="datetime1">
              <a:rPr lang="en-US"/>
              <a:pPr>
                <a:defRPr/>
              </a:pPr>
              <a:t>10/31/2017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74D2A8DE-DF06-4A0A-B8B9-F0FC1DFE8718}" type="slidenum">
              <a:rPr lang="en-US" altLang="id-ID"/>
              <a:pPr/>
              <a:t>‹#›</a:t>
            </a:fld>
            <a:endParaRPr lang="en-US" altLang="id-ID"/>
          </a:p>
        </p:txBody>
      </p:sp>
    </p:spTree>
    <p:extLst>
      <p:ext uri="{BB962C8B-B14F-4D97-AF65-F5344CB8AC3E}">
        <p14:creationId xmlns:p14="http://schemas.microsoft.com/office/powerpoint/2010/main" val="415198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4B7DBD3-F138-4801-A0A6-578A3386CD18}" type="datetime1">
              <a:rPr lang="en-US"/>
              <a:pPr>
                <a:defRPr/>
              </a:pPr>
              <a:t>10/31/2017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4C95B9C0-F00E-4EC1-B571-461E0CC5FB03}" type="slidenum">
              <a:rPr lang="en-US" altLang="id-ID"/>
              <a:pPr/>
              <a:t>‹#›</a:t>
            </a:fld>
            <a:endParaRPr lang="en-US" altLang="id-ID"/>
          </a:p>
        </p:txBody>
      </p:sp>
    </p:spTree>
    <p:extLst>
      <p:ext uri="{BB962C8B-B14F-4D97-AF65-F5344CB8AC3E}">
        <p14:creationId xmlns:p14="http://schemas.microsoft.com/office/powerpoint/2010/main" val="1290949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F131518-4759-420B-9C6C-02911BE08FB6}" type="datetime1">
              <a:rPr lang="en-US"/>
              <a:pPr>
                <a:defRPr/>
              </a:pPr>
              <a:t>10/31/2017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12046D4-C1A9-4BE2-8E11-BB51EFD99472}" type="slidenum">
              <a:rPr lang="en-US" altLang="id-ID"/>
              <a:pPr/>
              <a:t>‹#›</a:t>
            </a:fld>
            <a:endParaRPr lang="en-US" altLang="id-ID"/>
          </a:p>
        </p:txBody>
      </p:sp>
    </p:spTree>
    <p:extLst>
      <p:ext uri="{BB962C8B-B14F-4D97-AF65-F5344CB8AC3E}">
        <p14:creationId xmlns:p14="http://schemas.microsoft.com/office/powerpoint/2010/main" val="3303063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3008313" cy="8255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9600"/>
            <a:ext cx="51117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524000"/>
            <a:ext cx="3008313" cy="4602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79D038C-8833-4053-A8B5-3B45FC1C23E1}" type="datetime1">
              <a:rPr lang="en-US"/>
              <a:pPr>
                <a:defRPr/>
              </a:pPr>
              <a:t>10/31/2017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C0E78CF-756E-44AB-85F7-AA9B06AF3F0B}" type="slidenum">
              <a:rPr lang="en-US" altLang="id-ID"/>
              <a:pPr/>
              <a:t>‹#›</a:t>
            </a:fld>
            <a:endParaRPr lang="en-US" altLang="id-ID"/>
          </a:p>
        </p:txBody>
      </p:sp>
    </p:spTree>
    <p:extLst>
      <p:ext uri="{BB962C8B-B14F-4D97-AF65-F5344CB8AC3E}">
        <p14:creationId xmlns:p14="http://schemas.microsoft.com/office/powerpoint/2010/main" val="28355801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9D3C4F4-CD15-4E8C-A7EE-9212E377943D}" type="datetime1">
              <a:rPr lang="en-US"/>
              <a:pPr>
                <a:defRPr/>
              </a:pPr>
              <a:t>10/31/2017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CD5ABA6-7761-4D95-A1CD-8F9B19CA4E34}" type="slidenum">
              <a:rPr lang="en-US" altLang="id-ID"/>
              <a:pPr/>
              <a:t>‹#›</a:t>
            </a:fld>
            <a:endParaRPr lang="en-US" altLang="id-ID"/>
          </a:p>
        </p:txBody>
      </p:sp>
    </p:spTree>
    <p:extLst>
      <p:ext uri="{BB962C8B-B14F-4D97-AF65-F5344CB8AC3E}">
        <p14:creationId xmlns:p14="http://schemas.microsoft.com/office/powerpoint/2010/main" val="403229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89611F90-EFA5-425A-83D0-AD67BBCB8FFB}" type="datetime1">
              <a:rPr lang="en-US"/>
              <a:pPr>
                <a:defRPr/>
              </a:pPr>
              <a:t>10/31/2017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400">
                <a:latin typeface="Calibri" panose="020F0502020204030204" pitchFamily="34" charset="0"/>
              </a:defRPr>
            </a:lvl1pPr>
          </a:lstStyle>
          <a:p>
            <a:fld id="{BBC9BDE8-EFE1-4D93-AB31-5E7BCFE0330D}" type="slidenum">
              <a:rPr lang="en-US" altLang="id-ID"/>
              <a:pPr/>
              <a:t>‹#›</a:t>
            </a:fld>
            <a:endParaRPr lang="en-US" altLang="id-ID"/>
          </a:p>
        </p:txBody>
      </p:sp>
      <p:pic>
        <p:nvPicPr>
          <p:cNvPr id="7" name="Picture 2" descr="C:\Users\arsil\Desktop\Smartcreative2.jp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71800" y="1447800"/>
            <a:ext cx="6274059" cy="2076451"/>
          </a:xfrm>
        </p:spPr>
        <p:txBody>
          <a:bodyPr/>
          <a:lstStyle/>
          <a:p>
            <a:r>
              <a:rPr lang="id-ID" dirty="0" smtClean="0"/>
              <a:t>DASAR SISTEM INFORMASI</a:t>
            </a:r>
            <a:endParaRPr lang="id-ID" dirty="0"/>
          </a:p>
        </p:txBody>
      </p:sp>
      <p:sp>
        <p:nvSpPr>
          <p:cNvPr id="3" name="Subtitle 2"/>
          <p:cNvSpPr>
            <a:spLocks noGrp="1"/>
          </p:cNvSpPr>
          <p:nvPr>
            <p:ph type="subTitle" idx="1"/>
          </p:nvPr>
        </p:nvSpPr>
        <p:spPr>
          <a:xfrm>
            <a:off x="2946140" y="3657600"/>
            <a:ext cx="6274060" cy="1524000"/>
          </a:xfrm>
        </p:spPr>
        <p:txBody>
          <a:bodyPr/>
          <a:lstStyle/>
          <a:p>
            <a:r>
              <a:rPr lang="en-US" sz="2800" dirty="0" err="1" smtClean="0"/>
              <a:t>Dosen</a:t>
            </a:r>
            <a:r>
              <a:rPr lang="en-US" sz="2800" dirty="0" smtClean="0"/>
              <a:t> </a:t>
            </a:r>
            <a:r>
              <a:rPr lang="en-US" sz="2800" dirty="0" err="1"/>
              <a:t>Pengampu</a:t>
            </a:r>
            <a:r>
              <a:rPr lang="id-ID" sz="2800" dirty="0"/>
              <a:t> </a:t>
            </a:r>
            <a:r>
              <a:rPr lang="en-US" sz="2800" dirty="0"/>
              <a:t>: </a:t>
            </a:r>
            <a:r>
              <a:rPr lang="id-ID" sz="2800" dirty="0"/>
              <a:t>KARTINI S.Kom.,MMSI</a:t>
            </a:r>
            <a:endParaRPr lang="en-US" sz="2800" dirty="0"/>
          </a:p>
          <a:p>
            <a:r>
              <a:rPr lang="en-US" sz="2800" dirty="0"/>
              <a:t>Prodi </a:t>
            </a:r>
            <a:r>
              <a:rPr lang="en-US" sz="2800" dirty="0" err="1"/>
              <a:t>Sistem</a:t>
            </a:r>
            <a:r>
              <a:rPr lang="en-US" sz="2800" dirty="0"/>
              <a:t> </a:t>
            </a:r>
            <a:r>
              <a:rPr lang="en-US" sz="2800" dirty="0" err="1"/>
              <a:t>Informasi</a:t>
            </a:r>
            <a:r>
              <a:rPr lang="en-US" sz="2800" dirty="0"/>
              <a:t> - </a:t>
            </a:r>
            <a:r>
              <a:rPr lang="en-US" sz="2800" dirty="0" err="1"/>
              <a:t>Fakultas</a:t>
            </a:r>
            <a:r>
              <a:rPr lang="en-US" sz="2800" dirty="0"/>
              <a:t> </a:t>
            </a:r>
            <a:r>
              <a:rPr lang="en-US" sz="2800" dirty="0" err="1"/>
              <a:t>Ilmu</a:t>
            </a:r>
            <a:r>
              <a:rPr lang="en-US" sz="2800" dirty="0"/>
              <a:t> </a:t>
            </a:r>
            <a:r>
              <a:rPr lang="en-US" sz="2800" dirty="0" err="1" smtClean="0"/>
              <a:t>Komputer</a:t>
            </a:r>
            <a:endParaRPr lang="en-US" sz="2800" dirty="0"/>
          </a:p>
        </p:txBody>
      </p:sp>
    </p:spTree>
    <p:extLst>
      <p:ext uri="{BB962C8B-B14F-4D97-AF65-F5344CB8AC3E}">
        <p14:creationId xmlns:p14="http://schemas.microsoft.com/office/powerpoint/2010/main" val="25825529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4"/>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B8E21DC9-5BCC-4236-BD50-B9762B539791}" type="slidenum">
              <a:rPr lang="en-US">
                <a:solidFill>
                  <a:srgbClr val="F5E7AB"/>
                </a:solidFill>
              </a:rPr>
              <a:pPr eaLnBrk="1" hangingPunct="1"/>
              <a:t>10</a:t>
            </a:fld>
            <a:endParaRPr lang="en-US">
              <a:solidFill>
                <a:srgbClr val="F5E7AB"/>
              </a:solidFill>
            </a:endParaRPr>
          </a:p>
        </p:txBody>
      </p:sp>
      <p:sp>
        <p:nvSpPr>
          <p:cNvPr id="11267" name="Rectangle 2"/>
          <p:cNvSpPr>
            <a:spLocks noGrp="1" noChangeArrowheads="1"/>
          </p:cNvSpPr>
          <p:nvPr>
            <p:ph type="title"/>
          </p:nvPr>
        </p:nvSpPr>
        <p:spPr/>
        <p:txBody>
          <a:bodyPr/>
          <a:lstStyle/>
          <a:p>
            <a:pPr eaLnBrk="1" hangingPunct="1"/>
            <a:r>
              <a:rPr lang="en-US" dirty="0" smtClean="0"/>
              <a:t>Cross-functional Systems</a:t>
            </a:r>
          </a:p>
        </p:txBody>
      </p:sp>
      <p:sp>
        <p:nvSpPr>
          <p:cNvPr id="11268" name="Rectangle 3"/>
          <p:cNvSpPr>
            <a:spLocks noGrp="1" noChangeArrowheads="1"/>
          </p:cNvSpPr>
          <p:nvPr>
            <p:ph type="body" sz="half" idx="1"/>
          </p:nvPr>
        </p:nvSpPr>
        <p:spPr/>
        <p:txBody>
          <a:bodyPr/>
          <a:lstStyle/>
          <a:p>
            <a:pPr eaLnBrk="1" hangingPunct="1"/>
            <a:r>
              <a:rPr lang="en-US" smtClean="0"/>
              <a:t>Cross the boundaries of traditional business functions</a:t>
            </a:r>
          </a:p>
          <a:p>
            <a:pPr eaLnBrk="1" hangingPunct="1"/>
            <a:r>
              <a:rPr lang="en-US" smtClean="0"/>
              <a:t>In order to reengineer and improve vital business processes all across the enterprise</a:t>
            </a:r>
          </a:p>
        </p:txBody>
      </p:sp>
      <p:pic>
        <p:nvPicPr>
          <p:cNvPr id="11269" name="Picture 6" descr="obr43559_070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932" y="4125058"/>
            <a:ext cx="8505472" cy="17822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7158731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6B6BE740-0399-4427-AF15-09DDD3CF291A}" type="slidenum">
              <a:rPr lang="en-US">
                <a:solidFill>
                  <a:srgbClr val="F5E7AB"/>
                </a:solidFill>
              </a:rPr>
              <a:pPr eaLnBrk="1" hangingPunct="1"/>
              <a:t>11</a:t>
            </a:fld>
            <a:endParaRPr lang="en-US">
              <a:solidFill>
                <a:srgbClr val="F5E7AB"/>
              </a:solidFill>
            </a:endParaRPr>
          </a:p>
        </p:txBody>
      </p:sp>
      <p:sp>
        <p:nvSpPr>
          <p:cNvPr id="12291" name="Rectangle 2"/>
          <p:cNvSpPr>
            <a:spLocks noGrp="1" noChangeArrowheads="1"/>
          </p:cNvSpPr>
          <p:nvPr>
            <p:ph type="title"/>
          </p:nvPr>
        </p:nvSpPr>
        <p:spPr/>
        <p:txBody>
          <a:bodyPr/>
          <a:lstStyle/>
          <a:p>
            <a:pPr eaLnBrk="1" hangingPunct="1"/>
            <a:r>
              <a:rPr lang="en-US"/>
              <a:t>Enterprise Application Architecture</a:t>
            </a:r>
          </a:p>
        </p:txBody>
      </p:sp>
      <p:pic>
        <p:nvPicPr>
          <p:cNvPr id="12292" name="Picture 6" descr="obr43559_070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409348" y="1589942"/>
            <a:ext cx="6633986" cy="461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293" name="Text Box 7"/>
          <p:cNvSpPr txBox="1">
            <a:spLocks noChangeArrowheads="1"/>
          </p:cNvSpPr>
          <p:nvPr/>
        </p:nvSpPr>
        <p:spPr bwMode="auto">
          <a:xfrm>
            <a:off x="3062111" y="6215064"/>
            <a:ext cx="5836709" cy="4579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3236" tIns="51618" rIns="103236" bIns="51618">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100"/>
              <a:t>Source: Adapted from Mohan Sawhney and Jeff Zabin, </a:t>
            </a:r>
            <a:r>
              <a:rPr lang="en-US" sz="1100" i="1"/>
              <a:t>Seven Steps to Nirvana:  Strategic </a:t>
            </a:r>
          </a:p>
          <a:p>
            <a:pPr eaLnBrk="1" hangingPunct="1"/>
            <a:r>
              <a:rPr lang="en-US" sz="1100" i="1"/>
              <a:t>Insights into e-Business Transformation </a:t>
            </a:r>
            <a:r>
              <a:rPr lang="en-US" sz="1100"/>
              <a:t>(New York: McGraw-Hill,2001), p. 175.</a:t>
            </a:r>
          </a:p>
        </p:txBody>
      </p:sp>
    </p:spTree>
    <p:extLst>
      <p:ext uri="{BB962C8B-B14F-4D97-AF65-F5344CB8AC3E}">
        <p14:creationId xmlns:p14="http://schemas.microsoft.com/office/powerpoint/2010/main" val="41993139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4FFBCA78-A09F-4B17-A760-DCD3472E24B2}" type="slidenum">
              <a:rPr lang="en-US">
                <a:solidFill>
                  <a:srgbClr val="F5E7AB"/>
                </a:solidFill>
              </a:rPr>
              <a:pPr eaLnBrk="1" hangingPunct="1"/>
              <a:t>12</a:t>
            </a:fld>
            <a:endParaRPr lang="en-US">
              <a:solidFill>
                <a:srgbClr val="F5E7AB"/>
              </a:solidFill>
            </a:endParaRPr>
          </a:p>
        </p:txBody>
      </p:sp>
      <p:sp>
        <p:nvSpPr>
          <p:cNvPr id="13315" name="Rectangle 2"/>
          <p:cNvSpPr>
            <a:spLocks noGrp="1" noChangeArrowheads="1"/>
          </p:cNvSpPr>
          <p:nvPr>
            <p:ph type="title"/>
          </p:nvPr>
        </p:nvSpPr>
        <p:spPr>
          <a:xfrm>
            <a:off x="533400" y="457200"/>
            <a:ext cx="8229600" cy="1143000"/>
          </a:xfrm>
        </p:spPr>
        <p:txBody>
          <a:bodyPr/>
          <a:lstStyle/>
          <a:p>
            <a:pPr eaLnBrk="1" hangingPunct="1"/>
            <a:r>
              <a:rPr lang="en-US" dirty="0"/>
              <a:t>Customer Relationship Management (CRM)</a:t>
            </a:r>
          </a:p>
        </p:txBody>
      </p:sp>
      <p:sp>
        <p:nvSpPr>
          <p:cNvPr id="13316" name="Rectangle 3"/>
          <p:cNvSpPr>
            <a:spLocks noGrp="1" noChangeArrowheads="1"/>
          </p:cNvSpPr>
          <p:nvPr>
            <p:ph type="body" idx="1"/>
          </p:nvPr>
        </p:nvSpPr>
        <p:spPr/>
        <p:txBody>
          <a:bodyPr/>
          <a:lstStyle/>
          <a:p>
            <a:pPr eaLnBrk="1" hangingPunct="1"/>
            <a:r>
              <a:rPr lang="en-US" smtClean="0"/>
              <a:t>CRM uses technology to</a:t>
            </a:r>
          </a:p>
          <a:p>
            <a:pPr lvl="1" eaLnBrk="1" hangingPunct="1"/>
            <a:r>
              <a:rPr lang="en-US" smtClean="0"/>
              <a:t>Create a cross-functional enterprise system</a:t>
            </a:r>
          </a:p>
          <a:p>
            <a:pPr lvl="1" eaLnBrk="1" hangingPunct="1"/>
            <a:r>
              <a:rPr lang="en-US" smtClean="0"/>
              <a:t>That integrates and automates many of the processes in sales, marketing and customer service that interact with customers</a:t>
            </a:r>
          </a:p>
          <a:p>
            <a:pPr lvl="1" eaLnBrk="1" hangingPunct="1"/>
            <a:r>
              <a:rPr lang="en-US" smtClean="0"/>
              <a:t>Create a framework of web-enabled software and databases that integrate these processes with the rest of the company’s processes</a:t>
            </a:r>
          </a:p>
        </p:txBody>
      </p:sp>
    </p:spTree>
    <p:extLst>
      <p:ext uri="{BB962C8B-B14F-4D97-AF65-F5344CB8AC3E}">
        <p14:creationId xmlns:p14="http://schemas.microsoft.com/office/powerpoint/2010/main" val="19272298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BD4FE652-4346-4E82-9A6F-610FA6262F9C}" type="slidenum">
              <a:rPr lang="en-US">
                <a:solidFill>
                  <a:srgbClr val="F5E7AB"/>
                </a:solidFill>
              </a:rPr>
              <a:pPr eaLnBrk="1" hangingPunct="1"/>
              <a:t>13</a:t>
            </a:fld>
            <a:endParaRPr lang="en-US">
              <a:solidFill>
                <a:srgbClr val="F5E7AB"/>
              </a:solidFill>
            </a:endParaRPr>
          </a:p>
        </p:txBody>
      </p:sp>
      <p:sp>
        <p:nvSpPr>
          <p:cNvPr id="14339" name="Rectangle 2"/>
          <p:cNvSpPr>
            <a:spLocks noGrp="1" noChangeArrowheads="1"/>
          </p:cNvSpPr>
          <p:nvPr>
            <p:ph type="title"/>
          </p:nvPr>
        </p:nvSpPr>
        <p:spPr/>
        <p:txBody>
          <a:bodyPr/>
          <a:lstStyle/>
          <a:p>
            <a:pPr eaLnBrk="1" hangingPunct="1"/>
            <a:r>
              <a:rPr lang="en-US" smtClean="0"/>
              <a:t>CRM Applications Clusters</a:t>
            </a:r>
          </a:p>
        </p:txBody>
      </p:sp>
      <p:pic>
        <p:nvPicPr>
          <p:cNvPr id="14340" name="Picture 6" descr="obr43559_070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143000" y="1447800"/>
            <a:ext cx="7048500" cy="47368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026182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644B565B-1E9B-4B58-8A5A-7461832956ED}" type="slidenum">
              <a:rPr lang="en-US">
                <a:solidFill>
                  <a:srgbClr val="F5E7AB"/>
                </a:solidFill>
              </a:rPr>
              <a:pPr eaLnBrk="1" hangingPunct="1"/>
              <a:t>14</a:t>
            </a:fld>
            <a:endParaRPr lang="en-US">
              <a:solidFill>
                <a:srgbClr val="F5E7AB"/>
              </a:solidFill>
            </a:endParaRPr>
          </a:p>
        </p:txBody>
      </p:sp>
      <p:sp>
        <p:nvSpPr>
          <p:cNvPr id="15363" name="Rectangle 2"/>
          <p:cNvSpPr>
            <a:spLocks noGrp="1" noChangeArrowheads="1"/>
          </p:cNvSpPr>
          <p:nvPr>
            <p:ph type="title"/>
          </p:nvPr>
        </p:nvSpPr>
        <p:spPr/>
        <p:txBody>
          <a:bodyPr/>
          <a:lstStyle/>
          <a:p>
            <a:pPr eaLnBrk="1" hangingPunct="1"/>
            <a:r>
              <a:rPr lang="en-US" smtClean="0"/>
              <a:t>CRM applications</a:t>
            </a:r>
          </a:p>
        </p:txBody>
      </p:sp>
      <p:sp>
        <p:nvSpPr>
          <p:cNvPr id="15364" name="Rectangle 3"/>
          <p:cNvSpPr>
            <a:spLocks noGrp="1" noChangeArrowheads="1"/>
          </p:cNvSpPr>
          <p:nvPr>
            <p:ph type="body" idx="1"/>
          </p:nvPr>
        </p:nvSpPr>
        <p:spPr/>
        <p:txBody>
          <a:bodyPr/>
          <a:lstStyle/>
          <a:p>
            <a:pPr eaLnBrk="1" hangingPunct="1"/>
            <a:r>
              <a:rPr lang="en-US" smtClean="0">
                <a:solidFill>
                  <a:srgbClr val="FF0000"/>
                </a:solidFill>
              </a:rPr>
              <a:t>Contract and Account Management</a:t>
            </a:r>
          </a:p>
          <a:p>
            <a:pPr lvl="1" eaLnBrk="1" hangingPunct="1"/>
            <a:r>
              <a:rPr lang="en-US" smtClean="0"/>
              <a:t>Helps sales, marketing and service professionals</a:t>
            </a:r>
          </a:p>
          <a:p>
            <a:pPr lvl="1" eaLnBrk="1" hangingPunct="1"/>
            <a:r>
              <a:rPr lang="en-US" smtClean="0"/>
              <a:t>Capture and track data about past and planned contacts with customers and prospects</a:t>
            </a:r>
          </a:p>
          <a:p>
            <a:pPr eaLnBrk="1" hangingPunct="1"/>
            <a:r>
              <a:rPr lang="en-US" smtClean="0">
                <a:solidFill>
                  <a:srgbClr val="FF0000"/>
                </a:solidFill>
              </a:rPr>
              <a:t>Sales</a:t>
            </a:r>
          </a:p>
          <a:p>
            <a:pPr lvl="1" eaLnBrk="1" hangingPunct="1"/>
            <a:r>
              <a:rPr lang="en-US" smtClean="0"/>
              <a:t>Provides sales reps with software tools and data they need to support and manage sales activities</a:t>
            </a:r>
          </a:p>
          <a:p>
            <a:pPr lvl="1" eaLnBrk="1" hangingPunct="1"/>
            <a:r>
              <a:rPr lang="en-US" smtClean="0">
                <a:solidFill>
                  <a:srgbClr val="FF0000"/>
                </a:solidFill>
              </a:rPr>
              <a:t>Cross-selling</a:t>
            </a:r>
            <a:r>
              <a:rPr lang="en-US" smtClean="0"/>
              <a:t> is trying to sell a customer of one product with a related product</a:t>
            </a:r>
          </a:p>
          <a:p>
            <a:pPr lvl="1" eaLnBrk="1" hangingPunct="1"/>
            <a:r>
              <a:rPr lang="en-US" smtClean="0">
                <a:solidFill>
                  <a:srgbClr val="FF0000"/>
                </a:solidFill>
              </a:rPr>
              <a:t>Up-selling</a:t>
            </a:r>
            <a:r>
              <a:rPr lang="en-US" smtClean="0"/>
              <a:t> is trying to sell customer a better product than they are currently seeking </a:t>
            </a:r>
          </a:p>
        </p:txBody>
      </p:sp>
    </p:spTree>
    <p:extLst>
      <p:ext uri="{BB962C8B-B14F-4D97-AF65-F5344CB8AC3E}">
        <p14:creationId xmlns:p14="http://schemas.microsoft.com/office/powerpoint/2010/main" val="535065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EDFC935-9B3A-4EFB-93EF-06F3FEEED1C6}" type="slidenum">
              <a:rPr lang="en-US">
                <a:solidFill>
                  <a:srgbClr val="F5E7AB"/>
                </a:solidFill>
              </a:rPr>
              <a:pPr eaLnBrk="1" hangingPunct="1"/>
              <a:t>15</a:t>
            </a:fld>
            <a:endParaRPr lang="en-US">
              <a:solidFill>
                <a:srgbClr val="F5E7AB"/>
              </a:solidFill>
            </a:endParaRPr>
          </a:p>
        </p:txBody>
      </p:sp>
      <p:sp>
        <p:nvSpPr>
          <p:cNvPr id="16387" name="Rectangle 2"/>
          <p:cNvSpPr>
            <a:spLocks noGrp="1" noChangeArrowheads="1"/>
          </p:cNvSpPr>
          <p:nvPr>
            <p:ph type="title"/>
          </p:nvPr>
        </p:nvSpPr>
        <p:spPr/>
        <p:txBody>
          <a:bodyPr/>
          <a:lstStyle/>
          <a:p>
            <a:pPr eaLnBrk="1" hangingPunct="1"/>
            <a:r>
              <a:rPr lang="en-US" smtClean="0"/>
              <a:t>CRM applications</a:t>
            </a:r>
          </a:p>
        </p:txBody>
      </p:sp>
      <p:sp>
        <p:nvSpPr>
          <p:cNvPr id="16388" name="Rectangle 3"/>
          <p:cNvSpPr>
            <a:spLocks noGrp="1" noChangeArrowheads="1"/>
          </p:cNvSpPr>
          <p:nvPr>
            <p:ph type="body" idx="1"/>
          </p:nvPr>
        </p:nvSpPr>
        <p:spPr/>
        <p:txBody>
          <a:bodyPr/>
          <a:lstStyle/>
          <a:p>
            <a:pPr eaLnBrk="1" hangingPunct="1"/>
            <a:r>
              <a:rPr lang="en-US" smtClean="0">
                <a:solidFill>
                  <a:srgbClr val="FF0000"/>
                </a:solidFill>
              </a:rPr>
              <a:t>Marketing and Fulfillment</a:t>
            </a:r>
          </a:p>
          <a:p>
            <a:pPr lvl="1" eaLnBrk="1" hangingPunct="1"/>
            <a:r>
              <a:rPr lang="en-US" smtClean="0"/>
              <a:t>Help marketing professionals accomplish direct marketing campaigns by tasks such as </a:t>
            </a:r>
          </a:p>
          <a:p>
            <a:pPr lvl="1" eaLnBrk="1" hangingPunct="1"/>
            <a:r>
              <a:rPr lang="en-US" smtClean="0"/>
              <a:t>Qualifying leads for targeted marketing and scheduling and tracking direct marketing mailings</a:t>
            </a:r>
          </a:p>
        </p:txBody>
      </p:sp>
    </p:spTree>
    <p:extLst>
      <p:ext uri="{BB962C8B-B14F-4D97-AF65-F5344CB8AC3E}">
        <p14:creationId xmlns:p14="http://schemas.microsoft.com/office/powerpoint/2010/main" val="1020249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F11EFA7-441E-4166-8131-581E994FBBA8}" type="slidenum">
              <a:rPr lang="en-US">
                <a:solidFill>
                  <a:srgbClr val="F5E7AB"/>
                </a:solidFill>
              </a:rPr>
              <a:pPr eaLnBrk="1" hangingPunct="1"/>
              <a:t>16</a:t>
            </a:fld>
            <a:endParaRPr lang="en-US">
              <a:solidFill>
                <a:srgbClr val="F5E7AB"/>
              </a:solidFill>
            </a:endParaRPr>
          </a:p>
        </p:txBody>
      </p:sp>
      <p:sp>
        <p:nvSpPr>
          <p:cNvPr id="17411" name="Rectangle 2"/>
          <p:cNvSpPr>
            <a:spLocks noGrp="1" noChangeArrowheads="1"/>
          </p:cNvSpPr>
          <p:nvPr>
            <p:ph type="title"/>
          </p:nvPr>
        </p:nvSpPr>
        <p:spPr/>
        <p:txBody>
          <a:bodyPr/>
          <a:lstStyle/>
          <a:p>
            <a:pPr eaLnBrk="1" hangingPunct="1"/>
            <a:r>
              <a:rPr lang="en-US" smtClean="0"/>
              <a:t>CRM applications</a:t>
            </a:r>
          </a:p>
        </p:txBody>
      </p:sp>
      <p:sp>
        <p:nvSpPr>
          <p:cNvPr id="17412" name="Rectangle 3"/>
          <p:cNvSpPr>
            <a:spLocks noGrp="1" noChangeArrowheads="1"/>
          </p:cNvSpPr>
          <p:nvPr>
            <p:ph type="body" idx="1"/>
          </p:nvPr>
        </p:nvSpPr>
        <p:spPr/>
        <p:txBody>
          <a:bodyPr/>
          <a:lstStyle/>
          <a:p>
            <a:pPr eaLnBrk="1" hangingPunct="1"/>
            <a:r>
              <a:rPr lang="en-US" smtClean="0">
                <a:solidFill>
                  <a:srgbClr val="FF0000"/>
                </a:solidFill>
              </a:rPr>
              <a:t>Customer Service and Support</a:t>
            </a:r>
          </a:p>
          <a:p>
            <a:pPr lvl="1" eaLnBrk="1" hangingPunct="1"/>
            <a:r>
              <a:rPr lang="en-US" smtClean="0"/>
              <a:t>Provides sales reps with software tools and database access to customer database shared by sales and marketing professions</a:t>
            </a:r>
          </a:p>
          <a:p>
            <a:pPr lvl="1" eaLnBrk="1" hangingPunct="1"/>
            <a:r>
              <a:rPr lang="en-US" smtClean="0"/>
              <a:t>Helps create, assign and manage requests for service</a:t>
            </a:r>
          </a:p>
          <a:p>
            <a:pPr lvl="1" eaLnBrk="1" hangingPunct="1"/>
            <a:r>
              <a:rPr lang="en-US" smtClean="0">
                <a:solidFill>
                  <a:srgbClr val="FF0000"/>
                </a:solidFill>
              </a:rPr>
              <a:t>Call center</a:t>
            </a:r>
            <a:r>
              <a:rPr lang="en-US" smtClean="0"/>
              <a:t> software routes calls to customer support agents based upon their skills and type of call</a:t>
            </a:r>
          </a:p>
          <a:p>
            <a:pPr lvl="1" eaLnBrk="1" hangingPunct="1"/>
            <a:r>
              <a:rPr lang="en-US" smtClean="0">
                <a:solidFill>
                  <a:srgbClr val="FF0000"/>
                </a:solidFill>
              </a:rPr>
              <a:t>Help desk</a:t>
            </a:r>
            <a:r>
              <a:rPr lang="en-US" smtClean="0"/>
              <a:t> software provides relevant service data and suggestions for resolving problems for customer service reps helping customers with problems</a:t>
            </a:r>
          </a:p>
        </p:txBody>
      </p:sp>
    </p:spTree>
    <p:extLst>
      <p:ext uri="{BB962C8B-B14F-4D97-AF65-F5344CB8AC3E}">
        <p14:creationId xmlns:p14="http://schemas.microsoft.com/office/powerpoint/2010/main" val="2030037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1BF49D8B-87DA-4AC6-80B8-E97B0FF701B4}" type="slidenum">
              <a:rPr lang="en-US">
                <a:solidFill>
                  <a:srgbClr val="F5E7AB"/>
                </a:solidFill>
              </a:rPr>
              <a:pPr eaLnBrk="1" hangingPunct="1"/>
              <a:t>17</a:t>
            </a:fld>
            <a:endParaRPr lang="en-US">
              <a:solidFill>
                <a:srgbClr val="F5E7AB"/>
              </a:solidFill>
            </a:endParaRPr>
          </a:p>
        </p:txBody>
      </p:sp>
      <p:sp>
        <p:nvSpPr>
          <p:cNvPr id="18435" name="Rectangle 2"/>
          <p:cNvSpPr>
            <a:spLocks noGrp="1" noChangeArrowheads="1"/>
          </p:cNvSpPr>
          <p:nvPr>
            <p:ph type="title"/>
          </p:nvPr>
        </p:nvSpPr>
        <p:spPr/>
        <p:txBody>
          <a:bodyPr/>
          <a:lstStyle/>
          <a:p>
            <a:pPr eaLnBrk="1" hangingPunct="1"/>
            <a:r>
              <a:rPr lang="en-US" smtClean="0"/>
              <a:t>CRM applications</a:t>
            </a:r>
          </a:p>
        </p:txBody>
      </p:sp>
      <p:sp>
        <p:nvSpPr>
          <p:cNvPr id="18436" name="Rectangle 3"/>
          <p:cNvSpPr>
            <a:spLocks noGrp="1" noChangeArrowheads="1"/>
          </p:cNvSpPr>
          <p:nvPr>
            <p:ph type="body" idx="1"/>
          </p:nvPr>
        </p:nvSpPr>
        <p:spPr/>
        <p:txBody>
          <a:bodyPr/>
          <a:lstStyle/>
          <a:p>
            <a:pPr eaLnBrk="1" hangingPunct="1"/>
            <a:r>
              <a:rPr lang="en-US" smtClean="0">
                <a:solidFill>
                  <a:srgbClr val="FF0000"/>
                </a:solidFill>
              </a:rPr>
              <a:t>Retention and Loyalty Programs</a:t>
            </a:r>
          </a:p>
          <a:p>
            <a:pPr lvl="1" eaLnBrk="1" hangingPunct="1"/>
            <a:r>
              <a:rPr lang="en-US" smtClean="0"/>
              <a:t>Try to help a company identify, reward, and market to their most loyal and profitable customers</a:t>
            </a:r>
          </a:p>
          <a:p>
            <a:pPr lvl="1" eaLnBrk="1" hangingPunct="1"/>
            <a:r>
              <a:rPr lang="en-US" smtClean="0"/>
              <a:t>Data mining tools and analytical software</a:t>
            </a:r>
          </a:p>
          <a:p>
            <a:pPr lvl="1" eaLnBrk="1" hangingPunct="1"/>
            <a:r>
              <a:rPr lang="en-US" smtClean="0"/>
              <a:t>Customer data warehouse</a:t>
            </a:r>
          </a:p>
        </p:txBody>
      </p:sp>
    </p:spTree>
    <p:extLst>
      <p:ext uri="{BB962C8B-B14F-4D97-AF65-F5344CB8AC3E}">
        <p14:creationId xmlns:p14="http://schemas.microsoft.com/office/powerpoint/2010/main" val="1898723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22BBC021-9571-4D97-BE55-382FB4AA1D6C}" type="slidenum">
              <a:rPr lang="en-US">
                <a:solidFill>
                  <a:srgbClr val="F5E7AB"/>
                </a:solidFill>
              </a:rPr>
              <a:pPr eaLnBrk="1" hangingPunct="1"/>
              <a:t>18</a:t>
            </a:fld>
            <a:endParaRPr lang="en-US">
              <a:solidFill>
                <a:srgbClr val="F5E7AB"/>
              </a:solidFill>
            </a:endParaRPr>
          </a:p>
        </p:txBody>
      </p:sp>
      <p:sp>
        <p:nvSpPr>
          <p:cNvPr id="19459" name="Rectangle 2"/>
          <p:cNvSpPr>
            <a:spLocks noGrp="1" noChangeArrowheads="1"/>
          </p:cNvSpPr>
          <p:nvPr>
            <p:ph type="title"/>
          </p:nvPr>
        </p:nvSpPr>
        <p:spPr/>
        <p:txBody>
          <a:bodyPr/>
          <a:lstStyle/>
          <a:p>
            <a:pPr eaLnBrk="1" hangingPunct="1"/>
            <a:r>
              <a:rPr lang="en-US"/>
              <a:t>CRM supports customer life cycle</a:t>
            </a:r>
          </a:p>
        </p:txBody>
      </p:sp>
      <p:pic>
        <p:nvPicPr>
          <p:cNvPr id="19460" name="Picture 6" descr="obr43559_070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143000" y="1371600"/>
            <a:ext cx="6805083" cy="473685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584889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1D518A91-E43A-4F89-99AC-ADE8EB1D7C1C}" type="slidenum">
              <a:rPr lang="en-US">
                <a:solidFill>
                  <a:srgbClr val="F5E7AB"/>
                </a:solidFill>
              </a:rPr>
              <a:pPr eaLnBrk="1" hangingPunct="1"/>
              <a:t>19</a:t>
            </a:fld>
            <a:endParaRPr lang="en-US">
              <a:solidFill>
                <a:srgbClr val="F5E7AB"/>
              </a:solidFill>
            </a:endParaRPr>
          </a:p>
        </p:txBody>
      </p:sp>
      <p:sp>
        <p:nvSpPr>
          <p:cNvPr id="20483" name="Rectangle 2"/>
          <p:cNvSpPr>
            <a:spLocks noGrp="1" noChangeArrowheads="1"/>
          </p:cNvSpPr>
          <p:nvPr>
            <p:ph type="title"/>
          </p:nvPr>
        </p:nvSpPr>
        <p:spPr/>
        <p:txBody>
          <a:bodyPr/>
          <a:lstStyle/>
          <a:p>
            <a:pPr eaLnBrk="1" hangingPunct="1"/>
            <a:r>
              <a:rPr lang="en-US" smtClean="0"/>
              <a:t>CRM benefits</a:t>
            </a:r>
          </a:p>
        </p:txBody>
      </p:sp>
      <p:sp>
        <p:nvSpPr>
          <p:cNvPr id="20484" name="Rectangle 3"/>
          <p:cNvSpPr>
            <a:spLocks noGrp="1" noChangeArrowheads="1"/>
          </p:cNvSpPr>
          <p:nvPr>
            <p:ph type="body" idx="1"/>
          </p:nvPr>
        </p:nvSpPr>
        <p:spPr/>
        <p:txBody>
          <a:bodyPr/>
          <a:lstStyle/>
          <a:p>
            <a:pPr eaLnBrk="1" hangingPunct="1"/>
            <a:r>
              <a:rPr lang="en-US" smtClean="0"/>
              <a:t>Identify and target best customers</a:t>
            </a:r>
          </a:p>
          <a:p>
            <a:pPr eaLnBrk="1" hangingPunct="1"/>
            <a:r>
              <a:rPr lang="en-US" smtClean="0"/>
              <a:t>Real-time customization and personalization of products and services</a:t>
            </a:r>
          </a:p>
          <a:p>
            <a:pPr eaLnBrk="1" hangingPunct="1"/>
            <a:r>
              <a:rPr lang="en-US" smtClean="0"/>
              <a:t>Track when a customer contacts a company</a:t>
            </a:r>
          </a:p>
          <a:p>
            <a:pPr eaLnBrk="1" hangingPunct="1"/>
            <a:r>
              <a:rPr lang="en-US" smtClean="0"/>
              <a:t>Provide consistent customer experience and superior service and support</a:t>
            </a:r>
          </a:p>
        </p:txBody>
      </p:sp>
    </p:spTree>
    <p:extLst>
      <p:ext uri="{BB962C8B-B14F-4D97-AF65-F5344CB8AC3E}">
        <p14:creationId xmlns:p14="http://schemas.microsoft.com/office/powerpoint/2010/main" val="37683966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581400" y="3048000"/>
            <a:ext cx="5638800" cy="3733800"/>
          </a:xfrm>
        </p:spPr>
        <p:txBody>
          <a:bodyPr/>
          <a:lstStyle/>
          <a:p>
            <a:pPr marL="0" indent="0" algn="ctr">
              <a:buNone/>
            </a:pPr>
            <a:r>
              <a:rPr lang="en-US" sz="3200" dirty="0" smtClean="0"/>
              <a:t> </a:t>
            </a:r>
            <a:endParaRPr lang="id-ID" sz="800" dirty="0"/>
          </a:p>
          <a:p>
            <a:pPr marL="0" indent="0" algn="ctr">
              <a:buNone/>
            </a:pPr>
            <a:r>
              <a:rPr lang="en-US" sz="3200" b="1" dirty="0" smtClean="0"/>
              <a:t>Electronic </a:t>
            </a:r>
            <a:r>
              <a:rPr lang="en-US" sz="3200" b="1" dirty="0"/>
              <a:t>Business Systems</a:t>
            </a:r>
            <a:r>
              <a:rPr lang="id-ID" sz="3200" b="1" dirty="0"/>
              <a:t> and </a:t>
            </a:r>
            <a:r>
              <a:rPr lang="en-US" sz="3200" b="1" dirty="0"/>
              <a:t>Electronic Commerce </a:t>
            </a:r>
            <a:r>
              <a:rPr lang="en-US" sz="3200" b="1" dirty="0" smtClean="0"/>
              <a:t>Systems</a:t>
            </a:r>
            <a:endParaRPr lang="id-ID" sz="3200" b="1" dirty="0"/>
          </a:p>
        </p:txBody>
      </p:sp>
      <p:sp>
        <p:nvSpPr>
          <p:cNvPr id="4" name="Rectangle 3"/>
          <p:cNvSpPr/>
          <p:nvPr/>
        </p:nvSpPr>
        <p:spPr>
          <a:xfrm>
            <a:off x="3657600" y="310610"/>
            <a:ext cx="5486400" cy="1446550"/>
          </a:xfrm>
          <a:prstGeom prst="rect">
            <a:avLst/>
          </a:prstGeom>
        </p:spPr>
        <p:txBody>
          <a:bodyPr wrap="square">
            <a:spAutoFit/>
          </a:bodyPr>
          <a:lstStyle/>
          <a:p>
            <a:pPr algn="ctr"/>
            <a:r>
              <a:rPr lang="id-ID" sz="4400" dirty="0" smtClean="0">
                <a:solidFill>
                  <a:srgbClr val="FF0000"/>
                </a:solidFill>
              </a:rPr>
              <a:t>DASAR SISTEM INFORMASI</a:t>
            </a:r>
            <a:endParaRPr lang="id-ID" sz="4400" dirty="0">
              <a:solidFill>
                <a:srgbClr val="FF0000"/>
              </a:solidFill>
            </a:endParaRPr>
          </a:p>
        </p:txBody>
      </p:sp>
      <p:sp>
        <p:nvSpPr>
          <p:cNvPr id="2" name="Rectangle 1"/>
          <p:cNvSpPr/>
          <p:nvPr/>
        </p:nvSpPr>
        <p:spPr>
          <a:xfrm>
            <a:off x="3352800" y="2209800"/>
            <a:ext cx="3105567" cy="923330"/>
          </a:xfrm>
          <a:prstGeom prst="rect">
            <a:avLst/>
          </a:prstGeom>
        </p:spPr>
        <p:txBody>
          <a:bodyPr wrap="square">
            <a:spAutoFit/>
          </a:bodyPr>
          <a:lstStyle/>
          <a:p>
            <a:r>
              <a:rPr lang="id-ID" sz="5400" dirty="0" smtClean="0"/>
              <a:t>Pert.13 :</a:t>
            </a:r>
            <a:endParaRPr lang="id-ID" sz="5400" dirty="0"/>
          </a:p>
        </p:txBody>
      </p:sp>
      <p:sp>
        <p:nvSpPr>
          <p:cNvPr id="5" name="Rectangle 4"/>
          <p:cNvSpPr/>
          <p:nvPr/>
        </p:nvSpPr>
        <p:spPr>
          <a:xfrm>
            <a:off x="3697356" y="4876800"/>
            <a:ext cx="5446644" cy="523220"/>
          </a:xfrm>
          <a:prstGeom prst="rect">
            <a:avLst/>
          </a:prstGeom>
        </p:spPr>
        <p:txBody>
          <a:bodyPr wrap="square">
            <a:spAutoFit/>
          </a:bodyPr>
          <a:lstStyle/>
          <a:p>
            <a:pPr algn="ctr"/>
            <a:r>
              <a:rPr lang="en-US" sz="2800" dirty="0" smtClean="0">
                <a:solidFill>
                  <a:srgbClr val="002060"/>
                </a:solidFill>
              </a:rPr>
              <a:t> </a:t>
            </a:r>
            <a:endParaRPr lang="id-ID" sz="2800" dirty="0">
              <a:solidFill>
                <a:srgbClr val="002060"/>
              </a:solidFill>
            </a:endParaRPr>
          </a:p>
        </p:txBody>
      </p:sp>
      <p:sp>
        <p:nvSpPr>
          <p:cNvPr id="6" name="Rectangle 5"/>
          <p:cNvSpPr/>
          <p:nvPr/>
        </p:nvSpPr>
        <p:spPr>
          <a:xfrm>
            <a:off x="3697356" y="4799855"/>
            <a:ext cx="5446644" cy="2246769"/>
          </a:xfrm>
          <a:prstGeom prst="rect">
            <a:avLst/>
          </a:prstGeom>
        </p:spPr>
        <p:txBody>
          <a:bodyPr wrap="square">
            <a:spAutoFit/>
          </a:bodyPr>
          <a:lstStyle/>
          <a:p>
            <a:pPr algn="ctr" eaLnBrk="1" hangingPunct="1"/>
            <a:r>
              <a:rPr lang="en-US" sz="2800" dirty="0"/>
              <a:t>Cross-functional Enterprise </a:t>
            </a:r>
            <a:r>
              <a:rPr lang="en-US" sz="2800" dirty="0" smtClean="0"/>
              <a:t>Systems</a:t>
            </a:r>
            <a:r>
              <a:rPr lang="id-ID" sz="2800" dirty="0" smtClean="0"/>
              <a:t>  and </a:t>
            </a:r>
            <a:endParaRPr lang="en-US" sz="2800" dirty="0"/>
          </a:p>
          <a:p>
            <a:pPr algn="ctr" eaLnBrk="1" hangingPunct="1"/>
            <a:r>
              <a:rPr lang="en-US" sz="2800" dirty="0"/>
              <a:t>Functional Business Systems</a:t>
            </a:r>
          </a:p>
          <a:p>
            <a:pPr algn="ctr" eaLnBrk="1" hangingPunct="1"/>
            <a:endParaRPr lang="en-US" sz="2800" dirty="0"/>
          </a:p>
          <a:p>
            <a:pPr algn="ctr" eaLnBrk="1" hangingPunct="1"/>
            <a:endParaRPr lang="en-US" sz="2800" dirty="0"/>
          </a:p>
        </p:txBody>
      </p:sp>
    </p:spTree>
    <p:extLst>
      <p:ext uri="{BB962C8B-B14F-4D97-AF65-F5344CB8AC3E}">
        <p14:creationId xmlns:p14="http://schemas.microsoft.com/office/powerpoint/2010/main" val="19654229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C86B758-E03B-4243-8BEF-0F55A7CA150B}" type="slidenum">
              <a:rPr lang="en-US">
                <a:solidFill>
                  <a:srgbClr val="F5E7AB"/>
                </a:solidFill>
              </a:rPr>
              <a:pPr eaLnBrk="1" hangingPunct="1"/>
              <a:t>20</a:t>
            </a:fld>
            <a:endParaRPr lang="en-US">
              <a:solidFill>
                <a:srgbClr val="F5E7AB"/>
              </a:solidFill>
            </a:endParaRPr>
          </a:p>
        </p:txBody>
      </p:sp>
      <p:sp>
        <p:nvSpPr>
          <p:cNvPr id="21507" name="Rectangle 2"/>
          <p:cNvSpPr>
            <a:spLocks noGrp="1" noChangeArrowheads="1"/>
          </p:cNvSpPr>
          <p:nvPr>
            <p:ph type="title"/>
          </p:nvPr>
        </p:nvSpPr>
        <p:spPr/>
        <p:txBody>
          <a:bodyPr/>
          <a:lstStyle/>
          <a:p>
            <a:pPr eaLnBrk="1" hangingPunct="1"/>
            <a:r>
              <a:rPr lang="en-US" smtClean="0"/>
              <a:t>Reasons for CRM failures</a:t>
            </a:r>
          </a:p>
        </p:txBody>
      </p:sp>
      <p:sp>
        <p:nvSpPr>
          <p:cNvPr id="21508" name="Rectangle 3"/>
          <p:cNvSpPr>
            <a:spLocks noGrp="1" noChangeArrowheads="1"/>
          </p:cNvSpPr>
          <p:nvPr>
            <p:ph type="body" idx="1"/>
          </p:nvPr>
        </p:nvSpPr>
        <p:spPr/>
        <p:txBody>
          <a:bodyPr/>
          <a:lstStyle/>
          <a:p>
            <a:pPr eaLnBrk="1" hangingPunct="1"/>
            <a:r>
              <a:rPr lang="en-US" smtClean="0"/>
              <a:t>Lack of understanding and preparation</a:t>
            </a:r>
          </a:p>
          <a:p>
            <a:pPr eaLnBrk="1" hangingPunct="1"/>
            <a:r>
              <a:rPr lang="en-US" smtClean="0"/>
              <a:t>Rely on application to solve a problem without first changing the business processes</a:t>
            </a:r>
          </a:p>
          <a:p>
            <a:pPr eaLnBrk="1" hangingPunct="1"/>
            <a:r>
              <a:rPr lang="en-US" smtClean="0"/>
              <a:t>Business stakeholders not participating and not prepared</a:t>
            </a:r>
          </a:p>
        </p:txBody>
      </p:sp>
    </p:spTree>
    <p:extLst>
      <p:ext uri="{BB962C8B-B14F-4D97-AF65-F5344CB8AC3E}">
        <p14:creationId xmlns:p14="http://schemas.microsoft.com/office/powerpoint/2010/main" val="11420927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CFC40678-7072-47C1-BB32-2AC7BB7304B9}" type="slidenum">
              <a:rPr lang="en-US">
                <a:solidFill>
                  <a:srgbClr val="F5E7AB"/>
                </a:solidFill>
              </a:rPr>
              <a:pPr eaLnBrk="1" hangingPunct="1"/>
              <a:t>21</a:t>
            </a:fld>
            <a:endParaRPr lang="en-US">
              <a:solidFill>
                <a:srgbClr val="F5E7AB"/>
              </a:solidFill>
            </a:endParaRPr>
          </a:p>
        </p:txBody>
      </p:sp>
      <p:sp>
        <p:nvSpPr>
          <p:cNvPr id="22531" name="Rectangle 2"/>
          <p:cNvSpPr>
            <a:spLocks noGrp="1" noChangeArrowheads="1"/>
          </p:cNvSpPr>
          <p:nvPr>
            <p:ph type="title"/>
          </p:nvPr>
        </p:nvSpPr>
        <p:spPr/>
        <p:txBody>
          <a:bodyPr/>
          <a:lstStyle/>
          <a:p>
            <a:pPr eaLnBrk="1" hangingPunct="1"/>
            <a:r>
              <a:rPr lang="en-US"/>
              <a:t>Enterprise Resource Planning (ERP)</a:t>
            </a:r>
          </a:p>
        </p:txBody>
      </p:sp>
      <p:sp>
        <p:nvSpPr>
          <p:cNvPr id="22532" name="Rectangle 3"/>
          <p:cNvSpPr>
            <a:spLocks noGrp="1" noChangeArrowheads="1"/>
          </p:cNvSpPr>
          <p:nvPr>
            <p:ph type="body" idx="1"/>
          </p:nvPr>
        </p:nvSpPr>
        <p:spPr/>
        <p:txBody>
          <a:bodyPr/>
          <a:lstStyle/>
          <a:p>
            <a:pPr eaLnBrk="1" hangingPunct="1"/>
            <a:r>
              <a:rPr lang="en-US" smtClean="0"/>
              <a:t>Cross-functional enterprise system </a:t>
            </a:r>
          </a:p>
          <a:p>
            <a:pPr lvl="1" eaLnBrk="1" hangingPunct="1"/>
            <a:r>
              <a:rPr lang="en-US" smtClean="0"/>
              <a:t>with an integrated suite of software modules </a:t>
            </a:r>
          </a:p>
          <a:p>
            <a:pPr lvl="1" eaLnBrk="1" hangingPunct="1"/>
            <a:r>
              <a:rPr lang="en-US" smtClean="0"/>
              <a:t>that support the basic internal business processes of a company</a:t>
            </a:r>
          </a:p>
        </p:txBody>
      </p:sp>
    </p:spTree>
    <p:extLst>
      <p:ext uri="{BB962C8B-B14F-4D97-AF65-F5344CB8AC3E}">
        <p14:creationId xmlns:p14="http://schemas.microsoft.com/office/powerpoint/2010/main" val="28571574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85FAF1FC-8D63-41AC-8F52-CD81C8C86981}" type="slidenum">
              <a:rPr lang="en-US">
                <a:solidFill>
                  <a:srgbClr val="F5E7AB"/>
                </a:solidFill>
              </a:rPr>
              <a:pPr eaLnBrk="1" hangingPunct="1"/>
              <a:t>22</a:t>
            </a:fld>
            <a:endParaRPr lang="en-US">
              <a:solidFill>
                <a:srgbClr val="F5E7AB"/>
              </a:solidFill>
            </a:endParaRPr>
          </a:p>
        </p:txBody>
      </p:sp>
      <p:sp>
        <p:nvSpPr>
          <p:cNvPr id="23555" name="Rectangle 2"/>
          <p:cNvSpPr>
            <a:spLocks noGrp="1" noChangeArrowheads="1"/>
          </p:cNvSpPr>
          <p:nvPr>
            <p:ph type="title"/>
          </p:nvPr>
        </p:nvSpPr>
        <p:spPr/>
        <p:txBody>
          <a:bodyPr/>
          <a:lstStyle/>
          <a:p>
            <a:pPr eaLnBrk="1" hangingPunct="1"/>
            <a:r>
              <a:rPr lang="en-US" smtClean="0"/>
              <a:t>ERP application components</a:t>
            </a:r>
          </a:p>
        </p:txBody>
      </p:sp>
      <p:pic>
        <p:nvPicPr>
          <p:cNvPr id="23556" name="Picture 6" descr="obr43559_070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981200" y="1524000"/>
            <a:ext cx="5630333" cy="44327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6489361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6FCFF7FD-FA60-4C1A-85C9-290A103C92E8}" type="slidenum">
              <a:rPr lang="en-US">
                <a:solidFill>
                  <a:srgbClr val="F5E7AB"/>
                </a:solidFill>
              </a:rPr>
              <a:pPr eaLnBrk="1" hangingPunct="1"/>
              <a:t>23</a:t>
            </a:fld>
            <a:endParaRPr lang="en-US">
              <a:solidFill>
                <a:srgbClr val="F5E7AB"/>
              </a:solidFill>
            </a:endParaRPr>
          </a:p>
        </p:txBody>
      </p:sp>
      <p:sp>
        <p:nvSpPr>
          <p:cNvPr id="24579" name="Rectangle 2"/>
          <p:cNvSpPr>
            <a:spLocks noGrp="1" noChangeArrowheads="1"/>
          </p:cNvSpPr>
          <p:nvPr>
            <p:ph type="title"/>
          </p:nvPr>
        </p:nvSpPr>
        <p:spPr/>
        <p:txBody>
          <a:bodyPr/>
          <a:lstStyle/>
          <a:p>
            <a:pPr eaLnBrk="1" hangingPunct="1"/>
            <a:r>
              <a:rPr lang="en-US" smtClean="0"/>
              <a:t>Business benefits of ERP</a:t>
            </a:r>
          </a:p>
        </p:txBody>
      </p:sp>
      <p:sp>
        <p:nvSpPr>
          <p:cNvPr id="24580" name="Rectangle 3"/>
          <p:cNvSpPr>
            <a:spLocks noGrp="1" noChangeArrowheads="1"/>
          </p:cNvSpPr>
          <p:nvPr>
            <p:ph type="body" idx="1"/>
          </p:nvPr>
        </p:nvSpPr>
        <p:spPr/>
        <p:txBody>
          <a:bodyPr/>
          <a:lstStyle/>
          <a:p>
            <a:pPr eaLnBrk="1" hangingPunct="1"/>
            <a:r>
              <a:rPr lang="en-US" smtClean="0"/>
              <a:t>Quality and efficiency</a:t>
            </a:r>
          </a:p>
          <a:p>
            <a:pPr eaLnBrk="1" hangingPunct="1"/>
            <a:r>
              <a:rPr lang="en-US" smtClean="0"/>
              <a:t>Decreased costs</a:t>
            </a:r>
          </a:p>
          <a:p>
            <a:pPr eaLnBrk="1" hangingPunct="1"/>
            <a:r>
              <a:rPr lang="en-US" smtClean="0"/>
              <a:t>Decision support</a:t>
            </a:r>
          </a:p>
          <a:p>
            <a:pPr eaLnBrk="1" hangingPunct="1"/>
            <a:r>
              <a:rPr lang="en-US" smtClean="0"/>
              <a:t>Enterprise agility</a:t>
            </a:r>
          </a:p>
        </p:txBody>
      </p:sp>
    </p:spTree>
    <p:extLst>
      <p:ext uri="{BB962C8B-B14F-4D97-AF65-F5344CB8AC3E}">
        <p14:creationId xmlns:p14="http://schemas.microsoft.com/office/powerpoint/2010/main" val="1446086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908AEFDA-3EAC-4C0B-9798-71B7509E542D}" type="slidenum">
              <a:rPr lang="en-US">
                <a:solidFill>
                  <a:srgbClr val="F5E7AB"/>
                </a:solidFill>
              </a:rPr>
              <a:pPr eaLnBrk="1" hangingPunct="1"/>
              <a:t>24</a:t>
            </a:fld>
            <a:endParaRPr lang="en-US">
              <a:solidFill>
                <a:srgbClr val="F5E7AB"/>
              </a:solidFill>
            </a:endParaRPr>
          </a:p>
        </p:txBody>
      </p:sp>
      <p:sp>
        <p:nvSpPr>
          <p:cNvPr id="25603" name="Rectangle 2"/>
          <p:cNvSpPr>
            <a:spLocks noGrp="1" noChangeArrowheads="1"/>
          </p:cNvSpPr>
          <p:nvPr>
            <p:ph type="title"/>
          </p:nvPr>
        </p:nvSpPr>
        <p:spPr/>
        <p:txBody>
          <a:bodyPr/>
          <a:lstStyle/>
          <a:p>
            <a:pPr eaLnBrk="1" hangingPunct="1"/>
            <a:r>
              <a:rPr lang="en-US"/>
              <a:t>Costs of implementing a new ERP</a:t>
            </a:r>
          </a:p>
        </p:txBody>
      </p:sp>
      <p:pic>
        <p:nvPicPr>
          <p:cNvPr id="25604" name="Picture 6" descr="obr43559_0709"/>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76400" y="1447800"/>
            <a:ext cx="5977467" cy="464893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851863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E37A291-6767-4421-A78F-F6CF0B86F5A3}" type="slidenum">
              <a:rPr lang="en-US">
                <a:solidFill>
                  <a:srgbClr val="F5E7AB"/>
                </a:solidFill>
              </a:rPr>
              <a:pPr eaLnBrk="1" hangingPunct="1"/>
              <a:t>25</a:t>
            </a:fld>
            <a:endParaRPr lang="en-US">
              <a:solidFill>
                <a:srgbClr val="F5E7AB"/>
              </a:solidFill>
            </a:endParaRPr>
          </a:p>
        </p:txBody>
      </p:sp>
      <p:sp>
        <p:nvSpPr>
          <p:cNvPr id="26627" name="Rectangle 2"/>
          <p:cNvSpPr>
            <a:spLocks noGrp="1" noChangeArrowheads="1"/>
          </p:cNvSpPr>
          <p:nvPr>
            <p:ph type="title"/>
          </p:nvPr>
        </p:nvSpPr>
        <p:spPr/>
        <p:txBody>
          <a:bodyPr/>
          <a:lstStyle/>
          <a:p>
            <a:pPr eaLnBrk="1" hangingPunct="1"/>
            <a:r>
              <a:rPr lang="en-US" smtClean="0"/>
              <a:t>Causes of ERP failure</a:t>
            </a:r>
          </a:p>
        </p:txBody>
      </p:sp>
      <p:sp>
        <p:nvSpPr>
          <p:cNvPr id="26628" name="Rectangle 3"/>
          <p:cNvSpPr>
            <a:spLocks noGrp="1" noChangeArrowheads="1"/>
          </p:cNvSpPr>
          <p:nvPr>
            <p:ph type="body" idx="1"/>
          </p:nvPr>
        </p:nvSpPr>
        <p:spPr>
          <a:xfrm>
            <a:off x="228600" y="1295400"/>
            <a:ext cx="8915400" cy="4525963"/>
          </a:xfrm>
        </p:spPr>
        <p:txBody>
          <a:bodyPr/>
          <a:lstStyle/>
          <a:p>
            <a:pPr eaLnBrk="1" hangingPunct="1"/>
            <a:r>
              <a:rPr lang="en-US" dirty="0" smtClean="0"/>
              <a:t>Underestimating the complexity of planning, development and training</a:t>
            </a:r>
          </a:p>
          <a:p>
            <a:pPr eaLnBrk="1" hangingPunct="1"/>
            <a:r>
              <a:rPr lang="en-US" dirty="0" smtClean="0"/>
              <a:t>Failure to involve affected employees in planning and development</a:t>
            </a:r>
          </a:p>
          <a:p>
            <a:pPr eaLnBrk="1" hangingPunct="1"/>
            <a:r>
              <a:rPr lang="en-US" dirty="0" smtClean="0"/>
              <a:t>Trying to do too much too fast</a:t>
            </a:r>
          </a:p>
          <a:p>
            <a:pPr eaLnBrk="1" hangingPunct="1"/>
            <a:r>
              <a:rPr lang="en-US" dirty="0" smtClean="0"/>
              <a:t>Insufficient training in new work tasks</a:t>
            </a:r>
          </a:p>
          <a:p>
            <a:pPr eaLnBrk="1" hangingPunct="1"/>
            <a:r>
              <a:rPr lang="en-US" dirty="0" smtClean="0"/>
              <a:t>Failure to do enough data conversion and testing</a:t>
            </a:r>
          </a:p>
          <a:p>
            <a:pPr eaLnBrk="1" hangingPunct="1"/>
            <a:r>
              <a:rPr lang="en-US" dirty="0" smtClean="0"/>
              <a:t>Over reliance on ERP vendor or consulting companies</a:t>
            </a:r>
          </a:p>
        </p:txBody>
      </p:sp>
    </p:spTree>
    <p:extLst>
      <p:ext uri="{BB962C8B-B14F-4D97-AF65-F5344CB8AC3E}">
        <p14:creationId xmlns:p14="http://schemas.microsoft.com/office/powerpoint/2010/main" val="19004284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6132FDBA-7D28-4A3D-AF58-24BF7C7F44E0}" type="slidenum">
              <a:rPr lang="en-US">
                <a:solidFill>
                  <a:srgbClr val="F5E7AB"/>
                </a:solidFill>
              </a:rPr>
              <a:pPr eaLnBrk="1" hangingPunct="1"/>
              <a:t>26</a:t>
            </a:fld>
            <a:endParaRPr lang="en-US">
              <a:solidFill>
                <a:srgbClr val="F5E7AB"/>
              </a:solidFill>
            </a:endParaRPr>
          </a:p>
        </p:txBody>
      </p:sp>
      <p:sp>
        <p:nvSpPr>
          <p:cNvPr id="27651" name="Rectangle 2"/>
          <p:cNvSpPr>
            <a:spLocks noGrp="1" noChangeArrowheads="1"/>
          </p:cNvSpPr>
          <p:nvPr>
            <p:ph type="title"/>
          </p:nvPr>
        </p:nvSpPr>
        <p:spPr>
          <a:xfrm>
            <a:off x="457200" y="381000"/>
            <a:ext cx="8229600" cy="1143000"/>
          </a:xfrm>
        </p:spPr>
        <p:txBody>
          <a:bodyPr/>
          <a:lstStyle/>
          <a:p>
            <a:pPr eaLnBrk="1" hangingPunct="1"/>
            <a:r>
              <a:rPr lang="en-US" dirty="0"/>
              <a:t>Supply Chain Management (SCM)</a:t>
            </a:r>
          </a:p>
        </p:txBody>
      </p:sp>
      <p:sp>
        <p:nvSpPr>
          <p:cNvPr id="27652" name="Rectangle 3"/>
          <p:cNvSpPr>
            <a:spLocks noGrp="1" noChangeArrowheads="1"/>
          </p:cNvSpPr>
          <p:nvPr>
            <p:ph type="body" idx="1"/>
          </p:nvPr>
        </p:nvSpPr>
        <p:spPr/>
        <p:txBody>
          <a:bodyPr/>
          <a:lstStyle/>
          <a:p>
            <a:pPr eaLnBrk="1" hangingPunct="1"/>
            <a:r>
              <a:rPr lang="en-US" smtClean="0"/>
              <a:t>A cross-functional interenterprise system</a:t>
            </a:r>
          </a:p>
          <a:p>
            <a:pPr eaLnBrk="1" hangingPunct="1"/>
            <a:r>
              <a:rPr lang="en-US" smtClean="0"/>
              <a:t>To help support and manage the links between a company’s key business processes</a:t>
            </a:r>
          </a:p>
          <a:p>
            <a:pPr eaLnBrk="1" hangingPunct="1"/>
            <a:r>
              <a:rPr lang="en-US" smtClean="0"/>
              <a:t>And those of its suppliers, customers and business partners</a:t>
            </a:r>
          </a:p>
          <a:p>
            <a:pPr eaLnBrk="1" hangingPunct="1"/>
            <a:endParaRPr lang="en-US" smtClean="0"/>
          </a:p>
          <a:p>
            <a:pPr eaLnBrk="1" hangingPunct="1">
              <a:buFont typeface="Wingdings" pitchFamily="2" charset="2"/>
              <a:buNone/>
            </a:pPr>
            <a:endParaRPr lang="en-US" smtClean="0"/>
          </a:p>
        </p:txBody>
      </p:sp>
    </p:spTree>
    <p:extLst>
      <p:ext uri="{BB962C8B-B14F-4D97-AF65-F5344CB8AC3E}">
        <p14:creationId xmlns:p14="http://schemas.microsoft.com/office/powerpoint/2010/main" val="675973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5BFA2600-75BD-4604-AAC9-5546C41B501A}" type="slidenum">
              <a:rPr lang="en-US">
                <a:solidFill>
                  <a:srgbClr val="F5E7AB"/>
                </a:solidFill>
              </a:rPr>
              <a:pPr eaLnBrk="1" hangingPunct="1"/>
              <a:t>27</a:t>
            </a:fld>
            <a:endParaRPr lang="en-US">
              <a:solidFill>
                <a:srgbClr val="F5E7AB"/>
              </a:solidFill>
            </a:endParaRPr>
          </a:p>
        </p:txBody>
      </p:sp>
      <p:sp>
        <p:nvSpPr>
          <p:cNvPr id="28675" name="Rectangle 2"/>
          <p:cNvSpPr>
            <a:spLocks noGrp="1" noChangeArrowheads="1"/>
          </p:cNvSpPr>
          <p:nvPr>
            <p:ph type="title"/>
          </p:nvPr>
        </p:nvSpPr>
        <p:spPr/>
        <p:txBody>
          <a:bodyPr/>
          <a:lstStyle/>
          <a:p>
            <a:pPr eaLnBrk="1" hangingPunct="1"/>
            <a:r>
              <a:rPr lang="en-US" smtClean="0"/>
              <a:t>SCM goal</a:t>
            </a:r>
          </a:p>
        </p:txBody>
      </p:sp>
      <p:sp>
        <p:nvSpPr>
          <p:cNvPr id="28676" name="Rectangle 3"/>
          <p:cNvSpPr>
            <a:spLocks noGrp="1" noChangeArrowheads="1"/>
          </p:cNvSpPr>
          <p:nvPr>
            <p:ph type="body" idx="1"/>
          </p:nvPr>
        </p:nvSpPr>
        <p:spPr/>
        <p:txBody>
          <a:bodyPr/>
          <a:lstStyle/>
          <a:p>
            <a:pPr eaLnBrk="1" hangingPunct="1"/>
            <a:r>
              <a:rPr lang="en-US" smtClean="0"/>
              <a:t>Fast, efficient, low-cost network of business relationships or </a:t>
            </a:r>
            <a:r>
              <a:rPr lang="en-US" smtClean="0">
                <a:solidFill>
                  <a:srgbClr val="FF0000"/>
                </a:solidFill>
              </a:rPr>
              <a:t>supply chain</a:t>
            </a:r>
            <a:r>
              <a:rPr lang="en-US" smtClean="0"/>
              <a:t> to get a company’s products from concept to market</a:t>
            </a:r>
          </a:p>
          <a:p>
            <a:pPr eaLnBrk="1" hangingPunct="1"/>
            <a:endParaRPr lang="en-US" smtClean="0"/>
          </a:p>
          <a:p>
            <a:pPr eaLnBrk="1" hangingPunct="1"/>
            <a:r>
              <a:rPr lang="en-US" smtClean="0">
                <a:solidFill>
                  <a:srgbClr val="FF0000"/>
                </a:solidFill>
              </a:rPr>
              <a:t>A supply chain:</a:t>
            </a:r>
          </a:p>
          <a:p>
            <a:pPr lvl="1" eaLnBrk="1" hangingPunct="1"/>
            <a:r>
              <a:rPr lang="en-US" smtClean="0"/>
              <a:t>Interrelationships with suppliers, customers, distributors, and other businesses that are needed to design, build and sell a product</a:t>
            </a:r>
          </a:p>
        </p:txBody>
      </p:sp>
    </p:spTree>
    <p:extLst>
      <p:ext uri="{BB962C8B-B14F-4D97-AF65-F5344CB8AC3E}">
        <p14:creationId xmlns:p14="http://schemas.microsoft.com/office/powerpoint/2010/main" val="38666364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599C8FB-51DE-4B85-9C8B-308C65F109C5}" type="slidenum">
              <a:rPr lang="en-US">
                <a:solidFill>
                  <a:srgbClr val="F5E7AB"/>
                </a:solidFill>
              </a:rPr>
              <a:pPr eaLnBrk="1" hangingPunct="1"/>
              <a:t>28</a:t>
            </a:fld>
            <a:endParaRPr lang="en-US">
              <a:solidFill>
                <a:srgbClr val="F5E7AB"/>
              </a:solidFill>
            </a:endParaRPr>
          </a:p>
        </p:txBody>
      </p:sp>
      <p:sp>
        <p:nvSpPr>
          <p:cNvPr id="29699" name="Rectangle 2"/>
          <p:cNvSpPr>
            <a:spLocks noGrp="1" noChangeArrowheads="1"/>
          </p:cNvSpPr>
          <p:nvPr>
            <p:ph type="title"/>
          </p:nvPr>
        </p:nvSpPr>
        <p:spPr/>
        <p:txBody>
          <a:bodyPr/>
          <a:lstStyle/>
          <a:p>
            <a:pPr eaLnBrk="1" hangingPunct="1"/>
            <a:r>
              <a:rPr lang="en-US" smtClean="0"/>
              <a:t>SCM</a:t>
            </a:r>
          </a:p>
        </p:txBody>
      </p:sp>
      <p:pic>
        <p:nvPicPr>
          <p:cNvPr id="29700" name="Picture 6" descr="obr43559_071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295400"/>
            <a:ext cx="7434439" cy="4931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3434824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B048EDE7-5552-405C-9A2C-B453E38E9C7F}" type="slidenum">
              <a:rPr lang="en-US">
                <a:solidFill>
                  <a:srgbClr val="F5E7AB"/>
                </a:solidFill>
              </a:rPr>
              <a:pPr eaLnBrk="1" hangingPunct="1"/>
              <a:t>29</a:t>
            </a:fld>
            <a:endParaRPr lang="en-US">
              <a:solidFill>
                <a:srgbClr val="F5E7AB"/>
              </a:solidFill>
            </a:endParaRPr>
          </a:p>
        </p:txBody>
      </p:sp>
      <p:sp>
        <p:nvSpPr>
          <p:cNvPr id="30723" name="Rectangle 2"/>
          <p:cNvSpPr>
            <a:spLocks noGrp="1" noChangeArrowheads="1"/>
          </p:cNvSpPr>
          <p:nvPr>
            <p:ph type="title"/>
          </p:nvPr>
        </p:nvSpPr>
        <p:spPr/>
        <p:txBody>
          <a:bodyPr/>
          <a:lstStyle/>
          <a:p>
            <a:pPr eaLnBrk="1" hangingPunct="1"/>
            <a:r>
              <a:rPr lang="en-US"/>
              <a:t>Electronic Data Interchange (EDI)</a:t>
            </a:r>
          </a:p>
        </p:txBody>
      </p:sp>
      <p:sp>
        <p:nvSpPr>
          <p:cNvPr id="30724" name="Rectangle 3"/>
          <p:cNvSpPr>
            <a:spLocks noGrp="1" noChangeArrowheads="1"/>
          </p:cNvSpPr>
          <p:nvPr>
            <p:ph type="body" idx="1"/>
          </p:nvPr>
        </p:nvSpPr>
        <p:spPr/>
        <p:txBody>
          <a:bodyPr/>
          <a:lstStyle/>
          <a:p>
            <a:pPr eaLnBrk="1" hangingPunct="1"/>
            <a:r>
              <a:rPr lang="en-US" smtClean="0"/>
              <a:t>EDI:</a:t>
            </a:r>
          </a:p>
          <a:p>
            <a:pPr lvl="1" eaLnBrk="1" hangingPunct="1"/>
            <a:r>
              <a:rPr lang="en-US" smtClean="0"/>
              <a:t>The electronic exchange of business transactions</a:t>
            </a:r>
          </a:p>
          <a:p>
            <a:pPr lvl="1" eaLnBrk="1" hangingPunct="1"/>
            <a:r>
              <a:rPr lang="en-US" smtClean="0"/>
              <a:t>Over the Internet and other networks</a:t>
            </a:r>
          </a:p>
          <a:p>
            <a:pPr lvl="1" eaLnBrk="1" hangingPunct="1"/>
            <a:r>
              <a:rPr lang="en-US" smtClean="0"/>
              <a:t>Between supply chain trading partners</a:t>
            </a:r>
          </a:p>
          <a:p>
            <a:pPr lvl="1" eaLnBrk="1" hangingPunct="1"/>
            <a:endParaRPr lang="en-US" smtClean="0"/>
          </a:p>
        </p:txBody>
      </p:sp>
    </p:spTree>
    <p:extLst>
      <p:ext uri="{BB962C8B-B14F-4D97-AF65-F5344CB8AC3E}">
        <p14:creationId xmlns:p14="http://schemas.microsoft.com/office/powerpoint/2010/main" val="21349911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905000"/>
            <a:ext cx="8229600" cy="3992563"/>
          </a:xfrm>
        </p:spPr>
        <p:txBody>
          <a:bodyPr/>
          <a:lstStyle/>
          <a:p>
            <a:r>
              <a:rPr lang="en-US" dirty="0"/>
              <a:t>Cross-functional Enterprise Systems</a:t>
            </a:r>
            <a:r>
              <a:rPr lang="id-ID" dirty="0"/>
              <a:t>,</a:t>
            </a:r>
          </a:p>
          <a:p>
            <a:r>
              <a:rPr lang="en-US" dirty="0"/>
              <a:t>Functional Business Systems</a:t>
            </a:r>
            <a:r>
              <a:rPr lang="id-ID" dirty="0"/>
              <a:t>, ethical and Legal Issues </a:t>
            </a:r>
            <a:r>
              <a:rPr lang="id-ID"/>
              <a:t>in </a:t>
            </a:r>
            <a:r>
              <a:rPr lang="id-ID" smtClean="0"/>
              <a:t>E-Bussines</a:t>
            </a:r>
            <a:endParaRPr lang="id-ID" dirty="0" smtClean="0"/>
          </a:p>
          <a:p>
            <a:r>
              <a:rPr lang="en-US" dirty="0"/>
              <a:t>Cross-functional Systems</a:t>
            </a:r>
            <a:endParaRPr lang="id-ID" dirty="0"/>
          </a:p>
          <a:p>
            <a:r>
              <a:rPr lang="id-ID" dirty="0" smtClean="0"/>
              <a:t>Mobile </a:t>
            </a:r>
            <a:r>
              <a:rPr lang="id-ID" dirty="0"/>
              <a:t>computing and mobile commerce, and electronic </a:t>
            </a:r>
            <a:r>
              <a:rPr lang="id-ID" dirty="0" smtClean="0"/>
              <a:t>Payment</a:t>
            </a:r>
            <a:endParaRPr lang="id-ID" dirty="0"/>
          </a:p>
        </p:txBody>
      </p:sp>
      <p:sp>
        <p:nvSpPr>
          <p:cNvPr id="4" name="Title 1"/>
          <p:cNvSpPr>
            <a:spLocks noGrp="1"/>
          </p:cNvSpPr>
          <p:nvPr>
            <p:ph type="title"/>
          </p:nvPr>
        </p:nvSpPr>
        <p:spPr>
          <a:xfrm>
            <a:off x="228600" y="381000"/>
            <a:ext cx="8229600" cy="1143000"/>
          </a:xfrm>
        </p:spPr>
        <p:txBody>
          <a:bodyPr/>
          <a:lstStyle/>
          <a:p>
            <a:r>
              <a:rPr lang="en-US" sz="4000" b="1" dirty="0" smtClean="0">
                <a:solidFill>
                  <a:srgbClr val="FF3300"/>
                </a:solidFill>
                <a:latin typeface="Algerian" pitchFamily="82" charset="0"/>
              </a:rPr>
              <a:t>Learning </a:t>
            </a:r>
            <a:r>
              <a:rPr lang="id-ID" sz="4000" b="1" dirty="0" smtClean="0">
                <a:solidFill>
                  <a:srgbClr val="FF3300"/>
                </a:solidFill>
                <a:latin typeface="Algerian" pitchFamily="82" charset="0"/>
              </a:rPr>
              <a:t> </a:t>
            </a:r>
            <a:r>
              <a:rPr lang="en-US" sz="4000" b="1" dirty="0" smtClean="0">
                <a:solidFill>
                  <a:srgbClr val="FF3300"/>
                </a:solidFill>
                <a:latin typeface="Algerian" pitchFamily="82" charset="0"/>
              </a:rPr>
              <a:t>Outcomes</a:t>
            </a:r>
            <a:endParaRPr lang="id-ID" sz="4000" b="1" dirty="0">
              <a:solidFill>
                <a:srgbClr val="FF3300"/>
              </a:solidFill>
              <a:latin typeface="Algerian" pitchFamily="82" charset="0"/>
            </a:endParaRPr>
          </a:p>
        </p:txBody>
      </p:sp>
    </p:spTree>
    <p:extLst>
      <p:ext uri="{BB962C8B-B14F-4D97-AF65-F5344CB8AC3E}">
        <p14:creationId xmlns:p14="http://schemas.microsoft.com/office/powerpoint/2010/main" val="34977429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B96E6F6E-A430-4677-8915-426116757512}" type="slidenum">
              <a:rPr lang="en-US">
                <a:solidFill>
                  <a:srgbClr val="F5E7AB"/>
                </a:solidFill>
              </a:rPr>
              <a:pPr eaLnBrk="1" hangingPunct="1"/>
              <a:t>30</a:t>
            </a:fld>
            <a:endParaRPr lang="en-US">
              <a:solidFill>
                <a:srgbClr val="F5E7AB"/>
              </a:solidFill>
            </a:endParaRPr>
          </a:p>
        </p:txBody>
      </p:sp>
      <p:sp>
        <p:nvSpPr>
          <p:cNvPr id="31747" name="Rectangle 2"/>
          <p:cNvSpPr>
            <a:spLocks noGrp="1" noChangeArrowheads="1"/>
          </p:cNvSpPr>
          <p:nvPr>
            <p:ph type="title"/>
          </p:nvPr>
        </p:nvSpPr>
        <p:spPr/>
        <p:txBody>
          <a:bodyPr/>
          <a:lstStyle/>
          <a:p>
            <a:pPr eaLnBrk="1" hangingPunct="1"/>
            <a:r>
              <a:rPr lang="en-US" smtClean="0"/>
              <a:t>EDI Examples</a:t>
            </a:r>
          </a:p>
        </p:txBody>
      </p:sp>
      <p:pic>
        <p:nvPicPr>
          <p:cNvPr id="31748" name="Picture 6" descr="obr43559_071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81000" y="1371600"/>
            <a:ext cx="8505472" cy="425327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186201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87F118EF-C86A-48C9-AF0F-FF7483F84237}" type="slidenum">
              <a:rPr lang="en-US">
                <a:solidFill>
                  <a:srgbClr val="F5E7AB"/>
                </a:solidFill>
              </a:rPr>
              <a:pPr eaLnBrk="1" hangingPunct="1"/>
              <a:t>31</a:t>
            </a:fld>
            <a:endParaRPr lang="en-US">
              <a:solidFill>
                <a:srgbClr val="F5E7AB"/>
              </a:solidFill>
            </a:endParaRPr>
          </a:p>
        </p:txBody>
      </p:sp>
      <p:sp>
        <p:nvSpPr>
          <p:cNvPr id="32771" name="Rectangle 2"/>
          <p:cNvSpPr>
            <a:spLocks noGrp="1" noChangeArrowheads="1"/>
          </p:cNvSpPr>
          <p:nvPr>
            <p:ph type="title"/>
          </p:nvPr>
        </p:nvSpPr>
        <p:spPr/>
        <p:txBody>
          <a:bodyPr/>
          <a:lstStyle/>
          <a:p>
            <a:pPr eaLnBrk="1" hangingPunct="1"/>
            <a:r>
              <a:rPr lang="en-US" smtClean="0"/>
              <a:t>Role of SCM</a:t>
            </a:r>
          </a:p>
        </p:txBody>
      </p:sp>
      <p:pic>
        <p:nvPicPr>
          <p:cNvPr id="32772" name="Picture 12" descr="fi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295400"/>
            <a:ext cx="8505472"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7255092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660760EF-81A2-47ED-A91A-55F155F9ED17}" type="slidenum">
              <a:rPr lang="en-US">
                <a:solidFill>
                  <a:srgbClr val="F5E7AB"/>
                </a:solidFill>
              </a:rPr>
              <a:pPr eaLnBrk="1" hangingPunct="1"/>
              <a:t>32</a:t>
            </a:fld>
            <a:endParaRPr lang="en-US">
              <a:solidFill>
                <a:srgbClr val="F5E7AB"/>
              </a:solidFill>
            </a:endParaRPr>
          </a:p>
        </p:txBody>
      </p:sp>
      <p:sp>
        <p:nvSpPr>
          <p:cNvPr id="33795" name="Rectangle 2"/>
          <p:cNvSpPr>
            <a:spLocks noGrp="1" noChangeArrowheads="1"/>
          </p:cNvSpPr>
          <p:nvPr>
            <p:ph type="title"/>
          </p:nvPr>
        </p:nvSpPr>
        <p:spPr/>
        <p:txBody>
          <a:bodyPr/>
          <a:lstStyle/>
          <a:p>
            <a:pPr eaLnBrk="1" hangingPunct="1"/>
            <a:r>
              <a:rPr lang="en-US" smtClean="0"/>
              <a:t>Goals and Objectives of SCM</a:t>
            </a:r>
          </a:p>
        </p:txBody>
      </p:sp>
      <p:pic>
        <p:nvPicPr>
          <p:cNvPr id="33796" name="Picture 6" descr="obr43559_071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295400"/>
            <a:ext cx="7757583"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750587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37D7C6B8-66B0-43A8-925A-8E960FF18D1A}" type="slidenum">
              <a:rPr lang="en-US">
                <a:solidFill>
                  <a:srgbClr val="F5E7AB"/>
                </a:solidFill>
              </a:rPr>
              <a:pPr eaLnBrk="1" hangingPunct="1"/>
              <a:t>33</a:t>
            </a:fld>
            <a:endParaRPr lang="en-US">
              <a:solidFill>
                <a:srgbClr val="F5E7AB"/>
              </a:solidFill>
            </a:endParaRPr>
          </a:p>
        </p:txBody>
      </p:sp>
      <p:sp>
        <p:nvSpPr>
          <p:cNvPr id="34819" name="Rectangle 2"/>
          <p:cNvSpPr>
            <a:spLocks noGrp="1" noChangeArrowheads="1"/>
          </p:cNvSpPr>
          <p:nvPr>
            <p:ph type="title"/>
          </p:nvPr>
        </p:nvSpPr>
        <p:spPr/>
        <p:txBody>
          <a:bodyPr/>
          <a:lstStyle/>
          <a:p>
            <a:pPr eaLnBrk="1" hangingPunct="1"/>
            <a:r>
              <a:rPr lang="en-US" smtClean="0"/>
              <a:t>Causes of problems in SCM</a:t>
            </a:r>
          </a:p>
        </p:txBody>
      </p:sp>
      <p:sp>
        <p:nvSpPr>
          <p:cNvPr id="34820" name="Rectangle 3"/>
          <p:cNvSpPr>
            <a:spLocks noGrp="1" noChangeArrowheads="1"/>
          </p:cNvSpPr>
          <p:nvPr>
            <p:ph type="body" idx="1"/>
          </p:nvPr>
        </p:nvSpPr>
        <p:spPr>
          <a:xfrm>
            <a:off x="533400" y="1447800"/>
            <a:ext cx="8229600" cy="4525963"/>
          </a:xfrm>
        </p:spPr>
        <p:txBody>
          <a:bodyPr/>
          <a:lstStyle/>
          <a:p>
            <a:pPr eaLnBrk="1" hangingPunct="1"/>
            <a:r>
              <a:rPr lang="en-US" dirty="0" smtClean="0"/>
              <a:t>Lack of proper demand-planning knowledge, tools and guidelines</a:t>
            </a:r>
          </a:p>
          <a:p>
            <a:pPr eaLnBrk="1" hangingPunct="1"/>
            <a:r>
              <a:rPr lang="en-US" dirty="0" smtClean="0"/>
              <a:t>Inaccurate or overoptimistic demand forecasts</a:t>
            </a:r>
          </a:p>
          <a:p>
            <a:pPr eaLnBrk="1" hangingPunct="1"/>
            <a:r>
              <a:rPr lang="en-US" dirty="0" smtClean="0"/>
              <a:t>Inaccurate production, inventory, and other data</a:t>
            </a:r>
          </a:p>
          <a:p>
            <a:pPr eaLnBrk="1" hangingPunct="1"/>
            <a:r>
              <a:rPr lang="en-US" dirty="0" smtClean="0"/>
              <a:t>Lack of adequate collaboration within the company and between partners</a:t>
            </a:r>
          </a:p>
          <a:p>
            <a:pPr eaLnBrk="1" hangingPunct="1"/>
            <a:r>
              <a:rPr lang="en-US" dirty="0" smtClean="0"/>
              <a:t>SCM software considered immature, incomplete and hard to implement</a:t>
            </a:r>
          </a:p>
        </p:txBody>
      </p:sp>
    </p:spTree>
    <p:extLst>
      <p:ext uri="{BB962C8B-B14F-4D97-AF65-F5344CB8AC3E}">
        <p14:creationId xmlns:p14="http://schemas.microsoft.com/office/powerpoint/2010/main" val="3359057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4"/>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CA070956-29FE-4995-B7BD-65106EBE302B}" type="slidenum">
              <a:rPr lang="en-US">
                <a:solidFill>
                  <a:srgbClr val="F5E7AB"/>
                </a:solidFill>
              </a:rPr>
              <a:pPr eaLnBrk="1" hangingPunct="1"/>
              <a:t>34</a:t>
            </a:fld>
            <a:endParaRPr lang="en-US">
              <a:solidFill>
                <a:srgbClr val="F5E7AB"/>
              </a:solidFill>
            </a:endParaRPr>
          </a:p>
        </p:txBody>
      </p:sp>
      <p:sp>
        <p:nvSpPr>
          <p:cNvPr id="35843" name="Rectangle 2"/>
          <p:cNvSpPr>
            <a:spLocks noGrp="1" noChangeArrowheads="1"/>
          </p:cNvSpPr>
          <p:nvPr>
            <p:ph type="title"/>
          </p:nvPr>
        </p:nvSpPr>
        <p:spPr/>
        <p:txBody>
          <a:bodyPr/>
          <a:lstStyle/>
          <a:p>
            <a:pPr eaLnBrk="1" hangingPunct="1"/>
            <a:r>
              <a:rPr lang="en-US" sz="3800"/>
              <a:t>Enterprise Application Integration (EAI)</a:t>
            </a:r>
          </a:p>
        </p:txBody>
      </p:sp>
      <p:sp>
        <p:nvSpPr>
          <p:cNvPr id="35844" name="Rectangle 3"/>
          <p:cNvSpPr>
            <a:spLocks noGrp="1" noChangeArrowheads="1"/>
          </p:cNvSpPr>
          <p:nvPr>
            <p:ph type="body" sz="half" idx="1"/>
          </p:nvPr>
        </p:nvSpPr>
        <p:spPr>
          <a:xfrm>
            <a:off x="533400" y="1371600"/>
            <a:ext cx="8505472" cy="2377587"/>
          </a:xfrm>
        </p:spPr>
        <p:txBody>
          <a:bodyPr/>
          <a:lstStyle/>
          <a:p>
            <a:pPr eaLnBrk="1" hangingPunct="1"/>
            <a:r>
              <a:rPr lang="en-US" dirty="0" smtClean="0"/>
              <a:t>EAI connects cross-functional systems</a:t>
            </a:r>
          </a:p>
          <a:p>
            <a:pPr eaLnBrk="1" hangingPunct="1"/>
            <a:r>
              <a:rPr lang="en-US" dirty="0" smtClean="0"/>
              <a:t>Serves as </a:t>
            </a:r>
            <a:r>
              <a:rPr lang="en-US" dirty="0" smtClean="0">
                <a:solidFill>
                  <a:srgbClr val="FF0000"/>
                </a:solidFill>
              </a:rPr>
              <a:t>middleware</a:t>
            </a:r>
            <a:r>
              <a:rPr lang="en-US" dirty="0" smtClean="0"/>
              <a:t> to </a:t>
            </a:r>
          </a:p>
          <a:p>
            <a:pPr lvl="2" eaLnBrk="1" hangingPunct="1"/>
            <a:r>
              <a:rPr lang="en-US" dirty="0" smtClean="0"/>
              <a:t>Provide data conversion</a:t>
            </a:r>
          </a:p>
          <a:p>
            <a:pPr lvl="2" eaLnBrk="1" hangingPunct="1"/>
            <a:r>
              <a:rPr lang="en-US" dirty="0" smtClean="0"/>
              <a:t>Communication between systems</a:t>
            </a:r>
          </a:p>
          <a:p>
            <a:pPr lvl="2" eaLnBrk="1" hangingPunct="1"/>
            <a:r>
              <a:rPr lang="en-US" dirty="0" smtClean="0"/>
              <a:t>Access to system interfaces</a:t>
            </a:r>
          </a:p>
        </p:txBody>
      </p:sp>
      <p:pic>
        <p:nvPicPr>
          <p:cNvPr id="35845" name="Picture 8" descr="obr43559_0716"/>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762000" y="3886200"/>
            <a:ext cx="7620000" cy="2377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474124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BB650F03-7338-42DC-B531-ECC48C4E0EF1}" type="slidenum">
              <a:rPr lang="en-US">
                <a:solidFill>
                  <a:srgbClr val="F5E7AB"/>
                </a:solidFill>
              </a:rPr>
              <a:pPr eaLnBrk="1" hangingPunct="1"/>
              <a:t>35</a:t>
            </a:fld>
            <a:endParaRPr lang="en-US">
              <a:solidFill>
                <a:srgbClr val="F5E7AB"/>
              </a:solidFill>
            </a:endParaRPr>
          </a:p>
        </p:txBody>
      </p:sp>
      <p:sp>
        <p:nvSpPr>
          <p:cNvPr id="36867" name="Rectangle 2"/>
          <p:cNvSpPr>
            <a:spLocks noGrp="1" noChangeArrowheads="1"/>
          </p:cNvSpPr>
          <p:nvPr>
            <p:ph type="title"/>
          </p:nvPr>
        </p:nvSpPr>
        <p:spPr/>
        <p:txBody>
          <a:bodyPr/>
          <a:lstStyle/>
          <a:p>
            <a:pPr eaLnBrk="1" hangingPunct="1"/>
            <a:r>
              <a:rPr lang="en-US" smtClean="0"/>
              <a:t>How EAI works</a:t>
            </a:r>
          </a:p>
        </p:txBody>
      </p:sp>
      <p:pic>
        <p:nvPicPr>
          <p:cNvPr id="36868" name="Picture 6" descr="obr43559_0717"/>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219200"/>
            <a:ext cx="8258528" cy="4931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516420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97FDF15-A6DD-4C34-94FC-248C5DD029A6}" type="slidenum">
              <a:rPr lang="en-US">
                <a:solidFill>
                  <a:srgbClr val="F5E7AB"/>
                </a:solidFill>
              </a:rPr>
              <a:pPr eaLnBrk="1" hangingPunct="1"/>
              <a:t>36</a:t>
            </a:fld>
            <a:endParaRPr lang="en-US">
              <a:solidFill>
                <a:srgbClr val="F5E7AB"/>
              </a:solidFill>
            </a:endParaRPr>
          </a:p>
        </p:txBody>
      </p:sp>
      <p:sp>
        <p:nvSpPr>
          <p:cNvPr id="37891" name="Rectangle 2"/>
          <p:cNvSpPr>
            <a:spLocks noGrp="1" noChangeArrowheads="1"/>
          </p:cNvSpPr>
          <p:nvPr>
            <p:ph type="title"/>
          </p:nvPr>
        </p:nvSpPr>
        <p:spPr>
          <a:xfrm>
            <a:off x="457200" y="533400"/>
            <a:ext cx="8229600" cy="1143000"/>
          </a:xfrm>
        </p:spPr>
        <p:txBody>
          <a:bodyPr/>
          <a:lstStyle/>
          <a:p>
            <a:pPr eaLnBrk="1" hangingPunct="1"/>
            <a:r>
              <a:rPr lang="en-US" dirty="0"/>
              <a:t>Enterprise Collaboration Systems (ECS)</a:t>
            </a:r>
          </a:p>
        </p:txBody>
      </p:sp>
      <p:sp>
        <p:nvSpPr>
          <p:cNvPr id="37892" name="Rectangle 3"/>
          <p:cNvSpPr>
            <a:spLocks noGrp="1" noChangeArrowheads="1"/>
          </p:cNvSpPr>
          <p:nvPr>
            <p:ph type="body" idx="1"/>
          </p:nvPr>
        </p:nvSpPr>
        <p:spPr>
          <a:xfrm>
            <a:off x="457200" y="1752600"/>
            <a:ext cx="8229600" cy="4373563"/>
          </a:xfrm>
        </p:spPr>
        <p:txBody>
          <a:bodyPr/>
          <a:lstStyle/>
          <a:p>
            <a:pPr eaLnBrk="1" hangingPunct="1"/>
            <a:r>
              <a:rPr lang="en-US" dirty="0" smtClean="0"/>
              <a:t>ECS </a:t>
            </a:r>
          </a:p>
          <a:p>
            <a:pPr lvl="1" eaLnBrk="1" hangingPunct="1"/>
            <a:r>
              <a:rPr lang="en-US" dirty="0" smtClean="0"/>
              <a:t>Cross-functional IS that enhance communication, coordination and collaboration among the members of business teams and workgroups</a:t>
            </a:r>
          </a:p>
        </p:txBody>
      </p:sp>
    </p:spTree>
    <p:extLst>
      <p:ext uri="{BB962C8B-B14F-4D97-AF65-F5344CB8AC3E}">
        <p14:creationId xmlns:p14="http://schemas.microsoft.com/office/powerpoint/2010/main" val="26254330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92EF6998-48C0-4B84-9863-4FEE41B36AC9}" type="slidenum">
              <a:rPr lang="en-US">
                <a:solidFill>
                  <a:srgbClr val="F5E7AB"/>
                </a:solidFill>
              </a:rPr>
              <a:pPr eaLnBrk="1" hangingPunct="1"/>
              <a:t>37</a:t>
            </a:fld>
            <a:endParaRPr lang="en-US">
              <a:solidFill>
                <a:srgbClr val="F5E7AB"/>
              </a:solidFill>
            </a:endParaRPr>
          </a:p>
        </p:txBody>
      </p:sp>
      <p:sp>
        <p:nvSpPr>
          <p:cNvPr id="38915" name="Rectangle 2"/>
          <p:cNvSpPr>
            <a:spLocks noGrp="1" noChangeArrowheads="1"/>
          </p:cNvSpPr>
          <p:nvPr>
            <p:ph type="title"/>
          </p:nvPr>
        </p:nvSpPr>
        <p:spPr/>
        <p:txBody>
          <a:bodyPr/>
          <a:lstStyle/>
          <a:p>
            <a:pPr eaLnBrk="1" hangingPunct="1"/>
            <a:r>
              <a:rPr lang="en-US" smtClean="0"/>
              <a:t>ECS Goals</a:t>
            </a:r>
          </a:p>
        </p:txBody>
      </p:sp>
      <p:sp>
        <p:nvSpPr>
          <p:cNvPr id="38916" name="Rectangle 3"/>
          <p:cNvSpPr>
            <a:spLocks noGrp="1" noChangeArrowheads="1"/>
          </p:cNvSpPr>
          <p:nvPr>
            <p:ph type="body" idx="1"/>
          </p:nvPr>
        </p:nvSpPr>
        <p:spPr/>
        <p:txBody>
          <a:bodyPr/>
          <a:lstStyle/>
          <a:p>
            <a:pPr eaLnBrk="1" hangingPunct="1"/>
            <a:r>
              <a:rPr lang="en-US" smtClean="0">
                <a:solidFill>
                  <a:srgbClr val="FF0000"/>
                </a:solidFill>
              </a:rPr>
              <a:t>Communicate</a:t>
            </a:r>
            <a:r>
              <a:rPr lang="en-US" smtClean="0"/>
              <a:t>:  share information with each other</a:t>
            </a:r>
          </a:p>
          <a:p>
            <a:pPr eaLnBrk="1" hangingPunct="1"/>
            <a:r>
              <a:rPr lang="en-US" smtClean="0">
                <a:solidFill>
                  <a:srgbClr val="FF0000"/>
                </a:solidFill>
              </a:rPr>
              <a:t>Coordinate</a:t>
            </a:r>
            <a:r>
              <a:rPr lang="en-US" smtClean="0"/>
              <a:t>:  coordinate individual work efforts and use of resources with each other</a:t>
            </a:r>
          </a:p>
          <a:p>
            <a:pPr eaLnBrk="1" hangingPunct="1"/>
            <a:r>
              <a:rPr lang="en-US" smtClean="0">
                <a:solidFill>
                  <a:srgbClr val="FF0000"/>
                </a:solidFill>
              </a:rPr>
              <a:t>Collaborate</a:t>
            </a:r>
            <a:r>
              <a:rPr lang="en-US" smtClean="0"/>
              <a:t>:  work together cooperatively on joint projects and assignments</a:t>
            </a:r>
          </a:p>
        </p:txBody>
      </p:sp>
    </p:spTree>
    <p:extLst>
      <p:ext uri="{BB962C8B-B14F-4D97-AF65-F5344CB8AC3E}">
        <p14:creationId xmlns:p14="http://schemas.microsoft.com/office/powerpoint/2010/main" val="24217884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FBA9FD8E-78C1-49BF-B7BD-6B0AE5795EBF}" type="slidenum">
              <a:rPr lang="en-US">
                <a:solidFill>
                  <a:srgbClr val="F5E7AB"/>
                </a:solidFill>
              </a:rPr>
              <a:pPr eaLnBrk="1" hangingPunct="1"/>
              <a:t>38</a:t>
            </a:fld>
            <a:endParaRPr lang="en-US">
              <a:solidFill>
                <a:srgbClr val="F5E7AB"/>
              </a:solidFill>
            </a:endParaRPr>
          </a:p>
        </p:txBody>
      </p:sp>
      <p:sp>
        <p:nvSpPr>
          <p:cNvPr id="39939" name="Rectangle 2"/>
          <p:cNvSpPr>
            <a:spLocks noGrp="1" noChangeArrowheads="1"/>
          </p:cNvSpPr>
          <p:nvPr>
            <p:ph type="title"/>
          </p:nvPr>
        </p:nvSpPr>
        <p:spPr/>
        <p:txBody>
          <a:bodyPr/>
          <a:lstStyle/>
          <a:p>
            <a:pPr eaLnBrk="1" hangingPunct="1"/>
            <a:r>
              <a:rPr lang="en-US" smtClean="0"/>
              <a:t>ECS Tools</a:t>
            </a:r>
          </a:p>
        </p:txBody>
      </p:sp>
      <p:pic>
        <p:nvPicPr>
          <p:cNvPr id="39940" name="Picture 6" descr="obr43559_071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85800" y="1371600"/>
            <a:ext cx="7772400" cy="476982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900678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4DA16DDA-FBAC-41AD-8826-2CEAA24DE49D}" type="slidenum">
              <a:rPr lang="en-US">
                <a:solidFill>
                  <a:srgbClr val="F5E7AB"/>
                </a:solidFill>
              </a:rPr>
              <a:pPr eaLnBrk="1" hangingPunct="1"/>
              <a:t>39</a:t>
            </a:fld>
            <a:endParaRPr lang="en-US">
              <a:solidFill>
                <a:srgbClr val="F5E7AB"/>
              </a:solidFill>
            </a:endParaRPr>
          </a:p>
        </p:txBody>
      </p:sp>
      <p:sp>
        <p:nvSpPr>
          <p:cNvPr id="40963" name="Rectangle 2"/>
          <p:cNvSpPr>
            <a:spLocks noGrp="1" noChangeArrowheads="1"/>
          </p:cNvSpPr>
          <p:nvPr>
            <p:ph type="title"/>
          </p:nvPr>
        </p:nvSpPr>
        <p:spPr/>
        <p:txBody>
          <a:bodyPr/>
          <a:lstStyle/>
          <a:p>
            <a:pPr eaLnBrk="1" hangingPunct="1"/>
            <a:r>
              <a:rPr lang="en-US" sz="4100"/>
              <a:t>Case 2: The Business Case for EAI</a:t>
            </a:r>
          </a:p>
        </p:txBody>
      </p:sp>
      <p:sp>
        <p:nvSpPr>
          <p:cNvPr id="40964" name="Rectangle 3"/>
          <p:cNvSpPr>
            <a:spLocks noGrp="1" noChangeArrowheads="1"/>
          </p:cNvSpPr>
          <p:nvPr>
            <p:ph type="body" idx="1"/>
          </p:nvPr>
        </p:nvSpPr>
        <p:spPr/>
        <p:txBody>
          <a:bodyPr/>
          <a:lstStyle/>
          <a:p>
            <a:pPr eaLnBrk="1" hangingPunct="1"/>
            <a:r>
              <a:rPr lang="en-US" dirty="0" smtClean="0"/>
              <a:t>EAI involves using software to connect a variety of applications into a cohesive unit</a:t>
            </a:r>
          </a:p>
          <a:p>
            <a:pPr eaLnBrk="1" hangingPunct="1"/>
            <a:r>
              <a:rPr lang="en-US" dirty="0" smtClean="0"/>
              <a:t>Helps enterprises align systems more closely with business processes</a:t>
            </a:r>
          </a:p>
          <a:p>
            <a:pPr eaLnBrk="1" hangingPunct="1"/>
            <a:r>
              <a:rPr lang="en-US" dirty="0" smtClean="0"/>
              <a:t>Expect to spend $200,000 - $400,000 on an EAI project</a:t>
            </a:r>
          </a:p>
          <a:p>
            <a:pPr eaLnBrk="1" hangingPunct="1"/>
            <a:r>
              <a:rPr lang="en-US" dirty="0" smtClean="0"/>
              <a:t>EAI is costly and complex</a:t>
            </a:r>
          </a:p>
          <a:p>
            <a:pPr eaLnBrk="1" hangingPunct="1"/>
            <a:r>
              <a:rPr lang="en-US" dirty="0" smtClean="0"/>
              <a:t>Technical staff need lots of training</a:t>
            </a:r>
          </a:p>
        </p:txBody>
      </p:sp>
    </p:spTree>
    <p:extLst>
      <p:ext uri="{BB962C8B-B14F-4D97-AF65-F5344CB8AC3E}">
        <p14:creationId xmlns:p14="http://schemas.microsoft.com/office/powerpoint/2010/main" val="30791147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504DD27B-D422-47D0-BD6D-A182B245B0BB}" type="slidenum">
              <a:rPr lang="en-US">
                <a:solidFill>
                  <a:srgbClr val="F5E7AB"/>
                </a:solidFill>
              </a:rPr>
              <a:pPr eaLnBrk="1" hangingPunct="1"/>
              <a:t>4</a:t>
            </a:fld>
            <a:endParaRPr lang="en-US">
              <a:solidFill>
                <a:srgbClr val="F5E7AB"/>
              </a:solidFill>
            </a:endParaRPr>
          </a:p>
        </p:txBody>
      </p:sp>
      <p:sp>
        <p:nvSpPr>
          <p:cNvPr id="5123" name="Rectangle 2"/>
          <p:cNvSpPr>
            <a:spLocks noGrp="1" noChangeArrowheads="1"/>
          </p:cNvSpPr>
          <p:nvPr>
            <p:ph type="title"/>
          </p:nvPr>
        </p:nvSpPr>
        <p:spPr/>
        <p:txBody>
          <a:bodyPr/>
          <a:lstStyle/>
          <a:p>
            <a:pPr eaLnBrk="1" hangingPunct="1"/>
            <a:r>
              <a:rPr lang="en-US" smtClean="0"/>
              <a:t>Learning Objectives</a:t>
            </a:r>
          </a:p>
        </p:txBody>
      </p:sp>
      <p:sp>
        <p:nvSpPr>
          <p:cNvPr id="5124" name="Rectangle 3"/>
          <p:cNvSpPr>
            <a:spLocks noGrp="1" noChangeArrowheads="1"/>
          </p:cNvSpPr>
          <p:nvPr>
            <p:ph type="body" idx="1"/>
          </p:nvPr>
        </p:nvSpPr>
        <p:spPr>
          <a:xfrm>
            <a:off x="457200" y="1219200"/>
            <a:ext cx="8229600" cy="4525963"/>
          </a:xfrm>
        </p:spPr>
        <p:txBody>
          <a:bodyPr/>
          <a:lstStyle/>
          <a:p>
            <a:pPr marL="516179" indent="-516179" eaLnBrk="1" hangingPunct="1">
              <a:buFontTx/>
              <a:buAutoNum type="arabicPeriod"/>
            </a:pPr>
            <a:r>
              <a:rPr lang="en-US" dirty="0" smtClean="0"/>
              <a:t>Identify the following cross-functional enterprise systems, and give examples of how they can provide significant business value to a company:</a:t>
            </a:r>
          </a:p>
          <a:p>
            <a:pPr marL="860298" lvl="1" indent="-473164" eaLnBrk="1" hangingPunct="1">
              <a:buFontTx/>
              <a:buAutoNum type="alphaLcPeriod"/>
            </a:pPr>
            <a:r>
              <a:rPr lang="en-US" dirty="0" smtClean="0"/>
              <a:t>Enterprise resource planning</a:t>
            </a:r>
          </a:p>
          <a:p>
            <a:pPr marL="860298" lvl="1" indent="-473164" eaLnBrk="1" hangingPunct="1">
              <a:buFontTx/>
              <a:buAutoNum type="alphaLcPeriod"/>
            </a:pPr>
            <a:r>
              <a:rPr lang="en-US" dirty="0" smtClean="0"/>
              <a:t>Customer relationship management</a:t>
            </a:r>
          </a:p>
          <a:p>
            <a:pPr marL="860298" lvl="1" indent="-473164" eaLnBrk="1" hangingPunct="1">
              <a:buFontTx/>
              <a:buAutoNum type="alphaLcPeriod"/>
            </a:pPr>
            <a:r>
              <a:rPr lang="en-US" dirty="0" smtClean="0"/>
              <a:t>Supply chain management</a:t>
            </a:r>
          </a:p>
          <a:p>
            <a:pPr marL="860298" lvl="1" indent="-473164" eaLnBrk="1" hangingPunct="1">
              <a:buFontTx/>
              <a:buAutoNum type="alphaLcPeriod"/>
            </a:pPr>
            <a:r>
              <a:rPr lang="en-US" dirty="0" smtClean="0"/>
              <a:t>Enterprise application integration</a:t>
            </a:r>
          </a:p>
          <a:p>
            <a:pPr marL="860298" lvl="1" indent="-473164" eaLnBrk="1" hangingPunct="1">
              <a:buFontTx/>
              <a:buAutoNum type="alphaLcPeriod"/>
            </a:pPr>
            <a:r>
              <a:rPr lang="en-US" dirty="0" smtClean="0"/>
              <a:t>Transaction processing systems</a:t>
            </a:r>
          </a:p>
          <a:p>
            <a:pPr marL="860298" lvl="1" indent="-473164" eaLnBrk="1" hangingPunct="1">
              <a:buFontTx/>
              <a:buAutoNum type="alphaLcPeriod"/>
            </a:pPr>
            <a:r>
              <a:rPr lang="en-US" dirty="0" smtClean="0"/>
              <a:t>Enterprise collaboration systems</a:t>
            </a:r>
          </a:p>
        </p:txBody>
      </p:sp>
    </p:spTree>
    <p:extLst>
      <p:ext uri="{BB962C8B-B14F-4D97-AF65-F5344CB8AC3E}">
        <p14:creationId xmlns:p14="http://schemas.microsoft.com/office/powerpoint/2010/main" val="145344451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B595FC8-CC78-4465-8BA6-3B0DD4E9893B}" type="slidenum">
              <a:rPr lang="en-US">
                <a:solidFill>
                  <a:srgbClr val="F5E7AB"/>
                </a:solidFill>
              </a:rPr>
              <a:pPr eaLnBrk="1" hangingPunct="1"/>
              <a:t>40</a:t>
            </a:fld>
            <a:endParaRPr lang="en-US">
              <a:solidFill>
                <a:srgbClr val="F5E7AB"/>
              </a:solidFill>
            </a:endParaRPr>
          </a:p>
        </p:txBody>
      </p:sp>
      <p:sp>
        <p:nvSpPr>
          <p:cNvPr id="41987" name="Rectangle 2"/>
          <p:cNvSpPr>
            <a:spLocks noGrp="1" noChangeArrowheads="1"/>
          </p:cNvSpPr>
          <p:nvPr>
            <p:ph type="title"/>
          </p:nvPr>
        </p:nvSpPr>
        <p:spPr/>
        <p:txBody>
          <a:bodyPr/>
          <a:lstStyle/>
          <a:p>
            <a:pPr eaLnBrk="1" hangingPunct="1"/>
            <a:r>
              <a:rPr lang="en-US" smtClean="0"/>
              <a:t>Case Study Questions</a:t>
            </a:r>
          </a:p>
        </p:txBody>
      </p:sp>
      <p:sp>
        <p:nvSpPr>
          <p:cNvPr id="41988"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mtClean="0"/>
              <a:t>Why has EAI recently “become a critical part of the IT strategy at many organizations,” and a high-ranking project of top IT executives?  Use Baxter International, GE Power and Corporate Express as examples.</a:t>
            </a:r>
          </a:p>
          <a:p>
            <a:pPr marL="516179" indent="-516179" eaLnBrk="1" hangingPunct="1">
              <a:buFont typeface="Wingdings" pitchFamily="2" charset="2"/>
              <a:buAutoNum type="arabicPeriod"/>
            </a:pPr>
            <a:r>
              <a:rPr lang="en-US" smtClean="0"/>
              <a:t>What is the major difference in the business value of the EAI projects at Baxter International, GE Power and Corporate Express?</a:t>
            </a:r>
          </a:p>
          <a:p>
            <a:pPr marL="516179" indent="-516179" eaLnBrk="1" hangingPunct="1">
              <a:buFont typeface="Wingdings" pitchFamily="2" charset="2"/>
              <a:buAutoNum type="arabicPeriod"/>
            </a:pPr>
            <a:r>
              <a:rPr lang="en-US" smtClean="0"/>
              <a:t>What are some of the challenges in developing and implementing EAI systems?  How can companies meet this challenge?</a:t>
            </a:r>
          </a:p>
        </p:txBody>
      </p:sp>
    </p:spTree>
    <p:extLst>
      <p:ext uri="{BB962C8B-B14F-4D97-AF65-F5344CB8AC3E}">
        <p14:creationId xmlns:p14="http://schemas.microsoft.com/office/powerpoint/2010/main" val="4148447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65BA5BA5-302D-4981-8A6B-D7CDF42F64A1}" type="slidenum">
              <a:rPr lang="en-US">
                <a:solidFill>
                  <a:srgbClr val="F5E7AB"/>
                </a:solidFill>
              </a:rPr>
              <a:pPr eaLnBrk="1" hangingPunct="1"/>
              <a:t>41</a:t>
            </a:fld>
            <a:endParaRPr lang="en-US">
              <a:solidFill>
                <a:srgbClr val="F5E7AB"/>
              </a:solidFill>
            </a:endParaRPr>
          </a:p>
        </p:txBody>
      </p:sp>
      <p:sp>
        <p:nvSpPr>
          <p:cNvPr id="43011" name="Rectangle 2"/>
          <p:cNvSpPr>
            <a:spLocks noGrp="1" noChangeArrowheads="1"/>
          </p:cNvSpPr>
          <p:nvPr>
            <p:ph type="title"/>
          </p:nvPr>
        </p:nvSpPr>
        <p:spPr/>
        <p:txBody>
          <a:bodyPr/>
          <a:lstStyle/>
          <a:p>
            <a:pPr eaLnBrk="1" hangingPunct="1"/>
            <a:r>
              <a:rPr lang="en-US" smtClean="0"/>
              <a:t>Real World Internet Activity</a:t>
            </a:r>
          </a:p>
        </p:txBody>
      </p:sp>
      <p:sp>
        <p:nvSpPr>
          <p:cNvPr id="43012"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mtClean="0"/>
              <a:t>Integrating applications at the enterprise level, while desirable, is often associated with many significant challenges to the organization.  Using the Internet,</a:t>
            </a:r>
          </a:p>
          <a:p>
            <a:pPr marL="860298" lvl="1" indent="-473164" eaLnBrk="1" hangingPunct="1"/>
            <a:r>
              <a:rPr lang="en-US" smtClean="0"/>
              <a:t>See if you can find examples of other companies that have found ways to meet these challenges and successfully integrate their applications on an enterprise level.  </a:t>
            </a:r>
          </a:p>
          <a:p>
            <a:pPr marL="860298" lvl="1" indent="-473164" eaLnBrk="1" hangingPunct="1"/>
            <a:r>
              <a:rPr lang="en-US" smtClean="0"/>
              <a:t>Are there companies that specialize in assisting such integration projects?</a:t>
            </a:r>
          </a:p>
          <a:p>
            <a:pPr marL="516179" indent="-516179" eaLnBrk="1" hangingPunct="1">
              <a:buNone/>
            </a:pPr>
            <a:endParaRPr lang="en-US" sz="2500"/>
          </a:p>
          <a:p>
            <a:pPr marL="860298" lvl="1" indent="-473164" eaLnBrk="1" hangingPunct="1"/>
            <a:endParaRPr lang="en-US" sz="2300"/>
          </a:p>
        </p:txBody>
      </p:sp>
    </p:spTree>
    <p:extLst>
      <p:ext uri="{BB962C8B-B14F-4D97-AF65-F5344CB8AC3E}">
        <p14:creationId xmlns:p14="http://schemas.microsoft.com/office/powerpoint/2010/main" val="6132036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1D6B60A3-BD57-480B-9C27-4AC3BA64CE33}" type="slidenum">
              <a:rPr lang="en-US">
                <a:solidFill>
                  <a:srgbClr val="F5E7AB"/>
                </a:solidFill>
              </a:rPr>
              <a:pPr eaLnBrk="1" hangingPunct="1"/>
              <a:t>42</a:t>
            </a:fld>
            <a:endParaRPr lang="en-US">
              <a:solidFill>
                <a:srgbClr val="F5E7AB"/>
              </a:solidFill>
            </a:endParaRPr>
          </a:p>
        </p:txBody>
      </p:sp>
      <p:sp>
        <p:nvSpPr>
          <p:cNvPr id="44035" name="Rectangle 2"/>
          <p:cNvSpPr>
            <a:spLocks noGrp="1" noChangeArrowheads="1"/>
          </p:cNvSpPr>
          <p:nvPr>
            <p:ph type="title"/>
          </p:nvPr>
        </p:nvSpPr>
        <p:spPr/>
        <p:txBody>
          <a:bodyPr/>
          <a:lstStyle/>
          <a:p>
            <a:pPr eaLnBrk="1" hangingPunct="1"/>
            <a:r>
              <a:rPr lang="en-US" smtClean="0"/>
              <a:t>Real World Group Activity</a:t>
            </a:r>
          </a:p>
        </p:txBody>
      </p:sp>
      <p:sp>
        <p:nvSpPr>
          <p:cNvPr id="44036" name="Rectangle 3"/>
          <p:cNvSpPr>
            <a:spLocks noGrp="1" noChangeArrowheads="1"/>
          </p:cNvSpPr>
          <p:nvPr>
            <p:ph type="body" idx="1"/>
          </p:nvPr>
        </p:nvSpPr>
        <p:spPr/>
        <p:txBody>
          <a:bodyPr/>
          <a:lstStyle/>
          <a:p>
            <a:pPr marL="516179" indent="-516179" eaLnBrk="1" hangingPunct="1">
              <a:buFont typeface="Wingdings" pitchFamily="2" charset="2"/>
              <a:buAutoNum type="arabicPeriod" startAt="2"/>
            </a:pPr>
            <a:r>
              <a:rPr lang="en-US" smtClean="0"/>
              <a:t>One of the challenges associated with application integration on an enterprise level is determining which applications to integrate and which to leave as is.  In small groups,</a:t>
            </a:r>
          </a:p>
          <a:p>
            <a:pPr marL="860298" lvl="1" indent="-473164" eaLnBrk="1" hangingPunct="1"/>
            <a:r>
              <a:rPr lang="en-US" smtClean="0"/>
              <a:t>Discuss how an organization should approach an integration project.</a:t>
            </a:r>
          </a:p>
          <a:p>
            <a:pPr marL="860298" lvl="1" indent="-473164" eaLnBrk="1" hangingPunct="1"/>
            <a:r>
              <a:rPr lang="en-US" smtClean="0"/>
              <a:t>What criteria should be used in determining a candidate application for enterprise integration?</a:t>
            </a:r>
          </a:p>
        </p:txBody>
      </p:sp>
    </p:spTree>
    <p:extLst>
      <p:ext uri="{BB962C8B-B14F-4D97-AF65-F5344CB8AC3E}">
        <p14:creationId xmlns:p14="http://schemas.microsoft.com/office/powerpoint/2010/main" val="25690499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89BF33D2-5621-435A-9C06-BDC817741AE2}" type="slidenum">
              <a:rPr lang="en-US">
                <a:solidFill>
                  <a:srgbClr val="F5E7AB"/>
                </a:solidFill>
              </a:rPr>
              <a:pPr eaLnBrk="1" hangingPunct="1"/>
              <a:t>43</a:t>
            </a:fld>
            <a:endParaRPr lang="en-US">
              <a:solidFill>
                <a:srgbClr val="F5E7AB"/>
              </a:solidFill>
            </a:endParaRPr>
          </a:p>
        </p:txBody>
      </p:sp>
      <p:sp>
        <p:nvSpPr>
          <p:cNvPr id="45059" name="Rectangle 2"/>
          <p:cNvSpPr>
            <a:spLocks noGrp="1" noChangeArrowheads="1"/>
          </p:cNvSpPr>
          <p:nvPr>
            <p:ph type="title"/>
          </p:nvPr>
        </p:nvSpPr>
        <p:spPr/>
        <p:txBody>
          <a:bodyPr/>
          <a:lstStyle/>
          <a:p>
            <a:pPr eaLnBrk="1" hangingPunct="1"/>
            <a:r>
              <a:rPr lang="en-US" smtClean="0"/>
              <a:t>Functional Business Systems</a:t>
            </a:r>
          </a:p>
        </p:txBody>
      </p:sp>
      <p:sp>
        <p:nvSpPr>
          <p:cNvPr id="45060" name="Rectangle 3"/>
          <p:cNvSpPr>
            <a:spLocks noGrp="1" noChangeArrowheads="1"/>
          </p:cNvSpPr>
          <p:nvPr>
            <p:ph type="body" idx="1"/>
          </p:nvPr>
        </p:nvSpPr>
        <p:spPr/>
        <p:txBody>
          <a:bodyPr/>
          <a:lstStyle/>
          <a:p>
            <a:pPr eaLnBrk="1" hangingPunct="1"/>
            <a:r>
              <a:rPr lang="en-US" smtClean="0"/>
              <a:t>A variety of information systems (transaction processing, management information systems, decision support, etc.)</a:t>
            </a:r>
          </a:p>
          <a:p>
            <a:pPr eaLnBrk="1" hangingPunct="1"/>
            <a:r>
              <a:rPr lang="en-US" smtClean="0"/>
              <a:t>That support the business functions of </a:t>
            </a:r>
          </a:p>
          <a:p>
            <a:pPr lvl="1" eaLnBrk="1" hangingPunct="1"/>
            <a:r>
              <a:rPr lang="en-US" smtClean="0"/>
              <a:t>Accounting, finance, marketing, operations management and human resource management</a:t>
            </a:r>
          </a:p>
        </p:txBody>
      </p:sp>
    </p:spTree>
    <p:extLst>
      <p:ext uri="{BB962C8B-B14F-4D97-AF65-F5344CB8AC3E}">
        <p14:creationId xmlns:p14="http://schemas.microsoft.com/office/powerpoint/2010/main" val="401731728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9CF746B8-E4F4-4D79-95B9-D41917954A19}" type="slidenum">
              <a:rPr lang="en-US">
                <a:solidFill>
                  <a:srgbClr val="F5E7AB"/>
                </a:solidFill>
              </a:rPr>
              <a:pPr eaLnBrk="1" hangingPunct="1"/>
              <a:t>44</a:t>
            </a:fld>
            <a:endParaRPr lang="en-US">
              <a:solidFill>
                <a:srgbClr val="F5E7AB"/>
              </a:solidFill>
            </a:endParaRPr>
          </a:p>
        </p:txBody>
      </p:sp>
      <p:sp>
        <p:nvSpPr>
          <p:cNvPr id="46083" name="Rectangle 2"/>
          <p:cNvSpPr>
            <a:spLocks noGrp="1" noChangeArrowheads="1"/>
          </p:cNvSpPr>
          <p:nvPr>
            <p:ph type="title"/>
          </p:nvPr>
        </p:nvSpPr>
        <p:spPr>
          <a:xfrm>
            <a:off x="-198783" y="304800"/>
            <a:ext cx="9372600" cy="1143000"/>
          </a:xfrm>
        </p:spPr>
        <p:txBody>
          <a:bodyPr/>
          <a:lstStyle/>
          <a:p>
            <a:pPr eaLnBrk="1" hangingPunct="1"/>
            <a:r>
              <a:rPr lang="en-US" dirty="0"/>
              <a:t>Examples of functional information systems</a:t>
            </a:r>
          </a:p>
        </p:txBody>
      </p:sp>
      <p:pic>
        <p:nvPicPr>
          <p:cNvPr id="46084" name="Picture 7" descr="obr43559_072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371600"/>
            <a:ext cx="7543800" cy="47786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876501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E0DE696-7684-4764-BA0A-CBC6B3C26AB5}" type="slidenum">
              <a:rPr lang="en-US">
                <a:solidFill>
                  <a:srgbClr val="F5E7AB"/>
                </a:solidFill>
              </a:rPr>
              <a:pPr eaLnBrk="1" hangingPunct="1"/>
              <a:t>45</a:t>
            </a:fld>
            <a:endParaRPr lang="en-US">
              <a:solidFill>
                <a:srgbClr val="F5E7AB"/>
              </a:solidFill>
            </a:endParaRPr>
          </a:p>
        </p:txBody>
      </p:sp>
      <p:sp>
        <p:nvSpPr>
          <p:cNvPr id="47107" name="Rectangle 2"/>
          <p:cNvSpPr>
            <a:spLocks noGrp="1" noChangeArrowheads="1"/>
          </p:cNvSpPr>
          <p:nvPr>
            <p:ph type="title"/>
          </p:nvPr>
        </p:nvSpPr>
        <p:spPr/>
        <p:txBody>
          <a:bodyPr/>
          <a:lstStyle/>
          <a:p>
            <a:pPr eaLnBrk="1" hangingPunct="1"/>
            <a:r>
              <a:rPr lang="en-US" smtClean="0"/>
              <a:t>Marketing Information Systems</a:t>
            </a:r>
          </a:p>
        </p:txBody>
      </p:sp>
      <p:pic>
        <p:nvPicPr>
          <p:cNvPr id="47108" name="Picture 6" descr="obr43559_072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295400"/>
            <a:ext cx="7848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0795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41C6EF3B-26B3-4798-9955-C8527E01E6CE}" type="slidenum">
              <a:rPr lang="en-US">
                <a:solidFill>
                  <a:srgbClr val="F5E7AB"/>
                </a:solidFill>
              </a:rPr>
              <a:pPr eaLnBrk="1" hangingPunct="1"/>
              <a:t>46</a:t>
            </a:fld>
            <a:endParaRPr lang="en-US">
              <a:solidFill>
                <a:srgbClr val="F5E7AB"/>
              </a:solidFill>
            </a:endParaRPr>
          </a:p>
        </p:txBody>
      </p:sp>
      <p:sp>
        <p:nvSpPr>
          <p:cNvPr id="48131" name="Rectangle 2"/>
          <p:cNvSpPr>
            <a:spLocks noGrp="1" noChangeArrowheads="1"/>
          </p:cNvSpPr>
          <p:nvPr>
            <p:ph type="title"/>
          </p:nvPr>
        </p:nvSpPr>
        <p:spPr/>
        <p:txBody>
          <a:bodyPr/>
          <a:lstStyle/>
          <a:p>
            <a:pPr eaLnBrk="1" hangingPunct="1"/>
            <a:r>
              <a:rPr lang="en-US" smtClean="0"/>
              <a:t>Interactive marketing</a:t>
            </a:r>
          </a:p>
        </p:txBody>
      </p:sp>
      <p:sp>
        <p:nvSpPr>
          <p:cNvPr id="48132" name="Rectangle 3"/>
          <p:cNvSpPr>
            <a:spLocks noGrp="1" noChangeArrowheads="1"/>
          </p:cNvSpPr>
          <p:nvPr>
            <p:ph type="body" idx="1"/>
          </p:nvPr>
        </p:nvSpPr>
        <p:spPr>
          <a:xfrm>
            <a:off x="457200" y="1295400"/>
            <a:ext cx="8458200" cy="4525963"/>
          </a:xfrm>
        </p:spPr>
        <p:txBody>
          <a:bodyPr/>
          <a:lstStyle/>
          <a:p>
            <a:pPr eaLnBrk="1" hangingPunct="1">
              <a:lnSpc>
                <a:spcPct val="90000"/>
              </a:lnSpc>
            </a:pPr>
            <a:r>
              <a:rPr lang="en-US" dirty="0" smtClean="0">
                <a:solidFill>
                  <a:srgbClr val="FF0000"/>
                </a:solidFill>
              </a:rPr>
              <a:t>Interactive marketing</a:t>
            </a:r>
            <a:r>
              <a:rPr lang="en-US" dirty="0" smtClean="0"/>
              <a:t>:</a:t>
            </a:r>
          </a:p>
          <a:p>
            <a:pPr lvl="1" eaLnBrk="1" hangingPunct="1">
              <a:lnSpc>
                <a:spcPct val="90000"/>
              </a:lnSpc>
            </a:pPr>
            <a:r>
              <a:rPr lang="en-US" dirty="0" smtClean="0"/>
              <a:t>A customer-focused marketing process</a:t>
            </a:r>
          </a:p>
          <a:p>
            <a:pPr lvl="1" eaLnBrk="1" hangingPunct="1">
              <a:lnSpc>
                <a:spcPct val="90000"/>
              </a:lnSpc>
            </a:pPr>
            <a:r>
              <a:rPr lang="en-US" dirty="0" smtClean="0"/>
              <a:t>Using the Internet, intranets, and extranets</a:t>
            </a:r>
          </a:p>
          <a:p>
            <a:pPr lvl="1" eaLnBrk="1" hangingPunct="1">
              <a:lnSpc>
                <a:spcPct val="90000"/>
              </a:lnSpc>
            </a:pPr>
            <a:r>
              <a:rPr lang="en-US" dirty="0" smtClean="0"/>
              <a:t>To establish two-transactions </a:t>
            </a:r>
          </a:p>
          <a:p>
            <a:pPr lvl="1" eaLnBrk="1" hangingPunct="1">
              <a:lnSpc>
                <a:spcPct val="90000"/>
              </a:lnSpc>
            </a:pPr>
            <a:r>
              <a:rPr lang="en-US" dirty="0" smtClean="0"/>
              <a:t>Between a company and its customers or potential customers</a:t>
            </a:r>
          </a:p>
          <a:p>
            <a:pPr eaLnBrk="1" hangingPunct="1">
              <a:lnSpc>
                <a:spcPct val="90000"/>
              </a:lnSpc>
            </a:pPr>
            <a:r>
              <a:rPr lang="en-US" dirty="0" smtClean="0"/>
              <a:t>Goal: </a:t>
            </a:r>
          </a:p>
          <a:p>
            <a:pPr lvl="1" eaLnBrk="1" hangingPunct="1">
              <a:lnSpc>
                <a:spcPct val="90000"/>
              </a:lnSpc>
            </a:pPr>
            <a:r>
              <a:rPr lang="en-US" dirty="0" smtClean="0"/>
              <a:t>to profitably attract and keep customers</a:t>
            </a:r>
          </a:p>
          <a:p>
            <a:pPr lvl="1" eaLnBrk="1" hangingPunct="1">
              <a:lnSpc>
                <a:spcPct val="90000"/>
              </a:lnSpc>
            </a:pPr>
            <a:r>
              <a:rPr lang="en-US" dirty="0" smtClean="0"/>
              <a:t>who will become partners with the business </a:t>
            </a:r>
          </a:p>
          <a:p>
            <a:pPr lvl="1" eaLnBrk="1" hangingPunct="1">
              <a:lnSpc>
                <a:spcPct val="90000"/>
              </a:lnSpc>
            </a:pPr>
            <a:r>
              <a:rPr lang="en-US" dirty="0" smtClean="0"/>
              <a:t>in creating, purchasing and improving products and services</a:t>
            </a:r>
          </a:p>
        </p:txBody>
      </p:sp>
    </p:spTree>
    <p:extLst>
      <p:ext uri="{BB962C8B-B14F-4D97-AF65-F5344CB8AC3E}">
        <p14:creationId xmlns:p14="http://schemas.microsoft.com/office/powerpoint/2010/main" val="3543999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8BEA456A-6157-4883-88FE-F94E952FB4A0}" type="slidenum">
              <a:rPr lang="en-US">
                <a:solidFill>
                  <a:srgbClr val="F5E7AB"/>
                </a:solidFill>
              </a:rPr>
              <a:pPr eaLnBrk="1" hangingPunct="1"/>
              <a:t>47</a:t>
            </a:fld>
            <a:endParaRPr lang="en-US">
              <a:solidFill>
                <a:srgbClr val="F5E7AB"/>
              </a:solidFill>
            </a:endParaRPr>
          </a:p>
        </p:txBody>
      </p:sp>
      <p:sp>
        <p:nvSpPr>
          <p:cNvPr id="49155" name="Rectangle 2"/>
          <p:cNvSpPr>
            <a:spLocks noGrp="1" noChangeArrowheads="1"/>
          </p:cNvSpPr>
          <p:nvPr>
            <p:ph type="title"/>
          </p:nvPr>
        </p:nvSpPr>
        <p:spPr/>
        <p:txBody>
          <a:bodyPr/>
          <a:lstStyle/>
          <a:p>
            <a:pPr eaLnBrk="1" hangingPunct="1"/>
            <a:r>
              <a:rPr lang="en-US" smtClean="0"/>
              <a:t>Targeted Marketing</a:t>
            </a:r>
          </a:p>
        </p:txBody>
      </p:sp>
      <p:sp>
        <p:nvSpPr>
          <p:cNvPr id="49156" name="Rectangle 3"/>
          <p:cNvSpPr>
            <a:spLocks noGrp="1" noChangeArrowheads="1"/>
          </p:cNvSpPr>
          <p:nvPr>
            <p:ph type="body" sz="half" idx="1"/>
          </p:nvPr>
        </p:nvSpPr>
        <p:spPr>
          <a:xfrm>
            <a:off x="457200" y="1447800"/>
            <a:ext cx="8505472" cy="2377587"/>
          </a:xfrm>
        </p:spPr>
        <p:txBody>
          <a:bodyPr/>
          <a:lstStyle/>
          <a:p>
            <a:pPr eaLnBrk="1" hangingPunct="1"/>
            <a:r>
              <a:rPr lang="en-US" dirty="0" smtClean="0"/>
              <a:t>An advertising and promotion management concept that includes five targeting components</a:t>
            </a:r>
          </a:p>
        </p:txBody>
      </p:sp>
      <p:pic>
        <p:nvPicPr>
          <p:cNvPr id="49157" name="Picture 6" descr="obr43559_0723"/>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1447800" y="2819400"/>
            <a:ext cx="6055783" cy="352791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346469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E33F5F7B-FAD8-4163-984E-D1DEF8B4B24B}" type="slidenum">
              <a:rPr lang="en-US">
                <a:solidFill>
                  <a:srgbClr val="F5E7AB"/>
                </a:solidFill>
              </a:rPr>
              <a:pPr eaLnBrk="1" hangingPunct="1"/>
              <a:t>48</a:t>
            </a:fld>
            <a:endParaRPr lang="en-US">
              <a:solidFill>
                <a:srgbClr val="F5E7AB"/>
              </a:solidFill>
            </a:endParaRPr>
          </a:p>
        </p:txBody>
      </p:sp>
      <p:sp>
        <p:nvSpPr>
          <p:cNvPr id="50179" name="Rectangle 2"/>
          <p:cNvSpPr>
            <a:spLocks noGrp="1" noChangeArrowheads="1"/>
          </p:cNvSpPr>
          <p:nvPr>
            <p:ph type="title"/>
          </p:nvPr>
        </p:nvSpPr>
        <p:spPr/>
        <p:txBody>
          <a:bodyPr/>
          <a:lstStyle/>
          <a:p>
            <a:pPr eaLnBrk="1" hangingPunct="1"/>
            <a:r>
              <a:rPr lang="en-US" smtClean="0"/>
              <a:t>Targeted Marketing Components</a:t>
            </a:r>
          </a:p>
        </p:txBody>
      </p:sp>
      <p:sp>
        <p:nvSpPr>
          <p:cNvPr id="50180" name="Rectangle 3"/>
          <p:cNvSpPr>
            <a:spLocks noGrp="1" noChangeArrowheads="1"/>
          </p:cNvSpPr>
          <p:nvPr>
            <p:ph type="body" idx="1"/>
          </p:nvPr>
        </p:nvSpPr>
        <p:spPr>
          <a:xfrm>
            <a:off x="381000" y="1524000"/>
            <a:ext cx="8534400" cy="4525963"/>
          </a:xfrm>
        </p:spPr>
        <p:txBody>
          <a:bodyPr/>
          <a:lstStyle/>
          <a:p>
            <a:pPr eaLnBrk="1" hangingPunct="1">
              <a:lnSpc>
                <a:spcPct val="90000"/>
              </a:lnSpc>
            </a:pPr>
            <a:r>
              <a:rPr lang="en-US" sz="2800" dirty="0" smtClean="0">
                <a:solidFill>
                  <a:srgbClr val="FF0000"/>
                </a:solidFill>
              </a:rPr>
              <a:t>Community</a:t>
            </a:r>
            <a:r>
              <a:rPr lang="en-US" sz="2800" dirty="0" smtClean="0">
                <a:solidFill>
                  <a:srgbClr val="990000"/>
                </a:solidFill>
              </a:rPr>
              <a:t> </a:t>
            </a:r>
            <a:r>
              <a:rPr lang="en-US" sz="2800" dirty="0" smtClean="0"/>
              <a:t>– customize advertising to appeal to people of specific virtual communities</a:t>
            </a:r>
          </a:p>
          <a:p>
            <a:pPr eaLnBrk="1" hangingPunct="1">
              <a:lnSpc>
                <a:spcPct val="90000"/>
              </a:lnSpc>
            </a:pPr>
            <a:r>
              <a:rPr lang="en-US" sz="2800" dirty="0" smtClean="0">
                <a:solidFill>
                  <a:srgbClr val="FF0000"/>
                </a:solidFill>
              </a:rPr>
              <a:t>Content</a:t>
            </a:r>
            <a:r>
              <a:rPr lang="en-US" sz="2800" dirty="0" smtClean="0"/>
              <a:t> – advertising placed on a variety of selected websites aimed at a specific audience</a:t>
            </a:r>
          </a:p>
          <a:p>
            <a:pPr eaLnBrk="1" hangingPunct="1">
              <a:lnSpc>
                <a:spcPct val="90000"/>
              </a:lnSpc>
            </a:pPr>
            <a:r>
              <a:rPr lang="en-US" sz="2800" dirty="0" smtClean="0">
                <a:solidFill>
                  <a:srgbClr val="FF0000"/>
                </a:solidFill>
              </a:rPr>
              <a:t>Context</a:t>
            </a:r>
            <a:r>
              <a:rPr lang="en-US" sz="2800" dirty="0" smtClean="0"/>
              <a:t> – advertising placed on web pages that are relevant to the content of a product or service</a:t>
            </a:r>
          </a:p>
          <a:p>
            <a:pPr eaLnBrk="1" hangingPunct="1">
              <a:lnSpc>
                <a:spcPct val="90000"/>
              </a:lnSpc>
            </a:pPr>
            <a:r>
              <a:rPr lang="en-US" sz="2800" dirty="0" smtClean="0">
                <a:solidFill>
                  <a:srgbClr val="FF0000"/>
                </a:solidFill>
              </a:rPr>
              <a:t>Demographic/Psychographic</a:t>
            </a:r>
            <a:r>
              <a:rPr lang="en-US" sz="2800" dirty="0" smtClean="0"/>
              <a:t> – web marketing efforts aimed at specific types or classes or people</a:t>
            </a:r>
          </a:p>
          <a:p>
            <a:pPr eaLnBrk="1" hangingPunct="1">
              <a:lnSpc>
                <a:spcPct val="90000"/>
              </a:lnSpc>
            </a:pPr>
            <a:r>
              <a:rPr lang="en-US" sz="2800" dirty="0" smtClean="0">
                <a:solidFill>
                  <a:srgbClr val="FF0000"/>
                </a:solidFill>
              </a:rPr>
              <a:t>Online Behavior</a:t>
            </a:r>
            <a:r>
              <a:rPr lang="en-US" sz="2800" dirty="0" smtClean="0"/>
              <a:t> – promotion efforts tailored to each visit to a site by an individual, e.g., using cookies files</a:t>
            </a:r>
          </a:p>
          <a:p>
            <a:pPr eaLnBrk="1" hangingPunct="1">
              <a:lnSpc>
                <a:spcPct val="90000"/>
              </a:lnSpc>
            </a:pPr>
            <a:endParaRPr lang="en-US" sz="2800" dirty="0" smtClean="0"/>
          </a:p>
        </p:txBody>
      </p:sp>
    </p:spTree>
    <p:extLst>
      <p:ext uri="{BB962C8B-B14F-4D97-AF65-F5344CB8AC3E}">
        <p14:creationId xmlns:p14="http://schemas.microsoft.com/office/powerpoint/2010/main" val="406856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9E831736-0533-486E-BC2B-FE0EA070E2D2}" type="slidenum">
              <a:rPr lang="en-US">
                <a:solidFill>
                  <a:srgbClr val="F5E7AB"/>
                </a:solidFill>
              </a:rPr>
              <a:pPr eaLnBrk="1" hangingPunct="1"/>
              <a:t>49</a:t>
            </a:fld>
            <a:endParaRPr lang="en-US">
              <a:solidFill>
                <a:srgbClr val="F5E7AB"/>
              </a:solidFill>
            </a:endParaRPr>
          </a:p>
        </p:txBody>
      </p:sp>
      <p:sp>
        <p:nvSpPr>
          <p:cNvPr id="51203" name="Rectangle 2"/>
          <p:cNvSpPr>
            <a:spLocks noGrp="1" noChangeArrowheads="1"/>
          </p:cNvSpPr>
          <p:nvPr>
            <p:ph type="title"/>
          </p:nvPr>
        </p:nvSpPr>
        <p:spPr/>
        <p:txBody>
          <a:bodyPr/>
          <a:lstStyle/>
          <a:p>
            <a:pPr eaLnBrk="1" hangingPunct="1"/>
            <a:r>
              <a:rPr lang="en-US" smtClean="0"/>
              <a:t>Sales Force Automation</a:t>
            </a:r>
          </a:p>
        </p:txBody>
      </p:sp>
      <p:sp>
        <p:nvSpPr>
          <p:cNvPr id="51204" name="Rectangle 3"/>
          <p:cNvSpPr>
            <a:spLocks noGrp="1" noChangeArrowheads="1"/>
          </p:cNvSpPr>
          <p:nvPr>
            <p:ph type="body" idx="1"/>
          </p:nvPr>
        </p:nvSpPr>
        <p:spPr>
          <a:xfrm>
            <a:off x="457200" y="1219200"/>
            <a:ext cx="8229600" cy="4525963"/>
          </a:xfrm>
        </p:spPr>
        <p:txBody>
          <a:bodyPr/>
          <a:lstStyle/>
          <a:p>
            <a:pPr eaLnBrk="1" hangingPunct="1"/>
            <a:r>
              <a:rPr lang="en-US" dirty="0" smtClean="0"/>
              <a:t>Outfit sales force with notebook computers, web browsers and sales contract management software</a:t>
            </a:r>
          </a:p>
          <a:p>
            <a:pPr eaLnBrk="1" hangingPunct="1"/>
            <a:r>
              <a:rPr lang="en-US" dirty="0" smtClean="0"/>
              <a:t>Connect them to marketing websites and company intranet</a:t>
            </a:r>
          </a:p>
          <a:p>
            <a:pPr eaLnBrk="1" hangingPunct="1"/>
            <a:r>
              <a:rPr lang="en-US" dirty="0" smtClean="0"/>
              <a:t>Goal:</a:t>
            </a:r>
          </a:p>
          <a:p>
            <a:pPr lvl="1" eaLnBrk="1" hangingPunct="1"/>
            <a:r>
              <a:rPr lang="en-US" dirty="0" smtClean="0"/>
              <a:t>Increase personal productivity </a:t>
            </a:r>
          </a:p>
          <a:p>
            <a:pPr lvl="1" eaLnBrk="1" hangingPunct="1"/>
            <a:r>
              <a:rPr lang="en-US" dirty="0" smtClean="0"/>
              <a:t>Speeds up capture and analysis of sales data from the field to marketing managers</a:t>
            </a:r>
          </a:p>
          <a:p>
            <a:pPr lvl="1" eaLnBrk="1" hangingPunct="1"/>
            <a:r>
              <a:rPr lang="en-US" dirty="0" smtClean="0"/>
              <a:t>Gain strategic advantage</a:t>
            </a:r>
          </a:p>
        </p:txBody>
      </p:sp>
    </p:spTree>
    <p:extLst>
      <p:ext uri="{BB962C8B-B14F-4D97-AF65-F5344CB8AC3E}">
        <p14:creationId xmlns:p14="http://schemas.microsoft.com/office/powerpoint/2010/main" val="35713058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F58AFAC4-F519-459C-B4B9-9D895ACDB719}" type="slidenum">
              <a:rPr lang="en-US">
                <a:solidFill>
                  <a:srgbClr val="F5E7AB"/>
                </a:solidFill>
              </a:rPr>
              <a:pPr eaLnBrk="1" hangingPunct="1"/>
              <a:t>5</a:t>
            </a:fld>
            <a:endParaRPr lang="en-US">
              <a:solidFill>
                <a:srgbClr val="F5E7AB"/>
              </a:solidFill>
            </a:endParaRPr>
          </a:p>
        </p:txBody>
      </p:sp>
      <p:sp>
        <p:nvSpPr>
          <p:cNvPr id="6147" name="Rectangle 2"/>
          <p:cNvSpPr>
            <a:spLocks noGrp="1" noChangeArrowheads="1"/>
          </p:cNvSpPr>
          <p:nvPr>
            <p:ph type="title"/>
          </p:nvPr>
        </p:nvSpPr>
        <p:spPr/>
        <p:txBody>
          <a:bodyPr/>
          <a:lstStyle/>
          <a:p>
            <a:pPr eaLnBrk="1" hangingPunct="1"/>
            <a:r>
              <a:rPr lang="en-US" smtClean="0"/>
              <a:t>Learning Objectives</a:t>
            </a:r>
          </a:p>
        </p:txBody>
      </p:sp>
      <p:sp>
        <p:nvSpPr>
          <p:cNvPr id="6148" name="Rectangle 3"/>
          <p:cNvSpPr>
            <a:spLocks noGrp="1" noChangeArrowheads="1"/>
          </p:cNvSpPr>
          <p:nvPr>
            <p:ph type="body" idx="1"/>
          </p:nvPr>
        </p:nvSpPr>
        <p:spPr>
          <a:xfrm>
            <a:off x="457200" y="1219200"/>
            <a:ext cx="8229600" cy="4525963"/>
          </a:xfrm>
        </p:spPr>
        <p:txBody>
          <a:bodyPr/>
          <a:lstStyle/>
          <a:p>
            <a:pPr marL="516179" indent="-516179" eaLnBrk="1" hangingPunct="1">
              <a:buFontTx/>
              <a:buAutoNum type="arabicPeriod" startAt="2"/>
            </a:pPr>
            <a:r>
              <a:rPr lang="en-US" dirty="0" smtClean="0"/>
              <a:t>Give examples of how Internet and other information technologies support business processes within the business functions of accounting, finance, human resource management, marketing, and production and operations management.</a:t>
            </a:r>
          </a:p>
          <a:p>
            <a:pPr marL="516179" indent="-516179" eaLnBrk="1" hangingPunct="1">
              <a:buFontTx/>
              <a:buAutoNum type="arabicPeriod" startAt="2"/>
            </a:pPr>
            <a:r>
              <a:rPr lang="en-US" dirty="0" smtClean="0"/>
              <a:t>Understand the need for enterprise application integration to improve support of business interactions across multiple e-business applications.</a:t>
            </a:r>
          </a:p>
          <a:p>
            <a:pPr marL="860298" lvl="1" indent="-473164" eaLnBrk="1" hangingPunct="1">
              <a:buFontTx/>
              <a:buAutoNum type="alphaLcPeriod"/>
            </a:pPr>
            <a:endParaRPr lang="en-US" dirty="0" smtClean="0"/>
          </a:p>
          <a:p>
            <a:pPr marL="516179" indent="-516179" eaLnBrk="1" hangingPunct="1">
              <a:buNone/>
            </a:pPr>
            <a:endParaRPr lang="en-US" dirty="0" smtClean="0"/>
          </a:p>
        </p:txBody>
      </p:sp>
    </p:spTree>
    <p:extLst>
      <p:ext uri="{BB962C8B-B14F-4D97-AF65-F5344CB8AC3E}">
        <p14:creationId xmlns:p14="http://schemas.microsoft.com/office/powerpoint/2010/main" val="325642482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B8F78E91-0517-44CF-85CB-D488CEDC5528}" type="slidenum">
              <a:rPr lang="en-US">
                <a:solidFill>
                  <a:srgbClr val="F5E7AB"/>
                </a:solidFill>
              </a:rPr>
              <a:pPr eaLnBrk="1" hangingPunct="1"/>
              <a:t>50</a:t>
            </a:fld>
            <a:endParaRPr lang="en-US">
              <a:solidFill>
                <a:srgbClr val="F5E7AB"/>
              </a:solidFill>
            </a:endParaRPr>
          </a:p>
        </p:txBody>
      </p:sp>
      <p:sp>
        <p:nvSpPr>
          <p:cNvPr id="52227" name="Rectangle 2"/>
          <p:cNvSpPr>
            <a:spLocks noGrp="1" noChangeArrowheads="1"/>
          </p:cNvSpPr>
          <p:nvPr>
            <p:ph type="title"/>
          </p:nvPr>
        </p:nvSpPr>
        <p:spPr>
          <a:xfrm>
            <a:off x="457200" y="533400"/>
            <a:ext cx="8229600" cy="1143000"/>
          </a:xfrm>
        </p:spPr>
        <p:txBody>
          <a:bodyPr/>
          <a:lstStyle/>
          <a:p>
            <a:pPr eaLnBrk="1" hangingPunct="1"/>
            <a:r>
              <a:rPr lang="en-US" dirty="0"/>
              <a:t>Manufacturing Information Systems</a:t>
            </a:r>
          </a:p>
        </p:txBody>
      </p:sp>
      <p:sp>
        <p:nvSpPr>
          <p:cNvPr id="52228" name="Rectangle 3"/>
          <p:cNvSpPr>
            <a:spLocks noGrp="1" noChangeArrowheads="1"/>
          </p:cNvSpPr>
          <p:nvPr>
            <p:ph type="body" idx="1"/>
          </p:nvPr>
        </p:nvSpPr>
        <p:spPr>
          <a:xfrm>
            <a:off x="457200" y="2133600"/>
            <a:ext cx="8229600" cy="3992563"/>
          </a:xfrm>
        </p:spPr>
        <p:txBody>
          <a:bodyPr/>
          <a:lstStyle/>
          <a:p>
            <a:pPr eaLnBrk="1" hangingPunct="1"/>
            <a:r>
              <a:rPr lang="en-US" dirty="0" smtClean="0"/>
              <a:t>Support the production/operations function </a:t>
            </a:r>
          </a:p>
          <a:p>
            <a:pPr eaLnBrk="1" hangingPunct="1"/>
            <a:r>
              <a:rPr lang="en-US" dirty="0" smtClean="0"/>
              <a:t>Includes all activities concerned with planning and control of producing goods or services</a:t>
            </a:r>
          </a:p>
        </p:txBody>
      </p:sp>
    </p:spTree>
    <p:extLst>
      <p:ext uri="{BB962C8B-B14F-4D97-AF65-F5344CB8AC3E}">
        <p14:creationId xmlns:p14="http://schemas.microsoft.com/office/powerpoint/2010/main" val="19987946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482905BD-76F3-4E57-9A0D-0B8B495ADA51}" type="slidenum">
              <a:rPr lang="en-US">
                <a:solidFill>
                  <a:srgbClr val="F5E7AB"/>
                </a:solidFill>
              </a:rPr>
              <a:pPr eaLnBrk="1" hangingPunct="1"/>
              <a:t>51</a:t>
            </a:fld>
            <a:endParaRPr lang="en-US">
              <a:solidFill>
                <a:srgbClr val="F5E7AB"/>
              </a:solidFill>
            </a:endParaRPr>
          </a:p>
        </p:txBody>
      </p:sp>
      <p:sp>
        <p:nvSpPr>
          <p:cNvPr id="53251" name="Rectangle 2"/>
          <p:cNvSpPr>
            <a:spLocks noGrp="1" noChangeArrowheads="1"/>
          </p:cNvSpPr>
          <p:nvPr>
            <p:ph type="title"/>
          </p:nvPr>
        </p:nvSpPr>
        <p:spPr/>
        <p:txBody>
          <a:bodyPr/>
          <a:lstStyle/>
          <a:p>
            <a:pPr eaLnBrk="1" hangingPunct="1"/>
            <a:r>
              <a:rPr lang="en-US"/>
              <a:t>Computer-Integrated Manufacturing</a:t>
            </a:r>
          </a:p>
        </p:txBody>
      </p:sp>
      <p:pic>
        <p:nvPicPr>
          <p:cNvPr id="53252" name="Picture 6" descr="obr43559_0725"/>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066800" y="1677865"/>
            <a:ext cx="7467600" cy="4931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80680918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8202C4DE-0D63-4628-B4A3-454A891D2B12}" type="slidenum">
              <a:rPr lang="en-US">
                <a:solidFill>
                  <a:srgbClr val="F5E7AB"/>
                </a:solidFill>
              </a:rPr>
              <a:pPr eaLnBrk="1" hangingPunct="1"/>
              <a:t>52</a:t>
            </a:fld>
            <a:endParaRPr lang="en-US">
              <a:solidFill>
                <a:srgbClr val="F5E7AB"/>
              </a:solidFill>
            </a:endParaRPr>
          </a:p>
        </p:txBody>
      </p:sp>
      <p:sp>
        <p:nvSpPr>
          <p:cNvPr id="54275" name="Rectangle 4"/>
          <p:cNvSpPr>
            <a:spLocks noGrp="1" noChangeArrowheads="1"/>
          </p:cNvSpPr>
          <p:nvPr>
            <p:ph type="title"/>
          </p:nvPr>
        </p:nvSpPr>
        <p:spPr>
          <a:xfrm>
            <a:off x="381000" y="381000"/>
            <a:ext cx="8229600" cy="1143000"/>
          </a:xfrm>
        </p:spPr>
        <p:txBody>
          <a:bodyPr/>
          <a:lstStyle/>
          <a:p>
            <a:pPr eaLnBrk="1" hangingPunct="1"/>
            <a:r>
              <a:rPr lang="en-US" dirty="0" smtClean="0"/>
              <a:t>CIM Objectives</a:t>
            </a:r>
          </a:p>
        </p:txBody>
      </p:sp>
      <p:sp>
        <p:nvSpPr>
          <p:cNvPr id="54276" name="Rectangle 5"/>
          <p:cNvSpPr>
            <a:spLocks noGrp="1" noChangeArrowheads="1"/>
          </p:cNvSpPr>
          <p:nvPr>
            <p:ph type="body" idx="1"/>
          </p:nvPr>
        </p:nvSpPr>
        <p:spPr>
          <a:xfrm>
            <a:off x="457200" y="1752600"/>
            <a:ext cx="8229600" cy="4144963"/>
          </a:xfrm>
        </p:spPr>
        <p:txBody>
          <a:bodyPr/>
          <a:lstStyle/>
          <a:p>
            <a:pPr eaLnBrk="1" hangingPunct="1"/>
            <a:r>
              <a:rPr lang="en-US" sz="2800" dirty="0" smtClean="0">
                <a:solidFill>
                  <a:srgbClr val="FF0000"/>
                </a:solidFill>
              </a:rPr>
              <a:t>Simplify</a:t>
            </a:r>
            <a:r>
              <a:rPr lang="en-US" sz="2800" dirty="0" smtClean="0"/>
              <a:t> production processes, product designs, and factory organization as a vital foundation to automation and integration</a:t>
            </a:r>
          </a:p>
          <a:p>
            <a:pPr eaLnBrk="1" hangingPunct="1"/>
            <a:r>
              <a:rPr lang="en-US" sz="2800" dirty="0" smtClean="0">
                <a:solidFill>
                  <a:srgbClr val="FF0000"/>
                </a:solidFill>
              </a:rPr>
              <a:t>Automate</a:t>
            </a:r>
            <a:r>
              <a:rPr lang="en-US" sz="2800" dirty="0" smtClean="0"/>
              <a:t> production processes and the business functions that support them with computers, machines, and robots</a:t>
            </a:r>
          </a:p>
          <a:p>
            <a:pPr eaLnBrk="1" hangingPunct="1"/>
            <a:r>
              <a:rPr lang="en-US" sz="2800" dirty="0" smtClean="0">
                <a:solidFill>
                  <a:srgbClr val="FF0000"/>
                </a:solidFill>
              </a:rPr>
              <a:t>Integrate</a:t>
            </a:r>
            <a:r>
              <a:rPr lang="en-US" sz="2800" dirty="0" smtClean="0"/>
              <a:t> all production and support processes using computer networks, cross-functional business software, and other information technologies</a:t>
            </a:r>
          </a:p>
        </p:txBody>
      </p:sp>
    </p:spTree>
    <p:extLst>
      <p:ext uri="{BB962C8B-B14F-4D97-AF65-F5344CB8AC3E}">
        <p14:creationId xmlns:p14="http://schemas.microsoft.com/office/powerpoint/2010/main" val="30627078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2BB00180-194D-43BF-9B15-BF74FD2A309A}" type="slidenum">
              <a:rPr lang="en-US">
                <a:solidFill>
                  <a:srgbClr val="F5E7AB"/>
                </a:solidFill>
              </a:rPr>
              <a:pPr eaLnBrk="1" hangingPunct="1"/>
              <a:t>53</a:t>
            </a:fld>
            <a:endParaRPr lang="en-US">
              <a:solidFill>
                <a:srgbClr val="F5E7AB"/>
              </a:solidFill>
            </a:endParaRPr>
          </a:p>
        </p:txBody>
      </p:sp>
      <p:sp>
        <p:nvSpPr>
          <p:cNvPr id="55299" name="Rectangle 4"/>
          <p:cNvSpPr>
            <a:spLocks noGrp="1" noChangeArrowheads="1"/>
          </p:cNvSpPr>
          <p:nvPr>
            <p:ph type="title"/>
          </p:nvPr>
        </p:nvSpPr>
        <p:spPr>
          <a:xfrm>
            <a:off x="457200" y="381000"/>
            <a:ext cx="8229600" cy="1143000"/>
          </a:xfrm>
        </p:spPr>
        <p:txBody>
          <a:bodyPr/>
          <a:lstStyle/>
          <a:p>
            <a:pPr eaLnBrk="1" hangingPunct="1"/>
            <a:r>
              <a:rPr lang="en-US" dirty="0" smtClean="0"/>
              <a:t>CIM Systems</a:t>
            </a:r>
          </a:p>
        </p:txBody>
      </p:sp>
      <p:sp>
        <p:nvSpPr>
          <p:cNvPr id="55300" name="Rectangle 5"/>
          <p:cNvSpPr>
            <a:spLocks noGrp="1" noChangeArrowheads="1"/>
          </p:cNvSpPr>
          <p:nvPr>
            <p:ph type="body" idx="1"/>
          </p:nvPr>
        </p:nvSpPr>
        <p:spPr/>
        <p:txBody>
          <a:bodyPr/>
          <a:lstStyle/>
          <a:p>
            <a:pPr eaLnBrk="1" hangingPunct="1"/>
            <a:r>
              <a:rPr lang="en-US" smtClean="0">
                <a:solidFill>
                  <a:srgbClr val="FF0000"/>
                </a:solidFill>
              </a:rPr>
              <a:t>Computer-aided manufacturing (CAM)</a:t>
            </a:r>
            <a:r>
              <a:rPr lang="en-US" smtClean="0"/>
              <a:t> - automate the production process</a:t>
            </a:r>
          </a:p>
          <a:p>
            <a:pPr eaLnBrk="1" hangingPunct="1"/>
            <a:r>
              <a:rPr lang="en-US" smtClean="0">
                <a:solidFill>
                  <a:srgbClr val="FF0000"/>
                </a:solidFill>
              </a:rPr>
              <a:t>Manufacturing execution systems (MES)</a:t>
            </a:r>
            <a:r>
              <a:rPr lang="en-US" smtClean="0"/>
              <a:t> – performance monitoring information systems for factory floor operations</a:t>
            </a:r>
          </a:p>
          <a:p>
            <a:pPr eaLnBrk="1" hangingPunct="1"/>
            <a:r>
              <a:rPr lang="en-US" smtClean="0">
                <a:solidFill>
                  <a:srgbClr val="FF0000"/>
                </a:solidFill>
              </a:rPr>
              <a:t>Process Control</a:t>
            </a:r>
            <a:r>
              <a:rPr lang="en-US" smtClean="0"/>
              <a:t> – control ongoing physical processes</a:t>
            </a:r>
          </a:p>
          <a:p>
            <a:pPr eaLnBrk="1" hangingPunct="1"/>
            <a:r>
              <a:rPr lang="en-US" smtClean="0">
                <a:solidFill>
                  <a:srgbClr val="FF0000"/>
                </a:solidFill>
              </a:rPr>
              <a:t>Machine Control</a:t>
            </a:r>
            <a:r>
              <a:rPr lang="en-US" smtClean="0"/>
              <a:t> – controls the actions of machines</a:t>
            </a:r>
          </a:p>
        </p:txBody>
      </p:sp>
    </p:spTree>
    <p:extLst>
      <p:ext uri="{BB962C8B-B14F-4D97-AF65-F5344CB8AC3E}">
        <p14:creationId xmlns:p14="http://schemas.microsoft.com/office/powerpoint/2010/main" val="24482012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7C3FC377-2394-4668-9F24-8EAEB715C488}" type="slidenum">
              <a:rPr lang="en-US">
                <a:solidFill>
                  <a:srgbClr val="F5E7AB"/>
                </a:solidFill>
              </a:rPr>
              <a:pPr eaLnBrk="1" hangingPunct="1"/>
              <a:t>54</a:t>
            </a:fld>
            <a:endParaRPr lang="en-US">
              <a:solidFill>
                <a:srgbClr val="F5E7AB"/>
              </a:solidFill>
            </a:endParaRPr>
          </a:p>
        </p:txBody>
      </p:sp>
      <p:sp>
        <p:nvSpPr>
          <p:cNvPr id="56323" name="Rectangle 2"/>
          <p:cNvSpPr>
            <a:spLocks noGrp="1" noChangeArrowheads="1"/>
          </p:cNvSpPr>
          <p:nvPr>
            <p:ph type="title"/>
          </p:nvPr>
        </p:nvSpPr>
        <p:spPr>
          <a:xfrm>
            <a:off x="381000" y="533400"/>
            <a:ext cx="8229600" cy="1143000"/>
          </a:xfrm>
        </p:spPr>
        <p:txBody>
          <a:bodyPr/>
          <a:lstStyle/>
          <a:p>
            <a:pPr eaLnBrk="1" hangingPunct="1"/>
            <a:r>
              <a:rPr lang="en-US" dirty="0"/>
              <a:t>Human Resource Management (HRM)</a:t>
            </a:r>
          </a:p>
        </p:txBody>
      </p:sp>
      <p:sp>
        <p:nvSpPr>
          <p:cNvPr id="56324" name="Rectangle 3"/>
          <p:cNvSpPr>
            <a:spLocks noGrp="1" noChangeArrowheads="1"/>
          </p:cNvSpPr>
          <p:nvPr>
            <p:ph type="body" idx="1"/>
          </p:nvPr>
        </p:nvSpPr>
        <p:spPr>
          <a:xfrm>
            <a:off x="457200" y="1905000"/>
            <a:ext cx="8229600" cy="4221163"/>
          </a:xfrm>
        </p:spPr>
        <p:txBody>
          <a:bodyPr/>
          <a:lstStyle/>
          <a:p>
            <a:pPr eaLnBrk="1" hangingPunct="1"/>
            <a:r>
              <a:rPr lang="en-US" dirty="0" smtClean="0"/>
              <a:t>Information systems designed to support</a:t>
            </a:r>
          </a:p>
          <a:p>
            <a:pPr lvl="1" eaLnBrk="1" hangingPunct="1"/>
            <a:r>
              <a:rPr lang="en-US" dirty="0" smtClean="0"/>
              <a:t>Planning to meet the personnel needs of the business</a:t>
            </a:r>
          </a:p>
          <a:p>
            <a:pPr lvl="1" eaLnBrk="1" hangingPunct="1"/>
            <a:r>
              <a:rPr lang="en-US" dirty="0" smtClean="0"/>
              <a:t>Development of employees to their full potential</a:t>
            </a:r>
          </a:p>
          <a:p>
            <a:pPr lvl="1" eaLnBrk="1" hangingPunct="1"/>
            <a:r>
              <a:rPr lang="en-US" dirty="0" smtClean="0"/>
              <a:t>Control of all personnel policies and programs</a:t>
            </a:r>
          </a:p>
          <a:p>
            <a:pPr lvl="1" eaLnBrk="1" hangingPunct="1"/>
            <a:endParaRPr lang="en-US" dirty="0" smtClean="0"/>
          </a:p>
        </p:txBody>
      </p:sp>
    </p:spTree>
    <p:extLst>
      <p:ext uri="{BB962C8B-B14F-4D97-AF65-F5344CB8AC3E}">
        <p14:creationId xmlns:p14="http://schemas.microsoft.com/office/powerpoint/2010/main" val="28412426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70F24B7-50EA-47B7-BA8D-07D0385C9C56}" type="slidenum">
              <a:rPr lang="en-US">
                <a:solidFill>
                  <a:srgbClr val="F5E7AB"/>
                </a:solidFill>
              </a:rPr>
              <a:pPr eaLnBrk="1" hangingPunct="1"/>
              <a:t>55</a:t>
            </a:fld>
            <a:endParaRPr lang="en-US">
              <a:solidFill>
                <a:srgbClr val="F5E7AB"/>
              </a:solidFill>
            </a:endParaRPr>
          </a:p>
        </p:txBody>
      </p:sp>
      <p:sp>
        <p:nvSpPr>
          <p:cNvPr id="57347" name="Rectangle 2"/>
          <p:cNvSpPr>
            <a:spLocks noGrp="1" noChangeArrowheads="1"/>
          </p:cNvSpPr>
          <p:nvPr>
            <p:ph type="title"/>
          </p:nvPr>
        </p:nvSpPr>
        <p:spPr/>
        <p:txBody>
          <a:bodyPr/>
          <a:lstStyle/>
          <a:p>
            <a:pPr eaLnBrk="1" hangingPunct="1"/>
            <a:r>
              <a:rPr lang="en-US" smtClean="0"/>
              <a:t>HRM  Systems</a:t>
            </a:r>
          </a:p>
        </p:txBody>
      </p:sp>
      <p:pic>
        <p:nvPicPr>
          <p:cNvPr id="57348" name="Picture 6" descr="obr43559_072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533400" y="1295400"/>
            <a:ext cx="8116359" cy="4931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4254552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09BE35AB-6045-4277-AEAD-06EAEC899903}" type="slidenum">
              <a:rPr lang="en-US">
                <a:solidFill>
                  <a:srgbClr val="F5E7AB"/>
                </a:solidFill>
              </a:rPr>
              <a:pPr eaLnBrk="1" hangingPunct="1"/>
              <a:t>56</a:t>
            </a:fld>
            <a:endParaRPr lang="en-US">
              <a:solidFill>
                <a:srgbClr val="F5E7AB"/>
              </a:solidFill>
            </a:endParaRPr>
          </a:p>
        </p:txBody>
      </p:sp>
      <p:sp>
        <p:nvSpPr>
          <p:cNvPr id="58371" name="Rectangle 2"/>
          <p:cNvSpPr>
            <a:spLocks noGrp="1" noChangeArrowheads="1"/>
          </p:cNvSpPr>
          <p:nvPr>
            <p:ph type="title"/>
          </p:nvPr>
        </p:nvSpPr>
        <p:spPr>
          <a:xfrm>
            <a:off x="381000" y="457200"/>
            <a:ext cx="8229600" cy="1143000"/>
          </a:xfrm>
        </p:spPr>
        <p:txBody>
          <a:bodyPr/>
          <a:lstStyle/>
          <a:p>
            <a:pPr eaLnBrk="1" hangingPunct="1"/>
            <a:r>
              <a:rPr lang="en-US" dirty="0" smtClean="0"/>
              <a:t>HRM and the Internet</a:t>
            </a:r>
          </a:p>
        </p:txBody>
      </p:sp>
      <p:sp>
        <p:nvSpPr>
          <p:cNvPr id="58372" name="Rectangle 3"/>
          <p:cNvSpPr>
            <a:spLocks noGrp="1" noChangeArrowheads="1"/>
          </p:cNvSpPr>
          <p:nvPr>
            <p:ph type="body" idx="1"/>
          </p:nvPr>
        </p:nvSpPr>
        <p:spPr>
          <a:xfrm>
            <a:off x="457200" y="1981200"/>
            <a:ext cx="8229600" cy="4144963"/>
          </a:xfrm>
        </p:spPr>
        <p:txBody>
          <a:bodyPr/>
          <a:lstStyle/>
          <a:p>
            <a:pPr eaLnBrk="1" hangingPunct="1"/>
            <a:r>
              <a:rPr lang="en-US" dirty="0" smtClean="0"/>
              <a:t>Recruiting employees using the corporate website and commercial recruiting services</a:t>
            </a:r>
          </a:p>
          <a:p>
            <a:pPr eaLnBrk="1" hangingPunct="1"/>
            <a:r>
              <a:rPr lang="en-US" dirty="0" smtClean="0"/>
              <a:t>Posting messages in selected Internet newsgroups</a:t>
            </a:r>
          </a:p>
          <a:p>
            <a:pPr eaLnBrk="1" hangingPunct="1"/>
            <a:r>
              <a:rPr lang="en-US" dirty="0" smtClean="0"/>
              <a:t>Communicating with job applicants via e-mail</a:t>
            </a:r>
          </a:p>
        </p:txBody>
      </p:sp>
    </p:spTree>
    <p:extLst>
      <p:ext uri="{BB962C8B-B14F-4D97-AF65-F5344CB8AC3E}">
        <p14:creationId xmlns:p14="http://schemas.microsoft.com/office/powerpoint/2010/main" val="283336760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A89A7A9-B64E-4A8A-9656-8A05CEA0B136}" type="slidenum">
              <a:rPr lang="en-US">
                <a:solidFill>
                  <a:srgbClr val="F5E7AB"/>
                </a:solidFill>
              </a:rPr>
              <a:pPr eaLnBrk="1" hangingPunct="1"/>
              <a:t>57</a:t>
            </a:fld>
            <a:endParaRPr lang="en-US">
              <a:solidFill>
                <a:srgbClr val="F5E7AB"/>
              </a:solidFill>
            </a:endParaRPr>
          </a:p>
        </p:txBody>
      </p:sp>
      <p:sp>
        <p:nvSpPr>
          <p:cNvPr id="59395" name="Rectangle 4"/>
          <p:cNvSpPr>
            <a:spLocks noGrp="1" noChangeArrowheads="1"/>
          </p:cNvSpPr>
          <p:nvPr>
            <p:ph type="title"/>
          </p:nvPr>
        </p:nvSpPr>
        <p:spPr/>
        <p:txBody>
          <a:bodyPr/>
          <a:lstStyle/>
          <a:p>
            <a:pPr eaLnBrk="1" hangingPunct="1"/>
            <a:r>
              <a:rPr lang="en-US" smtClean="0"/>
              <a:t>HRM and Corporate Intranets</a:t>
            </a:r>
          </a:p>
        </p:txBody>
      </p:sp>
      <p:sp>
        <p:nvSpPr>
          <p:cNvPr id="59396" name="Rectangle 5"/>
          <p:cNvSpPr>
            <a:spLocks noGrp="1" noChangeArrowheads="1"/>
          </p:cNvSpPr>
          <p:nvPr>
            <p:ph type="body" idx="1"/>
          </p:nvPr>
        </p:nvSpPr>
        <p:spPr/>
        <p:txBody>
          <a:bodyPr/>
          <a:lstStyle/>
          <a:p>
            <a:pPr eaLnBrk="1" hangingPunct="1"/>
            <a:r>
              <a:rPr lang="en-US" smtClean="0"/>
              <a:t>Process common HRM applications</a:t>
            </a:r>
          </a:p>
          <a:p>
            <a:pPr eaLnBrk="1" hangingPunct="1"/>
            <a:r>
              <a:rPr lang="en-US" smtClean="0"/>
              <a:t>Allow HRM department to provide around-the-clock services</a:t>
            </a:r>
          </a:p>
          <a:p>
            <a:pPr eaLnBrk="1" hangingPunct="1"/>
            <a:r>
              <a:rPr lang="en-US" smtClean="0"/>
              <a:t>Disseminate valuable information faster than through previous company channels</a:t>
            </a:r>
          </a:p>
          <a:p>
            <a:pPr eaLnBrk="1" hangingPunct="1"/>
            <a:r>
              <a:rPr lang="en-US" smtClean="0"/>
              <a:t>Collect information from employees online</a:t>
            </a:r>
          </a:p>
          <a:p>
            <a:pPr eaLnBrk="1" hangingPunct="1"/>
            <a:r>
              <a:rPr lang="en-US" smtClean="0"/>
              <a:t>Allow managers and other employees to perform HRM tasks with little intervention by the HRM department</a:t>
            </a:r>
          </a:p>
          <a:p>
            <a:pPr eaLnBrk="1" hangingPunct="1"/>
            <a:r>
              <a:rPr lang="en-US" smtClean="0"/>
              <a:t>Training tool</a:t>
            </a:r>
          </a:p>
        </p:txBody>
      </p:sp>
    </p:spTree>
    <p:extLst>
      <p:ext uri="{BB962C8B-B14F-4D97-AF65-F5344CB8AC3E}">
        <p14:creationId xmlns:p14="http://schemas.microsoft.com/office/powerpoint/2010/main" val="4209068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61442ABE-4C33-46D4-9BD9-06D24B6BA6C2}" type="slidenum">
              <a:rPr lang="en-US">
                <a:solidFill>
                  <a:srgbClr val="F5E7AB"/>
                </a:solidFill>
              </a:rPr>
              <a:pPr eaLnBrk="1" hangingPunct="1"/>
              <a:t>58</a:t>
            </a:fld>
            <a:endParaRPr lang="en-US">
              <a:solidFill>
                <a:srgbClr val="F5E7AB"/>
              </a:solidFill>
            </a:endParaRPr>
          </a:p>
        </p:txBody>
      </p:sp>
      <p:sp>
        <p:nvSpPr>
          <p:cNvPr id="60419" name="Rectangle 2"/>
          <p:cNvSpPr>
            <a:spLocks noGrp="1" noChangeArrowheads="1"/>
          </p:cNvSpPr>
          <p:nvPr>
            <p:ph type="title"/>
          </p:nvPr>
        </p:nvSpPr>
        <p:spPr/>
        <p:txBody>
          <a:bodyPr/>
          <a:lstStyle/>
          <a:p>
            <a:pPr eaLnBrk="1" hangingPunct="1"/>
            <a:r>
              <a:rPr lang="en-US" smtClean="0"/>
              <a:t>Employee Self-Service (ESS)</a:t>
            </a:r>
          </a:p>
        </p:txBody>
      </p:sp>
      <p:sp>
        <p:nvSpPr>
          <p:cNvPr id="60420" name="Rectangle 3"/>
          <p:cNvSpPr>
            <a:spLocks noGrp="1" noChangeArrowheads="1"/>
          </p:cNvSpPr>
          <p:nvPr>
            <p:ph type="body" idx="1"/>
          </p:nvPr>
        </p:nvSpPr>
        <p:spPr/>
        <p:txBody>
          <a:bodyPr/>
          <a:lstStyle/>
          <a:p>
            <a:pPr eaLnBrk="1" hangingPunct="1"/>
            <a:r>
              <a:rPr lang="en-US" smtClean="0"/>
              <a:t>Intranet applications that allow employees to</a:t>
            </a:r>
          </a:p>
          <a:p>
            <a:pPr lvl="1" eaLnBrk="1" hangingPunct="1"/>
            <a:r>
              <a:rPr lang="en-US" smtClean="0"/>
              <a:t>View benefits</a:t>
            </a:r>
          </a:p>
          <a:p>
            <a:pPr lvl="1" eaLnBrk="1" hangingPunct="1"/>
            <a:r>
              <a:rPr lang="en-US" smtClean="0"/>
              <a:t>Enter travel and expense reports</a:t>
            </a:r>
          </a:p>
          <a:p>
            <a:pPr lvl="1" eaLnBrk="1" hangingPunct="1"/>
            <a:r>
              <a:rPr lang="en-US" smtClean="0"/>
              <a:t>Verify employment and salary information</a:t>
            </a:r>
          </a:p>
          <a:p>
            <a:pPr lvl="1" eaLnBrk="1" hangingPunct="1"/>
            <a:r>
              <a:rPr lang="en-US" smtClean="0"/>
              <a:t>Update their personal information</a:t>
            </a:r>
          </a:p>
          <a:p>
            <a:pPr lvl="1" eaLnBrk="1" hangingPunct="1"/>
            <a:r>
              <a:rPr lang="en-US" smtClean="0"/>
              <a:t>Enter data that has a time constraint to it</a:t>
            </a:r>
          </a:p>
        </p:txBody>
      </p:sp>
    </p:spTree>
    <p:extLst>
      <p:ext uri="{BB962C8B-B14F-4D97-AF65-F5344CB8AC3E}">
        <p14:creationId xmlns:p14="http://schemas.microsoft.com/office/powerpoint/2010/main" val="275141092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4394856C-99A9-4AA7-BA85-A19509B1D4E9}" type="slidenum">
              <a:rPr lang="en-US">
                <a:solidFill>
                  <a:srgbClr val="F5E7AB"/>
                </a:solidFill>
              </a:rPr>
              <a:pPr eaLnBrk="1" hangingPunct="1"/>
              <a:t>59</a:t>
            </a:fld>
            <a:endParaRPr lang="en-US">
              <a:solidFill>
                <a:srgbClr val="F5E7AB"/>
              </a:solidFill>
            </a:endParaRPr>
          </a:p>
        </p:txBody>
      </p:sp>
      <p:sp>
        <p:nvSpPr>
          <p:cNvPr id="61443" name="Rectangle 2"/>
          <p:cNvSpPr>
            <a:spLocks noGrp="1" noChangeArrowheads="1"/>
          </p:cNvSpPr>
          <p:nvPr>
            <p:ph type="title"/>
          </p:nvPr>
        </p:nvSpPr>
        <p:spPr/>
        <p:txBody>
          <a:bodyPr/>
          <a:lstStyle/>
          <a:p>
            <a:pPr eaLnBrk="1" hangingPunct="1"/>
            <a:r>
              <a:rPr lang="en-US"/>
              <a:t>Accounting Information Systems</a:t>
            </a:r>
          </a:p>
        </p:txBody>
      </p:sp>
      <p:sp>
        <p:nvSpPr>
          <p:cNvPr id="61444" name="Rectangle 3"/>
          <p:cNvSpPr>
            <a:spLocks noGrp="1" noChangeArrowheads="1"/>
          </p:cNvSpPr>
          <p:nvPr>
            <p:ph type="body" idx="1"/>
          </p:nvPr>
        </p:nvSpPr>
        <p:spPr/>
        <p:txBody>
          <a:bodyPr/>
          <a:lstStyle/>
          <a:p>
            <a:pPr eaLnBrk="1" hangingPunct="1"/>
            <a:r>
              <a:rPr lang="en-US" smtClean="0"/>
              <a:t>Record and report the flow of funds through an organization</a:t>
            </a:r>
          </a:p>
          <a:p>
            <a:pPr eaLnBrk="1" hangingPunct="1"/>
            <a:r>
              <a:rPr lang="en-US" smtClean="0"/>
              <a:t>Produce financial statements</a:t>
            </a:r>
          </a:p>
          <a:p>
            <a:pPr eaLnBrk="1" hangingPunct="1"/>
            <a:r>
              <a:rPr lang="en-US" smtClean="0"/>
              <a:t>Forecasts of future conditions</a:t>
            </a:r>
          </a:p>
        </p:txBody>
      </p:sp>
    </p:spTree>
    <p:extLst>
      <p:ext uri="{BB962C8B-B14F-4D97-AF65-F5344CB8AC3E}">
        <p14:creationId xmlns:p14="http://schemas.microsoft.com/office/powerpoint/2010/main" val="21656223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6DA08BFE-F7FE-4276-B9BC-232D8BC9294F}" type="slidenum">
              <a:rPr lang="en-US">
                <a:solidFill>
                  <a:srgbClr val="F5E7AB"/>
                </a:solidFill>
              </a:rPr>
              <a:pPr eaLnBrk="1" hangingPunct="1"/>
              <a:t>6</a:t>
            </a:fld>
            <a:endParaRPr lang="en-US">
              <a:solidFill>
                <a:srgbClr val="F5E7AB"/>
              </a:solidFill>
            </a:endParaRPr>
          </a:p>
        </p:txBody>
      </p:sp>
      <p:sp>
        <p:nvSpPr>
          <p:cNvPr id="7171" name="Rectangle 2"/>
          <p:cNvSpPr>
            <a:spLocks noGrp="1" noChangeArrowheads="1"/>
          </p:cNvSpPr>
          <p:nvPr>
            <p:ph type="title"/>
          </p:nvPr>
        </p:nvSpPr>
        <p:spPr>
          <a:xfrm>
            <a:off x="457200" y="533400"/>
            <a:ext cx="8229600" cy="1143000"/>
          </a:xfrm>
        </p:spPr>
        <p:txBody>
          <a:bodyPr/>
          <a:lstStyle/>
          <a:p>
            <a:pPr eaLnBrk="1" hangingPunct="1"/>
            <a:r>
              <a:rPr lang="en-US" sz="3600" dirty="0"/>
              <a:t>Case 1: Hilton Hotels Corporation</a:t>
            </a:r>
            <a:br>
              <a:rPr lang="en-US" sz="3600" dirty="0"/>
            </a:br>
            <a:r>
              <a:rPr lang="en-US" sz="3600" dirty="0"/>
              <a:t>Data-Driven Hospitality</a:t>
            </a:r>
          </a:p>
        </p:txBody>
      </p:sp>
      <p:sp>
        <p:nvSpPr>
          <p:cNvPr id="7172" name="Rectangle 3"/>
          <p:cNvSpPr>
            <a:spLocks noGrp="1" noChangeArrowheads="1"/>
          </p:cNvSpPr>
          <p:nvPr>
            <p:ph type="body" idx="1"/>
          </p:nvPr>
        </p:nvSpPr>
        <p:spPr>
          <a:xfrm>
            <a:off x="457200" y="2133600"/>
            <a:ext cx="8229600" cy="3992563"/>
          </a:xfrm>
        </p:spPr>
        <p:txBody>
          <a:bodyPr/>
          <a:lstStyle/>
          <a:p>
            <a:pPr eaLnBrk="1" hangingPunct="1"/>
            <a:r>
              <a:rPr lang="en-US" dirty="0" err="1" smtClean="0"/>
              <a:t>OnQ</a:t>
            </a:r>
            <a:r>
              <a:rPr lang="en-US" dirty="0" smtClean="0"/>
              <a:t> the IT piece of a “customers really matter” strategy</a:t>
            </a:r>
          </a:p>
          <a:p>
            <a:pPr eaLnBrk="1" hangingPunct="1"/>
            <a:r>
              <a:rPr lang="en-US" dirty="0" smtClean="0"/>
              <a:t>Goal to </a:t>
            </a:r>
          </a:p>
          <a:p>
            <a:pPr lvl="1" eaLnBrk="1" hangingPunct="1"/>
            <a:r>
              <a:rPr lang="en-US" dirty="0" smtClean="0"/>
              <a:t>Build customer loyalty</a:t>
            </a:r>
          </a:p>
          <a:p>
            <a:pPr lvl="1" eaLnBrk="1" hangingPunct="1"/>
            <a:r>
              <a:rPr lang="en-US" dirty="0" smtClean="0"/>
              <a:t>More revenue per visit</a:t>
            </a:r>
          </a:p>
          <a:p>
            <a:pPr eaLnBrk="1" hangingPunct="1"/>
            <a:r>
              <a:rPr lang="en-US" dirty="0" smtClean="0"/>
              <a:t>Customer profiles</a:t>
            </a:r>
          </a:p>
          <a:p>
            <a:pPr eaLnBrk="1" hangingPunct="1"/>
            <a:endParaRPr lang="en-US" dirty="0" smtClean="0"/>
          </a:p>
          <a:p>
            <a:pPr eaLnBrk="1" hangingPunct="1"/>
            <a:endParaRPr lang="en-US" dirty="0" smtClean="0"/>
          </a:p>
        </p:txBody>
      </p:sp>
    </p:spTree>
    <p:extLst>
      <p:ext uri="{BB962C8B-B14F-4D97-AF65-F5344CB8AC3E}">
        <p14:creationId xmlns:p14="http://schemas.microsoft.com/office/powerpoint/2010/main" val="4772106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EAA0A211-05AB-42DE-971A-59ED98A12428}" type="slidenum">
              <a:rPr lang="en-US">
                <a:solidFill>
                  <a:srgbClr val="F5E7AB"/>
                </a:solidFill>
              </a:rPr>
              <a:pPr eaLnBrk="1" hangingPunct="1"/>
              <a:t>60</a:t>
            </a:fld>
            <a:endParaRPr lang="en-US">
              <a:solidFill>
                <a:srgbClr val="F5E7AB"/>
              </a:solidFill>
            </a:endParaRPr>
          </a:p>
        </p:txBody>
      </p:sp>
      <p:sp>
        <p:nvSpPr>
          <p:cNvPr id="62467" name="Rectangle 2"/>
          <p:cNvSpPr>
            <a:spLocks noGrp="1" noChangeArrowheads="1"/>
          </p:cNvSpPr>
          <p:nvPr>
            <p:ph type="title"/>
          </p:nvPr>
        </p:nvSpPr>
        <p:spPr/>
        <p:txBody>
          <a:bodyPr/>
          <a:lstStyle/>
          <a:p>
            <a:pPr eaLnBrk="1" hangingPunct="1"/>
            <a:r>
              <a:rPr lang="en-US"/>
              <a:t>Accounting Information Systems</a:t>
            </a:r>
          </a:p>
        </p:txBody>
      </p:sp>
      <p:pic>
        <p:nvPicPr>
          <p:cNvPr id="62468" name="Picture 6" descr="obr43559_072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57200" y="1371600"/>
            <a:ext cx="8344959" cy="49310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641603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5B4ED276-542B-4FB6-B9EA-A66C80DE4257}" type="slidenum">
              <a:rPr lang="en-US">
                <a:solidFill>
                  <a:srgbClr val="F5E7AB"/>
                </a:solidFill>
              </a:rPr>
              <a:pPr eaLnBrk="1" hangingPunct="1"/>
              <a:t>61</a:t>
            </a:fld>
            <a:endParaRPr lang="en-US">
              <a:solidFill>
                <a:srgbClr val="F5E7AB"/>
              </a:solidFill>
            </a:endParaRPr>
          </a:p>
        </p:txBody>
      </p:sp>
      <p:sp>
        <p:nvSpPr>
          <p:cNvPr id="63491" name="Rectangle 4"/>
          <p:cNvSpPr>
            <a:spLocks noGrp="1" noChangeArrowheads="1"/>
          </p:cNvSpPr>
          <p:nvPr>
            <p:ph type="title"/>
          </p:nvPr>
        </p:nvSpPr>
        <p:spPr>
          <a:xfrm>
            <a:off x="-19878" y="304800"/>
            <a:ext cx="9372600" cy="1143000"/>
          </a:xfrm>
        </p:spPr>
        <p:txBody>
          <a:bodyPr/>
          <a:lstStyle/>
          <a:p>
            <a:pPr eaLnBrk="1" hangingPunct="1"/>
            <a:r>
              <a:rPr lang="en-US" dirty="0" smtClean="0"/>
              <a:t>Six essential Accounting Information Systems</a:t>
            </a:r>
          </a:p>
        </p:txBody>
      </p:sp>
      <p:sp>
        <p:nvSpPr>
          <p:cNvPr id="63492" name="Rectangle 5"/>
          <p:cNvSpPr>
            <a:spLocks noGrp="1" noChangeArrowheads="1"/>
          </p:cNvSpPr>
          <p:nvPr>
            <p:ph type="body" idx="1"/>
          </p:nvPr>
        </p:nvSpPr>
        <p:spPr>
          <a:xfrm>
            <a:off x="457200" y="1447800"/>
            <a:ext cx="8229600" cy="4525963"/>
          </a:xfrm>
        </p:spPr>
        <p:txBody>
          <a:bodyPr/>
          <a:lstStyle/>
          <a:p>
            <a:pPr eaLnBrk="1" hangingPunct="1"/>
            <a:r>
              <a:rPr lang="en-US" sz="2800" dirty="0" smtClean="0">
                <a:solidFill>
                  <a:srgbClr val="FF0000"/>
                </a:solidFill>
              </a:rPr>
              <a:t>Order Processing</a:t>
            </a:r>
            <a:r>
              <a:rPr lang="en-US" sz="2800" dirty="0" smtClean="0"/>
              <a:t> – Captures and processes customer orders and produces data for inventory control and accounts receivable</a:t>
            </a:r>
          </a:p>
          <a:p>
            <a:pPr eaLnBrk="1" hangingPunct="1"/>
            <a:r>
              <a:rPr lang="en-US" sz="2800" dirty="0" smtClean="0">
                <a:solidFill>
                  <a:srgbClr val="FF0000"/>
                </a:solidFill>
              </a:rPr>
              <a:t>Inventory Control</a:t>
            </a:r>
            <a:r>
              <a:rPr lang="en-US" sz="2800" dirty="0" smtClean="0"/>
              <a:t> – Processes data reflecting changes in inventory and provides shipping and reorder information</a:t>
            </a:r>
          </a:p>
          <a:p>
            <a:pPr eaLnBrk="1" hangingPunct="1"/>
            <a:r>
              <a:rPr lang="en-US" sz="2800" dirty="0" smtClean="0">
                <a:solidFill>
                  <a:srgbClr val="FF0000"/>
                </a:solidFill>
              </a:rPr>
              <a:t>Accounts Receivable</a:t>
            </a:r>
            <a:r>
              <a:rPr lang="en-US" sz="2800" dirty="0" smtClean="0"/>
              <a:t> – Records amounts owed by customers and produces customer invoices, monthly customer statements, and credit management reports</a:t>
            </a:r>
          </a:p>
        </p:txBody>
      </p:sp>
    </p:spTree>
    <p:extLst>
      <p:ext uri="{BB962C8B-B14F-4D97-AF65-F5344CB8AC3E}">
        <p14:creationId xmlns:p14="http://schemas.microsoft.com/office/powerpoint/2010/main" val="331412679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6BA6E8B0-7FBF-4D07-94F0-6F43D99BE04C}" type="slidenum">
              <a:rPr lang="en-US">
                <a:solidFill>
                  <a:srgbClr val="F5E7AB"/>
                </a:solidFill>
              </a:rPr>
              <a:pPr eaLnBrk="1" hangingPunct="1"/>
              <a:t>62</a:t>
            </a:fld>
            <a:endParaRPr lang="en-US">
              <a:solidFill>
                <a:srgbClr val="F5E7AB"/>
              </a:solidFill>
            </a:endParaRPr>
          </a:p>
        </p:txBody>
      </p:sp>
      <p:sp>
        <p:nvSpPr>
          <p:cNvPr id="64515" name="Rectangle 6"/>
          <p:cNvSpPr>
            <a:spLocks noGrp="1" noChangeArrowheads="1"/>
          </p:cNvSpPr>
          <p:nvPr>
            <p:ph type="title"/>
          </p:nvPr>
        </p:nvSpPr>
        <p:spPr>
          <a:xfrm>
            <a:off x="76200" y="381000"/>
            <a:ext cx="9067800" cy="1143000"/>
          </a:xfrm>
        </p:spPr>
        <p:txBody>
          <a:bodyPr/>
          <a:lstStyle/>
          <a:p>
            <a:pPr eaLnBrk="1" hangingPunct="1"/>
            <a:r>
              <a:rPr lang="en-US" dirty="0" smtClean="0"/>
              <a:t>Six essential Accounting Information Systems</a:t>
            </a:r>
          </a:p>
        </p:txBody>
      </p:sp>
      <p:sp>
        <p:nvSpPr>
          <p:cNvPr id="64516" name="Rectangle 7"/>
          <p:cNvSpPr>
            <a:spLocks noGrp="1" noChangeArrowheads="1"/>
          </p:cNvSpPr>
          <p:nvPr>
            <p:ph type="body" idx="1"/>
          </p:nvPr>
        </p:nvSpPr>
        <p:spPr>
          <a:xfrm>
            <a:off x="457200" y="1371600"/>
            <a:ext cx="8229600" cy="4525963"/>
          </a:xfrm>
        </p:spPr>
        <p:txBody>
          <a:bodyPr/>
          <a:lstStyle/>
          <a:p>
            <a:pPr eaLnBrk="1" hangingPunct="1"/>
            <a:r>
              <a:rPr lang="en-US" dirty="0" smtClean="0">
                <a:solidFill>
                  <a:srgbClr val="FF0000"/>
                </a:solidFill>
              </a:rPr>
              <a:t>Accounts Payable</a:t>
            </a:r>
            <a:r>
              <a:rPr lang="en-US" dirty="0" smtClean="0"/>
              <a:t> – Records purchases from, amounts owed to, and payments to suppliers, and produces cash management reports</a:t>
            </a:r>
          </a:p>
          <a:p>
            <a:pPr eaLnBrk="1" hangingPunct="1"/>
            <a:r>
              <a:rPr lang="en-US" dirty="0" smtClean="0">
                <a:solidFill>
                  <a:srgbClr val="FF0000"/>
                </a:solidFill>
              </a:rPr>
              <a:t>Payroll</a:t>
            </a:r>
            <a:r>
              <a:rPr lang="en-US" dirty="0" smtClean="0"/>
              <a:t> – Records employee work and compensation data and produces paychecks and other payroll documents and reports</a:t>
            </a:r>
          </a:p>
          <a:p>
            <a:pPr eaLnBrk="1" hangingPunct="1"/>
            <a:r>
              <a:rPr lang="en-US" dirty="0" smtClean="0">
                <a:solidFill>
                  <a:srgbClr val="FF0000"/>
                </a:solidFill>
              </a:rPr>
              <a:t>General Ledger</a:t>
            </a:r>
            <a:r>
              <a:rPr lang="en-US" dirty="0" smtClean="0"/>
              <a:t> – Consolidates data from other accounting systems and produces the periodic financial statements and reports of the business</a:t>
            </a:r>
          </a:p>
        </p:txBody>
      </p:sp>
    </p:spTree>
    <p:extLst>
      <p:ext uri="{BB962C8B-B14F-4D97-AF65-F5344CB8AC3E}">
        <p14:creationId xmlns:p14="http://schemas.microsoft.com/office/powerpoint/2010/main" val="34656015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64D9699C-7EFE-48EE-9758-28EA68426050}" type="slidenum">
              <a:rPr lang="en-US">
                <a:solidFill>
                  <a:srgbClr val="F5E7AB"/>
                </a:solidFill>
              </a:rPr>
              <a:pPr eaLnBrk="1" hangingPunct="1"/>
              <a:t>63</a:t>
            </a:fld>
            <a:endParaRPr lang="en-US">
              <a:solidFill>
                <a:srgbClr val="F5E7AB"/>
              </a:solidFill>
            </a:endParaRPr>
          </a:p>
        </p:txBody>
      </p:sp>
      <p:sp>
        <p:nvSpPr>
          <p:cNvPr id="65539" name="Rectangle 2"/>
          <p:cNvSpPr>
            <a:spLocks noGrp="1" noChangeArrowheads="1"/>
          </p:cNvSpPr>
          <p:nvPr>
            <p:ph type="title"/>
          </p:nvPr>
        </p:nvSpPr>
        <p:spPr/>
        <p:txBody>
          <a:bodyPr/>
          <a:lstStyle/>
          <a:p>
            <a:pPr eaLnBrk="1" hangingPunct="1"/>
            <a:r>
              <a:rPr lang="en-US" smtClean="0"/>
              <a:t>Financial Management Systems</a:t>
            </a:r>
          </a:p>
        </p:txBody>
      </p:sp>
      <p:sp>
        <p:nvSpPr>
          <p:cNvPr id="65540" name="Rectangle 3"/>
          <p:cNvSpPr>
            <a:spLocks noGrp="1" noChangeArrowheads="1"/>
          </p:cNvSpPr>
          <p:nvPr>
            <p:ph type="body" idx="1"/>
          </p:nvPr>
        </p:nvSpPr>
        <p:spPr/>
        <p:txBody>
          <a:bodyPr/>
          <a:lstStyle/>
          <a:p>
            <a:pPr eaLnBrk="1" hangingPunct="1"/>
            <a:r>
              <a:rPr lang="en-US" smtClean="0"/>
              <a:t>Support business managers and professionals in decisions concerning</a:t>
            </a:r>
          </a:p>
          <a:p>
            <a:pPr lvl="1" eaLnBrk="1" hangingPunct="1"/>
            <a:r>
              <a:rPr lang="en-US" smtClean="0"/>
              <a:t>The financing of a business</a:t>
            </a:r>
          </a:p>
          <a:p>
            <a:pPr lvl="1" eaLnBrk="1" hangingPunct="1"/>
            <a:r>
              <a:rPr lang="en-US" smtClean="0"/>
              <a:t>The allocation and control of financial resources within a business</a:t>
            </a:r>
          </a:p>
        </p:txBody>
      </p:sp>
    </p:spTree>
    <p:extLst>
      <p:ext uri="{BB962C8B-B14F-4D97-AF65-F5344CB8AC3E}">
        <p14:creationId xmlns:p14="http://schemas.microsoft.com/office/powerpoint/2010/main" val="146989809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4FADB529-A29E-4AF5-B272-6EB56584F0AF}" type="slidenum">
              <a:rPr lang="en-US">
                <a:solidFill>
                  <a:srgbClr val="F5E7AB"/>
                </a:solidFill>
              </a:rPr>
              <a:pPr eaLnBrk="1" hangingPunct="1"/>
              <a:t>64</a:t>
            </a:fld>
            <a:endParaRPr lang="en-US">
              <a:solidFill>
                <a:srgbClr val="F5E7AB"/>
              </a:solidFill>
            </a:endParaRPr>
          </a:p>
        </p:txBody>
      </p:sp>
      <p:sp>
        <p:nvSpPr>
          <p:cNvPr id="66563" name="Rectangle 2"/>
          <p:cNvSpPr>
            <a:spLocks noGrp="1" noChangeArrowheads="1"/>
          </p:cNvSpPr>
          <p:nvPr>
            <p:ph type="title"/>
          </p:nvPr>
        </p:nvSpPr>
        <p:spPr/>
        <p:txBody>
          <a:bodyPr/>
          <a:lstStyle/>
          <a:p>
            <a:pPr eaLnBrk="1" hangingPunct="1"/>
            <a:r>
              <a:rPr lang="en-US"/>
              <a:t>Financial Management System Examples</a:t>
            </a:r>
          </a:p>
        </p:txBody>
      </p:sp>
      <p:pic>
        <p:nvPicPr>
          <p:cNvPr id="66564" name="Picture 6" descr="obr43559_073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838200" y="1524000"/>
            <a:ext cx="78486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6831281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467EE0EA-66E3-4C89-8772-F01E8999BF07}" type="slidenum">
              <a:rPr lang="en-US">
                <a:solidFill>
                  <a:srgbClr val="F5E7AB"/>
                </a:solidFill>
              </a:rPr>
              <a:pPr eaLnBrk="1" hangingPunct="1"/>
              <a:t>65</a:t>
            </a:fld>
            <a:endParaRPr lang="en-US">
              <a:solidFill>
                <a:srgbClr val="F5E7AB"/>
              </a:solidFill>
            </a:endParaRPr>
          </a:p>
        </p:txBody>
      </p:sp>
      <p:sp>
        <p:nvSpPr>
          <p:cNvPr id="67587" name="Rectangle 2"/>
          <p:cNvSpPr>
            <a:spLocks noGrp="1" noChangeArrowheads="1"/>
          </p:cNvSpPr>
          <p:nvPr>
            <p:ph type="title"/>
          </p:nvPr>
        </p:nvSpPr>
        <p:spPr/>
        <p:txBody>
          <a:bodyPr/>
          <a:lstStyle/>
          <a:p>
            <a:pPr eaLnBrk="1" hangingPunct="1"/>
            <a:r>
              <a:rPr lang="en-US" sz="3600"/>
              <a:t>Case 3: Improving Supply-Chain Results</a:t>
            </a:r>
          </a:p>
        </p:txBody>
      </p:sp>
      <p:sp>
        <p:nvSpPr>
          <p:cNvPr id="67588" name="Rectangle 3"/>
          <p:cNvSpPr>
            <a:spLocks noGrp="1" noChangeArrowheads="1"/>
          </p:cNvSpPr>
          <p:nvPr>
            <p:ph type="body" idx="1"/>
          </p:nvPr>
        </p:nvSpPr>
        <p:spPr>
          <a:xfrm>
            <a:off x="457200" y="1295400"/>
            <a:ext cx="8229600" cy="4525963"/>
          </a:xfrm>
        </p:spPr>
        <p:txBody>
          <a:bodyPr/>
          <a:lstStyle/>
          <a:p>
            <a:pPr eaLnBrk="1" hangingPunct="1"/>
            <a:r>
              <a:rPr lang="en-US" sz="2800" dirty="0" smtClean="0"/>
              <a:t>Supply chains are a kludge of systems including </a:t>
            </a:r>
          </a:p>
          <a:p>
            <a:pPr lvl="1" eaLnBrk="1" hangingPunct="1"/>
            <a:r>
              <a:rPr lang="en-US" dirty="0" smtClean="0"/>
              <a:t>Internally:  manufacturing, warehousing, inventory control, planning, shipping, and logistics</a:t>
            </a:r>
          </a:p>
          <a:p>
            <a:pPr lvl="1" eaLnBrk="1" hangingPunct="1"/>
            <a:r>
              <a:rPr lang="en-US" dirty="0" smtClean="0"/>
              <a:t>Relationships with suppliers and partners</a:t>
            </a:r>
          </a:p>
          <a:p>
            <a:pPr lvl="1" eaLnBrk="1" hangingPunct="1"/>
            <a:r>
              <a:rPr lang="en-US" dirty="0" smtClean="0"/>
              <a:t>Increasing dependence on the input of customers</a:t>
            </a:r>
          </a:p>
          <a:p>
            <a:pPr eaLnBrk="1" hangingPunct="1"/>
            <a:r>
              <a:rPr lang="en-US" sz="2800" dirty="0" smtClean="0"/>
              <a:t>Companies are replacing this kludge with state-of-the-art software</a:t>
            </a:r>
          </a:p>
          <a:p>
            <a:pPr eaLnBrk="1" hangingPunct="1"/>
            <a:r>
              <a:rPr lang="en-US" sz="2800" dirty="0" smtClean="0"/>
              <a:t>Two major software types:</a:t>
            </a:r>
          </a:p>
          <a:p>
            <a:pPr lvl="1" eaLnBrk="1" hangingPunct="1"/>
            <a:r>
              <a:rPr lang="en-US" dirty="0" smtClean="0"/>
              <a:t>Supply-chain execution</a:t>
            </a:r>
          </a:p>
          <a:p>
            <a:pPr lvl="1" eaLnBrk="1" hangingPunct="1"/>
            <a:r>
              <a:rPr lang="en-US" dirty="0" smtClean="0"/>
              <a:t>Supply-chain planning</a:t>
            </a:r>
          </a:p>
        </p:txBody>
      </p:sp>
    </p:spTree>
    <p:extLst>
      <p:ext uri="{BB962C8B-B14F-4D97-AF65-F5344CB8AC3E}">
        <p14:creationId xmlns:p14="http://schemas.microsoft.com/office/powerpoint/2010/main" val="122469089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3B558B87-50B9-4995-B975-DEC17404EF38}" type="slidenum">
              <a:rPr lang="en-US">
                <a:solidFill>
                  <a:srgbClr val="F5E7AB"/>
                </a:solidFill>
              </a:rPr>
              <a:pPr eaLnBrk="1" hangingPunct="1"/>
              <a:t>66</a:t>
            </a:fld>
            <a:endParaRPr lang="en-US">
              <a:solidFill>
                <a:srgbClr val="F5E7AB"/>
              </a:solidFill>
            </a:endParaRPr>
          </a:p>
        </p:txBody>
      </p:sp>
      <p:sp>
        <p:nvSpPr>
          <p:cNvPr id="68611" name="Rectangle 2"/>
          <p:cNvSpPr>
            <a:spLocks noGrp="1" noChangeArrowheads="1"/>
          </p:cNvSpPr>
          <p:nvPr>
            <p:ph type="title"/>
          </p:nvPr>
        </p:nvSpPr>
        <p:spPr/>
        <p:txBody>
          <a:bodyPr/>
          <a:lstStyle/>
          <a:p>
            <a:pPr eaLnBrk="1" hangingPunct="1"/>
            <a:r>
              <a:rPr lang="en-US" smtClean="0"/>
              <a:t>Case Study Questions</a:t>
            </a:r>
          </a:p>
        </p:txBody>
      </p:sp>
      <p:sp>
        <p:nvSpPr>
          <p:cNvPr id="68612"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mtClean="0"/>
              <a:t>What is the business value of SCM systems for Brunswick and Whirlpool?</a:t>
            </a:r>
          </a:p>
          <a:p>
            <a:pPr marL="516179" indent="-516179" eaLnBrk="1" hangingPunct="1">
              <a:buFont typeface="Wingdings" pitchFamily="2" charset="2"/>
              <a:buAutoNum type="arabicPeriod"/>
            </a:pPr>
            <a:r>
              <a:rPr lang="en-US" smtClean="0"/>
              <a:t>Does the business value of SCM depend upon what type of business a company is in?  Explain.</a:t>
            </a:r>
          </a:p>
          <a:p>
            <a:pPr marL="516179" indent="-516179" eaLnBrk="1" hangingPunct="1">
              <a:buFont typeface="Wingdings" pitchFamily="2" charset="2"/>
              <a:buAutoNum type="arabicPeriod"/>
            </a:pPr>
            <a:r>
              <a:rPr lang="en-US" smtClean="0"/>
              <a:t>How does Brunswick’s approach to SCM differ from that of Whirlpool’s?  Is one approach superior to all others?  Why or why not?</a:t>
            </a:r>
          </a:p>
        </p:txBody>
      </p:sp>
    </p:spTree>
    <p:extLst>
      <p:ext uri="{BB962C8B-B14F-4D97-AF65-F5344CB8AC3E}">
        <p14:creationId xmlns:p14="http://schemas.microsoft.com/office/powerpoint/2010/main" val="3655562511"/>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FF7B3A16-C746-4502-9A61-E3F249014C1C}" type="slidenum">
              <a:rPr lang="en-US">
                <a:solidFill>
                  <a:srgbClr val="F5E7AB"/>
                </a:solidFill>
              </a:rPr>
              <a:pPr eaLnBrk="1" hangingPunct="1"/>
              <a:t>67</a:t>
            </a:fld>
            <a:endParaRPr lang="en-US">
              <a:solidFill>
                <a:srgbClr val="F5E7AB"/>
              </a:solidFill>
            </a:endParaRPr>
          </a:p>
        </p:txBody>
      </p:sp>
      <p:sp>
        <p:nvSpPr>
          <p:cNvPr id="69635" name="Rectangle 2"/>
          <p:cNvSpPr>
            <a:spLocks noGrp="1" noChangeArrowheads="1"/>
          </p:cNvSpPr>
          <p:nvPr>
            <p:ph type="title"/>
          </p:nvPr>
        </p:nvSpPr>
        <p:spPr/>
        <p:txBody>
          <a:bodyPr/>
          <a:lstStyle/>
          <a:p>
            <a:pPr eaLnBrk="1" hangingPunct="1"/>
            <a:r>
              <a:rPr lang="en-US" smtClean="0"/>
              <a:t>Real World Internet Activity</a:t>
            </a:r>
          </a:p>
        </p:txBody>
      </p:sp>
      <p:sp>
        <p:nvSpPr>
          <p:cNvPr id="69636" name="Rectangle 3"/>
          <p:cNvSpPr>
            <a:spLocks noGrp="1" noChangeArrowheads="1"/>
          </p:cNvSpPr>
          <p:nvPr>
            <p:ph type="body" idx="1"/>
          </p:nvPr>
        </p:nvSpPr>
        <p:spPr>
          <a:xfrm>
            <a:off x="228600" y="1447800"/>
            <a:ext cx="8686800" cy="4525963"/>
          </a:xfrm>
        </p:spPr>
        <p:txBody>
          <a:bodyPr/>
          <a:lstStyle/>
          <a:p>
            <a:pPr marL="516179" indent="-516179" eaLnBrk="1" hangingPunct="1">
              <a:buFont typeface="Wingdings" pitchFamily="2" charset="2"/>
              <a:buAutoNum type="arabicPeriod"/>
            </a:pPr>
            <a:r>
              <a:rPr lang="en-US" dirty="0" smtClean="0"/>
              <a:t>Supply chain management involves more than simply automating and networking all of the participants and stakeholders.  Often the first step is to rationalize the various steps in the supply chain to determine their necessity.  Using the Internet,</a:t>
            </a:r>
          </a:p>
          <a:p>
            <a:pPr marL="860298" lvl="1" indent="-473164" eaLnBrk="1" hangingPunct="1"/>
            <a:r>
              <a:rPr lang="en-US" dirty="0" smtClean="0"/>
              <a:t>See if you can find examples of other companies that have reengineered their supply chains by first looking at the current method and changing its steps before automating and networking the partners.</a:t>
            </a:r>
          </a:p>
          <a:p>
            <a:pPr marL="516179" indent="-516179" eaLnBrk="1" hangingPunct="1">
              <a:buNone/>
            </a:pPr>
            <a:endParaRPr lang="en-US" sz="2500" dirty="0"/>
          </a:p>
          <a:p>
            <a:pPr marL="860298" lvl="1" indent="-473164" eaLnBrk="1" hangingPunct="1"/>
            <a:endParaRPr lang="en-US" sz="2300" dirty="0"/>
          </a:p>
        </p:txBody>
      </p:sp>
    </p:spTree>
    <p:extLst>
      <p:ext uri="{BB962C8B-B14F-4D97-AF65-F5344CB8AC3E}">
        <p14:creationId xmlns:p14="http://schemas.microsoft.com/office/powerpoint/2010/main" val="341019351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37A9754A-A903-48E3-993A-0FC5F0B7E25E}" type="slidenum">
              <a:rPr lang="en-US">
                <a:solidFill>
                  <a:srgbClr val="F5E7AB"/>
                </a:solidFill>
              </a:rPr>
              <a:pPr eaLnBrk="1" hangingPunct="1"/>
              <a:t>68</a:t>
            </a:fld>
            <a:endParaRPr lang="en-US">
              <a:solidFill>
                <a:srgbClr val="F5E7AB"/>
              </a:solidFill>
            </a:endParaRPr>
          </a:p>
        </p:txBody>
      </p:sp>
      <p:sp>
        <p:nvSpPr>
          <p:cNvPr id="70659" name="Rectangle 2"/>
          <p:cNvSpPr>
            <a:spLocks noGrp="1" noChangeArrowheads="1"/>
          </p:cNvSpPr>
          <p:nvPr>
            <p:ph type="title"/>
          </p:nvPr>
        </p:nvSpPr>
        <p:spPr/>
        <p:txBody>
          <a:bodyPr/>
          <a:lstStyle/>
          <a:p>
            <a:pPr eaLnBrk="1" hangingPunct="1"/>
            <a:r>
              <a:rPr lang="en-US" smtClean="0"/>
              <a:t>Real World Group Activity</a:t>
            </a:r>
          </a:p>
        </p:txBody>
      </p:sp>
      <p:sp>
        <p:nvSpPr>
          <p:cNvPr id="70660" name="Rectangle 3"/>
          <p:cNvSpPr>
            <a:spLocks noGrp="1" noChangeArrowheads="1"/>
          </p:cNvSpPr>
          <p:nvPr>
            <p:ph type="body" idx="1"/>
          </p:nvPr>
        </p:nvSpPr>
        <p:spPr/>
        <p:txBody>
          <a:bodyPr/>
          <a:lstStyle/>
          <a:p>
            <a:pPr eaLnBrk="1" hangingPunct="1">
              <a:lnSpc>
                <a:spcPct val="90000"/>
              </a:lnSpc>
            </a:pPr>
            <a:r>
              <a:rPr lang="en-US" sz="2300"/>
              <a:t>When supply chain relationships are reviewed for streamlining, longtime supply chain partners may no longer be viable.  Then the organization must decide between:</a:t>
            </a:r>
          </a:p>
          <a:p>
            <a:pPr lvl="1" eaLnBrk="1" hangingPunct="1">
              <a:lnSpc>
                <a:spcPct val="90000"/>
              </a:lnSpc>
            </a:pPr>
            <a:r>
              <a:rPr lang="en-US" sz="2300"/>
              <a:t>preserving a longstanding relationship with a supply chain partner and sacrificing the benefits of a more rational process, </a:t>
            </a:r>
          </a:p>
          <a:p>
            <a:pPr lvl="1" eaLnBrk="1" hangingPunct="1">
              <a:lnSpc>
                <a:spcPct val="90000"/>
              </a:lnSpc>
            </a:pPr>
            <a:r>
              <a:rPr lang="en-US" sz="2300"/>
              <a:t>or terminating a longtime relationship in favor of a more beneficial supply chain.  </a:t>
            </a:r>
          </a:p>
          <a:p>
            <a:pPr eaLnBrk="1" hangingPunct="1">
              <a:lnSpc>
                <a:spcPct val="90000"/>
              </a:lnSpc>
            </a:pPr>
            <a:r>
              <a:rPr lang="en-US" sz="2300"/>
              <a:t>In small groups,</a:t>
            </a:r>
          </a:p>
          <a:p>
            <a:pPr lvl="1" eaLnBrk="1" hangingPunct="1">
              <a:lnSpc>
                <a:spcPct val="90000"/>
              </a:lnSpc>
            </a:pPr>
            <a:r>
              <a:rPr lang="en-US" sz="2300"/>
              <a:t>Discuss the pros and cons of this decision.</a:t>
            </a:r>
          </a:p>
          <a:p>
            <a:pPr lvl="1" eaLnBrk="1" hangingPunct="1">
              <a:lnSpc>
                <a:spcPct val="90000"/>
              </a:lnSpc>
            </a:pPr>
            <a:r>
              <a:rPr lang="en-US" sz="2300"/>
              <a:t>What criteria should an organization use in determining the appropriate action with regard to longstanding supply chain partners? </a:t>
            </a:r>
          </a:p>
        </p:txBody>
      </p:sp>
    </p:spTree>
    <p:extLst>
      <p:ext uri="{BB962C8B-B14F-4D97-AF65-F5344CB8AC3E}">
        <p14:creationId xmlns:p14="http://schemas.microsoft.com/office/powerpoint/2010/main" val="223719789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ctrTitle"/>
          </p:nvPr>
        </p:nvSpPr>
        <p:spPr/>
        <p:txBody>
          <a:bodyPr/>
          <a:lstStyle/>
          <a:p>
            <a:pPr algn="ctr" eaLnBrk="1" hangingPunct="1"/>
            <a:r>
              <a:rPr lang="en-US" smtClean="0"/>
              <a:t>Terima Kasih</a:t>
            </a:r>
          </a:p>
        </p:txBody>
      </p:sp>
      <p:sp>
        <p:nvSpPr>
          <p:cNvPr id="3" name="Rectangle 2"/>
          <p:cNvSpPr/>
          <p:nvPr/>
        </p:nvSpPr>
        <p:spPr>
          <a:xfrm>
            <a:off x="4724400" y="5791200"/>
            <a:ext cx="3002745" cy="707886"/>
          </a:xfrm>
          <a:prstGeom prst="rect">
            <a:avLst/>
          </a:prstGeom>
        </p:spPr>
        <p:txBody>
          <a:bodyPr wrap="none">
            <a:spAutoFit/>
          </a:bodyPr>
          <a:lstStyle/>
          <a:p>
            <a:r>
              <a:rPr lang="id-ID" sz="4000" b="1" dirty="0">
                <a:solidFill>
                  <a:srgbClr val="FF0000"/>
                </a:solidFill>
              </a:rPr>
              <a:t>Good </a:t>
            </a:r>
            <a:r>
              <a:rPr lang="id-ID" sz="4000" b="1" dirty="0" smtClean="0">
                <a:solidFill>
                  <a:srgbClr val="FF0000"/>
                </a:solidFill>
              </a:rPr>
              <a:t>Luck </a:t>
            </a:r>
            <a:endParaRPr lang="id-ID" sz="4000" b="1" dirty="0">
              <a:solidFill>
                <a:srgbClr val="FF0000"/>
              </a:solidFill>
            </a:endParaRPr>
          </a:p>
        </p:txBody>
      </p:sp>
    </p:spTree>
    <p:extLst>
      <p:ext uri="{BB962C8B-B14F-4D97-AF65-F5344CB8AC3E}">
        <p14:creationId xmlns:p14="http://schemas.microsoft.com/office/powerpoint/2010/main" val="2217921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2D22EA03-3F5D-4D3C-8636-F3B84AF75D70}" type="slidenum">
              <a:rPr lang="en-US">
                <a:solidFill>
                  <a:srgbClr val="F5E7AB"/>
                </a:solidFill>
              </a:rPr>
              <a:pPr eaLnBrk="1" hangingPunct="1"/>
              <a:t>7</a:t>
            </a:fld>
            <a:endParaRPr lang="en-US">
              <a:solidFill>
                <a:srgbClr val="F5E7AB"/>
              </a:solidFill>
            </a:endParaRPr>
          </a:p>
        </p:txBody>
      </p:sp>
      <p:sp>
        <p:nvSpPr>
          <p:cNvPr id="8195" name="Rectangle 2"/>
          <p:cNvSpPr>
            <a:spLocks noGrp="1" noChangeArrowheads="1"/>
          </p:cNvSpPr>
          <p:nvPr>
            <p:ph type="title"/>
          </p:nvPr>
        </p:nvSpPr>
        <p:spPr/>
        <p:txBody>
          <a:bodyPr/>
          <a:lstStyle/>
          <a:p>
            <a:pPr eaLnBrk="1" hangingPunct="1"/>
            <a:r>
              <a:rPr lang="en-US" smtClean="0"/>
              <a:t>Case Study Questions</a:t>
            </a:r>
          </a:p>
        </p:txBody>
      </p:sp>
      <p:sp>
        <p:nvSpPr>
          <p:cNvPr id="8196"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mtClean="0"/>
              <a:t>What are the benefits and drawbacks of the OnQ system at Hilton?</a:t>
            </a:r>
          </a:p>
          <a:p>
            <a:pPr marL="516179" indent="-516179" eaLnBrk="1" hangingPunct="1">
              <a:buFont typeface="Wingdings" pitchFamily="2" charset="2"/>
              <a:buAutoNum type="arabicPeriod"/>
            </a:pPr>
            <a:r>
              <a:rPr lang="en-US" smtClean="0"/>
              <a:t>What does Hilton have to do to create a competitive advantage through OnQ?  Provide some specific examples.</a:t>
            </a:r>
          </a:p>
          <a:p>
            <a:pPr marL="516179" indent="-516179" eaLnBrk="1" hangingPunct="1">
              <a:buFont typeface="Wingdings" pitchFamily="2" charset="2"/>
              <a:buAutoNum type="arabicPeriod"/>
            </a:pPr>
            <a:r>
              <a:rPr lang="en-US" smtClean="0"/>
              <a:t>Is it possible to have too much information about a customer?  Explain.</a:t>
            </a:r>
          </a:p>
        </p:txBody>
      </p:sp>
    </p:spTree>
    <p:extLst>
      <p:ext uri="{BB962C8B-B14F-4D97-AF65-F5344CB8AC3E}">
        <p14:creationId xmlns:p14="http://schemas.microsoft.com/office/powerpoint/2010/main" val="16957517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D9AF135C-F23E-43D0-8795-1CEF11CFC36A}" type="slidenum">
              <a:rPr lang="en-US">
                <a:solidFill>
                  <a:srgbClr val="F5E7AB"/>
                </a:solidFill>
              </a:rPr>
              <a:pPr eaLnBrk="1" hangingPunct="1"/>
              <a:t>8</a:t>
            </a:fld>
            <a:endParaRPr lang="en-US">
              <a:solidFill>
                <a:srgbClr val="F5E7AB"/>
              </a:solidFill>
            </a:endParaRPr>
          </a:p>
        </p:txBody>
      </p:sp>
      <p:sp>
        <p:nvSpPr>
          <p:cNvPr id="9219" name="Rectangle 2"/>
          <p:cNvSpPr>
            <a:spLocks noGrp="1" noChangeArrowheads="1"/>
          </p:cNvSpPr>
          <p:nvPr>
            <p:ph type="title"/>
          </p:nvPr>
        </p:nvSpPr>
        <p:spPr/>
        <p:txBody>
          <a:bodyPr/>
          <a:lstStyle/>
          <a:p>
            <a:pPr eaLnBrk="1" hangingPunct="1"/>
            <a:r>
              <a:rPr lang="en-US" smtClean="0"/>
              <a:t>Real World Internet Activity</a:t>
            </a:r>
          </a:p>
        </p:txBody>
      </p:sp>
      <p:sp>
        <p:nvSpPr>
          <p:cNvPr id="9220" name="Rectangle 3"/>
          <p:cNvSpPr>
            <a:spLocks noGrp="1" noChangeArrowheads="1"/>
          </p:cNvSpPr>
          <p:nvPr>
            <p:ph type="body" idx="1"/>
          </p:nvPr>
        </p:nvSpPr>
        <p:spPr/>
        <p:txBody>
          <a:bodyPr/>
          <a:lstStyle/>
          <a:p>
            <a:pPr marL="516179" indent="-516179" eaLnBrk="1" hangingPunct="1">
              <a:buFont typeface="Wingdings" pitchFamily="2" charset="2"/>
              <a:buAutoNum type="arabicPeriod"/>
            </a:pPr>
            <a:r>
              <a:rPr lang="en-US" smtClean="0"/>
              <a:t>The concept of customer relationship management is rooted in the idea that more information about a customer will ultimately result in better service to the customer.  Using the Internet,</a:t>
            </a:r>
          </a:p>
          <a:p>
            <a:pPr marL="860298" lvl="1" indent="-473164" eaLnBrk="1" hangingPunct="1"/>
            <a:r>
              <a:rPr lang="en-US" smtClean="0"/>
              <a:t>See if you can find examples of other companies that have found ways in which to apply the gathering of customer data to the management of customer relationships?</a:t>
            </a:r>
          </a:p>
          <a:p>
            <a:pPr marL="516179" indent="-516179" eaLnBrk="1" hangingPunct="1">
              <a:buNone/>
            </a:pPr>
            <a:endParaRPr lang="en-US" sz="2500"/>
          </a:p>
          <a:p>
            <a:pPr marL="860298" lvl="1" indent="-473164" eaLnBrk="1" hangingPunct="1"/>
            <a:endParaRPr lang="en-US" sz="2300"/>
          </a:p>
        </p:txBody>
      </p:sp>
    </p:spTree>
    <p:extLst>
      <p:ext uri="{BB962C8B-B14F-4D97-AF65-F5344CB8AC3E}">
        <p14:creationId xmlns:p14="http://schemas.microsoft.com/office/powerpoint/2010/main" val="31474108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eaLnBrk="0" hangingPunct="0">
              <a:defRPr>
                <a:solidFill>
                  <a:schemeClr val="tx1"/>
                </a:solidFill>
                <a:latin typeface="Arial" charset="0"/>
              </a:defRPr>
            </a:lvl1pPr>
            <a:lvl2pPr marL="838791" indent="-322612" eaLnBrk="0" hangingPunct="0">
              <a:defRPr>
                <a:solidFill>
                  <a:schemeClr val="tx1"/>
                </a:solidFill>
                <a:latin typeface="Arial" charset="0"/>
              </a:defRPr>
            </a:lvl2pPr>
            <a:lvl3pPr marL="1290447" indent="-258089" eaLnBrk="0" hangingPunct="0">
              <a:defRPr>
                <a:solidFill>
                  <a:schemeClr val="tx1"/>
                </a:solidFill>
                <a:latin typeface="Arial" charset="0"/>
              </a:defRPr>
            </a:lvl3pPr>
            <a:lvl4pPr marL="1806626" indent="-258089" eaLnBrk="0" hangingPunct="0">
              <a:defRPr>
                <a:solidFill>
                  <a:schemeClr val="tx1"/>
                </a:solidFill>
                <a:latin typeface="Arial" charset="0"/>
              </a:defRPr>
            </a:lvl4pPr>
            <a:lvl5pPr marL="2322805" indent="-258089" eaLnBrk="0" hangingPunct="0">
              <a:defRPr>
                <a:solidFill>
                  <a:schemeClr val="tx1"/>
                </a:solidFill>
                <a:latin typeface="Arial" charset="0"/>
              </a:defRPr>
            </a:lvl5pPr>
            <a:lvl6pPr marL="2838983" indent="-258089" eaLnBrk="0" fontAlgn="base" hangingPunct="0">
              <a:spcBef>
                <a:spcPct val="0"/>
              </a:spcBef>
              <a:spcAft>
                <a:spcPct val="0"/>
              </a:spcAft>
              <a:defRPr>
                <a:solidFill>
                  <a:schemeClr val="tx1"/>
                </a:solidFill>
                <a:latin typeface="Arial" charset="0"/>
              </a:defRPr>
            </a:lvl6pPr>
            <a:lvl7pPr marL="3355162" indent="-258089" eaLnBrk="0" fontAlgn="base" hangingPunct="0">
              <a:spcBef>
                <a:spcPct val="0"/>
              </a:spcBef>
              <a:spcAft>
                <a:spcPct val="0"/>
              </a:spcAft>
              <a:defRPr>
                <a:solidFill>
                  <a:schemeClr val="tx1"/>
                </a:solidFill>
                <a:latin typeface="Arial" charset="0"/>
              </a:defRPr>
            </a:lvl7pPr>
            <a:lvl8pPr marL="3871341" indent="-258089" eaLnBrk="0" fontAlgn="base" hangingPunct="0">
              <a:spcBef>
                <a:spcPct val="0"/>
              </a:spcBef>
              <a:spcAft>
                <a:spcPct val="0"/>
              </a:spcAft>
              <a:defRPr>
                <a:solidFill>
                  <a:schemeClr val="tx1"/>
                </a:solidFill>
                <a:latin typeface="Arial" charset="0"/>
              </a:defRPr>
            </a:lvl8pPr>
            <a:lvl9pPr marL="4387520" indent="-258089" eaLnBrk="0" fontAlgn="base" hangingPunct="0">
              <a:spcBef>
                <a:spcPct val="0"/>
              </a:spcBef>
              <a:spcAft>
                <a:spcPct val="0"/>
              </a:spcAft>
              <a:defRPr>
                <a:solidFill>
                  <a:schemeClr val="tx1"/>
                </a:solidFill>
                <a:latin typeface="Arial" charset="0"/>
              </a:defRPr>
            </a:lvl9pPr>
          </a:lstStyle>
          <a:p>
            <a:pPr eaLnBrk="1" hangingPunct="1"/>
            <a:r>
              <a:rPr lang="en-US">
                <a:solidFill>
                  <a:srgbClr val="F5E7AB"/>
                </a:solidFill>
              </a:rPr>
              <a:t>7-</a:t>
            </a:r>
            <a:fld id="{00247FF3-B047-4DB8-A2C3-03D1625B297F}" type="slidenum">
              <a:rPr lang="en-US">
                <a:solidFill>
                  <a:srgbClr val="F5E7AB"/>
                </a:solidFill>
              </a:rPr>
              <a:pPr eaLnBrk="1" hangingPunct="1"/>
              <a:t>9</a:t>
            </a:fld>
            <a:endParaRPr lang="en-US">
              <a:solidFill>
                <a:srgbClr val="F5E7AB"/>
              </a:solidFill>
            </a:endParaRPr>
          </a:p>
        </p:txBody>
      </p:sp>
      <p:sp>
        <p:nvSpPr>
          <p:cNvPr id="10243" name="Rectangle 4"/>
          <p:cNvSpPr>
            <a:spLocks noGrp="1" noChangeArrowheads="1"/>
          </p:cNvSpPr>
          <p:nvPr>
            <p:ph type="title"/>
          </p:nvPr>
        </p:nvSpPr>
        <p:spPr/>
        <p:txBody>
          <a:bodyPr/>
          <a:lstStyle/>
          <a:p>
            <a:pPr eaLnBrk="1" hangingPunct="1"/>
            <a:r>
              <a:rPr lang="en-US" smtClean="0"/>
              <a:t>Real World Group Activity</a:t>
            </a:r>
          </a:p>
        </p:txBody>
      </p:sp>
      <p:sp>
        <p:nvSpPr>
          <p:cNvPr id="10244" name="Rectangle 5"/>
          <p:cNvSpPr>
            <a:spLocks noGrp="1" noChangeArrowheads="1"/>
          </p:cNvSpPr>
          <p:nvPr>
            <p:ph type="body" idx="1"/>
          </p:nvPr>
        </p:nvSpPr>
        <p:spPr/>
        <p:txBody>
          <a:bodyPr/>
          <a:lstStyle/>
          <a:p>
            <a:pPr eaLnBrk="1" hangingPunct="1"/>
            <a:r>
              <a:rPr lang="en-US" smtClean="0"/>
              <a:t>CRM raises issues of invasion of privacy since conclusions can be drawn about a customer’s behavior from the data commonly collected.  In small groups,</a:t>
            </a:r>
          </a:p>
          <a:p>
            <a:pPr lvl="1" eaLnBrk="1" hangingPunct="1"/>
            <a:r>
              <a:rPr lang="en-US" smtClean="0"/>
              <a:t>Discuss these potential privacy issues.</a:t>
            </a:r>
          </a:p>
          <a:p>
            <a:pPr lvl="1" eaLnBrk="1" hangingPunct="1"/>
            <a:r>
              <a:rPr lang="en-US" smtClean="0"/>
              <a:t>How can an organization meet the needs of serving its customers while simultaneously protecting their privacy?</a:t>
            </a:r>
          </a:p>
        </p:txBody>
      </p:sp>
    </p:spTree>
    <p:extLst>
      <p:ext uri="{BB962C8B-B14F-4D97-AF65-F5344CB8AC3E}">
        <p14:creationId xmlns:p14="http://schemas.microsoft.com/office/powerpoint/2010/main" val="255329767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1583</TotalTime>
  <Words>2570</Words>
  <Application>Microsoft Office PowerPoint</Application>
  <PresentationFormat>On-screen Show (4:3)</PresentationFormat>
  <Paragraphs>364</Paragraphs>
  <Slides>69</Slides>
  <Notes>10</Notes>
  <HiddenSlides>0</HiddenSlides>
  <MMClips>0</MMClips>
  <ScaleCrop>false</ScaleCrop>
  <HeadingPairs>
    <vt:vector size="4" baseType="variant">
      <vt:variant>
        <vt:lpstr>Theme</vt:lpstr>
      </vt:variant>
      <vt:variant>
        <vt:i4>1</vt:i4>
      </vt:variant>
      <vt:variant>
        <vt:lpstr>Slide Titles</vt:lpstr>
      </vt:variant>
      <vt:variant>
        <vt:i4>69</vt:i4>
      </vt:variant>
    </vt:vector>
  </HeadingPairs>
  <TitlesOfParts>
    <vt:vector size="70" baseType="lpstr">
      <vt:lpstr>Office Theme</vt:lpstr>
      <vt:lpstr>DASAR SISTEM INFORMASI</vt:lpstr>
      <vt:lpstr>PowerPoint Presentation</vt:lpstr>
      <vt:lpstr>Learning  Outcomes</vt:lpstr>
      <vt:lpstr>Learning Objectives</vt:lpstr>
      <vt:lpstr>Learning Objectives</vt:lpstr>
      <vt:lpstr>Case 1: Hilton Hotels Corporation Data-Driven Hospitality</vt:lpstr>
      <vt:lpstr>Case Study Questions</vt:lpstr>
      <vt:lpstr>Real World Internet Activity</vt:lpstr>
      <vt:lpstr>Real World Group Activity</vt:lpstr>
      <vt:lpstr>Cross-functional Systems</vt:lpstr>
      <vt:lpstr>Enterprise Application Architecture</vt:lpstr>
      <vt:lpstr>Customer Relationship Management (CRM)</vt:lpstr>
      <vt:lpstr>CRM Applications Clusters</vt:lpstr>
      <vt:lpstr>CRM applications</vt:lpstr>
      <vt:lpstr>CRM applications</vt:lpstr>
      <vt:lpstr>CRM applications</vt:lpstr>
      <vt:lpstr>CRM applications</vt:lpstr>
      <vt:lpstr>CRM supports customer life cycle</vt:lpstr>
      <vt:lpstr>CRM benefits</vt:lpstr>
      <vt:lpstr>Reasons for CRM failures</vt:lpstr>
      <vt:lpstr>Enterprise Resource Planning (ERP)</vt:lpstr>
      <vt:lpstr>ERP application components</vt:lpstr>
      <vt:lpstr>Business benefits of ERP</vt:lpstr>
      <vt:lpstr>Costs of implementing a new ERP</vt:lpstr>
      <vt:lpstr>Causes of ERP failure</vt:lpstr>
      <vt:lpstr>Supply Chain Management (SCM)</vt:lpstr>
      <vt:lpstr>SCM goal</vt:lpstr>
      <vt:lpstr>SCM</vt:lpstr>
      <vt:lpstr>Electronic Data Interchange (EDI)</vt:lpstr>
      <vt:lpstr>EDI Examples</vt:lpstr>
      <vt:lpstr>Role of SCM</vt:lpstr>
      <vt:lpstr>Goals and Objectives of SCM</vt:lpstr>
      <vt:lpstr>Causes of problems in SCM</vt:lpstr>
      <vt:lpstr>Enterprise Application Integration (EAI)</vt:lpstr>
      <vt:lpstr>How EAI works</vt:lpstr>
      <vt:lpstr>Enterprise Collaboration Systems (ECS)</vt:lpstr>
      <vt:lpstr>ECS Goals</vt:lpstr>
      <vt:lpstr>ECS Tools</vt:lpstr>
      <vt:lpstr>Case 2: The Business Case for EAI</vt:lpstr>
      <vt:lpstr>Case Study Questions</vt:lpstr>
      <vt:lpstr>Real World Internet Activity</vt:lpstr>
      <vt:lpstr>Real World Group Activity</vt:lpstr>
      <vt:lpstr>Functional Business Systems</vt:lpstr>
      <vt:lpstr>Examples of functional information systems</vt:lpstr>
      <vt:lpstr>Marketing Information Systems</vt:lpstr>
      <vt:lpstr>Interactive marketing</vt:lpstr>
      <vt:lpstr>Targeted Marketing</vt:lpstr>
      <vt:lpstr>Targeted Marketing Components</vt:lpstr>
      <vt:lpstr>Sales Force Automation</vt:lpstr>
      <vt:lpstr>Manufacturing Information Systems</vt:lpstr>
      <vt:lpstr>Computer-Integrated Manufacturing</vt:lpstr>
      <vt:lpstr>CIM Objectives</vt:lpstr>
      <vt:lpstr>CIM Systems</vt:lpstr>
      <vt:lpstr>Human Resource Management (HRM)</vt:lpstr>
      <vt:lpstr>HRM  Systems</vt:lpstr>
      <vt:lpstr>HRM and the Internet</vt:lpstr>
      <vt:lpstr>HRM and Corporate Intranets</vt:lpstr>
      <vt:lpstr>Employee Self-Service (ESS)</vt:lpstr>
      <vt:lpstr>Accounting Information Systems</vt:lpstr>
      <vt:lpstr>Accounting Information Systems</vt:lpstr>
      <vt:lpstr>Six essential Accounting Information Systems</vt:lpstr>
      <vt:lpstr>Six essential Accounting Information Systems</vt:lpstr>
      <vt:lpstr>Financial Management Systems</vt:lpstr>
      <vt:lpstr>Financial Management System Examples</vt:lpstr>
      <vt:lpstr>Case 3: Improving Supply-Chain Results</vt:lpstr>
      <vt:lpstr>Case Study Questions</vt:lpstr>
      <vt:lpstr>Real World Internet Activity</vt:lpstr>
      <vt:lpstr>Real World Group Activity</vt:lpstr>
      <vt:lpstr>Terima Kasih</vt:lpstr>
    </vt:vector>
  </TitlesOfParts>
  <Company>signDesign Communications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rimba</dc:creator>
  <cp:lastModifiedBy>Win 7</cp:lastModifiedBy>
  <cp:revision>257</cp:revision>
  <dcterms:created xsi:type="dcterms:W3CDTF">2010-08-24T06:47:44Z</dcterms:created>
  <dcterms:modified xsi:type="dcterms:W3CDTF">2017-10-31T04:46:40Z</dcterms:modified>
</cp:coreProperties>
</file>