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handoutMasterIdLst>
    <p:handoutMasterId r:id="rId127"/>
  </p:handoutMasterIdLst>
  <p:sldIdLst>
    <p:sldId id="388" r:id="rId2"/>
    <p:sldId id="389" r:id="rId3"/>
    <p:sldId id="427" r:id="rId4"/>
    <p:sldId id="588" r:id="rId5"/>
    <p:sldId id="589" r:id="rId6"/>
    <p:sldId id="668" r:id="rId7"/>
    <p:sldId id="669" r:id="rId8"/>
    <p:sldId id="670" r:id="rId9"/>
    <p:sldId id="590" r:id="rId10"/>
    <p:sldId id="661" r:id="rId11"/>
    <p:sldId id="662" r:id="rId12"/>
    <p:sldId id="663" r:id="rId13"/>
    <p:sldId id="664" r:id="rId14"/>
    <p:sldId id="665" r:id="rId15"/>
    <p:sldId id="666" r:id="rId16"/>
    <p:sldId id="667" r:id="rId17"/>
    <p:sldId id="659" r:id="rId18"/>
    <p:sldId id="660" r:id="rId19"/>
    <p:sldId id="594" r:id="rId20"/>
    <p:sldId id="595" r:id="rId21"/>
    <p:sldId id="596" r:id="rId22"/>
    <p:sldId id="597" r:id="rId23"/>
    <p:sldId id="598" r:id="rId24"/>
    <p:sldId id="599" r:id="rId25"/>
    <p:sldId id="600" r:id="rId26"/>
    <p:sldId id="602" r:id="rId27"/>
    <p:sldId id="603" r:id="rId28"/>
    <p:sldId id="60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618" r:id="rId43"/>
    <p:sldId id="619" r:id="rId44"/>
    <p:sldId id="620" r:id="rId45"/>
    <p:sldId id="621" r:id="rId46"/>
    <p:sldId id="622" r:id="rId47"/>
    <p:sldId id="623" r:id="rId48"/>
    <p:sldId id="624" r:id="rId49"/>
    <p:sldId id="625" r:id="rId50"/>
    <p:sldId id="626" r:id="rId51"/>
    <p:sldId id="627" r:id="rId52"/>
    <p:sldId id="628" r:id="rId53"/>
    <p:sldId id="629" r:id="rId54"/>
    <p:sldId id="630" r:id="rId55"/>
    <p:sldId id="631" r:id="rId56"/>
    <p:sldId id="632" r:id="rId57"/>
    <p:sldId id="633" r:id="rId58"/>
    <p:sldId id="634" r:id="rId59"/>
    <p:sldId id="635" r:id="rId60"/>
    <p:sldId id="636" r:id="rId61"/>
    <p:sldId id="637" r:id="rId62"/>
    <p:sldId id="638" r:id="rId63"/>
    <p:sldId id="639" r:id="rId64"/>
    <p:sldId id="640" r:id="rId65"/>
    <p:sldId id="656" r:id="rId66"/>
    <p:sldId id="655" r:id="rId67"/>
    <p:sldId id="553" r:id="rId68"/>
    <p:sldId id="641" r:id="rId69"/>
    <p:sldId id="642" r:id="rId70"/>
    <p:sldId id="643" r:id="rId71"/>
    <p:sldId id="644" r:id="rId72"/>
    <p:sldId id="645" r:id="rId73"/>
    <p:sldId id="646" r:id="rId74"/>
    <p:sldId id="554" r:id="rId75"/>
    <p:sldId id="555" r:id="rId76"/>
    <p:sldId id="556" r:id="rId77"/>
    <p:sldId id="557" r:id="rId78"/>
    <p:sldId id="558" r:id="rId79"/>
    <p:sldId id="559" r:id="rId80"/>
    <p:sldId id="560" r:id="rId81"/>
    <p:sldId id="561" r:id="rId82"/>
    <p:sldId id="562" r:id="rId83"/>
    <p:sldId id="563" r:id="rId84"/>
    <p:sldId id="564" r:id="rId85"/>
    <p:sldId id="565" r:id="rId86"/>
    <p:sldId id="566" r:id="rId87"/>
    <p:sldId id="567" r:id="rId88"/>
    <p:sldId id="568" r:id="rId89"/>
    <p:sldId id="569" r:id="rId90"/>
    <p:sldId id="570" r:id="rId91"/>
    <p:sldId id="571" r:id="rId92"/>
    <p:sldId id="572" r:id="rId93"/>
    <p:sldId id="573" r:id="rId94"/>
    <p:sldId id="574" r:id="rId95"/>
    <p:sldId id="575" r:id="rId96"/>
    <p:sldId id="576" r:id="rId97"/>
    <p:sldId id="577" r:id="rId98"/>
    <p:sldId id="578" r:id="rId99"/>
    <p:sldId id="579" r:id="rId100"/>
    <p:sldId id="580" r:id="rId101"/>
    <p:sldId id="581" r:id="rId102"/>
    <p:sldId id="582" r:id="rId103"/>
    <p:sldId id="583" r:id="rId104"/>
    <p:sldId id="584" r:id="rId105"/>
    <p:sldId id="585" r:id="rId106"/>
    <p:sldId id="586" r:id="rId107"/>
    <p:sldId id="647" r:id="rId108"/>
    <p:sldId id="648" r:id="rId109"/>
    <p:sldId id="649" r:id="rId110"/>
    <p:sldId id="650" r:id="rId111"/>
    <p:sldId id="651" r:id="rId112"/>
    <p:sldId id="652" r:id="rId113"/>
    <p:sldId id="653" r:id="rId114"/>
    <p:sldId id="654" r:id="rId115"/>
    <p:sldId id="527" r:id="rId116"/>
    <p:sldId id="443" r:id="rId117"/>
    <p:sldId id="444" r:id="rId118"/>
    <p:sldId id="445" r:id="rId119"/>
    <p:sldId id="446" r:id="rId120"/>
    <p:sldId id="447" r:id="rId121"/>
    <p:sldId id="448" r:id="rId122"/>
    <p:sldId id="449" r:id="rId123"/>
    <p:sldId id="450" r:id="rId124"/>
    <p:sldId id="433" r:id="rId1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2" autoAdjust="0"/>
    <p:restoredTop sz="93190" autoAdjust="0"/>
  </p:normalViewPr>
  <p:slideViewPr>
    <p:cSldViewPr>
      <p:cViewPr>
        <p:scale>
          <a:sx n="72" d="100"/>
          <a:sy n="72" d="100"/>
        </p:scale>
        <p:origin x="-984" y="19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31/10/2017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31/10/2017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532B14-F40F-42E9-BD2F-8CEE51D4A1CB}" type="slidenum">
              <a:rPr lang="en-US"/>
              <a:pPr eaLnBrk="1" hangingPunct="1"/>
              <a:t>72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587D11-C7B1-42C4-8038-6F1DC2AEF136}" type="slidenum">
              <a:rPr lang="en-US"/>
              <a:pPr eaLnBrk="1" hangingPunct="1"/>
              <a:t>84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89EB89-4491-479D-9F6B-C7749360E362}" type="slidenum">
              <a:rPr lang="en-US"/>
              <a:pPr eaLnBrk="1" hangingPunct="1"/>
              <a:t>96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smtClean="0"/>
              <a:t>Began to produce paychecks and payroll reports, manage personnel records and analyze the use of personnel in the business.</a:t>
            </a:r>
          </a:p>
          <a:p>
            <a:pPr eaLnBrk="1" hangingPunct="1"/>
            <a:r>
              <a:rPr lang="en-US" smtClean="0"/>
              <a:t>Has gone far beyond that as shown in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39B009-D23A-4A3B-8ADF-21E9AF9213A8}" type="slidenum">
              <a:rPr lang="en-US"/>
              <a:pPr eaLnBrk="1" hangingPunct="1"/>
              <a:t>101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mtClean="0"/>
              <a:t>Oldest and most widely used information systems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587D11-C7B1-42C4-8038-6F1DC2AEF136}" type="slidenum">
              <a:rPr lang="en-US"/>
              <a:pPr eaLnBrk="1" hangingPunct="1"/>
              <a:t>110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A464C5-5C61-4E2A-81C9-6D4C36B8E177}" type="slidenum">
              <a:rPr lang="en-US"/>
              <a:pPr eaLnBrk="1" hangingPunct="1"/>
              <a:t>114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C183DB-50D7-4B46-BA35-05BBFDBA5C1C}" type="slidenum">
              <a:rPr lang="en-US"/>
              <a:pPr eaLnBrk="1" hangingPunct="1"/>
              <a:t>121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smtClean="0"/>
              <a:t>Customer life cycle:  Three phases of the relationship between the company and its customers:</a:t>
            </a:r>
          </a:p>
          <a:p>
            <a:pPr eaLnBrk="1" hangingPunct="1"/>
            <a:r>
              <a:rPr lang="en-US" smtClean="0"/>
              <a:t>Acquire – acquire new customers</a:t>
            </a:r>
          </a:p>
          <a:p>
            <a:pPr eaLnBrk="1" hangingPunct="1"/>
            <a:r>
              <a:rPr lang="en-US" smtClean="0"/>
              <a:t>Enhance – keep customers happy, cross sell and up-sell</a:t>
            </a:r>
          </a:p>
          <a:p>
            <a:pPr eaLnBrk="1" hangingPunct="1"/>
            <a:r>
              <a:rPr lang="en-US" smtClean="0"/>
              <a:t>Retain – identify and reward most loyal and profitable customers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2AC18E-9FC6-4407-8D04-141CA73F2AFD}" type="slidenum">
              <a:rPr lang="en-US"/>
              <a:pPr eaLnBrk="1" hangingPunct="1"/>
              <a:t>123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Over 50% of CRM projects did not produce results that were promised</a:t>
            </a:r>
          </a:p>
          <a:p>
            <a:pPr eaLnBrk="1" hangingPunct="1"/>
            <a:r>
              <a:rPr lang="en-US" smtClean="0"/>
              <a:t>20% of businesses report that CRM has damaged customer relationships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93348" y="274760"/>
            <a:ext cx="8505472" cy="1307856"/>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03932" y="1677866"/>
            <a:ext cx="8505472"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03932" y="4231298"/>
            <a:ext cx="8505472"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1"/>
          <p:cNvSpPr>
            <a:spLocks noGrp="1" noChangeArrowheads="1"/>
          </p:cNvSpPr>
          <p:nvPr>
            <p:ph type="sldNum" sz="quarter" idx="10"/>
          </p:nvPr>
        </p:nvSpPr>
        <p:spPr>
          <a:ln/>
        </p:spPr>
        <p:txBody>
          <a:bodyPr/>
          <a:lstStyle>
            <a:lvl1pPr>
              <a:defRPr/>
            </a:lvl1pPr>
          </a:lstStyle>
          <a:p>
            <a:pPr>
              <a:defRPr/>
            </a:pPr>
            <a:r>
              <a:rPr lang="en-US"/>
              <a:t>7-</a:t>
            </a:r>
            <a:fld id="{F5909EC0-4684-4FF1-A7EB-27C06B22E072}" type="slidenum">
              <a:rPr lang="en-US"/>
              <a:pPr>
                <a:defRPr/>
              </a:pPr>
              <a:t>‹#›</a:t>
            </a:fld>
            <a:endParaRPr lang="en-US"/>
          </a:p>
        </p:txBody>
      </p:sp>
    </p:spTree>
    <p:extLst>
      <p:ext uri="{BB962C8B-B14F-4D97-AF65-F5344CB8AC3E}">
        <p14:creationId xmlns:p14="http://schemas.microsoft.com/office/powerpoint/2010/main" val="223527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E38DA1-E58B-45C5-A1AF-85A4378B1A90}" type="slidenum">
              <a:rPr lang="en-US"/>
              <a:pPr>
                <a:defRPr/>
              </a:pPr>
              <a:t>‹#›</a:t>
            </a:fld>
            <a:endParaRPr lang="en-US"/>
          </a:p>
        </p:txBody>
      </p:sp>
    </p:spTree>
    <p:extLst>
      <p:ext uri="{BB962C8B-B14F-4D97-AF65-F5344CB8AC3E}">
        <p14:creationId xmlns:p14="http://schemas.microsoft.com/office/powerpoint/2010/main" val="41615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10/31/2017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wmf"/><Relationship Id="rId19" Type="http://schemas.openxmlformats.org/officeDocument/2006/relationships/oleObject" Target="../embeddings/oleObject9.bin"/><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3.bin"/></Relationships>
</file>

<file path=ppt/slides/_rels/slide6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16.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8.bin"/></Relationships>
</file>

<file path=ppt/slides/_rels/slide63.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18" Type="http://schemas.openxmlformats.org/officeDocument/2006/relationships/image" Target="../media/image31.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8.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2.bin"/><Relationship Id="rId14" Type="http://schemas.openxmlformats.org/officeDocument/2006/relationships/image" Target="../media/image29.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001000" cy="1143000"/>
          </a:xfrm>
        </p:spPr>
        <p:txBody>
          <a:bodyPr/>
          <a:lstStyle/>
          <a:p>
            <a:pPr eaLnBrk="1" hangingPunct="1"/>
            <a:r>
              <a:rPr lang="en-US" sz="4400" b="1" dirty="0" err="1" smtClean="0">
                <a:solidFill>
                  <a:srgbClr val="FF0000"/>
                </a:solidFill>
              </a:rPr>
              <a:t>Perencanaan</a:t>
            </a:r>
            <a:r>
              <a:rPr lang="en-US" sz="4400" b="1" dirty="0" smtClean="0">
                <a:solidFill>
                  <a:srgbClr val="FF0000"/>
                </a:solidFill>
              </a:rPr>
              <a:t> e-Business</a:t>
            </a:r>
          </a:p>
        </p:txBody>
      </p:sp>
      <p:sp>
        <p:nvSpPr>
          <p:cNvPr id="6147" name="Rectangle 3"/>
          <p:cNvSpPr>
            <a:spLocks noGrp="1" noChangeArrowheads="1"/>
          </p:cNvSpPr>
          <p:nvPr>
            <p:ph type="body" idx="1"/>
          </p:nvPr>
        </p:nvSpPr>
        <p:spPr>
          <a:xfrm>
            <a:off x="133350" y="1406525"/>
            <a:ext cx="8839200" cy="4876800"/>
          </a:xfrm>
        </p:spPr>
        <p:txBody>
          <a:bodyPr/>
          <a:lstStyle/>
          <a:p>
            <a:pPr eaLnBrk="1" hangingPunct="1">
              <a:lnSpc>
                <a:spcPct val="90000"/>
              </a:lnSpc>
            </a:pPr>
            <a:r>
              <a:rPr lang="en-US" sz="2600" dirty="0" err="1" smtClean="0"/>
              <a:t>Dalam</a:t>
            </a:r>
            <a:r>
              <a:rPr lang="en-US" sz="2600" dirty="0" smtClean="0"/>
              <a:t> </a:t>
            </a:r>
            <a:r>
              <a:rPr lang="en-US" sz="2600" dirty="0" err="1" smtClean="0"/>
              <a:t>bagan</a:t>
            </a:r>
            <a:r>
              <a:rPr lang="en-US" sz="2600" dirty="0" smtClean="0"/>
              <a:t> proses </a:t>
            </a:r>
            <a:r>
              <a:rPr lang="en-US" sz="2600" dirty="0" err="1" smtClean="0"/>
              <a:t>perencanaan</a:t>
            </a:r>
            <a:r>
              <a:rPr lang="en-US" sz="2600" dirty="0" smtClean="0"/>
              <a:t> e-</a:t>
            </a:r>
            <a:r>
              <a:rPr lang="en-US" sz="2600" dirty="0" err="1" smtClean="0"/>
              <a:t>busines</a:t>
            </a:r>
            <a:r>
              <a:rPr lang="en-US" sz="2600" dirty="0" smtClean="0"/>
              <a:t>, </a:t>
            </a:r>
            <a:r>
              <a:rPr lang="en-US" sz="2600" dirty="0" err="1" smtClean="0"/>
              <a:t>difokuskan</a:t>
            </a:r>
            <a:r>
              <a:rPr lang="en-US" sz="2600" dirty="0" smtClean="0"/>
              <a:t> </a:t>
            </a:r>
            <a:r>
              <a:rPr lang="en-US" sz="2600" dirty="0" err="1" smtClean="0"/>
              <a:t>kepada</a:t>
            </a:r>
            <a:r>
              <a:rPr lang="en-US" sz="2600" dirty="0" smtClean="0"/>
              <a:t> </a:t>
            </a:r>
            <a:r>
              <a:rPr lang="en-US" sz="2600" dirty="0" err="1" smtClean="0"/>
              <a:t>pemilihan</a:t>
            </a:r>
            <a:r>
              <a:rPr lang="en-US" sz="2600" dirty="0" smtClean="0"/>
              <a:t> pendekatan2 yang </a:t>
            </a:r>
            <a:r>
              <a:rPr lang="en-US" sz="2600" dirty="0" err="1" smtClean="0"/>
              <a:t>inofatif</a:t>
            </a:r>
            <a:r>
              <a:rPr lang="en-US" sz="2600" dirty="0" smtClean="0"/>
              <a:t> </a:t>
            </a:r>
            <a:r>
              <a:rPr lang="en-US" sz="2600" dirty="0" err="1" smtClean="0"/>
              <a:t>untuk</a:t>
            </a:r>
            <a:r>
              <a:rPr lang="en-US" sz="2600" dirty="0" smtClean="0"/>
              <a:t> </a:t>
            </a:r>
            <a:r>
              <a:rPr lang="en-US" sz="2600" dirty="0" err="1" smtClean="0"/>
              <a:t>memuaskan</a:t>
            </a:r>
            <a:r>
              <a:rPr lang="en-US" sz="2600" dirty="0" smtClean="0"/>
              <a:t> </a:t>
            </a:r>
            <a:r>
              <a:rPr lang="en-US" sz="2600" dirty="0" err="1" smtClean="0"/>
              <a:t>nilai</a:t>
            </a:r>
            <a:r>
              <a:rPr lang="en-US" sz="2600" dirty="0" smtClean="0"/>
              <a:t> </a:t>
            </a:r>
            <a:r>
              <a:rPr lang="en-US" sz="2600" dirty="0" err="1" smtClean="0"/>
              <a:t>pelanggan</a:t>
            </a:r>
            <a:r>
              <a:rPr lang="en-US" sz="2600" dirty="0" smtClean="0"/>
              <a:t> </a:t>
            </a:r>
            <a:r>
              <a:rPr lang="en-US" sz="2600" dirty="0" err="1" smtClean="0"/>
              <a:t>dari</a:t>
            </a:r>
            <a:r>
              <a:rPr lang="en-US" sz="2600" dirty="0" smtClean="0"/>
              <a:t> </a:t>
            </a:r>
            <a:r>
              <a:rPr lang="en-US" sz="2600" dirty="0" err="1" smtClean="0"/>
              <a:t>suatu</a:t>
            </a:r>
            <a:r>
              <a:rPr lang="en-US" sz="2600" dirty="0" smtClean="0"/>
              <a:t> </a:t>
            </a:r>
            <a:r>
              <a:rPr lang="en-US" sz="2600" dirty="0" err="1" smtClean="0"/>
              <a:t>perusahaan</a:t>
            </a:r>
            <a:r>
              <a:rPr lang="en-US" sz="2600" dirty="0" smtClean="0"/>
              <a:t> </a:t>
            </a:r>
            <a:r>
              <a:rPr lang="en-US" sz="2600" dirty="0" err="1" smtClean="0"/>
              <a:t>dan</a:t>
            </a:r>
            <a:r>
              <a:rPr lang="en-US" sz="2600" dirty="0" smtClean="0"/>
              <a:t> </a:t>
            </a:r>
            <a:r>
              <a:rPr lang="en-US" sz="2600" dirty="0" err="1" smtClean="0"/>
              <a:t>tentu</a:t>
            </a:r>
            <a:r>
              <a:rPr lang="en-US" sz="2600" dirty="0" smtClean="0"/>
              <a:t> </a:t>
            </a:r>
            <a:r>
              <a:rPr lang="en-US" sz="2600" dirty="0" err="1" smtClean="0"/>
              <a:t>saja</a:t>
            </a:r>
            <a:r>
              <a:rPr lang="en-US" sz="2600" dirty="0" smtClean="0"/>
              <a:t> </a:t>
            </a:r>
            <a:r>
              <a:rPr lang="en-US" sz="2600" dirty="0" err="1" smtClean="0"/>
              <a:t>untuk</a:t>
            </a:r>
            <a:r>
              <a:rPr lang="en-US" sz="2600" dirty="0" smtClean="0"/>
              <a:t> </a:t>
            </a:r>
            <a:r>
              <a:rPr lang="en-US" sz="2600" dirty="0" err="1" smtClean="0"/>
              <a:t>mencapai</a:t>
            </a:r>
            <a:r>
              <a:rPr lang="en-US" sz="2600" dirty="0" smtClean="0"/>
              <a:t> </a:t>
            </a:r>
            <a:r>
              <a:rPr lang="en-US" sz="2600" dirty="0" err="1" smtClean="0"/>
              <a:t>tujuan</a:t>
            </a:r>
            <a:r>
              <a:rPr lang="en-US" sz="2600" dirty="0" smtClean="0"/>
              <a:t> </a:t>
            </a:r>
            <a:r>
              <a:rPr lang="en-US" sz="2600" dirty="0" err="1" smtClean="0"/>
              <a:t>bisnis</a:t>
            </a:r>
            <a:r>
              <a:rPr lang="en-US" sz="2600" dirty="0" smtClean="0"/>
              <a:t> </a:t>
            </a:r>
            <a:r>
              <a:rPr lang="en-US" sz="2600" dirty="0" err="1" smtClean="0"/>
              <a:t>suatu</a:t>
            </a:r>
            <a:r>
              <a:rPr lang="en-US" sz="2600" dirty="0" smtClean="0"/>
              <a:t> </a:t>
            </a:r>
            <a:r>
              <a:rPr lang="en-US" sz="2600" dirty="0" err="1" smtClean="0"/>
              <a:t>perusahaan</a:t>
            </a:r>
            <a:endParaRPr lang="en-US" sz="2600" dirty="0" smtClean="0"/>
          </a:p>
          <a:p>
            <a:pPr eaLnBrk="1" hangingPunct="1">
              <a:lnSpc>
                <a:spcPct val="90000"/>
              </a:lnSpc>
            </a:pPr>
            <a:r>
              <a:rPr lang="en-US" sz="2600" dirty="0" smtClean="0"/>
              <a:t>Proses </a:t>
            </a:r>
            <a:r>
              <a:rPr lang="en-US" sz="2600" dirty="0" err="1" smtClean="0"/>
              <a:t>perencanaan</a:t>
            </a:r>
            <a:r>
              <a:rPr lang="en-US" sz="2600" dirty="0" smtClean="0"/>
              <a:t> </a:t>
            </a:r>
            <a:r>
              <a:rPr lang="en-US" sz="2600" dirty="0" err="1" smtClean="0"/>
              <a:t>ini</a:t>
            </a:r>
            <a:r>
              <a:rPr lang="en-US" sz="2600" dirty="0" smtClean="0"/>
              <a:t> </a:t>
            </a:r>
            <a:r>
              <a:rPr lang="en-US" sz="2600" dirty="0" err="1" smtClean="0"/>
              <a:t>akan</a:t>
            </a:r>
            <a:r>
              <a:rPr lang="en-US" sz="2600" dirty="0" smtClean="0"/>
              <a:t> </a:t>
            </a:r>
            <a:r>
              <a:rPr lang="en-US" sz="2600" dirty="0" err="1" smtClean="0"/>
              <a:t>menuju</a:t>
            </a:r>
            <a:r>
              <a:rPr lang="en-US" sz="2600" dirty="0" smtClean="0"/>
              <a:t> </a:t>
            </a:r>
            <a:r>
              <a:rPr lang="en-US" sz="2600" dirty="0" err="1" smtClean="0"/>
              <a:t>kepada</a:t>
            </a:r>
            <a:r>
              <a:rPr lang="en-US" sz="2600" dirty="0" smtClean="0"/>
              <a:t> </a:t>
            </a:r>
            <a:r>
              <a:rPr lang="en-US" sz="2600" dirty="0" err="1" smtClean="0"/>
              <a:t>pembentukan</a:t>
            </a:r>
            <a:r>
              <a:rPr lang="en-US" sz="2600" dirty="0" smtClean="0"/>
              <a:t> strategi2 </a:t>
            </a:r>
            <a:r>
              <a:rPr lang="en-US" sz="2600" dirty="0" err="1" smtClean="0"/>
              <a:t>dan</a:t>
            </a:r>
            <a:r>
              <a:rPr lang="en-US" sz="2600" dirty="0" smtClean="0"/>
              <a:t> model2 </a:t>
            </a:r>
            <a:r>
              <a:rPr lang="en-US" sz="2600" dirty="0" err="1" smtClean="0"/>
              <a:t>bisnis</a:t>
            </a:r>
            <a:r>
              <a:rPr lang="en-US" sz="2600" dirty="0" smtClean="0"/>
              <a:t>, </a:t>
            </a:r>
            <a:r>
              <a:rPr lang="en-US" sz="2600" dirty="0" err="1" smtClean="0"/>
              <a:t>untuk</a:t>
            </a:r>
            <a:r>
              <a:rPr lang="en-US" sz="2600" dirty="0" smtClean="0"/>
              <a:t> </a:t>
            </a:r>
            <a:r>
              <a:rPr lang="en-US" sz="2600" dirty="0" err="1" smtClean="0"/>
              <a:t>suatu</a:t>
            </a:r>
            <a:r>
              <a:rPr lang="en-US" sz="2600" dirty="0" smtClean="0"/>
              <a:t> platform e-business </a:t>
            </a:r>
            <a:r>
              <a:rPr lang="en-US" sz="2600" dirty="0" err="1" smtClean="0"/>
              <a:t>dan</a:t>
            </a:r>
            <a:r>
              <a:rPr lang="en-US" sz="2600" dirty="0" smtClean="0"/>
              <a:t> e-commerce yang </a:t>
            </a:r>
            <a:r>
              <a:rPr lang="en-US" sz="2600" dirty="0" err="1" smtClean="0"/>
              <a:t>baru</a:t>
            </a:r>
            <a:r>
              <a:rPr lang="en-US" sz="2600" dirty="0" smtClean="0"/>
              <a:t>, </a:t>
            </a:r>
            <a:r>
              <a:rPr lang="en-US" sz="2600" dirty="0" err="1" smtClean="0"/>
              <a:t>termasuk</a:t>
            </a:r>
            <a:r>
              <a:rPr lang="en-US" sz="2600" dirty="0" smtClean="0"/>
              <a:t> </a:t>
            </a:r>
            <a:r>
              <a:rPr lang="en-US" sz="2600" dirty="0" err="1" smtClean="0"/>
              <a:t>perubahan</a:t>
            </a:r>
            <a:r>
              <a:rPr lang="en-US" sz="2600" dirty="0" smtClean="0"/>
              <a:t> proses, </a:t>
            </a:r>
            <a:r>
              <a:rPr lang="en-US" sz="2600" dirty="0" err="1" smtClean="0"/>
              <a:t>produk</a:t>
            </a:r>
            <a:r>
              <a:rPr lang="en-US" sz="2600" dirty="0" smtClean="0"/>
              <a:t> </a:t>
            </a:r>
            <a:r>
              <a:rPr lang="en-US" sz="2600" dirty="0" err="1" smtClean="0"/>
              <a:t>dan</a:t>
            </a:r>
            <a:r>
              <a:rPr lang="en-US" sz="2600" dirty="0" smtClean="0"/>
              <a:t> </a:t>
            </a:r>
            <a:r>
              <a:rPr lang="en-US" sz="2600" dirty="0" err="1" smtClean="0"/>
              <a:t>pelayanan</a:t>
            </a:r>
            <a:r>
              <a:rPr lang="en-US" sz="2600" dirty="0" smtClean="0"/>
              <a:t>.</a:t>
            </a:r>
          </a:p>
          <a:p>
            <a:pPr eaLnBrk="1" hangingPunct="1">
              <a:lnSpc>
                <a:spcPct val="90000"/>
              </a:lnSpc>
            </a:pPr>
            <a:r>
              <a:rPr lang="en-US" sz="2600" dirty="0" err="1" smtClean="0"/>
              <a:t>Kemudian</a:t>
            </a:r>
            <a:r>
              <a:rPr lang="en-US" sz="2600" dirty="0" smtClean="0"/>
              <a:t> </a:t>
            </a:r>
            <a:r>
              <a:rPr lang="en-US" sz="2600" dirty="0" err="1" smtClean="0"/>
              <a:t>perusahaan</a:t>
            </a:r>
            <a:r>
              <a:rPr lang="en-US" sz="2600" dirty="0" smtClean="0"/>
              <a:t> </a:t>
            </a:r>
            <a:r>
              <a:rPr lang="en-US" sz="2600" dirty="0" err="1" smtClean="0"/>
              <a:t>mengembangkan</a:t>
            </a:r>
            <a:r>
              <a:rPr lang="en-US" sz="2600" dirty="0" smtClean="0"/>
              <a:t> </a:t>
            </a:r>
            <a:r>
              <a:rPr lang="en-US" sz="2600" dirty="0" err="1" smtClean="0"/>
              <a:t>suatu</a:t>
            </a:r>
            <a:r>
              <a:rPr lang="en-US" sz="2600" dirty="0" smtClean="0"/>
              <a:t> strategi2 IT </a:t>
            </a:r>
            <a:r>
              <a:rPr lang="en-US" sz="2600" dirty="0" err="1" smtClean="0"/>
              <a:t>dan</a:t>
            </a:r>
            <a:r>
              <a:rPr lang="en-US" sz="2600" dirty="0" smtClean="0"/>
              <a:t> </a:t>
            </a:r>
            <a:r>
              <a:rPr lang="en-US" sz="2600" dirty="0" err="1" smtClean="0"/>
              <a:t>arsitektur</a:t>
            </a:r>
            <a:r>
              <a:rPr lang="en-US" sz="2600" dirty="0" smtClean="0"/>
              <a:t> IT yang </a:t>
            </a:r>
            <a:r>
              <a:rPr lang="en-US" sz="2600" dirty="0" err="1" smtClean="0"/>
              <a:t>mendukung</a:t>
            </a:r>
            <a:r>
              <a:rPr lang="en-US" sz="2600" dirty="0" smtClean="0"/>
              <a:t> </a:t>
            </a:r>
            <a:r>
              <a:rPr lang="en-US" sz="2600" dirty="0" err="1" smtClean="0"/>
              <a:t>pembentukan</a:t>
            </a:r>
            <a:r>
              <a:rPr lang="en-US" sz="2600" dirty="0" smtClean="0"/>
              <a:t> </a:t>
            </a:r>
            <a:r>
              <a:rPr lang="en-US" sz="2600" dirty="0" err="1" smtClean="0"/>
              <a:t>dan</a:t>
            </a:r>
            <a:r>
              <a:rPr lang="en-US" sz="2600" dirty="0" smtClean="0"/>
              <a:t> </a:t>
            </a:r>
            <a:r>
              <a:rPr lang="en-US" sz="2600" dirty="0" err="1" smtClean="0"/>
              <a:t>pengimplementasian</a:t>
            </a:r>
            <a:r>
              <a:rPr lang="en-US" sz="2600" dirty="0" smtClean="0"/>
              <a:t> </a:t>
            </a:r>
            <a:r>
              <a:rPr lang="en-US" sz="2600" dirty="0" err="1" smtClean="0"/>
              <a:t>aplikasi</a:t>
            </a:r>
            <a:r>
              <a:rPr lang="en-US" sz="2600" dirty="0" smtClean="0"/>
              <a:t> e-business </a:t>
            </a:r>
            <a:r>
              <a:rPr lang="en-US" sz="2600" dirty="0" err="1" smtClean="0"/>
              <a:t>baru</a:t>
            </a:r>
            <a:r>
              <a:rPr lang="en-US" sz="2600" dirty="0" smtClean="0"/>
              <a:t> yang </a:t>
            </a:r>
            <a:r>
              <a:rPr lang="en-US" sz="2600" dirty="0" err="1" smtClean="0"/>
              <a:t>direncanakan</a:t>
            </a:r>
            <a:endParaRPr lang="en-US" sz="2600" dirty="0" smtClean="0"/>
          </a:p>
        </p:txBody>
      </p:sp>
    </p:spTree>
    <p:extLst>
      <p:ext uri="{BB962C8B-B14F-4D97-AF65-F5344CB8AC3E}">
        <p14:creationId xmlns:p14="http://schemas.microsoft.com/office/powerpoint/2010/main" val="19065587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1442ABE-4C33-46D4-9BD9-06D24B6BA6C2}" type="slidenum">
              <a:rPr lang="en-US">
                <a:solidFill>
                  <a:srgbClr val="F5E7AB"/>
                </a:solidFill>
              </a:rPr>
              <a:pPr eaLnBrk="1" hangingPunct="1"/>
              <a:t>100</a:t>
            </a:fld>
            <a:endParaRPr lang="en-US">
              <a:solidFill>
                <a:srgbClr val="F5E7AB"/>
              </a:solidFill>
            </a:endParaRPr>
          </a:p>
        </p:txBody>
      </p:sp>
      <p:sp>
        <p:nvSpPr>
          <p:cNvPr id="60419" name="Rectangle 2"/>
          <p:cNvSpPr>
            <a:spLocks noGrp="1" noChangeArrowheads="1"/>
          </p:cNvSpPr>
          <p:nvPr>
            <p:ph type="title"/>
          </p:nvPr>
        </p:nvSpPr>
        <p:spPr/>
        <p:txBody>
          <a:bodyPr/>
          <a:lstStyle/>
          <a:p>
            <a:pPr eaLnBrk="1" hangingPunct="1"/>
            <a:r>
              <a:rPr lang="en-US" smtClean="0"/>
              <a:t>Employee Self-Service (ESS)</a:t>
            </a:r>
          </a:p>
        </p:txBody>
      </p:sp>
      <p:sp>
        <p:nvSpPr>
          <p:cNvPr id="60420" name="Rectangle 3"/>
          <p:cNvSpPr>
            <a:spLocks noGrp="1" noChangeArrowheads="1"/>
          </p:cNvSpPr>
          <p:nvPr>
            <p:ph type="body" idx="1"/>
          </p:nvPr>
        </p:nvSpPr>
        <p:spPr/>
        <p:txBody>
          <a:bodyPr/>
          <a:lstStyle/>
          <a:p>
            <a:pPr eaLnBrk="1" hangingPunct="1"/>
            <a:r>
              <a:rPr lang="en-US" smtClean="0"/>
              <a:t>Intranet applications that allow employees to</a:t>
            </a:r>
          </a:p>
          <a:p>
            <a:pPr lvl="1" eaLnBrk="1" hangingPunct="1"/>
            <a:r>
              <a:rPr lang="en-US" smtClean="0"/>
              <a:t>View benefits</a:t>
            </a:r>
          </a:p>
          <a:p>
            <a:pPr lvl="1" eaLnBrk="1" hangingPunct="1"/>
            <a:r>
              <a:rPr lang="en-US" smtClean="0"/>
              <a:t>Enter travel and expense reports</a:t>
            </a:r>
          </a:p>
          <a:p>
            <a:pPr lvl="1" eaLnBrk="1" hangingPunct="1"/>
            <a:r>
              <a:rPr lang="en-US" smtClean="0"/>
              <a:t>Verify employment and salary information</a:t>
            </a:r>
          </a:p>
          <a:p>
            <a:pPr lvl="1" eaLnBrk="1" hangingPunct="1"/>
            <a:r>
              <a:rPr lang="en-US" smtClean="0"/>
              <a:t>Update their personal information</a:t>
            </a:r>
          </a:p>
          <a:p>
            <a:pPr lvl="1" eaLnBrk="1" hangingPunct="1"/>
            <a:r>
              <a:rPr lang="en-US" smtClean="0"/>
              <a:t>Enter data that has a time constraint to it</a:t>
            </a:r>
          </a:p>
        </p:txBody>
      </p:sp>
    </p:spTree>
    <p:extLst>
      <p:ext uri="{BB962C8B-B14F-4D97-AF65-F5344CB8AC3E}">
        <p14:creationId xmlns:p14="http://schemas.microsoft.com/office/powerpoint/2010/main" val="15002610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394856C-99A9-4AA7-BA85-A19509B1D4E9}" type="slidenum">
              <a:rPr lang="en-US">
                <a:solidFill>
                  <a:srgbClr val="F5E7AB"/>
                </a:solidFill>
              </a:rPr>
              <a:pPr eaLnBrk="1" hangingPunct="1"/>
              <a:t>101</a:t>
            </a:fld>
            <a:endParaRPr lang="en-US">
              <a:solidFill>
                <a:srgbClr val="F5E7AB"/>
              </a:solidFill>
            </a:endParaRPr>
          </a:p>
        </p:txBody>
      </p:sp>
      <p:sp>
        <p:nvSpPr>
          <p:cNvPr id="61443" name="Rectangle 2"/>
          <p:cNvSpPr>
            <a:spLocks noGrp="1" noChangeArrowheads="1"/>
          </p:cNvSpPr>
          <p:nvPr>
            <p:ph type="title"/>
          </p:nvPr>
        </p:nvSpPr>
        <p:spPr/>
        <p:txBody>
          <a:bodyPr/>
          <a:lstStyle/>
          <a:p>
            <a:pPr eaLnBrk="1" hangingPunct="1"/>
            <a:r>
              <a:rPr lang="en-US"/>
              <a:t>Accounting Information Systems</a:t>
            </a:r>
          </a:p>
        </p:txBody>
      </p:sp>
      <p:sp>
        <p:nvSpPr>
          <p:cNvPr id="61444" name="Rectangle 3"/>
          <p:cNvSpPr>
            <a:spLocks noGrp="1" noChangeArrowheads="1"/>
          </p:cNvSpPr>
          <p:nvPr>
            <p:ph type="body" idx="1"/>
          </p:nvPr>
        </p:nvSpPr>
        <p:spPr/>
        <p:txBody>
          <a:bodyPr/>
          <a:lstStyle/>
          <a:p>
            <a:pPr eaLnBrk="1" hangingPunct="1"/>
            <a:r>
              <a:rPr lang="en-US" smtClean="0"/>
              <a:t>Record and report the flow of funds through an organization</a:t>
            </a:r>
          </a:p>
          <a:p>
            <a:pPr eaLnBrk="1" hangingPunct="1"/>
            <a:r>
              <a:rPr lang="en-US" smtClean="0"/>
              <a:t>Produce financial statements</a:t>
            </a:r>
          </a:p>
          <a:p>
            <a:pPr eaLnBrk="1" hangingPunct="1"/>
            <a:r>
              <a:rPr lang="en-US" smtClean="0"/>
              <a:t>Forecasts of future conditions</a:t>
            </a:r>
          </a:p>
        </p:txBody>
      </p:sp>
    </p:spTree>
    <p:extLst>
      <p:ext uri="{BB962C8B-B14F-4D97-AF65-F5344CB8AC3E}">
        <p14:creationId xmlns:p14="http://schemas.microsoft.com/office/powerpoint/2010/main" val="41041290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EAA0A211-05AB-42DE-971A-59ED98A12428}" type="slidenum">
              <a:rPr lang="en-US">
                <a:solidFill>
                  <a:srgbClr val="F5E7AB"/>
                </a:solidFill>
              </a:rPr>
              <a:pPr eaLnBrk="1" hangingPunct="1"/>
              <a:t>102</a:t>
            </a:fld>
            <a:endParaRPr lang="en-US">
              <a:solidFill>
                <a:srgbClr val="F5E7AB"/>
              </a:solidFill>
            </a:endParaRPr>
          </a:p>
        </p:txBody>
      </p:sp>
      <p:sp>
        <p:nvSpPr>
          <p:cNvPr id="62467" name="Rectangle 2"/>
          <p:cNvSpPr>
            <a:spLocks noGrp="1" noChangeArrowheads="1"/>
          </p:cNvSpPr>
          <p:nvPr>
            <p:ph type="title"/>
          </p:nvPr>
        </p:nvSpPr>
        <p:spPr/>
        <p:txBody>
          <a:bodyPr/>
          <a:lstStyle/>
          <a:p>
            <a:pPr eaLnBrk="1" hangingPunct="1"/>
            <a:r>
              <a:rPr lang="en-US"/>
              <a:t>Accounting Information Systems</a:t>
            </a:r>
          </a:p>
        </p:txBody>
      </p:sp>
      <p:pic>
        <p:nvPicPr>
          <p:cNvPr id="62468" name="Picture 6" descr="obr43559_07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295400"/>
            <a:ext cx="834495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3836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5B4ED276-542B-4FB6-B9EA-A66C80DE4257}" type="slidenum">
              <a:rPr lang="en-US">
                <a:solidFill>
                  <a:srgbClr val="F5E7AB"/>
                </a:solidFill>
              </a:rPr>
              <a:pPr eaLnBrk="1" hangingPunct="1"/>
              <a:t>103</a:t>
            </a:fld>
            <a:endParaRPr lang="en-US">
              <a:solidFill>
                <a:srgbClr val="F5E7AB"/>
              </a:solidFill>
            </a:endParaRPr>
          </a:p>
        </p:txBody>
      </p:sp>
      <p:sp>
        <p:nvSpPr>
          <p:cNvPr id="63491" name="Rectangle 4"/>
          <p:cNvSpPr>
            <a:spLocks noGrp="1" noChangeArrowheads="1"/>
          </p:cNvSpPr>
          <p:nvPr>
            <p:ph type="title"/>
          </p:nvPr>
        </p:nvSpPr>
        <p:spPr>
          <a:xfrm>
            <a:off x="-228600" y="381000"/>
            <a:ext cx="9601200" cy="1143000"/>
          </a:xfrm>
        </p:spPr>
        <p:txBody>
          <a:bodyPr/>
          <a:lstStyle/>
          <a:p>
            <a:pPr eaLnBrk="1" hangingPunct="1"/>
            <a:r>
              <a:rPr lang="en-US" dirty="0" smtClean="0"/>
              <a:t>Six essential Accounting Information Systems</a:t>
            </a:r>
          </a:p>
        </p:txBody>
      </p:sp>
      <p:sp>
        <p:nvSpPr>
          <p:cNvPr id="63492" name="Rectangle 5"/>
          <p:cNvSpPr>
            <a:spLocks noGrp="1" noChangeArrowheads="1"/>
          </p:cNvSpPr>
          <p:nvPr>
            <p:ph type="body" idx="1"/>
          </p:nvPr>
        </p:nvSpPr>
        <p:spPr>
          <a:xfrm>
            <a:off x="381000" y="1447800"/>
            <a:ext cx="8534400" cy="4525963"/>
          </a:xfrm>
        </p:spPr>
        <p:txBody>
          <a:bodyPr/>
          <a:lstStyle/>
          <a:p>
            <a:pPr eaLnBrk="1" hangingPunct="1"/>
            <a:r>
              <a:rPr lang="en-US" dirty="0" smtClean="0">
                <a:solidFill>
                  <a:srgbClr val="FF0000"/>
                </a:solidFill>
              </a:rPr>
              <a:t>Order Processing</a:t>
            </a:r>
            <a:r>
              <a:rPr lang="en-US" dirty="0" smtClean="0"/>
              <a:t> – Captures and processes customer orders and produces data for inventory control and accounts receivable</a:t>
            </a:r>
          </a:p>
          <a:p>
            <a:pPr eaLnBrk="1" hangingPunct="1"/>
            <a:r>
              <a:rPr lang="en-US" dirty="0" smtClean="0">
                <a:solidFill>
                  <a:srgbClr val="FF0000"/>
                </a:solidFill>
              </a:rPr>
              <a:t>Inventory Control</a:t>
            </a:r>
            <a:r>
              <a:rPr lang="en-US" dirty="0" smtClean="0"/>
              <a:t> – Processes data reflecting changes in inventory and provides shipping and reorder information</a:t>
            </a:r>
          </a:p>
          <a:p>
            <a:pPr eaLnBrk="1" hangingPunct="1"/>
            <a:r>
              <a:rPr lang="en-US" dirty="0" smtClean="0">
                <a:solidFill>
                  <a:srgbClr val="FF0000"/>
                </a:solidFill>
              </a:rPr>
              <a:t>Accounts Receivable</a:t>
            </a:r>
            <a:r>
              <a:rPr lang="en-US" dirty="0" smtClean="0"/>
              <a:t> – Records amounts owed by customers and produces customer invoices, monthly customer statements, and credit management reports</a:t>
            </a:r>
          </a:p>
        </p:txBody>
      </p:sp>
    </p:spTree>
    <p:extLst>
      <p:ext uri="{BB962C8B-B14F-4D97-AF65-F5344CB8AC3E}">
        <p14:creationId xmlns:p14="http://schemas.microsoft.com/office/powerpoint/2010/main" val="2133544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BA6E8B0-7FBF-4D07-94F0-6F43D99BE04C}" type="slidenum">
              <a:rPr lang="en-US">
                <a:solidFill>
                  <a:srgbClr val="F5E7AB"/>
                </a:solidFill>
              </a:rPr>
              <a:pPr eaLnBrk="1" hangingPunct="1"/>
              <a:t>104</a:t>
            </a:fld>
            <a:endParaRPr lang="en-US">
              <a:solidFill>
                <a:srgbClr val="F5E7AB"/>
              </a:solidFill>
            </a:endParaRPr>
          </a:p>
        </p:txBody>
      </p:sp>
      <p:sp>
        <p:nvSpPr>
          <p:cNvPr id="64515" name="Rectangle 6"/>
          <p:cNvSpPr>
            <a:spLocks noGrp="1" noChangeArrowheads="1"/>
          </p:cNvSpPr>
          <p:nvPr>
            <p:ph type="title"/>
          </p:nvPr>
        </p:nvSpPr>
        <p:spPr>
          <a:xfrm>
            <a:off x="0" y="457200"/>
            <a:ext cx="9144000" cy="1143000"/>
          </a:xfrm>
        </p:spPr>
        <p:txBody>
          <a:bodyPr/>
          <a:lstStyle/>
          <a:p>
            <a:pPr eaLnBrk="1" hangingPunct="1"/>
            <a:r>
              <a:rPr lang="en-US" dirty="0" smtClean="0"/>
              <a:t>Six essential Accounting Information Systems</a:t>
            </a:r>
          </a:p>
        </p:txBody>
      </p:sp>
      <p:sp>
        <p:nvSpPr>
          <p:cNvPr id="64516" name="Rectangle 7"/>
          <p:cNvSpPr>
            <a:spLocks noGrp="1" noChangeArrowheads="1"/>
          </p:cNvSpPr>
          <p:nvPr>
            <p:ph type="body" idx="1"/>
          </p:nvPr>
        </p:nvSpPr>
        <p:spPr/>
        <p:txBody>
          <a:bodyPr/>
          <a:lstStyle/>
          <a:p>
            <a:pPr eaLnBrk="1" hangingPunct="1"/>
            <a:r>
              <a:rPr lang="en-US" smtClean="0">
                <a:solidFill>
                  <a:srgbClr val="FF0000"/>
                </a:solidFill>
              </a:rPr>
              <a:t>Accounts Payable</a:t>
            </a:r>
            <a:r>
              <a:rPr lang="en-US" smtClean="0"/>
              <a:t> – Records purchases from, amounts owed to, and payments to suppliers, and produces cash management reports</a:t>
            </a:r>
          </a:p>
          <a:p>
            <a:pPr eaLnBrk="1" hangingPunct="1"/>
            <a:r>
              <a:rPr lang="en-US" smtClean="0">
                <a:solidFill>
                  <a:srgbClr val="FF0000"/>
                </a:solidFill>
              </a:rPr>
              <a:t>Payroll</a:t>
            </a:r>
            <a:r>
              <a:rPr lang="en-US" smtClean="0"/>
              <a:t> – Records employee work and compensation data and produces paychecks and other payroll documents and reports</a:t>
            </a:r>
          </a:p>
          <a:p>
            <a:pPr eaLnBrk="1" hangingPunct="1"/>
            <a:r>
              <a:rPr lang="en-US" smtClean="0">
                <a:solidFill>
                  <a:srgbClr val="FF0000"/>
                </a:solidFill>
              </a:rPr>
              <a:t>General Ledger</a:t>
            </a:r>
            <a:r>
              <a:rPr lang="en-US" smtClean="0"/>
              <a:t> – Consolidates data from other accounting systems and produces the periodic financial statements and reports of the business</a:t>
            </a:r>
          </a:p>
        </p:txBody>
      </p:sp>
    </p:spTree>
    <p:extLst>
      <p:ext uri="{BB962C8B-B14F-4D97-AF65-F5344CB8AC3E}">
        <p14:creationId xmlns:p14="http://schemas.microsoft.com/office/powerpoint/2010/main" val="30490645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4D9699C-7EFE-48EE-9758-28EA68426050}" type="slidenum">
              <a:rPr lang="en-US">
                <a:solidFill>
                  <a:srgbClr val="F5E7AB"/>
                </a:solidFill>
              </a:rPr>
              <a:pPr eaLnBrk="1" hangingPunct="1"/>
              <a:t>105</a:t>
            </a:fld>
            <a:endParaRPr lang="en-US">
              <a:solidFill>
                <a:srgbClr val="F5E7AB"/>
              </a:solidFill>
            </a:endParaRPr>
          </a:p>
        </p:txBody>
      </p:sp>
      <p:sp>
        <p:nvSpPr>
          <p:cNvPr id="65539" name="Rectangle 2"/>
          <p:cNvSpPr>
            <a:spLocks noGrp="1" noChangeArrowheads="1"/>
          </p:cNvSpPr>
          <p:nvPr>
            <p:ph type="title"/>
          </p:nvPr>
        </p:nvSpPr>
        <p:spPr>
          <a:xfrm>
            <a:off x="457200" y="457200"/>
            <a:ext cx="8229600" cy="1143000"/>
          </a:xfrm>
        </p:spPr>
        <p:txBody>
          <a:bodyPr/>
          <a:lstStyle/>
          <a:p>
            <a:pPr eaLnBrk="1" hangingPunct="1"/>
            <a:r>
              <a:rPr lang="en-US" dirty="0" smtClean="0"/>
              <a:t>Financial Management Systems</a:t>
            </a:r>
          </a:p>
        </p:txBody>
      </p:sp>
      <p:sp>
        <p:nvSpPr>
          <p:cNvPr id="65540" name="Rectangle 3"/>
          <p:cNvSpPr>
            <a:spLocks noGrp="1" noChangeArrowheads="1"/>
          </p:cNvSpPr>
          <p:nvPr>
            <p:ph type="body" idx="1"/>
          </p:nvPr>
        </p:nvSpPr>
        <p:spPr>
          <a:xfrm>
            <a:off x="457200" y="1752600"/>
            <a:ext cx="8229600" cy="4373563"/>
          </a:xfrm>
        </p:spPr>
        <p:txBody>
          <a:bodyPr/>
          <a:lstStyle/>
          <a:p>
            <a:pPr eaLnBrk="1" hangingPunct="1"/>
            <a:r>
              <a:rPr lang="en-US" dirty="0" smtClean="0"/>
              <a:t>Support business managers and professionals in decisions concerning</a:t>
            </a:r>
          </a:p>
          <a:p>
            <a:pPr lvl="1" eaLnBrk="1" hangingPunct="1"/>
            <a:r>
              <a:rPr lang="en-US" dirty="0" smtClean="0"/>
              <a:t>The financing of a business</a:t>
            </a:r>
          </a:p>
          <a:p>
            <a:pPr lvl="1" eaLnBrk="1" hangingPunct="1"/>
            <a:r>
              <a:rPr lang="en-US" dirty="0" smtClean="0"/>
              <a:t>The allocation and control of financial resources within a business</a:t>
            </a:r>
          </a:p>
        </p:txBody>
      </p:sp>
    </p:spTree>
    <p:extLst>
      <p:ext uri="{BB962C8B-B14F-4D97-AF65-F5344CB8AC3E}">
        <p14:creationId xmlns:p14="http://schemas.microsoft.com/office/powerpoint/2010/main" val="22397835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FADB529-A29E-4AF5-B272-6EB56584F0AF}" type="slidenum">
              <a:rPr lang="en-US">
                <a:solidFill>
                  <a:srgbClr val="F5E7AB"/>
                </a:solidFill>
              </a:rPr>
              <a:pPr eaLnBrk="1" hangingPunct="1"/>
              <a:t>106</a:t>
            </a:fld>
            <a:endParaRPr lang="en-US">
              <a:solidFill>
                <a:srgbClr val="F5E7AB"/>
              </a:solidFill>
            </a:endParaRPr>
          </a:p>
        </p:txBody>
      </p:sp>
      <p:sp>
        <p:nvSpPr>
          <p:cNvPr id="66563" name="Rectangle 2"/>
          <p:cNvSpPr>
            <a:spLocks noGrp="1" noChangeArrowheads="1"/>
          </p:cNvSpPr>
          <p:nvPr>
            <p:ph type="title"/>
          </p:nvPr>
        </p:nvSpPr>
        <p:spPr/>
        <p:txBody>
          <a:bodyPr/>
          <a:lstStyle/>
          <a:p>
            <a:pPr eaLnBrk="1" hangingPunct="1"/>
            <a:r>
              <a:rPr lang="en-US"/>
              <a:t>Financial Management System Examples</a:t>
            </a:r>
          </a:p>
        </p:txBody>
      </p:sp>
      <p:pic>
        <p:nvPicPr>
          <p:cNvPr id="66564" name="Picture 6" descr="obr43559_07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447799"/>
            <a:ext cx="7086600" cy="4403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2308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DA16DDA-FBAC-41AD-8826-2CEAA24DE49D}" type="slidenum">
              <a:rPr lang="en-US">
                <a:solidFill>
                  <a:srgbClr val="F5E7AB"/>
                </a:solidFill>
              </a:rPr>
              <a:pPr eaLnBrk="1" hangingPunct="1"/>
              <a:t>107</a:t>
            </a:fld>
            <a:endParaRPr lang="en-US">
              <a:solidFill>
                <a:srgbClr val="F5E7AB"/>
              </a:solidFill>
            </a:endParaRPr>
          </a:p>
        </p:txBody>
      </p:sp>
      <p:sp>
        <p:nvSpPr>
          <p:cNvPr id="40963" name="Rectangle 2"/>
          <p:cNvSpPr>
            <a:spLocks noGrp="1" noChangeArrowheads="1"/>
          </p:cNvSpPr>
          <p:nvPr>
            <p:ph type="title"/>
          </p:nvPr>
        </p:nvSpPr>
        <p:spPr/>
        <p:txBody>
          <a:bodyPr/>
          <a:lstStyle/>
          <a:p>
            <a:pPr eaLnBrk="1" hangingPunct="1"/>
            <a:r>
              <a:rPr lang="en-US" sz="4100"/>
              <a:t>Case 2: The Business Case for EAI</a:t>
            </a:r>
          </a:p>
        </p:txBody>
      </p:sp>
      <p:sp>
        <p:nvSpPr>
          <p:cNvPr id="40964" name="Rectangle 3"/>
          <p:cNvSpPr>
            <a:spLocks noGrp="1" noChangeArrowheads="1"/>
          </p:cNvSpPr>
          <p:nvPr>
            <p:ph type="body" idx="1"/>
          </p:nvPr>
        </p:nvSpPr>
        <p:spPr/>
        <p:txBody>
          <a:bodyPr/>
          <a:lstStyle/>
          <a:p>
            <a:pPr eaLnBrk="1" hangingPunct="1"/>
            <a:r>
              <a:rPr lang="en-US" smtClean="0"/>
              <a:t>EAI involves using software to connect a variety of applications into a cohesive unit</a:t>
            </a:r>
          </a:p>
          <a:p>
            <a:pPr eaLnBrk="1" hangingPunct="1"/>
            <a:r>
              <a:rPr lang="en-US" smtClean="0"/>
              <a:t>Helps enterprises align systems more closely with business processes</a:t>
            </a:r>
          </a:p>
          <a:p>
            <a:pPr eaLnBrk="1" hangingPunct="1"/>
            <a:r>
              <a:rPr lang="en-US" smtClean="0"/>
              <a:t>Expect to spend $200,000 - $400,000 on an EAI project</a:t>
            </a:r>
          </a:p>
          <a:p>
            <a:pPr eaLnBrk="1" hangingPunct="1"/>
            <a:r>
              <a:rPr lang="en-US" smtClean="0"/>
              <a:t>EAI is costly and complex</a:t>
            </a:r>
          </a:p>
          <a:p>
            <a:pPr eaLnBrk="1" hangingPunct="1"/>
            <a:r>
              <a:rPr lang="en-US" smtClean="0"/>
              <a:t>Technical staff need lots of training</a:t>
            </a:r>
          </a:p>
        </p:txBody>
      </p:sp>
    </p:spTree>
    <p:extLst>
      <p:ext uri="{BB962C8B-B14F-4D97-AF65-F5344CB8AC3E}">
        <p14:creationId xmlns:p14="http://schemas.microsoft.com/office/powerpoint/2010/main" val="35652618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B595FC8-CC78-4465-8BA6-3B0DD4E9893B}" type="slidenum">
              <a:rPr lang="en-US">
                <a:solidFill>
                  <a:srgbClr val="F5E7AB"/>
                </a:solidFill>
              </a:rPr>
              <a:pPr eaLnBrk="1" hangingPunct="1"/>
              <a:t>108</a:t>
            </a:fld>
            <a:endParaRPr lang="en-US">
              <a:solidFill>
                <a:srgbClr val="F5E7AB"/>
              </a:solidFill>
            </a:endParaRPr>
          </a:p>
        </p:txBody>
      </p:sp>
      <p:sp>
        <p:nvSpPr>
          <p:cNvPr id="41987" name="Rectangle 2"/>
          <p:cNvSpPr>
            <a:spLocks noGrp="1" noChangeArrowheads="1"/>
          </p:cNvSpPr>
          <p:nvPr>
            <p:ph type="title"/>
          </p:nvPr>
        </p:nvSpPr>
        <p:spPr/>
        <p:txBody>
          <a:bodyPr/>
          <a:lstStyle/>
          <a:p>
            <a:pPr eaLnBrk="1" hangingPunct="1"/>
            <a:r>
              <a:rPr lang="en-US" smtClean="0"/>
              <a:t>Case Study Questions</a:t>
            </a:r>
          </a:p>
        </p:txBody>
      </p:sp>
      <p:sp>
        <p:nvSpPr>
          <p:cNvPr id="41988" name="Rectangle 3"/>
          <p:cNvSpPr>
            <a:spLocks noGrp="1" noChangeArrowheads="1"/>
          </p:cNvSpPr>
          <p:nvPr>
            <p:ph type="body" idx="1"/>
          </p:nvPr>
        </p:nvSpPr>
        <p:spPr>
          <a:xfrm>
            <a:off x="457200" y="1447800"/>
            <a:ext cx="8229600" cy="4525963"/>
          </a:xfrm>
        </p:spPr>
        <p:txBody>
          <a:bodyPr/>
          <a:lstStyle/>
          <a:p>
            <a:pPr marL="516179" indent="-516179" eaLnBrk="1" hangingPunct="1">
              <a:buFont typeface="Wingdings" pitchFamily="2" charset="2"/>
              <a:buAutoNum type="arabicPeriod"/>
            </a:pPr>
            <a:r>
              <a:rPr lang="en-US" sz="2800" smtClean="0"/>
              <a:t>Why has EAI recently “become a critical part of the IT strategy at many organizations,” and a high-ranking project of top IT executives?  Use Baxter International, GE Power and Corporate Express as examples.</a:t>
            </a:r>
          </a:p>
          <a:p>
            <a:pPr marL="516179" indent="-516179" eaLnBrk="1" hangingPunct="1">
              <a:buFont typeface="Wingdings" pitchFamily="2" charset="2"/>
              <a:buAutoNum type="arabicPeriod"/>
            </a:pPr>
            <a:r>
              <a:rPr lang="en-US" sz="2800" smtClean="0"/>
              <a:t>What is the major difference in the business value of the EAI projects at Baxter International, GE Power and Corporate Express?</a:t>
            </a:r>
          </a:p>
          <a:p>
            <a:pPr marL="516179" indent="-516179" eaLnBrk="1" hangingPunct="1">
              <a:buFont typeface="Wingdings" pitchFamily="2" charset="2"/>
              <a:buAutoNum type="arabicPeriod"/>
            </a:pPr>
            <a:r>
              <a:rPr lang="en-US" sz="2800" smtClean="0"/>
              <a:t>What are some of the challenges in developing and implementing EAI systems?  How can companies meet this challenge?</a:t>
            </a:r>
          </a:p>
        </p:txBody>
      </p:sp>
    </p:spTree>
    <p:extLst>
      <p:ext uri="{BB962C8B-B14F-4D97-AF65-F5344CB8AC3E}">
        <p14:creationId xmlns:p14="http://schemas.microsoft.com/office/powerpoint/2010/main" val="26489428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5BA5BA5-302D-4981-8A6B-D7CDF42F64A1}" type="slidenum">
              <a:rPr lang="en-US">
                <a:solidFill>
                  <a:srgbClr val="F5E7AB"/>
                </a:solidFill>
              </a:rPr>
              <a:pPr eaLnBrk="1" hangingPunct="1"/>
              <a:t>109</a:t>
            </a:fld>
            <a:endParaRPr lang="en-US">
              <a:solidFill>
                <a:srgbClr val="F5E7AB"/>
              </a:solidFill>
            </a:endParaRPr>
          </a:p>
        </p:txBody>
      </p:sp>
      <p:sp>
        <p:nvSpPr>
          <p:cNvPr id="43011" name="Rectangle 2"/>
          <p:cNvSpPr>
            <a:spLocks noGrp="1" noChangeArrowheads="1"/>
          </p:cNvSpPr>
          <p:nvPr>
            <p:ph type="title"/>
          </p:nvPr>
        </p:nvSpPr>
        <p:spPr/>
        <p:txBody>
          <a:bodyPr/>
          <a:lstStyle/>
          <a:p>
            <a:pPr eaLnBrk="1" hangingPunct="1"/>
            <a:r>
              <a:rPr lang="en-US" smtClean="0"/>
              <a:t>Real World Internet Activity</a:t>
            </a:r>
          </a:p>
        </p:txBody>
      </p:sp>
      <p:sp>
        <p:nvSpPr>
          <p:cNvPr id="43012"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Integrating applications at the enterprise level, while desirable, is often associated with many significant challenges to the organization.  Using the Internet,</a:t>
            </a:r>
          </a:p>
          <a:p>
            <a:pPr marL="860298" lvl="1" indent="-473164" eaLnBrk="1" hangingPunct="1"/>
            <a:r>
              <a:rPr lang="en-US" smtClean="0"/>
              <a:t>See if you can find examples of other companies that have found ways to meet these challenges and successfully integrate their applications on an enterprise level.  </a:t>
            </a:r>
          </a:p>
          <a:p>
            <a:pPr marL="860298" lvl="1" indent="-473164" eaLnBrk="1" hangingPunct="1"/>
            <a:r>
              <a:rPr lang="en-US" smtClean="0"/>
              <a:t>Are there companies that specialize in assisting such integration projects?</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376926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381000"/>
            <a:ext cx="7772400" cy="1143000"/>
          </a:xfrm>
        </p:spPr>
        <p:txBody>
          <a:bodyPr/>
          <a:lstStyle/>
          <a:p>
            <a:pPr eaLnBrk="1" hangingPunct="1"/>
            <a:r>
              <a:rPr lang="en-US" sz="4000" b="1" dirty="0" smtClean="0">
                <a:solidFill>
                  <a:srgbClr val="FF0000"/>
                </a:solidFill>
              </a:rPr>
              <a:t>Proses </a:t>
            </a:r>
            <a:r>
              <a:rPr lang="en-US" sz="4000" b="1" dirty="0" err="1" smtClean="0">
                <a:solidFill>
                  <a:srgbClr val="FF0000"/>
                </a:solidFill>
              </a:rPr>
              <a:t>perencanaan</a:t>
            </a:r>
            <a:r>
              <a:rPr lang="en-US" sz="4000" b="1" dirty="0" smtClean="0">
                <a:solidFill>
                  <a:srgbClr val="FF0000"/>
                </a:solidFill>
              </a:rPr>
              <a:t> e-business (I)</a:t>
            </a:r>
          </a:p>
        </p:txBody>
      </p:sp>
      <p:sp>
        <p:nvSpPr>
          <p:cNvPr id="7171" name="Rectangle 3"/>
          <p:cNvSpPr>
            <a:spLocks noGrp="1" noChangeArrowheads="1"/>
          </p:cNvSpPr>
          <p:nvPr>
            <p:ph type="body" idx="1"/>
          </p:nvPr>
        </p:nvSpPr>
        <p:spPr>
          <a:xfrm>
            <a:off x="304800" y="1981200"/>
            <a:ext cx="8458200" cy="4495800"/>
          </a:xfrm>
        </p:spPr>
        <p:txBody>
          <a:bodyPr/>
          <a:lstStyle/>
          <a:p>
            <a:pPr eaLnBrk="1" hangingPunct="1">
              <a:lnSpc>
                <a:spcPct val="90000"/>
              </a:lnSpc>
            </a:pPr>
            <a:r>
              <a:rPr lang="en-US" smtClean="0"/>
              <a:t>Proses perencanaan ini terdiri dari tiga komponen utama :</a:t>
            </a:r>
          </a:p>
          <a:p>
            <a:pPr lvl="1" eaLnBrk="1" hangingPunct="1">
              <a:lnSpc>
                <a:spcPct val="90000"/>
              </a:lnSpc>
            </a:pPr>
            <a:r>
              <a:rPr lang="en-US" smtClean="0"/>
              <a:t>Pengembangan strategi</a:t>
            </a:r>
          </a:p>
          <a:p>
            <a:pPr lvl="1" eaLnBrk="1" hangingPunct="1">
              <a:lnSpc>
                <a:spcPct val="90000"/>
              </a:lnSpc>
              <a:buFont typeface="Wingdings" pitchFamily="2" charset="2"/>
              <a:buNone/>
            </a:pPr>
            <a:r>
              <a:rPr lang="en-US" smtClean="0"/>
              <a:t>    Pada tahanapan ini perusahaan harus mengembangkan suatu strategi e-business dan e-commerce yang mendukung visi bisnis perusahaan, dan menggunakan teknologi informasi untuk membuat suatu sistem e-business yang memfokuskan kepada pelanggan dan nilai bisnis</a:t>
            </a:r>
          </a:p>
        </p:txBody>
      </p:sp>
    </p:spTree>
    <p:extLst>
      <p:ext uri="{BB962C8B-B14F-4D97-AF65-F5344CB8AC3E}">
        <p14:creationId xmlns:p14="http://schemas.microsoft.com/office/powerpoint/2010/main" val="8573829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D6B60A3-BD57-480B-9C27-4AC3BA64CE33}" type="slidenum">
              <a:rPr lang="en-US">
                <a:solidFill>
                  <a:srgbClr val="F5E7AB"/>
                </a:solidFill>
              </a:rPr>
              <a:pPr eaLnBrk="1" hangingPunct="1"/>
              <a:t>110</a:t>
            </a:fld>
            <a:endParaRPr lang="en-US">
              <a:solidFill>
                <a:srgbClr val="F5E7AB"/>
              </a:solidFill>
            </a:endParaRPr>
          </a:p>
        </p:txBody>
      </p:sp>
      <p:sp>
        <p:nvSpPr>
          <p:cNvPr id="44035" name="Rectangle 2"/>
          <p:cNvSpPr>
            <a:spLocks noGrp="1" noChangeArrowheads="1"/>
          </p:cNvSpPr>
          <p:nvPr>
            <p:ph type="title"/>
          </p:nvPr>
        </p:nvSpPr>
        <p:spPr/>
        <p:txBody>
          <a:bodyPr/>
          <a:lstStyle/>
          <a:p>
            <a:pPr eaLnBrk="1" hangingPunct="1"/>
            <a:r>
              <a:rPr lang="en-US" smtClean="0"/>
              <a:t>Real World Group Activity</a:t>
            </a:r>
          </a:p>
        </p:txBody>
      </p:sp>
      <p:sp>
        <p:nvSpPr>
          <p:cNvPr id="44036" name="Rectangle 3"/>
          <p:cNvSpPr>
            <a:spLocks noGrp="1" noChangeArrowheads="1"/>
          </p:cNvSpPr>
          <p:nvPr>
            <p:ph type="body" idx="1"/>
          </p:nvPr>
        </p:nvSpPr>
        <p:spPr/>
        <p:txBody>
          <a:bodyPr/>
          <a:lstStyle/>
          <a:p>
            <a:pPr marL="516179" indent="-516179" eaLnBrk="1" hangingPunct="1">
              <a:buFont typeface="Wingdings" pitchFamily="2" charset="2"/>
              <a:buAutoNum type="arabicPeriod" startAt="2"/>
            </a:pPr>
            <a:r>
              <a:rPr lang="en-US" smtClean="0"/>
              <a:t>One of the challenges associated with application integration on an enterprise level is determining which applications to integrate and which to leave as is.  In small groups,</a:t>
            </a:r>
          </a:p>
          <a:p>
            <a:pPr marL="860298" lvl="1" indent="-473164" eaLnBrk="1" hangingPunct="1"/>
            <a:r>
              <a:rPr lang="en-US" smtClean="0"/>
              <a:t>Discuss how an organization should approach an integration project.</a:t>
            </a:r>
          </a:p>
          <a:p>
            <a:pPr marL="860298" lvl="1" indent="-473164" eaLnBrk="1" hangingPunct="1"/>
            <a:r>
              <a:rPr lang="en-US" smtClean="0"/>
              <a:t>What criteria should be used in determining a candidate application for enterprise integration?</a:t>
            </a:r>
          </a:p>
        </p:txBody>
      </p:sp>
    </p:spTree>
    <p:extLst>
      <p:ext uri="{BB962C8B-B14F-4D97-AF65-F5344CB8AC3E}">
        <p14:creationId xmlns:p14="http://schemas.microsoft.com/office/powerpoint/2010/main" val="40633366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67EE0EA-66E3-4C89-8772-F01E8999BF07}" type="slidenum">
              <a:rPr lang="en-US">
                <a:solidFill>
                  <a:srgbClr val="F5E7AB"/>
                </a:solidFill>
              </a:rPr>
              <a:pPr eaLnBrk="1" hangingPunct="1"/>
              <a:t>111</a:t>
            </a:fld>
            <a:endParaRPr lang="en-US">
              <a:solidFill>
                <a:srgbClr val="F5E7AB"/>
              </a:solidFill>
            </a:endParaRPr>
          </a:p>
        </p:txBody>
      </p:sp>
      <p:sp>
        <p:nvSpPr>
          <p:cNvPr id="67587" name="Rectangle 2"/>
          <p:cNvSpPr>
            <a:spLocks noGrp="1" noChangeArrowheads="1"/>
          </p:cNvSpPr>
          <p:nvPr>
            <p:ph type="title"/>
          </p:nvPr>
        </p:nvSpPr>
        <p:spPr/>
        <p:txBody>
          <a:bodyPr/>
          <a:lstStyle/>
          <a:p>
            <a:pPr eaLnBrk="1" hangingPunct="1"/>
            <a:r>
              <a:rPr lang="en-US" sz="3600"/>
              <a:t>Case 3: Improving Supply-Chain Results</a:t>
            </a:r>
          </a:p>
        </p:txBody>
      </p:sp>
      <p:sp>
        <p:nvSpPr>
          <p:cNvPr id="67588" name="Rectangle 3"/>
          <p:cNvSpPr>
            <a:spLocks noGrp="1" noChangeArrowheads="1"/>
          </p:cNvSpPr>
          <p:nvPr>
            <p:ph type="body" idx="1"/>
          </p:nvPr>
        </p:nvSpPr>
        <p:spPr/>
        <p:txBody>
          <a:bodyPr/>
          <a:lstStyle/>
          <a:p>
            <a:pPr eaLnBrk="1" hangingPunct="1"/>
            <a:r>
              <a:rPr lang="en-US" smtClean="0"/>
              <a:t>Supply chains are a kludge of systems including </a:t>
            </a:r>
          </a:p>
          <a:p>
            <a:pPr lvl="1" eaLnBrk="1" hangingPunct="1"/>
            <a:r>
              <a:rPr lang="en-US" smtClean="0"/>
              <a:t>Internally:  manufacturing, warehousing, inventory control, planning, shipping, and logistics</a:t>
            </a:r>
          </a:p>
          <a:p>
            <a:pPr lvl="1" eaLnBrk="1" hangingPunct="1"/>
            <a:r>
              <a:rPr lang="en-US" smtClean="0"/>
              <a:t>Relationships with suppliers and partners</a:t>
            </a:r>
          </a:p>
          <a:p>
            <a:pPr lvl="1" eaLnBrk="1" hangingPunct="1"/>
            <a:r>
              <a:rPr lang="en-US" smtClean="0"/>
              <a:t>Increasing dependence on the input of customers</a:t>
            </a:r>
          </a:p>
          <a:p>
            <a:pPr eaLnBrk="1" hangingPunct="1"/>
            <a:r>
              <a:rPr lang="en-US" smtClean="0"/>
              <a:t>Companies are replacing this kludge with state-of-the-art software</a:t>
            </a:r>
          </a:p>
          <a:p>
            <a:pPr eaLnBrk="1" hangingPunct="1"/>
            <a:r>
              <a:rPr lang="en-US" smtClean="0"/>
              <a:t>Two major software types:</a:t>
            </a:r>
          </a:p>
          <a:p>
            <a:pPr lvl="1" eaLnBrk="1" hangingPunct="1"/>
            <a:r>
              <a:rPr lang="en-US" smtClean="0"/>
              <a:t>Supply-chain execution</a:t>
            </a:r>
          </a:p>
          <a:p>
            <a:pPr lvl="1" eaLnBrk="1" hangingPunct="1"/>
            <a:r>
              <a:rPr lang="en-US" smtClean="0"/>
              <a:t>Supply-chain planning</a:t>
            </a:r>
          </a:p>
        </p:txBody>
      </p:sp>
    </p:spTree>
    <p:extLst>
      <p:ext uri="{BB962C8B-B14F-4D97-AF65-F5344CB8AC3E}">
        <p14:creationId xmlns:p14="http://schemas.microsoft.com/office/powerpoint/2010/main" val="26167436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3B558B87-50B9-4995-B975-DEC17404EF38}" type="slidenum">
              <a:rPr lang="en-US">
                <a:solidFill>
                  <a:srgbClr val="F5E7AB"/>
                </a:solidFill>
              </a:rPr>
              <a:pPr eaLnBrk="1" hangingPunct="1"/>
              <a:t>112</a:t>
            </a:fld>
            <a:endParaRPr lang="en-US">
              <a:solidFill>
                <a:srgbClr val="F5E7AB"/>
              </a:solidFill>
            </a:endParaRPr>
          </a:p>
        </p:txBody>
      </p:sp>
      <p:sp>
        <p:nvSpPr>
          <p:cNvPr id="68611" name="Rectangle 2"/>
          <p:cNvSpPr>
            <a:spLocks noGrp="1" noChangeArrowheads="1"/>
          </p:cNvSpPr>
          <p:nvPr>
            <p:ph type="title"/>
          </p:nvPr>
        </p:nvSpPr>
        <p:spPr/>
        <p:txBody>
          <a:bodyPr/>
          <a:lstStyle/>
          <a:p>
            <a:pPr eaLnBrk="1" hangingPunct="1"/>
            <a:r>
              <a:rPr lang="en-US" smtClean="0"/>
              <a:t>Case Study Questions</a:t>
            </a:r>
          </a:p>
        </p:txBody>
      </p:sp>
      <p:sp>
        <p:nvSpPr>
          <p:cNvPr id="68612"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What is the business value of SCM systems for Brunswick and Whirlpool?</a:t>
            </a:r>
          </a:p>
          <a:p>
            <a:pPr marL="516179" indent="-516179" eaLnBrk="1" hangingPunct="1">
              <a:buFont typeface="Wingdings" pitchFamily="2" charset="2"/>
              <a:buAutoNum type="arabicPeriod"/>
            </a:pPr>
            <a:r>
              <a:rPr lang="en-US" smtClean="0"/>
              <a:t>Does the business value of SCM depend upon what type of business a company is in?  Explain.</a:t>
            </a:r>
          </a:p>
          <a:p>
            <a:pPr marL="516179" indent="-516179" eaLnBrk="1" hangingPunct="1">
              <a:buFont typeface="Wingdings" pitchFamily="2" charset="2"/>
              <a:buAutoNum type="arabicPeriod"/>
            </a:pPr>
            <a:r>
              <a:rPr lang="en-US" smtClean="0"/>
              <a:t>How does Brunswick’s approach to SCM differ from that of Whirlpool’s?  Is one approach superior to all others?  Why or why not?</a:t>
            </a:r>
          </a:p>
        </p:txBody>
      </p:sp>
    </p:spTree>
    <p:extLst>
      <p:ext uri="{BB962C8B-B14F-4D97-AF65-F5344CB8AC3E}">
        <p14:creationId xmlns:p14="http://schemas.microsoft.com/office/powerpoint/2010/main" val="14994637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FF7B3A16-C746-4502-9A61-E3F249014C1C}" type="slidenum">
              <a:rPr lang="en-US">
                <a:solidFill>
                  <a:srgbClr val="F5E7AB"/>
                </a:solidFill>
              </a:rPr>
              <a:pPr eaLnBrk="1" hangingPunct="1"/>
              <a:t>113</a:t>
            </a:fld>
            <a:endParaRPr lang="en-US">
              <a:solidFill>
                <a:srgbClr val="F5E7AB"/>
              </a:solidFill>
            </a:endParaRPr>
          </a:p>
        </p:txBody>
      </p:sp>
      <p:sp>
        <p:nvSpPr>
          <p:cNvPr id="69635" name="Rectangle 2"/>
          <p:cNvSpPr>
            <a:spLocks noGrp="1" noChangeArrowheads="1"/>
          </p:cNvSpPr>
          <p:nvPr>
            <p:ph type="title"/>
          </p:nvPr>
        </p:nvSpPr>
        <p:spPr/>
        <p:txBody>
          <a:bodyPr/>
          <a:lstStyle/>
          <a:p>
            <a:pPr eaLnBrk="1" hangingPunct="1"/>
            <a:r>
              <a:rPr lang="en-US" smtClean="0"/>
              <a:t>Real World Internet Activity</a:t>
            </a:r>
          </a:p>
        </p:txBody>
      </p:sp>
      <p:sp>
        <p:nvSpPr>
          <p:cNvPr id="69636" name="Rectangle 3"/>
          <p:cNvSpPr>
            <a:spLocks noGrp="1" noChangeArrowheads="1"/>
          </p:cNvSpPr>
          <p:nvPr>
            <p:ph type="body" idx="1"/>
          </p:nvPr>
        </p:nvSpPr>
        <p:spPr>
          <a:xfrm>
            <a:off x="457200" y="1524000"/>
            <a:ext cx="8229600" cy="4525963"/>
          </a:xfrm>
        </p:spPr>
        <p:txBody>
          <a:bodyPr/>
          <a:lstStyle/>
          <a:p>
            <a:pPr marL="516179" indent="-516179" eaLnBrk="1" hangingPunct="1">
              <a:buFont typeface="Wingdings" pitchFamily="2" charset="2"/>
              <a:buAutoNum type="arabicPeriod"/>
            </a:pPr>
            <a:r>
              <a:rPr lang="en-US" sz="2800" smtClean="0"/>
              <a:t>Supply chain management involves more than simply automating and networking all of the participants and stakeholders.  Often the first step is to rationalize the various steps in the supply chain to determine their necessity.  Using the Internet,</a:t>
            </a:r>
          </a:p>
          <a:p>
            <a:pPr marL="860298" lvl="1" indent="-473164" eaLnBrk="1" hangingPunct="1"/>
            <a:r>
              <a:rPr lang="en-US" smtClean="0"/>
              <a:t>See if you can find examples of other companies that have reengineered their supply chains by first looking at the current method and changing its steps before automating and networking the partners.</a:t>
            </a:r>
          </a:p>
          <a:p>
            <a:pPr marL="516179" indent="-516179" eaLnBrk="1" hangingPunct="1">
              <a:buNone/>
            </a:pPr>
            <a:endParaRPr lang="en-US" sz="2800"/>
          </a:p>
          <a:p>
            <a:pPr marL="860298" lvl="1" indent="-473164" eaLnBrk="1" hangingPunct="1"/>
            <a:endParaRPr lang="en-US"/>
          </a:p>
        </p:txBody>
      </p:sp>
    </p:spTree>
    <p:extLst>
      <p:ext uri="{BB962C8B-B14F-4D97-AF65-F5344CB8AC3E}">
        <p14:creationId xmlns:p14="http://schemas.microsoft.com/office/powerpoint/2010/main" val="19645881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37A9754A-A903-48E3-993A-0FC5F0B7E25E}" type="slidenum">
              <a:rPr lang="en-US">
                <a:solidFill>
                  <a:srgbClr val="F5E7AB"/>
                </a:solidFill>
              </a:rPr>
              <a:pPr eaLnBrk="1" hangingPunct="1"/>
              <a:t>114</a:t>
            </a:fld>
            <a:endParaRPr lang="en-US">
              <a:solidFill>
                <a:srgbClr val="F5E7AB"/>
              </a:solidFill>
            </a:endParaRPr>
          </a:p>
        </p:txBody>
      </p:sp>
      <p:sp>
        <p:nvSpPr>
          <p:cNvPr id="70659" name="Rectangle 2"/>
          <p:cNvSpPr>
            <a:spLocks noGrp="1" noChangeArrowheads="1"/>
          </p:cNvSpPr>
          <p:nvPr>
            <p:ph type="title"/>
          </p:nvPr>
        </p:nvSpPr>
        <p:spPr/>
        <p:txBody>
          <a:bodyPr/>
          <a:lstStyle/>
          <a:p>
            <a:pPr eaLnBrk="1" hangingPunct="1"/>
            <a:r>
              <a:rPr lang="en-US" smtClean="0"/>
              <a:t>Real World Group Activity</a:t>
            </a:r>
          </a:p>
        </p:txBody>
      </p:sp>
      <p:sp>
        <p:nvSpPr>
          <p:cNvPr id="70660" name="Rectangle 3"/>
          <p:cNvSpPr>
            <a:spLocks noGrp="1" noChangeArrowheads="1"/>
          </p:cNvSpPr>
          <p:nvPr>
            <p:ph type="body" idx="1"/>
          </p:nvPr>
        </p:nvSpPr>
        <p:spPr/>
        <p:txBody>
          <a:bodyPr/>
          <a:lstStyle/>
          <a:p>
            <a:pPr eaLnBrk="1" hangingPunct="1">
              <a:lnSpc>
                <a:spcPct val="90000"/>
              </a:lnSpc>
            </a:pPr>
            <a:r>
              <a:rPr lang="en-US" sz="2300"/>
              <a:t>When supply chain relationships are reviewed for streamlining, longtime supply chain partners may no longer be viable.  Then the organization must decide between:</a:t>
            </a:r>
          </a:p>
          <a:p>
            <a:pPr lvl="1" eaLnBrk="1" hangingPunct="1">
              <a:lnSpc>
                <a:spcPct val="90000"/>
              </a:lnSpc>
            </a:pPr>
            <a:r>
              <a:rPr lang="en-US" sz="2300"/>
              <a:t>preserving a longstanding relationship with a supply chain partner and sacrificing the benefits of a more rational process, </a:t>
            </a:r>
          </a:p>
          <a:p>
            <a:pPr lvl="1" eaLnBrk="1" hangingPunct="1">
              <a:lnSpc>
                <a:spcPct val="90000"/>
              </a:lnSpc>
            </a:pPr>
            <a:r>
              <a:rPr lang="en-US" sz="2300"/>
              <a:t>or terminating a longtime relationship in favor of a more beneficial supply chain.  </a:t>
            </a:r>
          </a:p>
          <a:p>
            <a:pPr eaLnBrk="1" hangingPunct="1">
              <a:lnSpc>
                <a:spcPct val="90000"/>
              </a:lnSpc>
            </a:pPr>
            <a:r>
              <a:rPr lang="en-US" sz="2300"/>
              <a:t>In small groups,</a:t>
            </a:r>
          </a:p>
          <a:p>
            <a:pPr lvl="1" eaLnBrk="1" hangingPunct="1">
              <a:lnSpc>
                <a:spcPct val="90000"/>
              </a:lnSpc>
            </a:pPr>
            <a:r>
              <a:rPr lang="en-US" sz="2300"/>
              <a:t>Discuss the pros and cons of this decision.</a:t>
            </a:r>
          </a:p>
          <a:p>
            <a:pPr lvl="1" eaLnBrk="1" hangingPunct="1">
              <a:lnSpc>
                <a:spcPct val="90000"/>
              </a:lnSpc>
            </a:pPr>
            <a:r>
              <a:rPr lang="en-US" sz="2300"/>
              <a:t>What criteria should an organization use in determining the appropriate action with regard to longstanding supply chain partners? </a:t>
            </a:r>
          </a:p>
        </p:txBody>
      </p:sp>
    </p:spTree>
    <p:extLst>
      <p:ext uri="{BB962C8B-B14F-4D97-AF65-F5344CB8AC3E}">
        <p14:creationId xmlns:p14="http://schemas.microsoft.com/office/powerpoint/2010/main" val="34258780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0574970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D4FE652-4346-4E82-9A6F-610FA6262F9C}" type="slidenum">
              <a:rPr lang="en-US">
                <a:solidFill>
                  <a:srgbClr val="F5E7AB"/>
                </a:solidFill>
              </a:rPr>
              <a:pPr eaLnBrk="1" hangingPunct="1"/>
              <a:t>116</a:t>
            </a:fld>
            <a:endParaRPr lang="en-US">
              <a:solidFill>
                <a:srgbClr val="F5E7AB"/>
              </a:solidFill>
            </a:endParaRPr>
          </a:p>
        </p:txBody>
      </p:sp>
      <p:sp>
        <p:nvSpPr>
          <p:cNvPr id="14339" name="Rectangle 2"/>
          <p:cNvSpPr>
            <a:spLocks noGrp="1" noChangeArrowheads="1"/>
          </p:cNvSpPr>
          <p:nvPr>
            <p:ph type="title"/>
          </p:nvPr>
        </p:nvSpPr>
        <p:spPr/>
        <p:txBody>
          <a:bodyPr/>
          <a:lstStyle/>
          <a:p>
            <a:pPr eaLnBrk="1" hangingPunct="1"/>
            <a:r>
              <a:rPr lang="en-US" smtClean="0"/>
              <a:t>CRM Applications Clusters</a:t>
            </a:r>
          </a:p>
        </p:txBody>
      </p:sp>
      <p:pic>
        <p:nvPicPr>
          <p:cNvPr id="14340" name="Picture 6" descr="obr43559_07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2417" y="1774948"/>
            <a:ext cx="7048500" cy="4736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61826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44B565B-1E9B-4B58-8A5A-7461832956ED}" type="slidenum">
              <a:rPr lang="en-US">
                <a:solidFill>
                  <a:srgbClr val="F5E7AB"/>
                </a:solidFill>
              </a:rPr>
              <a:pPr eaLnBrk="1" hangingPunct="1"/>
              <a:t>117</a:t>
            </a:fld>
            <a:endParaRPr lang="en-US">
              <a:solidFill>
                <a:srgbClr val="F5E7AB"/>
              </a:solidFill>
            </a:endParaRPr>
          </a:p>
        </p:txBody>
      </p:sp>
      <p:sp>
        <p:nvSpPr>
          <p:cNvPr id="15363" name="Rectangle 2"/>
          <p:cNvSpPr>
            <a:spLocks noGrp="1" noChangeArrowheads="1"/>
          </p:cNvSpPr>
          <p:nvPr>
            <p:ph type="title"/>
          </p:nvPr>
        </p:nvSpPr>
        <p:spPr/>
        <p:txBody>
          <a:bodyPr/>
          <a:lstStyle/>
          <a:p>
            <a:pPr eaLnBrk="1" hangingPunct="1"/>
            <a:r>
              <a:rPr lang="en-US" smtClean="0"/>
              <a:t>CRM applications</a:t>
            </a:r>
          </a:p>
        </p:txBody>
      </p:sp>
      <p:sp>
        <p:nvSpPr>
          <p:cNvPr id="15364" name="Rectangle 3"/>
          <p:cNvSpPr>
            <a:spLocks noGrp="1" noChangeArrowheads="1"/>
          </p:cNvSpPr>
          <p:nvPr>
            <p:ph type="body" idx="1"/>
          </p:nvPr>
        </p:nvSpPr>
        <p:spPr>
          <a:xfrm>
            <a:off x="457200" y="1371600"/>
            <a:ext cx="8229600" cy="4525963"/>
          </a:xfrm>
        </p:spPr>
        <p:txBody>
          <a:bodyPr/>
          <a:lstStyle/>
          <a:p>
            <a:pPr eaLnBrk="1" hangingPunct="1"/>
            <a:r>
              <a:rPr lang="en-US" sz="2600" dirty="0" smtClean="0">
                <a:solidFill>
                  <a:srgbClr val="FF0000"/>
                </a:solidFill>
              </a:rPr>
              <a:t>Contract and Account Management</a:t>
            </a:r>
          </a:p>
          <a:p>
            <a:pPr lvl="1" eaLnBrk="1" hangingPunct="1"/>
            <a:r>
              <a:rPr lang="en-US" sz="2600" dirty="0" smtClean="0"/>
              <a:t>Helps sales, marketing and service professionals</a:t>
            </a:r>
          </a:p>
          <a:p>
            <a:pPr lvl="1" eaLnBrk="1" hangingPunct="1"/>
            <a:r>
              <a:rPr lang="en-US" sz="2600" dirty="0" smtClean="0"/>
              <a:t>Capture and track data about past and planned contacts with customers and prospects</a:t>
            </a:r>
          </a:p>
          <a:p>
            <a:pPr eaLnBrk="1" hangingPunct="1"/>
            <a:r>
              <a:rPr lang="en-US" sz="2600" dirty="0" smtClean="0">
                <a:solidFill>
                  <a:srgbClr val="FF0000"/>
                </a:solidFill>
              </a:rPr>
              <a:t>Sales</a:t>
            </a:r>
          </a:p>
          <a:p>
            <a:pPr lvl="1" eaLnBrk="1" hangingPunct="1"/>
            <a:r>
              <a:rPr lang="en-US" sz="2600" dirty="0" smtClean="0"/>
              <a:t>Provides sales reps with software tools and data they need to support and manage sales activities</a:t>
            </a:r>
          </a:p>
          <a:p>
            <a:pPr lvl="1" eaLnBrk="1" hangingPunct="1"/>
            <a:r>
              <a:rPr lang="en-US" sz="2600" dirty="0" smtClean="0">
                <a:solidFill>
                  <a:srgbClr val="FF0000"/>
                </a:solidFill>
              </a:rPr>
              <a:t>Cross-selling</a:t>
            </a:r>
            <a:r>
              <a:rPr lang="en-US" sz="2600" dirty="0" smtClean="0"/>
              <a:t> is trying to sell a customer of one product with a related product</a:t>
            </a:r>
          </a:p>
          <a:p>
            <a:pPr lvl="1" eaLnBrk="1" hangingPunct="1"/>
            <a:r>
              <a:rPr lang="en-US" sz="2600" dirty="0" smtClean="0">
                <a:solidFill>
                  <a:srgbClr val="FF0000"/>
                </a:solidFill>
              </a:rPr>
              <a:t>Up-selling</a:t>
            </a:r>
            <a:r>
              <a:rPr lang="en-US" sz="2600" dirty="0" smtClean="0"/>
              <a:t> is trying to sell customer a better product than they are currently seeking </a:t>
            </a:r>
          </a:p>
        </p:txBody>
      </p:sp>
    </p:spTree>
    <p:extLst>
      <p:ext uri="{BB962C8B-B14F-4D97-AF65-F5344CB8AC3E}">
        <p14:creationId xmlns:p14="http://schemas.microsoft.com/office/powerpoint/2010/main" val="5350657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EDFC935-9B3A-4EFB-93EF-06F3FEEED1C6}" type="slidenum">
              <a:rPr lang="en-US">
                <a:solidFill>
                  <a:srgbClr val="F5E7AB"/>
                </a:solidFill>
              </a:rPr>
              <a:pPr eaLnBrk="1" hangingPunct="1"/>
              <a:t>118</a:t>
            </a:fld>
            <a:endParaRPr lang="en-US">
              <a:solidFill>
                <a:srgbClr val="F5E7AB"/>
              </a:solidFill>
            </a:endParaRPr>
          </a:p>
        </p:txBody>
      </p:sp>
      <p:sp>
        <p:nvSpPr>
          <p:cNvPr id="16387" name="Rectangle 2"/>
          <p:cNvSpPr>
            <a:spLocks noGrp="1" noChangeArrowheads="1"/>
          </p:cNvSpPr>
          <p:nvPr>
            <p:ph type="title"/>
          </p:nvPr>
        </p:nvSpPr>
        <p:spPr/>
        <p:txBody>
          <a:bodyPr/>
          <a:lstStyle/>
          <a:p>
            <a:pPr eaLnBrk="1" hangingPunct="1"/>
            <a:r>
              <a:rPr lang="en-US" smtClean="0"/>
              <a:t>CRM applications</a:t>
            </a:r>
          </a:p>
        </p:txBody>
      </p:sp>
      <p:sp>
        <p:nvSpPr>
          <p:cNvPr id="16388" name="Rectangle 3"/>
          <p:cNvSpPr>
            <a:spLocks noGrp="1" noChangeArrowheads="1"/>
          </p:cNvSpPr>
          <p:nvPr>
            <p:ph type="body" idx="1"/>
          </p:nvPr>
        </p:nvSpPr>
        <p:spPr/>
        <p:txBody>
          <a:bodyPr/>
          <a:lstStyle/>
          <a:p>
            <a:pPr eaLnBrk="1" hangingPunct="1"/>
            <a:r>
              <a:rPr lang="en-US" smtClean="0">
                <a:solidFill>
                  <a:srgbClr val="FF0000"/>
                </a:solidFill>
              </a:rPr>
              <a:t>Marketing and Fulfillment</a:t>
            </a:r>
          </a:p>
          <a:p>
            <a:pPr lvl="1" eaLnBrk="1" hangingPunct="1"/>
            <a:r>
              <a:rPr lang="en-US" smtClean="0"/>
              <a:t>Help marketing professionals accomplish direct marketing campaigns by tasks such as </a:t>
            </a:r>
          </a:p>
          <a:p>
            <a:pPr lvl="1" eaLnBrk="1" hangingPunct="1"/>
            <a:r>
              <a:rPr lang="en-US" smtClean="0"/>
              <a:t>Qualifying leads for targeted marketing and scheduling and tracking direct marketing mailings</a:t>
            </a:r>
          </a:p>
        </p:txBody>
      </p:sp>
    </p:spTree>
    <p:extLst>
      <p:ext uri="{BB962C8B-B14F-4D97-AF65-F5344CB8AC3E}">
        <p14:creationId xmlns:p14="http://schemas.microsoft.com/office/powerpoint/2010/main" val="10202493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F11EFA7-441E-4166-8131-581E994FBBA8}" type="slidenum">
              <a:rPr lang="en-US">
                <a:solidFill>
                  <a:srgbClr val="F5E7AB"/>
                </a:solidFill>
              </a:rPr>
              <a:pPr eaLnBrk="1" hangingPunct="1"/>
              <a:t>119</a:t>
            </a:fld>
            <a:endParaRPr lang="en-US">
              <a:solidFill>
                <a:srgbClr val="F5E7AB"/>
              </a:solidFill>
            </a:endParaRPr>
          </a:p>
        </p:txBody>
      </p:sp>
      <p:sp>
        <p:nvSpPr>
          <p:cNvPr id="17411" name="Rectangle 2"/>
          <p:cNvSpPr>
            <a:spLocks noGrp="1" noChangeArrowheads="1"/>
          </p:cNvSpPr>
          <p:nvPr>
            <p:ph type="title"/>
          </p:nvPr>
        </p:nvSpPr>
        <p:spPr/>
        <p:txBody>
          <a:bodyPr/>
          <a:lstStyle/>
          <a:p>
            <a:pPr eaLnBrk="1" hangingPunct="1"/>
            <a:r>
              <a:rPr lang="en-US" smtClean="0"/>
              <a:t>CRM applications</a:t>
            </a:r>
          </a:p>
        </p:txBody>
      </p:sp>
      <p:sp>
        <p:nvSpPr>
          <p:cNvPr id="17412" name="Rectangle 3"/>
          <p:cNvSpPr>
            <a:spLocks noGrp="1" noChangeArrowheads="1"/>
          </p:cNvSpPr>
          <p:nvPr>
            <p:ph type="body" idx="1"/>
          </p:nvPr>
        </p:nvSpPr>
        <p:spPr>
          <a:xfrm>
            <a:off x="457200" y="1295400"/>
            <a:ext cx="8229600" cy="4525963"/>
          </a:xfrm>
        </p:spPr>
        <p:txBody>
          <a:bodyPr/>
          <a:lstStyle/>
          <a:p>
            <a:pPr eaLnBrk="1" hangingPunct="1"/>
            <a:r>
              <a:rPr lang="en-US" sz="2400" dirty="0" smtClean="0">
                <a:solidFill>
                  <a:srgbClr val="FF0000"/>
                </a:solidFill>
              </a:rPr>
              <a:t>Customer Service and Support</a:t>
            </a:r>
          </a:p>
          <a:p>
            <a:pPr lvl="1" eaLnBrk="1" hangingPunct="1"/>
            <a:r>
              <a:rPr lang="en-US" sz="2400" dirty="0" smtClean="0"/>
              <a:t>Provides sales reps with software tools and database access to customer database shared by sales and marketing professions</a:t>
            </a:r>
          </a:p>
          <a:p>
            <a:pPr lvl="1" eaLnBrk="1" hangingPunct="1"/>
            <a:r>
              <a:rPr lang="en-US" sz="2400" dirty="0" smtClean="0"/>
              <a:t>Helps create, assign and manage requests for service</a:t>
            </a:r>
          </a:p>
          <a:p>
            <a:pPr lvl="1" eaLnBrk="1" hangingPunct="1"/>
            <a:r>
              <a:rPr lang="en-US" sz="2400" dirty="0" smtClean="0">
                <a:solidFill>
                  <a:srgbClr val="FF0000"/>
                </a:solidFill>
              </a:rPr>
              <a:t>Call center</a:t>
            </a:r>
            <a:r>
              <a:rPr lang="en-US" sz="2400" dirty="0" smtClean="0"/>
              <a:t> software routes calls to customer support agents based upon their skills and type of call</a:t>
            </a:r>
          </a:p>
          <a:p>
            <a:pPr lvl="1" eaLnBrk="1" hangingPunct="1"/>
            <a:r>
              <a:rPr lang="en-US" sz="2400" dirty="0" smtClean="0">
                <a:solidFill>
                  <a:srgbClr val="FF0000"/>
                </a:solidFill>
              </a:rPr>
              <a:t>Help desk</a:t>
            </a:r>
            <a:r>
              <a:rPr lang="en-US" sz="2400" dirty="0" smtClean="0"/>
              <a:t> software provides relevant service data and suggestions for resolving problems for customer service reps helping customers with problems</a:t>
            </a:r>
          </a:p>
        </p:txBody>
      </p:sp>
    </p:spTree>
    <p:extLst>
      <p:ext uri="{BB962C8B-B14F-4D97-AF65-F5344CB8AC3E}">
        <p14:creationId xmlns:p14="http://schemas.microsoft.com/office/powerpoint/2010/main" val="203003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609600"/>
            <a:ext cx="8458200" cy="1143000"/>
          </a:xfrm>
        </p:spPr>
        <p:txBody>
          <a:bodyPr/>
          <a:lstStyle/>
          <a:p>
            <a:pPr eaLnBrk="1" hangingPunct="1"/>
            <a:r>
              <a:rPr lang="en-US" sz="4000" b="1" dirty="0" smtClean="0">
                <a:solidFill>
                  <a:srgbClr val="FF0000"/>
                </a:solidFill>
              </a:rPr>
              <a:t>Proses </a:t>
            </a:r>
            <a:r>
              <a:rPr lang="en-US" sz="4000" b="1" dirty="0" err="1" smtClean="0">
                <a:solidFill>
                  <a:srgbClr val="FF0000"/>
                </a:solidFill>
              </a:rPr>
              <a:t>perencanaan</a:t>
            </a:r>
            <a:r>
              <a:rPr lang="en-US" sz="4000" b="1" dirty="0" smtClean="0">
                <a:solidFill>
                  <a:srgbClr val="FF0000"/>
                </a:solidFill>
              </a:rPr>
              <a:t> e-business (II)</a:t>
            </a:r>
          </a:p>
        </p:txBody>
      </p:sp>
      <p:sp>
        <p:nvSpPr>
          <p:cNvPr id="8195" name="Rectangle 3"/>
          <p:cNvSpPr>
            <a:spLocks noGrp="1" noChangeArrowheads="1"/>
          </p:cNvSpPr>
          <p:nvPr>
            <p:ph type="body" idx="1"/>
          </p:nvPr>
        </p:nvSpPr>
        <p:spPr>
          <a:xfrm>
            <a:off x="685800" y="1981200"/>
            <a:ext cx="7772400" cy="4495800"/>
          </a:xfrm>
        </p:spPr>
        <p:txBody>
          <a:bodyPr/>
          <a:lstStyle/>
          <a:p>
            <a:pPr eaLnBrk="1" hangingPunct="1"/>
            <a:r>
              <a:rPr lang="en-US" sz="2800" smtClean="0"/>
              <a:t>Resource management</a:t>
            </a:r>
          </a:p>
          <a:p>
            <a:pPr lvl="1" eaLnBrk="1" hangingPunct="1"/>
            <a:r>
              <a:rPr lang="en-US" sz="2400" smtClean="0"/>
              <a:t>Mengembangkan suatu perencanaan strategis untuk mengatur dan mengembangkan sumber2 daya Teknologi Informasi termasuk personel IS, hardware, software, data dan network bisnis</a:t>
            </a:r>
          </a:p>
          <a:p>
            <a:pPr eaLnBrk="1" hangingPunct="1"/>
            <a:r>
              <a:rPr lang="en-US" sz="2800" smtClean="0"/>
              <a:t>Technology architecture</a:t>
            </a:r>
          </a:p>
          <a:p>
            <a:pPr lvl="1" eaLnBrk="1" hangingPunct="1"/>
            <a:r>
              <a:rPr lang="en-US" sz="2400" smtClean="0"/>
              <a:t>Membuat suatu pilihan IT strategic yang menggambarkan arsitektur teknologi informasi dan dirancang untuk mendukung e-business perusahaan dan e-commerce iniatives</a:t>
            </a:r>
          </a:p>
        </p:txBody>
      </p:sp>
    </p:spTree>
    <p:extLst>
      <p:ext uri="{BB962C8B-B14F-4D97-AF65-F5344CB8AC3E}">
        <p14:creationId xmlns:p14="http://schemas.microsoft.com/office/powerpoint/2010/main" val="22671197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BF49D8B-87DA-4AC6-80B8-E97B0FF701B4}" type="slidenum">
              <a:rPr lang="en-US">
                <a:solidFill>
                  <a:srgbClr val="F5E7AB"/>
                </a:solidFill>
              </a:rPr>
              <a:pPr eaLnBrk="1" hangingPunct="1"/>
              <a:t>120</a:t>
            </a:fld>
            <a:endParaRPr lang="en-US">
              <a:solidFill>
                <a:srgbClr val="F5E7AB"/>
              </a:solidFill>
            </a:endParaRPr>
          </a:p>
        </p:txBody>
      </p:sp>
      <p:sp>
        <p:nvSpPr>
          <p:cNvPr id="18435" name="Rectangle 2"/>
          <p:cNvSpPr>
            <a:spLocks noGrp="1" noChangeArrowheads="1"/>
          </p:cNvSpPr>
          <p:nvPr>
            <p:ph type="title"/>
          </p:nvPr>
        </p:nvSpPr>
        <p:spPr/>
        <p:txBody>
          <a:bodyPr/>
          <a:lstStyle/>
          <a:p>
            <a:pPr eaLnBrk="1" hangingPunct="1"/>
            <a:r>
              <a:rPr lang="en-US" smtClean="0"/>
              <a:t>CRM applications</a:t>
            </a:r>
          </a:p>
        </p:txBody>
      </p:sp>
      <p:sp>
        <p:nvSpPr>
          <p:cNvPr id="18436" name="Rectangle 3"/>
          <p:cNvSpPr>
            <a:spLocks noGrp="1" noChangeArrowheads="1"/>
          </p:cNvSpPr>
          <p:nvPr>
            <p:ph type="body" idx="1"/>
          </p:nvPr>
        </p:nvSpPr>
        <p:spPr/>
        <p:txBody>
          <a:bodyPr/>
          <a:lstStyle/>
          <a:p>
            <a:pPr eaLnBrk="1" hangingPunct="1"/>
            <a:r>
              <a:rPr lang="en-US" smtClean="0">
                <a:solidFill>
                  <a:srgbClr val="FF0000"/>
                </a:solidFill>
              </a:rPr>
              <a:t>Retention and Loyalty Programs</a:t>
            </a:r>
          </a:p>
          <a:p>
            <a:pPr lvl="1" eaLnBrk="1" hangingPunct="1"/>
            <a:r>
              <a:rPr lang="en-US" smtClean="0"/>
              <a:t>Try to help a company identify, reward, and market to their most loyal and profitable customers</a:t>
            </a:r>
          </a:p>
          <a:p>
            <a:pPr lvl="1" eaLnBrk="1" hangingPunct="1"/>
            <a:r>
              <a:rPr lang="en-US" smtClean="0"/>
              <a:t>Data mining tools and analytical software</a:t>
            </a:r>
          </a:p>
          <a:p>
            <a:pPr lvl="1" eaLnBrk="1" hangingPunct="1"/>
            <a:r>
              <a:rPr lang="en-US" smtClean="0"/>
              <a:t>Customer data warehouse</a:t>
            </a:r>
          </a:p>
        </p:txBody>
      </p:sp>
    </p:spTree>
    <p:extLst>
      <p:ext uri="{BB962C8B-B14F-4D97-AF65-F5344CB8AC3E}">
        <p14:creationId xmlns:p14="http://schemas.microsoft.com/office/powerpoint/2010/main" val="1898723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22BBC021-9571-4D97-BE55-382FB4AA1D6C}" type="slidenum">
              <a:rPr lang="en-US">
                <a:solidFill>
                  <a:srgbClr val="F5E7AB"/>
                </a:solidFill>
              </a:rPr>
              <a:pPr eaLnBrk="1" hangingPunct="1"/>
              <a:t>121</a:t>
            </a:fld>
            <a:endParaRPr lang="en-US">
              <a:solidFill>
                <a:srgbClr val="F5E7AB"/>
              </a:solidFill>
            </a:endParaRPr>
          </a:p>
        </p:txBody>
      </p:sp>
      <p:sp>
        <p:nvSpPr>
          <p:cNvPr id="19459" name="Rectangle 2"/>
          <p:cNvSpPr>
            <a:spLocks noGrp="1" noChangeArrowheads="1"/>
          </p:cNvSpPr>
          <p:nvPr>
            <p:ph type="title"/>
          </p:nvPr>
        </p:nvSpPr>
        <p:spPr/>
        <p:txBody>
          <a:bodyPr/>
          <a:lstStyle/>
          <a:p>
            <a:pPr eaLnBrk="1" hangingPunct="1"/>
            <a:r>
              <a:rPr lang="en-US"/>
              <a:t>CRM supports customer life cycle</a:t>
            </a:r>
          </a:p>
        </p:txBody>
      </p:sp>
      <p:pic>
        <p:nvPicPr>
          <p:cNvPr id="19460" name="Picture 6" descr="obr43559_07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295400"/>
            <a:ext cx="6805083" cy="4736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4889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D518A91-E43A-4F89-99AC-ADE8EB1D7C1C}" type="slidenum">
              <a:rPr lang="en-US">
                <a:solidFill>
                  <a:srgbClr val="F5E7AB"/>
                </a:solidFill>
              </a:rPr>
              <a:pPr eaLnBrk="1" hangingPunct="1"/>
              <a:t>122</a:t>
            </a:fld>
            <a:endParaRPr lang="en-US">
              <a:solidFill>
                <a:srgbClr val="F5E7AB"/>
              </a:solidFill>
            </a:endParaRPr>
          </a:p>
        </p:txBody>
      </p:sp>
      <p:sp>
        <p:nvSpPr>
          <p:cNvPr id="20483" name="Rectangle 2"/>
          <p:cNvSpPr>
            <a:spLocks noGrp="1" noChangeArrowheads="1"/>
          </p:cNvSpPr>
          <p:nvPr>
            <p:ph type="title"/>
          </p:nvPr>
        </p:nvSpPr>
        <p:spPr/>
        <p:txBody>
          <a:bodyPr/>
          <a:lstStyle/>
          <a:p>
            <a:pPr eaLnBrk="1" hangingPunct="1"/>
            <a:r>
              <a:rPr lang="en-US" smtClean="0"/>
              <a:t>CRM benefits</a:t>
            </a:r>
          </a:p>
        </p:txBody>
      </p:sp>
      <p:sp>
        <p:nvSpPr>
          <p:cNvPr id="20484" name="Rectangle 3"/>
          <p:cNvSpPr>
            <a:spLocks noGrp="1" noChangeArrowheads="1"/>
          </p:cNvSpPr>
          <p:nvPr>
            <p:ph type="body" idx="1"/>
          </p:nvPr>
        </p:nvSpPr>
        <p:spPr/>
        <p:txBody>
          <a:bodyPr/>
          <a:lstStyle/>
          <a:p>
            <a:pPr eaLnBrk="1" hangingPunct="1"/>
            <a:r>
              <a:rPr lang="en-US" smtClean="0"/>
              <a:t>Identify and target best customers</a:t>
            </a:r>
          </a:p>
          <a:p>
            <a:pPr eaLnBrk="1" hangingPunct="1"/>
            <a:r>
              <a:rPr lang="en-US" smtClean="0"/>
              <a:t>Real-time customization and personalization of products and services</a:t>
            </a:r>
          </a:p>
          <a:p>
            <a:pPr eaLnBrk="1" hangingPunct="1"/>
            <a:r>
              <a:rPr lang="en-US" smtClean="0"/>
              <a:t>Track when a customer contacts a company</a:t>
            </a:r>
          </a:p>
          <a:p>
            <a:pPr eaLnBrk="1" hangingPunct="1"/>
            <a:r>
              <a:rPr lang="en-US" smtClean="0"/>
              <a:t>Provide consistent customer experience and superior service and support</a:t>
            </a:r>
          </a:p>
        </p:txBody>
      </p:sp>
    </p:spTree>
    <p:extLst>
      <p:ext uri="{BB962C8B-B14F-4D97-AF65-F5344CB8AC3E}">
        <p14:creationId xmlns:p14="http://schemas.microsoft.com/office/powerpoint/2010/main" val="37683966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C86B758-E03B-4243-8BEF-0F55A7CA150B}" type="slidenum">
              <a:rPr lang="en-US">
                <a:solidFill>
                  <a:srgbClr val="F5E7AB"/>
                </a:solidFill>
              </a:rPr>
              <a:pPr eaLnBrk="1" hangingPunct="1"/>
              <a:t>123</a:t>
            </a:fld>
            <a:endParaRPr lang="en-US">
              <a:solidFill>
                <a:srgbClr val="F5E7AB"/>
              </a:solidFill>
            </a:endParaRPr>
          </a:p>
        </p:txBody>
      </p:sp>
      <p:sp>
        <p:nvSpPr>
          <p:cNvPr id="21507" name="Rectangle 2"/>
          <p:cNvSpPr>
            <a:spLocks noGrp="1" noChangeArrowheads="1"/>
          </p:cNvSpPr>
          <p:nvPr>
            <p:ph type="title"/>
          </p:nvPr>
        </p:nvSpPr>
        <p:spPr/>
        <p:txBody>
          <a:bodyPr/>
          <a:lstStyle/>
          <a:p>
            <a:pPr eaLnBrk="1" hangingPunct="1"/>
            <a:r>
              <a:rPr lang="en-US" smtClean="0"/>
              <a:t>Reasons for CRM failures</a:t>
            </a:r>
          </a:p>
        </p:txBody>
      </p:sp>
      <p:sp>
        <p:nvSpPr>
          <p:cNvPr id="21508" name="Rectangle 3"/>
          <p:cNvSpPr>
            <a:spLocks noGrp="1" noChangeArrowheads="1"/>
          </p:cNvSpPr>
          <p:nvPr>
            <p:ph type="body" idx="1"/>
          </p:nvPr>
        </p:nvSpPr>
        <p:spPr/>
        <p:txBody>
          <a:bodyPr/>
          <a:lstStyle/>
          <a:p>
            <a:pPr eaLnBrk="1" hangingPunct="1"/>
            <a:r>
              <a:rPr lang="en-US" smtClean="0"/>
              <a:t>Lack of understanding and preparation</a:t>
            </a:r>
          </a:p>
          <a:p>
            <a:pPr eaLnBrk="1" hangingPunct="1"/>
            <a:r>
              <a:rPr lang="en-US" smtClean="0"/>
              <a:t>Rely on application to solve a problem without first changing the business processes</a:t>
            </a:r>
          </a:p>
          <a:p>
            <a:pPr eaLnBrk="1" hangingPunct="1"/>
            <a:r>
              <a:rPr lang="en-US" smtClean="0"/>
              <a:t>Business stakeholders not participating and not prepared</a:t>
            </a:r>
          </a:p>
        </p:txBody>
      </p:sp>
    </p:spTree>
    <p:extLst>
      <p:ext uri="{BB962C8B-B14F-4D97-AF65-F5344CB8AC3E}">
        <p14:creationId xmlns:p14="http://schemas.microsoft.com/office/powerpoint/2010/main" val="11420927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81000"/>
            <a:ext cx="7772400" cy="1143000"/>
          </a:xfrm>
        </p:spPr>
        <p:txBody>
          <a:bodyPr/>
          <a:lstStyle/>
          <a:p>
            <a:pPr eaLnBrk="1" hangingPunct="1"/>
            <a:r>
              <a:rPr lang="en-US" sz="4000" b="1" dirty="0" err="1" smtClean="0">
                <a:solidFill>
                  <a:srgbClr val="FF0000"/>
                </a:solidFill>
              </a:rPr>
              <a:t>Arsitektur</a:t>
            </a:r>
            <a:r>
              <a:rPr lang="en-US" sz="4000" b="1" dirty="0" smtClean="0">
                <a:solidFill>
                  <a:srgbClr val="FF0000"/>
                </a:solidFill>
              </a:rPr>
              <a:t> </a:t>
            </a:r>
            <a:r>
              <a:rPr lang="en-US" sz="4000" b="1" dirty="0" err="1" smtClean="0">
                <a:solidFill>
                  <a:srgbClr val="FF0000"/>
                </a:solidFill>
              </a:rPr>
              <a:t>Teknologi</a:t>
            </a:r>
            <a:r>
              <a:rPr lang="en-US" sz="4000" b="1" dirty="0" smtClean="0">
                <a:solidFill>
                  <a:srgbClr val="FF0000"/>
                </a:solidFill>
              </a:rPr>
              <a:t> </a:t>
            </a:r>
            <a:r>
              <a:rPr lang="en-US" sz="4000" b="1" dirty="0" err="1" smtClean="0">
                <a:solidFill>
                  <a:srgbClr val="FF0000"/>
                </a:solidFill>
              </a:rPr>
              <a:t>Informasi</a:t>
            </a:r>
            <a:r>
              <a:rPr lang="en-US" sz="4000" b="1" dirty="0" smtClean="0">
                <a:solidFill>
                  <a:srgbClr val="FF0000"/>
                </a:solidFill>
              </a:rPr>
              <a:t> (I)</a:t>
            </a:r>
          </a:p>
        </p:txBody>
      </p:sp>
      <p:sp>
        <p:nvSpPr>
          <p:cNvPr id="9219" name="Rectangle 3"/>
          <p:cNvSpPr>
            <a:spLocks noGrp="1" noChangeArrowheads="1"/>
          </p:cNvSpPr>
          <p:nvPr>
            <p:ph type="body" idx="1"/>
          </p:nvPr>
        </p:nvSpPr>
        <p:spPr/>
        <p:txBody>
          <a:bodyPr/>
          <a:lstStyle/>
          <a:p>
            <a:pPr eaLnBrk="1" hangingPunct="1">
              <a:lnSpc>
                <a:spcPct val="90000"/>
              </a:lnSpc>
            </a:pPr>
            <a:r>
              <a:rPr lang="en-US" dirty="0" smtClean="0"/>
              <a:t>Technology platforms</a:t>
            </a:r>
          </a:p>
          <a:p>
            <a:pPr lvl="1" eaLnBrk="1" hangingPunct="1">
              <a:lnSpc>
                <a:spcPct val="90000"/>
              </a:lnSpc>
            </a:pPr>
            <a:r>
              <a:rPr lang="en-US" dirty="0" smtClean="0"/>
              <a:t>Internet, intranet, extranet, </a:t>
            </a:r>
            <a:r>
              <a:rPr lang="en-US" dirty="0" err="1" smtClean="0"/>
              <a:t>dan</a:t>
            </a:r>
            <a:r>
              <a:rPr lang="en-US" dirty="0" smtClean="0"/>
              <a:t> </a:t>
            </a:r>
            <a:r>
              <a:rPr lang="en-US" dirty="0" err="1" smtClean="0"/>
              <a:t>jaringan</a:t>
            </a:r>
            <a:r>
              <a:rPr lang="en-US" dirty="0" smtClean="0"/>
              <a:t>, </a:t>
            </a:r>
            <a:r>
              <a:rPr lang="en-US" dirty="0" err="1" smtClean="0"/>
              <a:t>sistem</a:t>
            </a:r>
            <a:r>
              <a:rPr lang="en-US" dirty="0" smtClean="0"/>
              <a:t> </a:t>
            </a:r>
            <a:r>
              <a:rPr lang="en-US" dirty="0" err="1" smtClean="0"/>
              <a:t>komputer</a:t>
            </a:r>
            <a:r>
              <a:rPr lang="en-US" dirty="0" smtClean="0"/>
              <a:t>, </a:t>
            </a:r>
            <a:r>
              <a:rPr lang="en-US" dirty="0" err="1" smtClean="0"/>
              <a:t>sistem</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dan</a:t>
            </a:r>
            <a:r>
              <a:rPr lang="en-US" dirty="0" smtClean="0"/>
              <a:t> </a:t>
            </a:r>
            <a:r>
              <a:rPr lang="en-US" dirty="0" err="1" smtClean="0"/>
              <a:t>diintegrasikan</a:t>
            </a:r>
            <a:r>
              <a:rPr lang="en-US" dirty="0" smtClean="0"/>
              <a:t> </a:t>
            </a:r>
            <a:r>
              <a:rPr lang="en-US" dirty="0" err="1" smtClean="0"/>
              <a:t>dengan</a:t>
            </a:r>
            <a:r>
              <a:rPr lang="en-US" dirty="0" smtClean="0"/>
              <a:t> </a:t>
            </a:r>
            <a:r>
              <a:rPr lang="en-US" dirty="0" err="1" smtClean="0"/>
              <a:t>applikasi</a:t>
            </a:r>
            <a:r>
              <a:rPr lang="en-US" dirty="0" smtClean="0"/>
              <a:t> </a:t>
            </a:r>
            <a:r>
              <a:rPr lang="en-US" dirty="0" err="1" smtClean="0"/>
              <a:t>perangkat</a:t>
            </a:r>
            <a:r>
              <a:rPr lang="en-US" dirty="0" smtClean="0"/>
              <a:t> </a:t>
            </a:r>
            <a:r>
              <a:rPr lang="en-US" dirty="0" err="1" smtClean="0"/>
              <a:t>lunak</a:t>
            </a:r>
            <a:r>
              <a:rPr lang="en-US" dirty="0" smtClean="0"/>
              <a:t> yang </a:t>
            </a:r>
            <a:r>
              <a:rPr lang="en-US" dirty="0" err="1" smtClean="0"/>
              <a:t>digunakan</a:t>
            </a:r>
            <a:r>
              <a:rPr lang="en-US" dirty="0" smtClean="0"/>
              <a:t> </a:t>
            </a:r>
            <a:r>
              <a:rPr lang="en-US" dirty="0" err="1" smtClean="0"/>
              <a:t>perusahaan</a:t>
            </a:r>
            <a:r>
              <a:rPr lang="en-US" dirty="0" smtClean="0"/>
              <a:t> </a:t>
            </a:r>
            <a:r>
              <a:rPr lang="en-US" dirty="0" err="1" smtClean="0"/>
              <a:t>untuk</a:t>
            </a:r>
            <a:r>
              <a:rPr lang="en-US" dirty="0" smtClean="0"/>
              <a:t> </a:t>
            </a:r>
            <a:r>
              <a:rPr lang="en-US" dirty="0" err="1" smtClean="0"/>
              <a:t>menyediakan</a:t>
            </a:r>
            <a:r>
              <a:rPr lang="en-US" dirty="0" smtClean="0"/>
              <a:t> </a:t>
            </a:r>
            <a:r>
              <a:rPr lang="en-US" dirty="0" err="1" smtClean="0"/>
              <a:t>suatu</a:t>
            </a:r>
            <a:r>
              <a:rPr lang="en-US" dirty="0" smtClean="0"/>
              <a:t> </a:t>
            </a:r>
            <a:r>
              <a:rPr lang="en-US" dirty="0" err="1" smtClean="0"/>
              <a:t>infrastruktur</a:t>
            </a:r>
            <a:r>
              <a:rPr lang="en-US" dirty="0" smtClean="0"/>
              <a:t> </a:t>
            </a:r>
            <a:r>
              <a:rPr lang="en-US" dirty="0" err="1" smtClean="0"/>
              <a:t>dalam</a:t>
            </a:r>
            <a:r>
              <a:rPr lang="en-US" dirty="0" smtClean="0"/>
              <a:t> </a:t>
            </a:r>
            <a:r>
              <a:rPr lang="en-US" dirty="0" err="1" smtClean="0"/>
              <a:t>bidan</a:t>
            </a:r>
            <a:r>
              <a:rPr lang="en-US" dirty="0" smtClean="0"/>
              <a:t> g </a:t>
            </a:r>
            <a:r>
              <a:rPr lang="en-US" dirty="0" err="1" smtClean="0"/>
              <a:t>komputer</a:t>
            </a:r>
            <a:r>
              <a:rPr lang="en-US" dirty="0" smtClean="0"/>
              <a:t> </a:t>
            </a:r>
            <a:r>
              <a:rPr lang="en-US" dirty="0" err="1" smtClean="0"/>
              <a:t>dan</a:t>
            </a:r>
            <a:r>
              <a:rPr lang="en-US" dirty="0" smtClean="0"/>
              <a:t> </a:t>
            </a:r>
            <a:r>
              <a:rPr lang="en-US" dirty="0" err="1" smtClean="0"/>
              <a:t>komunikasi</a:t>
            </a:r>
            <a:r>
              <a:rPr lang="en-US" dirty="0" smtClean="0"/>
              <a:t>, </a:t>
            </a:r>
            <a:r>
              <a:rPr lang="en-US" dirty="0" err="1" smtClean="0"/>
              <a:t>atau</a:t>
            </a:r>
            <a:r>
              <a:rPr lang="en-US" dirty="0" smtClean="0"/>
              <a:t> platform (</a:t>
            </a:r>
            <a:r>
              <a:rPr lang="en-US" dirty="0" err="1" smtClean="0"/>
              <a:t>dasar</a:t>
            </a:r>
            <a:r>
              <a:rPr lang="en-US" dirty="0" smtClean="0"/>
              <a:t>) yang </a:t>
            </a:r>
            <a:r>
              <a:rPr lang="en-US" dirty="0" err="1" smtClean="0"/>
              <a:t>mendukung</a:t>
            </a:r>
            <a:r>
              <a:rPr lang="en-US" dirty="0" smtClean="0"/>
              <a:t> </a:t>
            </a:r>
            <a:r>
              <a:rPr lang="en-US" dirty="0" err="1" smtClean="0"/>
              <a:t>penggunaan</a:t>
            </a:r>
            <a:r>
              <a:rPr lang="en-US" dirty="0" smtClean="0"/>
              <a:t> </a:t>
            </a:r>
            <a:r>
              <a:rPr lang="en-US" dirty="0" err="1" smtClean="0"/>
              <a:t>strategi</a:t>
            </a:r>
            <a:r>
              <a:rPr lang="en-US" dirty="0" smtClean="0"/>
              <a:t> </a:t>
            </a:r>
            <a:r>
              <a:rPr lang="en-US" dirty="0" err="1" smtClean="0"/>
              <a:t>dari</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untuk</a:t>
            </a:r>
            <a:r>
              <a:rPr lang="en-US" dirty="0" smtClean="0"/>
              <a:t> e-business </a:t>
            </a:r>
            <a:r>
              <a:rPr lang="en-US" dirty="0" err="1" smtClean="0"/>
              <a:t>dan</a:t>
            </a:r>
            <a:r>
              <a:rPr lang="en-US" dirty="0" smtClean="0"/>
              <a:t> e-commerce</a:t>
            </a:r>
          </a:p>
        </p:txBody>
      </p:sp>
    </p:spTree>
    <p:extLst>
      <p:ext uri="{BB962C8B-B14F-4D97-AF65-F5344CB8AC3E}">
        <p14:creationId xmlns:p14="http://schemas.microsoft.com/office/powerpoint/2010/main" val="257018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457200"/>
            <a:ext cx="7772400" cy="1143000"/>
          </a:xfrm>
        </p:spPr>
        <p:txBody>
          <a:bodyPr/>
          <a:lstStyle/>
          <a:p>
            <a:pPr eaLnBrk="1" hangingPunct="1"/>
            <a:r>
              <a:rPr lang="en-US" sz="4000" b="1" dirty="0" err="1" smtClean="0">
                <a:solidFill>
                  <a:srgbClr val="FF0000"/>
                </a:solidFill>
              </a:rPr>
              <a:t>Arsitektur</a:t>
            </a:r>
            <a:r>
              <a:rPr lang="en-US" sz="4000" b="1" dirty="0" smtClean="0">
                <a:solidFill>
                  <a:srgbClr val="FF0000"/>
                </a:solidFill>
              </a:rPr>
              <a:t> </a:t>
            </a:r>
            <a:r>
              <a:rPr lang="en-US" sz="4000" b="1" dirty="0" err="1" smtClean="0">
                <a:solidFill>
                  <a:srgbClr val="FF0000"/>
                </a:solidFill>
              </a:rPr>
              <a:t>Teknologi</a:t>
            </a:r>
            <a:r>
              <a:rPr lang="en-US" sz="4000" b="1" dirty="0" smtClean="0">
                <a:solidFill>
                  <a:srgbClr val="FF0000"/>
                </a:solidFill>
              </a:rPr>
              <a:t> </a:t>
            </a:r>
            <a:r>
              <a:rPr lang="en-US" sz="4000" b="1" dirty="0" err="1" smtClean="0">
                <a:solidFill>
                  <a:srgbClr val="FF0000"/>
                </a:solidFill>
              </a:rPr>
              <a:t>Informasi</a:t>
            </a:r>
            <a:r>
              <a:rPr lang="en-US" sz="4000" b="1" dirty="0" smtClean="0">
                <a:solidFill>
                  <a:srgbClr val="FF0000"/>
                </a:solidFill>
              </a:rPr>
              <a:t> (II)</a:t>
            </a:r>
          </a:p>
        </p:txBody>
      </p:sp>
      <p:sp>
        <p:nvSpPr>
          <p:cNvPr id="10243" name="Rectangle 3"/>
          <p:cNvSpPr>
            <a:spLocks noGrp="1" noChangeArrowheads="1"/>
          </p:cNvSpPr>
          <p:nvPr>
            <p:ph type="body" idx="1"/>
          </p:nvPr>
        </p:nvSpPr>
        <p:spPr>
          <a:xfrm>
            <a:off x="457200" y="1981200"/>
            <a:ext cx="8229600" cy="4144963"/>
          </a:xfrm>
        </p:spPr>
        <p:txBody>
          <a:bodyPr/>
          <a:lstStyle/>
          <a:p>
            <a:pPr eaLnBrk="1" hangingPunct="1"/>
            <a:r>
              <a:rPr lang="en-US" dirty="0" err="1" smtClean="0"/>
              <a:t>Sumber-sumber</a:t>
            </a:r>
            <a:r>
              <a:rPr lang="en-US" dirty="0" smtClean="0"/>
              <a:t> data</a:t>
            </a:r>
          </a:p>
          <a:p>
            <a:pPr lvl="1" eaLnBrk="1" hangingPunct="1"/>
            <a:r>
              <a:rPr lang="en-US" dirty="0" err="1" smtClean="0"/>
              <a:t>Bayak</a:t>
            </a:r>
            <a:r>
              <a:rPr lang="en-US" dirty="0" smtClean="0"/>
              <a:t> </a:t>
            </a:r>
            <a:r>
              <a:rPr lang="en-US" dirty="0" err="1" smtClean="0"/>
              <a:t>jenis</a:t>
            </a:r>
            <a:r>
              <a:rPr lang="en-US" dirty="0" smtClean="0"/>
              <a:t> database </a:t>
            </a:r>
            <a:r>
              <a:rPr lang="en-US" dirty="0" err="1" smtClean="0"/>
              <a:t>operasional</a:t>
            </a:r>
            <a:r>
              <a:rPr lang="en-US" dirty="0" smtClean="0"/>
              <a:t> </a:t>
            </a:r>
            <a:r>
              <a:rPr lang="en-US" dirty="0" err="1" smtClean="0"/>
              <a:t>maupun</a:t>
            </a:r>
            <a:r>
              <a:rPr lang="en-US" dirty="0" smtClean="0"/>
              <a:t> </a:t>
            </a:r>
            <a:r>
              <a:rPr lang="en-US" dirty="0" err="1" smtClean="0"/>
              <a:t>khusus</a:t>
            </a:r>
            <a:r>
              <a:rPr lang="en-US" dirty="0" smtClean="0"/>
              <a:t> </a:t>
            </a:r>
            <a:r>
              <a:rPr lang="en-US" dirty="0" err="1" smtClean="0"/>
              <a:t>termasuk</a:t>
            </a:r>
            <a:r>
              <a:rPr lang="en-US" dirty="0" smtClean="0"/>
              <a:t> </a:t>
            </a:r>
            <a:r>
              <a:rPr lang="en-US" dirty="0" err="1" smtClean="0"/>
              <a:t>dara</a:t>
            </a:r>
            <a:r>
              <a:rPr lang="en-US" dirty="0" smtClean="0"/>
              <a:t> warehouses, </a:t>
            </a:r>
            <a:r>
              <a:rPr lang="en-US" dirty="0" err="1" smtClean="0"/>
              <a:t>dan</a:t>
            </a:r>
            <a:r>
              <a:rPr lang="en-US" dirty="0" smtClean="0"/>
              <a:t> Internet/intranet database yang </a:t>
            </a:r>
            <a:r>
              <a:rPr lang="en-US" dirty="0" err="1" smtClean="0"/>
              <a:t>menyimpan</a:t>
            </a:r>
            <a:r>
              <a:rPr lang="en-US" dirty="0" smtClean="0"/>
              <a:t> </a:t>
            </a:r>
            <a:r>
              <a:rPr lang="en-US" dirty="0" err="1" smtClean="0"/>
              <a:t>dan</a:t>
            </a:r>
            <a:r>
              <a:rPr lang="en-US" dirty="0" smtClean="0"/>
              <a:t> </a:t>
            </a:r>
            <a:r>
              <a:rPr lang="en-US" dirty="0" err="1" smtClean="0"/>
              <a:t>menyediakan</a:t>
            </a:r>
            <a:r>
              <a:rPr lang="en-US" dirty="0" smtClean="0"/>
              <a:t> data </a:t>
            </a:r>
            <a:r>
              <a:rPr lang="en-US" dirty="0" err="1" smtClean="0"/>
              <a:t>dan</a:t>
            </a:r>
            <a:r>
              <a:rPr lang="en-US" dirty="0" smtClean="0"/>
              <a:t> </a:t>
            </a:r>
            <a:r>
              <a:rPr lang="en-US" dirty="0" err="1" smtClean="0"/>
              <a:t>informasi</a:t>
            </a:r>
            <a:r>
              <a:rPr lang="en-US" dirty="0" smtClean="0"/>
              <a:t> </a:t>
            </a:r>
            <a:r>
              <a:rPr lang="en-US" dirty="0" err="1" smtClean="0"/>
              <a:t>bagi</a:t>
            </a:r>
            <a:r>
              <a:rPr lang="en-US" dirty="0" smtClean="0"/>
              <a:t> proses </a:t>
            </a:r>
            <a:r>
              <a:rPr lang="en-US" dirty="0" err="1" smtClean="0"/>
              <a:t>bisnis</a:t>
            </a:r>
            <a:r>
              <a:rPr lang="en-US" dirty="0" smtClean="0"/>
              <a:t> </a:t>
            </a:r>
            <a:r>
              <a:rPr lang="en-US" dirty="0" err="1" smtClean="0"/>
              <a:t>dan</a:t>
            </a:r>
            <a:r>
              <a:rPr lang="en-US" dirty="0" smtClean="0"/>
              <a:t> </a:t>
            </a:r>
            <a:r>
              <a:rPr lang="en-US" dirty="0" err="1" smtClean="0"/>
              <a:t>pendukung</a:t>
            </a:r>
            <a:r>
              <a:rPr lang="en-US" dirty="0" smtClean="0"/>
              <a:t> </a:t>
            </a:r>
            <a:r>
              <a:rPr lang="en-US" dirty="0" err="1" smtClean="0"/>
              <a:t>keputusan</a:t>
            </a:r>
            <a:endParaRPr lang="en-US" dirty="0" smtClean="0"/>
          </a:p>
        </p:txBody>
      </p:sp>
    </p:spTree>
    <p:extLst>
      <p:ext uri="{BB962C8B-B14F-4D97-AF65-F5344CB8AC3E}">
        <p14:creationId xmlns:p14="http://schemas.microsoft.com/office/powerpoint/2010/main" val="116078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382000" cy="1143000"/>
          </a:xfrm>
        </p:spPr>
        <p:txBody>
          <a:bodyPr/>
          <a:lstStyle/>
          <a:p>
            <a:pPr eaLnBrk="1" hangingPunct="1"/>
            <a:r>
              <a:rPr lang="en-US" sz="4000" b="1" dirty="0" err="1" smtClean="0">
                <a:solidFill>
                  <a:srgbClr val="FF0000"/>
                </a:solidFill>
              </a:rPr>
              <a:t>Arsitektur</a:t>
            </a:r>
            <a:r>
              <a:rPr lang="en-US" sz="4000" b="1" dirty="0" smtClean="0">
                <a:solidFill>
                  <a:srgbClr val="FF0000"/>
                </a:solidFill>
              </a:rPr>
              <a:t> </a:t>
            </a:r>
            <a:r>
              <a:rPr lang="en-US" sz="4000" b="1" dirty="0" err="1" smtClean="0">
                <a:solidFill>
                  <a:srgbClr val="FF0000"/>
                </a:solidFill>
              </a:rPr>
              <a:t>Teknologi</a:t>
            </a:r>
            <a:r>
              <a:rPr lang="en-US" sz="4000" b="1" dirty="0" smtClean="0">
                <a:solidFill>
                  <a:srgbClr val="FF0000"/>
                </a:solidFill>
              </a:rPr>
              <a:t> </a:t>
            </a:r>
            <a:r>
              <a:rPr lang="en-US" sz="4000" b="1" dirty="0" err="1" smtClean="0">
                <a:solidFill>
                  <a:srgbClr val="FF0000"/>
                </a:solidFill>
              </a:rPr>
              <a:t>Informasi</a:t>
            </a:r>
            <a:r>
              <a:rPr lang="en-US" sz="4000" b="1" dirty="0" smtClean="0">
                <a:solidFill>
                  <a:srgbClr val="FF0000"/>
                </a:solidFill>
              </a:rPr>
              <a:t> (III)</a:t>
            </a:r>
          </a:p>
        </p:txBody>
      </p:sp>
      <p:sp>
        <p:nvSpPr>
          <p:cNvPr id="11267" name="Rectangle 3"/>
          <p:cNvSpPr>
            <a:spLocks noGrp="1" noChangeArrowheads="1"/>
          </p:cNvSpPr>
          <p:nvPr>
            <p:ph type="body" idx="1"/>
          </p:nvPr>
        </p:nvSpPr>
        <p:spPr/>
        <p:txBody>
          <a:bodyPr/>
          <a:lstStyle/>
          <a:p>
            <a:pPr eaLnBrk="1" hangingPunct="1">
              <a:lnSpc>
                <a:spcPct val="90000"/>
              </a:lnSpc>
            </a:pPr>
            <a:r>
              <a:rPr lang="en-US" smtClean="0"/>
              <a:t>Arsitektur Aplikasi</a:t>
            </a:r>
          </a:p>
          <a:p>
            <a:pPr lvl="1" eaLnBrk="1" hangingPunct="1">
              <a:lnSpc>
                <a:spcPct val="90000"/>
              </a:lnSpc>
            </a:pPr>
            <a:r>
              <a:rPr lang="en-US" smtClean="0"/>
              <a:t>Aplikasi bisnis dari teknologi informasi dirancang sebagai suatu arsitektur yang terintegrasi dari sistem perusahaan yang mendukung srtategic e-business iniatives, juga proses bisnis secara keseluruhan.</a:t>
            </a:r>
          </a:p>
          <a:p>
            <a:pPr lvl="2" eaLnBrk="1" hangingPunct="1">
              <a:lnSpc>
                <a:spcPct val="90000"/>
              </a:lnSpc>
            </a:pPr>
            <a:r>
              <a:rPr lang="en-US" smtClean="0"/>
              <a:t>Contoh :</a:t>
            </a:r>
          </a:p>
          <a:p>
            <a:pPr lvl="2" eaLnBrk="1" hangingPunct="1">
              <a:lnSpc>
                <a:spcPct val="90000"/>
              </a:lnSpc>
              <a:buFont typeface="Wingdings" pitchFamily="2" charset="2"/>
              <a:buNone/>
            </a:pPr>
            <a:r>
              <a:rPr lang="en-US" smtClean="0"/>
              <a:t>   Suatu arsitektur applikasi harus dapat mendukung pengembangan dan pemeliharaan aplikasi supply chain, integrasi ERP, CRM</a:t>
            </a:r>
          </a:p>
        </p:txBody>
      </p:sp>
    </p:spTree>
    <p:extLst>
      <p:ext uri="{BB962C8B-B14F-4D97-AF65-F5344CB8AC3E}">
        <p14:creationId xmlns:p14="http://schemas.microsoft.com/office/powerpoint/2010/main" val="178175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533400"/>
            <a:ext cx="7772400" cy="1143000"/>
          </a:xfrm>
        </p:spPr>
        <p:txBody>
          <a:bodyPr/>
          <a:lstStyle/>
          <a:p>
            <a:pPr eaLnBrk="1" hangingPunct="1"/>
            <a:r>
              <a:rPr lang="en-US" sz="4000" b="1" dirty="0" err="1" smtClean="0">
                <a:solidFill>
                  <a:srgbClr val="FF0000"/>
                </a:solidFill>
              </a:rPr>
              <a:t>Arsitektur</a:t>
            </a:r>
            <a:r>
              <a:rPr lang="en-US" sz="4000" b="1" dirty="0" smtClean="0">
                <a:solidFill>
                  <a:srgbClr val="FF0000"/>
                </a:solidFill>
              </a:rPr>
              <a:t> </a:t>
            </a:r>
            <a:r>
              <a:rPr lang="en-US" sz="4000" b="1" dirty="0" err="1" smtClean="0">
                <a:solidFill>
                  <a:srgbClr val="FF0000"/>
                </a:solidFill>
              </a:rPr>
              <a:t>Teknologi</a:t>
            </a:r>
            <a:r>
              <a:rPr lang="en-US" sz="4000" b="1" dirty="0" smtClean="0">
                <a:solidFill>
                  <a:srgbClr val="FF0000"/>
                </a:solidFill>
              </a:rPr>
              <a:t> </a:t>
            </a:r>
            <a:r>
              <a:rPr lang="en-US" sz="4000" b="1" dirty="0" err="1" smtClean="0">
                <a:solidFill>
                  <a:srgbClr val="FF0000"/>
                </a:solidFill>
              </a:rPr>
              <a:t>Informasi</a:t>
            </a:r>
            <a:r>
              <a:rPr lang="en-US" sz="4000" b="1" dirty="0" smtClean="0">
                <a:solidFill>
                  <a:srgbClr val="FF0000"/>
                </a:solidFill>
              </a:rPr>
              <a:t> (IV)</a:t>
            </a:r>
          </a:p>
        </p:txBody>
      </p:sp>
      <p:sp>
        <p:nvSpPr>
          <p:cNvPr id="12291" name="Rectangle 3"/>
          <p:cNvSpPr>
            <a:spLocks noGrp="1" noChangeArrowheads="1"/>
          </p:cNvSpPr>
          <p:nvPr>
            <p:ph type="body" idx="1"/>
          </p:nvPr>
        </p:nvSpPr>
        <p:spPr>
          <a:xfrm>
            <a:off x="685800" y="1981200"/>
            <a:ext cx="8153400" cy="4572000"/>
          </a:xfrm>
        </p:spPr>
        <p:txBody>
          <a:bodyPr/>
          <a:lstStyle/>
          <a:p>
            <a:pPr eaLnBrk="1" hangingPunct="1">
              <a:lnSpc>
                <a:spcPct val="90000"/>
              </a:lnSpc>
            </a:pPr>
            <a:r>
              <a:rPr lang="en-US" smtClean="0"/>
              <a:t>IT organization</a:t>
            </a:r>
          </a:p>
          <a:p>
            <a:pPr lvl="1" eaLnBrk="1" hangingPunct="1">
              <a:lnSpc>
                <a:spcPct val="90000"/>
              </a:lnSpc>
              <a:buFont typeface="Wingdings" pitchFamily="2" charset="2"/>
              <a:buNone/>
            </a:pPr>
            <a:r>
              <a:rPr lang="en-US" smtClean="0"/>
              <a:t>   Struktur organisasi dengan menggunakan fungsi2 sistem informasi dalan suatu perusahaan, juga penggunaan tenaga2 ahli di bidang sistem informasi untuk mencapai perubahan strategi dari suatu bisnis.</a:t>
            </a:r>
          </a:p>
          <a:p>
            <a:pPr lvl="1" eaLnBrk="1" hangingPunct="1">
              <a:lnSpc>
                <a:spcPct val="90000"/>
              </a:lnSpc>
              <a:buFont typeface="Wingdings" pitchFamily="2" charset="2"/>
              <a:buNone/>
            </a:pPr>
            <a:r>
              <a:rPr lang="en-US" smtClean="0"/>
              <a:t>    Bentuk dari suatu organisasi IT tergantung pada filosofi manajerial dan bisnis/IT strategi yang diformulasikan selama proses perencanaan strategis</a:t>
            </a:r>
          </a:p>
        </p:txBody>
      </p:sp>
    </p:spTree>
    <p:extLst>
      <p:ext uri="{BB962C8B-B14F-4D97-AF65-F5344CB8AC3E}">
        <p14:creationId xmlns:p14="http://schemas.microsoft.com/office/powerpoint/2010/main" val="18870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eBusiness</a:t>
            </a:r>
            <a:r>
              <a:rPr lang="en-US" b="1" dirty="0">
                <a:solidFill>
                  <a:srgbClr val="FF0000"/>
                </a:solidFill>
              </a:rPr>
              <a:t> planning process</a:t>
            </a:r>
            <a:endParaRPr lang="id-ID"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623267"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24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72" y="533400"/>
            <a:ext cx="8229600" cy="1143000"/>
          </a:xfrm>
        </p:spPr>
        <p:txBody>
          <a:bodyPr/>
          <a:lstStyle/>
          <a:p>
            <a:r>
              <a:rPr lang="en-US" sz="3600" b="1" dirty="0" err="1">
                <a:solidFill>
                  <a:srgbClr val="FF0000"/>
                </a:solidFill>
              </a:rPr>
              <a:t>Komponen</a:t>
            </a:r>
            <a:r>
              <a:rPr lang="en-US" sz="3600" b="1" dirty="0">
                <a:solidFill>
                  <a:srgbClr val="FF0000"/>
                </a:solidFill>
              </a:rPr>
              <a:t> </a:t>
            </a:r>
            <a:r>
              <a:rPr lang="en-US" sz="3600" b="1" dirty="0" err="1">
                <a:solidFill>
                  <a:srgbClr val="FF0000"/>
                </a:solidFill>
              </a:rPr>
              <a:t>utama</a:t>
            </a:r>
            <a:r>
              <a:rPr lang="en-US" sz="3600" b="1" dirty="0">
                <a:solidFill>
                  <a:srgbClr val="FF0000"/>
                </a:solidFill>
              </a:rPr>
              <a:t> </a:t>
            </a:r>
            <a:r>
              <a:rPr lang="en-US" sz="3600" b="1" dirty="0" err="1">
                <a:solidFill>
                  <a:srgbClr val="FF0000"/>
                </a:solidFill>
              </a:rPr>
              <a:t>dalam</a:t>
            </a:r>
            <a:r>
              <a:rPr lang="en-US" sz="3600" b="1" dirty="0">
                <a:solidFill>
                  <a:srgbClr val="FF0000"/>
                </a:solidFill>
              </a:rPr>
              <a:t> </a:t>
            </a:r>
            <a:br>
              <a:rPr lang="en-US" sz="3600" b="1" dirty="0">
                <a:solidFill>
                  <a:srgbClr val="FF0000"/>
                </a:solidFill>
              </a:rPr>
            </a:br>
            <a:r>
              <a:rPr lang="en-US" sz="3600" b="1" dirty="0">
                <a:solidFill>
                  <a:srgbClr val="FF0000"/>
                </a:solidFill>
              </a:rPr>
              <a:t>e-business technology management</a:t>
            </a:r>
            <a:endParaRPr lang="id-ID"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72" y="1676400"/>
            <a:ext cx="8701328" cy="481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80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609600"/>
            <a:ext cx="6172200" cy="1143000"/>
          </a:xfrm>
          <a:ln w="38100">
            <a:solidFill>
              <a:schemeClr val="tx1"/>
            </a:solidFill>
            <a:miter lim="800000"/>
            <a:headEnd/>
            <a:tailEnd/>
          </a:ln>
        </p:spPr>
        <p:txBody>
          <a:bodyPr/>
          <a:lstStyle/>
          <a:p>
            <a:pPr eaLnBrk="1" hangingPunct="1"/>
            <a:r>
              <a:rPr lang="en-US" sz="3800" smtClean="0"/>
              <a:t>Recent EDI Facilitators</a:t>
            </a:r>
          </a:p>
        </p:txBody>
      </p:sp>
      <p:sp>
        <p:nvSpPr>
          <p:cNvPr id="13315" name="Rectangle 3"/>
          <p:cNvSpPr>
            <a:spLocks noGrp="1" noChangeArrowheads="1"/>
          </p:cNvSpPr>
          <p:nvPr>
            <p:ph type="body" idx="1"/>
          </p:nvPr>
        </p:nvSpPr>
        <p:spPr>
          <a:xfrm>
            <a:off x="685800" y="2133600"/>
            <a:ext cx="7772400" cy="3962400"/>
          </a:xfrm>
          <a:ln w="19050">
            <a:solidFill>
              <a:schemeClr val="tx1"/>
            </a:solidFill>
            <a:miter lim="800000"/>
            <a:headEnd/>
            <a:tailEnd/>
          </a:ln>
        </p:spPr>
        <p:txBody>
          <a:bodyPr/>
          <a:lstStyle/>
          <a:p>
            <a:pPr eaLnBrk="1" hangingPunct="1"/>
            <a:r>
              <a:rPr lang="en-US" sz="3400" smtClean="0"/>
              <a:t>ebXML:</a:t>
            </a:r>
            <a:r>
              <a:rPr lang="en-US" sz="3600" smtClean="0"/>
              <a:t> </a:t>
            </a:r>
          </a:p>
          <a:p>
            <a:pPr lvl="1" eaLnBrk="1" hangingPunct="1"/>
            <a:r>
              <a:rPr lang="en-US" smtClean="0"/>
              <a:t>Standar untuk mengkodekan dokumen umum perusahaan seperti faktur penjualan, pengiriman uang, dan pesanan pembelian.</a:t>
            </a:r>
          </a:p>
          <a:p>
            <a:pPr lvl="1" eaLnBrk="1" hangingPunct="1"/>
            <a:r>
              <a:rPr lang="en-US" smtClean="0"/>
              <a:t>Meniadakan kebutuhan atas software khusus untuk menerjemahkan dokumen yang dibuat oleh perusahaan yang berbeda.</a:t>
            </a:r>
          </a:p>
        </p:txBody>
      </p:sp>
    </p:spTree>
    <p:extLst>
      <p:ext uri="{BB962C8B-B14F-4D97-AF65-F5344CB8AC3E}">
        <p14:creationId xmlns:p14="http://schemas.microsoft.com/office/powerpoint/2010/main" val="50960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sz="3200" dirty="0" smtClean="0"/>
              <a:t> </a:t>
            </a:r>
            <a:endParaRPr lang="id-ID" sz="800" dirty="0"/>
          </a:p>
          <a:p>
            <a:pPr marL="0" indent="0" algn="ctr">
              <a:buNone/>
            </a:pPr>
            <a:r>
              <a:rPr lang="en-US" sz="3200" b="1" dirty="0" smtClean="0"/>
              <a:t>Electronic </a:t>
            </a:r>
            <a:r>
              <a:rPr lang="en-US" sz="3200" b="1" dirty="0"/>
              <a:t>Business Systems</a:t>
            </a:r>
            <a:r>
              <a:rPr lang="id-ID" sz="3200" b="1" dirty="0"/>
              <a:t> and </a:t>
            </a:r>
            <a:r>
              <a:rPr lang="en-US" sz="3200" b="1" dirty="0"/>
              <a:t>Electronic Commerce </a:t>
            </a:r>
            <a:r>
              <a:rPr lang="en-US" sz="3200" b="1" dirty="0" smtClean="0"/>
              <a:t>Systems</a:t>
            </a:r>
            <a:endParaRPr lang="id-ID" sz="3200" b="1" dirty="0"/>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Pert.13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dirty="0" smtClean="0">
                <a:solidFill>
                  <a:srgbClr val="002060"/>
                </a:solidFill>
              </a:rPr>
              <a:t> </a:t>
            </a:r>
            <a:endParaRPr lang="id-ID" sz="2800" dirty="0">
              <a:solidFill>
                <a:srgbClr val="002060"/>
              </a:solidFill>
            </a:endParaRPr>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381000"/>
            <a:ext cx="6248400" cy="990600"/>
          </a:xfrm>
          <a:ln w="38100">
            <a:solidFill>
              <a:schemeClr val="tx1"/>
            </a:solidFill>
            <a:miter lim="800000"/>
            <a:headEnd/>
            <a:tailEnd/>
          </a:ln>
        </p:spPr>
        <p:txBody>
          <a:bodyPr/>
          <a:lstStyle/>
          <a:p>
            <a:pPr eaLnBrk="1" hangingPunct="1"/>
            <a:r>
              <a:rPr lang="en-US" sz="3800" dirty="0" smtClean="0"/>
              <a:t>Recent EDI Facilitators</a:t>
            </a:r>
          </a:p>
        </p:txBody>
      </p:sp>
      <p:sp>
        <p:nvSpPr>
          <p:cNvPr id="14339" name="Rectangle 3"/>
          <p:cNvSpPr>
            <a:spLocks noGrp="1" noChangeArrowheads="1"/>
          </p:cNvSpPr>
          <p:nvPr>
            <p:ph type="body" idx="1"/>
          </p:nvPr>
        </p:nvSpPr>
        <p:spPr>
          <a:xfrm>
            <a:off x="685800" y="1752600"/>
            <a:ext cx="7772400" cy="4114800"/>
          </a:xfrm>
          <a:ln w="19050">
            <a:solidFill>
              <a:schemeClr val="tx1"/>
            </a:solidFill>
            <a:miter lim="800000"/>
            <a:headEnd/>
            <a:tailEnd/>
          </a:ln>
        </p:spPr>
        <p:txBody>
          <a:bodyPr/>
          <a:lstStyle/>
          <a:p>
            <a:pPr eaLnBrk="1" hangingPunct="1">
              <a:lnSpc>
                <a:spcPct val="90000"/>
              </a:lnSpc>
            </a:pPr>
            <a:r>
              <a:rPr lang="en-US" sz="3000" smtClean="0"/>
              <a:t>Tradisi EDI adalah mahal.  Dua perkembangan baru telah menyingkairkan halangan biaya ini, yaitu:</a:t>
            </a:r>
          </a:p>
          <a:p>
            <a:pPr eaLnBrk="1" hangingPunct="1">
              <a:lnSpc>
                <a:spcPct val="90000"/>
              </a:lnSpc>
            </a:pPr>
            <a:r>
              <a:rPr lang="en-US" sz="3000" smtClean="0"/>
              <a:t>Internet meniadakan kebutuhan atas pemakaian jaringan khusus milik pihak ketiga untuk mentransmisikan pesan EDI.</a:t>
            </a:r>
          </a:p>
          <a:p>
            <a:pPr eaLnBrk="1" hangingPunct="1">
              <a:lnSpc>
                <a:spcPct val="90000"/>
              </a:lnSpc>
            </a:pPr>
            <a:r>
              <a:rPr lang="en-US" sz="3000" smtClean="0"/>
              <a:t>XML:singkatan dari  Extensible Markup Language – adalah satu set standar yang menetapkan isi suatu data dalam webpage.</a:t>
            </a:r>
          </a:p>
          <a:p>
            <a:pPr eaLnBrk="1" hangingPunct="1">
              <a:lnSpc>
                <a:spcPct val="90000"/>
              </a:lnSpc>
              <a:buFontTx/>
              <a:buNone/>
            </a:pPr>
            <a:endParaRPr lang="en-US" smtClean="0"/>
          </a:p>
        </p:txBody>
      </p:sp>
    </p:spTree>
    <p:extLst>
      <p:ext uri="{BB962C8B-B14F-4D97-AF65-F5344CB8AC3E}">
        <p14:creationId xmlns:p14="http://schemas.microsoft.com/office/powerpoint/2010/main" val="203853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dirty="0" smtClean="0"/>
              <a:t>Electronic Data Interchange (EDI) yang </a:t>
            </a:r>
            <a:r>
              <a:rPr lang="en-US" sz="3400" dirty="0" err="1" smtClean="0"/>
              <a:t>terintegrasi</a:t>
            </a:r>
            <a:endParaRPr lang="en-US" sz="3400" dirty="0" smtClean="0"/>
          </a:p>
        </p:txBody>
      </p:sp>
      <p:sp>
        <p:nvSpPr>
          <p:cNvPr id="15363" name="Rectangle 3"/>
          <p:cNvSpPr>
            <a:spLocks noGrp="1" noChangeArrowheads="1"/>
          </p:cNvSpPr>
          <p:nvPr>
            <p:ph type="body" idx="1"/>
          </p:nvPr>
        </p:nvSpPr>
        <p:spPr/>
        <p:txBody>
          <a:bodyPr/>
          <a:lstStyle/>
          <a:p>
            <a:pPr eaLnBrk="1" hangingPunct="1"/>
            <a:r>
              <a:rPr lang="en-US" dirty="0" err="1" smtClean="0"/>
              <a:t>Untuk</a:t>
            </a:r>
            <a:r>
              <a:rPr lang="en-US" dirty="0" smtClean="0"/>
              <a:t> </a:t>
            </a:r>
            <a:r>
              <a:rPr lang="en-US" dirty="0" err="1" smtClean="0"/>
              <a:t>mendapatkan</a:t>
            </a:r>
            <a:r>
              <a:rPr lang="en-US" dirty="0" smtClean="0"/>
              <a:t> </a:t>
            </a:r>
            <a:r>
              <a:rPr lang="en-US" dirty="0" err="1" smtClean="0"/>
              <a:t>seluruh</a:t>
            </a:r>
            <a:r>
              <a:rPr lang="en-US" dirty="0" smtClean="0"/>
              <a:t> </a:t>
            </a:r>
            <a:r>
              <a:rPr lang="en-US" dirty="0" err="1" smtClean="0"/>
              <a:t>manfaat</a:t>
            </a:r>
            <a:r>
              <a:rPr lang="en-US" dirty="0" smtClean="0"/>
              <a:t> EDI </a:t>
            </a:r>
            <a:r>
              <a:rPr lang="en-US" dirty="0" err="1" smtClean="0"/>
              <a:t>membutuhkan</a:t>
            </a:r>
            <a:r>
              <a:rPr lang="en-US" dirty="0" smtClean="0"/>
              <a:t> </a:t>
            </a:r>
            <a:r>
              <a:rPr lang="en-US" dirty="0" err="1" smtClean="0"/>
              <a:t>integrasi</a:t>
            </a:r>
            <a:r>
              <a:rPr lang="en-US" dirty="0" smtClean="0"/>
              <a:t> </a:t>
            </a:r>
            <a:r>
              <a:rPr lang="en-US" dirty="0" err="1" smtClean="0"/>
              <a:t>antara</a:t>
            </a:r>
            <a:r>
              <a:rPr lang="en-US" dirty="0" smtClean="0"/>
              <a:t> EDI </a:t>
            </a:r>
            <a:r>
              <a:rPr lang="en-US" dirty="0" err="1" smtClean="0"/>
              <a:t>dengan</a:t>
            </a:r>
            <a:r>
              <a:rPr lang="en-US" dirty="0" smtClean="0"/>
              <a:t> SIA </a:t>
            </a:r>
            <a:r>
              <a:rPr lang="en-US" dirty="0" err="1" smtClean="0"/>
              <a:t>perusahaan</a:t>
            </a:r>
            <a:r>
              <a:rPr lang="en-US" dirty="0" smtClean="0"/>
              <a:t>.</a:t>
            </a:r>
          </a:p>
          <a:p>
            <a:pPr eaLnBrk="1" hangingPunct="1">
              <a:buFontTx/>
              <a:buNone/>
            </a:pPr>
            <a:endParaRPr lang="en-US" dirty="0" smtClean="0"/>
          </a:p>
        </p:txBody>
      </p:sp>
      <p:grpSp>
        <p:nvGrpSpPr>
          <p:cNvPr id="15364" name="Group 4"/>
          <p:cNvGrpSpPr>
            <a:grpSpLocks/>
          </p:cNvGrpSpPr>
          <p:nvPr/>
        </p:nvGrpSpPr>
        <p:grpSpPr bwMode="auto">
          <a:xfrm>
            <a:off x="603250" y="3657600"/>
            <a:ext cx="2744788" cy="1144588"/>
            <a:chOff x="284" y="2208"/>
            <a:chExt cx="1729" cy="721"/>
          </a:xfrm>
        </p:grpSpPr>
        <p:sp>
          <p:nvSpPr>
            <p:cNvPr id="15381" name="Freeform 5"/>
            <p:cNvSpPr>
              <a:spLocks/>
            </p:cNvSpPr>
            <p:nvPr/>
          </p:nvSpPr>
          <p:spPr bwMode="auto">
            <a:xfrm>
              <a:off x="284" y="2208"/>
              <a:ext cx="1729" cy="721"/>
            </a:xfrm>
            <a:custGeom>
              <a:avLst/>
              <a:gdLst>
                <a:gd name="T0" fmla="*/ 917 w 1729"/>
                <a:gd name="T1" fmla="*/ 145 h 721"/>
                <a:gd name="T2" fmla="*/ 778 w 1729"/>
                <a:gd name="T3" fmla="*/ 63 h 721"/>
                <a:gd name="T4" fmla="*/ 684 w 1729"/>
                <a:gd name="T5" fmla="*/ 213 h 721"/>
                <a:gd name="T6" fmla="*/ 360 w 1729"/>
                <a:gd name="T7" fmla="*/ 121 h 721"/>
                <a:gd name="T8" fmla="*/ 430 w 1729"/>
                <a:gd name="T9" fmla="*/ 261 h 721"/>
                <a:gd name="T10" fmla="*/ 94 w 1729"/>
                <a:gd name="T11" fmla="*/ 276 h 721"/>
                <a:gd name="T12" fmla="*/ 315 w 1729"/>
                <a:gd name="T13" fmla="*/ 386 h 721"/>
                <a:gd name="T14" fmla="*/ 0 w 1729"/>
                <a:gd name="T15" fmla="*/ 429 h 721"/>
                <a:gd name="T16" fmla="*/ 266 w 1729"/>
                <a:gd name="T17" fmla="*/ 512 h 721"/>
                <a:gd name="T18" fmla="*/ 103 w 1729"/>
                <a:gd name="T19" fmla="*/ 594 h 721"/>
                <a:gd name="T20" fmla="*/ 384 w 1729"/>
                <a:gd name="T21" fmla="*/ 608 h 721"/>
                <a:gd name="T22" fmla="*/ 393 w 1729"/>
                <a:gd name="T23" fmla="*/ 720 h 721"/>
                <a:gd name="T24" fmla="*/ 602 w 1729"/>
                <a:gd name="T25" fmla="*/ 604 h 721"/>
                <a:gd name="T26" fmla="*/ 696 w 1729"/>
                <a:gd name="T27" fmla="*/ 657 h 721"/>
                <a:gd name="T28" fmla="*/ 790 w 1729"/>
                <a:gd name="T29" fmla="*/ 579 h 721"/>
                <a:gd name="T30" fmla="*/ 929 w 1729"/>
                <a:gd name="T31" fmla="*/ 628 h 721"/>
                <a:gd name="T32" fmla="*/ 974 w 1729"/>
                <a:gd name="T33" fmla="*/ 531 h 721"/>
                <a:gd name="T34" fmla="*/ 1195 w 1729"/>
                <a:gd name="T35" fmla="*/ 579 h 721"/>
                <a:gd name="T36" fmla="*/ 1171 w 1729"/>
                <a:gd name="T37" fmla="*/ 478 h 721"/>
                <a:gd name="T38" fmla="*/ 1510 w 1729"/>
                <a:gd name="T39" fmla="*/ 521 h 721"/>
                <a:gd name="T40" fmla="*/ 1310 w 1729"/>
                <a:gd name="T41" fmla="*/ 410 h 721"/>
                <a:gd name="T42" fmla="*/ 1462 w 1729"/>
                <a:gd name="T43" fmla="*/ 376 h 721"/>
                <a:gd name="T44" fmla="*/ 1359 w 1729"/>
                <a:gd name="T45" fmla="*/ 313 h 721"/>
                <a:gd name="T46" fmla="*/ 1728 w 1729"/>
                <a:gd name="T47" fmla="*/ 221 h 721"/>
                <a:gd name="T48" fmla="*/ 1310 w 1729"/>
                <a:gd name="T49" fmla="*/ 218 h 721"/>
                <a:gd name="T50" fmla="*/ 1441 w 1729"/>
                <a:gd name="T51" fmla="*/ 106 h 721"/>
                <a:gd name="T52" fmla="*/ 1162 w 1729"/>
                <a:gd name="T53" fmla="*/ 193 h 721"/>
                <a:gd name="T54" fmla="*/ 1183 w 1729"/>
                <a:gd name="T55" fmla="*/ 0 h 721"/>
                <a:gd name="T56" fmla="*/ 917 w 1729"/>
                <a:gd name="T57" fmla="*/ 145 h 7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9"/>
                <a:gd name="T88" fmla="*/ 0 h 721"/>
                <a:gd name="T89" fmla="*/ 1729 w 1729"/>
                <a:gd name="T90" fmla="*/ 721 h 7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9" h="721">
                  <a:moveTo>
                    <a:pt x="917" y="145"/>
                  </a:moveTo>
                  <a:lnTo>
                    <a:pt x="778" y="63"/>
                  </a:lnTo>
                  <a:lnTo>
                    <a:pt x="684" y="213"/>
                  </a:lnTo>
                  <a:lnTo>
                    <a:pt x="360" y="121"/>
                  </a:lnTo>
                  <a:lnTo>
                    <a:pt x="430" y="261"/>
                  </a:lnTo>
                  <a:lnTo>
                    <a:pt x="94" y="276"/>
                  </a:lnTo>
                  <a:lnTo>
                    <a:pt x="315" y="386"/>
                  </a:lnTo>
                  <a:lnTo>
                    <a:pt x="0" y="429"/>
                  </a:lnTo>
                  <a:lnTo>
                    <a:pt x="266" y="512"/>
                  </a:lnTo>
                  <a:lnTo>
                    <a:pt x="103" y="594"/>
                  </a:lnTo>
                  <a:lnTo>
                    <a:pt x="384" y="608"/>
                  </a:lnTo>
                  <a:lnTo>
                    <a:pt x="393" y="720"/>
                  </a:lnTo>
                  <a:lnTo>
                    <a:pt x="602" y="604"/>
                  </a:lnTo>
                  <a:lnTo>
                    <a:pt x="696" y="657"/>
                  </a:lnTo>
                  <a:lnTo>
                    <a:pt x="790" y="579"/>
                  </a:lnTo>
                  <a:lnTo>
                    <a:pt x="929" y="628"/>
                  </a:lnTo>
                  <a:lnTo>
                    <a:pt x="974" y="531"/>
                  </a:lnTo>
                  <a:lnTo>
                    <a:pt x="1195" y="579"/>
                  </a:lnTo>
                  <a:lnTo>
                    <a:pt x="1171" y="478"/>
                  </a:lnTo>
                  <a:lnTo>
                    <a:pt x="1510" y="521"/>
                  </a:lnTo>
                  <a:lnTo>
                    <a:pt x="1310" y="410"/>
                  </a:lnTo>
                  <a:lnTo>
                    <a:pt x="1462" y="376"/>
                  </a:lnTo>
                  <a:lnTo>
                    <a:pt x="1359" y="313"/>
                  </a:lnTo>
                  <a:lnTo>
                    <a:pt x="1728" y="221"/>
                  </a:lnTo>
                  <a:lnTo>
                    <a:pt x="1310" y="218"/>
                  </a:lnTo>
                  <a:lnTo>
                    <a:pt x="1441" y="106"/>
                  </a:lnTo>
                  <a:lnTo>
                    <a:pt x="1162" y="193"/>
                  </a:lnTo>
                  <a:lnTo>
                    <a:pt x="1183" y="0"/>
                  </a:lnTo>
                  <a:lnTo>
                    <a:pt x="917" y="145"/>
                  </a:lnTo>
                </a:path>
              </a:pathLst>
            </a:custGeom>
            <a:solidFill>
              <a:schemeClr val="bg1"/>
            </a:solidFill>
            <a:ln w="12700" cap="rnd">
              <a:solidFill>
                <a:schemeClr val="tx1"/>
              </a:solidFill>
              <a:round/>
              <a:headEnd/>
              <a:tailEnd/>
            </a:ln>
          </p:spPr>
          <p:txBody>
            <a:bodyPr/>
            <a:lstStyle/>
            <a:p>
              <a:endParaRPr lang="id-ID"/>
            </a:p>
          </p:txBody>
        </p:sp>
        <p:sp>
          <p:nvSpPr>
            <p:cNvPr id="15382" name="Rectangle 6"/>
            <p:cNvSpPr>
              <a:spLocks noChangeArrowheads="1"/>
            </p:cNvSpPr>
            <p:nvPr/>
          </p:nvSpPr>
          <p:spPr bwMode="auto">
            <a:xfrm>
              <a:off x="745" y="2435"/>
              <a:ext cx="688"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eaLnBrk="0" hangingPunct="0"/>
              <a:r>
                <a:rPr lang="en-US" sz="3200">
                  <a:solidFill>
                    <a:srgbClr val="1A1A00"/>
                  </a:solidFill>
                </a:rPr>
                <a:t>Pemasok</a:t>
              </a:r>
            </a:p>
          </p:txBody>
        </p:sp>
      </p:grpSp>
      <p:grpSp>
        <p:nvGrpSpPr>
          <p:cNvPr id="15365" name="Group 7"/>
          <p:cNvGrpSpPr>
            <a:grpSpLocks/>
          </p:cNvGrpSpPr>
          <p:nvPr/>
        </p:nvGrpSpPr>
        <p:grpSpPr bwMode="auto">
          <a:xfrm>
            <a:off x="609600" y="5181600"/>
            <a:ext cx="2744788" cy="1144588"/>
            <a:chOff x="288" y="3168"/>
            <a:chExt cx="1729" cy="721"/>
          </a:xfrm>
        </p:grpSpPr>
        <p:sp>
          <p:nvSpPr>
            <p:cNvPr id="15379" name="Freeform 8"/>
            <p:cNvSpPr>
              <a:spLocks/>
            </p:cNvSpPr>
            <p:nvPr/>
          </p:nvSpPr>
          <p:spPr bwMode="auto">
            <a:xfrm>
              <a:off x="288" y="3168"/>
              <a:ext cx="1729" cy="721"/>
            </a:xfrm>
            <a:custGeom>
              <a:avLst/>
              <a:gdLst>
                <a:gd name="T0" fmla="*/ 917 w 1729"/>
                <a:gd name="T1" fmla="*/ 145 h 721"/>
                <a:gd name="T2" fmla="*/ 778 w 1729"/>
                <a:gd name="T3" fmla="*/ 63 h 721"/>
                <a:gd name="T4" fmla="*/ 684 w 1729"/>
                <a:gd name="T5" fmla="*/ 213 h 721"/>
                <a:gd name="T6" fmla="*/ 360 w 1729"/>
                <a:gd name="T7" fmla="*/ 121 h 721"/>
                <a:gd name="T8" fmla="*/ 430 w 1729"/>
                <a:gd name="T9" fmla="*/ 261 h 721"/>
                <a:gd name="T10" fmla="*/ 94 w 1729"/>
                <a:gd name="T11" fmla="*/ 276 h 721"/>
                <a:gd name="T12" fmla="*/ 315 w 1729"/>
                <a:gd name="T13" fmla="*/ 386 h 721"/>
                <a:gd name="T14" fmla="*/ 0 w 1729"/>
                <a:gd name="T15" fmla="*/ 429 h 721"/>
                <a:gd name="T16" fmla="*/ 266 w 1729"/>
                <a:gd name="T17" fmla="*/ 512 h 721"/>
                <a:gd name="T18" fmla="*/ 103 w 1729"/>
                <a:gd name="T19" fmla="*/ 594 h 721"/>
                <a:gd name="T20" fmla="*/ 384 w 1729"/>
                <a:gd name="T21" fmla="*/ 608 h 721"/>
                <a:gd name="T22" fmla="*/ 393 w 1729"/>
                <a:gd name="T23" fmla="*/ 720 h 721"/>
                <a:gd name="T24" fmla="*/ 602 w 1729"/>
                <a:gd name="T25" fmla="*/ 604 h 721"/>
                <a:gd name="T26" fmla="*/ 696 w 1729"/>
                <a:gd name="T27" fmla="*/ 657 h 721"/>
                <a:gd name="T28" fmla="*/ 790 w 1729"/>
                <a:gd name="T29" fmla="*/ 579 h 721"/>
                <a:gd name="T30" fmla="*/ 929 w 1729"/>
                <a:gd name="T31" fmla="*/ 628 h 721"/>
                <a:gd name="T32" fmla="*/ 974 w 1729"/>
                <a:gd name="T33" fmla="*/ 531 h 721"/>
                <a:gd name="T34" fmla="*/ 1195 w 1729"/>
                <a:gd name="T35" fmla="*/ 579 h 721"/>
                <a:gd name="T36" fmla="*/ 1171 w 1729"/>
                <a:gd name="T37" fmla="*/ 478 h 721"/>
                <a:gd name="T38" fmla="*/ 1510 w 1729"/>
                <a:gd name="T39" fmla="*/ 521 h 721"/>
                <a:gd name="T40" fmla="*/ 1310 w 1729"/>
                <a:gd name="T41" fmla="*/ 410 h 721"/>
                <a:gd name="T42" fmla="*/ 1462 w 1729"/>
                <a:gd name="T43" fmla="*/ 376 h 721"/>
                <a:gd name="T44" fmla="*/ 1359 w 1729"/>
                <a:gd name="T45" fmla="*/ 313 h 721"/>
                <a:gd name="T46" fmla="*/ 1728 w 1729"/>
                <a:gd name="T47" fmla="*/ 221 h 721"/>
                <a:gd name="T48" fmla="*/ 1310 w 1729"/>
                <a:gd name="T49" fmla="*/ 218 h 721"/>
                <a:gd name="T50" fmla="*/ 1441 w 1729"/>
                <a:gd name="T51" fmla="*/ 106 h 721"/>
                <a:gd name="T52" fmla="*/ 1162 w 1729"/>
                <a:gd name="T53" fmla="*/ 193 h 721"/>
                <a:gd name="T54" fmla="*/ 1183 w 1729"/>
                <a:gd name="T55" fmla="*/ 0 h 721"/>
                <a:gd name="T56" fmla="*/ 917 w 1729"/>
                <a:gd name="T57" fmla="*/ 145 h 7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9"/>
                <a:gd name="T88" fmla="*/ 0 h 721"/>
                <a:gd name="T89" fmla="*/ 1729 w 1729"/>
                <a:gd name="T90" fmla="*/ 721 h 7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9" h="721">
                  <a:moveTo>
                    <a:pt x="917" y="145"/>
                  </a:moveTo>
                  <a:lnTo>
                    <a:pt x="778" y="63"/>
                  </a:lnTo>
                  <a:lnTo>
                    <a:pt x="684" y="213"/>
                  </a:lnTo>
                  <a:lnTo>
                    <a:pt x="360" y="121"/>
                  </a:lnTo>
                  <a:lnTo>
                    <a:pt x="430" y="261"/>
                  </a:lnTo>
                  <a:lnTo>
                    <a:pt x="94" y="276"/>
                  </a:lnTo>
                  <a:lnTo>
                    <a:pt x="315" y="386"/>
                  </a:lnTo>
                  <a:lnTo>
                    <a:pt x="0" y="429"/>
                  </a:lnTo>
                  <a:lnTo>
                    <a:pt x="266" y="512"/>
                  </a:lnTo>
                  <a:lnTo>
                    <a:pt x="103" y="594"/>
                  </a:lnTo>
                  <a:lnTo>
                    <a:pt x="384" y="608"/>
                  </a:lnTo>
                  <a:lnTo>
                    <a:pt x="393" y="720"/>
                  </a:lnTo>
                  <a:lnTo>
                    <a:pt x="602" y="604"/>
                  </a:lnTo>
                  <a:lnTo>
                    <a:pt x="696" y="657"/>
                  </a:lnTo>
                  <a:lnTo>
                    <a:pt x="790" y="579"/>
                  </a:lnTo>
                  <a:lnTo>
                    <a:pt x="929" y="628"/>
                  </a:lnTo>
                  <a:lnTo>
                    <a:pt x="974" y="531"/>
                  </a:lnTo>
                  <a:lnTo>
                    <a:pt x="1195" y="579"/>
                  </a:lnTo>
                  <a:lnTo>
                    <a:pt x="1171" y="478"/>
                  </a:lnTo>
                  <a:lnTo>
                    <a:pt x="1510" y="521"/>
                  </a:lnTo>
                  <a:lnTo>
                    <a:pt x="1310" y="410"/>
                  </a:lnTo>
                  <a:lnTo>
                    <a:pt x="1462" y="376"/>
                  </a:lnTo>
                  <a:lnTo>
                    <a:pt x="1359" y="313"/>
                  </a:lnTo>
                  <a:lnTo>
                    <a:pt x="1728" y="221"/>
                  </a:lnTo>
                  <a:lnTo>
                    <a:pt x="1310" y="218"/>
                  </a:lnTo>
                  <a:lnTo>
                    <a:pt x="1441" y="106"/>
                  </a:lnTo>
                  <a:lnTo>
                    <a:pt x="1162" y="193"/>
                  </a:lnTo>
                  <a:lnTo>
                    <a:pt x="1183" y="0"/>
                  </a:lnTo>
                  <a:lnTo>
                    <a:pt x="917" y="145"/>
                  </a:lnTo>
                </a:path>
              </a:pathLst>
            </a:custGeom>
            <a:solidFill>
              <a:schemeClr val="bg1"/>
            </a:solidFill>
            <a:ln w="12700" cap="rnd">
              <a:solidFill>
                <a:schemeClr val="tx1"/>
              </a:solidFill>
              <a:round/>
              <a:headEnd/>
              <a:tailEnd/>
            </a:ln>
          </p:spPr>
          <p:txBody>
            <a:bodyPr/>
            <a:lstStyle/>
            <a:p>
              <a:endParaRPr lang="id-ID"/>
            </a:p>
          </p:txBody>
        </p:sp>
        <p:sp>
          <p:nvSpPr>
            <p:cNvPr id="15380" name="Rectangle 9"/>
            <p:cNvSpPr>
              <a:spLocks noChangeArrowheads="1"/>
            </p:cNvSpPr>
            <p:nvPr/>
          </p:nvSpPr>
          <p:spPr bwMode="auto">
            <a:xfrm>
              <a:off x="749" y="3395"/>
              <a:ext cx="688"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eaLnBrk="0" hangingPunct="0"/>
              <a:r>
                <a:rPr lang="en-US" sz="3200">
                  <a:solidFill>
                    <a:srgbClr val="1A1A00"/>
                  </a:solidFill>
                </a:rPr>
                <a:t>Pelanggan</a:t>
              </a:r>
            </a:p>
          </p:txBody>
        </p:sp>
      </p:grpSp>
      <p:sp>
        <p:nvSpPr>
          <p:cNvPr id="15366" name="Rectangle 10"/>
          <p:cNvSpPr>
            <a:spLocks noChangeArrowheads="1"/>
          </p:cNvSpPr>
          <p:nvPr/>
        </p:nvSpPr>
        <p:spPr bwMode="auto">
          <a:xfrm>
            <a:off x="5867400" y="3505200"/>
            <a:ext cx="2590800" cy="25146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15367" name="Oval 11"/>
          <p:cNvSpPr>
            <a:spLocks noChangeArrowheads="1"/>
          </p:cNvSpPr>
          <p:nvPr/>
        </p:nvSpPr>
        <p:spPr bwMode="auto">
          <a:xfrm>
            <a:off x="6775450" y="4572000"/>
            <a:ext cx="1447800" cy="685800"/>
          </a:xfrm>
          <a:prstGeom prst="ellipse">
            <a:avLst/>
          </a:prstGeom>
          <a:solidFill>
            <a:schemeClr val="bg1"/>
          </a:solidFill>
          <a:ln w="12700">
            <a:solidFill>
              <a:srgbClr val="7E2A00"/>
            </a:solidFill>
            <a:round/>
            <a:headEnd/>
            <a:tailEnd/>
          </a:ln>
        </p:spPr>
        <p:txBody>
          <a:bodyPr wrap="none" lIns="90488" tIns="44450" rIns="90488" bIns="44450" anchor="ctr"/>
          <a:lstStyle/>
          <a:p>
            <a:pPr algn="ctr" eaLnBrk="0" hangingPunct="0"/>
            <a:r>
              <a:rPr lang="en-US" sz="3200">
                <a:solidFill>
                  <a:srgbClr val="1A1A00"/>
                </a:solidFill>
              </a:rPr>
              <a:t>SIA</a:t>
            </a:r>
          </a:p>
        </p:txBody>
      </p:sp>
      <p:sp>
        <p:nvSpPr>
          <p:cNvPr id="15368" name="Rectangle 12"/>
          <p:cNvSpPr>
            <a:spLocks noChangeArrowheads="1"/>
          </p:cNvSpPr>
          <p:nvPr/>
        </p:nvSpPr>
        <p:spPr bwMode="auto">
          <a:xfrm>
            <a:off x="5867400" y="3735388"/>
            <a:ext cx="2514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800">
                <a:solidFill>
                  <a:srgbClr val="1A1A00"/>
                </a:solidFill>
              </a:rPr>
              <a:t> </a:t>
            </a:r>
            <a:r>
              <a:rPr lang="en-US" sz="3200">
                <a:solidFill>
                  <a:srgbClr val="1A1A00"/>
                </a:solidFill>
              </a:rPr>
              <a:t>Perusahaan</a:t>
            </a:r>
          </a:p>
        </p:txBody>
      </p:sp>
      <p:sp>
        <p:nvSpPr>
          <p:cNvPr id="15369" name="Line 13"/>
          <p:cNvSpPr>
            <a:spLocks noChangeShapeType="1"/>
          </p:cNvSpPr>
          <p:nvPr/>
        </p:nvSpPr>
        <p:spPr bwMode="auto">
          <a:xfrm>
            <a:off x="3354388" y="3962400"/>
            <a:ext cx="1598612" cy="0"/>
          </a:xfrm>
          <a:prstGeom prst="line">
            <a:avLst/>
          </a:prstGeom>
          <a:noFill/>
          <a:ln w="5080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5370" name="Line 14"/>
          <p:cNvSpPr>
            <a:spLocks noChangeShapeType="1"/>
          </p:cNvSpPr>
          <p:nvPr/>
        </p:nvSpPr>
        <p:spPr bwMode="auto">
          <a:xfrm flipH="1">
            <a:off x="4573588" y="3963988"/>
            <a:ext cx="379412" cy="760412"/>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5371" name="Line 15"/>
          <p:cNvSpPr>
            <a:spLocks noChangeShapeType="1"/>
          </p:cNvSpPr>
          <p:nvPr/>
        </p:nvSpPr>
        <p:spPr bwMode="auto">
          <a:xfrm>
            <a:off x="4573588" y="4724400"/>
            <a:ext cx="2208212"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5372" name="Line 16"/>
          <p:cNvSpPr>
            <a:spLocks noChangeShapeType="1"/>
          </p:cNvSpPr>
          <p:nvPr/>
        </p:nvSpPr>
        <p:spPr bwMode="auto">
          <a:xfrm>
            <a:off x="3582988" y="5638800"/>
            <a:ext cx="2741612"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5373" name="Line 17"/>
          <p:cNvSpPr>
            <a:spLocks noChangeShapeType="1"/>
          </p:cNvSpPr>
          <p:nvPr/>
        </p:nvSpPr>
        <p:spPr bwMode="auto">
          <a:xfrm flipH="1" flipV="1">
            <a:off x="6076950" y="5183188"/>
            <a:ext cx="263525" cy="455612"/>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5374" name="Line 18"/>
          <p:cNvSpPr>
            <a:spLocks noChangeShapeType="1"/>
          </p:cNvSpPr>
          <p:nvPr/>
        </p:nvSpPr>
        <p:spPr bwMode="auto">
          <a:xfrm>
            <a:off x="6097588" y="5181600"/>
            <a:ext cx="912812" cy="0"/>
          </a:xfrm>
          <a:prstGeom prst="line">
            <a:avLst/>
          </a:prstGeom>
          <a:noFill/>
          <a:ln w="508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375" name="Rectangle 19"/>
          <p:cNvSpPr>
            <a:spLocks noChangeArrowheads="1"/>
          </p:cNvSpPr>
          <p:nvPr/>
        </p:nvSpPr>
        <p:spPr bwMode="auto">
          <a:xfrm>
            <a:off x="4191000" y="5105400"/>
            <a:ext cx="1139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3200">
                <a:solidFill>
                  <a:schemeClr val="tx2"/>
                </a:solidFill>
              </a:rPr>
              <a:t>EDI</a:t>
            </a:r>
          </a:p>
        </p:txBody>
      </p:sp>
      <p:sp>
        <p:nvSpPr>
          <p:cNvPr id="15376" name="Rectangle 20"/>
          <p:cNvSpPr>
            <a:spLocks noChangeArrowheads="1"/>
          </p:cNvSpPr>
          <p:nvPr/>
        </p:nvSpPr>
        <p:spPr bwMode="auto">
          <a:xfrm>
            <a:off x="3125788" y="4603750"/>
            <a:ext cx="2816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dirty="0" err="1">
                <a:solidFill>
                  <a:schemeClr val="tx2"/>
                </a:solidFill>
              </a:rPr>
              <a:t>Pesanan</a:t>
            </a:r>
            <a:r>
              <a:rPr lang="en-US" dirty="0">
                <a:solidFill>
                  <a:schemeClr val="tx2"/>
                </a:solidFill>
              </a:rPr>
              <a:t> </a:t>
            </a:r>
            <a:r>
              <a:rPr lang="en-US" dirty="0" err="1">
                <a:solidFill>
                  <a:schemeClr val="tx2"/>
                </a:solidFill>
              </a:rPr>
              <a:t>pembelian</a:t>
            </a:r>
            <a:endParaRPr lang="en-US" dirty="0">
              <a:solidFill>
                <a:schemeClr val="tx2"/>
              </a:solidFill>
            </a:endParaRPr>
          </a:p>
        </p:txBody>
      </p:sp>
      <p:sp>
        <p:nvSpPr>
          <p:cNvPr id="15377" name="Rectangle 21"/>
          <p:cNvSpPr>
            <a:spLocks noChangeArrowheads="1"/>
          </p:cNvSpPr>
          <p:nvPr/>
        </p:nvSpPr>
        <p:spPr bwMode="auto">
          <a:xfrm>
            <a:off x="2971800" y="54864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a:solidFill>
                  <a:schemeClr val="tx2"/>
                </a:solidFill>
              </a:rPr>
              <a:t>Pesanan pelanggan</a:t>
            </a:r>
          </a:p>
        </p:txBody>
      </p:sp>
      <p:sp>
        <p:nvSpPr>
          <p:cNvPr id="15378" name="Rectangle 22"/>
          <p:cNvSpPr>
            <a:spLocks noChangeArrowheads="1"/>
          </p:cNvSpPr>
          <p:nvPr/>
        </p:nvSpPr>
        <p:spPr bwMode="auto">
          <a:xfrm>
            <a:off x="3659188" y="3460750"/>
            <a:ext cx="1139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3200">
                <a:solidFill>
                  <a:schemeClr val="tx2"/>
                </a:solidFill>
              </a:rPr>
              <a:t>EDI</a:t>
            </a:r>
          </a:p>
        </p:txBody>
      </p:sp>
    </p:spTree>
    <p:extLst>
      <p:ext uri="{BB962C8B-B14F-4D97-AF65-F5344CB8AC3E}">
        <p14:creationId xmlns:p14="http://schemas.microsoft.com/office/powerpoint/2010/main" val="423125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smtClean="0"/>
              <a:t>Pengaruh E-Business Atas Aktivitas-aktivitas Rantai Nilai</a:t>
            </a:r>
          </a:p>
        </p:txBody>
      </p:sp>
      <p:graphicFrame>
        <p:nvGraphicFramePr>
          <p:cNvPr id="15388" name="Group 28"/>
          <p:cNvGraphicFramePr>
            <a:graphicFrameLocks noGrp="1"/>
          </p:cNvGraphicFramePr>
          <p:nvPr>
            <p:ph idx="1"/>
          </p:nvPr>
        </p:nvGraphicFramePr>
        <p:xfrm>
          <a:off x="685800" y="1981200"/>
          <a:ext cx="7772400" cy="4206876"/>
        </p:xfrm>
        <a:graphic>
          <a:graphicData uri="http://schemas.openxmlformats.org/drawingml/2006/table">
            <a:tbl>
              <a:tblPr/>
              <a:tblGrid>
                <a:gridCol w="3438525"/>
                <a:gridCol w="4333875"/>
              </a:tblGrid>
              <a:tr h="728483">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Times New Roman" pitchFamily="18" charset="0"/>
                          <a:cs typeface="Arial" charset="0"/>
                        </a:rPr>
                        <a:t>Rantai Nilai – </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Times New Roman" pitchFamily="18" charset="0"/>
                          <a:cs typeface="Arial" charset="0"/>
                        </a:rPr>
                        <a:t>Aktivitas Utama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Times New Roman" pitchFamily="18" charset="0"/>
                          <a:cs typeface="Arial" charset="0"/>
                        </a:rPr>
                        <a:t>Peluang</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Times New Roman" pitchFamily="18" charset="0"/>
                          <a:cs typeface="Arial" charset="0"/>
                        </a:rPr>
                        <a:t>E-Business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85">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Logistik lingkar dalam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Akuisisiproduk yang dapat digitalkan</a:t>
                      </a:r>
                    </a:p>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Pengurangan persediaan penyangga</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73">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Operasi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Produksi yang lebih cepat, lebih akurat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85">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Logistik lingkar luar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Distribusi produk yang dapat digitalkan</a:t>
                      </a:r>
                    </a:p>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Pelacakan status berkelanjutan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265">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Penjualan dan pemasaran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Peningkatan pelayanan ke pelanggan</a:t>
                      </a:r>
                    </a:p>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Pengurangan biaya iklan</a:t>
                      </a:r>
                    </a:p>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Periklanan dengan lebih efektig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85">
                <a:tc>
                  <a:txBody>
                    <a:bodyPr/>
                    <a:lstStyle/>
                    <a:p>
                      <a:pPr marL="223838" marR="0" lvl="0" indent="-223838"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Pelayanan dan dukungan purna jual</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Mengurangi biaya</a:t>
                      </a:r>
                    </a:p>
                    <a:p>
                      <a:pPr marL="0" marR="0" lvl="0" indent="0" algn="l" defTabSz="914400" rtl="0" eaLnBrk="1" fontAlgn="base" latinLnBrk="0" hangingPunct="1">
                        <a:lnSpc>
                          <a:spcPct val="95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Ketersediaan pelayanan 24/7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44105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7772400" cy="1447800"/>
          </a:xfrm>
          <a:ln w="38100">
            <a:solidFill>
              <a:schemeClr val="tx1"/>
            </a:solidFill>
            <a:miter lim="800000"/>
            <a:headEnd/>
            <a:tailEnd/>
          </a:ln>
        </p:spPr>
        <p:txBody>
          <a:bodyPr/>
          <a:lstStyle/>
          <a:p>
            <a:pPr eaLnBrk="1" hangingPunct="1"/>
            <a:r>
              <a:rPr lang="en-US" sz="3800" dirty="0" err="1" smtClean="0"/>
              <a:t>Pengaruh</a:t>
            </a:r>
            <a:r>
              <a:rPr lang="en-US" sz="3800" dirty="0" smtClean="0"/>
              <a:t> E-Business </a:t>
            </a:r>
            <a:r>
              <a:rPr lang="en-US" sz="3800" dirty="0" err="1" smtClean="0"/>
              <a:t>Atas</a:t>
            </a:r>
            <a:r>
              <a:rPr lang="en-US" sz="3800" dirty="0" smtClean="0"/>
              <a:t> </a:t>
            </a:r>
            <a:r>
              <a:rPr lang="en-US" sz="3800" dirty="0" err="1" smtClean="0"/>
              <a:t>Aktivitas-aktivitas</a:t>
            </a:r>
            <a:r>
              <a:rPr lang="en-US" sz="3800" dirty="0" smtClean="0"/>
              <a:t> </a:t>
            </a:r>
            <a:r>
              <a:rPr lang="en-US" sz="3800" dirty="0" err="1" smtClean="0"/>
              <a:t>Rantai</a:t>
            </a:r>
            <a:r>
              <a:rPr lang="en-US" sz="3800" dirty="0" smtClean="0"/>
              <a:t> </a:t>
            </a:r>
            <a:r>
              <a:rPr lang="en-US" sz="3800" dirty="0" err="1" smtClean="0"/>
              <a:t>Nilai</a:t>
            </a:r>
            <a:endParaRPr lang="en-US" sz="3800" dirty="0" smtClean="0"/>
          </a:p>
        </p:txBody>
      </p:sp>
      <p:graphicFrame>
        <p:nvGraphicFramePr>
          <p:cNvPr id="17424" name="Group 16"/>
          <p:cNvGraphicFramePr>
            <a:graphicFrameLocks noGrp="1"/>
          </p:cNvGraphicFramePr>
          <p:nvPr>
            <p:ph idx="1"/>
          </p:nvPr>
        </p:nvGraphicFramePr>
        <p:xfrm>
          <a:off x="685800" y="2438400"/>
          <a:ext cx="7772400" cy="3352800"/>
        </p:xfrm>
        <a:graphic>
          <a:graphicData uri="http://schemas.openxmlformats.org/drawingml/2006/table">
            <a:tbl>
              <a:tblPr/>
              <a:tblGrid>
                <a:gridCol w="3041650"/>
                <a:gridCol w="4730750"/>
              </a:tblGrid>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Rantai Nilai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Aktivitas Pendukung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Peluang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E-Business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932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Pembelian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Sumber daya manusia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Infrastruktur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3838" marR="0" lvl="0" indent="-223838"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Identifikasi sumber dan lelang terbalik</a:t>
                      </a: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Pelayanan mandiri karyawan</a:t>
                      </a: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EFT, FEDI, Pembayaran elektronik lainnya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1343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smtClean="0"/>
              <a:t>Pembelian dan Logistik Lingkar Dalam</a:t>
            </a:r>
          </a:p>
        </p:txBody>
      </p:sp>
      <p:sp>
        <p:nvSpPr>
          <p:cNvPr id="18435" name="Rectangle 3"/>
          <p:cNvSpPr>
            <a:spLocks noGrp="1" noChangeArrowheads="1"/>
          </p:cNvSpPr>
          <p:nvPr>
            <p:ph type="body" idx="1"/>
          </p:nvPr>
        </p:nvSpPr>
        <p:spPr>
          <a:ln w="19050">
            <a:solidFill>
              <a:schemeClr val="tx1"/>
            </a:solidFill>
            <a:miter lim="800000"/>
            <a:headEnd/>
            <a:tailEnd/>
          </a:ln>
        </p:spPr>
        <p:txBody>
          <a:bodyPr/>
          <a:lstStyle/>
          <a:p>
            <a:pPr eaLnBrk="1" hangingPunct="1">
              <a:lnSpc>
                <a:spcPct val="90000"/>
              </a:lnSpc>
            </a:pPr>
            <a:r>
              <a:rPr lang="en-US" sz="2200" smtClean="0"/>
              <a:t>Internet meningkatkan aktivitas pembelian dengan cara mempermudah perusahaan mengidentifikasi para calon pemasok yang potensial dan membandingkan harga. </a:t>
            </a:r>
          </a:p>
          <a:p>
            <a:pPr lvl="1" eaLnBrk="1" hangingPunct="1">
              <a:lnSpc>
                <a:spcPct val="90000"/>
              </a:lnSpc>
            </a:pPr>
            <a:r>
              <a:rPr lang="en-US" sz="2000" smtClean="0"/>
              <a:t>Data mengenai pembelian yang dilakukan  sub unit organisasi yang berbeda dapat disentralisasi.</a:t>
            </a:r>
          </a:p>
          <a:p>
            <a:pPr lvl="2" eaLnBrk="1" hangingPunct="1">
              <a:lnSpc>
                <a:spcPct val="90000"/>
              </a:lnSpc>
            </a:pPr>
            <a:r>
              <a:rPr lang="en-US" sz="2000" smtClean="0"/>
              <a:t>Informasi ini dapat digunakan untuk negosiasi yang lebih baik mengenai harga.</a:t>
            </a:r>
          </a:p>
          <a:p>
            <a:pPr lvl="2" eaLnBrk="1" hangingPunct="1">
              <a:lnSpc>
                <a:spcPct val="90000"/>
              </a:lnSpc>
            </a:pPr>
            <a:r>
              <a:rPr lang="en-US" sz="2000" smtClean="0"/>
              <a:t>Nomor para pemasok dapat dikurangi.</a:t>
            </a:r>
          </a:p>
          <a:p>
            <a:pPr lvl="2" eaLnBrk="1" hangingPunct="1">
              <a:lnSpc>
                <a:spcPct val="90000"/>
              </a:lnSpc>
            </a:pPr>
            <a:r>
              <a:rPr lang="en-US" sz="2000" smtClean="0"/>
              <a:t>Lelang terbalik dapat di dilakukan (held)</a:t>
            </a:r>
          </a:p>
          <a:p>
            <a:pPr lvl="1" eaLnBrk="1" hangingPunct="1">
              <a:lnSpc>
                <a:spcPct val="90000"/>
              </a:lnSpc>
            </a:pPr>
            <a:r>
              <a:rPr lang="en-US" sz="2000" smtClean="0"/>
              <a:t>Untuk produk-produk yang dapat digitalkan, seperti buku, CD, software dan informasi, seluruh fungsi logistik lingkar dalam dapat dilakukan secara elektronik.</a:t>
            </a:r>
          </a:p>
          <a:p>
            <a:pPr eaLnBrk="1" hangingPunct="1">
              <a:lnSpc>
                <a:spcPct val="90000"/>
              </a:lnSpc>
              <a:buFontTx/>
              <a:buNone/>
            </a:pPr>
            <a:endParaRPr lang="en-US" sz="2400" smtClean="0"/>
          </a:p>
        </p:txBody>
      </p:sp>
    </p:spTree>
    <p:extLst>
      <p:ext uri="{BB962C8B-B14F-4D97-AF65-F5344CB8AC3E}">
        <p14:creationId xmlns:p14="http://schemas.microsoft.com/office/powerpoint/2010/main" val="4052365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a:ln w="38100">
            <a:solidFill>
              <a:schemeClr val="tx1"/>
            </a:solidFill>
            <a:miter lim="800000"/>
            <a:headEnd/>
            <a:tailEnd/>
          </a:ln>
        </p:spPr>
        <p:txBody>
          <a:bodyPr/>
          <a:lstStyle/>
          <a:p>
            <a:pPr eaLnBrk="1" hangingPunct="1"/>
            <a:r>
              <a:rPr lang="en-US" sz="3400" dirty="0" err="1" smtClean="0"/>
              <a:t>Operasi</a:t>
            </a:r>
            <a:r>
              <a:rPr lang="en-US" sz="3400" dirty="0" smtClean="0"/>
              <a:t> Internal, </a:t>
            </a:r>
            <a:r>
              <a:rPr lang="en-US" sz="3400" dirty="0" err="1" smtClean="0"/>
              <a:t>Sumber</a:t>
            </a:r>
            <a:r>
              <a:rPr lang="en-US" sz="3400" dirty="0" smtClean="0"/>
              <a:t> </a:t>
            </a:r>
            <a:r>
              <a:rPr lang="en-US" sz="3400" dirty="0" err="1" smtClean="0"/>
              <a:t>Daya</a:t>
            </a:r>
            <a:r>
              <a:rPr lang="en-US" sz="3400" dirty="0" smtClean="0"/>
              <a:t> </a:t>
            </a:r>
            <a:r>
              <a:rPr lang="en-US" sz="3400" dirty="0" err="1" smtClean="0"/>
              <a:t>Manusia</a:t>
            </a:r>
            <a:r>
              <a:rPr lang="en-US" sz="3400" dirty="0" smtClean="0"/>
              <a:t>, </a:t>
            </a:r>
            <a:r>
              <a:rPr lang="en-US" sz="3400" dirty="0" err="1" smtClean="0"/>
              <a:t>dan</a:t>
            </a:r>
            <a:r>
              <a:rPr lang="en-US" sz="3400" dirty="0" smtClean="0"/>
              <a:t> </a:t>
            </a:r>
            <a:r>
              <a:rPr lang="en-US" sz="3400" dirty="0" err="1" smtClean="0"/>
              <a:t>Infrastruktur</a:t>
            </a:r>
            <a:endParaRPr lang="en-US" sz="3400" dirty="0" smtClean="0"/>
          </a:p>
        </p:txBody>
      </p:sp>
      <p:sp>
        <p:nvSpPr>
          <p:cNvPr id="19459"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z="3000" smtClean="0"/>
              <a:t>Teknologi komunikasi tingkat lanjut dapat secara signifikan meningkatkan:</a:t>
            </a:r>
          </a:p>
          <a:p>
            <a:pPr lvl="1" eaLnBrk="1" hangingPunct="1"/>
            <a:r>
              <a:rPr lang="en-US" smtClean="0"/>
              <a:t>Efisiensi operasi internal.</a:t>
            </a:r>
          </a:p>
          <a:p>
            <a:pPr lvl="1" eaLnBrk="1" hangingPunct="1"/>
            <a:r>
              <a:rPr lang="en-US" smtClean="0"/>
              <a:t>Perencanaan.</a:t>
            </a:r>
          </a:p>
          <a:p>
            <a:pPr lvl="1" eaLnBrk="1" hangingPunct="1"/>
            <a:r>
              <a:rPr lang="en-US" smtClean="0"/>
              <a:t>Efisiensi dan efektivitas aktivitas pendukung sumber daya manusia dalam rantai nilai.</a:t>
            </a:r>
          </a:p>
          <a:p>
            <a:pPr lvl="1" eaLnBrk="1" hangingPunct="1"/>
            <a:r>
              <a:rPr lang="en-US" smtClean="0"/>
              <a:t>Eficiensi dan efektivitas pembayaran pelanggan.  </a:t>
            </a:r>
          </a:p>
          <a:p>
            <a:pPr eaLnBrk="1" hangingPunct="1"/>
            <a:endParaRPr lang="en-US" smtClean="0"/>
          </a:p>
        </p:txBody>
      </p:sp>
    </p:spTree>
    <p:extLst>
      <p:ext uri="{BB962C8B-B14F-4D97-AF65-F5344CB8AC3E}">
        <p14:creationId xmlns:p14="http://schemas.microsoft.com/office/powerpoint/2010/main" val="427099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dirty="0" smtClean="0"/>
              <a:t>Financial Electronic Data Interchange (FEDI)</a:t>
            </a:r>
          </a:p>
        </p:txBody>
      </p:sp>
      <p:sp>
        <p:nvSpPr>
          <p:cNvPr id="21507"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z="2600" smtClean="0"/>
              <a:t>Penggunaan EDI untuk bertukar informasi hanyalah bagian dari hubungan pembeli-penjual dalam business-top business e-commerce.</a:t>
            </a:r>
          </a:p>
          <a:p>
            <a:pPr eaLnBrk="1" hangingPunct="1"/>
            <a:r>
              <a:rPr lang="en-US" sz="2600" smtClean="0"/>
              <a:t>Electronic funds transfer (EFT) merujuk pada proses pembayaran tunai secara elektronik, daripada mempergunakan cek.</a:t>
            </a:r>
          </a:p>
          <a:p>
            <a:pPr eaLnBrk="1" hangingPunct="1"/>
            <a:r>
              <a:rPr lang="en-US" sz="2600" smtClean="0"/>
              <a:t>EFT biasanya dicapai melalui sistem perbankan yaitu jaringan Automated Clearing House (ACH).</a:t>
            </a:r>
          </a:p>
          <a:p>
            <a:pPr eaLnBrk="1" hangingPunct="1">
              <a:buFontTx/>
              <a:buNone/>
            </a:pPr>
            <a:endParaRPr lang="en-US" sz="2800" smtClean="0"/>
          </a:p>
        </p:txBody>
      </p:sp>
    </p:spTree>
    <p:extLst>
      <p:ext uri="{BB962C8B-B14F-4D97-AF65-F5344CB8AC3E}">
        <p14:creationId xmlns:p14="http://schemas.microsoft.com/office/powerpoint/2010/main" val="179503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smtClean="0"/>
              <a:t>Financial Electronic Data Interchange (FEDI)</a:t>
            </a:r>
          </a:p>
        </p:txBody>
      </p:sp>
      <p:sp>
        <p:nvSpPr>
          <p:cNvPr id="22531" name="Rectangle 3"/>
          <p:cNvSpPr>
            <a:spLocks noGrp="1" noChangeArrowheads="1"/>
          </p:cNvSpPr>
          <p:nvPr>
            <p:ph type="body" idx="1"/>
          </p:nvPr>
        </p:nvSpPr>
        <p:spPr>
          <a:xfrm>
            <a:off x="685800" y="2362200"/>
            <a:ext cx="7772400" cy="3733800"/>
          </a:xfrm>
          <a:ln w="19050">
            <a:solidFill>
              <a:schemeClr val="tx1"/>
            </a:solidFill>
            <a:miter lim="800000"/>
            <a:headEnd/>
            <a:tailEnd/>
          </a:ln>
        </p:spPr>
        <p:txBody>
          <a:bodyPr/>
          <a:lstStyle/>
          <a:p>
            <a:pPr eaLnBrk="1" hangingPunct="1"/>
            <a:r>
              <a:rPr lang="en-US" smtClean="0"/>
              <a:t>ACH </a:t>
            </a:r>
            <a:r>
              <a:rPr lang="en-US" i="1" smtClean="0"/>
              <a:t>credit</a:t>
            </a:r>
            <a:r>
              <a:rPr lang="en-US" smtClean="0"/>
              <a:t> adalah perintah kepada bank anda untuk memindahkan (mengirimkan) dana dari rekening anda ke rekening lain.</a:t>
            </a:r>
          </a:p>
          <a:p>
            <a:pPr eaLnBrk="1" hangingPunct="1"/>
            <a:r>
              <a:rPr lang="en-US" smtClean="0"/>
              <a:t>ACH </a:t>
            </a:r>
            <a:r>
              <a:rPr lang="en-US" i="1" smtClean="0"/>
              <a:t>debit</a:t>
            </a:r>
            <a:r>
              <a:rPr lang="en-US" smtClean="0"/>
              <a:t> adalah perintah kepada bank anda untuk mengimkan dana dari rekening lain ke rekening anda.</a:t>
            </a:r>
          </a:p>
          <a:p>
            <a:pPr eaLnBrk="1" hangingPunct="1">
              <a:buFontTx/>
              <a:buNone/>
            </a:pPr>
            <a:endParaRPr lang="en-US" smtClean="0"/>
          </a:p>
        </p:txBody>
      </p:sp>
    </p:spTree>
    <p:extLst>
      <p:ext uri="{BB962C8B-B14F-4D97-AF65-F5344CB8AC3E}">
        <p14:creationId xmlns:p14="http://schemas.microsoft.com/office/powerpoint/2010/main" val="18173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smtClean="0"/>
              <a:t>Financial Electronic Data Interchange (FEDI)</a:t>
            </a:r>
          </a:p>
        </p:txBody>
      </p:sp>
      <p:sp>
        <p:nvSpPr>
          <p:cNvPr id="23555" name="Rectangle 3"/>
          <p:cNvSpPr>
            <a:spLocks noGrp="1" noChangeArrowheads="1"/>
          </p:cNvSpPr>
          <p:nvPr>
            <p:ph type="body" idx="1"/>
          </p:nvPr>
        </p:nvSpPr>
        <p:spPr>
          <a:xfrm>
            <a:off x="685800" y="1905000"/>
            <a:ext cx="7772400" cy="4267200"/>
          </a:xfrm>
          <a:ln w="19050">
            <a:solidFill>
              <a:schemeClr val="tx1"/>
            </a:solidFill>
            <a:miter lim="800000"/>
            <a:headEnd/>
            <a:tailEnd/>
          </a:ln>
        </p:spPr>
        <p:txBody>
          <a:bodyPr/>
          <a:lstStyle/>
          <a:p>
            <a:pPr eaLnBrk="1" hangingPunct="1"/>
            <a:endParaRPr lang="id-ID" smtClean="0"/>
          </a:p>
        </p:txBody>
      </p:sp>
      <p:sp>
        <p:nvSpPr>
          <p:cNvPr id="23556" name="Rectangle 4"/>
          <p:cNvSpPr>
            <a:spLocks noChangeArrowheads="1"/>
          </p:cNvSpPr>
          <p:nvPr/>
        </p:nvSpPr>
        <p:spPr bwMode="auto">
          <a:xfrm>
            <a:off x="1295400" y="4648200"/>
            <a:ext cx="2514600" cy="7620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lnSpc>
                <a:spcPct val="75000"/>
              </a:lnSpc>
            </a:pPr>
            <a:r>
              <a:rPr lang="en-US" sz="2800">
                <a:solidFill>
                  <a:srgbClr val="1A1A00"/>
                </a:solidFill>
              </a:rPr>
              <a:t>Bank</a:t>
            </a:r>
          </a:p>
          <a:p>
            <a:pPr algn="ctr" eaLnBrk="0" hangingPunct="0">
              <a:lnSpc>
                <a:spcPct val="75000"/>
              </a:lnSpc>
            </a:pPr>
            <a:r>
              <a:rPr lang="en-US" sz="2800">
                <a:solidFill>
                  <a:srgbClr val="1A1A00"/>
                </a:solidFill>
              </a:rPr>
              <a:t>Perusahaan A</a:t>
            </a:r>
          </a:p>
        </p:txBody>
      </p:sp>
      <p:sp>
        <p:nvSpPr>
          <p:cNvPr id="23557" name="Rectangle 5"/>
          <p:cNvSpPr>
            <a:spLocks noChangeArrowheads="1"/>
          </p:cNvSpPr>
          <p:nvPr/>
        </p:nvSpPr>
        <p:spPr bwMode="auto">
          <a:xfrm>
            <a:off x="5486400" y="4572000"/>
            <a:ext cx="2420938" cy="8382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lnSpc>
                <a:spcPct val="75000"/>
              </a:lnSpc>
            </a:pPr>
            <a:r>
              <a:rPr lang="en-US" sz="2800">
                <a:solidFill>
                  <a:srgbClr val="1A1A00"/>
                </a:solidFill>
              </a:rPr>
              <a:t>Bank</a:t>
            </a:r>
          </a:p>
          <a:p>
            <a:pPr algn="ctr" eaLnBrk="0" hangingPunct="0">
              <a:lnSpc>
                <a:spcPct val="75000"/>
              </a:lnSpc>
            </a:pPr>
            <a:r>
              <a:rPr lang="en-US" sz="2800">
                <a:solidFill>
                  <a:srgbClr val="1A1A00"/>
                </a:solidFill>
              </a:rPr>
              <a:t>Perusahaan B</a:t>
            </a:r>
          </a:p>
        </p:txBody>
      </p:sp>
      <p:sp>
        <p:nvSpPr>
          <p:cNvPr id="23558" name="Rectangle 6"/>
          <p:cNvSpPr>
            <a:spLocks noChangeArrowheads="1"/>
          </p:cNvSpPr>
          <p:nvPr/>
        </p:nvSpPr>
        <p:spPr bwMode="auto">
          <a:xfrm>
            <a:off x="1295400" y="2057400"/>
            <a:ext cx="2514600" cy="6096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3200">
                <a:solidFill>
                  <a:srgbClr val="1A1A00"/>
                </a:solidFill>
              </a:rPr>
              <a:t>Perusahaan A</a:t>
            </a:r>
          </a:p>
        </p:txBody>
      </p:sp>
      <p:sp>
        <p:nvSpPr>
          <p:cNvPr id="23559" name="Rectangle 7"/>
          <p:cNvSpPr>
            <a:spLocks noChangeArrowheads="1"/>
          </p:cNvSpPr>
          <p:nvPr/>
        </p:nvSpPr>
        <p:spPr bwMode="auto">
          <a:xfrm>
            <a:off x="5392738" y="2057400"/>
            <a:ext cx="2514600" cy="6858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3200">
                <a:solidFill>
                  <a:srgbClr val="1A1A00"/>
                </a:solidFill>
              </a:rPr>
              <a:t>Perusahaan B</a:t>
            </a:r>
          </a:p>
        </p:txBody>
      </p:sp>
      <p:sp>
        <p:nvSpPr>
          <p:cNvPr id="23560" name="Line 8"/>
          <p:cNvSpPr>
            <a:spLocks noChangeShapeType="1"/>
          </p:cNvSpPr>
          <p:nvPr/>
        </p:nvSpPr>
        <p:spPr bwMode="auto">
          <a:xfrm>
            <a:off x="2286000" y="2820988"/>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3561" name="Line 9"/>
          <p:cNvSpPr>
            <a:spLocks noChangeShapeType="1"/>
          </p:cNvSpPr>
          <p:nvPr/>
        </p:nvSpPr>
        <p:spPr bwMode="auto">
          <a:xfrm flipH="1" flipV="1">
            <a:off x="1754188" y="3198813"/>
            <a:ext cx="531812" cy="306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3562" name="Line 10"/>
          <p:cNvSpPr>
            <a:spLocks noChangeShapeType="1"/>
          </p:cNvSpPr>
          <p:nvPr/>
        </p:nvSpPr>
        <p:spPr bwMode="auto">
          <a:xfrm>
            <a:off x="1752600" y="3201988"/>
            <a:ext cx="0" cy="1217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3563" name="Line 11"/>
          <p:cNvSpPr>
            <a:spLocks noChangeShapeType="1"/>
          </p:cNvSpPr>
          <p:nvPr/>
        </p:nvSpPr>
        <p:spPr bwMode="auto">
          <a:xfrm>
            <a:off x="3811588" y="4800600"/>
            <a:ext cx="9064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3564" name="Line 12"/>
          <p:cNvSpPr>
            <a:spLocks noChangeShapeType="1"/>
          </p:cNvSpPr>
          <p:nvPr/>
        </p:nvSpPr>
        <p:spPr bwMode="auto">
          <a:xfrm flipH="1">
            <a:off x="4038600" y="4800600"/>
            <a:ext cx="666750" cy="455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3565" name="Line 13"/>
          <p:cNvSpPr>
            <a:spLocks noChangeShapeType="1"/>
          </p:cNvSpPr>
          <p:nvPr/>
        </p:nvSpPr>
        <p:spPr bwMode="auto">
          <a:xfrm>
            <a:off x="4038600" y="5257800"/>
            <a:ext cx="1387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3566" name="Rectangle 14"/>
          <p:cNvSpPr>
            <a:spLocks noChangeArrowheads="1"/>
          </p:cNvSpPr>
          <p:nvPr/>
        </p:nvSpPr>
        <p:spPr bwMode="auto">
          <a:xfrm>
            <a:off x="2135188" y="2867025"/>
            <a:ext cx="31972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3200">
                <a:solidFill>
                  <a:schemeClr val="tx2"/>
                </a:solidFill>
              </a:rPr>
              <a:t> </a:t>
            </a:r>
            <a:r>
              <a:rPr lang="en-US">
                <a:solidFill>
                  <a:schemeClr val="tx2"/>
                </a:solidFill>
              </a:rPr>
              <a:t>Data pengiriman uang dan  instruksi pembayaran</a:t>
            </a:r>
          </a:p>
        </p:txBody>
      </p:sp>
      <p:sp>
        <p:nvSpPr>
          <p:cNvPr id="23567" name="Rectangle 15"/>
          <p:cNvSpPr>
            <a:spLocks noChangeArrowheads="1"/>
          </p:cNvSpPr>
          <p:nvPr/>
        </p:nvSpPr>
        <p:spPr bwMode="auto">
          <a:xfrm>
            <a:off x="2057400" y="5334000"/>
            <a:ext cx="5410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3200">
                <a:solidFill>
                  <a:schemeClr val="tx2"/>
                </a:solidFill>
              </a:rPr>
              <a:t>Data pengiriman uang dan dana</a:t>
            </a:r>
          </a:p>
        </p:txBody>
      </p:sp>
      <p:sp>
        <p:nvSpPr>
          <p:cNvPr id="23568" name="Freeform 16"/>
          <p:cNvSpPr>
            <a:spLocks/>
          </p:cNvSpPr>
          <p:nvPr/>
        </p:nvSpPr>
        <p:spPr bwMode="auto">
          <a:xfrm>
            <a:off x="6607175" y="2819400"/>
            <a:ext cx="98425" cy="1600200"/>
          </a:xfrm>
          <a:custGeom>
            <a:avLst/>
            <a:gdLst>
              <a:gd name="T0" fmla="*/ 0 w 1"/>
              <a:gd name="T1" fmla="*/ 1115 h 1116"/>
              <a:gd name="T2" fmla="*/ 0 w 1"/>
              <a:gd name="T3" fmla="*/ 0 h 1116"/>
              <a:gd name="T4" fmla="*/ 0 60000 65536"/>
              <a:gd name="T5" fmla="*/ 0 60000 65536"/>
              <a:gd name="T6" fmla="*/ 0 w 1"/>
              <a:gd name="T7" fmla="*/ 0 h 1116"/>
              <a:gd name="T8" fmla="*/ 1 w 1"/>
              <a:gd name="T9" fmla="*/ 1116 h 1116"/>
            </a:gdLst>
            <a:ahLst/>
            <a:cxnLst>
              <a:cxn ang="T4">
                <a:pos x="T0" y="T1"/>
              </a:cxn>
              <a:cxn ang="T5">
                <a:pos x="T2" y="T3"/>
              </a:cxn>
            </a:cxnLst>
            <a:rect l="T6" t="T7" r="T8" b="T9"/>
            <a:pathLst>
              <a:path w="1" h="1116">
                <a:moveTo>
                  <a:pt x="0" y="1115"/>
                </a:moveTo>
                <a:lnTo>
                  <a:pt x="0" y="0"/>
                </a:lnTo>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Tree>
    <p:extLst>
      <p:ext uri="{BB962C8B-B14F-4D97-AF65-F5344CB8AC3E}">
        <p14:creationId xmlns:p14="http://schemas.microsoft.com/office/powerpoint/2010/main" val="322349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38400" y="609600"/>
            <a:ext cx="4267200" cy="914400"/>
          </a:xfrm>
          <a:ln w="38100">
            <a:solidFill>
              <a:schemeClr val="tx1"/>
            </a:solidFill>
            <a:miter lim="800000"/>
            <a:headEnd/>
            <a:tailEnd/>
          </a:ln>
        </p:spPr>
        <p:txBody>
          <a:bodyPr/>
          <a:lstStyle/>
          <a:p>
            <a:pPr eaLnBrk="1" hangingPunct="1"/>
            <a:r>
              <a:rPr lang="en-US" sz="3800" smtClean="0"/>
              <a:t>ASP-ASP</a:t>
            </a:r>
          </a:p>
        </p:txBody>
      </p:sp>
      <p:sp>
        <p:nvSpPr>
          <p:cNvPr id="24579"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mtClean="0"/>
              <a:t>An Application Service Provider (ASP) Adalah perusahaan yang menyediakan akses ke dan pemakaian atas program aplikasi melalui internet.</a:t>
            </a:r>
          </a:p>
          <a:p>
            <a:pPr eaLnBrk="1" hangingPunct="1"/>
            <a:r>
              <a:rPr lang="en-US" smtClean="0"/>
              <a:t>ASP memiliki dan mengelola softwarenya; organisasi yang memiliki kontrak mengakses dan mempergunakan software dari jarak jauh, melalui Internet.</a:t>
            </a:r>
          </a:p>
          <a:p>
            <a:pPr eaLnBrk="1" hangingPunct="1">
              <a:buFontTx/>
              <a:buNone/>
            </a:pPr>
            <a:endParaRPr lang="en-US" smtClean="0"/>
          </a:p>
        </p:txBody>
      </p:sp>
    </p:spTree>
    <p:extLst>
      <p:ext uri="{BB962C8B-B14F-4D97-AF65-F5344CB8AC3E}">
        <p14:creationId xmlns:p14="http://schemas.microsoft.com/office/powerpoint/2010/main" val="183865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991600" cy="4419600"/>
          </a:xfrm>
        </p:spPr>
        <p:txBody>
          <a:bodyPr/>
          <a:lstStyle/>
          <a:p>
            <a:r>
              <a:rPr lang="en-US" sz="2400" dirty="0" err="1"/>
              <a:t>Pendahuluan</a:t>
            </a:r>
            <a:r>
              <a:rPr lang="en-US" sz="2400" dirty="0"/>
              <a:t>: </a:t>
            </a:r>
            <a:r>
              <a:rPr lang="en-US" sz="2400" dirty="0" smtClean="0"/>
              <a:t>E-Business</a:t>
            </a:r>
            <a:r>
              <a:rPr lang="id-ID" sz="2400" dirty="0" smtClean="0"/>
              <a:t> </a:t>
            </a:r>
          </a:p>
          <a:p>
            <a:r>
              <a:rPr lang="id-ID" sz="2400" dirty="0" smtClean="0"/>
              <a:t>Model E-Bisnis dan </a:t>
            </a:r>
            <a:r>
              <a:rPr lang="en-US" sz="2400" dirty="0" err="1"/>
              <a:t>Kategori-Kategori</a:t>
            </a:r>
            <a:r>
              <a:rPr lang="en-US" sz="2400" dirty="0"/>
              <a:t> E-Business</a:t>
            </a:r>
            <a:endParaRPr lang="id-ID" sz="2400" dirty="0"/>
          </a:p>
          <a:p>
            <a:r>
              <a:rPr lang="en-US" sz="2400" b="1" dirty="0" err="1" smtClean="0">
                <a:solidFill>
                  <a:srgbClr val="FF0000"/>
                </a:solidFill>
              </a:rPr>
              <a:t>Perencanaan</a:t>
            </a:r>
            <a:r>
              <a:rPr lang="en-US" sz="2400" b="1" dirty="0" smtClean="0">
                <a:solidFill>
                  <a:srgbClr val="FF0000"/>
                </a:solidFill>
              </a:rPr>
              <a:t> e-Business</a:t>
            </a:r>
            <a:r>
              <a:rPr lang="id-ID" sz="2400" b="1" dirty="0" smtClean="0">
                <a:solidFill>
                  <a:srgbClr val="FF0000"/>
                </a:solidFill>
              </a:rPr>
              <a:t> dan </a:t>
            </a:r>
            <a:r>
              <a:rPr lang="en-US" sz="2400" b="1" dirty="0">
                <a:solidFill>
                  <a:srgbClr val="FF0000"/>
                </a:solidFill>
              </a:rPr>
              <a:t>Proses </a:t>
            </a:r>
            <a:r>
              <a:rPr lang="en-US" sz="2400" b="1" dirty="0" err="1">
                <a:solidFill>
                  <a:srgbClr val="FF0000"/>
                </a:solidFill>
              </a:rPr>
              <a:t>perencanaan</a:t>
            </a:r>
            <a:r>
              <a:rPr lang="en-US" sz="2400" b="1" dirty="0">
                <a:solidFill>
                  <a:srgbClr val="FF0000"/>
                </a:solidFill>
              </a:rPr>
              <a:t> </a:t>
            </a:r>
            <a:r>
              <a:rPr lang="en-US" sz="2400" b="1" dirty="0" smtClean="0">
                <a:solidFill>
                  <a:srgbClr val="FF0000"/>
                </a:solidFill>
              </a:rPr>
              <a:t>e-business</a:t>
            </a:r>
            <a:endParaRPr lang="id-ID" sz="2400" b="1" dirty="0" smtClean="0">
              <a:solidFill>
                <a:srgbClr val="FF0000"/>
              </a:solidFill>
            </a:endParaRPr>
          </a:p>
          <a:p>
            <a:r>
              <a:rPr lang="en-US" sz="2400" b="1" dirty="0" err="1">
                <a:solidFill>
                  <a:srgbClr val="FF0000"/>
                </a:solidFill>
              </a:rPr>
              <a:t>Arsitektur</a:t>
            </a:r>
            <a:r>
              <a:rPr lang="en-US" sz="2400" b="1" dirty="0">
                <a:solidFill>
                  <a:srgbClr val="FF0000"/>
                </a:solidFill>
              </a:rPr>
              <a:t> </a:t>
            </a:r>
            <a:r>
              <a:rPr lang="en-US" sz="2400" b="1" dirty="0" err="1">
                <a:solidFill>
                  <a:srgbClr val="FF0000"/>
                </a:solidFill>
              </a:rPr>
              <a:t>Teknologi</a:t>
            </a:r>
            <a:r>
              <a:rPr lang="en-US" sz="2400" b="1" dirty="0">
                <a:solidFill>
                  <a:srgbClr val="FF0000"/>
                </a:solidFill>
              </a:rPr>
              <a:t> </a:t>
            </a:r>
            <a:r>
              <a:rPr lang="en-US" sz="2400" b="1" dirty="0" err="1" smtClean="0">
                <a:solidFill>
                  <a:srgbClr val="FF0000"/>
                </a:solidFill>
              </a:rPr>
              <a:t>Informasi</a:t>
            </a:r>
            <a:r>
              <a:rPr lang="en-US" sz="2400" b="1" dirty="0">
                <a:solidFill>
                  <a:srgbClr val="FF0000"/>
                </a:solidFill>
              </a:rPr>
              <a:t> e-Business</a:t>
            </a:r>
            <a:r>
              <a:rPr lang="en-US" sz="2400" b="1" dirty="0" smtClean="0">
                <a:solidFill>
                  <a:srgbClr val="FF0000"/>
                </a:solidFill>
              </a:rPr>
              <a:t> </a:t>
            </a:r>
            <a:endParaRPr lang="id-ID" sz="2400" b="1" dirty="0" smtClean="0">
              <a:solidFill>
                <a:srgbClr val="FF0000"/>
              </a:solidFill>
            </a:endParaRPr>
          </a:p>
          <a:p>
            <a:r>
              <a:rPr lang="en-US" sz="2400" b="1" dirty="0" err="1">
                <a:solidFill>
                  <a:srgbClr val="FF0000"/>
                </a:solidFill>
              </a:rPr>
              <a:t>Komponen</a:t>
            </a:r>
            <a:r>
              <a:rPr lang="en-US" sz="2400" b="1" dirty="0">
                <a:solidFill>
                  <a:srgbClr val="FF0000"/>
                </a:solidFill>
              </a:rPr>
              <a:t> </a:t>
            </a:r>
            <a:r>
              <a:rPr lang="en-US" sz="2400" b="1" dirty="0" err="1">
                <a:solidFill>
                  <a:srgbClr val="FF0000"/>
                </a:solidFill>
              </a:rPr>
              <a:t>utama</a:t>
            </a:r>
            <a:r>
              <a:rPr lang="en-US" sz="2400" b="1" dirty="0">
                <a:solidFill>
                  <a:srgbClr val="FF0000"/>
                </a:solidFill>
              </a:rPr>
              <a:t> </a:t>
            </a:r>
            <a:r>
              <a:rPr lang="en-US" sz="2400" b="1" dirty="0" err="1">
                <a:solidFill>
                  <a:srgbClr val="FF0000"/>
                </a:solidFill>
              </a:rPr>
              <a:t>dalam</a:t>
            </a:r>
            <a:r>
              <a:rPr lang="en-US" sz="2400" b="1" dirty="0">
                <a:solidFill>
                  <a:srgbClr val="FF0000"/>
                </a:solidFill>
              </a:rPr>
              <a:t> </a:t>
            </a:r>
            <a:r>
              <a:rPr lang="en-US" sz="2400" b="1" dirty="0" smtClean="0">
                <a:solidFill>
                  <a:srgbClr val="FF0000"/>
                </a:solidFill>
              </a:rPr>
              <a:t>e-business </a:t>
            </a:r>
            <a:r>
              <a:rPr lang="en-US" sz="2400" b="1" dirty="0">
                <a:solidFill>
                  <a:srgbClr val="FF0000"/>
                </a:solidFill>
              </a:rPr>
              <a:t>technology </a:t>
            </a:r>
            <a:r>
              <a:rPr lang="en-US" sz="2400" b="1" dirty="0" smtClean="0">
                <a:solidFill>
                  <a:srgbClr val="FF0000"/>
                </a:solidFill>
              </a:rPr>
              <a:t>management</a:t>
            </a:r>
            <a:endParaRPr lang="id-ID" sz="2400" b="1" dirty="0" smtClean="0">
              <a:solidFill>
                <a:srgbClr val="FF0000"/>
              </a:solidFill>
            </a:endParaRPr>
          </a:p>
          <a:p>
            <a:r>
              <a:rPr lang="en-US" sz="2400" b="1" dirty="0" err="1">
                <a:solidFill>
                  <a:srgbClr val="FF0000"/>
                </a:solidFill>
              </a:rPr>
              <a:t>eBusiness</a:t>
            </a:r>
            <a:r>
              <a:rPr lang="en-US" sz="2400" b="1" dirty="0">
                <a:solidFill>
                  <a:srgbClr val="FF0000"/>
                </a:solidFill>
              </a:rPr>
              <a:t> planning </a:t>
            </a:r>
            <a:r>
              <a:rPr lang="en-US" sz="2400" b="1" dirty="0" smtClean="0">
                <a:solidFill>
                  <a:srgbClr val="FF0000"/>
                </a:solidFill>
              </a:rPr>
              <a:t>process</a:t>
            </a:r>
            <a:endParaRPr lang="id-ID" sz="2400" b="1" dirty="0" smtClean="0">
              <a:solidFill>
                <a:srgbClr val="FF0000"/>
              </a:solidFill>
            </a:endParaRPr>
          </a:p>
          <a:p>
            <a:r>
              <a:rPr lang="en-US" sz="2400" dirty="0" err="1" smtClean="0"/>
              <a:t>Pengaruh-pengaruh</a:t>
            </a:r>
            <a:r>
              <a:rPr lang="en-US" sz="2400" dirty="0" smtClean="0"/>
              <a:t> </a:t>
            </a:r>
            <a:r>
              <a:rPr lang="en-US" sz="2400" dirty="0"/>
              <a:t>E-Business </a:t>
            </a:r>
            <a:r>
              <a:rPr lang="en-US" sz="2400" dirty="0" err="1"/>
              <a:t>atas</a:t>
            </a:r>
            <a:r>
              <a:rPr lang="en-US" sz="2400" dirty="0"/>
              <a:t> proses  </a:t>
            </a:r>
            <a:r>
              <a:rPr lang="en-US" sz="2400" dirty="0" err="1" smtClean="0"/>
              <a:t>Bisnis</a:t>
            </a:r>
            <a:endParaRPr lang="id-ID" sz="2400" dirty="0" smtClean="0"/>
          </a:p>
          <a:p>
            <a:r>
              <a:rPr lang="en-US" sz="2400" dirty="0"/>
              <a:t>Electronic Data Interchange (EDI) yang </a:t>
            </a:r>
            <a:r>
              <a:rPr lang="en-US" sz="2400" dirty="0" err="1" smtClean="0"/>
              <a:t>terintegrasi</a:t>
            </a:r>
            <a:endParaRPr lang="id-ID" sz="2400" dirty="0" smtClean="0"/>
          </a:p>
          <a:p>
            <a:r>
              <a:rPr lang="en-US" sz="2400" dirty="0" err="1"/>
              <a:t>Pengaruh</a:t>
            </a:r>
            <a:r>
              <a:rPr lang="en-US" sz="2400" dirty="0"/>
              <a:t> E-Business </a:t>
            </a:r>
            <a:r>
              <a:rPr lang="en-US" sz="2400" dirty="0" err="1"/>
              <a:t>Atas</a:t>
            </a:r>
            <a:r>
              <a:rPr lang="en-US" sz="2400" dirty="0"/>
              <a:t> </a:t>
            </a:r>
            <a:r>
              <a:rPr lang="en-US" sz="2400" dirty="0" err="1"/>
              <a:t>Aktivitas-aktivitas</a:t>
            </a:r>
            <a:r>
              <a:rPr lang="en-US" sz="2400" dirty="0"/>
              <a:t> </a:t>
            </a:r>
            <a:r>
              <a:rPr lang="en-US" sz="2400" dirty="0" err="1"/>
              <a:t>Rantai</a:t>
            </a:r>
            <a:r>
              <a:rPr lang="en-US" sz="2400" dirty="0"/>
              <a:t> </a:t>
            </a:r>
            <a:r>
              <a:rPr lang="en-US" sz="2400" dirty="0" err="1" smtClean="0"/>
              <a:t>Nilai</a:t>
            </a:r>
            <a:endParaRPr lang="id-ID" sz="2400" dirty="0" smtClean="0"/>
          </a:p>
          <a:p>
            <a:r>
              <a:rPr lang="en-US" sz="2400" dirty="0"/>
              <a:t>Recent EDI </a:t>
            </a:r>
            <a:r>
              <a:rPr lang="en-US" sz="2400" dirty="0" smtClean="0"/>
              <a:t>Facilitators</a:t>
            </a:r>
            <a:endParaRPr lang="id-ID" sz="2400" dirty="0" smtClean="0"/>
          </a:p>
          <a:p>
            <a:r>
              <a:rPr lang="en-US" sz="2400" dirty="0"/>
              <a:t>Financial Electronic Data Interchange (FEDI)</a:t>
            </a:r>
            <a:endParaRPr lang="id-ID" sz="2400" dirty="0"/>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33400"/>
            <a:ext cx="8229600" cy="1143000"/>
          </a:xfrm>
          <a:ln w="38100">
            <a:solidFill>
              <a:schemeClr val="tx1"/>
            </a:solidFill>
            <a:miter lim="800000"/>
            <a:headEnd/>
            <a:tailEnd/>
          </a:ln>
        </p:spPr>
        <p:txBody>
          <a:bodyPr/>
          <a:lstStyle/>
          <a:p>
            <a:pPr eaLnBrk="1" hangingPunct="1"/>
            <a:r>
              <a:rPr lang="en-US" sz="3400" smtClean="0"/>
              <a:t>Factor-faktor yang dipertimbangkan ketika mengevaluasi ASP-ASP</a:t>
            </a:r>
          </a:p>
        </p:txBody>
      </p:sp>
      <p:sp>
        <p:nvSpPr>
          <p:cNvPr id="25604" name="Rectangle 4"/>
          <p:cNvSpPr>
            <a:spLocks noChangeArrowheads="1"/>
          </p:cNvSpPr>
          <p:nvPr/>
        </p:nvSpPr>
        <p:spPr bwMode="auto">
          <a:xfrm>
            <a:off x="609600" y="167640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2200" u="sng"/>
          </a:p>
          <a:p>
            <a:pPr marL="342900" indent="-342900" algn="ctr">
              <a:lnSpc>
                <a:spcPct val="90000"/>
              </a:lnSpc>
              <a:spcBef>
                <a:spcPct val="20000"/>
              </a:spcBef>
            </a:pPr>
            <a:r>
              <a:rPr lang="en-US" sz="2200" u="sng"/>
              <a:t>Potensi Manfaat</a:t>
            </a:r>
          </a:p>
          <a:p>
            <a:pPr marL="342900" indent="-342900">
              <a:lnSpc>
                <a:spcPct val="90000"/>
              </a:lnSpc>
              <a:spcBef>
                <a:spcPct val="20000"/>
              </a:spcBef>
              <a:buFontTx/>
              <a:buChar char="•"/>
            </a:pPr>
            <a:r>
              <a:rPr lang="en-US" sz="2200"/>
              <a:t>Menurunkan biaya</a:t>
            </a:r>
          </a:p>
          <a:p>
            <a:pPr marL="342900" indent="-342900">
              <a:lnSpc>
                <a:spcPct val="90000"/>
              </a:lnSpc>
              <a:spcBef>
                <a:spcPct val="20000"/>
              </a:spcBef>
              <a:buFontTx/>
              <a:buChar char="•"/>
            </a:pPr>
            <a:r>
              <a:rPr lang="en-US" sz="2200"/>
              <a:t>Upgrading otomatis atas versi software yang telah ada</a:t>
            </a:r>
          </a:p>
          <a:p>
            <a:pPr marL="342900" indent="-342900">
              <a:lnSpc>
                <a:spcPct val="90000"/>
              </a:lnSpc>
              <a:spcBef>
                <a:spcPct val="20000"/>
              </a:spcBef>
              <a:buFontTx/>
              <a:buChar char="•"/>
            </a:pPr>
            <a:r>
              <a:rPr lang="en-US" sz="2200"/>
              <a:t>Membutuhkan staf teknologi informasi lebih sedikit</a:t>
            </a:r>
          </a:p>
          <a:p>
            <a:pPr marL="342900" indent="-342900">
              <a:lnSpc>
                <a:spcPct val="90000"/>
              </a:lnSpc>
              <a:spcBef>
                <a:spcPct val="20000"/>
              </a:spcBef>
              <a:buFontTx/>
              <a:buChar char="•"/>
            </a:pPr>
            <a:r>
              <a:rPr lang="en-US" sz="2200"/>
              <a:t>Mengurangi kebutuhan atas hardware</a:t>
            </a:r>
          </a:p>
          <a:p>
            <a:pPr marL="342900" indent="-342900">
              <a:lnSpc>
                <a:spcPct val="90000"/>
              </a:lnSpc>
              <a:spcBef>
                <a:spcPct val="20000"/>
              </a:spcBef>
              <a:buFontTx/>
              <a:buChar char="•"/>
            </a:pPr>
            <a:r>
              <a:rPr lang="en-US" sz="2200"/>
              <a:t>Flexibilitas</a:t>
            </a:r>
          </a:p>
          <a:p>
            <a:pPr marL="342900" indent="-342900">
              <a:lnSpc>
                <a:spcPct val="90000"/>
              </a:lnSpc>
              <a:spcBef>
                <a:spcPct val="20000"/>
              </a:spcBef>
              <a:buFontTx/>
              <a:buChar char="•"/>
            </a:pPr>
            <a:r>
              <a:rPr lang="en-US" sz="2200"/>
              <a:t>Pengakuan</a:t>
            </a:r>
          </a:p>
          <a:p>
            <a:pPr marL="342900" indent="-342900">
              <a:lnSpc>
                <a:spcPct val="90000"/>
              </a:lnSpc>
              <a:spcBef>
                <a:spcPct val="20000"/>
              </a:spcBef>
              <a:buFontTx/>
              <a:buChar char="•"/>
            </a:pPr>
            <a:r>
              <a:rPr lang="en-US" sz="2200"/>
              <a:t>Keamanan dan privasi data</a:t>
            </a:r>
            <a:r>
              <a:rPr lang="en-US" sz="1800"/>
              <a:t> </a:t>
            </a:r>
          </a:p>
          <a:p>
            <a:pPr marL="342900" indent="-342900">
              <a:lnSpc>
                <a:spcPct val="90000"/>
              </a:lnSpc>
              <a:spcBef>
                <a:spcPct val="20000"/>
              </a:spcBef>
              <a:buFontTx/>
              <a:buChar char="•"/>
            </a:pPr>
            <a:endParaRPr lang="en-US" sz="1800"/>
          </a:p>
        </p:txBody>
      </p:sp>
      <p:sp>
        <p:nvSpPr>
          <p:cNvPr id="25605" name="Rectangle 5"/>
          <p:cNvSpPr>
            <a:spLocks noChangeArrowheads="1"/>
          </p:cNvSpPr>
          <p:nvPr/>
        </p:nvSpPr>
        <p:spPr bwMode="auto">
          <a:xfrm>
            <a:off x="5105400" y="1676400"/>
            <a:ext cx="373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2200" u="sng"/>
          </a:p>
          <a:p>
            <a:pPr marL="342900" indent="-342900" algn="ctr">
              <a:lnSpc>
                <a:spcPct val="90000"/>
              </a:lnSpc>
              <a:spcBef>
                <a:spcPct val="20000"/>
              </a:spcBef>
            </a:pPr>
            <a:r>
              <a:rPr lang="en-US" sz="2200" u="sng"/>
              <a:t>Kekhawatiran</a:t>
            </a:r>
          </a:p>
          <a:p>
            <a:pPr marL="342900" indent="-342900">
              <a:lnSpc>
                <a:spcPct val="90000"/>
              </a:lnSpc>
              <a:spcBef>
                <a:spcPct val="20000"/>
              </a:spcBef>
              <a:buFontTx/>
              <a:buChar char="•"/>
            </a:pPr>
            <a:r>
              <a:rPr lang="en-US" sz="2200"/>
              <a:t>Kelangsungan ASP</a:t>
            </a:r>
          </a:p>
          <a:p>
            <a:pPr marL="342900" indent="-342900">
              <a:lnSpc>
                <a:spcPct val="90000"/>
              </a:lnSpc>
              <a:spcBef>
                <a:spcPct val="20000"/>
              </a:spcBef>
              <a:buFontTx/>
              <a:buChar char="•"/>
            </a:pPr>
            <a:r>
              <a:rPr lang="en-US" sz="1800"/>
              <a:t>Keamanan dan privasi data </a:t>
            </a:r>
          </a:p>
          <a:p>
            <a:pPr marL="342900" indent="-342900">
              <a:lnSpc>
                <a:spcPct val="90000"/>
              </a:lnSpc>
              <a:spcBef>
                <a:spcPct val="20000"/>
              </a:spcBef>
              <a:buFontTx/>
              <a:buChar char="•"/>
            </a:pPr>
            <a:r>
              <a:rPr lang="en-US" sz="2200"/>
              <a:t>Penyediaan dan kejelasan pelayanan</a:t>
            </a:r>
          </a:p>
          <a:p>
            <a:pPr marL="342900" indent="-342900">
              <a:lnSpc>
                <a:spcPct val="90000"/>
              </a:lnSpc>
              <a:spcBef>
                <a:spcPct val="20000"/>
              </a:spcBef>
              <a:buFontTx/>
              <a:buChar char="•"/>
            </a:pPr>
            <a:r>
              <a:rPr lang="en-US" sz="2200"/>
              <a:t>Dukungan yang tidak memadai atau tingkat respon yang rendah atas masalah</a:t>
            </a:r>
          </a:p>
          <a:p>
            <a:pPr marL="342900" indent="-342900">
              <a:lnSpc>
                <a:spcPct val="90000"/>
              </a:lnSpc>
              <a:spcBef>
                <a:spcPct val="20000"/>
              </a:spcBef>
              <a:buFontTx/>
              <a:buChar char="•"/>
            </a:pPr>
            <a:r>
              <a:rPr lang="en-US" sz="2200"/>
              <a:t>Pemakaian software standar yang mungkin tidak sesuai untuk memenuhi semua kebutuhan khusus</a:t>
            </a:r>
          </a:p>
        </p:txBody>
      </p:sp>
    </p:spTree>
    <p:extLst>
      <p:ext uri="{BB962C8B-B14F-4D97-AF65-F5344CB8AC3E}">
        <p14:creationId xmlns:p14="http://schemas.microsoft.com/office/powerpoint/2010/main" val="697682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smtClean="0"/>
              <a:t>Faktor-faktor yang dimasukkan dalam perjanjian tingkat pelayanan</a:t>
            </a:r>
          </a:p>
        </p:txBody>
      </p:sp>
      <p:sp>
        <p:nvSpPr>
          <p:cNvPr id="26627"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z="3000" smtClean="0"/>
              <a:t>Spesifikasi terinci tentang kinerja ASP yang diharapkan:Waktu operasi, frekuensi backup, penggunaan enkripsi, pengendalian akses data, dan lain-lain </a:t>
            </a:r>
          </a:p>
          <a:p>
            <a:pPr eaLnBrk="1" hangingPunct="1"/>
            <a:r>
              <a:rPr lang="en-US" sz="3000" smtClean="0"/>
              <a:t>Tuntutan, termasuk penalti keuangan atas kegagalan ASP memenuhi tingkat pelayanan yang dikontrak</a:t>
            </a:r>
          </a:p>
          <a:p>
            <a:pPr eaLnBrk="1" hangingPunct="1"/>
            <a:r>
              <a:rPr lang="en-US" sz="3000" smtClean="0"/>
              <a:t>Kepemilikan data yang disimpan dalam ASP </a:t>
            </a:r>
          </a:p>
          <a:p>
            <a:pPr eaLnBrk="1" hangingPunct="1">
              <a:buFontTx/>
              <a:buNone/>
            </a:pPr>
            <a:endParaRPr lang="en-US" smtClean="0"/>
          </a:p>
        </p:txBody>
      </p:sp>
    </p:spTree>
    <p:extLst>
      <p:ext uri="{BB962C8B-B14F-4D97-AF65-F5344CB8AC3E}">
        <p14:creationId xmlns:p14="http://schemas.microsoft.com/office/powerpoint/2010/main" val="390398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800" smtClean="0"/>
              <a:t>Logistik Lingkar Luar</a:t>
            </a:r>
          </a:p>
        </p:txBody>
      </p:sp>
      <p:sp>
        <p:nvSpPr>
          <p:cNvPr id="27651" name="Rectangle 3"/>
          <p:cNvSpPr>
            <a:spLocks noGrp="1" noChangeArrowheads="1"/>
          </p:cNvSpPr>
          <p:nvPr>
            <p:ph type="body" idx="1"/>
          </p:nvPr>
        </p:nvSpPr>
        <p:spPr>
          <a:ln w="19050">
            <a:solidFill>
              <a:schemeClr val="tx1"/>
            </a:solidFill>
            <a:miter lim="800000"/>
            <a:headEnd/>
            <a:tailEnd/>
          </a:ln>
        </p:spPr>
        <p:txBody>
          <a:bodyPr/>
          <a:lstStyle/>
          <a:p>
            <a:pPr eaLnBrk="1" hangingPunct="1">
              <a:lnSpc>
                <a:spcPct val="90000"/>
              </a:lnSpc>
            </a:pPr>
            <a:r>
              <a:rPr lang="en-US" sz="3000" smtClean="0"/>
              <a:t>E-Business juga dapat meningkatkan efisiensi dan efektivitas aktivitas logistik lingkar luar penjual. </a:t>
            </a:r>
          </a:p>
          <a:p>
            <a:pPr lvl="1" eaLnBrk="1" hangingPunct="1">
              <a:lnSpc>
                <a:spcPct val="90000"/>
              </a:lnSpc>
            </a:pPr>
            <a:r>
              <a:rPr lang="en-US" smtClean="0"/>
              <a:t>Akses yang tepat waktu dan akurat atas informasi rinci tentang pengiriman</a:t>
            </a:r>
          </a:p>
          <a:p>
            <a:pPr lvl="1" eaLnBrk="1" hangingPunct="1">
              <a:lnSpc>
                <a:spcPct val="90000"/>
              </a:lnSpc>
            </a:pPr>
            <a:r>
              <a:rPr lang="en-US" smtClean="0"/>
              <a:t>Mengoptimalkan jumlah persediaan</a:t>
            </a:r>
          </a:p>
          <a:p>
            <a:pPr lvl="1" eaLnBrk="1" hangingPunct="1">
              <a:lnSpc>
                <a:spcPct val="90000"/>
              </a:lnSpc>
            </a:pPr>
            <a:r>
              <a:rPr lang="en-US" smtClean="0"/>
              <a:t>Dalam hal barang-barang atau pelayanan yang dapat digitalkan, fungsi logistik lingkar luar dapat dilaksanakan secara elektronik.</a:t>
            </a:r>
          </a:p>
          <a:p>
            <a:pPr eaLnBrk="1" hangingPunct="1">
              <a:lnSpc>
                <a:spcPct val="90000"/>
              </a:lnSpc>
            </a:pPr>
            <a:endParaRPr lang="en-US" smtClean="0"/>
          </a:p>
        </p:txBody>
      </p:sp>
    </p:spTree>
    <p:extLst>
      <p:ext uri="{BB962C8B-B14F-4D97-AF65-F5344CB8AC3E}">
        <p14:creationId xmlns:p14="http://schemas.microsoft.com/office/powerpoint/2010/main" val="68809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800" smtClean="0"/>
              <a:t>Penjualan dan Pemasaran</a:t>
            </a:r>
          </a:p>
        </p:txBody>
      </p:sp>
      <p:sp>
        <p:nvSpPr>
          <p:cNvPr id="28675"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z="3000" smtClean="0"/>
              <a:t>Perusahaan dapat menciptakan katalog elektronik di Website mereka untuk mengotomatisasikan inout pesanan penjualan.</a:t>
            </a:r>
          </a:p>
          <a:p>
            <a:pPr eaLnBrk="1" hangingPunct="1"/>
            <a:r>
              <a:rPr lang="en-US" sz="3000" smtClean="0"/>
              <a:t>Signifikan mengurangi jumlah staf dengan cara meniadakan telepon,surat-menyurat atau pengiriman faks.</a:t>
            </a:r>
          </a:p>
          <a:p>
            <a:pPr eaLnBrk="1" hangingPunct="1"/>
            <a:r>
              <a:rPr lang="en-US" sz="3000" smtClean="0"/>
              <a:t>Dapat meningkatkan efektivitas pengiklanan dan mengurangi biayanya.</a:t>
            </a:r>
          </a:p>
          <a:p>
            <a:pPr eaLnBrk="1" hangingPunct="1"/>
            <a:endParaRPr lang="en-US" smtClean="0"/>
          </a:p>
        </p:txBody>
      </p:sp>
    </p:spTree>
    <p:extLst>
      <p:ext uri="{BB962C8B-B14F-4D97-AF65-F5344CB8AC3E}">
        <p14:creationId xmlns:p14="http://schemas.microsoft.com/office/powerpoint/2010/main" val="390963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800" smtClean="0"/>
              <a:t>Pelayanan dan Dukungan Purnajual.</a:t>
            </a:r>
          </a:p>
        </p:txBody>
      </p:sp>
      <p:sp>
        <p:nvSpPr>
          <p:cNvPr id="29699" name="Rectangle 3"/>
          <p:cNvSpPr>
            <a:spLocks noGrp="1" noChangeArrowheads="1"/>
          </p:cNvSpPr>
          <p:nvPr>
            <p:ph type="body" idx="1"/>
          </p:nvPr>
        </p:nvSpPr>
        <p:spPr>
          <a:xfrm>
            <a:off x="685800" y="2362200"/>
            <a:ext cx="7772400" cy="3733800"/>
          </a:xfrm>
          <a:ln w="19050">
            <a:solidFill>
              <a:schemeClr val="tx1"/>
            </a:solidFill>
            <a:miter lim="800000"/>
            <a:headEnd/>
            <a:tailEnd/>
          </a:ln>
        </p:spPr>
        <p:txBody>
          <a:bodyPr/>
          <a:lstStyle/>
          <a:p>
            <a:pPr eaLnBrk="1" hangingPunct="1"/>
            <a:endParaRPr lang="en-US" smtClean="0"/>
          </a:p>
          <a:p>
            <a:pPr eaLnBrk="1" hangingPunct="1"/>
            <a:r>
              <a:rPr lang="en-US" smtClean="0"/>
              <a:t>Informasi yang konsisten yang ditujukan ke para pelanggan  </a:t>
            </a:r>
          </a:p>
          <a:p>
            <a:pPr eaLnBrk="1" hangingPunct="1"/>
            <a:r>
              <a:rPr lang="en-US" smtClean="0"/>
              <a:t>Memberikan jawaban pertanyaan yang sering ditanyakan. </a:t>
            </a:r>
          </a:p>
          <a:p>
            <a:pPr eaLnBrk="1" hangingPunct="1">
              <a:buFontTx/>
              <a:buNone/>
            </a:pPr>
            <a:endParaRPr lang="en-US" smtClean="0"/>
          </a:p>
        </p:txBody>
      </p:sp>
    </p:spTree>
    <p:extLst>
      <p:ext uri="{BB962C8B-B14F-4D97-AF65-F5344CB8AC3E}">
        <p14:creationId xmlns:p14="http://schemas.microsoft.com/office/powerpoint/2010/main" val="260695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800" smtClean="0"/>
              <a:t>Faktor-faktor keberhasilan  E-Business</a:t>
            </a:r>
          </a:p>
        </p:txBody>
      </p:sp>
      <p:sp>
        <p:nvSpPr>
          <p:cNvPr id="30723" name="Rectangle 3"/>
          <p:cNvSpPr>
            <a:spLocks noGrp="1" noChangeArrowheads="1"/>
          </p:cNvSpPr>
          <p:nvPr>
            <p:ph type="body" idx="1"/>
          </p:nvPr>
        </p:nvSpPr>
        <p:spPr/>
        <p:txBody>
          <a:bodyPr/>
          <a:lstStyle/>
          <a:p>
            <a:pPr eaLnBrk="1" hangingPunct="1">
              <a:lnSpc>
                <a:spcPct val="80000"/>
              </a:lnSpc>
            </a:pPr>
            <a:r>
              <a:rPr lang="en-US" sz="2600" smtClean="0"/>
              <a:t>Terdapat dua faktor penting dalam menetapkan keberhasilan langkah-langkah untuk masuk dalam e-business. </a:t>
            </a:r>
          </a:p>
          <a:p>
            <a:pPr eaLnBrk="1" hangingPunct="1">
              <a:lnSpc>
                <a:spcPct val="80000"/>
              </a:lnSpc>
            </a:pPr>
            <a:r>
              <a:rPr lang="en-US" sz="2600" smtClean="0"/>
              <a:t>Faktor pertama adalah tingkat kesesuaian dan dukungan aktivitas e-business atas strategi keseluruhan perusahaan.</a:t>
            </a:r>
          </a:p>
          <a:p>
            <a:pPr eaLnBrk="1" hangingPunct="1">
              <a:lnSpc>
                <a:spcPct val="80000"/>
              </a:lnSpc>
            </a:pPr>
            <a:r>
              <a:rPr lang="en-US" sz="2600" smtClean="0"/>
              <a:t>Faktor kedua adalah kemampuan untuk menjamin bahwa proses e-business memenuhi tiga karakteristik kunci yang dibutuhkan dalam transaksi bisnis apapun, yaitu :</a:t>
            </a:r>
          </a:p>
          <a:p>
            <a:pPr lvl="1" eaLnBrk="1" hangingPunct="1">
              <a:lnSpc>
                <a:spcPct val="80000"/>
              </a:lnSpc>
            </a:pPr>
            <a:r>
              <a:rPr lang="en-US" sz="2400" smtClean="0"/>
              <a:t>Validitas, Integritas, dan Privasi.</a:t>
            </a:r>
          </a:p>
          <a:p>
            <a:pPr eaLnBrk="1" hangingPunct="1">
              <a:lnSpc>
                <a:spcPct val="80000"/>
              </a:lnSpc>
            </a:pPr>
            <a:endParaRPr lang="en-US" sz="2800" smtClean="0"/>
          </a:p>
        </p:txBody>
      </p:sp>
    </p:spTree>
    <p:extLst>
      <p:ext uri="{BB962C8B-B14F-4D97-AF65-F5344CB8AC3E}">
        <p14:creationId xmlns:p14="http://schemas.microsoft.com/office/powerpoint/2010/main" val="1558189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057400" y="609600"/>
            <a:ext cx="5029200" cy="1143000"/>
          </a:xfrm>
          <a:ln w="38100">
            <a:solidFill>
              <a:schemeClr val="tx1"/>
            </a:solidFill>
            <a:miter lim="800000"/>
            <a:headEnd/>
            <a:tailEnd/>
          </a:ln>
        </p:spPr>
        <p:txBody>
          <a:bodyPr/>
          <a:lstStyle/>
          <a:p>
            <a:pPr eaLnBrk="1" hangingPunct="1"/>
            <a:r>
              <a:rPr lang="en-US" sz="3800" smtClean="0"/>
              <a:t>Enkripsi</a:t>
            </a:r>
          </a:p>
        </p:txBody>
      </p:sp>
      <p:sp>
        <p:nvSpPr>
          <p:cNvPr id="31747" name="Rectangle 3"/>
          <p:cNvSpPr>
            <a:spLocks noGrp="1" noChangeArrowheads="1"/>
          </p:cNvSpPr>
          <p:nvPr>
            <p:ph type="body" idx="1"/>
          </p:nvPr>
        </p:nvSpPr>
        <p:spPr>
          <a:xfrm>
            <a:off x="457200" y="1981200"/>
            <a:ext cx="8229600" cy="4144963"/>
          </a:xfrm>
          <a:ln w="19050">
            <a:solidFill>
              <a:schemeClr val="tx1"/>
            </a:solidFill>
            <a:miter lim="800000"/>
            <a:headEnd/>
            <a:tailEnd/>
          </a:ln>
        </p:spPr>
        <p:txBody>
          <a:bodyPr/>
          <a:lstStyle/>
          <a:p>
            <a:pPr eaLnBrk="1" hangingPunct="1">
              <a:lnSpc>
                <a:spcPct val="90000"/>
              </a:lnSpc>
            </a:pPr>
            <a:r>
              <a:rPr lang="en-US" sz="2200" b="1" dirty="0" smtClean="0"/>
              <a:t>Ada </a:t>
            </a:r>
            <a:r>
              <a:rPr lang="en-US" sz="2200" b="1" dirty="0" err="1" smtClean="0"/>
              <a:t>dua</a:t>
            </a:r>
            <a:r>
              <a:rPr lang="en-US" sz="2200" b="1" dirty="0" smtClean="0"/>
              <a:t> </a:t>
            </a:r>
            <a:r>
              <a:rPr lang="en-US" sz="2200" b="1" dirty="0" err="1" smtClean="0"/>
              <a:t>jenis</a:t>
            </a:r>
            <a:r>
              <a:rPr lang="en-US" sz="2200" b="1" dirty="0" smtClean="0"/>
              <a:t> </a:t>
            </a:r>
            <a:r>
              <a:rPr lang="en-US" sz="2200" b="1" dirty="0" err="1" smtClean="0"/>
              <a:t>utama</a:t>
            </a:r>
            <a:r>
              <a:rPr lang="en-US" sz="2200" b="1" dirty="0" smtClean="0"/>
              <a:t> </a:t>
            </a:r>
            <a:r>
              <a:rPr lang="en-US" sz="2200" b="1" dirty="0" err="1" smtClean="0"/>
              <a:t>sistem</a:t>
            </a:r>
            <a:r>
              <a:rPr lang="en-US" sz="2200" b="1" dirty="0" smtClean="0"/>
              <a:t> </a:t>
            </a:r>
            <a:r>
              <a:rPr lang="en-US" sz="2200" b="1" dirty="0" err="1" smtClean="0"/>
              <a:t>enkripsi</a:t>
            </a:r>
            <a:r>
              <a:rPr lang="en-US" sz="2200" b="1" dirty="0" smtClean="0"/>
              <a:t> :</a:t>
            </a:r>
          </a:p>
          <a:p>
            <a:pPr lvl="1" eaLnBrk="1" hangingPunct="1">
              <a:lnSpc>
                <a:spcPct val="90000"/>
              </a:lnSpc>
            </a:pPr>
            <a:r>
              <a:rPr lang="en-US" sz="2000" b="1" dirty="0" err="1" smtClean="0"/>
              <a:t>Sistem</a:t>
            </a:r>
            <a:r>
              <a:rPr lang="en-US" sz="2000" b="1" dirty="0" smtClean="0"/>
              <a:t> </a:t>
            </a:r>
            <a:r>
              <a:rPr lang="en-US" sz="2000" b="1" dirty="0" err="1" smtClean="0"/>
              <a:t>kunci</a:t>
            </a:r>
            <a:r>
              <a:rPr lang="en-US" sz="2000" b="1" dirty="0" smtClean="0"/>
              <a:t> </a:t>
            </a:r>
            <a:r>
              <a:rPr lang="en-US" sz="2000" b="1" dirty="0" err="1" smtClean="0"/>
              <a:t>tunggal</a:t>
            </a:r>
            <a:r>
              <a:rPr lang="en-US" sz="2000" b="1" dirty="0" smtClean="0"/>
              <a:t>: </a:t>
            </a:r>
            <a:r>
              <a:rPr lang="en-US" sz="2000" b="1" dirty="0" err="1" smtClean="0"/>
              <a:t>Sama</a:t>
            </a:r>
            <a:r>
              <a:rPr lang="en-US" sz="2000" b="1" dirty="0" smtClean="0"/>
              <a:t> </a:t>
            </a:r>
            <a:r>
              <a:rPr lang="en-US" sz="2000" b="1" dirty="0" err="1" smtClean="0"/>
              <a:t>untuk</a:t>
            </a:r>
            <a:r>
              <a:rPr lang="en-US" sz="2000" b="1" dirty="0" smtClean="0"/>
              <a:t> </a:t>
            </a:r>
            <a:r>
              <a:rPr lang="en-US" sz="2000" b="1" dirty="0" err="1" smtClean="0"/>
              <a:t>melakukan</a:t>
            </a:r>
            <a:r>
              <a:rPr lang="en-US" sz="2000" b="1" dirty="0" smtClean="0"/>
              <a:t> </a:t>
            </a:r>
            <a:r>
              <a:rPr lang="en-US" sz="2000" b="1" dirty="0" err="1" smtClean="0"/>
              <a:t>enkripsi</a:t>
            </a:r>
            <a:r>
              <a:rPr lang="en-US" sz="2000" b="1" dirty="0" smtClean="0"/>
              <a:t> </a:t>
            </a:r>
            <a:r>
              <a:rPr lang="en-US" sz="2000" b="1" dirty="0" err="1" smtClean="0"/>
              <a:t>dan</a:t>
            </a:r>
            <a:r>
              <a:rPr lang="en-US" sz="2000" b="1" dirty="0" smtClean="0"/>
              <a:t> </a:t>
            </a:r>
            <a:r>
              <a:rPr lang="en-US" sz="2000" b="1" dirty="0" err="1" smtClean="0"/>
              <a:t>dekripsi</a:t>
            </a:r>
            <a:r>
              <a:rPr lang="en-US" sz="2000" b="1" dirty="0" smtClean="0"/>
              <a:t> </a:t>
            </a:r>
            <a:r>
              <a:rPr lang="en-US" sz="2000" b="1" dirty="0" err="1" smtClean="0"/>
              <a:t>pesan</a:t>
            </a:r>
            <a:endParaRPr lang="en-US" sz="2000" b="1" dirty="0" smtClean="0"/>
          </a:p>
          <a:p>
            <a:pPr lvl="2" eaLnBrk="1" hangingPunct="1">
              <a:lnSpc>
                <a:spcPct val="90000"/>
              </a:lnSpc>
            </a:pPr>
            <a:r>
              <a:rPr lang="en-US" sz="2000" b="1" dirty="0" err="1" smtClean="0"/>
              <a:t>Sederhana</a:t>
            </a:r>
            <a:r>
              <a:rPr lang="en-US" sz="2000" b="1" dirty="0" smtClean="0"/>
              <a:t>, </a:t>
            </a:r>
            <a:r>
              <a:rPr lang="en-US" sz="2000" b="1" dirty="0" err="1" smtClean="0"/>
              <a:t>cepat</a:t>
            </a:r>
            <a:r>
              <a:rPr lang="en-US" sz="2000" b="1" dirty="0" smtClean="0"/>
              <a:t>, </a:t>
            </a:r>
            <a:r>
              <a:rPr lang="en-US" sz="2000" b="1" dirty="0" err="1" smtClean="0"/>
              <a:t>dan</a:t>
            </a:r>
            <a:r>
              <a:rPr lang="en-US" sz="2000" b="1" dirty="0" smtClean="0"/>
              <a:t> </a:t>
            </a:r>
            <a:r>
              <a:rPr lang="en-US" sz="2000" b="1" dirty="0" err="1" smtClean="0"/>
              <a:t>efisien</a:t>
            </a:r>
            <a:endParaRPr lang="en-US" sz="2000" b="1" dirty="0" smtClean="0"/>
          </a:p>
          <a:p>
            <a:pPr lvl="2" eaLnBrk="1" hangingPunct="1">
              <a:lnSpc>
                <a:spcPct val="90000"/>
              </a:lnSpc>
            </a:pPr>
            <a:r>
              <a:rPr lang="en-US" sz="2000" b="1" dirty="0" err="1" smtClean="0"/>
              <a:t>Contoh</a:t>
            </a:r>
            <a:r>
              <a:rPr lang="en-US" sz="2000" b="1" dirty="0" smtClean="0"/>
              <a:t>: </a:t>
            </a:r>
            <a:r>
              <a:rPr lang="en-US" sz="2000" b="1" dirty="0" err="1" smtClean="0"/>
              <a:t>Algoritma</a:t>
            </a:r>
            <a:r>
              <a:rPr lang="en-US" sz="2000" b="1" dirty="0" smtClean="0"/>
              <a:t> </a:t>
            </a:r>
            <a:r>
              <a:rPr lang="en-US" sz="2000" b="1" dirty="0" err="1" smtClean="0"/>
              <a:t>Standar</a:t>
            </a:r>
            <a:r>
              <a:rPr lang="en-US" sz="2000" b="1" dirty="0" smtClean="0"/>
              <a:t> </a:t>
            </a:r>
            <a:r>
              <a:rPr lang="en-US" sz="2000" b="1" dirty="0" err="1" smtClean="0"/>
              <a:t>Enkripsi</a:t>
            </a:r>
            <a:r>
              <a:rPr lang="en-US" sz="2000" b="1" dirty="0" smtClean="0"/>
              <a:t> Data</a:t>
            </a:r>
          </a:p>
          <a:p>
            <a:pPr lvl="2" eaLnBrk="1" hangingPunct="1">
              <a:lnSpc>
                <a:spcPct val="90000"/>
              </a:lnSpc>
            </a:pPr>
            <a:r>
              <a:rPr lang="en-US" sz="2000" b="1" dirty="0" err="1" smtClean="0"/>
              <a:t>Infrastruktur</a:t>
            </a:r>
            <a:r>
              <a:rPr lang="en-US" sz="2000" b="1" dirty="0" smtClean="0"/>
              <a:t> </a:t>
            </a:r>
            <a:r>
              <a:rPr lang="en-US" sz="2000" b="1" dirty="0" err="1" smtClean="0"/>
              <a:t>kunci</a:t>
            </a:r>
            <a:r>
              <a:rPr lang="en-US" sz="2000" b="1" dirty="0" smtClean="0"/>
              <a:t> </a:t>
            </a:r>
            <a:r>
              <a:rPr lang="en-US" sz="2000" b="1" dirty="0" err="1" smtClean="0"/>
              <a:t>publik</a:t>
            </a:r>
            <a:r>
              <a:rPr lang="en-US" sz="2000" b="1" dirty="0" smtClean="0"/>
              <a:t> (IKP): Yang </a:t>
            </a:r>
            <a:r>
              <a:rPr lang="en-US" sz="2000" b="1" dirty="0" err="1" smtClean="0"/>
              <a:t>mempergunakan</a:t>
            </a:r>
            <a:r>
              <a:rPr lang="en-US" sz="2000" b="1" dirty="0" smtClean="0"/>
              <a:t> </a:t>
            </a:r>
            <a:r>
              <a:rPr lang="en-US" sz="2000" b="1" dirty="0" err="1" smtClean="0"/>
              <a:t>dua</a:t>
            </a:r>
            <a:r>
              <a:rPr lang="en-US" sz="2000" b="1" dirty="0" smtClean="0"/>
              <a:t> </a:t>
            </a:r>
            <a:r>
              <a:rPr lang="en-US" sz="2000" b="1" dirty="0" err="1" smtClean="0"/>
              <a:t>kunci</a:t>
            </a:r>
            <a:r>
              <a:rPr lang="en-US" sz="2000" b="1" dirty="0" smtClean="0"/>
              <a:t> :</a:t>
            </a:r>
          </a:p>
          <a:p>
            <a:pPr lvl="2" eaLnBrk="1" hangingPunct="1">
              <a:lnSpc>
                <a:spcPct val="90000"/>
              </a:lnSpc>
            </a:pPr>
            <a:r>
              <a:rPr lang="en-US" sz="2000" b="1" dirty="0" err="1" smtClean="0"/>
              <a:t>Kunci</a:t>
            </a:r>
            <a:r>
              <a:rPr lang="en-US" sz="2000" b="1" dirty="0" smtClean="0"/>
              <a:t> </a:t>
            </a:r>
            <a:r>
              <a:rPr lang="en-US" sz="2000" b="1" dirty="0" err="1" smtClean="0"/>
              <a:t>Publik</a:t>
            </a:r>
            <a:r>
              <a:rPr lang="en-US" sz="2000" b="1" dirty="0" smtClean="0"/>
              <a:t> </a:t>
            </a:r>
            <a:r>
              <a:rPr lang="en-US" sz="2000" b="1" dirty="0" err="1" smtClean="0"/>
              <a:t>tersedia</a:t>
            </a:r>
            <a:r>
              <a:rPr lang="en-US" sz="2000" b="1" dirty="0" smtClean="0"/>
              <a:t> </a:t>
            </a:r>
            <a:r>
              <a:rPr lang="en-US" sz="2000" b="1" dirty="0" err="1" smtClean="0"/>
              <a:t>untuk</a:t>
            </a:r>
            <a:r>
              <a:rPr lang="en-US" sz="2000" b="1" dirty="0" smtClean="0"/>
              <a:t> </a:t>
            </a:r>
            <a:r>
              <a:rPr lang="en-US" sz="2000" b="1" dirty="0" err="1" smtClean="0"/>
              <a:t>publik</a:t>
            </a:r>
            <a:r>
              <a:rPr lang="en-US" sz="2000" b="1" dirty="0" smtClean="0"/>
              <a:t> </a:t>
            </a:r>
            <a:r>
              <a:rPr lang="en-US" sz="2000" b="1" dirty="0" err="1" smtClean="0"/>
              <a:t>dan</a:t>
            </a:r>
            <a:r>
              <a:rPr lang="en-US" sz="2000" b="1" dirty="0" smtClean="0"/>
              <a:t> </a:t>
            </a:r>
            <a:r>
              <a:rPr lang="en-US" sz="2000" b="1" dirty="0" err="1" smtClean="0"/>
              <a:t>biasanya</a:t>
            </a:r>
            <a:r>
              <a:rPr lang="en-US" sz="2000" b="1" dirty="0" smtClean="0"/>
              <a:t> </a:t>
            </a:r>
            <a:r>
              <a:rPr lang="en-US" sz="2000" b="1" dirty="0" err="1" smtClean="0"/>
              <a:t>dapat</a:t>
            </a:r>
            <a:r>
              <a:rPr lang="en-US" sz="2000" b="1" dirty="0" smtClean="0"/>
              <a:t> </a:t>
            </a:r>
            <a:r>
              <a:rPr lang="en-US" sz="2000" b="1" dirty="0" err="1" smtClean="0"/>
              <a:t>dipergunakan</a:t>
            </a:r>
            <a:r>
              <a:rPr lang="en-US" sz="2000" b="1" dirty="0" smtClean="0"/>
              <a:t> </a:t>
            </a:r>
            <a:r>
              <a:rPr lang="en-US" sz="2000" b="1" dirty="0" err="1" smtClean="0"/>
              <a:t>untuk</a:t>
            </a:r>
            <a:r>
              <a:rPr lang="en-US" sz="2000" b="1" dirty="0" smtClean="0"/>
              <a:t> </a:t>
            </a:r>
            <a:r>
              <a:rPr lang="en-US" sz="2000" b="1" dirty="0" err="1" smtClean="0"/>
              <a:t>mengkodekan</a:t>
            </a:r>
            <a:r>
              <a:rPr lang="en-US" sz="2000" b="1" dirty="0" smtClean="0"/>
              <a:t> </a:t>
            </a:r>
            <a:r>
              <a:rPr lang="en-US" sz="2000" b="1" dirty="0" err="1" smtClean="0"/>
              <a:t>pesan</a:t>
            </a:r>
            <a:r>
              <a:rPr lang="en-US" sz="2000" b="1" dirty="0" smtClean="0"/>
              <a:t>.   </a:t>
            </a:r>
          </a:p>
          <a:p>
            <a:pPr lvl="2" eaLnBrk="1" hangingPunct="1">
              <a:lnSpc>
                <a:spcPct val="90000"/>
              </a:lnSpc>
            </a:pPr>
            <a:r>
              <a:rPr lang="en-US" sz="2000" b="1" dirty="0" err="1" smtClean="0"/>
              <a:t>Kunci</a:t>
            </a:r>
            <a:r>
              <a:rPr lang="en-US" sz="2000" b="1" dirty="0" smtClean="0"/>
              <a:t> </a:t>
            </a:r>
            <a:r>
              <a:rPr lang="en-US" sz="2000" b="1" dirty="0" err="1" smtClean="0"/>
              <a:t>Pribadi</a:t>
            </a:r>
            <a:r>
              <a:rPr lang="en-US" sz="2000" b="1" dirty="0" smtClean="0"/>
              <a:t>,  </a:t>
            </a:r>
            <a:r>
              <a:rPr lang="en-US" sz="2000" b="1" dirty="0" err="1" smtClean="0"/>
              <a:t>tetap</a:t>
            </a:r>
            <a:r>
              <a:rPr lang="en-US" sz="2000" b="1" dirty="0" smtClean="0"/>
              <a:t> </a:t>
            </a:r>
            <a:r>
              <a:rPr lang="en-US" sz="2000" b="1" dirty="0" err="1" smtClean="0"/>
              <a:t>rahasia</a:t>
            </a:r>
            <a:r>
              <a:rPr lang="en-US" sz="2000" b="1" dirty="0" smtClean="0"/>
              <a:t>  </a:t>
            </a:r>
            <a:r>
              <a:rPr lang="en-US" sz="2000" b="1" dirty="0" err="1" smtClean="0"/>
              <a:t>hanya</a:t>
            </a:r>
            <a:r>
              <a:rPr lang="en-US" sz="2000" b="1" dirty="0" smtClean="0"/>
              <a:t> </a:t>
            </a:r>
            <a:r>
              <a:rPr lang="en-US" sz="2000" b="1" dirty="0" err="1" smtClean="0"/>
              <a:t>diketahui</a:t>
            </a:r>
            <a:r>
              <a:rPr lang="en-US" sz="2000" b="1" dirty="0" smtClean="0"/>
              <a:t> </a:t>
            </a:r>
            <a:r>
              <a:rPr lang="en-US" sz="2000" b="1" dirty="0" err="1" smtClean="0"/>
              <a:t>oleh</a:t>
            </a:r>
            <a:r>
              <a:rPr lang="en-US" sz="2000" b="1" dirty="0" smtClean="0"/>
              <a:t> </a:t>
            </a:r>
            <a:r>
              <a:rPr lang="en-US" sz="2000" b="1" dirty="0" err="1" smtClean="0"/>
              <a:t>pemilik</a:t>
            </a:r>
            <a:r>
              <a:rPr lang="en-US" sz="2000" b="1" dirty="0" smtClean="0"/>
              <a:t> </a:t>
            </a:r>
            <a:r>
              <a:rPr lang="en-US" sz="2000" b="1" dirty="0" err="1" smtClean="0"/>
              <a:t>kedua</a:t>
            </a:r>
            <a:r>
              <a:rPr lang="en-US" sz="2000" b="1" dirty="0" smtClean="0"/>
              <a:t> </a:t>
            </a:r>
            <a:r>
              <a:rPr lang="en-US" sz="2000" b="1" dirty="0" err="1" smtClean="0"/>
              <a:t>kunci</a:t>
            </a:r>
            <a:r>
              <a:rPr lang="en-US" sz="2000" b="1" dirty="0" smtClean="0"/>
              <a:t> </a:t>
            </a:r>
            <a:r>
              <a:rPr lang="en-US" sz="2000" b="1" dirty="0" err="1" smtClean="0"/>
              <a:t>tersebut</a:t>
            </a:r>
            <a:r>
              <a:rPr lang="en-US" sz="2000" b="1" dirty="0" smtClean="0"/>
              <a:t>, </a:t>
            </a:r>
            <a:r>
              <a:rPr lang="en-US" sz="2000" b="1" dirty="0" err="1" smtClean="0"/>
              <a:t>dan</a:t>
            </a:r>
            <a:r>
              <a:rPr lang="en-US" sz="2000" b="1" dirty="0" smtClean="0"/>
              <a:t> </a:t>
            </a:r>
            <a:r>
              <a:rPr lang="en-US" sz="2000" b="1" dirty="0" err="1" smtClean="0"/>
              <a:t>biasanya</a:t>
            </a:r>
            <a:r>
              <a:rPr lang="en-US" sz="2000" b="1" dirty="0" smtClean="0"/>
              <a:t> </a:t>
            </a:r>
            <a:r>
              <a:rPr lang="en-US" sz="2000" b="1" dirty="0" err="1" smtClean="0"/>
              <a:t>dapat</a:t>
            </a:r>
            <a:r>
              <a:rPr lang="en-US" sz="2000" b="1" dirty="0" smtClean="0"/>
              <a:t> </a:t>
            </a:r>
            <a:r>
              <a:rPr lang="en-US" sz="2000" b="1" dirty="0" err="1" smtClean="0"/>
              <a:t>dipergunakan</a:t>
            </a:r>
            <a:r>
              <a:rPr lang="en-US" sz="2000" b="1" dirty="0" smtClean="0"/>
              <a:t> </a:t>
            </a:r>
            <a:r>
              <a:rPr lang="en-US" sz="2000" b="1" dirty="0" err="1" smtClean="0"/>
              <a:t>untuk</a:t>
            </a:r>
            <a:r>
              <a:rPr lang="en-US" sz="2000" b="1" dirty="0" smtClean="0"/>
              <a:t> </a:t>
            </a:r>
            <a:r>
              <a:rPr lang="en-US" sz="2000" b="1" dirty="0" err="1" smtClean="0"/>
              <a:t>mengkodekan</a:t>
            </a:r>
            <a:r>
              <a:rPr lang="en-US" sz="2000" b="1" dirty="0" smtClean="0"/>
              <a:t> </a:t>
            </a:r>
            <a:r>
              <a:rPr lang="en-US" sz="2000" b="1" dirty="0" err="1" smtClean="0"/>
              <a:t>pesan</a:t>
            </a:r>
            <a:r>
              <a:rPr lang="en-US" sz="2000" b="1" dirty="0" smtClean="0"/>
              <a:t>.</a:t>
            </a:r>
            <a:r>
              <a:rPr lang="en-US" sz="2000" dirty="0" smtClean="0"/>
              <a:t> </a:t>
            </a:r>
          </a:p>
          <a:p>
            <a:pPr eaLnBrk="1" hangingPunct="1">
              <a:lnSpc>
                <a:spcPct val="90000"/>
              </a:lnSpc>
            </a:pPr>
            <a:endParaRPr lang="en-US" sz="2800" dirty="0" smtClean="0"/>
          </a:p>
        </p:txBody>
      </p:sp>
    </p:spTree>
    <p:extLst>
      <p:ext uri="{BB962C8B-B14F-4D97-AF65-F5344CB8AC3E}">
        <p14:creationId xmlns:p14="http://schemas.microsoft.com/office/powerpoint/2010/main" val="3864077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400" smtClean="0"/>
              <a:t>Keuntungan &amp; Kerugian Infrastruktur Kunci Publik (IKP)</a:t>
            </a:r>
          </a:p>
        </p:txBody>
      </p:sp>
      <p:sp>
        <p:nvSpPr>
          <p:cNvPr id="32771" name="Rectangle 3"/>
          <p:cNvSpPr>
            <a:spLocks noGrp="1" noChangeArrowheads="1"/>
          </p:cNvSpPr>
          <p:nvPr>
            <p:ph type="body" sz="half" idx="1"/>
          </p:nvPr>
        </p:nvSpPr>
        <p:spPr>
          <a:ln w="19050">
            <a:solidFill>
              <a:schemeClr val="tx1"/>
            </a:solidFill>
            <a:miter lim="800000"/>
            <a:headEnd/>
            <a:tailEnd/>
          </a:ln>
        </p:spPr>
        <p:txBody>
          <a:bodyPr/>
          <a:lstStyle/>
          <a:p>
            <a:pPr algn="ctr" eaLnBrk="1" hangingPunct="1">
              <a:buFontTx/>
              <a:buNone/>
            </a:pPr>
            <a:endParaRPr lang="en-US" b="1" u="sng" smtClean="0"/>
          </a:p>
          <a:p>
            <a:pPr algn="ctr" eaLnBrk="1" hangingPunct="1">
              <a:buFontTx/>
              <a:buNone/>
            </a:pPr>
            <a:r>
              <a:rPr lang="en-US" b="1" u="sng" smtClean="0"/>
              <a:t>Keuntungan</a:t>
            </a:r>
          </a:p>
          <a:p>
            <a:pPr eaLnBrk="1" hangingPunct="1"/>
            <a:r>
              <a:rPr lang="en-US" b="1" smtClean="0"/>
              <a:t>Tidak menanggung kebutuhan kunci </a:t>
            </a:r>
          </a:p>
          <a:p>
            <a:pPr eaLnBrk="1" hangingPunct="1"/>
            <a:r>
              <a:rPr lang="en-US" b="1" smtClean="0"/>
              <a:t>Lebih terjamin (aman) dari sistem kunci tunggal.</a:t>
            </a:r>
            <a:r>
              <a:rPr lang="en-US" smtClean="0"/>
              <a:t>  </a:t>
            </a:r>
          </a:p>
          <a:p>
            <a:pPr eaLnBrk="1" hangingPunct="1"/>
            <a:endParaRPr lang="en-US" smtClean="0"/>
          </a:p>
        </p:txBody>
      </p:sp>
      <p:sp>
        <p:nvSpPr>
          <p:cNvPr id="32772" name="Rectangle 4"/>
          <p:cNvSpPr>
            <a:spLocks noGrp="1" noChangeArrowheads="1"/>
          </p:cNvSpPr>
          <p:nvPr>
            <p:ph type="body" sz="half" idx="2"/>
          </p:nvPr>
        </p:nvSpPr>
        <p:spPr>
          <a:ln w="19050">
            <a:solidFill>
              <a:schemeClr val="tx1"/>
            </a:solidFill>
            <a:miter lim="800000"/>
            <a:headEnd/>
            <a:tailEnd/>
          </a:ln>
        </p:spPr>
        <p:txBody>
          <a:bodyPr/>
          <a:lstStyle/>
          <a:p>
            <a:pPr algn="ctr" eaLnBrk="1" hangingPunct="1">
              <a:buFontTx/>
              <a:buNone/>
            </a:pPr>
            <a:endParaRPr lang="en-US" b="1" u="sng" smtClean="0"/>
          </a:p>
          <a:p>
            <a:pPr algn="ctr" eaLnBrk="1" hangingPunct="1">
              <a:buFontTx/>
              <a:buNone/>
            </a:pPr>
            <a:r>
              <a:rPr lang="en-US" b="1" smtClean="0"/>
              <a:t>Kerugian</a:t>
            </a:r>
          </a:p>
          <a:p>
            <a:pPr eaLnBrk="1" hangingPunct="1"/>
            <a:r>
              <a:rPr lang="en-US" b="1" smtClean="0"/>
              <a:t>Lebih lambat dari sistem kunci tunggal.</a:t>
            </a:r>
          </a:p>
          <a:p>
            <a:pPr eaLnBrk="1" hangingPunct="1"/>
            <a:endParaRPr lang="en-US" smtClean="0"/>
          </a:p>
        </p:txBody>
      </p:sp>
    </p:spTree>
    <p:extLst>
      <p:ext uri="{BB962C8B-B14F-4D97-AF65-F5344CB8AC3E}">
        <p14:creationId xmlns:p14="http://schemas.microsoft.com/office/powerpoint/2010/main" val="151221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800" smtClean="0"/>
              <a:t>Tanda tangan digital dan Intisari</a:t>
            </a:r>
          </a:p>
        </p:txBody>
      </p:sp>
      <p:sp>
        <p:nvSpPr>
          <p:cNvPr id="33795" name="Rectangle 3"/>
          <p:cNvSpPr>
            <a:spLocks noGrp="1" noChangeArrowheads="1"/>
          </p:cNvSpPr>
          <p:nvPr>
            <p:ph type="body" idx="1"/>
          </p:nvPr>
        </p:nvSpPr>
        <p:spPr>
          <a:ln w="19050">
            <a:solidFill>
              <a:schemeClr val="tx1"/>
            </a:solidFill>
            <a:miter lim="800000"/>
            <a:headEnd/>
            <a:tailEnd/>
          </a:ln>
        </p:spPr>
        <p:txBody>
          <a:bodyPr/>
          <a:lstStyle/>
          <a:p>
            <a:pPr eaLnBrk="1" hangingPunct="1">
              <a:lnSpc>
                <a:spcPct val="80000"/>
              </a:lnSpc>
            </a:pPr>
            <a:r>
              <a:rPr lang="en-US" sz="2800" smtClean="0"/>
              <a:t>Tanda tangan digital: adalah pesan elektronik yang secara unik mengidentifikasi pengirim sebuah pesan. </a:t>
            </a:r>
          </a:p>
          <a:p>
            <a:pPr eaLnBrk="1" hangingPunct="1">
              <a:lnSpc>
                <a:spcPct val="80000"/>
              </a:lnSpc>
            </a:pPr>
            <a:r>
              <a:rPr lang="en-US" sz="2800" smtClean="0"/>
              <a:t>Intisari adalah pesan yang dipergunakan untuk menciptakan tanda tangan digital biasanya adalah ringkasan digital. </a:t>
            </a:r>
          </a:p>
          <a:p>
            <a:pPr lvl="1" eaLnBrk="1" hangingPunct="1">
              <a:lnSpc>
                <a:spcPct val="80000"/>
              </a:lnSpc>
            </a:pPr>
            <a:r>
              <a:rPr lang="en-US" sz="2400" smtClean="0"/>
              <a:t>Apabila ada perubahan pada karakter individual dalam dokumen aslinya, nilai dalam intisari juga akan berubah. Ciri ini merupakan alat untuk memastikan bahwa isi dokumen bisnis tidak diubah atau dirusak selama masa pengiriman.</a:t>
            </a:r>
          </a:p>
          <a:p>
            <a:pPr eaLnBrk="1" hangingPunct="1">
              <a:lnSpc>
                <a:spcPct val="80000"/>
              </a:lnSpc>
              <a:buFontTx/>
              <a:buNone/>
            </a:pPr>
            <a:endParaRPr lang="en-US" sz="2800" smtClean="0"/>
          </a:p>
        </p:txBody>
      </p:sp>
    </p:spTree>
    <p:extLst>
      <p:ext uri="{BB962C8B-B14F-4D97-AF65-F5344CB8AC3E}">
        <p14:creationId xmlns:p14="http://schemas.microsoft.com/office/powerpoint/2010/main" val="1579442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33400"/>
            <a:ext cx="8229600" cy="1143000"/>
          </a:xfrm>
          <a:ln w="38100">
            <a:solidFill>
              <a:schemeClr val="tx1"/>
            </a:solidFill>
            <a:miter lim="800000"/>
            <a:headEnd/>
            <a:tailEnd/>
          </a:ln>
        </p:spPr>
        <p:txBody>
          <a:bodyPr/>
          <a:lstStyle/>
          <a:p>
            <a:pPr eaLnBrk="1" hangingPunct="1"/>
            <a:r>
              <a:rPr lang="en-US" sz="3000" smtClean="0"/>
              <a:t>Sertifikasi digital dan pihak yang berwenang untuk memberikan sertifikasi</a:t>
            </a:r>
          </a:p>
        </p:txBody>
      </p:sp>
      <p:sp>
        <p:nvSpPr>
          <p:cNvPr id="34819" name="Rectangle 3"/>
          <p:cNvSpPr>
            <a:spLocks noGrp="1" noChangeArrowheads="1"/>
          </p:cNvSpPr>
          <p:nvPr>
            <p:ph type="body" idx="1"/>
          </p:nvPr>
        </p:nvSpPr>
        <p:spPr>
          <a:xfrm>
            <a:off x="457200" y="1981200"/>
            <a:ext cx="8229600" cy="4144963"/>
          </a:xfrm>
          <a:ln w="19050">
            <a:solidFill>
              <a:schemeClr val="tx1"/>
            </a:solidFill>
            <a:miter lim="800000"/>
            <a:headEnd/>
            <a:tailEnd/>
          </a:ln>
        </p:spPr>
        <p:txBody>
          <a:bodyPr/>
          <a:lstStyle/>
          <a:p>
            <a:pPr eaLnBrk="1" hangingPunct="1">
              <a:lnSpc>
                <a:spcPct val="90000"/>
              </a:lnSpc>
            </a:pPr>
            <a:r>
              <a:rPr lang="en-US" sz="2200" dirty="0" smtClean="0"/>
              <a:t>Digital Certificate: </a:t>
            </a:r>
            <a:r>
              <a:rPr lang="en-US" sz="2200" dirty="0" err="1" smtClean="0"/>
              <a:t>Melakukan</a:t>
            </a:r>
            <a:r>
              <a:rPr lang="en-US" sz="2200" dirty="0" smtClean="0"/>
              <a:t> </a:t>
            </a:r>
            <a:r>
              <a:rPr lang="en-US" sz="2200" dirty="0" err="1" smtClean="0"/>
              <a:t>identifikasi</a:t>
            </a:r>
            <a:r>
              <a:rPr lang="en-US" sz="2200" dirty="0" smtClean="0"/>
              <a:t> </a:t>
            </a:r>
            <a:r>
              <a:rPr lang="en-US" sz="2200" dirty="0" err="1" smtClean="0"/>
              <a:t>pemilik</a:t>
            </a:r>
            <a:r>
              <a:rPr lang="en-US" sz="2200" dirty="0" smtClean="0"/>
              <a:t> </a:t>
            </a:r>
            <a:r>
              <a:rPr lang="en-US" sz="2200" dirty="0" err="1" smtClean="0"/>
              <a:t>dari</a:t>
            </a:r>
            <a:r>
              <a:rPr lang="en-US" sz="2200" dirty="0" smtClean="0"/>
              <a:t> </a:t>
            </a:r>
            <a:r>
              <a:rPr lang="en-US" sz="2200" dirty="0" err="1" smtClean="0"/>
              <a:t>kunci</a:t>
            </a:r>
            <a:r>
              <a:rPr lang="en-US" sz="2200" dirty="0" smtClean="0"/>
              <a:t> </a:t>
            </a:r>
            <a:r>
              <a:rPr lang="en-US" sz="2200" dirty="0" err="1" smtClean="0"/>
              <a:t>pribadi</a:t>
            </a:r>
            <a:r>
              <a:rPr lang="en-US" sz="2200" dirty="0" smtClean="0"/>
              <a:t> </a:t>
            </a:r>
            <a:r>
              <a:rPr lang="en-US" sz="2200" dirty="0" err="1" smtClean="0"/>
              <a:t>tertentu</a:t>
            </a:r>
            <a:r>
              <a:rPr lang="en-US" sz="2200" dirty="0" smtClean="0"/>
              <a:t> </a:t>
            </a:r>
            <a:r>
              <a:rPr lang="en-US" sz="2200" dirty="0" err="1" smtClean="0"/>
              <a:t>dan</a:t>
            </a:r>
            <a:r>
              <a:rPr lang="en-US" sz="2200" dirty="0" smtClean="0"/>
              <a:t> </a:t>
            </a:r>
            <a:r>
              <a:rPr lang="en-US" sz="2200" dirty="0" err="1" smtClean="0"/>
              <a:t>kunci</a:t>
            </a:r>
            <a:r>
              <a:rPr lang="en-US" sz="2200" dirty="0" smtClean="0"/>
              <a:t> </a:t>
            </a:r>
            <a:r>
              <a:rPr lang="en-US" sz="2200" dirty="0" err="1" smtClean="0"/>
              <a:t>publiknya</a:t>
            </a:r>
            <a:r>
              <a:rPr lang="en-US" sz="2200" dirty="0" smtClean="0"/>
              <a:t> yang </a:t>
            </a:r>
            <a:r>
              <a:rPr lang="en-US" sz="2200" dirty="0" err="1" smtClean="0"/>
              <a:t>sesuai</a:t>
            </a:r>
            <a:r>
              <a:rPr lang="en-US" sz="2200" dirty="0" smtClean="0"/>
              <a:t>, </a:t>
            </a:r>
            <a:r>
              <a:rPr lang="en-US" sz="2200" dirty="0" err="1" smtClean="0"/>
              <a:t>serta</a:t>
            </a:r>
            <a:r>
              <a:rPr lang="en-US" sz="2200" dirty="0" smtClean="0"/>
              <a:t> </a:t>
            </a:r>
            <a:r>
              <a:rPr lang="en-US" sz="2200" dirty="0" err="1" smtClean="0"/>
              <a:t>memastikan</a:t>
            </a:r>
            <a:r>
              <a:rPr lang="en-US" sz="2200" dirty="0" smtClean="0"/>
              <a:t> </a:t>
            </a:r>
            <a:r>
              <a:rPr lang="en-US" sz="2200" dirty="0" err="1" smtClean="0"/>
              <a:t>waktu</a:t>
            </a:r>
            <a:r>
              <a:rPr lang="en-US" sz="2200" dirty="0" smtClean="0"/>
              <a:t> </a:t>
            </a:r>
            <a:r>
              <a:rPr lang="en-US" sz="2200" dirty="0" err="1" smtClean="0"/>
              <a:t>validitas</a:t>
            </a:r>
            <a:r>
              <a:rPr lang="en-US" sz="2200" dirty="0" smtClean="0"/>
              <a:t> </a:t>
            </a:r>
            <a:r>
              <a:rPr lang="en-US" sz="2200" dirty="0" err="1" smtClean="0"/>
              <a:t>sertifikasinya</a:t>
            </a:r>
            <a:r>
              <a:rPr lang="en-US" sz="2200" dirty="0" smtClean="0"/>
              <a:t>.</a:t>
            </a:r>
          </a:p>
          <a:p>
            <a:pPr lvl="1" eaLnBrk="1" hangingPunct="1">
              <a:lnSpc>
                <a:spcPct val="90000"/>
              </a:lnSpc>
            </a:pPr>
            <a:r>
              <a:rPr lang="en-US" sz="2000" dirty="0" smtClean="0"/>
              <a:t>A digital certificate identifies the owner of a particular private key and the corresponding public key, and the time period during which the certificate is valid.</a:t>
            </a:r>
          </a:p>
          <a:p>
            <a:pPr eaLnBrk="1" hangingPunct="1">
              <a:lnSpc>
                <a:spcPct val="90000"/>
              </a:lnSpc>
            </a:pPr>
            <a:r>
              <a:rPr lang="en-US" sz="1900" dirty="0" err="1" smtClean="0"/>
              <a:t>Sertifikasi</a:t>
            </a:r>
            <a:r>
              <a:rPr lang="en-US" sz="1900" dirty="0" smtClean="0"/>
              <a:t> digital </a:t>
            </a:r>
            <a:r>
              <a:rPr lang="en-US" sz="1900" dirty="0" err="1" smtClean="0"/>
              <a:t>dikeluarkan</a:t>
            </a:r>
            <a:r>
              <a:rPr lang="en-US" sz="1900" dirty="0" smtClean="0"/>
              <a:t> </a:t>
            </a:r>
            <a:r>
              <a:rPr lang="en-US" sz="1900" dirty="0" err="1" smtClean="0"/>
              <a:t>oleh</a:t>
            </a:r>
            <a:r>
              <a:rPr lang="en-US" sz="1900" dirty="0" smtClean="0"/>
              <a:t> </a:t>
            </a:r>
            <a:r>
              <a:rPr lang="en-US" sz="1900" dirty="0" err="1" smtClean="0"/>
              <a:t>pihak</a:t>
            </a:r>
            <a:r>
              <a:rPr lang="en-US" sz="1900" dirty="0" smtClean="0"/>
              <a:t> </a:t>
            </a:r>
            <a:r>
              <a:rPr lang="en-US" sz="1900" dirty="0" err="1" smtClean="0"/>
              <a:t>ketiga</a:t>
            </a:r>
            <a:r>
              <a:rPr lang="en-US" sz="1900" dirty="0" smtClean="0"/>
              <a:t> yang </a:t>
            </a:r>
            <a:r>
              <a:rPr lang="en-US" sz="1900" dirty="0" err="1" smtClean="0"/>
              <a:t>handal</a:t>
            </a:r>
            <a:r>
              <a:rPr lang="en-US" sz="1900" dirty="0" smtClean="0"/>
              <a:t>, </a:t>
            </a:r>
            <a:r>
              <a:rPr lang="en-US" sz="1900" dirty="0" err="1" smtClean="0"/>
              <a:t>yaitu</a:t>
            </a:r>
            <a:r>
              <a:rPr lang="en-US" sz="1900" dirty="0" smtClean="0"/>
              <a:t> yang </a:t>
            </a:r>
            <a:r>
              <a:rPr lang="en-US" sz="1900" dirty="0" err="1" smtClean="0"/>
              <a:t>disebut</a:t>
            </a:r>
            <a:r>
              <a:rPr lang="en-US" sz="1900" dirty="0" smtClean="0"/>
              <a:t> </a:t>
            </a:r>
            <a:r>
              <a:rPr lang="en-US" sz="1900" dirty="0" err="1" smtClean="0"/>
              <a:t>sebagai</a:t>
            </a:r>
            <a:r>
              <a:rPr lang="en-US" sz="1900" dirty="0" smtClean="0"/>
              <a:t> </a:t>
            </a:r>
            <a:r>
              <a:rPr lang="en-US" sz="1900" dirty="0" err="1" smtClean="0"/>
              <a:t>pihak</a:t>
            </a:r>
            <a:r>
              <a:rPr lang="en-US" sz="1900" dirty="0" smtClean="0"/>
              <a:t> yang </a:t>
            </a:r>
            <a:r>
              <a:rPr lang="en-US" sz="1900" dirty="0" err="1" smtClean="0"/>
              <a:t>berwenang</a:t>
            </a:r>
            <a:r>
              <a:rPr lang="en-US" sz="1900" dirty="0" smtClean="0"/>
              <a:t> </a:t>
            </a:r>
            <a:r>
              <a:rPr lang="en-US" sz="1900" dirty="0" err="1" smtClean="0"/>
              <a:t>untuk</a:t>
            </a:r>
            <a:r>
              <a:rPr lang="en-US" sz="1900" dirty="0" smtClean="0"/>
              <a:t> </a:t>
            </a:r>
            <a:r>
              <a:rPr lang="en-US" sz="1900" dirty="0" err="1" smtClean="0"/>
              <a:t>memberikan</a:t>
            </a:r>
            <a:r>
              <a:rPr lang="en-US" sz="1900" dirty="0" smtClean="0"/>
              <a:t> </a:t>
            </a:r>
            <a:r>
              <a:rPr lang="en-US" sz="1900" dirty="0" err="1" smtClean="0"/>
              <a:t>sertifikasi</a:t>
            </a:r>
            <a:r>
              <a:rPr lang="en-US" sz="1900" dirty="0" smtClean="0"/>
              <a:t>, </a:t>
            </a:r>
            <a:r>
              <a:rPr lang="en-US" sz="1900" dirty="0" err="1" smtClean="0"/>
              <a:t>seperti</a:t>
            </a:r>
            <a:r>
              <a:rPr lang="en-US" sz="1900" dirty="0" smtClean="0"/>
              <a:t> :</a:t>
            </a:r>
          </a:p>
          <a:p>
            <a:pPr lvl="1" eaLnBrk="1" hangingPunct="1">
              <a:lnSpc>
                <a:spcPct val="90000"/>
              </a:lnSpc>
            </a:pPr>
            <a:r>
              <a:rPr lang="en-US" sz="1800" dirty="0" err="1" smtClean="0"/>
              <a:t>Verisign</a:t>
            </a:r>
            <a:r>
              <a:rPr lang="en-US" sz="1800" dirty="0" smtClean="0"/>
              <a:t>,  Entrust, Digital Signature Trust</a:t>
            </a:r>
          </a:p>
          <a:p>
            <a:pPr eaLnBrk="1" hangingPunct="1">
              <a:lnSpc>
                <a:spcPct val="90000"/>
              </a:lnSpc>
            </a:pPr>
            <a:r>
              <a:rPr lang="en-US" sz="2200" dirty="0" err="1" smtClean="0"/>
              <a:t>Tanda</a:t>
            </a:r>
            <a:r>
              <a:rPr lang="en-US" sz="2200" dirty="0" smtClean="0"/>
              <a:t> </a:t>
            </a:r>
            <a:r>
              <a:rPr lang="en-US" sz="2200" dirty="0" err="1" smtClean="0"/>
              <a:t>tangan</a:t>
            </a:r>
            <a:r>
              <a:rPr lang="en-US" sz="2200" dirty="0" smtClean="0"/>
              <a:t> digital </a:t>
            </a:r>
            <a:r>
              <a:rPr lang="en-US" sz="2200" dirty="0" err="1" smtClean="0"/>
              <a:t>pihak</a:t>
            </a:r>
            <a:r>
              <a:rPr lang="en-US" sz="2200" dirty="0" smtClean="0"/>
              <a:t> yang </a:t>
            </a:r>
            <a:r>
              <a:rPr lang="en-US" sz="2200" dirty="0" err="1" smtClean="0"/>
              <a:t>berwenang</a:t>
            </a:r>
            <a:r>
              <a:rPr lang="en-US" sz="2200" dirty="0" smtClean="0"/>
              <a:t> </a:t>
            </a:r>
            <a:r>
              <a:rPr lang="en-US" sz="2200" dirty="0" err="1" smtClean="0"/>
              <a:t>untuk</a:t>
            </a:r>
            <a:r>
              <a:rPr lang="en-US" sz="2200" dirty="0" smtClean="0"/>
              <a:t> </a:t>
            </a:r>
            <a:r>
              <a:rPr lang="en-US" sz="2200" dirty="0" err="1" smtClean="0"/>
              <a:t>memberikan</a:t>
            </a:r>
            <a:r>
              <a:rPr lang="en-US" sz="2200" dirty="0" smtClean="0"/>
              <a:t> </a:t>
            </a:r>
            <a:r>
              <a:rPr lang="en-US" sz="2200" dirty="0" err="1" smtClean="0"/>
              <a:t>sertifikasi</a:t>
            </a:r>
            <a:r>
              <a:rPr lang="en-US" sz="2200" dirty="0" smtClean="0"/>
              <a:t> </a:t>
            </a:r>
            <a:r>
              <a:rPr lang="en-US" sz="2200" dirty="0" err="1" smtClean="0"/>
              <a:t>juga</a:t>
            </a:r>
            <a:r>
              <a:rPr lang="en-US" sz="2200" dirty="0" smtClean="0"/>
              <a:t> </a:t>
            </a:r>
            <a:r>
              <a:rPr lang="en-US" sz="2200" dirty="0" err="1" smtClean="0"/>
              <a:t>dimasukkan</a:t>
            </a:r>
            <a:r>
              <a:rPr lang="en-US" sz="2200" dirty="0" smtClean="0"/>
              <a:t> </a:t>
            </a:r>
            <a:r>
              <a:rPr lang="en-US" sz="2200" dirty="0" err="1" smtClean="0"/>
              <a:t>ke</a:t>
            </a:r>
            <a:r>
              <a:rPr lang="en-US" sz="2200" dirty="0" smtClean="0"/>
              <a:t> </a:t>
            </a:r>
            <a:r>
              <a:rPr lang="en-US" sz="2200" dirty="0" err="1" smtClean="0"/>
              <a:t>dalam</a:t>
            </a:r>
            <a:r>
              <a:rPr lang="en-US" sz="2200" dirty="0" smtClean="0"/>
              <a:t> </a:t>
            </a:r>
            <a:r>
              <a:rPr lang="en-US" sz="2200" dirty="0" err="1" smtClean="0"/>
              <a:t>sertifikasi</a:t>
            </a:r>
            <a:r>
              <a:rPr lang="en-US" sz="2200" dirty="0" smtClean="0"/>
              <a:t> digital agar </a:t>
            </a:r>
            <a:r>
              <a:rPr lang="en-US" sz="2200" dirty="0" err="1" smtClean="0"/>
              <a:t>validasi</a:t>
            </a:r>
            <a:r>
              <a:rPr lang="en-US" sz="2200" dirty="0" smtClean="0"/>
              <a:t> </a:t>
            </a:r>
            <a:r>
              <a:rPr lang="en-US" sz="2200" dirty="0" err="1" smtClean="0"/>
              <a:t>sertifikat</a:t>
            </a:r>
            <a:r>
              <a:rPr lang="en-US" sz="2200" dirty="0" smtClean="0"/>
              <a:t> </a:t>
            </a:r>
            <a:r>
              <a:rPr lang="en-US" sz="2200" dirty="0" err="1" smtClean="0"/>
              <a:t>dapat</a:t>
            </a:r>
            <a:r>
              <a:rPr lang="en-US" sz="2200" dirty="0" smtClean="0"/>
              <a:t> </a:t>
            </a:r>
            <a:r>
              <a:rPr lang="en-US" sz="2200" dirty="0" err="1" smtClean="0"/>
              <a:t>diverifikasi</a:t>
            </a:r>
            <a:r>
              <a:rPr lang="en-US" sz="2200" dirty="0" smtClean="0"/>
              <a:t>.</a:t>
            </a:r>
          </a:p>
          <a:p>
            <a:pPr eaLnBrk="1" hangingPunct="1">
              <a:lnSpc>
                <a:spcPct val="90000"/>
              </a:lnSpc>
            </a:pPr>
            <a:endParaRPr lang="en-US" sz="2400" dirty="0" smtClean="0"/>
          </a:p>
        </p:txBody>
      </p:sp>
    </p:spTree>
    <p:extLst>
      <p:ext uri="{BB962C8B-B14F-4D97-AF65-F5344CB8AC3E}">
        <p14:creationId xmlns:p14="http://schemas.microsoft.com/office/powerpoint/2010/main" val="665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609600"/>
            <a:ext cx="6096000" cy="1143000"/>
          </a:xfrm>
          <a:ln w="38100">
            <a:solidFill>
              <a:schemeClr val="tx1"/>
            </a:solidFill>
            <a:miter lim="800000"/>
            <a:headEnd/>
            <a:tailEnd/>
          </a:ln>
        </p:spPr>
        <p:txBody>
          <a:bodyPr/>
          <a:lstStyle/>
          <a:p>
            <a:pPr eaLnBrk="1" hangingPunct="1"/>
            <a:r>
              <a:rPr lang="en-US" sz="3800" smtClean="0"/>
              <a:t>Pendahuluan: E-Business</a:t>
            </a:r>
          </a:p>
        </p:txBody>
      </p:sp>
      <p:sp>
        <p:nvSpPr>
          <p:cNvPr id="7171" name="Rectangle 3"/>
          <p:cNvSpPr>
            <a:spLocks noGrp="1" noChangeArrowheads="1"/>
          </p:cNvSpPr>
          <p:nvPr>
            <p:ph type="body" idx="1"/>
          </p:nvPr>
        </p:nvSpPr>
        <p:spPr>
          <a:ln w="19050">
            <a:solidFill>
              <a:schemeClr val="tx1"/>
            </a:solidFill>
            <a:miter lim="800000"/>
            <a:headEnd/>
            <a:tailEnd/>
          </a:ln>
        </p:spPr>
        <p:txBody>
          <a:bodyPr/>
          <a:lstStyle/>
          <a:p>
            <a:pPr indent="-60325" eaLnBrk="1" hangingPunct="1">
              <a:buFontTx/>
              <a:buNone/>
            </a:pPr>
            <a:endParaRPr lang="en-US" smtClean="0"/>
          </a:p>
          <a:p>
            <a:pPr indent="-60325" eaLnBrk="1" hangingPunct="1">
              <a:buFontTx/>
              <a:buNone/>
            </a:pPr>
            <a:r>
              <a:rPr lang="en-US" smtClean="0"/>
              <a:t>E-business untuk merujuk pada seluruh penggunaan tingkat lanjut dalam teknologi informasi, khususnya teknologi jaringan dan komunikasi, untuk meningkatkan cara organisasi melakukan seluruh proses bisnisnya.</a:t>
            </a:r>
          </a:p>
          <a:p>
            <a:pPr indent="-60325" eaLnBrk="1" hangingPunct="1"/>
            <a:endParaRPr lang="en-US" smtClean="0"/>
          </a:p>
        </p:txBody>
      </p:sp>
    </p:spTree>
    <p:extLst>
      <p:ext uri="{BB962C8B-B14F-4D97-AF65-F5344CB8AC3E}">
        <p14:creationId xmlns:p14="http://schemas.microsoft.com/office/powerpoint/2010/main" val="3107471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685800"/>
            <a:ext cx="9067800" cy="1524000"/>
          </a:xfrm>
          <a:ln w="38100">
            <a:solidFill>
              <a:schemeClr val="tx1"/>
            </a:solidFill>
            <a:miter lim="800000"/>
            <a:headEnd/>
            <a:tailEnd/>
          </a:ln>
        </p:spPr>
        <p:txBody>
          <a:bodyPr/>
          <a:lstStyle/>
          <a:p>
            <a:pPr eaLnBrk="1" hangingPunct="1"/>
            <a:r>
              <a:rPr lang="en-US" b="1" dirty="0" err="1">
                <a:solidFill>
                  <a:srgbClr val="0000CC"/>
                </a:solidFill>
              </a:rPr>
              <a:t>Jaringan</a:t>
            </a:r>
            <a:r>
              <a:rPr lang="en-US" b="1" dirty="0">
                <a:solidFill>
                  <a:srgbClr val="0000CC"/>
                </a:solidFill>
              </a:rPr>
              <a:t> </a:t>
            </a:r>
            <a:r>
              <a:rPr lang="en-US" b="1" dirty="0" err="1">
                <a:solidFill>
                  <a:srgbClr val="0000CC"/>
                </a:solidFill>
              </a:rPr>
              <a:t>telekomunikasi</a:t>
            </a:r>
            <a:r>
              <a:rPr lang="en-US" b="1" dirty="0">
                <a:solidFill>
                  <a:srgbClr val="0000CC"/>
                </a:solidFill>
              </a:rPr>
              <a:t> </a:t>
            </a:r>
            <a:r>
              <a:rPr lang="en-US" b="1" dirty="0" err="1" smtClean="0">
                <a:solidFill>
                  <a:srgbClr val="0000CC"/>
                </a:solidFill>
              </a:rPr>
              <a:t>untuk</a:t>
            </a:r>
            <a:r>
              <a:rPr lang="en-US" b="1" dirty="0" smtClean="0">
                <a:solidFill>
                  <a:srgbClr val="0000CC"/>
                </a:solidFill>
              </a:rPr>
              <a:t> </a:t>
            </a:r>
            <a:r>
              <a:rPr lang="en-US" b="1" dirty="0" err="1">
                <a:solidFill>
                  <a:srgbClr val="0000CC"/>
                </a:solidFill>
              </a:rPr>
              <a:t>melakukan</a:t>
            </a:r>
            <a:r>
              <a:rPr lang="en-US" b="1" dirty="0">
                <a:solidFill>
                  <a:srgbClr val="0000CC"/>
                </a:solidFill>
              </a:rPr>
              <a:t> </a:t>
            </a:r>
            <a:r>
              <a:rPr lang="en-US" b="1" dirty="0" smtClean="0">
                <a:solidFill>
                  <a:srgbClr val="0000CC"/>
                </a:solidFill>
              </a:rPr>
              <a:t>e-</a:t>
            </a:r>
            <a:r>
              <a:rPr lang="id-ID" b="1" dirty="0" smtClean="0">
                <a:solidFill>
                  <a:srgbClr val="0000CC"/>
                </a:solidFill>
              </a:rPr>
              <a:t>bisnis dan e-</a:t>
            </a:r>
            <a:r>
              <a:rPr lang="en-US" b="1" dirty="0" smtClean="0">
                <a:solidFill>
                  <a:srgbClr val="0000CC"/>
                </a:solidFill>
              </a:rPr>
              <a:t>commerce </a:t>
            </a:r>
            <a:r>
              <a:rPr lang="en-US" b="1" dirty="0" err="1">
                <a:solidFill>
                  <a:srgbClr val="0000CC"/>
                </a:solidFill>
              </a:rPr>
              <a:t>dan</a:t>
            </a:r>
            <a:r>
              <a:rPr lang="en-US" b="1" dirty="0">
                <a:solidFill>
                  <a:srgbClr val="0000CC"/>
                </a:solidFill>
              </a:rPr>
              <a:t> </a:t>
            </a:r>
            <a:r>
              <a:rPr lang="en-US" b="1" dirty="0" err="1">
                <a:solidFill>
                  <a:srgbClr val="0000CC"/>
                </a:solidFill>
              </a:rPr>
              <a:t>untuk</a:t>
            </a:r>
            <a:r>
              <a:rPr lang="en-US" b="1" dirty="0">
                <a:solidFill>
                  <a:srgbClr val="0000CC"/>
                </a:solidFill>
              </a:rPr>
              <a:t> </a:t>
            </a:r>
            <a:r>
              <a:rPr lang="en-US" b="1" dirty="0" err="1">
                <a:solidFill>
                  <a:srgbClr val="0000CC"/>
                </a:solidFill>
              </a:rPr>
              <a:t>mengelola</a:t>
            </a:r>
            <a:r>
              <a:rPr lang="en-US" b="1" dirty="0">
                <a:solidFill>
                  <a:srgbClr val="0000CC"/>
                </a:solidFill>
              </a:rPr>
              <a:t> </a:t>
            </a:r>
            <a:r>
              <a:rPr lang="en-US" b="1" dirty="0" err="1">
                <a:solidFill>
                  <a:srgbClr val="0000CC"/>
                </a:solidFill>
              </a:rPr>
              <a:t>operasi</a:t>
            </a:r>
            <a:r>
              <a:rPr lang="en-US" b="1" dirty="0">
                <a:solidFill>
                  <a:srgbClr val="0000CC"/>
                </a:solidFill>
              </a:rPr>
              <a:t> internal </a:t>
            </a:r>
            <a:endParaRPr lang="en-US" sz="3800" b="1" dirty="0" smtClean="0">
              <a:solidFill>
                <a:srgbClr val="0000CC"/>
              </a:solidFill>
            </a:endParaRPr>
          </a:p>
        </p:txBody>
      </p:sp>
      <p:sp>
        <p:nvSpPr>
          <p:cNvPr id="35843" name="Rectangle 3"/>
          <p:cNvSpPr>
            <a:spLocks noGrp="1" noChangeArrowheads="1"/>
          </p:cNvSpPr>
          <p:nvPr>
            <p:ph type="body" idx="1"/>
          </p:nvPr>
        </p:nvSpPr>
        <p:spPr>
          <a:xfrm>
            <a:off x="457200" y="2514600"/>
            <a:ext cx="8229600" cy="3611563"/>
          </a:xfrm>
          <a:ln w="19050">
            <a:solidFill>
              <a:schemeClr val="tx1"/>
            </a:solidFill>
            <a:miter lim="800000"/>
            <a:headEnd/>
            <a:tailEnd/>
          </a:ln>
        </p:spPr>
        <p:txBody>
          <a:bodyPr/>
          <a:lstStyle/>
          <a:p>
            <a:pPr eaLnBrk="1" hangingPunct="1">
              <a:lnSpc>
                <a:spcPct val="90000"/>
              </a:lnSpc>
            </a:pPr>
            <a:r>
              <a:rPr lang="en-US" dirty="0" err="1" smtClean="0"/>
              <a:t>Jaringan</a:t>
            </a:r>
            <a:r>
              <a:rPr lang="en-US" dirty="0" smtClean="0"/>
              <a:t> </a:t>
            </a:r>
            <a:r>
              <a:rPr lang="en-US" dirty="0" err="1" smtClean="0"/>
              <a:t>telekomunikasi</a:t>
            </a:r>
            <a:r>
              <a:rPr lang="en-US" dirty="0" smtClean="0"/>
              <a:t> di </a:t>
            </a:r>
            <a:r>
              <a:rPr lang="en-US" dirty="0" err="1" smtClean="0"/>
              <a:t>banyak</a:t>
            </a:r>
            <a:r>
              <a:rPr lang="en-US" dirty="0" smtClean="0"/>
              <a:t> </a:t>
            </a:r>
            <a:r>
              <a:rPr lang="en-US" dirty="0" err="1" smtClean="0"/>
              <a:t>perusahaan</a:t>
            </a:r>
            <a:r>
              <a:rPr lang="en-US" dirty="0" smtClean="0"/>
              <a:t> </a:t>
            </a:r>
            <a:r>
              <a:rPr lang="en-US" dirty="0" err="1" smtClean="0"/>
              <a:t>dipergunakan</a:t>
            </a:r>
            <a:r>
              <a:rPr lang="en-US" dirty="0" smtClean="0"/>
              <a:t> </a:t>
            </a:r>
            <a:r>
              <a:rPr lang="en-US" dirty="0" err="1" smtClean="0"/>
              <a:t>untuk</a:t>
            </a:r>
            <a:r>
              <a:rPr lang="en-US" dirty="0" smtClean="0"/>
              <a:t> </a:t>
            </a:r>
            <a:r>
              <a:rPr lang="en-US" dirty="0" err="1" smtClean="0"/>
              <a:t>melakukan</a:t>
            </a:r>
            <a:r>
              <a:rPr lang="en-US" dirty="0" smtClean="0"/>
              <a:t> </a:t>
            </a:r>
            <a:r>
              <a:rPr lang="id-ID" dirty="0" smtClean="0"/>
              <a:t>e-bisnis dan </a:t>
            </a:r>
            <a:r>
              <a:rPr lang="en-US" dirty="0" smtClean="0"/>
              <a:t>e-commerce </a:t>
            </a:r>
            <a:r>
              <a:rPr lang="en-US" dirty="0" err="1" smtClean="0"/>
              <a:t>dan</a:t>
            </a:r>
            <a:r>
              <a:rPr lang="en-US" dirty="0" smtClean="0"/>
              <a:t> </a:t>
            </a:r>
            <a:r>
              <a:rPr lang="en-US" dirty="0" err="1" smtClean="0"/>
              <a:t>untuk</a:t>
            </a:r>
            <a:r>
              <a:rPr lang="en-US" dirty="0" smtClean="0"/>
              <a:t> </a:t>
            </a:r>
            <a:r>
              <a:rPr lang="en-US" dirty="0" err="1" smtClean="0"/>
              <a:t>mengelola</a:t>
            </a:r>
            <a:r>
              <a:rPr lang="en-US" dirty="0" smtClean="0"/>
              <a:t> </a:t>
            </a:r>
            <a:r>
              <a:rPr lang="en-US" dirty="0" err="1" smtClean="0"/>
              <a:t>operasi</a:t>
            </a:r>
            <a:r>
              <a:rPr lang="en-US" dirty="0" smtClean="0"/>
              <a:t> internal yang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a:t>
            </a:r>
            <a:r>
              <a:rPr lang="en-US" dirty="0" err="1" smtClean="0"/>
              <a:t>komponen</a:t>
            </a:r>
            <a:r>
              <a:rPr lang="en-US" dirty="0" smtClean="0"/>
              <a:t>, </a:t>
            </a:r>
            <a:r>
              <a:rPr lang="en-US" dirty="0" err="1" smtClean="0"/>
              <a:t>yaitu</a:t>
            </a:r>
            <a:r>
              <a:rPr lang="en-US" dirty="0" smtClean="0"/>
              <a:t>:</a:t>
            </a:r>
          </a:p>
          <a:p>
            <a:pPr eaLnBrk="1" hangingPunct="1">
              <a:lnSpc>
                <a:spcPct val="90000"/>
              </a:lnSpc>
              <a:buFontTx/>
              <a:buChar char="1"/>
            </a:pPr>
            <a:r>
              <a:rPr lang="en-US" dirty="0" err="1" smtClean="0"/>
              <a:t>Bagian</a:t>
            </a:r>
            <a:r>
              <a:rPr lang="en-US" dirty="0" smtClean="0"/>
              <a:t> yang </a:t>
            </a:r>
            <a:r>
              <a:rPr lang="en-US" dirty="0" err="1" smtClean="0"/>
              <a:t>dimiliki</a:t>
            </a:r>
            <a:r>
              <a:rPr lang="en-US" dirty="0" smtClean="0"/>
              <a:t> </a:t>
            </a:r>
            <a:r>
              <a:rPr lang="en-US" dirty="0" err="1" smtClean="0"/>
              <a:t>sendiri</a:t>
            </a:r>
            <a:r>
              <a:rPr lang="en-US" dirty="0" smtClean="0"/>
              <a:t> </a:t>
            </a:r>
            <a:r>
              <a:rPr lang="en-US" dirty="0" err="1" smtClean="0"/>
              <a:t>atau</a:t>
            </a:r>
            <a:r>
              <a:rPr lang="en-US" dirty="0" smtClean="0"/>
              <a:t>  leased </a:t>
            </a:r>
            <a:r>
              <a:rPr lang="en-US" dirty="0" err="1" smtClean="0"/>
              <a:t>oleh</a:t>
            </a:r>
            <a:r>
              <a:rPr lang="en-US" dirty="0" smtClean="0"/>
              <a:t> </a:t>
            </a:r>
            <a:r>
              <a:rPr lang="en-US" dirty="0" err="1" smtClean="0"/>
              <a:t>perusahaan</a:t>
            </a:r>
            <a:endParaRPr lang="en-US" dirty="0" smtClean="0"/>
          </a:p>
          <a:p>
            <a:pPr eaLnBrk="1" hangingPunct="1">
              <a:lnSpc>
                <a:spcPct val="90000"/>
              </a:lnSpc>
              <a:buFontTx/>
              <a:buChar char="2"/>
            </a:pPr>
            <a:r>
              <a:rPr lang="en-US" dirty="0" smtClean="0"/>
              <a:t>Internet</a:t>
            </a:r>
          </a:p>
          <a:p>
            <a:pPr eaLnBrk="1" hangingPunct="1">
              <a:lnSpc>
                <a:spcPct val="90000"/>
              </a:lnSpc>
              <a:buFontTx/>
              <a:buNone/>
            </a:pPr>
            <a:endParaRPr lang="en-US" dirty="0" smtClean="0"/>
          </a:p>
        </p:txBody>
      </p:sp>
    </p:spTree>
    <p:extLst>
      <p:ext uri="{BB962C8B-B14F-4D97-AF65-F5344CB8AC3E}">
        <p14:creationId xmlns:p14="http://schemas.microsoft.com/office/powerpoint/2010/main" val="2111809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8417" y="2667000"/>
            <a:ext cx="8915400" cy="3382963"/>
          </a:xfrm>
          <a:ln w="19050">
            <a:solidFill>
              <a:schemeClr val="tx1"/>
            </a:solidFill>
            <a:miter lim="800000"/>
            <a:headEnd/>
            <a:tailEnd/>
          </a:ln>
        </p:spPr>
        <p:txBody>
          <a:bodyPr/>
          <a:lstStyle/>
          <a:p>
            <a:pPr eaLnBrk="1" hangingPunct="1">
              <a:lnSpc>
                <a:spcPct val="90000"/>
              </a:lnSpc>
            </a:pPr>
            <a:r>
              <a:rPr lang="en-US" sz="3000" dirty="0" err="1" smtClean="0"/>
              <a:t>Bagian</a:t>
            </a:r>
            <a:r>
              <a:rPr lang="en-US" sz="3000" dirty="0" smtClean="0"/>
              <a:t> </a:t>
            </a:r>
            <a:r>
              <a:rPr lang="en-US" sz="3000" dirty="0" err="1" smtClean="0"/>
              <a:t>sendiri</a:t>
            </a:r>
            <a:r>
              <a:rPr lang="en-US" sz="3000" dirty="0" smtClean="0"/>
              <a:t> </a:t>
            </a:r>
            <a:r>
              <a:rPr lang="en-US" sz="3000" dirty="0" err="1" smtClean="0"/>
              <a:t>selanjutnya</a:t>
            </a:r>
            <a:r>
              <a:rPr lang="en-US" sz="3000" dirty="0" smtClean="0"/>
              <a:t> </a:t>
            </a:r>
            <a:r>
              <a:rPr lang="en-US" sz="3000" dirty="0" err="1" smtClean="0"/>
              <a:t>dapat</a:t>
            </a:r>
            <a:r>
              <a:rPr lang="en-US" sz="3000" dirty="0" smtClean="0"/>
              <a:t> </a:t>
            </a:r>
            <a:r>
              <a:rPr lang="en-US" sz="3000" dirty="0" err="1" smtClean="0"/>
              <a:t>dibagi</a:t>
            </a:r>
            <a:r>
              <a:rPr lang="en-US" sz="3000" dirty="0" smtClean="0"/>
              <a:t> </a:t>
            </a:r>
            <a:r>
              <a:rPr lang="en-US" sz="3000" dirty="0" err="1" smtClean="0"/>
              <a:t>ke</a:t>
            </a:r>
            <a:r>
              <a:rPr lang="en-US" sz="3000" dirty="0" smtClean="0"/>
              <a:t> </a:t>
            </a:r>
            <a:r>
              <a:rPr lang="en-US" sz="3000" dirty="0" err="1" smtClean="0"/>
              <a:t>dalam</a:t>
            </a:r>
            <a:r>
              <a:rPr lang="en-US" sz="3000" dirty="0" smtClean="0"/>
              <a:t> </a:t>
            </a:r>
            <a:r>
              <a:rPr lang="en-US" sz="3000" dirty="0" err="1" smtClean="0"/>
              <a:t>dua</a:t>
            </a:r>
            <a:r>
              <a:rPr lang="en-US" sz="3000" dirty="0" smtClean="0"/>
              <a:t> subsets:</a:t>
            </a:r>
          </a:p>
          <a:p>
            <a:pPr eaLnBrk="1" hangingPunct="1">
              <a:lnSpc>
                <a:spcPct val="90000"/>
              </a:lnSpc>
              <a:buFontTx/>
              <a:buChar char="1"/>
            </a:pPr>
            <a:r>
              <a:rPr lang="en-US" sz="3000" i="1" dirty="0" smtClean="0"/>
              <a:t>Local area network</a:t>
            </a:r>
            <a:r>
              <a:rPr lang="en-US" sz="3000" dirty="0" smtClean="0"/>
              <a:t> (LAN) —  </a:t>
            </a:r>
            <a:r>
              <a:rPr lang="en-US" sz="3000" dirty="0" err="1" smtClean="0"/>
              <a:t>sistem</a:t>
            </a:r>
            <a:r>
              <a:rPr lang="en-US" sz="3000" dirty="0" smtClean="0"/>
              <a:t>  </a:t>
            </a:r>
            <a:r>
              <a:rPr lang="en-US" sz="3000" dirty="0" err="1" smtClean="0"/>
              <a:t>komputer</a:t>
            </a:r>
            <a:r>
              <a:rPr lang="en-US" sz="3000" dirty="0" smtClean="0"/>
              <a:t> </a:t>
            </a:r>
            <a:r>
              <a:rPr lang="en-US" sz="3000" dirty="0" err="1" smtClean="0"/>
              <a:t>dan</a:t>
            </a:r>
            <a:r>
              <a:rPr lang="en-US" sz="3000" dirty="0" smtClean="0"/>
              <a:t> </a:t>
            </a:r>
            <a:r>
              <a:rPr lang="en-US" sz="3000" dirty="0" err="1" smtClean="0"/>
              <a:t>perealaatn</a:t>
            </a:r>
            <a:r>
              <a:rPr lang="en-US" sz="3000" dirty="0" smtClean="0"/>
              <a:t> </a:t>
            </a:r>
            <a:r>
              <a:rPr lang="en-US" sz="3000" dirty="0" err="1" smtClean="0"/>
              <a:t>lainnya</a:t>
            </a:r>
            <a:r>
              <a:rPr lang="en-US" sz="3000" dirty="0" smtClean="0"/>
              <a:t>, </a:t>
            </a:r>
            <a:r>
              <a:rPr lang="en-US" sz="3000" dirty="0" err="1" smtClean="0"/>
              <a:t>seperti</a:t>
            </a:r>
            <a:r>
              <a:rPr lang="en-US" sz="3000" dirty="0" smtClean="0"/>
              <a:t> printer, yang </a:t>
            </a:r>
            <a:r>
              <a:rPr lang="en-US" sz="3000" dirty="0" err="1" smtClean="0"/>
              <a:t>lokasinya</a:t>
            </a:r>
            <a:r>
              <a:rPr lang="en-US" sz="3000" dirty="0" smtClean="0"/>
              <a:t> </a:t>
            </a:r>
            <a:r>
              <a:rPr lang="en-US" sz="3000" dirty="0" err="1" smtClean="0"/>
              <a:t>dekat</a:t>
            </a:r>
            <a:r>
              <a:rPr lang="en-US" sz="3000" dirty="0" smtClean="0"/>
              <a:t> </a:t>
            </a:r>
            <a:r>
              <a:rPr lang="en-US" sz="3000" dirty="0" err="1" smtClean="0"/>
              <a:t>antara</a:t>
            </a:r>
            <a:r>
              <a:rPr lang="en-US" sz="3000" dirty="0" smtClean="0"/>
              <a:t> </a:t>
            </a:r>
            <a:r>
              <a:rPr lang="en-US" sz="3000" dirty="0" err="1" smtClean="0"/>
              <a:t>satu</a:t>
            </a:r>
            <a:r>
              <a:rPr lang="en-US" sz="3000" dirty="0" smtClean="0"/>
              <a:t> </a:t>
            </a:r>
            <a:r>
              <a:rPr lang="en-US" sz="3000" dirty="0" err="1" smtClean="0"/>
              <a:t>dengan</a:t>
            </a:r>
            <a:r>
              <a:rPr lang="en-US" sz="3000" dirty="0" smtClean="0"/>
              <a:t> </a:t>
            </a:r>
            <a:r>
              <a:rPr lang="en-US" sz="3000" dirty="0" err="1" smtClean="0"/>
              <a:t>lainnya</a:t>
            </a:r>
            <a:r>
              <a:rPr lang="en-US" sz="3000" dirty="0" smtClean="0"/>
              <a:t>.</a:t>
            </a:r>
          </a:p>
          <a:p>
            <a:pPr eaLnBrk="1" hangingPunct="1">
              <a:lnSpc>
                <a:spcPct val="90000"/>
              </a:lnSpc>
              <a:buFontTx/>
              <a:buChar char="2"/>
            </a:pPr>
            <a:r>
              <a:rPr lang="en-US" sz="3000" i="1" dirty="0" smtClean="0"/>
              <a:t>Wide area network</a:t>
            </a:r>
            <a:r>
              <a:rPr lang="en-US" sz="3000" dirty="0" smtClean="0"/>
              <a:t> (WAN) — </a:t>
            </a:r>
            <a:r>
              <a:rPr lang="en-US" sz="3000" dirty="0" err="1" smtClean="0"/>
              <a:t>mencakup</a:t>
            </a:r>
            <a:r>
              <a:rPr lang="en-US" sz="3000" dirty="0" smtClean="0"/>
              <a:t> </a:t>
            </a:r>
            <a:r>
              <a:rPr lang="en-US" sz="3000" dirty="0" err="1" smtClean="0"/>
              <a:t>wilayah</a:t>
            </a:r>
            <a:r>
              <a:rPr lang="en-US" sz="3000" dirty="0" smtClean="0"/>
              <a:t> </a:t>
            </a:r>
            <a:r>
              <a:rPr lang="en-US" sz="3000" dirty="0" err="1" smtClean="0"/>
              <a:t>geografis</a:t>
            </a:r>
            <a:r>
              <a:rPr lang="en-US" sz="3000" dirty="0" smtClean="0"/>
              <a:t> yang </a:t>
            </a:r>
            <a:r>
              <a:rPr lang="en-US" sz="3000" dirty="0" err="1" smtClean="0"/>
              <a:t>luas</a:t>
            </a:r>
            <a:r>
              <a:rPr lang="en-US" sz="3000" dirty="0" smtClean="0"/>
              <a:t>, </a:t>
            </a:r>
            <a:r>
              <a:rPr lang="en-US" sz="3000" dirty="0" err="1" smtClean="0"/>
              <a:t>dan</a:t>
            </a:r>
            <a:r>
              <a:rPr lang="en-US" sz="3000" dirty="0" smtClean="0"/>
              <a:t> </a:t>
            </a:r>
            <a:r>
              <a:rPr lang="en-US" sz="3000" dirty="0" err="1" smtClean="0"/>
              <a:t>seringkali</a:t>
            </a:r>
            <a:r>
              <a:rPr lang="en-US" sz="3000" dirty="0" smtClean="0"/>
              <a:t> global</a:t>
            </a:r>
            <a:r>
              <a:rPr lang="en-US" dirty="0" smtClean="0"/>
              <a:t>. </a:t>
            </a:r>
          </a:p>
          <a:p>
            <a:pPr eaLnBrk="1" hangingPunct="1">
              <a:lnSpc>
                <a:spcPct val="90000"/>
              </a:lnSpc>
              <a:buFontTx/>
              <a:buNone/>
            </a:pPr>
            <a:endParaRPr lang="en-US" dirty="0" smtClean="0"/>
          </a:p>
        </p:txBody>
      </p:sp>
      <p:sp>
        <p:nvSpPr>
          <p:cNvPr id="5" name="Rectangle 2"/>
          <p:cNvSpPr txBox="1">
            <a:spLocks noChangeArrowheads="1"/>
          </p:cNvSpPr>
          <p:nvPr/>
        </p:nvSpPr>
        <p:spPr bwMode="auto">
          <a:xfrm>
            <a:off x="96078" y="685800"/>
            <a:ext cx="9067800" cy="152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err="1" smtClean="0">
                <a:solidFill>
                  <a:srgbClr val="0000CC"/>
                </a:solidFill>
              </a:rPr>
              <a:t>Jaringan</a:t>
            </a:r>
            <a:r>
              <a:rPr lang="en-US" b="1" dirty="0" smtClean="0">
                <a:solidFill>
                  <a:srgbClr val="0000CC"/>
                </a:solidFill>
              </a:rPr>
              <a:t> </a:t>
            </a:r>
            <a:r>
              <a:rPr lang="en-US" b="1" dirty="0" err="1" smtClean="0">
                <a:solidFill>
                  <a:srgbClr val="0000CC"/>
                </a:solidFill>
              </a:rPr>
              <a:t>telekomunikasi</a:t>
            </a:r>
            <a:r>
              <a:rPr lang="en-US" b="1" dirty="0" smtClean="0">
                <a:solidFill>
                  <a:srgbClr val="0000CC"/>
                </a:solidFill>
              </a:rPr>
              <a:t> </a:t>
            </a:r>
            <a:r>
              <a:rPr lang="en-US" b="1" dirty="0" err="1" smtClean="0">
                <a:solidFill>
                  <a:srgbClr val="0000CC"/>
                </a:solidFill>
              </a:rPr>
              <a:t>untuk</a:t>
            </a:r>
            <a:r>
              <a:rPr lang="en-US" b="1" dirty="0" smtClean="0">
                <a:solidFill>
                  <a:srgbClr val="0000CC"/>
                </a:solidFill>
              </a:rPr>
              <a:t> </a:t>
            </a:r>
            <a:r>
              <a:rPr lang="en-US" b="1" dirty="0" err="1" smtClean="0">
                <a:solidFill>
                  <a:srgbClr val="0000CC"/>
                </a:solidFill>
              </a:rPr>
              <a:t>melakukan</a:t>
            </a:r>
            <a:r>
              <a:rPr lang="en-US" b="1" dirty="0" smtClean="0">
                <a:solidFill>
                  <a:srgbClr val="0000CC"/>
                </a:solidFill>
              </a:rPr>
              <a:t> e-</a:t>
            </a:r>
            <a:r>
              <a:rPr lang="id-ID" b="1" dirty="0" smtClean="0">
                <a:solidFill>
                  <a:srgbClr val="0000CC"/>
                </a:solidFill>
              </a:rPr>
              <a:t>bisnis dan e-</a:t>
            </a:r>
            <a:r>
              <a:rPr lang="en-US" b="1" dirty="0" smtClean="0">
                <a:solidFill>
                  <a:srgbClr val="0000CC"/>
                </a:solidFill>
              </a:rPr>
              <a:t>commerce </a:t>
            </a:r>
            <a:r>
              <a:rPr lang="en-US" b="1" dirty="0" err="1" smtClean="0">
                <a:solidFill>
                  <a:srgbClr val="0000CC"/>
                </a:solidFill>
              </a:rPr>
              <a:t>dan</a:t>
            </a:r>
            <a:r>
              <a:rPr lang="en-US" b="1" dirty="0" smtClean="0">
                <a:solidFill>
                  <a:srgbClr val="0000CC"/>
                </a:solidFill>
              </a:rPr>
              <a:t> </a:t>
            </a:r>
            <a:r>
              <a:rPr lang="en-US" b="1" dirty="0" err="1" smtClean="0">
                <a:solidFill>
                  <a:srgbClr val="0000CC"/>
                </a:solidFill>
              </a:rPr>
              <a:t>untuk</a:t>
            </a:r>
            <a:r>
              <a:rPr lang="en-US" b="1" dirty="0" smtClean="0">
                <a:solidFill>
                  <a:srgbClr val="0000CC"/>
                </a:solidFill>
              </a:rPr>
              <a:t> </a:t>
            </a:r>
            <a:r>
              <a:rPr lang="en-US" b="1" dirty="0" err="1" smtClean="0">
                <a:solidFill>
                  <a:srgbClr val="0000CC"/>
                </a:solidFill>
              </a:rPr>
              <a:t>mengelola</a:t>
            </a:r>
            <a:r>
              <a:rPr lang="en-US" b="1" dirty="0" smtClean="0">
                <a:solidFill>
                  <a:srgbClr val="0000CC"/>
                </a:solidFill>
              </a:rPr>
              <a:t> </a:t>
            </a:r>
            <a:r>
              <a:rPr lang="en-US" b="1" dirty="0" err="1" smtClean="0">
                <a:solidFill>
                  <a:srgbClr val="0000CC"/>
                </a:solidFill>
              </a:rPr>
              <a:t>operasi</a:t>
            </a:r>
            <a:r>
              <a:rPr lang="en-US" b="1" dirty="0" smtClean="0">
                <a:solidFill>
                  <a:srgbClr val="0000CC"/>
                </a:solidFill>
              </a:rPr>
              <a:t> internal </a:t>
            </a:r>
          </a:p>
        </p:txBody>
      </p:sp>
    </p:spTree>
    <p:extLst>
      <p:ext uri="{BB962C8B-B14F-4D97-AF65-F5344CB8AC3E}">
        <p14:creationId xmlns:p14="http://schemas.microsoft.com/office/powerpoint/2010/main" val="3332882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81000" y="2514600"/>
            <a:ext cx="8458200" cy="3611563"/>
          </a:xfrm>
          <a:ln w="19050">
            <a:solidFill>
              <a:schemeClr val="tx1"/>
            </a:solidFill>
            <a:miter lim="800000"/>
            <a:headEnd/>
            <a:tailEnd/>
          </a:ln>
        </p:spPr>
        <p:txBody>
          <a:bodyPr/>
          <a:lstStyle/>
          <a:p>
            <a:pPr eaLnBrk="1" hangingPunct="1"/>
            <a:r>
              <a:rPr lang="en-US" dirty="0" smtClean="0"/>
              <a:t>Perusahaan </a:t>
            </a:r>
            <a:r>
              <a:rPr lang="en-US" dirty="0" err="1" smtClean="0"/>
              <a:t>umumnya</a:t>
            </a:r>
            <a:r>
              <a:rPr lang="en-US" dirty="0" smtClean="0"/>
              <a:t> </a:t>
            </a:r>
            <a:r>
              <a:rPr lang="en-US" dirty="0" err="1" smtClean="0"/>
              <a:t>memiliki</a:t>
            </a:r>
            <a:r>
              <a:rPr lang="en-US" dirty="0" smtClean="0"/>
              <a:t> </a:t>
            </a:r>
            <a:r>
              <a:rPr lang="en-US" dirty="0" err="1" smtClean="0"/>
              <a:t>seluruh</a:t>
            </a:r>
            <a:r>
              <a:rPr lang="en-US" dirty="0" smtClean="0"/>
              <a:t> </a:t>
            </a:r>
            <a:r>
              <a:rPr lang="en-US" dirty="0" err="1" smtClean="0"/>
              <a:t>perlengkapan</a:t>
            </a:r>
            <a:r>
              <a:rPr lang="en-US" dirty="0" smtClean="0"/>
              <a:t> </a:t>
            </a:r>
            <a:r>
              <a:rPr lang="en-US" dirty="0" err="1" smtClean="0"/>
              <a:t>untuk</a:t>
            </a:r>
            <a:r>
              <a:rPr lang="en-US" dirty="0" smtClean="0"/>
              <a:t> LAN </a:t>
            </a:r>
            <a:r>
              <a:rPr lang="en-US" dirty="0" err="1" smtClean="0"/>
              <a:t>mereka</a:t>
            </a:r>
            <a:endParaRPr lang="en-US" dirty="0" smtClean="0"/>
          </a:p>
          <a:p>
            <a:pPr eaLnBrk="1" hangingPunct="1"/>
            <a:r>
              <a:rPr lang="en-US" dirty="0" err="1" smtClean="0"/>
              <a:t>Mereka</a:t>
            </a:r>
            <a:r>
              <a:rPr lang="en-US" dirty="0" smtClean="0"/>
              <a:t> </a:t>
            </a:r>
            <a:r>
              <a:rPr lang="en-US" dirty="0" err="1" smtClean="0"/>
              <a:t>biasanya</a:t>
            </a:r>
            <a:r>
              <a:rPr lang="en-US" dirty="0" smtClean="0"/>
              <a:t> </a:t>
            </a:r>
            <a:r>
              <a:rPr lang="en-US" dirty="0" err="1" smtClean="0"/>
              <a:t>tidak</a:t>
            </a:r>
            <a:r>
              <a:rPr lang="en-US" dirty="0" smtClean="0"/>
              <a:t> </a:t>
            </a:r>
            <a:r>
              <a:rPr lang="en-US" dirty="0" err="1" smtClean="0"/>
              <a:t>memiliki</a:t>
            </a:r>
            <a:r>
              <a:rPr lang="en-US" dirty="0" smtClean="0"/>
              <a:t> </a:t>
            </a:r>
            <a:r>
              <a:rPr lang="en-US" dirty="0" err="1" smtClean="0"/>
              <a:t>koneksi</a:t>
            </a:r>
            <a:r>
              <a:rPr lang="en-US" dirty="0" smtClean="0"/>
              <a:t> </a:t>
            </a:r>
            <a:r>
              <a:rPr lang="en-US" dirty="0" err="1" smtClean="0"/>
              <a:t>komunikasi</a:t>
            </a:r>
            <a:r>
              <a:rPr lang="en-US" dirty="0" smtClean="0"/>
              <a:t> data </a:t>
            </a:r>
            <a:r>
              <a:rPr lang="en-US" dirty="0" err="1" smtClean="0"/>
              <a:t>jarak</a:t>
            </a:r>
            <a:r>
              <a:rPr lang="en-US" dirty="0" smtClean="0"/>
              <a:t> </a:t>
            </a:r>
            <a:r>
              <a:rPr lang="en-US" dirty="0" err="1" smtClean="0"/>
              <a:t>jauh</a:t>
            </a:r>
            <a:r>
              <a:rPr lang="en-US" dirty="0" smtClean="0"/>
              <a:t> </a:t>
            </a:r>
            <a:r>
              <a:rPr lang="en-US" dirty="0" err="1" smtClean="0"/>
              <a:t>untuk</a:t>
            </a:r>
            <a:r>
              <a:rPr lang="en-US" dirty="0" smtClean="0"/>
              <a:t> WAN </a:t>
            </a:r>
            <a:r>
              <a:rPr lang="en-US" dirty="0" err="1" smtClean="0"/>
              <a:t>mereka</a:t>
            </a:r>
            <a:r>
              <a:rPr lang="en-US" dirty="0" smtClean="0"/>
              <a:t> </a:t>
            </a:r>
          </a:p>
          <a:p>
            <a:pPr eaLnBrk="1" hangingPunct="1"/>
            <a:r>
              <a:rPr lang="en-US" dirty="0" err="1" smtClean="0"/>
              <a:t>Mereka</a:t>
            </a:r>
            <a:r>
              <a:rPr lang="en-US" dirty="0" smtClean="0"/>
              <a:t> </a:t>
            </a:r>
            <a:r>
              <a:rPr lang="en-US" dirty="0" err="1" smtClean="0"/>
              <a:t>mengontrak</a:t>
            </a:r>
            <a:r>
              <a:rPr lang="en-US" dirty="0" smtClean="0"/>
              <a:t> value-added network (VAN) </a:t>
            </a:r>
            <a:r>
              <a:rPr lang="en-US" dirty="0" err="1" smtClean="0"/>
              <a:t>atau</a:t>
            </a:r>
            <a:r>
              <a:rPr lang="en-US" dirty="0" smtClean="0"/>
              <a:t> </a:t>
            </a:r>
            <a:r>
              <a:rPr lang="en-US" dirty="0" err="1" smtClean="0"/>
              <a:t>mempergunakan</a:t>
            </a:r>
            <a:r>
              <a:rPr lang="en-US" dirty="0" smtClean="0"/>
              <a:t> Internet.</a:t>
            </a:r>
          </a:p>
          <a:p>
            <a:pPr eaLnBrk="1" hangingPunct="1">
              <a:buFontTx/>
              <a:buNone/>
            </a:pPr>
            <a:endParaRPr lang="en-US" dirty="0" smtClean="0"/>
          </a:p>
        </p:txBody>
      </p:sp>
      <p:sp>
        <p:nvSpPr>
          <p:cNvPr id="5" name="Rectangle 2"/>
          <p:cNvSpPr txBox="1">
            <a:spLocks noChangeArrowheads="1"/>
          </p:cNvSpPr>
          <p:nvPr/>
        </p:nvSpPr>
        <p:spPr bwMode="auto">
          <a:xfrm>
            <a:off x="76200" y="781878"/>
            <a:ext cx="9067800" cy="152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err="1" smtClean="0">
                <a:solidFill>
                  <a:srgbClr val="0000CC"/>
                </a:solidFill>
              </a:rPr>
              <a:t>Jaringan</a:t>
            </a:r>
            <a:r>
              <a:rPr lang="en-US" b="1" dirty="0" smtClean="0">
                <a:solidFill>
                  <a:srgbClr val="0000CC"/>
                </a:solidFill>
              </a:rPr>
              <a:t> </a:t>
            </a:r>
            <a:r>
              <a:rPr lang="en-US" b="1" dirty="0" err="1" smtClean="0">
                <a:solidFill>
                  <a:srgbClr val="0000CC"/>
                </a:solidFill>
              </a:rPr>
              <a:t>telekomunikasi</a:t>
            </a:r>
            <a:r>
              <a:rPr lang="en-US" b="1" dirty="0" smtClean="0">
                <a:solidFill>
                  <a:srgbClr val="0000CC"/>
                </a:solidFill>
              </a:rPr>
              <a:t> </a:t>
            </a:r>
            <a:r>
              <a:rPr lang="en-US" b="1" dirty="0" err="1" smtClean="0">
                <a:solidFill>
                  <a:srgbClr val="0000CC"/>
                </a:solidFill>
              </a:rPr>
              <a:t>untuk</a:t>
            </a:r>
            <a:r>
              <a:rPr lang="en-US" b="1" dirty="0" smtClean="0">
                <a:solidFill>
                  <a:srgbClr val="0000CC"/>
                </a:solidFill>
              </a:rPr>
              <a:t> </a:t>
            </a:r>
            <a:r>
              <a:rPr lang="en-US" b="1" dirty="0" err="1" smtClean="0">
                <a:solidFill>
                  <a:srgbClr val="0000CC"/>
                </a:solidFill>
              </a:rPr>
              <a:t>melakukan</a:t>
            </a:r>
            <a:r>
              <a:rPr lang="en-US" b="1" dirty="0" smtClean="0">
                <a:solidFill>
                  <a:srgbClr val="0000CC"/>
                </a:solidFill>
              </a:rPr>
              <a:t> e-</a:t>
            </a:r>
            <a:r>
              <a:rPr lang="id-ID" b="1" dirty="0" smtClean="0">
                <a:solidFill>
                  <a:srgbClr val="0000CC"/>
                </a:solidFill>
              </a:rPr>
              <a:t>bisnis dan e-</a:t>
            </a:r>
            <a:r>
              <a:rPr lang="en-US" b="1" dirty="0" smtClean="0">
                <a:solidFill>
                  <a:srgbClr val="0000CC"/>
                </a:solidFill>
              </a:rPr>
              <a:t>commerce </a:t>
            </a:r>
            <a:r>
              <a:rPr lang="en-US" b="1" dirty="0" err="1" smtClean="0">
                <a:solidFill>
                  <a:srgbClr val="0000CC"/>
                </a:solidFill>
              </a:rPr>
              <a:t>dan</a:t>
            </a:r>
            <a:r>
              <a:rPr lang="en-US" b="1" dirty="0" smtClean="0">
                <a:solidFill>
                  <a:srgbClr val="0000CC"/>
                </a:solidFill>
              </a:rPr>
              <a:t> </a:t>
            </a:r>
            <a:r>
              <a:rPr lang="en-US" b="1" dirty="0" err="1" smtClean="0">
                <a:solidFill>
                  <a:srgbClr val="0000CC"/>
                </a:solidFill>
              </a:rPr>
              <a:t>untuk</a:t>
            </a:r>
            <a:r>
              <a:rPr lang="en-US" b="1" dirty="0" smtClean="0">
                <a:solidFill>
                  <a:srgbClr val="0000CC"/>
                </a:solidFill>
              </a:rPr>
              <a:t> </a:t>
            </a:r>
            <a:r>
              <a:rPr lang="en-US" b="1" dirty="0" err="1" smtClean="0">
                <a:solidFill>
                  <a:srgbClr val="0000CC"/>
                </a:solidFill>
              </a:rPr>
              <a:t>mengelola</a:t>
            </a:r>
            <a:r>
              <a:rPr lang="en-US" b="1" dirty="0" smtClean="0">
                <a:solidFill>
                  <a:srgbClr val="0000CC"/>
                </a:solidFill>
              </a:rPr>
              <a:t> </a:t>
            </a:r>
            <a:r>
              <a:rPr lang="en-US" b="1" dirty="0" err="1" smtClean="0">
                <a:solidFill>
                  <a:srgbClr val="0000CC"/>
                </a:solidFill>
              </a:rPr>
              <a:t>operasi</a:t>
            </a:r>
            <a:r>
              <a:rPr lang="en-US" b="1" dirty="0" smtClean="0">
                <a:solidFill>
                  <a:srgbClr val="0000CC"/>
                </a:solidFill>
              </a:rPr>
              <a:t> internal </a:t>
            </a:r>
          </a:p>
        </p:txBody>
      </p:sp>
    </p:spTree>
    <p:extLst>
      <p:ext uri="{BB962C8B-B14F-4D97-AF65-F5344CB8AC3E}">
        <p14:creationId xmlns:p14="http://schemas.microsoft.com/office/powerpoint/2010/main" val="336174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533400" y="2362200"/>
            <a:ext cx="8382000" cy="3763963"/>
          </a:xfrm>
          <a:ln w="19050">
            <a:solidFill>
              <a:schemeClr val="tx1"/>
            </a:solidFill>
            <a:miter lim="800000"/>
            <a:headEnd/>
            <a:tailEnd/>
          </a:ln>
        </p:spPr>
        <p:txBody>
          <a:bodyPr/>
          <a:lstStyle/>
          <a:p>
            <a:pPr eaLnBrk="1" hangingPunct="1"/>
            <a:r>
              <a:rPr lang="en-US" sz="2800" dirty="0" smtClean="0"/>
              <a:t>Internet </a:t>
            </a:r>
            <a:r>
              <a:rPr lang="en-US" sz="2800" dirty="0" err="1" smtClean="0"/>
              <a:t>adalah</a:t>
            </a:r>
            <a:r>
              <a:rPr lang="en-US" sz="2800" dirty="0" smtClean="0"/>
              <a:t> </a:t>
            </a:r>
            <a:r>
              <a:rPr lang="en-US" sz="2800" dirty="0" err="1" smtClean="0"/>
              <a:t>jaringan</a:t>
            </a:r>
            <a:r>
              <a:rPr lang="en-US" sz="2800" dirty="0" smtClean="0"/>
              <a:t> </a:t>
            </a:r>
            <a:r>
              <a:rPr lang="en-US" sz="2800" dirty="0" err="1" smtClean="0"/>
              <a:t>internasional</a:t>
            </a:r>
            <a:r>
              <a:rPr lang="en-US" sz="2800" dirty="0" smtClean="0"/>
              <a:t> </a:t>
            </a:r>
            <a:r>
              <a:rPr lang="en-US" sz="2800" dirty="0" err="1" smtClean="0"/>
              <a:t>komputer</a:t>
            </a:r>
            <a:r>
              <a:rPr lang="en-US" sz="2800" dirty="0" smtClean="0"/>
              <a:t> (</a:t>
            </a:r>
            <a:r>
              <a:rPr lang="en-US" sz="2800" dirty="0" err="1" smtClean="0"/>
              <a:t>dan</a:t>
            </a:r>
            <a:r>
              <a:rPr lang="en-US" sz="2800" dirty="0" smtClean="0"/>
              <a:t> </a:t>
            </a:r>
            <a:r>
              <a:rPr lang="en-US" sz="2800" dirty="0" err="1" smtClean="0"/>
              <a:t>jaringan-jaringan</a:t>
            </a:r>
            <a:r>
              <a:rPr lang="en-US" sz="2800" dirty="0" smtClean="0"/>
              <a:t> yang </a:t>
            </a:r>
            <a:r>
              <a:rPr lang="en-US" sz="2800" dirty="0" err="1" smtClean="0"/>
              <a:t>lebih</a:t>
            </a:r>
            <a:r>
              <a:rPr lang="en-US" sz="2800" dirty="0" smtClean="0"/>
              <a:t> </a:t>
            </a:r>
            <a:r>
              <a:rPr lang="en-US" sz="2800" dirty="0" err="1" smtClean="0"/>
              <a:t>kecil</a:t>
            </a:r>
            <a:r>
              <a:rPr lang="en-US" sz="2800" dirty="0" smtClean="0"/>
              <a:t>) yang </a:t>
            </a:r>
            <a:r>
              <a:rPr lang="en-US" sz="2800" dirty="0" err="1" smtClean="0"/>
              <a:t>saling</a:t>
            </a:r>
            <a:r>
              <a:rPr lang="en-US" sz="2800" dirty="0" smtClean="0"/>
              <a:t> </a:t>
            </a:r>
            <a:r>
              <a:rPr lang="en-US" sz="2800" dirty="0" err="1" smtClean="0"/>
              <a:t>berhubungan</a:t>
            </a:r>
            <a:r>
              <a:rPr lang="en-US" sz="2800" dirty="0" smtClean="0"/>
              <a:t>.</a:t>
            </a:r>
          </a:p>
          <a:p>
            <a:pPr eaLnBrk="1" hangingPunct="1"/>
            <a:r>
              <a:rPr lang="en-US" sz="2800" dirty="0" err="1" smtClean="0"/>
              <a:t>Apakah</a:t>
            </a:r>
            <a:r>
              <a:rPr lang="en-US" sz="2800" dirty="0" smtClean="0"/>
              <a:t> backbone internet </a:t>
            </a:r>
            <a:r>
              <a:rPr lang="en-US" sz="2800" dirty="0" err="1" smtClean="0"/>
              <a:t>itu</a:t>
            </a:r>
            <a:r>
              <a:rPr lang="en-US" sz="2800" dirty="0" smtClean="0"/>
              <a:t> ?</a:t>
            </a:r>
          </a:p>
          <a:p>
            <a:pPr lvl="1" eaLnBrk="1" hangingPunct="1"/>
            <a:r>
              <a:rPr lang="en-US" sz="2400" dirty="0" smtClean="0"/>
              <a:t>Backbone internet </a:t>
            </a:r>
            <a:r>
              <a:rPr lang="en-US" sz="2400" dirty="0" err="1" smtClean="0"/>
              <a:t>adalah</a:t>
            </a:r>
            <a:r>
              <a:rPr lang="en-US" sz="2400" dirty="0" smtClean="0"/>
              <a:t> </a:t>
            </a:r>
            <a:r>
              <a:rPr lang="en-US" sz="2400" dirty="0" err="1" smtClean="0"/>
              <a:t>hubungan</a:t>
            </a:r>
            <a:r>
              <a:rPr lang="en-US" sz="2400" dirty="0" smtClean="0"/>
              <a:t> yang </a:t>
            </a:r>
            <a:r>
              <a:rPr lang="en-US" sz="2400" dirty="0" err="1" smtClean="0"/>
              <a:t>menghubungkan</a:t>
            </a:r>
            <a:r>
              <a:rPr lang="en-US" sz="2400" dirty="0" smtClean="0"/>
              <a:t> </a:t>
            </a:r>
            <a:r>
              <a:rPr lang="en-US" sz="2400" dirty="0" err="1" smtClean="0"/>
              <a:t>komputer-komputer</a:t>
            </a:r>
            <a:r>
              <a:rPr lang="en-US" sz="2400" dirty="0" smtClean="0"/>
              <a:t> </a:t>
            </a:r>
            <a:r>
              <a:rPr lang="en-US" sz="2400" dirty="0" err="1" smtClean="0"/>
              <a:t>tersebut</a:t>
            </a:r>
            <a:r>
              <a:rPr lang="en-US" sz="2400" dirty="0" smtClean="0"/>
              <a:t>.</a:t>
            </a:r>
          </a:p>
          <a:p>
            <a:pPr eaLnBrk="1" hangingPunct="1"/>
            <a:r>
              <a:rPr lang="en-US" sz="2800" dirty="0" err="1" smtClean="0"/>
              <a:t>Beberapa</a:t>
            </a:r>
            <a:r>
              <a:rPr lang="en-US" sz="2800" dirty="0" smtClean="0"/>
              <a:t> </a:t>
            </a:r>
            <a:r>
              <a:rPr lang="en-US" sz="2800" dirty="0" err="1" smtClean="0"/>
              <a:t>bagian</a:t>
            </a:r>
            <a:r>
              <a:rPr lang="en-US" sz="2800" dirty="0" smtClean="0"/>
              <a:t> </a:t>
            </a:r>
            <a:r>
              <a:rPr lang="en-US" sz="2800" dirty="0" err="1" smtClean="0"/>
              <a:t>dari</a:t>
            </a:r>
            <a:r>
              <a:rPr lang="en-US" sz="2800" dirty="0" smtClean="0"/>
              <a:t> </a:t>
            </a:r>
            <a:r>
              <a:rPr lang="en-US" sz="2800" dirty="0" err="1" smtClean="0"/>
              <a:t>tulang</a:t>
            </a:r>
            <a:r>
              <a:rPr lang="en-US" sz="2800" dirty="0" smtClean="0"/>
              <a:t> </a:t>
            </a:r>
            <a:r>
              <a:rPr lang="en-US" sz="2800" dirty="0" err="1" smtClean="0"/>
              <a:t>punggung</a:t>
            </a:r>
            <a:r>
              <a:rPr lang="en-US" sz="2800" dirty="0" smtClean="0"/>
              <a:t> internet </a:t>
            </a:r>
            <a:r>
              <a:rPr lang="en-US" sz="2800" dirty="0" err="1" smtClean="0"/>
              <a:t>dimiliki</a:t>
            </a:r>
            <a:r>
              <a:rPr lang="en-US" sz="2800" dirty="0" smtClean="0"/>
              <a:t> </a:t>
            </a:r>
            <a:r>
              <a:rPr lang="en-US" sz="2800" dirty="0" err="1" smtClean="0"/>
              <a:t>dan</a:t>
            </a:r>
            <a:r>
              <a:rPr lang="en-US" sz="2800" dirty="0" smtClean="0"/>
              <a:t> </a:t>
            </a:r>
            <a:r>
              <a:rPr lang="en-US" sz="2800" dirty="0" err="1" smtClean="0"/>
              <a:t>dikelola</a:t>
            </a:r>
            <a:r>
              <a:rPr lang="en-US" sz="2800" dirty="0" smtClean="0"/>
              <a:t> </a:t>
            </a:r>
            <a:r>
              <a:rPr lang="en-US" sz="2800" dirty="0" err="1" smtClean="0"/>
              <a:t>oleh</a:t>
            </a:r>
            <a:r>
              <a:rPr lang="en-US" sz="2800" dirty="0" smtClean="0"/>
              <a:t> ISP-ISP </a:t>
            </a:r>
            <a:r>
              <a:rPr lang="en-US" sz="2800" dirty="0" err="1" smtClean="0"/>
              <a:t>besar</a:t>
            </a:r>
            <a:r>
              <a:rPr lang="en-US" sz="2800" dirty="0" smtClean="0"/>
              <a:t> </a:t>
            </a:r>
          </a:p>
          <a:p>
            <a:pPr eaLnBrk="1" hangingPunct="1">
              <a:buFontTx/>
              <a:buNone/>
            </a:pPr>
            <a:endParaRPr lang="en-US" sz="2800" dirty="0" smtClean="0"/>
          </a:p>
        </p:txBody>
      </p:sp>
      <p:sp>
        <p:nvSpPr>
          <p:cNvPr id="5" name="Rectangle 2"/>
          <p:cNvSpPr>
            <a:spLocks noGrp="1" noChangeArrowheads="1"/>
          </p:cNvSpPr>
          <p:nvPr>
            <p:ph type="title"/>
          </p:nvPr>
        </p:nvSpPr>
        <p:spPr>
          <a:xfrm>
            <a:off x="76200" y="685800"/>
            <a:ext cx="9067800" cy="1524000"/>
          </a:xfrm>
          <a:ln w="38100">
            <a:solidFill>
              <a:schemeClr val="tx1"/>
            </a:solidFill>
            <a:miter lim="800000"/>
            <a:headEnd/>
            <a:tailEnd/>
          </a:ln>
        </p:spPr>
        <p:txBody>
          <a:bodyPr/>
          <a:lstStyle/>
          <a:p>
            <a:pPr eaLnBrk="1" hangingPunct="1"/>
            <a:r>
              <a:rPr lang="en-US" sz="2800" b="1" dirty="0" err="1">
                <a:solidFill>
                  <a:srgbClr val="0000CC"/>
                </a:solidFill>
              </a:rPr>
              <a:t>Jaringan</a:t>
            </a:r>
            <a:r>
              <a:rPr lang="en-US" sz="2800" b="1" dirty="0">
                <a:solidFill>
                  <a:srgbClr val="0000CC"/>
                </a:solidFill>
              </a:rPr>
              <a:t> </a:t>
            </a:r>
            <a:r>
              <a:rPr lang="en-US" sz="2800" b="1" dirty="0" err="1">
                <a:solidFill>
                  <a:srgbClr val="0000CC"/>
                </a:solidFill>
              </a:rPr>
              <a:t>telekomunikasi</a:t>
            </a:r>
            <a:r>
              <a:rPr lang="en-US" sz="2800" b="1" dirty="0">
                <a:solidFill>
                  <a:srgbClr val="0000CC"/>
                </a:solidFill>
              </a:rPr>
              <a:t> </a:t>
            </a:r>
            <a:r>
              <a:rPr lang="en-US" sz="2800" b="1" dirty="0" err="1" smtClean="0">
                <a:solidFill>
                  <a:srgbClr val="0000CC"/>
                </a:solidFill>
              </a:rPr>
              <a:t>untuk</a:t>
            </a:r>
            <a:r>
              <a:rPr lang="en-US" sz="2800" b="1" dirty="0" smtClean="0">
                <a:solidFill>
                  <a:srgbClr val="0000CC"/>
                </a:solidFill>
              </a:rPr>
              <a:t> </a:t>
            </a:r>
            <a:r>
              <a:rPr lang="en-US" sz="2800" b="1" dirty="0" err="1">
                <a:solidFill>
                  <a:srgbClr val="0000CC"/>
                </a:solidFill>
              </a:rPr>
              <a:t>melakukan</a:t>
            </a:r>
            <a:r>
              <a:rPr lang="en-US" sz="2800" b="1" dirty="0">
                <a:solidFill>
                  <a:srgbClr val="0000CC"/>
                </a:solidFill>
              </a:rPr>
              <a:t> </a:t>
            </a:r>
            <a:r>
              <a:rPr lang="en-US" sz="2800" b="1" dirty="0" smtClean="0">
                <a:solidFill>
                  <a:srgbClr val="0000CC"/>
                </a:solidFill>
              </a:rPr>
              <a:t>e-</a:t>
            </a:r>
            <a:r>
              <a:rPr lang="id-ID" sz="2800" b="1" dirty="0" smtClean="0">
                <a:solidFill>
                  <a:srgbClr val="0000CC"/>
                </a:solidFill>
              </a:rPr>
              <a:t>bisnis dan e-</a:t>
            </a:r>
            <a:r>
              <a:rPr lang="en-US" sz="2800" b="1" dirty="0" smtClean="0">
                <a:solidFill>
                  <a:srgbClr val="0000CC"/>
                </a:solidFill>
              </a:rPr>
              <a:t>commerce </a:t>
            </a:r>
            <a:r>
              <a:rPr lang="en-US" sz="2800" b="1" dirty="0" err="1">
                <a:solidFill>
                  <a:srgbClr val="0000CC"/>
                </a:solidFill>
              </a:rPr>
              <a:t>dan</a:t>
            </a:r>
            <a:r>
              <a:rPr lang="en-US" sz="2800" b="1" dirty="0">
                <a:solidFill>
                  <a:srgbClr val="0000CC"/>
                </a:solidFill>
              </a:rPr>
              <a:t> </a:t>
            </a:r>
            <a:r>
              <a:rPr lang="en-US" sz="2800" b="1" dirty="0" err="1">
                <a:solidFill>
                  <a:srgbClr val="0000CC"/>
                </a:solidFill>
              </a:rPr>
              <a:t>untuk</a:t>
            </a:r>
            <a:r>
              <a:rPr lang="en-US" sz="2800" b="1" dirty="0">
                <a:solidFill>
                  <a:srgbClr val="0000CC"/>
                </a:solidFill>
              </a:rPr>
              <a:t> </a:t>
            </a:r>
            <a:r>
              <a:rPr lang="en-US" sz="2800" b="1" dirty="0" err="1">
                <a:solidFill>
                  <a:srgbClr val="0000CC"/>
                </a:solidFill>
              </a:rPr>
              <a:t>mengelola</a:t>
            </a:r>
            <a:r>
              <a:rPr lang="en-US" sz="2800" b="1" dirty="0">
                <a:solidFill>
                  <a:srgbClr val="0000CC"/>
                </a:solidFill>
              </a:rPr>
              <a:t> </a:t>
            </a:r>
            <a:r>
              <a:rPr lang="en-US" sz="2800" b="1" dirty="0" err="1">
                <a:solidFill>
                  <a:srgbClr val="0000CC"/>
                </a:solidFill>
              </a:rPr>
              <a:t>operasi</a:t>
            </a:r>
            <a:r>
              <a:rPr lang="en-US" sz="2800" b="1" dirty="0">
                <a:solidFill>
                  <a:srgbClr val="0000CC"/>
                </a:solidFill>
              </a:rPr>
              <a:t> internal </a:t>
            </a:r>
            <a:endParaRPr lang="en-US" sz="2800" b="1" dirty="0" smtClean="0">
              <a:solidFill>
                <a:srgbClr val="0000CC"/>
              </a:solidFill>
            </a:endParaRPr>
          </a:p>
        </p:txBody>
      </p:sp>
    </p:spTree>
    <p:extLst>
      <p:ext uri="{BB962C8B-B14F-4D97-AF65-F5344CB8AC3E}">
        <p14:creationId xmlns:p14="http://schemas.microsoft.com/office/powerpoint/2010/main" val="531002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362200"/>
            <a:ext cx="8534400" cy="3763963"/>
          </a:xfrm>
          <a:ln w="19050">
            <a:solidFill>
              <a:schemeClr val="tx1"/>
            </a:solidFill>
            <a:miter lim="800000"/>
            <a:headEnd/>
            <a:tailEnd/>
          </a:ln>
        </p:spPr>
        <p:txBody>
          <a:bodyPr/>
          <a:lstStyle/>
          <a:p>
            <a:pPr eaLnBrk="1" hangingPunct="1"/>
            <a:r>
              <a:rPr lang="en-US" sz="3000" dirty="0" err="1" smtClean="0"/>
              <a:t>Apakah</a:t>
            </a:r>
            <a:r>
              <a:rPr lang="en-US" sz="3000" dirty="0" smtClean="0"/>
              <a:t> Intranet </a:t>
            </a:r>
            <a:r>
              <a:rPr lang="en-US" sz="3000" dirty="0" err="1" smtClean="0"/>
              <a:t>itu</a:t>
            </a:r>
            <a:r>
              <a:rPr lang="en-US" sz="3000" dirty="0" smtClean="0"/>
              <a:t> ?</a:t>
            </a:r>
          </a:p>
          <a:p>
            <a:pPr eaLnBrk="1" hangingPunct="1"/>
            <a:r>
              <a:rPr lang="en-US" sz="3000" dirty="0" err="1" smtClean="0"/>
              <a:t>Istilah</a:t>
            </a:r>
            <a:r>
              <a:rPr lang="en-US" sz="3000" dirty="0" smtClean="0"/>
              <a:t> intranet </a:t>
            </a:r>
            <a:r>
              <a:rPr lang="en-US" sz="3000" dirty="0" err="1" smtClean="0"/>
              <a:t>merujuk</a:t>
            </a:r>
            <a:r>
              <a:rPr lang="en-US" sz="3000" dirty="0" smtClean="0"/>
              <a:t> </a:t>
            </a:r>
            <a:r>
              <a:rPr lang="en-US" sz="3000" dirty="0" err="1" smtClean="0"/>
              <a:t>pada</a:t>
            </a:r>
            <a:r>
              <a:rPr lang="en-US" sz="3000" dirty="0" smtClean="0"/>
              <a:t> </a:t>
            </a:r>
            <a:r>
              <a:rPr lang="en-US" sz="3000" dirty="0" err="1" smtClean="0"/>
              <a:t>jaringan</a:t>
            </a:r>
            <a:r>
              <a:rPr lang="en-US" sz="3000" dirty="0" smtClean="0"/>
              <a:t>   internal yang </a:t>
            </a:r>
            <a:r>
              <a:rPr lang="en-US" sz="3000" dirty="0" err="1" smtClean="0"/>
              <a:t>menghubungkan</a:t>
            </a:r>
            <a:r>
              <a:rPr lang="en-US" sz="3000" dirty="0" smtClean="0"/>
              <a:t> </a:t>
            </a:r>
            <a:r>
              <a:rPr lang="en-US" sz="3000" dirty="0" err="1" smtClean="0"/>
              <a:t>ke</a:t>
            </a:r>
            <a:r>
              <a:rPr lang="en-US" sz="3000" dirty="0" smtClean="0"/>
              <a:t> internet </a:t>
            </a:r>
            <a:r>
              <a:rPr lang="en-US" sz="3000" dirty="0" err="1" smtClean="0"/>
              <a:t>utama</a:t>
            </a:r>
            <a:r>
              <a:rPr lang="en-US" sz="3000" dirty="0" smtClean="0"/>
              <a:t> </a:t>
            </a:r>
          </a:p>
          <a:p>
            <a:pPr eaLnBrk="1" hangingPunct="1"/>
            <a:r>
              <a:rPr lang="en-US" sz="3000" dirty="0" smtClean="0"/>
              <a:t>Intranet </a:t>
            </a:r>
            <a:r>
              <a:rPr lang="en-US" sz="3000" dirty="0" err="1" smtClean="0"/>
              <a:t>dapat</a:t>
            </a:r>
            <a:r>
              <a:rPr lang="en-US" sz="3000" dirty="0" smtClean="0"/>
              <a:t> </a:t>
            </a:r>
            <a:r>
              <a:rPr lang="en-US" sz="3000" dirty="0" err="1" smtClean="0"/>
              <a:t>dinavigasi</a:t>
            </a:r>
            <a:r>
              <a:rPr lang="en-US" sz="3000" dirty="0" smtClean="0"/>
              <a:t> </a:t>
            </a:r>
            <a:r>
              <a:rPr lang="en-US" sz="3000" dirty="0" err="1" smtClean="0"/>
              <a:t>dengan</a:t>
            </a:r>
            <a:r>
              <a:rPr lang="en-US" sz="3000" dirty="0" smtClean="0"/>
              <a:t> software browser yang </a:t>
            </a:r>
            <a:r>
              <a:rPr lang="en-US" sz="3000" dirty="0" err="1" smtClean="0"/>
              <a:t>sama</a:t>
            </a:r>
            <a:r>
              <a:rPr lang="en-US" sz="3000" dirty="0" smtClean="0"/>
              <a:t> </a:t>
            </a:r>
            <a:r>
              <a:rPr lang="en-US" sz="3000" dirty="0" err="1" smtClean="0"/>
              <a:t>dengan</a:t>
            </a:r>
            <a:r>
              <a:rPr lang="en-US" sz="3000" dirty="0" smtClean="0"/>
              <a:t> yang </a:t>
            </a:r>
            <a:r>
              <a:rPr lang="en-US" sz="3000" dirty="0" err="1" smtClean="0"/>
              <a:t>dipergunakan</a:t>
            </a:r>
            <a:r>
              <a:rPr lang="en-US" sz="3000" dirty="0" smtClean="0"/>
              <a:t> </a:t>
            </a:r>
            <a:r>
              <a:rPr lang="en-US" sz="3000" dirty="0" err="1" smtClean="0"/>
              <a:t>dalam</a:t>
            </a:r>
            <a:r>
              <a:rPr lang="en-US" sz="3000" dirty="0" smtClean="0"/>
              <a:t> internet, </a:t>
            </a:r>
            <a:r>
              <a:rPr lang="en-US" sz="3000" dirty="0" err="1" smtClean="0"/>
              <a:t>tetapi</a:t>
            </a:r>
            <a:r>
              <a:rPr lang="en-US" sz="3000" dirty="0" smtClean="0"/>
              <a:t> </a:t>
            </a:r>
            <a:r>
              <a:rPr lang="en-US" sz="3000" dirty="0" err="1" smtClean="0"/>
              <a:t>tidak</a:t>
            </a:r>
            <a:r>
              <a:rPr lang="en-US" sz="3000" dirty="0" smtClean="0"/>
              <a:t> </a:t>
            </a:r>
            <a:r>
              <a:rPr lang="en-US" sz="3000" dirty="0" err="1" smtClean="0"/>
              <a:t>dapat</a:t>
            </a:r>
            <a:r>
              <a:rPr lang="en-US" sz="3000" dirty="0" smtClean="0"/>
              <a:t> </a:t>
            </a:r>
            <a:r>
              <a:rPr lang="en-US" sz="3000" dirty="0" err="1" smtClean="0"/>
              <a:t>diakses</a:t>
            </a:r>
            <a:r>
              <a:rPr lang="en-US" sz="3000" dirty="0" smtClean="0"/>
              <a:t> </a:t>
            </a:r>
            <a:r>
              <a:rPr lang="en-US" sz="3000" dirty="0" err="1" smtClean="0"/>
              <a:t>oleh</a:t>
            </a:r>
            <a:r>
              <a:rPr lang="en-US" sz="3000" dirty="0" smtClean="0"/>
              <a:t> </a:t>
            </a:r>
            <a:r>
              <a:rPr lang="en-US" sz="3000" dirty="0" err="1" smtClean="0"/>
              <a:t>publik</a:t>
            </a:r>
            <a:r>
              <a:rPr lang="en-US" sz="3000" dirty="0" smtClean="0"/>
              <a:t>.</a:t>
            </a:r>
          </a:p>
          <a:p>
            <a:pPr eaLnBrk="1" hangingPunct="1"/>
            <a:r>
              <a:rPr lang="en-US" sz="3000" dirty="0" err="1" smtClean="0"/>
              <a:t>Apakah</a:t>
            </a:r>
            <a:r>
              <a:rPr lang="en-US" sz="3000" dirty="0" smtClean="0"/>
              <a:t> </a:t>
            </a:r>
            <a:r>
              <a:rPr lang="en-US" sz="3000" dirty="0" err="1" smtClean="0"/>
              <a:t>Ekstranet</a:t>
            </a:r>
            <a:r>
              <a:rPr lang="en-US" sz="3000" dirty="0" smtClean="0"/>
              <a:t> </a:t>
            </a:r>
            <a:r>
              <a:rPr lang="en-US" sz="3000" dirty="0" err="1" smtClean="0"/>
              <a:t>itu</a:t>
            </a:r>
            <a:r>
              <a:rPr lang="en-US" sz="3000" dirty="0" smtClean="0"/>
              <a:t> ?</a:t>
            </a:r>
          </a:p>
          <a:p>
            <a:pPr eaLnBrk="1" hangingPunct="1">
              <a:buFontTx/>
              <a:buNone/>
            </a:pPr>
            <a:endParaRPr lang="en-US" dirty="0" smtClean="0"/>
          </a:p>
        </p:txBody>
      </p:sp>
      <p:sp>
        <p:nvSpPr>
          <p:cNvPr id="5" name="Rectangle 2"/>
          <p:cNvSpPr>
            <a:spLocks noGrp="1" noChangeArrowheads="1"/>
          </p:cNvSpPr>
          <p:nvPr>
            <p:ph type="title"/>
          </p:nvPr>
        </p:nvSpPr>
        <p:spPr>
          <a:xfrm>
            <a:off x="76200" y="685800"/>
            <a:ext cx="9067800" cy="1524000"/>
          </a:xfrm>
          <a:ln w="38100">
            <a:solidFill>
              <a:schemeClr val="tx1"/>
            </a:solidFill>
            <a:miter lim="800000"/>
            <a:headEnd/>
            <a:tailEnd/>
          </a:ln>
        </p:spPr>
        <p:txBody>
          <a:bodyPr/>
          <a:lstStyle/>
          <a:p>
            <a:pPr eaLnBrk="1" hangingPunct="1"/>
            <a:r>
              <a:rPr lang="en-US" sz="3200" b="1" dirty="0" err="1">
                <a:solidFill>
                  <a:srgbClr val="0000CC"/>
                </a:solidFill>
              </a:rPr>
              <a:t>Jaringan</a:t>
            </a:r>
            <a:r>
              <a:rPr lang="en-US" sz="3200" b="1" dirty="0">
                <a:solidFill>
                  <a:srgbClr val="0000CC"/>
                </a:solidFill>
              </a:rPr>
              <a:t> </a:t>
            </a:r>
            <a:r>
              <a:rPr lang="en-US" sz="3200" b="1" dirty="0" err="1">
                <a:solidFill>
                  <a:srgbClr val="0000CC"/>
                </a:solidFill>
              </a:rPr>
              <a:t>telekomunikasi</a:t>
            </a:r>
            <a:r>
              <a:rPr lang="en-US" sz="3200" b="1" dirty="0">
                <a:solidFill>
                  <a:srgbClr val="0000CC"/>
                </a:solidFill>
              </a:rPr>
              <a:t> </a:t>
            </a:r>
            <a:r>
              <a:rPr lang="en-US" sz="3200" b="1" dirty="0" err="1" smtClean="0">
                <a:solidFill>
                  <a:srgbClr val="0000CC"/>
                </a:solidFill>
              </a:rPr>
              <a:t>untuk</a:t>
            </a:r>
            <a:r>
              <a:rPr lang="en-US" sz="3200" b="1" dirty="0" smtClean="0">
                <a:solidFill>
                  <a:srgbClr val="0000CC"/>
                </a:solidFill>
              </a:rPr>
              <a:t> </a:t>
            </a:r>
            <a:r>
              <a:rPr lang="en-US" sz="3200" b="1" dirty="0" err="1">
                <a:solidFill>
                  <a:srgbClr val="0000CC"/>
                </a:solidFill>
              </a:rPr>
              <a:t>melakukan</a:t>
            </a:r>
            <a:r>
              <a:rPr lang="en-US" sz="3200" b="1" dirty="0">
                <a:solidFill>
                  <a:srgbClr val="0000CC"/>
                </a:solidFill>
              </a:rPr>
              <a:t> </a:t>
            </a:r>
            <a:r>
              <a:rPr lang="en-US" sz="3200" b="1" dirty="0" smtClean="0">
                <a:solidFill>
                  <a:srgbClr val="0000CC"/>
                </a:solidFill>
              </a:rPr>
              <a:t>e-</a:t>
            </a:r>
            <a:r>
              <a:rPr lang="id-ID" sz="3200" b="1" dirty="0" smtClean="0">
                <a:solidFill>
                  <a:srgbClr val="0000CC"/>
                </a:solidFill>
              </a:rPr>
              <a:t>bisnis dan e-</a:t>
            </a:r>
            <a:r>
              <a:rPr lang="en-US" sz="3200" b="1" dirty="0" smtClean="0">
                <a:solidFill>
                  <a:srgbClr val="0000CC"/>
                </a:solidFill>
              </a:rPr>
              <a:t>commerce </a:t>
            </a:r>
            <a:r>
              <a:rPr lang="en-US" sz="3200" b="1" dirty="0" err="1">
                <a:solidFill>
                  <a:srgbClr val="0000CC"/>
                </a:solidFill>
              </a:rPr>
              <a:t>dan</a:t>
            </a:r>
            <a:r>
              <a:rPr lang="en-US" sz="3200" b="1" dirty="0">
                <a:solidFill>
                  <a:srgbClr val="0000CC"/>
                </a:solidFill>
              </a:rPr>
              <a:t> </a:t>
            </a:r>
            <a:r>
              <a:rPr lang="en-US" sz="3200" b="1" dirty="0" err="1">
                <a:solidFill>
                  <a:srgbClr val="0000CC"/>
                </a:solidFill>
              </a:rPr>
              <a:t>untuk</a:t>
            </a:r>
            <a:r>
              <a:rPr lang="en-US" sz="3200" b="1" dirty="0">
                <a:solidFill>
                  <a:srgbClr val="0000CC"/>
                </a:solidFill>
              </a:rPr>
              <a:t> </a:t>
            </a:r>
            <a:r>
              <a:rPr lang="en-US" sz="3200" b="1" dirty="0" err="1">
                <a:solidFill>
                  <a:srgbClr val="0000CC"/>
                </a:solidFill>
              </a:rPr>
              <a:t>mengelola</a:t>
            </a:r>
            <a:r>
              <a:rPr lang="en-US" sz="3200" b="1" dirty="0">
                <a:solidFill>
                  <a:srgbClr val="0000CC"/>
                </a:solidFill>
              </a:rPr>
              <a:t> </a:t>
            </a:r>
            <a:r>
              <a:rPr lang="en-US" sz="3200" b="1" dirty="0" err="1">
                <a:solidFill>
                  <a:srgbClr val="0000CC"/>
                </a:solidFill>
              </a:rPr>
              <a:t>operasi</a:t>
            </a:r>
            <a:r>
              <a:rPr lang="en-US" sz="3200" b="1" dirty="0">
                <a:solidFill>
                  <a:srgbClr val="0000CC"/>
                </a:solidFill>
              </a:rPr>
              <a:t> internal </a:t>
            </a:r>
            <a:endParaRPr lang="en-US" sz="3200" b="1" dirty="0" smtClean="0">
              <a:solidFill>
                <a:srgbClr val="0000CC"/>
              </a:solidFill>
            </a:endParaRPr>
          </a:p>
        </p:txBody>
      </p:sp>
    </p:spTree>
    <p:extLst>
      <p:ext uri="{BB962C8B-B14F-4D97-AF65-F5344CB8AC3E}">
        <p14:creationId xmlns:p14="http://schemas.microsoft.com/office/powerpoint/2010/main" val="2960960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9372600" cy="1143000"/>
          </a:xfrm>
          <a:ln w="38100">
            <a:solidFill>
              <a:schemeClr val="tx1"/>
            </a:solidFill>
            <a:miter lim="800000"/>
            <a:headEnd/>
            <a:tailEnd/>
          </a:ln>
        </p:spPr>
        <p:txBody>
          <a:bodyPr/>
          <a:lstStyle/>
          <a:p>
            <a:pPr eaLnBrk="1" hangingPunct="1"/>
            <a:r>
              <a:rPr lang="en-US" sz="2800" b="1" dirty="0" err="1">
                <a:solidFill>
                  <a:srgbClr val="0000CC"/>
                </a:solidFill>
              </a:rPr>
              <a:t>Jaringan</a:t>
            </a:r>
            <a:r>
              <a:rPr lang="en-US" sz="2800" b="1" dirty="0">
                <a:solidFill>
                  <a:srgbClr val="0000CC"/>
                </a:solidFill>
              </a:rPr>
              <a:t> </a:t>
            </a:r>
            <a:r>
              <a:rPr lang="en-US" sz="2800" b="1" dirty="0" err="1">
                <a:solidFill>
                  <a:srgbClr val="0000CC"/>
                </a:solidFill>
              </a:rPr>
              <a:t>telekomunikasi</a:t>
            </a:r>
            <a:r>
              <a:rPr lang="en-US" sz="2800" b="1" dirty="0">
                <a:solidFill>
                  <a:srgbClr val="0000CC"/>
                </a:solidFill>
              </a:rPr>
              <a:t> </a:t>
            </a:r>
            <a:r>
              <a:rPr lang="en-US" sz="2800" b="1" dirty="0" err="1">
                <a:solidFill>
                  <a:srgbClr val="0000CC"/>
                </a:solidFill>
              </a:rPr>
              <a:t>untuk</a:t>
            </a:r>
            <a:r>
              <a:rPr lang="en-US" sz="2800" b="1" dirty="0">
                <a:solidFill>
                  <a:srgbClr val="0000CC"/>
                </a:solidFill>
              </a:rPr>
              <a:t> </a:t>
            </a:r>
            <a:r>
              <a:rPr lang="en-US" sz="2800" b="1" dirty="0" err="1">
                <a:solidFill>
                  <a:srgbClr val="0000CC"/>
                </a:solidFill>
              </a:rPr>
              <a:t>melakukan</a:t>
            </a:r>
            <a:r>
              <a:rPr lang="en-US" sz="2800" b="1" dirty="0">
                <a:solidFill>
                  <a:srgbClr val="0000CC"/>
                </a:solidFill>
              </a:rPr>
              <a:t> e-</a:t>
            </a:r>
            <a:r>
              <a:rPr lang="id-ID" sz="2800" b="1" dirty="0">
                <a:solidFill>
                  <a:srgbClr val="0000CC"/>
                </a:solidFill>
              </a:rPr>
              <a:t>bisnis dan e-</a:t>
            </a:r>
            <a:r>
              <a:rPr lang="en-US" sz="2800" b="1" dirty="0">
                <a:solidFill>
                  <a:srgbClr val="0000CC"/>
                </a:solidFill>
              </a:rPr>
              <a:t>commerce </a:t>
            </a:r>
            <a:r>
              <a:rPr lang="en-US" sz="2800" b="1" dirty="0" err="1">
                <a:solidFill>
                  <a:srgbClr val="0000CC"/>
                </a:solidFill>
              </a:rPr>
              <a:t>dan</a:t>
            </a:r>
            <a:r>
              <a:rPr lang="en-US" sz="2800" b="1" dirty="0">
                <a:solidFill>
                  <a:srgbClr val="0000CC"/>
                </a:solidFill>
              </a:rPr>
              <a:t> </a:t>
            </a:r>
            <a:r>
              <a:rPr lang="en-US" sz="2800" b="1" dirty="0" err="1">
                <a:solidFill>
                  <a:srgbClr val="0000CC"/>
                </a:solidFill>
              </a:rPr>
              <a:t>untuk</a:t>
            </a:r>
            <a:r>
              <a:rPr lang="en-US" sz="2800" b="1" dirty="0">
                <a:solidFill>
                  <a:srgbClr val="0000CC"/>
                </a:solidFill>
              </a:rPr>
              <a:t> </a:t>
            </a:r>
            <a:r>
              <a:rPr lang="en-US" sz="2800" b="1" dirty="0" err="1">
                <a:solidFill>
                  <a:srgbClr val="0000CC"/>
                </a:solidFill>
              </a:rPr>
              <a:t>mengelola</a:t>
            </a:r>
            <a:r>
              <a:rPr lang="en-US" sz="2800" b="1" dirty="0">
                <a:solidFill>
                  <a:srgbClr val="0000CC"/>
                </a:solidFill>
              </a:rPr>
              <a:t> </a:t>
            </a:r>
            <a:r>
              <a:rPr lang="en-US" sz="2800" b="1" dirty="0" err="1">
                <a:solidFill>
                  <a:srgbClr val="0000CC"/>
                </a:solidFill>
              </a:rPr>
              <a:t>operasi</a:t>
            </a:r>
            <a:r>
              <a:rPr lang="en-US" sz="2800" b="1" dirty="0">
                <a:solidFill>
                  <a:srgbClr val="0000CC"/>
                </a:solidFill>
              </a:rPr>
              <a:t> internal </a:t>
            </a:r>
            <a:endParaRPr lang="en-US" sz="2800" dirty="0" smtClean="0"/>
          </a:p>
        </p:txBody>
      </p:sp>
      <p:sp>
        <p:nvSpPr>
          <p:cNvPr id="40963" name="Rectangle 3"/>
          <p:cNvSpPr>
            <a:spLocks noGrp="1" noChangeArrowheads="1"/>
          </p:cNvSpPr>
          <p:nvPr>
            <p:ph type="body" idx="1"/>
          </p:nvPr>
        </p:nvSpPr>
        <p:spPr>
          <a:xfrm>
            <a:off x="457200" y="1981200"/>
            <a:ext cx="8229600" cy="4144963"/>
          </a:xfrm>
          <a:ln w="19050">
            <a:solidFill>
              <a:schemeClr val="tx1"/>
            </a:solidFill>
            <a:miter lim="800000"/>
            <a:headEnd/>
            <a:tailEnd/>
          </a:ln>
        </p:spPr>
        <p:txBody>
          <a:bodyPr/>
          <a:lstStyle/>
          <a:p>
            <a:pPr eaLnBrk="1" hangingPunct="1"/>
            <a:r>
              <a:rPr lang="en-US" sz="2800" dirty="0" err="1" smtClean="0"/>
              <a:t>Ekstranet</a:t>
            </a:r>
            <a:r>
              <a:rPr lang="en-US" sz="2800" dirty="0" smtClean="0"/>
              <a:t> yang </a:t>
            </a:r>
            <a:r>
              <a:rPr lang="en-US" sz="2800" dirty="0" err="1" smtClean="0"/>
              <a:t>menghubungkan</a:t>
            </a:r>
            <a:r>
              <a:rPr lang="en-US" sz="2800" dirty="0" smtClean="0"/>
              <a:t> intranet </a:t>
            </a:r>
            <a:r>
              <a:rPr lang="en-US" sz="2800" dirty="0" err="1" smtClean="0"/>
              <a:t>dari</a:t>
            </a:r>
            <a:r>
              <a:rPr lang="en-US" sz="2800" dirty="0" smtClean="0"/>
              <a:t> </a:t>
            </a:r>
            <a:r>
              <a:rPr lang="en-US" sz="2800" dirty="0" err="1" smtClean="0"/>
              <a:t>dua</a:t>
            </a:r>
            <a:r>
              <a:rPr lang="en-US" sz="2800" dirty="0" smtClean="0"/>
              <a:t> </a:t>
            </a:r>
            <a:r>
              <a:rPr lang="en-US" sz="2800" dirty="0" err="1" smtClean="0"/>
              <a:t>atau</a:t>
            </a:r>
            <a:r>
              <a:rPr lang="en-US" sz="2800" dirty="0" smtClean="0"/>
              <a:t> </a:t>
            </a:r>
            <a:r>
              <a:rPr lang="en-US" sz="2800" dirty="0" err="1" smtClean="0"/>
              <a:t>lebih</a:t>
            </a:r>
            <a:r>
              <a:rPr lang="en-US" sz="2800" dirty="0" smtClean="0"/>
              <a:t> </a:t>
            </a:r>
            <a:r>
              <a:rPr lang="en-US" sz="2800" dirty="0" err="1" smtClean="0"/>
              <a:t>perusahaan</a:t>
            </a:r>
            <a:r>
              <a:rPr lang="en-US" sz="2800" dirty="0" smtClean="0"/>
              <a:t>.</a:t>
            </a:r>
          </a:p>
          <a:p>
            <a:pPr eaLnBrk="1" hangingPunct="1"/>
            <a:r>
              <a:rPr lang="en-US" sz="2800" dirty="0" err="1" smtClean="0"/>
              <a:t>Baik</a:t>
            </a:r>
            <a:r>
              <a:rPr lang="en-US" sz="2800" dirty="0" smtClean="0"/>
              <a:t>  Internet </a:t>
            </a:r>
            <a:r>
              <a:rPr lang="en-US" sz="2800" dirty="0" err="1" smtClean="0"/>
              <a:t>atau</a:t>
            </a:r>
            <a:r>
              <a:rPr lang="en-US" sz="2800" dirty="0" smtClean="0"/>
              <a:t> VAN </a:t>
            </a:r>
            <a:r>
              <a:rPr lang="en-US" sz="2800" dirty="0" err="1" smtClean="0"/>
              <a:t>dapat</a:t>
            </a:r>
            <a:r>
              <a:rPr lang="en-US" sz="2800" dirty="0" smtClean="0"/>
              <a:t> </a:t>
            </a:r>
            <a:r>
              <a:rPr lang="en-US" sz="2800" dirty="0" err="1" smtClean="0"/>
              <a:t>digunakan</a:t>
            </a:r>
            <a:r>
              <a:rPr lang="en-US" sz="2800" dirty="0" smtClean="0"/>
              <a:t> </a:t>
            </a:r>
            <a:r>
              <a:rPr lang="en-US" sz="2800" dirty="0" err="1" smtClean="0"/>
              <a:t>untuk</a:t>
            </a:r>
            <a:r>
              <a:rPr lang="en-US" sz="2800" dirty="0" smtClean="0"/>
              <a:t> </a:t>
            </a:r>
            <a:r>
              <a:rPr lang="en-US" sz="2800" dirty="0" err="1" smtClean="0"/>
              <a:t>menghubungkan</a:t>
            </a:r>
            <a:r>
              <a:rPr lang="en-US" sz="2800" dirty="0" smtClean="0"/>
              <a:t> </a:t>
            </a:r>
            <a:r>
              <a:rPr lang="en-US" sz="2800" dirty="0" err="1" smtClean="0"/>
              <a:t>perusahaan</a:t>
            </a:r>
            <a:r>
              <a:rPr lang="en-US" sz="2800" dirty="0" smtClean="0"/>
              <a:t> yang </a:t>
            </a:r>
            <a:r>
              <a:rPr lang="en-US" sz="2800" dirty="0" err="1" smtClean="0"/>
              <a:t>berbentuk</a:t>
            </a:r>
            <a:r>
              <a:rPr lang="en-US" sz="2800" dirty="0" smtClean="0"/>
              <a:t> </a:t>
            </a:r>
            <a:r>
              <a:rPr lang="en-US" sz="2800" dirty="0" err="1" smtClean="0"/>
              <a:t>ekstranet</a:t>
            </a:r>
            <a:r>
              <a:rPr lang="en-US" sz="2800" dirty="0" smtClean="0"/>
              <a:t>.</a:t>
            </a:r>
          </a:p>
          <a:p>
            <a:pPr eaLnBrk="1" hangingPunct="1"/>
            <a:r>
              <a:rPr lang="en-US" sz="2800" dirty="0" smtClean="0"/>
              <a:t>Value-added networks (VAN) </a:t>
            </a:r>
            <a:r>
              <a:rPr lang="en-US" sz="2800" dirty="0" err="1" smtClean="0"/>
              <a:t>lebih</a:t>
            </a:r>
            <a:r>
              <a:rPr lang="en-US" sz="2800" dirty="0" smtClean="0"/>
              <a:t> </a:t>
            </a:r>
            <a:r>
              <a:rPr lang="en-US" sz="2800" dirty="0" err="1" smtClean="0"/>
              <a:t>dapat</a:t>
            </a:r>
            <a:r>
              <a:rPr lang="en-US" sz="2800" dirty="0" smtClean="0"/>
              <a:t> </a:t>
            </a:r>
            <a:r>
              <a:rPr lang="en-US" sz="2800" dirty="0" err="1" smtClean="0"/>
              <a:t>diandalkan</a:t>
            </a:r>
            <a:r>
              <a:rPr lang="en-US" sz="2800" dirty="0" smtClean="0"/>
              <a:t> </a:t>
            </a:r>
            <a:r>
              <a:rPr lang="en-US" sz="2800" dirty="0" err="1" smtClean="0"/>
              <a:t>dan</a:t>
            </a:r>
            <a:r>
              <a:rPr lang="en-US" sz="2800" dirty="0" smtClean="0"/>
              <a:t> </a:t>
            </a:r>
            <a:r>
              <a:rPr lang="en-US" sz="2800" dirty="0" err="1" smtClean="0"/>
              <a:t>lebih</a:t>
            </a:r>
            <a:r>
              <a:rPr lang="en-US" sz="2800" dirty="0" smtClean="0"/>
              <a:t> </a:t>
            </a:r>
            <a:r>
              <a:rPr lang="en-US" sz="2800" dirty="0" err="1" smtClean="0"/>
              <a:t>aman</a:t>
            </a:r>
            <a:r>
              <a:rPr lang="en-US" sz="2800" dirty="0" smtClean="0"/>
              <a:t> </a:t>
            </a:r>
            <a:r>
              <a:rPr lang="en-US" sz="2800" dirty="0" err="1" smtClean="0"/>
              <a:t>dari</a:t>
            </a:r>
            <a:r>
              <a:rPr lang="en-US" sz="2800" dirty="0" smtClean="0"/>
              <a:t> </a:t>
            </a:r>
            <a:r>
              <a:rPr lang="en-US" sz="2800" dirty="0" err="1" smtClean="0"/>
              <a:t>pada</a:t>
            </a:r>
            <a:r>
              <a:rPr lang="en-US" sz="2800" dirty="0" smtClean="0"/>
              <a:t> internet, </a:t>
            </a:r>
            <a:r>
              <a:rPr lang="en-US" sz="2800" dirty="0" err="1" smtClean="0"/>
              <a:t>tetapi</a:t>
            </a:r>
            <a:r>
              <a:rPr lang="en-US" sz="2800" dirty="0" smtClean="0"/>
              <a:t> </a:t>
            </a:r>
            <a:r>
              <a:rPr lang="en-US" sz="2800" dirty="0" err="1" smtClean="0"/>
              <a:t>mereka</a:t>
            </a:r>
            <a:r>
              <a:rPr lang="en-US" sz="2800" dirty="0" smtClean="0"/>
              <a:t> (VAN) </a:t>
            </a:r>
            <a:r>
              <a:rPr lang="en-US" sz="2800" dirty="0" err="1" smtClean="0"/>
              <a:t>juga</a:t>
            </a:r>
            <a:r>
              <a:rPr lang="en-US" sz="2800" dirty="0" smtClean="0"/>
              <a:t> </a:t>
            </a:r>
            <a:r>
              <a:rPr lang="en-US" sz="2800" dirty="0" err="1" smtClean="0"/>
              <a:t>lebih</a:t>
            </a:r>
            <a:r>
              <a:rPr lang="en-US" sz="2800" dirty="0" smtClean="0"/>
              <a:t> </a:t>
            </a:r>
            <a:r>
              <a:rPr lang="en-US" sz="2800" dirty="0" err="1" smtClean="0"/>
              <a:t>mahal</a:t>
            </a:r>
            <a:endParaRPr lang="en-US" sz="2800" dirty="0" smtClean="0"/>
          </a:p>
          <a:p>
            <a:pPr eaLnBrk="1" hangingPunct="1">
              <a:buFontTx/>
              <a:buNone/>
            </a:pPr>
            <a:endParaRPr lang="en-US" sz="2800" dirty="0" smtClean="0"/>
          </a:p>
        </p:txBody>
      </p:sp>
    </p:spTree>
    <p:extLst>
      <p:ext uri="{BB962C8B-B14F-4D97-AF65-F5344CB8AC3E}">
        <p14:creationId xmlns:p14="http://schemas.microsoft.com/office/powerpoint/2010/main" val="174308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04800" y="3962400"/>
            <a:ext cx="3581400" cy="152400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endParaRPr lang="en-US" sz="2800">
              <a:solidFill>
                <a:srgbClr val="1A1A00"/>
              </a:solidFill>
            </a:endParaRPr>
          </a:p>
          <a:p>
            <a:endParaRPr lang="en-US" sz="2800">
              <a:solidFill>
                <a:srgbClr val="1A1A00"/>
              </a:solidFill>
            </a:endParaRPr>
          </a:p>
        </p:txBody>
      </p:sp>
      <p:sp>
        <p:nvSpPr>
          <p:cNvPr id="41989" name="Rectangle 5"/>
          <p:cNvSpPr>
            <a:spLocks noChangeArrowheads="1"/>
          </p:cNvSpPr>
          <p:nvPr/>
        </p:nvSpPr>
        <p:spPr bwMode="auto">
          <a:xfrm>
            <a:off x="915988" y="3841750"/>
            <a:ext cx="2282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n-US" sz="3200">
                <a:solidFill>
                  <a:srgbClr val="1A1A00"/>
                </a:solidFill>
              </a:rPr>
              <a:t> </a:t>
            </a:r>
            <a:r>
              <a:rPr lang="en-US">
                <a:solidFill>
                  <a:srgbClr val="1A1A00"/>
                </a:solidFill>
              </a:rPr>
              <a:t>Perusahaan  A</a:t>
            </a:r>
          </a:p>
        </p:txBody>
      </p:sp>
      <p:sp>
        <p:nvSpPr>
          <p:cNvPr id="41990" name="Rectangle 6"/>
          <p:cNvSpPr>
            <a:spLocks noChangeArrowheads="1"/>
          </p:cNvSpPr>
          <p:nvPr/>
        </p:nvSpPr>
        <p:spPr bwMode="auto">
          <a:xfrm>
            <a:off x="382588" y="4591050"/>
            <a:ext cx="987425" cy="588963"/>
          </a:xfrm>
          <a:prstGeom prst="rect">
            <a:avLst/>
          </a:prstGeom>
          <a:solidFill>
            <a:schemeClr val="bg1"/>
          </a:solidFill>
          <a:ln w="12700">
            <a:solidFill>
              <a:srgbClr val="000000"/>
            </a:solidFill>
            <a:miter lim="800000"/>
            <a:headEnd/>
            <a:tailEnd/>
          </a:ln>
        </p:spPr>
        <p:txBody>
          <a:bodyPr lIns="90488" tIns="44450" rIns="90488" bIns="44450">
            <a:spAutoFit/>
          </a:bodyPr>
          <a:lstStyle/>
          <a:p>
            <a:pPr algn="ctr" eaLnBrk="0" hangingPunct="0">
              <a:spcBef>
                <a:spcPct val="50000"/>
              </a:spcBef>
            </a:pPr>
            <a:r>
              <a:rPr lang="en-US" sz="3200">
                <a:solidFill>
                  <a:srgbClr val="1A1A00"/>
                </a:solidFill>
              </a:rPr>
              <a:t>SIA</a:t>
            </a:r>
          </a:p>
        </p:txBody>
      </p:sp>
      <p:sp>
        <p:nvSpPr>
          <p:cNvPr id="41991" name="Oval 7"/>
          <p:cNvSpPr>
            <a:spLocks noChangeArrowheads="1"/>
          </p:cNvSpPr>
          <p:nvPr/>
        </p:nvSpPr>
        <p:spPr bwMode="auto">
          <a:xfrm>
            <a:off x="1981200" y="4343400"/>
            <a:ext cx="1905000" cy="1077913"/>
          </a:xfrm>
          <a:prstGeom prst="ellipse">
            <a:avLst/>
          </a:prstGeom>
          <a:solidFill>
            <a:schemeClr val="bg1"/>
          </a:solidFill>
          <a:ln w="12700">
            <a:solidFill>
              <a:srgbClr val="000000"/>
            </a:solidFill>
            <a:round/>
            <a:headEnd/>
            <a:tailEnd/>
          </a:ln>
        </p:spPr>
        <p:txBody>
          <a:bodyPr wrap="none" lIns="90488" tIns="44450" rIns="90488" bIns="44450" anchor="ctr"/>
          <a:lstStyle/>
          <a:p>
            <a:pPr algn="ctr" eaLnBrk="0" hangingPunct="0">
              <a:lnSpc>
                <a:spcPct val="75000"/>
              </a:lnSpc>
            </a:pPr>
            <a:r>
              <a:rPr lang="en-US" sz="3200">
                <a:solidFill>
                  <a:srgbClr val="1A1A00"/>
                </a:solidFill>
              </a:rPr>
              <a:t>Peralatan</a:t>
            </a:r>
          </a:p>
          <a:p>
            <a:pPr algn="ctr" eaLnBrk="0" hangingPunct="0">
              <a:lnSpc>
                <a:spcPct val="75000"/>
              </a:lnSpc>
            </a:pPr>
            <a:r>
              <a:rPr lang="en-US" sz="3200">
                <a:solidFill>
                  <a:srgbClr val="1A1A00"/>
                </a:solidFill>
              </a:rPr>
              <a:t>VPN</a:t>
            </a:r>
            <a:endParaRPr lang="en-US" sz="2800">
              <a:solidFill>
                <a:srgbClr val="1A1A00"/>
              </a:solidFill>
            </a:endParaRPr>
          </a:p>
        </p:txBody>
      </p:sp>
      <p:sp>
        <p:nvSpPr>
          <p:cNvPr id="41992" name="Line 8"/>
          <p:cNvSpPr>
            <a:spLocks noChangeShapeType="1"/>
          </p:cNvSpPr>
          <p:nvPr/>
        </p:nvSpPr>
        <p:spPr bwMode="auto">
          <a:xfrm>
            <a:off x="3887788" y="4343400"/>
            <a:ext cx="106521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41993" name="Line 9"/>
          <p:cNvSpPr>
            <a:spLocks noChangeShapeType="1"/>
          </p:cNvSpPr>
          <p:nvPr/>
        </p:nvSpPr>
        <p:spPr bwMode="auto">
          <a:xfrm>
            <a:off x="4268788" y="4724400"/>
            <a:ext cx="15224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1994" name="Rectangle 10"/>
          <p:cNvSpPr>
            <a:spLocks noChangeArrowheads="1"/>
          </p:cNvSpPr>
          <p:nvPr/>
        </p:nvSpPr>
        <p:spPr bwMode="auto">
          <a:xfrm>
            <a:off x="5791200" y="4419600"/>
            <a:ext cx="838200" cy="5334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3200">
                <a:solidFill>
                  <a:srgbClr val="1A1A00"/>
                </a:solidFill>
              </a:rPr>
              <a:t>ISP</a:t>
            </a:r>
          </a:p>
        </p:txBody>
      </p:sp>
      <p:sp>
        <p:nvSpPr>
          <p:cNvPr id="41995" name="Oval 11"/>
          <p:cNvSpPr>
            <a:spLocks noChangeArrowheads="1"/>
          </p:cNvSpPr>
          <p:nvPr/>
        </p:nvSpPr>
        <p:spPr bwMode="auto">
          <a:xfrm>
            <a:off x="6858000" y="5410200"/>
            <a:ext cx="2286000" cy="914400"/>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Internet</a:t>
            </a:r>
          </a:p>
        </p:txBody>
      </p:sp>
      <p:sp>
        <p:nvSpPr>
          <p:cNvPr id="41996" name="Rectangle 12"/>
          <p:cNvSpPr>
            <a:spLocks noChangeArrowheads="1"/>
          </p:cNvSpPr>
          <p:nvPr/>
        </p:nvSpPr>
        <p:spPr bwMode="auto">
          <a:xfrm>
            <a:off x="304800" y="1828800"/>
            <a:ext cx="883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FontTx/>
              <a:buChar char="•"/>
            </a:pPr>
            <a:r>
              <a:rPr lang="en-US" sz="3200" dirty="0"/>
              <a:t>Perusahaan </a:t>
            </a:r>
            <a:r>
              <a:rPr lang="en-US" sz="3200" dirty="0" err="1"/>
              <a:t>membangun</a:t>
            </a:r>
            <a:r>
              <a:rPr lang="en-US" sz="3200" dirty="0"/>
              <a:t> virtual private network (VPN) </a:t>
            </a:r>
            <a:r>
              <a:rPr lang="en-US" sz="3200" dirty="0" err="1"/>
              <a:t>untuk</a:t>
            </a:r>
            <a:r>
              <a:rPr lang="en-US" sz="3200" dirty="0"/>
              <a:t> </a:t>
            </a:r>
            <a:r>
              <a:rPr lang="en-US" sz="3200" dirty="0" err="1"/>
              <a:t>meningkatkan</a:t>
            </a:r>
            <a:r>
              <a:rPr lang="en-US" sz="3200" dirty="0"/>
              <a:t> </a:t>
            </a:r>
            <a:r>
              <a:rPr lang="en-US" sz="3200" dirty="0" err="1"/>
              <a:t>keandalan</a:t>
            </a:r>
            <a:r>
              <a:rPr lang="en-US" sz="3200" dirty="0"/>
              <a:t> </a:t>
            </a:r>
            <a:r>
              <a:rPr lang="en-US" sz="3200" dirty="0" err="1"/>
              <a:t>dan</a:t>
            </a:r>
            <a:r>
              <a:rPr lang="en-US" sz="3200" dirty="0"/>
              <a:t> </a:t>
            </a:r>
            <a:r>
              <a:rPr lang="en-US" sz="3200" dirty="0" err="1"/>
              <a:t>keamanan</a:t>
            </a:r>
            <a:r>
              <a:rPr lang="en-US" sz="3200" dirty="0"/>
              <a:t>, </a:t>
            </a:r>
            <a:r>
              <a:rPr lang="en-US" sz="3200" dirty="0" err="1"/>
              <a:t>saat</a:t>
            </a:r>
            <a:r>
              <a:rPr lang="en-US" sz="3200" dirty="0"/>
              <a:t> </a:t>
            </a:r>
            <a:r>
              <a:rPr lang="en-US" sz="3200" dirty="0" err="1"/>
              <a:t>masih</a:t>
            </a:r>
            <a:r>
              <a:rPr lang="en-US" sz="3200" dirty="0"/>
              <a:t> </a:t>
            </a:r>
            <a:r>
              <a:rPr lang="en-US" sz="3200" dirty="0" err="1"/>
              <a:t>memanfaatkan</a:t>
            </a:r>
            <a:r>
              <a:rPr lang="en-US" sz="3200" dirty="0"/>
              <a:t> (</a:t>
            </a:r>
            <a:r>
              <a:rPr lang="en-US" sz="3200" dirty="0" err="1"/>
              <a:t>menggunakan</a:t>
            </a:r>
            <a:r>
              <a:rPr lang="en-US" sz="3200" dirty="0"/>
              <a:t>) Internet.</a:t>
            </a:r>
          </a:p>
        </p:txBody>
      </p:sp>
      <p:sp>
        <p:nvSpPr>
          <p:cNvPr id="41997" name="Freeform 13"/>
          <p:cNvSpPr>
            <a:spLocks/>
          </p:cNvSpPr>
          <p:nvPr/>
        </p:nvSpPr>
        <p:spPr bwMode="auto">
          <a:xfrm>
            <a:off x="4267200" y="4343400"/>
            <a:ext cx="687388" cy="382588"/>
          </a:xfrm>
          <a:custGeom>
            <a:avLst/>
            <a:gdLst>
              <a:gd name="T0" fmla="*/ 0 w 433"/>
              <a:gd name="T1" fmla="*/ 240 h 241"/>
              <a:gd name="T2" fmla="*/ 432 w 433"/>
              <a:gd name="T3" fmla="*/ 0 h 241"/>
              <a:gd name="T4" fmla="*/ 0 60000 65536"/>
              <a:gd name="T5" fmla="*/ 0 60000 65536"/>
              <a:gd name="T6" fmla="*/ 0 w 433"/>
              <a:gd name="T7" fmla="*/ 0 h 241"/>
              <a:gd name="T8" fmla="*/ 433 w 433"/>
              <a:gd name="T9" fmla="*/ 241 h 241"/>
            </a:gdLst>
            <a:ahLst/>
            <a:cxnLst>
              <a:cxn ang="T4">
                <a:pos x="T0" y="T1"/>
              </a:cxn>
              <a:cxn ang="T5">
                <a:pos x="T2" y="T3"/>
              </a:cxn>
            </a:cxnLst>
            <a:rect l="T6" t="T7" r="T8" b="T9"/>
            <a:pathLst>
              <a:path w="433" h="241">
                <a:moveTo>
                  <a:pt x="0" y="240"/>
                </a:moveTo>
                <a:lnTo>
                  <a:pt x="432"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1998" name="Freeform 14"/>
          <p:cNvSpPr>
            <a:spLocks/>
          </p:cNvSpPr>
          <p:nvPr/>
        </p:nvSpPr>
        <p:spPr bwMode="auto">
          <a:xfrm>
            <a:off x="6629400" y="4686300"/>
            <a:ext cx="611188" cy="420688"/>
          </a:xfrm>
          <a:custGeom>
            <a:avLst/>
            <a:gdLst>
              <a:gd name="T0" fmla="*/ 384 w 385"/>
              <a:gd name="T1" fmla="*/ 264 h 265"/>
              <a:gd name="T2" fmla="*/ 0 w 385"/>
              <a:gd name="T3" fmla="*/ 0 h 265"/>
              <a:gd name="T4" fmla="*/ 0 60000 65536"/>
              <a:gd name="T5" fmla="*/ 0 60000 65536"/>
              <a:gd name="T6" fmla="*/ 0 w 385"/>
              <a:gd name="T7" fmla="*/ 0 h 265"/>
              <a:gd name="T8" fmla="*/ 385 w 385"/>
              <a:gd name="T9" fmla="*/ 265 h 265"/>
            </a:gdLst>
            <a:ahLst/>
            <a:cxnLst>
              <a:cxn ang="T4">
                <a:pos x="T0" y="T1"/>
              </a:cxn>
              <a:cxn ang="T5">
                <a:pos x="T2" y="T3"/>
              </a:cxn>
            </a:cxnLst>
            <a:rect l="T6" t="T7" r="T8" b="T9"/>
            <a:pathLst>
              <a:path w="385" h="265">
                <a:moveTo>
                  <a:pt x="384" y="264"/>
                </a:moveTo>
                <a:lnTo>
                  <a:pt x="0" y="0"/>
                </a:lnTo>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1999" name="Line 15"/>
          <p:cNvSpPr>
            <a:spLocks noChangeShapeType="1"/>
          </p:cNvSpPr>
          <p:nvPr/>
        </p:nvSpPr>
        <p:spPr bwMode="auto">
          <a:xfrm flipH="1">
            <a:off x="6249988" y="5105400"/>
            <a:ext cx="989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2000" name="Freeform 16"/>
          <p:cNvSpPr>
            <a:spLocks/>
          </p:cNvSpPr>
          <p:nvPr/>
        </p:nvSpPr>
        <p:spPr bwMode="auto">
          <a:xfrm>
            <a:off x="6248400" y="5105400"/>
            <a:ext cx="611188" cy="839788"/>
          </a:xfrm>
          <a:custGeom>
            <a:avLst/>
            <a:gdLst>
              <a:gd name="T0" fmla="*/ 0 w 385"/>
              <a:gd name="T1" fmla="*/ 0 h 529"/>
              <a:gd name="T2" fmla="*/ 384 w 385"/>
              <a:gd name="T3" fmla="*/ 528 h 529"/>
              <a:gd name="T4" fmla="*/ 0 60000 65536"/>
              <a:gd name="T5" fmla="*/ 0 60000 65536"/>
              <a:gd name="T6" fmla="*/ 0 w 385"/>
              <a:gd name="T7" fmla="*/ 0 h 529"/>
              <a:gd name="T8" fmla="*/ 385 w 385"/>
              <a:gd name="T9" fmla="*/ 529 h 529"/>
            </a:gdLst>
            <a:ahLst/>
            <a:cxnLst>
              <a:cxn ang="T4">
                <a:pos x="T0" y="T1"/>
              </a:cxn>
              <a:cxn ang="T5">
                <a:pos x="T2" y="T3"/>
              </a:cxn>
            </a:cxnLst>
            <a:rect l="T6" t="T7" r="T8" b="T9"/>
            <a:pathLst>
              <a:path w="385" h="529">
                <a:moveTo>
                  <a:pt x="0" y="0"/>
                </a:moveTo>
                <a:lnTo>
                  <a:pt x="384" y="528"/>
                </a:lnTo>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2001" name="Line 17"/>
          <p:cNvSpPr>
            <a:spLocks noChangeShapeType="1"/>
          </p:cNvSpPr>
          <p:nvPr/>
        </p:nvSpPr>
        <p:spPr bwMode="auto">
          <a:xfrm>
            <a:off x="1371600" y="4876800"/>
            <a:ext cx="609600"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9" name="Rectangle 2"/>
          <p:cNvSpPr>
            <a:spLocks noGrp="1" noChangeArrowheads="1"/>
          </p:cNvSpPr>
          <p:nvPr>
            <p:ph type="title"/>
          </p:nvPr>
        </p:nvSpPr>
        <p:spPr>
          <a:xfrm>
            <a:off x="76200" y="685800"/>
            <a:ext cx="9067800" cy="1143000"/>
          </a:xfrm>
          <a:ln w="38100">
            <a:solidFill>
              <a:schemeClr val="tx1"/>
            </a:solidFill>
            <a:miter lim="800000"/>
            <a:headEnd/>
            <a:tailEnd/>
          </a:ln>
        </p:spPr>
        <p:txBody>
          <a:bodyPr/>
          <a:lstStyle/>
          <a:p>
            <a:pPr eaLnBrk="1" hangingPunct="1"/>
            <a:r>
              <a:rPr lang="en-US" sz="2800" b="1" dirty="0" err="1">
                <a:solidFill>
                  <a:srgbClr val="0000CC"/>
                </a:solidFill>
              </a:rPr>
              <a:t>Jaringan</a:t>
            </a:r>
            <a:r>
              <a:rPr lang="en-US" sz="2800" b="1" dirty="0">
                <a:solidFill>
                  <a:srgbClr val="0000CC"/>
                </a:solidFill>
              </a:rPr>
              <a:t> </a:t>
            </a:r>
            <a:r>
              <a:rPr lang="en-US" sz="2800" b="1" dirty="0" err="1">
                <a:solidFill>
                  <a:srgbClr val="0000CC"/>
                </a:solidFill>
              </a:rPr>
              <a:t>telekomunikasi</a:t>
            </a:r>
            <a:r>
              <a:rPr lang="en-US" sz="2800" b="1" dirty="0">
                <a:solidFill>
                  <a:srgbClr val="0000CC"/>
                </a:solidFill>
              </a:rPr>
              <a:t> </a:t>
            </a:r>
            <a:r>
              <a:rPr lang="en-US" sz="2800" b="1" dirty="0" err="1" smtClean="0">
                <a:solidFill>
                  <a:srgbClr val="0000CC"/>
                </a:solidFill>
              </a:rPr>
              <a:t>untuk</a:t>
            </a:r>
            <a:r>
              <a:rPr lang="en-US" sz="2800" b="1" dirty="0" smtClean="0">
                <a:solidFill>
                  <a:srgbClr val="0000CC"/>
                </a:solidFill>
              </a:rPr>
              <a:t> </a:t>
            </a:r>
            <a:r>
              <a:rPr lang="en-US" sz="2800" b="1" dirty="0" err="1">
                <a:solidFill>
                  <a:srgbClr val="0000CC"/>
                </a:solidFill>
              </a:rPr>
              <a:t>melakukan</a:t>
            </a:r>
            <a:r>
              <a:rPr lang="en-US" sz="2800" b="1" dirty="0">
                <a:solidFill>
                  <a:srgbClr val="0000CC"/>
                </a:solidFill>
              </a:rPr>
              <a:t> </a:t>
            </a:r>
            <a:r>
              <a:rPr lang="en-US" sz="2800" b="1" dirty="0" smtClean="0">
                <a:solidFill>
                  <a:srgbClr val="0000CC"/>
                </a:solidFill>
              </a:rPr>
              <a:t>e-</a:t>
            </a:r>
            <a:r>
              <a:rPr lang="id-ID" sz="2800" b="1" dirty="0" smtClean="0">
                <a:solidFill>
                  <a:srgbClr val="0000CC"/>
                </a:solidFill>
              </a:rPr>
              <a:t>bisnis dan e-</a:t>
            </a:r>
            <a:r>
              <a:rPr lang="en-US" sz="2800" b="1" dirty="0" smtClean="0">
                <a:solidFill>
                  <a:srgbClr val="0000CC"/>
                </a:solidFill>
              </a:rPr>
              <a:t>commerce </a:t>
            </a:r>
            <a:r>
              <a:rPr lang="en-US" sz="2800" b="1" dirty="0" err="1">
                <a:solidFill>
                  <a:srgbClr val="0000CC"/>
                </a:solidFill>
              </a:rPr>
              <a:t>dan</a:t>
            </a:r>
            <a:r>
              <a:rPr lang="en-US" sz="2800" b="1" dirty="0">
                <a:solidFill>
                  <a:srgbClr val="0000CC"/>
                </a:solidFill>
              </a:rPr>
              <a:t> </a:t>
            </a:r>
            <a:r>
              <a:rPr lang="en-US" sz="2800" b="1" dirty="0" err="1">
                <a:solidFill>
                  <a:srgbClr val="0000CC"/>
                </a:solidFill>
              </a:rPr>
              <a:t>untuk</a:t>
            </a:r>
            <a:r>
              <a:rPr lang="en-US" sz="2800" b="1" dirty="0">
                <a:solidFill>
                  <a:srgbClr val="0000CC"/>
                </a:solidFill>
              </a:rPr>
              <a:t> </a:t>
            </a:r>
            <a:r>
              <a:rPr lang="en-US" sz="2800" b="1" dirty="0" err="1">
                <a:solidFill>
                  <a:srgbClr val="0000CC"/>
                </a:solidFill>
              </a:rPr>
              <a:t>mengelola</a:t>
            </a:r>
            <a:r>
              <a:rPr lang="en-US" sz="2800" b="1" dirty="0">
                <a:solidFill>
                  <a:srgbClr val="0000CC"/>
                </a:solidFill>
              </a:rPr>
              <a:t> </a:t>
            </a:r>
            <a:r>
              <a:rPr lang="en-US" sz="2800" b="1" dirty="0" err="1">
                <a:solidFill>
                  <a:srgbClr val="0000CC"/>
                </a:solidFill>
              </a:rPr>
              <a:t>operasi</a:t>
            </a:r>
            <a:r>
              <a:rPr lang="en-US" sz="2800" b="1" dirty="0">
                <a:solidFill>
                  <a:srgbClr val="0000CC"/>
                </a:solidFill>
              </a:rPr>
              <a:t> internal </a:t>
            </a:r>
            <a:endParaRPr lang="en-US" sz="2800" b="1" dirty="0" smtClean="0">
              <a:solidFill>
                <a:srgbClr val="0000CC"/>
              </a:solidFill>
            </a:endParaRPr>
          </a:p>
        </p:txBody>
      </p:sp>
    </p:spTree>
    <p:extLst>
      <p:ext uri="{BB962C8B-B14F-4D97-AF65-F5344CB8AC3E}">
        <p14:creationId xmlns:p14="http://schemas.microsoft.com/office/powerpoint/2010/main" val="1589806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71600" y="609600"/>
            <a:ext cx="6324600" cy="1143000"/>
          </a:xfrm>
          <a:ln w="38100">
            <a:solidFill>
              <a:schemeClr val="tx1"/>
            </a:solidFill>
            <a:miter lim="800000"/>
            <a:headEnd/>
            <a:tailEnd/>
          </a:ln>
        </p:spPr>
        <p:txBody>
          <a:bodyPr/>
          <a:lstStyle/>
          <a:p>
            <a:pPr eaLnBrk="1" hangingPunct="1"/>
            <a:r>
              <a:rPr lang="en-US" sz="3400" smtClean="0"/>
              <a:t>Komunikasi Data </a:t>
            </a:r>
            <a:br>
              <a:rPr lang="en-US" sz="3400" smtClean="0"/>
            </a:br>
            <a:r>
              <a:rPr lang="en-US" sz="3400" smtClean="0"/>
              <a:t>Komponen-komponen Sistem</a:t>
            </a:r>
          </a:p>
        </p:txBody>
      </p:sp>
      <p:sp>
        <p:nvSpPr>
          <p:cNvPr id="43011" name="Rectangle 3"/>
          <p:cNvSpPr>
            <a:spLocks noGrp="1" noChangeArrowheads="1"/>
          </p:cNvSpPr>
          <p:nvPr>
            <p:ph type="body" idx="1"/>
          </p:nvPr>
        </p:nvSpPr>
        <p:spPr>
          <a:xfrm>
            <a:off x="457200" y="2057400"/>
            <a:ext cx="8229600" cy="4068763"/>
          </a:xfrm>
          <a:ln w="19050">
            <a:solidFill>
              <a:schemeClr val="tx1"/>
            </a:solidFill>
            <a:miter lim="800000"/>
            <a:headEnd/>
            <a:tailEnd/>
          </a:ln>
        </p:spPr>
        <p:txBody>
          <a:bodyPr/>
          <a:lstStyle/>
          <a:p>
            <a:pPr eaLnBrk="1" hangingPunct="1"/>
            <a:r>
              <a:rPr lang="en-US" dirty="0" smtClean="0"/>
              <a:t>Ada lima </a:t>
            </a:r>
            <a:r>
              <a:rPr lang="en-US" dirty="0" err="1" smtClean="0"/>
              <a:t>komponen-komponen</a:t>
            </a:r>
            <a:r>
              <a:rPr lang="en-US" dirty="0" smtClean="0"/>
              <a:t> </a:t>
            </a:r>
            <a:r>
              <a:rPr lang="en-US" dirty="0" err="1" smtClean="0"/>
              <a:t>dasar</a:t>
            </a:r>
            <a:r>
              <a:rPr lang="en-US" dirty="0" smtClean="0"/>
              <a:t> </a:t>
            </a:r>
            <a:r>
              <a:rPr lang="en-US" dirty="0" err="1" smtClean="0"/>
              <a:t>dalam</a:t>
            </a:r>
            <a:r>
              <a:rPr lang="en-US" dirty="0" smtClean="0"/>
              <a:t> </a:t>
            </a:r>
            <a:r>
              <a:rPr lang="en-US" dirty="0" err="1" smtClean="0"/>
              <a:t>suatu</a:t>
            </a:r>
            <a:r>
              <a:rPr lang="en-US" dirty="0" smtClean="0"/>
              <a:t> </a:t>
            </a:r>
            <a:r>
              <a:rPr lang="en-US" dirty="0" err="1" smtClean="0"/>
              <a:t>jaringan</a:t>
            </a:r>
            <a:r>
              <a:rPr lang="en-US" dirty="0" smtClean="0"/>
              <a:t> </a:t>
            </a:r>
            <a:r>
              <a:rPr lang="en-US" dirty="0" err="1" smtClean="0"/>
              <a:t>komunikasi</a:t>
            </a:r>
            <a:r>
              <a:rPr lang="en-US" dirty="0" smtClean="0"/>
              <a:t> data, </a:t>
            </a:r>
            <a:r>
              <a:rPr lang="en-US" dirty="0" err="1" smtClean="0"/>
              <a:t>yaitu</a:t>
            </a:r>
            <a:r>
              <a:rPr lang="en-US" dirty="0" smtClean="0"/>
              <a:t> :</a:t>
            </a:r>
          </a:p>
          <a:p>
            <a:pPr eaLnBrk="1" hangingPunct="1">
              <a:buFontTx/>
              <a:buChar char="1"/>
            </a:pPr>
            <a:r>
              <a:rPr lang="en-US" dirty="0" err="1" smtClean="0"/>
              <a:t>Alat</a:t>
            </a:r>
            <a:r>
              <a:rPr lang="en-US" dirty="0" smtClean="0"/>
              <a:t> (</a:t>
            </a:r>
            <a:r>
              <a:rPr lang="en-US" dirty="0" err="1" smtClean="0"/>
              <a:t>tujuan</a:t>
            </a:r>
            <a:r>
              <a:rPr lang="en-US" dirty="0" smtClean="0"/>
              <a:t>)  </a:t>
            </a:r>
            <a:r>
              <a:rPr lang="en-US" dirty="0" err="1" smtClean="0"/>
              <a:t>pengiriman</a:t>
            </a:r>
            <a:endParaRPr lang="en-US" dirty="0" smtClean="0"/>
          </a:p>
          <a:p>
            <a:pPr eaLnBrk="1" hangingPunct="1">
              <a:buFontTx/>
              <a:buChar char="2"/>
            </a:pPr>
            <a:r>
              <a:rPr lang="en-US" dirty="0" err="1" smtClean="0"/>
              <a:t>Alat</a:t>
            </a:r>
            <a:r>
              <a:rPr lang="en-US" dirty="0" smtClean="0"/>
              <a:t> </a:t>
            </a:r>
            <a:r>
              <a:rPr lang="en-US" dirty="0" err="1" smtClean="0"/>
              <a:t>penghubung</a:t>
            </a:r>
            <a:r>
              <a:rPr lang="en-US" dirty="0" smtClean="0"/>
              <a:t> </a:t>
            </a:r>
            <a:r>
              <a:rPr lang="en-US" dirty="0" err="1" smtClean="0"/>
              <a:t>komunikasi</a:t>
            </a:r>
            <a:endParaRPr lang="en-US" dirty="0" smtClean="0"/>
          </a:p>
          <a:p>
            <a:pPr eaLnBrk="1" hangingPunct="1">
              <a:buFontTx/>
              <a:buChar char="3"/>
            </a:pPr>
            <a:r>
              <a:rPr lang="en-US" dirty="0" err="1" smtClean="0"/>
              <a:t>Saluran</a:t>
            </a:r>
            <a:r>
              <a:rPr lang="en-US" dirty="0" smtClean="0"/>
              <a:t> </a:t>
            </a:r>
            <a:r>
              <a:rPr lang="en-US" dirty="0" err="1" smtClean="0"/>
              <a:t>komunikasi</a:t>
            </a:r>
            <a:endParaRPr lang="en-US" dirty="0" smtClean="0"/>
          </a:p>
          <a:p>
            <a:pPr eaLnBrk="1" hangingPunct="1">
              <a:buFontTx/>
              <a:buChar char="4"/>
            </a:pPr>
            <a:r>
              <a:rPr lang="en-US" dirty="0" err="1" smtClean="0"/>
              <a:t>Alat</a:t>
            </a:r>
            <a:r>
              <a:rPr lang="en-US" dirty="0" smtClean="0"/>
              <a:t> </a:t>
            </a:r>
            <a:r>
              <a:rPr lang="en-US" dirty="0" err="1" smtClean="0"/>
              <a:t>penerimaan</a:t>
            </a:r>
            <a:endParaRPr lang="en-US" dirty="0" smtClean="0"/>
          </a:p>
          <a:p>
            <a:pPr eaLnBrk="1" hangingPunct="1">
              <a:buFontTx/>
              <a:buChar char="5"/>
            </a:pPr>
            <a:r>
              <a:rPr lang="en-US" dirty="0" err="1" smtClean="0"/>
              <a:t>Perangkat</a:t>
            </a:r>
            <a:r>
              <a:rPr lang="en-US" dirty="0" smtClean="0"/>
              <a:t> </a:t>
            </a:r>
            <a:r>
              <a:rPr lang="en-US" dirty="0" err="1" smtClean="0"/>
              <a:t>lunak</a:t>
            </a:r>
            <a:r>
              <a:rPr lang="en-US" dirty="0" smtClean="0"/>
              <a:t> </a:t>
            </a:r>
            <a:r>
              <a:rPr lang="en-US" dirty="0" err="1" smtClean="0"/>
              <a:t>komunikasi</a:t>
            </a:r>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44507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1600" y="685800"/>
            <a:ext cx="6400800" cy="1143000"/>
          </a:xfrm>
          <a:ln w="38100">
            <a:solidFill>
              <a:schemeClr val="tx1"/>
            </a:solidFill>
            <a:miter lim="800000"/>
            <a:headEnd/>
            <a:tailEnd/>
          </a:ln>
        </p:spPr>
        <p:txBody>
          <a:bodyPr/>
          <a:lstStyle/>
          <a:p>
            <a:pPr eaLnBrk="1" hangingPunct="1"/>
            <a:r>
              <a:rPr lang="en-US" sz="3400" smtClean="0"/>
              <a:t>Komunikasi Data </a:t>
            </a:r>
            <a:br>
              <a:rPr lang="en-US" sz="3400" smtClean="0"/>
            </a:br>
            <a:r>
              <a:rPr lang="en-US" sz="3400" smtClean="0"/>
              <a:t>Komponen-komponen Sistem</a:t>
            </a:r>
          </a:p>
        </p:txBody>
      </p:sp>
      <p:sp>
        <p:nvSpPr>
          <p:cNvPr id="44035" name="Rectangle 3"/>
          <p:cNvSpPr>
            <a:spLocks noGrp="1" noChangeArrowheads="1"/>
          </p:cNvSpPr>
          <p:nvPr>
            <p:ph type="body" idx="1"/>
          </p:nvPr>
        </p:nvSpPr>
        <p:spPr>
          <a:xfrm>
            <a:off x="457200" y="2057400"/>
            <a:ext cx="8229600" cy="4068763"/>
          </a:xfrm>
          <a:ln w="19050">
            <a:solidFill>
              <a:schemeClr val="tx1"/>
            </a:solidFill>
            <a:miter lim="800000"/>
            <a:headEnd/>
            <a:tailEnd/>
          </a:ln>
        </p:spPr>
        <p:txBody>
          <a:bodyPr/>
          <a:lstStyle/>
          <a:p>
            <a:pPr eaLnBrk="1" hangingPunct="1"/>
            <a:endParaRPr lang="en-US" dirty="0" smtClean="0"/>
          </a:p>
          <a:p>
            <a:pPr eaLnBrk="1" hangingPunct="1"/>
            <a:r>
              <a:rPr lang="en-US" dirty="0" err="1" smtClean="0"/>
              <a:t>Berikut</a:t>
            </a:r>
            <a:r>
              <a:rPr lang="en-US" dirty="0" smtClean="0"/>
              <a:t> </a:t>
            </a:r>
            <a:r>
              <a:rPr lang="en-US" dirty="0" err="1" smtClean="0"/>
              <a:t>ini</a:t>
            </a:r>
            <a:r>
              <a:rPr lang="en-US" dirty="0" smtClean="0"/>
              <a:t> </a:t>
            </a:r>
            <a:r>
              <a:rPr lang="en-US" dirty="0" err="1" smtClean="0"/>
              <a:t>adalah</a:t>
            </a:r>
            <a:r>
              <a:rPr lang="en-US" dirty="0" smtClean="0"/>
              <a:t> </a:t>
            </a:r>
            <a:r>
              <a:rPr lang="en-US" dirty="0" err="1" smtClean="0"/>
              <a:t>komponen-komponen</a:t>
            </a:r>
            <a:r>
              <a:rPr lang="en-US" dirty="0" smtClean="0"/>
              <a:t> model </a:t>
            </a:r>
            <a:r>
              <a:rPr lang="en-US" dirty="0" err="1" smtClean="0"/>
              <a:t>komunikasi</a:t>
            </a:r>
            <a:r>
              <a:rPr lang="en-US" dirty="0" smtClean="0"/>
              <a:t> data:</a:t>
            </a:r>
          </a:p>
          <a:p>
            <a:pPr eaLnBrk="1" hangingPunct="1">
              <a:buFontTx/>
              <a:buChar char="–"/>
            </a:pPr>
            <a:r>
              <a:rPr lang="en-US" dirty="0" err="1" smtClean="0"/>
              <a:t>Alat</a:t>
            </a:r>
            <a:r>
              <a:rPr lang="en-US" dirty="0" smtClean="0"/>
              <a:t> </a:t>
            </a:r>
            <a:r>
              <a:rPr lang="en-US" dirty="0" err="1" smtClean="0"/>
              <a:t>penghubung</a:t>
            </a:r>
            <a:endParaRPr lang="en-US" dirty="0" smtClean="0"/>
          </a:p>
          <a:p>
            <a:pPr eaLnBrk="1" hangingPunct="1">
              <a:buFontTx/>
              <a:buChar char="–"/>
            </a:pPr>
            <a:r>
              <a:rPr lang="en-US" dirty="0" err="1" smtClean="0"/>
              <a:t>Perangkat</a:t>
            </a:r>
            <a:r>
              <a:rPr lang="en-US" dirty="0" smtClean="0"/>
              <a:t> </a:t>
            </a:r>
            <a:r>
              <a:rPr lang="en-US" dirty="0" err="1" smtClean="0"/>
              <a:t>lunak</a:t>
            </a:r>
            <a:r>
              <a:rPr lang="en-US" dirty="0" smtClean="0"/>
              <a:t> </a:t>
            </a:r>
            <a:r>
              <a:rPr lang="en-US" dirty="0" err="1" smtClean="0"/>
              <a:t>komunikasi</a:t>
            </a:r>
            <a:endParaRPr lang="en-US" dirty="0" smtClean="0"/>
          </a:p>
          <a:p>
            <a:pPr eaLnBrk="1" hangingPunct="1">
              <a:buFontTx/>
              <a:buChar char="–"/>
            </a:pPr>
            <a:r>
              <a:rPr lang="en-US" dirty="0" err="1" smtClean="0"/>
              <a:t>Saluran</a:t>
            </a:r>
            <a:r>
              <a:rPr lang="en-US" dirty="0" smtClean="0"/>
              <a:t> </a:t>
            </a:r>
            <a:r>
              <a:rPr lang="en-US" dirty="0" err="1" smtClean="0"/>
              <a:t>komunikasi</a:t>
            </a:r>
            <a:endParaRPr lang="en-US" dirty="0" smtClean="0"/>
          </a:p>
          <a:p>
            <a:pPr eaLnBrk="1" hangingPunct="1">
              <a:buFontTx/>
              <a:buNone/>
            </a:pPr>
            <a:endParaRPr lang="en-US" dirty="0" smtClean="0"/>
          </a:p>
        </p:txBody>
      </p:sp>
    </p:spTree>
    <p:extLst>
      <p:ext uri="{BB962C8B-B14F-4D97-AF65-F5344CB8AC3E}">
        <p14:creationId xmlns:p14="http://schemas.microsoft.com/office/powerpoint/2010/main" val="1211659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828800" y="609600"/>
            <a:ext cx="5410200" cy="1143000"/>
          </a:xfrm>
          <a:ln w="38100">
            <a:solidFill>
              <a:schemeClr val="tx1"/>
            </a:solidFill>
            <a:miter lim="800000"/>
            <a:headEnd/>
            <a:tailEnd/>
          </a:ln>
        </p:spPr>
        <p:txBody>
          <a:bodyPr/>
          <a:lstStyle/>
          <a:p>
            <a:pPr eaLnBrk="1" hangingPunct="1"/>
            <a:r>
              <a:rPr lang="en-US" sz="3800" smtClean="0"/>
              <a:t>Alat Penghubung</a:t>
            </a:r>
          </a:p>
        </p:txBody>
      </p:sp>
      <p:sp>
        <p:nvSpPr>
          <p:cNvPr id="45059" name="Rectangle 3"/>
          <p:cNvSpPr>
            <a:spLocks noGrp="1" noChangeArrowheads="1"/>
          </p:cNvSpPr>
          <p:nvPr>
            <p:ph type="body" idx="1"/>
          </p:nvPr>
        </p:nvSpPr>
        <p:spPr>
          <a:xfrm>
            <a:off x="533400" y="2133600"/>
            <a:ext cx="8229600" cy="3916363"/>
          </a:xfrm>
          <a:ln w="19050">
            <a:solidFill>
              <a:schemeClr val="tx1"/>
            </a:solidFill>
            <a:miter lim="800000"/>
            <a:headEnd/>
            <a:tailEnd/>
          </a:ln>
        </p:spPr>
        <p:txBody>
          <a:bodyPr/>
          <a:lstStyle/>
          <a:p>
            <a:pPr eaLnBrk="1" hangingPunct="1"/>
            <a:r>
              <a:rPr lang="en-US" sz="2800" dirty="0" smtClean="0"/>
              <a:t>Ada </a:t>
            </a:r>
            <a:r>
              <a:rPr lang="en-US" sz="2800" dirty="0" err="1" smtClean="0"/>
              <a:t>enam</a:t>
            </a:r>
            <a:r>
              <a:rPr lang="en-US" sz="2800" dirty="0" smtClean="0"/>
              <a:t> </a:t>
            </a:r>
            <a:r>
              <a:rPr lang="en-US" sz="2800" dirty="0" err="1" smtClean="0"/>
              <a:t>alat</a:t>
            </a:r>
            <a:r>
              <a:rPr lang="en-US" sz="2800" dirty="0" smtClean="0"/>
              <a:t> </a:t>
            </a:r>
            <a:r>
              <a:rPr lang="en-US" sz="2800" dirty="0" err="1" smtClean="0"/>
              <a:t>penghubung</a:t>
            </a:r>
            <a:r>
              <a:rPr lang="en-US" sz="2800" dirty="0" smtClean="0"/>
              <a:t> </a:t>
            </a:r>
            <a:r>
              <a:rPr lang="en-US" sz="2800" dirty="0" err="1" smtClean="0"/>
              <a:t>komunikasi</a:t>
            </a:r>
            <a:r>
              <a:rPr lang="en-US" sz="2800" dirty="0" smtClean="0"/>
              <a:t> </a:t>
            </a:r>
            <a:r>
              <a:rPr lang="en-US" sz="2800" dirty="0" err="1" smtClean="0"/>
              <a:t>dasar</a:t>
            </a:r>
            <a:r>
              <a:rPr lang="en-US" sz="2800" dirty="0" smtClean="0"/>
              <a:t> yang </a:t>
            </a:r>
            <a:r>
              <a:rPr lang="en-US" sz="2800" dirty="0" err="1" smtClean="0"/>
              <a:t>digunakan</a:t>
            </a:r>
            <a:r>
              <a:rPr lang="en-US" sz="2800" dirty="0" smtClean="0"/>
              <a:t> </a:t>
            </a:r>
            <a:r>
              <a:rPr lang="en-US" sz="2800" dirty="0" err="1" smtClean="0"/>
              <a:t>dalam</a:t>
            </a:r>
            <a:r>
              <a:rPr lang="en-US" sz="2800" dirty="0" smtClean="0"/>
              <a:t> </a:t>
            </a:r>
            <a:r>
              <a:rPr lang="en-US" sz="2800" dirty="0" err="1" smtClean="0"/>
              <a:t>kebanyakan</a:t>
            </a:r>
            <a:r>
              <a:rPr lang="en-US" sz="2800" dirty="0" smtClean="0"/>
              <a:t> </a:t>
            </a:r>
            <a:r>
              <a:rPr lang="en-US" sz="2800" dirty="0" err="1" smtClean="0"/>
              <a:t>jaringan</a:t>
            </a:r>
            <a:r>
              <a:rPr lang="en-US" sz="2800" dirty="0" smtClean="0"/>
              <a:t> :</a:t>
            </a:r>
          </a:p>
          <a:p>
            <a:pPr eaLnBrk="1" hangingPunct="1">
              <a:buFontTx/>
              <a:buChar char="1"/>
            </a:pPr>
            <a:r>
              <a:rPr lang="en-US" sz="2800" dirty="0" err="1" smtClean="0"/>
              <a:t>Kartu</a:t>
            </a:r>
            <a:r>
              <a:rPr lang="en-US" sz="2800" dirty="0" smtClean="0"/>
              <a:t> </a:t>
            </a:r>
            <a:r>
              <a:rPr lang="en-US" sz="2800" dirty="0" err="1" smtClean="0"/>
              <a:t>penghubung</a:t>
            </a:r>
            <a:r>
              <a:rPr lang="en-US" sz="2800" dirty="0" smtClean="0"/>
              <a:t> </a:t>
            </a:r>
            <a:r>
              <a:rPr lang="en-US" sz="2800" dirty="0" err="1" smtClean="0"/>
              <a:t>jaringan</a:t>
            </a:r>
            <a:endParaRPr lang="en-US" sz="2800" dirty="0" smtClean="0"/>
          </a:p>
          <a:p>
            <a:pPr eaLnBrk="1" hangingPunct="1">
              <a:buFontTx/>
              <a:buChar char="2"/>
            </a:pPr>
            <a:r>
              <a:rPr lang="en-US" sz="2800" dirty="0" smtClean="0"/>
              <a:t>Modems</a:t>
            </a:r>
          </a:p>
          <a:p>
            <a:pPr eaLnBrk="1" hangingPunct="1">
              <a:buFontTx/>
              <a:buChar char="3"/>
            </a:pPr>
            <a:r>
              <a:rPr lang="en-US" sz="2800" dirty="0" smtClean="0"/>
              <a:t>Remote access devices</a:t>
            </a:r>
          </a:p>
          <a:p>
            <a:pPr eaLnBrk="1" hangingPunct="1">
              <a:buFontTx/>
              <a:buChar char="4"/>
            </a:pPr>
            <a:r>
              <a:rPr lang="en-US" sz="2800" dirty="0" smtClean="0"/>
              <a:t>Hubs</a:t>
            </a:r>
          </a:p>
          <a:p>
            <a:pPr eaLnBrk="1" hangingPunct="1">
              <a:buFontTx/>
              <a:buChar char="5"/>
            </a:pPr>
            <a:r>
              <a:rPr lang="en-US" sz="2800" dirty="0" smtClean="0"/>
              <a:t>Switches</a:t>
            </a:r>
          </a:p>
          <a:p>
            <a:pPr eaLnBrk="1" hangingPunct="1">
              <a:buFontTx/>
              <a:buChar char="6"/>
            </a:pPr>
            <a:r>
              <a:rPr lang="en-US" sz="2800" dirty="0" smtClean="0"/>
              <a:t>Routers</a:t>
            </a:r>
          </a:p>
          <a:p>
            <a:pPr eaLnBrk="1" hangingPunct="1">
              <a:buFontTx/>
              <a:buNone/>
            </a:pPr>
            <a:endParaRPr lang="en-US" sz="2800" dirty="0" smtClean="0"/>
          </a:p>
        </p:txBody>
      </p:sp>
    </p:spTree>
    <p:extLst>
      <p:ext uri="{BB962C8B-B14F-4D97-AF65-F5344CB8AC3E}">
        <p14:creationId xmlns:p14="http://schemas.microsoft.com/office/powerpoint/2010/main" val="64920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w="38100">
            <a:solidFill>
              <a:schemeClr val="tx1"/>
            </a:solidFill>
            <a:miter lim="800000"/>
            <a:headEnd/>
            <a:tailEnd/>
          </a:ln>
        </p:spPr>
        <p:txBody>
          <a:bodyPr/>
          <a:lstStyle/>
          <a:p>
            <a:pPr eaLnBrk="1" hangingPunct="1"/>
            <a:r>
              <a:rPr lang="en-US" sz="3800" dirty="0" err="1" smtClean="0"/>
              <a:t>Pendahuluan</a:t>
            </a:r>
            <a:r>
              <a:rPr lang="en-US" sz="3800" dirty="0" smtClean="0"/>
              <a:t>: E-Business</a:t>
            </a:r>
          </a:p>
        </p:txBody>
      </p:sp>
      <p:sp>
        <p:nvSpPr>
          <p:cNvPr id="8195" name="Rectangle 3"/>
          <p:cNvSpPr>
            <a:spLocks noGrp="1" noChangeArrowheads="1"/>
          </p:cNvSpPr>
          <p:nvPr>
            <p:ph type="body" idx="1"/>
          </p:nvPr>
        </p:nvSpPr>
        <p:spPr>
          <a:ln w="19050">
            <a:solidFill>
              <a:schemeClr val="tx1"/>
            </a:solidFill>
            <a:miter lim="800000"/>
            <a:headEnd/>
            <a:tailEnd/>
          </a:ln>
        </p:spPr>
        <p:txBody>
          <a:bodyPr/>
          <a:lstStyle/>
          <a:p>
            <a:pPr indent="-60325" eaLnBrk="1" hangingPunct="1">
              <a:buFontTx/>
              <a:buNone/>
            </a:pPr>
            <a:endParaRPr lang="en-US" sz="3700" smtClean="0"/>
          </a:p>
          <a:p>
            <a:pPr indent="-60325" eaLnBrk="1" hangingPunct="1">
              <a:buFontTx/>
              <a:buNone/>
            </a:pPr>
            <a:r>
              <a:rPr lang="en-US" sz="3700" smtClean="0"/>
              <a:t>E-business bukan hanya merupakan interaksi eksternal organisasi dengan:</a:t>
            </a:r>
          </a:p>
          <a:p>
            <a:pPr lvl="1" eaLnBrk="1" hangingPunct="1"/>
            <a:r>
              <a:rPr lang="en-US" smtClean="0"/>
              <a:t>Para pemasok, pelanggan, investor,</a:t>
            </a:r>
          </a:p>
          <a:p>
            <a:pPr lvl="1" eaLnBrk="1" hangingPunct="1"/>
            <a:r>
              <a:rPr lang="en-US" smtClean="0"/>
              <a:t>Kreditor, pemerintah, dan media massa</a:t>
            </a:r>
          </a:p>
          <a:p>
            <a:pPr indent="-60325" eaLnBrk="1" hangingPunct="1">
              <a:buFontTx/>
              <a:buNone/>
            </a:pPr>
            <a:endParaRPr lang="en-US" smtClean="0"/>
          </a:p>
        </p:txBody>
      </p:sp>
    </p:spTree>
    <p:extLst>
      <p:ext uri="{BB962C8B-B14F-4D97-AF65-F5344CB8AC3E}">
        <p14:creationId xmlns:p14="http://schemas.microsoft.com/office/powerpoint/2010/main" val="1131686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2600" y="304800"/>
            <a:ext cx="5486400" cy="1066800"/>
          </a:xfrm>
          <a:ln w="38100">
            <a:solidFill>
              <a:schemeClr val="tx1"/>
            </a:solidFill>
            <a:miter lim="800000"/>
            <a:headEnd/>
            <a:tailEnd/>
          </a:ln>
        </p:spPr>
        <p:txBody>
          <a:bodyPr/>
          <a:lstStyle/>
          <a:p>
            <a:pPr eaLnBrk="1" hangingPunct="1"/>
            <a:r>
              <a:rPr lang="en-US" sz="3800" smtClean="0"/>
              <a:t>Alat Penghubung</a:t>
            </a:r>
          </a:p>
        </p:txBody>
      </p:sp>
      <p:sp>
        <p:nvSpPr>
          <p:cNvPr id="46083" name="Rectangle 3"/>
          <p:cNvSpPr>
            <a:spLocks noGrp="1" noChangeArrowheads="1"/>
          </p:cNvSpPr>
          <p:nvPr>
            <p:ph type="body" idx="1"/>
          </p:nvPr>
        </p:nvSpPr>
        <p:spPr>
          <a:xfrm>
            <a:off x="685800" y="1981200"/>
            <a:ext cx="7924800" cy="4114800"/>
          </a:xfrm>
        </p:spPr>
        <p:txBody>
          <a:bodyPr/>
          <a:lstStyle/>
          <a:p>
            <a:pPr eaLnBrk="1" hangingPunct="1"/>
            <a:endParaRPr lang="id-ID" smtClean="0"/>
          </a:p>
        </p:txBody>
      </p:sp>
      <p:grpSp>
        <p:nvGrpSpPr>
          <p:cNvPr id="46084" name="Group 4"/>
          <p:cNvGrpSpPr>
            <a:grpSpLocks/>
          </p:cNvGrpSpPr>
          <p:nvPr/>
        </p:nvGrpSpPr>
        <p:grpSpPr bwMode="auto">
          <a:xfrm>
            <a:off x="228600" y="1524000"/>
            <a:ext cx="8382000" cy="4953000"/>
            <a:chOff x="144" y="1009"/>
            <a:chExt cx="5376" cy="3097"/>
          </a:xfrm>
        </p:grpSpPr>
        <p:sp>
          <p:nvSpPr>
            <p:cNvPr id="46085" name="Rectangle 5"/>
            <p:cNvSpPr>
              <a:spLocks noChangeArrowheads="1"/>
            </p:cNvSpPr>
            <p:nvPr/>
          </p:nvSpPr>
          <p:spPr bwMode="auto">
            <a:xfrm>
              <a:off x="144" y="1056"/>
              <a:ext cx="3216" cy="288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46086" name="Rectangle 6"/>
            <p:cNvSpPr>
              <a:spLocks noChangeArrowheads="1"/>
            </p:cNvSpPr>
            <p:nvPr/>
          </p:nvSpPr>
          <p:spPr bwMode="auto">
            <a:xfrm>
              <a:off x="1105" y="1009"/>
              <a:ext cx="134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n-US" sz="2800">
                  <a:solidFill>
                    <a:srgbClr val="1A1A00"/>
                  </a:solidFill>
                </a:rPr>
                <a:t>Company A</a:t>
              </a:r>
            </a:p>
          </p:txBody>
        </p:sp>
        <p:sp>
          <p:nvSpPr>
            <p:cNvPr id="46087" name="Rectangle 7"/>
            <p:cNvSpPr>
              <a:spLocks noChangeArrowheads="1"/>
            </p:cNvSpPr>
            <p:nvPr/>
          </p:nvSpPr>
          <p:spPr bwMode="auto">
            <a:xfrm>
              <a:off x="192" y="1296"/>
              <a:ext cx="816" cy="624"/>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800">
                  <a:solidFill>
                    <a:srgbClr val="1A1A00"/>
                  </a:solidFill>
                </a:rPr>
                <a:t>PC-1</a:t>
              </a:r>
            </a:p>
            <a:p>
              <a:pPr algn="ctr" hangingPunct="0"/>
              <a:endParaRPr lang="en-US" sz="2800">
                <a:solidFill>
                  <a:srgbClr val="1A1A00"/>
                </a:solidFill>
              </a:endParaRPr>
            </a:p>
          </p:txBody>
        </p:sp>
        <p:sp>
          <p:nvSpPr>
            <p:cNvPr id="46088" name="Rectangle 8"/>
            <p:cNvSpPr>
              <a:spLocks noChangeArrowheads="1"/>
            </p:cNvSpPr>
            <p:nvPr/>
          </p:nvSpPr>
          <p:spPr bwMode="auto">
            <a:xfrm>
              <a:off x="240" y="1632"/>
              <a:ext cx="672" cy="248"/>
            </a:xfrm>
            <a:prstGeom prst="rect">
              <a:avLst/>
            </a:prstGeom>
            <a:solidFill>
              <a:schemeClr val="bg1"/>
            </a:solidFill>
            <a:ln w="12700">
              <a:solidFill>
                <a:srgbClr val="333333"/>
              </a:solidFill>
              <a:miter lim="800000"/>
              <a:headEnd/>
              <a:tailEnd/>
            </a:ln>
          </p:spPr>
          <p:txBody>
            <a:bodyPr wrap="none" lIns="90488" tIns="44450" rIns="90488" bIns="44450" anchor="ctr"/>
            <a:lstStyle/>
            <a:p>
              <a:pPr algn="ctr" eaLnBrk="0" hangingPunct="0"/>
              <a:r>
                <a:rPr lang="en-US" sz="3200">
                  <a:solidFill>
                    <a:srgbClr val="1A1A00"/>
                  </a:solidFill>
                </a:rPr>
                <a:t>NIC</a:t>
              </a:r>
            </a:p>
          </p:txBody>
        </p:sp>
        <p:sp>
          <p:nvSpPr>
            <p:cNvPr id="46089" name="Rectangle 9"/>
            <p:cNvSpPr>
              <a:spLocks noChangeArrowheads="1"/>
            </p:cNvSpPr>
            <p:nvPr/>
          </p:nvSpPr>
          <p:spPr bwMode="auto">
            <a:xfrm>
              <a:off x="1296" y="1296"/>
              <a:ext cx="816" cy="624"/>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800">
                  <a:solidFill>
                    <a:srgbClr val="1A1A00"/>
                  </a:solidFill>
                </a:rPr>
                <a:t>PC-2</a:t>
              </a:r>
            </a:p>
            <a:p>
              <a:pPr algn="ctr" hangingPunct="0"/>
              <a:endParaRPr lang="en-US" sz="2800">
                <a:solidFill>
                  <a:srgbClr val="1A1A00"/>
                </a:solidFill>
              </a:endParaRPr>
            </a:p>
          </p:txBody>
        </p:sp>
        <p:sp>
          <p:nvSpPr>
            <p:cNvPr id="46090" name="Rectangle 10"/>
            <p:cNvSpPr>
              <a:spLocks noChangeArrowheads="1"/>
            </p:cNvSpPr>
            <p:nvPr/>
          </p:nvSpPr>
          <p:spPr bwMode="auto">
            <a:xfrm>
              <a:off x="2400" y="1296"/>
              <a:ext cx="816" cy="624"/>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800">
                  <a:solidFill>
                    <a:srgbClr val="1A1A00"/>
                  </a:solidFill>
                </a:rPr>
                <a:t>PC-3</a:t>
              </a:r>
            </a:p>
            <a:p>
              <a:pPr algn="ctr" hangingPunct="0"/>
              <a:endParaRPr lang="en-US" sz="2800">
                <a:solidFill>
                  <a:srgbClr val="1A1A00"/>
                </a:solidFill>
              </a:endParaRPr>
            </a:p>
          </p:txBody>
        </p:sp>
        <p:sp>
          <p:nvSpPr>
            <p:cNvPr id="46091" name="Rectangle 11"/>
            <p:cNvSpPr>
              <a:spLocks noChangeArrowheads="1"/>
            </p:cNvSpPr>
            <p:nvPr/>
          </p:nvSpPr>
          <p:spPr bwMode="auto">
            <a:xfrm>
              <a:off x="1344" y="1632"/>
              <a:ext cx="672" cy="248"/>
            </a:xfrm>
            <a:prstGeom prst="rect">
              <a:avLst/>
            </a:prstGeom>
            <a:solidFill>
              <a:schemeClr val="bg1"/>
            </a:solidFill>
            <a:ln w="12700">
              <a:solidFill>
                <a:srgbClr val="333333"/>
              </a:solidFill>
              <a:miter lim="800000"/>
              <a:headEnd/>
              <a:tailEnd/>
            </a:ln>
          </p:spPr>
          <p:txBody>
            <a:bodyPr wrap="none" lIns="90488" tIns="44450" rIns="90488" bIns="44450" anchor="ctr"/>
            <a:lstStyle/>
            <a:p>
              <a:pPr algn="ctr" eaLnBrk="0" hangingPunct="0"/>
              <a:r>
                <a:rPr lang="en-US" sz="3200">
                  <a:solidFill>
                    <a:srgbClr val="1A1A00"/>
                  </a:solidFill>
                </a:rPr>
                <a:t>NIC</a:t>
              </a:r>
            </a:p>
          </p:txBody>
        </p:sp>
        <p:sp>
          <p:nvSpPr>
            <p:cNvPr id="46092" name="Rectangle 12"/>
            <p:cNvSpPr>
              <a:spLocks noChangeArrowheads="1"/>
            </p:cNvSpPr>
            <p:nvPr/>
          </p:nvSpPr>
          <p:spPr bwMode="auto">
            <a:xfrm>
              <a:off x="2448" y="1632"/>
              <a:ext cx="672" cy="248"/>
            </a:xfrm>
            <a:prstGeom prst="rect">
              <a:avLst/>
            </a:prstGeom>
            <a:solidFill>
              <a:schemeClr val="bg1"/>
            </a:solidFill>
            <a:ln w="12700">
              <a:solidFill>
                <a:srgbClr val="333333"/>
              </a:solidFill>
              <a:miter lim="800000"/>
              <a:headEnd/>
              <a:tailEnd/>
            </a:ln>
          </p:spPr>
          <p:txBody>
            <a:bodyPr wrap="none" lIns="90488" tIns="44450" rIns="90488" bIns="44450" anchor="ctr"/>
            <a:lstStyle/>
            <a:p>
              <a:pPr algn="ctr" eaLnBrk="0" hangingPunct="0"/>
              <a:r>
                <a:rPr lang="en-US" sz="3200">
                  <a:solidFill>
                    <a:srgbClr val="1A1A00"/>
                  </a:solidFill>
                </a:rPr>
                <a:t>NIC</a:t>
              </a:r>
            </a:p>
          </p:txBody>
        </p:sp>
        <p:sp>
          <p:nvSpPr>
            <p:cNvPr id="46093" name="Line 13"/>
            <p:cNvSpPr>
              <a:spLocks noChangeShapeType="1"/>
            </p:cNvSpPr>
            <p:nvPr/>
          </p:nvSpPr>
          <p:spPr bwMode="auto">
            <a:xfrm>
              <a:off x="577" y="2256"/>
              <a:ext cx="2207"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6094" name="Rectangle 14"/>
            <p:cNvSpPr>
              <a:spLocks noChangeArrowheads="1"/>
            </p:cNvSpPr>
            <p:nvPr/>
          </p:nvSpPr>
          <p:spPr bwMode="auto">
            <a:xfrm>
              <a:off x="288" y="3072"/>
              <a:ext cx="768" cy="28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Switch</a:t>
              </a:r>
            </a:p>
          </p:txBody>
        </p:sp>
        <p:sp>
          <p:nvSpPr>
            <p:cNvPr id="46095" name="Rectangle 15"/>
            <p:cNvSpPr>
              <a:spLocks noChangeArrowheads="1"/>
            </p:cNvSpPr>
            <p:nvPr/>
          </p:nvSpPr>
          <p:spPr bwMode="auto">
            <a:xfrm>
              <a:off x="288" y="3600"/>
              <a:ext cx="768" cy="28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Router</a:t>
              </a:r>
            </a:p>
          </p:txBody>
        </p:sp>
        <p:sp>
          <p:nvSpPr>
            <p:cNvPr id="46096" name="Rectangle 16"/>
            <p:cNvSpPr>
              <a:spLocks noChangeArrowheads="1"/>
            </p:cNvSpPr>
            <p:nvPr/>
          </p:nvSpPr>
          <p:spPr bwMode="auto">
            <a:xfrm>
              <a:off x="288" y="2496"/>
              <a:ext cx="768" cy="28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Hub 1</a:t>
              </a:r>
            </a:p>
          </p:txBody>
        </p:sp>
        <p:sp>
          <p:nvSpPr>
            <p:cNvPr id="46097" name="Rectangle 17"/>
            <p:cNvSpPr>
              <a:spLocks noChangeArrowheads="1"/>
            </p:cNvSpPr>
            <p:nvPr/>
          </p:nvSpPr>
          <p:spPr bwMode="auto">
            <a:xfrm>
              <a:off x="1440" y="3072"/>
              <a:ext cx="768" cy="28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Hub 1</a:t>
              </a:r>
            </a:p>
          </p:txBody>
        </p:sp>
        <p:sp>
          <p:nvSpPr>
            <p:cNvPr id="46098" name="Oval 18"/>
            <p:cNvSpPr>
              <a:spLocks noChangeArrowheads="1"/>
            </p:cNvSpPr>
            <p:nvPr/>
          </p:nvSpPr>
          <p:spPr bwMode="auto">
            <a:xfrm>
              <a:off x="2544" y="2832"/>
              <a:ext cx="768" cy="768"/>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lnSpc>
                  <a:spcPct val="75000"/>
                </a:lnSpc>
              </a:pPr>
              <a:r>
                <a:rPr lang="en-US" sz="2800">
                  <a:solidFill>
                    <a:srgbClr val="1A1A00"/>
                  </a:solidFill>
                </a:rPr>
                <a:t>Other</a:t>
              </a:r>
            </a:p>
            <a:p>
              <a:pPr algn="ctr" eaLnBrk="0" hangingPunct="0">
                <a:lnSpc>
                  <a:spcPct val="75000"/>
                </a:lnSpc>
              </a:pPr>
              <a:r>
                <a:rPr lang="en-US" sz="2800">
                  <a:solidFill>
                    <a:srgbClr val="1A1A00"/>
                  </a:solidFill>
                </a:rPr>
                <a:t>LANs</a:t>
              </a:r>
            </a:p>
          </p:txBody>
        </p:sp>
        <p:sp>
          <p:nvSpPr>
            <p:cNvPr id="46099" name="Line 19"/>
            <p:cNvSpPr>
              <a:spLocks noChangeShapeType="1"/>
            </p:cNvSpPr>
            <p:nvPr/>
          </p:nvSpPr>
          <p:spPr bwMode="auto">
            <a:xfrm>
              <a:off x="672" y="2257"/>
              <a:ext cx="0" cy="239"/>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6100" name="Rectangle 20"/>
            <p:cNvSpPr>
              <a:spLocks noChangeArrowheads="1"/>
            </p:cNvSpPr>
            <p:nvPr/>
          </p:nvSpPr>
          <p:spPr bwMode="auto">
            <a:xfrm>
              <a:off x="3840" y="1104"/>
              <a:ext cx="1680" cy="2832"/>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46101" name="Rectangle 21"/>
            <p:cNvSpPr>
              <a:spLocks noChangeArrowheads="1"/>
            </p:cNvSpPr>
            <p:nvPr/>
          </p:nvSpPr>
          <p:spPr bwMode="auto">
            <a:xfrm>
              <a:off x="3841" y="1115"/>
              <a:ext cx="1678" cy="45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75000"/>
                </a:lnSpc>
                <a:spcBef>
                  <a:spcPct val="50000"/>
                </a:spcBef>
              </a:pPr>
              <a:r>
                <a:rPr lang="en-US" sz="2800">
                  <a:solidFill>
                    <a:srgbClr val="1A1A00"/>
                  </a:solidFill>
                </a:rPr>
                <a:t>Internet service provider</a:t>
              </a:r>
            </a:p>
          </p:txBody>
        </p:sp>
        <p:sp>
          <p:nvSpPr>
            <p:cNvPr id="46102" name="Rectangle 22"/>
            <p:cNvSpPr>
              <a:spLocks noChangeArrowheads="1"/>
            </p:cNvSpPr>
            <p:nvPr/>
          </p:nvSpPr>
          <p:spPr bwMode="auto">
            <a:xfrm>
              <a:off x="3984" y="1728"/>
              <a:ext cx="1440" cy="52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lnSpc>
                  <a:spcPct val="75000"/>
                </a:lnSpc>
              </a:pPr>
              <a:r>
                <a:rPr lang="en-US" sz="2800">
                  <a:solidFill>
                    <a:srgbClr val="1A1A00"/>
                  </a:solidFill>
                </a:rPr>
                <a:t>Remote access</a:t>
              </a:r>
            </a:p>
            <a:p>
              <a:pPr algn="ctr" eaLnBrk="0" hangingPunct="0">
                <a:lnSpc>
                  <a:spcPct val="75000"/>
                </a:lnSpc>
              </a:pPr>
              <a:r>
                <a:rPr lang="en-US" sz="2800">
                  <a:solidFill>
                    <a:srgbClr val="1A1A00"/>
                  </a:solidFill>
                </a:rPr>
                <a:t>device</a:t>
              </a:r>
            </a:p>
          </p:txBody>
        </p:sp>
        <p:sp>
          <p:nvSpPr>
            <p:cNvPr id="46103" name="Rectangle 23"/>
            <p:cNvSpPr>
              <a:spLocks noChangeArrowheads="1"/>
            </p:cNvSpPr>
            <p:nvPr/>
          </p:nvSpPr>
          <p:spPr bwMode="auto">
            <a:xfrm>
              <a:off x="3984" y="2544"/>
              <a:ext cx="1440" cy="52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lnSpc>
                  <a:spcPct val="75000"/>
                </a:lnSpc>
              </a:pPr>
              <a:r>
                <a:rPr lang="en-US" sz="2800">
                  <a:solidFill>
                    <a:srgbClr val="1A1A00"/>
                  </a:solidFill>
                </a:rPr>
                <a:t>Frame relay</a:t>
              </a:r>
            </a:p>
            <a:p>
              <a:pPr algn="ctr" eaLnBrk="0" hangingPunct="0">
                <a:lnSpc>
                  <a:spcPct val="75000"/>
                </a:lnSpc>
              </a:pPr>
              <a:r>
                <a:rPr lang="en-US" sz="2800">
                  <a:solidFill>
                    <a:srgbClr val="1A1A00"/>
                  </a:solidFill>
                </a:rPr>
                <a:t>switch</a:t>
              </a:r>
            </a:p>
          </p:txBody>
        </p:sp>
        <p:sp>
          <p:nvSpPr>
            <p:cNvPr id="46104" name="Rectangle 24"/>
            <p:cNvSpPr>
              <a:spLocks noChangeArrowheads="1"/>
            </p:cNvSpPr>
            <p:nvPr/>
          </p:nvSpPr>
          <p:spPr bwMode="auto">
            <a:xfrm>
              <a:off x="3984" y="3312"/>
              <a:ext cx="1440" cy="528"/>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Router</a:t>
              </a:r>
            </a:p>
          </p:txBody>
        </p:sp>
        <p:sp>
          <p:nvSpPr>
            <p:cNvPr id="46105" name="Line 25"/>
            <p:cNvSpPr>
              <a:spLocks noChangeShapeType="1"/>
            </p:cNvSpPr>
            <p:nvPr/>
          </p:nvSpPr>
          <p:spPr bwMode="auto">
            <a:xfrm flipH="1">
              <a:off x="1441" y="4106"/>
              <a:ext cx="2399"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6106" name="Freeform 26"/>
            <p:cNvSpPr>
              <a:spLocks/>
            </p:cNvSpPr>
            <p:nvPr/>
          </p:nvSpPr>
          <p:spPr bwMode="auto">
            <a:xfrm>
              <a:off x="672" y="3360"/>
              <a:ext cx="1" cy="241"/>
            </a:xfrm>
            <a:custGeom>
              <a:avLst/>
              <a:gdLst>
                <a:gd name="T0" fmla="*/ 0 w 1"/>
                <a:gd name="T1" fmla="*/ 240 h 241"/>
                <a:gd name="T2" fmla="*/ 0 w 1"/>
                <a:gd name="T3" fmla="*/ 0 h 241"/>
                <a:gd name="T4" fmla="*/ 0 60000 65536"/>
                <a:gd name="T5" fmla="*/ 0 60000 65536"/>
                <a:gd name="T6" fmla="*/ 0 w 1"/>
                <a:gd name="T7" fmla="*/ 0 h 241"/>
                <a:gd name="T8" fmla="*/ 1 w 1"/>
                <a:gd name="T9" fmla="*/ 241 h 241"/>
              </a:gdLst>
              <a:ahLst/>
              <a:cxnLst>
                <a:cxn ang="T4">
                  <a:pos x="T0" y="T1"/>
                </a:cxn>
                <a:cxn ang="T5">
                  <a:pos x="T2" y="T3"/>
                </a:cxn>
              </a:cxnLst>
              <a:rect l="T6" t="T7" r="T8" b="T9"/>
              <a:pathLst>
                <a:path w="1" h="241">
                  <a:moveTo>
                    <a:pt x="0" y="240"/>
                  </a:moveTo>
                  <a:lnTo>
                    <a:pt x="0" y="0"/>
                  </a:lnTo>
                </a:path>
              </a:pathLst>
            </a:custGeom>
            <a:noFill/>
            <a:ln w="12700"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07" name="Freeform 27"/>
            <p:cNvSpPr>
              <a:spLocks/>
            </p:cNvSpPr>
            <p:nvPr/>
          </p:nvSpPr>
          <p:spPr bwMode="auto">
            <a:xfrm>
              <a:off x="672" y="2784"/>
              <a:ext cx="1" cy="289"/>
            </a:xfrm>
            <a:custGeom>
              <a:avLst/>
              <a:gdLst>
                <a:gd name="T0" fmla="*/ 0 w 1"/>
                <a:gd name="T1" fmla="*/ 288 h 289"/>
                <a:gd name="T2" fmla="*/ 0 w 1"/>
                <a:gd name="T3" fmla="*/ 0 h 289"/>
                <a:gd name="T4" fmla="*/ 0 60000 65536"/>
                <a:gd name="T5" fmla="*/ 0 60000 65536"/>
                <a:gd name="T6" fmla="*/ 0 w 1"/>
                <a:gd name="T7" fmla="*/ 0 h 289"/>
                <a:gd name="T8" fmla="*/ 1 w 1"/>
                <a:gd name="T9" fmla="*/ 289 h 289"/>
              </a:gdLst>
              <a:ahLst/>
              <a:cxnLst>
                <a:cxn ang="T4">
                  <a:pos x="T0" y="T1"/>
                </a:cxn>
                <a:cxn ang="T5">
                  <a:pos x="T2" y="T3"/>
                </a:cxn>
              </a:cxnLst>
              <a:rect l="T6" t="T7" r="T8" b="T9"/>
              <a:pathLst>
                <a:path w="1" h="289">
                  <a:moveTo>
                    <a:pt x="0" y="288"/>
                  </a:moveTo>
                  <a:lnTo>
                    <a:pt x="0" y="0"/>
                  </a:lnTo>
                </a:path>
              </a:pathLst>
            </a:custGeom>
            <a:noFill/>
            <a:ln w="12700"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08" name="Freeform 28"/>
            <p:cNvSpPr>
              <a:spLocks/>
            </p:cNvSpPr>
            <p:nvPr/>
          </p:nvSpPr>
          <p:spPr bwMode="auto">
            <a:xfrm>
              <a:off x="576" y="1880"/>
              <a:ext cx="1" cy="377"/>
            </a:xfrm>
            <a:custGeom>
              <a:avLst/>
              <a:gdLst>
                <a:gd name="T0" fmla="*/ 0 w 1"/>
                <a:gd name="T1" fmla="*/ 376 h 377"/>
                <a:gd name="T2" fmla="*/ 0 w 1"/>
                <a:gd name="T3" fmla="*/ 0 h 377"/>
                <a:gd name="T4" fmla="*/ 0 60000 65536"/>
                <a:gd name="T5" fmla="*/ 0 60000 65536"/>
                <a:gd name="T6" fmla="*/ 0 w 1"/>
                <a:gd name="T7" fmla="*/ 0 h 377"/>
                <a:gd name="T8" fmla="*/ 1 w 1"/>
                <a:gd name="T9" fmla="*/ 377 h 377"/>
              </a:gdLst>
              <a:ahLst/>
              <a:cxnLst>
                <a:cxn ang="T4">
                  <a:pos x="T0" y="T1"/>
                </a:cxn>
                <a:cxn ang="T5">
                  <a:pos x="T2" y="T3"/>
                </a:cxn>
              </a:cxnLst>
              <a:rect l="T6" t="T7" r="T8" b="T9"/>
              <a:pathLst>
                <a:path w="1" h="377">
                  <a:moveTo>
                    <a:pt x="0" y="376"/>
                  </a:moveTo>
                  <a:lnTo>
                    <a:pt x="0" y="0"/>
                  </a:lnTo>
                </a:path>
              </a:pathLst>
            </a:custGeom>
            <a:noFill/>
            <a:ln w="12700" cap="rnd">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09" name="Freeform 29"/>
            <p:cNvSpPr>
              <a:spLocks/>
            </p:cNvSpPr>
            <p:nvPr/>
          </p:nvSpPr>
          <p:spPr bwMode="auto">
            <a:xfrm>
              <a:off x="2784" y="1880"/>
              <a:ext cx="1" cy="377"/>
            </a:xfrm>
            <a:custGeom>
              <a:avLst/>
              <a:gdLst>
                <a:gd name="T0" fmla="*/ 0 w 1"/>
                <a:gd name="T1" fmla="*/ 376 h 377"/>
                <a:gd name="T2" fmla="*/ 0 w 1"/>
                <a:gd name="T3" fmla="*/ 0 h 377"/>
                <a:gd name="T4" fmla="*/ 0 60000 65536"/>
                <a:gd name="T5" fmla="*/ 0 60000 65536"/>
                <a:gd name="T6" fmla="*/ 0 w 1"/>
                <a:gd name="T7" fmla="*/ 0 h 377"/>
                <a:gd name="T8" fmla="*/ 1 w 1"/>
                <a:gd name="T9" fmla="*/ 377 h 377"/>
              </a:gdLst>
              <a:ahLst/>
              <a:cxnLst>
                <a:cxn ang="T4">
                  <a:pos x="T0" y="T1"/>
                </a:cxn>
                <a:cxn ang="T5">
                  <a:pos x="T2" y="T3"/>
                </a:cxn>
              </a:cxnLst>
              <a:rect l="T6" t="T7" r="T8" b="T9"/>
              <a:pathLst>
                <a:path w="1" h="377">
                  <a:moveTo>
                    <a:pt x="0" y="376"/>
                  </a:moveTo>
                  <a:lnTo>
                    <a:pt x="0" y="0"/>
                  </a:lnTo>
                </a:path>
              </a:pathLst>
            </a:custGeom>
            <a:noFill/>
            <a:ln w="12700" cap="rnd">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10" name="Line 30"/>
            <p:cNvSpPr>
              <a:spLocks noChangeShapeType="1"/>
            </p:cNvSpPr>
            <p:nvPr/>
          </p:nvSpPr>
          <p:spPr bwMode="auto">
            <a:xfrm flipV="1">
              <a:off x="1680" y="1873"/>
              <a:ext cx="0" cy="38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6111" name="Freeform 31"/>
            <p:cNvSpPr>
              <a:spLocks/>
            </p:cNvSpPr>
            <p:nvPr/>
          </p:nvSpPr>
          <p:spPr bwMode="auto">
            <a:xfrm>
              <a:off x="1056" y="3216"/>
              <a:ext cx="385" cy="1"/>
            </a:xfrm>
            <a:custGeom>
              <a:avLst/>
              <a:gdLst>
                <a:gd name="T0" fmla="*/ 0 w 385"/>
                <a:gd name="T1" fmla="*/ 0 h 1"/>
                <a:gd name="T2" fmla="*/ 384 w 385"/>
                <a:gd name="T3" fmla="*/ 0 h 1"/>
                <a:gd name="T4" fmla="*/ 0 60000 65536"/>
                <a:gd name="T5" fmla="*/ 0 60000 65536"/>
                <a:gd name="T6" fmla="*/ 0 w 385"/>
                <a:gd name="T7" fmla="*/ 0 h 1"/>
                <a:gd name="T8" fmla="*/ 385 w 385"/>
                <a:gd name="T9" fmla="*/ 1 h 1"/>
              </a:gdLst>
              <a:ahLst/>
              <a:cxnLst>
                <a:cxn ang="T4">
                  <a:pos x="T0" y="T1"/>
                </a:cxn>
                <a:cxn ang="T5">
                  <a:pos x="T2" y="T3"/>
                </a:cxn>
              </a:cxnLst>
              <a:rect l="T6" t="T7" r="T8" b="T9"/>
              <a:pathLst>
                <a:path w="385" h="1">
                  <a:moveTo>
                    <a:pt x="0" y="0"/>
                  </a:moveTo>
                  <a:lnTo>
                    <a:pt x="384" y="0"/>
                  </a:lnTo>
                </a:path>
              </a:pathLst>
            </a:custGeom>
            <a:noFill/>
            <a:ln w="12700"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12" name="Freeform 32"/>
            <p:cNvSpPr>
              <a:spLocks/>
            </p:cNvSpPr>
            <p:nvPr/>
          </p:nvSpPr>
          <p:spPr bwMode="auto">
            <a:xfrm>
              <a:off x="2208" y="3216"/>
              <a:ext cx="337" cy="1"/>
            </a:xfrm>
            <a:custGeom>
              <a:avLst/>
              <a:gdLst>
                <a:gd name="T0" fmla="*/ 0 w 337"/>
                <a:gd name="T1" fmla="*/ 0 h 1"/>
                <a:gd name="T2" fmla="*/ 336 w 337"/>
                <a:gd name="T3" fmla="*/ 0 h 1"/>
                <a:gd name="T4" fmla="*/ 0 60000 65536"/>
                <a:gd name="T5" fmla="*/ 0 60000 65536"/>
                <a:gd name="T6" fmla="*/ 0 w 337"/>
                <a:gd name="T7" fmla="*/ 0 h 1"/>
                <a:gd name="T8" fmla="*/ 337 w 337"/>
                <a:gd name="T9" fmla="*/ 1 h 1"/>
              </a:gdLst>
              <a:ahLst/>
              <a:cxnLst>
                <a:cxn ang="T4">
                  <a:pos x="T0" y="T1"/>
                </a:cxn>
                <a:cxn ang="T5">
                  <a:pos x="T2" y="T3"/>
                </a:cxn>
              </a:cxnLst>
              <a:rect l="T6" t="T7" r="T8" b="T9"/>
              <a:pathLst>
                <a:path w="337" h="1">
                  <a:moveTo>
                    <a:pt x="0" y="0"/>
                  </a:moveTo>
                  <a:lnTo>
                    <a:pt x="336" y="0"/>
                  </a:lnTo>
                </a:path>
              </a:pathLst>
            </a:custGeom>
            <a:noFill/>
            <a:ln w="12700"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13" name="Freeform 33"/>
            <p:cNvSpPr>
              <a:spLocks/>
            </p:cNvSpPr>
            <p:nvPr/>
          </p:nvSpPr>
          <p:spPr bwMode="auto">
            <a:xfrm>
              <a:off x="1056" y="3733"/>
              <a:ext cx="385" cy="372"/>
            </a:xfrm>
            <a:custGeom>
              <a:avLst/>
              <a:gdLst>
                <a:gd name="T0" fmla="*/ 384 w 385"/>
                <a:gd name="T1" fmla="*/ 371 h 372"/>
                <a:gd name="T2" fmla="*/ 0 w 385"/>
                <a:gd name="T3" fmla="*/ 0 h 372"/>
                <a:gd name="T4" fmla="*/ 0 60000 65536"/>
                <a:gd name="T5" fmla="*/ 0 60000 65536"/>
                <a:gd name="T6" fmla="*/ 0 w 385"/>
                <a:gd name="T7" fmla="*/ 0 h 372"/>
                <a:gd name="T8" fmla="*/ 385 w 385"/>
                <a:gd name="T9" fmla="*/ 372 h 372"/>
              </a:gdLst>
              <a:ahLst/>
              <a:cxnLst>
                <a:cxn ang="T4">
                  <a:pos x="T0" y="T1"/>
                </a:cxn>
                <a:cxn ang="T5">
                  <a:pos x="T2" y="T3"/>
                </a:cxn>
              </a:cxnLst>
              <a:rect l="T6" t="T7" r="T8" b="T9"/>
              <a:pathLst>
                <a:path w="385" h="372">
                  <a:moveTo>
                    <a:pt x="384" y="371"/>
                  </a:moveTo>
                  <a:lnTo>
                    <a:pt x="0" y="0"/>
                  </a:lnTo>
                </a:path>
              </a:pathLst>
            </a:custGeom>
            <a:noFill/>
            <a:ln w="50800" cap="rnd">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14" name="Freeform 34"/>
            <p:cNvSpPr>
              <a:spLocks/>
            </p:cNvSpPr>
            <p:nvPr/>
          </p:nvSpPr>
          <p:spPr bwMode="auto">
            <a:xfrm>
              <a:off x="3504" y="2806"/>
              <a:ext cx="481" cy="592"/>
            </a:xfrm>
            <a:custGeom>
              <a:avLst/>
              <a:gdLst>
                <a:gd name="T0" fmla="*/ 0 w 481"/>
                <a:gd name="T1" fmla="*/ 591 h 592"/>
                <a:gd name="T2" fmla="*/ 480 w 481"/>
                <a:gd name="T3" fmla="*/ 0 h 592"/>
                <a:gd name="T4" fmla="*/ 0 60000 65536"/>
                <a:gd name="T5" fmla="*/ 0 60000 65536"/>
                <a:gd name="T6" fmla="*/ 0 w 481"/>
                <a:gd name="T7" fmla="*/ 0 h 592"/>
                <a:gd name="T8" fmla="*/ 481 w 481"/>
                <a:gd name="T9" fmla="*/ 592 h 592"/>
              </a:gdLst>
              <a:ahLst/>
              <a:cxnLst>
                <a:cxn ang="T4">
                  <a:pos x="T0" y="T1"/>
                </a:cxn>
                <a:cxn ang="T5">
                  <a:pos x="T2" y="T3"/>
                </a:cxn>
              </a:cxnLst>
              <a:rect l="T6" t="T7" r="T8" b="T9"/>
              <a:pathLst>
                <a:path w="481" h="592">
                  <a:moveTo>
                    <a:pt x="0" y="591"/>
                  </a:moveTo>
                  <a:lnTo>
                    <a:pt x="480" y="0"/>
                  </a:lnTo>
                </a:path>
              </a:pathLst>
            </a:custGeom>
            <a:noFill/>
            <a:ln w="50800" cap="rnd">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6115" name="Freeform 35"/>
            <p:cNvSpPr>
              <a:spLocks/>
            </p:cNvSpPr>
            <p:nvPr/>
          </p:nvSpPr>
          <p:spPr bwMode="auto">
            <a:xfrm>
              <a:off x="3504" y="3386"/>
              <a:ext cx="337" cy="712"/>
            </a:xfrm>
            <a:custGeom>
              <a:avLst/>
              <a:gdLst>
                <a:gd name="T0" fmla="*/ 336 w 337"/>
                <a:gd name="T1" fmla="*/ 711 h 712"/>
                <a:gd name="T2" fmla="*/ 0 w 337"/>
                <a:gd name="T3" fmla="*/ 0 h 712"/>
                <a:gd name="T4" fmla="*/ 0 60000 65536"/>
                <a:gd name="T5" fmla="*/ 0 60000 65536"/>
                <a:gd name="T6" fmla="*/ 0 w 337"/>
                <a:gd name="T7" fmla="*/ 0 h 712"/>
                <a:gd name="T8" fmla="*/ 337 w 337"/>
                <a:gd name="T9" fmla="*/ 712 h 712"/>
              </a:gdLst>
              <a:ahLst/>
              <a:cxnLst>
                <a:cxn ang="T4">
                  <a:pos x="T0" y="T1"/>
                </a:cxn>
                <a:cxn ang="T5">
                  <a:pos x="T2" y="T3"/>
                </a:cxn>
              </a:cxnLst>
              <a:rect l="T6" t="T7" r="T8" b="T9"/>
              <a:pathLst>
                <a:path w="337" h="712">
                  <a:moveTo>
                    <a:pt x="336" y="711"/>
                  </a:moveTo>
                  <a:lnTo>
                    <a:pt x="0" y="0"/>
                  </a:lnTo>
                </a:path>
              </a:pathLst>
            </a:custGeom>
            <a:noFill/>
            <a:ln w="50800" cap="rnd">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grpSp>
    </p:spTree>
    <p:extLst>
      <p:ext uri="{BB962C8B-B14F-4D97-AF65-F5344CB8AC3E}">
        <p14:creationId xmlns:p14="http://schemas.microsoft.com/office/powerpoint/2010/main" val="472445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609600"/>
            <a:ext cx="5029200" cy="1143000"/>
          </a:xfrm>
          <a:ln w="38100">
            <a:solidFill>
              <a:schemeClr val="tx1"/>
            </a:solidFill>
            <a:miter lim="800000"/>
            <a:headEnd/>
            <a:tailEnd/>
          </a:ln>
        </p:spPr>
        <p:txBody>
          <a:bodyPr/>
          <a:lstStyle/>
          <a:p>
            <a:pPr eaLnBrk="1" hangingPunct="1"/>
            <a:r>
              <a:rPr lang="en-US" sz="3800" smtClean="0"/>
              <a:t>Alat Penghubung</a:t>
            </a:r>
          </a:p>
        </p:txBody>
      </p:sp>
      <p:sp>
        <p:nvSpPr>
          <p:cNvPr id="47108" name="Rectangle 4"/>
          <p:cNvSpPr>
            <a:spLocks noChangeArrowheads="1"/>
          </p:cNvSpPr>
          <p:nvPr/>
        </p:nvSpPr>
        <p:spPr bwMode="auto">
          <a:xfrm>
            <a:off x="439738" y="1905000"/>
            <a:ext cx="1905000" cy="11430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800">
                <a:solidFill>
                  <a:srgbClr val="1A1A00"/>
                </a:solidFill>
              </a:rPr>
              <a:t>Home PC</a:t>
            </a:r>
          </a:p>
          <a:p>
            <a:pPr algn="ctr" hangingPunct="0"/>
            <a:endParaRPr lang="en-US" sz="2800">
              <a:solidFill>
                <a:srgbClr val="1A1A00"/>
              </a:solidFill>
            </a:endParaRPr>
          </a:p>
        </p:txBody>
      </p:sp>
      <p:sp>
        <p:nvSpPr>
          <p:cNvPr id="47109" name="Rectangle 5"/>
          <p:cNvSpPr>
            <a:spLocks noChangeArrowheads="1"/>
          </p:cNvSpPr>
          <p:nvPr/>
        </p:nvSpPr>
        <p:spPr bwMode="auto">
          <a:xfrm>
            <a:off x="703263" y="2438400"/>
            <a:ext cx="1371600" cy="457200"/>
          </a:xfrm>
          <a:prstGeom prst="rect">
            <a:avLst/>
          </a:prstGeom>
          <a:solidFill>
            <a:schemeClr val="bg1"/>
          </a:solidFill>
          <a:ln w="12700">
            <a:solidFill>
              <a:srgbClr val="333333"/>
            </a:solidFill>
            <a:miter lim="800000"/>
            <a:headEnd/>
            <a:tailEnd/>
          </a:ln>
        </p:spPr>
        <p:txBody>
          <a:bodyPr wrap="none" lIns="90488" tIns="44450" rIns="90488" bIns="44450" anchor="ctr"/>
          <a:lstStyle/>
          <a:p>
            <a:pPr algn="ctr" eaLnBrk="0" hangingPunct="0"/>
            <a:r>
              <a:rPr lang="en-US" sz="2800">
                <a:solidFill>
                  <a:srgbClr val="1A1A00"/>
                </a:solidFill>
              </a:rPr>
              <a:t>Modem</a:t>
            </a:r>
          </a:p>
        </p:txBody>
      </p:sp>
      <p:sp>
        <p:nvSpPr>
          <p:cNvPr id="47110" name="Line 6"/>
          <p:cNvSpPr>
            <a:spLocks noChangeShapeType="1"/>
          </p:cNvSpPr>
          <p:nvPr/>
        </p:nvSpPr>
        <p:spPr bwMode="auto">
          <a:xfrm>
            <a:off x="915988" y="3581400"/>
            <a:ext cx="3579812"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7111" name="Line 7"/>
          <p:cNvSpPr>
            <a:spLocks noChangeShapeType="1"/>
          </p:cNvSpPr>
          <p:nvPr/>
        </p:nvSpPr>
        <p:spPr bwMode="auto">
          <a:xfrm>
            <a:off x="1066800" y="3582988"/>
            <a:ext cx="0" cy="379412"/>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7112" name="Rectangle 8"/>
          <p:cNvSpPr>
            <a:spLocks noChangeArrowheads="1"/>
          </p:cNvSpPr>
          <p:nvPr/>
        </p:nvSpPr>
        <p:spPr bwMode="auto">
          <a:xfrm>
            <a:off x="6096000" y="1905000"/>
            <a:ext cx="2667000" cy="43434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47113" name="Rectangle 9"/>
          <p:cNvSpPr>
            <a:spLocks noChangeArrowheads="1"/>
          </p:cNvSpPr>
          <p:nvPr/>
        </p:nvSpPr>
        <p:spPr bwMode="auto">
          <a:xfrm>
            <a:off x="6324600" y="2743200"/>
            <a:ext cx="2286000" cy="838200"/>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Remote access</a:t>
            </a:r>
          </a:p>
          <a:p>
            <a:pPr algn="ctr" eaLnBrk="0" hangingPunct="0"/>
            <a:r>
              <a:rPr lang="en-US" sz="2800">
                <a:solidFill>
                  <a:srgbClr val="1A1A00"/>
                </a:solidFill>
              </a:rPr>
              <a:t>device</a:t>
            </a:r>
          </a:p>
        </p:txBody>
      </p:sp>
      <p:sp>
        <p:nvSpPr>
          <p:cNvPr id="47114" name="Rectangle 10"/>
          <p:cNvSpPr>
            <a:spLocks noChangeArrowheads="1"/>
          </p:cNvSpPr>
          <p:nvPr/>
        </p:nvSpPr>
        <p:spPr bwMode="auto">
          <a:xfrm>
            <a:off x="6324600" y="4038600"/>
            <a:ext cx="2286000" cy="838200"/>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Frame relay</a:t>
            </a:r>
          </a:p>
          <a:p>
            <a:pPr algn="ctr" eaLnBrk="0" hangingPunct="0"/>
            <a:r>
              <a:rPr lang="en-US" sz="2800">
                <a:solidFill>
                  <a:srgbClr val="1A1A00"/>
                </a:solidFill>
              </a:rPr>
              <a:t>switch</a:t>
            </a:r>
          </a:p>
        </p:txBody>
      </p:sp>
      <p:sp>
        <p:nvSpPr>
          <p:cNvPr id="47115" name="Rectangle 11"/>
          <p:cNvSpPr>
            <a:spLocks noChangeArrowheads="1"/>
          </p:cNvSpPr>
          <p:nvPr/>
        </p:nvSpPr>
        <p:spPr bwMode="auto">
          <a:xfrm>
            <a:off x="6324600" y="5257800"/>
            <a:ext cx="2286000" cy="838200"/>
          </a:xfrm>
          <a:prstGeom prst="rect">
            <a:avLst/>
          </a:prstGeom>
          <a:solidFill>
            <a:schemeClr val="bg1"/>
          </a:solidFill>
          <a:ln w="12700">
            <a:solidFill>
              <a:srgbClr val="000000"/>
            </a:solidFill>
            <a:miter lim="800000"/>
            <a:headEnd/>
            <a:tailEnd/>
          </a:ln>
        </p:spPr>
        <p:txBody>
          <a:bodyPr wrap="none" lIns="90488" tIns="44450" rIns="90488" bIns="44450" anchor="ctr"/>
          <a:lstStyle/>
          <a:p>
            <a:pPr algn="ctr" eaLnBrk="0" hangingPunct="0"/>
            <a:r>
              <a:rPr lang="en-US" sz="2800">
                <a:solidFill>
                  <a:srgbClr val="1A1A00"/>
                </a:solidFill>
              </a:rPr>
              <a:t>Router</a:t>
            </a:r>
          </a:p>
        </p:txBody>
      </p:sp>
      <p:sp>
        <p:nvSpPr>
          <p:cNvPr id="47116" name="Rectangle 12"/>
          <p:cNvSpPr>
            <a:spLocks noChangeArrowheads="1"/>
          </p:cNvSpPr>
          <p:nvPr/>
        </p:nvSpPr>
        <p:spPr bwMode="auto">
          <a:xfrm>
            <a:off x="439738" y="4191000"/>
            <a:ext cx="1905000" cy="1295400"/>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800">
                <a:solidFill>
                  <a:srgbClr val="1A1A00"/>
                </a:solidFill>
              </a:rPr>
              <a:t>Home PC</a:t>
            </a:r>
          </a:p>
          <a:p>
            <a:pPr algn="ctr" hangingPunct="0"/>
            <a:endParaRPr lang="en-US" sz="2800">
              <a:solidFill>
                <a:srgbClr val="1A1A00"/>
              </a:solidFill>
            </a:endParaRPr>
          </a:p>
        </p:txBody>
      </p:sp>
      <p:sp>
        <p:nvSpPr>
          <p:cNvPr id="47117" name="Rectangle 13"/>
          <p:cNvSpPr>
            <a:spLocks noChangeArrowheads="1"/>
          </p:cNvSpPr>
          <p:nvPr/>
        </p:nvSpPr>
        <p:spPr bwMode="auto">
          <a:xfrm>
            <a:off x="703263" y="4876800"/>
            <a:ext cx="1371600" cy="457200"/>
          </a:xfrm>
          <a:prstGeom prst="rect">
            <a:avLst/>
          </a:prstGeom>
          <a:solidFill>
            <a:schemeClr val="bg1"/>
          </a:solidFill>
          <a:ln w="12700">
            <a:solidFill>
              <a:srgbClr val="333333"/>
            </a:solidFill>
            <a:miter lim="800000"/>
            <a:headEnd/>
            <a:tailEnd/>
          </a:ln>
        </p:spPr>
        <p:txBody>
          <a:bodyPr wrap="none" lIns="90488" tIns="44450" rIns="90488" bIns="44450" anchor="ctr"/>
          <a:lstStyle/>
          <a:p>
            <a:pPr algn="ctr" eaLnBrk="0" hangingPunct="0"/>
            <a:r>
              <a:rPr lang="en-US" sz="2800">
                <a:solidFill>
                  <a:srgbClr val="1A1A00"/>
                </a:solidFill>
              </a:rPr>
              <a:t>Modem</a:t>
            </a:r>
          </a:p>
        </p:txBody>
      </p:sp>
      <p:sp>
        <p:nvSpPr>
          <p:cNvPr id="47118" name="Line 14"/>
          <p:cNvSpPr>
            <a:spLocks noChangeShapeType="1"/>
          </p:cNvSpPr>
          <p:nvPr/>
        </p:nvSpPr>
        <p:spPr bwMode="auto">
          <a:xfrm>
            <a:off x="2111375" y="2649538"/>
            <a:ext cx="1522413" cy="0"/>
          </a:xfrm>
          <a:prstGeom prst="line">
            <a:avLst/>
          </a:prstGeom>
          <a:noFill/>
          <a:ln w="5080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47119" name="Line 15"/>
          <p:cNvSpPr>
            <a:spLocks noChangeShapeType="1"/>
          </p:cNvSpPr>
          <p:nvPr/>
        </p:nvSpPr>
        <p:spPr bwMode="auto">
          <a:xfrm>
            <a:off x="2076450" y="5105400"/>
            <a:ext cx="1827213" cy="0"/>
          </a:xfrm>
          <a:prstGeom prst="line">
            <a:avLst/>
          </a:prstGeom>
          <a:noFill/>
          <a:ln w="5080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47120" name="Line 16"/>
          <p:cNvSpPr>
            <a:spLocks noChangeShapeType="1"/>
          </p:cNvSpPr>
          <p:nvPr/>
        </p:nvSpPr>
        <p:spPr bwMode="auto">
          <a:xfrm>
            <a:off x="3125788" y="4344988"/>
            <a:ext cx="760412" cy="760412"/>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7121" name="Rectangle 17"/>
          <p:cNvSpPr>
            <a:spLocks noChangeArrowheads="1"/>
          </p:cNvSpPr>
          <p:nvPr/>
        </p:nvSpPr>
        <p:spPr bwMode="auto">
          <a:xfrm>
            <a:off x="6096000" y="2057400"/>
            <a:ext cx="2663825" cy="742950"/>
          </a:xfrm>
          <a:prstGeom prst="rect">
            <a:avLst/>
          </a:prstGeom>
          <a:solidFill>
            <a:schemeClr val="bg1"/>
          </a:solidFill>
          <a:ln w="12700">
            <a:solidFill>
              <a:schemeClr val="tx1"/>
            </a:solidFill>
            <a:miter lim="800000"/>
            <a:headEnd/>
            <a:tailEnd/>
          </a:ln>
        </p:spPr>
        <p:txBody>
          <a:bodyPr lIns="90488" tIns="44450" rIns="90488" bIns="44450">
            <a:spAutoFit/>
          </a:bodyPr>
          <a:lstStyle/>
          <a:p>
            <a:pPr algn="ctr" eaLnBrk="0" hangingPunct="0">
              <a:lnSpc>
                <a:spcPct val="75000"/>
              </a:lnSpc>
              <a:spcBef>
                <a:spcPct val="50000"/>
              </a:spcBef>
            </a:pPr>
            <a:r>
              <a:rPr lang="en-US" sz="2800">
                <a:solidFill>
                  <a:srgbClr val="1A1A00"/>
                </a:solidFill>
              </a:rPr>
              <a:t>Internet service provider</a:t>
            </a:r>
          </a:p>
        </p:txBody>
      </p:sp>
      <p:sp>
        <p:nvSpPr>
          <p:cNvPr id="47122" name="Freeform 18"/>
          <p:cNvSpPr>
            <a:spLocks/>
          </p:cNvSpPr>
          <p:nvPr/>
        </p:nvSpPr>
        <p:spPr bwMode="auto">
          <a:xfrm>
            <a:off x="2801938" y="2646363"/>
            <a:ext cx="857250" cy="506412"/>
          </a:xfrm>
          <a:custGeom>
            <a:avLst/>
            <a:gdLst>
              <a:gd name="T0" fmla="*/ 0 w 540"/>
              <a:gd name="T1" fmla="*/ 318 h 319"/>
              <a:gd name="T2" fmla="*/ 539 w 540"/>
              <a:gd name="T3" fmla="*/ 0 h 319"/>
              <a:gd name="T4" fmla="*/ 0 60000 65536"/>
              <a:gd name="T5" fmla="*/ 0 60000 65536"/>
              <a:gd name="T6" fmla="*/ 0 w 540"/>
              <a:gd name="T7" fmla="*/ 0 h 319"/>
              <a:gd name="T8" fmla="*/ 540 w 540"/>
              <a:gd name="T9" fmla="*/ 319 h 319"/>
            </a:gdLst>
            <a:ahLst/>
            <a:cxnLst>
              <a:cxn ang="T4">
                <a:pos x="T0" y="T1"/>
              </a:cxn>
              <a:cxn ang="T5">
                <a:pos x="T2" y="T3"/>
              </a:cxn>
            </a:cxnLst>
            <a:rect l="T6" t="T7" r="T8" b="T9"/>
            <a:pathLst>
              <a:path w="540" h="319">
                <a:moveTo>
                  <a:pt x="0" y="318"/>
                </a:moveTo>
                <a:lnTo>
                  <a:pt x="539" y="0"/>
                </a:lnTo>
              </a:path>
            </a:pathLst>
          </a:custGeom>
          <a:noFill/>
          <a:ln w="50800" cap="rnd">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47123" name="Line 19"/>
          <p:cNvSpPr>
            <a:spLocks noChangeShapeType="1"/>
          </p:cNvSpPr>
          <p:nvPr/>
        </p:nvSpPr>
        <p:spPr bwMode="auto">
          <a:xfrm>
            <a:off x="2820988" y="3159125"/>
            <a:ext cx="3503612" cy="0"/>
          </a:xfrm>
          <a:prstGeom prst="line">
            <a:avLst/>
          </a:prstGeom>
          <a:noFill/>
          <a:ln w="508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7124" name="Line 20"/>
          <p:cNvSpPr>
            <a:spLocks noChangeShapeType="1"/>
          </p:cNvSpPr>
          <p:nvPr/>
        </p:nvSpPr>
        <p:spPr bwMode="auto">
          <a:xfrm flipV="1">
            <a:off x="3125788" y="3487738"/>
            <a:ext cx="3198812" cy="855662"/>
          </a:xfrm>
          <a:prstGeom prst="line">
            <a:avLst/>
          </a:prstGeom>
          <a:noFill/>
          <a:ln w="508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7125" name="Line 21"/>
          <p:cNvSpPr>
            <a:spLocks noChangeShapeType="1"/>
          </p:cNvSpPr>
          <p:nvPr/>
        </p:nvSpPr>
        <p:spPr bwMode="auto">
          <a:xfrm flipH="1" flipV="1">
            <a:off x="6019800" y="1981200"/>
            <a:ext cx="76200" cy="685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id-ID"/>
          </a:p>
        </p:txBody>
      </p:sp>
    </p:spTree>
    <p:extLst>
      <p:ext uri="{BB962C8B-B14F-4D97-AF65-F5344CB8AC3E}">
        <p14:creationId xmlns:p14="http://schemas.microsoft.com/office/powerpoint/2010/main" val="2080729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609600"/>
            <a:ext cx="5638800" cy="1143000"/>
          </a:xfrm>
          <a:ln w="38100">
            <a:solidFill>
              <a:schemeClr val="tx1"/>
            </a:solidFill>
            <a:miter lim="800000"/>
            <a:headEnd/>
            <a:tailEnd/>
          </a:ln>
        </p:spPr>
        <p:txBody>
          <a:bodyPr/>
          <a:lstStyle/>
          <a:p>
            <a:pPr eaLnBrk="1" hangingPunct="1"/>
            <a:r>
              <a:rPr lang="en-US" sz="3800" smtClean="0"/>
              <a:t>Software komunikasi</a:t>
            </a:r>
          </a:p>
        </p:txBody>
      </p:sp>
      <p:sp>
        <p:nvSpPr>
          <p:cNvPr id="48131" name="Rectangle 3"/>
          <p:cNvSpPr>
            <a:spLocks noGrp="1" noChangeArrowheads="1"/>
          </p:cNvSpPr>
          <p:nvPr>
            <p:ph type="body" idx="1"/>
          </p:nvPr>
        </p:nvSpPr>
        <p:spPr>
          <a:xfrm>
            <a:off x="457200" y="1981200"/>
            <a:ext cx="8229600" cy="4144963"/>
          </a:xfrm>
          <a:ln w="19050">
            <a:solidFill>
              <a:schemeClr val="tx1"/>
            </a:solidFill>
            <a:miter lim="800000"/>
            <a:headEnd/>
            <a:tailEnd/>
          </a:ln>
        </p:spPr>
        <p:txBody>
          <a:bodyPr/>
          <a:lstStyle/>
          <a:p>
            <a:pPr eaLnBrk="1" hangingPunct="1"/>
            <a:r>
              <a:rPr lang="en-US" sz="2600" dirty="0" smtClean="0"/>
              <a:t>Software </a:t>
            </a:r>
            <a:r>
              <a:rPr lang="en-US" sz="2600" dirty="0" err="1" smtClean="0"/>
              <a:t>komunikasi</a:t>
            </a:r>
            <a:r>
              <a:rPr lang="en-US" sz="2600" dirty="0" smtClean="0"/>
              <a:t> </a:t>
            </a:r>
            <a:r>
              <a:rPr lang="en-US" sz="2600" dirty="0" err="1" smtClean="0"/>
              <a:t>mengelola</a:t>
            </a:r>
            <a:r>
              <a:rPr lang="en-US" sz="2600" dirty="0" smtClean="0"/>
              <a:t> </a:t>
            </a:r>
            <a:r>
              <a:rPr lang="en-US" sz="2600" dirty="0" err="1" smtClean="0"/>
              <a:t>aliran</a:t>
            </a:r>
            <a:r>
              <a:rPr lang="en-US" sz="2600" dirty="0" smtClean="0"/>
              <a:t> data </a:t>
            </a:r>
            <a:r>
              <a:rPr lang="en-US" sz="2600" dirty="0" err="1" smtClean="0"/>
              <a:t>melalui</a:t>
            </a:r>
            <a:r>
              <a:rPr lang="en-US" sz="2600" dirty="0" smtClean="0"/>
              <a:t> </a:t>
            </a:r>
            <a:r>
              <a:rPr lang="en-US" sz="2600" dirty="0" err="1" smtClean="0"/>
              <a:t>suatu</a:t>
            </a:r>
            <a:r>
              <a:rPr lang="en-US" sz="2600" dirty="0" smtClean="0"/>
              <a:t> </a:t>
            </a:r>
            <a:r>
              <a:rPr lang="en-US" sz="2600" dirty="0" err="1" smtClean="0"/>
              <a:t>jaringan</a:t>
            </a:r>
            <a:r>
              <a:rPr lang="en-US" sz="2600" dirty="0" smtClean="0"/>
              <a:t>.</a:t>
            </a:r>
          </a:p>
          <a:p>
            <a:pPr eaLnBrk="1" hangingPunct="1"/>
            <a:r>
              <a:rPr lang="en-US" sz="2600" dirty="0" smtClean="0"/>
              <a:t>Software </a:t>
            </a:r>
            <a:r>
              <a:rPr lang="en-US" sz="2600" dirty="0" err="1" smtClean="0"/>
              <a:t>ini</a:t>
            </a:r>
            <a:r>
              <a:rPr lang="en-US" sz="2600" dirty="0" smtClean="0"/>
              <a:t> </a:t>
            </a:r>
            <a:r>
              <a:rPr lang="en-US" sz="2600" dirty="0" err="1" smtClean="0"/>
              <a:t>melaksanakan</a:t>
            </a:r>
            <a:r>
              <a:rPr lang="en-US" sz="2600" dirty="0" smtClean="0"/>
              <a:t> </a:t>
            </a:r>
            <a:r>
              <a:rPr lang="en-US" sz="2600" dirty="0" err="1" smtClean="0"/>
              <a:t>fungsi-fungsi</a:t>
            </a:r>
            <a:r>
              <a:rPr lang="en-US" sz="2600" dirty="0" smtClean="0"/>
              <a:t> </a:t>
            </a:r>
            <a:r>
              <a:rPr lang="en-US" sz="2600" dirty="0" err="1" smtClean="0"/>
              <a:t>berikut</a:t>
            </a:r>
            <a:r>
              <a:rPr lang="en-US" sz="2600" dirty="0" smtClean="0"/>
              <a:t> </a:t>
            </a:r>
            <a:r>
              <a:rPr lang="en-US" sz="2600" dirty="0" err="1" smtClean="0"/>
              <a:t>ini</a:t>
            </a:r>
            <a:r>
              <a:rPr lang="en-US" sz="2600" dirty="0" smtClean="0"/>
              <a:t>:</a:t>
            </a:r>
          </a:p>
          <a:p>
            <a:pPr eaLnBrk="1" hangingPunct="1">
              <a:buFontTx/>
              <a:buChar char="–"/>
            </a:pPr>
            <a:r>
              <a:rPr lang="en-US" sz="2600" dirty="0" err="1" smtClean="0"/>
              <a:t>Pengendali</a:t>
            </a:r>
            <a:r>
              <a:rPr lang="en-US" sz="2600" dirty="0" smtClean="0"/>
              <a:t> </a:t>
            </a:r>
            <a:r>
              <a:rPr lang="en-US" sz="2600" dirty="0" err="1" smtClean="0"/>
              <a:t>akses</a:t>
            </a:r>
            <a:endParaRPr lang="en-US" sz="2600" dirty="0" smtClean="0"/>
          </a:p>
          <a:p>
            <a:pPr eaLnBrk="1" hangingPunct="1">
              <a:buFontTx/>
              <a:buChar char="–"/>
            </a:pPr>
            <a:r>
              <a:rPr lang="en-US" sz="2600" dirty="0" err="1" smtClean="0"/>
              <a:t>Pengelolaan</a:t>
            </a:r>
            <a:r>
              <a:rPr lang="en-US" sz="2600" dirty="0" smtClean="0"/>
              <a:t> </a:t>
            </a:r>
            <a:r>
              <a:rPr lang="en-US" sz="2600" dirty="0" err="1" smtClean="0"/>
              <a:t>jaringan</a:t>
            </a:r>
            <a:endParaRPr lang="en-US" sz="2600" dirty="0" smtClean="0"/>
          </a:p>
          <a:p>
            <a:pPr eaLnBrk="1" hangingPunct="1">
              <a:buFontTx/>
              <a:buChar char="–"/>
            </a:pPr>
            <a:r>
              <a:rPr lang="en-US" sz="2600" dirty="0" err="1" smtClean="0"/>
              <a:t>Pengiriman</a:t>
            </a:r>
            <a:r>
              <a:rPr lang="en-US" sz="2600" dirty="0" smtClean="0"/>
              <a:t> data </a:t>
            </a:r>
            <a:r>
              <a:rPr lang="en-US" sz="2600" dirty="0" err="1" smtClean="0"/>
              <a:t>dan</a:t>
            </a:r>
            <a:r>
              <a:rPr lang="en-US" sz="2600" dirty="0" smtClean="0"/>
              <a:t> file</a:t>
            </a:r>
          </a:p>
          <a:p>
            <a:pPr eaLnBrk="1" hangingPunct="1">
              <a:buFontTx/>
              <a:buChar char="–"/>
            </a:pPr>
            <a:r>
              <a:rPr lang="en-US" sz="2600" dirty="0" err="1" smtClean="0"/>
              <a:t>Pendeteksi</a:t>
            </a:r>
            <a:r>
              <a:rPr lang="en-US" sz="2600" dirty="0" smtClean="0"/>
              <a:t> </a:t>
            </a:r>
            <a:r>
              <a:rPr lang="en-US" sz="2600" dirty="0" err="1" smtClean="0"/>
              <a:t>dan</a:t>
            </a:r>
            <a:r>
              <a:rPr lang="en-US" sz="2600" dirty="0" smtClean="0"/>
              <a:t> </a:t>
            </a:r>
            <a:r>
              <a:rPr lang="en-US" sz="2600" dirty="0" err="1" smtClean="0"/>
              <a:t>pengendalian</a:t>
            </a:r>
            <a:r>
              <a:rPr lang="en-US" sz="2600" dirty="0" smtClean="0"/>
              <a:t> </a:t>
            </a:r>
            <a:r>
              <a:rPr lang="en-US" sz="2600" dirty="0" err="1" smtClean="0"/>
              <a:t>kesalahan</a:t>
            </a:r>
            <a:endParaRPr lang="en-US" sz="2600" dirty="0" smtClean="0"/>
          </a:p>
          <a:p>
            <a:pPr eaLnBrk="1" hangingPunct="1">
              <a:buFontTx/>
              <a:buChar char="–"/>
            </a:pPr>
            <a:r>
              <a:rPr lang="en-US" sz="2600" dirty="0" err="1" smtClean="0"/>
              <a:t>Keamanan</a:t>
            </a:r>
            <a:r>
              <a:rPr lang="en-US" sz="2600" dirty="0" smtClean="0"/>
              <a:t> data</a:t>
            </a:r>
          </a:p>
          <a:p>
            <a:pPr eaLnBrk="1" hangingPunct="1">
              <a:buFontTx/>
              <a:buNone/>
            </a:pPr>
            <a:endParaRPr lang="en-US" sz="2800" dirty="0" smtClean="0"/>
          </a:p>
        </p:txBody>
      </p:sp>
    </p:spTree>
    <p:extLst>
      <p:ext uri="{BB962C8B-B14F-4D97-AF65-F5344CB8AC3E}">
        <p14:creationId xmlns:p14="http://schemas.microsoft.com/office/powerpoint/2010/main" val="444479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57400" y="609600"/>
            <a:ext cx="5181600" cy="1143000"/>
          </a:xfrm>
          <a:ln w="38100">
            <a:solidFill>
              <a:schemeClr val="tx1"/>
            </a:solidFill>
            <a:miter lim="800000"/>
            <a:headEnd/>
            <a:tailEnd/>
          </a:ln>
        </p:spPr>
        <p:txBody>
          <a:bodyPr/>
          <a:lstStyle/>
          <a:p>
            <a:pPr eaLnBrk="1" hangingPunct="1"/>
            <a:r>
              <a:rPr lang="en-US" sz="3800" dirty="0" err="1" smtClean="0"/>
              <a:t>Saluran</a:t>
            </a:r>
            <a:r>
              <a:rPr lang="en-US" sz="3800" dirty="0" smtClean="0"/>
              <a:t> </a:t>
            </a:r>
            <a:r>
              <a:rPr lang="en-US" sz="3800" dirty="0" err="1" smtClean="0"/>
              <a:t>Komunikasi</a:t>
            </a:r>
            <a:endParaRPr lang="en-US" sz="3800" dirty="0" smtClean="0"/>
          </a:p>
        </p:txBody>
      </p:sp>
      <p:sp>
        <p:nvSpPr>
          <p:cNvPr id="49155" name="Rectangle 3"/>
          <p:cNvSpPr>
            <a:spLocks noGrp="1" noChangeArrowheads="1"/>
          </p:cNvSpPr>
          <p:nvPr>
            <p:ph type="body" idx="1"/>
          </p:nvPr>
        </p:nvSpPr>
        <p:spPr>
          <a:xfrm>
            <a:off x="457200" y="2209800"/>
            <a:ext cx="8229600" cy="3916363"/>
          </a:xfrm>
          <a:ln w="19050">
            <a:solidFill>
              <a:schemeClr val="tx1"/>
            </a:solidFill>
            <a:miter lim="800000"/>
            <a:headEnd/>
            <a:tailEnd/>
          </a:ln>
        </p:spPr>
        <p:txBody>
          <a:bodyPr/>
          <a:lstStyle/>
          <a:p>
            <a:pPr eaLnBrk="1" hangingPunct="1">
              <a:lnSpc>
                <a:spcPct val="80000"/>
              </a:lnSpc>
            </a:pPr>
            <a:r>
              <a:rPr lang="en-US" sz="2600" dirty="0" err="1" smtClean="0"/>
              <a:t>Saluran</a:t>
            </a:r>
            <a:r>
              <a:rPr lang="en-US" sz="2600" dirty="0" smtClean="0"/>
              <a:t> </a:t>
            </a:r>
            <a:r>
              <a:rPr lang="en-US" sz="2600" dirty="0" err="1" smtClean="0"/>
              <a:t>komunikasi</a:t>
            </a:r>
            <a:r>
              <a:rPr lang="en-US" sz="2600" dirty="0" smtClean="0"/>
              <a:t> </a:t>
            </a:r>
            <a:r>
              <a:rPr lang="en-US" sz="2600" dirty="0" err="1" smtClean="0"/>
              <a:t>adalah</a:t>
            </a:r>
            <a:r>
              <a:rPr lang="en-US" sz="2600" dirty="0" smtClean="0"/>
              <a:t> media  yang </a:t>
            </a:r>
            <a:r>
              <a:rPr lang="en-US" sz="2600" dirty="0" err="1" smtClean="0"/>
              <a:t>menghubungkan</a:t>
            </a:r>
            <a:r>
              <a:rPr lang="en-US" sz="2600" dirty="0" smtClean="0"/>
              <a:t> </a:t>
            </a:r>
            <a:r>
              <a:rPr lang="en-US" sz="2600" dirty="0" err="1" smtClean="0"/>
              <a:t>peralatan</a:t>
            </a:r>
            <a:r>
              <a:rPr lang="en-US" sz="2600" dirty="0" smtClean="0"/>
              <a:t> </a:t>
            </a:r>
            <a:r>
              <a:rPr lang="en-US" sz="2600" dirty="0" err="1" smtClean="0"/>
              <a:t>pengiriman</a:t>
            </a:r>
            <a:r>
              <a:rPr lang="en-US" sz="2600" dirty="0" smtClean="0"/>
              <a:t> </a:t>
            </a:r>
            <a:r>
              <a:rPr lang="en-US" sz="2600" dirty="0" err="1" smtClean="0"/>
              <a:t>dan</a:t>
            </a:r>
            <a:r>
              <a:rPr lang="en-US" sz="2600" dirty="0" smtClean="0"/>
              <a:t>  </a:t>
            </a:r>
            <a:r>
              <a:rPr lang="en-US" sz="2600" dirty="0" err="1" smtClean="0"/>
              <a:t>penerimaan</a:t>
            </a:r>
            <a:r>
              <a:rPr lang="en-US" sz="2600" dirty="0" smtClean="0"/>
              <a:t> </a:t>
            </a:r>
            <a:r>
              <a:rPr lang="en-US" sz="2600" dirty="0" err="1" smtClean="0"/>
              <a:t>dalam</a:t>
            </a:r>
            <a:r>
              <a:rPr lang="en-US" sz="2600" dirty="0" smtClean="0"/>
              <a:t> </a:t>
            </a:r>
            <a:r>
              <a:rPr lang="en-US" sz="2600" dirty="0" err="1" smtClean="0"/>
              <a:t>jaringan</a:t>
            </a:r>
            <a:r>
              <a:rPr lang="en-US" sz="2600" dirty="0" smtClean="0"/>
              <a:t> </a:t>
            </a:r>
            <a:r>
              <a:rPr lang="en-US" sz="2600" dirty="0" err="1" smtClean="0"/>
              <a:t>komunikasi</a:t>
            </a:r>
            <a:r>
              <a:rPr lang="en-US" sz="2600" dirty="0" smtClean="0"/>
              <a:t> data. </a:t>
            </a:r>
            <a:r>
              <a:rPr lang="en-US" sz="2600" dirty="0" err="1" smtClean="0"/>
              <a:t>Saluran</a:t>
            </a:r>
            <a:r>
              <a:rPr lang="en-US" sz="2600" dirty="0" smtClean="0"/>
              <a:t> </a:t>
            </a:r>
            <a:r>
              <a:rPr lang="en-US" sz="2600" dirty="0" err="1" smtClean="0"/>
              <a:t>komunikasi</a:t>
            </a:r>
            <a:r>
              <a:rPr lang="en-US" sz="2600" dirty="0" smtClean="0"/>
              <a:t> yang </a:t>
            </a:r>
            <a:r>
              <a:rPr lang="en-US" sz="2600" dirty="0" err="1" smtClean="0"/>
              <a:t>umum</a:t>
            </a:r>
            <a:r>
              <a:rPr lang="en-US" sz="2600" dirty="0" smtClean="0"/>
              <a:t> </a:t>
            </a:r>
            <a:r>
              <a:rPr lang="en-US" sz="2600" dirty="0" err="1" smtClean="0"/>
              <a:t>adalah</a:t>
            </a:r>
            <a:r>
              <a:rPr lang="en-US" sz="2600" dirty="0" smtClean="0"/>
              <a:t>: </a:t>
            </a:r>
          </a:p>
          <a:p>
            <a:pPr eaLnBrk="1" hangingPunct="1">
              <a:lnSpc>
                <a:spcPct val="80000"/>
              </a:lnSpc>
              <a:buFontTx/>
              <a:buChar char="–"/>
            </a:pPr>
            <a:r>
              <a:rPr lang="en-US" sz="2600" dirty="0" err="1" smtClean="0"/>
              <a:t>Saluran</a:t>
            </a:r>
            <a:r>
              <a:rPr lang="en-US" sz="2600" dirty="0" smtClean="0"/>
              <a:t> </a:t>
            </a:r>
            <a:r>
              <a:rPr lang="en-US" sz="2600" dirty="0" err="1" smtClean="0"/>
              <a:t>telepon</a:t>
            </a:r>
            <a:endParaRPr lang="en-US" sz="2600" dirty="0" smtClean="0"/>
          </a:p>
          <a:p>
            <a:pPr eaLnBrk="1" hangingPunct="1">
              <a:lnSpc>
                <a:spcPct val="80000"/>
              </a:lnSpc>
              <a:buFontTx/>
              <a:buChar char="–"/>
            </a:pPr>
            <a:r>
              <a:rPr lang="en-US" sz="2600" dirty="0" err="1" smtClean="0"/>
              <a:t>Kabel</a:t>
            </a:r>
            <a:r>
              <a:rPr lang="en-US" sz="2600" dirty="0" smtClean="0"/>
              <a:t> </a:t>
            </a:r>
            <a:r>
              <a:rPr lang="en-US" sz="2600" dirty="0" err="1" smtClean="0"/>
              <a:t>koaksial</a:t>
            </a:r>
            <a:endParaRPr lang="en-US" sz="2600" dirty="0" smtClean="0"/>
          </a:p>
          <a:p>
            <a:pPr eaLnBrk="1" hangingPunct="1">
              <a:lnSpc>
                <a:spcPct val="80000"/>
              </a:lnSpc>
              <a:buFontTx/>
              <a:buChar char="–"/>
            </a:pPr>
            <a:r>
              <a:rPr lang="en-US" sz="2600" dirty="0" err="1" smtClean="0"/>
              <a:t>Kabel</a:t>
            </a:r>
            <a:r>
              <a:rPr lang="en-US" sz="2600" dirty="0" smtClean="0"/>
              <a:t> fiber </a:t>
            </a:r>
            <a:r>
              <a:rPr lang="en-US" sz="2600" dirty="0" err="1" smtClean="0"/>
              <a:t>optik</a:t>
            </a:r>
            <a:endParaRPr lang="en-US" sz="2600" dirty="0" smtClean="0"/>
          </a:p>
          <a:p>
            <a:pPr eaLnBrk="1" hangingPunct="1">
              <a:lnSpc>
                <a:spcPct val="80000"/>
              </a:lnSpc>
              <a:buFontTx/>
              <a:buChar char="–"/>
            </a:pPr>
            <a:r>
              <a:rPr lang="en-US" sz="2600" dirty="0" err="1" smtClean="0"/>
              <a:t>Sistem</a:t>
            </a:r>
            <a:r>
              <a:rPr lang="en-US" sz="2600" dirty="0" smtClean="0"/>
              <a:t> </a:t>
            </a:r>
            <a:r>
              <a:rPr lang="en-US" sz="2600" dirty="0" err="1" smtClean="0"/>
              <a:t>gelombang</a:t>
            </a:r>
            <a:r>
              <a:rPr lang="en-US" sz="2600" dirty="0" smtClean="0"/>
              <a:t> </a:t>
            </a:r>
          </a:p>
          <a:p>
            <a:pPr eaLnBrk="1" hangingPunct="1">
              <a:lnSpc>
                <a:spcPct val="80000"/>
              </a:lnSpc>
              <a:buFontTx/>
              <a:buChar char="–"/>
            </a:pPr>
            <a:r>
              <a:rPr lang="en-US" sz="2600" dirty="0" err="1" smtClean="0"/>
              <a:t>Satelit</a:t>
            </a:r>
            <a:r>
              <a:rPr lang="en-US" sz="2600" dirty="0" smtClean="0"/>
              <a:t> </a:t>
            </a:r>
            <a:r>
              <a:rPr lang="en-US" sz="2600" dirty="0" err="1" smtClean="0"/>
              <a:t>komunikasi</a:t>
            </a:r>
            <a:endParaRPr lang="en-US" sz="2600" dirty="0" smtClean="0"/>
          </a:p>
          <a:p>
            <a:pPr eaLnBrk="1" hangingPunct="1">
              <a:lnSpc>
                <a:spcPct val="80000"/>
              </a:lnSpc>
              <a:buFontTx/>
              <a:buChar char="–"/>
            </a:pPr>
            <a:r>
              <a:rPr lang="en-US" sz="2600" dirty="0" smtClean="0"/>
              <a:t>Radio </a:t>
            </a:r>
            <a:r>
              <a:rPr lang="en-US" sz="2600" dirty="0" err="1" smtClean="0"/>
              <a:t>selular</a:t>
            </a:r>
            <a:r>
              <a:rPr lang="en-US" sz="2600" dirty="0" smtClean="0"/>
              <a:t>  </a:t>
            </a:r>
            <a:r>
              <a:rPr lang="en-US" sz="2600" dirty="0" err="1" smtClean="0"/>
              <a:t>dan</a:t>
            </a:r>
            <a:r>
              <a:rPr lang="en-US" sz="2600" dirty="0" smtClean="0"/>
              <a:t> </a:t>
            </a:r>
            <a:r>
              <a:rPr lang="en-US" sz="2600" dirty="0" err="1" smtClean="0"/>
              <a:t>telepon</a:t>
            </a:r>
            <a:r>
              <a:rPr lang="en-US" sz="2600" dirty="0" smtClean="0"/>
              <a:t>.</a:t>
            </a:r>
          </a:p>
          <a:p>
            <a:pPr eaLnBrk="1" hangingPunct="1">
              <a:lnSpc>
                <a:spcPct val="80000"/>
              </a:lnSpc>
              <a:buFontTx/>
              <a:buNone/>
            </a:pPr>
            <a:endParaRPr lang="en-US" sz="2800" dirty="0" smtClean="0"/>
          </a:p>
        </p:txBody>
      </p:sp>
    </p:spTree>
    <p:extLst>
      <p:ext uri="{BB962C8B-B14F-4D97-AF65-F5344CB8AC3E}">
        <p14:creationId xmlns:p14="http://schemas.microsoft.com/office/powerpoint/2010/main" val="4047334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1828800" y="228600"/>
            <a:ext cx="5638800" cy="1143000"/>
          </a:xfrm>
          <a:ln w="38100">
            <a:solidFill>
              <a:schemeClr val="tx1"/>
            </a:solidFill>
            <a:miter lim="800000"/>
            <a:headEnd/>
            <a:tailEnd/>
          </a:ln>
        </p:spPr>
        <p:txBody>
          <a:bodyPr/>
          <a:lstStyle/>
          <a:p>
            <a:pPr eaLnBrk="1" hangingPunct="1"/>
            <a:r>
              <a:rPr lang="en-US" sz="3800" smtClean="0"/>
              <a:t>Saluran Komunikasi</a:t>
            </a:r>
          </a:p>
        </p:txBody>
      </p:sp>
      <p:sp>
        <p:nvSpPr>
          <p:cNvPr id="1036" name="Rectangle 3"/>
          <p:cNvSpPr>
            <a:spLocks noGrp="1" noChangeArrowheads="1"/>
          </p:cNvSpPr>
          <p:nvPr>
            <p:ph type="body" idx="1"/>
          </p:nvPr>
        </p:nvSpPr>
        <p:spPr/>
        <p:txBody>
          <a:bodyPr/>
          <a:lstStyle/>
          <a:p>
            <a:pPr eaLnBrk="1" hangingPunct="1"/>
            <a:endParaRPr lang="id-ID" smtClean="0"/>
          </a:p>
        </p:txBody>
      </p:sp>
      <p:grpSp>
        <p:nvGrpSpPr>
          <p:cNvPr id="1037" name="Group 4"/>
          <p:cNvGrpSpPr>
            <a:grpSpLocks/>
          </p:cNvGrpSpPr>
          <p:nvPr/>
        </p:nvGrpSpPr>
        <p:grpSpPr bwMode="auto">
          <a:xfrm>
            <a:off x="685800" y="1524000"/>
            <a:ext cx="8001000" cy="4648200"/>
            <a:chOff x="121" y="960"/>
            <a:chExt cx="5608" cy="3319"/>
          </a:xfrm>
        </p:grpSpPr>
        <p:graphicFrame>
          <p:nvGraphicFramePr>
            <p:cNvPr id="1026" name="Object 5">
              <a:hlinkClick r:id="" action="ppaction://ole?verb=0"/>
            </p:cNvPr>
            <p:cNvGraphicFramePr>
              <a:graphicFrameLocks/>
            </p:cNvGraphicFramePr>
            <p:nvPr/>
          </p:nvGraphicFramePr>
          <p:xfrm>
            <a:off x="121" y="1008"/>
            <a:ext cx="5311" cy="3271"/>
          </p:xfrm>
          <a:graphic>
            <a:graphicData uri="http://schemas.openxmlformats.org/presentationml/2006/ole">
              <mc:AlternateContent xmlns:mc="http://schemas.openxmlformats.org/markup-compatibility/2006">
                <mc:Choice xmlns:v="urn:schemas-microsoft-com:vml" Requires="v">
                  <p:oleObj spid="_x0000_s5167" name="Clip" r:id="rId3" imgW="8429400" imgH="5190840" progId="MS_ClipArt_Gallery.2">
                    <p:embed/>
                  </p:oleObj>
                </mc:Choice>
                <mc:Fallback>
                  <p:oleObj name="Clip" r:id="rId3" imgW="8429400" imgH="51908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 y="1008"/>
                          <a:ext cx="5311" cy="327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a:hlinkClick r:id="" action="ppaction://ole?verb=0"/>
            </p:cNvPr>
            <p:cNvGraphicFramePr>
              <a:graphicFrameLocks/>
            </p:cNvGraphicFramePr>
            <p:nvPr/>
          </p:nvGraphicFramePr>
          <p:xfrm>
            <a:off x="2448" y="960"/>
            <a:ext cx="791" cy="877"/>
          </p:xfrm>
          <a:graphic>
            <a:graphicData uri="http://schemas.openxmlformats.org/presentationml/2006/ole">
              <mc:AlternateContent xmlns:mc="http://schemas.openxmlformats.org/markup-compatibility/2006">
                <mc:Choice xmlns:v="urn:schemas-microsoft-com:vml" Requires="v">
                  <p:oleObj spid="_x0000_s5168" name="Clip" r:id="rId5" imgW="1253880" imgH="1390320" progId="MS_ClipArt_Gallery.2">
                    <p:embed/>
                  </p:oleObj>
                </mc:Choice>
                <mc:Fallback>
                  <p:oleObj name="Clip" r:id="rId5" imgW="1253880" imgH="139032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960"/>
                          <a:ext cx="791" cy="87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a:hlinkClick r:id="" action="ppaction://ole?verb=0"/>
            </p:cNvPr>
            <p:cNvGraphicFramePr>
              <a:graphicFrameLocks/>
            </p:cNvGraphicFramePr>
            <p:nvPr/>
          </p:nvGraphicFramePr>
          <p:xfrm>
            <a:off x="1093" y="2740"/>
            <a:ext cx="801" cy="724"/>
          </p:xfrm>
          <a:graphic>
            <a:graphicData uri="http://schemas.openxmlformats.org/presentationml/2006/ole">
              <mc:AlternateContent xmlns:mc="http://schemas.openxmlformats.org/markup-compatibility/2006">
                <mc:Choice xmlns:v="urn:schemas-microsoft-com:vml" Requires="v">
                  <p:oleObj spid="_x0000_s5169" name="Clip" r:id="rId7" imgW="1269720" imgH="1147680" progId="MS_ClipArt_Gallery.2">
                    <p:embed/>
                  </p:oleObj>
                </mc:Choice>
                <mc:Fallback>
                  <p:oleObj name="Clip" r:id="rId7" imgW="1269720" imgH="114768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3" y="2740"/>
                          <a:ext cx="801" cy="72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8">
              <a:hlinkClick r:id="" action="ppaction://ole?verb=0"/>
            </p:cNvPr>
            <p:cNvGraphicFramePr>
              <a:graphicFrameLocks/>
            </p:cNvGraphicFramePr>
            <p:nvPr/>
          </p:nvGraphicFramePr>
          <p:xfrm>
            <a:off x="885" y="1006"/>
            <a:ext cx="803" cy="826"/>
          </p:xfrm>
          <a:graphic>
            <a:graphicData uri="http://schemas.openxmlformats.org/presentationml/2006/ole">
              <mc:AlternateContent xmlns:mc="http://schemas.openxmlformats.org/markup-compatibility/2006">
                <mc:Choice xmlns:v="urn:schemas-microsoft-com:vml" Requires="v">
                  <p:oleObj spid="_x0000_s5170" name="Clip" r:id="rId9" imgW="1272960" imgH="1309680" progId="MS_ClipArt_Gallery.2">
                    <p:embed/>
                  </p:oleObj>
                </mc:Choice>
                <mc:Fallback>
                  <p:oleObj name="Clip" r:id="rId9" imgW="1272960" imgH="130968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 y="1006"/>
                          <a:ext cx="803" cy="8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9">
              <a:hlinkClick r:id="" action="ppaction://ole?verb=0"/>
            </p:cNvPr>
            <p:cNvGraphicFramePr>
              <a:graphicFrameLocks/>
            </p:cNvGraphicFramePr>
            <p:nvPr/>
          </p:nvGraphicFramePr>
          <p:xfrm>
            <a:off x="4245" y="1056"/>
            <a:ext cx="803" cy="826"/>
          </p:xfrm>
          <a:graphic>
            <a:graphicData uri="http://schemas.openxmlformats.org/presentationml/2006/ole">
              <mc:AlternateContent xmlns:mc="http://schemas.openxmlformats.org/markup-compatibility/2006">
                <mc:Choice xmlns:v="urn:schemas-microsoft-com:vml" Requires="v">
                  <p:oleObj spid="_x0000_s5171" name="Clip" r:id="rId11" imgW="1272960" imgH="1309680" progId="MS_ClipArt_Gallery.2">
                    <p:embed/>
                  </p:oleObj>
                </mc:Choice>
                <mc:Fallback>
                  <p:oleObj name="Clip" r:id="rId11" imgW="1272960" imgH="1309680" progId="MS_ClipArt_Gallery.2">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5" y="1056"/>
                          <a:ext cx="803" cy="8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10">
              <a:hlinkClick r:id="" action="ppaction://ole?verb=0"/>
            </p:cNvPr>
            <p:cNvGraphicFramePr>
              <a:graphicFrameLocks/>
            </p:cNvGraphicFramePr>
            <p:nvPr/>
          </p:nvGraphicFramePr>
          <p:xfrm>
            <a:off x="1285" y="1887"/>
            <a:ext cx="414" cy="584"/>
          </p:xfrm>
          <a:graphic>
            <a:graphicData uri="http://schemas.openxmlformats.org/presentationml/2006/ole">
              <mc:AlternateContent xmlns:mc="http://schemas.openxmlformats.org/markup-compatibility/2006">
                <mc:Choice xmlns:v="urn:schemas-microsoft-com:vml" Requires="v">
                  <p:oleObj spid="_x0000_s5172" name="Clip" r:id="rId13" imgW="655560" imgH="925200" progId="MS_ClipArt_Gallery.2">
                    <p:embed/>
                  </p:oleObj>
                </mc:Choice>
                <mc:Fallback>
                  <p:oleObj name="Clip" r:id="rId13" imgW="655560" imgH="925200" progId="MS_ClipArt_Gallery.2">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 y="1887"/>
                          <a:ext cx="414" cy="58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11">
              <a:hlinkClick r:id="" action="ppaction://ole?verb=0"/>
            </p:cNvPr>
            <p:cNvGraphicFramePr>
              <a:graphicFrameLocks/>
            </p:cNvGraphicFramePr>
            <p:nvPr/>
          </p:nvGraphicFramePr>
          <p:xfrm>
            <a:off x="4154" y="1968"/>
            <a:ext cx="414" cy="584"/>
          </p:xfrm>
          <a:graphic>
            <a:graphicData uri="http://schemas.openxmlformats.org/presentationml/2006/ole">
              <mc:AlternateContent xmlns:mc="http://schemas.openxmlformats.org/markup-compatibility/2006">
                <mc:Choice xmlns:v="urn:schemas-microsoft-com:vml" Requires="v">
                  <p:oleObj spid="_x0000_s5173" name="Clip" r:id="rId15" imgW="655560" imgH="925200" progId="MS_ClipArt_Gallery.2">
                    <p:embed/>
                  </p:oleObj>
                </mc:Choice>
                <mc:Fallback>
                  <p:oleObj name="Clip" r:id="rId15" imgW="655560" imgH="925200" progId="MS_ClipArt_Gallery.2">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4" y="1968"/>
                          <a:ext cx="414" cy="58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2"/>
            <p:cNvSpPr>
              <a:spLocks noChangeArrowheads="1"/>
            </p:cNvSpPr>
            <p:nvPr/>
          </p:nvSpPr>
          <p:spPr bwMode="auto">
            <a:xfrm>
              <a:off x="2305" y="1690"/>
              <a:ext cx="958" cy="36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800">
                  <a:solidFill>
                    <a:srgbClr val="1A1A00"/>
                  </a:solidFill>
                </a:rPr>
                <a:t>Satelit</a:t>
              </a:r>
            </a:p>
          </p:txBody>
        </p:sp>
        <p:sp>
          <p:nvSpPr>
            <p:cNvPr id="1039" name="Rectangle 13"/>
            <p:cNvSpPr>
              <a:spLocks noChangeArrowheads="1"/>
            </p:cNvSpPr>
            <p:nvPr/>
          </p:nvSpPr>
          <p:spPr bwMode="auto">
            <a:xfrm>
              <a:off x="1847" y="2074"/>
              <a:ext cx="2158" cy="36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800">
                  <a:solidFill>
                    <a:srgbClr val="000514"/>
                  </a:solidFill>
                </a:rPr>
                <a:t>Stasiun Gelombang</a:t>
              </a:r>
            </a:p>
          </p:txBody>
        </p:sp>
        <p:sp>
          <p:nvSpPr>
            <p:cNvPr id="1040" name="Line 14"/>
            <p:cNvSpPr>
              <a:spLocks noChangeShapeType="1"/>
            </p:cNvSpPr>
            <p:nvPr/>
          </p:nvSpPr>
          <p:spPr bwMode="auto">
            <a:xfrm>
              <a:off x="1537" y="1200"/>
              <a:ext cx="479"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1" name="Line 15"/>
            <p:cNvSpPr>
              <a:spLocks noChangeShapeType="1"/>
            </p:cNvSpPr>
            <p:nvPr/>
          </p:nvSpPr>
          <p:spPr bwMode="auto">
            <a:xfrm>
              <a:off x="1888" y="1344"/>
              <a:ext cx="704"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2" name="Line 16"/>
            <p:cNvSpPr>
              <a:spLocks noChangeShapeType="1"/>
            </p:cNvSpPr>
            <p:nvPr/>
          </p:nvSpPr>
          <p:spPr bwMode="auto">
            <a:xfrm flipH="1">
              <a:off x="1873" y="1201"/>
              <a:ext cx="143" cy="143"/>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3" name="Line 17"/>
            <p:cNvSpPr>
              <a:spLocks noChangeShapeType="1"/>
            </p:cNvSpPr>
            <p:nvPr/>
          </p:nvSpPr>
          <p:spPr bwMode="auto">
            <a:xfrm>
              <a:off x="3121" y="1440"/>
              <a:ext cx="575"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4" name="Line 18"/>
            <p:cNvSpPr>
              <a:spLocks noChangeShapeType="1"/>
            </p:cNvSpPr>
            <p:nvPr/>
          </p:nvSpPr>
          <p:spPr bwMode="auto">
            <a:xfrm flipH="1">
              <a:off x="3505" y="1441"/>
              <a:ext cx="191" cy="287"/>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5" name="Line 19"/>
            <p:cNvSpPr>
              <a:spLocks noChangeShapeType="1"/>
            </p:cNvSpPr>
            <p:nvPr/>
          </p:nvSpPr>
          <p:spPr bwMode="auto">
            <a:xfrm>
              <a:off x="3516" y="1728"/>
              <a:ext cx="1044"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6" name="Line 20"/>
            <p:cNvSpPr>
              <a:spLocks noChangeShapeType="1"/>
            </p:cNvSpPr>
            <p:nvPr/>
          </p:nvSpPr>
          <p:spPr bwMode="auto">
            <a:xfrm flipH="1">
              <a:off x="4513" y="1873"/>
              <a:ext cx="165" cy="287"/>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1033" name="Object 21">
              <a:hlinkClick r:id="" action="ppaction://ole?verb=0"/>
            </p:cNvPr>
            <p:cNvGraphicFramePr>
              <a:graphicFrameLocks/>
            </p:cNvGraphicFramePr>
            <p:nvPr/>
          </p:nvGraphicFramePr>
          <p:xfrm>
            <a:off x="4752" y="2688"/>
            <a:ext cx="977" cy="1016"/>
          </p:xfrm>
          <a:graphic>
            <a:graphicData uri="http://schemas.openxmlformats.org/presentationml/2006/ole">
              <mc:AlternateContent xmlns:mc="http://schemas.openxmlformats.org/markup-compatibility/2006">
                <mc:Choice xmlns:v="urn:schemas-microsoft-com:vml" Requires="v">
                  <p:oleObj spid="_x0000_s5174" name="Clip" r:id="rId17" imgW="1549080" imgH="1611000" progId="MS_ClipArt_Gallery.2">
                    <p:embed/>
                  </p:oleObj>
                </mc:Choice>
                <mc:Fallback>
                  <p:oleObj name="Clip" r:id="rId17" imgW="1549080" imgH="1611000" progId="MS_ClipArt_Gallery.2">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52" y="2688"/>
                          <a:ext cx="977" cy="10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22">
              <a:hlinkClick r:id="" action="ppaction://ole?verb=0"/>
            </p:cNvPr>
            <p:cNvGraphicFramePr>
              <a:graphicFrameLocks/>
            </p:cNvGraphicFramePr>
            <p:nvPr/>
          </p:nvGraphicFramePr>
          <p:xfrm>
            <a:off x="3888" y="3408"/>
            <a:ext cx="801" cy="724"/>
          </p:xfrm>
          <a:graphic>
            <a:graphicData uri="http://schemas.openxmlformats.org/presentationml/2006/ole">
              <mc:AlternateContent xmlns:mc="http://schemas.openxmlformats.org/markup-compatibility/2006">
                <mc:Choice xmlns:v="urn:schemas-microsoft-com:vml" Requires="v">
                  <p:oleObj spid="_x0000_s5175" name="Clip" r:id="rId19" imgW="1269720" imgH="1147680" progId="MS_ClipArt_Gallery.2">
                    <p:embed/>
                  </p:oleObj>
                </mc:Choice>
                <mc:Fallback>
                  <p:oleObj name="Clip" r:id="rId19" imgW="1269720" imgH="1147680" progId="MS_ClipArt_Gallery.2">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88" y="3408"/>
                          <a:ext cx="801" cy="72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7" name="Line 23"/>
            <p:cNvSpPr>
              <a:spLocks noChangeShapeType="1"/>
            </p:cNvSpPr>
            <p:nvPr/>
          </p:nvSpPr>
          <p:spPr bwMode="auto">
            <a:xfrm flipV="1">
              <a:off x="1488" y="2449"/>
              <a:ext cx="0" cy="287"/>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8" name="Line 24"/>
            <p:cNvSpPr>
              <a:spLocks noChangeShapeType="1"/>
            </p:cNvSpPr>
            <p:nvPr/>
          </p:nvSpPr>
          <p:spPr bwMode="auto">
            <a:xfrm flipH="1" flipV="1">
              <a:off x="817" y="1872"/>
              <a:ext cx="479" cy="277"/>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49" name="Line 25"/>
            <p:cNvSpPr>
              <a:spLocks noChangeShapeType="1"/>
            </p:cNvSpPr>
            <p:nvPr/>
          </p:nvSpPr>
          <p:spPr bwMode="auto">
            <a:xfrm>
              <a:off x="817" y="1872"/>
              <a:ext cx="383" cy="0"/>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50" name="Line 26"/>
            <p:cNvSpPr>
              <a:spLocks noChangeShapeType="1"/>
            </p:cNvSpPr>
            <p:nvPr/>
          </p:nvSpPr>
          <p:spPr bwMode="auto">
            <a:xfrm flipH="1" flipV="1">
              <a:off x="979" y="1489"/>
              <a:ext cx="221" cy="383"/>
            </a:xfrm>
            <a:prstGeom prst="line">
              <a:avLst/>
            </a:prstGeom>
            <a:noFill/>
            <a:ln w="50800">
              <a:solidFill>
                <a:srgbClr val="FF0066"/>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51" name="Freeform 27"/>
            <p:cNvSpPr>
              <a:spLocks/>
            </p:cNvSpPr>
            <p:nvPr/>
          </p:nvSpPr>
          <p:spPr bwMode="auto">
            <a:xfrm>
              <a:off x="4507" y="2256"/>
              <a:ext cx="678" cy="433"/>
            </a:xfrm>
            <a:custGeom>
              <a:avLst/>
              <a:gdLst>
                <a:gd name="T0" fmla="*/ 0 w 678"/>
                <a:gd name="T1" fmla="*/ 0 h 433"/>
                <a:gd name="T2" fmla="*/ 677 w 678"/>
                <a:gd name="T3" fmla="*/ 432 h 433"/>
                <a:gd name="T4" fmla="*/ 0 60000 65536"/>
                <a:gd name="T5" fmla="*/ 0 60000 65536"/>
                <a:gd name="T6" fmla="*/ 0 w 678"/>
                <a:gd name="T7" fmla="*/ 0 h 433"/>
                <a:gd name="T8" fmla="*/ 678 w 678"/>
                <a:gd name="T9" fmla="*/ 433 h 433"/>
              </a:gdLst>
              <a:ahLst/>
              <a:cxnLst>
                <a:cxn ang="T4">
                  <a:pos x="T0" y="T1"/>
                </a:cxn>
                <a:cxn ang="T5">
                  <a:pos x="T2" y="T3"/>
                </a:cxn>
              </a:cxnLst>
              <a:rect l="T6" t="T7" r="T8" b="T9"/>
              <a:pathLst>
                <a:path w="678" h="433">
                  <a:moveTo>
                    <a:pt x="0" y="0"/>
                  </a:moveTo>
                  <a:lnTo>
                    <a:pt x="677" y="432"/>
                  </a:lnTo>
                </a:path>
              </a:pathLst>
            </a:custGeom>
            <a:solidFill>
              <a:schemeClr val="bg1"/>
            </a:solidFill>
            <a:ln w="50800" cap="rnd">
              <a:solidFill>
                <a:srgbClr val="FF0066"/>
              </a:solidFill>
              <a:round/>
              <a:headEnd/>
              <a:tailEnd/>
            </a:ln>
          </p:spPr>
          <p:txBody>
            <a:bodyPr/>
            <a:lstStyle/>
            <a:p>
              <a:endParaRPr lang="id-ID"/>
            </a:p>
          </p:txBody>
        </p:sp>
        <p:sp>
          <p:nvSpPr>
            <p:cNvPr id="1052" name="Freeform 28"/>
            <p:cNvSpPr>
              <a:spLocks/>
            </p:cNvSpPr>
            <p:nvPr/>
          </p:nvSpPr>
          <p:spPr bwMode="auto">
            <a:xfrm>
              <a:off x="4285" y="3192"/>
              <a:ext cx="468" cy="217"/>
            </a:xfrm>
            <a:custGeom>
              <a:avLst/>
              <a:gdLst>
                <a:gd name="T0" fmla="*/ 467 w 468"/>
                <a:gd name="T1" fmla="*/ 0 h 217"/>
                <a:gd name="T2" fmla="*/ 0 w 468"/>
                <a:gd name="T3" fmla="*/ 216 h 217"/>
                <a:gd name="T4" fmla="*/ 0 60000 65536"/>
                <a:gd name="T5" fmla="*/ 0 60000 65536"/>
                <a:gd name="T6" fmla="*/ 0 w 468"/>
                <a:gd name="T7" fmla="*/ 0 h 217"/>
                <a:gd name="T8" fmla="*/ 468 w 468"/>
                <a:gd name="T9" fmla="*/ 217 h 217"/>
              </a:gdLst>
              <a:ahLst/>
              <a:cxnLst>
                <a:cxn ang="T4">
                  <a:pos x="T0" y="T1"/>
                </a:cxn>
                <a:cxn ang="T5">
                  <a:pos x="T2" y="T3"/>
                </a:cxn>
              </a:cxnLst>
              <a:rect l="T6" t="T7" r="T8" b="T9"/>
              <a:pathLst>
                <a:path w="468" h="217">
                  <a:moveTo>
                    <a:pt x="467" y="0"/>
                  </a:moveTo>
                  <a:lnTo>
                    <a:pt x="0" y="216"/>
                  </a:lnTo>
                </a:path>
              </a:pathLst>
            </a:custGeom>
            <a:solidFill>
              <a:schemeClr val="bg1"/>
            </a:solidFill>
            <a:ln w="50800" cap="rnd">
              <a:solidFill>
                <a:srgbClr val="FF0066"/>
              </a:solidFill>
              <a:round/>
              <a:headEnd/>
              <a:tailEnd/>
            </a:ln>
          </p:spPr>
          <p:txBody>
            <a:bodyPr/>
            <a:lstStyle/>
            <a:p>
              <a:endParaRPr lang="id-ID"/>
            </a:p>
          </p:txBody>
        </p:sp>
      </p:grpSp>
    </p:spTree>
    <p:extLst>
      <p:ext uri="{BB962C8B-B14F-4D97-AF65-F5344CB8AC3E}">
        <p14:creationId xmlns:p14="http://schemas.microsoft.com/office/powerpoint/2010/main" val="2210279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609600"/>
            <a:ext cx="6553200" cy="1143000"/>
          </a:xfrm>
          <a:ln w="38100">
            <a:solidFill>
              <a:schemeClr val="tx1"/>
            </a:solidFill>
            <a:miter lim="800000"/>
            <a:headEnd/>
            <a:tailEnd/>
          </a:ln>
        </p:spPr>
        <p:txBody>
          <a:bodyPr/>
          <a:lstStyle/>
          <a:p>
            <a:pPr eaLnBrk="1" hangingPunct="1"/>
            <a:r>
              <a:rPr lang="en-US" sz="3800" smtClean="0"/>
              <a:t>Pilihan Konfigurasi Jaringan</a:t>
            </a:r>
          </a:p>
        </p:txBody>
      </p:sp>
      <p:sp>
        <p:nvSpPr>
          <p:cNvPr id="50179" name="Rectangle 3"/>
          <p:cNvSpPr>
            <a:spLocks noGrp="1" noChangeArrowheads="1"/>
          </p:cNvSpPr>
          <p:nvPr>
            <p:ph type="body" idx="1"/>
          </p:nvPr>
        </p:nvSpPr>
        <p:spPr>
          <a:xfrm>
            <a:off x="457200" y="1981200"/>
            <a:ext cx="8229600" cy="4144963"/>
          </a:xfrm>
          <a:ln w="19050">
            <a:solidFill>
              <a:schemeClr val="tx1"/>
            </a:solidFill>
            <a:miter lim="800000"/>
            <a:headEnd/>
            <a:tailEnd/>
          </a:ln>
        </p:spPr>
        <p:txBody>
          <a:bodyPr/>
          <a:lstStyle/>
          <a:p>
            <a:pPr eaLnBrk="1" hangingPunct="1"/>
            <a:r>
              <a:rPr lang="en-US" dirty="0" smtClean="0"/>
              <a:t>Local area networks (LANs) </a:t>
            </a:r>
            <a:r>
              <a:rPr lang="en-US" dirty="0" err="1" smtClean="0"/>
              <a:t>dapat</a:t>
            </a:r>
            <a:r>
              <a:rPr lang="en-US" dirty="0" smtClean="0"/>
              <a:t> </a:t>
            </a:r>
            <a:r>
              <a:rPr lang="en-US" dirty="0" err="1" smtClean="0"/>
              <a:t>dikonfigurasikan</a:t>
            </a:r>
            <a:r>
              <a:rPr lang="en-US" dirty="0" smtClean="0"/>
              <a:t> </a:t>
            </a:r>
            <a:r>
              <a:rPr lang="en-US" dirty="0" err="1" smtClean="0"/>
              <a:t>dalam</a:t>
            </a:r>
            <a:r>
              <a:rPr lang="en-US" dirty="0" smtClean="0"/>
              <a:t> </a:t>
            </a:r>
            <a:r>
              <a:rPr lang="en-US" dirty="0" err="1" smtClean="0"/>
              <a:t>satu</a:t>
            </a:r>
            <a:r>
              <a:rPr lang="en-US" dirty="0" smtClean="0"/>
              <a:t> </a:t>
            </a:r>
            <a:r>
              <a:rPr lang="en-US" dirty="0" err="1" smtClean="0"/>
              <a:t>untuk</a:t>
            </a:r>
            <a:r>
              <a:rPr lang="en-US" dirty="0" smtClean="0"/>
              <a:t> </a:t>
            </a:r>
            <a:r>
              <a:rPr lang="en-US" dirty="0" err="1" smtClean="0"/>
              <a:t>tiga</a:t>
            </a:r>
            <a:r>
              <a:rPr lang="en-US" dirty="0" smtClean="0"/>
              <a:t> </a:t>
            </a:r>
            <a:r>
              <a:rPr lang="en-US" dirty="0" err="1" smtClean="0"/>
              <a:t>cara</a:t>
            </a:r>
            <a:r>
              <a:rPr lang="en-US" dirty="0" smtClean="0"/>
              <a:t> </a:t>
            </a:r>
            <a:r>
              <a:rPr lang="en-US" dirty="0" err="1" smtClean="0"/>
              <a:t>dasar</a:t>
            </a:r>
            <a:r>
              <a:rPr lang="en-US" dirty="0" smtClean="0"/>
              <a:t>, </a:t>
            </a:r>
            <a:r>
              <a:rPr lang="en-US" dirty="0" err="1" smtClean="0"/>
              <a:t>yaitu</a:t>
            </a:r>
            <a:r>
              <a:rPr lang="en-US" dirty="0" smtClean="0"/>
              <a:t>:</a:t>
            </a:r>
          </a:p>
          <a:p>
            <a:pPr eaLnBrk="1" hangingPunct="1">
              <a:buFontTx/>
              <a:buChar char="1"/>
            </a:pPr>
            <a:r>
              <a:rPr lang="en-US" dirty="0" err="1" smtClean="0"/>
              <a:t>Konfigurasi</a:t>
            </a:r>
            <a:r>
              <a:rPr lang="en-US" dirty="0" smtClean="0"/>
              <a:t> </a:t>
            </a:r>
            <a:r>
              <a:rPr lang="en-US" dirty="0" err="1" smtClean="0"/>
              <a:t>Bintang</a:t>
            </a:r>
            <a:r>
              <a:rPr lang="en-US" dirty="0" smtClean="0"/>
              <a:t> </a:t>
            </a:r>
          </a:p>
          <a:p>
            <a:pPr eaLnBrk="1" hangingPunct="1">
              <a:buFontTx/>
              <a:buChar char="2"/>
            </a:pPr>
            <a:r>
              <a:rPr lang="en-US" dirty="0" err="1" smtClean="0"/>
              <a:t>Konfigurasi</a:t>
            </a:r>
            <a:r>
              <a:rPr lang="en-US" dirty="0" smtClean="0"/>
              <a:t> </a:t>
            </a:r>
            <a:r>
              <a:rPr lang="en-US" dirty="0" err="1" smtClean="0"/>
              <a:t>Cincin</a:t>
            </a:r>
            <a:endParaRPr lang="en-US" dirty="0" smtClean="0"/>
          </a:p>
          <a:p>
            <a:pPr eaLnBrk="1" hangingPunct="1">
              <a:buFontTx/>
              <a:buChar char="3"/>
            </a:pPr>
            <a:r>
              <a:rPr lang="en-US" dirty="0" err="1" smtClean="0"/>
              <a:t>Konfigurasi</a:t>
            </a:r>
            <a:r>
              <a:rPr lang="en-US" dirty="0" smtClean="0"/>
              <a:t> Bus </a:t>
            </a:r>
          </a:p>
          <a:p>
            <a:pPr eaLnBrk="1" hangingPunct="1">
              <a:buFontTx/>
              <a:buNone/>
            </a:pPr>
            <a:endParaRPr lang="en-US" dirty="0" smtClean="0"/>
          </a:p>
        </p:txBody>
      </p:sp>
    </p:spTree>
    <p:extLst>
      <p:ext uri="{BB962C8B-B14F-4D97-AF65-F5344CB8AC3E}">
        <p14:creationId xmlns:p14="http://schemas.microsoft.com/office/powerpoint/2010/main" val="2567395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95400" y="609600"/>
            <a:ext cx="6705600" cy="1143000"/>
          </a:xfrm>
          <a:ln w="38100">
            <a:solidFill>
              <a:schemeClr val="tx1"/>
            </a:solidFill>
            <a:miter lim="800000"/>
            <a:headEnd/>
            <a:tailEnd/>
          </a:ln>
        </p:spPr>
        <p:txBody>
          <a:bodyPr/>
          <a:lstStyle/>
          <a:p>
            <a:pPr eaLnBrk="1" hangingPunct="1"/>
            <a:r>
              <a:rPr lang="en-US" sz="3800" smtClean="0"/>
              <a:t>Pilihan Konfigurasi Jaringan</a:t>
            </a:r>
          </a:p>
        </p:txBody>
      </p:sp>
      <p:sp>
        <p:nvSpPr>
          <p:cNvPr id="51203"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z="3000" smtClean="0"/>
              <a:t>Di dalam konfigurasi bintang, setiap peralatan secara langsung berhubungan dengan server pusat. </a:t>
            </a:r>
          </a:p>
          <a:p>
            <a:pPr eaLnBrk="1" hangingPunct="1"/>
            <a:r>
              <a:rPr lang="en-US" sz="3000" smtClean="0"/>
              <a:t>Seluruh komunikasi antara peralatan dikendalikan dan dikirim melalui server pusat.</a:t>
            </a:r>
          </a:p>
          <a:p>
            <a:pPr eaLnBrk="1" hangingPunct="1"/>
            <a:r>
              <a:rPr lang="en-US" sz="3000" smtClean="0"/>
              <a:t>Biasanya, server akan mengumpulkan data setiap peralatan untuk melihat apakah peralatan tersebut ingin mengirim pesan.</a:t>
            </a:r>
          </a:p>
          <a:p>
            <a:pPr eaLnBrk="1" hangingPunct="1">
              <a:buFontTx/>
              <a:buNone/>
            </a:pPr>
            <a:endParaRPr lang="en-US" smtClean="0"/>
          </a:p>
        </p:txBody>
      </p:sp>
    </p:spTree>
    <p:extLst>
      <p:ext uri="{BB962C8B-B14F-4D97-AF65-F5344CB8AC3E}">
        <p14:creationId xmlns:p14="http://schemas.microsoft.com/office/powerpoint/2010/main" val="2087566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19200" y="381000"/>
            <a:ext cx="6705600" cy="838200"/>
          </a:xfrm>
          <a:ln w="38100">
            <a:solidFill>
              <a:schemeClr val="tx1"/>
            </a:solidFill>
            <a:miter lim="800000"/>
            <a:headEnd/>
            <a:tailEnd/>
          </a:ln>
        </p:spPr>
        <p:txBody>
          <a:bodyPr/>
          <a:lstStyle/>
          <a:p>
            <a:pPr eaLnBrk="1" hangingPunct="1"/>
            <a:r>
              <a:rPr lang="en-US" sz="3800" smtClean="0"/>
              <a:t>Pilihan Konfigurasi Jaringan</a:t>
            </a:r>
          </a:p>
        </p:txBody>
      </p:sp>
      <p:sp>
        <p:nvSpPr>
          <p:cNvPr id="52227" name="Rectangle 3"/>
          <p:cNvSpPr>
            <a:spLocks noGrp="1" noChangeArrowheads="1"/>
          </p:cNvSpPr>
          <p:nvPr>
            <p:ph type="body" idx="1"/>
          </p:nvPr>
        </p:nvSpPr>
        <p:spPr>
          <a:xfrm>
            <a:off x="685800" y="1371600"/>
            <a:ext cx="7772400" cy="1600200"/>
          </a:xfrm>
          <a:ln w="19050">
            <a:solidFill>
              <a:schemeClr val="tx1"/>
            </a:solidFill>
            <a:miter lim="800000"/>
            <a:headEnd/>
            <a:tailEnd/>
          </a:ln>
        </p:spPr>
        <p:txBody>
          <a:bodyPr/>
          <a:lstStyle/>
          <a:p>
            <a:pPr eaLnBrk="1" hangingPunct="1">
              <a:buFontTx/>
              <a:buNone/>
            </a:pPr>
            <a:r>
              <a:rPr lang="en-US" sz="2600" smtClean="0"/>
              <a:t>Konfigurasi bintang adalah cara termahal untuk membangun LAN karena membutuhkan banyak sekali kabel untuk menghubungkannya.</a:t>
            </a:r>
            <a:r>
              <a:rPr lang="en-US" sz="3000" smtClean="0"/>
              <a:t> </a:t>
            </a:r>
            <a:endParaRPr lang="en-US" smtClean="0"/>
          </a:p>
          <a:p>
            <a:pPr eaLnBrk="1" hangingPunct="1"/>
            <a:endParaRPr lang="en-US" sz="2800" smtClean="0"/>
          </a:p>
        </p:txBody>
      </p:sp>
      <p:grpSp>
        <p:nvGrpSpPr>
          <p:cNvPr id="52228" name="Group 4"/>
          <p:cNvGrpSpPr>
            <a:grpSpLocks/>
          </p:cNvGrpSpPr>
          <p:nvPr/>
        </p:nvGrpSpPr>
        <p:grpSpPr bwMode="auto">
          <a:xfrm>
            <a:off x="2109788" y="3124200"/>
            <a:ext cx="4824412" cy="2819400"/>
            <a:chOff x="1329" y="2260"/>
            <a:chExt cx="3109" cy="1835"/>
          </a:xfrm>
        </p:grpSpPr>
        <p:sp>
          <p:nvSpPr>
            <p:cNvPr id="52229" name="Rectangle 5"/>
            <p:cNvSpPr>
              <a:spLocks noChangeArrowheads="1"/>
            </p:cNvSpPr>
            <p:nvPr/>
          </p:nvSpPr>
          <p:spPr bwMode="auto">
            <a:xfrm>
              <a:off x="2042" y="2891"/>
              <a:ext cx="1680" cy="576"/>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lnSpc>
                  <a:spcPct val="75000"/>
                </a:lnSpc>
              </a:pPr>
              <a:r>
                <a:rPr lang="en-US" sz="3200">
                  <a:solidFill>
                    <a:srgbClr val="1A1A00"/>
                  </a:solidFill>
                </a:rPr>
                <a:t> </a:t>
              </a:r>
              <a:r>
                <a:rPr lang="en-US" sz="2000">
                  <a:solidFill>
                    <a:srgbClr val="1A1A00"/>
                  </a:solidFill>
                </a:rPr>
                <a:t>Komputer Pengelola</a:t>
              </a:r>
            </a:p>
            <a:p>
              <a:pPr algn="ctr" eaLnBrk="0" hangingPunct="0">
                <a:lnSpc>
                  <a:spcPct val="75000"/>
                </a:lnSpc>
              </a:pPr>
              <a:r>
                <a:rPr lang="en-US" sz="2000">
                  <a:solidFill>
                    <a:srgbClr val="1A1A00"/>
                  </a:solidFill>
                </a:rPr>
                <a:t>atau server</a:t>
              </a:r>
            </a:p>
          </p:txBody>
        </p:sp>
        <p:sp>
          <p:nvSpPr>
            <p:cNvPr id="52230" name="Oval 6"/>
            <p:cNvSpPr>
              <a:spLocks noChangeArrowheads="1"/>
            </p:cNvSpPr>
            <p:nvPr/>
          </p:nvSpPr>
          <p:spPr bwMode="auto">
            <a:xfrm>
              <a:off x="1787" y="2260"/>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A</a:t>
              </a:r>
            </a:p>
          </p:txBody>
        </p:sp>
        <p:sp>
          <p:nvSpPr>
            <p:cNvPr id="52231" name="Oval 7"/>
            <p:cNvSpPr>
              <a:spLocks noChangeArrowheads="1"/>
            </p:cNvSpPr>
            <p:nvPr/>
          </p:nvSpPr>
          <p:spPr bwMode="auto">
            <a:xfrm>
              <a:off x="2640" y="2260"/>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B</a:t>
              </a:r>
            </a:p>
          </p:txBody>
        </p:sp>
        <p:sp>
          <p:nvSpPr>
            <p:cNvPr id="52232" name="Oval 8"/>
            <p:cNvSpPr>
              <a:spLocks noChangeArrowheads="1"/>
            </p:cNvSpPr>
            <p:nvPr/>
          </p:nvSpPr>
          <p:spPr bwMode="auto">
            <a:xfrm>
              <a:off x="3526" y="2267"/>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C</a:t>
              </a:r>
            </a:p>
          </p:txBody>
        </p:sp>
        <p:sp>
          <p:nvSpPr>
            <p:cNvPr id="52233" name="Oval 9"/>
            <p:cNvSpPr>
              <a:spLocks noChangeArrowheads="1"/>
            </p:cNvSpPr>
            <p:nvPr/>
          </p:nvSpPr>
          <p:spPr bwMode="auto">
            <a:xfrm>
              <a:off x="1791" y="3711"/>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G</a:t>
              </a:r>
            </a:p>
          </p:txBody>
        </p:sp>
        <p:sp>
          <p:nvSpPr>
            <p:cNvPr id="52234" name="Oval 10"/>
            <p:cNvSpPr>
              <a:spLocks noChangeArrowheads="1"/>
            </p:cNvSpPr>
            <p:nvPr/>
          </p:nvSpPr>
          <p:spPr bwMode="auto">
            <a:xfrm>
              <a:off x="2640" y="3711"/>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F</a:t>
              </a:r>
            </a:p>
          </p:txBody>
        </p:sp>
        <p:sp>
          <p:nvSpPr>
            <p:cNvPr id="52235" name="Oval 11"/>
            <p:cNvSpPr>
              <a:spLocks noChangeArrowheads="1"/>
            </p:cNvSpPr>
            <p:nvPr/>
          </p:nvSpPr>
          <p:spPr bwMode="auto">
            <a:xfrm>
              <a:off x="3537" y="3707"/>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E</a:t>
              </a:r>
            </a:p>
          </p:txBody>
        </p:sp>
        <p:sp>
          <p:nvSpPr>
            <p:cNvPr id="52236" name="Oval 12"/>
            <p:cNvSpPr>
              <a:spLocks noChangeArrowheads="1"/>
            </p:cNvSpPr>
            <p:nvPr/>
          </p:nvSpPr>
          <p:spPr bwMode="auto">
            <a:xfrm>
              <a:off x="3958" y="2987"/>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D</a:t>
              </a:r>
            </a:p>
          </p:txBody>
        </p:sp>
        <p:sp>
          <p:nvSpPr>
            <p:cNvPr id="52237" name="Oval 13"/>
            <p:cNvSpPr>
              <a:spLocks noChangeArrowheads="1"/>
            </p:cNvSpPr>
            <p:nvPr/>
          </p:nvSpPr>
          <p:spPr bwMode="auto">
            <a:xfrm>
              <a:off x="1329" y="2987"/>
              <a:ext cx="480" cy="384"/>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800">
                  <a:solidFill>
                    <a:srgbClr val="1A1A00"/>
                  </a:solidFill>
                </a:rPr>
                <a:t>H</a:t>
              </a:r>
            </a:p>
          </p:txBody>
        </p:sp>
        <p:sp>
          <p:nvSpPr>
            <p:cNvPr id="52238" name="Line 14"/>
            <p:cNvSpPr>
              <a:spLocks noChangeShapeType="1"/>
            </p:cNvSpPr>
            <p:nvPr/>
          </p:nvSpPr>
          <p:spPr bwMode="auto">
            <a:xfrm flipH="1" flipV="1">
              <a:off x="2112" y="2603"/>
              <a:ext cx="276" cy="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2239" name="Freeform 15"/>
            <p:cNvSpPr>
              <a:spLocks/>
            </p:cNvSpPr>
            <p:nvPr/>
          </p:nvSpPr>
          <p:spPr bwMode="auto">
            <a:xfrm>
              <a:off x="3722" y="3179"/>
              <a:ext cx="237" cy="1"/>
            </a:xfrm>
            <a:custGeom>
              <a:avLst/>
              <a:gdLst>
                <a:gd name="T0" fmla="*/ 0 w 237"/>
                <a:gd name="T1" fmla="*/ 0 h 1"/>
                <a:gd name="T2" fmla="*/ 236 w 237"/>
                <a:gd name="T3" fmla="*/ 0 h 1"/>
                <a:gd name="T4" fmla="*/ 0 60000 65536"/>
                <a:gd name="T5" fmla="*/ 0 60000 65536"/>
                <a:gd name="T6" fmla="*/ 0 w 237"/>
                <a:gd name="T7" fmla="*/ 0 h 1"/>
                <a:gd name="T8" fmla="*/ 237 w 237"/>
                <a:gd name="T9" fmla="*/ 1 h 1"/>
              </a:gdLst>
              <a:ahLst/>
              <a:cxnLst>
                <a:cxn ang="T4">
                  <a:pos x="T0" y="T1"/>
                </a:cxn>
                <a:cxn ang="T5">
                  <a:pos x="T2" y="T3"/>
                </a:cxn>
              </a:cxnLst>
              <a:rect l="T6" t="T7" r="T8" b="T9"/>
              <a:pathLst>
                <a:path w="237" h="1">
                  <a:moveTo>
                    <a:pt x="0" y="0"/>
                  </a:moveTo>
                  <a:lnTo>
                    <a:pt x="236"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52240" name="Freeform 16"/>
            <p:cNvSpPr>
              <a:spLocks/>
            </p:cNvSpPr>
            <p:nvPr/>
          </p:nvSpPr>
          <p:spPr bwMode="auto">
            <a:xfrm>
              <a:off x="1809" y="3179"/>
              <a:ext cx="234" cy="1"/>
            </a:xfrm>
            <a:custGeom>
              <a:avLst/>
              <a:gdLst>
                <a:gd name="T0" fmla="*/ 233 w 234"/>
                <a:gd name="T1" fmla="*/ 0 h 1"/>
                <a:gd name="T2" fmla="*/ 0 w 234"/>
                <a:gd name="T3" fmla="*/ 0 h 1"/>
                <a:gd name="T4" fmla="*/ 0 60000 65536"/>
                <a:gd name="T5" fmla="*/ 0 60000 65536"/>
                <a:gd name="T6" fmla="*/ 0 w 234"/>
                <a:gd name="T7" fmla="*/ 0 h 1"/>
                <a:gd name="T8" fmla="*/ 234 w 234"/>
                <a:gd name="T9" fmla="*/ 1 h 1"/>
              </a:gdLst>
              <a:ahLst/>
              <a:cxnLst>
                <a:cxn ang="T4">
                  <a:pos x="T0" y="T1"/>
                </a:cxn>
                <a:cxn ang="T5">
                  <a:pos x="T2" y="T3"/>
                </a:cxn>
              </a:cxnLst>
              <a:rect l="T6" t="T7" r="T8" b="T9"/>
              <a:pathLst>
                <a:path w="234" h="1">
                  <a:moveTo>
                    <a:pt x="233" y="0"/>
                  </a:move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52241" name="Line 17"/>
            <p:cNvSpPr>
              <a:spLocks noChangeShapeType="1"/>
            </p:cNvSpPr>
            <p:nvPr/>
          </p:nvSpPr>
          <p:spPr bwMode="auto">
            <a:xfrm flipV="1">
              <a:off x="2880" y="2641"/>
              <a:ext cx="0" cy="2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2242" name="Line 18"/>
            <p:cNvSpPr>
              <a:spLocks noChangeShapeType="1"/>
            </p:cNvSpPr>
            <p:nvPr/>
          </p:nvSpPr>
          <p:spPr bwMode="auto">
            <a:xfrm flipV="1">
              <a:off x="2880" y="3468"/>
              <a:ext cx="0" cy="2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2243" name="Line 19"/>
            <p:cNvSpPr>
              <a:spLocks noChangeShapeType="1"/>
            </p:cNvSpPr>
            <p:nvPr/>
          </p:nvSpPr>
          <p:spPr bwMode="auto">
            <a:xfrm flipV="1">
              <a:off x="2208" y="3468"/>
              <a:ext cx="166"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2244" name="Line 20"/>
            <p:cNvSpPr>
              <a:spLocks noChangeShapeType="1"/>
            </p:cNvSpPr>
            <p:nvPr/>
          </p:nvSpPr>
          <p:spPr bwMode="auto">
            <a:xfrm flipH="1" flipV="1">
              <a:off x="3433" y="3479"/>
              <a:ext cx="166"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2245" name="Line 21"/>
            <p:cNvSpPr>
              <a:spLocks noChangeShapeType="1"/>
            </p:cNvSpPr>
            <p:nvPr/>
          </p:nvSpPr>
          <p:spPr bwMode="auto">
            <a:xfrm flipV="1">
              <a:off x="3371" y="2614"/>
              <a:ext cx="276" cy="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Tree>
    <p:extLst>
      <p:ext uri="{BB962C8B-B14F-4D97-AF65-F5344CB8AC3E}">
        <p14:creationId xmlns:p14="http://schemas.microsoft.com/office/powerpoint/2010/main" val="1891430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609600"/>
            <a:ext cx="6705600" cy="1143000"/>
          </a:xfrm>
          <a:ln w="38100">
            <a:solidFill>
              <a:schemeClr val="tx1"/>
            </a:solidFill>
            <a:miter lim="800000"/>
            <a:headEnd/>
            <a:tailEnd/>
          </a:ln>
        </p:spPr>
        <p:txBody>
          <a:bodyPr/>
          <a:lstStyle/>
          <a:p>
            <a:pPr eaLnBrk="1" hangingPunct="1"/>
            <a:r>
              <a:rPr lang="en-US" sz="3800" smtClean="0"/>
              <a:t>Pilihan Konfigurasi Jaringan</a:t>
            </a:r>
          </a:p>
        </p:txBody>
      </p:sp>
      <p:sp>
        <p:nvSpPr>
          <p:cNvPr id="53251" name="Rectangle 3"/>
          <p:cNvSpPr>
            <a:spLocks noGrp="1" noChangeArrowheads="1"/>
          </p:cNvSpPr>
          <p:nvPr>
            <p:ph type="body" idx="1"/>
          </p:nvPr>
        </p:nvSpPr>
        <p:spPr>
          <a:xfrm>
            <a:off x="685800" y="1981200"/>
            <a:ext cx="7772400" cy="1676400"/>
          </a:xfrm>
          <a:ln w="19050">
            <a:solidFill>
              <a:schemeClr val="tx1"/>
            </a:solidFill>
            <a:miter lim="800000"/>
            <a:headEnd/>
            <a:tailEnd/>
          </a:ln>
        </p:spPr>
        <p:txBody>
          <a:bodyPr/>
          <a:lstStyle/>
          <a:p>
            <a:pPr eaLnBrk="1" hangingPunct="1">
              <a:buFontTx/>
              <a:buNone/>
            </a:pPr>
            <a:r>
              <a:rPr lang="en-US" smtClean="0"/>
              <a:t>Di dalam konfigurasi cincin, setiap titik secara langsung terhubung dengan dua titik lainnya. </a:t>
            </a:r>
          </a:p>
          <a:p>
            <a:pPr eaLnBrk="1" hangingPunct="1"/>
            <a:endParaRPr lang="en-US" smtClean="0"/>
          </a:p>
        </p:txBody>
      </p:sp>
      <p:sp>
        <p:nvSpPr>
          <p:cNvPr id="53252" name="Oval 4"/>
          <p:cNvSpPr>
            <a:spLocks noChangeArrowheads="1"/>
          </p:cNvSpPr>
          <p:nvPr/>
        </p:nvSpPr>
        <p:spPr bwMode="auto">
          <a:xfrm>
            <a:off x="3084513" y="3189288"/>
            <a:ext cx="2959100" cy="2730500"/>
          </a:xfrm>
          <a:prstGeom prst="ellipse">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53253" name="Oval 5"/>
          <p:cNvSpPr>
            <a:spLocks noChangeArrowheads="1"/>
          </p:cNvSpPr>
          <p:nvPr/>
        </p:nvSpPr>
        <p:spPr bwMode="auto">
          <a:xfrm>
            <a:off x="3171825" y="3252788"/>
            <a:ext cx="744538"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A</a:t>
            </a:r>
          </a:p>
        </p:txBody>
      </p:sp>
      <p:sp>
        <p:nvSpPr>
          <p:cNvPr id="53254" name="Oval 6"/>
          <p:cNvSpPr>
            <a:spLocks noChangeArrowheads="1"/>
          </p:cNvSpPr>
          <p:nvPr/>
        </p:nvSpPr>
        <p:spPr bwMode="auto">
          <a:xfrm>
            <a:off x="2725738" y="4208463"/>
            <a:ext cx="744537"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H</a:t>
            </a:r>
          </a:p>
        </p:txBody>
      </p:sp>
      <p:sp>
        <p:nvSpPr>
          <p:cNvPr id="53255" name="Oval 7"/>
          <p:cNvSpPr>
            <a:spLocks noChangeArrowheads="1"/>
          </p:cNvSpPr>
          <p:nvPr/>
        </p:nvSpPr>
        <p:spPr bwMode="auto">
          <a:xfrm>
            <a:off x="4191000" y="2895600"/>
            <a:ext cx="744538"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B</a:t>
            </a:r>
          </a:p>
        </p:txBody>
      </p:sp>
      <p:sp>
        <p:nvSpPr>
          <p:cNvPr id="53256" name="Oval 8"/>
          <p:cNvSpPr>
            <a:spLocks noChangeArrowheads="1"/>
          </p:cNvSpPr>
          <p:nvPr/>
        </p:nvSpPr>
        <p:spPr bwMode="auto">
          <a:xfrm>
            <a:off x="5651500" y="4208463"/>
            <a:ext cx="744538"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D</a:t>
            </a:r>
          </a:p>
        </p:txBody>
      </p:sp>
      <p:sp>
        <p:nvSpPr>
          <p:cNvPr id="53257" name="Oval 9"/>
          <p:cNvSpPr>
            <a:spLocks noChangeArrowheads="1"/>
          </p:cNvSpPr>
          <p:nvPr/>
        </p:nvSpPr>
        <p:spPr bwMode="auto">
          <a:xfrm>
            <a:off x="5240338" y="3252788"/>
            <a:ext cx="744537"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C</a:t>
            </a:r>
          </a:p>
        </p:txBody>
      </p:sp>
      <p:sp>
        <p:nvSpPr>
          <p:cNvPr id="53258" name="Oval 10"/>
          <p:cNvSpPr>
            <a:spLocks noChangeArrowheads="1"/>
          </p:cNvSpPr>
          <p:nvPr/>
        </p:nvSpPr>
        <p:spPr bwMode="auto">
          <a:xfrm>
            <a:off x="5240338" y="5140325"/>
            <a:ext cx="744537"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E</a:t>
            </a:r>
          </a:p>
        </p:txBody>
      </p:sp>
      <p:sp>
        <p:nvSpPr>
          <p:cNvPr id="53259" name="Oval 11"/>
          <p:cNvSpPr>
            <a:spLocks noChangeArrowheads="1"/>
          </p:cNvSpPr>
          <p:nvPr/>
        </p:nvSpPr>
        <p:spPr bwMode="auto">
          <a:xfrm>
            <a:off x="3159125" y="5140325"/>
            <a:ext cx="744538"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G</a:t>
            </a:r>
          </a:p>
        </p:txBody>
      </p:sp>
      <p:sp>
        <p:nvSpPr>
          <p:cNvPr id="53260" name="Oval 12"/>
          <p:cNvSpPr>
            <a:spLocks noChangeArrowheads="1"/>
          </p:cNvSpPr>
          <p:nvPr/>
        </p:nvSpPr>
        <p:spPr bwMode="auto">
          <a:xfrm>
            <a:off x="4186238" y="5521325"/>
            <a:ext cx="744537" cy="698500"/>
          </a:xfrm>
          <a:prstGeom prst="ellipse">
            <a:avLst/>
          </a:prstGeom>
          <a:solidFill>
            <a:schemeClr val="bg1"/>
          </a:solidFill>
          <a:ln w="25400">
            <a:solidFill>
              <a:srgbClr val="000000"/>
            </a:solidFill>
            <a:round/>
            <a:headEnd/>
            <a:tailEnd/>
          </a:ln>
        </p:spPr>
        <p:txBody>
          <a:bodyPr wrap="none" lIns="90488" tIns="44450" rIns="90488" bIns="44450" anchor="ctr"/>
          <a:lstStyle/>
          <a:p>
            <a:pPr algn="ctr" eaLnBrk="0" hangingPunct="0"/>
            <a:r>
              <a:rPr lang="en-US" sz="3200">
                <a:solidFill>
                  <a:srgbClr val="1A1A00"/>
                </a:solidFill>
                <a:latin typeface="Arial" charset="0"/>
              </a:rPr>
              <a:t>F</a:t>
            </a:r>
          </a:p>
        </p:txBody>
      </p:sp>
    </p:spTree>
    <p:extLst>
      <p:ext uri="{BB962C8B-B14F-4D97-AF65-F5344CB8AC3E}">
        <p14:creationId xmlns:p14="http://schemas.microsoft.com/office/powerpoint/2010/main" val="288447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304800"/>
            <a:ext cx="6781800" cy="1143000"/>
          </a:xfrm>
          <a:ln w="38100">
            <a:solidFill>
              <a:schemeClr val="tx1"/>
            </a:solidFill>
            <a:miter lim="800000"/>
            <a:headEnd/>
            <a:tailEnd/>
          </a:ln>
        </p:spPr>
        <p:txBody>
          <a:bodyPr/>
          <a:lstStyle/>
          <a:p>
            <a:pPr eaLnBrk="1" hangingPunct="1"/>
            <a:r>
              <a:rPr lang="en-US" sz="3800" smtClean="0"/>
              <a:t>Pilihan Konfigurasi Jaringan</a:t>
            </a:r>
          </a:p>
        </p:txBody>
      </p:sp>
      <p:sp>
        <p:nvSpPr>
          <p:cNvPr id="54275" name="Rectangle 3"/>
          <p:cNvSpPr>
            <a:spLocks noGrp="1" noChangeArrowheads="1"/>
          </p:cNvSpPr>
          <p:nvPr>
            <p:ph type="body" idx="1"/>
          </p:nvPr>
        </p:nvSpPr>
        <p:spPr>
          <a:xfrm>
            <a:off x="685800" y="1600200"/>
            <a:ext cx="7772400" cy="1828800"/>
          </a:xfrm>
        </p:spPr>
        <p:txBody>
          <a:bodyPr/>
          <a:lstStyle/>
          <a:p>
            <a:pPr eaLnBrk="1" hangingPunct="1"/>
            <a:r>
              <a:rPr lang="en-US" sz="2600" smtClean="0"/>
              <a:t>Di dalam konfigurasi bus, setiap peralatan dihubungkan dengan saluran utama, disebut bus. </a:t>
            </a:r>
          </a:p>
          <a:p>
            <a:pPr eaLnBrk="1" hangingPunct="1"/>
            <a:r>
              <a:rPr lang="en-US" sz="2600" smtClean="0"/>
              <a:t>Pengendalian komunikasi didesentralisasikan melalui jaringan bus.</a:t>
            </a:r>
          </a:p>
          <a:p>
            <a:pPr eaLnBrk="1" hangingPunct="1"/>
            <a:endParaRPr lang="en-US" sz="2800" smtClean="0"/>
          </a:p>
        </p:txBody>
      </p:sp>
      <p:grpSp>
        <p:nvGrpSpPr>
          <p:cNvPr id="54276" name="Group 4"/>
          <p:cNvGrpSpPr>
            <a:grpSpLocks/>
          </p:cNvGrpSpPr>
          <p:nvPr/>
        </p:nvGrpSpPr>
        <p:grpSpPr bwMode="auto">
          <a:xfrm>
            <a:off x="685800" y="3505200"/>
            <a:ext cx="7772400" cy="2590800"/>
            <a:chOff x="48" y="2661"/>
            <a:chExt cx="5663" cy="1526"/>
          </a:xfrm>
        </p:grpSpPr>
        <p:sp>
          <p:nvSpPr>
            <p:cNvPr id="54277" name="Oval 5"/>
            <p:cNvSpPr>
              <a:spLocks noChangeArrowheads="1"/>
            </p:cNvSpPr>
            <p:nvPr/>
          </p:nvSpPr>
          <p:spPr bwMode="auto">
            <a:xfrm>
              <a:off x="1584" y="2736"/>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A</a:t>
              </a:r>
            </a:p>
          </p:txBody>
        </p:sp>
        <p:sp>
          <p:nvSpPr>
            <p:cNvPr id="54278" name="Oval 6"/>
            <p:cNvSpPr>
              <a:spLocks noChangeArrowheads="1"/>
            </p:cNvSpPr>
            <p:nvPr/>
          </p:nvSpPr>
          <p:spPr bwMode="auto">
            <a:xfrm>
              <a:off x="2304" y="2736"/>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B</a:t>
              </a:r>
            </a:p>
          </p:txBody>
        </p:sp>
        <p:sp>
          <p:nvSpPr>
            <p:cNvPr id="54279" name="Oval 7"/>
            <p:cNvSpPr>
              <a:spLocks noChangeArrowheads="1"/>
            </p:cNvSpPr>
            <p:nvPr/>
          </p:nvSpPr>
          <p:spPr bwMode="auto">
            <a:xfrm>
              <a:off x="3024" y="2736"/>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C</a:t>
              </a:r>
            </a:p>
          </p:txBody>
        </p:sp>
        <p:sp>
          <p:nvSpPr>
            <p:cNvPr id="54280" name="Oval 8"/>
            <p:cNvSpPr>
              <a:spLocks noChangeArrowheads="1"/>
            </p:cNvSpPr>
            <p:nvPr/>
          </p:nvSpPr>
          <p:spPr bwMode="auto">
            <a:xfrm>
              <a:off x="3375" y="3755"/>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G</a:t>
              </a:r>
            </a:p>
          </p:txBody>
        </p:sp>
        <p:sp>
          <p:nvSpPr>
            <p:cNvPr id="54281" name="Oval 9"/>
            <p:cNvSpPr>
              <a:spLocks noChangeArrowheads="1"/>
            </p:cNvSpPr>
            <p:nvPr/>
          </p:nvSpPr>
          <p:spPr bwMode="auto">
            <a:xfrm>
              <a:off x="2651" y="3755"/>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F</a:t>
              </a:r>
            </a:p>
          </p:txBody>
        </p:sp>
        <p:sp>
          <p:nvSpPr>
            <p:cNvPr id="54282" name="Oval 10"/>
            <p:cNvSpPr>
              <a:spLocks noChangeArrowheads="1"/>
            </p:cNvSpPr>
            <p:nvPr/>
          </p:nvSpPr>
          <p:spPr bwMode="auto">
            <a:xfrm>
              <a:off x="1942" y="3755"/>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E</a:t>
              </a:r>
            </a:p>
          </p:txBody>
        </p:sp>
        <p:sp>
          <p:nvSpPr>
            <p:cNvPr id="54283" name="Oval 11"/>
            <p:cNvSpPr>
              <a:spLocks noChangeArrowheads="1"/>
            </p:cNvSpPr>
            <p:nvPr/>
          </p:nvSpPr>
          <p:spPr bwMode="auto">
            <a:xfrm>
              <a:off x="3744" y="2736"/>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D</a:t>
              </a:r>
            </a:p>
          </p:txBody>
        </p:sp>
        <p:sp>
          <p:nvSpPr>
            <p:cNvPr id="54284" name="Oval 12"/>
            <p:cNvSpPr>
              <a:spLocks noChangeArrowheads="1"/>
            </p:cNvSpPr>
            <p:nvPr/>
          </p:nvSpPr>
          <p:spPr bwMode="auto">
            <a:xfrm>
              <a:off x="4106" y="3755"/>
              <a:ext cx="461" cy="432"/>
            </a:xfrm>
            <a:prstGeom prst="ellipse">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3200">
                  <a:solidFill>
                    <a:srgbClr val="1A1A00"/>
                  </a:solidFill>
                </a:rPr>
                <a:t>H</a:t>
              </a:r>
            </a:p>
          </p:txBody>
        </p:sp>
        <p:sp>
          <p:nvSpPr>
            <p:cNvPr id="54285" name="Rectangle 13"/>
            <p:cNvSpPr>
              <a:spLocks noChangeArrowheads="1"/>
            </p:cNvSpPr>
            <p:nvPr/>
          </p:nvSpPr>
          <p:spPr bwMode="auto">
            <a:xfrm>
              <a:off x="48" y="3168"/>
              <a:ext cx="1532" cy="576"/>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lnSpc>
                  <a:spcPct val="75000"/>
                </a:lnSpc>
              </a:pPr>
              <a:r>
                <a:rPr lang="en-US" sz="1600">
                  <a:solidFill>
                    <a:srgbClr val="1A1A00"/>
                  </a:solidFill>
                </a:rPr>
                <a:t>Komputer </a:t>
              </a:r>
              <a:r>
                <a:rPr lang="en-US" sz="1600">
                  <a:solidFill>
                    <a:srgbClr val="1A1A00"/>
                  </a:solidFill>
                  <a:latin typeface="Arial" charset="0"/>
                </a:rPr>
                <a:t>Pengelola</a:t>
              </a:r>
              <a:endParaRPr lang="en-US" sz="1600">
                <a:solidFill>
                  <a:srgbClr val="1A1A00"/>
                </a:solidFill>
              </a:endParaRPr>
            </a:p>
            <a:p>
              <a:pPr algn="ctr" eaLnBrk="0" hangingPunct="0">
                <a:lnSpc>
                  <a:spcPct val="75000"/>
                </a:lnSpc>
              </a:pPr>
              <a:r>
                <a:rPr lang="en-US" sz="1600">
                  <a:solidFill>
                    <a:srgbClr val="1A1A00"/>
                  </a:solidFill>
                </a:rPr>
                <a:t>atau server</a:t>
              </a:r>
            </a:p>
          </p:txBody>
        </p:sp>
        <p:sp>
          <p:nvSpPr>
            <p:cNvPr id="54286" name="Line 14"/>
            <p:cNvSpPr>
              <a:spLocks noChangeShapeType="1"/>
            </p:cNvSpPr>
            <p:nvPr/>
          </p:nvSpPr>
          <p:spPr bwMode="auto">
            <a:xfrm>
              <a:off x="1585" y="3456"/>
              <a:ext cx="3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87" name="Line 15"/>
            <p:cNvSpPr>
              <a:spLocks noChangeShapeType="1"/>
            </p:cNvSpPr>
            <p:nvPr/>
          </p:nvSpPr>
          <p:spPr bwMode="auto">
            <a:xfrm>
              <a:off x="3253" y="3169"/>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88" name="Line 16"/>
            <p:cNvSpPr>
              <a:spLocks noChangeShapeType="1"/>
            </p:cNvSpPr>
            <p:nvPr/>
          </p:nvSpPr>
          <p:spPr bwMode="auto">
            <a:xfrm flipV="1">
              <a:off x="4656" y="2977"/>
              <a:ext cx="0" cy="479"/>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54289" name="Rectangle 17"/>
            <p:cNvSpPr>
              <a:spLocks noChangeArrowheads="1"/>
            </p:cNvSpPr>
            <p:nvPr/>
          </p:nvSpPr>
          <p:spPr bwMode="auto">
            <a:xfrm>
              <a:off x="4323" y="2661"/>
              <a:ext cx="1388" cy="275"/>
            </a:xfrm>
            <a:prstGeom prst="rect">
              <a:avLst/>
            </a:prstGeom>
            <a:solidFill>
              <a:schemeClr val="bg1"/>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800">
                  <a:solidFill>
                    <a:srgbClr val="000000"/>
                  </a:solidFill>
                  <a:latin typeface="Arial" charset="0"/>
                </a:rPr>
                <a:t>Saluran </a:t>
              </a:r>
              <a:r>
                <a:rPr lang="en-US">
                  <a:solidFill>
                    <a:srgbClr val="000000"/>
                  </a:solidFill>
                </a:rPr>
                <a:t>Bus</a:t>
              </a:r>
            </a:p>
          </p:txBody>
        </p:sp>
        <p:sp>
          <p:nvSpPr>
            <p:cNvPr id="54290" name="Line 18"/>
            <p:cNvSpPr>
              <a:spLocks noChangeShapeType="1"/>
            </p:cNvSpPr>
            <p:nvPr/>
          </p:nvSpPr>
          <p:spPr bwMode="auto">
            <a:xfrm>
              <a:off x="3973" y="3169"/>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91" name="Line 19"/>
            <p:cNvSpPr>
              <a:spLocks noChangeShapeType="1"/>
            </p:cNvSpPr>
            <p:nvPr/>
          </p:nvSpPr>
          <p:spPr bwMode="auto">
            <a:xfrm>
              <a:off x="4342" y="3457"/>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92" name="Line 20"/>
            <p:cNvSpPr>
              <a:spLocks noChangeShapeType="1"/>
            </p:cNvSpPr>
            <p:nvPr/>
          </p:nvSpPr>
          <p:spPr bwMode="auto">
            <a:xfrm>
              <a:off x="3611" y="3457"/>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93" name="Line 21"/>
            <p:cNvSpPr>
              <a:spLocks noChangeShapeType="1"/>
            </p:cNvSpPr>
            <p:nvPr/>
          </p:nvSpPr>
          <p:spPr bwMode="auto">
            <a:xfrm>
              <a:off x="2880" y="3457"/>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94" name="Line 22"/>
            <p:cNvSpPr>
              <a:spLocks noChangeShapeType="1"/>
            </p:cNvSpPr>
            <p:nvPr/>
          </p:nvSpPr>
          <p:spPr bwMode="auto">
            <a:xfrm>
              <a:off x="2171" y="3457"/>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95" name="Line 23"/>
            <p:cNvSpPr>
              <a:spLocks noChangeShapeType="1"/>
            </p:cNvSpPr>
            <p:nvPr/>
          </p:nvSpPr>
          <p:spPr bwMode="auto">
            <a:xfrm>
              <a:off x="1813" y="3169"/>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4296" name="Line 24"/>
            <p:cNvSpPr>
              <a:spLocks noChangeShapeType="1"/>
            </p:cNvSpPr>
            <p:nvPr/>
          </p:nvSpPr>
          <p:spPr bwMode="auto">
            <a:xfrm>
              <a:off x="2533" y="3169"/>
              <a:ext cx="0"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Tree>
    <p:extLst>
      <p:ext uri="{BB962C8B-B14F-4D97-AF65-F5344CB8AC3E}">
        <p14:creationId xmlns:p14="http://schemas.microsoft.com/office/powerpoint/2010/main" val="2641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7800" y="609600"/>
            <a:ext cx="6248400" cy="1143000"/>
          </a:xfrm>
          <a:ln w="38100">
            <a:solidFill>
              <a:schemeClr val="tx1"/>
            </a:solidFill>
            <a:miter lim="800000"/>
            <a:headEnd/>
            <a:tailEnd/>
          </a:ln>
        </p:spPr>
        <p:txBody>
          <a:bodyPr/>
          <a:lstStyle/>
          <a:p>
            <a:pPr eaLnBrk="1" hangingPunct="1"/>
            <a:r>
              <a:rPr lang="en-US" sz="3800" dirty="0" smtClean="0"/>
              <a:t>Model-Model E-Business</a:t>
            </a:r>
          </a:p>
        </p:txBody>
      </p:sp>
      <p:sp>
        <p:nvSpPr>
          <p:cNvPr id="10243" name="Rectangle 3"/>
          <p:cNvSpPr>
            <a:spLocks noGrp="1" noChangeArrowheads="1"/>
          </p:cNvSpPr>
          <p:nvPr>
            <p:ph type="body" idx="1"/>
          </p:nvPr>
        </p:nvSpPr>
        <p:spPr>
          <a:xfrm>
            <a:off x="457200" y="1905000"/>
            <a:ext cx="8229600" cy="4221163"/>
          </a:xfrm>
          <a:ln w="19050">
            <a:solidFill>
              <a:schemeClr val="tx1"/>
            </a:solidFill>
            <a:miter lim="800000"/>
            <a:headEnd/>
            <a:tailEnd/>
          </a:ln>
        </p:spPr>
        <p:txBody>
          <a:bodyPr/>
          <a:lstStyle/>
          <a:p>
            <a:pPr eaLnBrk="1" hangingPunct="1"/>
            <a:r>
              <a:rPr lang="en-US" dirty="0" smtClean="0"/>
              <a:t>B2C (Business to Consumers): </a:t>
            </a:r>
            <a:r>
              <a:rPr lang="en-US" dirty="0" err="1" smtClean="0"/>
              <a:t>Interaksi</a:t>
            </a:r>
            <a:r>
              <a:rPr lang="en-US" dirty="0" smtClean="0"/>
              <a:t> yang </a:t>
            </a:r>
            <a:r>
              <a:rPr lang="en-US" dirty="0" err="1" smtClean="0"/>
              <a:t>dimungkinkan</a:t>
            </a:r>
            <a:r>
              <a:rPr lang="en-US" dirty="0" smtClean="0"/>
              <a:t> </a:t>
            </a:r>
            <a:r>
              <a:rPr lang="en-US" dirty="0" err="1" smtClean="0"/>
              <a:t>oleh</a:t>
            </a:r>
            <a:r>
              <a:rPr lang="en-US" dirty="0" smtClean="0"/>
              <a:t> </a:t>
            </a:r>
            <a:r>
              <a:rPr lang="en-US" dirty="0" err="1" smtClean="0"/>
              <a:t>teknologi</a:t>
            </a:r>
            <a:r>
              <a:rPr lang="en-US" dirty="0" smtClean="0"/>
              <a:t> </a:t>
            </a:r>
            <a:r>
              <a:rPr lang="en-US" dirty="0" err="1" smtClean="0"/>
              <a:t>antara</a:t>
            </a:r>
            <a:r>
              <a:rPr lang="en-US" dirty="0" smtClean="0"/>
              <a:t> </a:t>
            </a:r>
            <a:r>
              <a:rPr lang="en-US" dirty="0" err="1" smtClean="0"/>
              <a:t>individu</a:t>
            </a:r>
            <a:r>
              <a:rPr lang="en-US" dirty="0" smtClean="0"/>
              <a:t> </a:t>
            </a:r>
            <a:r>
              <a:rPr lang="en-US" dirty="0" err="1" smtClean="0"/>
              <a:t>dan</a:t>
            </a:r>
            <a:r>
              <a:rPr lang="en-US" dirty="0" smtClean="0"/>
              <a:t> </a:t>
            </a:r>
            <a:r>
              <a:rPr lang="en-US" dirty="0" err="1" smtClean="0"/>
              <a:t>organisasi</a:t>
            </a:r>
            <a:r>
              <a:rPr lang="en-US" dirty="0" smtClean="0"/>
              <a:t>. </a:t>
            </a:r>
          </a:p>
          <a:p>
            <a:pPr eaLnBrk="1" hangingPunct="1"/>
            <a:r>
              <a:rPr lang="en-US" dirty="0" smtClean="0"/>
              <a:t>B2B (Business to Business): </a:t>
            </a:r>
            <a:r>
              <a:rPr lang="en-US" dirty="0" err="1" smtClean="0"/>
              <a:t>Interaksi</a:t>
            </a:r>
            <a:r>
              <a:rPr lang="en-US" dirty="0" smtClean="0"/>
              <a:t> yang </a:t>
            </a:r>
            <a:r>
              <a:rPr lang="en-US" dirty="0" err="1" smtClean="0"/>
              <a:t>dimungkinkan</a:t>
            </a:r>
            <a:r>
              <a:rPr lang="en-US" dirty="0" smtClean="0"/>
              <a:t> </a:t>
            </a:r>
            <a:r>
              <a:rPr lang="en-US" dirty="0" err="1" smtClean="0"/>
              <a:t>oleh</a:t>
            </a:r>
            <a:r>
              <a:rPr lang="en-US" dirty="0" smtClean="0"/>
              <a:t> </a:t>
            </a:r>
            <a:r>
              <a:rPr lang="en-US" dirty="0" err="1" smtClean="0"/>
              <a:t>teknologi</a:t>
            </a:r>
            <a:r>
              <a:rPr lang="en-US" dirty="0" smtClean="0"/>
              <a:t> </a:t>
            </a:r>
            <a:r>
              <a:rPr lang="en-US" dirty="0" err="1" smtClean="0"/>
              <a:t>antara</a:t>
            </a:r>
            <a:r>
              <a:rPr lang="en-US" dirty="0" smtClean="0"/>
              <a:t> </a:t>
            </a:r>
            <a:r>
              <a:rPr lang="en-US" dirty="0" err="1" smtClean="0"/>
              <a:t>organisasi</a:t>
            </a:r>
            <a:r>
              <a:rPr lang="en-US" dirty="0" smtClean="0"/>
              <a:t> </a:t>
            </a:r>
            <a:r>
              <a:rPr lang="en-US" dirty="0" err="1" smtClean="0"/>
              <a:t>dengan</a:t>
            </a:r>
            <a:r>
              <a:rPr lang="en-US" dirty="0" smtClean="0"/>
              <a:t> </a:t>
            </a:r>
            <a:r>
              <a:rPr lang="en-US" dirty="0" err="1" smtClean="0"/>
              <a:t>organisasi</a:t>
            </a:r>
            <a:r>
              <a:rPr lang="en-US" dirty="0" smtClean="0"/>
              <a:t> (</a:t>
            </a:r>
            <a:r>
              <a:rPr lang="en-US" dirty="0" err="1" smtClean="0"/>
              <a:t>antar</a:t>
            </a:r>
            <a:r>
              <a:rPr lang="en-US" dirty="0" smtClean="0"/>
              <a:t> </a:t>
            </a:r>
            <a:r>
              <a:rPr lang="en-US" dirty="0" err="1" smtClean="0"/>
              <a:t>organisasi</a:t>
            </a:r>
            <a:r>
              <a:rPr lang="en-US" dirty="0" smtClean="0"/>
              <a:t>)</a:t>
            </a:r>
          </a:p>
          <a:p>
            <a:pPr eaLnBrk="1" hangingPunct="1">
              <a:buFontTx/>
              <a:buNone/>
            </a:pPr>
            <a:endParaRPr lang="en-US" dirty="0" smtClean="0"/>
          </a:p>
        </p:txBody>
      </p:sp>
    </p:spTree>
    <p:extLst>
      <p:ext uri="{BB962C8B-B14F-4D97-AF65-F5344CB8AC3E}">
        <p14:creationId xmlns:p14="http://schemas.microsoft.com/office/powerpoint/2010/main" val="1328002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609600"/>
            <a:ext cx="6934200" cy="1143000"/>
          </a:xfrm>
          <a:ln w="38100">
            <a:solidFill>
              <a:schemeClr val="tx1"/>
            </a:solidFill>
            <a:miter lim="800000"/>
            <a:headEnd/>
            <a:tailEnd/>
          </a:ln>
        </p:spPr>
        <p:txBody>
          <a:bodyPr/>
          <a:lstStyle/>
          <a:p>
            <a:pPr eaLnBrk="1" hangingPunct="1"/>
            <a:r>
              <a:rPr lang="en-US" sz="3800" smtClean="0"/>
              <a:t>Pilihan Konfigurasi Jaringan</a:t>
            </a:r>
          </a:p>
        </p:txBody>
      </p:sp>
      <p:sp>
        <p:nvSpPr>
          <p:cNvPr id="55299" name="Rectangle 3"/>
          <p:cNvSpPr>
            <a:spLocks noGrp="1" noChangeArrowheads="1"/>
          </p:cNvSpPr>
          <p:nvPr>
            <p:ph type="body" idx="1"/>
          </p:nvPr>
        </p:nvSpPr>
        <p:spPr>
          <a:ln w="19050">
            <a:solidFill>
              <a:schemeClr val="tx1"/>
            </a:solidFill>
            <a:miter lim="800000"/>
            <a:headEnd/>
            <a:tailEnd/>
          </a:ln>
        </p:spPr>
        <p:txBody>
          <a:bodyPr/>
          <a:lstStyle/>
          <a:p>
            <a:pPr eaLnBrk="1" hangingPunct="1"/>
            <a:r>
              <a:rPr lang="en-US" smtClean="0"/>
              <a:t>Wide area networks (WANs) dapat dikonfigurasikan dalam satu untuk tiga cara dasar, yaitu:</a:t>
            </a:r>
          </a:p>
          <a:p>
            <a:pPr eaLnBrk="1" hangingPunct="1">
              <a:buFontTx/>
              <a:buChar char="1"/>
            </a:pPr>
            <a:r>
              <a:rPr lang="en-US" smtClean="0"/>
              <a:t>sistem sentralisasi</a:t>
            </a:r>
          </a:p>
          <a:p>
            <a:pPr eaLnBrk="1" hangingPunct="1">
              <a:buFontTx/>
              <a:buChar char="2"/>
            </a:pPr>
            <a:r>
              <a:rPr lang="en-US" smtClean="0"/>
              <a:t>sistem Desentralisasi</a:t>
            </a:r>
          </a:p>
          <a:p>
            <a:pPr eaLnBrk="1" hangingPunct="1">
              <a:buFontTx/>
              <a:buChar char="3"/>
            </a:pPr>
            <a:r>
              <a:rPr lang="en-US" smtClean="0"/>
              <a:t>Proses data terdistribusi</a:t>
            </a:r>
          </a:p>
          <a:p>
            <a:pPr eaLnBrk="1" hangingPunct="1">
              <a:buFontTx/>
              <a:buNone/>
            </a:pPr>
            <a:endParaRPr lang="en-US" smtClean="0"/>
          </a:p>
        </p:txBody>
      </p:sp>
    </p:spTree>
    <p:extLst>
      <p:ext uri="{BB962C8B-B14F-4D97-AF65-F5344CB8AC3E}">
        <p14:creationId xmlns:p14="http://schemas.microsoft.com/office/powerpoint/2010/main" val="3621136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a:xfrm>
            <a:off x="1219200" y="381000"/>
            <a:ext cx="6553200" cy="1143000"/>
          </a:xfrm>
          <a:ln w="38100">
            <a:solidFill>
              <a:schemeClr val="tx1"/>
            </a:solidFill>
            <a:miter lim="800000"/>
            <a:headEnd/>
            <a:tailEnd/>
          </a:ln>
        </p:spPr>
        <p:txBody>
          <a:bodyPr/>
          <a:lstStyle/>
          <a:p>
            <a:pPr eaLnBrk="1" hangingPunct="1"/>
            <a:r>
              <a:rPr lang="en-US" sz="3800" smtClean="0"/>
              <a:t>Pilihan Konfigurasi Jaringan</a:t>
            </a:r>
          </a:p>
        </p:txBody>
      </p:sp>
      <p:sp>
        <p:nvSpPr>
          <p:cNvPr id="2056" name="Rectangle 3"/>
          <p:cNvSpPr>
            <a:spLocks noGrp="1" noChangeArrowheads="1"/>
          </p:cNvSpPr>
          <p:nvPr>
            <p:ph type="body" idx="1"/>
          </p:nvPr>
        </p:nvSpPr>
        <p:spPr>
          <a:xfrm>
            <a:off x="685800" y="1752600"/>
            <a:ext cx="7772400" cy="4343400"/>
          </a:xfrm>
        </p:spPr>
        <p:txBody>
          <a:bodyPr/>
          <a:lstStyle/>
          <a:p>
            <a:pPr eaLnBrk="1" hangingPunct="1"/>
            <a:r>
              <a:rPr lang="en-US" sz="3000" smtClean="0"/>
              <a:t>Di dalam sistem WAN sentralisasi, seluruh terminal dan peralatan lainnya dihubungkan dengan komputer pusat perusahaan.</a:t>
            </a:r>
          </a:p>
          <a:p>
            <a:pPr eaLnBrk="1" hangingPunct="1"/>
            <a:endParaRPr lang="en-US" smtClean="0"/>
          </a:p>
        </p:txBody>
      </p:sp>
      <p:graphicFrame>
        <p:nvGraphicFramePr>
          <p:cNvPr id="2050" name="Object 4">
            <a:hlinkClick r:id="" action="ppaction://ole?verb=0"/>
          </p:cNvPr>
          <p:cNvGraphicFramePr>
            <a:graphicFrameLocks/>
          </p:cNvGraphicFramePr>
          <p:nvPr/>
        </p:nvGraphicFramePr>
        <p:xfrm>
          <a:off x="7275513" y="3557588"/>
          <a:ext cx="1271587" cy="1149350"/>
        </p:xfrm>
        <a:graphic>
          <a:graphicData uri="http://schemas.openxmlformats.org/presentationml/2006/ole">
            <mc:AlternateContent xmlns:mc="http://schemas.openxmlformats.org/markup-compatibility/2006">
              <mc:Choice xmlns:v="urn:schemas-microsoft-com:vml" Requires="v">
                <p:oleObj spid="_x0000_s6171" name="Clip" r:id="rId3" imgW="1269720" imgH="1147680" progId="MS_ClipArt_Gallery.2">
                  <p:embed/>
                </p:oleObj>
              </mc:Choice>
              <mc:Fallback>
                <p:oleObj name="Clip" r:id="rId3" imgW="1269720" imgH="11476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513" y="3557588"/>
                        <a:ext cx="1271587"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a:hlinkClick r:id="" action="ppaction://ole?verb=0"/>
          </p:cNvPr>
          <p:cNvGraphicFramePr>
            <a:graphicFrameLocks/>
          </p:cNvGraphicFramePr>
          <p:nvPr/>
        </p:nvGraphicFramePr>
        <p:xfrm>
          <a:off x="7275513" y="5170488"/>
          <a:ext cx="1271587" cy="1149350"/>
        </p:xfrm>
        <a:graphic>
          <a:graphicData uri="http://schemas.openxmlformats.org/presentationml/2006/ole">
            <mc:AlternateContent xmlns:mc="http://schemas.openxmlformats.org/markup-compatibility/2006">
              <mc:Choice xmlns:v="urn:schemas-microsoft-com:vml" Requires="v">
                <p:oleObj spid="_x0000_s6172" name="Clip" r:id="rId5" imgW="1269720" imgH="1147680" progId="MS_ClipArt_Gallery.2">
                  <p:embed/>
                </p:oleObj>
              </mc:Choice>
              <mc:Fallback>
                <p:oleObj name="Clip" r:id="rId5" imgW="1269720" imgH="11476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513" y="5170488"/>
                        <a:ext cx="1271587"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6">
            <a:hlinkClick r:id="" action="ppaction://ole?verb=0"/>
          </p:cNvPr>
          <p:cNvGraphicFramePr>
            <a:graphicFrameLocks/>
          </p:cNvGraphicFramePr>
          <p:nvPr/>
        </p:nvGraphicFramePr>
        <p:xfrm>
          <a:off x="2462213" y="5164138"/>
          <a:ext cx="1271587" cy="1149350"/>
        </p:xfrm>
        <a:graphic>
          <a:graphicData uri="http://schemas.openxmlformats.org/presentationml/2006/ole">
            <mc:AlternateContent xmlns:mc="http://schemas.openxmlformats.org/markup-compatibility/2006">
              <mc:Choice xmlns:v="urn:schemas-microsoft-com:vml" Requires="v">
                <p:oleObj spid="_x0000_s6173" name="Clip" r:id="rId7" imgW="1269720" imgH="1147680" progId="MS_ClipArt_Gallery.2">
                  <p:embed/>
                </p:oleObj>
              </mc:Choice>
              <mc:Fallback>
                <p:oleObj name="Clip" r:id="rId7" imgW="1269720" imgH="114768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2213" y="5164138"/>
                        <a:ext cx="1271587"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7">
            <a:hlinkClick r:id="" action="ppaction://ole?verb=0"/>
          </p:cNvPr>
          <p:cNvGraphicFramePr>
            <a:graphicFrameLocks/>
          </p:cNvGraphicFramePr>
          <p:nvPr/>
        </p:nvGraphicFramePr>
        <p:xfrm>
          <a:off x="2462213" y="3557588"/>
          <a:ext cx="1271587" cy="1149350"/>
        </p:xfrm>
        <a:graphic>
          <a:graphicData uri="http://schemas.openxmlformats.org/presentationml/2006/ole">
            <mc:AlternateContent xmlns:mc="http://schemas.openxmlformats.org/markup-compatibility/2006">
              <mc:Choice xmlns:v="urn:schemas-microsoft-com:vml" Requires="v">
                <p:oleObj spid="_x0000_s6174" name="Clip" r:id="rId9" imgW="1269720" imgH="1147680" progId="MS_ClipArt_Gallery.2">
                  <p:embed/>
                </p:oleObj>
              </mc:Choice>
              <mc:Fallback>
                <p:oleObj name="Clip" r:id="rId9" imgW="1269720" imgH="114768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2213" y="3557588"/>
                        <a:ext cx="1271587" cy="11493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Line 8"/>
          <p:cNvSpPr>
            <a:spLocks noChangeShapeType="1"/>
          </p:cNvSpPr>
          <p:nvPr/>
        </p:nvSpPr>
        <p:spPr bwMode="auto">
          <a:xfrm>
            <a:off x="3659188" y="4495800"/>
            <a:ext cx="989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58" name="Line 9"/>
          <p:cNvSpPr>
            <a:spLocks noChangeShapeType="1"/>
          </p:cNvSpPr>
          <p:nvPr/>
        </p:nvSpPr>
        <p:spPr bwMode="auto">
          <a:xfrm>
            <a:off x="3506788" y="5638800"/>
            <a:ext cx="11414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59" name="Line 10"/>
          <p:cNvSpPr>
            <a:spLocks noChangeShapeType="1"/>
          </p:cNvSpPr>
          <p:nvPr/>
        </p:nvSpPr>
        <p:spPr bwMode="auto">
          <a:xfrm>
            <a:off x="6173788" y="4495800"/>
            <a:ext cx="12176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60" name="Line 11"/>
          <p:cNvSpPr>
            <a:spLocks noChangeShapeType="1"/>
          </p:cNvSpPr>
          <p:nvPr/>
        </p:nvSpPr>
        <p:spPr bwMode="auto">
          <a:xfrm>
            <a:off x="6173788" y="5638800"/>
            <a:ext cx="12938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2054" name="Object 12">
            <a:hlinkClick r:id="" action="ppaction://ole?verb=0"/>
          </p:cNvPr>
          <p:cNvGraphicFramePr>
            <a:graphicFrameLocks/>
          </p:cNvGraphicFramePr>
          <p:nvPr/>
        </p:nvGraphicFramePr>
        <p:xfrm>
          <a:off x="4648200" y="4267200"/>
          <a:ext cx="1550988" cy="1612900"/>
        </p:xfrm>
        <a:graphic>
          <a:graphicData uri="http://schemas.openxmlformats.org/presentationml/2006/ole">
            <mc:AlternateContent xmlns:mc="http://schemas.openxmlformats.org/markup-compatibility/2006">
              <mc:Choice xmlns:v="urn:schemas-microsoft-com:vml" Requires="v">
                <p:oleObj spid="_x0000_s6175" name="Clip" r:id="rId11" imgW="1549080" imgH="1611000" progId="MS_ClipArt_Gallery.2">
                  <p:embed/>
                </p:oleObj>
              </mc:Choice>
              <mc:Fallback>
                <p:oleObj name="Clip" r:id="rId11" imgW="1549080" imgH="1611000" progId="MS_ClipArt_Gallery.2">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4267200"/>
                        <a:ext cx="1550988"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23484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1143000" y="304800"/>
            <a:ext cx="6781800" cy="1143000"/>
          </a:xfrm>
          <a:ln w="38100">
            <a:solidFill>
              <a:schemeClr val="tx1"/>
            </a:solidFill>
            <a:miter lim="800000"/>
            <a:headEnd/>
            <a:tailEnd/>
          </a:ln>
        </p:spPr>
        <p:txBody>
          <a:bodyPr/>
          <a:lstStyle/>
          <a:p>
            <a:pPr eaLnBrk="1" hangingPunct="1"/>
            <a:r>
              <a:rPr lang="en-US" sz="3800" smtClean="0"/>
              <a:t>Pilihan Konfigurasi Jaringan</a:t>
            </a:r>
          </a:p>
        </p:txBody>
      </p:sp>
      <p:sp>
        <p:nvSpPr>
          <p:cNvPr id="3079" name="Rectangle 3"/>
          <p:cNvSpPr>
            <a:spLocks noGrp="1" noChangeArrowheads="1"/>
          </p:cNvSpPr>
          <p:nvPr>
            <p:ph type="body" idx="1"/>
          </p:nvPr>
        </p:nvSpPr>
        <p:spPr>
          <a:xfrm>
            <a:off x="685800" y="1676400"/>
            <a:ext cx="7772400" cy="2209800"/>
          </a:xfrm>
        </p:spPr>
        <p:txBody>
          <a:bodyPr/>
          <a:lstStyle/>
          <a:p>
            <a:pPr eaLnBrk="1" hangingPunct="1">
              <a:lnSpc>
                <a:spcPct val="80000"/>
              </a:lnSpc>
            </a:pPr>
            <a:r>
              <a:rPr lang="en-US" sz="2600" smtClean="0"/>
              <a:t>Di dalam sistem WAN desentralisasi, setiap unit departemen memiliki komputer dan LAN mereka sendiri.</a:t>
            </a:r>
          </a:p>
          <a:p>
            <a:pPr eaLnBrk="1" hangingPunct="1">
              <a:lnSpc>
                <a:spcPct val="80000"/>
              </a:lnSpc>
            </a:pPr>
            <a:r>
              <a:rPr lang="en-US" sz="2600" smtClean="0"/>
              <a:t>Sistem desentralisasi biasanya lebih baik dalam kemampuannya untuk memenuhi kebutuhan setiap departemen atau pemakai daripada sistem sentralisasi.</a:t>
            </a:r>
          </a:p>
          <a:p>
            <a:pPr eaLnBrk="1" hangingPunct="1">
              <a:lnSpc>
                <a:spcPct val="80000"/>
              </a:lnSpc>
            </a:pPr>
            <a:endParaRPr lang="en-US" sz="2800" smtClean="0"/>
          </a:p>
        </p:txBody>
      </p:sp>
      <p:graphicFrame>
        <p:nvGraphicFramePr>
          <p:cNvPr id="3074" name="Object 4">
            <a:hlinkClick r:id="" action="ppaction://ole?verb=0"/>
          </p:cNvPr>
          <p:cNvGraphicFramePr>
            <a:graphicFrameLocks/>
          </p:cNvGraphicFramePr>
          <p:nvPr/>
        </p:nvGraphicFramePr>
        <p:xfrm>
          <a:off x="1062038" y="4097338"/>
          <a:ext cx="1770062" cy="1841500"/>
        </p:xfrm>
        <a:graphic>
          <a:graphicData uri="http://schemas.openxmlformats.org/presentationml/2006/ole">
            <mc:AlternateContent xmlns:mc="http://schemas.openxmlformats.org/markup-compatibility/2006">
              <mc:Choice xmlns:v="urn:schemas-microsoft-com:vml" Requires="v">
                <p:oleObj spid="_x0000_s7190" name="Clip" r:id="rId3" imgW="1768320" imgH="1839600" progId="MS_ClipArt_Gallery.2">
                  <p:embed/>
                </p:oleObj>
              </mc:Choice>
              <mc:Fallback>
                <p:oleObj name="Clip" r:id="rId3" imgW="1768320" imgH="1839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4097338"/>
                        <a:ext cx="1770062"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a:hlinkClick r:id="" action="ppaction://ole?verb=0"/>
          </p:cNvPr>
          <p:cNvGraphicFramePr>
            <a:graphicFrameLocks/>
          </p:cNvGraphicFramePr>
          <p:nvPr/>
        </p:nvGraphicFramePr>
        <p:xfrm>
          <a:off x="3657600" y="4489450"/>
          <a:ext cx="1009650" cy="1050925"/>
        </p:xfrm>
        <a:graphic>
          <a:graphicData uri="http://schemas.openxmlformats.org/presentationml/2006/ole">
            <mc:AlternateContent xmlns:mc="http://schemas.openxmlformats.org/markup-compatibility/2006">
              <mc:Choice xmlns:v="urn:schemas-microsoft-com:vml" Requires="v">
                <p:oleObj spid="_x0000_s7191" name="Clip" r:id="rId5" imgW="1008000" imgH="1049040" progId="MS_ClipArt_Gallery.2">
                  <p:embed/>
                </p:oleObj>
              </mc:Choice>
              <mc:Fallback>
                <p:oleObj name="Clip" r:id="rId5" imgW="1008000" imgH="104904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489450"/>
                        <a:ext cx="100965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a:hlinkClick r:id="" action="ppaction://ole?verb=0"/>
          </p:cNvPr>
          <p:cNvGraphicFramePr>
            <a:graphicFrameLocks/>
          </p:cNvGraphicFramePr>
          <p:nvPr/>
        </p:nvGraphicFramePr>
        <p:xfrm>
          <a:off x="5257800" y="4495800"/>
          <a:ext cx="1009650" cy="1050925"/>
        </p:xfrm>
        <a:graphic>
          <a:graphicData uri="http://schemas.openxmlformats.org/presentationml/2006/ole">
            <mc:AlternateContent xmlns:mc="http://schemas.openxmlformats.org/markup-compatibility/2006">
              <mc:Choice xmlns:v="urn:schemas-microsoft-com:vml" Requires="v">
                <p:oleObj spid="_x0000_s7192" name="Clip" r:id="rId7" imgW="1008000" imgH="1049040" progId="MS_ClipArt_Gallery.2">
                  <p:embed/>
                </p:oleObj>
              </mc:Choice>
              <mc:Fallback>
                <p:oleObj name="Clip" r:id="rId7" imgW="1008000" imgH="104904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95800"/>
                        <a:ext cx="100965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7">
            <a:hlinkClick r:id="" action="ppaction://ole?verb=0"/>
          </p:cNvPr>
          <p:cNvGraphicFramePr>
            <a:graphicFrameLocks/>
          </p:cNvGraphicFramePr>
          <p:nvPr/>
        </p:nvGraphicFramePr>
        <p:xfrm>
          <a:off x="6851650" y="4495800"/>
          <a:ext cx="1009650" cy="1050925"/>
        </p:xfrm>
        <a:graphic>
          <a:graphicData uri="http://schemas.openxmlformats.org/presentationml/2006/ole">
            <mc:AlternateContent xmlns:mc="http://schemas.openxmlformats.org/markup-compatibility/2006">
              <mc:Choice xmlns:v="urn:schemas-microsoft-com:vml" Requires="v">
                <p:oleObj spid="_x0000_s7193" name="Clip" r:id="rId9" imgW="1008000" imgH="1049040" progId="MS_ClipArt_Gallery.2">
                  <p:embed/>
                </p:oleObj>
              </mc:Choice>
              <mc:Fallback>
                <p:oleObj name="Clip" r:id="rId9" imgW="1008000" imgH="104904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1650" y="4495800"/>
                        <a:ext cx="100965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45258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
          <p:cNvSpPr>
            <a:spLocks noGrp="1" noChangeArrowheads="1"/>
          </p:cNvSpPr>
          <p:nvPr>
            <p:ph type="title"/>
          </p:nvPr>
        </p:nvSpPr>
        <p:spPr>
          <a:xfrm>
            <a:off x="1219200" y="304800"/>
            <a:ext cx="6781800" cy="1143000"/>
          </a:xfrm>
          <a:ln w="38100">
            <a:solidFill>
              <a:schemeClr val="tx1"/>
            </a:solidFill>
            <a:miter lim="800000"/>
            <a:headEnd/>
            <a:tailEnd/>
          </a:ln>
        </p:spPr>
        <p:txBody>
          <a:bodyPr/>
          <a:lstStyle/>
          <a:p>
            <a:pPr eaLnBrk="1" hangingPunct="1"/>
            <a:r>
              <a:rPr lang="en-US" sz="3800" smtClean="0"/>
              <a:t>Pilihan Konfigurasi Jaringan</a:t>
            </a:r>
          </a:p>
        </p:txBody>
      </p:sp>
      <p:sp>
        <p:nvSpPr>
          <p:cNvPr id="4107" name="Rectangle 3"/>
          <p:cNvSpPr>
            <a:spLocks noGrp="1" noChangeArrowheads="1"/>
          </p:cNvSpPr>
          <p:nvPr>
            <p:ph type="body" idx="1"/>
          </p:nvPr>
        </p:nvSpPr>
        <p:spPr>
          <a:xfrm>
            <a:off x="685800" y="1676400"/>
            <a:ext cx="7772400" cy="1371600"/>
          </a:xfrm>
        </p:spPr>
        <p:txBody>
          <a:bodyPr/>
          <a:lstStyle/>
          <a:p>
            <a:pPr marL="0" indent="0" eaLnBrk="1" hangingPunct="1">
              <a:lnSpc>
                <a:spcPct val="90000"/>
              </a:lnSpc>
              <a:buFontTx/>
              <a:buNone/>
            </a:pPr>
            <a:r>
              <a:rPr lang="en-US" sz="2800" smtClean="0"/>
              <a:t>Sistem proses data terdistribusi pada dasarnyamerupakan gabungan dari pendekatan sentralisasi dan desentralisasi. </a:t>
            </a:r>
          </a:p>
          <a:p>
            <a:pPr marL="0" indent="0" eaLnBrk="1" hangingPunct="1">
              <a:lnSpc>
                <a:spcPct val="90000"/>
              </a:lnSpc>
            </a:pPr>
            <a:endParaRPr lang="en-US" sz="2800" smtClean="0"/>
          </a:p>
        </p:txBody>
      </p:sp>
      <p:graphicFrame>
        <p:nvGraphicFramePr>
          <p:cNvPr id="4098" name="Object 4">
            <a:hlinkClick r:id="" action="ppaction://ole?verb=0"/>
          </p:cNvPr>
          <p:cNvGraphicFramePr>
            <a:graphicFrameLocks/>
          </p:cNvGraphicFramePr>
          <p:nvPr/>
        </p:nvGraphicFramePr>
        <p:xfrm>
          <a:off x="457200" y="4495800"/>
          <a:ext cx="1042988" cy="942975"/>
        </p:xfrm>
        <a:graphic>
          <a:graphicData uri="http://schemas.openxmlformats.org/presentationml/2006/ole">
            <mc:AlternateContent xmlns:mc="http://schemas.openxmlformats.org/markup-compatibility/2006">
              <mc:Choice xmlns:v="urn:schemas-microsoft-com:vml" Requires="v">
                <p:oleObj spid="_x0000_s8234" name="Clip" r:id="rId3" imgW="1041120" imgH="941040" progId="MS_ClipArt_Gallery.2">
                  <p:embed/>
                </p:oleObj>
              </mc:Choice>
              <mc:Fallback>
                <p:oleObj name="Clip" r:id="rId3" imgW="1041120" imgH="9410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5800"/>
                        <a:ext cx="10429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a:hlinkClick r:id="" action="ppaction://ole?verb=0"/>
          </p:cNvPr>
          <p:cNvGraphicFramePr>
            <a:graphicFrameLocks/>
          </p:cNvGraphicFramePr>
          <p:nvPr/>
        </p:nvGraphicFramePr>
        <p:xfrm>
          <a:off x="457200" y="3094038"/>
          <a:ext cx="966788" cy="874712"/>
        </p:xfrm>
        <a:graphic>
          <a:graphicData uri="http://schemas.openxmlformats.org/presentationml/2006/ole">
            <mc:AlternateContent xmlns:mc="http://schemas.openxmlformats.org/markup-compatibility/2006">
              <mc:Choice xmlns:v="urn:schemas-microsoft-com:vml" Requires="v">
                <p:oleObj spid="_x0000_s8235" name="Clip" r:id="rId5" imgW="965160" imgH="873000" progId="MS_ClipArt_Gallery.2">
                  <p:embed/>
                </p:oleObj>
              </mc:Choice>
              <mc:Fallback>
                <p:oleObj name="Clip" r:id="rId5" imgW="965160" imgH="87300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94038"/>
                        <a:ext cx="966788"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Line 6"/>
          <p:cNvSpPr>
            <a:spLocks noChangeShapeType="1"/>
          </p:cNvSpPr>
          <p:nvPr/>
        </p:nvSpPr>
        <p:spPr bwMode="auto">
          <a:xfrm>
            <a:off x="1373188" y="3810000"/>
            <a:ext cx="989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9" name="Line 7"/>
          <p:cNvSpPr>
            <a:spLocks noChangeShapeType="1"/>
          </p:cNvSpPr>
          <p:nvPr/>
        </p:nvSpPr>
        <p:spPr bwMode="auto">
          <a:xfrm>
            <a:off x="1296988" y="4800600"/>
            <a:ext cx="1065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4100" name="Object 8">
            <a:hlinkClick r:id="" action="ppaction://ole?verb=0"/>
          </p:cNvPr>
          <p:cNvGraphicFramePr>
            <a:graphicFrameLocks/>
          </p:cNvGraphicFramePr>
          <p:nvPr/>
        </p:nvGraphicFramePr>
        <p:xfrm>
          <a:off x="3657600" y="4953000"/>
          <a:ext cx="1042988" cy="942975"/>
        </p:xfrm>
        <a:graphic>
          <a:graphicData uri="http://schemas.openxmlformats.org/presentationml/2006/ole">
            <mc:AlternateContent xmlns:mc="http://schemas.openxmlformats.org/markup-compatibility/2006">
              <mc:Choice xmlns:v="urn:schemas-microsoft-com:vml" Requires="v">
                <p:oleObj spid="_x0000_s8236" name="Clip" r:id="rId7" imgW="1041120" imgH="941040" progId="MS_ClipArt_Gallery.2">
                  <p:embed/>
                </p:oleObj>
              </mc:Choice>
              <mc:Fallback>
                <p:oleObj name="Clip" r:id="rId7" imgW="1041120" imgH="94104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953000"/>
                        <a:ext cx="10429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Line 9"/>
          <p:cNvSpPr>
            <a:spLocks noChangeShapeType="1"/>
          </p:cNvSpPr>
          <p:nvPr/>
        </p:nvSpPr>
        <p:spPr bwMode="auto">
          <a:xfrm flipH="1" flipV="1">
            <a:off x="3430588" y="4860925"/>
            <a:ext cx="379412" cy="21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4101" name="Object 10">
            <a:hlinkClick r:id="" action="ppaction://ole?verb=0"/>
          </p:cNvPr>
          <p:cNvGraphicFramePr>
            <a:graphicFrameLocks/>
          </p:cNvGraphicFramePr>
          <p:nvPr/>
        </p:nvGraphicFramePr>
        <p:xfrm>
          <a:off x="2362200" y="3657600"/>
          <a:ext cx="1330325" cy="1384300"/>
        </p:xfrm>
        <a:graphic>
          <a:graphicData uri="http://schemas.openxmlformats.org/presentationml/2006/ole">
            <mc:AlternateContent xmlns:mc="http://schemas.openxmlformats.org/markup-compatibility/2006">
              <mc:Choice xmlns:v="urn:schemas-microsoft-com:vml" Requires="v">
                <p:oleObj spid="_x0000_s8237" name="Clip" r:id="rId9" imgW="1328400" imgH="1382400" progId="MS_ClipArt_Gallery.2">
                  <p:embed/>
                </p:oleObj>
              </mc:Choice>
              <mc:Fallback>
                <p:oleObj name="Clip" r:id="rId9" imgW="1328400" imgH="138240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657600"/>
                        <a:ext cx="13303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11">
            <a:hlinkClick r:id="" action="ppaction://ole?verb=0"/>
          </p:cNvPr>
          <p:cNvGraphicFramePr>
            <a:graphicFrameLocks/>
          </p:cNvGraphicFramePr>
          <p:nvPr/>
        </p:nvGraphicFramePr>
        <p:xfrm>
          <a:off x="6858000" y="5181600"/>
          <a:ext cx="1042988" cy="942975"/>
        </p:xfrm>
        <a:graphic>
          <a:graphicData uri="http://schemas.openxmlformats.org/presentationml/2006/ole">
            <mc:AlternateContent xmlns:mc="http://schemas.openxmlformats.org/markup-compatibility/2006">
              <mc:Choice xmlns:v="urn:schemas-microsoft-com:vml" Requires="v">
                <p:oleObj spid="_x0000_s8238" name="Clip" r:id="rId11" imgW="1041120" imgH="941040" progId="MS_ClipArt_Gallery.2">
                  <p:embed/>
                </p:oleObj>
              </mc:Choice>
              <mc:Fallback>
                <p:oleObj name="Clip" r:id="rId11" imgW="1041120" imgH="941040" progId="MS_ClipArt_Gallery.2">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5181600"/>
                        <a:ext cx="10429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2">
            <a:hlinkClick r:id="" action="ppaction://ole?verb=0"/>
          </p:cNvPr>
          <p:cNvGraphicFramePr>
            <a:graphicFrameLocks/>
          </p:cNvGraphicFramePr>
          <p:nvPr/>
        </p:nvGraphicFramePr>
        <p:xfrm>
          <a:off x="5562600" y="5181600"/>
          <a:ext cx="1042988" cy="942975"/>
        </p:xfrm>
        <a:graphic>
          <a:graphicData uri="http://schemas.openxmlformats.org/presentationml/2006/ole">
            <mc:AlternateContent xmlns:mc="http://schemas.openxmlformats.org/markup-compatibility/2006">
              <mc:Choice xmlns:v="urn:schemas-microsoft-com:vml" Requires="v">
                <p:oleObj spid="_x0000_s8239" name="Clip" r:id="rId13" imgW="1041120" imgH="941040" progId="MS_ClipArt_Gallery.2">
                  <p:embed/>
                </p:oleObj>
              </mc:Choice>
              <mc:Fallback>
                <p:oleObj name="Clip" r:id="rId13" imgW="1041120" imgH="941040" progId="MS_ClipArt_Gallery.2">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181600"/>
                        <a:ext cx="10429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1" name="Line 13"/>
          <p:cNvSpPr>
            <a:spLocks noChangeShapeType="1"/>
          </p:cNvSpPr>
          <p:nvPr/>
        </p:nvSpPr>
        <p:spPr bwMode="auto">
          <a:xfrm flipV="1">
            <a:off x="6019800" y="4344988"/>
            <a:ext cx="0" cy="836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12" name="Line 14"/>
          <p:cNvSpPr>
            <a:spLocks noChangeShapeType="1"/>
          </p:cNvSpPr>
          <p:nvPr/>
        </p:nvSpPr>
        <p:spPr bwMode="auto">
          <a:xfrm flipV="1">
            <a:off x="8610600" y="4344988"/>
            <a:ext cx="0" cy="836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13" name="Line 15"/>
          <p:cNvSpPr>
            <a:spLocks noChangeShapeType="1"/>
          </p:cNvSpPr>
          <p:nvPr/>
        </p:nvSpPr>
        <p:spPr bwMode="auto">
          <a:xfrm>
            <a:off x="6021388" y="4343400"/>
            <a:ext cx="684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14" name="Line 16"/>
          <p:cNvSpPr>
            <a:spLocks noChangeShapeType="1"/>
          </p:cNvSpPr>
          <p:nvPr/>
        </p:nvSpPr>
        <p:spPr bwMode="auto">
          <a:xfrm flipH="1">
            <a:off x="7773988" y="4343400"/>
            <a:ext cx="8366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15" name="Line 17"/>
          <p:cNvSpPr>
            <a:spLocks noChangeShapeType="1"/>
          </p:cNvSpPr>
          <p:nvPr/>
        </p:nvSpPr>
        <p:spPr bwMode="auto">
          <a:xfrm flipV="1">
            <a:off x="7391400" y="4725988"/>
            <a:ext cx="0" cy="455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4104" name="Object 18">
            <a:hlinkClick r:id="" action="ppaction://ole?verb=0"/>
          </p:cNvPr>
          <p:cNvGraphicFramePr>
            <a:graphicFrameLocks/>
          </p:cNvGraphicFramePr>
          <p:nvPr/>
        </p:nvGraphicFramePr>
        <p:xfrm>
          <a:off x="6553200" y="3429000"/>
          <a:ext cx="1330325" cy="1384300"/>
        </p:xfrm>
        <a:graphic>
          <a:graphicData uri="http://schemas.openxmlformats.org/presentationml/2006/ole">
            <mc:AlternateContent xmlns:mc="http://schemas.openxmlformats.org/markup-compatibility/2006">
              <mc:Choice xmlns:v="urn:schemas-microsoft-com:vml" Requires="v">
                <p:oleObj spid="_x0000_s8240" name="Clip" r:id="rId15" imgW="1328400" imgH="1382400" progId="MS_ClipArt_Gallery.2">
                  <p:embed/>
                </p:oleObj>
              </mc:Choice>
              <mc:Fallback>
                <p:oleObj name="Clip" r:id="rId15" imgW="1328400" imgH="1382400" progId="MS_ClipArt_Gallery.2">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3429000"/>
                        <a:ext cx="13303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19">
            <a:hlinkClick r:id="" action="ppaction://ole?verb=0"/>
          </p:cNvPr>
          <p:cNvGraphicFramePr>
            <a:graphicFrameLocks/>
          </p:cNvGraphicFramePr>
          <p:nvPr/>
        </p:nvGraphicFramePr>
        <p:xfrm>
          <a:off x="7924800" y="5181600"/>
          <a:ext cx="1041400" cy="941388"/>
        </p:xfrm>
        <a:graphic>
          <a:graphicData uri="http://schemas.openxmlformats.org/presentationml/2006/ole">
            <mc:AlternateContent xmlns:mc="http://schemas.openxmlformats.org/markup-compatibility/2006">
              <mc:Choice xmlns:v="urn:schemas-microsoft-com:vml" Requires="v">
                <p:oleObj spid="_x0000_s8241" name="Clip" r:id="rId17" imgW="1041120" imgH="941040" progId="MS_ClipArt_Gallery.2">
                  <p:embed/>
                </p:oleObj>
              </mc:Choice>
              <mc:Fallback>
                <p:oleObj name="Clip" r:id="rId17" imgW="1041120" imgH="941040" progId="MS_ClipArt_Gallery.2">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5181600"/>
                        <a:ext cx="10414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3548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1600" y="609600"/>
            <a:ext cx="6400800" cy="1143000"/>
          </a:xfrm>
          <a:ln w="38100">
            <a:solidFill>
              <a:schemeClr val="tx1"/>
            </a:solidFill>
            <a:miter lim="800000"/>
            <a:headEnd/>
            <a:tailEnd/>
          </a:ln>
        </p:spPr>
        <p:txBody>
          <a:bodyPr/>
          <a:lstStyle/>
          <a:p>
            <a:pPr eaLnBrk="1" hangingPunct="1"/>
            <a:r>
              <a:rPr lang="en-US" sz="3800" smtClean="0"/>
              <a:t>Pilihan Konfigurasi Jaringan</a:t>
            </a:r>
          </a:p>
        </p:txBody>
      </p:sp>
      <p:sp>
        <p:nvSpPr>
          <p:cNvPr id="56323" name="Rectangle 3"/>
          <p:cNvSpPr>
            <a:spLocks noGrp="1" noChangeArrowheads="1"/>
          </p:cNvSpPr>
          <p:nvPr>
            <p:ph type="body" idx="1"/>
          </p:nvPr>
        </p:nvSpPr>
        <p:spPr>
          <a:xfrm>
            <a:off x="457200" y="2057400"/>
            <a:ext cx="8229600" cy="4068763"/>
          </a:xfrm>
          <a:ln w="19050">
            <a:solidFill>
              <a:schemeClr val="tx1"/>
            </a:solidFill>
            <a:miter lim="800000"/>
            <a:headEnd/>
            <a:tailEnd/>
          </a:ln>
        </p:spPr>
        <p:txBody>
          <a:bodyPr/>
          <a:lstStyle/>
          <a:p>
            <a:pPr eaLnBrk="1" hangingPunct="1"/>
            <a:r>
              <a:rPr lang="en-US" sz="2800" dirty="0" err="1" smtClean="0"/>
              <a:t>Banyak</a:t>
            </a:r>
            <a:r>
              <a:rPr lang="en-US" sz="2800" dirty="0" smtClean="0"/>
              <a:t> WAN </a:t>
            </a:r>
            <a:r>
              <a:rPr lang="en-US" sz="2800" dirty="0" err="1" smtClean="0"/>
              <a:t>dan</a:t>
            </a:r>
            <a:r>
              <a:rPr lang="en-US" sz="2800" dirty="0" smtClean="0"/>
              <a:t> </a:t>
            </a:r>
            <a:r>
              <a:rPr lang="en-US" sz="2800" dirty="0" err="1" smtClean="0"/>
              <a:t>sebagian</a:t>
            </a:r>
            <a:r>
              <a:rPr lang="en-US" sz="2800" dirty="0" smtClean="0"/>
              <a:t> </a:t>
            </a:r>
            <a:r>
              <a:rPr lang="en-US" sz="2800" dirty="0" err="1" smtClean="0"/>
              <a:t>besar</a:t>
            </a:r>
            <a:r>
              <a:rPr lang="en-US" sz="2800" dirty="0" smtClean="0"/>
              <a:t> LAN </a:t>
            </a:r>
            <a:r>
              <a:rPr lang="en-US" sz="2800" dirty="0" err="1" smtClean="0"/>
              <a:t>dibentuk</a:t>
            </a:r>
            <a:r>
              <a:rPr lang="en-US" sz="2800" dirty="0" smtClean="0"/>
              <a:t> </a:t>
            </a:r>
            <a:r>
              <a:rPr lang="en-US" sz="2800" dirty="0" err="1" smtClean="0"/>
              <a:t>sebagai</a:t>
            </a:r>
            <a:r>
              <a:rPr lang="en-US" sz="2800" dirty="0" smtClean="0"/>
              <a:t> </a:t>
            </a:r>
            <a:r>
              <a:rPr lang="en-US" sz="2800" dirty="0" err="1" smtClean="0"/>
              <a:t>sistem</a:t>
            </a:r>
            <a:r>
              <a:rPr lang="en-US" sz="2800" dirty="0" smtClean="0"/>
              <a:t> </a:t>
            </a:r>
            <a:r>
              <a:rPr lang="en-US" sz="2800" dirty="0" err="1" smtClean="0"/>
              <a:t>klien</a:t>
            </a:r>
            <a:r>
              <a:rPr lang="en-US" sz="2800" dirty="0" smtClean="0"/>
              <a:t>/server.</a:t>
            </a:r>
          </a:p>
          <a:p>
            <a:pPr eaLnBrk="1" hangingPunct="1"/>
            <a:r>
              <a:rPr lang="en-US" sz="2800" dirty="0" err="1" smtClean="0"/>
              <a:t>Setiap</a:t>
            </a:r>
            <a:r>
              <a:rPr lang="en-US" sz="2800" dirty="0" smtClean="0"/>
              <a:t> </a:t>
            </a:r>
            <a:r>
              <a:rPr lang="en-US" sz="2800" dirty="0" err="1" smtClean="0"/>
              <a:t>komputer</a:t>
            </a:r>
            <a:r>
              <a:rPr lang="en-US" sz="2800" dirty="0" smtClean="0"/>
              <a:t> desktop </a:t>
            </a:r>
            <a:r>
              <a:rPr lang="en-US" sz="2800" dirty="0" err="1" smtClean="0"/>
              <a:t>berfungsi</a:t>
            </a:r>
            <a:r>
              <a:rPr lang="en-US" sz="2800" dirty="0" smtClean="0"/>
              <a:t> </a:t>
            </a:r>
            <a:r>
              <a:rPr lang="en-US" sz="2800" dirty="0" err="1" smtClean="0"/>
              <a:t>sebagai</a:t>
            </a:r>
            <a:r>
              <a:rPr lang="en-US" sz="2800" dirty="0" smtClean="0"/>
              <a:t> </a:t>
            </a:r>
            <a:r>
              <a:rPr lang="en-US" sz="2800" dirty="0" err="1" smtClean="0"/>
              <a:t>klien</a:t>
            </a:r>
            <a:r>
              <a:rPr lang="en-US" sz="2800" dirty="0" smtClean="0"/>
              <a:t>. </a:t>
            </a:r>
          </a:p>
          <a:p>
            <a:pPr eaLnBrk="1" hangingPunct="1"/>
            <a:r>
              <a:rPr lang="en-US" sz="2800" dirty="0" err="1" smtClean="0"/>
              <a:t>Setiap</a:t>
            </a:r>
            <a:r>
              <a:rPr lang="en-US" sz="2800" dirty="0" smtClean="0"/>
              <a:t> </a:t>
            </a:r>
            <a:r>
              <a:rPr lang="en-US" sz="2800" dirty="0" err="1" smtClean="0"/>
              <a:t>klien</a:t>
            </a:r>
            <a:r>
              <a:rPr lang="en-US" sz="2800" dirty="0" smtClean="0"/>
              <a:t> </a:t>
            </a:r>
            <a:r>
              <a:rPr lang="en-US" sz="2800" dirty="0" err="1" smtClean="0"/>
              <a:t>mengirim</a:t>
            </a:r>
            <a:r>
              <a:rPr lang="en-US" sz="2800" dirty="0" smtClean="0"/>
              <a:t> </a:t>
            </a:r>
            <a:r>
              <a:rPr lang="en-US" sz="2800" dirty="0" err="1" smtClean="0"/>
              <a:t>permintaan</a:t>
            </a:r>
            <a:r>
              <a:rPr lang="en-US" sz="2800" dirty="0" smtClean="0"/>
              <a:t> data </a:t>
            </a:r>
            <a:r>
              <a:rPr lang="en-US" sz="2800" dirty="0" err="1" smtClean="0"/>
              <a:t>ke</a:t>
            </a:r>
            <a:r>
              <a:rPr lang="en-US" sz="2800" dirty="0" smtClean="0"/>
              <a:t> server.</a:t>
            </a:r>
          </a:p>
          <a:p>
            <a:pPr eaLnBrk="1" hangingPunct="1"/>
            <a:r>
              <a:rPr lang="en-US" sz="2800" dirty="0" smtClean="0"/>
              <a:t>Server </a:t>
            </a:r>
            <a:r>
              <a:rPr lang="en-US" sz="2800" dirty="0" err="1" smtClean="0"/>
              <a:t>kemudian</a:t>
            </a:r>
            <a:r>
              <a:rPr lang="en-US" sz="2800" dirty="0" smtClean="0"/>
              <a:t> </a:t>
            </a:r>
            <a:r>
              <a:rPr lang="en-US" sz="2800" dirty="0" err="1" smtClean="0"/>
              <a:t>melakukan</a:t>
            </a:r>
            <a:r>
              <a:rPr lang="en-US" sz="2800" dirty="0" smtClean="0"/>
              <a:t> proses </a:t>
            </a:r>
            <a:r>
              <a:rPr lang="en-US" sz="2800" dirty="0" err="1" smtClean="0"/>
              <a:t>awal</a:t>
            </a:r>
            <a:r>
              <a:rPr lang="en-US" sz="2800" dirty="0" smtClean="0"/>
              <a:t> </a:t>
            </a:r>
            <a:r>
              <a:rPr lang="en-US" sz="2800" dirty="0" err="1" smtClean="0"/>
              <a:t>dalam</a:t>
            </a:r>
            <a:r>
              <a:rPr lang="en-US" sz="2800" dirty="0" smtClean="0"/>
              <a:t> database </a:t>
            </a:r>
            <a:r>
              <a:rPr lang="en-US" sz="2800" dirty="0" err="1" smtClean="0"/>
              <a:t>dan</a:t>
            </a:r>
            <a:r>
              <a:rPr lang="en-US" sz="2800" dirty="0" smtClean="0"/>
              <a:t> </a:t>
            </a:r>
            <a:r>
              <a:rPr lang="en-US" sz="2800" dirty="0" err="1" smtClean="0"/>
              <a:t>mengirim</a:t>
            </a:r>
            <a:r>
              <a:rPr lang="en-US" sz="2800" dirty="0" smtClean="0"/>
              <a:t> </a:t>
            </a:r>
            <a:r>
              <a:rPr lang="en-US" sz="2800" dirty="0" err="1" smtClean="0"/>
              <a:t>hanya</a:t>
            </a:r>
            <a:r>
              <a:rPr lang="en-US" sz="2800" dirty="0" smtClean="0"/>
              <a:t> data yang </a:t>
            </a:r>
            <a:r>
              <a:rPr lang="en-US" sz="2800" dirty="0" err="1" smtClean="0"/>
              <a:t>relevan</a:t>
            </a:r>
            <a:r>
              <a:rPr lang="en-US" sz="2800" dirty="0" smtClean="0"/>
              <a:t> </a:t>
            </a:r>
            <a:r>
              <a:rPr lang="en-US" sz="2800" dirty="0" err="1" smtClean="0"/>
              <a:t>ke</a:t>
            </a:r>
            <a:r>
              <a:rPr lang="en-US" sz="2800" dirty="0" smtClean="0"/>
              <a:t> </a:t>
            </a:r>
            <a:r>
              <a:rPr lang="en-US" sz="2800" dirty="0" err="1" smtClean="0"/>
              <a:t>klien</a:t>
            </a:r>
            <a:r>
              <a:rPr lang="en-US" sz="2800" dirty="0" smtClean="0"/>
              <a:t> </a:t>
            </a:r>
            <a:r>
              <a:rPr lang="en-US" sz="2800" dirty="0" err="1" smtClean="0"/>
              <a:t>untuk</a:t>
            </a:r>
            <a:r>
              <a:rPr lang="en-US" sz="2800" dirty="0" smtClean="0"/>
              <a:t> </a:t>
            </a:r>
            <a:r>
              <a:rPr lang="en-US" sz="2800" dirty="0" err="1" smtClean="0"/>
              <a:t>diproses</a:t>
            </a:r>
            <a:r>
              <a:rPr lang="en-US" sz="2800" dirty="0" smtClean="0"/>
              <a:t> </a:t>
            </a:r>
            <a:r>
              <a:rPr lang="en-US" sz="2800" dirty="0" err="1" smtClean="0"/>
              <a:t>secara</a:t>
            </a:r>
            <a:r>
              <a:rPr lang="en-US" sz="2800" dirty="0" smtClean="0"/>
              <a:t> </a:t>
            </a:r>
            <a:r>
              <a:rPr lang="en-US" sz="2800" dirty="0" err="1" smtClean="0"/>
              <a:t>lokal</a:t>
            </a:r>
            <a:r>
              <a:rPr lang="en-US" sz="2800" dirty="0" smtClean="0"/>
              <a:t>.</a:t>
            </a:r>
          </a:p>
          <a:p>
            <a:pPr eaLnBrk="1" hangingPunct="1">
              <a:buFontTx/>
              <a:buNone/>
            </a:pPr>
            <a:endParaRPr lang="en-US" sz="2800" dirty="0" smtClean="0"/>
          </a:p>
        </p:txBody>
      </p:sp>
    </p:spTree>
    <p:extLst>
      <p:ext uri="{BB962C8B-B14F-4D97-AF65-F5344CB8AC3E}">
        <p14:creationId xmlns:p14="http://schemas.microsoft.com/office/powerpoint/2010/main" val="1670929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a:ln w="38100">
            <a:solidFill>
              <a:schemeClr val="tx1"/>
            </a:solidFill>
            <a:miter lim="800000"/>
            <a:headEnd/>
            <a:tailEnd/>
          </a:ln>
        </p:spPr>
        <p:txBody>
          <a:bodyPr/>
          <a:lstStyle/>
          <a:p>
            <a:pPr eaLnBrk="1" hangingPunct="1"/>
            <a:r>
              <a:rPr lang="en-US" sz="3800" smtClean="0"/>
              <a:t>Arus Informasi dalam E- Commerce</a:t>
            </a:r>
          </a:p>
        </p:txBody>
      </p:sp>
      <p:sp>
        <p:nvSpPr>
          <p:cNvPr id="20484" name="Text Box 4"/>
          <p:cNvSpPr txBox="1">
            <a:spLocks noChangeArrowheads="1"/>
          </p:cNvSpPr>
          <p:nvPr/>
        </p:nvSpPr>
        <p:spPr bwMode="auto">
          <a:xfrm>
            <a:off x="381000" y="1981200"/>
            <a:ext cx="12954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50000"/>
              </a:spcBef>
            </a:pPr>
            <a:r>
              <a:rPr lang="en-US" sz="1800" b="1">
                <a:latin typeface="Arial" charset="0"/>
              </a:rPr>
              <a:t>Pembeli</a:t>
            </a:r>
          </a:p>
        </p:txBody>
      </p:sp>
      <p:sp>
        <p:nvSpPr>
          <p:cNvPr id="20485" name="Text Box 5"/>
          <p:cNvSpPr txBox="1">
            <a:spLocks noChangeArrowheads="1"/>
          </p:cNvSpPr>
          <p:nvPr/>
        </p:nvSpPr>
        <p:spPr bwMode="auto">
          <a:xfrm>
            <a:off x="6858000" y="1905000"/>
            <a:ext cx="12954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50000"/>
              </a:spcBef>
            </a:pPr>
            <a:r>
              <a:rPr lang="en-US" sz="1800" b="1">
                <a:latin typeface="Arial" charset="0"/>
              </a:rPr>
              <a:t>Penjual</a:t>
            </a:r>
          </a:p>
        </p:txBody>
      </p:sp>
      <p:sp>
        <p:nvSpPr>
          <p:cNvPr id="20486" name="Line 6"/>
          <p:cNvSpPr>
            <a:spLocks noChangeShapeType="1"/>
          </p:cNvSpPr>
          <p:nvPr/>
        </p:nvSpPr>
        <p:spPr bwMode="auto">
          <a:xfrm>
            <a:off x="2057400" y="2057400"/>
            <a:ext cx="464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87" name="Line 7"/>
          <p:cNvSpPr>
            <a:spLocks noChangeShapeType="1"/>
          </p:cNvSpPr>
          <p:nvPr/>
        </p:nvSpPr>
        <p:spPr bwMode="auto">
          <a:xfrm flipH="1">
            <a:off x="2057400" y="26670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88" name="Line 8"/>
          <p:cNvSpPr>
            <a:spLocks noChangeShapeType="1"/>
          </p:cNvSpPr>
          <p:nvPr/>
        </p:nvSpPr>
        <p:spPr bwMode="auto">
          <a:xfrm>
            <a:off x="1981200" y="3352800"/>
            <a:ext cx="464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89" name="Line 9"/>
          <p:cNvSpPr>
            <a:spLocks noChangeShapeType="1"/>
          </p:cNvSpPr>
          <p:nvPr/>
        </p:nvSpPr>
        <p:spPr bwMode="auto">
          <a:xfrm>
            <a:off x="1981200" y="5257800"/>
            <a:ext cx="464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90" name="Line 10"/>
          <p:cNvSpPr>
            <a:spLocks noChangeShapeType="1"/>
          </p:cNvSpPr>
          <p:nvPr/>
        </p:nvSpPr>
        <p:spPr bwMode="auto">
          <a:xfrm>
            <a:off x="1981200" y="5943600"/>
            <a:ext cx="464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91" name="Line 11"/>
          <p:cNvSpPr>
            <a:spLocks noChangeShapeType="1"/>
          </p:cNvSpPr>
          <p:nvPr/>
        </p:nvSpPr>
        <p:spPr bwMode="auto">
          <a:xfrm flipH="1">
            <a:off x="1981200" y="39624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92" name="Line 12"/>
          <p:cNvSpPr>
            <a:spLocks noChangeShapeType="1"/>
          </p:cNvSpPr>
          <p:nvPr/>
        </p:nvSpPr>
        <p:spPr bwMode="auto">
          <a:xfrm flipH="1">
            <a:off x="1981200" y="46482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d-ID"/>
          </a:p>
        </p:txBody>
      </p:sp>
      <p:sp>
        <p:nvSpPr>
          <p:cNvPr id="20493" name="Text Box 13"/>
          <p:cNvSpPr txBox="1">
            <a:spLocks noChangeArrowheads="1"/>
          </p:cNvSpPr>
          <p:nvPr/>
        </p:nvSpPr>
        <p:spPr bwMode="auto">
          <a:xfrm>
            <a:off x="1981200" y="1524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1. Permintaan keterangan</a:t>
            </a:r>
          </a:p>
        </p:txBody>
      </p:sp>
      <p:sp>
        <p:nvSpPr>
          <p:cNvPr id="20494" name="Text Box 14"/>
          <p:cNvSpPr txBox="1">
            <a:spLocks noChangeArrowheads="1"/>
          </p:cNvSpPr>
          <p:nvPr/>
        </p:nvSpPr>
        <p:spPr bwMode="auto">
          <a:xfrm>
            <a:off x="1981200" y="22860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2. Tanggapan</a:t>
            </a:r>
          </a:p>
        </p:txBody>
      </p:sp>
      <p:sp>
        <p:nvSpPr>
          <p:cNvPr id="20495" name="Text Box 15"/>
          <p:cNvSpPr txBox="1">
            <a:spLocks noChangeArrowheads="1"/>
          </p:cNvSpPr>
          <p:nvPr/>
        </p:nvSpPr>
        <p:spPr bwMode="auto">
          <a:xfrm>
            <a:off x="1981200" y="28956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3. Pesanan </a:t>
            </a:r>
          </a:p>
        </p:txBody>
      </p:sp>
      <p:sp>
        <p:nvSpPr>
          <p:cNvPr id="20496" name="Text Box 16"/>
          <p:cNvSpPr txBox="1">
            <a:spLocks noChangeArrowheads="1"/>
          </p:cNvSpPr>
          <p:nvPr/>
        </p:nvSpPr>
        <p:spPr bwMode="auto">
          <a:xfrm>
            <a:off x="1981200" y="35814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4. Pengakuan</a:t>
            </a:r>
          </a:p>
        </p:txBody>
      </p:sp>
      <p:sp>
        <p:nvSpPr>
          <p:cNvPr id="20497" name="Text Box 17"/>
          <p:cNvSpPr txBox="1">
            <a:spLocks noChangeArrowheads="1"/>
          </p:cNvSpPr>
          <p:nvPr/>
        </p:nvSpPr>
        <p:spPr bwMode="auto">
          <a:xfrm>
            <a:off x="1981200" y="419100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5. Penagihan</a:t>
            </a:r>
          </a:p>
        </p:txBody>
      </p:sp>
      <p:sp>
        <p:nvSpPr>
          <p:cNvPr id="20498" name="Text Box 18"/>
          <p:cNvSpPr txBox="1">
            <a:spLocks noChangeArrowheads="1"/>
          </p:cNvSpPr>
          <p:nvPr/>
        </p:nvSpPr>
        <p:spPr bwMode="auto">
          <a:xfrm>
            <a:off x="1981200" y="4800600"/>
            <a:ext cx="283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6. Data pengiriman uang</a:t>
            </a:r>
          </a:p>
        </p:txBody>
      </p:sp>
      <p:sp>
        <p:nvSpPr>
          <p:cNvPr id="20499" name="Text Box 19"/>
          <p:cNvSpPr txBox="1">
            <a:spLocks noChangeArrowheads="1"/>
          </p:cNvSpPr>
          <p:nvPr/>
        </p:nvSpPr>
        <p:spPr bwMode="auto">
          <a:xfrm>
            <a:off x="1981200" y="5486400"/>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1800" b="1">
                <a:latin typeface="Arial" charset="0"/>
              </a:rPr>
              <a:t>7. Pembayaran</a:t>
            </a:r>
          </a:p>
        </p:txBody>
      </p:sp>
    </p:spTree>
    <p:extLst>
      <p:ext uri="{BB962C8B-B14F-4D97-AF65-F5344CB8AC3E}">
        <p14:creationId xmlns:p14="http://schemas.microsoft.com/office/powerpoint/2010/main" val="276038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924216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504DD27B-D422-47D0-BD6D-A182B245B0BB}" type="slidenum">
              <a:rPr lang="en-US">
                <a:solidFill>
                  <a:srgbClr val="F5E7AB"/>
                </a:solidFill>
              </a:rPr>
              <a:pPr eaLnBrk="1" hangingPunct="1"/>
              <a:t>67</a:t>
            </a:fld>
            <a:endParaRPr lang="en-US">
              <a:solidFill>
                <a:srgbClr val="F5E7AB"/>
              </a:solidFill>
            </a:endParaRPr>
          </a:p>
        </p:txBody>
      </p:sp>
      <p:sp>
        <p:nvSpPr>
          <p:cNvPr id="5123" name="Rectangle 2"/>
          <p:cNvSpPr>
            <a:spLocks noGrp="1" noChangeArrowheads="1"/>
          </p:cNvSpPr>
          <p:nvPr>
            <p:ph type="title"/>
          </p:nvPr>
        </p:nvSpPr>
        <p:spPr/>
        <p:txBody>
          <a:bodyPr/>
          <a:lstStyle/>
          <a:p>
            <a:pPr eaLnBrk="1" hangingPunct="1"/>
            <a:r>
              <a:rPr lang="en-US" dirty="0"/>
              <a:t>Cross-functional Systems</a:t>
            </a:r>
            <a:endParaRPr lang="en-US" dirty="0" smtClean="0"/>
          </a:p>
        </p:txBody>
      </p:sp>
      <p:sp>
        <p:nvSpPr>
          <p:cNvPr id="5124" name="Rectangle 3"/>
          <p:cNvSpPr>
            <a:spLocks noGrp="1" noChangeArrowheads="1"/>
          </p:cNvSpPr>
          <p:nvPr>
            <p:ph type="body" idx="1"/>
          </p:nvPr>
        </p:nvSpPr>
        <p:spPr>
          <a:xfrm>
            <a:off x="457200" y="1219200"/>
            <a:ext cx="8229600" cy="4525963"/>
          </a:xfrm>
        </p:spPr>
        <p:txBody>
          <a:bodyPr/>
          <a:lstStyle/>
          <a:p>
            <a:pPr marL="516179" indent="-516179" eaLnBrk="1" hangingPunct="1">
              <a:buFontTx/>
              <a:buAutoNum type="arabicPeriod"/>
            </a:pPr>
            <a:r>
              <a:rPr lang="en-US" dirty="0" smtClean="0"/>
              <a:t>Identify the following cross-functional enterprise systems, and give examples of how they can provide significant business value to a company:</a:t>
            </a:r>
          </a:p>
          <a:p>
            <a:pPr marL="860298" lvl="1" indent="-473164" eaLnBrk="1" hangingPunct="1">
              <a:buFontTx/>
              <a:buAutoNum type="alphaLcPeriod"/>
            </a:pPr>
            <a:r>
              <a:rPr lang="en-US" dirty="0" smtClean="0"/>
              <a:t>Enterprise resource planning</a:t>
            </a:r>
          </a:p>
          <a:p>
            <a:pPr marL="860298" lvl="1" indent="-473164" eaLnBrk="1" hangingPunct="1">
              <a:buFontTx/>
              <a:buAutoNum type="alphaLcPeriod"/>
            </a:pPr>
            <a:r>
              <a:rPr lang="en-US" dirty="0" smtClean="0"/>
              <a:t>Customer relationship management</a:t>
            </a:r>
          </a:p>
          <a:p>
            <a:pPr marL="860298" lvl="1" indent="-473164" eaLnBrk="1" hangingPunct="1">
              <a:buFontTx/>
              <a:buAutoNum type="alphaLcPeriod"/>
            </a:pPr>
            <a:r>
              <a:rPr lang="en-US" dirty="0" smtClean="0"/>
              <a:t>Supply chain management</a:t>
            </a:r>
          </a:p>
          <a:p>
            <a:pPr marL="860298" lvl="1" indent="-473164" eaLnBrk="1" hangingPunct="1">
              <a:buFontTx/>
              <a:buAutoNum type="alphaLcPeriod"/>
            </a:pPr>
            <a:r>
              <a:rPr lang="en-US" dirty="0" smtClean="0"/>
              <a:t>Enterprise application integration</a:t>
            </a:r>
          </a:p>
          <a:p>
            <a:pPr marL="860298" lvl="1" indent="-473164" eaLnBrk="1" hangingPunct="1">
              <a:buFontTx/>
              <a:buAutoNum type="alphaLcPeriod"/>
            </a:pPr>
            <a:r>
              <a:rPr lang="en-US" dirty="0" smtClean="0"/>
              <a:t>Transaction processing systems</a:t>
            </a:r>
          </a:p>
          <a:p>
            <a:pPr marL="860298" lvl="1" indent="-473164" eaLnBrk="1" hangingPunct="1">
              <a:buFontTx/>
              <a:buAutoNum type="alphaLcPeriod"/>
            </a:pPr>
            <a:r>
              <a:rPr lang="en-US" dirty="0" smtClean="0"/>
              <a:t>Enterprise collaboration systems</a:t>
            </a:r>
          </a:p>
        </p:txBody>
      </p:sp>
    </p:spTree>
    <p:extLst>
      <p:ext uri="{BB962C8B-B14F-4D97-AF65-F5344CB8AC3E}">
        <p14:creationId xmlns:p14="http://schemas.microsoft.com/office/powerpoint/2010/main" val="8219376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F58AFAC4-F519-459C-B4B9-9D895ACDB719}" type="slidenum">
              <a:rPr lang="en-US">
                <a:solidFill>
                  <a:srgbClr val="F5E7AB"/>
                </a:solidFill>
              </a:rPr>
              <a:pPr eaLnBrk="1" hangingPunct="1"/>
              <a:t>68</a:t>
            </a:fld>
            <a:endParaRPr lang="en-US">
              <a:solidFill>
                <a:srgbClr val="F5E7AB"/>
              </a:solidFill>
            </a:endParaRPr>
          </a:p>
        </p:txBody>
      </p:sp>
      <p:sp>
        <p:nvSpPr>
          <p:cNvPr id="6147" name="Rectangle 2"/>
          <p:cNvSpPr>
            <a:spLocks noGrp="1" noChangeArrowheads="1"/>
          </p:cNvSpPr>
          <p:nvPr>
            <p:ph type="title"/>
          </p:nvPr>
        </p:nvSpPr>
        <p:spPr/>
        <p:txBody>
          <a:bodyPr/>
          <a:lstStyle/>
          <a:p>
            <a:pPr eaLnBrk="1" hangingPunct="1"/>
            <a:r>
              <a:rPr lang="en-US" dirty="0"/>
              <a:t>Cross-functional Systems</a:t>
            </a:r>
            <a:endParaRPr lang="en-US" dirty="0" smtClean="0"/>
          </a:p>
        </p:txBody>
      </p:sp>
      <p:sp>
        <p:nvSpPr>
          <p:cNvPr id="6148" name="Rectangle 3"/>
          <p:cNvSpPr>
            <a:spLocks noGrp="1" noChangeArrowheads="1"/>
          </p:cNvSpPr>
          <p:nvPr>
            <p:ph type="body" idx="1"/>
          </p:nvPr>
        </p:nvSpPr>
        <p:spPr>
          <a:xfrm>
            <a:off x="457200" y="1219200"/>
            <a:ext cx="8229600" cy="4525963"/>
          </a:xfrm>
        </p:spPr>
        <p:txBody>
          <a:bodyPr/>
          <a:lstStyle/>
          <a:p>
            <a:pPr marL="516179" indent="-516179" eaLnBrk="1" hangingPunct="1">
              <a:buFontTx/>
              <a:buAutoNum type="arabicPeriod" startAt="2"/>
            </a:pPr>
            <a:r>
              <a:rPr lang="en-US" dirty="0" smtClean="0"/>
              <a:t>Give examples of how Internet and other information technologies support business processes within the business functions of accounting, finance, human resource management, marketing, and production and operations management.</a:t>
            </a:r>
          </a:p>
          <a:p>
            <a:pPr marL="516179" indent="-516179" eaLnBrk="1" hangingPunct="1">
              <a:buFontTx/>
              <a:buAutoNum type="arabicPeriod" startAt="2"/>
            </a:pPr>
            <a:r>
              <a:rPr lang="en-US" dirty="0" smtClean="0"/>
              <a:t>Understand the need for enterprise application integration to improve support of business interactions across multiple e-business applications.</a:t>
            </a:r>
          </a:p>
          <a:p>
            <a:pPr marL="860298" lvl="1" indent="-473164" eaLnBrk="1" hangingPunct="1">
              <a:buFontTx/>
              <a:buAutoNum type="alphaLcPeriod"/>
            </a:pPr>
            <a:endParaRPr lang="en-US" dirty="0" smtClean="0"/>
          </a:p>
          <a:p>
            <a:pPr marL="516179" indent="-516179" eaLnBrk="1" hangingPunct="1">
              <a:buNone/>
            </a:pPr>
            <a:endParaRPr lang="en-US" dirty="0" smtClean="0"/>
          </a:p>
        </p:txBody>
      </p:sp>
    </p:spTree>
    <p:extLst>
      <p:ext uri="{BB962C8B-B14F-4D97-AF65-F5344CB8AC3E}">
        <p14:creationId xmlns:p14="http://schemas.microsoft.com/office/powerpoint/2010/main" val="2256589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DA08BFE-F7FE-4276-B9BC-232D8BC9294F}" type="slidenum">
              <a:rPr lang="en-US">
                <a:solidFill>
                  <a:srgbClr val="F5E7AB"/>
                </a:solidFill>
              </a:rPr>
              <a:pPr eaLnBrk="1" hangingPunct="1"/>
              <a:t>69</a:t>
            </a:fld>
            <a:endParaRPr lang="en-US">
              <a:solidFill>
                <a:srgbClr val="F5E7AB"/>
              </a:solidFill>
            </a:endParaRPr>
          </a:p>
        </p:txBody>
      </p:sp>
      <p:sp>
        <p:nvSpPr>
          <p:cNvPr id="7171" name="Rectangle 2"/>
          <p:cNvSpPr>
            <a:spLocks noGrp="1" noChangeArrowheads="1"/>
          </p:cNvSpPr>
          <p:nvPr>
            <p:ph type="title"/>
          </p:nvPr>
        </p:nvSpPr>
        <p:spPr>
          <a:xfrm>
            <a:off x="457200" y="533400"/>
            <a:ext cx="8229600" cy="1143000"/>
          </a:xfrm>
        </p:spPr>
        <p:txBody>
          <a:bodyPr/>
          <a:lstStyle/>
          <a:p>
            <a:pPr eaLnBrk="1" hangingPunct="1"/>
            <a:r>
              <a:rPr lang="en-US" sz="3600" dirty="0"/>
              <a:t>Case 1: Hilton Hotels Corporation</a:t>
            </a:r>
            <a:br>
              <a:rPr lang="en-US" sz="3600" dirty="0"/>
            </a:br>
            <a:r>
              <a:rPr lang="en-US" sz="3600" dirty="0"/>
              <a:t>Data-Driven Hospitality</a:t>
            </a:r>
          </a:p>
        </p:txBody>
      </p:sp>
      <p:sp>
        <p:nvSpPr>
          <p:cNvPr id="7172" name="Rectangle 3"/>
          <p:cNvSpPr>
            <a:spLocks noGrp="1" noChangeArrowheads="1"/>
          </p:cNvSpPr>
          <p:nvPr>
            <p:ph type="body" idx="1"/>
          </p:nvPr>
        </p:nvSpPr>
        <p:spPr>
          <a:xfrm>
            <a:off x="457200" y="2133600"/>
            <a:ext cx="8229600" cy="3992563"/>
          </a:xfrm>
        </p:spPr>
        <p:txBody>
          <a:bodyPr/>
          <a:lstStyle/>
          <a:p>
            <a:pPr eaLnBrk="1" hangingPunct="1"/>
            <a:r>
              <a:rPr lang="en-US" dirty="0" err="1" smtClean="0"/>
              <a:t>OnQ</a:t>
            </a:r>
            <a:r>
              <a:rPr lang="en-US" dirty="0" smtClean="0"/>
              <a:t> the IT piece of a “customers really matter” strategy</a:t>
            </a:r>
          </a:p>
          <a:p>
            <a:pPr eaLnBrk="1" hangingPunct="1"/>
            <a:r>
              <a:rPr lang="en-US" dirty="0" smtClean="0"/>
              <a:t>Goal to </a:t>
            </a:r>
          </a:p>
          <a:p>
            <a:pPr lvl="1" eaLnBrk="1" hangingPunct="1"/>
            <a:r>
              <a:rPr lang="en-US" dirty="0" smtClean="0"/>
              <a:t>Build customer loyalty</a:t>
            </a:r>
          </a:p>
          <a:p>
            <a:pPr lvl="1" eaLnBrk="1" hangingPunct="1"/>
            <a:r>
              <a:rPr lang="en-US" dirty="0" smtClean="0"/>
              <a:t>More revenue per visit</a:t>
            </a:r>
          </a:p>
          <a:p>
            <a:pPr eaLnBrk="1" hangingPunct="1"/>
            <a:r>
              <a:rPr lang="en-US" dirty="0" smtClean="0"/>
              <a:t>Customer profiles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392213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609600"/>
            <a:ext cx="7543800" cy="1143000"/>
          </a:xfrm>
          <a:ln w="38100">
            <a:solidFill>
              <a:schemeClr val="tx1"/>
            </a:solidFill>
            <a:miter lim="800000"/>
            <a:headEnd/>
            <a:tailEnd/>
          </a:ln>
        </p:spPr>
        <p:txBody>
          <a:bodyPr/>
          <a:lstStyle/>
          <a:p>
            <a:pPr eaLnBrk="1" hangingPunct="1"/>
            <a:r>
              <a:rPr lang="en-US" sz="4000" dirty="0" err="1" smtClean="0"/>
              <a:t>Kategori-Kategori</a:t>
            </a:r>
            <a:r>
              <a:rPr lang="en-US" sz="4000" dirty="0" smtClean="0"/>
              <a:t> E-Business</a:t>
            </a:r>
          </a:p>
        </p:txBody>
      </p:sp>
      <p:graphicFrame>
        <p:nvGraphicFramePr>
          <p:cNvPr id="9235" name="Group 19"/>
          <p:cNvGraphicFramePr>
            <a:graphicFrameLocks noGrp="1"/>
          </p:cNvGraphicFramePr>
          <p:nvPr>
            <p:ph idx="1"/>
          </p:nvPr>
        </p:nvGraphicFramePr>
        <p:xfrm>
          <a:off x="685800" y="1981200"/>
          <a:ext cx="7772400" cy="4495959"/>
        </p:xfrm>
        <a:graphic>
          <a:graphicData uri="http://schemas.openxmlformats.org/drawingml/2006/table">
            <a:tbl>
              <a:tblPr/>
              <a:tblGrid>
                <a:gridCol w="3078163"/>
                <a:gridCol w="4694237"/>
              </a:tblGrid>
              <a:tr h="576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Jenis E-Business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Karakteristik</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3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Arial" charset="0"/>
                        </a:rPr>
                        <a:t>B2C (Business to Consumers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Antara organisasi dengan perorangan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Nilai uang yang dilibatkan lebih kecil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Transaksi tidak sering terjadi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Secara relatif sederhana</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6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Arial" charset="0"/>
                        </a:rPr>
                        <a:t>B2B (Business to Business):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B2G </a:t>
                      </a:r>
                      <a:r>
                        <a:rPr kumimoji="0" lang="en-US" sz="2200" b="0" i="0" u="none" strike="noStrike" cap="none" normalizeH="0" baseline="0" smtClean="0">
                          <a:ln>
                            <a:noFill/>
                          </a:ln>
                          <a:solidFill>
                            <a:schemeClr val="tx1"/>
                          </a:solidFill>
                          <a:effectLst/>
                          <a:latin typeface="Times New Roman" pitchFamily="18" charset="0"/>
                          <a:cs typeface="Arial" charset="0"/>
                        </a:rPr>
                        <a:t>(Business to government):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B2E </a:t>
                      </a:r>
                      <a:r>
                        <a:rPr kumimoji="0" lang="en-US" sz="2200" b="0" i="0" u="none" strike="noStrike" cap="none" normalizeH="0" baseline="0" smtClean="0">
                          <a:ln>
                            <a:noFill/>
                          </a:ln>
                          <a:solidFill>
                            <a:schemeClr val="tx1"/>
                          </a:solidFill>
                          <a:effectLst/>
                          <a:latin typeface="Times New Roman" pitchFamily="18" charset="0"/>
                          <a:cs typeface="Arial" charset="0"/>
                        </a:rPr>
                        <a:t>(Business to education):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Antar organisasi</a:t>
                      </a: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Nilai uang yang dilibatkan lebih besar</a:t>
                      </a: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Hubungan yang kuat dan berkelanjutan</a:t>
                      </a: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 Pemberian kredit oleh penjual ke pelanggan</a:t>
                      </a:r>
                    </a:p>
                    <a:p>
                      <a:pPr marL="223838" marR="0" lvl="0" indent="-223838"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cs typeface="Arial" charset="0"/>
                        </a:rPr>
                        <a:t>Lebih kompleks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50988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2D22EA03-3F5D-4D3C-8636-F3B84AF75D70}" type="slidenum">
              <a:rPr lang="en-US">
                <a:solidFill>
                  <a:srgbClr val="F5E7AB"/>
                </a:solidFill>
              </a:rPr>
              <a:pPr eaLnBrk="1" hangingPunct="1"/>
              <a:t>70</a:t>
            </a:fld>
            <a:endParaRPr lang="en-US">
              <a:solidFill>
                <a:srgbClr val="F5E7AB"/>
              </a:solidFill>
            </a:endParaRPr>
          </a:p>
        </p:txBody>
      </p:sp>
      <p:sp>
        <p:nvSpPr>
          <p:cNvPr id="8195" name="Rectangle 2"/>
          <p:cNvSpPr>
            <a:spLocks noGrp="1" noChangeArrowheads="1"/>
          </p:cNvSpPr>
          <p:nvPr>
            <p:ph type="title"/>
          </p:nvPr>
        </p:nvSpPr>
        <p:spPr/>
        <p:txBody>
          <a:bodyPr/>
          <a:lstStyle/>
          <a:p>
            <a:pPr eaLnBrk="1" hangingPunct="1"/>
            <a:r>
              <a:rPr lang="en-US" smtClean="0"/>
              <a:t>Case Study Questions</a:t>
            </a:r>
          </a:p>
        </p:txBody>
      </p:sp>
      <p:sp>
        <p:nvSpPr>
          <p:cNvPr id="8196"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What are the benefits and drawbacks of the OnQ system at Hilton?</a:t>
            </a:r>
          </a:p>
          <a:p>
            <a:pPr marL="516179" indent="-516179" eaLnBrk="1" hangingPunct="1">
              <a:buFont typeface="Wingdings" pitchFamily="2" charset="2"/>
              <a:buAutoNum type="arabicPeriod"/>
            </a:pPr>
            <a:r>
              <a:rPr lang="en-US" smtClean="0"/>
              <a:t>What does Hilton have to do to create a competitive advantage through OnQ?  Provide some specific examples.</a:t>
            </a:r>
          </a:p>
          <a:p>
            <a:pPr marL="516179" indent="-516179" eaLnBrk="1" hangingPunct="1">
              <a:buFont typeface="Wingdings" pitchFamily="2" charset="2"/>
              <a:buAutoNum type="arabicPeriod"/>
            </a:pPr>
            <a:r>
              <a:rPr lang="en-US" smtClean="0"/>
              <a:t>Is it possible to have too much information about a customer?  Explain.</a:t>
            </a:r>
          </a:p>
        </p:txBody>
      </p:sp>
    </p:spTree>
    <p:extLst>
      <p:ext uri="{BB962C8B-B14F-4D97-AF65-F5344CB8AC3E}">
        <p14:creationId xmlns:p14="http://schemas.microsoft.com/office/powerpoint/2010/main" val="23594353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9AF135C-F23E-43D0-8795-1CEF11CFC36A}" type="slidenum">
              <a:rPr lang="en-US">
                <a:solidFill>
                  <a:srgbClr val="F5E7AB"/>
                </a:solidFill>
              </a:rPr>
              <a:pPr eaLnBrk="1" hangingPunct="1"/>
              <a:t>71</a:t>
            </a:fld>
            <a:endParaRPr lang="en-US">
              <a:solidFill>
                <a:srgbClr val="F5E7AB"/>
              </a:solidFill>
            </a:endParaRPr>
          </a:p>
        </p:txBody>
      </p:sp>
      <p:sp>
        <p:nvSpPr>
          <p:cNvPr id="9219" name="Rectangle 2"/>
          <p:cNvSpPr>
            <a:spLocks noGrp="1" noChangeArrowheads="1"/>
          </p:cNvSpPr>
          <p:nvPr>
            <p:ph type="title"/>
          </p:nvPr>
        </p:nvSpPr>
        <p:spPr/>
        <p:txBody>
          <a:bodyPr/>
          <a:lstStyle/>
          <a:p>
            <a:pPr eaLnBrk="1" hangingPunct="1"/>
            <a:r>
              <a:rPr lang="en-US" smtClean="0"/>
              <a:t>Real World Internet Activity</a:t>
            </a:r>
          </a:p>
        </p:txBody>
      </p:sp>
      <p:sp>
        <p:nvSpPr>
          <p:cNvPr id="9220"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The concept of customer relationship management is rooted in the idea that more information about a customer will ultimately result in better service to the customer.  Using the Internet,</a:t>
            </a:r>
          </a:p>
          <a:p>
            <a:pPr marL="860298" lvl="1" indent="-473164" eaLnBrk="1" hangingPunct="1"/>
            <a:r>
              <a:rPr lang="en-US" smtClean="0"/>
              <a:t>See if you can find examples of other companies that have found ways in which to apply the gathering of customer data to the management of customer relationships?</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33496981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00247FF3-B047-4DB8-A2C3-03D1625B297F}" type="slidenum">
              <a:rPr lang="en-US">
                <a:solidFill>
                  <a:srgbClr val="F5E7AB"/>
                </a:solidFill>
              </a:rPr>
              <a:pPr eaLnBrk="1" hangingPunct="1"/>
              <a:t>72</a:t>
            </a:fld>
            <a:endParaRPr lang="en-US">
              <a:solidFill>
                <a:srgbClr val="F5E7AB"/>
              </a:solidFill>
            </a:endParaRPr>
          </a:p>
        </p:txBody>
      </p:sp>
      <p:sp>
        <p:nvSpPr>
          <p:cNvPr id="10243" name="Rectangle 4"/>
          <p:cNvSpPr>
            <a:spLocks noGrp="1" noChangeArrowheads="1"/>
          </p:cNvSpPr>
          <p:nvPr>
            <p:ph type="title"/>
          </p:nvPr>
        </p:nvSpPr>
        <p:spPr/>
        <p:txBody>
          <a:bodyPr/>
          <a:lstStyle/>
          <a:p>
            <a:pPr eaLnBrk="1" hangingPunct="1"/>
            <a:r>
              <a:rPr lang="en-US" smtClean="0"/>
              <a:t>Real World Group Activity</a:t>
            </a:r>
          </a:p>
        </p:txBody>
      </p:sp>
      <p:sp>
        <p:nvSpPr>
          <p:cNvPr id="10244" name="Rectangle 5"/>
          <p:cNvSpPr>
            <a:spLocks noGrp="1" noChangeArrowheads="1"/>
          </p:cNvSpPr>
          <p:nvPr>
            <p:ph type="body" idx="1"/>
          </p:nvPr>
        </p:nvSpPr>
        <p:spPr/>
        <p:txBody>
          <a:bodyPr/>
          <a:lstStyle/>
          <a:p>
            <a:pPr eaLnBrk="1" hangingPunct="1"/>
            <a:r>
              <a:rPr lang="en-US" smtClean="0"/>
              <a:t>CRM raises issues of invasion of privacy since conclusions can be drawn about a customer’s behavior from the data commonly collected.  In small groups,</a:t>
            </a:r>
          </a:p>
          <a:p>
            <a:pPr lvl="1" eaLnBrk="1" hangingPunct="1"/>
            <a:r>
              <a:rPr lang="en-US" smtClean="0"/>
              <a:t>Discuss these potential privacy issues.</a:t>
            </a:r>
          </a:p>
          <a:p>
            <a:pPr lvl="1" eaLnBrk="1" hangingPunct="1"/>
            <a:r>
              <a:rPr lang="en-US" smtClean="0"/>
              <a:t>How can an organization meet the needs of serving its customers while simultaneously protecting their privacy?</a:t>
            </a:r>
          </a:p>
        </p:txBody>
      </p:sp>
    </p:spTree>
    <p:extLst>
      <p:ext uri="{BB962C8B-B14F-4D97-AF65-F5344CB8AC3E}">
        <p14:creationId xmlns:p14="http://schemas.microsoft.com/office/powerpoint/2010/main" val="33413237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FFBCA78-A09F-4B17-A760-DCD3472E24B2}" type="slidenum">
              <a:rPr lang="en-US">
                <a:solidFill>
                  <a:srgbClr val="F5E7AB"/>
                </a:solidFill>
              </a:rPr>
              <a:pPr eaLnBrk="1" hangingPunct="1"/>
              <a:t>73</a:t>
            </a:fld>
            <a:endParaRPr lang="en-US">
              <a:solidFill>
                <a:srgbClr val="F5E7AB"/>
              </a:solidFill>
            </a:endParaRPr>
          </a:p>
        </p:txBody>
      </p:sp>
      <p:sp>
        <p:nvSpPr>
          <p:cNvPr id="13315" name="Rectangle 2"/>
          <p:cNvSpPr>
            <a:spLocks noGrp="1" noChangeArrowheads="1"/>
          </p:cNvSpPr>
          <p:nvPr>
            <p:ph type="title"/>
          </p:nvPr>
        </p:nvSpPr>
        <p:spPr>
          <a:xfrm>
            <a:off x="533400" y="457200"/>
            <a:ext cx="8229600" cy="1143000"/>
          </a:xfrm>
        </p:spPr>
        <p:txBody>
          <a:bodyPr/>
          <a:lstStyle/>
          <a:p>
            <a:pPr eaLnBrk="1" hangingPunct="1"/>
            <a:r>
              <a:rPr lang="en-US" dirty="0"/>
              <a:t>Customer Relationship Management (CRM)</a:t>
            </a:r>
          </a:p>
        </p:txBody>
      </p:sp>
      <p:sp>
        <p:nvSpPr>
          <p:cNvPr id="13316" name="Rectangle 3"/>
          <p:cNvSpPr>
            <a:spLocks noGrp="1" noChangeArrowheads="1"/>
          </p:cNvSpPr>
          <p:nvPr>
            <p:ph type="body" idx="1"/>
          </p:nvPr>
        </p:nvSpPr>
        <p:spPr/>
        <p:txBody>
          <a:bodyPr/>
          <a:lstStyle/>
          <a:p>
            <a:pPr eaLnBrk="1" hangingPunct="1"/>
            <a:r>
              <a:rPr lang="en-US" smtClean="0"/>
              <a:t>CRM uses technology to</a:t>
            </a:r>
          </a:p>
          <a:p>
            <a:pPr lvl="1" eaLnBrk="1" hangingPunct="1"/>
            <a:r>
              <a:rPr lang="en-US" smtClean="0"/>
              <a:t>Create a cross-functional enterprise system</a:t>
            </a:r>
          </a:p>
          <a:p>
            <a:pPr lvl="1" eaLnBrk="1" hangingPunct="1"/>
            <a:r>
              <a:rPr lang="en-US" smtClean="0"/>
              <a:t>That integrates and automates many of the processes in sales, marketing and customer service that interact with customers</a:t>
            </a:r>
          </a:p>
          <a:p>
            <a:pPr lvl="1" eaLnBrk="1" hangingPunct="1"/>
            <a:r>
              <a:rPr lang="en-US" smtClean="0"/>
              <a:t>Create a framework of web-enabled software and databases that integrate these processes with the rest of the company’s processes</a:t>
            </a:r>
          </a:p>
        </p:txBody>
      </p:sp>
    </p:spTree>
    <p:extLst>
      <p:ext uri="{BB962C8B-B14F-4D97-AF65-F5344CB8AC3E}">
        <p14:creationId xmlns:p14="http://schemas.microsoft.com/office/powerpoint/2010/main" val="1884060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8E21DC9-5BCC-4236-BD50-B9762B539791}" type="slidenum">
              <a:rPr lang="en-US">
                <a:solidFill>
                  <a:srgbClr val="F5E7AB"/>
                </a:solidFill>
              </a:rPr>
              <a:pPr eaLnBrk="1" hangingPunct="1"/>
              <a:t>74</a:t>
            </a:fld>
            <a:endParaRPr lang="en-US">
              <a:solidFill>
                <a:srgbClr val="F5E7AB"/>
              </a:solidFill>
            </a:endParaRPr>
          </a:p>
        </p:txBody>
      </p:sp>
      <p:sp>
        <p:nvSpPr>
          <p:cNvPr id="11267" name="Rectangle 2"/>
          <p:cNvSpPr>
            <a:spLocks noGrp="1" noChangeArrowheads="1"/>
          </p:cNvSpPr>
          <p:nvPr>
            <p:ph type="title"/>
          </p:nvPr>
        </p:nvSpPr>
        <p:spPr/>
        <p:txBody>
          <a:bodyPr/>
          <a:lstStyle/>
          <a:p>
            <a:pPr eaLnBrk="1" hangingPunct="1"/>
            <a:r>
              <a:rPr lang="en-US" dirty="0" smtClean="0"/>
              <a:t>Cross-functional Systems</a:t>
            </a:r>
          </a:p>
        </p:txBody>
      </p:sp>
      <p:sp>
        <p:nvSpPr>
          <p:cNvPr id="11268" name="Rectangle 3"/>
          <p:cNvSpPr>
            <a:spLocks noGrp="1" noChangeArrowheads="1"/>
          </p:cNvSpPr>
          <p:nvPr>
            <p:ph type="body" sz="half" idx="1"/>
          </p:nvPr>
        </p:nvSpPr>
        <p:spPr/>
        <p:txBody>
          <a:bodyPr/>
          <a:lstStyle/>
          <a:p>
            <a:pPr eaLnBrk="1" hangingPunct="1"/>
            <a:r>
              <a:rPr lang="en-US" smtClean="0"/>
              <a:t>Cross the boundaries of traditional business functions</a:t>
            </a:r>
          </a:p>
          <a:p>
            <a:pPr eaLnBrk="1" hangingPunct="1"/>
            <a:r>
              <a:rPr lang="en-US" smtClean="0"/>
              <a:t>In order to reengineer and improve vital business processes all across the enterprise</a:t>
            </a:r>
          </a:p>
        </p:txBody>
      </p:sp>
      <p:pic>
        <p:nvPicPr>
          <p:cNvPr id="11269" name="Picture 6" descr="obr43559_07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932" y="4125058"/>
            <a:ext cx="8505472" cy="178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9470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B6BE740-0399-4427-AF15-09DDD3CF291A}" type="slidenum">
              <a:rPr lang="en-US">
                <a:solidFill>
                  <a:srgbClr val="F5E7AB"/>
                </a:solidFill>
              </a:rPr>
              <a:pPr eaLnBrk="1" hangingPunct="1"/>
              <a:t>75</a:t>
            </a:fld>
            <a:endParaRPr lang="en-US">
              <a:solidFill>
                <a:srgbClr val="F5E7AB"/>
              </a:solidFill>
            </a:endParaRPr>
          </a:p>
        </p:txBody>
      </p:sp>
      <p:sp>
        <p:nvSpPr>
          <p:cNvPr id="12291" name="Rectangle 2"/>
          <p:cNvSpPr>
            <a:spLocks noGrp="1" noChangeArrowheads="1"/>
          </p:cNvSpPr>
          <p:nvPr>
            <p:ph type="title"/>
          </p:nvPr>
        </p:nvSpPr>
        <p:spPr/>
        <p:txBody>
          <a:bodyPr/>
          <a:lstStyle/>
          <a:p>
            <a:pPr eaLnBrk="1" hangingPunct="1"/>
            <a:r>
              <a:rPr lang="en-US"/>
              <a:t>Enterprise Application Architecture</a:t>
            </a:r>
          </a:p>
        </p:txBody>
      </p:sp>
      <p:pic>
        <p:nvPicPr>
          <p:cNvPr id="12292" name="Picture 6" descr="obr43559_07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9348" y="1589942"/>
            <a:ext cx="6633986" cy="46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p:cNvSpPr txBox="1">
            <a:spLocks noChangeArrowheads="1"/>
          </p:cNvSpPr>
          <p:nvPr/>
        </p:nvSpPr>
        <p:spPr bwMode="auto">
          <a:xfrm>
            <a:off x="3062111" y="6215064"/>
            <a:ext cx="5836709" cy="45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t>Source: Adapted from Mohan Sawhney and Jeff Zabin, </a:t>
            </a:r>
            <a:r>
              <a:rPr lang="en-US" sz="1100" i="1"/>
              <a:t>Seven Steps to Nirvana:  Strategic </a:t>
            </a:r>
          </a:p>
          <a:p>
            <a:pPr eaLnBrk="1" hangingPunct="1"/>
            <a:r>
              <a:rPr lang="en-US" sz="1100" i="1"/>
              <a:t>Insights into e-Business Transformation </a:t>
            </a:r>
            <a:r>
              <a:rPr lang="en-US" sz="1100"/>
              <a:t>(New York: McGraw-Hill,2001), p. 175.</a:t>
            </a:r>
          </a:p>
        </p:txBody>
      </p:sp>
    </p:spTree>
    <p:extLst>
      <p:ext uri="{BB962C8B-B14F-4D97-AF65-F5344CB8AC3E}">
        <p14:creationId xmlns:p14="http://schemas.microsoft.com/office/powerpoint/2010/main" val="29092017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CA070956-29FE-4995-B7BD-65106EBE302B}" type="slidenum">
              <a:rPr lang="en-US">
                <a:solidFill>
                  <a:srgbClr val="F5E7AB"/>
                </a:solidFill>
              </a:rPr>
              <a:pPr eaLnBrk="1" hangingPunct="1"/>
              <a:t>76</a:t>
            </a:fld>
            <a:endParaRPr lang="en-US">
              <a:solidFill>
                <a:srgbClr val="F5E7AB"/>
              </a:solidFill>
            </a:endParaRPr>
          </a:p>
        </p:txBody>
      </p:sp>
      <p:sp>
        <p:nvSpPr>
          <p:cNvPr id="35843" name="Rectangle 2"/>
          <p:cNvSpPr>
            <a:spLocks noGrp="1" noChangeArrowheads="1"/>
          </p:cNvSpPr>
          <p:nvPr>
            <p:ph type="title"/>
          </p:nvPr>
        </p:nvSpPr>
        <p:spPr/>
        <p:txBody>
          <a:bodyPr/>
          <a:lstStyle/>
          <a:p>
            <a:pPr eaLnBrk="1" hangingPunct="1"/>
            <a:r>
              <a:rPr lang="en-US" sz="3800"/>
              <a:t>Enterprise Application Integration (EAI)</a:t>
            </a:r>
          </a:p>
        </p:txBody>
      </p:sp>
      <p:sp>
        <p:nvSpPr>
          <p:cNvPr id="35844" name="Rectangle 3"/>
          <p:cNvSpPr>
            <a:spLocks noGrp="1" noChangeArrowheads="1"/>
          </p:cNvSpPr>
          <p:nvPr>
            <p:ph type="body" sz="half" idx="1"/>
          </p:nvPr>
        </p:nvSpPr>
        <p:spPr/>
        <p:txBody>
          <a:bodyPr/>
          <a:lstStyle/>
          <a:p>
            <a:pPr eaLnBrk="1" hangingPunct="1"/>
            <a:r>
              <a:rPr lang="en-US" smtClean="0"/>
              <a:t>EAI connects cross-functional systems</a:t>
            </a:r>
          </a:p>
          <a:p>
            <a:pPr eaLnBrk="1" hangingPunct="1"/>
            <a:r>
              <a:rPr lang="en-US" smtClean="0"/>
              <a:t>Serves as </a:t>
            </a:r>
            <a:r>
              <a:rPr lang="en-US" smtClean="0">
                <a:solidFill>
                  <a:srgbClr val="FF0000"/>
                </a:solidFill>
              </a:rPr>
              <a:t>middleware</a:t>
            </a:r>
            <a:r>
              <a:rPr lang="en-US" smtClean="0"/>
              <a:t> to </a:t>
            </a:r>
          </a:p>
          <a:p>
            <a:pPr lvl="2" eaLnBrk="1" hangingPunct="1"/>
            <a:r>
              <a:rPr lang="en-US" smtClean="0"/>
              <a:t>Provide data conversion</a:t>
            </a:r>
          </a:p>
          <a:p>
            <a:pPr lvl="2" eaLnBrk="1" hangingPunct="1"/>
            <a:r>
              <a:rPr lang="en-US" smtClean="0"/>
              <a:t>Communication between systems</a:t>
            </a:r>
          </a:p>
          <a:p>
            <a:pPr lvl="2" eaLnBrk="1" hangingPunct="1"/>
            <a:r>
              <a:rPr lang="en-US" smtClean="0"/>
              <a:t>Access to system interfaces</a:t>
            </a:r>
          </a:p>
        </p:txBody>
      </p:sp>
      <p:pic>
        <p:nvPicPr>
          <p:cNvPr id="35845" name="Picture 8" descr="obr43559_07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2932" y="4231298"/>
            <a:ext cx="6727472" cy="237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3570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B650F03-7338-42DC-B531-ECC48C4E0EF1}" type="slidenum">
              <a:rPr lang="en-US">
                <a:solidFill>
                  <a:srgbClr val="F5E7AB"/>
                </a:solidFill>
              </a:rPr>
              <a:pPr eaLnBrk="1" hangingPunct="1"/>
              <a:t>77</a:t>
            </a:fld>
            <a:endParaRPr lang="en-US">
              <a:solidFill>
                <a:srgbClr val="F5E7AB"/>
              </a:solidFill>
            </a:endParaRPr>
          </a:p>
        </p:txBody>
      </p:sp>
      <p:sp>
        <p:nvSpPr>
          <p:cNvPr id="36867" name="Rectangle 2"/>
          <p:cNvSpPr>
            <a:spLocks noGrp="1" noChangeArrowheads="1"/>
          </p:cNvSpPr>
          <p:nvPr>
            <p:ph type="title"/>
          </p:nvPr>
        </p:nvSpPr>
        <p:spPr/>
        <p:txBody>
          <a:bodyPr/>
          <a:lstStyle/>
          <a:p>
            <a:pPr eaLnBrk="1" hangingPunct="1"/>
            <a:r>
              <a:rPr lang="en-US" smtClean="0"/>
              <a:t>How EAI works</a:t>
            </a:r>
          </a:p>
        </p:txBody>
      </p:sp>
      <p:pic>
        <p:nvPicPr>
          <p:cNvPr id="36868" name="Picture 6" descr="obr43559_07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7404" y="1677865"/>
            <a:ext cx="8258528"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5409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97FDF15-A6DD-4C34-94FC-248C5DD029A6}" type="slidenum">
              <a:rPr lang="en-US">
                <a:solidFill>
                  <a:srgbClr val="F5E7AB"/>
                </a:solidFill>
              </a:rPr>
              <a:pPr eaLnBrk="1" hangingPunct="1"/>
              <a:t>78</a:t>
            </a:fld>
            <a:endParaRPr lang="en-US">
              <a:solidFill>
                <a:srgbClr val="F5E7AB"/>
              </a:solidFill>
            </a:endParaRPr>
          </a:p>
        </p:txBody>
      </p:sp>
      <p:sp>
        <p:nvSpPr>
          <p:cNvPr id="37891" name="Rectangle 2"/>
          <p:cNvSpPr>
            <a:spLocks noGrp="1" noChangeArrowheads="1"/>
          </p:cNvSpPr>
          <p:nvPr>
            <p:ph type="title"/>
          </p:nvPr>
        </p:nvSpPr>
        <p:spPr/>
        <p:txBody>
          <a:bodyPr/>
          <a:lstStyle/>
          <a:p>
            <a:pPr eaLnBrk="1" hangingPunct="1"/>
            <a:r>
              <a:rPr lang="en-US"/>
              <a:t>Enterprise Collaboration Systems (ECS)</a:t>
            </a:r>
          </a:p>
        </p:txBody>
      </p:sp>
      <p:sp>
        <p:nvSpPr>
          <p:cNvPr id="37892" name="Rectangle 3"/>
          <p:cNvSpPr>
            <a:spLocks noGrp="1" noChangeArrowheads="1"/>
          </p:cNvSpPr>
          <p:nvPr>
            <p:ph type="body" idx="1"/>
          </p:nvPr>
        </p:nvSpPr>
        <p:spPr/>
        <p:txBody>
          <a:bodyPr/>
          <a:lstStyle/>
          <a:p>
            <a:pPr eaLnBrk="1" hangingPunct="1"/>
            <a:r>
              <a:rPr lang="en-US" smtClean="0"/>
              <a:t>ECS </a:t>
            </a:r>
          </a:p>
          <a:p>
            <a:pPr lvl="1" eaLnBrk="1" hangingPunct="1"/>
            <a:r>
              <a:rPr lang="en-US" smtClean="0"/>
              <a:t>Cross-functional IS that enhance communication, coordination and collaboration among the members of business teams and workgroups</a:t>
            </a:r>
          </a:p>
        </p:txBody>
      </p:sp>
    </p:spTree>
    <p:extLst>
      <p:ext uri="{BB962C8B-B14F-4D97-AF65-F5344CB8AC3E}">
        <p14:creationId xmlns:p14="http://schemas.microsoft.com/office/powerpoint/2010/main" val="3928155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2EF6998-48C0-4B84-9863-4FEE41B36AC9}" type="slidenum">
              <a:rPr lang="en-US">
                <a:solidFill>
                  <a:srgbClr val="F5E7AB"/>
                </a:solidFill>
              </a:rPr>
              <a:pPr eaLnBrk="1" hangingPunct="1"/>
              <a:t>79</a:t>
            </a:fld>
            <a:endParaRPr lang="en-US">
              <a:solidFill>
                <a:srgbClr val="F5E7AB"/>
              </a:solidFill>
            </a:endParaRPr>
          </a:p>
        </p:txBody>
      </p:sp>
      <p:sp>
        <p:nvSpPr>
          <p:cNvPr id="38915" name="Rectangle 2"/>
          <p:cNvSpPr>
            <a:spLocks noGrp="1" noChangeArrowheads="1"/>
          </p:cNvSpPr>
          <p:nvPr>
            <p:ph type="title"/>
          </p:nvPr>
        </p:nvSpPr>
        <p:spPr/>
        <p:txBody>
          <a:bodyPr/>
          <a:lstStyle/>
          <a:p>
            <a:pPr eaLnBrk="1" hangingPunct="1"/>
            <a:r>
              <a:rPr lang="en-US" smtClean="0"/>
              <a:t>ECS Goals</a:t>
            </a:r>
          </a:p>
        </p:txBody>
      </p:sp>
      <p:sp>
        <p:nvSpPr>
          <p:cNvPr id="38916" name="Rectangle 3"/>
          <p:cNvSpPr>
            <a:spLocks noGrp="1" noChangeArrowheads="1"/>
          </p:cNvSpPr>
          <p:nvPr>
            <p:ph type="body" idx="1"/>
          </p:nvPr>
        </p:nvSpPr>
        <p:spPr/>
        <p:txBody>
          <a:bodyPr/>
          <a:lstStyle/>
          <a:p>
            <a:pPr eaLnBrk="1" hangingPunct="1"/>
            <a:r>
              <a:rPr lang="en-US" smtClean="0">
                <a:solidFill>
                  <a:srgbClr val="FF0000"/>
                </a:solidFill>
              </a:rPr>
              <a:t>Communicate</a:t>
            </a:r>
            <a:r>
              <a:rPr lang="en-US" smtClean="0"/>
              <a:t>:  share information with each other</a:t>
            </a:r>
          </a:p>
          <a:p>
            <a:pPr eaLnBrk="1" hangingPunct="1"/>
            <a:r>
              <a:rPr lang="en-US" smtClean="0">
                <a:solidFill>
                  <a:srgbClr val="FF0000"/>
                </a:solidFill>
              </a:rPr>
              <a:t>Coordinate</a:t>
            </a:r>
            <a:r>
              <a:rPr lang="en-US" smtClean="0"/>
              <a:t>:  coordinate individual work efforts and use of resources with each other</a:t>
            </a:r>
          </a:p>
          <a:p>
            <a:pPr eaLnBrk="1" hangingPunct="1"/>
            <a:r>
              <a:rPr lang="en-US" smtClean="0">
                <a:solidFill>
                  <a:srgbClr val="FF0000"/>
                </a:solidFill>
              </a:rPr>
              <a:t>Collaborate</a:t>
            </a:r>
            <a:r>
              <a:rPr lang="en-US" smtClean="0"/>
              <a:t>:  work together cooperatively on joint projects and assignments</a:t>
            </a:r>
          </a:p>
        </p:txBody>
      </p:sp>
    </p:spTree>
    <p:extLst>
      <p:ext uri="{BB962C8B-B14F-4D97-AF65-F5344CB8AC3E}">
        <p14:creationId xmlns:p14="http://schemas.microsoft.com/office/powerpoint/2010/main" val="305824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1143000"/>
          </a:xfrm>
          <a:ln w="38100">
            <a:solidFill>
              <a:schemeClr val="tx1"/>
            </a:solidFill>
            <a:miter lim="800000"/>
            <a:headEnd/>
            <a:tailEnd/>
          </a:ln>
        </p:spPr>
        <p:txBody>
          <a:bodyPr/>
          <a:lstStyle/>
          <a:p>
            <a:pPr eaLnBrk="1" hangingPunct="1"/>
            <a:r>
              <a:rPr lang="en-US" sz="3400" dirty="0" err="1" smtClean="0"/>
              <a:t>Pengaruh-pengaruh</a:t>
            </a:r>
            <a:r>
              <a:rPr lang="en-US" sz="3400" dirty="0" smtClean="0"/>
              <a:t> E-Business </a:t>
            </a:r>
            <a:r>
              <a:rPr lang="en-US" sz="3400" dirty="0" err="1" smtClean="0"/>
              <a:t>atas</a:t>
            </a:r>
            <a:r>
              <a:rPr lang="en-US" sz="3400" dirty="0" smtClean="0"/>
              <a:t> proses  </a:t>
            </a:r>
            <a:r>
              <a:rPr lang="en-US" sz="3400" dirty="0" err="1" smtClean="0"/>
              <a:t>Bisnis</a:t>
            </a:r>
            <a:endParaRPr lang="en-US" sz="3400" dirty="0" smtClean="0"/>
          </a:p>
        </p:txBody>
      </p:sp>
      <p:sp>
        <p:nvSpPr>
          <p:cNvPr id="12291" name="Rectangle 3"/>
          <p:cNvSpPr>
            <a:spLocks noGrp="1" noChangeArrowheads="1"/>
          </p:cNvSpPr>
          <p:nvPr>
            <p:ph type="body" idx="1"/>
          </p:nvPr>
        </p:nvSpPr>
        <p:spPr>
          <a:xfrm>
            <a:off x="457200" y="1905000"/>
            <a:ext cx="8229600" cy="4221163"/>
          </a:xfrm>
          <a:ln w="19050">
            <a:solidFill>
              <a:schemeClr val="tx1"/>
            </a:solidFill>
            <a:miter lim="800000"/>
            <a:headEnd/>
            <a:tailEnd/>
          </a:ln>
        </p:spPr>
        <p:txBody>
          <a:bodyPr/>
          <a:lstStyle/>
          <a:p>
            <a:pPr eaLnBrk="1" hangingPunct="1">
              <a:lnSpc>
                <a:spcPct val="90000"/>
              </a:lnSpc>
            </a:pPr>
            <a:r>
              <a:rPr lang="en-US" dirty="0" smtClean="0"/>
              <a:t>Electronic Data Interchange (EDI): </a:t>
            </a:r>
            <a:r>
              <a:rPr lang="en-US" dirty="0" err="1" smtClean="0"/>
              <a:t>adalah</a:t>
            </a:r>
            <a:r>
              <a:rPr lang="en-US" dirty="0" smtClean="0"/>
              <a:t> </a:t>
            </a:r>
            <a:r>
              <a:rPr lang="en-US" dirty="0" err="1" smtClean="0"/>
              <a:t>protokol</a:t>
            </a:r>
            <a:r>
              <a:rPr lang="en-US" dirty="0" smtClean="0"/>
              <a:t> </a:t>
            </a:r>
            <a:r>
              <a:rPr lang="en-US" dirty="0" err="1" smtClean="0"/>
              <a:t>Standar</a:t>
            </a:r>
            <a:r>
              <a:rPr lang="en-US" dirty="0" smtClean="0"/>
              <a:t>, </a:t>
            </a:r>
            <a:r>
              <a:rPr lang="en-US" dirty="0" err="1" smtClean="0"/>
              <a:t>ada</a:t>
            </a:r>
            <a:r>
              <a:rPr lang="en-US" dirty="0" smtClean="0"/>
              <a:t> </a:t>
            </a:r>
            <a:r>
              <a:rPr lang="en-US" dirty="0" err="1" smtClean="0"/>
              <a:t>sejak</a:t>
            </a:r>
            <a:r>
              <a:rPr lang="en-US" dirty="0" smtClean="0"/>
              <a:t> era </a:t>
            </a:r>
            <a:r>
              <a:rPr lang="en-US" dirty="0" err="1" smtClean="0"/>
              <a:t>tahun</a:t>
            </a:r>
            <a:r>
              <a:rPr lang="en-US" dirty="0" smtClean="0"/>
              <a:t> 1970, </a:t>
            </a:r>
            <a:r>
              <a:rPr lang="en-US" dirty="0" err="1" smtClean="0"/>
              <a:t>untuk</a:t>
            </a:r>
            <a:r>
              <a:rPr lang="en-US" dirty="0" smtClean="0"/>
              <a:t> </a:t>
            </a:r>
            <a:r>
              <a:rPr lang="en-US" dirty="0" err="1" smtClean="0"/>
              <a:t>secara</a:t>
            </a:r>
            <a:r>
              <a:rPr lang="en-US" dirty="0" smtClean="0"/>
              <a:t> </a:t>
            </a:r>
            <a:r>
              <a:rPr lang="en-US" dirty="0" err="1" smtClean="0"/>
              <a:t>elektronik</a:t>
            </a:r>
            <a:r>
              <a:rPr lang="en-US" dirty="0" smtClean="0"/>
              <a:t> </a:t>
            </a:r>
            <a:r>
              <a:rPr lang="en-US" dirty="0" err="1" smtClean="0"/>
              <a:t>mentransfer</a:t>
            </a:r>
            <a:r>
              <a:rPr lang="en-US" dirty="0" smtClean="0"/>
              <a:t> (</a:t>
            </a:r>
            <a:r>
              <a:rPr lang="en-US" dirty="0" err="1" smtClean="0"/>
              <a:t>mengirimkan</a:t>
            </a:r>
            <a:r>
              <a:rPr lang="en-US" dirty="0" smtClean="0"/>
              <a:t>) </a:t>
            </a:r>
            <a:r>
              <a:rPr lang="en-US" dirty="0" err="1" smtClean="0"/>
              <a:t>informasi</a:t>
            </a:r>
            <a:r>
              <a:rPr lang="en-US" dirty="0" smtClean="0"/>
              <a:t> </a:t>
            </a:r>
            <a:r>
              <a:rPr lang="en-US" dirty="0" err="1" smtClean="0"/>
              <a:t>antar</a:t>
            </a:r>
            <a:r>
              <a:rPr lang="en-US" dirty="0" smtClean="0"/>
              <a:t> </a:t>
            </a:r>
            <a:r>
              <a:rPr lang="en-US" dirty="0" err="1" smtClean="0"/>
              <a:t>organisasi</a:t>
            </a:r>
            <a:r>
              <a:rPr lang="en-US" dirty="0" smtClean="0"/>
              <a:t> </a:t>
            </a:r>
            <a:r>
              <a:rPr lang="en-US" dirty="0" err="1" smtClean="0"/>
              <a:t>serta</a:t>
            </a:r>
            <a:r>
              <a:rPr lang="en-US" dirty="0" smtClean="0"/>
              <a:t> </a:t>
            </a:r>
            <a:r>
              <a:rPr lang="en-US" dirty="0" err="1" smtClean="0"/>
              <a:t>dalam</a:t>
            </a:r>
            <a:r>
              <a:rPr lang="en-US" dirty="0" smtClean="0"/>
              <a:t> </a:t>
            </a:r>
            <a:r>
              <a:rPr lang="en-US" dirty="0" err="1" smtClean="0"/>
              <a:t>berbagai</a:t>
            </a:r>
            <a:r>
              <a:rPr lang="en-US" dirty="0" smtClean="0"/>
              <a:t> proses </a:t>
            </a:r>
            <a:r>
              <a:rPr lang="en-US" dirty="0" err="1" smtClean="0"/>
              <a:t>bisnis</a:t>
            </a:r>
            <a:r>
              <a:rPr lang="en-US" dirty="0" smtClean="0"/>
              <a:t>. </a:t>
            </a:r>
          </a:p>
          <a:p>
            <a:pPr eaLnBrk="1" hangingPunct="1">
              <a:lnSpc>
                <a:spcPct val="90000"/>
              </a:lnSpc>
            </a:pPr>
            <a:r>
              <a:rPr lang="en-US" dirty="0" smtClean="0"/>
              <a:t>EDI:</a:t>
            </a:r>
          </a:p>
          <a:p>
            <a:pPr lvl="1" eaLnBrk="1" hangingPunct="1">
              <a:lnSpc>
                <a:spcPct val="90000"/>
              </a:lnSpc>
            </a:pPr>
            <a:r>
              <a:rPr lang="en-US" dirty="0" err="1" smtClean="0"/>
              <a:t>Meningkatkan</a:t>
            </a:r>
            <a:r>
              <a:rPr lang="en-US" dirty="0" smtClean="0"/>
              <a:t> </a:t>
            </a:r>
            <a:r>
              <a:rPr lang="en-US" dirty="0" err="1" smtClean="0"/>
              <a:t>tingkat</a:t>
            </a:r>
            <a:r>
              <a:rPr lang="en-US" dirty="0" smtClean="0"/>
              <a:t> </a:t>
            </a:r>
            <a:r>
              <a:rPr lang="en-US" dirty="0" err="1" smtClean="0"/>
              <a:t>akurasi</a:t>
            </a:r>
            <a:r>
              <a:rPr lang="en-US" dirty="0" smtClean="0"/>
              <a:t> </a:t>
            </a:r>
          </a:p>
          <a:p>
            <a:pPr lvl="1" eaLnBrk="1" hangingPunct="1">
              <a:lnSpc>
                <a:spcPct val="90000"/>
              </a:lnSpc>
            </a:pPr>
            <a:r>
              <a:rPr lang="en-US" dirty="0" err="1" smtClean="0"/>
              <a:t>Mengurangi</a:t>
            </a:r>
            <a:r>
              <a:rPr lang="en-US" dirty="0" smtClean="0"/>
              <a:t> </a:t>
            </a:r>
            <a:r>
              <a:rPr lang="en-US" dirty="0" err="1" smtClean="0"/>
              <a:t>biaya</a:t>
            </a: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18289612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FBA9FD8E-78C1-49BF-B7BD-6B0AE5795EBF}" type="slidenum">
              <a:rPr lang="en-US">
                <a:solidFill>
                  <a:srgbClr val="F5E7AB"/>
                </a:solidFill>
              </a:rPr>
              <a:pPr eaLnBrk="1" hangingPunct="1"/>
              <a:t>80</a:t>
            </a:fld>
            <a:endParaRPr lang="en-US">
              <a:solidFill>
                <a:srgbClr val="F5E7AB"/>
              </a:solidFill>
            </a:endParaRPr>
          </a:p>
        </p:txBody>
      </p:sp>
      <p:sp>
        <p:nvSpPr>
          <p:cNvPr id="39939" name="Rectangle 2"/>
          <p:cNvSpPr>
            <a:spLocks noGrp="1" noChangeArrowheads="1"/>
          </p:cNvSpPr>
          <p:nvPr>
            <p:ph type="title"/>
          </p:nvPr>
        </p:nvSpPr>
        <p:spPr/>
        <p:txBody>
          <a:bodyPr/>
          <a:lstStyle/>
          <a:p>
            <a:pPr eaLnBrk="1" hangingPunct="1"/>
            <a:r>
              <a:rPr lang="en-US" smtClean="0"/>
              <a:t>ECS Tools</a:t>
            </a:r>
          </a:p>
        </p:txBody>
      </p:sp>
      <p:pic>
        <p:nvPicPr>
          <p:cNvPr id="39940" name="Picture 6" descr="obr43559_07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1293" y="1758461"/>
            <a:ext cx="7270750" cy="47698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0674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DA16DDA-FBAC-41AD-8826-2CEAA24DE49D}" type="slidenum">
              <a:rPr lang="en-US">
                <a:solidFill>
                  <a:srgbClr val="F5E7AB"/>
                </a:solidFill>
              </a:rPr>
              <a:pPr eaLnBrk="1" hangingPunct="1"/>
              <a:t>81</a:t>
            </a:fld>
            <a:endParaRPr lang="en-US">
              <a:solidFill>
                <a:srgbClr val="F5E7AB"/>
              </a:solidFill>
            </a:endParaRPr>
          </a:p>
        </p:txBody>
      </p:sp>
      <p:sp>
        <p:nvSpPr>
          <p:cNvPr id="40963" name="Rectangle 2"/>
          <p:cNvSpPr>
            <a:spLocks noGrp="1" noChangeArrowheads="1"/>
          </p:cNvSpPr>
          <p:nvPr>
            <p:ph type="title"/>
          </p:nvPr>
        </p:nvSpPr>
        <p:spPr/>
        <p:txBody>
          <a:bodyPr/>
          <a:lstStyle/>
          <a:p>
            <a:pPr eaLnBrk="1" hangingPunct="1"/>
            <a:r>
              <a:rPr lang="en-US" sz="4100"/>
              <a:t>Case 2: The Business Case for EAI</a:t>
            </a:r>
          </a:p>
        </p:txBody>
      </p:sp>
      <p:sp>
        <p:nvSpPr>
          <p:cNvPr id="40964" name="Rectangle 3"/>
          <p:cNvSpPr>
            <a:spLocks noGrp="1" noChangeArrowheads="1"/>
          </p:cNvSpPr>
          <p:nvPr>
            <p:ph type="body" idx="1"/>
          </p:nvPr>
        </p:nvSpPr>
        <p:spPr/>
        <p:txBody>
          <a:bodyPr/>
          <a:lstStyle/>
          <a:p>
            <a:pPr eaLnBrk="1" hangingPunct="1"/>
            <a:r>
              <a:rPr lang="en-US" smtClean="0"/>
              <a:t>EAI involves using software to connect a variety of applications into a cohesive unit</a:t>
            </a:r>
          </a:p>
          <a:p>
            <a:pPr eaLnBrk="1" hangingPunct="1"/>
            <a:r>
              <a:rPr lang="en-US" smtClean="0"/>
              <a:t>Helps enterprises align systems more closely with business processes</a:t>
            </a:r>
          </a:p>
          <a:p>
            <a:pPr eaLnBrk="1" hangingPunct="1"/>
            <a:r>
              <a:rPr lang="en-US" smtClean="0"/>
              <a:t>Expect to spend $200,000 - $400,000 on an EAI project</a:t>
            </a:r>
          </a:p>
          <a:p>
            <a:pPr eaLnBrk="1" hangingPunct="1"/>
            <a:r>
              <a:rPr lang="en-US" smtClean="0"/>
              <a:t>EAI is costly and complex</a:t>
            </a:r>
          </a:p>
          <a:p>
            <a:pPr eaLnBrk="1" hangingPunct="1"/>
            <a:r>
              <a:rPr lang="en-US" smtClean="0"/>
              <a:t>Technical staff need lots of training</a:t>
            </a:r>
          </a:p>
        </p:txBody>
      </p:sp>
    </p:spTree>
    <p:extLst>
      <p:ext uri="{BB962C8B-B14F-4D97-AF65-F5344CB8AC3E}">
        <p14:creationId xmlns:p14="http://schemas.microsoft.com/office/powerpoint/2010/main" val="40219606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B595FC8-CC78-4465-8BA6-3B0DD4E9893B}" type="slidenum">
              <a:rPr lang="en-US">
                <a:solidFill>
                  <a:srgbClr val="F5E7AB"/>
                </a:solidFill>
              </a:rPr>
              <a:pPr eaLnBrk="1" hangingPunct="1"/>
              <a:t>82</a:t>
            </a:fld>
            <a:endParaRPr lang="en-US">
              <a:solidFill>
                <a:srgbClr val="F5E7AB"/>
              </a:solidFill>
            </a:endParaRPr>
          </a:p>
        </p:txBody>
      </p:sp>
      <p:sp>
        <p:nvSpPr>
          <p:cNvPr id="41987" name="Rectangle 2"/>
          <p:cNvSpPr>
            <a:spLocks noGrp="1" noChangeArrowheads="1"/>
          </p:cNvSpPr>
          <p:nvPr>
            <p:ph type="title"/>
          </p:nvPr>
        </p:nvSpPr>
        <p:spPr/>
        <p:txBody>
          <a:bodyPr/>
          <a:lstStyle/>
          <a:p>
            <a:pPr eaLnBrk="1" hangingPunct="1"/>
            <a:r>
              <a:rPr lang="en-US" smtClean="0"/>
              <a:t>Case Study Questions</a:t>
            </a:r>
          </a:p>
        </p:txBody>
      </p:sp>
      <p:sp>
        <p:nvSpPr>
          <p:cNvPr id="41988"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Why has EAI recently “become a critical part of the IT strategy at many organizations,” and a high-ranking project of top IT executives?  Use Baxter International, GE Power and Corporate Express as examples.</a:t>
            </a:r>
          </a:p>
          <a:p>
            <a:pPr marL="516179" indent="-516179" eaLnBrk="1" hangingPunct="1">
              <a:buFont typeface="Wingdings" pitchFamily="2" charset="2"/>
              <a:buAutoNum type="arabicPeriod"/>
            </a:pPr>
            <a:r>
              <a:rPr lang="en-US" smtClean="0"/>
              <a:t>What is the major difference in the business value of the EAI projects at Baxter International, GE Power and Corporate Express?</a:t>
            </a:r>
          </a:p>
          <a:p>
            <a:pPr marL="516179" indent="-516179" eaLnBrk="1" hangingPunct="1">
              <a:buFont typeface="Wingdings" pitchFamily="2" charset="2"/>
              <a:buAutoNum type="arabicPeriod"/>
            </a:pPr>
            <a:r>
              <a:rPr lang="en-US" smtClean="0"/>
              <a:t>What are some of the challenges in developing and implementing EAI systems?  How can companies meet this challenge?</a:t>
            </a:r>
          </a:p>
        </p:txBody>
      </p:sp>
    </p:spTree>
    <p:extLst>
      <p:ext uri="{BB962C8B-B14F-4D97-AF65-F5344CB8AC3E}">
        <p14:creationId xmlns:p14="http://schemas.microsoft.com/office/powerpoint/2010/main" val="22177595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5BA5BA5-302D-4981-8A6B-D7CDF42F64A1}" type="slidenum">
              <a:rPr lang="en-US">
                <a:solidFill>
                  <a:srgbClr val="F5E7AB"/>
                </a:solidFill>
              </a:rPr>
              <a:pPr eaLnBrk="1" hangingPunct="1"/>
              <a:t>83</a:t>
            </a:fld>
            <a:endParaRPr lang="en-US">
              <a:solidFill>
                <a:srgbClr val="F5E7AB"/>
              </a:solidFill>
            </a:endParaRPr>
          </a:p>
        </p:txBody>
      </p:sp>
      <p:sp>
        <p:nvSpPr>
          <p:cNvPr id="43011" name="Rectangle 2"/>
          <p:cNvSpPr>
            <a:spLocks noGrp="1" noChangeArrowheads="1"/>
          </p:cNvSpPr>
          <p:nvPr>
            <p:ph type="title"/>
          </p:nvPr>
        </p:nvSpPr>
        <p:spPr/>
        <p:txBody>
          <a:bodyPr/>
          <a:lstStyle/>
          <a:p>
            <a:pPr eaLnBrk="1" hangingPunct="1"/>
            <a:r>
              <a:rPr lang="en-US" smtClean="0"/>
              <a:t>Real World Internet Activity</a:t>
            </a:r>
          </a:p>
        </p:txBody>
      </p:sp>
      <p:sp>
        <p:nvSpPr>
          <p:cNvPr id="43012"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Integrating applications at the enterprise level, while desirable, is often associated with many significant challenges to the organization.  Using the Internet,</a:t>
            </a:r>
          </a:p>
          <a:p>
            <a:pPr marL="860298" lvl="1" indent="-473164" eaLnBrk="1" hangingPunct="1"/>
            <a:r>
              <a:rPr lang="en-US" smtClean="0"/>
              <a:t>See if you can find examples of other companies that have found ways to meet these challenges and successfully integrate their applications on an enterprise level.  </a:t>
            </a:r>
          </a:p>
          <a:p>
            <a:pPr marL="860298" lvl="1" indent="-473164" eaLnBrk="1" hangingPunct="1"/>
            <a:r>
              <a:rPr lang="en-US" smtClean="0"/>
              <a:t>Are there companies that specialize in assisting such integration projects?</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3446659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D6B60A3-BD57-480B-9C27-4AC3BA64CE33}" type="slidenum">
              <a:rPr lang="en-US">
                <a:solidFill>
                  <a:srgbClr val="F5E7AB"/>
                </a:solidFill>
              </a:rPr>
              <a:pPr eaLnBrk="1" hangingPunct="1"/>
              <a:t>84</a:t>
            </a:fld>
            <a:endParaRPr lang="en-US">
              <a:solidFill>
                <a:srgbClr val="F5E7AB"/>
              </a:solidFill>
            </a:endParaRPr>
          </a:p>
        </p:txBody>
      </p:sp>
      <p:sp>
        <p:nvSpPr>
          <p:cNvPr id="44035" name="Rectangle 2"/>
          <p:cNvSpPr>
            <a:spLocks noGrp="1" noChangeArrowheads="1"/>
          </p:cNvSpPr>
          <p:nvPr>
            <p:ph type="title"/>
          </p:nvPr>
        </p:nvSpPr>
        <p:spPr/>
        <p:txBody>
          <a:bodyPr/>
          <a:lstStyle/>
          <a:p>
            <a:pPr eaLnBrk="1" hangingPunct="1"/>
            <a:r>
              <a:rPr lang="en-US" smtClean="0"/>
              <a:t>Real World Group Activity</a:t>
            </a:r>
          </a:p>
        </p:txBody>
      </p:sp>
      <p:sp>
        <p:nvSpPr>
          <p:cNvPr id="44036" name="Rectangle 3"/>
          <p:cNvSpPr>
            <a:spLocks noGrp="1" noChangeArrowheads="1"/>
          </p:cNvSpPr>
          <p:nvPr>
            <p:ph type="body" idx="1"/>
          </p:nvPr>
        </p:nvSpPr>
        <p:spPr/>
        <p:txBody>
          <a:bodyPr/>
          <a:lstStyle/>
          <a:p>
            <a:pPr marL="516179" indent="-516179" eaLnBrk="1" hangingPunct="1">
              <a:buFont typeface="Wingdings" pitchFamily="2" charset="2"/>
              <a:buAutoNum type="arabicPeriod" startAt="2"/>
            </a:pPr>
            <a:r>
              <a:rPr lang="en-US" smtClean="0"/>
              <a:t>One of the challenges associated with application integration on an enterprise level is determining which applications to integrate and which to leave as is.  In small groups,</a:t>
            </a:r>
          </a:p>
          <a:p>
            <a:pPr marL="860298" lvl="1" indent="-473164" eaLnBrk="1" hangingPunct="1"/>
            <a:r>
              <a:rPr lang="en-US" smtClean="0"/>
              <a:t>Discuss how an organization should approach an integration project.</a:t>
            </a:r>
          </a:p>
          <a:p>
            <a:pPr marL="860298" lvl="1" indent="-473164" eaLnBrk="1" hangingPunct="1"/>
            <a:r>
              <a:rPr lang="en-US" smtClean="0"/>
              <a:t>What criteria should be used in determining a candidate application for enterprise integration?</a:t>
            </a:r>
          </a:p>
        </p:txBody>
      </p:sp>
    </p:spTree>
    <p:extLst>
      <p:ext uri="{BB962C8B-B14F-4D97-AF65-F5344CB8AC3E}">
        <p14:creationId xmlns:p14="http://schemas.microsoft.com/office/powerpoint/2010/main" val="16637354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9BF33D2-5621-435A-9C06-BDC817741AE2}" type="slidenum">
              <a:rPr lang="en-US">
                <a:solidFill>
                  <a:srgbClr val="F5E7AB"/>
                </a:solidFill>
              </a:rPr>
              <a:pPr eaLnBrk="1" hangingPunct="1"/>
              <a:t>85</a:t>
            </a:fld>
            <a:endParaRPr lang="en-US">
              <a:solidFill>
                <a:srgbClr val="F5E7AB"/>
              </a:solidFill>
            </a:endParaRPr>
          </a:p>
        </p:txBody>
      </p:sp>
      <p:sp>
        <p:nvSpPr>
          <p:cNvPr id="45059" name="Rectangle 2"/>
          <p:cNvSpPr>
            <a:spLocks noGrp="1" noChangeArrowheads="1"/>
          </p:cNvSpPr>
          <p:nvPr>
            <p:ph type="title"/>
          </p:nvPr>
        </p:nvSpPr>
        <p:spPr/>
        <p:txBody>
          <a:bodyPr/>
          <a:lstStyle/>
          <a:p>
            <a:pPr eaLnBrk="1" hangingPunct="1"/>
            <a:r>
              <a:rPr lang="en-US" smtClean="0"/>
              <a:t>Functional Business Systems</a:t>
            </a:r>
          </a:p>
        </p:txBody>
      </p:sp>
      <p:sp>
        <p:nvSpPr>
          <p:cNvPr id="45060" name="Rectangle 3"/>
          <p:cNvSpPr>
            <a:spLocks noGrp="1" noChangeArrowheads="1"/>
          </p:cNvSpPr>
          <p:nvPr>
            <p:ph type="body" idx="1"/>
          </p:nvPr>
        </p:nvSpPr>
        <p:spPr/>
        <p:txBody>
          <a:bodyPr/>
          <a:lstStyle/>
          <a:p>
            <a:pPr eaLnBrk="1" hangingPunct="1"/>
            <a:r>
              <a:rPr lang="en-US" smtClean="0"/>
              <a:t>A variety of information systems (transaction processing, management information systems, decision support, etc.)</a:t>
            </a:r>
          </a:p>
          <a:p>
            <a:pPr eaLnBrk="1" hangingPunct="1"/>
            <a:r>
              <a:rPr lang="en-US" smtClean="0"/>
              <a:t>That support the business functions of </a:t>
            </a:r>
          </a:p>
          <a:p>
            <a:pPr lvl="1" eaLnBrk="1" hangingPunct="1"/>
            <a:r>
              <a:rPr lang="en-US" smtClean="0"/>
              <a:t>Accounting, finance, marketing, operations management and human resource management</a:t>
            </a:r>
          </a:p>
        </p:txBody>
      </p:sp>
    </p:spTree>
    <p:extLst>
      <p:ext uri="{BB962C8B-B14F-4D97-AF65-F5344CB8AC3E}">
        <p14:creationId xmlns:p14="http://schemas.microsoft.com/office/powerpoint/2010/main" val="136534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CF746B8-E4F4-4D79-95B9-D41917954A19}" type="slidenum">
              <a:rPr lang="en-US">
                <a:solidFill>
                  <a:srgbClr val="F5E7AB"/>
                </a:solidFill>
              </a:rPr>
              <a:pPr eaLnBrk="1" hangingPunct="1"/>
              <a:t>86</a:t>
            </a:fld>
            <a:endParaRPr lang="en-US">
              <a:solidFill>
                <a:srgbClr val="F5E7AB"/>
              </a:solidFill>
            </a:endParaRPr>
          </a:p>
        </p:txBody>
      </p:sp>
      <p:sp>
        <p:nvSpPr>
          <p:cNvPr id="46083" name="Rectangle 2"/>
          <p:cNvSpPr>
            <a:spLocks noGrp="1" noChangeArrowheads="1"/>
          </p:cNvSpPr>
          <p:nvPr>
            <p:ph type="title"/>
          </p:nvPr>
        </p:nvSpPr>
        <p:spPr>
          <a:xfrm>
            <a:off x="-29817" y="304800"/>
            <a:ext cx="8991600" cy="1143000"/>
          </a:xfrm>
        </p:spPr>
        <p:txBody>
          <a:bodyPr/>
          <a:lstStyle/>
          <a:p>
            <a:pPr eaLnBrk="1" hangingPunct="1"/>
            <a:r>
              <a:rPr lang="en-US" dirty="0"/>
              <a:t>Examples of functional information systems</a:t>
            </a:r>
          </a:p>
        </p:txBody>
      </p:sp>
      <p:pic>
        <p:nvPicPr>
          <p:cNvPr id="46084" name="Picture 7" descr="obr43559_07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524000"/>
            <a:ext cx="800099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8215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E0DE696-7684-4764-BA0A-CBC6B3C26AB5}" type="slidenum">
              <a:rPr lang="en-US">
                <a:solidFill>
                  <a:srgbClr val="F5E7AB"/>
                </a:solidFill>
              </a:rPr>
              <a:pPr eaLnBrk="1" hangingPunct="1"/>
              <a:t>87</a:t>
            </a:fld>
            <a:endParaRPr lang="en-US">
              <a:solidFill>
                <a:srgbClr val="F5E7AB"/>
              </a:solidFill>
            </a:endParaRPr>
          </a:p>
        </p:txBody>
      </p:sp>
      <p:sp>
        <p:nvSpPr>
          <p:cNvPr id="47107" name="Rectangle 2"/>
          <p:cNvSpPr>
            <a:spLocks noGrp="1" noChangeArrowheads="1"/>
          </p:cNvSpPr>
          <p:nvPr>
            <p:ph type="title"/>
          </p:nvPr>
        </p:nvSpPr>
        <p:spPr/>
        <p:txBody>
          <a:bodyPr/>
          <a:lstStyle/>
          <a:p>
            <a:pPr eaLnBrk="1" hangingPunct="1"/>
            <a:r>
              <a:rPr lang="en-US" smtClean="0"/>
              <a:t>Marketing Information Systems</a:t>
            </a:r>
          </a:p>
        </p:txBody>
      </p:sp>
      <p:pic>
        <p:nvPicPr>
          <p:cNvPr id="47108" name="Picture 6" descr="obr43559_07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447800"/>
            <a:ext cx="737023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1762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1C6EF3B-26B3-4798-9955-C8527E01E6CE}" type="slidenum">
              <a:rPr lang="en-US">
                <a:solidFill>
                  <a:srgbClr val="F5E7AB"/>
                </a:solidFill>
              </a:rPr>
              <a:pPr eaLnBrk="1" hangingPunct="1"/>
              <a:t>88</a:t>
            </a:fld>
            <a:endParaRPr lang="en-US">
              <a:solidFill>
                <a:srgbClr val="F5E7AB"/>
              </a:solidFill>
            </a:endParaRPr>
          </a:p>
        </p:txBody>
      </p:sp>
      <p:sp>
        <p:nvSpPr>
          <p:cNvPr id="48131" name="Rectangle 2"/>
          <p:cNvSpPr>
            <a:spLocks noGrp="1" noChangeArrowheads="1"/>
          </p:cNvSpPr>
          <p:nvPr>
            <p:ph type="title"/>
          </p:nvPr>
        </p:nvSpPr>
        <p:spPr/>
        <p:txBody>
          <a:bodyPr/>
          <a:lstStyle/>
          <a:p>
            <a:pPr eaLnBrk="1" hangingPunct="1"/>
            <a:r>
              <a:rPr lang="en-US" smtClean="0"/>
              <a:t>Interactive marketing</a:t>
            </a:r>
          </a:p>
        </p:txBody>
      </p:sp>
      <p:sp>
        <p:nvSpPr>
          <p:cNvPr id="48132" name="Rectangle 3"/>
          <p:cNvSpPr>
            <a:spLocks noGrp="1" noChangeArrowheads="1"/>
          </p:cNvSpPr>
          <p:nvPr>
            <p:ph type="body" idx="1"/>
          </p:nvPr>
        </p:nvSpPr>
        <p:spPr>
          <a:xfrm>
            <a:off x="457200" y="1219200"/>
            <a:ext cx="8229600" cy="4525963"/>
          </a:xfrm>
        </p:spPr>
        <p:txBody>
          <a:bodyPr/>
          <a:lstStyle/>
          <a:p>
            <a:pPr eaLnBrk="1" hangingPunct="1">
              <a:lnSpc>
                <a:spcPct val="90000"/>
              </a:lnSpc>
            </a:pPr>
            <a:r>
              <a:rPr lang="en-US" dirty="0" smtClean="0">
                <a:solidFill>
                  <a:srgbClr val="FF0000"/>
                </a:solidFill>
              </a:rPr>
              <a:t>Interactive marketing</a:t>
            </a:r>
            <a:r>
              <a:rPr lang="en-US" dirty="0" smtClean="0"/>
              <a:t>:</a:t>
            </a:r>
          </a:p>
          <a:p>
            <a:pPr lvl="1" eaLnBrk="1" hangingPunct="1">
              <a:lnSpc>
                <a:spcPct val="90000"/>
              </a:lnSpc>
            </a:pPr>
            <a:r>
              <a:rPr lang="en-US" dirty="0" smtClean="0"/>
              <a:t>A customer-focused marketing process</a:t>
            </a:r>
          </a:p>
          <a:p>
            <a:pPr lvl="1" eaLnBrk="1" hangingPunct="1">
              <a:lnSpc>
                <a:spcPct val="90000"/>
              </a:lnSpc>
            </a:pPr>
            <a:r>
              <a:rPr lang="en-US" dirty="0" smtClean="0"/>
              <a:t>Using the Internet, intranets, and extranets</a:t>
            </a:r>
          </a:p>
          <a:p>
            <a:pPr lvl="1" eaLnBrk="1" hangingPunct="1">
              <a:lnSpc>
                <a:spcPct val="90000"/>
              </a:lnSpc>
            </a:pPr>
            <a:r>
              <a:rPr lang="en-US" dirty="0" smtClean="0"/>
              <a:t>To establish two-transactions </a:t>
            </a:r>
          </a:p>
          <a:p>
            <a:pPr lvl="1" eaLnBrk="1" hangingPunct="1">
              <a:lnSpc>
                <a:spcPct val="90000"/>
              </a:lnSpc>
            </a:pPr>
            <a:r>
              <a:rPr lang="en-US" dirty="0" smtClean="0"/>
              <a:t>Between a company and its customers or potential customers</a:t>
            </a:r>
          </a:p>
          <a:p>
            <a:pPr eaLnBrk="1" hangingPunct="1">
              <a:lnSpc>
                <a:spcPct val="90000"/>
              </a:lnSpc>
            </a:pPr>
            <a:r>
              <a:rPr lang="en-US" dirty="0" smtClean="0"/>
              <a:t>Goal: </a:t>
            </a:r>
          </a:p>
          <a:p>
            <a:pPr lvl="1" eaLnBrk="1" hangingPunct="1">
              <a:lnSpc>
                <a:spcPct val="90000"/>
              </a:lnSpc>
            </a:pPr>
            <a:r>
              <a:rPr lang="en-US" dirty="0" smtClean="0"/>
              <a:t>to profitably attract and keep customers</a:t>
            </a:r>
          </a:p>
          <a:p>
            <a:pPr lvl="1" eaLnBrk="1" hangingPunct="1">
              <a:lnSpc>
                <a:spcPct val="90000"/>
              </a:lnSpc>
            </a:pPr>
            <a:r>
              <a:rPr lang="en-US" dirty="0" smtClean="0"/>
              <a:t>who will become partners with the business </a:t>
            </a:r>
          </a:p>
          <a:p>
            <a:pPr lvl="1" eaLnBrk="1" hangingPunct="1">
              <a:lnSpc>
                <a:spcPct val="90000"/>
              </a:lnSpc>
            </a:pPr>
            <a:r>
              <a:rPr lang="en-US" dirty="0" smtClean="0"/>
              <a:t>in creating, purchasing and improving products and services</a:t>
            </a:r>
          </a:p>
        </p:txBody>
      </p:sp>
    </p:spTree>
    <p:extLst>
      <p:ext uri="{BB962C8B-B14F-4D97-AF65-F5344CB8AC3E}">
        <p14:creationId xmlns:p14="http://schemas.microsoft.com/office/powerpoint/2010/main" val="660359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BEA456A-6157-4883-88FE-F94E952FB4A0}" type="slidenum">
              <a:rPr lang="en-US">
                <a:solidFill>
                  <a:srgbClr val="F5E7AB"/>
                </a:solidFill>
              </a:rPr>
              <a:pPr eaLnBrk="1" hangingPunct="1"/>
              <a:t>89</a:t>
            </a:fld>
            <a:endParaRPr lang="en-US">
              <a:solidFill>
                <a:srgbClr val="F5E7AB"/>
              </a:solidFill>
            </a:endParaRPr>
          </a:p>
        </p:txBody>
      </p:sp>
      <p:sp>
        <p:nvSpPr>
          <p:cNvPr id="49155" name="Rectangle 2"/>
          <p:cNvSpPr>
            <a:spLocks noGrp="1" noChangeArrowheads="1"/>
          </p:cNvSpPr>
          <p:nvPr>
            <p:ph type="title"/>
          </p:nvPr>
        </p:nvSpPr>
        <p:spPr/>
        <p:txBody>
          <a:bodyPr/>
          <a:lstStyle/>
          <a:p>
            <a:pPr eaLnBrk="1" hangingPunct="1"/>
            <a:r>
              <a:rPr lang="en-US" smtClean="0"/>
              <a:t>Targeted Marketing</a:t>
            </a:r>
          </a:p>
        </p:txBody>
      </p:sp>
      <p:sp>
        <p:nvSpPr>
          <p:cNvPr id="49156" name="Rectangle 3"/>
          <p:cNvSpPr>
            <a:spLocks noGrp="1" noChangeArrowheads="1"/>
          </p:cNvSpPr>
          <p:nvPr>
            <p:ph type="body" sz="half" idx="1"/>
          </p:nvPr>
        </p:nvSpPr>
        <p:spPr/>
        <p:txBody>
          <a:bodyPr/>
          <a:lstStyle/>
          <a:p>
            <a:pPr eaLnBrk="1" hangingPunct="1"/>
            <a:r>
              <a:rPr lang="en-US" smtClean="0"/>
              <a:t>An advertising and promotion management concept that includes five targeting components</a:t>
            </a:r>
          </a:p>
        </p:txBody>
      </p:sp>
      <p:pic>
        <p:nvPicPr>
          <p:cNvPr id="49157" name="Picture 6" descr="obr43559_072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90750" y="2819401"/>
            <a:ext cx="4931833" cy="33755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37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143000"/>
          </a:xfrm>
          <a:ln w="38100">
            <a:solidFill>
              <a:schemeClr val="tx1"/>
            </a:solidFill>
            <a:miter lim="800000"/>
            <a:headEnd/>
            <a:tailEnd/>
          </a:ln>
        </p:spPr>
        <p:txBody>
          <a:bodyPr/>
          <a:lstStyle/>
          <a:p>
            <a:pPr eaLnBrk="1" hangingPunct="1"/>
            <a:r>
              <a:rPr lang="en-US" sz="3800" smtClean="0"/>
              <a:t>Pendahuluan: E-Business</a:t>
            </a:r>
          </a:p>
        </p:txBody>
      </p:sp>
      <p:sp>
        <p:nvSpPr>
          <p:cNvPr id="9219" name="Rectangle 3"/>
          <p:cNvSpPr>
            <a:spLocks noGrp="1" noChangeArrowheads="1"/>
          </p:cNvSpPr>
          <p:nvPr>
            <p:ph type="body" idx="1"/>
          </p:nvPr>
        </p:nvSpPr>
        <p:spPr>
          <a:xfrm>
            <a:off x="533400" y="1752600"/>
            <a:ext cx="8458200" cy="3810000"/>
          </a:xfrm>
          <a:ln w="19050">
            <a:solidFill>
              <a:schemeClr val="tx1"/>
            </a:solidFill>
            <a:miter lim="800000"/>
            <a:headEnd/>
            <a:tailEnd/>
          </a:ln>
        </p:spPr>
        <p:txBody>
          <a:bodyPr/>
          <a:lstStyle/>
          <a:p>
            <a:pPr eaLnBrk="1" hangingPunct="1">
              <a:lnSpc>
                <a:spcPct val="90000"/>
              </a:lnSpc>
            </a:pPr>
            <a:r>
              <a:rPr lang="en-US" sz="2800" dirty="0" err="1" smtClean="0"/>
              <a:t>Tetapi</a:t>
            </a:r>
            <a:r>
              <a:rPr lang="en-US" sz="2800" dirty="0" smtClean="0"/>
              <a:t> </a:t>
            </a:r>
            <a:r>
              <a:rPr lang="en-US" sz="2800" dirty="0" err="1" smtClean="0"/>
              <a:t>juga</a:t>
            </a:r>
            <a:r>
              <a:rPr lang="en-US" sz="2800" dirty="0" smtClean="0"/>
              <a:t> </a:t>
            </a:r>
            <a:r>
              <a:rPr lang="en-US" sz="2800" dirty="0" err="1" smtClean="0"/>
              <a:t>termasuk</a:t>
            </a:r>
            <a:r>
              <a:rPr lang="en-US" sz="2800" dirty="0" smtClean="0"/>
              <a:t> </a:t>
            </a:r>
            <a:r>
              <a:rPr lang="en-US" sz="2800" dirty="0" err="1" smtClean="0"/>
              <a:t>penggunaan</a:t>
            </a:r>
            <a:r>
              <a:rPr lang="en-US" sz="2800" dirty="0" smtClean="0"/>
              <a:t> </a:t>
            </a:r>
            <a:r>
              <a:rPr lang="en-US" sz="2800" dirty="0" err="1" smtClean="0"/>
              <a:t>teknologi</a:t>
            </a:r>
            <a:r>
              <a:rPr lang="en-US" sz="2800" dirty="0" smtClean="0"/>
              <a:t> </a:t>
            </a:r>
            <a:r>
              <a:rPr lang="en-US" sz="2800" dirty="0" err="1" smtClean="0"/>
              <a:t>informasi</a:t>
            </a:r>
            <a:r>
              <a:rPr lang="en-US" sz="2800" dirty="0" smtClean="0"/>
              <a:t> </a:t>
            </a:r>
            <a:r>
              <a:rPr lang="en-US" sz="2800" dirty="0" err="1" smtClean="0"/>
              <a:t>untuk</a:t>
            </a:r>
            <a:r>
              <a:rPr lang="en-US" sz="2800" dirty="0" smtClean="0"/>
              <a:t> </a:t>
            </a:r>
            <a:r>
              <a:rPr lang="en-US" sz="2800" dirty="0" err="1" smtClean="0"/>
              <a:t>mendesain</a:t>
            </a:r>
            <a:r>
              <a:rPr lang="en-US" sz="2800" dirty="0" smtClean="0"/>
              <a:t> </a:t>
            </a:r>
            <a:r>
              <a:rPr lang="en-US" sz="2800" dirty="0" err="1" smtClean="0"/>
              <a:t>kembali</a:t>
            </a:r>
            <a:r>
              <a:rPr lang="en-US" sz="2800" dirty="0" smtClean="0"/>
              <a:t> proses </a:t>
            </a:r>
            <a:r>
              <a:rPr lang="en-US" sz="2800" dirty="0" err="1" smtClean="0"/>
              <a:t>internalnya</a:t>
            </a:r>
            <a:r>
              <a:rPr lang="en-US" sz="2800" dirty="0" smtClean="0"/>
              <a:t>.</a:t>
            </a:r>
          </a:p>
          <a:p>
            <a:pPr eaLnBrk="1" hangingPunct="1">
              <a:lnSpc>
                <a:spcPct val="90000"/>
              </a:lnSpc>
            </a:pPr>
            <a:r>
              <a:rPr lang="en-US" sz="2800" dirty="0" err="1" smtClean="0"/>
              <a:t>Bagi</a:t>
            </a:r>
            <a:r>
              <a:rPr lang="en-US" sz="2800" dirty="0" smtClean="0"/>
              <a:t> </a:t>
            </a:r>
            <a:r>
              <a:rPr lang="en-US" sz="2800" dirty="0" err="1" smtClean="0"/>
              <a:t>organisasi</a:t>
            </a:r>
            <a:r>
              <a:rPr lang="en-US" sz="2800" dirty="0" smtClean="0"/>
              <a:t> </a:t>
            </a:r>
            <a:r>
              <a:rPr lang="en-US" sz="2800" dirty="0" err="1" smtClean="0"/>
              <a:t>dalam</a:t>
            </a:r>
            <a:r>
              <a:rPr lang="en-US" sz="2800" dirty="0" smtClean="0"/>
              <a:t> </a:t>
            </a:r>
            <a:r>
              <a:rPr lang="en-US" sz="2800" dirty="0" err="1" smtClean="0"/>
              <a:t>berbagai</a:t>
            </a:r>
            <a:r>
              <a:rPr lang="en-US" sz="2800" dirty="0" smtClean="0"/>
              <a:t> </a:t>
            </a:r>
            <a:r>
              <a:rPr lang="en-US" sz="2800" dirty="0" err="1" smtClean="0"/>
              <a:t>industri</a:t>
            </a:r>
            <a:r>
              <a:rPr lang="en-US" sz="2800" dirty="0" smtClean="0"/>
              <a:t>, </a:t>
            </a:r>
            <a:r>
              <a:rPr lang="en-US" sz="2800" dirty="0" err="1" smtClean="0"/>
              <a:t>ikut</a:t>
            </a:r>
            <a:r>
              <a:rPr lang="en-US" sz="2800" dirty="0" smtClean="0"/>
              <a:t> </a:t>
            </a:r>
            <a:r>
              <a:rPr lang="en-US" sz="2800" dirty="0" err="1" smtClean="0"/>
              <a:t>serta</a:t>
            </a:r>
            <a:r>
              <a:rPr lang="en-US" sz="2800" dirty="0" smtClean="0"/>
              <a:t> </a:t>
            </a:r>
            <a:r>
              <a:rPr lang="en-US" sz="2800" dirty="0" err="1" smtClean="0"/>
              <a:t>dalam</a:t>
            </a:r>
            <a:r>
              <a:rPr lang="en-US" sz="2800" dirty="0" smtClean="0"/>
              <a:t> e-business </a:t>
            </a:r>
            <a:r>
              <a:rPr lang="en-US" sz="2800" dirty="0" err="1" smtClean="0"/>
              <a:t>bukan</a:t>
            </a:r>
            <a:r>
              <a:rPr lang="en-US" sz="2800" dirty="0" smtClean="0"/>
              <a:t> </a:t>
            </a:r>
            <a:r>
              <a:rPr lang="en-US" sz="2800" dirty="0" err="1" smtClean="0"/>
              <a:t>lagi</a:t>
            </a:r>
            <a:r>
              <a:rPr lang="en-US" sz="2800" dirty="0" smtClean="0"/>
              <a:t> </a:t>
            </a:r>
            <a:r>
              <a:rPr lang="en-US" sz="2800" dirty="0" err="1" smtClean="0"/>
              <a:t>merupakan</a:t>
            </a:r>
            <a:r>
              <a:rPr lang="en-US" sz="2800" dirty="0" smtClean="0"/>
              <a:t> </a:t>
            </a:r>
            <a:r>
              <a:rPr lang="en-US" sz="2800" dirty="0" err="1" smtClean="0"/>
              <a:t>pilihan</a:t>
            </a:r>
            <a:r>
              <a:rPr lang="en-US" sz="2800" dirty="0" smtClean="0"/>
              <a:t>, </a:t>
            </a:r>
            <a:r>
              <a:rPr lang="en-US" sz="2800" dirty="0" err="1" smtClean="0"/>
              <a:t>tetapi</a:t>
            </a:r>
            <a:r>
              <a:rPr lang="en-US" sz="2800" dirty="0" smtClean="0"/>
              <a:t> </a:t>
            </a:r>
            <a:r>
              <a:rPr lang="en-US" sz="2800" dirty="0" err="1" smtClean="0"/>
              <a:t>suatu</a:t>
            </a:r>
            <a:r>
              <a:rPr lang="en-US" sz="2800" dirty="0" smtClean="0"/>
              <a:t> </a:t>
            </a:r>
            <a:r>
              <a:rPr lang="en-US" sz="2800" dirty="0" err="1" smtClean="0"/>
              <a:t>kebutuhan</a:t>
            </a:r>
            <a:r>
              <a:rPr lang="en-US" sz="2800" dirty="0" smtClean="0"/>
              <a:t>.          </a:t>
            </a:r>
          </a:p>
          <a:p>
            <a:pPr eaLnBrk="1" hangingPunct="1">
              <a:lnSpc>
                <a:spcPct val="90000"/>
              </a:lnSpc>
            </a:pPr>
            <a:r>
              <a:rPr lang="en-US" sz="2800" dirty="0" err="1" smtClean="0"/>
              <a:t>Ikut</a:t>
            </a:r>
            <a:r>
              <a:rPr lang="en-US" sz="2800" dirty="0" smtClean="0"/>
              <a:t> </a:t>
            </a:r>
            <a:r>
              <a:rPr lang="en-US" sz="2800" dirty="0" err="1" smtClean="0"/>
              <a:t>serta</a:t>
            </a:r>
            <a:r>
              <a:rPr lang="en-US" sz="2800" dirty="0" smtClean="0"/>
              <a:t> </a:t>
            </a:r>
            <a:r>
              <a:rPr lang="en-US" sz="2800" dirty="0" err="1" smtClean="0"/>
              <a:t>dalam</a:t>
            </a:r>
            <a:r>
              <a:rPr lang="en-US" sz="2800" dirty="0" smtClean="0"/>
              <a:t> e-business </a:t>
            </a:r>
            <a:r>
              <a:rPr lang="en-US" sz="2800" dirty="0" err="1" smtClean="0"/>
              <a:t>sendiri</a:t>
            </a:r>
            <a:r>
              <a:rPr lang="en-US" sz="2800" dirty="0" smtClean="0"/>
              <a:t> </a:t>
            </a:r>
            <a:r>
              <a:rPr lang="en-US" sz="2800" dirty="0" err="1" smtClean="0"/>
              <a:t>tidak</a:t>
            </a:r>
            <a:r>
              <a:rPr lang="en-US" sz="2800" dirty="0" smtClean="0"/>
              <a:t> </a:t>
            </a:r>
            <a:r>
              <a:rPr lang="en-US" sz="2800" dirty="0" err="1" smtClean="0"/>
              <a:t>memberikan</a:t>
            </a:r>
            <a:r>
              <a:rPr lang="en-US" sz="2800" dirty="0" smtClean="0"/>
              <a:t> </a:t>
            </a:r>
            <a:r>
              <a:rPr lang="en-US" sz="2800" dirty="0" err="1" smtClean="0"/>
              <a:t>keunggulan</a:t>
            </a:r>
            <a:r>
              <a:rPr lang="en-US" sz="2800" dirty="0" smtClean="0"/>
              <a:t> </a:t>
            </a:r>
            <a:r>
              <a:rPr lang="en-US" sz="2800" dirty="0" err="1" smtClean="0"/>
              <a:t>kompetitif</a:t>
            </a:r>
            <a:r>
              <a:rPr lang="en-US" sz="2800" dirty="0" smtClean="0"/>
              <a:t>.</a:t>
            </a:r>
          </a:p>
          <a:p>
            <a:pPr eaLnBrk="1" hangingPunct="1">
              <a:lnSpc>
                <a:spcPct val="90000"/>
              </a:lnSpc>
            </a:pPr>
            <a:r>
              <a:rPr lang="en-US" sz="2800" dirty="0" err="1" smtClean="0"/>
              <a:t>Tetapi</a:t>
            </a:r>
            <a:r>
              <a:rPr lang="en-US" sz="2800" dirty="0" smtClean="0"/>
              <a:t> </a:t>
            </a:r>
            <a:r>
              <a:rPr lang="en-US" sz="2800" dirty="0" err="1" smtClean="0"/>
              <a:t>dapat</a:t>
            </a:r>
            <a:r>
              <a:rPr lang="en-US" sz="2800" dirty="0" smtClean="0"/>
              <a:t> </a:t>
            </a:r>
            <a:r>
              <a:rPr lang="en-US" sz="2800" dirty="0" err="1" smtClean="0"/>
              <a:t>menjadi</a:t>
            </a:r>
            <a:r>
              <a:rPr lang="en-US" sz="2800" dirty="0" smtClean="0"/>
              <a:t> </a:t>
            </a:r>
            <a:r>
              <a:rPr lang="en-US" sz="2800" dirty="0" err="1" smtClean="0"/>
              <a:t>demikian</a:t>
            </a:r>
            <a:r>
              <a:rPr lang="en-US" sz="2800" dirty="0" smtClean="0"/>
              <a:t> </a:t>
            </a:r>
            <a:r>
              <a:rPr lang="en-US" sz="2800" dirty="0" err="1" smtClean="0"/>
              <a:t>jika</a:t>
            </a:r>
            <a:r>
              <a:rPr lang="en-US" sz="2800" dirty="0" smtClean="0"/>
              <a:t> </a:t>
            </a:r>
            <a:r>
              <a:rPr lang="en-US" sz="2800" dirty="0" err="1" smtClean="0"/>
              <a:t>organisasi</a:t>
            </a:r>
            <a:r>
              <a:rPr lang="en-US" sz="2800" dirty="0" smtClean="0"/>
              <a:t> </a:t>
            </a:r>
            <a:r>
              <a:rPr lang="en-US" sz="2800" dirty="0" err="1" smtClean="0"/>
              <a:t>mempergunakannya</a:t>
            </a:r>
            <a:r>
              <a:rPr lang="en-US" sz="2800" dirty="0" smtClean="0"/>
              <a:t> </a:t>
            </a:r>
            <a:r>
              <a:rPr lang="en-US" sz="2800" dirty="0" err="1" smtClean="0"/>
              <a:t>untuk</a:t>
            </a:r>
            <a:r>
              <a:rPr lang="en-US" sz="2800" dirty="0" smtClean="0"/>
              <a:t> </a:t>
            </a:r>
            <a:r>
              <a:rPr lang="en-US" sz="2800" dirty="0" err="1" smtClean="0"/>
              <a:t>secara</a:t>
            </a:r>
            <a:r>
              <a:rPr lang="en-US" sz="2800" dirty="0" smtClean="0"/>
              <a:t> </a:t>
            </a:r>
            <a:r>
              <a:rPr lang="en-US" sz="2800" dirty="0" err="1" smtClean="0"/>
              <a:t>lebih</a:t>
            </a:r>
            <a:r>
              <a:rPr lang="en-US" sz="2800" dirty="0" smtClean="0"/>
              <a:t> </a:t>
            </a:r>
            <a:r>
              <a:rPr lang="en-US" sz="2800" dirty="0" err="1" smtClean="0"/>
              <a:t>efektif</a:t>
            </a:r>
            <a:r>
              <a:rPr lang="en-US" sz="2800" dirty="0" smtClean="0"/>
              <a:t> </a:t>
            </a:r>
            <a:r>
              <a:rPr lang="en-US" sz="2800" dirty="0" err="1" smtClean="0"/>
              <a:t>mengimplementasikan</a:t>
            </a:r>
            <a:r>
              <a:rPr lang="en-US" sz="2800" dirty="0" smtClean="0"/>
              <a:t> </a:t>
            </a:r>
            <a:r>
              <a:rPr lang="en-US" sz="2800" dirty="0" err="1" smtClean="0"/>
              <a:t>strategi</a:t>
            </a:r>
            <a:r>
              <a:rPr lang="en-US" sz="2800" dirty="0" smtClean="0"/>
              <a:t> </a:t>
            </a:r>
            <a:r>
              <a:rPr lang="en-US" sz="2800" dirty="0" err="1" smtClean="0"/>
              <a:t>dasar</a:t>
            </a:r>
            <a:r>
              <a:rPr lang="en-US" sz="2800" dirty="0" smtClean="0"/>
              <a:t> </a:t>
            </a:r>
            <a:r>
              <a:rPr lang="en-US" sz="2800" dirty="0" err="1" smtClean="0"/>
              <a:t>mereka</a:t>
            </a:r>
            <a:r>
              <a:rPr lang="en-US" sz="2800" dirty="0" smtClean="0"/>
              <a:t> </a:t>
            </a:r>
            <a:r>
              <a:rPr lang="en-US" sz="2800" dirty="0" err="1" smtClean="0"/>
              <a:t>dan</a:t>
            </a:r>
            <a:r>
              <a:rPr lang="en-US" sz="2800" dirty="0" smtClean="0"/>
              <a:t> </a:t>
            </a:r>
            <a:r>
              <a:rPr lang="en-US" sz="2800" dirty="0" err="1" smtClean="0"/>
              <a:t>meningkatkan</a:t>
            </a:r>
            <a:r>
              <a:rPr lang="en-US" sz="2800" dirty="0" smtClean="0"/>
              <a:t> </a:t>
            </a:r>
            <a:r>
              <a:rPr lang="en-US" sz="2800" dirty="0" err="1" smtClean="0"/>
              <a:t>efektivitas</a:t>
            </a:r>
            <a:r>
              <a:rPr lang="en-US" sz="2800" dirty="0" smtClean="0"/>
              <a:t> </a:t>
            </a:r>
            <a:r>
              <a:rPr lang="en-US" sz="2800" dirty="0" err="1" smtClean="0"/>
              <a:t>serta</a:t>
            </a:r>
            <a:r>
              <a:rPr lang="en-US" sz="2800" dirty="0" smtClean="0"/>
              <a:t> </a:t>
            </a:r>
            <a:r>
              <a:rPr lang="en-US" sz="2800" dirty="0" err="1" smtClean="0"/>
              <a:t>efisiensi</a:t>
            </a:r>
            <a:r>
              <a:rPr lang="en-US" sz="2800" dirty="0" smtClean="0"/>
              <a:t> </a:t>
            </a:r>
            <a:r>
              <a:rPr lang="en-US" sz="2800" dirty="0" err="1" smtClean="0"/>
              <a:t>aktivitas-aktivitas</a:t>
            </a:r>
            <a:r>
              <a:rPr lang="en-US" sz="2800" dirty="0" smtClean="0"/>
              <a:t> </a:t>
            </a:r>
            <a:r>
              <a:rPr lang="en-US" sz="2800" dirty="0" err="1" smtClean="0"/>
              <a:t>rantai</a:t>
            </a:r>
            <a:r>
              <a:rPr lang="en-US" sz="2800" dirty="0" smtClean="0"/>
              <a:t> </a:t>
            </a:r>
            <a:r>
              <a:rPr lang="en-US" sz="2800" dirty="0" err="1" smtClean="0"/>
              <a:t>nilainya</a:t>
            </a:r>
            <a:r>
              <a:rPr lang="en-US" sz="2800" dirty="0" smtClean="0"/>
              <a:t>.</a:t>
            </a:r>
          </a:p>
          <a:p>
            <a:pPr eaLnBrk="1" hangingPunct="1">
              <a:lnSpc>
                <a:spcPct val="90000"/>
              </a:lnSpc>
              <a:buFontTx/>
              <a:buNone/>
            </a:pPr>
            <a:endParaRPr lang="en-US" sz="2800" dirty="0" smtClean="0"/>
          </a:p>
        </p:txBody>
      </p:sp>
    </p:spTree>
    <p:extLst>
      <p:ext uri="{BB962C8B-B14F-4D97-AF65-F5344CB8AC3E}">
        <p14:creationId xmlns:p14="http://schemas.microsoft.com/office/powerpoint/2010/main" val="2253939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E33F5F7B-FAD8-4163-984E-D1DEF8B4B24B}" type="slidenum">
              <a:rPr lang="en-US">
                <a:solidFill>
                  <a:srgbClr val="F5E7AB"/>
                </a:solidFill>
              </a:rPr>
              <a:pPr eaLnBrk="1" hangingPunct="1"/>
              <a:t>90</a:t>
            </a:fld>
            <a:endParaRPr lang="en-US">
              <a:solidFill>
                <a:srgbClr val="F5E7AB"/>
              </a:solidFill>
            </a:endParaRPr>
          </a:p>
        </p:txBody>
      </p:sp>
      <p:sp>
        <p:nvSpPr>
          <p:cNvPr id="50179" name="Rectangle 2"/>
          <p:cNvSpPr>
            <a:spLocks noGrp="1" noChangeArrowheads="1"/>
          </p:cNvSpPr>
          <p:nvPr>
            <p:ph type="title"/>
          </p:nvPr>
        </p:nvSpPr>
        <p:spPr/>
        <p:txBody>
          <a:bodyPr/>
          <a:lstStyle/>
          <a:p>
            <a:pPr eaLnBrk="1" hangingPunct="1"/>
            <a:r>
              <a:rPr lang="en-US" smtClean="0"/>
              <a:t>Targeted Marketing Components</a:t>
            </a:r>
          </a:p>
        </p:txBody>
      </p:sp>
      <p:sp>
        <p:nvSpPr>
          <p:cNvPr id="50180" name="Rectangle 3"/>
          <p:cNvSpPr>
            <a:spLocks noGrp="1" noChangeArrowheads="1"/>
          </p:cNvSpPr>
          <p:nvPr>
            <p:ph type="body" idx="1"/>
          </p:nvPr>
        </p:nvSpPr>
        <p:spPr/>
        <p:txBody>
          <a:bodyPr/>
          <a:lstStyle/>
          <a:p>
            <a:pPr eaLnBrk="1" hangingPunct="1">
              <a:lnSpc>
                <a:spcPct val="90000"/>
              </a:lnSpc>
            </a:pPr>
            <a:r>
              <a:rPr lang="en-US" smtClean="0">
                <a:solidFill>
                  <a:srgbClr val="FF0000"/>
                </a:solidFill>
              </a:rPr>
              <a:t>Community</a:t>
            </a:r>
            <a:r>
              <a:rPr lang="en-US" smtClean="0">
                <a:solidFill>
                  <a:srgbClr val="990000"/>
                </a:solidFill>
              </a:rPr>
              <a:t> </a:t>
            </a:r>
            <a:r>
              <a:rPr lang="en-US" smtClean="0"/>
              <a:t>– customize advertising to appeal to people of specific virtual communities</a:t>
            </a:r>
          </a:p>
          <a:p>
            <a:pPr eaLnBrk="1" hangingPunct="1">
              <a:lnSpc>
                <a:spcPct val="90000"/>
              </a:lnSpc>
            </a:pPr>
            <a:r>
              <a:rPr lang="en-US" smtClean="0">
                <a:solidFill>
                  <a:srgbClr val="FF0000"/>
                </a:solidFill>
              </a:rPr>
              <a:t>Content</a:t>
            </a:r>
            <a:r>
              <a:rPr lang="en-US" smtClean="0"/>
              <a:t> – advertising placed on a variety of selected websites aimed at a specific audience</a:t>
            </a:r>
          </a:p>
          <a:p>
            <a:pPr eaLnBrk="1" hangingPunct="1">
              <a:lnSpc>
                <a:spcPct val="90000"/>
              </a:lnSpc>
            </a:pPr>
            <a:r>
              <a:rPr lang="en-US" smtClean="0">
                <a:solidFill>
                  <a:srgbClr val="FF0000"/>
                </a:solidFill>
              </a:rPr>
              <a:t>Context</a:t>
            </a:r>
            <a:r>
              <a:rPr lang="en-US" smtClean="0"/>
              <a:t> – advertising placed on web pages that are relevant to the content of a product or service</a:t>
            </a:r>
          </a:p>
          <a:p>
            <a:pPr eaLnBrk="1" hangingPunct="1">
              <a:lnSpc>
                <a:spcPct val="90000"/>
              </a:lnSpc>
            </a:pPr>
            <a:r>
              <a:rPr lang="en-US" smtClean="0">
                <a:solidFill>
                  <a:srgbClr val="FF0000"/>
                </a:solidFill>
              </a:rPr>
              <a:t>Demographic/Psychographic</a:t>
            </a:r>
            <a:r>
              <a:rPr lang="en-US" smtClean="0"/>
              <a:t> – web marketing efforts aimed at specific types or classes or people</a:t>
            </a:r>
          </a:p>
          <a:p>
            <a:pPr eaLnBrk="1" hangingPunct="1">
              <a:lnSpc>
                <a:spcPct val="90000"/>
              </a:lnSpc>
            </a:pPr>
            <a:r>
              <a:rPr lang="en-US" smtClean="0">
                <a:solidFill>
                  <a:srgbClr val="FF0000"/>
                </a:solidFill>
              </a:rPr>
              <a:t>Online Behavior</a:t>
            </a:r>
            <a:r>
              <a:rPr lang="en-US" smtClean="0"/>
              <a:t> – promotion efforts tailored to each visit to a site by an individual, e.g., using cookies files</a:t>
            </a:r>
          </a:p>
          <a:p>
            <a:pPr eaLnBrk="1" hangingPunct="1">
              <a:lnSpc>
                <a:spcPct val="90000"/>
              </a:lnSpc>
            </a:pPr>
            <a:endParaRPr lang="en-US" smtClean="0"/>
          </a:p>
        </p:txBody>
      </p:sp>
    </p:spTree>
    <p:extLst>
      <p:ext uri="{BB962C8B-B14F-4D97-AF65-F5344CB8AC3E}">
        <p14:creationId xmlns:p14="http://schemas.microsoft.com/office/powerpoint/2010/main" val="1728438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E831736-0533-486E-BC2B-FE0EA070E2D2}" type="slidenum">
              <a:rPr lang="en-US">
                <a:solidFill>
                  <a:srgbClr val="F5E7AB"/>
                </a:solidFill>
              </a:rPr>
              <a:pPr eaLnBrk="1" hangingPunct="1"/>
              <a:t>91</a:t>
            </a:fld>
            <a:endParaRPr lang="en-US">
              <a:solidFill>
                <a:srgbClr val="F5E7AB"/>
              </a:solidFill>
            </a:endParaRPr>
          </a:p>
        </p:txBody>
      </p:sp>
      <p:sp>
        <p:nvSpPr>
          <p:cNvPr id="51203" name="Rectangle 2"/>
          <p:cNvSpPr>
            <a:spLocks noGrp="1" noChangeArrowheads="1"/>
          </p:cNvSpPr>
          <p:nvPr>
            <p:ph type="title"/>
          </p:nvPr>
        </p:nvSpPr>
        <p:spPr/>
        <p:txBody>
          <a:bodyPr/>
          <a:lstStyle/>
          <a:p>
            <a:pPr eaLnBrk="1" hangingPunct="1"/>
            <a:r>
              <a:rPr lang="en-US" smtClean="0"/>
              <a:t>Sales Force Automation</a:t>
            </a:r>
          </a:p>
        </p:txBody>
      </p:sp>
      <p:sp>
        <p:nvSpPr>
          <p:cNvPr id="51204" name="Rectangle 3"/>
          <p:cNvSpPr>
            <a:spLocks noGrp="1" noChangeArrowheads="1"/>
          </p:cNvSpPr>
          <p:nvPr>
            <p:ph type="body" idx="1"/>
          </p:nvPr>
        </p:nvSpPr>
        <p:spPr/>
        <p:txBody>
          <a:bodyPr/>
          <a:lstStyle/>
          <a:p>
            <a:pPr eaLnBrk="1" hangingPunct="1"/>
            <a:r>
              <a:rPr lang="en-US" smtClean="0"/>
              <a:t>Outfit sales force with notebook computers, web browsers and sales contract management software</a:t>
            </a:r>
          </a:p>
          <a:p>
            <a:pPr eaLnBrk="1" hangingPunct="1"/>
            <a:r>
              <a:rPr lang="en-US" smtClean="0"/>
              <a:t>Connect them to marketing websites and company intranet</a:t>
            </a:r>
          </a:p>
          <a:p>
            <a:pPr eaLnBrk="1" hangingPunct="1"/>
            <a:r>
              <a:rPr lang="en-US" smtClean="0"/>
              <a:t>Goal:</a:t>
            </a:r>
          </a:p>
          <a:p>
            <a:pPr lvl="1" eaLnBrk="1" hangingPunct="1"/>
            <a:r>
              <a:rPr lang="en-US" smtClean="0"/>
              <a:t>Increase personal productivity </a:t>
            </a:r>
          </a:p>
          <a:p>
            <a:pPr lvl="1" eaLnBrk="1" hangingPunct="1"/>
            <a:r>
              <a:rPr lang="en-US" smtClean="0"/>
              <a:t>Speeds up capture and analysis of sales data from the field to marketing managers</a:t>
            </a:r>
          </a:p>
          <a:p>
            <a:pPr lvl="1" eaLnBrk="1" hangingPunct="1"/>
            <a:r>
              <a:rPr lang="en-US" smtClean="0"/>
              <a:t>Gain strategic advantage</a:t>
            </a:r>
          </a:p>
        </p:txBody>
      </p:sp>
    </p:spTree>
    <p:extLst>
      <p:ext uri="{BB962C8B-B14F-4D97-AF65-F5344CB8AC3E}">
        <p14:creationId xmlns:p14="http://schemas.microsoft.com/office/powerpoint/2010/main" val="27044518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8F78E91-0517-44CF-85CB-D488CEDC5528}" type="slidenum">
              <a:rPr lang="en-US">
                <a:solidFill>
                  <a:srgbClr val="F5E7AB"/>
                </a:solidFill>
              </a:rPr>
              <a:pPr eaLnBrk="1" hangingPunct="1"/>
              <a:t>92</a:t>
            </a:fld>
            <a:endParaRPr lang="en-US">
              <a:solidFill>
                <a:srgbClr val="F5E7AB"/>
              </a:solidFill>
            </a:endParaRPr>
          </a:p>
        </p:txBody>
      </p:sp>
      <p:sp>
        <p:nvSpPr>
          <p:cNvPr id="52227" name="Rectangle 2"/>
          <p:cNvSpPr>
            <a:spLocks noGrp="1" noChangeArrowheads="1"/>
          </p:cNvSpPr>
          <p:nvPr>
            <p:ph type="title"/>
          </p:nvPr>
        </p:nvSpPr>
        <p:spPr>
          <a:xfrm>
            <a:off x="457200" y="457200"/>
            <a:ext cx="8229600" cy="1143000"/>
          </a:xfrm>
        </p:spPr>
        <p:txBody>
          <a:bodyPr/>
          <a:lstStyle/>
          <a:p>
            <a:pPr eaLnBrk="1" hangingPunct="1"/>
            <a:r>
              <a:rPr lang="en-US" dirty="0"/>
              <a:t>Manufacturing Information Systems</a:t>
            </a:r>
          </a:p>
        </p:txBody>
      </p:sp>
      <p:sp>
        <p:nvSpPr>
          <p:cNvPr id="52228" name="Rectangle 3"/>
          <p:cNvSpPr>
            <a:spLocks noGrp="1" noChangeArrowheads="1"/>
          </p:cNvSpPr>
          <p:nvPr>
            <p:ph type="body" idx="1"/>
          </p:nvPr>
        </p:nvSpPr>
        <p:spPr>
          <a:xfrm>
            <a:off x="457200" y="1752600"/>
            <a:ext cx="8229600" cy="4373563"/>
          </a:xfrm>
        </p:spPr>
        <p:txBody>
          <a:bodyPr/>
          <a:lstStyle/>
          <a:p>
            <a:pPr eaLnBrk="1" hangingPunct="1"/>
            <a:r>
              <a:rPr lang="en-US" dirty="0" smtClean="0"/>
              <a:t>Support the production/operations function </a:t>
            </a:r>
          </a:p>
          <a:p>
            <a:pPr eaLnBrk="1" hangingPunct="1"/>
            <a:r>
              <a:rPr lang="en-US" dirty="0" smtClean="0"/>
              <a:t>Includes all activities concerned with planning and control of producing goods or services</a:t>
            </a:r>
          </a:p>
        </p:txBody>
      </p:sp>
    </p:spTree>
    <p:extLst>
      <p:ext uri="{BB962C8B-B14F-4D97-AF65-F5344CB8AC3E}">
        <p14:creationId xmlns:p14="http://schemas.microsoft.com/office/powerpoint/2010/main" val="11500488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82905BD-76F3-4E57-9A0D-0B8B495ADA51}" type="slidenum">
              <a:rPr lang="en-US">
                <a:solidFill>
                  <a:srgbClr val="F5E7AB"/>
                </a:solidFill>
              </a:rPr>
              <a:pPr eaLnBrk="1" hangingPunct="1"/>
              <a:t>93</a:t>
            </a:fld>
            <a:endParaRPr lang="en-US">
              <a:solidFill>
                <a:srgbClr val="F5E7AB"/>
              </a:solidFill>
            </a:endParaRPr>
          </a:p>
        </p:txBody>
      </p:sp>
      <p:sp>
        <p:nvSpPr>
          <p:cNvPr id="53251" name="Rectangle 2"/>
          <p:cNvSpPr>
            <a:spLocks noGrp="1" noChangeArrowheads="1"/>
          </p:cNvSpPr>
          <p:nvPr>
            <p:ph type="title"/>
          </p:nvPr>
        </p:nvSpPr>
        <p:spPr/>
        <p:txBody>
          <a:bodyPr/>
          <a:lstStyle/>
          <a:p>
            <a:pPr eaLnBrk="1" hangingPunct="1"/>
            <a:r>
              <a:rPr lang="en-US"/>
              <a:t>Computer-Integrated Manufacturing</a:t>
            </a:r>
          </a:p>
        </p:txBody>
      </p:sp>
      <p:pic>
        <p:nvPicPr>
          <p:cNvPr id="53252" name="Picture 6" descr="obr43559_07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95400"/>
            <a:ext cx="7239000"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94445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202C4DE-0D63-4628-B4A3-454A891D2B12}" type="slidenum">
              <a:rPr lang="en-US">
                <a:solidFill>
                  <a:srgbClr val="F5E7AB"/>
                </a:solidFill>
              </a:rPr>
              <a:pPr eaLnBrk="1" hangingPunct="1"/>
              <a:t>94</a:t>
            </a:fld>
            <a:endParaRPr lang="en-US">
              <a:solidFill>
                <a:srgbClr val="F5E7AB"/>
              </a:solidFill>
            </a:endParaRPr>
          </a:p>
        </p:txBody>
      </p:sp>
      <p:sp>
        <p:nvSpPr>
          <p:cNvPr id="54275" name="Rectangle 4"/>
          <p:cNvSpPr>
            <a:spLocks noGrp="1" noChangeArrowheads="1"/>
          </p:cNvSpPr>
          <p:nvPr>
            <p:ph type="title"/>
          </p:nvPr>
        </p:nvSpPr>
        <p:spPr/>
        <p:txBody>
          <a:bodyPr/>
          <a:lstStyle/>
          <a:p>
            <a:pPr eaLnBrk="1" hangingPunct="1"/>
            <a:r>
              <a:rPr lang="en-US" smtClean="0"/>
              <a:t>CIM Objectives</a:t>
            </a:r>
          </a:p>
        </p:txBody>
      </p:sp>
      <p:sp>
        <p:nvSpPr>
          <p:cNvPr id="54276" name="Rectangle 5"/>
          <p:cNvSpPr>
            <a:spLocks noGrp="1" noChangeArrowheads="1"/>
          </p:cNvSpPr>
          <p:nvPr>
            <p:ph type="body" idx="1"/>
          </p:nvPr>
        </p:nvSpPr>
        <p:spPr>
          <a:xfrm>
            <a:off x="457200" y="1371600"/>
            <a:ext cx="8534400" cy="4525963"/>
          </a:xfrm>
        </p:spPr>
        <p:txBody>
          <a:bodyPr/>
          <a:lstStyle/>
          <a:p>
            <a:pPr eaLnBrk="1" hangingPunct="1"/>
            <a:r>
              <a:rPr lang="en-US" dirty="0" smtClean="0">
                <a:solidFill>
                  <a:srgbClr val="FF0000"/>
                </a:solidFill>
              </a:rPr>
              <a:t>Simplify</a:t>
            </a:r>
            <a:r>
              <a:rPr lang="en-US" dirty="0" smtClean="0"/>
              <a:t> production processes, product designs, and factory organization as a vital foundation to automation and integration</a:t>
            </a:r>
          </a:p>
          <a:p>
            <a:pPr eaLnBrk="1" hangingPunct="1"/>
            <a:r>
              <a:rPr lang="en-US" dirty="0" smtClean="0">
                <a:solidFill>
                  <a:srgbClr val="FF0000"/>
                </a:solidFill>
              </a:rPr>
              <a:t>Automate</a:t>
            </a:r>
            <a:r>
              <a:rPr lang="en-US" dirty="0" smtClean="0"/>
              <a:t> production processes and the business functions that support them with computers, machines, and robots</a:t>
            </a:r>
          </a:p>
          <a:p>
            <a:pPr eaLnBrk="1" hangingPunct="1"/>
            <a:r>
              <a:rPr lang="en-US" dirty="0" smtClean="0">
                <a:solidFill>
                  <a:srgbClr val="FF0000"/>
                </a:solidFill>
              </a:rPr>
              <a:t>Integrate</a:t>
            </a:r>
            <a:r>
              <a:rPr lang="en-US" dirty="0" smtClean="0"/>
              <a:t> all production and support processes using computer networks, cross-functional business software, and other information technologies</a:t>
            </a:r>
          </a:p>
        </p:txBody>
      </p:sp>
    </p:spTree>
    <p:extLst>
      <p:ext uri="{BB962C8B-B14F-4D97-AF65-F5344CB8AC3E}">
        <p14:creationId xmlns:p14="http://schemas.microsoft.com/office/powerpoint/2010/main" val="1109782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2BB00180-194D-43BF-9B15-BF74FD2A309A}" type="slidenum">
              <a:rPr lang="en-US">
                <a:solidFill>
                  <a:srgbClr val="F5E7AB"/>
                </a:solidFill>
              </a:rPr>
              <a:pPr eaLnBrk="1" hangingPunct="1"/>
              <a:t>95</a:t>
            </a:fld>
            <a:endParaRPr lang="en-US">
              <a:solidFill>
                <a:srgbClr val="F5E7AB"/>
              </a:solidFill>
            </a:endParaRPr>
          </a:p>
        </p:txBody>
      </p:sp>
      <p:sp>
        <p:nvSpPr>
          <p:cNvPr id="55299" name="Rectangle 4"/>
          <p:cNvSpPr>
            <a:spLocks noGrp="1" noChangeArrowheads="1"/>
          </p:cNvSpPr>
          <p:nvPr>
            <p:ph type="title"/>
          </p:nvPr>
        </p:nvSpPr>
        <p:spPr/>
        <p:txBody>
          <a:bodyPr/>
          <a:lstStyle/>
          <a:p>
            <a:pPr eaLnBrk="1" hangingPunct="1"/>
            <a:r>
              <a:rPr lang="en-US" smtClean="0"/>
              <a:t>CIM Systems</a:t>
            </a:r>
          </a:p>
        </p:txBody>
      </p:sp>
      <p:sp>
        <p:nvSpPr>
          <p:cNvPr id="55300" name="Rectangle 5"/>
          <p:cNvSpPr>
            <a:spLocks noGrp="1" noChangeArrowheads="1"/>
          </p:cNvSpPr>
          <p:nvPr>
            <p:ph type="body" idx="1"/>
          </p:nvPr>
        </p:nvSpPr>
        <p:spPr/>
        <p:txBody>
          <a:bodyPr/>
          <a:lstStyle/>
          <a:p>
            <a:pPr eaLnBrk="1" hangingPunct="1"/>
            <a:r>
              <a:rPr lang="en-US" dirty="0" smtClean="0">
                <a:solidFill>
                  <a:srgbClr val="FF0000"/>
                </a:solidFill>
              </a:rPr>
              <a:t>Computer-aided manufacturing (CAM)</a:t>
            </a:r>
            <a:r>
              <a:rPr lang="en-US" dirty="0" smtClean="0"/>
              <a:t> - automate the production process</a:t>
            </a:r>
          </a:p>
          <a:p>
            <a:pPr eaLnBrk="1" hangingPunct="1"/>
            <a:r>
              <a:rPr lang="en-US" dirty="0" smtClean="0">
                <a:solidFill>
                  <a:srgbClr val="FF0000"/>
                </a:solidFill>
              </a:rPr>
              <a:t>Manufacturing execution systems (MES)</a:t>
            </a:r>
            <a:r>
              <a:rPr lang="en-US" dirty="0" smtClean="0"/>
              <a:t> – performance monitoring information systems for factory floor operations</a:t>
            </a:r>
          </a:p>
          <a:p>
            <a:pPr eaLnBrk="1" hangingPunct="1"/>
            <a:r>
              <a:rPr lang="en-US" dirty="0" smtClean="0">
                <a:solidFill>
                  <a:srgbClr val="FF0000"/>
                </a:solidFill>
              </a:rPr>
              <a:t>Process Control</a:t>
            </a:r>
            <a:r>
              <a:rPr lang="en-US" dirty="0" smtClean="0"/>
              <a:t> – control ongoing physical processes</a:t>
            </a:r>
          </a:p>
          <a:p>
            <a:pPr eaLnBrk="1" hangingPunct="1"/>
            <a:r>
              <a:rPr lang="en-US" dirty="0" smtClean="0">
                <a:solidFill>
                  <a:srgbClr val="FF0000"/>
                </a:solidFill>
              </a:rPr>
              <a:t>Machine Control</a:t>
            </a:r>
            <a:r>
              <a:rPr lang="en-US" dirty="0" smtClean="0"/>
              <a:t> – controls the actions of machines</a:t>
            </a:r>
          </a:p>
        </p:txBody>
      </p:sp>
    </p:spTree>
    <p:extLst>
      <p:ext uri="{BB962C8B-B14F-4D97-AF65-F5344CB8AC3E}">
        <p14:creationId xmlns:p14="http://schemas.microsoft.com/office/powerpoint/2010/main" val="2116893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7C3FC377-2394-4668-9F24-8EAEB715C488}" type="slidenum">
              <a:rPr lang="en-US">
                <a:solidFill>
                  <a:srgbClr val="F5E7AB"/>
                </a:solidFill>
              </a:rPr>
              <a:pPr eaLnBrk="1" hangingPunct="1"/>
              <a:t>96</a:t>
            </a:fld>
            <a:endParaRPr lang="en-US">
              <a:solidFill>
                <a:srgbClr val="F5E7AB"/>
              </a:solidFill>
            </a:endParaRPr>
          </a:p>
        </p:txBody>
      </p:sp>
      <p:sp>
        <p:nvSpPr>
          <p:cNvPr id="56323" name="Rectangle 2"/>
          <p:cNvSpPr>
            <a:spLocks noGrp="1" noChangeArrowheads="1"/>
          </p:cNvSpPr>
          <p:nvPr>
            <p:ph type="title"/>
          </p:nvPr>
        </p:nvSpPr>
        <p:spPr>
          <a:xfrm>
            <a:off x="457200" y="533400"/>
            <a:ext cx="8229600" cy="1143000"/>
          </a:xfrm>
        </p:spPr>
        <p:txBody>
          <a:bodyPr/>
          <a:lstStyle/>
          <a:p>
            <a:pPr eaLnBrk="1" hangingPunct="1"/>
            <a:r>
              <a:rPr lang="en-US" dirty="0"/>
              <a:t>Human Resource Management (HRM)</a:t>
            </a:r>
          </a:p>
        </p:txBody>
      </p:sp>
      <p:sp>
        <p:nvSpPr>
          <p:cNvPr id="56324" name="Rectangle 3"/>
          <p:cNvSpPr>
            <a:spLocks noGrp="1" noChangeArrowheads="1"/>
          </p:cNvSpPr>
          <p:nvPr>
            <p:ph type="body" idx="1"/>
          </p:nvPr>
        </p:nvSpPr>
        <p:spPr>
          <a:xfrm>
            <a:off x="457200" y="1828800"/>
            <a:ext cx="8229600" cy="4297363"/>
          </a:xfrm>
        </p:spPr>
        <p:txBody>
          <a:bodyPr/>
          <a:lstStyle/>
          <a:p>
            <a:pPr eaLnBrk="1" hangingPunct="1"/>
            <a:r>
              <a:rPr lang="en-US" dirty="0" smtClean="0"/>
              <a:t>Information systems designed to support</a:t>
            </a:r>
          </a:p>
          <a:p>
            <a:pPr lvl="1" eaLnBrk="1" hangingPunct="1"/>
            <a:r>
              <a:rPr lang="en-US" dirty="0" smtClean="0"/>
              <a:t>Planning to meet the personnel needs of the business</a:t>
            </a:r>
          </a:p>
          <a:p>
            <a:pPr lvl="1" eaLnBrk="1" hangingPunct="1"/>
            <a:r>
              <a:rPr lang="en-US" dirty="0" smtClean="0"/>
              <a:t>Development of employees to their full potential</a:t>
            </a:r>
          </a:p>
          <a:p>
            <a:pPr lvl="1" eaLnBrk="1" hangingPunct="1"/>
            <a:r>
              <a:rPr lang="en-US" dirty="0" smtClean="0"/>
              <a:t>Control of all personnel policies and programs</a:t>
            </a:r>
          </a:p>
          <a:p>
            <a:pPr lvl="1" eaLnBrk="1" hangingPunct="1"/>
            <a:endParaRPr lang="en-US" dirty="0" smtClean="0"/>
          </a:p>
        </p:txBody>
      </p:sp>
    </p:spTree>
    <p:extLst>
      <p:ext uri="{BB962C8B-B14F-4D97-AF65-F5344CB8AC3E}">
        <p14:creationId xmlns:p14="http://schemas.microsoft.com/office/powerpoint/2010/main" val="42811453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70F24B7-50EA-47B7-BA8D-07D0385C9C56}" type="slidenum">
              <a:rPr lang="en-US">
                <a:solidFill>
                  <a:srgbClr val="F5E7AB"/>
                </a:solidFill>
              </a:rPr>
              <a:pPr eaLnBrk="1" hangingPunct="1"/>
              <a:t>97</a:t>
            </a:fld>
            <a:endParaRPr lang="en-US">
              <a:solidFill>
                <a:srgbClr val="F5E7AB"/>
              </a:solidFill>
            </a:endParaRPr>
          </a:p>
        </p:txBody>
      </p:sp>
      <p:sp>
        <p:nvSpPr>
          <p:cNvPr id="57347" name="Rectangle 2"/>
          <p:cNvSpPr>
            <a:spLocks noGrp="1" noChangeArrowheads="1"/>
          </p:cNvSpPr>
          <p:nvPr>
            <p:ph type="title"/>
          </p:nvPr>
        </p:nvSpPr>
        <p:spPr/>
        <p:txBody>
          <a:bodyPr/>
          <a:lstStyle/>
          <a:p>
            <a:pPr eaLnBrk="1" hangingPunct="1"/>
            <a:r>
              <a:rPr lang="en-US" smtClean="0"/>
              <a:t>HRM  Systems</a:t>
            </a:r>
          </a:p>
        </p:txBody>
      </p:sp>
      <p:pic>
        <p:nvPicPr>
          <p:cNvPr id="57348" name="Picture 6" descr="obr43559_07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19200"/>
            <a:ext cx="796395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05217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09BE35AB-6045-4277-AEAD-06EAEC899903}" type="slidenum">
              <a:rPr lang="en-US">
                <a:solidFill>
                  <a:srgbClr val="F5E7AB"/>
                </a:solidFill>
              </a:rPr>
              <a:pPr eaLnBrk="1" hangingPunct="1"/>
              <a:t>98</a:t>
            </a:fld>
            <a:endParaRPr lang="en-US">
              <a:solidFill>
                <a:srgbClr val="F5E7AB"/>
              </a:solidFill>
            </a:endParaRPr>
          </a:p>
        </p:txBody>
      </p:sp>
      <p:sp>
        <p:nvSpPr>
          <p:cNvPr id="58371" name="Rectangle 2"/>
          <p:cNvSpPr>
            <a:spLocks noGrp="1" noChangeArrowheads="1"/>
          </p:cNvSpPr>
          <p:nvPr>
            <p:ph type="title"/>
          </p:nvPr>
        </p:nvSpPr>
        <p:spPr/>
        <p:txBody>
          <a:bodyPr/>
          <a:lstStyle/>
          <a:p>
            <a:pPr eaLnBrk="1" hangingPunct="1"/>
            <a:r>
              <a:rPr lang="en-US" smtClean="0"/>
              <a:t>HRM and the Internet</a:t>
            </a:r>
          </a:p>
        </p:txBody>
      </p:sp>
      <p:sp>
        <p:nvSpPr>
          <p:cNvPr id="58372" name="Rectangle 3"/>
          <p:cNvSpPr>
            <a:spLocks noGrp="1" noChangeArrowheads="1"/>
          </p:cNvSpPr>
          <p:nvPr>
            <p:ph type="body" idx="1"/>
          </p:nvPr>
        </p:nvSpPr>
        <p:spPr/>
        <p:txBody>
          <a:bodyPr/>
          <a:lstStyle/>
          <a:p>
            <a:pPr eaLnBrk="1" hangingPunct="1"/>
            <a:r>
              <a:rPr lang="en-US" smtClean="0"/>
              <a:t>Recruiting employees using the corporate website and commercial recruiting services</a:t>
            </a:r>
          </a:p>
          <a:p>
            <a:pPr eaLnBrk="1" hangingPunct="1"/>
            <a:r>
              <a:rPr lang="en-US" smtClean="0"/>
              <a:t>Posting messages in selected Internet newsgroups</a:t>
            </a:r>
          </a:p>
          <a:p>
            <a:pPr eaLnBrk="1" hangingPunct="1"/>
            <a:r>
              <a:rPr lang="en-US" smtClean="0"/>
              <a:t>Communicating with job applicants via e-mail</a:t>
            </a:r>
          </a:p>
        </p:txBody>
      </p:sp>
    </p:spTree>
    <p:extLst>
      <p:ext uri="{BB962C8B-B14F-4D97-AF65-F5344CB8AC3E}">
        <p14:creationId xmlns:p14="http://schemas.microsoft.com/office/powerpoint/2010/main" val="37638292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A89A7A9-B64E-4A8A-9656-8A05CEA0B136}" type="slidenum">
              <a:rPr lang="en-US">
                <a:solidFill>
                  <a:srgbClr val="F5E7AB"/>
                </a:solidFill>
              </a:rPr>
              <a:pPr eaLnBrk="1" hangingPunct="1"/>
              <a:t>99</a:t>
            </a:fld>
            <a:endParaRPr lang="en-US">
              <a:solidFill>
                <a:srgbClr val="F5E7AB"/>
              </a:solidFill>
            </a:endParaRPr>
          </a:p>
        </p:txBody>
      </p:sp>
      <p:sp>
        <p:nvSpPr>
          <p:cNvPr id="59395" name="Rectangle 4"/>
          <p:cNvSpPr>
            <a:spLocks noGrp="1" noChangeArrowheads="1"/>
          </p:cNvSpPr>
          <p:nvPr>
            <p:ph type="title"/>
          </p:nvPr>
        </p:nvSpPr>
        <p:spPr/>
        <p:txBody>
          <a:bodyPr/>
          <a:lstStyle/>
          <a:p>
            <a:pPr eaLnBrk="1" hangingPunct="1"/>
            <a:r>
              <a:rPr lang="en-US" smtClean="0"/>
              <a:t>HRM and Corporate Intranets</a:t>
            </a:r>
          </a:p>
        </p:txBody>
      </p:sp>
      <p:sp>
        <p:nvSpPr>
          <p:cNvPr id="59396" name="Rectangle 5"/>
          <p:cNvSpPr>
            <a:spLocks noGrp="1" noChangeArrowheads="1"/>
          </p:cNvSpPr>
          <p:nvPr>
            <p:ph type="body" idx="1"/>
          </p:nvPr>
        </p:nvSpPr>
        <p:spPr>
          <a:xfrm>
            <a:off x="457200" y="1371600"/>
            <a:ext cx="8229600" cy="4525963"/>
          </a:xfrm>
        </p:spPr>
        <p:txBody>
          <a:bodyPr/>
          <a:lstStyle/>
          <a:p>
            <a:pPr eaLnBrk="1" hangingPunct="1"/>
            <a:r>
              <a:rPr lang="en-US" dirty="0" smtClean="0"/>
              <a:t>Process common HRM applications</a:t>
            </a:r>
          </a:p>
          <a:p>
            <a:pPr eaLnBrk="1" hangingPunct="1"/>
            <a:r>
              <a:rPr lang="en-US" dirty="0" smtClean="0"/>
              <a:t>Allow HRM department to provide around-the-clock services</a:t>
            </a:r>
          </a:p>
          <a:p>
            <a:pPr eaLnBrk="1" hangingPunct="1"/>
            <a:r>
              <a:rPr lang="en-US" dirty="0" smtClean="0"/>
              <a:t>Disseminate valuable information faster than through previous company channels</a:t>
            </a:r>
          </a:p>
          <a:p>
            <a:pPr eaLnBrk="1" hangingPunct="1"/>
            <a:r>
              <a:rPr lang="en-US" dirty="0" smtClean="0"/>
              <a:t>Collect information from employees online</a:t>
            </a:r>
          </a:p>
          <a:p>
            <a:pPr eaLnBrk="1" hangingPunct="1"/>
            <a:r>
              <a:rPr lang="en-US" dirty="0" smtClean="0"/>
              <a:t>Allow managers and other employees to perform HRM tasks with little intervention by the HRM department</a:t>
            </a:r>
          </a:p>
          <a:p>
            <a:pPr eaLnBrk="1" hangingPunct="1"/>
            <a:r>
              <a:rPr lang="en-US" dirty="0" smtClean="0"/>
              <a:t>Training tool</a:t>
            </a:r>
          </a:p>
        </p:txBody>
      </p:sp>
    </p:spTree>
    <p:extLst>
      <p:ext uri="{BB962C8B-B14F-4D97-AF65-F5344CB8AC3E}">
        <p14:creationId xmlns:p14="http://schemas.microsoft.com/office/powerpoint/2010/main" val="132561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5193</Words>
  <Application>Microsoft Office PowerPoint</Application>
  <PresentationFormat>On-screen Show (4:3)</PresentationFormat>
  <Paragraphs>722</Paragraphs>
  <Slides>124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26" baseType="lpstr">
      <vt:lpstr>Office Theme</vt:lpstr>
      <vt:lpstr>Clip</vt:lpstr>
      <vt:lpstr>DASAR SISTEM INFORMASI</vt:lpstr>
      <vt:lpstr>PowerPoint Presentation</vt:lpstr>
      <vt:lpstr>Learning  Outcomes</vt:lpstr>
      <vt:lpstr>Pendahuluan: E-Business</vt:lpstr>
      <vt:lpstr>Pendahuluan: E-Business</vt:lpstr>
      <vt:lpstr>Model-Model E-Business</vt:lpstr>
      <vt:lpstr>Kategori-Kategori E-Business</vt:lpstr>
      <vt:lpstr>Pengaruh-pengaruh E-Business atas proses  Bisnis</vt:lpstr>
      <vt:lpstr>Pendahuluan: E-Business</vt:lpstr>
      <vt:lpstr>Perencanaan e-Business</vt:lpstr>
      <vt:lpstr>Proses perencanaan e-business (I)</vt:lpstr>
      <vt:lpstr>Proses perencanaan e-business (II)</vt:lpstr>
      <vt:lpstr>Arsitektur Teknologi Informasi (I)</vt:lpstr>
      <vt:lpstr>Arsitektur Teknologi Informasi (II)</vt:lpstr>
      <vt:lpstr>Arsitektur Teknologi Informasi (III)</vt:lpstr>
      <vt:lpstr>Arsitektur Teknologi Informasi (IV)</vt:lpstr>
      <vt:lpstr>eBusiness planning process</vt:lpstr>
      <vt:lpstr>Komponen utama dalam  e-business technology management</vt:lpstr>
      <vt:lpstr>Recent EDI Facilitators</vt:lpstr>
      <vt:lpstr>Recent EDI Facilitators</vt:lpstr>
      <vt:lpstr>Electronic Data Interchange (EDI) yang terintegrasi</vt:lpstr>
      <vt:lpstr>Pengaruh E-Business Atas Aktivitas-aktivitas Rantai Nilai</vt:lpstr>
      <vt:lpstr>Pengaruh E-Business Atas Aktivitas-aktivitas Rantai Nilai</vt:lpstr>
      <vt:lpstr>Pembelian dan Logistik Lingkar Dalam</vt:lpstr>
      <vt:lpstr>Operasi Internal, Sumber Daya Manusia, dan Infrastruktur</vt:lpstr>
      <vt:lpstr>Financial Electronic Data Interchange (FEDI)</vt:lpstr>
      <vt:lpstr>Financial Electronic Data Interchange (FEDI)</vt:lpstr>
      <vt:lpstr>Financial Electronic Data Interchange (FEDI)</vt:lpstr>
      <vt:lpstr>ASP-ASP</vt:lpstr>
      <vt:lpstr>Factor-faktor yang dipertimbangkan ketika mengevaluasi ASP-ASP</vt:lpstr>
      <vt:lpstr>Faktor-faktor yang dimasukkan dalam perjanjian tingkat pelayanan</vt:lpstr>
      <vt:lpstr>Logistik Lingkar Luar</vt:lpstr>
      <vt:lpstr>Penjualan dan Pemasaran</vt:lpstr>
      <vt:lpstr>Pelayanan dan Dukungan Purnajual.</vt:lpstr>
      <vt:lpstr>Faktor-faktor keberhasilan  E-Business</vt:lpstr>
      <vt:lpstr>Enkripsi</vt:lpstr>
      <vt:lpstr>Keuntungan &amp; Kerugian Infrastruktur Kunci Publik (IKP)</vt:lpstr>
      <vt:lpstr>Tanda tangan digital dan Intisari</vt:lpstr>
      <vt:lpstr>Sertifikasi digital dan pihak yang berwenang untuk memberikan sertifikasi</vt:lpstr>
      <vt:lpstr>Jaringan telekomunikasi untuk melakukan e-bisnis dan e-commerce dan untuk mengelola operasi internal </vt:lpstr>
      <vt:lpstr>PowerPoint Presentation</vt:lpstr>
      <vt:lpstr>PowerPoint Presentation</vt:lpstr>
      <vt:lpstr>Jaringan telekomunikasi untuk melakukan e-bisnis dan e-commerce dan untuk mengelola operasi internal </vt:lpstr>
      <vt:lpstr>Jaringan telekomunikasi untuk melakukan e-bisnis dan e-commerce dan untuk mengelola operasi internal </vt:lpstr>
      <vt:lpstr>Jaringan telekomunikasi untuk melakukan e-bisnis dan e-commerce dan untuk mengelola operasi internal </vt:lpstr>
      <vt:lpstr>Jaringan telekomunikasi untuk melakukan e-bisnis dan e-commerce dan untuk mengelola operasi internal </vt:lpstr>
      <vt:lpstr>Komunikasi Data  Komponen-komponen Sistem</vt:lpstr>
      <vt:lpstr>Komunikasi Data  Komponen-komponen Sistem</vt:lpstr>
      <vt:lpstr>Alat Penghubung</vt:lpstr>
      <vt:lpstr>Alat Penghubung</vt:lpstr>
      <vt:lpstr>Alat Penghubung</vt:lpstr>
      <vt:lpstr>Software komunikasi</vt:lpstr>
      <vt:lpstr>Saluran Komunikasi</vt:lpstr>
      <vt:lpstr>Saluran Komunikasi</vt:lpstr>
      <vt:lpstr>Pilihan Konfigurasi Jaringan</vt:lpstr>
      <vt:lpstr>Pilihan Konfigurasi Jaringan</vt:lpstr>
      <vt:lpstr>Pilihan Konfigurasi Jaringan</vt:lpstr>
      <vt:lpstr>Pilihan Konfigurasi Jaringan</vt:lpstr>
      <vt:lpstr>Pilihan Konfigurasi Jaringan</vt:lpstr>
      <vt:lpstr>Pilihan Konfigurasi Jaringan</vt:lpstr>
      <vt:lpstr>Pilihan Konfigurasi Jaringan</vt:lpstr>
      <vt:lpstr>Pilihan Konfigurasi Jaringan</vt:lpstr>
      <vt:lpstr>Pilihan Konfigurasi Jaringan</vt:lpstr>
      <vt:lpstr>Pilihan Konfigurasi Jaringan</vt:lpstr>
      <vt:lpstr>Arus Informasi dalam E- Commerce</vt:lpstr>
      <vt:lpstr>PowerPoint Presentation</vt:lpstr>
      <vt:lpstr>Cross-functional Systems</vt:lpstr>
      <vt:lpstr>Cross-functional Systems</vt:lpstr>
      <vt:lpstr>Case 1: Hilton Hotels Corporation Data-Driven Hospitality</vt:lpstr>
      <vt:lpstr>Case Study Questions</vt:lpstr>
      <vt:lpstr>Real World Internet Activity</vt:lpstr>
      <vt:lpstr>Real World Group Activity</vt:lpstr>
      <vt:lpstr>Customer Relationship Management (CRM)</vt:lpstr>
      <vt:lpstr>Cross-functional Systems</vt:lpstr>
      <vt:lpstr>Enterprise Application Architecture</vt:lpstr>
      <vt:lpstr>Enterprise Application Integration (EAI)</vt:lpstr>
      <vt:lpstr>How EAI works</vt:lpstr>
      <vt:lpstr>Enterprise Collaboration Systems (ECS)</vt:lpstr>
      <vt:lpstr>ECS Goals</vt:lpstr>
      <vt:lpstr>ECS Tools</vt:lpstr>
      <vt:lpstr>Case 2: The Business Case for EAI</vt:lpstr>
      <vt:lpstr>Case Study Questions</vt:lpstr>
      <vt:lpstr>Real World Internet Activity</vt:lpstr>
      <vt:lpstr>Real World Group Activity</vt:lpstr>
      <vt:lpstr>Functional Business Systems</vt:lpstr>
      <vt:lpstr>Examples of functional information systems</vt:lpstr>
      <vt:lpstr>Marketing Information Systems</vt:lpstr>
      <vt:lpstr>Interactive marketing</vt:lpstr>
      <vt:lpstr>Targeted Marketing</vt:lpstr>
      <vt:lpstr>Targeted Marketing Components</vt:lpstr>
      <vt:lpstr>Sales Force Automation</vt:lpstr>
      <vt:lpstr>Manufacturing Information Systems</vt:lpstr>
      <vt:lpstr>Computer-Integrated Manufacturing</vt:lpstr>
      <vt:lpstr>CIM Objectives</vt:lpstr>
      <vt:lpstr>CIM Systems</vt:lpstr>
      <vt:lpstr>Human Resource Management (HRM)</vt:lpstr>
      <vt:lpstr>HRM  Systems</vt:lpstr>
      <vt:lpstr>HRM and the Internet</vt:lpstr>
      <vt:lpstr>HRM and Corporate Intranets</vt:lpstr>
      <vt:lpstr>Employee Self-Service (ESS)</vt:lpstr>
      <vt:lpstr>Accounting Information Systems</vt:lpstr>
      <vt:lpstr>Accounting Information Systems</vt:lpstr>
      <vt:lpstr>Six essential Accounting Information Systems</vt:lpstr>
      <vt:lpstr>Six essential Accounting Information Systems</vt:lpstr>
      <vt:lpstr>Financial Management Systems</vt:lpstr>
      <vt:lpstr>Financial Management System Examples</vt:lpstr>
      <vt:lpstr>Case 2: The Business Case for EAI</vt:lpstr>
      <vt:lpstr>Case Study Questions</vt:lpstr>
      <vt:lpstr>Real World Internet Activity</vt:lpstr>
      <vt:lpstr>Real World Group Activity</vt:lpstr>
      <vt:lpstr>Case 3: Improving Supply-Chain Results</vt:lpstr>
      <vt:lpstr>Case Study Questions</vt:lpstr>
      <vt:lpstr>Real World Internet Activity</vt:lpstr>
      <vt:lpstr>Real World Group Activity</vt:lpstr>
      <vt:lpstr>PowerPoint Presentation</vt:lpstr>
      <vt:lpstr>CRM Applications Clusters</vt:lpstr>
      <vt:lpstr>CRM applications</vt:lpstr>
      <vt:lpstr>CRM applications</vt:lpstr>
      <vt:lpstr>CRM applications</vt:lpstr>
      <vt:lpstr>CRM applications</vt:lpstr>
      <vt:lpstr>CRM supports customer life cycle</vt:lpstr>
      <vt:lpstr>CRM benefits</vt:lpstr>
      <vt:lpstr>Reasons for CRM failures</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266</cp:revision>
  <dcterms:created xsi:type="dcterms:W3CDTF">2010-08-24T06:47:44Z</dcterms:created>
  <dcterms:modified xsi:type="dcterms:W3CDTF">2017-10-31T05:22:46Z</dcterms:modified>
</cp:coreProperties>
</file>