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388" r:id="rId2"/>
    <p:sldId id="389" r:id="rId3"/>
    <p:sldId id="427" r:id="rId4"/>
    <p:sldId id="523" r:id="rId5"/>
    <p:sldId id="524" r:id="rId6"/>
    <p:sldId id="525" r:id="rId7"/>
    <p:sldId id="460" r:id="rId8"/>
    <p:sldId id="492" r:id="rId9"/>
    <p:sldId id="493" r:id="rId10"/>
    <p:sldId id="461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4" r:id="rId40"/>
    <p:sldId id="526" r:id="rId41"/>
    <p:sldId id="436" r:id="rId42"/>
    <p:sldId id="437" r:id="rId43"/>
    <p:sldId id="438" r:id="rId44"/>
    <p:sldId id="439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  <p:sldId id="450" r:id="rId56"/>
    <p:sldId id="451" r:id="rId57"/>
    <p:sldId id="452" r:id="rId58"/>
    <p:sldId id="453" r:id="rId59"/>
    <p:sldId id="454" r:id="rId60"/>
    <p:sldId id="455" r:id="rId61"/>
    <p:sldId id="456" r:id="rId62"/>
    <p:sldId id="457" r:id="rId63"/>
    <p:sldId id="458" r:id="rId64"/>
    <p:sldId id="459" r:id="rId65"/>
    <p:sldId id="522" r:id="rId66"/>
    <p:sldId id="495" r:id="rId67"/>
    <p:sldId id="496" r:id="rId68"/>
    <p:sldId id="497" r:id="rId69"/>
    <p:sldId id="498" r:id="rId70"/>
    <p:sldId id="499" r:id="rId71"/>
    <p:sldId id="500" r:id="rId72"/>
    <p:sldId id="501" r:id="rId73"/>
    <p:sldId id="502" r:id="rId74"/>
    <p:sldId id="503" r:id="rId75"/>
    <p:sldId id="504" r:id="rId76"/>
    <p:sldId id="505" r:id="rId77"/>
    <p:sldId id="506" r:id="rId78"/>
    <p:sldId id="507" r:id="rId79"/>
    <p:sldId id="508" r:id="rId80"/>
    <p:sldId id="509" r:id="rId81"/>
    <p:sldId id="510" r:id="rId82"/>
    <p:sldId id="511" r:id="rId83"/>
    <p:sldId id="512" r:id="rId84"/>
    <p:sldId id="513" r:id="rId85"/>
    <p:sldId id="514" r:id="rId86"/>
    <p:sldId id="515" r:id="rId87"/>
    <p:sldId id="516" r:id="rId88"/>
    <p:sldId id="517" r:id="rId89"/>
    <p:sldId id="518" r:id="rId90"/>
    <p:sldId id="519" r:id="rId91"/>
    <p:sldId id="520" r:id="rId92"/>
    <p:sldId id="521" r:id="rId93"/>
    <p:sldId id="433" r:id="rId9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2" autoAdjust="0"/>
    <p:restoredTop sz="93190" autoAdjust="0"/>
  </p:normalViewPr>
  <p:slideViewPr>
    <p:cSldViewPr>
      <p:cViewPr>
        <p:scale>
          <a:sx n="72" d="100"/>
          <a:sy n="72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31/10/2017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31/10/2017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D8730E-7FE4-4A58-ADDD-310F294B6F08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Going back to the components we learned in chapter 1.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4712E6-97B6-4BF9-AEF8-86BAC4DA4254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 Personal interviews with a number of top managers to identify their goals and the resulting CSFs</a:t>
            </a:r>
          </a:p>
          <a:p>
            <a:pPr>
              <a:buFontTx/>
              <a:buChar char="•"/>
            </a:pPr>
            <a:r>
              <a:rPr lang="en-US" smtClean="0"/>
              <a:t> These personal CSFs are AGGREGATED to develop a picture of the firm’s CSFs</a:t>
            </a:r>
          </a:p>
          <a:p>
            <a:pPr>
              <a:buFontTx/>
              <a:buChar char="•"/>
            </a:pPr>
            <a:r>
              <a:rPr lang="en-US" smtClean="0"/>
              <a:t> Then systems are built to deliver information on these CSFs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97ADF6-7C41-4327-8CA2-AB24E695B371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BC8FE4-2A09-4290-B33E-D1B573D52C18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5EEB7E-D93B-458F-99C4-89B583BA4084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d-ID" smtClean="0"/>
              <a:t> improved . enhanced=membaik, ditingkatka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E0C566-AB4D-417B-87C4-480A2D96D7FF}" type="slidenum">
              <a:rPr lang="en-US" sz="1200" smtClean="0"/>
              <a:pPr/>
              <a:t>61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1FD6D8-FF6E-4233-AB92-3EAA609283FC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general risks are as follows:</a:t>
            </a:r>
          </a:p>
          <a:p>
            <a:pPr>
              <a:buFontTx/>
              <a:buChar char="•"/>
            </a:pPr>
            <a:r>
              <a:rPr lang="en-US" smtClean="0"/>
              <a:t> Benefits may not be obtained</a:t>
            </a:r>
          </a:p>
          <a:p>
            <a:pPr>
              <a:buFontTx/>
              <a:buChar char="•"/>
            </a:pPr>
            <a:r>
              <a:rPr lang="en-US" smtClean="0"/>
              <a:t>Cost of implementation may exceed budgets</a:t>
            </a:r>
          </a:p>
          <a:p>
            <a:pPr>
              <a:buFontTx/>
              <a:buChar char="•"/>
            </a:pPr>
            <a:r>
              <a:rPr lang="en-US" smtClean="0"/>
              <a:t>Implementation time frames are exceeded</a:t>
            </a:r>
          </a:p>
          <a:p>
            <a:pPr>
              <a:buFontTx/>
              <a:buChar char="•"/>
            </a:pPr>
            <a:r>
              <a:rPr lang="en-US" smtClean="0"/>
              <a:t>Technical performance is less than expected</a:t>
            </a:r>
          </a:p>
          <a:p>
            <a:pPr>
              <a:buFontTx/>
              <a:buChar char="•"/>
            </a:pPr>
            <a:r>
              <a:rPr lang="en-US" smtClean="0"/>
              <a:t>The system is incompatible with existing software or hardware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AAACFB-24B6-4884-898D-665C0DC99FD4}" type="slidenum">
              <a:rPr lang="en-US"/>
              <a:pPr eaLnBrk="1" hangingPunct="1"/>
              <a:t>66</a:t>
            </a:fld>
            <a:endParaRPr lang="en-US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Five stages.  Will discuss each of them in turn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AB9C-E854-4985-AB9C-C9609AC0CB1E}" type="slidenum">
              <a:rPr lang="en-US"/>
              <a:pPr eaLnBrk="1" hangingPunct="1"/>
              <a:t>74</a:t>
            </a:fld>
            <a:endParaRPr lang="en-US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No matter how elegant the technology, the system will not work if the end users and managers do not support it.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76ED82-968F-43FF-B626-95AEAC84416E}" type="slidenum">
              <a:rPr lang="en-US"/>
              <a:pPr eaLnBrk="1" hangingPunct="1"/>
              <a:t>84</a:t>
            </a:fld>
            <a:endParaRPr lang="en-US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When prototyping is used, life cycle is changed.  Design phase is split between analysis and implementation.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3AB7E3-C954-4BF8-9798-AFC8EA0CEE2C}" type="slidenum">
              <a:rPr lang="en-US"/>
              <a:pPr eaLnBrk="1" hangingPunct="1"/>
              <a:t>90</a:t>
            </a:fld>
            <a:endParaRPr lang="en-US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891763-9B14-47DF-B45C-81F631C852E6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You can better understand a sales problem or opportunity by identifying the components of a sales system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EB393B-FBC0-459D-B49B-2B9D367D708D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Foundation for the entire project</a:t>
            </a:r>
          </a:p>
          <a:p>
            <a:pPr eaLnBrk="1" hangingPunct="1"/>
            <a:r>
              <a:rPr lang="en-US" smtClean="0">
                <a:latin typeface="Arial" charset="0"/>
              </a:rPr>
              <a:t>Need to define the problem that the project is supposed to solve or achieve or dooms the project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Needed for any project:  but this is exactly what is done in systems investigation phase of SDLC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7AB35A-3C5A-4D3C-B0E7-7B3FC7C81BC9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Analysis and Design are associated with project execution in the SDLC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7A407-927D-4E79-9DB3-54A2C224193E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Note that don’t just choose hardware on what’s fastest and cheapest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4A80C0-70B0-41EF-A1F7-EFC0DB64B544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In the pilot site, you can either use direct or parallel method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2F3B53-98CA-42CA-8B57-BF3BC87DB42F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0FB44-84F9-42EB-9636-A13B7BA1C894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EA9500-ED38-4A89-A4A5-69057A523B62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48" y="274760"/>
            <a:ext cx="8505472" cy="13078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3932" y="1677866"/>
            <a:ext cx="8505472" cy="2377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932" y="4231298"/>
            <a:ext cx="8505472" cy="2377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2198F17A-D38C-4759-96A7-872DB7C49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274059" cy="2076451"/>
          </a:xfrm>
        </p:spPr>
        <p:txBody>
          <a:bodyPr/>
          <a:lstStyle/>
          <a:p>
            <a:r>
              <a:rPr lang="id-ID" dirty="0" smtClean="0"/>
              <a:t>DASAR SISTEM 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40" y="3657600"/>
            <a:ext cx="6274060" cy="1524000"/>
          </a:xfrm>
        </p:spPr>
        <p:txBody>
          <a:bodyPr/>
          <a:lstStyle/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/>
              <a:t>Pengampu</a:t>
            </a:r>
            <a:r>
              <a:rPr lang="id-ID" sz="2800" dirty="0"/>
              <a:t> </a:t>
            </a:r>
            <a:r>
              <a:rPr lang="en-US" sz="2800" dirty="0"/>
              <a:t>: </a:t>
            </a:r>
            <a:r>
              <a:rPr lang="id-ID" sz="2800" dirty="0"/>
              <a:t>KARTINI S.Kom.,MMSI</a:t>
            </a:r>
            <a:endParaRPr lang="en-US" sz="2800" dirty="0"/>
          </a:p>
          <a:p>
            <a:r>
              <a:rPr lang="en-US" sz="2800" dirty="0"/>
              <a:t>Prodi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- </a:t>
            </a:r>
            <a:r>
              <a:rPr lang="en-US" sz="2800" dirty="0" err="1"/>
              <a:t>Fakultas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5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4456039B-ACC2-4964-B40F-289D12FC3F43}" type="slidenum">
              <a:rPr lang="en-US">
                <a:solidFill>
                  <a:srgbClr val="F5E7AB"/>
                </a:solidFill>
              </a:rPr>
              <a:pPr eaLnBrk="1" hangingPunct="1"/>
              <a:t>10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Sample Implementation Process Plan</a:t>
            </a:r>
          </a:p>
        </p:txBody>
      </p:sp>
      <p:pic>
        <p:nvPicPr>
          <p:cNvPr id="51204" name="Picture 5" descr="obr43559_101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7789333" cy="414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63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4AB107D4-4C07-4759-A58B-5BC4D87FD7C8}" type="slidenum">
              <a:rPr lang="en-US">
                <a:solidFill>
                  <a:srgbClr val="F5E7AB"/>
                </a:solidFill>
              </a:rPr>
              <a:pPr eaLnBrk="1" hangingPunct="1"/>
              <a:t>11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Five phases of project management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Initiating/defining</a:t>
            </a:r>
          </a:p>
          <a:p>
            <a:pPr marL="860298" lvl="1" indent="-473164" eaLnBrk="1" hangingPunct="1"/>
            <a:r>
              <a:rPr lang="en-US" smtClean="0"/>
              <a:t>State the problems/goals</a:t>
            </a:r>
          </a:p>
          <a:p>
            <a:pPr marL="860298" lvl="1" indent="-473164" eaLnBrk="1" hangingPunct="1"/>
            <a:r>
              <a:rPr lang="en-US" smtClean="0"/>
              <a:t>Identify the objectives</a:t>
            </a:r>
          </a:p>
          <a:p>
            <a:pPr marL="860298" lvl="1" indent="-473164" eaLnBrk="1" hangingPunct="1"/>
            <a:r>
              <a:rPr lang="en-US" smtClean="0"/>
              <a:t>Secure resources</a:t>
            </a:r>
          </a:p>
          <a:p>
            <a:pPr marL="860298" lvl="1" indent="-473164" eaLnBrk="1" hangingPunct="1"/>
            <a:r>
              <a:rPr lang="en-US" smtClean="0"/>
              <a:t>Explore costs/benefits in feasibility study</a:t>
            </a:r>
          </a:p>
        </p:txBody>
      </p:sp>
    </p:spTree>
    <p:extLst>
      <p:ext uri="{BB962C8B-B14F-4D97-AF65-F5344CB8AC3E}">
        <p14:creationId xmlns:p14="http://schemas.microsoft.com/office/powerpoint/2010/main" val="391431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AB7B2661-9AB2-480C-9EEB-F818377F7AE5}" type="slidenum">
              <a:rPr lang="en-US">
                <a:solidFill>
                  <a:srgbClr val="F5E7AB"/>
                </a:solidFill>
              </a:rPr>
              <a:pPr eaLnBrk="1" hangingPunct="1"/>
              <a:t>12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Five phases of project management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 startAt="2"/>
            </a:pPr>
            <a:r>
              <a:rPr lang="en-US" smtClean="0">
                <a:solidFill>
                  <a:srgbClr val="FF0000"/>
                </a:solidFill>
              </a:rPr>
              <a:t>Planning</a:t>
            </a:r>
          </a:p>
          <a:p>
            <a:pPr marL="860298" lvl="1" indent="-473164" eaLnBrk="1" hangingPunct="1"/>
            <a:r>
              <a:rPr lang="en-US" smtClean="0"/>
              <a:t>Identify and sequence activities</a:t>
            </a:r>
          </a:p>
          <a:p>
            <a:pPr marL="860298" lvl="1" indent="-473164" eaLnBrk="1" hangingPunct="1"/>
            <a:r>
              <a:rPr lang="en-US" smtClean="0"/>
              <a:t>Identify the “critical path”</a:t>
            </a:r>
          </a:p>
          <a:p>
            <a:pPr marL="860298" lvl="1" indent="-473164" eaLnBrk="1" hangingPunct="1"/>
            <a:r>
              <a:rPr lang="en-US" smtClean="0"/>
              <a:t>Estimate time and resources needed for completion</a:t>
            </a:r>
          </a:p>
          <a:p>
            <a:pPr marL="860298" lvl="1" indent="-473164" eaLnBrk="1" hangingPunct="1"/>
            <a:r>
              <a:rPr lang="en-US" smtClean="0"/>
              <a:t>Write a detailed project plan</a:t>
            </a:r>
          </a:p>
          <a:p>
            <a:pPr marL="516179" indent="-516179" eaLnBrk="1" hangingPunct="1">
              <a:buFont typeface="Wingdings" pitchFamily="2" charset="2"/>
              <a:buAutoNum type="arabicPeriod" startAt="3"/>
            </a:pPr>
            <a:r>
              <a:rPr lang="en-US" smtClean="0">
                <a:solidFill>
                  <a:srgbClr val="FF0000"/>
                </a:solidFill>
              </a:rPr>
              <a:t>Executing</a:t>
            </a:r>
          </a:p>
          <a:p>
            <a:pPr marL="860298" lvl="1" indent="-473164" eaLnBrk="1" hangingPunct="1"/>
            <a:r>
              <a:rPr lang="en-US" smtClean="0"/>
              <a:t>Commit resources to specific tasks</a:t>
            </a:r>
          </a:p>
          <a:p>
            <a:pPr marL="860298" lvl="1" indent="-473164" eaLnBrk="1" hangingPunct="1"/>
            <a:r>
              <a:rPr lang="en-US" smtClean="0"/>
              <a:t>Add additional resources/personnel if necessary</a:t>
            </a:r>
          </a:p>
          <a:p>
            <a:pPr marL="860298" lvl="1" indent="-473164" eaLnBrk="1" hangingPunct="1"/>
            <a:r>
              <a:rPr lang="en-US" smtClean="0"/>
              <a:t>Initiate project work</a:t>
            </a:r>
          </a:p>
        </p:txBody>
      </p:sp>
    </p:spTree>
    <p:extLst>
      <p:ext uri="{BB962C8B-B14F-4D97-AF65-F5344CB8AC3E}">
        <p14:creationId xmlns:p14="http://schemas.microsoft.com/office/powerpoint/2010/main" val="64812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68A60BFE-104A-4DF0-940D-38F22A10CFB4}" type="slidenum">
              <a:rPr lang="en-US">
                <a:solidFill>
                  <a:srgbClr val="F5E7AB"/>
                </a:solidFill>
              </a:rPr>
              <a:pPr eaLnBrk="1" hangingPunct="1"/>
              <a:t>13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Five phases of project management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 startAt="4"/>
            </a:pPr>
            <a:r>
              <a:rPr lang="en-US" smtClean="0">
                <a:solidFill>
                  <a:srgbClr val="FF0000"/>
                </a:solidFill>
              </a:rPr>
              <a:t>Controlling</a:t>
            </a:r>
          </a:p>
          <a:p>
            <a:pPr marL="860298" lvl="1" indent="-473164" eaLnBrk="1" hangingPunct="1"/>
            <a:r>
              <a:rPr lang="en-US" smtClean="0"/>
              <a:t>Establish reporting obligations</a:t>
            </a:r>
          </a:p>
          <a:p>
            <a:pPr marL="860298" lvl="1" indent="-473164" eaLnBrk="1" hangingPunct="1"/>
            <a:r>
              <a:rPr lang="en-US" smtClean="0"/>
              <a:t>Create reporting tools</a:t>
            </a:r>
          </a:p>
          <a:p>
            <a:pPr marL="860298" lvl="1" indent="-473164" eaLnBrk="1" hangingPunct="1"/>
            <a:r>
              <a:rPr lang="en-US" smtClean="0"/>
              <a:t>Compare actual progress with baseline</a:t>
            </a:r>
          </a:p>
          <a:p>
            <a:pPr marL="860298" lvl="1" indent="-473164" eaLnBrk="1" hangingPunct="1"/>
            <a:r>
              <a:rPr lang="en-US" smtClean="0"/>
              <a:t>Initiate control interventions if necessary</a:t>
            </a:r>
          </a:p>
        </p:txBody>
      </p:sp>
    </p:spTree>
    <p:extLst>
      <p:ext uri="{BB962C8B-B14F-4D97-AF65-F5344CB8AC3E}">
        <p14:creationId xmlns:p14="http://schemas.microsoft.com/office/powerpoint/2010/main" val="399523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292AF144-3421-4E1D-8A37-79273C6F59E4}" type="slidenum">
              <a:rPr lang="en-US">
                <a:solidFill>
                  <a:srgbClr val="F5E7AB"/>
                </a:solidFill>
              </a:rPr>
              <a:pPr eaLnBrk="1" hangingPunct="1"/>
              <a:t>14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Five phases of project management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 startAt="5"/>
            </a:pPr>
            <a:r>
              <a:rPr lang="en-US" smtClean="0">
                <a:solidFill>
                  <a:srgbClr val="FF0000"/>
                </a:solidFill>
              </a:rPr>
              <a:t>Closing</a:t>
            </a:r>
          </a:p>
          <a:p>
            <a:pPr marL="860298" lvl="1" indent="-473164" eaLnBrk="1" hangingPunct="1"/>
            <a:r>
              <a:rPr lang="en-US" smtClean="0"/>
              <a:t>Install all deliverables</a:t>
            </a:r>
          </a:p>
          <a:p>
            <a:pPr marL="860298" lvl="1" indent="-473164" eaLnBrk="1" hangingPunct="1"/>
            <a:r>
              <a:rPr lang="en-US" smtClean="0"/>
              <a:t>Finalize all obligations/commitments</a:t>
            </a:r>
          </a:p>
          <a:p>
            <a:pPr marL="860298" lvl="1" indent="-473164" eaLnBrk="1" hangingPunct="1"/>
            <a:r>
              <a:rPr lang="en-US" smtClean="0"/>
              <a:t>Meet with stakeholders</a:t>
            </a:r>
          </a:p>
          <a:p>
            <a:pPr marL="860298" lvl="1" indent="-473164" eaLnBrk="1" hangingPunct="1"/>
            <a:r>
              <a:rPr lang="en-US" smtClean="0"/>
              <a:t>Release project resources</a:t>
            </a:r>
          </a:p>
          <a:p>
            <a:pPr marL="860298" lvl="1" indent="-473164" eaLnBrk="1" hangingPunct="1"/>
            <a:r>
              <a:rPr lang="en-US" smtClean="0"/>
              <a:t>Document the project</a:t>
            </a:r>
          </a:p>
          <a:p>
            <a:pPr marL="860298" lvl="1" indent="-473164" eaLnBrk="1" hangingPunct="1"/>
            <a:r>
              <a:rPr lang="en-US" smtClean="0"/>
              <a:t>Issue final report</a:t>
            </a:r>
          </a:p>
        </p:txBody>
      </p:sp>
    </p:spTree>
    <p:extLst>
      <p:ext uri="{BB962C8B-B14F-4D97-AF65-F5344CB8AC3E}">
        <p14:creationId xmlns:p14="http://schemas.microsoft.com/office/powerpoint/2010/main" val="206460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5422DA53-412D-4BD3-960D-55356AD15705}" type="slidenum">
              <a:rPr lang="en-US">
                <a:solidFill>
                  <a:srgbClr val="F5E7AB"/>
                </a:solidFill>
              </a:rPr>
              <a:pPr eaLnBrk="1" hangingPunct="1"/>
              <a:t>15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Evaluating Hardware, software and services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Must acquire hardware, software</a:t>
            </a:r>
          </a:p>
          <a:p>
            <a:pPr eaLnBrk="1" hangingPunct="1"/>
            <a:r>
              <a:rPr lang="en-US" smtClean="0"/>
              <a:t>How do we evaluate and select it?</a:t>
            </a:r>
          </a:p>
          <a:p>
            <a:pPr eaLnBrk="1" hangingPunct="1"/>
            <a:r>
              <a:rPr lang="en-US" smtClean="0"/>
              <a:t>Companies may ask suppliers to present bids and proposals</a:t>
            </a:r>
          </a:p>
          <a:p>
            <a:pPr eaLnBrk="1" hangingPunct="1"/>
            <a:r>
              <a:rPr lang="en-US" smtClean="0"/>
              <a:t>May score different products</a:t>
            </a:r>
          </a:p>
          <a:p>
            <a:pPr lvl="1" eaLnBrk="1" hangingPunct="1"/>
            <a:r>
              <a:rPr lang="en-US" smtClean="0"/>
              <a:t>Determine evaluation factors</a:t>
            </a:r>
          </a:p>
          <a:p>
            <a:pPr lvl="1" eaLnBrk="1" hangingPunct="1"/>
            <a:r>
              <a:rPr lang="en-US" smtClean="0"/>
              <a:t>Assign each product points on each factor</a:t>
            </a:r>
          </a:p>
          <a:p>
            <a:pPr lvl="1" eaLnBrk="1" hangingPunct="1"/>
            <a:r>
              <a:rPr lang="en-US" smtClean="0"/>
              <a:t>May require </a:t>
            </a:r>
            <a:r>
              <a:rPr lang="en-US" smtClean="0">
                <a:solidFill>
                  <a:srgbClr val="FF0000"/>
                </a:solidFill>
              </a:rPr>
              <a:t>benchmark</a:t>
            </a:r>
            <a:r>
              <a:rPr lang="en-US" smtClean="0"/>
              <a:t> tests</a:t>
            </a:r>
          </a:p>
          <a:p>
            <a:pPr lvl="2" eaLnBrk="1" hangingPunct="1"/>
            <a:r>
              <a:rPr lang="en-US" smtClean="0"/>
              <a:t>Simulate processing of task and evaluates the performance</a:t>
            </a:r>
          </a:p>
        </p:txBody>
      </p:sp>
    </p:spTree>
    <p:extLst>
      <p:ext uri="{BB962C8B-B14F-4D97-AF65-F5344CB8AC3E}">
        <p14:creationId xmlns:p14="http://schemas.microsoft.com/office/powerpoint/2010/main" val="389106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C6B4A405-93C1-4C59-B35F-B4811BF2078C}" type="slidenum">
              <a:rPr lang="en-US">
                <a:solidFill>
                  <a:srgbClr val="F5E7AB"/>
                </a:solidFill>
              </a:rPr>
              <a:pPr eaLnBrk="1" hangingPunct="1"/>
              <a:t>16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Hardware Evaluation Factors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Reliability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Compatibility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Ergonomics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Connectivity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Scalability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Software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Support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933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961C8042-7C56-42D9-B5A5-7E918D9DF0EF}" type="slidenum">
              <a:rPr lang="en-US">
                <a:solidFill>
                  <a:srgbClr val="F5E7AB"/>
                </a:solidFill>
              </a:rPr>
              <a:pPr eaLnBrk="1" hangingPunct="1"/>
              <a:t>17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Evaluation Factors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</a:t>
            </a:r>
          </a:p>
          <a:p>
            <a:pPr eaLnBrk="1" hangingPunct="1"/>
            <a:r>
              <a:rPr lang="en-US" smtClean="0"/>
              <a:t>Efficiency</a:t>
            </a:r>
          </a:p>
          <a:p>
            <a:pPr eaLnBrk="1" hangingPunct="1"/>
            <a:r>
              <a:rPr lang="en-US" smtClean="0"/>
              <a:t>Flexibility</a:t>
            </a:r>
          </a:p>
          <a:p>
            <a:pPr eaLnBrk="1" hangingPunct="1"/>
            <a:r>
              <a:rPr lang="en-US" smtClean="0"/>
              <a:t>Security</a:t>
            </a:r>
          </a:p>
          <a:p>
            <a:pPr eaLnBrk="1" hangingPunct="1"/>
            <a:r>
              <a:rPr lang="en-US" smtClean="0"/>
              <a:t>Connectivity</a:t>
            </a:r>
          </a:p>
          <a:p>
            <a:pPr eaLnBrk="1" hangingPunct="1"/>
            <a:r>
              <a:rPr lang="en-US" smtClean="0"/>
              <a:t>Maintenance</a:t>
            </a:r>
          </a:p>
          <a:p>
            <a:pPr eaLnBrk="1" hangingPunct="1"/>
            <a:r>
              <a:rPr lang="en-US" smtClean="0"/>
              <a:t>Documentation</a:t>
            </a:r>
          </a:p>
          <a:p>
            <a:pPr eaLnBrk="1" hangingPunct="1"/>
            <a:r>
              <a:rPr lang="en-US" smtClean="0"/>
              <a:t>Hardware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932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E7F4F168-E3B9-483B-B0A4-A28908BB78D5}" type="slidenum">
              <a:rPr lang="en-US">
                <a:solidFill>
                  <a:srgbClr val="F5E7AB"/>
                </a:solidFill>
              </a:rPr>
              <a:pPr eaLnBrk="1" hangingPunct="1"/>
              <a:t>18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IS Services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Developing a company website</a:t>
            </a:r>
          </a:p>
          <a:p>
            <a:pPr eaLnBrk="1" hangingPunct="1"/>
            <a:r>
              <a:rPr lang="en-US" smtClean="0"/>
              <a:t>Installation or conversion of hardware or software</a:t>
            </a:r>
          </a:p>
          <a:p>
            <a:pPr eaLnBrk="1" hangingPunct="1"/>
            <a:r>
              <a:rPr lang="en-US" smtClean="0"/>
              <a:t>Employee training</a:t>
            </a:r>
          </a:p>
          <a:p>
            <a:pPr eaLnBrk="1" hangingPunct="1"/>
            <a:r>
              <a:rPr lang="en-US" smtClean="0"/>
              <a:t>Hardware maintenance</a:t>
            </a:r>
          </a:p>
          <a:p>
            <a:pPr eaLnBrk="1" hangingPunct="1"/>
            <a:r>
              <a:rPr lang="en-US" smtClean="0"/>
              <a:t>System integration</a:t>
            </a:r>
          </a:p>
          <a:p>
            <a:pPr eaLnBrk="1" hangingPunct="1"/>
            <a:r>
              <a:rPr lang="en-US" smtClean="0"/>
              <a:t>System design</a:t>
            </a:r>
          </a:p>
          <a:p>
            <a:pPr eaLnBrk="1" hangingPunct="1"/>
            <a:r>
              <a:rPr lang="en-US" smtClean="0"/>
              <a:t>Contract programming</a:t>
            </a:r>
          </a:p>
          <a:p>
            <a:pPr eaLnBrk="1" hangingPunct="1"/>
            <a:r>
              <a:rPr lang="en-US" smtClean="0"/>
              <a:t>Consulting services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303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790FA15B-E6DC-4765-890D-1F7BDFB7EF3C}" type="slidenum">
              <a:rPr lang="en-US">
                <a:solidFill>
                  <a:srgbClr val="F5E7AB"/>
                </a:solidFill>
              </a:rPr>
              <a:pPr eaLnBrk="1" hangingPunct="1"/>
              <a:t>19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Services Evaluation Factors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Systems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Maintenance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Conversion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Training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Backup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Accessibility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Business Position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Hardware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Software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071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048000"/>
            <a:ext cx="56388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 </a:t>
            </a:r>
            <a:endParaRPr lang="id-ID" sz="4000" dirty="0"/>
          </a:p>
          <a:p>
            <a:pPr marL="0" indent="0" algn="ctr">
              <a:buNone/>
            </a:pPr>
            <a:endParaRPr lang="id-ID" sz="28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1061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DASAR SISTEM INFORMASI</a:t>
            </a:r>
            <a:endParaRPr lang="id-ID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209800"/>
            <a:ext cx="3105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 smtClean="0"/>
              <a:t>Pert.14 </a:t>
            </a:r>
            <a:r>
              <a:rPr lang="id-ID" sz="5400" dirty="0" smtClean="0"/>
              <a:t>:</a:t>
            </a:r>
            <a:endParaRPr lang="id-ID" sz="5400" dirty="0"/>
          </a:p>
        </p:txBody>
      </p:sp>
      <p:sp>
        <p:nvSpPr>
          <p:cNvPr id="5" name="Rectangle 4"/>
          <p:cNvSpPr/>
          <p:nvPr/>
        </p:nvSpPr>
        <p:spPr>
          <a:xfrm>
            <a:off x="3697356" y="4876800"/>
            <a:ext cx="544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</a:rPr>
              <a:t> </a:t>
            </a:r>
            <a:endParaRPr lang="id-ID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0974" y="3962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3600"/>
              <a:t>Aquiring information systems and Aplication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9654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0A470452-AED1-4347-A460-35A47EC03269}" type="slidenum">
              <a:rPr lang="en-US">
                <a:solidFill>
                  <a:srgbClr val="F5E7AB"/>
                </a:solidFill>
              </a:rPr>
              <a:pPr eaLnBrk="1" hangingPunct="1"/>
              <a:t>20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Testing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Testing and debugging software</a:t>
            </a:r>
          </a:p>
          <a:p>
            <a:pPr eaLnBrk="1" hangingPunct="1"/>
            <a:r>
              <a:rPr lang="en-US" smtClean="0"/>
              <a:t>Testing website performance</a:t>
            </a:r>
          </a:p>
          <a:p>
            <a:pPr eaLnBrk="1" hangingPunct="1"/>
            <a:r>
              <a:rPr lang="en-US" smtClean="0"/>
              <a:t>Testing new hardware</a:t>
            </a:r>
          </a:p>
          <a:p>
            <a:pPr eaLnBrk="1" hangingPunct="1"/>
            <a:r>
              <a:rPr lang="en-US" smtClean="0"/>
              <a:t>Review of prototypes of displays, reports and other output</a:t>
            </a:r>
          </a:p>
        </p:txBody>
      </p:sp>
    </p:spTree>
    <p:extLst>
      <p:ext uri="{BB962C8B-B14F-4D97-AF65-F5344CB8AC3E}">
        <p14:creationId xmlns:p14="http://schemas.microsoft.com/office/powerpoint/2010/main" val="3633865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2E5AE9A9-4534-42B8-AE49-52E8701A857B}" type="slidenum">
              <a:rPr lang="en-US">
                <a:solidFill>
                  <a:srgbClr val="F5E7AB"/>
                </a:solidFill>
              </a:rPr>
              <a:pPr eaLnBrk="1" hangingPunct="1"/>
              <a:t>21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Conversion</a:t>
            </a: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Converting data elements from old database to new database</a:t>
            </a:r>
          </a:p>
          <a:p>
            <a:pPr eaLnBrk="1" hangingPunct="1"/>
            <a:r>
              <a:rPr lang="en-US" smtClean="0"/>
              <a:t>Correcting incorrect data</a:t>
            </a:r>
          </a:p>
          <a:p>
            <a:pPr eaLnBrk="1" hangingPunct="1"/>
            <a:r>
              <a:rPr lang="en-US" smtClean="0"/>
              <a:t>Filtering out unwanted data</a:t>
            </a:r>
          </a:p>
          <a:p>
            <a:pPr eaLnBrk="1" hangingPunct="1"/>
            <a:r>
              <a:rPr lang="en-US" smtClean="0"/>
              <a:t>Consolidating data from several databases</a:t>
            </a:r>
          </a:p>
          <a:p>
            <a:pPr eaLnBrk="1" hangingPunct="1"/>
            <a:r>
              <a:rPr lang="en-US" smtClean="0"/>
              <a:t>Organizing data into new data subsets</a:t>
            </a:r>
          </a:p>
        </p:txBody>
      </p:sp>
    </p:spTree>
    <p:extLst>
      <p:ext uri="{BB962C8B-B14F-4D97-AF65-F5344CB8AC3E}">
        <p14:creationId xmlns:p14="http://schemas.microsoft.com/office/powerpoint/2010/main" val="4031917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2076F3B5-0360-47DA-BF0C-EB3A4A2726FC}" type="slidenum">
              <a:rPr lang="en-US">
                <a:solidFill>
                  <a:srgbClr val="F5E7AB"/>
                </a:solidFill>
              </a:rPr>
              <a:pPr eaLnBrk="1" hangingPunct="1"/>
              <a:t>22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Importance of Data Conversion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Improperly organized and formatted data is major causes of failures in implementing new systems.</a:t>
            </a:r>
          </a:p>
        </p:txBody>
      </p:sp>
    </p:spTree>
    <p:extLst>
      <p:ext uri="{BB962C8B-B14F-4D97-AF65-F5344CB8AC3E}">
        <p14:creationId xmlns:p14="http://schemas.microsoft.com/office/powerpoint/2010/main" val="2934045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BAA7E8EF-C6E5-43F5-A0A8-206009136746}" type="slidenum">
              <a:rPr lang="en-US">
                <a:solidFill>
                  <a:srgbClr val="F5E7AB"/>
                </a:solidFill>
              </a:rPr>
              <a:pPr eaLnBrk="1" hangingPunct="1"/>
              <a:t>23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Documentation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documentation</a:t>
            </a:r>
          </a:p>
          <a:p>
            <a:pPr lvl="1" eaLnBrk="1" hangingPunct="1"/>
            <a:r>
              <a:rPr lang="en-US" smtClean="0"/>
              <a:t>Sample data entry screens, forms, reports</a:t>
            </a:r>
          </a:p>
          <a:p>
            <a:pPr eaLnBrk="1" hangingPunct="1"/>
            <a:r>
              <a:rPr lang="en-US" smtClean="0"/>
              <a:t>Systems documentation</a:t>
            </a:r>
          </a:p>
          <a:p>
            <a:pPr lvl="1" eaLnBrk="1" hangingPunct="1"/>
            <a:r>
              <a:rPr lang="en-US" smtClean="0"/>
              <a:t>Communication among people responsible for developing, implementing and maintaining system</a:t>
            </a:r>
          </a:p>
          <a:p>
            <a:pPr lvl="1" eaLnBrk="1" hangingPunct="1"/>
            <a:r>
              <a:rPr lang="en-US" smtClean="0"/>
              <a:t>Important in diagnosing errors and making changes</a:t>
            </a:r>
          </a:p>
        </p:txBody>
      </p:sp>
    </p:spTree>
    <p:extLst>
      <p:ext uri="{BB962C8B-B14F-4D97-AF65-F5344CB8AC3E}">
        <p14:creationId xmlns:p14="http://schemas.microsoft.com/office/powerpoint/2010/main" val="1616023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FECB6E37-8317-484F-B24B-C523263ED9E4}" type="slidenum">
              <a:rPr lang="en-US">
                <a:solidFill>
                  <a:srgbClr val="F5E7AB"/>
                </a:solidFill>
              </a:rPr>
              <a:pPr eaLnBrk="1" hangingPunct="1"/>
              <a:t>24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Training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users must be trained to operate new system</a:t>
            </a:r>
          </a:p>
          <a:p>
            <a:pPr eaLnBrk="1" hangingPunct="1"/>
            <a:r>
              <a:rPr lang="en-US" smtClean="0"/>
              <a:t>Educate managers and end users in how the new technology impacts the company’s business operations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199251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7B0477FE-F982-437A-8988-49C1952B15A3}" type="slidenum">
              <a:rPr lang="en-US">
                <a:solidFill>
                  <a:srgbClr val="F5E7AB"/>
                </a:solidFill>
              </a:rPr>
              <a:pPr eaLnBrk="1" hangingPunct="1"/>
              <a:t>25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Conversion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Conversion from use of present system to operation of new system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4632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0F5DB9BF-5D57-48B6-B68F-D9A7CC4957F5}" type="slidenum">
              <a:rPr lang="en-US">
                <a:solidFill>
                  <a:srgbClr val="F5E7AB"/>
                </a:solidFill>
              </a:rPr>
              <a:pPr eaLnBrk="1" hangingPunct="1"/>
              <a:t>26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major forms of conversion</a:t>
            </a:r>
          </a:p>
        </p:txBody>
      </p:sp>
      <p:pic>
        <p:nvPicPr>
          <p:cNvPr id="69636" name="Picture 5" descr="obr43559_102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696200" cy="4659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98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F4EC84EF-9AAA-4856-941D-E5322A044263}" type="slidenum">
              <a:rPr lang="en-US">
                <a:solidFill>
                  <a:srgbClr val="F5E7AB"/>
                </a:solidFill>
              </a:rPr>
              <a:pPr eaLnBrk="1" hangingPunct="1"/>
              <a:t>27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Conversion</a:t>
            </a:r>
          </a:p>
        </p:txBody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Turn off old system</a:t>
            </a:r>
          </a:p>
          <a:p>
            <a:pPr eaLnBrk="1" hangingPunct="1"/>
            <a:r>
              <a:rPr lang="en-US" smtClean="0"/>
              <a:t>Turn on new system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Direct is least expensive method</a:t>
            </a:r>
          </a:p>
          <a:p>
            <a:pPr eaLnBrk="1" hangingPunct="1"/>
            <a:r>
              <a:rPr lang="en-US" smtClean="0"/>
              <a:t>Riskiest method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8212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54A2AC2B-0FA1-48B5-B199-405595113EE2}" type="slidenum">
              <a:rPr lang="en-US">
                <a:solidFill>
                  <a:srgbClr val="F5E7AB"/>
                </a:solidFill>
              </a:rPr>
              <a:pPr eaLnBrk="1" hangingPunct="1"/>
              <a:t>28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Conversion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and old systems run simultaneously </a:t>
            </a:r>
          </a:p>
          <a:p>
            <a:pPr eaLnBrk="1" hangingPunct="1"/>
            <a:r>
              <a:rPr lang="en-US" smtClean="0"/>
              <a:t>until end users and project coordinators are satisfied that the new system is functioning correctly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Low risk</a:t>
            </a:r>
          </a:p>
          <a:p>
            <a:pPr eaLnBrk="1" hangingPunct="1"/>
            <a:r>
              <a:rPr lang="en-US" smtClean="0"/>
              <a:t>Highest cost method:  perform all functions with both systems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6585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2623DDA1-D27A-4858-A2D9-EBEA33493E45}" type="slidenum">
              <a:rPr lang="en-US">
                <a:solidFill>
                  <a:srgbClr val="F5E7AB"/>
                </a:solidFill>
              </a:rPr>
              <a:pPr eaLnBrk="1" hangingPunct="1"/>
              <a:t>29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Pilot Conversion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new system is installed in multiple locations</a:t>
            </a:r>
          </a:p>
          <a:p>
            <a:pPr eaLnBrk="1" hangingPunct="1"/>
            <a:r>
              <a:rPr lang="en-US" smtClean="0"/>
              <a:t>Convert to new system in single location</a:t>
            </a:r>
          </a:p>
          <a:p>
            <a:pPr eaLnBrk="1" hangingPunct="1"/>
            <a:r>
              <a:rPr lang="en-US" smtClean="0"/>
              <a:t>Once complete in pilot location,</a:t>
            </a:r>
          </a:p>
          <a:p>
            <a:pPr lvl="1" eaLnBrk="1" hangingPunct="1"/>
            <a:r>
              <a:rPr lang="en-US" smtClean="0"/>
              <a:t>Evaluate and make any necessary changes</a:t>
            </a:r>
          </a:p>
        </p:txBody>
      </p:sp>
    </p:spTree>
    <p:extLst>
      <p:ext uri="{BB962C8B-B14F-4D97-AF65-F5344CB8AC3E}">
        <p14:creationId xmlns:p14="http://schemas.microsoft.com/office/powerpoint/2010/main" val="58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295400"/>
            <a:ext cx="86868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The Systems </a:t>
            </a:r>
            <a:r>
              <a:rPr lang="en-US" sz="2400" dirty="0" smtClean="0"/>
              <a:t>Approach</a:t>
            </a:r>
            <a:r>
              <a:rPr lang="id-ID" sz="2400" dirty="0"/>
              <a:t> </a:t>
            </a:r>
            <a:r>
              <a:rPr lang="id-ID" sz="2400" dirty="0" smtClean="0"/>
              <a:t>and </a:t>
            </a:r>
            <a:r>
              <a:rPr lang="en-US" sz="2400" dirty="0"/>
              <a:t>Systems Thinking</a:t>
            </a:r>
            <a:endParaRPr lang="id-ID" sz="2400" dirty="0" smtClean="0"/>
          </a:p>
          <a:p>
            <a:pPr>
              <a:spcBef>
                <a:spcPts val="0"/>
              </a:spcBef>
            </a:pPr>
            <a:r>
              <a:rPr lang="id-ID" sz="2400" dirty="0" smtClean="0"/>
              <a:t>Project </a:t>
            </a:r>
            <a:r>
              <a:rPr lang="id-ID" sz="2400" dirty="0"/>
              <a:t>Manajement, Planning for and justifying IT </a:t>
            </a:r>
            <a:r>
              <a:rPr lang="id-ID" sz="2400" dirty="0" smtClean="0"/>
              <a:t>Aplication</a:t>
            </a:r>
            <a:endParaRPr lang="id-ID" sz="2400" dirty="0"/>
          </a:p>
          <a:p>
            <a:pPr>
              <a:spcBef>
                <a:spcPts val="0"/>
              </a:spcBef>
            </a:pPr>
            <a:r>
              <a:rPr lang="id-ID" sz="2800" dirty="0"/>
              <a:t>Dua metodologi utama untuk membangun mereka </a:t>
            </a:r>
            <a:r>
              <a:rPr lang="en-US" sz="28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Enterprise Analysis</a:t>
            </a:r>
            <a:r>
              <a:rPr lang="en-US" dirty="0"/>
              <a:t> (Business Systems Planning)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Strategic Analysis</a:t>
            </a:r>
            <a:r>
              <a:rPr lang="en-US" dirty="0"/>
              <a:t> (Critical Success Factors)</a:t>
            </a:r>
          </a:p>
          <a:p>
            <a:pPr>
              <a:spcBef>
                <a:spcPts val="0"/>
              </a:spcBef>
            </a:pPr>
            <a:r>
              <a:rPr lang="id-ID" sz="2400" dirty="0" smtClean="0"/>
              <a:t>Strategic </a:t>
            </a:r>
            <a:r>
              <a:rPr lang="id-ID" sz="2400" dirty="0"/>
              <a:t>for aquiring  It </a:t>
            </a:r>
            <a:r>
              <a:rPr lang="id-ID" sz="2400" dirty="0" smtClean="0"/>
              <a:t>Aplications</a:t>
            </a:r>
            <a:endParaRPr lang="id-ID" sz="2400" dirty="0"/>
          </a:p>
          <a:p>
            <a:pPr>
              <a:spcBef>
                <a:spcPts val="0"/>
              </a:spcBef>
            </a:pPr>
            <a:r>
              <a:rPr lang="id-ID" sz="2400" dirty="0" smtClean="0"/>
              <a:t>The </a:t>
            </a:r>
            <a:r>
              <a:rPr lang="id-ID" sz="2400" dirty="0"/>
              <a:t>traditional systems Development  Life </a:t>
            </a:r>
            <a:r>
              <a:rPr lang="id-ID" sz="2400" dirty="0" smtClean="0"/>
              <a:t>Cycle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Using CSFs to Develop </a:t>
            </a:r>
            <a:r>
              <a:rPr lang="en-US" sz="2400" dirty="0" smtClean="0"/>
              <a:t>IS</a:t>
            </a:r>
            <a:r>
              <a:rPr lang="id-ID" sz="2400" dirty="0" smtClean="0"/>
              <a:t> and </a:t>
            </a:r>
            <a:r>
              <a:rPr lang="en-US" sz="2400" dirty="0" smtClean="0"/>
              <a:t>Using </a:t>
            </a:r>
            <a:r>
              <a:rPr lang="en-US" sz="2400" dirty="0"/>
              <a:t>CSFs to Develop </a:t>
            </a:r>
            <a:r>
              <a:rPr lang="en-US" sz="2400" dirty="0" smtClean="0"/>
              <a:t>IS</a:t>
            </a:r>
            <a:endParaRPr lang="id-ID" sz="2400" dirty="0" smtClean="0"/>
          </a:p>
          <a:p>
            <a:pPr>
              <a:spcBef>
                <a:spcPts val="0"/>
              </a:spcBef>
            </a:pPr>
            <a:r>
              <a:rPr lang="en-US" sz="2400" dirty="0"/>
              <a:t>Systems Development and Organizational </a:t>
            </a:r>
            <a:r>
              <a:rPr lang="en-US" sz="2400" dirty="0" smtClean="0"/>
              <a:t>Change</a:t>
            </a:r>
            <a:endParaRPr lang="id-ID" sz="2400" dirty="0" smtClean="0"/>
          </a:p>
          <a:p>
            <a:pPr>
              <a:spcBef>
                <a:spcPts val="0"/>
              </a:spcBef>
            </a:pPr>
            <a:r>
              <a:rPr lang="en-US" sz="2400" dirty="0"/>
              <a:t>Capital Budgeting Models</a:t>
            </a:r>
            <a:endParaRPr lang="id-ID" sz="2400" dirty="0"/>
          </a:p>
          <a:p>
            <a:pPr>
              <a:spcBef>
                <a:spcPts val="0"/>
              </a:spcBef>
            </a:pPr>
            <a:r>
              <a:rPr lang="id-ID" sz="2400" dirty="0"/>
              <a:t>Alternative Methods and Tools for systems </a:t>
            </a:r>
            <a:r>
              <a:rPr lang="id-ID" sz="2400" dirty="0" smtClean="0"/>
              <a:t>developmment</a:t>
            </a:r>
            <a:endParaRPr lang="id-ID" sz="2400" dirty="0"/>
          </a:p>
          <a:p>
            <a:pPr>
              <a:spcBef>
                <a:spcPts val="0"/>
              </a:spcBef>
            </a:pPr>
            <a:r>
              <a:rPr lang="id-ID" sz="2400" dirty="0"/>
              <a:t>Vendor and software </a:t>
            </a:r>
            <a:r>
              <a:rPr lang="id-ID" sz="2400" dirty="0" smtClean="0"/>
              <a:t>Selection</a:t>
            </a:r>
          </a:p>
          <a:p>
            <a:pPr>
              <a:spcBef>
                <a:spcPts val="0"/>
              </a:spcBef>
            </a:pPr>
            <a:endParaRPr lang="id-ID" sz="2400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914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4000" b="1" dirty="0" smtClean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sz="4000" b="1" dirty="0">
              <a:solidFill>
                <a:srgbClr val="FF33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42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4F5738E1-188D-4738-966D-420656F7496E}" type="slidenum">
              <a:rPr lang="en-US">
                <a:solidFill>
                  <a:srgbClr val="F5E7AB"/>
                </a:solidFill>
              </a:rPr>
              <a:pPr eaLnBrk="1" hangingPunct="1"/>
              <a:t>30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Phased Conversion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Incremental approach to conversion</a:t>
            </a:r>
          </a:p>
          <a:p>
            <a:pPr eaLnBrk="1" hangingPunct="1"/>
            <a:r>
              <a:rPr lang="en-US" smtClean="0"/>
              <a:t>Bring in new system as a series of functional components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Lower risk</a:t>
            </a:r>
          </a:p>
          <a:p>
            <a:pPr eaLnBrk="1" hangingPunct="1"/>
            <a:r>
              <a:rPr lang="en-US" smtClean="0"/>
              <a:t>Takes the most time</a:t>
            </a:r>
          </a:p>
        </p:txBody>
      </p:sp>
    </p:spTree>
    <p:extLst>
      <p:ext uri="{BB962C8B-B14F-4D97-AF65-F5344CB8AC3E}">
        <p14:creationId xmlns:p14="http://schemas.microsoft.com/office/powerpoint/2010/main" val="3894349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94AAAC08-AA6E-495F-8C28-2B07A2AAF5E9}" type="slidenum">
              <a:rPr lang="en-US">
                <a:solidFill>
                  <a:srgbClr val="F5E7AB"/>
                </a:solidFill>
              </a:rPr>
              <a:pPr eaLnBrk="1" hangingPunct="1"/>
              <a:t>31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maintenance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Corrective:</a:t>
            </a:r>
            <a:r>
              <a:rPr lang="en-US" smtClean="0"/>
              <a:t>  fix bugs and logical errors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Adaptive:</a:t>
            </a:r>
            <a:r>
              <a:rPr lang="en-US" smtClean="0"/>
              <a:t> add new functionality to accommodate changes in business or environment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Perfective:</a:t>
            </a:r>
            <a:r>
              <a:rPr lang="en-US" smtClean="0"/>
              <a:t>   improve performance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Preventive</a:t>
            </a:r>
            <a:r>
              <a:rPr lang="en-US" smtClean="0"/>
              <a:t>: reduce chances of failure</a:t>
            </a:r>
          </a:p>
        </p:txBody>
      </p:sp>
    </p:spTree>
    <p:extLst>
      <p:ext uri="{BB962C8B-B14F-4D97-AF65-F5344CB8AC3E}">
        <p14:creationId xmlns:p14="http://schemas.microsoft.com/office/powerpoint/2010/main" val="2739555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4EB684DC-C99D-42EA-A830-22A0BA0A6922}" type="slidenum">
              <a:rPr lang="en-US">
                <a:solidFill>
                  <a:srgbClr val="F5E7AB"/>
                </a:solidFill>
              </a:rPr>
              <a:pPr eaLnBrk="1" hangingPunct="1"/>
              <a:t>32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Post-implementation review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Ensure new system meets the business objectives</a:t>
            </a:r>
          </a:p>
          <a:p>
            <a:pPr eaLnBrk="1" hangingPunct="1"/>
            <a:r>
              <a:rPr lang="en-US" smtClean="0"/>
              <a:t>Periodic review or audit</a:t>
            </a:r>
          </a:p>
        </p:txBody>
      </p:sp>
    </p:spTree>
    <p:extLst>
      <p:ext uri="{BB962C8B-B14F-4D97-AF65-F5344CB8AC3E}">
        <p14:creationId xmlns:p14="http://schemas.microsoft.com/office/powerpoint/2010/main" val="3236624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59ACF987-B292-4B1C-B24E-5B68042AB7FC}" type="slidenum">
              <a:rPr lang="en-US">
                <a:solidFill>
                  <a:srgbClr val="F5E7AB"/>
                </a:solidFill>
              </a:rPr>
              <a:pPr eaLnBrk="1" hangingPunct="1"/>
              <a:t>33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Implementation </a:t>
            </a:r>
            <a:r>
              <a:rPr lang="en-US" dirty="0" smtClean="0"/>
              <a:t>Challenges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Tantangan Implementasi</a:t>
            </a:r>
            <a:endParaRPr lang="en-US" dirty="0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system involves major organizational change</a:t>
            </a:r>
          </a:p>
          <a:p>
            <a:pPr eaLnBrk="1" hangingPunct="1"/>
            <a:r>
              <a:rPr lang="en-US" smtClean="0"/>
              <a:t>Manage changes to </a:t>
            </a:r>
          </a:p>
          <a:p>
            <a:pPr lvl="1" eaLnBrk="1" hangingPunct="1"/>
            <a:r>
              <a:rPr lang="en-US" smtClean="0"/>
              <a:t>Business processes</a:t>
            </a:r>
          </a:p>
          <a:p>
            <a:pPr lvl="1" eaLnBrk="1" hangingPunct="1"/>
            <a:r>
              <a:rPr lang="en-US" smtClean="0"/>
              <a:t>Organizational structures</a:t>
            </a:r>
          </a:p>
          <a:p>
            <a:pPr lvl="1" eaLnBrk="1" hangingPunct="1"/>
            <a:r>
              <a:rPr lang="en-US" smtClean="0"/>
              <a:t>Managerial roles</a:t>
            </a:r>
          </a:p>
          <a:p>
            <a:pPr lvl="1" eaLnBrk="1" hangingPunct="1"/>
            <a:r>
              <a:rPr lang="en-US" smtClean="0"/>
              <a:t>Work assignments </a:t>
            </a:r>
          </a:p>
          <a:p>
            <a:pPr lvl="1" eaLnBrk="1" hangingPunct="1"/>
            <a:r>
              <a:rPr lang="en-US" smtClean="0"/>
              <a:t>Stakeholder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874044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CCACB765-3002-4FEB-A731-7B9439E3F15B}" type="slidenum">
              <a:rPr lang="en-US">
                <a:solidFill>
                  <a:srgbClr val="F5E7AB"/>
                </a:solidFill>
              </a:rPr>
              <a:pPr eaLnBrk="1" hangingPunct="1"/>
              <a:t>34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Resistance 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way of doing things generates resistance</a:t>
            </a:r>
          </a:p>
          <a:p>
            <a:pPr eaLnBrk="1" hangingPunct="1"/>
            <a:r>
              <a:rPr lang="en-US" smtClean="0"/>
              <a:t>Key to solving is</a:t>
            </a:r>
          </a:p>
          <a:p>
            <a:pPr lvl="1" eaLnBrk="1" hangingPunct="1"/>
            <a:r>
              <a:rPr lang="en-US" smtClean="0"/>
              <a:t>User involvement in organizational changes and development of new systems</a:t>
            </a:r>
          </a:p>
          <a:p>
            <a:pPr eaLnBrk="1" hangingPunct="1"/>
            <a:r>
              <a:rPr lang="en-US" smtClean="0"/>
              <a:t>User involvement</a:t>
            </a:r>
          </a:p>
          <a:p>
            <a:pPr lvl="1" eaLnBrk="1" hangingPunct="1"/>
            <a:r>
              <a:rPr lang="en-US" smtClean="0"/>
              <a:t>End users on systems development teams</a:t>
            </a:r>
          </a:p>
          <a:p>
            <a:pPr lvl="1" eaLnBrk="1" hangingPunct="1"/>
            <a:r>
              <a:rPr lang="en-US" smtClean="0"/>
              <a:t>End user ownership of new system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3657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E466999D-12AC-4D46-91FC-D6DEA1D66F8F}" type="slidenum">
              <a:rPr lang="en-US">
                <a:solidFill>
                  <a:srgbClr val="F5E7AB"/>
                </a:solidFill>
              </a:rPr>
              <a:pPr eaLnBrk="1" hangingPunct="1"/>
              <a:t>35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Reasons for User Resistance to Knowledge Management Systems</a:t>
            </a:r>
          </a:p>
        </p:txBody>
      </p:sp>
      <p:pic>
        <p:nvPicPr>
          <p:cNvPr id="78852" name="Picture 5" descr="obr43559_102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33600"/>
            <a:ext cx="796243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649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65B630CA-1731-448D-A5E8-44D0A92A0A18}" type="slidenum">
              <a:rPr lang="en-US">
                <a:solidFill>
                  <a:srgbClr val="F5E7AB"/>
                </a:solidFill>
              </a:rPr>
              <a:pPr eaLnBrk="1" hangingPunct="1"/>
              <a:t>36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Change Management Dimensions</a:t>
            </a:r>
          </a:p>
        </p:txBody>
      </p:sp>
      <p:pic>
        <p:nvPicPr>
          <p:cNvPr id="79876" name="Picture 5" descr="obr43559_102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154" y="1529496"/>
            <a:ext cx="8406694" cy="46452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1128889" y="6200410"/>
            <a:ext cx="7785806" cy="45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Source: Adapted from Grant Norris, James Hurley, Kenneth Harley, John Dunleavy, and John Balls, </a:t>
            </a:r>
            <a:r>
              <a:rPr lang="en-US" sz="1100" i="1"/>
              <a:t>E-Business and ERP:</a:t>
            </a:r>
          </a:p>
          <a:p>
            <a:pPr eaLnBrk="1" hangingPunct="1"/>
            <a:r>
              <a:rPr lang="en-US" sz="1100" i="1"/>
              <a:t>Transforming the Enterprise</a:t>
            </a:r>
            <a:r>
              <a:rPr lang="en-US" sz="1100"/>
              <a:t>, p. 120. Copyright @2000 by John Wiley &amp; Sons Inc.  Reprinted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2940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ABFE67B2-0215-4D73-85C2-805A3AC5A070}" type="slidenum">
              <a:rPr lang="en-US">
                <a:solidFill>
                  <a:srgbClr val="F5E7AB"/>
                </a:solidFill>
              </a:rPr>
              <a:pPr eaLnBrk="1" hangingPunct="1"/>
              <a:t>37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Management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Involve as many people as possible in planning and application development</a:t>
            </a:r>
          </a:p>
          <a:p>
            <a:pPr eaLnBrk="1" hangingPunct="1"/>
            <a:r>
              <a:rPr lang="en-US" sz="2800" dirty="0" smtClean="0"/>
              <a:t>Make constant change an expected part of the culture</a:t>
            </a:r>
          </a:p>
          <a:p>
            <a:pPr eaLnBrk="1" hangingPunct="1"/>
            <a:r>
              <a:rPr lang="en-US" sz="2800" dirty="0" smtClean="0"/>
              <a:t>Tell everyone as much as possible about everything as often as possible</a:t>
            </a:r>
          </a:p>
          <a:p>
            <a:pPr eaLnBrk="1" hangingPunct="1"/>
            <a:r>
              <a:rPr lang="en-US" sz="2800" dirty="0" smtClean="0"/>
              <a:t>Make liberal use of financial incentives and recognition</a:t>
            </a:r>
          </a:p>
          <a:p>
            <a:pPr eaLnBrk="1" hangingPunct="1"/>
            <a:r>
              <a:rPr lang="en-US" sz="2800" dirty="0" smtClean="0"/>
              <a:t>Work within the company culture, not around it</a:t>
            </a:r>
          </a:p>
        </p:txBody>
      </p:sp>
    </p:spTree>
    <p:extLst>
      <p:ext uri="{BB962C8B-B14F-4D97-AF65-F5344CB8AC3E}">
        <p14:creationId xmlns:p14="http://schemas.microsoft.com/office/powerpoint/2010/main" val="4232376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79D33E7C-D016-45AD-ACA1-329C31E8E13B}" type="slidenum">
              <a:rPr lang="en-US">
                <a:solidFill>
                  <a:srgbClr val="F5E7AB"/>
                </a:solidFill>
              </a:rPr>
              <a:pPr eaLnBrk="1" hangingPunct="1"/>
              <a:t>38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 of Change Management</a:t>
            </a:r>
          </a:p>
        </p:txBody>
      </p:sp>
      <p:pic>
        <p:nvPicPr>
          <p:cNvPr id="81924" name="Picture 6" descr="obr43559_103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425" y="1219200"/>
            <a:ext cx="7586663" cy="4700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493889" y="6200410"/>
            <a:ext cx="8443737" cy="45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Source: Adapted from Martin Diese, Conrad Nowikow, Patric King, and Amy Wright, </a:t>
            </a:r>
            <a:r>
              <a:rPr lang="en-US" sz="1100" i="1"/>
              <a:t>Executive’s Guide to E-Business:  From Tactics to Strategy</a:t>
            </a:r>
            <a:r>
              <a:rPr lang="en-US" sz="1100"/>
              <a:t>, p. 190.  Copyright @ 2000 by John Wiley &amp; Sons Inc. Reprinted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8862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23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F115B8EE-FDA2-4E43-A289-6A69EEB7F193}" type="slidenum">
              <a:rPr lang="en-US">
                <a:solidFill>
                  <a:srgbClr val="F5E7AB"/>
                </a:solidFill>
              </a:rPr>
              <a:pPr eaLnBrk="1" hangingPunct="1"/>
              <a:t>4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The Systems Approach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525963"/>
          </a:xfrm>
        </p:spPr>
        <p:txBody>
          <a:bodyPr/>
          <a:lstStyle/>
          <a:p>
            <a:pPr marL="430149" indent="-430149" eaLnBrk="1" hangingPunct="1"/>
            <a:r>
              <a:rPr lang="en-US" sz="2300" dirty="0"/>
              <a:t>A problem solving technique that uses a systems orientation to define problems and opportunities and develop appropriate and feasible solutions.</a:t>
            </a:r>
          </a:p>
          <a:p>
            <a:pPr marL="430149" indent="-430149" eaLnBrk="1" hangingPunct="1"/>
            <a:r>
              <a:rPr lang="en-US" sz="2300" dirty="0"/>
              <a:t>Analyzing a problem and formulating a solution involves the following interrelated activities:</a:t>
            </a:r>
          </a:p>
          <a:p>
            <a:pPr marL="817283" lvl="1" indent="-430149" eaLnBrk="1" hangingPunct="1">
              <a:buFont typeface="Wingdings" pitchFamily="2" charset="2"/>
              <a:buAutoNum type="arabicPeriod"/>
            </a:pPr>
            <a:r>
              <a:rPr lang="en-US" sz="2300" dirty="0"/>
              <a:t>Recognize and define a problem or opportunity using </a:t>
            </a:r>
            <a:r>
              <a:rPr lang="en-US" sz="2300" dirty="0">
                <a:solidFill>
                  <a:srgbClr val="FF0000"/>
                </a:solidFill>
              </a:rPr>
              <a:t>systems thinking</a:t>
            </a:r>
          </a:p>
          <a:p>
            <a:pPr marL="817283" lvl="1" indent="-430149" eaLnBrk="1" hangingPunct="1">
              <a:buFont typeface="Wingdings" pitchFamily="2" charset="2"/>
              <a:buAutoNum type="arabicPeriod"/>
            </a:pPr>
            <a:r>
              <a:rPr lang="en-US" sz="2300" dirty="0"/>
              <a:t>Develop and evaluate alternative system solutions</a:t>
            </a:r>
          </a:p>
          <a:p>
            <a:pPr marL="817283" lvl="1" indent="-430149" eaLnBrk="1" hangingPunct="1">
              <a:buFont typeface="Wingdings" pitchFamily="2" charset="2"/>
              <a:buAutoNum type="arabicPeriod"/>
            </a:pPr>
            <a:r>
              <a:rPr lang="en-US" sz="2300" dirty="0"/>
              <a:t>Select the system solution that best meets your requirements</a:t>
            </a:r>
          </a:p>
          <a:p>
            <a:pPr marL="817283" lvl="1" indent="-430149" eaLnBrk="1" hangingPunct="1">
              <a:buFont typeface="Wingdings" pitchFamily="2" charset="2"/>
              <a:buAutoNum type="arabicPeriod"/>
            </a:pPr>
            <a:r>
              <a:rPr lang="en-US" sz="2300" dirty="0"/>
              <a:t>Design the selected system solution</a:t>
            </a:r>
          </a:p>
          <a:p>
            <a:pPr marL="817283" lvl="1" indent="-430149" eaLnBrk="1" hangingPunct="1">
              <a:buFont typeface="Wingdings" pitchFamily="2" charset="2"/>
              <a:buAutoNum type="arabicPeriod"/>
            </a:pPr>
            <a:r>
              <a:rPr lang="en-US" sz="2300" dirty="0"/>
              <a:t>Implement and evaluate the success of the designed system</a:t>
            </a:r>
          </a:p>
        </p:txBody>
      </p:sp>
    </p:spTree>
    <p:extLst>
      <p:ext uri="{BB962C8B-B14F-4D97-AF65-F5344CB8AC3E}">
        <p14:creationId xmlns:p14="http://schemas.microsoft.com/office/powerpoint/2010/main" val="3573060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Talk about...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id-ID" sz="2400" dirty="0" smtClean="0"/>
              <a:t>Memahami mengapa membangun sistem baru adalah proses perubahan organisasi </a:t>
            </a:r>
          </a:p>
          <a:p>
            <a:r>
              <a:rPr lang="id-ID" sz="2400" dirty="0" smtClean="0"/>
              <a:t>Menjelaskan bagaimana organisasi dapat mengembangkan sistem informasi yang sesuai dengan rencana bisnis</a:t>
            </a:r>
          </a:p>
          <a:p>
            <a:r>
              <a:rPr lang="id-ID" sz="2400" dirty="0" smtClean="0"/>
              <a:t>Mengidentifikasi kegiatan inti dalam proses pengembangan sistem </a:t>
            </a:r>
          </a:p>
          <a:p>
            <a:r>
              <a:rPr lang="id-ID" sz="2400" dirty="0" smtClean="0"/>
              <a:t>Menjelaskan berbagai model untuk menentukan nilai bisnis dari sistem informasi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1214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Systems as Planned Organizational Change</a:t>
            </a:r>
            <a:r>
              <a:rPr lang="id-ID" sz="3200" b="1" dirty="0" smtClean="0">
                <a:solidFill>
                  <a:srgbClr val="FF0000"/>
                </a:solidFill>
              </a:rPr>
              <a:t/>
            </a:r>
            <a:br>
              <a:rPr lang="id-ID" sz="3200" b="1" dirty="0" smtClean="0">
                <a:solidFill>
                  <a:srgbClr val="FF0000"/>
                </a:solidFill>
              </a:rPr>
            </a:br>
            <a:r>
              <a:rPr lang="id-ID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(Sistem seperti Rencana Perubahan Organisasi )</a:t>
            </a:r>
            <a:endParaRPr lang="en-US" sz="20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An IS </a:t>
            </a:r>
            <a:r>
              <a:rPr lang="en-US" sz="2800" dirty="0" err="1" smtClean="0"/>
              <a:t>is</a:t>
            </a:r>
            <a:r>
              <a:rPr lang="en-US" sz="2800" dirty="0" smtClean="0"/>
              <a:t> a sociotechnical entity</a:t>
            </a:r>
          </a:p>
          <a:p>
            <a:pPr marL="895350" lvl="1" indent="-438150">
              <a:defRPr/>
            </a:pPr>
            <a:r>
              <a:rPr lang="id-ID" sz="2400" dirty="0" smtClean="0"/>
              <a:t>Menyiratkan perubahan dalam pekerjaan, keterampilan, manajemen dan organisasi.</a:t>
            </a:r>
          </a:p>
          <a:p>
            <a:pPr marL="895350" lvl="1" indent="-438150">
              <a:defRPr/>
            </a:pPr>
            <a:r>
              <a:rPr lang="id-ID" sz="2400" dirty="0" smtClean="0"/>
              <a:t>IS seperti yang direncanakan dalam perubahan organisasi </a:t>
            </a:r>
          </a:p>
          <a:p>
            <a:pPr marL="895350" lvl="1" indent="-438150">
              <a:defRPr/>
            </a:pPr>
            <a:r>
              <a:rPr lang="id-ID" sz="2400" dirty="0" smtClean="0"/>
              <a:t>Sistem dapat menjadi teknik keberhasilan tetapi juga kegagalan organisasi. </a:t>
            </a:r>
            <a:br>
              <a:rPr lang="id-ID" sz="2400" dirty="0" smtClean="0"/>
            </a:br>
            <a:endParaRPr lang="id-ID" sz="2400" dirty="0" smtClean="0"/>
          </a:p>
          <a:p>
            <a:pPr lvl="1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93540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Linking IS to the Business Plan</a:t>
            </a:r>
            <a:r>
              <a:rPr lang="id-ID" sz="3200" b="1" dirty="0" smtClean="0">
                <a:solidFill>
                  <a:srgbClr val="FF0000"/>
                </a:solidFill>
              </a:rPr>
              <a:t> </a:t>
            </a:r>
            <a:r>
              <a:rPr lang="id-ID" sz="3200" b="1" dirty="0" smtClean="0">
                <a:solidFill>
                  <a:srgbClr val="FF0000"/>
                </a:solidFill>
              </a:rPr>
              <a:t/>
            </a:r>
            <a:br>
              <a:rPr lang="id-ID" sz="3200" b="1" dirty="0" smtClean="0">
                <a:solidFill>
                  <a:srgbClr val="FF0000"/>
                </a:solidFill>
              </a:rPr>
            </a:br>
            <a:r>
              <a:rPr lang="id-ID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id-ID" sz="2000" b="1" dirty="0" smtClean="0">
                <a:solidFill>
                  <a:srgbClr val="FF0000"/>
                </a:solidFill>
              </a:rPr>
              <a:t>Menghubungkan IS Rencana Bisnis</a:t>
            </a:r>
            <a:r>
              <a:rPr lang="id-ID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0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28799"/>
            <a:ext cx="8640763" cy="3903663"/>
          </a:xfrm>
        </p:spPr>
        <p:txBody>
          <a:bodyPr/>
          <a:lstStyle/>
          <a:p>
            <a:r>
              <a:rPr lang="en-US" sz="2000" b="1" dirty="0" smtClean="0"/>
              <a:t>Information Systems Plan</a:t>
            </a:r>
            <a:r>
              <a:rPr lang="en-US" sz="2000" dirty="0" smtClean="0"/>
              <a:t> - </a:t>
            </a:r>
            <a:r>
              <a:rPr lang="id-ID" sz="2000" dirty="0" smtClean="0"/>
              <a:t> </a:t>
            </a:r>
            <a:r>
              <a:rPr lang="sv-SE" sz="2400" dirty="0" smtClean="0"/>
              <a:t>Sebuah peta jalan yang menunjukkan arah pengembangan sistem, dasar pemikiran, situasi saat ini, strategi manajemen, rencana pelaksanaan, dan anggaran </a:t>
            </a:r>
            <a:endParaRPr lang="en-US" sz="2400" dirty="0" smtClean="0"/>
          </a:p>
          <a:p>
            <a:r>
              <a:rPr lang="en-US" sz="2000" b="1" dirty="0" smtClean="0"/>
              <a:t>Contents of an IS plan</a:t>
            </a:r>
            <a:endParaRPr lang="en-US" sz="2000" dirty="0" smtClean="0"/>
          </a:p>
          <a:p>
            <a:pPr marL="628650" lvl="1" indent="-361950"/>
            <a:r>
              <a:rPr lang="id-ID" sz="2000" dirty="0" smtClean="0"/>
              <a:t>Tujuan dari rencana </a:t>
            </a:r>
          </a:p>
          <a:p>
            <a:pPr marL="628650" lvl="1" indent="-361950"/>
            <a:r>
              <a:rPr lang="id-ID" sz="2000" dirty="0" smtClean="0"/>
              <a:t>Rencana Bisnis Strategis (situasi saat ini, perubahan lingkungan) </a:t>
            </a:r>
          </a:p>
          <a:p>
            <a:pPr marL="628650" lvl="1" indent="-361950"/>
            <a:r>
              <a:rPr lang="id-ID" sz="2000" dirty="0" smtClean="0"/>
              <a:t>Sistem saat ini (kesulitan memenuhi kebutuhan bisnis) </a:t>
            </a:r>
          </a:p>
          <a:p>
            <a:pPr marL="628650" lvl="1" indent="-361950"/>
            <a:r>
              <a:rPr lang="id-ID" sz="2000" dirty="0" smtClean="0"/>
              <a:t>Perkembangan baru (rasional, kemampuan baru Bisnis diperlukan) </a:t>
            </a:r>
          </a:p>
          <a:p>
            <a:pPr marL="628650" lvl="1" indent="-361950"/>
            <a:r>
              <a:rPr lang="id-ID" sz="2000" dirty="0" smtClean="0"/>
              <a:t>Strategi manajemen (rencana Akuisisi, reorganisasi internal) </a:t>
            </a:r>
          </a:p>
          <a:p>
            <a:pPr marL="628650" lvl="1" indent="-361950"/>
            <a:r>
              <a:rPr lang="id-ID" sz="2000" dirty="0" smtClean="0"/>
              <a:t>Rencana Pelaksanaan </a:t>
            </a:r>
          </a:p>
          <a:p>
            <a:pPr marL="628650" lvl="1" indent="-361950"/>
            <a:r>
              <a:rPr lang="id-ID" sz="2000" dirty="0" smtClean="0"/>
              <a:t>Kebutuhan anggaran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40891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Establishing Organizational Information Requirements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id-ID" sz="2800" dirty="0" smtClean="0"/>
              <a:t>Untuk mengembangkan </a:t>
            </a:r>
            <a:r>
              <a:rPr lang="id-ID" sz="2800" dirty="0"/>
              <a:t>rencana efektif IS, </a:t>
            </a:r>
            <a:r>
              <a:rPr lang="id-ID" sz="2800" dirty="0" smtClean="0"/>
              <a:t>organisasi harus memiliki pemahaman yang jelas dari kedua kebutuhan informasi jangka panjang dan pendek.</a:t>
            </a:r>
          </a:p>
          <a:p>
            <a:pPr>
              <a:lnSpc>
                <a:spcPct val="130000"/>
              </a:lnSpc>
            </a:pPr>
            <a:r>
              <a:rPr lang="id-ID" sz="2800" dirty="0" smtClean="0"/>
              <a:t>Dua metodologi utama untuk membangun mereka </a:t>
            </a:r>
            <a:r>
              <a:rPr lang="en-US" sz="2800" dirty="0" smtClean="0"/>
              <a:t>:</a:t>
            </a:r>
          </a:p>
          <a:p>
            <a:pPr lvl="1">
              <a:lnSpc>
                <a:spcPct val="130000"/>
              </a:lnSpc>
            </a:pPr>
            <a:r>
              <a:rPr lang="en-US" b="1" dirty="0" smtClean="0"/>
              <a:t>Enterprise Analysis</a:t>
            </a:r>
            <a:r>
              <a:rPr lang="en-US" dirty="0" smtClean="0"/>
              <a:t> (Business Systems Planning)</a:t>
            </a:r>
          </a:p>
          <a:p>
            <a:pPr lvl="1">
              <a:lnSpc>
                <a:spcPct val="130000"/>
              </a:lnSpc>
            </a:pPr>
            <a:r>
              <a:rPr lang="en-US" b="1" dirty="0" smtClean="0"/>
              <a:t>Strategic Analysis</a:t>
            </a:r>
            <a:r>
              <a:rPr lang="en-US" dirty="0" smtClean="0"/>
              <a:t> (Critical Success Factors)</a:t>
            </a:r>
          </a:p>
          <a:p>
            <a:pPr lvl="1">
              <a:lnSpc>
                <a:spcPct val="130000"/>
              </a:lnSpc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7818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Enterprise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783138"/>
          </a:xfrm>
        </p:spPr>
        <p:txBody>
          <a:bodyPr/>
          <a:lstStyle/>
          <a:p>
            <a:r>
              <a:rPr lang="id-ID" sz="2400" dirty="0" smtClean="0"/>
              <a:t>Analisis kebutuhan informasi organisasi yang luas dengan melihat seluruh organisasi dalam hal unit organisasi, fungsi, proses, dan elemen data, membantu mengidentifikasi entitas dan atribut kunci dalam data organisasi </a:t>
            </a:r>
            <a:endParaRPr lang="en-US" sz="2400" dirty="0" smtClean="0"/>
          </a:p>
          <a:p>
            <a:r>
              <a:rPr lang="en-US" sz="2400" dirty="0" smtClean="0"/>
              <a:t>Developed by IBM in the 1960s</a:t>
            </a:r>
          </a:p>
          <a:p>
            <a:r>
              <a:rPr lang="en-US" sz="2400" b="1" dirty="0" smtClean="0"/>
              <a:t>Method:</a:t>
            </a:r>
            <a:r>
              <a:rPr lang="en-US" sz="2400" dirty="0" smtClean="0"/>
              <a:t>  </a:t>
            </a:r>
            <a:r>
              <a:rPr lang="id-ID" sz="2400" dirty="0" smtClean="0"/>
              <a:t>Ambil sampel besar, manajer meminta mereka bagaimana mereka menggunakan informasi, di mana mereka mendapatkannya, seperti apa lingkungan mereka, apa tujuan mereka, bagaimana mereka membuat keputusan dan apa kebutuhan data mereka </a:t>
            </a:r>
          </a:p>
          <a:p>
            <a:r>
              <a:rPr lang="id-ID" sz="2000" dirty="0" smtClean="0"/>
              <a:t>(mereka = Group/timWork in organization involve menejer)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22544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Enterprise Analysis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712200" cy="4171950"/>
          </a:xfrm>
        </p:spPr>
        <p:txBody>
          <a:bodyPr/>
          <a:lstStyle/>
          <a:p>
            <a:r>
              <a:rPr lang="id-ID" sz="2400" dirty="0" smtClean="0"/>
              <a:t>Memberikan pandangan yang komprehensif dari organisasi.</a:t>
            </a:r>
          </a:p>
          <a:p>
            <a:r>
              <a:rPr lang="id-ID" sz="2400" dirty="0" smtClean="0"/>
              <a:t>Menghasilkan sejumlah besar informasi, mahal untuk mengumpulkan dan sulit untuk menganalisa</a:t>
            </a:r>
          </a:p>
          <a:p>
            <a:r>
              <a:rPr lang="id-ID" sz="2400" dirty="0" smtClean="0"/>
              <a:t>Bias terhadap manajemen puncak dan pengolahan data </a:t>
            </a:r>
          </a:p>
          <a:p>
            <a:r>
              <a:rPr lang="id-ID" sz="2400" dirty="0" smtClean="0"/>
              <a:t>Fokus pada tujuan tidak penting tetapi lebih fokus pada apa informasi yang ada digunakan </a:t>
            </a:r>
          </a:p>
          <a:p>
            <a:r>
              <a:rPr lang="id-ID" sz="2400" dirty="0" smtClean="0"/>
              <a:t>Hasilnya adalah kecenderungan untuk mengotomatisasi apa pun  yang ada (</a:t>
            </a:r>
            <a:r>
              <a:rPr lang="en-US" sz="2400" b="1" i="1" dirty="0" smtClean="0"/>
              <a:t>The result is a tendency to automate whatever exists</a:t>
            </a:r>
            <a:r>
              <a:rPr lang="id-ID" sz="2400" b="1" i="1" dirty="0" smtClean="0"/>
              <a:t>)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11083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629650" cy="1143000"/>
          </a:xfrm>
        </p:spPr>
        <p:txBody>
          <a:bodyPr/>
          <a:lstStyle/>
          <a:p>
            <a:pPr algn="ctr"/>
            <a:r>
              <a:rPr lang="en-US" smtClean="0"/>
              <a:t>Critical Success Factors</a:t>
            </a:r>
            <a:r>
              <a:rPr lang="id-ID" smtClean="0"/>
              <a:t> (CSF)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185" y="1425575"/>
            <a:ext cx="8178800" cy="4743450"/>
          </a:xfrm>
        </p:spPr>
        <p:txBody>
          <a:bodyPr/>
          <a:lstStyle/>
          <a:p>
            <a:r>
              <a:rPr lang="id-ID" sz="2400" dirty="0" smtClean="0"/>
              <a:t>Sejumlah kecil tujuan mudah diidentifikasi tujuan operasional yang dibentuk oleh industri, perusahaan, dan manajer, serta lingkungan yang lebih luas sekalipun mudah di indentifikasi yang diyakini untuk menjamin keberhasilan suatu organisasi</a:t>
            </a:r>
            <a:r>
              <a:rPr lang="en-US" sz="2400" dirty="0" smtClean="0"/>
              <a:t>.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8"/>
          <a:stretch>
            <a:fillRect/>
          </a:stretch>
        </p:blipFill>
        <p:spPr bwMode="auto">
          <a:xfrm>
            <a:off x="880235" y="3276600"/>
            <a:ext cx="7632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78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CSFs to Develop IS</a:t>
            </a:r>
          </a:p>
        </p:txBody>
      </p:sp>
      <p:pic>
        <p:nvPicPr>
          <p:cNvPr id="11267" name="Picture 1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4770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863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Success Factors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178800" cy="4171950"/>
          </a:xfrm>
        </p:spPr>
        <p:txBody>
          <a:bodyPr/>
          <a:lstStyle/>
          <a:p>
            <a:r>
              <a:rPr lang="id-ID" sz="2400" smtClean="0"/>
              <a:t>Menghasilkan satu set data yang lebih kecil untuk menganalisis </a:t>
            </a:r>
          </a:p>
          <a:p>
            <a:r>
              <a:rPr lang="id-ID" sz="2400" smtClean="0"/>
              <a:t>Dapat disesuaikan dengan struktur masing-masing industri </a:t>
            </a:r>
          </a:p>
          <a:p>
            <a:r>
              <a:rPr lang="id-ID" sz="2400" smtClean="0"/>
              <a:t>Memperhitungkan perubahan lingkungan </a:t>
            </a:r>
          </a:p>
          <a:p>
            <a:r>
              <a:rPr lang="id-ID" sz="2400" smtClean="0"/>
              <a:t>Pengumpulan data dan analisis yang 'bentuk seni' </a:t>
            </a:r>
          </a:p>
          <a:p>
            <a:r>
              <a:rPr lang="id-ID" sz="2400" smtClean="0"/>
              <a:t>Kebingungan antara CSF individu dan organisasi</a:t>
            </a:r>
          </a:p>
          <a:p>
            <a:r>
              <a:rPr lang="id-ID" sz="2400" smtClean="0"/>
              <a:t>Bias terhadap manajer puncak </a:t>
            </a:r>
          </a:p>
          <a:p>
            <a:r>
              <a:rPr lang="id-ID" sz="2400" smtClean="0"/>
              <a:t>Mengasumsikan bahwa sukses TPS sudah ada </a:t>
            </a:r>
            <a:br>
              <a:rPr lang="id-ID" sz="2400" smtClean="0"/>
            </a:br>
            <a:r>
              <a:rPr lang="id-ID" sz="2400" smtClean="0"/>
              <a:t>Seperti Metode analisis Perusahaan memberikan gambaran statis (</a:t>
            </a:r>
            <a:r>
              <a:rPr lang="en-US" sz="2400" b="1" i="1" smtClean="0"/>
              <a:t>Like the Enterprise Analysis method provides a static picture</a:t>
            </a:r>
            <a:r>
              <a:rPr lang="id-ID" sz="2400" b="1" i="1" smtClean="0"/>
              <a:t>)</a:t>
            </a: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0839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sz="3600" dirty="0" smtClean="0"/>
              <a:t>Systems Development and Organizational Change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507413" cy="3884613"/>
          </a:xfrm>
        </p:spPr>
        <p:txBody>
          <a:bodyPr/>
          <a:lstStyle/>
          <a:p>
            <a:r>
              <a:rPr lang="en-US" sz="2400" b="1" smtClean="0"/>
              <a:t>Global networks</a:t>
            </a:r>
            <a:r>
              <a:rPr lang="en-US" sz="2400" smtClean="0"/>
              <a:t> (</a:t>
            </a:r>
            <a:r>
              <a:rPr lang="id-ID" sz="2400" smtClean="0"/>
              <a:t>tenaga kerja divisi Internasional, jangkauan global perusahaan)</a:t>
            </a:r>
            <a:endParaRPr lang="en-US" sz="2400" smtClean="0"/>
          </a:p>
          <a:p>
            <a:r>
              <a:rPr lang="en-US" sz="2400" b="1" smtClean="0"/>
              <a:t>Enterprise networks</a:t>
            </a:r>
            <a:r>
              <a:rPr lang="en-US" sz="2400" smtClean="0"/>
              <a:t> (collaborative work)</a:t>
            </a:r>
          </a:p>
          <a:p>
            <a:r>
              <a:rPr lang="en-US" sz="2400" b="1" smtClean="0"/>
              <a:t>Distributed Computing</a:t>
            </a:r>
            <a:r>
              <a:rPr lang="en-US" sz="2400" smtClean="0"/>
              <a:t> (empowerment</a:t>
            </a:r>
            <a:r>
              <a:rPr lang="id-ID" sz="2400" smtClean="0"/>
              <a:t>/pemberdayaan</a:t>
            </a:r>
            <a:r>
              <a:rPr lang="en-US" sz="2400" smtClean="0"/>
              <a:t>)</a:t>
            </a:r>
          </a:p>
          <a:p>
            <a:r>
              <a:rPr lang="en-US" sz="2400" b="1" smtClean="0"/>
              <a:t>Portable Computing</a:t>
            </a:r>
            <a:r>
              <a:rPr lang="en-US" sz="2400" smtClean="0"/>
              <a:t> (virtual organizations)</a:t>
            </a:r>
          </a:p>
          <a:p>
            <a:r>
              <a:rPr lang="en-US" sz="2400" b="1" smtClean="0"/>
              <a:t>Graphical User Interfaces</a:t>
            </a:r>
            <a:r>
              <a:rPr lang="en-US" sz="2400" smtClean="0"/>
              <a:t> (everybody has access to information</a:t>
            </a:r>
            <a:r>
              <a:rPr lang="id-ID" sz="2400" smtClean="0"/>
              <a:t>/ semua orang memiliki akses terhadap informasi</a:t>
            </a:r>
            <a:r>
              <a:rPr lang="en-US" sz="2400" smtClean="0"/>
              <a:t>)</a:t>
            </a:r>
            <a:endParaRPr lang="id-ID" sz="2400" smtClean="0"/>
          </a:p>
        </p:txBody>
      </p:sp>
    </p:spTree>
    <p:extLst>
      <p:ext uri="{BB962C8B-B14F-4D97-AF65-F5344CB8AC3E}">
        <p14:creationId xmlns:p14="http://schemas.microsoft.com/office/powerpoint/2010/main" val="192094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9676958F-3655-4727-BB94-CB0C531C7CD2}" type="slidenum">
              <a:rPr lang="en-US">
                <a:solidFill>
                  <a:srgbClr val="F5E7AB"/>
                </a:solidFill>
              </a:rPr>
              <a:pPr eaLnBrk="1" hangingPunct="1"/>
              <a:t>5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What is Systems Thinking?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Seeing the forest </a:t>
            </a:r>
            <a:r>
              <a:rPr lang="en-US" sz="2800" i="1" dirty="0" smtClean="0"/>
              <a:t>and</a:t>
            </a:r>
            <a:r>
              <a:rPr lang="en-US" sz="2800" dirty="0" smtClean="0"/>
              <a:t> the trees in any situation by:</a:t>
            </a:r>
          </a:p>
          <a:p>
            <a:pPr lvl="1" eaLnBrk="1" hangingPunct="1"/>
            <a:r>
              <a:rPr lang="en-US" dirty="0" smtClean="0"/>
              <a:t>Seeing </a:t>
            </a:r>
            <a:r>
              <a:rPr lang="en-US" i="1" dirty="0" smtClean="0"/>
              <a:t>interrelationships</a:t>
            </a:r>
            <a:r>
              <a:rPr lang="en-US" dirty="0" smtClean="0"/>
              <a:t> among </a:t>
            </a:r>
            <a:r>
              <a:rPr lang="en-US" i="1" dirty="0" smtClean="0"/>
              <a:t>systems</a:t>
            </a:r>
            <a:r>
              <a:rPr lang="en-US" dirty="0" smtClean="0"/>
              <a:t> rather than linear cause-and-effect chains whenever events occur</a:t>
            </a:r>
          </a:p>
          <a:p>
            <a:pPr lvl="1" eaLnBrk="1" hangingPunct="1"/>
            <a:r>
              <a:rPr lang="en-US" dirty="0" smtClean="0"/>
              <a:t>Seeing </a:t>
            </a:r>
            <a:r>
              <a:rPr lang="en-US" i="1" dirty="0" smtClean="0"/>
              <a:t>processes</a:t>
            </a:r>
            <a:r>
              <a:rPr lang="en-US" dirty="0" smtClean="0"/>
              <a:t> of change among </a:t>
            </a:r>
            <a:r>
              <a:rPr lang="en-US" i="1" dirty="0" smtClean="0"/>
              <a:t>systems</a:t>
            </a:r>
            <a:r>
              <a:rPr lang="en-US" dirty="0" smtClean="0"/>
              <a:t> rather than discrete snapshots of change, whenever changes occur</a:t>
            </a:r>
          </a:p>
          <a:p>
            <a:pPr eaLnBrk="1" hangingPunct="1"/>
            <a:r>
              <a:rPr lang="en-US" sz="2800" dirty="0" smtClean="0"/>
              <a:t>See </a:t>
            </a:r>
            <a:r>
              <a:rPr lang="en-US" sz="2800" dirty="0" smtClean="0"/>
              <a:t>the system in any situation:</a:t>
            </a:r>
          </a:p>
          <a:p>
            <a:pPr lvl="1" eaLnBrk="1" hangingPunct="1"/>
            <a:r>
              <a:rPr lang="en-US" dirty="0" smtClean="0"/>
              <a:t>Find the input, processing, output, feedback and control components</a:t>
            </a:r>
          </a:p>
        </p:txBody>
      </p:sp>
    </p:spTree>
    <p:extLst>
      <p:ext uri="{BB962C8B-B14F-4D97-AF65-F5344CB8AC3E}">
        <p14:creationId xmlns:p14="http://schemas.microsoft.com/office/powerpoint/2010/main" val="1423110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Spectrum</a:t>
            </a:r>
            <a:r>
              <a:rPr lang="id-ID" sz="3600" dirty="0" smtClean="0"/>
              <a:t>/</a:t>
            </a:r>
            <a:r>
              <a:rPr lang="id-ID" sz="3200" dirty="0" smtClean="0"/>
              <a:t>Spektrum</a:t>
            </a:r>
            <a:r>
              <a:rPr lang="en-US" sz="3600" dirty="0" smtClean="0"/>
              <a:t> of Organizational Change (1)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z="2800" b="1" dirty="0" smtClean="0"/>
              <a:t>Automation:</a:t>
            </a:r>
            <a:r>
              <a:rPr lang="en-US" sz="2800" dirty="0" smtClean="0"/>
              <a:t> </a:t>
            </a:r>
            <a:r>
              <a:rPr lang="id-ID" sz="2800" dirty="0" smtClean="0"/>
              <a:t> nakan komputer untuk mempercepat kinerja tugas-tugas yang ada </a:t>
            </a:r>
            <a:endParaRPr lang="en-US" sz="2800" dirty="0" smtClean="0"/>
          </a:p>
          <a:p>
            <a:pPr lvl="1"/>
            <a:r>
              <a:rPr lang="id-ID" sz="2400" dirty="0" smtClean="0"/>
              <a:t>bentuk paling umum dari perubahan IT-enabled </a:t>
            </a:r>
            <a:br>
              <a:rPr lang="id-ID" sz="2400" dirty="0" smtClean="0"/>
            </a:br>
            <a:r>
              <a:rPr lang="id-ID" sz="2400" dirty="0" smtClean="0"/>
              <a:t>melibatkan membantu karyawan melakukan tugas-tugas mereka secara lebih efisien dan efektif </a:t>
            </a:r>
          </a:p>
          <a:p>
            <a:pPr lvl="1"/>
            <a:r>
              <a:rPr lang="id-ID" sz="2400" dirty="0" smtClean="0"/>
              <a:t>mirip dengan menempatkan motor yang lebih besar dalam kendaraan yang ada (</a:t>
            </a:r>
            <a:r>
              <a:rPr lang="en-US" sz="2400" i="1" dirty="0" smtClean="0"/>
              <a:t>akin to putting a larger motor in an existing vehicle</a:t>
            </a:r>
            <a:r>
              <a:rPr lang="id-ID" sz="2400" i="1" dirty="0" smtClean="0"/>
              <a:t>)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75639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Spectrum of Organizational Change (2)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smtClean="0"/>
              <a:t>Rationalization of procedures</a:t>
            </a:r>
            <a:r>
              <a:rPr lang="id-ID" sz="2000" b="1" smtClean="0"/>
              <a:t>/</a:t>
            </a:r>
            <a:r>
              <a:rPr lang="id-ID" sz="2000" smtClean="0"/>
              <a:t>Rasionalisasi prosedur</a:t>
            </a:r>
            <a:r>
              <a:rPr lang="en-US" sz="2400" b="1" smtClean="0"/>
              <a:t> :</a:t>
            </a:r>
            <a:r>
              <a:rPr lang="id-ID" sz="2400" smtClean="0"/>
              <a:t> perampingan prosedur operasi yang ada, menghilangkan kemacetan  sehingga otomatisasi yang membuat prosedur operasi yang lebih efisien</a:t>
            </a:r>
            <a:r>
              <a:rPr lang="id-ID" sz="2000" smtClean="0"/>
              <a:t> </a:t>
            </a:r>
            <a:endParaRPr lang="en-US" sz="2000" smtClean="0"/>
          </a:p>
          <a:p>
            <a:pPr lvl="1"/>
            <a:r>
              <a:rPr lang="id-ID" sz="2000" smtClean="0"/>
              <a:t>berikut dengan cepat awal otomatisasi</a:t>
            </a:r>
          </a:p>
          <a:p>
            <a:pPr lvl="1"/>
            <a:r>
              <a:rPr lang="id-ID" sz="2000" smtClean="0"/>
              <a:t>Toshiba harus merasionalisasi prosedur sampai ke tingkat manual instalasi dan instruksi perangkat lunak dan harus membuat nama standar dan format untuk item data dalam gudang data global </a:t>
            </a:r>
          </a:p>
          <a:p>
            <a:pPr lvl="1"/>
            <a:r>
              <a:rPr lang="id-ID" sz="2000" smtClean="0"/>
              <a:t>Pikirkan: tanpa sejumlah besar proses bisnis rasionalisasi, teknologi komputer akan menjadi sia-sia di Toshiba (apa ERPs lakukan/</a:t>
            </a:r>
            <a:r>
              <a:rPr lang="en-US" sz="2000" smtClean="0"/>
              <a:t>what ERPs do)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5732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Spectrum of Organizational Change (3)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smtClean="0"/>
              <a:t>Business Process Re-engineering (BPR)</a:t>
            </a:r>
            <a:r>
              <a:rPr lang="id-ID" sz="2400" b="1" smtClean="0"/>
              <a:t>/</a:t>
            </a:r>
            <a:r>
              <a:rPr lang="id-ID" sz="2000" smtClean="0"/>
              <a:t>Proses Bisnis Re-engineering (BPR</a:t>
            </a:r>
            <a:r>
              <a:rPr lang="id-ID" sz="2400" smtClean="0"/>
              <a:t>)</a:t>
            </a:r>
            <a:r>
              <a:rPr lang="en-US" sz="2400" b="1" smtClean="0"/>
              <a:t> :</a:t>
            </a:r>
            <a:r>
              <a:rPr lang="id-ID" sz="2400" smtClean="0"/>
              <a:t> The disain ulang radikal suatu proses bisnis, menggabungkan langkah-langkah untuk mengurangi limbah dan menghilangkan berulang, tugas kertas-intensif untuk meningkatkan biaya, kualitas, dan pelayanan dan untuk memaksimalkan manfaat dari teknologi informasi</a:t>
            </a:r>
          </a:p>
          <a:p>
            <a:pPr marL="542925" lvl="1" indent="-276225"/>
            <a:r>
              <a:rPr lang="id-ID" sz="2000" smtClean="0"/>
              <a:t>Melibatkan pemikiran ulang yang radikal </a:t>
            </a:r>
          </a:p>
          <a:p>
            <a:pPr marL="542925" lvl="1" indent="-276225"/>
            <a:r>
              <a:rPr lang="id-ID" sz="2000" smtClean="0"/>
              <a:t>Dapat mengubah cara organisasi melakukan bisnis </a:t>
            </a:r>
          </a:p>
          <a:p>
            <a:pPr marL="542925" lvl="1" indent="-276225"/>
            <a:r>
              <a:rPr lang="id-ID" sz="2000" smtClean="0"/>
              <a:t>IT memungkinkan Baxter untuk menjadi manajer pasokan pelanggan nya </a:t>
            </a:r>
          </a:p>
          <a:p>
            <a:pPr marL="542925" lvl="1" indent="-276225"/>
            <a:r>
              <a:rPr lang="id-ID" sz="2000" smtClean="0"/>
              <a:t>Pemogokan takut, yang mahal, yang sangat berisiko dan yang sangat sulit untuk melaksanakan dan mengelola 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2481230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Business Process Reengineering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400" smtClean="0"/>
              <a:t>Mengembangkan visi bisnis dan proses yang obyektif</a:t>
            </a:r>
          </a:p>
          <a:p>
            <a:r>
              <a:rPr lang="id-ID" sz="2400" smtClean="0"/>
              <a:t>Mengidentifikasi proses yang harus dirancang ulang (inti dan payback tertinggi) </a:t>
            </a:r>
          </a:p>
          <a:p>
            <a:r>
              <a:rPr lang="id-ID" sz="2400" smtClean="0"/>
              <a:t>Memahami dan mengukur kinerja proses yang ada </a:t>
            </a:r>
          </a:p>
          <a:p>
            <a:r>
              <a:rPr lang="id-ID" sz="2400" smtClean="0"/>
              <a:t>Mengidentifikasi peluang untuk menerapkan teknologi informasi </a:t>
            </a:r>
          </a:p>
          <a:p>
            <a:r>
              <a:rPr lang="id-ID" sz="2400" smtClean="0"/>
              <a:t>Membangun prototipe dari proses baru </a:t>
            </a:r>
            <a:br>
              <a:rPr lang="id-ID" sz="2400" smtClean="0"/>
            </a:br>
            <a:endParaRPr lang="id-ID" sz="2400" smtClean="0"/>
          </a:p>
          <a:p>
            <a:endParaRPr lang="en-US" sz="2400" smtClean="0"/>
          </a:p>
          <a:p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9635173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Spectrum of Organizational Change (4)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smtClean="0"/>
              <a:t>Paradigm Shift:</a:t>
            </a:r>
            <a:r>
              <a:rPr lang="en-US" sz="2800" smtClean="0"/>
              <a:t>  </a:t>
            </a:r>
            <a:r>
              <a:rPr lang="en-US" sz="2400" smtClean="0"/>
              <a:t>Radical reconceptualization of the nature of the business and the nature of the organization</a:t>
            </a:r>
          </a:p>
          <a:p>
            <a:pPr lvl="1"/>
            <a:r>
              <a:rPr lang="en-US" sz="2000" smtClean="0"/>
              <a:t>akin to rethinking not only the automobile, but transportation itself</a:t>
            </a:r>
          </a:p>
          <a:p>
            <a:pPr lvl="1"/>
            <a:r>
              <a:rPr lang="en-US" sz="2000" smtClean="0"/>
              <a:t>e-business is a paradigm shift</a:t>
            </a:r>
          </a:p>
          <a:p>
            <a:pPr lvl="1"/>
            <a:r>
              <a:rPr lang="en-US" sz="2000" smtClean="0"/>
              <a:t>Deciding which business process to get right is half the challenge</a:t>
            </a:r>
          </a:p>
          <a:p>
            <a:pPr lvl="1"/>
            <a:r>
              <a:rPr lang="en-US" sz="2000" smtClean="0"/>
              <a:t>70% of time programmatic reengineering efforts fail</a:t>
            </a:r>
          </a:p>
          <a:p>
            <a:pPr lvl="1"/>
            <a:r>
              <a:rPr lang="en-US" sz="2000" smtClean="0"/>
              <a:t>Why then change?  Because the rewards are high!</a:t>
            </a:r>
          </a:p>
        </p:txBody>
      </p:sp>
    </p:spTree>
    <p:extLst>
      <p:ext uri="{BB962C8B-B14F-4D97-AF65-F5344CB8AC3E}">
        <p14:creationId xmlns:p14="http://schemas.microsoft.com/office/powerpoint/2010/main" val="1713401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Information Systems Development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Systems Development</a:t>
            </a:r>
            <a:r>
              <a:rPr lang="en-US" smtClean="0"/>
              <a:t>: the activities that go into producing an information systems solution to an organizational problem or opportunity</a:t>
            </a:r>
          </a:p>
          <a:p>
            <a:r>
              <a:rPr lang="en-US" smtClean="0"/>
              <a:t>Structured kind of problem with distinct activities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944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Systems Analysis (1)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Systems Analysis</a:t>
            </a:r>
            <a:r>
              <a:rPr lang="id-ID" sz="2800" smtClean="0"/>
              <a:t> </a:t>
            </a:r>
            <a:r>
              <a:rPr lang="en-US" sz="2800" smtClean="0"/>
              <a:t>:</a:t>
            </a:r>
            <a:r>
              <a:rPr lang="id-ID" sz="2800" smtClean="0"/>
              <a:t> </a:t>
            </a:r>
            <a:r>
              <a:rPr lang="id-ID" sz="2400" smtClean="0"/>
              <a:t>Analisis masalah bahwa organisasi akan mencoba untuk memecahkan dengan IS</a:t>
            </a:r>
          </a:p>
          <a:p>
            <a:pPr lvl="1"/>
            <a:r>
              <a:rPr lang="id-ID" sz="2400" smtClean="0"/>
              <a:t>pemahaman yang mendalam tentang organisasi yang ada dan sistem </a:t>
            </a:r>
          </a:p>
          <a:p>
            <a:pPr lvl="1"/>
            <a:r>
              <a:rPr lang="id-ID" sz="2400" smtClean="0"/>
              <a:t>mengidentifikasi pemilik primer dan pengguna data dalam organisasi </a:t>
            </a:r>
          </a:p>
          <a:p>
            <a:pPr lvl="1"/>
            <a:r>
              <a:rPr lang="id-ID" sz="2400" smtClean="0"/>
              <a:t>identifikasi rincian masalah sistem yang ada 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483386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Systems Analysis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Feasibility Study</a:t>
            </a:r>
            <a:r>
              <a:rPr lang="id-ID" sz="2000" b="1" dirty="0" smtClean="0"/>
              <a:t>/</a:t>
            </a:r>
            <a:r>
              <a:rPr lang="id-ID" sz="2000" dirty="0" smtClean="0"/>
              <a:t>Studi Kelayakan</a:t>
            </a:r>
            <a:r>
              <a:rPr lang="en-US" sz="2800" b="1" dirty="0"/>
              <a:t> :</a:t>
            </a:r>
            <a:r>
              <a:rPr lang="id-ID" sz="2800" dirty="0" smtClean="0"/>
              <a:t> </a:t>
            </a:r>
            <a:r>
              <a:rPr lang="id-ID" sz="2800" dirty="0"/>
              <a:t>cara untuk menentukan apakah solusi dapat dicapai, mengingat sumber daya organisasi dan kendala </a:t>
            </a:r>
            <a:endParaRPr lang="en-US" sz="2800" dirty="0" smtClean="0"/>
          </a:p>
          <a:p>
            <a:pPr lvl="1">
              <a:defRPr/>
            </a:pPr>
            <a:r>
              <a:rPr lang="id-ID" sz="2400" dirty="0" smtClean="0"/>
              <a:t> </a:t>
            </a:r>
            <a:r>
              <a:rPr lang="fi-FI" sz="2400" dirty="0"/>
              <a:t>Kelayakan </a:t>
            </a:r>
            <a:r>
              <a:rPr lang="fi-FI" sz="2400" dirty="0" smtClean="0"/>
              <a:t>teknis</a:t>
            </a:r>
            <a:endParaRPr lang="id-ID" sz="2400" dirty="0" smtClean="0"/>
          </a:p>
          <a:p>
            <a:pPr lvl="1">
              <a:defRPr/>
            </a:pPr>
            <a:r>
              <a:rPr lang="id-ID" sz="2400" dirty="0" smtClean="0"/>
              <a:t> </a:t>
            </a:r>
            <a:r>
              <a:rPr lang="fi-FI" sz="2400" dirty="0" smtClean="0"/>
              <a:t>Kelayakan </a:t>
            </a:r>
            <a:r>
              <a:rPr lang="fi-FI" sz="2400" dirty="0"/>
              <a:t>ekonomi </a:t>
            </a:r>
            <a:endParaRPr lang="id-ID" sz="2400" dirty="0" smtClean="0"/>
          </a:p>
          <a:p>
            <a:pPr lvl="1">
              <a:defRPr/>
            </a:pPr>
            <a:r>
              <a:rPr lang="id-ID" sz="2400" dirty="0" smtClean="0"/>
              <a:t> </a:t>
            </a:r>
            <a:r>
              <a:rPr lang="fi-FI" sz="2400" dirty="0" smtClean="0"/>
              <a:t>Kelayakan </a:t>
            </a:r>
            <a:r>
              <a:rPr lang="fi-FI" sz="2400" dirty="0"/>
              <a:t>operasional </a:t>
            </a:r>
            <a:br>
              <a:rPr lang="fi-FI" sz="2400" dirty="0"/>
            </a:br>
            <a:endParaRPr lang="en-US" sz="2400" dirty="0" smtClean="0"/>
          </a:p>
          <a:p>
            <a:pPr lvl="1">
              <a:defRPr/>
            </a:pPr>
            <a:endParaRPr lang="en-US" sz="2400" dirty="0" smtClean="0"/>
          </a:p>
          <a:p>
            <a:pPr lvl="1">
              <a:buFont typeface="Monotype Sorts" pitchFamily="2" charset="2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 Requirements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5800" y="47244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8260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Systems Design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smtClean="0"/>
              <a:t>Systems Design</a:t>
            </a:r>
            <a:r>
              <a:rPr lang="id-ID" sz="2000" b="1" i="1" smtClean="0"/>
              <a:t>/</a:t>
            </a:r>
            <a:r>
              <a:rPr lang="id-ID" sz="2000" i="1" smtClean="0"/>
              <a:t>Desain Sistem</a:t>
            </a:r>
            <a:r>
              <a:rPr lang="en-US" sz="2400" b="1" smtClean="0"/>
              <a:t> :</a:t>
            </a:r>
            <a:r>
              <a:rPr lang="id-ID" sz="2400" smtClean="0"/>
              <a:t> rincian bagaimana suatu sistem akan memenuhi kebutuhan informasi sebagaimana ditentukan oleh analisis sistem. </a:t>
            </a:r>
            <a:endParaRPr lang="en-US" sz="2400" smtClean="0"/>
          </a:p>
          <a:p>
            <a:pPr lvl="1" indent="-381000"/>
            <a:r>
              <a:rPr lang="en-US" smtClean="0"/>
              <a:t>Output, Input, User Interface, Database Design, Processing, Manual Procedures, Controls, Security, Documentation, Conversion, Training, Organizational Changes</a:t>
            </a:r>
          </a:p>
        </p:txBody>
      </p:sp>
    </p:spTree>
    <p:extLst>
      <p:ext uri="{BB962C8B-B14F-4D97-AF65-F5344CB8AC3E}">
        <p14:creationId xmlns:p14="http://schemas.microsoft.com/office/powerpoint/2010/main" val="3322311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dirty="0" smtClean="0"/>
              <a:t>Completing the Design Process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43865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Programming</a:t>
            </a:r>
          </a:p>
          <a:p>
            <a:pPr>
              <a:defRPr/>
            </a:pPr>
            <a:r>
              <a:rPr lang="en-US" sz="1800" dirty="0" smtClean="0"/>
              <a:t>Testing</a:t>
            </a:r>
          </a:p>
          <a:p>
            <a:pPr lvl="1">
              <a:defRPr/>
            </a:pPr>
            <a:r>
              <a:rPr lang="en-US" sz="1800" dirty="0" smtClean="0"/>
              <a:t>Unit testing</a:t>
            </a:r>
          </a:p>
          <a:p>
            <a:pPr lvl="1">
              <a:defRPr/>
            </a:pPr>
            <a:r>
              <a:rPr lang="en-US" sz="1800" dirty="0" smtClean="0"/>
              <a:t>System testing</a:t>
            </a:r>
          </a:p>
          <a:p>
            <a:pPr lvl="1">
              <a:defRPr/>
            </a:pPr>
            <a:r>
              <a:rPr lang="en-US" sz="1800" dirty="0" smtClean="0"/>
              <a:t>Acceptance testing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buFont typeface="Monotype Sorts" pitchFamily="2" charset="2"/>
              <a:buNone/>
              <a:defRPr/>
            </a:pPr>
            <a:r>
              <a:rPr lang="en-US" sz="1800" dirty="0" smtClean="0"/>
              <a:t>Conversion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dirty="0" smtClean="0"/>
              <a:t>	Parallel strategy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dirty="0" smtClean="0"/>
              <a:t>	Direct cut-over strategy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dirty="0" smtClean="0"/>
              <a:t>	Pilot study strategy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dirty="0" smtClean="0"/>
              <a:t>	Phased approach strategy</a:t>
            </a:r>
          </a:p>
          <a:p>
            <a:pPr lvl="1">
              <a:buFont typeface="Monotype Sorts" pitchFamily="2" charset="2"/>
              <a:buNone/>
              <a:defRPr/>
            </a:pPr>
            <a:endParaRPr lang="en-US" sz="1800" dirty="0" smtClean="0"/>
          </a:p>
          <a:p>
            <a:pPr lvl="1">
              <a:buFont typeface="Monotype Sort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98401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8BAACAB5-B96B-4917-B621-E69429DFDBC1}" type="slidenum">
              <a:rPr lang="en-US">
                <a:solidFill>
                  <a:srgbClr val="F5E7AB"/>
                </a:solidFill>
              </a:rPr>
              <a:pPr eaLnBrk="1" hangingPunct="1"/>
              <a:t>6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Thinking Example</a:t>
            </a:r>
          </a:p>
        </p:txBody>
      </p:sp>
      <p:pic>
        <p:nvPicPr>
          <p:cNvPr id="14340" name="Picture 5" descr="obr43559_100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209" y="1600200"/>
            <a:ext cx="7418917" cy="408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06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Completing the Design Process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178800" cy="4171950"/>
          </a:xfrm>
        </p:spPr>
        <p:txBody>
          <a:bodyPr/>
          <a:lstStyle/>
          <a:p>
            <a:pPr>
              <a:defRPr/>
            </a:pPr>
            <a:r>
              <a:rPr lang="id-ID" sz="2400" dirty="0" smtClean="0"/>
              <a:t>Pemrograman </a:t>
            </a:r>
          </a:p>
          <a:p>
            <a:pPr>
              <a:defRPr/>
            </a:pPr>
            <a:r>
              <a:rPr lang="id-ID" sz="2400" dirty="0" smtClean="0"/>
              <a:t>Pengujian </a:t>
            </a:r>
          </a:p>
          <a:p>
            <a:pPr marL="714375">
              <a:defRPr/>
            </a:pPr>
            <a:r>
              <a:rPr lang="id-ID" sz="2400" dirty="0" smtClean="0"/>
              <a:t>Unit pengujian </a:t>
            </a:r>
          </a:p>
          <a:p>
            <a:pPr marL="714375">
              <a:defRPr/>
            </a:pPr>
            <a:r>
              <a:rPr lang="id-ID" sz="2400" dirty="0" smtClean="0"/>
              <a:t>Pengujian sistem </a:t>
            </a:r>
          </a:p>
          <a:p>
            <a:pPr marL="714375">
              <a:defRPr/>
            </a:pPr>
            <a:r>
              <a:rPr lang="id-ID" sz="2400" dirty="0" smtClean="0"/>
              <a:t>Penerimaan pengujian </a:t>
            </a:r>
          </a:p>
          <a:p>
            <a:pPr marL="361950">
              <a:defRPr/>
            </a:pPr>
            <a:r>
              <a:rPr lang="id-ID" sz="2400" dirty="0" smtClean="0"/>
              <a:t>Konversi </a:t>
            </a:r>
          </a:p>
          <a:p>
            <a:pPr marL="714375">
              <a:defRPr/>
            </a:pPr>
            <a:r>
              <a:rPr lang="id-ID" sz="2400" dirty="0" smtClean="0"/>
              <a:t>Strategi paralel </a:t>
            </a:r>
          </a:p>
          <a:p>
            <a:pPr marL="714375">
              <a:defRPr/>
            </a:pPr>
            <a:r>
              <a:rPr lang="id-ID" sz="2400" dirty="0" smtClean="0"/>
              <a:t>Strategi cut-over Direct </a:t>
            </a:r>
          </a:p>
          <a:p>
            <a:pPr marL="714375">
              <a:defRPr/>
            </a:pPr>
            <a:r>
              <a:rPr lang="id-ID" sz="2400" dirty="0" smtClean="0"/>
              <a:t>Strategi studi percontohan </a:t>
            </a:r>
          </a:p>
          <a:p>
            <a:pPr marL="714375">
              <a:defRPr/>
            </a:pPr>
            <a:r>
              <a:rPr lang="id-ID" sz="2400" dirty="0" smtClean="0"/>
              <a:t>Strategi pendekatan bertahap </a:t>
            </a:r>
          </a:p>
          <a:p>
            <a:pPr marL="361950">
              <a:defRPr/>
            </a:pPr>
            <a:r>
              <a:rPr lang="id-ID" sz="2400" dirty="0" smtClean="0"/>
              <a:t>Pemeliharaan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2394661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143000"/>
          </a:xfrm>
        </p:spPr>
        <p:txBody>
          <a:bodyPr/>
          <a:lstStyle/>
          <a:p>
            <a:r>
              <a:rPr lang="en-US" sz="2800" smtClean="0"/>
              <a:t>The Business Value of Information Systems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95400"/>
            <a:ext cx="7597775" cy="4710112"/>
          </a:xfrm>
          <a:noFill/>
        </p:spPr>
      </p:pic>
    </p:spTree>
    <p:extLst>
      <p:ext uri="{BB962C8B-B14F-4D97-AF65-F5344CB8AC3E}">
        <p14:creationId xmlns:p14="http://schemas.microsoft.com/office/powerpoint/2010/main" val="1650827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Capital Budgeting Models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1800" dirty="0" smtClean="0"/>
              <a:t>(Model penganggaran modal)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34387" cy="489585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Information Systems are considered long-term capital investment projects</a:t>
            </a:r>
          </a:p>
          <a:p>
            <a:pPr algn="ctr">
              <a:buFont typeface="Monotype Sorts" pitchFamily="2" charset="2"/>
              <a:buNone/>
            </a:pPr>
            <a:r>
              <a:rPr lang="id-ID" sz="2000" smtClean="0"/>
              <a:t>(Sistem Informasi dianggap proyek investasi modal jangka panjang)</a:t>
            </a:r>
          </a:p>
          <a:p>
            <a:pPr algn="ctr">
              <a:buFont typeface="Monotype Sorts" pitchFamily="2" charset="2"/>
              <a:buNone/>
            </a:pPr>
            <a:r>
              <a:rPr lang="id-ID" sz="2000" smtClean="0"/>
              <a:t> </a:t>
            </a:r>
            <a:endParaRPr lang="en-US" sz="2000" smtClean="0">
              <a:solidFill>
                <a:srgbClr val="FF0000"/>
              </a:solidFill>
            </a:endParaRPr>
          </a:p>
          <a:p>
            <a:r>
              <a:rPr lang="en-US" sz="2000" u="sng" smtClean="0"/>
              <a:t>Capital budgeting</a:t>
            </a:r>
            <a:r>
              <a:rPr lang="id-ID" sz="2000" i="1" u="sng" smtClean="0"/>
              <a:t>/</a:t>
            </a:r>
            <a:r>
              <a:rPr lang="id-ID" sz="2000" i="1" smtClean="0"/>
              <a:t>Penganggaran modal </a:t>
            </a:r>
            <a:r>
              <a:rPr lang="id-ID" sz="2000" smtClean="0"/>
              <a:t>: Proses menganalisis dan memilih berbagai usulan untuk belanja modal. Perbedaan antara arus kas keluar dan arus kas masuk yang digunakan untuk menghitung nilai finansial dari investasi. </a:t>
            </a:r>
            <a:endParaRPr lang="en-US" sz="2000" smtClean="0"/>
          </a:p>
          <a:p>
            <a:endParaRPr lang="en-US" sz="800" smtClean="0"/>
          </a:p>
          <a:p>
            <a:r>
              <a:rPr lang="id-ID" sz="2000" smtClean="0"/>
              <a:t>Tingginya tingkat keusangan teknologi dalam penganggaran untuk sistem hanya berarti bahwa waktu pengembalian modal harus lebih pendek, dan tingkat pengembalian yang lebih tinggi daripada modal khas proyek-proyek dengan (</a:t>
            </a:r>
            <a:r>
              <a:rPr lang="en-US" sz="2000" smtClean="0"/>
              <a:t>with much longer useful lives</a:t>
            </a:r>
            <a:r>
              <a:rPr lang="id-ID" sz="2000" smtClean="0"/>
              <a:t>)</a:t>
            </a:r>
            <a:r>
              <a:rPr lang="en-US" sz="2000" smtClean="0"/>
              <a:t> </a:t>
            </a:r>
            <a:r>
              <a:rPr lang="id-ID" sz="2000" smtClean="0"/>
              <a:t>hidup lebih panjang/berguna lagi  </a:t>
            </a:r>
            <a:br>
              <a:rPr lang="id-ID" sz="2000" smtClean="0"/>
            </a:br>
            <a:endParaRPr lang="id-ID" sz="2000" smtClean="0"/>
          </a:p>
          <a:p>
            <a:endParaRPr lang="en-US" sz="2000" smtClean="0"/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83920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Capital Budgeting Models (2)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The Payback Method-</a:t>
            </a:r>
            <a:r>
              <a:rPr lang="en-US" sz="2800" smtClean="0"/>
              <a:t> </a:t>
            </a:r>
            <a:r>
              <a:rPr lang="id-ID" sz="2000" smtClean="0"/>
              <a:t> ukuran waktu yang diperlukan untuk membayar kembali investasi awal proyek </a:t>
            </a:r>
            <a:endParaRPr lang="en-US" sz="2400" smtClean="0"/>
          </a:p>
          <a:p>
            <a:r>
              <a:rPr lang="en-US" sz="2400" smtClean="0">
                <a:solidFill>
                  <a:srgbClr val="FF0000"/>
                </a:solidFill>
              </a:rPr>
              <a:t>Accounting Rate of Return on Investment (ROI)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FF0000"/>
                </a:solidFill>
              </a:rPr>
              <a:t>- </a:t>
            </a:r>
            <a:r>
              <a:rPr lang="id-ID" sz="2000" smtClean="0"/>
              <a:t>Perhitungan tingkat pengembalian dari investasi dengan menyesuaikan arus kas yang dihasilkan oleh investasi untuk depresiasi </a:t>
            </a:r>
            <a:endParaRPr lang="en-US" sz="2800" smtClean="0"/>
          </a:p>
          <a:p>
            <a:r>
              <a:rPr lang="en-US" sz="2400" smtClean="0">
                <a:solidFill>
                  <a:srgbClr val="FF0000"/>
                </a:solidFill>
              </a:rPr>
              <a:t>Net Present Value (NPV) -</a:t>
            </a:r>
            <a:r>
              <a:rPr lang="en-US" sz="2800" smtClean="0"/>
              <a:t> </a:t>
            </a:r>
            <a:r>
              <a:rPr lang="id-ID" sz="2000" smtClean="0"/>
              <a:t>Jumlah uang investasi bernilai sama dengan mempertimbangkan biaya, laba, dan nilai waktu dari uang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Cost-Benefit Ratio -</a:t>
            </a:r>
            <a:r>
              <a:rPr lang="en-US" sz="2000" smtClean="0"/>
              <a:t> </a:t>
            </a:r>
            <a:r>
              <a:rPr lang="id-ID" sz="2000" smtClean="0"/>
              <a:t> Sebuah metode untuk menghitung kembali belanja modal dengan membagi total manfaat dengan biaya total 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068037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Non-financial and Strategic Considerations</a:t>
            </a:r>
            <a:endParaRPr lang="en-US" smtClean="0"/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6934200" cy="4857750"/>
          </a:xfrm>
          <a:noFill/>
        </p:spPr>
      </p:pic>
    </p:spTree>
    <p:extLst>
      <p:ext uri="{BB962C8B-B14F-4D97-AF65-F5344CB8AC3E}">
        <p14:creationId xmlns:p14="http://schemas.microsoft.com/office/powerpoint/2010/main" val="19879143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87176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CB52E960-C43B-4D95-853A-BD7808545108}" type="slidenum">
              <a:rPr lang="en-US">
                <a:solidFill>
                  <a:srgbClr val="F5E7AB"/>
                </a:solidFill>
              </a:rPr>
              <a:pPr eaLnBrk="1" hangingPunct="1"/>
              <a:t>66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Development Lifecycle (SDLC)</a:t>
            </a:r>
          </a:p>
        </p:txBody>
      </p:sp>
      <p:pic>
        <p:nvPicPr>
          <p:cNvPr id="16388" name="Picture 5" descr="obr43559_100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95400"/>
            <a:ext cx="7162800" cy="4931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522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29B4CCED-59CB-4DFA-9757-50B921552CA3}" type="slidenum">
              <a:rPr lang="en-US">
                <a:solidFill>
                  <a:srgbClr val="F5E7AB"/>
                </a:solidFill>
              </a:rPr>
              <a:pPr eaLnBrk="1" hangingPunct="1"/>
              <a:t>67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Investigation Stage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we have business opportunities?</a:t>
            </a:r>
          </a:p>
          <a:p>
            <a:pPr eaLnBrk="1" hangingPunct="1"/>
            <a:r>
              <a:rPr lang="en-US" smtClean="0"/>
              <a:t>What are our business priorities?</a:t>
            </a:r>
          </a:p>
          <a:p>
            <a:pPr eaLnBrk="1" hangingPunct="1"/>
            <a:r>
              <a:rPr lang="en-US" smtClean="0"/>
              <a:t>How can information technologies provide information systems solutions that address our business priorities?</a:t>
            </a:r>
          </a:p>
        </p:txBody>
      </p:sp>
    </p:spTree>
    <p:extLst>
      <p:ext uri="{BB962C8B-B14F-4D97-AF65-F5344CB8AC3E}">
        <p14:creationId xmlns:p14="http://schemas.microsoft.com/office/powerpoint/2010/main" val="923792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317EDF46-B2AA-46F8-9467-458097C696E2}" type="slidenum">
              <a:rPr lang="en-US">
                <a:solidFill>
                  <a:srgbClr val="F5E7AB"/>
                </a:solidFill>
              </a:rPr>
              <a:pPr eaLnBrk="1" hangingPunct="1"/>
              <a:t>68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Feasibility Study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preliminary study where </a:t>
            </a:r>
          </a:p>
          <a:p>
            <a:pPr lvl="1" eaLnBrk="1" hangingPunct="1"/>
            <a:r>
              <a:rPr lang="en-US" smtClean="0"/>
              <a:t>the information needs of prospective users </a:t>
            </a:r>
          </a:p>
          <a:p>
            <a:pPr lvl="1" eaLnBrk="1" hangingPunct="1"/>
            <a:r>
              <a:rPr lang="en-US" smtClean="0"/>
              <a:t>the resource requirements, costs, benefits, </a:t>
            </a:r>
          </a:p>
          <a:p>
            <a:pPr lvl="1" eaLnBrk="1" hangingPunct="1"/>
            <a:r>
              <a:rPr lang="en-US" smtClean="0"/>
              <a:t>and feasibility of a proposed project </a:t>
            </a:r>
          </a:p>
          <a:p>
            <a:pPr eaLnBrk="1" hangingPunct="1"/>
            <a:r>
              <a:rPr lang="en-US" smtClean="0"/>
              <a:t>are determined</a:t>
            </a:r>
          </a:p>
        </p:txBody>
      </p:sp>
    </p:spTree>
    <p:extLst>
      <p:ext uri="{BB962C8B-B14F-4D97-AF65-F5344CB8AC3E}">
        <p14:creationId xmlns:p14="http://schemas.microsoft.com/office/powerpoint/2010/main" val="23192784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F0CE4DBB-05D7-4829-AFE6-32B6791F3061}" type="slidenum">
              <a:rPr lang="en-US">
                <a:solidFill>
                  <a:srgbClr val="F5E7AB"/>
                </a:solidFill>
              </a:rPr>
              <a:pPr eaLnBrk="1" hangingPunct="1"/>
              <a:t>69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Feasibility Categories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Operational Feasibility</a:t>
            </a:r>
          </a:p>
          <a:p>
            <a:pPr eaLnBrk="1" hangingPunct="1"/>
            <a:r>
              <a:rPr lang="en-US" smtClean="0"/>
              <a:t>Economic Feasibility</a:t>
            </a:r>
          </a:p>
          <a:p>
            <a:pPr eaLnBrk="1" hangingPunct="1"/>
            <a:r>
              <a:rPr lang="en-US" smtClean="0"/>
              <a:t>Technical Feasibility</a:t>
            </a:r>
          </a:p>
          <a:p>
            <a:pPr eaLnBrk="1" hangingPunct="1"/>
            <a:r>
              <a:rPr lang="en-US" smtClean="0"/>
              <a:t>Human Factors Feasibility</a:t>
            </a:r>
          </a:p>
          <a:p>
            <a:pPr eaLnBrk="1" hangingPunct="1"/>
            <a:r>
              <a:rPr lang="en-US" smtClean="0"/>
              <a:t>Legal/Political Feasibility</a:t>
            </a:r>
          </a:p>
        </p:txBody>
      </p:sp>
    </p:spTree>
    <p:extLst>
      <p:ext uri="{BB962C8B-B14F-4D97-AF65-F5344CB8AC3E}">
        <p14:creationId xmlns:p14="http://schemas.microsoft.com/office/powerpoint/2010/main" val="214227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E8B19D77-F404-4D4E-8EA6-49AB38F5ADEC}" type="slidenum">
              <a:rPr lang="en-US">
                <a:solidFill>
                  <a:srgbClr val="F5E7AB"/>
                </a:solidFill>
              </a:rPr>
              <a:pPr eaLnBrk="1" hangingPunct="1"/>
              <a:t>7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Management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and business unit managers </a:t>
            </a:r>
          </a:p>
          <a:p>
            <a:pPr eaLnBrk="1" hangingPunct="1"/>
            <a:r>
              <a:rPr lang="en-US" smtClean="0"/>
              <a:t>enforce a project plan which includes </a:t>
            </a:r>
          </a:p>
          <a:p>
            <a:pPr lvl="1" eaLnBrk="1" hangingPunct="1"/>
            <a:r>
              <a:rPr lang="en-US" smtClean="0"/>
              <a:t>job responsibilities, </a:t>
            </a:r>
          </a:p>
          <a:p>
            <a:pPr lvl="1" eaLnBrk="1" hangingPunct="1"/>
            <a:r>
              <a:rPr lang="en-US" smtClean="0"/>
              <a:t>time lines for major stages of development, and</a:t>
            </a:r>
          </a:p>
          <a:p>
            <a:pPr lvl="1" eaLnBrk="1" hangingPunct="1"/>
            <a:r>
              <a:rPr lang="en-US" smtClean="0"/>
              <a:t>financial budgets</a:t>
            </a:r>
          </a:p>
        </p:txBody>
      </p:sp>
    </p:spTree>
    <p:extLst>
      <p:ext uri="{BB962C8B-B14F-4D97-AF65-F5344CB8AC3E}">
        <p14:creationId xmlns:p14="http://schemas.microsoft.com/office/powerpoint/2010/main" val="19539418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72BF1ED5-FBC5-49A6-B060-C2C5239B828B}" type="slidenum">
              <a:rPr lang="en-US">
                <a:solidFill>
                  <a:srgbClr val="F5E7AB"/>
                </a:solidFill>
              </a:rPr>
              <a:pPr eaLnBrk="1" hangingPunct="1"/>
              <a:t>70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Operational Feasibility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well the proposed system </a:t>
            </a:r>
          </a:p>
          <a:p>
            <a:pPr lvl="1" eaLnBrk="1" hangingPunct="1"/>
            <a:r>
              <a:rPr lang="en-US" smtClean="0"/>
              <a:t>supports the business priorities of the organization.</a:t>
            </a:r>
          </a:p>
          <a:p>
            <a:pPr lvl="1" eaLnBrk="1" hangingPunct="1"/>
            <a:r>
              <a:rPr lang="en-US" smtClean="0"/>
              <a:t>solves the identified problem.</a:t>
            </a:r>
          </a:p>
          <a:p>
            <a:pPr lvl="1" eaLnBrk="1" hangingPunct="1"/>
            <a:r>
              <a:rPr lang="en-US" smtClean="0"/>
              <a:t>fits within the existing organizational structure.</a:t>
            </a:r>
          </a:p>
          <a:p>
            <a:pPr eaLnBrk="1" hangingPunct="1"/>
            <a:r>
              <a:rPr lang="en-US" smtClean="0"/>
              <a:t>Schedule feasibility – can we solve the problem in a reasonable period</a:t>
            </a:r>
          </a:p>
        </p:txBody>
      </p:sp>
    </p:spTree>
    <p:extLst>
      <p:ext uri="{BB962C8B-B14F-4D97-AF65-F5344CB8AC3E}">
        <p14:creationId xmlns:p14="http://schemas.microsoft.com/office/powerpoint/2010/main" val="6837327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1074C280-9ECF-49EC-AD6C-3C530D9F9793}" type="slidenum">
              <a:rPr lang="en-US">
                <a:solidFill>
                  <a:srgbClr val="F5E7AB"/>
                </a:solidFill>
              </a:rPr>
              <a:pPr eaLnBrk="1" hangingPunct="1"/>
              <a:t>71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Feasibility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Assess:</a:t>
            </a:r>
          </a:p>
          <a:p>
            <a:pPr lvl="1" eaLnBrk="1" hangingPunct="1"/>
            <a:r>
              <a:rPr lang="en-US" smtClean="0"/>
              <a:t>Cost savings</a:t>
            </a:r>
          </a:p>
          <a:p>
            <a:pPr lvl="1" eaLnBrk="1" hangingPunct="1"/>
            <a:r>
              <a:rPr lang="en-US" smtClean="0"/>
              <a:t>Increased revenue</a:t>
            </a:r>
          </a:p>
          <a:p>
            <a:pPr lvl="1" eaLnBrk="1" hangingPunct="1"/>
            <a:r>
              <a:rPr lang="en-US" smtClean="0"/>
              <a:t>Decreased investment requirements</a:t>
            </a:r>
          </a:p>
          <a:p>
            <a:pPr lvl="1" eaLnBrk="1" hangingPunct="1"/>
            <a:r>
              <a:rPr lang="en-US" smtClean="0"/>
              <a:t>Increased profits</a:t>
            </a:r>
          </a:p>
          <a:p>
            <a:pPr eaLnBrk="1" hangingPunct="1"/>
            <a:r>
              <a:rPr lang="en-US" smtClean="0"/>
              <a:t>Cost/benefit analysis</a:t>
            </a:r>
          </a:p>
        </p:txBody>
      </p:sp>
    </p:spTree>
    <p:extLst>
      <p:ext uri="{BB962C8B-B14F-4D97-AF65-F5344CB8AC3E}">
        <p14:creationId xmlns:p14="http://schemas.microsoft.com/office/powerpoint/2010/main" val="8917215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860B0230-8A8D-4FFE-BC26-C7C33D7B919D}" type="slidenum">
              <a:rPr lang="en-US">
                <a:solidFill>
                  <a:srgbClr val="F5E7AB"/>
                </a:solidFill>
              </a:rPr>
              <a:pPr eaLnBrk="1" hangingPunct="1"/>
              <a:t>72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Cost/Benefit Analysis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Costs versus Benefits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Tangible</a:t>
            </a:r>
            <a:r>
              <a:rPr lang="en-US" smtClean="0"/>
              <a:t> costs and benefits can be quantified with a high degree of certainty</a:t>
            </a:r>
          </a:p>
          <a:p>
            <a:pPr lvl="1" eaLnBrk="1" hangingPunct="1"/>
            <a:r>
              <a:rPr lang="en-US" smtClean="0"/>
              <a:t>Example:  decrease in operating costs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Intangible</a:t>
            </a:r>
            <a:r>
              <a:rPr lang="en-US" smtClean="0"/>
              <a:t> costs and benefits are harder to estimate</a:t>
            </a:r>
          </a:p>
          <a:p>
            <a:pPr lvl="1" eaLnBrk="1" hangingPunct="1"/>
            <a:r>
              <a:rPr lang="en-US" smtClean="0"/>
              <a:t>Example:  improved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21465535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2DE40BD5-9E9E-4FC6-8B42-7825F6EBB2CA}" type="slidenum">
              <a:rPr lang="en-US">
                <a:solidFill>
                  <a:srgbClr val="F5E7AB"/>
                </a:solidFill>
              </a:rPr>
              <a:pPr eaLnBrk="1" hangingPunct="1"/>
              <a:t>73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Technical Feasibility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Determine if reliable hardware and software capable of meeting the needs of a proposed system can be acquired or developed by the business in the required time</a:t>
            </a:r>
          </a:p>
          <a:p>
            <a:pPr lvl="1" eaLnBrk="1" hangingPunct="1"/>
            <a:r>
              <a:rPr lang="en-US" smtClean="0"/>
              <a:t>Hardware</a:t>
            </a:r>
          </a:p>
          <a:p>
            <a:pPr lvl="1" eaLnBrk="1" hangingPunct="1"/>
            <a:r>
              <a:rPr lang="en-US" smtClean="0"/>
              <a:t>Software</a:t>
            </a:r>
          </a:p>
          <a:p>
            <a:pPr lvl="1" eaLnBrk="1" hangingPunct="1"/>
            <a:r>
              <a:rPr lang="en-US" smtClean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37101283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692CA799-A175-4EB8-A238-5184B98AF9AA}" type="slidenum">
              <a:rPr lang="en-US">
                <a:solidFill>
                  <a:srgbClr val="F5E7AB"/>
                </a:solidFill>
              </a:rPr>
              <a:pPr eaLnBrk="1" hangingPunct="1"/>
              <a:t>74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Factors Feasibility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Assess</a:t>
            </a:r>
          </a:p>
          <a:p>
            <a:pPr lvl="1" eaLnBrk="1" hangingPunct="1"/>
            <a:r>
              <a:rPr lang="en-US" smtClean="0"/>
              <a:t>Employee, customer, supplier acceptance</a:t>
            </a:r>
          </a:p>
          <a:p>
            <a:pPr lvl="1" eaLnBrk="1" hangingPunct="1"/>
            <a:r>
              <a:rPr lang="en-US" smtClean="0"/>
              <a:t>Management support</a:t>
            </a:r>
          </a:p>
          <a:p>
            <a:pPr lvl="1" eaLnBrk="1" hangingPunct="1"/>
            <a:r>
              <a:rPr lang="en-US" smtClean="0"/>
              <a:t>The right people for the various new or revised roles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29016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88FCD9A1-07E3-4F38-B216-C087C8102054}" type="slidenum">
              <a:rPr lang="en-US">
                <a:solidFill>
                  <a:srgbClr val="F5E7AB"/>
                </a:solidFill>
              </a:rPr>
              <a:pPr eaLnBrk="1" hangingPunct="1"/>
              <a:t>75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Legal/Political Feasibility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Assess</a:t>
            </a:r>
          </a:p>
          <a:p>
            <a:pPr lvl="1" eaLnBrk="1" hangingPunct="1"/>
            <a:r>
              <a:rPr lang="en-US" smtClean="0"/>
              <a:t>Possible patent or copyright violations</a:t>
            </a:r>
          </a:p>
          <a:p>
            <a:pPr lvl="1" eaLnBrk="1" hangingPunct="1"/>
            <a:r>
              <a:rPr lang="en-US" smtClean="0"/>
              <a:t>Software licensing for developer side only</a:t>
            </a:r>
          </a:p>
          <a:p>
            <a:pPr lvl="1" eaLnBrk="1" hangingPunct="1"/>
            <a:r>
              <a:rPr lang="en-US" smtClean="0"/>
              <a:t>Governmental restrictions</a:t>
            </a:r>
          </a:p>
          <a:p>
            <a:pPr lvl="1" eaLnBrk="1" hangingPunct="1"/>
            <a:r>
              <a:rPr lang="en-US" smtClean="0"/>
              <a:t>Changes to existing reporting structure</a:t>
            </a:r>
          </a:p>
        </p:txBody>
      </p:sp>
    </p:spTree>
    <p:extLst>
      <p:ext uri="{BB962C8B-B14F-4D97-AF65-F5344CB8AC3E}">
        <p14:creationId xmlns:p14="http://schemas.microsoft.com/office/powerpoint/2010/main" val="6043597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7FB578A5-F99A-41C5-8F10-4C662B4DC131}" type="slidenum">
              <a:rPr lang="en-US">
                <a:solidFill>
                  <a:srgbClr val="F5E7AB"/>
                </a:solidFill>
              </a:rPr>
              <a:pPr eaLnBrk="1" hangingPunct="1"/>
              <a:t>76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Analysis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in-depth study of end user information needs </a:t>
            </a:r>
          </a:p>
          <a:p>
            <a:pPr eaLnBrk="1" hangingPunct="1"/>
            <a:r>
              <a:rPr lang="en-US" smtClean="0"/>
              <a:t>That produces </a:t>
            </a:r>
            <a:r>
              <a:rPr lang="en-US" smtClean="0">
                <a:solidFill>
                  <a:srgbClr val="FF0000"/>
                </a:solidFill>
              </a:rPr>
              <a:t>functional requirements</a:t>
            </a:r>
            <a:r>
              <a:rPr lang="en-US" smtClean="0"/>
              <a:t> that are used as the basis for the design of a new information system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41914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54C05F2E-266B-46BE-9388-F129B20F441D}" type="slidenum">
              <a:rPr lang="en-US">
                <a:solidFill>
                  <a:srgbClr val="F5E7AB"/>
                </a:solidFill>
              </a:rPr>
              <a:pPr eaLnBrk="1" hangingPunct="1"/>
              <a:t>77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Analysis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Detailed study of</a:t>
            </a:r>
          </a:p>
          <a:p>
            <a:pPr lvl="1" eaLnBrk="1" hangingPunct="1"/>
            <a:r>
              <a:rPr lang="en-US" smtClean="0"/>
              <a:t>The information needs of a company and end users.</a:t>
            </a:r>
          </a:p>
          <a:p>
            <a:pPr lvl="1" eaLnBrk="1" hangingPunct="1"/>
            <a:r>
              <a:rPr lang="en-US" smtClean="0"/>
              <a:t>The activities, resources, and products of one or more of the present information systems being used.</a:t>
            </a:r>
          </a:p>
          <a:p>
            <a:pPr lvl="1" eaLnBrk="1" hangingPunct="1"/>
            <a:r>
              <a:rPr lang="en-US" smtClean="0"/>
              <a:t>The information system capabilities required to meet information needs of users and stakeholders</a:t>
            </a:r>
          </a:p>
          <a:p>
            <a:pPr eaLnBrk="1" hangingPunct="1"/>
            <a:r>
              <a:rPr lang="en-US" smtClean="0"/>
              <a:t>End users are important members of the development team</a:t>
            </a:r>
          </a:p>
        </p:txBody>
      </p:sp>
    </p:spTree>
    <p:extLst>
      <p:ext uri="{BB962C8B-B14F-4D97-AF65-F5344CB8AC3E}">
        <p14:creationId xmlns:p14="http://schemas.microsoft.com/office/powerpoint/2010/main" val="29912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B545DED7-1C5A-4A85-A200-0882F59EC9E9}" type="slidenum">
              <a:rPr lang="en-US">
                <a:solidFill>
                  <a:srgbClr val="F5E7AB"/>
                </a:solidFill>
              </a:rPr>
              <a:pPr eaLnBrk="1" hangingPunct="1"/>
              <a:t>78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Organizational Analysis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of the organization including:</a:t>
            </a:r>
          </a:p>
          <a:p>
            <a:pPr lvl="1" eaLnBrk="1" hangingPunct="1"/>
            <a:r>
              <a:rPr lang="en-US" smtClean="0"/>
              <a:t>Management Structure</a:t>
            </a:r>
          </a:p>
          <a:p>
            <a:pPr lvl="1" eaLnBrk="1" hangingPunct="1"/>
            <a:r>
              <a:rPr lang="en-US" smtClean="0"/>
              <a:t>People</a:t>
            </a:r>
          </a:p>
          <a:p>
            <a:pPr lvl="1" eaLnBrk="1" hangingPunct="1"/>
            <a:r>
              <a:rPr lang="en-US" smtClean="0"/>
              <a:t>Business Activities</a:t>
            </a:r>
          </a:p>
          <a:p>
            <a:pPr lvl="1" eaLnBrk="1" hangingPunct="1"/>
            <a:r>
              <a:rPr lang="en-US" smtClean="0"/>
              <a:t>Environmental Systems</a:t>
            </a:r>
          </a:p>
          <a:p>
            <a:pPr lvl="1" eaLnBrk="1" hangingPunct="1"/>
            <a:r>
              <a:rPr lang="en-US" smtClean="0"/>
              <a:t>Current Information Systems</a:t>
            </a:r>
          </a:p>
          <a:p>
            <a:pPr lvl="2" eaLnBrk="1" hangingPunct="1"/>
            <a:r>
              <a:rPr lang="en-US" smtClean="0"/>
              <a:t>Document input, processing, output, storage and control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55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B2FF97D8-DDDE-4BDD-91C6-4DA676AA6D32}" type="slidenum">
              <a:rPr lang="en-US">
                <a:solidFill>
                  <a:srgbClr val="F5E7AB"/>
                </a:solidFill>
              </a:rPr>
              <a:pPr eaLnBrk="1" hangingPunct="1"/>
              <a:t>79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Logical Analysis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Construction of a logical model of the current system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Logical model</a:t>
            </a:r>
          </a:p>
          <a:p>
            <a:pPr lvl="1" eaLnBrk="1" hangingPunct="1"/>
            <a:r>
              <a:rPr lang="en-US" smtClean="0"/>
              <a:t>A blueprint of what the current system does</a:t>
            </a:r>
          </a:p>
        </p:txBody>
      </p:sp>
    </p:spTree>
    <p:extLst>
      <p:ext uri="{BB962C8B-B14F-4D97-AF65-F5344CB8AC3E}">
        <p14:creationId xmlns:p14="http://schemas.microsoft.com/office/powerpoint/2010/main" val="241362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C23498A5-2B88-4336-BC2A-BA2BA0C57FCB}" type="slidenum">
              <a:rPr lang="en-US">
                <a:solidFill>
                  <a:srgbClr val="F5E7AB"/>
                </a:solidFill>
              </a:rPr>
              <a:pPr eaLnBrk="1" hangingPunct="1"/>
              <a:t>8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Managing a project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manage a project need:</a:t>
            </a:r>
          </a:p>
          <a:p>
            <a:pPr lvl="1" eaLnBrk="1" hangingPunct="1"/>
            <a:r>
              <a:rPr lang="en-US" smtClean="0"/>
              <a:t>Process</a:t>
            </a:r>
          </a:p>
          <a:p>
            <a:pPr lvl="1" eaLnBrk="1" hangingPunct="1"/>
            <a:r>
              <a:rPr lang="en-US" smtClean="0"/>
              <a:t>Tools</a:t>
            </a:r>
          </a:p>
          <a:p>
            <a:pPr lvl="1" eaLnBrk="1" hangingPunct="1"/>
            <a:r>
              <a:rPr lang="en-US" smtClean="0"/>
              <a:t>Techniques</a:t>
            </a:r>
          </a:p>
        </p:txBody>
      </p:sp>
    </p:spTree>
    <p:extLst>
      <p:ext uri="{BB962C8B-B14F-4D97-AF65-F5344CB8AC3E}">
        <p14:creationId xmlns:p14="http://schemas.microsoft.com/office/powerpoint/2010/main" val="5137471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6E89030D-D4B9-440C-BAF9-5CD22905552C}" type="slidenum">
              <a:rPr lang="en-US">
                <a:solidFill>
                  <a:srgbClr val="F5E7AB"/>
                </a:solidFill>
              </a:rPr>
              <a:pPr eaLnBrk="1" hangingPunct="1"/>
              <a:t>80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Functional Requirements Analysis and Determination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/>
            <a:r>
              <a:rPr lang="en-US" smtClean="0"/>
              <a:t>Determine specific business information needs</a:t>
            </a:r>
          </a:p>
          <a:p>
            <a:pPr marL="860298" lvl="1" indent="-473164" eaLnBrk="1" hangingPunct="1">
              <a:buFont typeface="Wingdings" pitchFamily="2" charset="2"/>
              <a:buAutoNum type="arabicPeriod"/>
            </a:pPr>
            <a:r>
              <a:rPr lang="en-US" smtClean="0"/>
              <a:t>Determine what type of information each business activity requires.</a:t>
            </a:r>
          </a:p>
          <a:p>
            <a:pPr marL="860298" lvl="1" indent="-473164" eaLnBrk="1" hangingPunct="1">
              <a:buFont typeface="Wingdings" pitchFamily="2" charset="2"/>
              <a:buAutoNum type="arabicPeriod"/>
            </a:pPr>
            <a:r>
              <a:rPr lang="en-US" smtClean="0"/>
              <a:t>Determine the information processing each system activity is needed to meet these needs.</a:t>
            </a:r>
          </a:p>
        </p:txBody>
      </p:sp>
    </p:spTree>
    <p:extLst>
      <p:ext uri="{BB962C8B-B14F-4D97-AF65-F5344CB8AC3E}">
        <p14:creationId xmlns:p14="http://schemas.microsoft.com/office/powerpoint/2010/main" val="8679307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90527574-1298-4399-9892-182F84BDB598}" type="slidenum">
              <a:rPr lang="en-US">
                <a:solidFill>
                  <a:srgbClr val="F5E7AB"/>
                </a:solidFill>
              </a:rPr>
              <a:pPr eaLnBrk="1" hangingPunct="1"/>
              <a:t>81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Functional Requirements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user information requirements that are not tied to the hardware, software, network, data, and people resources that end users presently use or might use in the new system</a:t>
            </a:r>
          </a:p>
          <a:p>
            <a:pPr eaLnBrk="1" hangingPunct="1"/>
            <a:r>
              <a:rPr lang="en-US" i="1" smtClean="0"/>
              <a:t>What</a:t>
            </a:r>
            <a:r>
              <a:rPr lang="en-US" smtClean="0"/>
              <a:t> the system must do</a:t>
            </a:r>
          </a:p>
          <a:p>
            <a:pPr eaLnBrk="1" hangingPunct="1"/>
            <a:r>
              <a:rPr lang="en-US" smtClean="0"/>
              <a:t>Functional Requirement categories</a:t>
            </a:r>
          </a:p>
          <a:p>
            <a:pPr lvl="1" eaLnBrk="1" hangingPunct="1"/>
            <a:r>
              <a:rPr lang="en-US" smtClean="0"/>
              <a:t>User Interface</a:t>
            </a:r>
          </a:p>
          <a:p>
            <a:pPr lvl="1" eaLnBrk="1" hangingPunct="1"/>
            <a:r>
              <a:rPr lang="en-US" smtClean="0"/>
              <a:t>Processing</a:t>
            </a:r>
          </a:p>
          <a:p>
            <a:pPr lvl="1" eaLnBrk="1" hangingPunct="1"/>
            <a:r>
              <a:rPr lang="en-US" smtClean="0"/>
              <a:t>Storage</a:t>
            </a:r>
          </a:p>
          <a:p>
            <a:pPr lvl="1" eaLnBrk="1" hangingPunct="1"/>
            <a:r>
              <a:rPr lang="en-US" smtClean="0"/>
              <a:t>Control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22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EC98245B-E601-4A17-8EF9-8A3CB634D45E}" type="slidenum">
              <a:rPr lang="en-US">
                <a:solidFill>
                  <a:srgbClr val="F5E7AB"/>
                </a:solidFill>
              </a:rPr>
              <a:pPr eaLnBrk="1" hangingPunct="1"/>
              <a:t>82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Design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300"/>
              <a:t>Modify the logical model until it represents a blueprint for what the new system will do</a:t>
            </a:r>
          </a:p>
          <a:p>
            <a:pPr eaLnBrk="1" hangingPunct="1"/>
            <a:r>
              <a:rPr lang="en-US" sz="2300"/>
              <a:t>Physical design:</a:t>
            </a:r>
          </a:p>
          <a:p>
            <a:pPr lvl="1" eaLnBrk="1" hangingPunct="1"/>
            <a:r>
              <a:rPr lang="en-US" sz="2300"/>
              <a:t>How the system will accomplish its objectives</a:t>
            </a:r>
          </a:p>
          <a:p>
            <a:pPr eaLnBrk="1" hangingPunct="1"/>
            <a:endParaRPr lang="en-US" sz="2300"/>
          </a:p>
          <a:p>
            <a:pPr eaLnBrk="1" hangingPunct="1"/>
            <a:endParaRPr lang="en-US" sz="2300"/>
          </a:p>
        </p:txBody>
      </p:sp>
      <p:pic>
        <p:nvPicPr>
          <p:cNvPr id="32773" name="Picture 7" descr="obr43559_100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505200"/>
            <a:ext cx="7593541" cy="2377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6091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4360F710-86F9-461E-8938-1D74FBAAAA5E}" type="slidenum">
              <a:rPr lang="en-US">
                <a:solidFill>
                  <a:srgbClr val="F5E7AB"/>
                </a:solidFill>
              </a:rPr>
              <a:pPr eaLnBrk="1" hangingPunct="1"/>
              <a:t>83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Prototyping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rapid development and testing of working models</a:t>
            </a:r>
          </a:p>
          <a:p>
            <a:pPr eaLnBrk="1" hangingPunct="1"/>
            <a:r>
              <a:rPr lang="en-US" smtClean="0"/>
              <a:t>Used in design phase</a:t>
            </a:r>
          </a:p>
          <a:p>
            <a:pPr eaLnBrk="1" hangingPunct="1"/>
            <a:r>
              <a:rPr lang="en-US" smtClean="0"/>
              <a:t>Especially useful when end user requirements are hard to define</a:t>
            </a:r>
          </a:p>
        </p:txBody>
      </p:sp>
    </p:spTree>
    <p:extLst>
      <p:ext uri="{BB962C8B-B14F-4D97-AF65-F5344CB8AC3E}">
        <p14:creationId xmlns:p14="http://schemas.microsoft.com/office/powerpoint/2010/main" val="38109427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CF784A7D-319D-439F-AF37-D3960DA60B89}" type="slidenum">
              <a:rPr lang="en-US">
                <a:solidFill>
                  <a:srgbClr val="F5E7AB"/>
                </a:solidFill>
              </a:rPr>
              <a:pPr eaLnBrk="1" hangingPunct="1"/>
              <a:t>84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Prototyping Life Cycle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719917" y="3559054"/>
            <a:ext cx="208553" cy="38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d-ID"/>
          </a:p>
        </p:txBody>
      </p:sp>
      <p:pic>
        <p:nvPicPr>
          <p:cNvPr id="34821" name="Picture 6" descr="obr43559_1009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57340"/>
            <a:ext cx="8001000" cy="49846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037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F4448A89-BE19-42A0-A843-C096FCC588F6}" type="slidenum">
              <a:rPr lang="en-US">
                <a:solidFill>
                  <a:srgbClr val="F5E7AB"/>
                </a:solidFill>
              </a:rPr>
              <a:pPr eaLnBrk="1" hangingPunct="1"/>
              <a:t>85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Prototyping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/>
            <a:r>
              <a:rPr lang="en-US" dirty="0" smtClean="0"/>
              <a:t>Can be used for small and large systems</a:t>
            </a:r>
          </a:p>
          <a:p>
            <a:pPr lvl="1" eaLnBrk="1" hangingPunct="1"/>
            <a:r>
              <a:rPr lang="en-US" dirty="0" smtClean="0"/>
              <a:t>But if system is large, usually prototype just parts</a:t>
            </a:r>
          </a:p>
          <a:p>
            <a:pPr eaLnBrk="1" hangingPunct="1"/>
            <a:r>
              <a:rPr lang="en-US" dirty="0" smtClean="0"/>
              <a:t>Develop quickly</a:t>
            </a:r>
          </a:p>
          <a:p>
            <a:pPr eaLnBrk="1" hangingPunct="1"/>
            <a:r>
              <a:rPr lang="en-US" dirty="0" smtClean="0"/>
              <a:t>Refine until acceptable</a:t>
            </a:r>
          </a:p>
        </p:txBody>
      </p:sp>
    </p:spTree>
    <p:extLst>
      <p:ext uri="{BB962C8B-B14F-4D97-AF65-F5344CB8AC3E}">
        <p14:creationId xmlns:p14="http://schemas.microsoft.com/office/powerpoint/2010/main" val="18296617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CB3262AF-297B-47E9-9999-B74D04E56F6D}" type="slidenum">
              <a:rPr lang="en-US">
                <a:solidFill>
                  <a:srgbClr val="F5E7AB"/>
                </a:solidFill>
              </a:rPr>
              <a:pPr eaLnBrk="1" hangingPunct="1"/>
              <a:t>86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Interface Design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Focuses on supporting the interactions between end users and their computer-based applications</a:t>
            </a:r>
          </a:p>
          <a:p>
            <a:pPr eaLnBrk="1" hangingPunct="1"/>
            <a:r>
              <a:rPr lang="en-US" smtClean="0"/>
              <a:t>Frequently prototype the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222180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384BC55B-7549-4EAE-AE07-601D41C9D1B3}" type="slidenum">
              <a:rPr lang="en-US">
                <a:solidFill>
                  <a:srgbClr val="F5E7AB"/>
                </a:solidFill>
              </a:rPr>
              <a:pPr eaLnBrk="1" hangingPunct="1"/>
              <a:t>87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Checklist for Corporate Websites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Remember the customer – successful websites are built solely for the customer, not to make company vice presidents happy</a:t>
            </a:r>
          </a:p>
          <a:p>
            <a:pPr eaLnBrk="1" hangingPunct="1"/>
            <a:r>
              <a:rPr lang="en-US" smtClean="0"/>
              <a:t>Aesthetics – successful designs combine fast-loading graphics and simple color palettes for pages that are easy to read</a:t>
            </a:r>
          </a:p>
          <a:p>
            <a:pPr eaLnBrk="1" hangingPunct="1"/>
            <a:r>
              <a:rPr lang="en-US" smtClean="0"/>
              <a:t>Broadband Content – the Web’s coolest stuff can’t be accessed by most Web surfers; don’t make it the focus of a site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35629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29424728-29CE-4FA1-B6C4-EC5496E481F3}" type="slidenum">
              <a:rPr lang="en-US">
                <a:solidFill>
                  <a:srgbClr val="F5E7AB"/>
                </a:solidFill>
              </a:rPr>
              <a:pPr eaLnBrk="1" hangingPunct="1"/>
              <a:t>88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Checklist for Corporate Websites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Easy to navigate – make sure it’s easy to get from one part of site to another</a:t>
            </a:r>
          </a:p>
          <a:p>
            <a:pPr eaLnBrk="1" hangingPunct="1"/>
            <a:r>
              <a:rPr lang="en-US" sz="2800" dirty="0" err="1" smtClean="0"/>
              <a:t>Searchability</a:t>
            </a:r>
            <a:r>
              <a:rPr lang="en-US" sz="2800" dirty="0" smtClean="0"/>
              <a:t> – make sure to have a useful search engine</a:t>
            </a:r>
          </a:p>
          <a:p>
            <a:pPr eaLnBrk="1" hangingPunct="1"/>
            <a:r>
              <a:rPr lang="en-US" sz="2800" dirty="0" smtClean="0"/>
              <a:t>Incompatibilities – test site with target web browsers</a:t>
            </a:r>
          </a:p>
          <a:p>
            <a:pPr eaLnBrk="1" hangingPunct="1"/>
            <a:r>
              <a:rPr lang="en-US" sz="2800" dirty="0" smtClean="0"/>
              <a:t>Registration forms – short registration forms are a useful way to gather customer data</a:t>
            </a:r>
          </a:p>
          <a:p>
            <a:pPr eaLnBrk="1" hangingPunct="1"/>
            <a:r>
              <a:rPr lang="en-US" sz="2800" dirty="0" smtClean="0"/>
              <a:t>Dead links – be sure to keep links updated</a:t>
            </a:r>
          </a:p>
        </p:txBody>
      </p:sp>
    </p:spTree>
    <p:extLst>
      <p:ext uri="{BB962C8B-B14F-4D97-AF65-F5344CB8AC3E}">
        <p14:creationId xmlns:p14="http://schemas.microsoft.com/office/powerpoint/2010/main" val="10314936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E7DBD15E-8CEB-48C2-8415-BB7D3873941B}" type="slidenum">
              <a:rPr lang="en-US">
                <a:solidFill>
                  <a:srgbClr val="F5E7AB"/>
                </a:solidFill>
              </a:rPr>
              <a:pPr eaLnBrk="1" hangingPunct="1"/>
              <a:t>89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Specifications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Formalize design of </a:t>
            </a:r>
          </a:p>
          <a:p>
            <a:pPr lvl="1" eaLnBrk="1" hangingPunct="1"/>
            <a:r>
              <a:rPr lang="en-US" smtClean="0"/>
              <a:t>User interface methods</a:t>
            </a:r>
          </a:p>
          <a:p>
            <a:pPr lvl="1" eaLnBrk="1" hangingPunct="1"/>
            <a:r>
              <a:rPr lang="en-US" smtClean="0"/>
              <a:t>Products</a:t>
            </a:r>
          </a:p>
          <a:p>
            <a:pPr lvl="1" eaLnBrk="1" hangingPunct="1"/>
            <a:r>
              <a:rPr lang="en-US" smtClean="0"/>
              <a:t>Database structures</a:t>
            </a:r>
          </a:p>
          <a:p>
            <a:pPr lvl="1" eaLnBrk="1" hangingPunct="1"/>
            <a:r>
              <a:rPr lang="en-US" smtClean="0"/>
              <a:t>Processing</a:t>
            </a:r>
          </a:p>
          <a:p>
            <a:pPr lvl="1" eaLnBrk="1" hangingPunct="1"/>
            <a:r>
              <a:rPr lang="en-US" smtClean="0"/>
              <a:t>Control procedures</a:t>
            </a:r>
          </a:p>
          <a:p>
            <a:pPr eaLnBrk="1" hangingPunct="1"/>
            <a:r>
              <a:rPr lang="en-US" smtClean="0"/>
              <a:t>Specifications for hardware, software, network, data, and personnel</a:t>
            </a:r>
          </a:p>
        </p:txBody>
      </p:sp>
    </p:spTree>
    <p:extLst>
      <p:ext uri="{BB962C8B-B14F-4D97-AF65-F5344CB8AC3E}">
        <p14:creationId xmlns:p14="http://schemas.microsoft.com/office/powerpoint/2010/main" val="9181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62863429-743B-4B1B-9EC0-C386EC44E8E2}" type="slidenum">
              <a:rPr lang="en-US">
                <a:solidFill>
                  <a:srgbClr val="F5E7AB"/>
                </a:solidFill>
              </a:rPr>
              <a:pPr eaLnBrk="1" hangingPunct="1"/>
              <a:t>9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project</a:t>
            </a:r>
          </a:p>
          <a:p>
            <a:pPr lvl="1" eaLnBrk="1" hangingPunct="1"/>
            <a:r>
              <a:rPr lang="en-US" smtClean="0"/>
              <a:t>Is a set of activities with a clear beginning and end</a:t>
            </a:r>
          </a:p>
          <a:p>
            <a:pPr eaLnBrk="1" hangingPunct="1"/>
            <a:r>
              <a:rPr lang="en-US" smtClean="0"/>
              <a:t>Each project has</a:t>
            </a:r>
          </a:p>
          <a:p>
            <a:pPr lvl="1" eaLnBrk="1" hangingPunct="1"/>
            <a:r>
              <a:rPr lang="en-US" smtClean="0"/>
              <a:t>Goals</a:t>
            </a:r>
          </a:p>
          <a:p>
            <a:pPr lvl="1" eaLnBrk="1" hangingPunct="1"/>
            <a:r>
              <a:rPr lang="en-US" smtClean="0"/>
              <a:t>Objectives</a:t>
            </a:r>
          </a:p>
          <a:p>
            <a:pPr lvl="1" eaLnBrk="1" hangingPunct="1"/>
            <a:r>
              <a:rPr lang="en-US" smtClean="0"/>
              <a:t>Tasks</a:t>
            </a:r>
          </a:p>
          <a:p>
            <a:pPr lvl="1" eaLnBrk="1" hangingPunct="1"/>
            <a:r>
              <a:rPr lang="en-US" smtClean="0"/>
              <a:t>Limitations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85002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19238E8D-6D94-405B-A5A1-EAE4A367E1AF}" type="slidenum">
              <a:rPr lang="en-US">
                <a:solidFill>
                  <a:srgbClr val="F5E7AB"/>
                </a:solidFill>
              </a:rPr>
              <a:pPr eaLnBrk="1" hangingPunct="1"/>
              <a:t>90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User Development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professional plays a consulting role</a:t>
            </a:r>
          </a:p>
          <a:p>
            <a:pPr eaLnBrk="1" hangingPunct="1"/>
            <a:r>
              <a:rPr lang="en-US" smtClean="0"/>
              <a:t>End user does his/her own application development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Contrast in traditional life cycle:</a:t>
            </a:r>
          </a:p>
          <a:p>
            <a:pPr lvl="1" eaLnBrk="1" hangingPunct="1"/>
            <a:r>
              <a:rPr lang="en-US" smtClean="0"/>
              <a:t>End user is customer</a:t>
            </a:r>
          </a:p>
          <a:p>
            <a:pPr lvl="1" eaLnBrk="1" hangingPunct="1"/>
            <a:r>
              <a:rPr lang="en-US" smtClean="0"/>
              <a:t>IS profession does development</a:t>
            </a:r>
          </a:p>
        </p:txBody>
      </p:sp>
    </p:spTree>
    <p:extLst>
      <p:ext uri="{BB962C8B-B14F-4D97-AF65-F5344CB8AC3E}">
        <p14:creationId xmlns:p14="http://schemas.microsoft.com/office/powerpoint/2010/main" val="28778867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3BC00EE6-42F6-45AB-9801-32BB1EA03970}" type="slidenum">
              <a:rPr lang="en-US">
                <a:solidFill>
                  <a:srgbClr val="F5E7AB"/>
                </a:solidFill>
              </a:rPr>
              <a:pPr eaLnBrk="1" hangingPunct="1"/>
              <a:t>91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User Development</a:t>
            </a:r>
          </a:p>
        </p:txBody>
      </p:sp>
      <p:pic>
        <p:nvPicPr>
          <p:cNvPr id="41988" name="Picture 5" descr="obr43559_101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7936795" cy="47606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326445" y="6361602"/>
            <a:ext cx="7570611" cy="28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Source: Adapted from James N. Morgan, </a:t>
            </a:r>
            <a:r>
              <a:rPr lang="en-US" sz="1100" i="1"/>
              <a:t>Application Cases in MIS</a:t>
            </a:r>
            <a:r>
              <a:rPr lang="en-US" sz="1100"/>
              <a:t>, 4</a:t>
            </a:r>
            <a:r>
              <a:rPr lang="en-US" sz="1100" baseline="30000"/>
              <a:t>th</a:t>
            </a:r>
            <a:r>
              <a:rPr lang="en-US" sz="1100"/>
              <a:t> ed. (New York: Irwin/McGraw-Hill, 2002), p. 31.</a:t>
            </a:r>
          </a:p>
        </p:txBody>
      </p:sp>
    </p:spTree>
    <p:extLst>
      <p:ext uri="{BB962C8B-B14F-4D97-AF65-F5344CB8AC3E}">
        <p14:creationId xmlns:p14="http://schemas.microsoft.com/office/powerpoint/2010/main" val="21656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B4F91AA1-877A-4FB0-A98A-21A64E716784}" type="slidenum">
              <a:rPr lang="en-US">
                <a:solidFill>
                  <a:srgbClr val="F5E7AB"/>
                </a:solidFill>
              </a:rPr>
              <a:pPr eaLnBrk="1" hangingPunct="1"/>
              <a:t>92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Encouraging End User Web Development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dirty="0" smtClean="0"/>
              <a:t>Look for tools that make sense</a:t>
            </a:r>
          </a:p>
          <a:p>
            <a:pPr eaLnBrk="1" hangingPunct="1"/>
            <a:r>
              <a:rPr lang="en-US" dirty="0" smtClean="0"/>
              <a:t>Spur creativity</a:t>
            </a:r>
          </a:p>
          <a:p>
            <a:pPr eaLnBrk="1" hangingPunct="1"/>
            <a:r>
              <a:rPr lang="en-US" dirty="0" smtClean="0"/>
              <a:t>Set some limits</a:t>
            </a:r>
          </a:p>
          <a:p>
            <a:pPr eaLnBrk="1" hangingPunct="1"/>
            <a:r>
              <a:rPr lang="en-US" dirty="0" smtClean="0"/>
              <a:t>Give managers responsibility</a:t>
            </a:r>
          </a:p>
          <a:p>
            <a:pPr eaLnBrk="1" hangingPunct="1"/>
            <a:r>
              <a:rPr lang="en-US" dirty="0" smtClean="0"/>
              <a:t>Make users comfortable</a:t>
            </a:r>
          </a:p>
        </p:txBody>
      </p:sp>
    </p:spTree>
    <p:extLst>
      <p:ext uri="{BB962C8B-B14F-4D97-AF65-F5344CB8AC3E}">
        <p14:creationId xmlns:p14="http://schemas.microsoft.com/office/powerpoint/2010/main" val="20757397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Terima 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5791200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Good </a:t>
            </a:r>
            <a:r>
              <a:rPr lang="id-ID" sz="4000" b="1" dirty="0" smtClean="0">
                <a:solidFill>
                  <a:srgbClr val="FF0000"/>
                </a:solidFill>
              </a:rPr>
              <a:t>Luck 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2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3363</Words>
  <Application>Microsoft Office PowerPoint</Application>
  <PresentationFormat>On-screen Show (4:3)</PresentationFormat>
  <Paragraphs>597</Paragraphs>
  <Slides>93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Office Theme</vt:lpstr>
      <vt:lpstr>DASAR SISTEM INFORMASI</vt:lpstr>
      <vt:lpstr>PowerPoint Presentation</vt:lpstr>
      <vt:lpstr>Learning  Outcomes</vt:lpstr>
      <vt:lpstr>The Systems Approach</vt:lpstr>
      <vt:lpstr>What is Systems Thinking?</vt:lpstr>
      <vt:lpstr>Systems Thinking Example</vt:lpstr>
      <vt:lpstr>Project Management</vt:lpstr>
      <vt:lpstr>Managing a project</vt:lpstr>
      <vt:lpstr>Project</vt:lpstr>
      <vt:lpstr>Sample Implementation Process Plan</vt:lpstr>
      <vt:lpstr>Five phases of project management</vt:lpstr>
      <vt:lpstr>Five phases of project management</vt:lpstr>
      <vt:lpstr>Five phases of project management</vt:lpstr>
      <vt:lpstr>Five phases of project management</vt:lpstr>
      <vt:lpstr>Evaluating Hardware, software and services</vt:lpstr>
      <vt:lpstr>Hardware Evaluation Factors</vt:lpstr>
      <vt:lpstr>Software Evaluation Factors</vt:lpstr>
      <vt:lpstr>Examples of IS Services</vt:lpstr>
      <vt:lpstr>IS Services Evaluation Factors</vt:lpstr>
      <vt:lpstr>System Testing</vt:lpstr>
      <vt:lpstr>Data Conversion</vt:lpstr>
      <vt:lpstr>Importance of Data Conversion</vt:lpstr>
      <vt:lpstr>Documentation</vt:lpstr>
      <vt:lpstr>Training</vt:lpstr>
      <vt:lpstr>Conversion</vt:lpstr>
      <vt:lpstr>Four major forms of conversion</vt:lpstr>
      <vt:lpstr>Direct Conversion</vt:lpstr>
      <vt:lpstr>Parallel Conversion</vt:lpstr>
      <vt:lpstr>Pilot Conversion</vt:lpstr>
      <vt:lpstr>Phased Conversion</vt:lpstr>
      <vt:lpstr>Systems maintenance</vt:lpstr>
      <vt:lpstr>Post-implementation review</vt:lpstr>
      <vt:lpstr>Implementation Challenges Tantangan Implementasi</vt:lpstr>
      <vt:lpstr>User Resistance </vt:lpstr>
      <vt:lpstr>Reasons for User Resistance to Knowledge Management Systems</vt:lpstr>
      <vt:lpstr>Change Management Dimensions</vt:lpstr>
      <vt:lpstr>Change Management</vt:lpstr>
      <vt:lpstr>Process of Change Management</vt:lpstr>
      <vt:lpstr>PowerPoint Presentation</vt:lpstr>
      <vt:lpstr>Talk about...</vt:lpstr>
      <vt:lpstr>Systems as Planned Organizational Change (Sistem seperti Rencana Perubahan Organisasi )</vt:lpstr>
      <vt:lpstr>Linking IS to the Business Plan  (Menghubungkan IS Rencana Bisnis)</vt:lpstr>
      <vt:lpstr>Establishing Organizational Information Requirements</vt:lpstr>
      <vt:lpstr>Enterprise Analysis</vt:lpstr>
      <vt:lpstr>Enterprise Analysis</vt:lpstr>
      <vt:lpstr>Critical Success Factors (CSF)</vt:lpstr>
      <vt:lpstr>Using CSFs to Develop IS</vt:lpstr>
      <vt:lpstr>Critical Success Factors</vt:lpstr>
      <vt:lpstr>Systems Development and Organizational Change</vt:lpstr>
      <vt:lpstr>The Spectrum/Spektrum of Organizational Change (1)</vt:lpstr>
      <vt:lpstr>The Spectrum of Organizational Change (2)</vt:lpstr>
      <vt:lpstr>The Spectrum of Organizational Change (3)</vt:lpstr>
      <vt:lpstr>Business Process Reengineering</vt:lpstr>
      <vt:lpstr>The Spectrum of Organizational Change (4)</vt:lpstr>
      <vt:lpstr>Information Systems Development</vt:lpstr>
      <vt:lpstr>Systems Analysis (1)</vt:lpstr>
      <vt:lpstr>Systems Analysis (2)</vt:lpstr>
      <vt:lpstr>Systems Design</vt:lpstr>
      <vt:lpstr>Completing the Design Process</vt:lpstr>
      <vt:lpstr>Completing the Design Process</vt:lpstr>
      <vt:lpstr>The Business Value of Information Systems</vt:lpstr>
      <vt:lpstr>Capital Budgeting Models (Model penganggaran modal)</vt:lpstr>
      <vt:lpstr>Capital Budgeting Models (2)</vt:lpstr>
      <vt:lpstr>Non-financial and Strategic Considerations</vt:lpstr>
      <vt:lpstr>PowerPoint Presentation</vt:lpstr>
      <vt:lpstr>Systems Development Lifecycle (SDLC)</vt:lpstr>
      <vt:lpstr>Systems Investigation Stage</vt:lpstr>
      <vt:lpstr>Feasibility Study</vt:lpstr>
      <vt:lpstr>Feasibility Categories</vt:lpstr>
      <vt:lpstr>Operational Feasibility</vt:lpstr>
      <vt:lpstr>Economic Feasibility</vt:lpstr>
      <vt:lpstr>Cost/Benefit Analysis</vt:lpstr>
      <vt:lpstr>Technical Feasibility</vt:lpstr>
      <vt:lpstr>Human Factors Feasibility</vt:lpstr>
      <vt:lpstr>Legal/Political Feasibility</vt:lpstr>
      <vt:lpstr>Systems Analysis</vt:lpstr>
      <vt:lpstr>Systems Analysis</vt:lpstr>
      <vt:lpstr>Organizational Analysis</vt:lpstr>
      <vt:lpstr>Logical Analysis</vt:lpstr>
      <vt:lpstr>Functional Requirements Analysis and Determination</vt:lpstr>
      <vt:lpstr>Functional Requirements</vt:lpstr>
      <vt:lpstr>Systems Design</vt:lpstr>
      <vt:lpstr>Prototyping</vt:lpstr>
      <vt:lpstr>Prototyping Life Cycle</vt:lpstr>
      <vt:lpstr>Prototyping</vt:lpstr>
      <vt:lpstr>User Interface Design</vt:lpstr>
      <vt:lpstr>Checklist for Corporate Websites</vt:lpstr>
      <vt:lpstr>Checklist for Corporate Websites</vt:lpstr>
      <vt:lpstr>System Specifications</vt:lpstr>
      <vt:lpstr>End User Development</vt:lpstr>
      <vt:lpstr>End User Development</vt:lpstr>
      <vt:lpstr>Encouraging End User Web Development</vt:lpstr>
      <vt:lpstr>Terima Kasih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 7</cp:lastModifiedBy>
  <cp:revision>258</cp:revision>
  <dcterms:created xsi:type="dcterms:W3CDTF">2010-08-24T06:47:44Z</dcterms:created>
  <dcterms:modified xsi:type="dcterms:W3CDTF">2017-10-31T06:20:55Z</dcterms:modified>
</cp:coreProperties>
</file>