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88" r:id="rId2"/>
    <p:sldId id="389" r:id="rId3"/>
    <p:sldId id="381" r:id="rId4"/>
    <p:sldId id="407" r:id="rId5"/>
    <p:sldId id="390" r:id="rId6"/>
    <p:sldId id="393" r:id="rId7"/>
    <p:sldId id="395" r:id="rId8"/>
    <p:sldId id="396" r:id="rId9"/>
    <p:sldId id="398" r:id="rId10"/>
    <p:sldId id="401" r:id="rId11"/>
    <p:sldId id="402" r:id="rId12"/>
    <p:sldId id="403" r:id="rId13"/>
    <p:sldId id="405" r:id="rId14"/>
    <p:sldId id="408" r:id="rId15"/>
    <p:sldId id="406" r:id="rId16"/>
    <p:sldId id="409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27/09/2017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271AFE-B873-417F-88A9-A9E7BB8842E8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000" smtClean="0">
                <a:latin typeface="Times New Roman" pitchFamily="18" charset="0"/>
              </a:rPr>
              <a:t>What’s in IT</a:t>
            </a:r>
            <a:r>
              <a:rPr lang="id-ID" i="1" smtClean="0">
                <a:latin typeface="Times New Roman" pitchFamily="18" charset="0"/>
              </a:rPr>
              <a:t>/apa yang ada di IT</a:t>
            </a:r>
            <a:r>
              <a:rPr lang="en-US" i="1" smtClean="0">
                <a:latin typeface="Times New Roman" pitchFamily="18" charset="0"/>
              </a:rPr>
              <a:t> </a:t>
            </a:r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d-ID" smtClean="0">
                <a:latin typeface="Times New Roman" pitchFamily="18" charset="0"/>
              </a:rPr>
              <a:t>memimpin-=lead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AFB9C9-7229-43C4-9726-916EE1562618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7B7690-7842-44E3-BE64-3C031C65F5FC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d-ID" smtClean="0">
                <a:latin typeface="Times New Roman" pitchFamily="18" charset="0"/>
              </a:rPr>
              <a:t>Purchassing=pembelian, Shipping=pengiriman, merchandise=barang dagangan</a:t>
            </a:r>
          </a:p>
          <a:p>
            <a:r>
              <a:rPr lang="id-ID" smtClean="0">
                <a:latin typeface="Times New Roman" pitchFamily="18" charset="0"/>
              </a:rPr>
              <a:t>Requisition=daftar permintaan.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1F20BA-E6E7-4DAA-B483-0818A613C1CA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d-ID" smtClean="0">
                <a:latin typeface="Times New Roman" pitchFamily="18" charset="0"/>
              </a:rPr>
              <a:t>Pricision=ketelitian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62A9EC-6F70-4F91-BBC2-4B381112CB4B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d-ID" smtClean="0">
                <a:latin typeface="Times New Roman" pitchFamily="18" charset="0"/>
              </a:rPr>
              <a:t>Proper=tepat</a:t>
            </a:r>
          </a:p>
          <a:p>
            <a:endParaRPr lang="id-ID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746760-DC79-4742-97EF-D14AA86CAA11}" type="slidenum">
              <a:rPr lang="en-US" sz="1200" smtClean="0"/>
              <a:pPr eaLnBrk="1" hangingPunct="1"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sz="3600" dirty="0"/>
              <a:t>DASAR DASAR SISTEM </a:t>
            </a:r>
            <a:r>
              <a:rPr lang="id-ID" sz="3600" dirty="0" smtClean="0"/>
              <a:t>INFORMASI DAN TEKNOLOGI INFORMASI</a:t>
            </a:r>
            <a:endParaRPr lang="id-ID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endParaRPr lang="id-ID" sz="2800" dirty="0" smtClean="0"/>
          </a:p>
          <a:p>
            <a:r>
              <a:rPr lang="id-ID" sz="2800" dirty="0" smtClean="0"/>
              <a:t>KARTINI </a:t>
            </a:r>
            <a:r>
              <a:rPr lang="id-ID" sz="2800" dirty="0"/>
              <a:t>S.Kom.,</a:t>
            </a:r>
            <a:r>
              <a:rPr lang="id-ID" sz="2800" dirty="0" smtClean="0"/>
              <a:t>MMSI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5559287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Prodi </a:t>
            </a:r>
            <a:r>
              <a:rPr lang="en-US" sz="2800" dirty="0" err="1">
                <a:solidFill>
                  <a:schemeClr val="bg1"/>
                </a:solidFill>
              </a:rPr>
              <a:t>Sistem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Informasi</a:t>
            </a: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en-US" sz="2800" dirty="0" err="1">
                <a:solidFill>
                  <a:schemeClr val="bg1"/>
                </a:solidFill>
              </a:rPr>
              <a:t>Fakultas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Ilmu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Komputer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388" y="1412875"/>
            <a:ext cx="7543800" cy="91598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</a:rPr>
              <a:t>Strategic Questions</a:t>
            </a:r>
            <a:r>
              <a:rPr lang="id-ID" b="1" dirty="0" smtClean="0">
                <a:solidFill>
                  <a:srgbClr val="0000CC"/>
                </a:solidFill>
              </a:rPr>
              <a:t> (</a:t>
            </a:r>
            <a:r>
              <a:rPr lang="id-ID" sz="2800" b="1" i="1" dirty="0" smtClean="0">
                <a:solidFill>
                  <a:srgbClr val="0000CC"/>
                </a:solidFill>
              </a:rPr>
              <a:t>Continued</a:t>
            </a:r>
            <a:r>
              <a:rPr lang="id-ID" b="1" dirty="0" smtClean="0">
                <a:solidFill>
                  <a:srgbClr val="0000CC"/>
                </a:solidFill>
              </a:rPr>
              <a:t>...)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2276475"/>
            <a:ext cx="8583613" cy="4114800"/>
          </a:xfrm>
        </p:spPr>
        <p:txBody>
          <a:bodyPr/>
          <a:lstStyle/>
          <a:p>
            <a:pPr marL="342900" lvl="1" indent="-342900">
              <a:buFont typeface="Wingdings 3" pitchFamily="18" charset="2"/>
              <a:buChar char=""/>
            </a:pPr>
            <a:r>
              <a:rPr lang="id-ID" sz="2000" b="1" dirty="0" smtClean="0">
                <a:solidFill>
                  <a:srgbClr val="FF3300"/>
                </a:solidFill>
              </a:rPr>
              <a:t>Bisakah kita menggunakan IT untuk memberikan akses ke informasi penting tentang para pemasok yang akan membantu kita mengurangi biaya, jelaskan ? Untuk memilih produk yang paling tepat, jelaskan ? Untuk menegosiasikan harga , jelaskan ? Untuk memantau kemajuan pekerjaan dan menyesuaikan jadwal, jelaskan ? Untuk menilai kontrol kualitas, jelaskan ?</a:t>
            </a:r>
          </a:p>
          <a:p>
            <a:pPr marL="342900" lvl="1" indent="-342900">
              <a:buFont typeface="Wingdings 3" pitchFamily="18" charset="2"/>
              <a:buChar char=""/>
            </a:pPr>
            <a:r>
              <a:rPr lang="id-ID" sz="2000" b="1" dirty="0" smtClean="0">
                <a:solidFill>
                  <a:srgbClr val="FF3300"/>
                </a:solidFill>
              </a:rPr>
              <a:t>Bisakah kita menggunakan IT untuk memberikan pemasok  informasi penting bagi mereka yang pada gilirannya akan menghasilkan biaya, kualitas, atau layanan keandalan keuntungan bagi kita, jelaskan ? Untuk melakukan pertukaran data elektronik, untuk mengurangi biaya mereka, jelaskan ? Untuk memberikan perubahan master jadwal produksi, jelaskan ?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endParaRPr lang="id-ID" b="1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2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543800" cy="914400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</a:rPr>
              <a:t>Strategic Questions </a:t>
            </a:r>
            <a:r>
              <a:rPr lang="en-US" sz="3200" b="1" i="1" dirty="0" smtClean="0">
                <a:solidFill>
                  <a:srgbClr val="FF3300"/>
                </a:solidFill>
              </a:rPr>
              <a:t>(continued…)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6200" y="1676400"/>
            <a:ext cx="883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lvl="1" indent="-173038">
              <a:lnSpc>
                <a:spcPct val="85000"/>
              </a:lnSpc>
              <a:spcBef>
                <a:spcPct val="20000"/>
              </a:spcBef>
              <a:buFont typeface="Wingdings 3" pitchFamily="18" charset="2"/>
              <a:buChar char="î"/>
            </a:pPr>
            <a:r>
              <a:rPr lang="id-ID" sz="2000" dirty="0">
                <a:solidFill>
                  <a:srgbClr val="0000CC"/>
                </a:solidFill>
              </a:rPr>
              <a:t>Dapatkah kita menggunakan TI untuk mengurangi biaya pelanggan, untuk melakukan joint bisnis </a:t>
            </a:r>
            <a:r>
              <a:rPr lang="id-ID" sz="2000" dirty="0" smtClean="0">
                <a:solidFill>
                  <a:srgbClr val="0000CC"/>
                </a:solidFill>
              </a:rPr>
              <a:t>,jelaskan ? </a:t>
            </a:r>
            <a:r>
              <a:rPr lang="id-ID" sz="2000" dirty="0">
                <a:solidFill>
                  <a:srgbClr val="0000CC"/>
                </a:solidFill>
              </a:rPr>
              <a:t>Untuk mengurangi dokumen pesanan atau </a:t>
            </a:r>
            <a:r>
              <a:rPr lang="id-ID" sz="2000" dirty="0" smtClean="0">
                <a:solidFill>
                  <a:srgbClr val="0000CC"/>
                </a:solidFill>
              </a:rPr>
              <a:t>membayar, jelaskan ? </a:t>
            </a:r>
            <a:r>
              <a:rPr lang="id-ID" sz="2000" dirty="0">
                <a:solidFill>
                  <a:srgbClr val="0000CC"/>
                </a:solidFill>
              </a:rPr>
              <a:t>Untuk memberikan informasi status lebih </a:t>
            </a:r>
            <a:r>
              <a:rPr lang="id-ID" sz="2000" dirty="0" smtClean="0">
                <a:solidFill>
                  <a:srgbClr val="0000CC"/>
                </a:solidFill>
              </a:rPr>
              <a:t>cepat, jelaskan ?  </a:t>
            </a:r>
            <a:r>
              <a:rPr lang="id-ID" sz="2000" dirty="0">
                <a:solidFill>
                  <a:srgbClr val="0000CC"/>
                </a:solidFill>
              </a:rPr>
              <a:t>Serta untuk mengurangi biaya dan </a:t>
            </a:r>
            <a:r>
              <a:rPr lang="id-ID" sz="2000" dirty="0" smtClean="0">
                <a:solidFill>
                  <a:srgbClr val="0000CC"/>
                </a:solidFill>
              </a:rPr>
              <a:t>harga, jelaskan ?</a:t>
            </a:r>
            <a:endParaRPr lang="id-ID" sz="2000" dirty="0">
              <a:solidFill>
                <a:srgbClr val="0000CC"/>
              </a:solidFill>
            </a:endParaRPr>
          </a:p>
          <a:p>
            <a:pPr marL="265113" lvl="1" indent="-173038">
              <a:lnSpc>
                <a:spcPct val="85000"/>
              </a:lnSpc>
              <a:spcBef>
                <a:spcPct val="20000"/>
              </a:spcBef>
              <a:buFont typeface="Wingdings 3" pitchFamily="18" charset="2"/>
              <a:buChar char="î"/>
            </a:pPr>
            <a:r>
              <a:rPr lang="id-ID" sz="2000" dirty="0">
                <a:solidFill>
                  <a:srgbClr val="0000CC"/>
                </a:solidFill>
              </a:rPr>
              <a:t>Bisakah kita memberikan beberapa informasi unik bagi pelanggan yang akan membuat mereka membeli produk / layanan </a:t>
            </a:r>
            <a:r>
              <a:rPr lang="id-ID" sz="2000" dirty="0" smtClean="0">
                <a:solidFill>
                  <a:srgbClr val="0000CC"/>
                </a:solidFill>
              </a:rPr>
              <a:t>,jelaskan ? </a:t>
            </a:r>
            <a:r>
              <a:rPr lang="id-ID" sz="2000" dirty="0">
                <a:solidFill>
                  <a:srgbClr val="0000CC"/>
                </a:solidFill>
              </a:rPr>
              <a:t>Bisakah kita memberikan penagihan yang lebih baik atau data status </a:t>
            </a:r>
            <a:r>
              <a:rPr lang="id-ID" sz="2000" dirty="0" smtClean="0">
                <a:solidFill>
                  <a:srgbClr val="0000CC"/>
                </a:solidFill>
              </a:rPr>
              <a:t>account, jelaskan ? </a:t>
            </a:r>
            <a:r>
              <a:rPr lang="id-ID" sz="2000" dirty="0">
                <a:solidFill>
                  <a:srgbClr val="0000CC"/>
                </a:solidFill>
              </a:rPr>
              <a:t>Bisakah kita memberikan pilihan untuk beralih ke pengganti yang bernilai lebih </a:t>
            </a:r>
            <a:r>
              <a:rPr lang="id-ID" sz="2000" dirty="0" smtClean="0">
                <a:solidFill>
                  <a:srgbClr val="0000CC"/>
                </a:solidFill>
              </a:rPr>
              <a:t>tinggi, jelaskan ? </a:t>
            </a:r>
            <a:r>
              <a:rPr lang="id-ID" sz="2000" dirty="0">
                <a:solidFill>
                  <a:srgbClr val="0000CC"/>
                </a:solidFill>
              </a:rPr>
              <a:t>Bisakah kita menjadi yang pertama dengan mudah menduplikasi fitur yang akan memberikan nilai hanya dengan menjadi yang </a:t>
            </a:r>
            <a:r>
              <a:rPr lang="id-ID" sz="2000" dirty="0" smtClean="0">
                <a:solidFill>
                  <a:srgbClr val="0000CC"/>
                </a:solidFill>
              </a:rPr>
              <a:t>pertama, jelaskan ?</a:t>
            </a:r>
            <a:endParaRPr lang="id-ID" sz="2000" dirty="0">
              <a:solidFill>
                <a:srgbClr val="0000CC"/>
              </a:solidFill>
            </a:endParaRPr>
          </a:p>
          <a:p>
            <a:pPr marL="265113" lvl="1" indent="-173038">
              <a:lnSpc>
                <a:spcPct val="85000"/>
              </a:lnSpc>
              <a:spcBef>
                <a:spcPct val="20000"/>
              </a:spcBef>
              <a:buFont typeface="Wingdings 3" pitchFamily="18" charset="2"/>
              <a:buChar char="î"/>
            </a:pPr>
            <a:r>
              <a:rPr lang="id-ID" sz="2000" dirty="0">
                <a:solidFill>
                  <a:srgbClr val="0000CC"/>
                </a:solidFill>
              </a:rPr>
              <a:t>Bisakah kita menggunakan IT untuk meningkatkan biaya pelanggan untuk beralih ke pemasok </a:t>
            </a:r>
            <a:r>
              <a:rPr lang="id-ID" sz="2000" dirty="0" smtClean="0">
                <a:solidFill>
                  <a:srgbClr val="0000CC"/>
                </a:solidFill>
              </a:rPr>
              <a:t>baru, jelaskan ? </a:t>
            </a:r>
            <a:r>
              <a:rPr lang="id-ID" sz="2000" dirty="0">
                <a:solidFill>
                  <a:srgbClr val="0000CC"/>
                </a:solidFill>
              </a:rPr>
              <a:t>Bisakah kita menyediakan perangkat keras atau perangkat lunak </a:t>
            </a:r>
            <a:r>
              <a:rPr lang="id-ID" sz="2000" dirty="0" smtClean="0">
                <a:solidFill>
                  <a:srgbClr val="0000CC"/>
                </a:solidFill>
              </a:rPr>
              <a:t>berpemilik,jelaskan ? </a:t>
            </a:r>
            <a:r>
              <a:rPr lang="id-ID" sz="2000" dirty="0">
                <a:solidFill>
                  <a:srgbClr val="0000CC"/>
                </a:solidFill>
              </a:rPr>
              <a:t>Bisakah kita membuat pelanggan tergantung pada </a:t>
            </a:r>
            <a:r>
              <a:rPr lang="id-ID" sz="2000" dirty="0" smtClean="0">
                <a:solidFill>
                  <a:srgbClr val="0000CC"/>
                </a:solidFill>
              </a:rPr>
              <a:t>kita, jelaskan ? </a:t>
            </a:r>
            <a:r>
              <a:rPr lang="id-ID" sz="2000" dirty="0">
                <a:solidFill>
                  <a:srgbClr val="0000CC"/>
                </a:solidFill>
              </a:rPr>
              <a:t>Dapatkah kita membuat layanan </a:t>
            </a:r>
            <a:r>
              <a:rPr lang="id-ID" sz="2000" b="1" dirty="0">
                <a:solidFill>
                  <a:srgbClr val="0000CC"/>
                </a:solidFill>
              </a:rPr>
              <a:t>pelanggan lebih </a:t>
            </a:r>
            <a:r>
              <a:rPr lang="id-ID" sz="2000" b="1" dirty="0" smtClean="0">
                <a:solidFill>
                  <a:srgbClr val="0000CC"/>
                </a:solidFill>
              </a:rPr>
              <a:t>personal, jelaskan ?</a:t>
            </a:r>
            <a:endParaRPr lang="id-ID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80400" cy="4114800"/>
          </a:xfrm>
        </p:spPr>
        <p:txBody>
          <a:bodyPr/>
          <a:lstStyle/>
          <a:p>
            <a:pPr marL="342900" lvl="1" indent="-342900">
              <a:buFont typeface="Wingdings 3" pitchFamily="18" charset="2"/>
              <a:buChar char=""/>
            </a:pPr>
            <a:r>
              <a:rPr lang="id-ID" sz="2000" b="1" dirty="0" smtClean="0">
                <a:solidFill>
                  <a:srgbClr val="0000CC"/>
                </a:solidFill>
              </a:rPr>
              <a:t>Dapatkah kita menggunakan sumber eksternal database untuk mempelajari lebih lanjut tentang pelanggan dan menemukan ceruk pasar yg mungkin,jelaskan ? Untuk berhubungan membeli produk utama kita serta untuk membeli produk lainnya,jelaskan ? Untuk menganalisis interaksi pelanggan dengan kita dan pertanyaan kepada perusahaan untuk mengembangkan produk disesuaikan / jasa atau metode merespon kebutuhan pelanggan,jelaskan ?</a:t>
            </a:r>
            <a:endParaRPr lang="id-ID" sz="2000" b="1" dirty="0" smtClean="0">
              <a:solidFill>
                <a:srgbClr val="FF3300"/>
              </a:solidFill>
            </a:endParaRPr>
          </a:p>
          <a:p>
            <a:pPr marL="342900" lvl="1" indent="-342900">
              <a:buFont typeface="Wingdings 3" pitchFamily="18" charset="2"/>
              <a:buChar char=""/>
            </a:pPr>
            <a:r>
              <a:rPr lang="id-ID" sz="2000" b="1" dirty="0" smtClean="0">
                <a:solidFill>
                  <a:srgbClr val="FF3300"/>
                </a:solidFill>
              </a:rPr>
              <a:t>Bisakah kita menggunakan IT untuk membantu pelanggan meningkatkan pendapatan mereka,jelaskan ? Untuk menyediakan data pasar eksklusif untuk mereka,jelaskan ? Untuk mendukung akses mereka ke pasar mereka melalui saluran kita,jelaskan ?</a:t>
            </a:r>
          </a:p>
          <a:p>
            <a:pPr marL="342900" lvl="1" indent="-342900">
              <a:buFont typeface="Wingdings 3" pitchFamily="18" charset="2"/>
              <a:buChar char=""/>
            </a:pPr>
            <a:r>
              <a:rPr lang="id-ID" sz="2000" b="1" dirty="0" smtClean="0">
                <a:solidFill>
                  <a:srgbClr val="FF3300"/>
                </a:solidFill>
              </a:rPr>
              <a:t>Bisakah kita menggunakan IT untuk meningkatkan hambatan masuknya pesaing baru ke pasar kita,jelaskan ? Untuk mendefinisikan fitur produk sekitar komponen TI,jelaskan ? Untuk memberikan layanan pelanggan melalui TI,jelaskan ?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endParaRPr lang="id-ID" b="1" dirty="0" smtClean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</a:rPr>
              <a:t>Strategic Questions </a:t>
            </a:r>
            <a:r>
              <a:rPr lang="en-US" sz="3200" b="1" i="1" dirty="0" smtClean="0">
                <a:solidFill>
                  <a:srgbClr val="FF3300"/>
                </a:solidFill>
              </a:rPr>
              <a:t>(continued…)</a:t>
            </a:r>
          </a:p>
        </p:txBody>
      </p:sp>
    </p:spTree>
    <p:extLst>
      <p:ext uri="{BB962C8B-B14F-4D97-AF65-F5344CB8AC3E}">
        <p14:creationId xmlns:p14="http://schemas.microsoft.com/office/powerpoint/2010/main" val="398057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752" y="457200"/>
            <a:ext cx="82290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CC"/>
                </a:solidFill>
              </a:rPr>
              <a:t>Strategic Questions </a:t>
            </a:r>
            <a:r>
              <a:rPr lang="en-US" sz="3200" b="1" i="1" dirty="0">
                <a:solidFill>
                  <a:srgbClr val="0000CC"/>
                </a:solidFill>
              </a:rPr>
              <a:t>(continued…)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0963" y="1524000"/>
            <a:ext cx="906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3" pitchFamily="18" charset="2"/>
              <a:buChar char=""/>
            </a:pPr>
            <a:r>
              <a:rPr lang="en-US" sz="3200" dirty="0">
                <a:solidFill>
                  <a:srgbClr val="FF9933"/>
                </a:solidFill>
              </a:rPr>
              <a:t>Strategic Questions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4500" y="2060575"/>
            <a:ext cx="86772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id-ID" b="1" dirty="0">
                <a:solidFill>
                  <a:srgbClr val="FF3300"/>
                </a:solidFill>
              </a:rPr>
              <a:t>Bisakah kita menggunakan IT untuk membedakan produk / jasa </a:t>
            </a:r>
            <a:r>
              <a:rPr lang="id-ID" b="1" dirty="0" smtClean="0">
                <a:solidFill>
                  <a:srgbClr val="FF3300"/>
                </a:solidFill>
              </a:rPr>
              <a:t>,jelaskan ? </a:t>
            </a:r>
            <a:r>
              <a:rPr lang="id-ID" b="1" dirty="0">
                <a:solidFill>
                  <a:srgbClr val="FF3300"/>
                </a:solidFill>
              </a:rPr>
              <a:t>Untuk menyorot diferensiasi yang </a:t>
            </a:r>
            <a:r>
              <a:rPr lang="id-ID" b="1" dirty="0" smtClean="0">
                <a:solidFill>
                  <a:srgbClr val="FF3300"/>
                </a:solidFill>
              </a:rPr>
              <a:t>ada,jelaskan ? </a:t>
            </a:r>
            <a:r>
              <a:rPr lang="id-ID" b="1" dirty="0">
                <a:solidFill>
                  <a:srgbClr val="FF3300"/>
                </a:solidFill>
              </a:rPr>
              <a:t>Untuk membuat diferensiasi </a:t>
            </a:r>
            <a:r>
              <a:rPr lang="id-ID" b="1" dirty="0" smtClean="0">
                <a:solidFill>
                  <a:srgbClr val="FF3300"/>
                </a:solidFill>
              </a:rPr>
              <a:t>baru,jelaskan ?</a:t>
            </a:r>
            <a:endParaRPr lang="id-ID" b="1" dirty="0">
              <a:solidFill>
                <a:srgbClr val="FF33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d-ID" b="1" dirty="0">
                <a:solidFill>
                  <a:srgbClr val="FF3300"/>
                </a:solidFill>
              </a:rPr>
              <a:t>Bisakah kita menggunakan IT untuk membuat langkah preemptive melalui kompetisi </a:t>
            </a:r>
            <a:r>
              <a:rPr lang="id-ID" b="1" dirty="0" smtClean="0">
                <a:solidFill>
                  <a:srgbClr val="FF3300"/>
                </a:solidFill>
              </a:rPr>
              <a:t>perusahaan,jelaskan ? </a:t>
            </a:r>
            <a:r>
              <a:rPr lang="id-ID" b="1" dirty="0">
                <a:solidFill>
                  <a:srgbClr val="FF3300"/>
                </a:solidFill>
              </a:rPr>
              <a:t>Untuk menawarkan sesuatu yang baru karena kita memiliki data </a:t>
            </a:r>
            <a:r>
              <a:rPr lang="id-ID" b="1" dirty="0" smtClean="0">
                <a:solidFill>
                  <a:srgbClr val="FF3300"/>
                </a:solidFill>
              </a:rPr>
              <a:t>eksklusif,jelaskan ?</a:t>
            </a:r>
            <a:endParaRPr lang="id-ID" b="1" dirty="0">
              <a:solidFill>
                <a:srgbClr val="FF33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d-ID" b="1" dirty="0">
                <a:solidFill>
                  <a:srgbClr val="FF3300"/>
                </a:solidFill>
              </a:rPr>
              <a:t>Dapatkah kita menggunakan TI untuk menyediakan </a:t>
            </a:r>
            <a:r>
              <a:rPr lang="id-ID" b="1" dirty="0" smtClean="0">
                <a:solidFill>
                  <a:srgbClr val="FF3300"/>
                </a:solidFill>
              </a:rPr>
              <a:t>produk ? pengganti,jelaskan ? </a:t>
            </a:r>
            <a:r>
              <a:rPr lang="id-ID" b="1" dirty="0">
                <a:solidFill>
                  <a:srgbClr val="FF3300"/>
                </a:solidFill>
              </a:rPr>
              <a:t>Untuk mensimulasikan produk </a:t>
            </a:r>
            <a:r>
              <a:rPr lang="id-ID" b="1" dirty="0" smtClean="0">
                <a:solidFill>
                  <a:srgbClr val="FF3300"/>
                </a:solidFill>
              </a:rPr>
              <a:t>lainnya,jelaskan ? </a:t>
            </a:r>
            <a:r>
              <a:rPr lang="id-ID" b="1" dirty="0">
                <a:solidFill>
                  <a:srgbClr val="FF3300"/>
                </a:solidFill>
              </a:rPr>
              <a:t>Untuk meningkatkan produk kami yang sudah </a:t>
            </a:r>
            <a:r>
              <a:rPr lang="id-ID" b="1" dirty="0" smtClean="0">
                <a:solidFill>
                  <a:srgbClr val="FF3300"/>
                </a:solidFill>
              </a:rPr>
              <a:t>ada,jelaskan ?</a:t>
            </a:r>
            <a:endParaRPr lang="id-ID" b="1" dirty="0">
              <a:solidFill>
                <a:srgbClr val="FF33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d-ID" b="1" dirty="0">
                <a:solidFill>
                  <a:srgbClr val="FF3300"/>
                </a:solidFill>
              </a:rPr>
              <a:t>Bisakah kita menggunakan IT untuk mencocokkan penawaran pesaing yang sudah </a:t>
            </a:r>
            <a:r>
              <a:rPr lang="id-ID" b="1" dirty="0" smtClean="0">
                <a:solidFill>
                  <a:srgbClr val="FF3300"/>
                </a:solidFill>
              </a:rPr>
              <a:t>ada,jelaskan ? </a:t>
            </a:r>
            <a:r>
              <a:rPr lang="id-ID" b="1" dirty="0">
                <a:solidFill>
                  <a:srgbClr val="FF3300"/>
                </a:solidFill>
              </a:rPr>
              <a:t>Apakah produk / jasa pesaing berdasarkan kemampuan IT atau teknologi yang unik dan kemampuan umumnya sdh </a:t>
            </a:r>
            <a:r>
              <a:rPr lang="id-ID" b="1" dirty="0" smtClean="0">
                <a:solidFill>
                  <a:srgbClr val="FF3300"/>
                </a:solidFill>
              </a:rPr>
              <a:t>tersedia,jelaskan ?</a:t>
            </a:r>
            <a:endParaRPr lang="id-ID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24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00CC"/>
                </a:solidFill>
              </a:rPr>
              <a:t>Information Technology Answers</a:t>
            </a:r>
          </a:p>
        </p:txBody>
      </p:sp>
    </p:spTree>
    <p:extLst>
      <p:ext uri="{BB962C8B-B14F-4D97-AF65-F5344CB8AC3E}">
        <p14:creationId xmlns:p14="http://schemas.microsoft.com/office/powerpoint/2010/main" val="64072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24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00CC"/>
                </a:solidFill>
              </a:rPr>
              <a:t>Information Technology Answers</a:t>
            </a:r>
          </a:p>
        </p:txBody>
      </p:sp>
    </p:spTree>
    <p:extLst>
      <p:ext uri="{BB962C8B-B14F-4D97-AF65-F5344CB8AC3E}">
        <p14:creationId xmlns:p14="http://schemas.microsoft.com/office/powerpoint/2010/main" val="327951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A38161-894D-4EB6-896F-0A40ECA2B9F2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239000" cy="1143000"/>
          </a:xfrm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i="1" dirty="0" err="1" smtClean="0"/>
              <a:t>Evolusi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endParaRPr lang="en-US" sz="2800" i="1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3505200"/>
          </a:xfrm>
        </p:spPr>
        <p:txBody>
          <a:bodyPr/>
          <a:lstStyle/>
          <a:p>
            <a:pPr eaLnBrk="1" hangingPunct="1"/>
            <a:r>
              <a:rPr lang="en-US" i="1" dirty="0" smtClean="0"/>
              <a:t>Era </a:t>
            </a:r>
            <a:r>
              <a:rPr lang="en-US" i="1" dirty="0" err="1" smtClean="0"/>
              <a:t>Pertanian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1800an,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i="1" dirty="0" smtClean="0"/>
              <a:t>Era </a:t>
            </a:r>
            <a:r>
              <a:rPr lang="en-US" i="1" dirty="0" err="1" smtClean="0"/>
              <a:t>IndustriAge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id-ID" dirty="0" smtClean="0"/>
              <a:t>Periode dari tahun 1800 sampai tahun 1957, disederhanakan proses kerja   melalui mekanisasi dan otomatisasi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54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FB9569-2E95-4EAC-BA6F-0F7E187F927B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i="1" dirty="0" err="1" smtClean="0"/>
              <a:t>Evolusi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endParaRPr lang="en-US" sz="2800" i="1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458200" cy="3733800"/>
          </a:xfrm>
        </p:spPr>
        <p:txBody>
          <a:bodyPr/>
          <a:lstStyle/>
          <a:p>
            <a:pPr eaLnBrk="1" hangingPunct="1"/>
            <a:r>
              <a:rPr lang="en-US" i="1" dirty="0" smtClean="0"/>
              <a:t>Era </a:t>
            </a:r>
            <a:r>
              <a:rPr lang="en-US" i="1" dirty="0" err="1" smtClean="0"/>
              <a:t>Informasi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1957,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i="1" dirty="0" smtClean="0"/>
              <a:t>Knowledge Workers:</a:t>
            </a:r>
            <a:r>
              <a:rPr lang="en-US" dirty="0" smtClean="0"/>
              <a:t> Workers involved in the creation, distribution, and application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214135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6D9EBC-31EB-4304-91F8-973F77213DAE}" type="slidenum">
              <a:rPr lang="en-US" sz="1400" smtClean="0"/>
              <a:pPr eaLnBrk="1" hangingPunct="1"/>
              <a:t>18</a:t>
            </a:fld>
            <a:endParaRPr lang="en-US" sz="1400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Evolusi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endParaRPr lang="en-US" sz="2800" i="1" dirty="0" smtClean="0"/>
          </a:p>
        </p:txBody>
      </p:sp>
      <p:pic>
        <p:nvPicPr>
          <p:cNvPr id="7173" name="Picture 6" descr="TBL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48264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5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4CF5D1-4A4A-47C5-BF15-78D5A78C7544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900" smtClean="0"/>
              <a:t/>
            </a:r>
            <a:br>
              <a:rPr lang="en-US" sz="900" smtClean="0"/>
            </a:br>
            <a:r>
              <a:rPr lang="en-US" sz="1200" smtClean="0"/>
              <a:t/>
            </a:r>
            <a:br>
              <a:rPr lang="en-US" sz="1200" smtClean="0"/>
            </a:br>
            <a:r>
              <a:rPr lang="en-US" smtClean="0"/>
              <a:t>Selamat datang di era Informasi :</a:t>
            </a:r>
            <a:br>
              <a:rPr lang="en-US" smtClean="0"/>
            </a:br>
            <a:r>
              <a:rPr lang="en-US" sz="2800" i="1" smtClean="0"/>
              <a:t>Karakteristik Era Informasi (Continued)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534400" cy="3810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i="1" dirty="0" err="1" smtClean="0"/>
              <a:t>Masyarakat</a:t>
            </a:r>
            <a:r>
              <a:rPr lang="en-US" i="1" dirty="0" smtClean="0"/>
              <a:t> </a:t>
            </a:r>
            <a:r>
              <a:rPr lang="en-US" i="1" dirty="0" err="1" smtClean="0"/>
              <a:t>Informasi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. </a:t>
            </a:r>
            <a:endParaRPr lang="en-US" sz="2200" dirty="0" smtClean="0"/>
          </a:p>
          <a:p>
            <a:pPr eaLnBrk="1" hangingPunct="1"/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214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310610"/>
            <a:ext cx="5486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smtClean="0"/>
              <a:t>TEKNOLOGI </a:t>
            </a:r>
            <a:r>
              <a:rPr lang="id-ID" sz="4400" dirty="0" smtClean="0"/>
              <a:t>SISTEM </a:t>
            </a:r>
            <a:r>
              <a:rPr lang="id-ID" sz="4400" dirty="0"/>
              <a:t>INFORMASI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37338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solidFill>
                  <a:srgbClr val="0000CC"/>
                </a:solidFill>
              </a:rPr>
              <a:t>Mengapa harus mempelajari SI dan Apa yang SI berikan pada perushaan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22098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Pert.02A</a:t>
            </a:r>
          </a:p>
          <a:p>
            <a:r>
              <a:rPr lang="id-ID" sz="5400" dirty="0" smtClean="0"/>
              <a:t> 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BDDBDB-3738-4C21-B326-BF0AA176A26E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Karakteristik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r>
              <a:rPr lang="en-US" sz="2800" i="1" dirty="0" smtClean="0"/>
              <a:t> (Continued)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Proses-proses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di </a:t>
            </a:r>
            <a:r>
              <a:rPr lang="en-US" dirty="0" err="1" smtClean="0"/>
              <a:t>transformasikan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Work Processes: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,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tool-tool yang </a:t>
            </a:r>
            <a:r>
              <a:rPr lang="en-US" dirty="0" err="1" smtClean="0"/>
              <a:t>digunkan</a:t>
            </a:r>
            <a:r>
              <a:rPr lang="en-US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Productivity: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(output)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(input).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Effectiveness:</a:t>
            </a:r>
            <a:r>
              <a:rPr lang="en-US" dirty="0" smtClean="0"/>
              <a:t> 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4063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145125-8675-488C-BDB4-B4C3E4B6AA58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Karakteristik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r>
              <a:rPr lang="en-US" sz="2800" i="1" dirty="0" smtClean="0"/>
              <a:t> (Continued)</a:t>
            </a:r>
          </a:p>
        </p:txBody>
      </p:sp>
      <p:pic>
        <p:nvPicPr>
          <p:cNvPr id="10245" name="Picture 6" descr="FIG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24050"/>
            <a:ext cx="762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2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3FFF35-5B49-4086-9BD5-32341CCA670F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arti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rethink (</a:t>
            </a:r>
            <a:r>
              <a:rPr lang="en-US" sz="2400" dirty="0" err="1" smtClean="0"/>
              <a:t>berpikir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), recreate(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), reengineer (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) proses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Reengineering:</a:t>
            </a:r>
            <a:r>
              <a:rPr lang="en-US" sz="2400" dirty="0" smtClean="0"/>
              <a:t> </a:t>
            </a:r>
            <a:r>
              <a:rPr lang="en-US" sz="2400" dirty="0" err="1" smtClean="0"/>
              <a:t>Penajaman</a:t>
            </a:r>
            <a:r>
              <a:rPr lang="en-US" sz="2400" dirty="0" smtClean="0"/>
              <a:t> </a:t>
            </a:r>
            <a:r>
              <a:rPr lang="en-US" sz="2400" dirty="0" err="1" smtClean="0"/>
              <a:t>ulang</a:t>
            </a:r>
            <a:r>
              <a:rPr lang="en-US" sz="2400" dirty="0" smtClean="0"/>
              <a:t> proses-proses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</a:t>
            </a:r>
            <a:r>
              <a:rPr lang="en-US" sz="2400" dirty="0" smtClean="0"/>
              <a:t> barrier yang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menologng</a:t>
            </a:r>
            <a:r>
              <a:rPr lang="en-US" sz="2400" dirty="0" smtClean="0"/>
              <a:t> </a:t>
            </a:r>
            <a:r>
              <a:rPr lang="en-US" sz="2400" dirty="0" err="1" smtClean="0"/>
              <a:t>kepitalisasi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Business Processes:</a:t>
            </a:r>
            <a:r>
              <a:rPr lang="en-US" sz="2400" dirty="0" smtClean="0"/>
              <a:t> Kumpulan </a:t>
            </a:r>
            <a:r>
              <a:rPr lang="en-US" sz="2400" dirty="0" err="1" smtClean="0"/>
              <a:t>aktivitas-aktivitas</a:t>
            </a:r>
            <a:r>
              <a:rPr lang="en-US" sz="2400" dirty="0" smtClean="0"/>
              <a:t>,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departemen</a:t>
            </a:r>
            <a:r>
              <a:rPr lang="en-US" sz="2400" dirty="0" smtClean="0"/>
              <a:t>, yang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input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 result that is of value to a company’s customers.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Karakteristik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dari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r>
              <a:rPr lang="en-US" sz="2800" i="1" dirty="0" smtClean="0"/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145077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698616-C7FD-4D51-8ADC-1106A5BD66C6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Karakteristik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dari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r>
              <a:rPr lang="en-US" sz="2800" i="1" dirty="0" smtClean="0"/>
              <a:t> (Continued)</a:t>
            </a:r>
          </a:p>
        </p:txBody>
      </p:sp>
      <p:pic>
        <p:nvPicPr>
          <p:cNvPr id="12293" name="Picture 6" descr="FIG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924800" cy="39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5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EAF062-8EC7-4BA6-8704-B880B95C92DA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534400" cy="3581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Sukses</a:t>
            </a:r>
            <a:r>
              <a:rPr lang="en-US" dirty="0" smtClean="0"/>
              <a:t> di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disatukan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.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Karakteristik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dari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r>
              <a:rPr lang="en-US" sz="2800" i="1" dirty="0" smtClean="0"/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2713460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093C0A-D1B6-44C1-BDC1-698FDBCF830A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1534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Effort reengineering </a:t>
            </a:r>
            <a:r>
              <a:rPr lang="id-ID" dirty="0" smtClean="0"/>
              <a:t>/</a:t>
            </a:r>
            <a:r>
              <a:rPr lang="id-ID" dirty="0"/>
              <a:t> </a:t>
            </a:r>
            <a:r>
              <a:rPr lang="id-ID" sz="2800" dirty="0"/>
              <a:t>Rekayasa ulang usaha </a:t>
            </a:r>
            <a:r>
              <a:rPr lang="en-US" dirty="0" err="1" smtClean="0"/>
              <a:t>utuk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i="1" dirty="0" smtClean="0"/>
              <a:t>Era </a:t>
            </a:r>
            <a:r>
              <a:rPr lang="en-US" i="1" dirty="0" err="1" smtClean="0"/>
              <a:t>industri</a:t>
            </a:r>
            <a:r>
              <a:rPr lang="en-US" i="1" dirty="0" smtClean="0"/>
              <a:t> –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: </a:t>
            </a:r>
            <a:r>
              <a:rPr lang="en-US" dirty="0" err="1" smtClean="0"/>
              <a:t>Pembagian</a:t>
            </a:r>
            <a:r>
              <a:rPr lang="en-US" dirty="0" smtClean="0"/>
              <a:t> proses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spesialisasi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i="1" dirty="0" smtClean="0"/>
              <a:t>Era </a:t>
            </a:r>
            <a:r>
              <a:rPr lang="en-US" i="1" dirty="0" err="1" smtClean="0"/>
              <a:t>informasi</a:t>
            </a:r>
            <a:r>
              <a:rPr lang="en-US" i="1" dirty="0" smtClean="0"/>
              <a:t> </a:t>
            </a:r>
            <a:r>
              <a:rPr lang="en-US" dirty="0" smtClean="0"/>
              <a:t> – Teamwork, Interconnection, and Shared Information.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Karakteristik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dari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r>
              <a:rPr lang="en-US" sz="2800" i="1" dirty="0" smtClean="0"/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1449551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D07417-1D1D-4091-A8AA-B31F440C2AFF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53278" y="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di era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sz="2800" i="1" dirty="0" err="1" smtClean="0"/>
              <a:t>Karakteristik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dari</a:t>
            </a:r>
            <a:r>
              <a:rPr lang="en-US" sz="2800" i="1" dirty="0" smtClean="0"/>
              <a:t> Era </a:t>
            </a:r>
            <a:r>
              <a:rPr lang="en-US" sz="2800" i="1" dirty="0" err="1" smtClean="0"/>
              <a:t>Informasi</a:t>
            </a:r>
            <a:r>
              <a:rPr lang="en-US" sz="2800" i="1" dirty="0" smtClean="0"/>
              <a:t> (Continued)</a:t>
            </a:r>
          </a:p>
        </p:txBody>
      </p:sp>
      <p:pic>
        <p:nvPicPr>
          <p:cNvPr id="15365" name="Picture 6" descr="FIG0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5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06181F-0CA5-44E3-92A9-DB14DC21D73C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3581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i="1" dirty="0" smtClean="0">
                <a:solidFill>
                  <a:srgbClr val="FF3300"/>
                </a:solidFill>
              </a:rPr>
              <a:t>Definition</a:t>
            </a:r>
            <a:endParaRPr lang="id-ID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US" b="1" dirty="0" err="1" smtClean="0">
                <a:solidFill>
                  <a:srgbClr val="0000CC"/>
                </a:solidFill>
              </a:rPr>
              <a:t>Keadaan</a:t>
            </a:r>
            <a:r>
              <a:rPr lang="en-US" b="1" dirty="0" smtClean="0">
                <a:solidFill>
                  <a:srgbClr val="0000CC"/>
                </a:solidFill>
              </a:rPr>
              <a:t> yang </a:t>
            </a:r>
            <a:r>
              <a:rPr lang="en-US" b="1" dirty="0" err="1" smtClean="0">
                <a:solidFill>
                  <a:srgbClr val="0000CC"/>
                </a:solidFill>
              </a:rPr>
              <a:t>digunakan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untuk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merefer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variasi</a:t>
            </a:r>
            <a:r>
              <a:rPr lang="en-US" b="1" dirty="0" smtClean="0">
                <a:solidFill>
                  <a:srgbClr val="0000CC"/>
                </a:solidFill>
              </a:rPr>
              <a:t> yang </a:t>
            </a:r>
            <a:r>
              <a:rPr lang="en-US" b="1" dirty="0" err="1" smtClean="0">
                <a:solidFill>
                  <a:srgbClr val="0000CC"/>
                </a:solidFill>
              </a:rPr>
              <a:t>luas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dari</a:t>
            </a:r>
            <a:r>
              <a:rPr lang="en-US" b="1" dirty="0" smtClean="0">
                <a:solidFill>
                  <a:srgbClr val="0000CC"/>
                </a:solidFill>
              </a:rPr>
              <a:t> item-item </a:t>
            </a:r>
            <a:r>
              <a:rPr lang="en-US" b="1" dirty="0" err="1" smtClean="0">
                <a:solidFill>
                  <a:srgbClr val="0000CC"/>
                </a:solidFill>
              </a:rPr>
              <a:t>dan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kemampuan</a:t>
            </a:r>
            <a:r>
              <a:rPr lang="en-US" b="1" dirty="0" smtClean="0">
                <a:solidFill>
                  <a:srgbClr val="0000CC"/>
                </a:solidFill>
              </a:rPr>
              <a:t> yang </a:t>
            </a:r>
            <a:r>
              <a:rPr lang="en-US" b="1" dirty="0" err="1" smtClean="0">
                <a:solidFill>
                  <a:srgbClr val="0000CC"/>
                </a:solidFill>
              </a:rPr>
              <a:t>digunakan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dalam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menciptakan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menyimpan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mengoleh</a:t>
            </a:r>
            <a:r>
              <a:rPr lang="en-US" b="1" dirty="0" smtClean="0">
                <a:solidFill>
                  <a:srgbClr val="0000CC"/>
                </a:solidFill>
              </a:rPr>
              <a:t> data </a:t>
            </a:r>
            <a:r>
              <a:rPr lang="en-US" b="1" dirty="0" err="1" smtClean="0">
                <a:solidFill>
                  <a:srgbClr val="0000CC"/>
                </a:solidFill>
              </a:rPr>
              <a:t>dan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informasi</a:t>
            </a:r>
            <a:r>
              <a:rPr lang="en-US" b="1" dirty="0" smtClean="0">
                <a:solidFill>
                  <a:srgbClr val="0000CC"/>
                </a:solidFill>
              </a:rPr>
              <a:t>. 3 </a:t>
            </a:r>
            <a:r>
              <a:rPr lang="en-US" b="1" dirty="0" err="1" smtClean="0">
                <a:solidFill>
                  <a:srgbClr val="0000CC"/>
                </a:solidFill>
              </a:rPr>
              <a:t>Komponen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utama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adalah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komputer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jaringan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komunikasi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dan</a:t>
            </a:r>
            <a:r>
              <a:rPr lang="en-US" b="1" dirty="0" smtClean="0">
                <a:solidFill>
                  <a:srgbClr val="0000CC"/>
                </a:solidFill>
              </a:rPr>
              <a:t> know how (</a:t>
            </a:r>
            <a:r>
              <a:rPr lang="en-US" b="1" dirty="0" err="1" smtClean="0">
                <a:solidFill>
                  <a:srgbClr val="0000CC"/>
                </a:solidFill>
              </a:rPr>
              <a:t>mengetahui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bagaimana</a:t>
            </a:r>
            <a:r>
              <a:rPr lang="en-US" b="1" dirty="0" smtClean="0">
                <a:solidFill>
                  <a:srgbClr val="0000CC"/>
                </a:solidFill>
              </a:rPr>
              <a:t>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r>
              <a:rPr lang="en-US" sz="3200" b="1" dirty="0">
                <a:solidFill>
                  <a:srgbClr val="FF3300"/>
                </a:solidFill>
              </a:rPr>
              <a:t>The Principles of Information Technology</a:t>
            </a:r>
            <a:br>
              <a:rPr lang="en-US" sz="3200" b="1" dirty="0">
                <a:solidFill>
                  <a:srgbClr val="FF3300"/>
                </a:solidFill>
              </a:rPr>
            </a:br>
            <a:r>
              <a:rPr lang="en-US" sz="3200" b="1" i="1" dirty="0">
                <a:solidFill>
                  <a:srgbClr val="FF3300"/>
                </a:solidFill>
              </a:rPr>
              <a:t>The Functions of Information Technology</a:t>
            </a:r>
            <a:r>
              <a:rPr lang="id-ID" sz="3200" b="1" i="1" dirty="0">
                <a:solidFill>
                  <a:srgbClr val="FF3300"/>
                </a:solidFill>
              </a:rPr>
              <a:t/>
            </a:r>
            <a:br>
              <a:rPr lang="id-ID" sz="3200" b="1" i="1" dirty="0">
                <a:solidFill>
                  <a:srgbClr val="FF3300"/>
                </a:solidFill>
              </a:rPr>
            </a:b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50055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83F0D4-E118-4402-849A-FA0322E3880F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00CC"/>
                </a:solidFill>
              </a:rPr>
              <a:t/>
            </a:r>
            <a:br>
              <a:rPr lang="en-US" sz="2400" b="1" dirty="0" smtClean="0">
                <a:solidFill>
                  <a:srgbClr val="0000CC"/>
                </a:solidFill>
              </a:rPr>
            </a:br>
            <a:r>
              <a:rPr lang="en-US" sz="2400" b="1" dirty="0" smtClean="0">
                <a:solidFill>
                  <a:srgbClr val="0000CC"/>
                </a:solidFill>
              </a:rPr>
              <a:t/>
            </a:r>
            <a:br>
              <a:rPr lang="en-US" sz="2400" b="1" dirty="0" smtClean="0">
                <a:solidFill>
                  <a:srgbClr val="0000CC"/>
                </a:solidFill>
              </a:rPr>
            </a:b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br>
              <a:rPr lang="en-US" sz="2400" b="1" dirty="0" smtClean="0">
                <a:solidFill>
                  <a:srgbClr val="0000CC"/>
                </a:solidFill>
              </a:rPr>
            </a:br>
            <a:r>
              <a:rPr lang="en-US" sz="2400" b="1" i="1" dirty="0" smtClean="0">
                <a:solidFill>
                  <a:srgbClr val="0000CC"/>
                </a:solidFill>
              </a:rPr>
              <a:t>Definition (Continued)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eaLnBrk="1" hangingPunct="1"/>
            <a:r>
              <a:rPr lang="en-US" i="1" dirty="0" smtClean="0"/>
              <a:t>Data: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detail-detail. </a:t>
            </a:r>
          </a:p>
          <a:p>
            <a:pPr eaLnBrk="1" hangingPunct="1"/>
            <a:r>
              <a:rPr lang="en-US" i="1" dirty="0" smtClean="0"/>
              <a:t>Information:</a:t>
            </a:r>
            <a:r>
              <a:rPr lang="en-US" dirty="0" smtClean="0"/>
              <a:t> </a:t>
            </a:r>
            <a:r>
              <a:rPr lang="en-US" dirty="0" err="1" smtClean="0"/>
              <a:t>Terorganisasinya</a:t>
            </a:r>
            <a:r>
              <a:rPr lang="en-US" dirty="0" smtClean="0"/>
              <a:t>, </a:t>
            </a:r>
            <a:r>
              <a:rPr lang="en-US" dirty="0" err="1" smtClean="0"/>
              <a:t>berartinya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ketergunaan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data.</a:t>
            </a:r>
          </a:p>
          <a:p>
            <a:pPr eaLnBrk="1" hangingPunct="1"/>
            <a:r>
              <a:rPr lang="en-US" i="1" dirty="0" smtClean="0"/>
              <a:t>Knowledge:</a:t>
            </a:r>
            <a:r>
              <a:rPr lang="en-US" dirty="0" smtClean="0"/>
              <a:t> </a:t>
            </a:r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ditaruh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yang </a:t>
            </a:r>
            <a:r>
              <a:rPr lang="en-US" dirty="0" err="1" smtClean="0"/>
              <a:t>terbaik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890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712F3A-830F-4B67-8BC2-B2C9871B1B62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Definition (Continued)</a:t>
            </a:r>
          </a:p>
        </p:txBody>
      </p:sp>
      <p:pic>
        <p:nvPicPr>
          <p:cNvPr id="18437" name="Picture 6" descr="C:\MyData\Texts\Senn\Images for PPs\Chapter 01\FIG01_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0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What’s in </a:t>
            </a:r>
            <a:r>
              <a:rPr lang="id-ID" sz="2800" b="1" dirty="0">
                <a:solidFill>
                  <a:srgbClr val="0000CC"/>
                </a:solidFill>
              </a:rPr>
              <a:t>Information Technology (IT)</a:t>
            </a:r>
            <a:br>
              <a:rPr lang="id-ID" sz="2800" b="1" dirty="0">
                <a:solidFill>
                  <a:srgbClr val="0000CC"/>
                </a:solidFill>
              </a:rPr>
            </a:br>
            <a:r>
              <a:rPr lang="en-US" sz="2800" b="1" dirty="0">
                <a:solidFill>
                  <a:srgbClr val="0000CC"/>
                </a:solidFill>
              </a:rPr>
              <a:t>for </a:t>
            </a:r>
            <a:r>
              <a:rPr lang="en-US" sz="2800" b="1" dirty="0" err="1" smtClean="0">
                <a:solidFill>
                  <a:srgbClr val="0000CC"/>
                </a:solidFill>
              </a:rPr>
              <a:t>Me,jelaskan</a:t>
            </a:r>
            <a:r>
              <a:rPr lang="en-US" sz="2800" b="1" dirty="0" smtClean="0">
                <a:solidFill>
                  <a:srgbClr val="0000CC"/>
                </a:solidFill>
              </a:rPr>
              <a:t> ?.</a:t>
            </a:r>
          </a:p>
          <a:p>
            <a:pPr eaLnBrk="1" hangingPunct="1"/>
            <a:r>
              <a:rPr lang="id-ID" sz="2800" b="1" dirty="0" smtClean="0">
                <a:solidFill>
                  <a:srgbClr val="0000CC"/>
                </a:solidFill>
              </a:rPr>
              <a:t>Technology </a:t>
            </a:r>
            <a:r>
              <a:rPr lang="id-ID" sz="2800" b="1" dirty="0">
                <a:solidFill>
                  <a:srgbClr val="0000CC"/>
                </a:solidFill>
              </a:rPr>
              <a:t>Information System </a:t>
            </a:r>
            <a:r>
              <a:rPr lang="id-ID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and</a:t>
            </a:r>
            <a:r>
              <a:rPr lang="id-ID" sz="28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>
                <a:solidFill>
                  <a:srgbClr val="0000CC"/>
                </a:solidFill>
              </a:rPr>
              <a:t>s</a:t>
            </a:r>
            <a:r>
              <a:rPr lang="id-ID" sz="2800" b="1" dirty="0">
                <a:solidFill>
                  <a:srgbClr val="0000CC"/>
                </a:solidFill>
              </a:rPr>
              <a:t>trategi organisasi</a:t>
            </a:r>
            <a:r>
              <a:rPr lang="en-US" sz="2800" b="1" dirty="0" smtClean="0">
                <a:solidFill>
                  <a:srgbClr val="0000CC"/>
                </a:solidFill>
              </a:rPr>
              <a:t>. </a:t>
            </a:r>
            <a:endParaRPr lang="id-ID" sz="28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00CC"/>
                </a:solidFill>
              </a:rPr>
              <a:t>Strategic Questions</a:t>
            </a:r>
            <a:r>
              <a:rPr lang="id-ID" sz="2800" b="1" dirty="0">
                <a:solidFill>
                  <a:srgbClr val="0000CC"/>
                </a:solidFill>
              </a:rPr>
              <a:t> and</a:t>
            </a:r>
            <a:r>
              <a:rPr lang="en-US" sz="2800" b="1" dirty="0">
                <a:solidFill>
                  <a:srgbClr val="0000CC"/>
                </a:solidFill>
              </a:rPr>
              <a:t> Information Technology Answers</a:t>
            </a:r>
          </a:p>
          <a:p>
            <a:pPr eaLnBrk="1" hangingPunct="1"/>
            <a:r>
              <a:rPr lang="en-US" sz="2800" b="1" dirty="0" err="1">
                <a:solidFill>
                  <a:srgbClr val="0000CC"/>
                </a:solidFill>
              </a:rPr>
              <a:t>Selamat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datang</a:t>
            </a:r>
            <a:r>
              <a:rPr lang="en-US" sz="2800" b="1" dirty="0">
                <a:solidFill>
                  <a:srgbClr val="0000CC"/>
                </a:solidFill>
              </a:rPr>
              <a:t> di era </a:t>
            </a:r>
            <a:r>
              <a:rPr lang="en-US" sz="2800" b="1" dirty="0" err="1">
                <a:solidFill>
                  <a:srgbClr val="0000CC"/>
                </a:solidFill>
              </a:rPr>
              <a:t>Informasi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endParaRPr lang="id-ID" sz="2800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00CC"/>
                </a:solidFill>
              </a:rPr>
              <a:t>The </a:t>
            </a:r>
            <a:r>
              <a:rPr lang="en-US" sz="2800" b="1" dirty="0">
                <a:solidFill>
                  <a:srgbClr val="0000CC"/>
                </a:solidFill>
              </a:rPr>
              <a:t>Principles of Information Technology</a:t>
            </a:r>
            <a:br>
              <a:rPr lang="en-US" sz="2800" b="1" dirty="0">
                <a:solidFill>
                  <a:srgbClr val="0000CC"/>
                </a:solidFill>
              </a:rPr>
            </a:br>
            <a:r>
              <a:rPr lang="en-US" sz="2800" b="1" i="1" dirty="0">
                <a:solidFill>
                  <a:srgbClr val="0000CC"/>
                </a:solidFill>
              </a:rPr>
              <a:t>The Functions of Information </a:t>
            </a:r>
            <a:r>
              <a:rPr lang="en-US" sz="2800" b="1" i="1" dirty="0" smtClean="0">
                <a:solidFill>
                  <a:srgbClr val="0000CC"/>
                </a:solidFill>
              </a:rPr>
              <a:t>Technology</a:t>
            </a:r>
            <a:endParaRPr lang="id-ID" sz="2800" b="1" i="1" dirty="0" smtClean="0">
              <a:solidFill>
                <a:srgbClr val="0000CC"/>
              </a:solidFill>
            </a:endParaRPr>
          </a:p>
          <a:p>
            <a:pPr eaLnBrk="1" hangingPunct="1"/>
            <a:endParaRPr lang="en-US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00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A43EB6-3EBA-4416-B4C4-47FC0DE5E0B3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0000CC"/>
                </a:solidFill>
              </a:rPr>
              <a:t/>
            </a:r>
            <a:br>
              <a:rPr lang="en-US" sz="2800" b="1" dirty="0" smtClean="0">
                <a:solidFill>
                  <a:srgbClr val="0000CC"/>
                </a:solidFill>
              </a:rPr>
            </a:br>
            <a:r>
              <a:rPr lang="en-US" sz="2800" b="1" i="1" dirty="0" smtClean="0">
                <a:solidFill>
                  <a:srgbClr val="0000CC"/>
                </a:solidFill>
              </a:rPr>
              <a:t>Computers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820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diinstruksikan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, </a:t>
            </a:r>
            <a:r>
              <a:rPr lang="en-US" dirty="0" err="1" smtClean="0"/>
              <a:t>memproses</a:t>
            </a:r>
            <a:r>
              <a:rPr lang="en-US" dirty="0" smtClean="0"/>
              <a:t>,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mempresentasikan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infomasi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Microcomputers</a:t>
            </a:r>
          </a:p>
          <a:p>
            <a:pPr lvl="1" eaLnBrk="1" hangingPunct="1"/>
            <a:r>
              <a:rPr lang="en-US" dirty="0" smtClean="0"/>
              <a:t>Midrange computers</a:t>
            </a:r>
          </a:p>
          <a:p>
            <a:pPr lvl="1" eaLnBrk="1" hangingPunct="1"/>
            <a:r>
              <a:rPr lang="en-US" dirty="0" smtClean="0"/>
              <a:t>Mainframes</a:t>
            </a:r>
          </a:p>
          <a:p>
            <a:pPr lvl="1" eaLnBrk="1" hangingPunct="1"/>
            <a:r>
              <a:rPr lang="en-US" dirty="0" smtClean="0"/>
              <a:t>Supercomputers</a:t>
            </a:r>
          </a:p>
        </p:txBody>
      </p:sp>
    </p:spTree>
    <p:extLst>
      <p:ext uri="{BB962C8B-B14F-4D97-AF65-F5344CB8AC3E}">
        <p14:creationId xmlns:p14="http://schemas.microsoft.com/office/powerpoint/2010/main" val="2161423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ACA055-B536-40F4-9046-439CA76372D9}" type="slidenum">
              <a:rPr lang="en-US" sz="1400" smtClean="0"/>
              <a:pPr eaLnBrk="1" hangingPunct="1"/>
              <a:t>31</a:t>
            </a:fld>
            <a:endParaRPr lang="en-US" sz="14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0000CC"/>
                </a:solidFill>
              </a:rPr>
              <a:t/>
            </a:r>
            <a:br>
              <a:rPr lang="en-US" sz="2800" b="1" dirty="0" smtClean="0">
                <a:solidFill>
                  <a:srgbClr val="0000CC"/>
                </a:solidFill>
              </a:rPr>
            </a:br>
            <a:r>
              <a:rPr lang="en-US" sz="2800" b="1" i="1" dirty="0" smtClean="0">
                <a:solidFill>
                  <a:srgbClr val="0000CC"/>
                </a:solidFill>
              </a:rPr>
              <a:t> Computers (Continued)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Microcomputers: </a:t>
            </a:r>
            <a:r>
              <a:rPr lang="en-US" sz="2400" b="1" dirty="0" err="1" smtClean="0"/>
              <a:t>Tipe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komputer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relatif</a:t>
            </a:r>
            <a:r>
              <a:rPr lang="en-US" sz="2400" b="1" dirty="0" smtClean="0"/>
              <a:t>, paling </a:t>
            </a:r>
            <a:r>
              <a:rPr lang="en-US" sz="2400" b="1" dirty="0" err="1" smtClean="0"/>
              <a:t>umum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mudah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dijualbelikan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tipe-tipe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komputer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setiap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dirumah</a:t>
            </a:r>
            <a:r>
              <a:rPr lang="en-US" sz="2400" b="1" dirty="0" smtClean="0"/>
              <a:t>. </a:t>
            </a:r>
          </a:p>
          <a:p>
            <a:pPr eaLnBrk="1" hangingPunct="1"/>
            <a:r>
              <a:rPr lang="en-US" sz="2400" b="1" dirty="0" smtClean="0"/>
              <a:t>Five types of Microcomputers:</a:t>
            </a:r>
          </a:p>
          <a:p>
            <a:pPr lvl="1" eaLnBrk="1" hangingPunct="1"/>
            <a:r>
              <a:rPr lang="en-US" sz="2400" b="1" dirty="0" smtClean="0"/>
              <a:t>Desktop Computers</a:t>
            </a:r>
          </a:p>
          <a:p>
            <a:pPr lvl="1" eaLnBrk="1" hangingPunct="1"/>
            <a:r>
              <a:rPr lang="en-US" sz="2400" b="1" dirty="0" smtClean="0"/>
              <a:t>Notebook Computers/Laptop Computers</a:t>
            </a:r>
          </a:p>
          <a:p>
            <a:pPr lvl="1" eaLnBrk="1" hangingPunct="1"/>
            <a:r>
              <a:rPr lang="en-US" sz="2400" b="1" dirty="0" smtClean="0"/>
              <a:t>Tablet PCs</a:t>
            </a:r>
          </a:p>
          <a:p>
            <a:pPr lvl="1" eaLnBrk="1" hangingPunct="1"/>
            <a:r>
              <a:rPr lang="en-US" sz="2400" b="1" dirty="0" smtClean="0"/>
              <a:t>Personal Digital Assistants</a:t>
            </a:r>
          </a:p>
          <a:p>
            <a:pPr lvl="1" eaLnBrk="1" hangingPunct="1"/>
            <a:r>
              <a:rPr lang="en-US" sz="2400" b="1" dirty="0" smtClean="0"/>
              <a:t>Palm PCs</a:t>
            </a:r>
          </a:p>
        </p:txBody>
      </p:sp>
    </p:spTree>
    <p:extLst>
      <p:ext uri="{BB962C8B-B14F-4D97-AF65-F5344CB8AC3E}">
        <p14:creationId xmlns:p14="http://schemas.microsoft.com/office/powerpoint/2010/main" val="1323170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13094B-EA03-461D-A395-92D5C129E55D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900" b="1" dirty="0" smtClean="0">
                <a:solidFill>
                  <a:srgbClr val="0000CC"/>
                </a:solidFill>
              </a:rPr>
              <a:t/>
            </a:r>
            <a:br>
              <a:rPr lang="en-US" sz="900" b="1" dirty="0" smtClean="0">
                <a:solidFill>
                  <a:srgbClr val="0000CC"/>
                </a:solidFill>
              </a:rPr>
            </a:br>
            <a:r>
              <a:rPr lang="en-US" sz="1200" b="1" dirty="0" smtClean="0">
                <a:solidFill>
                  <a:srgbClr val="0000CC"/>
                </a:solidFill>
              </a:rPr>
              <a:t/>
            </a:r>
            <a:br>
              <a:rPr lang="en-US" sz="1200" b="1" dirty="0" smtClean="0">
                <a:solidFill>
                  <a:srgbClr val="0000CC"/>
                </a:solidFill>
              </a:rPr>
            </a:br>
            <a:r>
              <a:rPr lang="en-US" sz="2800" b="1" i="1" dirty="0" smtClean="0">
                <a:solidFill>
                  <a:srgbClr val="0000CC"/>
                </a:solidFill>
              </a:rPr>
              <a:t>Computers (Continued)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Midrange computers and Mainframes: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menghubungkan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besar</a:t>
            </a:r>
            <a:r>
              <a:rPr lang="en-US" sz="2800" dirty="0" smtClean="0"/>
              <a:t>. </a:t>
            </a:r>
            <a:r>
              <a:rPr lang="en-US" sz="2800" dirty="0" err="1" smtClean="0"/>
              <a:t>Lebih</a:t>
            </a:r>
            <a:r>
              <a:rPr lang="en-US" sz="2800" dirty="0" smtClean="0"/>
              <a:t> powerful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microcomputer, minicomputer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dedicated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. </a:t>
            </a:r>
          </a:p>
          <a:p>
            <a:pPr eaLnBrk="1" hangingPunct="1"/>
            <a:r>
              <a:rPr lang="en-US" sz="2800" i="1" dirty="0" smtClean="0"/>
              <a:t>Supercomputers:</a:t>
            </a:r>
            <a:r>
              <a:rPr lang="en-US" sz="2800" dirty="0" smtClean="0"/>
              <a:t> Paling powerful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, supercomputers </a:t>
            </a:r>
            <a:r>
              <a:rPr lang="en-US" sz="2800" dirty="0" err="1" smtClean="0"/>
              <a:t>didesain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sulit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4121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861041-B9F7-4611-8C92-18877CD35C7F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i="1" dirty="0" smtClean="0"/>
              <a:t>Computers (Continued)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648200"/>
          </a:xfrm>
        </p:spPr>
        <p:txBody>
          <a:bodyPr/>
          <a:lstStyle/>
          <a:p>
            <a:pPr eaLnBrk="1" hangingPunct="1"/>
            <a:r>
              <a:rPr lang="en-US" i="1" dirty="0" smtClean="0"/>
              <a:t>Hardware: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peralatannya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i="1" dirty="0" smtClean="0"/>
              <a:t>Program:</a:t>
            </a:r>
            <a:r>
              <a:rPr lang="en-US" dirty="0" smtClean="0"/>
              <a:t> Kumpulan </a:t>
            </a:r>
            <a:r>
              <a:rPr lang="en-US" dirty="0" err="1" smtClean="0"/>
              <a:t>instruksi</a:t>
            </a:r>
            <a:r>
              <a:rPr lang="en-US" dirty="0" smtClean="0"/>
              <a:t> yang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i="1" dirty="0" smtClean="0"/>
              <a:t>Software: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yang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8085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024DE-1FD6-4774-8CFE-2771A48BE5AE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900" b="1" dirty="0" smtClean="0">
                <a:solidFill>
                  <a:srgbClr val="0000CC"/>
                </a:solidFill>
              </a:rPr>
              <a:t/>
            </a:r>
            <a:br>
              <a:rPr lang="en-US" sz="900" b="1" dirty="0" smtClean="0">
                <a:solidFill>
                  <a:srgbClr val="0000CC"/>
                </a:solidFill>
              </a:rPr>
            </a:br>
            <a:r>
              <a:rPr lang="en-US" sz="1200" b="1" dirty="0" smtClean="0">
                <a:solidFill>
                  <a:srgbClr val="0000CC"/>
                </a:solidFill>
              </a:rPr>
              <a:t/>
            </a:r>
            <a:br>
              <a:rPr lang="en-US" sz="1200" b="1" dirty="0" smtClean="0">
                <a:solidFill>
                  <a:srgbClr val="0000CC"/>
                </a:solidFill>
              </a:rPr>
            </a:br>
            <a:r>
              <a:rPr lang="en-US" sz="2800" b="1" i="1" dirty="0" smtClean="0">
                <a:solidFill>
                  <a:srgbClr val="0000CC"/>
                </a:solidFill>
              </a:rPr>
              <a:t>Computers (Continued)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n-US" i="1" dirty="0" smtClean="0"/>
              <a:t>System:</a:t>
            </a:r>
            <a:r>
              <a:rPr lang="en-US" dirty="0" smtClean="0"/>
              <a:t> Kumpulan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tujuan-tujuan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i="1" dirty="0" smtClean="0"/>
              <a:t>Information System: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proses,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terstruktur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62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69398C-A7B7-44E0-A2EF-7A8B0EB1F2B1}" type="slidenum">
              <a:rPr lang="en-US" sz="1400" smtClean="0"/>
              <a:pPr eaLnBrk="1" hangingPunct="1"/>
              <a:t>35</a:t>
            </a:fld>
            <a:endParaRPr lang="en-US" sz="1400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900" b="1" dirty="0" smtClean="0">
                <a:solidFill>
                  <a:srgbClr val="0000CC"/>
                </a:solidFill>
              </a:rPr>
              <a:t/>
            </a:r>
            <a:br>
              <a:rPr lang="en-US" sz="900" b="1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</a:rPr>
              <a:t>Computers (Computers)</a:t>
            </a:r>
          </a:p>
        </p:txBody>
      </p:sp>
      <p:pic>
        <p:nvPicPr>
          <p:cNvPr id="24581" name="Picture 6" descr="C:\MyData\Texts\Senn\Images for PPs\Chapter 01\FIG01_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391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1D93E-D826-4B97-8CD6-94A47862031B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b="1" i="1" dirty="0" smtClean="0">
                <a:solidFill>
                  <a:srgbClr val="0000CC"/>
                </a:solidFill>
              </a:rPr>
              <a:t>Communications Networks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322" y="1600200"/>
            <a:ext cx="8325678" cy="4114800"/>
          </a:xfrm>
        </p:spPr>
        <p:txBody>
          <a:bodyPr/>
          <a:lstStyle/>
          <a:p>
            <a:pPr eaLnBrk="1" hangingPunct="1"/>
            <a:r>
              <a:rPr lang="en-US" i="1" dirty="0" smtClean="0"/>
              <a:t>Communication: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i="1" dirty="0" smtClean="0"/>
              <a:t>Communications Network:</a:t>
            </a:r>
            <a:r>
              <a:rPr lang="en-US" dirty="0" smtClean="0"/>
              <a:t> Kumpulan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nodes, yang </a:t>
            </a:r>
            <a:r>
              <a:rPr lang="en-US" dirty="0" err="1" smtClean="0"/>
              <a:t>berisi</a:t>
            </a:r>
            <a:r>
              <a:rPr lang="en-US" dirty="0" smtClean="0"/>
              <a:t> hardware, program,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i="1" dirty="0" smtClean="0"/>
              <a:t>Data Communication: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media </a:t>
            </a:r>
            <a:r>
              <a:rPr lang="en-US" dirty="0" err="1" smtClean="0"/>
              <a:t>komunikasi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1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D5B2DC-7969-4F5C-8A05-6B76CC890494}" type="slidenum">
              <a:rPr lang="en-US" sz="1400" smtClean="0"/>
              <a:pPr eaLnBrk="1" hangingPunct="1"/>
              <a:t>37</a:t>
            </a:fld>
            <a:endParaRPr lang="en-US" sz="1400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800" b="1" i="1" dirty="0" smtClean="0">
                <a:solidFill>
                  <a:srgbClr val="0000CC"/>
                </a:solidFill>
              </a:rPr>
              <a:t>Know-How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Information technology know-how </a:t>
            </a:r>
            <a:r>
              <a:rPr lang="en-US" dirty="0" err="1" smtClean="0"/>
              <a:t>berisi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Familiar </a:t>
            </a:r>
            <a:r>
              <a:rPr lang="en-US" dirty="0" err="1" smtClean="0"/>
              <a:t>dengan</a:t>
            </a:r>
            <a:r>
              <a:rPr lang="en-US" dirty="0" smtClean="0"/>
              <a:t> tool IT; </a:t>
            </a:r>
            <a:r>
              <a:rPr lang="en-US" dirty="0" err="1" smtClean="0"/>
              <a:t>termasuk</a:t>
            </a:r>
            <a:r>
              <a:rPr lang="en-US" dirty="0" smtClean="0"/>
              <a:t> internet. </a:t>
            </a:r>
          </a:p>
          <a:p>
            <a:pPr lvl="1" eaLnBrk="1" hangingPunct="1"/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tool-tool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IT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. </a:t>
            </a:r>
            <a:endParaRPr lang="en-US" sz="2200" dirty="0" smtClean="0"/>
          </a:p>
          <a:p>
            <a:pPr eaLnBrk="1" hangingPunct="1">
              <a:buFontTx/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5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A7AECF-F755-4CB2-B522-F90911BC16EC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The Functions of Information Technology</a:t>
            </a:r>
          </a:p>
        </p:txBody>
      </p:sp>
      <p:pic>
        <p:nvPicPr>
          <p:cNvPr id="27653" name="Picture 6" descr="C:\MyData\Texts\Senn\Images for PPs\Chapter 01\FIG01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916113"/>
            <a:ext cx="7319962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28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BE804-93C8-4B39-AF34-5FE1573FFBE7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74574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Capture:</a:t>
            </a:r>
            <a:r>
              <a:rPr lang="en-US" dirty="0" smtClean="0"/>
              <a:t> Proses yang </a:t>
            </a:r>
            <a:r>
              <a:rPr lang="en-US" dirty="0" err="1" smtClean="0"/>
              <a:t>mengkompile</a:t>
            </a:r>
            <a:r>
              <a:rPr lang="en-US" dirty="0" smtClean="0"/>
              <a:t> re</a:t>
            </a:r>
            <a:r>
              <a:rPr lang="id-ID" dirty="0" smtClean="0"/>
              <a:t>c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detail. 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Processing:</a:t>
            </a:r>
            <a:r>
              <a:rPr lang="en-US" dirty="0" smtClean="0"/>
              <a:t> Proses </a:t>
            </a:r>
            <a:r>
              <a:rPr lang="en-US" dirty="0" err="1" smtClean="0"/>
              <a:t>konversi</a:t>
            </a:r>
            <a:r>
              <a:rPr lang="en-US" dirty="0" smtClean="0"/>
              <a:t>, </a:t>
            </a:r>
            <a:r>
              <a:rPr lang="en-US" dirty="0" err="1" smtClean="0"/>
              <a:t>analisa</a:t>
            </a:r>
            <a:r>
              <a:rPr lang="en-US" dirty="0" smtClean="0"/>
              <a:t>, 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penyaringan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form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Data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Word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Image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Voice Processing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The Functions of Information Technology</a:t>
            </a:r>
            <a:r>
              <a:rPr lang="id-ID" sz="2800" i="1" dirty="0" smtClean="0"/>
              <a:t> </a:t>
            </a:r>
            <a:r>
              <a:rPr lang="en-US" sz="2800" i="1" dirty="0" smtClean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70396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B35E88-83F4-45BD-974E-196F07B27397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38862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rgbClr val="FF3300"/>
                </a:solidFill>
              </a:rPr>
              <a:t>Meringkas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prinsip-prinsip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rekayasa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bisnis</a:t>
            </a:r>
            <a:r>
              <a:rPr lang="en-US" sz="2800" b="1" dirty="0" smtClean="0">
                <a:solidFill>
                  <a:srgbClr val="FF3300"/>
                </a:solidFill>
              </a:rPr>
              <a:t>, yang </a:t>
            </a:r>
            <a:r>
              <a:rPr lang="en-US" sz="2800" b="1" dirty="0" err="1" smtClean="0">
                <a:solidFill>
                  <a:srgbClr val="FF3300"/>
                </a:solidFill>
              </a:rPr>
              <a:t>menunjukkan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manfaat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potensial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bagi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masyarakat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dan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bisnis</a:t>
            </a:r>
            <a:r>
              <a:rPr lang="en-US" sz="2800" b="1" dirty="0" smtClean="0">
                <a:solidFill>
                  <a:srgbClr val="FF3300"/>
                </a:solidFill>
              </a:rPr>
              <a:t>.</a:t>
            </a:r>
          </a:p>
          <a:p>
            <a:pPr eaLnBrk="1" hangingPunct="1"/>
            <a:r>
              <a:rPr lang="en-US" sz="2800" b="1" dirty="0" err="1" smtClean="0">
                <a:solidFill>
                  <a:srgbClr val="FF3300"/>
                </a:solidFill>
              </a:rPr>
              <a:t>Mendiskusikan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tipe-tipe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peluang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Teknologi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Informasi</a:t>
            </a:r>
            <a:r>
              <a:rPr lang="en-US" sz="2800" b="1" dirty="0" smtClean="0">
                <a:solidFill>
                  <a:srgbClr val="FF3300"/>
                </a:solidFill>
              </a:rPr>
              <a:t> di </a:t>
            </a:r>
            <a:r>
              <a:rPr lang="en-US" sz="2800" b="1" dirty="0" err="1" smtClean="0">
                <a:solidFill>
                  <a:srgbClr val="FF3300"/>
                </a:solidFill>
              </a:rPr>
              <a:t>masyarakat</a:t>
            </a:r>
            <a:r>
              <a:rPr lang="en-US" sz="2800" b="1" dirty="0" smtClean="0">
                <a:solidFill>
                  <a:srgbClr val="FF3300"/>
                </a:solidFill>
              </a:rPr>
              <a:t>. </a:t>
            </a:r>
          </a:p>
          <a:p>
            <a:pPr eaLnBrk="1" hangingPunct="1"/>
            <a:r>
              <a:rPr lang="en-US" sz="2800" b="1" dirty="0" err="1" smtClean="0">
                <a:solidFill>
                  <a:srgbClr val="FF3300"/>
                </a:solidFill>
              </a:rPr>
              <a:t>Menentukan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tanggung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jawab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masyarakat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pengguna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teknologi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informasi</a:t>
            </a:r>
            <a:r>
              <a:rPr lang="en-US" sz="2800" b="1" dirty="0" smtClean="0">
                <a:solidFill>
                  <a:srgbClr val="FF3300"/>
                </a:solidFill>
              </a:rPr>
              <a:t>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84238"/>
          </a:xfrm>
        </p:spPr>
        <p:txBody>
          <a:bodyPr/>
          <a:lstStyle/>
          <a:p>
            <a:r>
              <a:rPr lang="en-US" sz="3600" b="1" dirty="0">
                <a:solidFill>
                  <a:srgbClr val="0000CC"/>
                </a:solidFill>
                <a:latin typeface="Algerian" pitchFamily="82" charset="0"/>
              </a:rPr>
              <a:t>Learning Outcomes</a:t>
            </a:r>
            <a:endParaRPr lang="id-ID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2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A5502B-D90F-4928-B602-A84A52B432C0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i="1" dirty="0" smtClean="0"/>
              <a:t>Generation:</a:t>
            </a:r>
            <a:r>
              <a:rPr lang="en-US" dirty="0" smtClean="0"/>
              <a:t> Proses </a:t>
            </a:r>
            <a:r>
              <a:rPr lang="en-US" dirty="0" err="1" smtClean="0"/>
              <a:t>mengorganisasi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, text,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image visual. </a:t>
            </a:r>
          </a:p>
          <a:p>
            <a:pPr eaLnBrk="1" hangingPunct="1"/>
            <a:r>
              <a:rPr lang="en-US" i="1" dirty="0" smtClean="0"/>
              <a:t>Storage and Retrieval:</a:t>
            </a:r>
            <a:r>
              <a:rPr lang="en-US" dirty="0" smtClean="0"/>
              <a:t> Storage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. Retrieval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copy </a:t>
            </a:r>
            <a:r>
              <a:rPr lang="en-US" dirty="0" err="1" smtClean="0"/>
              <a:t>penyimpanan</a:t>
            </a:r>
            <a:r>
              <a:rPr lang="en-US" dirty="0" smtClean="0"/>
              <a:t>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prosesing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yang lain. 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900" dirty="0" smtClean="0">
                <a:solidFill>
                  <a:srgbClr val="0000CC"/>
                </a:solidFill>
              </a:rPr>
              <a:t/>
            </a:r>
            <a:br>
              <a:rPr lang="en-US" sz="900" dirty="0" smtClean="0">
                <a:solidFill>
                  <a:srgbClr val="0000CC"/>
                </a:solidFill>
              </a:rPr>
            </a:br>
            <a:r>
              <a:rPr lang="en-US" sz="1200" dirty="0" smtClean="0">
                <a:solidFill>
                  <a:srgbClr val="0000CC"/>
                </a:solidFill>
              </a:rPr>
              <a:t/>
            </a:r>
            <a:br>
              <a:rPr lang="en-US" sz="12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The Principles of Information Technology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2800" i="1" dirty="0" smtClean="0">
                <a:solidFill>
                  <a:srgbClr val="0000CC"/>
                </a:solidFill>
              </a:rPr>
              <a:t>The Functions of Information Technology</a:t>
            </a:r>
            <a:r>
              <a:rPr lang="id-ID" sz="2800" i="1" dirty="0" smtClean="0">
                <a:solidFill>
                  <a:srgbClr val="0000CC"/>
                </a:solidFill>
              </a:rPr>
              <a:t>  </a:t>
            </a:r>
            <a:r>
              <a:rPr lang="en-US" sz="2800" i="1" dirty="0" smtClean="0">
                <a:solidFill>
                  <a:srgbClr val="0000CC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639649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EA23F9-1C76-4E7F-8461-DB0EA0F5DC3E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458200" cy="3657600"/>
          </a:xfrm>
        </p:spPr>
        <p:txBody>
          <a:bodyPr/>
          <a:lstStyle/>
          <a:p>
            <a:pPr eaLnBrk="1" hangingPunct="1"/>
            <a:r>
              <a:rPr lang="en-US" i="1" dirty="0" smtClean="0"/>
              <a:t>Transmission:</a:t>
            </a:r>
            <a:r>
              <a:rPr lang="en-US" dirty="0" smtClean="0"/>
              <a:t> Proses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dirty="0" smtClean="0"/>
              <a:t>Electronic Mail, or E-Mail</a:t>
            </a:r>
          </a:p>
          <a:p>
            <a:pPr lvl="1" eaLnBrk="1" hangingPunct="1"/>
            <a:r>
              <a:rPr lang="en-US" dirty="0" smtClean="0"/>
              <a:t>Voice Messaging, or Voice Mail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1143000"/>
          </a:xfrm>
          <a:noFill/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The Functions of Information Technology</a:t>
            </a:r>
            <a:r>
              <a:rPr lang="id-ID" sz="2800" i="1" dirty="0" smtClean="0"/>
              <a:t>  </a:t>
            </a:r>
            <a:r>
              <a:rPr lang="en-US" sz="2800" i="1" dirty="0" smtClean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308203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64C9E9-4AF2-4518-84F4-1D913BD11A5E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6713" y="609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The Benefits of Information Technology</a:t>
            </a:r>
          </a:p>
        </p:txBody>
      </p:sp>
      <p:pic>
        <p:nvPicPr>
          <p:cNvPr id="31749" name="Picture 6" descr="C:\MyData\Texts\Senn\Images for PPs\Chapter 01\FIG01_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582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32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F3946E-C640-496C-8261-3433DBB5AF0D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Menolong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Problem: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existing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. </a:t>
            </a:r>
          </a:p>
          <a:p>
            <a:pPr lvl="1" eaLnBrk="1" hangingPunct="1"/>
            <a:r>
              <a:rPr lang="en-US" i="1" dirty="0" smtClean="0"/>
              <a:t>Problem Solving:</a:t>
            </a:r>
            <a:r>
              <a:rPr lang="en-US" dirty="0" smtClean="0"/>
              <a:t> Proses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alternatif-alternatif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mengimplementasi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endParaRPr lang="en-US" sz="2000" dirty="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The Opportunities of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413451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277E38-2506-4334-AEDE-5EBDC64DD415}" type="slidenum">
              <a:rPr lang="en-US" sz="1400" smtClean="0"/>
              <a:pPr eaLnBrk="1" hangingPunct="1"/>
              <a:t>44</a:t>
            </a:fld>
            <a:endParaRPr lang="en-US" sz="140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9067800" cy="1524000"/>
          </a:xfrm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Information Technology Is All Around Us,</a:t>
            </a:r>
            <a:r>
              <a:rPr lang="id-ID" sz="2800" i="1" dirty="0" smtClean="0"/>
              <a:t> </a:t>
            </a:r>
            <a:br>
              <a:rPr lang="id-ID" sz="2800" i="1" dirty="0" smtClean="0"/>
            </a:br>
            <a:r>
              <a:rPr lang="en-US" sz="2800" i="1" dirty="0" smtClean="0"/>
              <a:t>Improving Our Lives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77724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Television</a:t>
            </a:r>
          </a:p>
          <a:p>
            <a:pPr eaLnBrk="1" hangingPunct="1"/>
            <a:r>
              <a:rPr lang="en-US" dirty="0" smtClean="0"/>
              <a:t>Education</a:t>
            </a:r>
          </a:p>
          <a:p>
            <a:pPr eaLnBrk="1" hangingPunct="1"/>
            <a:r>
              <a:rPr lang="en-US" dirty="0" smtClean="0"/>
              <a:t>Training</a:t>
            </a:r>
          </a:p>
          <a:p>
            <a:pPr eaLnBrk="1" hangingPunct="1"/>
            <a:r>
              <a:rPr lang="en-US" dirty="0" smtClean="0"/>
              <a:t>Entertainment</a:t>
            </a:r>
          </a:p>
          <a:p>
            <a:pPr eaLnBrk="1" hangingPunct="1"/>
            <a:r>
              <a:rPr lang="en-US" dirty="0" smtClean="0"/>
              <a:t>Shipping</a:t>
            </a:r>
          </a:p>
        </p:txBody>
      </p:sp>
    </p:spTree>
    <p:extLst>
      <p:ext uri="{BB962C8B-B14F-4D97-AF65-F5344CB8AC3E}">
        <p14:creationId xmlns:p14="http://schemas.microsoft.com/office/powerpoint/2010/main" val="318841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DFCBBD-C767-4DF6-9CF0-9A0B919EE739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77240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Paperwork</a:t>
            </a:r>
          </a:p>
          <a:p>
            <a:pPr eaLnBrk="1" hangingPunct="1"/>
            <a:r>
              <a:rPr lang="en-US" dirty="0" smtClean="0"/>
              <a:t>Money and Investments</a:t>
            </a:r>
          </a:p>
          <a:p>
            <a:pPr eaLnBrk="1" hangingPunct="1"/>
            <a:r>
              <a:rPr lang="en-US" dirty="0" smtClean="0"/>
              <a:t>Agriculture</a:t>
            </a:r>
          </a:p>
          <a:p>
            <a:pPr eaLnBrk="1" hangingPunct="1"/>
            <a:r>
              <a:rPr lang="en-US" dirty="0" smtClean="0"/>
              <a:t>Taxation and Accounting</a:t>
            </a:r>
          </a:p>
          <a:p>
            <a:pPr eaLnBrk="1" hangingPunct="1"/>
            <a:r>
              <a:rPr lang="en-US" dirty="0" smtClean="0"/>
              <a:t>Health and Medicine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458200" cy="1524000"/>
          </a:xfrm>
          <a:noFill/>
        </p:spPr>
        <p:txBody>
          <a:bodyPr/>
          <a:lstStyle/>
          <a:p>
            <a:pPr eaLnBrk="1" hangingPunct="1"/>
            <a:r>
              <a:rPr lang="en-US" sz="900" dirty="0" smtClean="0">
                <a:solidFill>
                  <a:srgbClr val="0000CC"/>
                </a:solidFill>
              </a:rPr>
              <a:t/>
            </a:r>
            <a:br>
              <a:rPr lang="en-US" sz="900" dirty="0" smtClean="0">
                <a:solidFill>
                  <a:srgbClr val="0000CC"/>
                </a:solidFill>
              </a:rPr>
            </a:br>
            <a:r>
              <a:rPr lang="en-US" sz="1200" dirty="0" smtClean="0">
                <a:solidFill>
                  <a:srgbClr val="0000CC"/>
                </a:solidFill>
              </a:rPr>
              <a:t/>
            </a:r>
            <a:br>
              <a:rPr lang="en-US" sz="12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The Principles of Information Technology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2800" i="1" dirty="0" smtClean="0">
                <a:solidFill>
                  <a:srgbClr val="0000CC"/>
                </a:solidFill>
              </a:rPr>
              <a:t>Information Technology Is All Around Us,</a:t>
            </a:r>
            <a:br>
              <a:rPr lang="en-US" sz="2800" i="1" dirty="0" smtClean="0">
                <a:solidFill>
                  <a:srgbClr val="0000CC"/>
                </a:solidFill>
              </a:rPr>
            </a:br>
            <a:r>
              <a:rPr lang="en-US" sz="2800" i="1" dirty="0" smtClean="0">
                <a:solidFill>
                  <a:srgbClr val="0000CC"/>
                </a:solidFill>
              </a:rPr>
              <a:t> Improving Our Lives (Continued)</a:t>
            </a:r>
          </a:p>
        </p:txBody>
      </p:sp>
    </p:spTree>
    <p:extLst>
      <p:ext uri="{BB962C8B-B14F-4D97-AF65-F5344CB8AC3E}">
        <p14:creationId xmlns:p14="http://schemas.microsoft.com/office/powerpoint/2010/main" val="1730528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2F608C-3560-41D8-B48D-A7C7291B6005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772400" cy="3276600"/>
          </a:xfrm>
        </p:spPr>
        <p:txBody>
          <a:bodyPr/>
          <a:lstStyle/>
          <a:p>
            <a:pPr eaLnBrk="1" hangingPunct="1"/>
            <a:r>
              <a:rPr lang="en-US" dirty="0" smtClean="0"/>
              <a:t>Manufacturing</a:t>
            </a:r>
          </a:p>
          <a:p>
            <a:pPr eaLnBrk="1" hangingPunct="1"/>
            <a:r>
              <a:rPr lang="en-US" dirty="0" smtClean="0"/>
              <a:t>Journalism</a:t>
            </a:r>
          </a:p>
          <a:p>
            <a:pPr eaLnBrk="1" hangingPunct="1"/>
            <a:r>
              <a:rPr lang="en-US" dirty="0" smtClean="0"/>
              <a:t>Energy</a:t>
            </a:r>
          </a:p>
          <a:p>
            <a:pPr eaLnBrk="1" hangingPunct="1"/>
            <a:r>
              <a:rPr lang="en-US" dirty="0" smtClean="0"/>
              <a:t>Sports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Information Technology Is All Around Us, </a:t>
            </a:r>
            <a:br>
              <a:rPr lang="en-US" sz="2800" i="1" dirty="0" smtClean="0"/>
            </a:br>
            <a:r>
              <a:rPr lang="en-US" sz="2800" i="1" dirty="0" smtClean="0"/>
              <a:t>Improving Our Lives (Continued)</a:t>
            </a:r>
          </a:p>
        </p:txBody>
      </p:sp>
    </p:spTree>
    <p:extLst>
      <p:ext uri="{BB962C8B-B14F-4D97-AF65-F5344CB8AC3E}">
        <p14:creationId xmlns:p14="http://schemas.microsoft.com/office/powerpoint/2010/main" val="301730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B3861E-0B71-4839-AF42-7EEA3307CD7C}" type="slidenum">
              <a:rPr lang="en-US" sz="1400" smtClean="0"/>
              <a:pPr eaLnBrk="1" hangingPunct="1"/>
              <a:t>47</a:t>
            </a:fld>
            <a:endParaRPr lang="en-US" sz="1400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>
                <a:latin typeface="Gill Sans MT Condensed" pitchFamily="34" charset="0"/>
              </a:rPr>
              <a:t>Senn, Information Technology, 3</a:t>
            </a:r>
            <a:r>
              <a:rPr lang="en-US" sz="1200" baseline="30000" smtClean="0">
                <a:latin typeface="Gill Sans MT Condensed" pitchFamily="34" charset="0"/>
              </a:rPr>
              <a:t>rd</a:t>
            </a:r>
            <a:r>
              <a:rPr lang="en-US" sz="1200" smtClean="0">
                <a:latin typeface="Gill Sans MT Condensed" pitchFamily="34" charset="0"/>
              </a:rPr>
              <a:t> Edition</a:t>
            </a:r>
          </a:p>
          <a:p>
            <a:pPr eaLnBrk="1" hangingPunct="1"/>
            <a:r>
              <a:rPr lang="en-US" sz="1200" smtClean="0">
                <a:latin typeface="Gill Sans MT Condensed" pitchFamily="34" charset="0"/>
              </a:rPr>
              <a:t>© 2004 Pearson Prentice Hall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458200" cy="1219200"/>
          </a:xfrm>
        </p:spPr>
        <p:txBody>
          <a:bodyPr/>
          <a:lstStyle/>
          <a:p>
            <a:pPr eaLnBrk="1" hangingPunct="1"/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The Principles of Information Technology</a:t>
            </a:r>
            <a:br>
              <a:rPr lang="en-US" dirty="0" smtClean="0"/>
            </a:br>
            <a:r>
              <a:rPr lang="en-US" sz="2800" i="1" dirty="0" smtClean="0"/>
              <a:t>The Responsibilities of Using Information Technology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772400" cy="3352800"/>
          </a:xfrm>
        </p:spPr>
        <p:txBody>
          <a:bodyPr/>
          <a:lstStyle/>
          <a:p>
            <a:pPr eaLnBrk="1" hangingPunct="1"/>
            <a:r>
              <a:rPr lang="en-US" dirty="0" smtClean="0"/>
              <a:t>To be Informed</a:t>
            </a:r>
          </a:p>
          <a:p>
            <a:pPr eaLnBrk="1" hangingPunct="1"/>
            <a:r>
              <a:rPr lang="en-US" dirty="0" smtClean="0"/>
              <a:t>To Make Proper Use of IT</a:t>
            </a:r>
          </a:p>
          <a:p>
            <a:pPr eaLnBrk="1" hangingPunct="1"/>
            <a:r>
              <a:rPr lang="en-US" dirty="0" smtClean="0"/>
              <a:t>To Safeguard</a:t>
            </a:r>
          </a:p>
        </p:txBody>
      </p:sp>
    </p:spTree>
    <p:extLst>
      <p:ext uri="{BB962C8B-B14F-4D97-AF65-F5344CB8AC3E}">
        <p14:creationId xmlns:p14="http://schemas.microsoft.com/office/powerpoint/2010/main" val="4270494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58938"/>
            <a:ext cx="7467600" cy="4589462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For Accounting</a:t>
            </a:r>
          </a:p>
          <a:p>
            <a:pPr marL="706438">
              <a:defRPr/>
            </a:pPr>
            <a:r>
              <a:rPr lang="id-ID" sz="2800" b="1" dirty="0" smtClean="0">
                <a:solidFill>
                  <a:srgbClr val="0000CC"/>
                </a:solidFill>
              </a:rPr>
              <a:t>Sistem informasi mengkapture, mengatur, menganalisis, dan menyebarkan data dan informasi di seluruh organisasi modern/organisasi berbasis CBIS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For Finance</a:t>
            </a:r>
          </a:p>
          <a:p>
            <a:pPr lvl="1">
              <a:defRPr/>
            </a:pPr>
            <a:r>
              <a:rPr lang="id-ID" b="1" dirty="0" smtClean="0">
                <a:solidFill>
                  <a:srgbClr val="FF0000"/>
                </a:solidFill>
              </a:rPr>
              <a:t>Sistem informasi mengubah dunia keuangan pada kecepatan, volume, dan keakuratan arus informasi.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1143000"/>
          </a:xfrm>
          <a:noFill/>
        </p:spPr>
        <p:txBody>
          <a:bodyPr/>
          <a:lstStyle/>
          <a:p>
            <a:r>
              <a:rPr lang="en-US" sz="4100" dirty="0" smtClean="0"/>
              <a:t>What’s in </a:t>
            </a:r>
            <a:r>
              <a:rPr lang="id-ID" sz="4100" dirty="0" smtClean="0"/>
              <a:t>Information Technology (IT)</a:t>
            </a:r>
            <a:br>
              <a:rPr lang="id-ID" sz="4100" dirty="0" smtClean="0"/>
            </a:br>
            <a:r>
              <a:rPr lang="en-US" sz="4100" dirty="0" smtClean="0"/>
              <a:t>for </a:t>
            </a:r>
            <a:r>
              <a:rPr lang="en-US" sz="4100" dirty="0" err="1" smtClean="0"/>
              <a:t>Me,jelaskan</a:t>
            </a:r>
            <a:r>
              <a:rPr lang="en-US" sz="4100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637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What’s in IT for </a:t>
            </a:r>
            <a:r>
              <a:rPr lang="en-US" sz="4100" dirty="0" err="1" smtClean="0"/>
              <a:t>Me,jelaskan</a:t>
            </a:r>
            <a:r>
              <a:rPr lang="en-US" sz="4100" dirty="0" smtClean="0"/>
              <a:t> ? </a:t>
            </a:r>
            <a:r>
              <a:rPr lang="en-US" sz="3300" i="1" dirty="0" smtClean="0"/>
              <a:t>(continued …)</a:t>
            </a:r>
            <a:endParaRPr lang="en-GB" sz="41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3300"/>
                </a:solidFill>
              </a:rPr>
              <a:t>For Marketing</a:t>
            </a:r>
          </a:p>
          <a:p>
            <a:pPr lvl="1">
              <a:lnSpc>
                <a:spcPct val="90000"/>
              </a:lnSpc>
              <a:defRPr/>
            </a:pPr>
            <a:r>
              <a:rPr lang="id-ID" b="1" dirty="0" smtClean="0">
                <a:solidFill>
                  <a:srgbClr val="FF3300"/>
                </a:solidFill>
              </a:rPr>
              <a:t>Internet dan World Wide Web telah membuka saluran yang sama sekali baru untuk pemasaran dan memberikan kontak lebih dekat antara konsumen dan pemasok</a:t>
            </a:r>
          </a:p>
          <a:p>
            <a:pPr marL="363538" lvl="1" indent="-363538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rgbClr val="0000CC"/>
                </a:solidFill>
              </a:rPr>
              <a:t>For Production/Operations Management</a:t>
            </a:r>
          </a:p>
          <a:p>
            <a:pPr lvl="1">
              <a:lnSpc>
                <a:spcPct val="90000"/>
              </a:lnSpc>
              <a:defRPr/>
            </a:pPr>
            <a:r>
              <a:rPr lang="id-ID" sz="2400" b="1" dirty="0" smtClean="0">
                <a:solidFill>
                  <a:srgbClr val="0000CC"/>
                </a:solidFill>
              </a:rPr>
              <a:t>Setiap proses dalam produk atau rantai nilai layanan dapat ditingkatkan dengan penggunaan yang tepat dari sistem informasi berbasis komputer</a:t>
            </a:r>
            <a:endParaRPr lang="en-GB" sz="24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 smtClean="0"/>
              <a:t>What’s in IT for </a:t>
            </a:r>
            <a:r>
              <a:rPr lang="en-US" sz="4100" dirty="0" err="1" smtClean="0"/>
              <a:t>Me,jelaskan</a:t>
            </a:r>
            <a:r>
              <a:rPr lang="en-US" sz="4100" dirty="0" smtClean="0"/>
              <a:t> ? </a:t>
            </a:r>
            <a:r>
              <a:rPr lang="en-US" sz="3300" i="1" dirty="0" smtClean="0"/>
              <a:t>(continued …)</a:t>
            </a:r>
            <a:endParaRPr lang="en-GB" sz="3300" i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b="1" dirty="0" smtClean="0">
                <a:solidFill>
                  <a:srgbClr val="0000CC"/>
                </a:solidFill>
              </a:rPr>
              <a:t> For Human Resource Management</a:t>
            </a:r>
          </a:p>
          <a:p>
            <a:pPr lvl="1">
              <a:lnSpc>
                <a:spcPct val="90000"/>
              </a:lnSpc>
              <a:defRPr/>
            </a:pPr>
            <a:r>
              <a:rPr lang="id-ID" b="1" dirty="0" smtClean="0">
                <a:solidFill>
                  <a:srgbClr val="0000CC"/>
                </a:solidFill>
              </a:rPr>
              <a:t>Karyawan dapat menangani banyak bisnis pribadi mereka sendiri, dan Internet membuat sejumlah besar informasi yang tersedia untuk pencari kerja</a:t>
            </a:r>
            <a:r>
              <a:rPr lang="id-ID" b="1" dirty="0" smtClean="0"/>
              <a:t>.</a:t>
            </a:r>
          </a:p>
          <a:p>
            <a:pPr marL="449263" lvl="1" indent="-3619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chemeClr val="accent1"/>
                </a:solidFill>
              </a:rPr>
              <a:t>For Management Information Systems (MIS)</a:t>
            </a:r>
          </a:p>
          <a:p>
            <a:pPr lvl="1">
              <a:lnSpc>
                <a:spcPct val="90000"/>
              </a:lnSpc>
              <a:defRPr/>
            </a:pPr>
            <a:r>
              <a:rPr lang="id-ID" b="1" dirty="0" smtClean="0">
                <a:solidFill>
                  <a:srgbClr val="FF3300"/>
                </a:solidFill>
              </a:rPr>
              <a:t>Kesempatan bagi mereka berkarir di MIS tumbuh secepat adopsi teknologi informasi ke dalam organisasi di mana-mana.</a:t>
            </a:r>
            <a:endParaRPr lang="en-GB" b="1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315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4000" dirty="0" smtClean="0">
                <a:solidFill>
                  <a:srgbClr val="0000CC"/>
                </a:solidFill>
              </a:rPr>
              <a:t>Technology Information System </a:t>
            </a:r>
            <a:r>
              <a:rPr lang="en-US" sz="4000" dirty="0" smtClean="0">
                <a:solidFill>
                  <a:srgbClr val="0000CC"/>
                </a:solidFill>
              </a:rPr>
              <a:t>and</a:t>
            </a:r>
            <a:r>
              <a:rPr lang="id-ID" sz="4000" dirty="0" smtClean="0">
                <a:solidFill>
                  <a:srgbClr val="0000CC"/>
                </a:solidFill>
              </a:rPr>
              <a:t>  </a:t>
            </a:r>
            <a:r>
              <a:rPr lang="en-US" sz="4000" dirty="0" smtClean="0">
                <a:solidFill>
                  <a:srgbClr val="0000CC"/>
                </a:solidFill>
              </a:rPr>
              <a:t>s</a:t>
            </a:r>
            <a:r>
              <a:rPr lang="id-ID" sz="4000" dirty="0" smtClean="0">
                <a:solidFill>
                  <a:srgbClr val="0000CC"/>
                </a:solidFill>
              </a:rPr>
              <a:t>trategi organisasi</a:t>
            </a:r>
            <a:endParaRPr lang="en-US" sz="4000" dirty="0" smtClean="0">
              <a:solidFill>
                <a:srgbClr val="0000CC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95300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id-ID" sz="2800" b="1" dirty="0" smtClean="0">
                <a:solidFill>
                  <a:srgbClr val="FF3300"/>
                </a:solidFill>
              </a:rPr>
              <a:t>Teknologi sistem Informasi dan strategi organisasi tidak bisa dipisahkan.</a:t>
            </a:r>
          </a:p>
          <a:p>
            <a:pPr>
              <a:lnSpc>
                <a:spcPct val="95000"/>
              </a:lnSpc>
              <a:defRPr/>
            </a:pPr>
            <a:r>
              <a:rPr lang="id-ID" sz="2800" b="1" dirty="0" smtClean="0">
                <a:solidFill>
                  <a:srgbClr val="FF3300"/>
                </a:solidFill>
              </a:rPr>
              <a:t>Model analisis strategis Porter (5 model kekuatan)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Kekuatan relatif dari pembeli dan pemasok,  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Ancaman dari produk dan jasa pengganti, dan 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Kemudahan atau kesulitan dengan pesaing baru yang dapat memasuki industri.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Rantai nilai</a:t>
            </a:r>
          </a:p>
          <a:p>
            <a:pPr marL="820738" indent="-457200">
              <a:lnSpc>
                <a:spcPct val="95000"/>
              </a:lnSpc>
              <a:buAutoNum type="arabicPeriod"/>
              <a:defRPr/>
            </a:pPr>
            <a:r>
              <a:rPr lang="id-ID" sz="2400" dirty="0" smtClean="0"/>
              <a:t>Langkah-langkah diskrit yang terlibat dalam pembuatan produk atau penyediaan layanan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27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609600"/>
          </a:xfrm>
        </p:spPr>
        <p:txBody>
          <a:bodyPr/>
          <a:lstStyle/>
          <a:p>
            <a:r>
              <a:rPr lang="en-US" b="1" dirty="0" smtClean="0"/>
              <a:t>Strategic Questions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46050" y="234950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2438" lvl="1" indent="-190500">
              <a:lnSpc>
                <a:spcPct val="85000"/>
              </a:lnSpc>
              <a:spcBef>
                <a:spcPct val="20000"/>
              </a:spcBef>
              <a:buFont typeface="Wingdings 3" pitchFamily="18" charset="2"/>
              <a:buChar char="î"/>
            </a:pPr>
            <a:r>
              <a:rPr lang="id-ID" sz="2000" dirty="0">
                <a:solidFill>
                  <a:srgbClr val="0000CC"/>
                </a:solidFill>
              </a:rPr>
              <a:t>Dapatkah kita menggunakan TI untuk mendapatkan pengaruh atas </a:t>
            </a:r>
            <a:r>
              <a:rPr lang="id-ID" sz="2000" dirty="0" smtClean="0">
                <a:solidFill>
                  <a:srgbClr val="0000CC"/>
                </a:solidFill>
              </a:rPr>
              <a:t>pemasok, jelaskan ? </a:t>
            </a:r>
            <a:r>
              <a:rPr lang="id-ID" sz="2000" dirty="0">
                <a:solidFill>
                  <a:srgbClr val="0000CC"/>
                </a:solidFill>
              </a:rPr>
              <a:t>Untuk meningkatkan daya tawar </a:t>
            </a:r>
            <a:r>
              <a:rPr lang="id-ID" sz="2000" dirty="0" smtClean="0">
                <a:solidFill>
                  <a:srgbClr val="0000CC"/>
                </a:solidFill>
              </a:rPr>
              <a:t>kita, jelaskan ? </a:t>
            </a:r>
            <a:r>
              <a:rPr lang="id-ID" sz="2000" dirty="0">
                <a:solidFill>
                  <a:srgbClr val="0000CC"/>
                </a:solidFill>
              </a:rPr>
              <a:t>Serta utk mengurangi daya tawar </a:t>
            </a:r>
            <a:r>
              <a:rPr lang="id-ID" sz="2000" dirty="0" smtClean="0">
                <a:solidFill>
                  <a:srgbClr val="0000CC"/>
                </a:solidFill>
              </a:rPr>
              <a:t>mereka, jelaskan ?</a:t>
            </a:r>
            <a:endParaRPr lang="id-ID" sz="2000" dirty="0">
              <a:solidFill>
                <a:srgbClr val="0000CC"/>
              </a:solidFill>
            </a:endParaRPr>
          </a:p>
          <a:p>
            <a:pPr marL="452438" lvl="1" indent="-190500">
              <a:lnSpc>
                <a:spcPct val="85000"/>
              </a:lnSpc>
              <a:spcBef>
                <a:spcPct val="20000"/>
              </a:spcBef>
              <a:buFont typeface="Wingdings 3" pitchFamily="18" charset="2"/>
              <a:buChar char="î"/>
            </a:pPr>
            <a:r>
              <a:rPr lang="id-ID" sz="2000" dirty="0">
                <a:solidFill>
                  <a:srgbClr val="0000CC"/>
                </a:solidFill>
              </a:rPr>
              <a:t>Dapatkah kita menggunakan TI untuk mengurangi biaya </a:t>
            </a:r>
            <a:r>
              <a:rPr lang="id-ID" sz="2000" dirty="0" smtClean="0">
                <a:solidFill>
                  <a:srgbClr val="0000CC"/>
                </a:solidFill>
              </a:rPr>
              <a:t>pembelian,jelaskan ? </a:t>
            </a:r>
            <a:r>
              <a:rPr lang="id-ID" sz="2000" dirty="0">
                <a:solidFill>
                  <a:srgbClr val="0000CC"/>
                </a:solidFill>
              </a:rPr>
              <a:t>Untuk mengurangi biaya pemrosesan </a:t>
            </a:r>
            <a:r>
              <a:rPr lang="id-ID" sz="2000" dirty="0" smtClean="0">
                <a:solidFill>
                  <a:srgbClr val="0000CC"/>
                </a:solidFill>
              </a:rPr>
              <a:t>order, jelaskan ?  </a:t>
            </a:r>
            <a:r>
              <a:rPr lang="id-ID" sz="2000" dirty="0">
                <a:solidFill>
                  <a:srgbClr val="0000CC"/>
                </a:solidFill>
              </a:rPr>
              <a:t>Serta untuk mengurangi biaya penagihan </a:t>
            </a:r>
            <a:r>
              <a:rPr lang="id-ID" sz="2000" dirty="0" smtClean="0">
                <a:solidFill>
                  <a:srgbClr val="0000CC"/>
                </a:solidFill>
              </a:rPr>
              <a:t>pemasok, jelaskan ?</a:t>
            </a:r>
            <a:endParaRPr lang="id-ID" sz="2000" dirty="0">
              <a:solidFill>
                <a:srgbClr val="0000CC"/>
              </a:solidFill>
            </a:endParaRPr>
          </a:p>
          <a:p>
            <a:pPr marL="452438" lvl="1" indent="-190500">
              <a:lnSpc>
                <a:spcPct val="85000"/>
              </a:lnSpc>
              <a:spcBef>
                <a:spcPct val="20000"/>
              </a:spcBef>
              <a:buFont typeface="Wingdings 3" pitchFamily="18" charset="2"/>
              <a:buChar char="î"/>
            </a:pPr>
            <a:r>
              <a:rPr lang="id-ID" sz="2000" dirty="0">
                <a:solidFill>
                  <a:srgbClr val="0000CC"/>
                </a:solidFill>
              </a:rPr>
              <a:t>Bisakah kita menggunakan IT untuk mengidentifikasi sumber-sumber  pasokan </a:t>
            </a:r>
            <a:r>
              <a:rPr lang="id-ID" sz="2000" dirty="0" smtClean="0">
                <a:solidFill>
                  <a:srgbClr val="0000CC"/>
                </a:solidFill>
              </a:rPr>
              <a:t>alternatif, jelaskan ? </a:t>
            </a:r>
            <a:r>
              <a:rPr lang="id-ID" sz="2000" dirty="0">
                <a:solidFill>
                  <a:srgbClr val="0000CC"/>
                </a:solidFill>
              </a:rPr>
              <a:t>Untuk menemukan produk </a:t>
            </a:r>
            <a:r>
              <a:rPr lang="id-ID" sz="2000" dirty="0" smtClean="0">
                <a:solidFill>
                  <a:srgbClr val="0000CC"/>
                </a:solidFill>
              </a:rPr>
              <a:t>pengganti, jelaskan ? </a:t>
            </a:r>
            <a:r>
              <a:rPr lang="id-ID" sz="2000" dirty="0">
                <a:solidFill>
                  <a:srgbClr val="0000CC"/>
                </a:solidFill>
              </a:rPr>
              <a:t>Serta untuk mengidentifikasi pemasok harga yang lebih </a:t>
            </a:r>
            <a:r>
              <a:rPr lang="id-ID" sz="2000" dirty="0" smtClean="0">
                <a:solidFill>
                  <a:srgbClr val="0000CC"/>
                </a:solidFill>
              </a:rPr>
              <a:t>rendah, jelaskan ?</a:t>
            </a:r>
            <a:endParaRPr lang="id-ID" sz="2000" dirty="0">
              <a:solidFill>
                <a:srgbClr val="0000CC"/>
              </a:solidFill>
            </a:endParaRPr>
          </a:p>
          <a:p>
            <a:pPr marL="452438" lvl="1" indent="-190500">
              <a:lnSpc>
                <a:spcPct val="85000"/>
              </a:lnSpc>
              <a:spcBef>
                <a:spcPct val="20000"/>
              </a:spcBef>
              <a:buFont typeface="Wingdings 3" pitchFamily="18" charset="2"/>
              <a:buChar char="î"/>
            </a:pPr>
            <a:r>
              <a:rPr lang="id-ID" sz="2000" dirty="0">
                <a:solidFill>
                  <a:srgbClr val="0000CC"/>
                </a:solidFill>
              </a:rPr>
              <a:t>Bisakah kita menggunakan IT untuk meningkatkan kualitas produk dan layanan yang kami terima dari </a:t>
            </a:r>
            <a:r>
              <a:rPr lang="id-ID" sz="2000" dirty="0" smtClean="0">
                <a:solidFill>
                  <a:srgbClr val="0000CC"/>
                </a:solidFill>
              </a:rPr>
              <a:t>pemasok, jelaskan ? </a:t>
            </a:r>
            <a:r>
              <a:rPr lang="id-ID" sz="2000" dirty="0">
                <a:solidFill>
                  <a:srgbClr val="0000CC"/>
                </a:solidFill>
              </a:rPr>
              <a:t>Untuk mengurangi pesanan lead </a:t>
            </a:r>
            <a:r>
              <a:rPr lang="id-ID" sz="2000" dirty="0" smtClean="0">
                <a:solidFill>
                  <a:srgbClr val="0000CC"/>
                </a:solidFill>
              </a:rPr>
              <a:t>time, jelaskan ? </a:t>
            </a:r>
            <a:r>
              <a:rPr lang="id-ID" sz="2000" dirty="0">
                <a:solidFill>
                  <a:srgbClr val="0000CC"/>
                </a:solidFill>
              </a:rPr>
              <a:t>Untuk memantau </a:t>
            </a:r>
            <a:r>
              <a:rPr lang="id-ID" sz="2000" dirty="0" smtClean="0">
                <a:solidFill>
                  <a:srgbClr val="0000CC"/>
                </a:solidFill>
              </a:rPr>
              <a:t>kualitas, jelaskan ? </a:t>
            </a:r>
            <a:r>
              <a:rPr lang="id-ID" sz="2000" dirty="0">
                <a:solidFill>
                  <a:srgbClr val="0000CC"/>
                </a:solidFill>
              </a:rPr>
              <a:t>Untuk memanfaatkan layanan data pemasok, untuk layanan yang lebih baik kepada </a:t>
            </a:r>
            <a:r>
              <a:rPr lang="id-ID" sz="2000" dirty="0" smtClean="0">
                <a:solidFill>
                  <a:srgbClr val="0000CC"/>
                </a:solidFill>
              </a:rPr>
              <a:t>pelanggan, jelaskan ?</a:t>
            </a:r>
            <a:r>
              <a:rPr lang="id-ID" sz="2000" dirty="0">
                <a:solidFill>
                  <a:srgbClr val="0000CC"/>
                </a:solidFill>
              </a:rPr>
              <a:t/>
            </a:r>
            <a:br>
              <a:rPr lang="id-ID" sz="2000" dirty="0">
                <a:solidFill>
                  <a:srgbClr val="0000CC"/>
                </a:solidFill>
              </a:rPr>
            </a:b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066800" y="6096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FF3300"/>
                </a:solidFill>
              </a:rPr>
              <a:t>Strategic </a:t>
            </a:r>
            <a:r>
              <a:rPr lang="en-US" sz="4000" b="1" dirty="0" smtClean="0">
                <a:solidFill>
                  <a:srgbClr val="FF3300"/>
                </a:solidFill>
              </a:rPr>
              <a:t>Questions</a:t>
            </a:r>
            <a:endParaRPr lang="en-US" sz="4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2301</Words>
  <Application>Microsoft Office PowerPoint</Application>
  <PresentationFormat>On-screen Show (4:3)</PresentationFormat>
  <Paragraphs>297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DASAR DASAR SISTEM INFORMASI DAN TEKNOLOGI INFORMASI</vt:lpstr>
      <vt:lpstr>PowerPoint Presentation</vt:lpstr>
      <vt:lpstr>Learning  Outcomes</vt:lpstr>
      <vt:lpstr>Learning Outcomes</vt:lpstr>
      <vt:lpstr>What’s in Information Technology (IT) for Me,jelaskan ?</vt:lpstr>
      <vt:lpstr>What’s in IT for Me,jelaskan ? (continued …)</vt:lpstr>
      <vt:lpstr>What’s in IT for Me,jelaskan ? (continued …)</vt:lpstr>
      <vt:lpstr>Technology Information System and  strategi organisasi</vt:lpstr>
      <vt:lpstr>PowerPoint Presentation</vt:lpstr>
      <vt:lpstr>Strategic Questions (Continued...)</vt:lpstr>
      <vt:lpstr>Strategic Questions (continued…)</vt:lpstr>
      <vt:lpstr>Strategic Questions (continued…)</vt:lpstr>
      <vt:lpstr>PowerPoint Presentation</vt:lpstr>
      <vt:lpstr>PowerPoint Presentation</vt:lpstr>
      <vt:lpstr>PowerPoint Presentation</vt:lpstr>
      <vt:lpstr> Selamat datang di era Informasi :  Evolusi Era Informasi</vt:lpstr>
      <vt:lpstr>   Selamat datang di era Informasi :  Evolusi Era Informasi</vt:lpstr>
      <vt:lpstr>Selamat datang di era Informasi : Evolusi Era Informasi</vt:lpstr>
      <vt:lpstr>  Selamat datang di era Informasi : Karakteristik Era Informasi (Continued)</vt:lpstr>
      <vt:lpstr>   Selamat datang di era Informasi : Karakteristik Era Informasi (Continued)</vt:lpstr>
      <vt:lpstr>   Selamat datang di era Informasi : Karakteristik Era Informasi (Continued)</vt:lpstr>
      <vt:lpstr>   Selamat datang di era Informasi : Karakteristik dari Era Informasi (Continued)</vt:lpstr>
      <vt:lpstr>   Selamat datang di era Informasi : Karakteristik dari Era Informasi (Continued)</vt:lpstr>
      <vt:lpstr>   Selamat datang di era Informasi : Karakteristik dari Era Informasi (Continued)</vt:lpstr>
      <vt:lpstr>   Selamat datang di era Informasi : Karakteristik dari Era Informasi (Continued)</vt:lpstr>
      <vt:lpstr>   Selamat datang di era Informasi : Karakteristik dari Era Informasi (Continued)</vt:lpstr>
      <vt:lpstr>The Principles of Information Technology The Functions of Information Technology </vt:lpstr>
      <vt:lpstr>    Definition (Continued)</vt:lpstr>
      <vt:lpstr> Definition (Continued)</vt:lpstr>
      <vt:lpstr> Computers</vt:lpstr>
      <vt:lpstr>  Computers (Continued)</vt:lpstr>
      <vt:lpstr>  Computers (Continued)</vt:lpstr>
      <vt:lpstr>Computers (Continued)</vt:lpstr>
      <vt:lpstr>  Computers (Continued)</vt:lpstr>
      <vt:lpstr>  Computers (Computers)</vt:lpstr>
      <vt:lpstr>Communications Networks</vt:lpstr>
      <vt:lpstr>Know-How</vt:lpstr>
      <vt:lpstr>  The Principles of Information Technology The Functions of Information Technology</vt:lpstr>
      <vt:lpstr>  The Principles of Information Technology The Functions of Information Technology (Continued)</vt:lpstr>
      <vt:lpstr>  The Principles of Information Technology The Functions of Information Technology  (Continued)</vt:lpstr>
      <vt:lpstr>  The Principles of Information Technology The Functions of Information Technology  (Continued)</vt:lpstr>
      <vt:lpstr>  The Principles of Information Technology The Benefits of Information Technology</vt:lpstr>
      <vt:lpstr>  The Principles of Information Technology The Opportunities of Information Technology</vt:lpstr>
      <vt:lpstr>  The Principles of Information Technology Information Technology Is All Around Us,  Improving Our Lives</vt:lpstr>
      <vt:lpstr>  The Principles of Information Technology Information Technology Is All Around Us,  Improving Our Lives (Continued)</vt:lpstr>
      <vt:lpstr>  The Principles of Information Technology Information Technology Is All Around Us,  Improving Our Lives (Continued)</vt:lpstr>
      <vt:lpstr>  The Principles of Information Technology The Responsibilities of Using Information Technology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255</cp:revision>
  <dcterms:created xsi:type="dcterms:W3CDTF">2010-08-24T06:47:44Z</dcterms:created>
  <dcterms:modified xsi:type="dcterms:W3CDTF">2017-09-27T08:31:15Z</dcterms:modified>
</cp:coreProperties>
</file>