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388" r:id="rId2"/>
    <p:sldId id="389" r:id="rId3"/>
    <p:sldId id="427" r:id="rId4"/>
    <p:sldId id="470" r:id="rId5"/>
    <p:sldId id="456" r:id="rId6"/>
    <p:sldId id="457" r:id="rId7"/>
    <p:sldId id="471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79" r:id="rId16"/>
    <p:sldId id="480" r:id="rId17"/>
    <p:sldId id="481" r:id="rId18"/>
    <p:sldId id="482" r:id="rId19"/>
    <p:sldId id="483" r:id="rId20"/>
    <p:sldId id="484" r:id="rId21"/>
    <p:sldId id="485" r:id="rId22"/>
    <p:sldId id="486" r:id="rId23"/>
    <p:sldId id="487" r:id="rId24"/>
    <p:sldId id="488" r:id="rId25"/>
    <p:sldId id="489" r:id="rId26"/>
    <p:sldId id="490" r:id="rId27"/>
    <p:sldId id="491" r:id="rId28"/>
    <p:sldId id="492" r:id="rId29"/>
    <p:sldId id="493" r:id="rId30"/>
    <p:sldId id="494" r:id="rId31"/>
    <p:sldId id="495" r:id="rId32"/>
    <p:sldId id="496" r:id="rId33"/>
    <p:sldId id="497" r:id="rId34"/>
    <p:sldId id="498" r:id="rId35"/>
    <p:sldId id="499" r:id="rId36"/>
    <p:sldId id="500" r:id="rId37"/>
    <p:sldId id="501" r:id="rId38"/>
    <p:sldId id="502" r:id="rId39"/>
    <p:sldId id="503" r:id="rId40"/>
    <p:sldId id="504" r:id="rId41"/>
    <p:sldId id="460" r:id="rId42"/>
    <p:sldId id="461" r:id="rId43"/>
    <p:sldId id="462" r:id="rId44"/>
    <p:sldId id="463" r:id="rId45"/>
    <p:sldId id="464" r:id="rId46"/>
    <p:sldId id="465" r:id="rId47"/>
    <p:sldId id="466" r:id="rId48"/>
    <p:sldId id="467" r:id="rId49"/>
    <p:sldId id="468" r:id="rId50"/>
    <p:sldId id="469" r:id="rId5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>
        <p:scale>
          <a:sx n="72" d="100"/>
          <a:sy n="72" d="100"/>
        </p:scale>
        <p:origin x="-1266" y="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27/09/2017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27/09/2017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39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00213"/>
            <a:ext cx="40386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0213"/>
            <a:ext cx="4038600" cy="4465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Program Magister Teknologi Informasi - UI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0F08C-D9A3-42DD-91EC-27D6859438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447800"/>
            <a:ext cx="6274059" cy="2076451"/>
          </a:xfrm>
        </p:spPr>
        <p:txBody>
          <a:bodyPr/>
          <a:lstStyle/>
          <a:p>
            <a:r>
              <a:rPr lang="id-ID" dirty="0" smtClean="0"/>
              <a:t>DASAR SISTEM INFORMASI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46140" y="3657600"/>
            <a:ext cx="6274060" cy="1524000"/>
          </a:xfrm>
        </p:spPr>
        <p:txBody>
          <a:bodyPr/>
          <a:lstStyle/>
          <a:p>
            <a:r>
              <a:rPr lang="en-US" sz="2800" dirty="0" err="1" smtClean="0"/>
              <a:t>Dosen</a:t>
            </a:r>
            <a:r>
              <a:rPr lang="en-US" sz="2800" dirty="0" smtClean="0"/>
              <a:t> </a:t>
            </a:r>
            <a:r>
              <a:rPr lang="en-US" sz="2800" dirty="0" err="1"/>
              <a:t>Pengampu</a:t>
            </a:r>
            <a:r>
              <a:rPr lang="id-ID" sz="2800" dirty="0"/>
              <a:t> </a:t>
            </a:r>
            <a:r>
              <a:rPr lang="en-US" sz="2800" dirty="0"/>
              <a:t>: </a:t>
            </a:r>
            <a:r>
              <a:rPr lang="id-ID" sz="2800" dirty="0"/>
              <a:t>KARTINI S.Kom.,MMSI</a:t>
            </a:r>
            <a:endParaRPr lang="en-US" sz="2800" dirty="0"/>
          </a:p>
          <a:p>
            <a:r>
              <a:rPr lang="en-US" sz="2800" dirty="0"/>
              <a:t>Prodi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Informasi</a:t>
            </a:r>
            <a:r>
              <a:rPr lang="en-US" sz="2800" dirty="0"/>
              <a:t> - </a:t>
            </a:r>
            <a:r>
              <a:rPr lang="en-US" sz="2800" dirty="0" err="1"/>
              <a:t>Fakultas</a:t>
            </a:r>
            <a:r>
              <a:rPr lang="en-US" sz="2800" dirty="0"/>
              <a:t> </a:t>
            </a:r>
            <a:r>
              <a:rPr lang="en-US" sz="2800" dirty="0" err="1"/>
              <a:t>Ilmu</a:t>
            </a:r>
            <a:r>
              <a:rPr lang="en-US" sz="2800" dirty="0"/>
              <a:t> </a:t>
            </a:r>
            <a:r>
              <a:rPr lang="en-US" sz="2800" dirty="0" err="1" smtClean="0"/>
              <a:t>Komputer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82552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38B05D-2D4C-47DB-A93D-827924E00B5E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10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Arsitektur</a:t>
            </a:r>
            <a:r>
              <a:rPr lang="en-US" b="1" dirty="0" smtClean="0">
                <a:solidFill>
                  <a:srgbClr val="FF0000"/>
                </a:solidFill>
              </a:rPr>
              <a:t> IT-LI</a:t>
            </a:r>
          </a:p>
        </p:txBody>
      </p:sp>
      <p:pic>
        <p:nvPicPr>
          <p:cNvPr id="8197" name="Picture 4" descr="06-050-00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1366838"/>
            <a:ext cx="7470775" cy="501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6024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F13204-A0F3-4257-965F-6B1511B30DB6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11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9775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Capacity Management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9788" y="1544638"/>
            <a:ext cx="7729537" cy="22939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/>
              <a:t>Manajemen kapasitas layanan TI: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smtClean="0"/>
              <a:t>Proses-proses untuk memastikan bahwa kapasitas infrastruktur TI dapat memenuhi kebutuhan bisnis (yang selalu berubah) secara </a:t>
            </a:r>
            <a:r>
              <a:rPr lang="en-US" sz="2300" b="1" smtClean="0"/>
              <a:t>tepat waktu</a:t>
            </a:r>
            <a:r>
              <a:rPr lang="en-US" sz="2300" smtClean="0"/>
              <a:t> dan </a:t>
            </a:r>
            <a:r>
              <a:rPr lang="en-US" sz="2300" b="1" smtClean="0"/>
              <a:t>tepat anggaran</a:t>
            </a:r>
            <a:r>
              <a:rPr lang="en-US" sz="23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smtClean="0"/>
              <a:t>Faktor-faktor yang dipertimbangkan:</a:t>
            </a:r>
          </a:p>
        </p:txBody>
      </p:sp>
      <p:pic>
        <p:nvPicPr>
          <p:cNvPr id="9222" name="Picture 4" descr="gr000024_large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3733800"/>
            <a:ext cx="5651500" cy="24082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86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1ECB3F2-F5F1-4195-8536-DE2CA2EB9E45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12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739775"/>
          </a:xfrm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</a:rPr>
              <a:t>Ruang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Lingkup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Manajemen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Kapasitas</a:t>
            </a:r>
            <a:endParaRPr lang="en-US" sz="3600" b="1" dirty="0" smtClean="0">
              <a:solidFill>
                <a:srgbClr val="FF0000"/>
              </a:solidFill>
            </a:endParaRP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76400"/>
            <a:ext cx="8610600" cy="4222750"/>
          </a:xfrm>
        </p:spPr>
        <p:txBody>
          <a:bodyPr/>
          <a:lstStyle/>
          <a:p>
            <a:pPr eaLnBrk="1" hangingPunct="1"/>
            <a:r>
              <a:rPr lang="en-US" sz="2800" b="1" dirty="0" err="1" smtClean="0"/>
              <a:t>Semua</a:t>
            </a:r>
            <a:r>
              <a:rPr lang="en-US" sz="2800" b="1" dirty="0" smtClean="0"/>
              <a:t> hardware – </a:t>
            </a:r>
            <a:r>
              <a:rPr lang="en-US" sz="2800" b="1" dirty="0" err="1" smtClean="0"/>
              <a:t>dari</a:t>
            </a:r>
            <a:r>
              <a:rPr lang="en-US" sz="2800" b="1" dirty="0" smtClean="0"/>
              <a:t> PC, mainframe, file server, </a:t>
            </a:r>
            <a:r>
              <a:rPr lang="en-US" sz="2800" b="1" dirty="0" err="1" smtClean="0"/>
              <a:t>dll</a:t>
            </a:r>
            <a:endParaRPr lang="en-US" sz="2800" b="1" dirty="0" smtClean="0"/>
          </a:p>
          <a:p>
            <a:pPr eaLnBrk="1" hangingPunct="1"/>
            <a:r>
              <a:rPr lang="en-US" sz="2800" b="1" dirty="0" err="1" smtClean="0"/>
              <a:t>Semua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perlengkapan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jaringan</a:t>
            </a:r>
            <a:r>
              <a:rPr lang="en-US" sz="2800" b="1" dirty="0" smtClean="0"/>
              <a:t> – LAN, WAN, bridge, router</a:t>
            </a:r>
          </a:p>
          <a:p>
            <a:pPr eaLnBrk="1" hangingPunct="1"/>
            <a:r>
              <a:rPr lang="en-US" sz="2800" b="1" dirty="0" err="1" smtClean="0"/>
              <a:t>Semua</a:t>
            </a:r>
            <a:r>
              <a:rPr lang="en-US" sz="2800" b="1" dirty="0" smtClean="0"/>
              <a:t> peripheral – storage, printer, </a:t>
            </a:r>
            <a:r>
              <a:rPr lang="en-US" sz="2800" b="1" dirty="0" err="1" smtClean="0"/>
              <a:t>dll</a:t>
            </a:r>
            <a:endParaRPr lang="en-US" sz="2800" b="1" dirty="0" smtClean="0"/>
          </a:p>
          <a:p>
            <a:pPr eaLnBrk="1" hangingPunct="1"/>
            <a:r>
              <a:rPr lang="en-US" sz="2800" b="1" dirty="0" err="1" smtClean="0"/>
              <a:t>Semua</a:t>
            </a:r>
            <a:r>
              <a:rPr lang="en-US" sz="2800" b="1" dirty="0" smtClean="0"/>
              <a:t> software – OS, software </a:t>
            </a:r>
            <a:r>
              <a:rPr lang="en-US" sz="2800" b="1" dirty="0" err="1" smtClean="0"/>
              <a:t>jaringan</a:t>
            </a:r>
            <a:r>
              <a:rPr lang="en-US" sz="2800" b="1" dirty="0" smtClean="0"/>
              <a:t>, system yang </a:t>
            </a:r>
            <a:r>
              <a:rPr lang="en-US" sz="2800" b="1" dirty="0" err="1" smtClean="0"/>
              <a:t>didevelop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sendiri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maupun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paket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dll</a:t>
            </a:r>
            <a:endParaRPr lang="en-US" sz="2800" b="1" dirty="0" smtClean="0"/>
          </a:p>
          <a:p>
            <a:pPr eaLnBrk="1" hangingPunct="1"/>
            <a:r>
              <a:rPr lang="en-US" sz="2800" b="1" dirty="0" err="1" smtClean="0"/>
              <a:t>Sumber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daya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manusia</a:t>
            </a:r>
            <a:r>
              <a:rPr lang="en-US" sz="2800" b="1" dirty="0" smtClean="0"/>
              <a:t> – </a:t>
            </a:r>
            <a:r>
              <a:rPr lang="en-US" sz="2800" b="1" dirty="0" err="1" smtClean="0"/>
              <a:t>kurangnya</a:t>
            </a:r>
            <a:r>
              <a:rPr lang="en-US" sz="2800" b="1" dirty="0" smtClean="0"/>
              <a:t> SDM </a:t>
            </a:r>
            <a:r>
              <a:rPr lang="en-US" sz="2800" b="1" dirty="0" err="1" smtClean="0"/>
              <a:t>bisa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menyebabkan</a:t>
            </a:r>
            <a:r>
              <a:rPr lang="en-US" sz="2800" b="1" dirty="0" smtClean="0"/>
              <a:t> delay </a:t>
            </a:r>
            <a:r>
              <a:rPr lang="en-US" sz="2800" b="1" dirty="0" err="1" smtClean="0"/>
              <a:t>dalam</a:t>
            </a:r>
            <a:r>
              <a:rPr lang="en-US" sz="2800" b="1" dirty="0" smtClean="0"/>
              <a:t> response time</a:t>
            </a:r>
          </a:p>
          <a:p>
            <a:pPr eaLnBrk="1" hangingPunct="1"/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956794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12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BDD0E0-D3E0-4E0C-B702-34CF254B735B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13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Manajemen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Proaktif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582738"/>
            <a:ext cx="7772400" cy="2235200"/>
          </a:xfrm>
        </p:spPr>
        <p:txBody>
          <a:bodyPr/>
          <a:lstStyle/>
          <a:p>
            <a:pPr eaLnBrk="1" hangingPunct="1"/>
            <a:r>
              <a:rPr lang="en-US" sz="2300" dirty="0" err="1" smtClean="0"/>
              <a:t>Memahami</a:t>
            </a:r>
            <a:r>
              <a:rPr lang="en-US" sz="2300" dirty="0" smtClean="0"/>
              <a:t> </a:t>
            </a:r>
            <a:r>
              <a:rPr lang="en-US" sz="2300" dirty="0" err="1" smtClean="0"/>
              <a:t>tingkat</a:t>
            </a:r>
            <a:r>
              <a:rPr lang="en-US" sz="2300" dirty="0" smtClean="0"/>
              <a:t> </a:t>
            </a:r>
            <a:r>
              <a:rPr lang="en-US" sz="2300" dirty="0" err="1" smtClean="0"/>
              <a:t>penggunaan</a:t>
            </a:r>
            <a:r>
              <a:rPr lang="en-US" sz="2300" dirty="0" smtClean="0"/>
              <a:t> </a:t>
            </a:r>
            <a:r>
              <a:rPr lang="en-US" sz="2300" dirty="0" err="1" smtClean="0"/>
              <a:t>komponen-komponen</a:t>
            </a:r>
            <a:r>
              <a:rPr lang="en-US" sz="2300" dirty="0" smtClean="0"/>
              <a:t> </a:t>
            </a:r>
            <a:r>
              <a:rPr lang="en-US" sz="2300" dirty="0" err="1" smtClean="0"/>
              <a:t>infrastruktur</a:t>
            </a:r>
            <a:r>
              <a:rPr lang="en-US" sz="2300" dirty="0" smtClean="0"/>
              <a:t> </a:t>
            </a:r>
            <a:r>
              <a:rPr lang="en-US" sz="2300" dirty="0" err="1" smtClean="0"/>
              <a:t>dan</a:t>
            </a:r>
            <a:r>
              <a:rPr lang="en-US" sz="2300" dirty="0" smtClean="0"/>
              <a:t> </a:t>
            </a:r>
            <a:r>
              <a:rPr lang="en-US" sz="2300" dirty="0" err="1" smtClean="0"/>
              <a:t>pertumbuhannya</a:t>
            </a:r>
            <a:r>
              <a:rPr lang="en-US" sz="2300" dirty="0" smtClean="0"/>
              <a:t> </a:t>
            </a:r>
            <a:r>
              <a:rPr lang="en-US" sz="2300" dirty="0" err="1" smtClean="0"/>
              <a:t>untuk</a:t>
            </a:r>
            <a:r>
              <a:rPr lang="en-US" sz="2300" dirty="0" smtClean="0"/>
              <a:t> </a:t>
            </a:r>
            <a:r>
              <a:rPr lang="en-US" sz="2300" dirty="0" err="1" smtClean="0"/>
              <a:t>menentukan</a:t>
            </a:r>
            <a:r>
              <a:rPr lang="en-US" sz="2300" dirty="0" smtClean="0"/>
              <a:t>:</a:t>
            </a:r>
          </a:p>
          <a:p>
            <a:pPr lvl="1" eaLnBrk="1" hangingPunct="1"/>
            <a:r>
              <a:rPr lang="en-US" sz="1900" dirty="0" err="1" smtClean="0"/>
              <a:t>Komponen</a:t>
            </a:r>
            <a:r>
              <a:rPr lang="en-US" sz="1900" dirty="0" smtClean="0"/>
              <a:t> </a:t>
            </a:r>
            <a:r>
              <a:rPr lang="en-US" sz="1900" dirty="0" err="1" smtClean="0"/>
              <a:t>apa</a:t>
            </a:r>
            <a:r>
              <a:rPr lang="en-US" sz="1900" dirty="0" smtClean="0"/>
              <a:t> yang </a:t>
            </a:r>
            <a:r>
              <a:rPr lang="en-US" sz="1900" dirty="0" err="1" smtClean="0"/>
              <a:t>harus</a:t>
            </a:r>
            <a:r>
              <a:rPr lang="en-US" sz="1900" dirty="0" smtClean="0"/>
              <a:t> di-</a:t>
            </a:r>
            <a:r>
              <a:rPr lang="en-US" sz="1900" i="1" dirty="0" smtClean="0"/>
              <a:t>upgrade</a:t>
            </a:r>
            <a:r>
              <a:rPr lang="en-US" sz="1900" dirty="0" smtClean="0"/>
              <a:t>.</a:t>
            </a:r>
          </a:p>
          <a:p>
            <a:pPr lvl="1" eaLnBrk="1" hangingPunct="1"/>
            <a:r>
              <a:rPr lang="en-US" sz="1900" dirty="0" err="1" smtClean="0"/>
              <a:t>Kapan</a:t>
            </a:r>
            <a:r>
              <a:rPr lang="en-US" sz="1900" dirty="0" smtClean="0"/>
              <a:t> </a:t>
            </a:r>
            <a:r>
              <a:rPr lang="en-US" sz="1900" i="1" dirty="0" smtClean="0"/>
              <a:t>upgrading</a:t>
            </a:r>
            <a:r>
              <a:rPr lang="en-US" sz="1900" dirty="0" smtClean="0"/>
              <a:t> </a:t>
            </a:r>
            <a:r>
              <a:rPr lang="en-US" sz="1900" dirty="0" err="1" smtClean="0"/>
              <a:t>dilakukan</a:t>
            </a:r>
            <a:r>
              <a:rPr lang="en-US" sz="1900" dirty="0" smtClean="0"/>
              <a:t>.</a:t>
            </a:r>
          </a:p>
          <a:p>
            <a:pPr lvl="1" eaLnBrk="1" hangingPunct="1"/>
            <a:r>
              <a:rPr lang="en-US" sz="1900" dirty="0" err="1" smtClean="0"/>
              <a:t>Berapa</a:t>
            </a:r>
            <a:r>
              <a:rPr lang="en-US" sz="1900" dirty="0" smtClean="0"/>
              <a:t> </a:t>
            </a:r>
            <a:r>
              <a:rPr lang="en-US" sz="1900" dirty="0" err="1" smtClean="0"/>
              <a:t>biaya</a:t>
            </a:r>
            <a:r>
              <a:rPr lang="en-US" sz="1900" dirty="0" smtClean="0"/>
              <a:t> </a:t>
            </a:r>
            <a:r>
              <a:rPr lang="en-US" sz="1900" i="1" dirty="0" smtClean="0"/>
              <a:t>upgrading</a:t>
            </a:r>
            <a:r>
              <a:rPr lang="en-US" sz="1900" dirty="0" smtClean="0"/>
              <a:t>.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863600" y="3581400"/>
            <a:ext cx="7772400" cy="2427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700" dirty="0" err="1">
                <a:latin typeface="Comic Sans MS" pitchFamily="66" charset="0"/>
              </a:rPr>
              <a:t>Manfaat</a:t>
            </a:r>
            <a:r>
              <a:rPr lang="en-US" sz="2700" b="0" dirty="0">
                <a:latin typeface="Comic Sans MS" pitchFamily="66" charset="0"/>
              </a:rPr>
              <a:t>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US" sz="2300" b="0" dirty="0">
                <a:latin typeface="Comic Sans MS" pitchFamily="66" charset="0"/>
              </a:rPr>
              <a:t>Proses </a:t>
            </a:r>
            <a:r>
              <a:rPr lang="en-US" sz="2300" b="0" dirty="0" err="1">
                <a:latin typeface="Comic Sans MS" pitchFamily="66" charset="0"/>
              </a:rPr>
              <a:t>pengadaan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menjadi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terencana</a:t>
            </a:r>
            <a:r>
              <a:rPr lang="en-US" sz="2300" b="0" dirty="0">
                <a:latin typeface="Comic Sans MS" pitchFamily="66" charset="0"/>
              </a:rPr>
              <a:t>, </a:t>
            </a:r>
            <a:r>
              <a:rPr lang="en-US" sz="2300" b="0" dirty="0" err="1">
                <a:latin typeface="Comic Sans MS" pitchFamily="66" charset="0"/>
              </a:rPr>
              <a:t>sehingga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memungkinkan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pembelian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dalam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skala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besar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dengan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harga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khusus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dari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i="1" dirty="0">
                <a:latin typeface="Comic Sans MS" pitchFamily="66" charset="0"/>
              </a:rPr>
              <a:t>vendor</a:t>
            </a:r>
            <a:r>
              <a:rPr lang="en-US" sz="2300" b="0" dirty="0">
                <a:latin typeface="Comic Sans MS" pitchFamily="66" charset="0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US" sz="2300" b="0" dirty="0" err="1">
                <a:latin typeface="Comic Sans MS" pitchFamily="66" charset="0"/>
              </a:rPr>
              <a:t>Mencegah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sebelum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terjadi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gangguan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atau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dirty="0" err="1">
                <a:latin typeface="Comic Sans MS" pitchFamily="66" charset="0"/>
              </a:rPr>
              <a:t>pelanggaran</a:t>
            </a:r>
            <a:r>
              <a:rPr lang="en-US" sz="2300" b="0" dirty="0">
                <a:latin typeface="Comic Sans MS" pitchFamily="66" charset="0"/>
              </a:rPr>
              <a:t> </a:t>
            </a:r>
            <a:r>
              <a:rPr lang="en-US" sz="2300" b="0" i="1" dirty="0">
                <a:latin typeface="Comic Sans MS" pitchFamily="66" charset="0"/>
              </a:rPr>
              <a:t>Service Level Agreement</a:t>
            </a:r>
            <a:r>
              <a:rPr lang="en-US" sz="2300" b="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224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7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0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5F97CB-CBD4-4019-95F6-A3F52F796461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14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Manajemen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Kapasitas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Reaktif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22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/>
            <a:r>
              <a:rPr lang="en-US" dirty="0" err="1" smtClean="0"/>
              <a:t>Bekerja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Manajemen</a:t>
            </a:r>
            <a:r>
              <a:rPr lang="en-US" dirty="0" smtClean="0"/>
              <a:t> </a:t>
            </a:r>
            <a:r>
              <a:rPr lang="en-US" dirty="0" err="1" smtClean="0"/>
              <a:t>Insiden</a:t>
            </a:r>
            <a:endParaRPr lang="en-US" dirty="0" smtClean="0"/>
          </a:p>
          <a:p>
            <a:pPr lvl="1" eaLnBrk="1" hangingPunct="1"/>
            <a:r>
              <a:rPr lang="en-GB" dirty="0" err="1" smtClean="0"/>
              <a:t>Prosedur</a:t>
            </a:r>
            <a:r>
              <a:rPr lang="en-GB" dirty="0" smtClean="0"/>
              <a:t> </a:t>
            </a:r>
            <a:r>
              <a:rPr lang="en-GB" dirty="0" err="1" smtClean="0"/>
              <a:t>penanganan</a:t>
            </a:r>
            <a:r>
              <a:rPr lang="en-GB" dirty="0" smtClean="0"/>
              <a:t> </a:t>
            </a:r>
            <a:r>
              <a:rPr lang="en-GB" dirty="0" err="1" smtClean="0"/>
              <a:t>gangguan</a:t>
            </a:r>
            <a:r>
              <a:rPr lang="en-GB" dirty="0" smtClean="0"/>
              <a:t> </a:t>
            </a:r>
            <a:r>
              <a:rPr lang="en-GB" dirty="0" err="1" smtClean="0"/>
              <a:t>dalam</a:t>
            </a:r>
            <a:r>
              <a:rPr lang="en-GB" dirty="0" smtClean="0"/>
              <a:t> IT-IL.</a:t>
            </a:r>
            <a:endParaRPr lang="en-US" dirty="0" smtClean="0"/>
          </a:p>
          <a:p>
            <a:pPr eaLnBrk="1" hangingPunct="1">
              <a:spcBef>
                <a:spcPct val="40000"/>
              </a:spcBef>
            </a:pPr>
            <a:r>
              <a:rPr lang="en-US" dirty="0" err="1" smtClean="0"/>
              <a:t>Mencari</a:t>
            </a:r>
            <a:r>
              <a:rPr lang="en-US" dirty="0" smtClean="0"/>
              <a:t> </a:t>
            </a:r>
            <a:r>
              <a:rPr lang="en-US" dirty="0" err="1" smtClean="0"/>
              <a:t>solusi</a:t>
            </a:r>
            <a:r>
              <a:rPr lang="en-US" dirty="0" smtClean="0"/>
              <a:t> </a:t>
            </a:r>
            <a:r>
              <a:rPr lang="en-US" dirty="0" err="1" smtClean="0"/>
              <a:t>permasalahan</a:t>
            </a:r>
            <a:r>
              <a:rPr lang="en-US" dirty="0" smtClean="0"/>
              <a:t> yang </a:t>
            </a:r>
            <a:r>
              <a:rPr lang="en-US" dirty="0" err="1" smtClean="0"/>
              <a:t>disebabkan</a:t>
            </a:r>
            <a:r>
              <a:rPr lang="en-US" dirty="0" smtClean="0"/>
              <a:t>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err="1" smtClean="0"/>
              <a:t>Keterbatasan</a:t>
            </a:r>
            <a:r>
              <a:rPr lang="en-US" dirty="0" smtClean="0"/>
              <a:t> </a:t>
            </a:r>
            <a:r>
              <a:rPr lang="en-US" dirty="0" err="1" smtClean="0"/>
              <a:t>kapasitas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.</a:t>
            </a:r>
          </a:p>
          <a:p>
            <a:pPr lvl="1" eaLnBrk="1" hangingPunct="1"/>
            <a:r>
              <a:rPr lang="en-US" dirty="0" err="1" smtClean="0"/>
              <a:t>Peningkatan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yang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diantisipasi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534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33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008F79-FDCF-46FE-9517-BE5D00200CF3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15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9211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Capacity Alignment</a:t>
            </a:r>
          </a:p>
        </p:txBody>
      </p:sp>
      <p:pic>
        <p:nvPicPr>
          <p:cNvPr id="13317" name="Picture 3" descr="gr000025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2038" y="2092325"/>
            <a:ext cx="5364162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8" name="Line 4"/>
          <p:cNvSpPr>
            <a:spLocks noChangeShapeType="1"/>
          </p:cNvSpPr>
          <p:nvPr/>
        </p:nvSpPr>
        <p:spPr bwMode="auto">
          <a:xfrm>
            <a:off x="2230438" y="2297113"/>
            <a:ext cx="12700" cy="333375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19" name="Text Box 5"/>
          <p:cNvSpPr txBox="1">
            <a:spLocks noChangeArrowheads="1"/>
          </p:cNvSpPr>
          <p:nvPr/>
        </p:nvSpPr>
        <p:spPr bwMode="auto">
          <a:xfrm>
            <a:off x="698500" y="2921000"/>
            <a:ext cx="15621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US" sz="1800"/>
              <a:t>Penjabaran strategi bisnis ke rencana pengem-bangan kapasitas TI</a:t>
            </a:r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3657600" y="6027738"/>
            <a:ext cx="333216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3321" name="Text Box 7"/>
          <p:cNvSpPr txBox="1">
            <a:spLocks noChangeArrowheads="1"/>
          </p:cNvSpPr>
          <p:nvPr/>
        </p:nvSpPr>
        <p:spPr bwMode="auto">
          <a:xfrm>
            <a:off x="3421063" y="6008688"/>
            <a:ext cx="3930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/>
              <a:t>Masukan tentang kinerja teknologi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3233738" y="1535113"/>
            <a:ext cx="399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800"/>
              <a:t>Masukan tentang kebutuhan bisnis</a:t>
            </a:r>
          </a:p>
        </p:txBody>
      </p:sp>
      <p:sp>
        <p:nvSpPr>
          <p:cNvPr id="13323" name="Line 9"/>
          <p:cNvSpPr>
            <a:spLocks noChangeShapeType="1"/>
          </p:cNvSpPr>
          <p:nvPr/>
        </p:nvSpPr>
        <p:spPr bwMode="auto">
          <a:xfrm>
            <a:off x="3448050" y="1879600"/>
            <a:ext cx="3332163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626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433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FD071AE-D0C9-4439-9744-3B5C574A98C7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16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Proses </a:t>
            </a:r>
            <a:r>
              <a:rPr lang="en-US" b="1" dirty="0" err="1" smtClean="0">
                <a:solidFill>
                  <a:srgbClr val="FF0000"/>
                </a:solidFill>
              </a:rPr>
              <a:t>Manajemen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2538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Proses </a:t>
            </a:r>
            <a:r>
              <a:rPr lang="en-US" dirty="0" err="1" smtClean="0"/>
              <a:t>melibatkan</a:t>
            </a:r>
            <a:r>
              <a:rPr lang="en-US" dirty="0" smtClean="0"/>
              <a:t> </a:t>
            </a:r>
            <a:r>
              <a:rPr lang="en-US" dirty="0" err="1" smtClean="0"/>
              <a:t>pengumpulan</a:t>
            </a:r>
            <a:r>
              <a:rPr lang="en-US" dirty="0" smtClean="0"/>
              <a:t> (</a:t>
            </a:r>
            <a:r>
              <a:rPr lang="en-US" dirty="0" err="1" smtClean="0"/>
              <a:t>pengukuran</a:t>
            </a:r>
            <a:r>
              <a:rPr lang="en-US" dirty="0" smtClean="0"/>
              <a:t>) data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beban</a:t>
            </a:r>
            <a:r>
              <a:rPr lang="en-US" dirty="0" smtClean="0"/>
              <a:t> </a:t>
            </a:r>
            <a:r>
              <a:rPr lang="en-US" dirty="0" err="1" smtClean="0"/>
              <a:t>kerja</a:t>
            </a:r>
            <a:r>
              <a:rPr lang="en-US" dirty="0" smtClean="0"/>
              <a:t> </a:t>
            </a:r>
            <a:r>
              <a:rPr lang="en-US" dirty="0" err="1" smtClean="0"/>
              <a:t>maupun</a:t>
            </a:r>
            <a:r>
              <a:rPr lang="en-US" dirty="0" smtClean="0"/>
              <a:t> </a:t>
            </a:r>
            <a:r>
              <a:rPr lang="en-US" dirty="0" err="1" smtClean="0"/>
              <a:t>kinerja</a:t>
            </a:r>
            <a:r>
              <a:rPr lang="en-US" dirty="0" smtClean="0"/>
              <a:t> </a:t>
            </a:r>
            <a:r>
              <a:rPr lang="en-US" dirty="0" err="1" smtClean="0"/>
              <a:t>layanan</a:t>
            </a:r>
            <a:r>
              <a:rPr lang="en-US" dirty="0" smtClean="0"/>
              <a:t> TI.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300" dirty="0" smtClean="0"/>
              <a:t>Data </a:t>
            </a:r>
            <a:r>
              <a:rPr lang="en-US" sz="2300" dirty="0" err="1" smtClean="0"/>
              <a:t>disimpan</a:t>
            </a:r>
            <a:r>
              <a:rPr lang="en-US" sz="2300" dirty="0" smtClean="0"/>
              <a:t> </a:t>
            </a:r>
            <a:r>
              <a:rPr lang="en-US" sz="2300" dirty="0" err="1" smtClean="0"/>
              <a:t>dalam</a:t>
            </a:r>
            <a:r>
              <a:rPr lang="en-US" sz="2300" dirty="0" smtClean="0"/>
              <a:t> CDB (</a:t>
            </a:r>
            <a:r>
              <a:rPr lang="en-US" sz="2300" i="1" dirty="0" smtClean="0"/>
              <a:t>capacity database</a:t>
            </a:r>
            <a:r>
              <a:rPr lang="en-US" sz="2300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dirty="0" err="1" smtClean="0"/>
              <a:t>Ukuran</a:t>
            </a:r>
            <a:r>
              <a:rPr lang="en-GB" sz="2300" dirty="0" smtClean="0"/>
              <a:t>: </a:t>
            </a:r>
            <a:r>
              <a:rPr lang="en-GB" sz="2300" dirty="0" err="1" smtClean="0"/>
              <a:t>jumlah</a:t>
            </a:r>
            <a:r>
              <a:rPr lang="en-GB" sz="2300" dirty="0" smtClean="0"/>
              <a:t> </a:t>
            </a:r>
            <a:r>
              <a:rPr lang="en-GB" sz="2300" dirty="0" err="1" smtClean="0"/>
              <a:t>transaksi</a:t>
            </a:r>
            <a:r>
              <a:rPr lang="en-GB" sz="2300" dirty="0" smtClean="0"/>
              <a:t>/</a:t>
            </a:r>
            <a:r>
              <a:rPr lang="en-GB" sz="2300" dirty="0" err="1" smtClean="0"/>
              <a:t>detik</a:t>
            </a:r>
            <a:r>
              <a:rPr lang="en-GB" sz="2300" dirty="0" smtClean="0"/>
              <a:t>, response time rata-rata, </a:t>
            </a:r>
            <a:r>
              <a:rPr lang="en-GB" sz="2300" dirty="0" err="1" smtClean="0"/>
              <a:t>persen</a:t>
            </a:r>
            <a:r>
              <a:rPr lang="en-GB" sz="2300" dirty="0" smtClean="0"/>
              <a:t> </a:t>
            </a:r>
            <a:r>
              <a:rPr lang="en-GB" sz="2300" dirty="0" err="1" smtClean="0"/>
              <a:t>utilisasi</a:t>
            </a:r>
            <a:r>
              <a:rPr lang="en-GB" sz="2300" dirty="0" smtClean="0"/>
              <a:t> </a:t>
            </a:r>
            <a:r>
              <a:rPr lang="en-GB" sz="2300" dirty="0" err="1" smtClean="0"/>
              <a:t>mesin</a:t>
            </a:r>
            <a:r>
              <a:rPr lang="en-GB" sz="2300" dirty="0" smtClean="0"/>
              <a:t>, </a:t>
            </a:r>
            <a:r>
              <a:rPr lang="en-GB" sz="2300" dirty="0" err="1" smtClean="0"/>
              <a:t>dsb</a:t>
            </a:r>
            <a:r>
              <a:rPr lang="en-GB" sz="2300" dirty="0" smtClean="0"/>
              <a:t>.</a:t>
            </a:r>
            <a:endParaRPr lang="en-US" sz="2300" dirty="0" smtClean="0"/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533400" y="4237038"/>
            <a:ext cx="8305800" cy="207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0" dirty="0" err="1">
                <a:latin typeface="Comic Sans MS" pitchFamily="66" charset="0"/>
              </a:rPr>
              <a:t>Memberi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masukan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bagi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penyesuaian</a:t>
            </a:r>
            <a:r>
              <a:rPr lang="en-US" sz="2800" dirty="0">
                <a:latin typeface="Comic Sans MS" pitchFamily="66" charset="0"/>
              </a:rPr>
              <a:t> SLA</a:t>
            </a:r>
            <a:r>
              <a:rPr lang="en-US" sz="2800" b="0" dirty="0">
                <a:latin typeface="Comic Sans MS" pitchFamily="66" charset="0"/>
              </a:rPr>
              <a:t>.</a:t>
            </a:r>
          </a:p>
          <a:p>
            <a:pPr marL="342900" indent="-342900" algn="l">
              <a:lnSpc>
                <a:spcPct val="90000"/>
              </a:lnSpc>
              <a:spcBef>
                <a:spcPct val="35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800" b="0" dirty="0" err="1">
                <a:latin typeface="Comic Sans MS" pitchFamily="66" charset="0"/>
              </a:rPr>
              <a:t>Memberikan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rekomendasi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bagi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penyesuaian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alokasi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sumber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daya</a:t>
            </a:r>
            <a:r>
              <a:rPr lang="en-US" sz="2800" b="0" dirty="0">
                <a:latin typeface="Comic Sans MS" pitchFamily="66" charset="0"/>
              </a:rPr>
              <a:t> TI, </a:t>
            </a:r>
            <a:r>
              <a:rPr lang="en-US" sz="2800" b="0" dirty="0" err="1">
                <a:latin typeface="Comic Sans MS" pitchFamily="66" charset="0"/>
              </a:rPr>
              <a:t>termasuk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alokasi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anggaran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untuk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meningkatkan</a:t>
            </a:r>
            <a:r>
              <a:rPr lang="en-US" sz="2800" b="0" dirty="0">
                <a:latin typeface="Comic Sans MS" pitchFamily="66" charset="0"/>
              </a:rPr>
              <a:t> </a:t>
            </a:r>
            <a:r>
              <a:rPr lang="en-US" sz="2800" b="0" dirty="0" err="1">
                <a:latin typeface="Comic Sans MS" pitchFamily="66" charset="0"/>
              </a:rPr>
              <a:t>kapasitas</a:t>
            </a:r>
            <a:r>
              <a:rPr lang="en-US" sz="2800" b="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429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0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2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1C0BB7-5369-4AD7-84E6-48B02361DC35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17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Manajemen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Kapasitas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Bisnis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5365" name="Picture 3" descr="gr000027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2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225" y="1382713"/>
            <a:ext cx="7743825" cy="48688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801688" y="5486400"/>
            <a:ext cx="1519237" cy="747713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500188" y="5016500"/>
            <a:ext cx="111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>
                <a:solidFill>
                  <a:schemeClr val="hlink"/>
                </a:solidFill>
              </a:rPr>
              <a:t>Kebutuhan bisnis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5019675" y="1420813"/>
            <a:ext cx="3040063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800">
                <a:solidFill>
                  <a:schemeClr val="bg2"/>
                </a:solidFill>
              </a:rPr>
              <a:t>Menselaraskan kapasitas dengan proyeksi kebutuhan layanan.</a:t>
            </a:r>
            <a:endParaRPr lang="en-US" sz="180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26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638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54C7BD4-E2B9-4605-904F-018946315DF1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18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7" y="3810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Proses </a:t>
            </a:r>
            <a:r>
              <a:rPr lang="en-US" b="1" dirty="0" err="1" smtClean="0">
                <a:solidFill>
                  <a:srgbClr val="FF0000"/>
                </a:solidFill>
              </a:rPr>
              <a:t>Manajemen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6389" name="Picture 3" descr="gr000026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1988" y="1498600"/>
            <a:ext cx="7889875" cy="457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2580" name="Line 4"/>
          <p:cNvSpPr>
            <a:spLocks noChangeShapeType="1"/>
          </p:cNvSpPr>
          <p:nvPr/>
        </p:nvSpPr>
        <p:spPr bwMode="auto">
          <a:xfrm flipV="1">
            <a:off x="3794125" y="5149850"/>
            <a:ext cx="1470025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52581" name="Line 5"/>
          <p:cNvSpPr>
            <a:spLocks noChangeShapeType="1"/>
          </p:cNvSpPr>
          <p:nvPr/>
        </p:nvSpPr>
        <p:spPr bwMode="auto">
          <a:xfrm flipV="1">
            <a:off x="3557588" y="3949700"/>
            <a:ext cx="1179512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grpSp>
        <p:nvGrpSpPr>
          <p:cNvPr id="152582" name="Group 6"/>
          <p:cNvGrpSpPr>
            <a:grpSpLocks/>
          </p:cNvGrpSpPr>
          <p:nvPr/>
        </p:nvGrpSpPr>
        <p:grpSpPr bwMode="auto">
          <a:xfrm>
            <a:off x="3529013" y="2968625"/>
            <a:ext cx="1825625" cy="225425"/>
            <a:chOff x="2223" y="1870"/>
            <a:chExt cx="1150" cy="142"/>
          </a:xfrm>
        </p:grpSpPr>
        <p:sp>
          <p:nvSpPr>
            <p:cNvPr id="16394" name="Line 7"/>
            <p:cNvSpPr>
              <a:spLocks noChangeShapeType="1"/>
            </p:cNvSpPr>
            <p:nvPr/>
          </p:nvSpPr>
          <p:spPr bwMode="auto">
            <a:xfrm>
              <a:off x="3076" y="1870"/>
              <a:ext cx="297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16395" name="Line 8"/>
            <p:cNvSpPr>
              <a:spLocks noChangeShapeType="1"/>
            </p:cNvSpPr>
            <p:nvPr/>
          </p:nvSpPr>
          <p:spPr bwMode="auto">
            <a:xfrm>
              <a:off x="2223" y="2012"/>
              <a:ext cx="515" cy="0"/>
            </a:xfrm>
            <a:prstGeom prst="line">
              <a:avLst/>
            </a:prstGeom>
            <a:noFill/>
            <a:ln w="2540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d-ID"/>
            </a:p>
          </p:txBody>
        </p:sp>
      </p:grp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603500" y="5846763"/>
            <a:ext cx="42275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400">
                <a:solidFill>
                  <a:schemeClr val="hlink"/>
                </a:solidFill>
              </a:rPr>
              <a:t>Membantu SLM dalam hal kapasitas layanan TI</a:t>
            </a:r>
            <a:endParaRPr lang="en-US" sz="14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2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0" grpId="0" animBg="1"/>
      <p:bldP spid="15258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741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28ADDD-C779-4851-BD5B-8403A4E4E47A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19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744537" y="533400"/>
            <a:ext cx="7929563" cy="919162"/>
          </a:xfrm>
        </p:spPr>
        <p:txBody>
          <a:bodyPr/>
          <a:lstStyle/>
          <a:p>
            <a:pPr eaLnBrk="1" hangingPunct="1"/>
            <a:r>
              <a:rPr lang="en-US" sz="3400" b="1" dirty="0" err="1" smtClean="0">
                <a:solidFill>
                  <a:srgbClr val="FF0000"/>
                </a:solidFill>
              </a:rPr>
              <a:t>Manajemen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Kapasitas</a:t>
            </a:r>
            <a:r>
              <a:rPr lang="en-US" sz="3400" b="1" dirty="0" smtClean="0">
                <a:solidFill>
                  <a:srgbClr val="FF0000"/>
                </a:solidFill>
              </a:rPr>
              <a:t> </a:t>
            </a:r>
            <a:r>
              <a:rPr lang="en-US" sz="3400" b="1" dirty="0" err="1" smtClean="0">
                <a:solidFill>
                  <a:srgbClr val="FF0000"/>
                </a:solidFill>
              </a:rPr>
              <a:t>Infrastruktur</a:t>
            </a:r>
            <a:r>
              <a:rPr lang="en-US" sz="3400" b="1" dirty="0" smtClean="0">
                <a:solidFill>
                  <a:srgbClr val="FF0000"/>
                </a:solidFill>
              </a:rPr>
              <a:t> TI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22558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600" smtClean="0"/>
              <a:t>Memahami (memodelkan) dan memonitor tingkat penggunaan setiap komponen infrastruktur TI perusahaan.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300" i="1" smtClean="0"/>
              <a:t>CPU</a:t>
            </a:r>
            <a:r>
              <a:rPr lang="en-GB" sz="2300" smtClean="0"/>
              <a:t>, </a:t>
            </a:r>
            <a:r>
              <a:rPr lang="en-GB" sz="2300" i="1" smtClean="0"/>
              <a:t>memory</a:t>
            </a:r>
            <a:r>
              <a:rPr lang="en-GB" sz="2300" smtClean="0"/>
              <a:t>, </a:t>
            </a:r>
            <a:r>
              <a:rPr lang="en-GB" sz="2300" i="1" smtClean="0"/>
              <a:t>network bandwidth</a:t>
            </a:r>
            <a:r>
              <a:rPr lang="en-GB" sz="2300" smtClean="0"/>
              <a:t>, </a:t>
            </a:r>
            <a:r>
              <a:rPr lang="en-GB" sz="2300" i="1" smtClean="0"/>
              <a:t>disk</a:t>
            </a:r>
            <a:r>
              <a:rPr lang="en-GB" sz="2300" smtClean="0"/>
              <a:t>, dsb.</a:t>
            </a:r>
          </a:p>
          <a:p>
            <a:pPr eaLnBrk="1" hangingPunct="1">
              <a:lnSpc>
                <a:spcPct val="80000"/>
              </a:lnSpc>
            </a:pPr>
            <a:r>
              <a:rPr lang="en-GB" sz="2600" smtClean="0"/>
              <a:t>Mengalokasikan sumber daya TI yang dimiliki berdasarkan distribusi beban kerja.</a:t>
            </a:r>
            <a:endParaRPr lang="en-US" sz="2600" smtClean="0"/>
          </a:p>
        </p:txBody>
      </p:sp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901700" y="3910013"/>
            <a:ext cx="7772400" cy="233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600">
                <a:latin typeface="Comic Sans MS" pitchFamily="66" charset="0"/>
              </a:rPr>
              <a:t>Proaktif</a:t>
            </a:r>
            <a:r>
              <a:rPr lang="en-GB" sz="2600" b="0">
                <a:latin typeface="Comic Sans MS" pitchFamily="66" charset="0"/>
              </a:rPr>
              <a:t>: 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200" b="0">
                <a:latin typeface="Comic Sans MS" pitchFamily="66" charset="0"/>
              </a:rPr>
              <a:t>Mengidentifikasi komponen-komponen yang harus di-</a:t>
            </a:r>
            <a:r>
              <a:rPr lang="en-GB" sz="2200">
                <a:latin typeface="Comic Sans MS" pitchFamily="66" charset="0"/>
              </a:rPr>
              <a:t>upgrade</a:t>
            </a:r>
            <a:r>
              <a:rPr lang="en-GB" sz="2200" b="0">
                <a:latin typeface="Comic Sans MS" pitchFamily="66" charset="0"/>
              </a:rPr>
              <a:t>: </a:t>
            </a:r>
            <a:r>
              <a:rPr lang="en-GB" sz="2200" b="0" i="1">
                <a:latin typeface="Comic Sans MS" pitchFamily="66" charset="0"/>
              </a:rPr>
              <a:t>scaling up</a:t>
            </a:r>
            <a:r>
              <a:rPr lang="en-GB" sz="2200" b="0">
                <a:latin typeface="Comic Sans MS" pitchFamily="66" charset="0"/>
              </a:rPr>
              <a:t> (upgrade) dan </a:t>
            </a:r>
            <a:r>
              <a:rPr lang="en-GB" sz="2200" b="0" i="1">
                <a:latin typeface="Comic Sans MS" pitchFamily="66" charset="0"/>
              </a:rPr>
              <a:t>scaling out</a:t>
            </a:r>
            <a:r>
              <a:rPr lang="en-GB" sz="2200" b="0">
                <a:latin typeface="Comic Sans MS" pitchFamily="66" charset="0"/>
              </a:rPr>
              <a:t> (duplicate).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200" b="0">
                <a:latin typeface="Comic Sans MS" pitchFamily="66" charset="0"/>
              </a:rPr>
              <a:t>Identifikasi </a:t>
            </a:r>
            <a:r>
              <a:rPr lang="en-GB" sz="2200">
                <a:latin typeface="Comic Sans MS" pitchFamily="66" charset="0"/>
              </a:rPr>
              <a:t>teknologi baru</a:t>
            </a:r>
            <a:r>
              <a:rPr lang="en-GB" sz="2200" b="0">
                <a:latin typeface="Comic Sans MS" pitchFamily="66" charset="0"/>
              </a:rPr>
              <a:t> yang berpotensi mendukung kebutuhan kapasitas dengan efisien.</a:t>
            </a:r>
          </a:p>
        </p:txBody>
      </p:sp>
    </p:spTree>
    <p:extLst>
      <p:ext uri="{BB962C8B-B14F-4D97-AF65-F5344CB8AC3E}">
        <p14:creationId xmlns:p14="http://schemas.microsoft.com/office/powerpoint/2010/main" val="232290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0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1400" y="3048000"/>
            <a:ext cx="5638800" cy="3733800"/>
          </a:xfrm>
        </p:spPr>
        <p:txBody>
          <a:bodyPr/>
          <a:lstStyle/>
          <a:p>
            <a:pPr marL="0" indent="0" algn="ctr">
              <a:buNone/>
            </a:pPr>
            <a:r>
              <a:rPr lang="en-GB" sz="4000" dirty="0" err="1" smtClean="0"/>
              <a:t>Infrastruktur</a:t>
            </a:r>
            <a:r>
              <a:rPr lang="en-GB" sz="4000" dirty="0" smtClean="0"/>
              <a:t> </a:t>
            </a:r>
            <a:r>
              <a:rPr lang="en-GB" sz="4000" dirty="0" err="1"/>
              <a:t>Teknologi</a:t>
            </a:r>
            <a:r>
              <a:rPr lang="en-GB" sz="4000" dirty="0"/>
              <a:t> </a:t>
            </a:r>
            <a:r>
              <a:rPr lang="id-ID" sz="4000" dirty="0"/>
              <a:t>S</a:t>
            </a:r>
            <a:r>
              <a:rPr lang="en-GB" sz="4000" dirty="0"/>
              <a:t>I</a:t>
            </a:r>
            <a:endParaRPr lang="id-ID" sz="2800" dirty="0" smtClean="0">
              <a:solidFill>
                <a:srgbClr val="0000CC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57600" y="310610"/>
            <a:ext cx="5486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4400" dirty="0" smtClean="0">
                <a:solidFill>
                  <a:srgbClr val="FF0000"/>
                </a:solidFill>
              </a:rPr>
              <a:t>DASAR SISTEM INFORMASI</a:t>
            </a:r>
            <a:endParaRPr lang="id-ID" sz="4400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52800" y="2209800"/>
            <a:ext cx="31055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5400" dirty="0" smtClean="0"/>
              <a:t>Pert.03 :</a:t>
            </a:r>
            <a:endParaRPr lang="id-ID" sz="5400" dirty="0"/>
          </a:p>
        </p:txBody>
      </p:sp>
      <p:sp>
        <p:nvSpPr>
          <p:cNvPr id="5" name="Rectangle 4"/>
          <p:cNvSpPr/>
          <p:nvPr/>
        </p:nvSpPr>
        <p:spPr>
          <a:xfrm>
            <a:off x="3657600" y="4180344"/>
            <a:ext cx="54466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7188" indent="-357188"/>
            <a:r>
              <a:rPr lang="id-ID" sz="2400" dirty="0" smtClean="0"/>
              <a:t>1.P</a:t>
            </a:r>
            <a:r>
              <a:rPr lang="en-GB" sz="2400" dirty="0" err="1" smtClean="0"/>
              <a:t>enyusunan</a:t>
            </a:r>
            <a:r>
              <a:rPr lang="en-GB" sz="2400" dirty="0" smtClean="0"/>
              <a:t> </a:t>
            </a:r>
            <a:r>
              <a:rPr lang="en-GB" sz="2400" dirty="0" err="1"/>
              <a:t>rencana</a:t>
            </a:r>
            <a:r>
              <a:rPr lang="en-GB" sz="2400" dirty="0"/>
              <a:t> </a:t>
            </a:r>
            <a:r>
              <a:rPr lang="en-GB" sz="2400" dirty="0" err="1"/>
              <a:t>kapasitas</a:t>
            </a:r>
            <a:r>
              <a:rPr lang="en-GB" sz="2400" dirty="0"/>
              <a:t> </a:t>
            </a:r>
            <a:r>
              <a:rPr lang="en-GB" sz="2400" dirty="0" err="1"/>
              <a:t>infrastruktur</a:t>
            </a:r>
            <a:r>
              <a:rPr lang="en-GB" sz="2400" dirty="0"/>
              <a:t> T</a:t>
            </a:r>
            <a:r>
              <a:rPr lang="id-ID" sz="2400" dirty="0"/>
              <a:t>echnology S</a:t>
            </a:r>
            <a:r>
              <a:rPr lang="en-GB" sz="2400" dirty="0" smtClean="0"/>
              <a:t>I</a:t>
            </a:r>
            <a:endParaRPr lang="id-ID" sz="2400" dirty="0" smtClean="0"/>
          </a:p>
          <a:p>
            <a:pPr marL="357188" indent="-357188"/>
            <a:r>
              <a:rPr lang="id-ID" sz="2400" dirty="0" smtClean="0"/>
              <a:t>2.</a:t>
            </a:r>
            <a:r>
              <a:rPr lang="en-US" sz="2400" dirty="0" err="1" smtClean="0"/>
              <a:t>Hubungan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Perusahaan, </a:t>
            </a:r>
            <a:r>
              <a:rPr lang="en-US" sz="2400" dirty="0" err="1"/>
              <a:t>Infrastruktur</a:t>
            </a:r>
            <a:r>
              <a:rPr lang="en-US" sz="2400" dirty="0"/>
              <a:t> SI,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Kapabilitas</a:t>
            </a:r>
            <a:r>
              <a:rPr lang="en-US" sz="2400" dirty="0"/>
              <a:t> </a:t>
            </a:r>
            <a:r>
              <a:rPr lang="en-US" sz="2400" dirty="0" err="1" smtClean="0"/>
              <a:t>Bisnis</a:t>
            </a:r>
            <a:r>
              <a:rPr lang="id-ID" sz="2400" dirty="0" smtClean="0"/>
              <a:t>, serta </a:t>
            </a:r>
          </a:p>
          <a:p>
            <a:pPr marL="357188" indent="-357188"/>
            <a:r>
              <a:rPr lang="id-ID" sz="2400" dirty="0" smtClean="0"/>
              <a:t>3.</a:t>
            </a:r>
            <a:r>
              <a:rPr lang="en-US" sz="2400" dirty="0" err="1" smtClean="0"/>
              <a:t>Komponen</a:t>
            </a:r>
            <a:r>
              <a:rPr lang="en-US" sz="2400" dirty="0" smtClean="0"/>
              <a:t> </a:t>
            </a:r>
            <a:r>
              <a:rPr lang="en-US" sz="2400" dirty="0" err="1"/>
              <a:t>Infrastruktur</a:t>
            </a:r>
            <a:endParaRPr lang="id-ID" sz="2400" dirty="0"/>
          </a:p>
          <a:p>
            <a:endParaRPr lang="id-ID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422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843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EF2769-6B41-4F13-97EC-FF1E0356EDCE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20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700" b="1" dirty="0" err="1" smtClean="0">
                <a:solidFill>
                  <a:srgbClr val="FF0000"/>
                </a:solidFill>
              </a:rPr>
              <a:t>Ketahanan</a:t>
            </a:r>
            <a:r>
              <a:rPr lang="en-US" sz="3700" b="1" dirty="0" smtClean="0">
                <a:solidFill>
                  <a:srgbClr val="FF0000"/>
                </a:solidFill>
              </a:rPr>
              <a:t> </a:t>
            </a:r>
            <a:r>
              <a:rPr lang="en-US" sz="3700" b="1" dirty="0" err="1" smtClean="0">
                <a:solidFill>
                  <a:srgbClr val="FF0000"/>
                </a:solidFill>
              </a:rPr>
              <a:t>Gangguan</a:t>
            </a:r>
            <a:endParaRPr lang="en-US" sz="3700" b="1" dirty="0" smtClean="0">
              <a:solidFill>
                <a:srgbClr val="FF0000"/>
              </a:solidFill>
            </a:endParaRPr>
          </a:p>
        </p:txBody>
      </p:sp>
      <p:pic>
        <p:nvPicPr>
          <p:cNvPr id="18437" name="Picture 3" descr="gr000028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1942" r="4608" b="8046"/>
          <a:stretch>
            <a:fillRect/>
          </a:stretch>
        </p:blipFill>
        <p:spPr>
          <a:xfrm>
            <a:off x="3278188" y="1397000"/>
            <a:ext cx="5437187" cy="4927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642938" y="1535113"/>
            <a:ext cx="2709862" cy="477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400" b="0">
                <a:latin typeface="Comic Sans MS" pitchFamily="66" charset="0"/>
              </a:rPr>
              <a:t>Manajemen kapasitas juga bertanggung-jawab meng-identifikasi dan mengeliminasi titik kerawanan tunggal (</a:t>
            </a:r>
            <a:r>
              <a:rPr lang="en-US" sz="2400" b="0" i="1">
                <a:latin typeface="Comic Sans MS" pitchFamily="66" charset="0"/>
              </a:rPr>
              <a:t>single point of failure</a:t>
            </a:r>
            <a:r>
              <a:rPr lang="en-US" sz="2400" b="0">
                <a:latin typeface="Comic Sans MS" pitchFamily="66" charset="0"/>
              </a:rPr>
              <a:t>).</a:t>
            </a:r>
          </a:p>
        </p:txBody>
      </p:sp>
      <p:sp>
        <p:nvSpPr>
          <p:cNvPr id="18439" name="Text Box 5"/>
          <p:cNvSpPr txBox="1">
            <a:spLocks noChangeArrowheads="1"/>
          </p:cNvSpPr>
          <p:nvPr/>
        </p:nvSpPr>
        <p:spPr bwMode="auto">
          <a:xfrm>
            <a:off x="1101725" y="6005513"/>
            <a:ext cx="43068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</a:rPr>
              <a:t>CFIA (</a:t>
            </a:r>
            <a:r>
              <a:rPr lang="en-GB" sz="1600" i="1">
                <a:solidFill>
                  <a:schemeClr val="hlink"/>
                </a:solidFill>
              </a:rPr>
              <a:t>Component Failure Impact Analysis</a:t>
            </a:r>
            <a:r>
              <a:rPr lang="en-GB" sz="1600">
                <a:solidFill>
                  <a:schemeClr val="hlink"/>
                </a:solidFill>
              </a:rPr>
              <a:t>)</a:t>
            </a:r>
            <a:endParaRPr lang="en-US" sz="1600">
              <a:solidFill>
                <a:schemeClr val="hlink"/>
              </a:solidFill>
            </a:endParaRPr>
          </a:p>
        </p:txBody>
      </p:sp>
      <p:sp>
        <p:nvSpPr>
          <p:cNvPr id="18440" name="Text Box 6"/>
          <p:cNvSpPr txBox="1">
            <a:spLocks noChangeArrowheads="1"/>
          </p:cNvSpPr>
          <p:nvPr/>
        </p:nvSpPr>
        <p:spPr bwMode="auto">
          <a:xfrm>
            <a:off x="4608513" y="3776663"/>
            <a:ext cx="7016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600">
                <a:solidFill>
                  <a:schemeClr val="hlink"/>
                </a:solidFill>
              </a:rPr>
              <a:t>SPoF</a:t>
            </a:r>
            <a:endParaRPr lang="en-US" sz="1600">
              <a:solidFill>
                <a:schemeClr val="hlink"/>
              </a:solidFill>
            </a:endParaRPr>
          </a:p>
        </p:txBody>
      </p:sp>
      <p:sp>
        <p:nvSpPr>
          <p:cNvPr id="18441" name="Line 7"/>
          <p:cNvSpPr>
            <a:spLocks noChangeShapeType="1"/>
          </p:cNvSpPr>
          <p:nvPr/>
        </p:nvSpPr>
        <p:spPr bwMode="auto">
          <a:xfrm flipV="1">
            <a:off x="5240338" y="3575050"/>
            <a:ext cx="504825" cy="301625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7202488" y="3594100"/>
            <a:ext cx="9779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>
                <a:solidFill>
                  <a:schemeClr val="hlink"/>
                </a:solidFill>
              </a:rPr>
              <a:t>Dari CMDB</a:t>
            </a:r>
            <a:endParaRPr lang="en-US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5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1945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740E8B-F4AF-4D68-B378-CA54F04F572F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21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Siklus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Pengendalian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19461" name="Picture 3" descr="gr000029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913" y="1363663"/>
            <a:ext cx="7805737" cy="4881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6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048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CDB3A9-5BDC-4F8F-A218-50432B6EC1C1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22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Monitoring </a:t>
            </a:r>
            <a:r>
              <a:rPr lang="en-US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2127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700" smtClean="0"/>
              <a:t>Memonitor kinerja komponen sistem dengan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Fasilitas yang disediakan oleh aplikasi (</a:t>
            </a:r>
            <a:r>
              <a:rPr lang="en-US" sz="2200" i="1" smtClean="0"/>
              <a:t>log file</a:t>
            </a:r>
            <a:r>
              <a:rPr lang="en-US" sz="220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Fasilitas administrasi sistem dan </a:t>
            </a:r>
            <a:r>
              <a:rPr lang="en-GB" sz="2200" i="1" smtClean="0"/>
              <a:t>tools/utility</a:t>
            </a:r>
            <a:r>
              <a:rPr lang="en-GB" sz="2200" smtClean="0"/>
              <a:t> yang disediakan oleh </a:t>
            </a:r>
            <a:r>
              <a:rPr lang="en-GB" sz="2200" i="1" smtClean="0"/>
              <a:t>operating system</a:t>
            </a:r>
            <a:r>
              <a:rPr lang="en-GB" sz="220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i="1" smtClean="0"/>
              <a:t>Tools</a:t>
            </a:r>
            <a:r>
              <a:rPr lang="en-GB" sz="2200" smtClean="0"/>
              <a:t> dari aplikasi manajemen kinerja sistem.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81000" y="3737110"/>
            <a:ext cx="8534400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40000"/>
              </a:spcBef>
              <a:buClr>
                <a:schemeClr val="tx2"/>
              </a:buClr>
              <a:buSzPct val="90000"/>
              <a:buFont typeface="Wingdings" pitchFamily="2" charset="2"/>
              <a:buChar char="n"/>
            </a:pPr>
            <a:r>
              <a:rPr lang="en-GB" sz="2500" dirty="0">
                <a:latin typeface="Verdana" pitchFamily="34" charset="0"/>
              </a:rPr>
              <a:t>Monitoring </a:t>
            </a:r>
            <a:r>
              <a:rPr lang="en-GB" sz="2500" dirty="0" err="1">
                <a:latin typeface="Verdana" pitchFamily="34" charset="0"/>
              </a:rPr>
              <a:t>dengan</a:t>
            </a:r>
            <a:r>
              <a:rPr lang="en-GB" sz="2500" dirty="0">
                <a:latin typeface="Verdana" pitchFamily="34" charset="0"/>
              </a:rPr>
              <a:t> </a:t>
            </a:r>
            <a:r>
              <a:rPr lang="en-GB" sz="2500" dirty="0" err="1">
                <a:latin typeface="Verdana" pitchFamily="34" charset="0"/>
              </a:rPr>
              <a:t>mengukur</a:t>
            </a:r>
            <a:r>
              <a:rPr lang="en-GB" sz="2500" b="0" dirty="0">
                <a:latin typeface="Verdana" pitchFamily="34" charset="0"/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996600"/>
              </a:buClr>
              <a:buSzPct val="75000"/>
              <a:buFont typeface="Wingdings" pitchFamily="2" charset="2"/>
              <a:buChar char="n"/>
            </a:pPr>
            <a:r>
              <a:rPr lang="en-GB" sz="2300" b="0" dirty="0" err="1">
                <a:latin typeface="Verdana" pitchFamily="34" charset="0"/>
              </a:rPr>
              <a:t>Prosentase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penggunaan</a:t>
            </a:r>
            <a:r>
              <a:rPr lang="en-GB" sz="2300" b="0" dirty="0">
                <a:latin typeface="Verdana" pitchFamily="34" charset="0"/>
              </a:rPr>
              <a:t> CPU, </a:t>
            </a:r>
            <a:r>
              <a:rPr lang="en-GB" sz="2300" b="0" i="1" dirty="0">
                <a:latin typeface="Verdana" pitchFamily="34" charset="0"/>
              </a:rPr>
              <a:t>memory</a:t>
            </a:r>
            <a:r>
              <a:rPr lang="en-GB" sz="2300" b="0" dirty="0">
                <a:latin typeface="Verdana" pitchFamily="34" charset="0"/>
              </a:rPr>
              <a:t>; </a:t>
            </a:r>
            <a:r>
              <a:rPr lang="en-GB" sz="2300" b="0" dirty="0" err="1">
                <a:latin typeface="Verdana" pitchFamily="34" charset="0"/>
              </a:rPr>
              <a:t>kecepatan</a:t>
            </a:r>
            <a:r>
              <a:rPr lang="en-GB" sz="2300" b="0" dirty="0">
                <a:latin typeface="Verdana" pitchFamily="34" charset="0"/>
              </a:rPr>
              <a:t> I/O, </a:t>
            </a:r>
            <a:r>
              <a:rPr lang="en-GB" sz="2300" b="0" dirty="0" err="1">
                <a:latin typeface="Verdana" pitchFamily="34" charset="0"/>
              </a:rPr>
              <a:t>panjang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i="1" dirty="0">
                <a:latin typeface="Verdana" pitchFamily="34" charset="0"/>
              </a:rPr>
              <a:t>queue</a:t>
            </a:r>
            <a:r>
              <a:rPr lang="en-GB" sz="2300" b="0" dirty="0">
                <a:latin typeface="Verdana" pitchFamily="34" charset="0"/>
              </a:rPr>
              <a:t> (</a:t>
            </a:r>
            <a:r>
              <a:rPr lang="en-GB" sz="2300" b="0" dirty="0" err="1">
                <a:latin typeface="Verdana" pitchFamily="34" charset="0"/>
              </a:rPr>
              <a:t>antrian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i="1" dirty="0">
                <a:latin typeface="Verdana" pitchFamily="34" charset="0"/>
              </a:rPr>
              <a:t>requests</a:t>
            </a:r>
            <a:r>
              <a:rPr lang="en-GB" sz="2300" b="0" dirty="0">
                <a:latin typeface="Verdana" pitchFamily="34" charset="0"/>
              </a:rPr>
              <a:t>), </a:t>
            </a:r>
            <a:r>
              <a:rPr lang="en-GB" sz="2300" b="0" dirty="0" err="1">
                <a:latin typeface="Verdana" pitchFamily="34" charset="0"/>
              </a:rPr>
              <a:t>jumlah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transaksi</a:t>
            </a:r>
            <a:r>
              <a:rPr lang="en-GB" sz="2300" b="0" dirty="0">
                <a:latin typeface="Verdana" pitchFamily="34" charset="0"/>
              </a:rPr>
              <a:t>, </a:t>
            </a:r>
            <a:r>
              <a:rPr lang="en-GB" sz="2300" b="0" dirty="0" err="1">
                <a:latin typeface="Verdana" pitchFamily="34" charset="0"/>
              </a:rPr>
              <a:t>jumlah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transaksi</a:t>
            </a:r>
            <a:r>
              <a:rPr lang="en-GB" sz="2300" b="0" dirty="0">
                <a:latin typeface="Verdana" pitchFamily="34" charset="0"/>
              </a:rPr>
              <a:t> per </a:t>
            </a:r>
            <a:r>
              <a:rPr lang="en-GB" sz="2300" b="0" dirty="0" err="1">
                <a:latin typeface="Verdana" pitchFamily="34" charset="0"/>
              </a:rPr>
              <a:t>detik</a:t>
            </a:r>
            <a:r>
              <a:rPr lang="en-GB" sz="2300" b="0" dirty="0">
                <a:latin typeface="Verdana" pitchFamily="34" charset="0"/>
              </a:rPr>
              <a:t>, </a:t>
            </a:r>
            <a:r>
              <a:rPr lang="en-GB" sz="2300" b="0" i="1" dirty="0">
                <a:latin typeface="Verdana" pitchFamily="34" charset="0"/>
              </a:rPr>
              <a:t>response time</a:t>
            </a:r>
            <a:r>
              <a:rPr lang="en-GB" sz="2300" b="0" dirty="0">
                <a:latin typeface="Verdana" pitchFamily="34" charset="0"/>
              </a:rPr>
              <a:t>, </a:t>
            </a:r>
            <a:r>
              <a:rPr lang="en-GB" sz="2300" b="0" dirty="0" err="1">
                <a:latin typeface="Verdana" pitchFamily="34" charset="0"/>
              </a:rPr>
              <a:t>dsb</a:t>
            </a:r>
            <a:r>
              <a:rPr lang="en-GB" sz="2300" b="0" dirty="0">
                <a:latin typeface="Verdana" pitchFamily="34" charset="0"/>
              </a:rPr>
              <a:t>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rgbClr val="996600"/>
              </a:buClr>
              <a:buSzPct val="75000"/>
              <a:buFont typeface="Wingdings" pitchFamily="2" charset="2"/>
              <a:buChar char="n"/>
            </a:pPr>
            <a:r>
              <a:rPr lang="en-GB" sz="2300" b="0" dirty="0">
                <a:latin typeface="Verdana" pitchFamily="34" charset="0"/>
              </a:rPr>
              <a:t>Data </a:t>
            </a:r>
            <a:r>
              <a:rPr lang="en-GB" sz="2300" b="0" dirty="0" err="1">
                <a:latin typeface="Verdana" pitchFamily="34" charset="0"/>
              </a:rPr>
              <a:t>diacatat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dalam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statistik</a:t>
            </a:r>
            <a:r>
              <a:rPr lang="en-GB" sz="2300" b="0" dirty="0">
                <a:latin typeface="Verdana" pitchFamily="34" charset="0"/>
              </a:rPr>
              <a:t> </a:t>
            </a:r>
            <a:r>
              <a:rPr lang="en-GB" sz="2300" b="0" dirty="0" err="1">
                <a:latin typeface="Verdana" pitchFamily="34" charset="0"/>
              </a:rPr>
              <a:t>harian</a:t>
            </a:r>
            <a:r>
              <a:rPr lang="en-GB" sz="2300" b="0" dirty="0">
                <a:latin typeface="Verdana" pitchFamily="34" charset="0"/>
              </a:rPr>
              <a:t>, </a:t>
            </a:r>
            <a:r>
              <a:rPr lang="en-GB" sz="2300" b="0" dirty="0" err="1">
                <a:latin typeface="Verdana" pitchFamily="34" charset="0"/>
              </a:rPr>
              <a:t>mingguan</a:t>
            </a:r>
            <a:r>
              <a:rPr lang="en-GB" sz="2300" b="0" dirty="0">
                <a:latin typeface="Verdana" pitchFamily="34" charset="0"/>
              </a:rPr>
              <a:t>, </a:t>
            </a:r>
            <a:r>
              <a:rPr lang="en-GB" sz="2300" b="0" dirty="0" err="1">
                <a:latin typeface="Verdana" pitchFamily="34" charset="0"/>
              </a:rPr>
              <a:t>bulanan</a:t>
            </a:r>
            <a:r>
              <a:rPr lang="en-GB" sz="2300" b="0" dirty="0">
                <a:latin typeface="Verdana" pitchFamily="34" charset="0"/>
              </a:rPr>
              <a:t>.</a:t>
            </a:r>
            <a:endParaRPr lang="en-US" sz="2300" b="0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64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6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150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682BBD-16DB-4215-A634-7A43797AD6DB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23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Monitoring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7875" y="1598613"/>
            <a:ext cx="7908925" cy="89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i="1" smtClean="0"/>
              <a:t>Response time</a:t>
            </a:r>
            <a:r>
              <a:rPr lang="en-GB" sz="2700" smtClean="0"/>
              <a:t> diukur dengan sampel periodik oleh </a:t>
            </a:r>
            <a:r>
              <a:rPr lang="en-GB" sz="2700" i="1" smtClean="0"/>
              <a:t>dummy application</a:t>
            </a:r>
            <a:r>
              <a:rPr lang="en-GB" sz="2700" smtClean="0"/>
              <a:t>.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777875" y="2517775"/>
            <a:ext cx="79089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4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700">
                <a:latin typeface="Comic Sans MS" pitchFamily="66" charset="0"/>
              </a:rPr>
              <a:t>Metoda pengendalian</a:t>
            </a:r>
            <a:r>
              <a:rPr lang="en-GB" sz="2700" b="0">
                <a:latin typeface="Comic Sans MS" pitchFamily="66" charset="0"/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300" b="0">
                <a:latin typeface="Comic Sans MS" pitchFamily="66" charset="0"/>
              </a:rPr>
              <a:t>Mengukur dan membuat model untuk menetapkan kinerja normal (</a:t>
            </a:r>
            <a:r>
              <a:rPr lang="en-GB" sz="2300" b="0" i="1">
                <a:latin typeface="Comic Sans MS" pitchFamily="66" charset="0"/>
              </a:rPr>
              <a:t>baseline</a:t>
            </a:r>
            <a:r>
              <a:rPr lang="en-GB" sz="2300" b="0">
                <a:latin typeface="Comic Sans MS" pitchFamily="66" charset="0"/>
              </a:rPr>
              <a:t>).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300" b="0">
                <a:latin typeface="Comic Sans MS" pitchFamily="66" charset="0"/>
              </a:rPr>
              <a:t>Menetapkan batas ambang (</a:t>
            </a:r>
            <a:r>
              <a:rPr lang="en-GB" sz="2300" b="0" i="1">
                <a:latin typeface="Comic Sans MS" pitchFamily="66" charset="0"/>
              </a:rPr>
              <a:t>threshold</a:t>
            </a:r>
            <a:r>
              <a:rPr lang="en-GB" sz="2300" b="0">
                <a:latin typeface="Comic Sans MS" pitchFamily="66" charset="0"/>
              </a:rPr>
              <a:t>) </a:t>
            </a:r>
            <a:r>
              <a:rPr lang="en-GB" sz="2300" b="0" i="1">
                <a:latin typeface="Comic Sans MS" pitchFamily="66" charset="0"/>
              </a:rPr>
              <a:t>over utilization</a:t>
            </a:r>
            <a:r>
              <a:rPr lang="en-GB" sz="2300" b="0">
                <a:latin typeface="Comic Sans MS" pitchFamily="66" charset="0"/>
              </a:rPr>
              <a:t> (kapasitas terlampaui)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>
                <a:latin typeface="Comic Sans MS" pitchFamily="66" charset="0"/>
              </a:rPr>
              <a:t>Sebaiknya dibawah batas pelanggaran SLA.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>
                <a:latin typeface="Comic Sans MS" pitchFamily="66" charset="0"/>
              </a:rPr>
              <a:t>Misal 80% CPU utilization, 3 x </a:t>
            </a:r>
            <a:r>
              <a:rPr lang="en-GB" sz="2100" b="0" i="1">
                <a:latin typeface="Comic Sans MS" pitchFamily="66" charset="0"/>
              </a:rPr>
              <a:t>response time</a:t>
            </a:r>
            <a:r>
              <a:rPr lang="en-GB" sz="2100" b="0">
                <a:latin typeface="Comic Sans MS" pitchFamily="66" charset="0"/>
              </a:rPr>
              <a:t> normal, dsb.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300" b="0">
                <a:latin typeface="Comic Sans MS" pitchFamily="66" charset="0"/>
              </a:rPr>
              <a:t>Jika batas ambang terlampaui, sistem akan memberikan peringatan/alarm.</a:t>
            </a:r>
            <a:endParaRPr lang="en-US" sz="2300" b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213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25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A56F026-4C84-4FDE-B020-5D60E474DE5D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24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Analisa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Hasil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Pengukuran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2313" y="1587500"/>
            <a:ext cx="79248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/>
              <a:t>Data hasil monitoring selain digunakan untuk menentukan </a:t>
            </a:r>
            <a:r>
              <a:rPr lang="en-GB" sz="2700" i="1" smtClean="0"/>
              <a:t>baseline</a:t>
            </a:r>
            <a:r>
              <a:rPr lang="en-GB" sz="2700" smtClean="0"/>
              <a:t>, juga </a:t>
            </a:r>
            <a:r>
              <a:rPr lang="en-GB" sz="2700" i="1" smtClean="0"/>
              <a:t>trend</a:t>
            </a:r>
            <a:r>
              <a:rPr lang="en-GB" sz="2700" smtClean="0"/>
              <a:t> peningkat-an/penurunan beban layanan.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GB" sz="2700" b="1" smtClean="0"/>
              <a:t>Analisa mendiagnosa permasalahan</a:t>
            </a:r>
            <a:r>
              <a:rPr lang="en-GB" sz="270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i="1" smtClean="0"/>
              <a:t>Contention</a:t>
            </a:r>
            <a:r>
              <a:rPr lang="en-GB" sz="2200" smtClean="0"/>
              <a:t> (antrian) pemakaian CPU, memory, disk, file, dsb.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Ketimpangan beban komponen-komponen sistem.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Strategi </a:t>
            </a:r>
            <a:r>
              <a:rPr lang="en-GB" sz="2200" i="1" smtClean="0"/>
              <a:t>locking</a:t>
            </a:r>
            <a:r>
              <a:rPr lang="en-GB" sz="2200" smtClean="0"/>
              <a:t> data yang salah.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Desain aplikasi yang tidak efisien (misal penggunaan </a:t>
            </a:r>
            <a:r>
              <a:rPr lang="en-GB" sz="2200" i="1" smtClean="0"/>
              <a:t>memory</a:t>
            </a:r>
            <a:r>
              <a:rPr lang="en-GB" sz="2200" smtClean="0"/>
              <a:t> yang tidak efisien).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200" smtClean="0"/>
              <a:t>Lonjakan jumlah transaksi tak terduga.</a:t>
            </a:r>
            <a:endParaRPr lang="en-US" sz="2200" smtClean="0"/>
          </a:p>
        </p:txBody>
      </p:sp>
    </p:spTree>
    <p:extLst>
      <p:ext uri="{BB962C8B-B14F-4D97-AF65-F5344CB8AC3E}">
        <p14:creationId xmlns:p14="http://schemas.microsoft.com/office/powerpoint/2010/main" val="15331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355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FC430BA-1759-48FB-832C-FF47FE18B995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25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Tuning </a:t>
            </a:r>
            <a:r>
              <a:rPr lang="en-GB" b="1" dirty="0" err="1" smtClean="0">
                <a:solidFill>
                  <a:srgbClr val="FF0000"/>
                </a:solidFill>
              </a:rPr>
              <a:t>Sistem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3533775"/>
          </a:xfrm>
        </p:spPr>
        <p:txBody>
          <a:bodyPr/>
          <a:lstStyle/>
          <a:p>
            <a:pPr eaLnBrk="1" hangingPunct="1"/>
            <a:r>
              <a:rPr lang="en-GB" sz="2700" smtClean="0"/>
              <a:t>Perbaikan sistem untuk menghindari </a:t>
            </a:r>
            <a:r>
              <a:rPr lang="en-GB" sz="2700" i="1" smtClean="0"/>
              <a:t>over utilization</a:t>
            </a:r>
            <a:r>
              <a:rPr lang="en-GB" sz="2700" smtClean="0"/>
              <a:t> dan </a:t>
            </a:r>
            <a:r>
              <a:rPr lang="en-GB" sz="2700" i="1" smtClean="0"/>
              <a:t>contention</a:t>
            </a:r>
          </a:p>
          <a:p>
            <a:pPr lvl="1" eaLnBrk="1" hangingPunct="1"/>
            <a:r>
              <a:rPr lang="en-GB" sz="2300" i="1" smtClean="0"/>
              <a:t>Load balancing</a:t>
            </a:r>
            <a:r>
              <a:rPr lang="en-GB" sz="2300" smtClean="0"/>
              <a:t> pada server-server paralel.</a:t>
            </a:r>
          </a:p>
          <a:p>
            <a:pPr lvl="1" eaLnBrk="1" hangingPunct="1"/>
            <a:r>
              <a:rPr lang="en-GB" sz="2300" smtClean="0"/>
              <a:t>Penggunaan </a:t>
            </a:r>
            <a:r>
              <a:rPr lang="en-GB" sz="2300" i="1" smtClean="0"/>
              <a:t>disk stripping</a:t>
            </a:r>
            <a:r>
              <a:rPr lang="en-GB" sz="2300" smtClean="0"/>
              <a:t> (dengan teknologi RAID).</a:t>
            </a:r>
          </a:p>
          <a:p>
            <a:pPr lvl="1" eaLnBrk="1" hangingPunct="1"/>
            <a:r>
              <a:rPr lang="en-GB" sz="2300" smtClean="0"/>
              <a:t>Memperkecil granularitas </a:t>
            </a:r>
            <a:r>
              <a:rPr lang="en-GB" sz="2300" i="1" smtClean="0"/>
              <a:t>data locking</a:t>
            </a:r>
            <a:r>
              <a:rPr lang="en-GB" sz="2300" smtClean="0"/>
              <a:t>: file, ke tabel, tabel ke record, record ke field.</a:t>
            </a:r>
          </a:p>
          <a:p>
            <a:pPr lvl="1" eaLnBrk="1" hangingPunct="1"/>
            <a:r>
              <a:rPr lang="en-GB" sz="2300" smtClean="0"/>
              <a:t>Pengubahan struktur data untuk meminimasi </a:t>
            </a:r>
            <a:r>
              <a:rPr lang="en-GB" sz="2300" i="1" smtClean="0"/>
              <a:t>memory footprint</a:t>
            </a:r>
            <a:r>
              <a:rPr lang="en-GB" sz="230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21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457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442BBF-777F-454C-8BE9-B91056D0B9E2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26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Implementasi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Perbaikan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700" smtClean="0"/>
              <a:t>Perbaikan kapasitas seringkali melibatkan perubahan desain yang beresiko kasalahan.</a:t>
            </a:r>
          </a:p>
          <a:p>
            <a:pPr eaLnBrk="1" hangingPunct="1">
              <a:spcBef>
                <a:spcPct val="40000"/>
              </a:spcBef>
            </a:pPr>
            <a:r>
              <a:rPr lang="en-GB" sz="2700" smtClean="0"/>
              <a:t>Implementasinya (</a:t>
            </a:r>
            <a:r>
              <a:rPr lang="en-GB" sz="2700" i="1" smtClean="0"/>
              <a:t>deployment</a:t>
            </a:r>
            <a:r>
              <a:rPr lang="en-GB" sz="2700" smtClean="0"/>
              <a:t>) harus dengan Manajemen Perubahan yang</a:t>
            </a:r>
          </a:p>
          <a:p>
            <a:pPr lvl="1" eaLnBrk="1" hangingPunct="1"/>
            <a:r>
              <a:rPr lang="en-GB" sz="2300" smtClean="0"/>
              <a:t>Meminimasi dampak negatif pada pengguna, termasuk </a:t>
            </a:r>
            <a:r>
              <a:rPr lang="en-GB" sz="2300" i="1" smtClean="0"/>
              <a:t>downtime</a:t>
            </a:r>
            <a:r>
              <a:rPr lang="en-GB" sz="2300" smtClean="0"/>
              <a:t>.</a:t>
            </a:r>
          </a:p>
          <a:p>
            <a:pPr lvl="1" eaLnBrk="1" hangingPunct="1"/>
            <a:r>
              <a:rPr lang="en-GB" sz="2300" smtClean="0"/>
              <a:t>Pelaksanaan yang terencana dan efisien.</a:t>
            </a:r>
          </a:p>
          <a:p>
            <a:pPr lvl="1" eaLnBrk="1" hangingPunct="1"/>
            <a:r>
              <a:rPr lang="en-GB" sz="2300" smtClean="0"/>
              <a:t>Merancang prosedur </a:t>
            </a:r>
            <a:r>
              <a:rPr lang="en-GB" sz="2300" i="1" smtClean="0"/>
              <a:t>back-out</a:t>
            </a:r>
            <a:r>
              <a:rPr lang="en-GB" sz="2300" smtClean="0"/>
              <a:t> (regresi, bisa kembali ke asal) jika perubahan gagal.</a:t>
            </a:r>
          </a:p>
          <a:p>
            <a:pPr lvl="1" eaLnBrk="1" hangingPunct="1"/>
            <a:r>
              <a:rPr lang="en-GB" sz="2300" smtClean="0"/>
              <a:t>Mengantisipasi perbaikan tambahan dan </a:t>
            </a:r>
            <a:r>
              <a:rPr lang="en-GB" sz="2300" i="1" smtClean="0"/>
              <a:t>back-out</a:t>
            </a:r>
            <a:r>
              <a:rPr lang="en-GB" sz="2300" smtClean="0"/>
              <a:t>.</a:t>
            </a:r>
            <a:endParaRPr lang="en-US" sz="2300" smtClean="0"/>
          </a:p>
        </p:txBody>
      </p:sp>
    </p:spTree>
    <p:extLst>
      <p:ext uri="{BB962C8B-B14F-4D97-AF65-F5344CB8AC3E}">
        <p14:creationId xmlns:p14="http://schemas.microsoft.com/office/powerpoint/2010/main" val="24449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560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A69A46-16EB-4744-82AB-2B7EDB8DA30E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27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Perencanaan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5605" name="Picture 3" descr="gr000030_large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7225" y="1535113"/>
            <a:ext cx="8001000" cy="4675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336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662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B99A66-F193-4B13-916D-3ED1365F41B9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28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762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C</a:t>
            </a:r>
            <a:r>
              <a:rPr lang="id-ID" b="1" dirty="0" smtClean="0">
                <a:solidFill>
                  <a:srgbClr val="FF0000"/>
                </a:solidFill>
              </a:rPr>
              <a:t>apacity </a:t>
            </a:r>
            <a:r>
              <a:rPr lang="en-GB" b="1" dirty="0" smtClean="0">
                <a:solidFill>
                  <a:srgbClr val="FF0000"/>
                </a:solidFill>
              </a:rPr>
              <a:t>D</a:t>
            </a:r>
            <a:r>
              <a:rPr lang="id-ID" b="1" dirty="0" smtClean="0">
                <a:solidFill>
                  <a:srgbClr val="FF0000"/>
                </a:solidFill>
              </a:rPr>
              <a:t>ata </a:t>
            </a:r>
            <a:r>
              <a:rPr lang="en-GB" b="1" dirty="0" smtClean="0">
                <a:solidFill>
                  <a:srgbClr val="FF0000"/>
                </a:solidFill>
              </a:rPr>
              <a:t>B</a:t>
            </a:r>
            <a:r>
              <a:rPr lang="id-ID" b="1" dirty="0" smtClean="0">
                <a:solidFill>
                  <a:srgbClr val="FF0000"/>
                </a:solidFill>
              </a:rPr>
              <a:t>isnis /CDB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dirty="0" smtClean="0"/>
              <a:t>Capacity DB </a:t>
            </a:r>
            <a:r>
              <a:rPr lang="en-GB" sz="2700" dirty="0" err="1" smtClean="0"/>
              <a:t>berisi</a:t>
            </a:r>
            <a:r>
              <a:rPr lang="en-GB" sz="2700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b="1" dirty="0" smtClean="0"/>
              <a:t>Data </a:t>
            </a:r>
            <a:r>
              <a:rPr lang="en-GB" sz="2300" b="1" dirty="0" err="1" smtClean="0"/>
              <a:t>Bisnis</a:t>
            </a:r>
            <a:r>
              <a:rPr lang="en-GB" sz="2300" dirty="0" smtClean="0"/>
              <a:t> </a:t>
            </a:r>
            <a:r>
              <a:rPr lang="en-GB" sz="2300" dirty="0" err="1" smtClean="0"/>
              <a:t>untuk</a:t>
            </a:r>
            <a:r>
              <a:rPr lang="en-GB" sz="2300" dirty="0" smtClean="0"/>
              <a:t> </a:t>
            </a:r>
            <a:r>
              <a:rPr lang="en-GB" sz="2300" dirty="0" err="1" smtClean="0"/>
              <a:t>keperluan</a:t>
            </a:r>
            <a:r>
              <a:rPr lang="en-GB" sz="2300" dirty="0" smtClean="0"/>
              <a:t> </a:t>
            </a:r>
            <a:r>
              <a:rPr lang="en-GB" sz="2300" dirty="0" err="1" smtClean="0"/>
              <a:t>proyeksi</a:t>
            </a:r>
            <a:r>
              <a:rPr lang="en-GB" sz="2300" dirty="0" smtClean="0"/>
              <a:t> </a:t>
            </a:r>
            <a:r>
              <a:rPr lang="en-GB" sz="2300" dirty="0" err="1" smtClean="0"/>
              <a:t>kebutuhan</a:t>
            </a:r>
            <a:endParaRPr lang="en-GB" sz="23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Jumlah</a:t>
            </a:r>
            <a:r>
              <a:rPr lang="en-GB" sz="2100" dirty="0" smtClean="0"/>
              <a:t> </a:t>
            </a:r>
            <a:r>
              <a:rPr lang="en-GB" sz="2100" dirty="0" err="1" smtClean="0"/>
              <a:t>nasabah</a:t>
            </a:r>
            <a:r>
              <a:rPr lang="en-GB" sz="2100" dirty="0" smtClean="0"/>
              <a:t>/</a:t>
            </a:r>
            <a:r>
              <a:rPr lang="en-GB" sz="2100" dirty="0" err="1" smtClean="0"/>
              <a:t>pelanggan</a:t>
            </a:r>
            <a:r>
              <a:rPr lang="en-GB" sz="2100" dirty="0" smtClean="0"/>
              <a:t>, </a:t>
            </a:r>
            <a:r>
              <a:rPr lang="en-GB" sz="2100" dirty="0" err="1" smtClean="0"/>
              <a:t>jumlah</a:t>
            </a:r>
            <a:r>
              <a:rPr lang="en-GB" sz="2100" dirty="0" smtClean="0"/>
              <a:t> </a:t>
            </a:r>
            <a:r>
              <a:rPr lang="en-GB" sz="2100" dirty="0" err="1" smtClean="0"/>
              <a:t>layanan</a:t>
            </a:r>
            <a:r>
              <a:rPr lang="en-GB" sz="2100" dirty="0" smtClean="0"/>
              <a:t>/</a:t>
            </a:r>
            <a:r>
              <a:rPr lang="en-GB" sz="2100" dirty="0" err="1" smtClean="0"/>
              <a:t>produk</a:t>
            </a:r>
            <a:r>
              <a:rPr lang="en-GB" sz="21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Jumlah</a:t>
            </a:r>
            <a:r>
              <a:rPr lang="en-GB" sz="2100" dirty="0" smtClean="0"/>
              <a:t> </a:t>
            </a:r>
            <a:r>
              <a:rPr lang="en-GB" sz="2100" dirty="0" err="1" smtClean="0"/>
              <a:t>dan</a:t>
            </a:r>
            <a:r>
              <a:rPr lang="en-GB" sz="2100" dirty="0" smtClean="0"/>
              <a:t> </a:t>
            </a:r>
            <a:r>
              <a:rPr lang="en-GB" sz="2100" dirty="0" err="1" smtClean="0"/>
              <a:t>lokasi</a:t>
            </a:r>
            <a:r>
              <a:rPr lang="en-GB" sz="2100" dirty="0" smtClean="0"/>
              <a:t> </a:t>
            </a:r>
            <a:r>
              <a:rPr lang="en-GB" sz="2100" dirty="0" err="1" smtClean="0"/>
              <a:t>kantor</a:t>
            </a:r>
            <a:r>
              <a:rPr lang="en-GB" sz="2100" dirty="0" smtClean="0"/>
              <a:t> </a:t>
            </a:r>
            <a:r>
              <a:rPr lang="en-GB" sz="2100" dirty="0" err="1" smtClean="0"/>
              <a:t>cabang</a:t>
            </a:r>
            <a:endParaRPr lang="en-GB" sz="2100" dirty="0" smtClean="0"/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Jumlah</a:t>
            </a:r>
            <a:r>
              <a:rPr lang="en-GB" sz="2100" dirty="0" smtClean="0"/>
              <a:t> PC </a:t>
            </a:r>
            <a:r>
              <a:rPr lang="en-GB" sz="2100" dirty="0" err="1" smtClean="0"/>
              <a:t>dan</a:t>
            </a:r>
            <a:r>
              <a:rPr lang="en-GB" sz="2100" dirty="0" smtClean="0"/>
              <a:t> </a:t>
            </a:r>
            <a:r>
              <a:rPr lang="en-GB" sz="2100" i="1" dirty="0" smtClean="0"/>
              <a:t>user</a:t>
            </a:r>
            <a:r>
              <a:rPr lang="en-GB" sz="2100" dirty="0" smtClean="0"/>
              <a:t> </a:t>
            </a:r>
            <a:r>
              <a:rPr lang="en-GB" sz="2100" dirty="0" err="1" smtClean="0"/>
              <a:t>sistem</a:t>
            </a:r>
            <a:r>
              <a:rPr lang="en-GB" sz="21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Fluktuasi</a:t>
            </a:r>
            <a:r>
              <a:rPr lang="en-GB" sz="2100" dirty="0" smtClean="0"/>
              <a:t> </a:t>
            </a:r>
            <a:r>
              <a:rPr lang="en-GB" sz="2100" dirty="0" err="1" smtClean="0"/>
              <a:t>musiman</a:t>
            </a:r>
            <a:r>
              <a:rPr lang="en-GB" sz="2100" dirty="0" smtClean="0"/>
              <a:t> </a:t>
            </a:r>
            <a:r>
              <a:rPr lang="en-GB" sz="2100" dirty="0" err="1" smtClean="0"/>
              <a:t>beban</a:t>
            </a:r>
            <a:r>
              <a:rPr lang="en-GB" sz="2100" dirty="0" smtClean="0"/>
              <a:t> </a:t>
            </a:r>
            <a:r>
              <a:rPr lang="en-GB" sz="2100" dirty="0" err="1" smtClean="0"/>
              <a:t>kerja</a:t>
            </a:r>
            <a:r>
              <a:rPr lang="en-GB" sz="2100" dirty="0" smtClean="0"/>
              <a:t>, </a:t>
            </a:r>
            <a:r>
              <a:rPr lang="en-GB" sz="2100" dirty="0" err="1" smtClean="0"/>
              <a:t>dsb</a:t>
            </a:r>
            <a:r>
              <a:rPr lang="en-GB" sz="21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b="1" dirty="0" smtClean="0"/>
              <a:t>Data </a:t>
            </a:r>
            <a:r>
              <a:rPr lang="en-GB" sz="2300" b="1" dirty="0" err="1" smtClean="0"/>
              <a:t>Layanan</a:t>
            </a:r>
            <a:r>
              <a:rPr lang="en-GB" sz="2300" dirty="0" smtClean="0"/>
              <a:t> </a:t>
            </a:r>
            <a:r>
              <a:rPr lang="en-GB" sz="2300" dirty="0" err="1" smtClean="0"/>
              <a:t>sebagai</a:t>
            </a:r>
            <a:r>
              <a:rPr lang="en-GB" sz="2300" dirty="0" smtClean="0"/>
              <a:t> </a:t>
            </a:r>
            <a:r>
              <a:rPr lang="en-GB" sz="2300" dirty="0" err="1" smtClean="0"/>
              <a:t>indikator</a:t>
            </a:r>
            <a:r>
              <a:rPr lang="en-GB" sz="2300" dirty="0" smtClean="0"/>
              <a:t> </a:t>
            </a:r>
            <a:r>
              <a:rPr lang="en-GB" sz="2300" dirty="0" err="1" smtClean="0"/>
              <a:t>pencapaian</a:t>
            </a:r>
            <a:r>
              <a:rPr lang="en-GB" sz="2300" dirty="0" smtClean="0"/>
              <a:t> SLA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i="1" dirty="0" smtClean="0"/>
              <a:t>Response time</a:t>
            </a:r>
            <a:r>
              <a:rPr lang="en-GB" sz="2100" dirty="0" smtClean="0"/>
              <a:t> </a:t>
            </a:r>
            <a:r>
              <a:rPr lang="en-GB" sz="2100" dirty="0" err="1" smtClean="0"/>
              <a:t>transaksi</a:t>
            </a:r>
            <a:r>
              <a:rPr lang="en-GB" sz="21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Berbagai</a:t>
            </a:r>
            <a:r>
              <a:rPr lang="en-GB" sz="2100" dirty="0" smtClean="0"/>
              <a:t> </a:t>
            </a:r>
            <a:r>
              <a:rPr lang="en-GB" sz="2100" i="1" dirty="0" smtClean="0"/>
              <a:t>threshold</a:t>
            </a:r>
            <a:r>
              <a:rPr lang="en-GB" sz="2100" dirty="0" smtClean="0"/>
              <a:t>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415843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765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4865738-3165-476E-B645-072A2184DB3C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29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smtClean="0">
                <a:solidFill>
                  <a:srgbClr val="FF0000"/>
                </a:solidFill>
              </a:rPr>
              <a:t>CDB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4335462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2300" b="1" smtClean="0"/>
              <a:t>Data Teknis</a:t>
            </a:r>
            <a:r>
              <a:rPr lang="en-GB" sz="2300" smtClean="0"/>
              <a:t> tentang batasan kapasitas teknis (</a:t>
            </a:r>
            <a:r>
              <a:rPr lang="en-GB" sz="2300" i="1" smtClean="0"/>
              <a:t>hard limit</a:t>
            </a:r>
            <a:r>
              <a:rPr lang="en-GB" sz="2300" smtClean="0"/>
              <a:t>) komponen-komponen.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b="1" smtClean="0"/>
              <a:t>Data Finansial</a:t>
            </a:r>
            <a:r>
              <a:rPr lang="en-GB" sz="2300" smtClean="0"/>
              <a:t> tentang 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smtClean="0"/>
              <a:t>Harga satuan komponen infrastruktur.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smtClean="0"/>
              <a:t>Biaya </a:t>
            </a:r>
            <a:r>
              <a:rPr lang="en-GB" sz="2100" i="1" smtClean="0"/>
              <a:t>upgrade</a:t>
            </a:r>
            <a:r>
              <a:rPr lang="en-GB" sz="2100" smtClean="0"/>
              <a:t> dan </a:t>
            </a:r>
            <a:r>
              <a:rPr lang="en-GB" sz="2100" i="1" smtClean="0"/>
              <a:t>support</a:t>
            </a:r>
            <a:r>
              <a:rPr lang="en-GB" sz="2100" smtClean="0"/>
              <a:t> vendor.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smtClean="0"/>
              <a:t>Anggaran TI untuk pengadaan dan rencana belanja TI perusahaan.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b="1" smtClean="0"/>
              <a:t>Data Utilisasi</a:t>
            </a:r>
            <a:r>
              <a:rPr lang="en-GB" sz="2300" smtClean="0"/>
              <a:t>: data statistik penggunaan masing-masing komponen infrastruktur.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smtClean="0"/>
              <a:t>Jumlah query per detik untuk DBMS dan server DB.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smtClean="0"/>
              <a:t>Jumlah koneksi untuk network, dsb.</a:t>
            </a:r>
            <a:endParaRPr lang="en-US" sz="2100" smtClean="0"/>
          </a:p>
        </p:txBody>
      </p:sp>
    </p:spTree>
    <p:extLst>
      <p:ext uri="{BB962C8B-B14F-4D97-AF65-F5344CB8AC3E}">
        <p14:creationId xmlns:p14="http://schemas.microsoft.com/office/powerpoint/2010/main" val="455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267200"/>
          </a:xfrm>
        </p:spPr>
        <p:txBody>
          <a:bodyPr/>
          <a:lstStyle/>
          <a:p>
            <a:pPr marL="533400" indent="-533400" eaLnBrk="1" hangingPunct="1"/>
            <a:r>
              <a:rPr lang="id-ID" sz="2800" dirty="0" smtClean="0"/>
              <a:t>Definisi infrastruktur dan apa saya yang termasuk layanan infrastruktur</a:t>
            </a:r>
          </a:p>
          <a:p>
            <a:pPr marL="533400" indent="-533400" eaLnBrk="1" hangingPunct="1"/>
            <a:r>
              <a:rPr lang="en-US" sz="2800" dirty="0" err="1" smtClean="0"/>
              <a:t>Standar</a:t>
            </a:r>
            <a:r>
              <a:rPr lang="id-ID" sz="2800" dirty="0" smtClean="0"/>
              <a:t> infrastruktur</a:t>
            </a:r>
            <a:r>
              <a:rPr lang="en-US" sz="2800" dirty="0" smtClean="0"/>
              <a:t> </a:t>
            </a:r>
            <a:r>
              <a:rPr lang="en-US" sz="2800" dirty="0" err="1"/>
              <a:t>Industri</a:t>
            </a:r>
            <a:r>
              <a:rPr lang="en-US" sz="2800" dirty="0"/>
              <a:t>/</a:t>
            </a:r>
            <a:r>
              <a:rPr lang="en-US" sz="2800" dirty="0" err="1"/>
              <a:t>Eksternal</a:t>
            </a:r>
            <a:endParaRPr lang="id-ID" sz="2800" dirty="0"/>
          </a:p>
          <a:p>
            <a:pPr marL="533400" indent="-533400" eaLnBrk="1" hangingPunct="1"/>
            <a:r>
              <a:rPr lang="en-US" sz="2800" dirty="0" err="1"/>
              <a:t>Arsitektur</a:t>
            </a:r>
            <a:r>
              <a:rPr lang="en-US" sz="2800" dirty="0"/>
              <a:t> </a:t>
            </a:r>
            <a:r>
              <a:rPr lang="en-US" sz="2800" dirty="0" smtClean="0"/>
              <a:t>IT-</a:t>
            </a:r>
            <a:r>
              <a:rPr lang="id-ID" sz="2800" dirty="0" smtClean="0"/>
              <a:t>Pedoman atau gambaran include Layanan Infrastruktur</a:t>
            </a:r>
          </a:p>
          <a:p>
            <a:pPr marL="533400" indent="-533400" eaLnBrk="1" hangingPunct="1"/>
            <a:r>
              <a:rPr lang="en-GB" sz="2800" dirty="0" err="1" smtClean="0"/>
              <a:t>Memahami</a:t>
            </a:r>
            <a:r>
              <a:rPr lang="en-GB" sz="2800" dirty="0" smtClean="0"/>
              <a:t> </a:t>
            </a:r>
            <a:r>
              <a:rPr lang="en-GB" sz="2800" dirty="0" err="1"/>
              <a:t>konsep</a:t>
            </a:r>
            <a:r>
              <a:rPr lang="en-GB" sz="2800" dirty="0"/>
              <a:t> </a:t>
            </a:r>
            <a:r>
              <a:rPr lang="en-GB" sz="2800" dirty="0" err="1"/>
              <a:t>Manajemen</a:t>
            </a:r>
            <a:r>
              <a:rPr lang="en-GB" sz="2800" dirty="0"/>
              <a:t> </a:t>
            </a:r>
            <a:r>
              <a:rPr lang="en-GB" sz="2800" dirty="0" err="1"/>
              <a:t>Kapasitas</a:t>
            </a:r>
            <a:r>
              <a:rPr lang="en-GB" sz="2800" dirty="0"/>
              <a:t> </a:t>
            </a:r>
            <a:r>
              <a:rPr lang="en-GB" sz="2800" dirty="0" err="1"/>
              <a:t>menurut</a:t>
            </a:r>
            <a:r>
              <a:rPr lang="en-GB" sz="2800" dirty="0"/>
              <a:t> </a:t>
            </a:r>
            <a:r>
              <a:rPr lang="en-GB" sz="2800" i="1" dirty="0"/>
              <a:t>IT Infrastructure Library</a:t>
            </a:r>
            <a:r>
              <a:rPr lang="en-GB" sz="2800" dirty="0"/>
              <a:t>.</a:t>
            </a:r>
          </a:p>
          <a:p>
            <a:pPr marL="533400" indent="-533400" eaLnBrk="1" hangingPunct="1"/>
            <a:r>
              <a:rPr lang="en-GB" sz="2800" dirty="0" err="1"/>
              <a:t>Memahami</a:t>
            </a:r>
            <a:r>
              <a:rPr lang="en-GB" sz="2800" dirty="0"/>
              <a:t> </a:t>
            </a:r>
            <a:r>
              <a:rPr lang="en-GB" sz="2800" dirty="0" err="1"/>
              <a:t>penyusunan</a:t>
            </a:r>
            <a:r>
              <a:rPr lang="en-GB" sz="2800" dirty="0"/>
              <a:t> </a:t>
            </a:r>
            <a:r>
              <a:rPr lang="en-GB" sz="2800" dirty="0" err="1"/>
              <a:t>rencana</a:t>
            </a:r>
            <a:r>
              <a:rPr lang="en-GB" sz="2800" dirty="0"/>
              <a:t> </a:t>
            </a:r>
            <a:r>
              <a:rPr lang="en-GB" sz="2800" dirty="0" err="1"/>
              <a:t>kapasitas</a:t>
            </a:r>
            <a:r>
              <a:rPr lang="en-GB" sz="2800" dirty="0"/>
              <a:t> </a:t>
            </a:r>
            <a:r>
              <a:rPr lang="en-GB" sz="2800" dirty="0" err="1"/>
              <a:t>infrastruktur</a:t>
            </a:r>
            <a:r>
              <a:rPr lang="en-GB" sz="2800" dirty="0"/>
              <a:t> TI </a:t>
            </a:r>
            <a:endParaRPr lang="id-ID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229600" cy="8382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4000" b="1" dirty="0" smtClean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4000" b="1" dirty="0" smtClean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sz="4000" b="1" dirty="0">
              <a:solidFill>
                <a:srgbClr val="FF33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742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795D57-1376-4FA1-9C77-10C0BD701B62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30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Contoh</a:t>
            </a:r>
            <a:r>
              <a:rPr lang="en-US" b="1" dirty="0" smtClean="0">
                <a:solidFill>
                  <a:srgbClr val="FF0000"/>
                </a:solidFill>
              </a:rPr>
              <a:t> Data </a:t>
            </a:r>
            <a:r>
              <a:rPr lang="en-US" b="1" dirty="0" err="1" smtClean="0">
                <a:solidFill>
                  <a:srgbClr val="FF0000"/>
                </a:solidFill>
              </a:rPr>
              <a:t>Utilisasi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Untuk</a:t>
            </a:r>
            <a:r>
              <a:rPr lang="en-US" b="1" dirty="0" smtClean="0">
                <a:solidFill>
                  <a:srgbClr val="FF0000"/>
                </a:solidFill>
              </a:rPr>
              <a:t> CDB</a:t>
            </a:r>
          </a:p>
        </p:txBody>
      </p:sp>
      <p:graphicFrame>
        <p:nvGraphicFramePr>
          <p:cNvPr id="180297" name="Group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6576703"/>
              </p:ext>
            </p:extLst>
          </p:nvPr>
        </p:nvGraphicFramePr>
        <p:xfrm>
          <a:off x="457199" y="1636713"/>
          <a:ext cx="8383589" cy="4724400"/>
        </p:xfrm>
        <a:graphic>
          <a:graphicData uri="http://schemas.openxmlformats.org/drawingml/2006/table">
            <a:tbl>
              <a:tblPr/>
              <a:tblGrid>
                <a:gridCol w="2096675"/>
                <a:gridCol w="2096676"/>
                <a:gridCol w="2095119"/>
                <a:gridCol w="2095119"/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Teknologi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Contoh ukuran (metrik) yang tersedia untuk dikumpulkan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d-ID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Mainframe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CPU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Paging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I/Os per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Application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of transaction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Response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Unix Server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CPU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Memory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of processes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Middleware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Average queue length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of transaction serviced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Network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Bandwidth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of connections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Error rates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Database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Shared memory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No of queries per second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PC Client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CPU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Memory utilization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5950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2969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7EC935-2226-4CED-BCF0-E335C14A0F91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31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Laporan-laporan</a:t>
            </a:r>
            <a:r>
              <a:rPr lang="en-GB" b="1" dirty="0" smtClean="0">
                <a:solidFill>
                  <a:srgbClr val="FF0000"/>
                </a:solidFill>
              </a:rPr>
              <a:t> Dari Data CDB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700" smtClean="0"/>
              <a:t>Data </a:t>
            </a:r>
            <a:r>
              <a:rPr lang="en-GB" sz="2700" b="1" smtClean="0"/>
              <a:t>utilisasi tiap komponen</a:t>
            </a:r>
            <a:r>
              <a:rPr lang="en-GB" sz="2700" smtClean="0"/>
              <a:t> infrastruktur digunakan oleh tim pengelola masing-masing platform infrastruktur.</a:t>
            </a:r>
          </a:p>
          <a:p>
            <a:pPr eaLnBrk="1" hangingPunct="1"/>
            <a:r>
              <a:rPr lang="en-GB" sz="2700" smtClean="0"/>
              <a:t>Tabulasi </a:t>
            </a:r>
            <a:r>
              <a:rPr lang="en-GB" sz="2700" b="1" smtClean="0"/>
              <a:t>pelanggaran SLA</a:t>
            </a:r>
            <a:r>
              <a:rPr lang="en-GB" sz="2700" smtClean="0"/>
              <a:t> untuk dilaporkan kepada SLM.</a:t>
            </a:r>
          </a:p>
          <a:p>
            <a:pPr eaLnBrk="1" hangingPunct="1"/>
            <a:r>
              <a:rPr lang="en-GB" sz="2700" b="1" smtClean="0"/>
              <a:t>Proyeksi beban kerja</a:t>
            </a:r>
          </a:p>
          <a:p>
            <a:pPr lvl="1" eaLnBrk="1" hangingPunct="1"/>
            <a:r>
              <a:rPr lang="en-GB" sz="2300" smtClean="0"/>
              <a:t>Berdasarkan korelasi antara utilisasi sumber daya dengan </a:t>
            </a:r>
            <a:r>
              <a:rPr lang="en-GB" sz="2300" i="1" smtClean="0"/>
              <a:t>business driver</a:t>
            </a:r>
            <a:r>
              <a:rPr lang="en-GB" sz="2300" smtClean="0"/>
              <a:t> (jumlah pelanggan/nasabah, jumlah produk, dsb.)</a:t>
            </a:r>
          </a:p>
          <a:p>
            <a:pPr lvl="1" eaLnBrk="1" hangingPunct="1"/>
            <a:r>
              <a:rPr lang="en-GB" sz="2300" smtClean="0"/>
              <a:t>Dijadikan masukan bagi penyusunan anggaran TI.</a:t>
            </a:r>
            <a:endParaRPr lang="en-US" sz="2300" smtClean="0"/>
          </a:p>
        </p:txBody>
      </p:sp>
    </p:spTree>
    <p:extLst>
      <p:ext uri="{BB962C8B-B14F-4D97-AF65-F5344CB8AC3E}">
        <p14:creationId xmlns:p14="http://schemas.microsoft.com/office/powerpoint/2010/main" val="426557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07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5C5A777-FF84-475F-A700-E6A2A41CE592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32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Manajemen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Beban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Kerja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3588" y="1535113"/>
            <a:ext cx="8072437" cy="4773612"/>
          </a:xfrm>
        </p:spPr>
        <p:txBody>
          <a:bodyPr/>
          <a:lstStyle/>
          <a:p>
            <a:pPr eaLnBrk="1" hangingPunct="1"/>
            <a:r>
              <a:rPr lang="en-GB" sz="2700" b="1" smtClean="0"/>
              <a:t>Jangka Pendek</a:t>
            </a:r>
            <a:r>
              <a:rPr lang="en-GB" sz="2700" smtClean="0"/>
              <a:t>:</a:t>
            </a:r>
          </a:p>
          <a:p>
            <a:pPr lvl="1" eaLnBrk="1" hangingPunct="1"/>
            <a:r>
              <a:rPr lang="en-GB" sz="2300" smtClean="0"/>
              <a:t>Solusi sementara atas masalah keterbatasan kapasitas.</a:t>
            </a:r>
          </a:p>
          <a:p>
            <a:pPr lvl="1" eaLnBrk="1" hangingPunct="1"/>
            <a:r>
              <a:rPr lang="en-GB" sz="2300" smtClean="0"/>
              <a:t>Mematikan layanan prioritas rendah untuk meningkatkan kapasitas layanan vital. Membutuhkan pengetahuan tentang:</a:t>
            </a:r>
          </a:p>
          <a:p>
            <a:pPr lvl="2" eaLnBrk="1" hangingPunct="1"/>
            <a:r>
              <a:rPr lang="en-GB" sz="2100" smtClean="0"/>
              <a:t>Urutan prioritas layanan TI perusahaan.</a:t>
            </a:r>
          </a:p>
          <a:p>
            <a:pPr lvl="2" eaLnBrk="1" hangingPunct="1"/>
            <a:r>
              <a:rPr lang="en-GB" sz="2100" smtClean="0"/>
              <a:t>Kebutuhan/utiliasi sumber daya tiap layanan.</a:t>
            </a:r>
          </a:p>
          <a:p>
            <a:pPr eaLnBrk="1" hangingPunct="1">
              <a:spcBef>
                <a:spcPct val="40000"/>
              </a:spcBef>
            </a:pPr>
            <a:r>
              <a:rPr lang="en-GB" sz="2700" b="1" smtClean="0"/>
              <a:t>Jangka Panjang</a:t>
            </a:r>
            <a:r>
              <a:rPr lang="en-GB" sz="2700" smtClean="0"/>
              <a:t>:</a:t>
            </a:r>
          </a:p>
          <a:p>
            <a:pPr lvl="1" eaLnBrk="1" hangingPunct="1"/>
            <a:r>
              <a:rPr lang="en-GB" sz="2300" smtClean="0"/>
              <a:t>Jika tidak ada justifikasi biaya untuk </a:t>
            </a:r>
            <a:r>
              <a:rPr lang="en-GB" sz="2300" i="1" smtClean="0"/>
              <a:t>upgrading, </a:t>
            </a:r>
            <a:r>
              <a:rPr lang="en-GB" sz="2300" smtClean="0"/>
              <a:t>misal jam sibuk tidak setiap saat</a:t>
            </a:r>
            <a:endParaRPr lang="en-US" sz="2300" smtClean="0"/>
          </a:p>
        </p:txBody>
      </p:sp>
    </p:spTree>
    <p:extLst>
      <p:ext uri="{BB962C8B-B14F-4D97-AF65-F5344CB8AC3E}">
        <p14:creationId xmlns:p14="http://schemas.microsoft.com/office/powerpoint/2010/main" val="12398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17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2FB240-750B-47CD-B092-999FAAC75DEC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33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Manajemen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Beban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Kerja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700" smtClean="0"/>
              <a:t>Pola penggunaan yang tidak merata diatasi dengan</a:t>
            </a:r>
          </a:p>
          <a:p>
            <a:pPr lvl="1" eaLnBrk="1" hangingPunct="1"/>
            <a:r>
              <a:rPr lang="en-GB" sz="2200" b="1" smtClean="0"/>
              <a:t>Pembatasan penggunaan pada jam sibuk</a:t>
            </a:r>
          </a:p>
          <a:p>
            <a:pPr lvl="2" eaLnBrk="1" hangingPunct="1"/>
            <a:r>
              <a:rPr lang="en-GB" smtClean="0"/>
              <a:t>Dengan mekanisme untuk membatasi jumlah koneksi maksimum pada server, dsb.</a:t>
            </a:r>
          </a:p>
          <a:p>
            <a:pPr lvl="1" eaLnBrk="1" hangingPunct="1"/>
            <a:r>
              <a:rPr lang="en-GB" sz="2200" b="1" smtClean="0"/>
              <a:t>Insentif penggunaan pada jam-jam sepi</a:t>
            </a:r>
          </a:p>
          <a:p>
            <a:pPr lvl="2" eaLnBrk="1" hangingPunct="1"/>
            <a:r>
              <a:rPr lang="en-GB" smtClean="0"/>
              <a:t>Dengan potongan tarip (</a:t>
            </a:r>
            <a:r>
              <a:rPr lang="en-GB" i="1" smtClean="0"/>
              <a:t>special rate</a:t>
            </a:r>
            <a:r>
              <a:rPr lang="en-GB" smtClean="0"/>
              <a:t>) untuk layanan dengan </a:t>
            </a:r>
            <a:r>
              <a:rPr lang="en-GB" i="1" smtClean="0"/>
              <a:t>charging</a:t>
            </a:r>
            <a:r>
              <a:rPr lang="en-GB" smtClean="0"/>
              <a:t>.</a:t>
            </a:r>
          </a:p>
          <a:p>
            <a:pPr eaLnBrk="1" hangingPunct="1">
              <a:spcBef>
                <a:spcPct val="35000"/>
              </a:spcBef>
            </a:pPr>
            <a:r>
              <a:rPr lang="en-GB" sz="2700" smtClean="0"/>
              <a:t>Dibutuhkan pengetahuan tentang pola penggunaan tiap layanan TI terhadap waktu.</a:t>
            </a:r>
            <a:endParaRPr lang="en-US" sz="2700" smtClean="0"/>
          </a:p>
        </p:txBody>
      </p:sp>
    </p:spTree>
    <p:extLst>
      <p:ext uri="{BB962C8B-B14F-4D97-AF65-F5344CB8AC3E}">
        <p14:creationId xmlns:p14="http://schemas.microsoft.com/office/powerpoint/2010/main" val="188799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27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71F054-D836-47F3-A4FB-E6E416ED8D3C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34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Pemodelan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Beban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Kerja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458200" cy="4668837"/>
          </a:xfrm>
        </p:spPr>
        <p:txBody>
          <a:bodyPr/>
          <a:lstStyle/>
          <a:p>
            <a:pPr eaLnBrk="1" hangingPunct="1"/>
            <a:r>
              <a:rPr lang="en-GB" sz="2600" dirty="0" err="1" smtClean="0"/>
              <a:t>Pembuatan</a:t>
            </a:r>
            <a:r>
              <a:rPr lang="en-GB" sz="2600" dirty="0" smtClean="0"/>
              <a:t> model </a:t>
            </a:r>
            <a:r>
              <a:rPr lang="en-GB" sz="2600" dirty="0" err="1" smtClean="0"/>
              <a:t>untuk</a:t>
            </a:r>
            <a:r>
              <a:rPr lang="en-GB" sz="2600" dirty="0" smtClean="0"/>
              <a:t> </a:t>
            </a:r>
            <a:r>
              <a:rPr lang="en-GB" sz="2600" dirty="0" err="1" smtClean="0"/>
              <a:t>menganalisa</a:t>
            </a:r>
            <a:r>
              <a:rPr lang="en-GB" sz="2600" dirty="0" smtClean="0"/>
              <a:t> </a:t>
            </a:r>
            <a:r>
              <a:rPr lang="en-GB" sz="2600" dirty="0" err="1" smtClean="0"/>
              <a:t>dampak</a:t>
            </a:r>
            <a:r>
              <a:rPr lang="en-GB" sz="2600" dirty="0" smtClean="0"/>
              <a:t> </a:t>
            </a:r>
            <a:r>
              <a:rPr lang="en-GB" sz="2600" dirty="0" err="1" smtClean="0"/>
              <a:t>perubahan</a:t>
            </a:r>
            <a:r>
              <a:rPr lang="en-GB" sz="2600" dirty="0" smtClean="0"/>
              <a:t> </a:t>
            </a:r>
            <a:r>
              <a:rPr lang="en-GB" sz="2600" dirty="0" err="1" smtClean="0"/>
              <a:t>pada</a:t>
            </a:r>
            <a:r>
              <a:rPr lang="en-GB" sz="2600" dirty="0" smtClean="0"/>
              <a:t> </a:t>
            </a:r>
            <a:r>
              <a:rPr lang="en-GB" sz="2600" dirty="0" err="1" smtClean="0"/>
              <a:t>kapasitas</a:t>
            </a:r>
            <a:r>
              <a:rPr lang="en-GB" sz="2600" dirty="0" smtClean="0"/>
              <a:t> </a:t>
            </a:r>
            <a:r>
              <a:rPr lang="en-GB" sz="2600" dirty="0" err="1" smtClean="0"/>
              <a:t>sistem</a:t>
            </a:r>
            <a:r>
              <a:rPr lang="en-GB" sz="2600" dirty="0" smtClean="0"/>
              <a:t>.</a:t>
            </a:r>
          </a:p>
          <a:p>
            <a:pPr lvl="1" eaLnBrk="1" hangingPunct="1"/>
            <a:r>
              <a:rPr lang="en-GB" sz="2300" b="1" dirty="0" err="1" smtClean="0"/>
              <a:t>Analisa</a:t>
            </a:r>
            <a:r>
              <a:rPr lang="en-GB" sz="2300" b="1" dirty="0" smtClean="0"/>
              <a:t> Trend</a:t>
            </a:r>
            <a:r>
              <a:rPr lang="en-GB" sz="2300" dirty="0" smtClean="0"/>
              <a:t> </a:t>
            </a:r>
            <a:r>
              <a:rPr lang="en-GB" sz="2300" dirty="0" err="1" smtClean="0"/>
              <a:t>dari</a:t>
            </a:r>
            <a:r>
              <a:rPr lang="en-GB" sz="2300" dirty="0" smtClean="0"/>
              <a:t> </a:t>
            </a:r>
            <a:r>
              <a:rPr lang="en-GB" sz="2300" dirty="0" err="1" smtClean="0"/>
              <a:t>statistik</a:t>
            </a:r>
            <a:r>
              <a:rPr lang="en-GB" sz="2300" dirty="0" smtClean="0"/>
              <a:t> </a:t>
            </a:r>
            <a:r>
              <a:rPr lang="en-GB" sz="2300" dirty="0" err="1" smtClean="0"/>
              <a:t>beban</a:t>
            </a:r>
            <a:r>
              <a:rPr lang="en-GB" sz="2300" dirty="0" smtClean="0"/>
              <a:t> </a:t>
            </a:r>
            <a:r>
              <a:rPr lang="en-GB" sz="2300" dirty="0" err="1" smtClean="0"/>
              <a:t>kerja</a:t>
            </a:r>
            <a:r>
              <a:rPr lang="en-GB" sz="2300" dirty="0" smtClean="0"/>
              <a:t>.</a:t>
            </a:r>
          </a:p>
          <a:p>
            <a:pPr lvl="2" eaLnBrk="1" hangingPunct="1"/>
            <a:r>
              <a:rPr lang="en-GB" sz="2100" dirty="0" err="1" smtClean="0"/>
              <a:t>Murah</a:t>
            </a:r>
            <a:r>
              <a:rPr lang="en-GB" sz="2100" dirty="0" smtClean="0"/>
              <a:t> </a:t>
            </a:r>
            <a:r>
              <a:rPr lang="en-GB" sz="2100" dirty="0" err="1" smtClean="0"/>
              <a:t>tapi</a:t>
            </a:r>
            <a:r>
              <a:rPr lang="en-GB" sz="2100" dirty="0" smtClean="0"/>
              <a:t> </a:t>
            </a:r>
            <a:r>
              <a:rPr lang="en-GB" sz="2100" dirty="0" err="1" smtClean="0"/>
              <a:t>akurasinya</a:t>
            </a:r>
            <a:r>
              <a:rPr lang="en-GB" sz="2100" dirty="0" smtClean="0"/>
              <a:t> </a:t>
            </a:r>
            <a:r>
              <a:rPr lang="en-GB" sz="2100" dirty="0" err="1" smtClean="0"/>
              <a:t>rendah</a:t>
            </a:r>
            <a:r>
              <a:rPr lang="en-GB" sz="2100" dirty="0" smtClean="0"/>
              <a:t>.</a:t>
            </a:r>
          </a:p>
          <a:p>
            <a:pPr lvl="1" eaLnBrk="1" hangingPunct="1"/>
            <a:r>
              <a:rPr lang="en-GB" sz="2300" b="1" dirty="0" err="1" smtClean="0"/>
              <a:t>Pemodelan</a:t>
            </a:r>
            <a:r>
              <a:rPr lang="en-GB" sz="2300" b="1" dirty="0" smtClean="0"/>
              <a:t> </a:t>
            </a:r>
            <a:r>
              <a:rPr lang="en-GB" sz="2300" b="1" dirty="0" err="1" smtClean="0"/>
              <a:t>Analitis</a:t>
            </a:r>
            <a:r>
              <a:rPr lang="en-GB" sz="2300" dirty="0" smtClean="0"/>
              <a:t> </a:t>
            </a:r>
            <a:r>
              <a:rPr lang="en-GB" sz="2300" dirty="0" err="1" smtClean="0"/>
              <a:t>misalnya</a:t>
            </a:r>
            <a:r>
              <a:rPr lang="en-GB" sz="2300" dirty="0" smtClean="0"/>
              <a:t> </a:t>
            </a:r>
            <a:r>
              <a:rPr lang="en-GB" sz="2300" dirty="0" err="1" smtClean="0"/>
              <a:t>dengan</a:t>
            </a:r>
            <a:r>
              <a:rPr lang="en-GB" sz="2300" dirty="0" smtClean="0"/>
              <a:t> </a:t>
            </a:r>
            <a:r>
              <a:rPr lang="en-GB" sz="2300" i="1" dirty="0" smtClean="0"/>
              <a:t>network </a:t>
            </a:r>
            <a:r>
              <a:rPr lang="en-GB" sz="2300" i="1" dirty="0" err="1" smtClean="0"/>
              <a:t>queueing</a:t>
            </a:r>
            <a:r>
              <a:rPr lang="en-GB" sz="2300" i="1" dirty="0" smtClean="0"/>
              <a:t> theory</a:t>
            </a:r>
            <a:r>
              <a:rPr lang="en-GB" sz="2300" dirty="0" smtClean="0"/>
              <a:t>.</a:t>
            </a:r>
          </a:p>
          <a:p>
            <a:pPr lvl="2" eaLnBrk="1" hangingPunct="1"/>
            <a:r>
              <a:rPr lang="en-GB" sz="2100" dirty="0" err="1" smtClean="0"/>
              <a:t>Cukup</a:t>
            </a:r>
            <a:r>
              <a:rPr lang="en-GB" sz="2100" dirty="0" smtClean="0"/>
              <a:t> </a:t>
            </a:r>
            <a:r>
              <a:rPr lang="en-GB" sz="2100" dirty="0" err="1" smtClean="0"/>
              <a:t>akurat</a:t>
            </a:r>
            <a:r>
              <a:rPr lang="en-GB" sz="2100" dirty="0" smtClean="0"/>
              <a:t> </a:t>
            </a:r>
            <a:r>
              <a:rPr lang="en-GB" sz="2100" dirty="0" err="1" smtClean="0"/>
              <a:t>dengan</a:t>
            </a:r>
            <a:r>
              <a:rPr lang="en-GB" sz="2100" dirty="0" smtClean="0"/>
              <a:t> </a:t>
            </a:r>
            <a:r>
              <a:rPr lang="en-GB" sz="2100" dirty="0" err="1" smtClean="0"/>
              <a:t>biaya</a:t>
            </a:r>
            <a:r>
              <a:rPr lang="en-GB" sz="2100" dirty="0" smtClean="0"/>
              <a:t> </a:t>
            </a:r>
            <a:r>
              <a:rPr lang="en-GB" sz="2100" dirty="0" err="1" smtClean="0"/>
              <a:t>sedang</a:t>
            </a:r>
            <a:r>
              <a:rPr lang="en-GB" sz="2100" dirty="0" smtClean="0"/>
              <a:t>.</a:t>
            </a:r>
          </a:p>
          <a:p>
            <a:pPr lvl="1" eaLnBrk="1" hangingPunct="1"/>
            <a:r>
              <a:rPr lang="en-GB" sz="2300" b="1" dirty="0" smtClean="0"/>
              <a:t>Model </a:t>
            </a:r>
            <a:r>
              <a:rPr lang="en-GB" sz="2300" b="1" dirty="0" err="1" smtClean="0"/>
              <a:t>Simulasi</a:t>
            </a:r>
            <a:r>
              <a:rPr lang="en-GB" sz="2300" dirty="0" smtClean="0"/>
              <a:t> </a:t>
            </a:r>
            <a:r>
              <a:rPr lang="en-GB" sz="2300" dirty="0" err="1" smtClean="0"/>
              <a:t>dengan</a:t>
            </a:r>
            <a:r>
              <a:rPr lang="en-GB" sz="2300" dirty="0" smtClean="0"/>
              <a:t> software.</a:t>
            </a:r>
          </a:p>
          <a:p>
            <a:pPr lvl="2" eaLnBrk="1" hangingPunct="1"/>
            <a:r>
              <a:rPr lang="en-GB" sz="2100" dirty="0" err="1" smtClean="0"/>
              <a:t>Sangat</a:t>
            </a:r>
            <a:r>
              <a:rPr lang="en-GB" sz="2100" dirty="0" smtClean="0"/>
              <a:t> </a:t>
            </a:r>
            <a:r>
              <a:rPr lang="en-GB" sz="2100" dirty="0" err="1" smtClean="0"/>
              <a:t>akurat</a:t>
            </a:r>
            <a:r>
              <a:rPr lang="en-GB" sz="2100" dirty="0" smtClean="0"/>
              <a:t> </a:t>
            </a:r>
            <a:r>
              <a:rPr lang="en-GB" sz="2100" dirty="0" err="1" smtClean="0"/>
              <a:t>tapi</a:t>
            </a:r>
            <a:r>
              <a:rPr lang="en-GB" sz="2100" dirty="0" smtClean="0"/>
              <a:t> </a:t>
            </a:r>
            <a:r>
              <a:rPr lang="en-GB" sz="2100" dirty="0" err="1" smtClean="0"/>
              <a:t>mahal</a:t>
            </a:r>
            <a:r>
              <a:rPr lang="en-GB" sz="2100" dirty="0" smtClean="0"/>
              <a:t> (</a:t>
            </a:r>
            <a:r>
              <a:rPr lang="en-GB" sz="2100" dirty="0" err="1" smtClean="0"/>
              <a:t>waktu</a:t>
            </a:r>
            <a:r>
              <a:rPr lang="en-GB" sz="2100" dirty="0" smtClean="0"/>
              <a:t> </a:t>
            </a:r>
            <a:r>
              <a:rPr lang="en-GB" sz="2100" dirty="0" err="1" smtClean="0"/>
              <a:t>dan</a:t>
            </a:r>
            <a:r>
              <a:rPr lang="en-GB" sz="2100" dirty="0" smtClean="0"/>
              <a:t> </a:t>
            </a:r>
            <a:r>
              <a:rPr lang="en-GB" sz="2100" dirty="0" err="1" smtClean="0"/>
              <a:t>biaya</a:t>
            </a:r>
            <a:r>
              <a:rPr lang="en-GB" sz="2100" dirty="0" smtClean="0"/>
              <a:t> </a:t>
            </a:r>
            <a:r>
              <a:rPr lang="en-GB" sz="2100" dirty="0" err="1" smtClean="0"/>
              <a:t>pembuatan</a:t>
            </a:r>
            <a:r>
              <a:rPr lang="en-GB" sz="2100" dirty="0" smtClean="0"/>
              <a:t> model).</a:t>
            </a:r>
          </a:p>
          <a:p>
            <a:pPr eaLnBrk="1" hangingPunct="1"/>
            <a:r>
              <a:rPr lang="en-GB" sz="2600" dirty="0" smtClean="0"/>
              <a:t>Model </a:t>
            </a:r>
            <a:r>
              <a:rPr lang="en-GB" sz="2600" dirty="0" err="1" smtClean="0"/>
              <a:t>digunakan</a:t>
            </a:r>
            <a:r>
              <a:rPr lang="en-GB" sz="2600" dirty="0" smtClean="0"/>
              <a:t> </a:t>
            </a:r>
            <a:r>
              <a:rPr lang="en-GB" sz="2600" dirty="0" err="1" smtClean="0"/>
              <a:t>untuk</a:t>
            </a:r>
            <a:r>
              <a:rPr lang="en-GB" sz="2600" dirty="0" smtClean="0"/>
              <a:t> </a:t>
            </a:r>
            <a:r>
              <a:rPr lang="en-GB" sz="2600" dirty="0" err="1" smtClean="0"/>
              <a:t>menjawab</a:t>
            </a:r>
            <a:r>
              <a:rPr lang="en-GB" sz="2600" dirty="0" smtClean="0"/>
              <a:t> </a:t>
            </a:r>
            <a:r>
              <a:rPr lang="en-GB" sz="2600" dirty="0" err="1" smtClean="0"/>
              <a:t>pertanyaan</a:t>
            </a:r>
            <a:r>
              <a:rPr lang="en-GB" sz="2600" dirty="0" smtClean="0"/>
              <a:t>: “</a:t>
            </a:r>
            <a:r>
              <a:rPr lang="en-GB" sz="2600" i="1" dirty="0" smtClean="0"/>
              <a:t>what if</a:t>
            </a:r>
            <a:r>
              <a:rPr lang="en-GB" sz="2600" dirty="0" smtClean="0"/>
              <a:t>” </a:t>
            </a:r>
            <a:r>
              <a:rPr lang="en-GB" sz="2600" dirty="0" err="1" smtClean="0"/>
              <a:t>tentang</a:t>
            </a:r>
            <a:r>
              <a:rPr lang="en-GB" sz="2600" dirty="0" smtClean="0"/>
              <a:t> </a:t>
            </a:r>
            <a:r>
              <a:rPr lang="en-GB" sz="2600" dirty="0" err="1" smtClean="0"/>
              <a:t>dampak</a:t>
            </a:r>
            <a:r>
              <a:rPr lang="en-GB" sz="2600" dirty="0" smtClean="0"/>
              <a:t> </a:t>
            </a:r>
            <a:r>
              <a:rPr lang="en-GB" sz="2600" dirty="0" err="1" smtClean="0"/>
              <a:t>berbagai</a:t>
            </a:r>
            <a:r>
              <a:rPr lang="en-GB" sz="2600" dirty="0" smtClean="0"/>
              <a:t> </a:t>
            </a:r>
            <a:r>
              <a:rPr lang="en-GB" sz="2600" dirty="0" err="1" smtClean="0"/>
              <a:t>perubahan</a:t>
            </a:r>
            <a:r>
              <a:rPr lang="en-GB" sz="2600" dirty="0" smtClean="0"/>
              <a:t>.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51129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37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AA4AA66-3925-4C64-B994-C23C8211B4B6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35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Desain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Aplikasi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700" smtClean="0"/>
              <a:t>Idealnya SLR (</a:t>
            </a:r>
            <a:r>
              <a:rPr lang="en-GB" sz="2700" i="1" smtClean="0"/>
              <a:t>service level requirement</a:t>
            </a:r>
            <a:r>
              <a:rPr lang="en-GB" sz="2700" smtClean="0"/>
              <a:t>) menjadi masukan bagi pengembangan aplikasi</a:t>
            </a:r>
          </a:p>
          <a:p>
            <a:pPr lvl="1" eaLnBrk="1" hangingPunct="1"/>
            <a:r>
              <a:rPr lang="en-GB" sz="2300" smtClean="0"/>
              <a:t>Lebih murah mengantisipasi target kapasitas dalam desain aplikasi dari pada setelah aplikasi jadi.</a:t>
            </a:r>
          </a:p>
          <a:p>
            <a:pPr lvl="1" eaLnBrk="1" hangingPunct="1"/>
            <a:r>
              <a:rPr lang="en-GB" sz="2300" smtClean="0"/>
              <a:t>Menyangkut </a:t>
            </a:r>
            <a:r>
              <a:rPr lang="en-GB" sz="2300" b="1" smtClean="0"/>
              <a:t>pemilihan teknologi</a:t>
            </a:r>
            <a:r>
              <a:rPr lang="en-GB" sz="2300" smtClean="0"/>
              <a:t> </a:t>
            </a:r>
            <a:r>
              <a:rPr lang="en-GB" sz="2300" b="1" smtClean="0"/>
              <a:t>atau produk</a:t>
            </a:r>
            <a:r>
              <a:rPr lang="en-GB" sz="2300" smtClean="0"/>
              <a:t> (</a:t>
            </a:r>
            <a:r>
              <a:rPr lang="en-GB" sz="2300" i="1" smtClean="0"/>
              <a:t>hardware</a:t>
            </a:r>
            <a:r>
              <a:rPr lang="en-GB" sz="2300" smtClean="0"/>
              <a:t> maupun </a:t>
            </a:r>
            <a:r>
              <a:rPr lang="en-GB" sz="2300" i="1" smtClean="0"/>
              <a:t>software</a:t>
            </a:r>
            <a:r>
              <a:rPr lang="en-GB" sz="2300" smtClean="0"/>
              <a:t>)</a:t>
            </a:r>
          </a:p>
          <a:p>
            <a:pPr lvl="2" eaLnBrk="1" hangingPunct="1"/>
            <a:r>
              <a:rPr lang="en-GB" sz="2100" smtClean="0"/>
              <a:t>Membutuhkan data </a:t>
            </a:r>
            <a:r>
              <a:rPr lang="en-GB" sz="2100" i="1" smtClean="0"/>
              <a:t>performance benchmark</a:t>
            </a:r>
            <a:r>
              <a:rPr lang="en-GB" sz="2100" smtClean="0"/>
              <a:t> dari vendor atau industri.</a:t>
            </a:r>
          </a:p>
          <a:p>
            <a:pPr lvl="1" eaLnBrk="1" hangingPunct="1"/>
            <a:r>
              <a:rPr lang="en-GB" sz="2300" smtClean="0"/>
              <a:t>Termasuk masalah ketahanan terhadap gangguan (eliminasi SPoF).</a:t>
            </a:r>
            <a:endParaRPr lang="en-US" sz="2300" smtClean="0"/>
          </a:p>
        </p:txBody>
      </p:sp>
    </p:spTree>
    <p:extLst>
      <p:ext uri="{BB962C8B-B14F-4D97-AF65-F5344CB8AC3E}">
        <p14:creationId xmlns:p14="http://schemas.microsoft.com/office/powerpoint/2010/main" val="379187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376D69A-67A0-45CD-ABC5-4E61839CC6A1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36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Dokumen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Rencana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213"/>
            <a:ext cx="8229600" cy="15541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smtClean="0"/>
              <a:t>Dokumen rencana kapasitas layanan TI harus diterbitkan secara periodik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smtClean="0"/>
              <a:t>Setidak-tidaknya mengikuti periode penyusunan anggaran belanja TI.</a:t>
            </a:r>
          </a:p>
        </p:txBody>
      </p:sp>
      <p:sp>
        <p:nvSpPr>
          <p:cNvPr id="169988" name="Rectangle 4"/>
          <p:cNvSpPr>
            <a:spLocks noChangeArrowheads="1"/>
          </p:cNvSpPr>
          <p:nvPr/>
        </p:nvSpPr>
        <p:spPr bwMode="auto">
          <a:xfrm>
            <a:off x="533400" y="3235602"/>
            <a:ext cx="7867650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GB" sz="2700" dirty="0" err="1">
                <a:latin typeface="Comic Sans MS" pitchFamily="66" charset="0"/>
              </a:rPr>
              <a:t>Garis</a:t>
            </a:r>
            <a:r>
              <a:rPr lang="en-GB" sz="2700" dirty="0">
                <a:latin typeface="Comic Sans MS" pitchFamily="66" charset="0"/>
              </a:rPr>
              <a:t> </a:t>
            </a:r>
            <a:r>
              <a:rPr lang="en-GB" sz="2700" dirty="0" err="1">
                <a:latin typeface="Comic Sans MS" pitchFamily="66" charset="0"/>
              </a:rPr>
              <a:t>besar</a:t>
            </a:r>
            <a:r>
              <a:rPr lang="en-GB" sz="2700" dirty="0">
                <a:latin typeface="Comic Sans MS" pitchFamily="66" charset="0"/>
              </a:rPr>
              <a:t> </a:t>
            </a:r>
            <a:r>
              <a:rPr lang="en-GB" sz="2700" dirty="0" err="1">
                <a:latin typeface="Comic Sans MS" pitchFamily="66" charset="0"/>
              </a:rPr>
              <a:t>isi</a:t>
            </a:r>
            <a:r>
              <a:rPr lang="en-GB" sz="2700" dirty="0">
                <a:latin typeface="Comic Sans MS" pitchFamily="66" charset="0"/>
              </a:rPr>
              <a:t> </a:t>
            </a:r>
            <a:r>
              <a:rPr lang="en-GB" sz="2700" dirty="0" err="1">
                <a:latin typeface="Comic Sans MS" pitchFamily="66" charset="0"/>
              </a:rPr>
              <a:t>dokumen</a:t>
            </a:r>
            <a:r>
              <a:rPr lang="en-GB" sz="2700" b="0" dirty="0">
                <a:latin typeface="Comic Sans MS" pitchFamily="66" charset="0"/>
              </a:rPr>
              <a:t>:</a:t>
            </a:r>
          </a:p>
          <a:p>
            <a:pPr marL="742950" lvl="1" indent="-28575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¨"/>
            </a:pPr>
            <a:r>
              <a:rPr lang="en-GB" sz="2300" b="0" i="1" dirty="0" err="1">
                <a:latin typeface="Comic Sans MS" pitchFamily="66" charset="0"/>
              </a:rPr>
              <a:t>Pendahuluan</a:t>
            </a:r>
            <a:r>
              <a:rPr lang="en-GB" sz="2300" b="0" dirty="0">
                <a:latin typeface="Comic Sans MS" pitchFamily="66" charset="0"/>
              </a:rPr>
              <a:t>: 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 dirty="0" err="1">
                <a:latin typeface="Comic Sans MS" pitchFamily="66" charset="0"/>
              </a:rPr>
              <a:t>Latar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belakang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permasalahan</a:t>
            </a:r>
            <a:r>
              <a:rPr lang="en-GB" sz="2100" b="0" dirty="0">
                <a:latin typeface="Comic Sans MS" pitchFamily="66" charset="0"/>
              </a:rPr>
              <a:t>: status </a:t>
            </a:r>
            <a:r>
              <a:rPr lang="en-GB" sz="2100" b="0" dirty="0" err="1">
                <a:latin typeface="Comic Sans MS" pitchFamily="66" charset="0"/>
              </a:rPr>
              <a:t>saat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ini</a:t>
            </a:r>
            <a:r>
              <a:rPr lang="en-GB" sz="2100" b="0" dirty="0">
                <a:latin typeface="Comic Sans MS" pitchFamily="66" charset="0"/>
              </a:rPr>
              <a:t>, </a:t>
            </a:r>
            <a:r>
              <a:rPr lang="en-GB" sz="2100" b="0" dirty="0" err="1">
                <a:latin typeface="Comic Sans MS" pitchFamily="66" charset="0"/>
              </a:rPr>
              <a:t>permasalahan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kapasitas</a:t>
            </a:r>
            <a:r>
              <a:rPr lang="en-GB" sz="2100" b="0" dirty="0">
                <a:latin typeface="Comic Sans MS" pitchFamily="66" charset="0"/>
              </a:rPr>
              <a:t>, </a:t>
            </a:r>
            <a:r>
              <a:rPr lang="en-GB" sz="2100" b="0" dirty="0" err="1">
                <a:latin typeface="Comic Sans MS" pitchFamily="66" charset="0"/>
              </a:rPr>
              <a:t>rencana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bisnis</a:t>
            </a:r>
            <a:r>
              <a:rPr lang="en-GB" sz="2100" b="0" dirty="0">
                <a:latin typeface="Comic Sans MS" pitchFamily="66" charset="0"/>
              </a:rPr>
              <a:t>.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 dirty="0" err="1">
                <a:latin typeface="Comic Sans MS" pitchFamily="66" charset="0"/>
              </a:rPr>
              <a:t>Ruang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lingkup</a:t>
            </a:r>
            <a:r>
              <a:rPr lang="en-GB" sz="2100" b="0" dirty="0">
                <a:latin typeface="Comic Sans MS" pitchFamily="66" charset="0"/>
              </a:rPr>
              <a:t>: </a:t>
            </a:r>
            <a:r>
              <a:rPr lang="en-GB" sz="2100" b="0" dirty="0" err="1">
                <a:latin typeface="Comic Sans MS" pitchFamily="66" charset="0"/>
              </a:rPr>
              <a:t>sumber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daya</a:t>
            </a:r>
            <a:r>
              <a:rPr lang="en-GB" sz="2100" b="0" dirty="0">
                <a:latin typeface="Comic Sans MS" pitchFamily="66" charset="0"/>
              </a:rPr>
              <a:t> &amp; </a:t>
            </a:r>
            <a:r>
              <a:rPr lang="en-GB" sz="2100" b="0" dirty="0" err="1">
                <a:latin typeface="Comic Sans MS" pitchFamily="66" charset="0"/>
              </a:rPr>
              <a:t>layanan</a:t>
            </a:r>
            <a:r>
              <a:rPr lang="en-GB" sz="2100" b="0" dirty="0">
                <a:latin typeface="Comic Sans MS" pitchFamily="66" charset="0"/>
              </a:rPr>
              <a:t> TI.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 dirty="0" err="1">
                <a:latin typeface="Comic Sans MS" pitchFamily="66" charset="0"/>
              </a:rPr>
              <a:t>Metode</a:t>
            </a:r>
            <a:r>
              <a:rPr lang="en-GB" sz="2100" b="0" dirty="0">
                <a:latin typeface="Comic Sans MS" pitchFamily="66" charset="0"/>
              </a:rPr>
              <a:t> </a:t>
            </a:r>
            <a:r>
              <a:rPr lang="en-GB" sz="2100" b="0" dirty="0" err="1">
                <a:latin typeface="Comic Sans MS" pitchFamily="66" charset="0"/>
              </a:rPr>
              <a:t>pengumpulan</a:t>
            </a:r>
            <a:r>
              <a:rPr lang="en-GB" sz="2100" b="0" dirty="0">
                <a:latin typeface="Comic Sans MS" pitchFamily="66" charset="0"/>
              </a:rPr>
              <a:t> data.</a:t>
            </a:r>
          </a:p>
          <a:p>
            <a:pPr marL="1143000" lvl="2" indent="-228600" algn="l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</a:pPr>
            <a:r>
              <a:rPr lang="en-GB" sz="2100" b="0" dirty="0" err="1">
                <a:latin typeface="Comic Sans MS" pitchFamily="66" charset="0"/>
              </a:rPr>
              <a:t>Asumsi-asumsi</a:t>
            </a:r>
            <a:r>
              <a:rPr lang="en-GB" sz="2100" b="0" dirty="0">
                <a:latin typeface="Comic Sans MS" pitchFamily="66" charset="0"/>
              </a:rPr>
              <a:t> yang </a:t>
            </a:r>
            <a:r>
              <a:rPr lang="en-GB" sz="2100" b="0" dirty="0" err="1">
                <a:latin typeface="Comic Sans MS" pitchFamily="66" charset="0"/>
              </a:rPr>
              <a:t>diambil</a:t>
            </a:r>
            <a:r>
              <a:rPr lang="en-GB" sz="2100" b="0" dirty="0"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5393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9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988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584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819B6C-EC03-4C76-B725-A67E17D9A1EC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37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Dokumen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Rencana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4838" y="1674813"/>
            <a:ext cx="8081962" cy="4948237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GB" sz="2300" i="1" dirty="0" err="1" smtClean="0"/>
              <a:t>Ringkasan</a:t>
            </a:r>
            <a:r>
              <a:rPr lang="en-GB" sz="2300" i="1" dirty="0" smtClean="0"/>
              <a:t> </a:t>
            </a:r>
            <a:r>
              <a:rPr lang="en-GB" sz="2300" i="1" dirty="0" err="1" smtClean="0"/>
              <a:t>Eksekutif</a:t>
            </a:r>
            <a:endParaRPr lang="en-GB" sz="2300" i="1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300" i="1" dirty="0" err="1" smtClean="0"/>
              <a:t>Skenario</a:t>
            </a:r>
            <a:r>
              <a:rPr lang="en-GB" sz="2300" i="1" dirty="0" smtClean="0"/>
              <a:t> </a:t>
            </a:r>
            <a:r>
              <a:rPr lang="en-GB" sz="2300" i="1" dirty="0" err="1" smtClean="0"/>
              <a:t>Bisnis</a:t>
            </a:r>
            <a:r>
              <a:rPr lang="en-GB" sz="2300" i="1" dirty="0" smtClean="0"/>
              <a:t> (business capacity)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Gambaran</a:t>
            </a:r>
            <a:r>
              <a:rPr lang="en-GB" sz="2100" dirty="0" smtClean="0"/>
              <a:t> </a:t>
            </a:r>
            <a:r>
              <a:rPr lang="en-GB" sz="2100" dirty="0" err="1" smtClean="0"/>
              <a:t>kebutuhan</a:t>
            </a:r>
            <a:r>
              <a:rPr lang="en-GB" sz="2100" dirty="0" smtClean="0"/>
              <a:t> </a:t>
            </a:r>
            <a:r>
              <a:rPr lang="en-GB" sz="2100" dirty="0" err="1" smtClean="0"/>
              <a:t>bisnis</a:t>
            </a:r>
            <a:r>
              <a:rPr lang="en-GB" sz="2100" dirty="0" smtClean="0"/>
              <a:t> </a:t>
            </a:r>
            <a:r>
              <a:rPr lang="en-GB" sz="2100" dirty="0" err="1" smtClean="0"/>
              <a:t>saat</a:t>
            </a:r>
            <a:r>
              <a:rPr lang="en-GB" sz="2100" dirty="0" smtClean="0"/>
              <a:t> </a:t>
            </a:r>
            <a:r>
              <a:rPr lang="en-GB" sz="2100" dirty="0" err="1" smtClean="0"/>
              <a:t>ini</a:t>
            </a:r>
            <a:r>
              <a:rPr lang="en-GB" sz="2100" dirty="0" smtClean="0"/>
              <a:t> </a:t>
            </a:r>
            <a:r>
              <a:rPr lang="en-GB" sz="2100" dirty="0" err="1" smtClean="0"/>
              <a:t>dan</a:t>
            </a:r>
            <a:r>
              <a:rPr lang="en-GB" sz="2100" dirty="0" smtClean="0"/>
              <a:t> </a:t>
            </a:r>
            <a:r>
              <a:rPr lang="en-GB" sz="2100" dirty="0" err="1" smtClean="0"/>
              <a:t>kedepan</a:t>
            </a:r>
            <a:r>
              <a:rPr lang="en-GB" sz="2100" dirty="0" smtClean="0"/>
              <a:t>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i="1" dirty="0" err="1" smtClean="0"/>
              <a:t>Layanan</a:t>
            </a:r>
            <a:r>
              <a:rPr lang="en-GB" sz="2300" i="1" dirty="0" smtClean="0"/>
              <a:t> TI (service capacity)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Profil</a:t>
            </a:r>
            <a:r>
              <a:rPr lang="en-GB" sz="2100" dirty="0" smtClean="0"/>
              <a:t> </a:t>
            </a:r>
            <a:r>
              <a:rPr lang="en-GB" sz="2100" dirty="0" err="1" smtClean="0"/>
              <a:t>utilisasi</a:t>
            </a:r>
            <a:r>
              <a:rPr lang="en-GB" sz="2100" dirty="0" smtClean="0"/>
              <a:t> </a:t>
            </a:r>
            <a:r>
              <a:rPr lang="en-GB" sz="2100" dirty="0" err="1" smtClean="0"/>
              <a:t>sumber</a:t>
            </a:r>
            <a:r>
              <a:rPr lang="en-GB" sz="2100" dirty="0" smtClean="0"/>
              <a:t> </a:t>
            </a:r>
            <a:r>
              <a:rPr lang="en-GB" sz="2100" dirty="0" err="1" smtClean="0"/>
              <a:t>daya</a:t>
            </a:r>
            <a:r>
              <a:rPr lang="en-GB" sz="2100" dirty="0" smtClean="0"/>
              <a:t> TI </a:t>
            </a:r>
            <a:r>
              <a:rPr lang="en-GB" sz="2100" dirty="0" err="1" smtClean="0"/>
              <a:t>tiap</a:t>
            </a:r>
            <a:r>
              <a:rPr lang="en-GB" sz="2100" dirty="0" smtClean="0"/>
              <a:t> </a:t>
            </a:r>
            <a:r>
              <a:rPr lang="en-GB" sz="2100" dirty="0" err="1" smtClean="0"/>
              <a:t>layanan</a:t>
            </a:r>
            <a:r>
              <a:rPr lang="en-GB" sz="2100" dirty="0" smtClean="0"/>
              <a:t> </a:t>
            </a:r>
            <a:r>
              <a:rPr lang="en-GB" sz="2100" dirty="0" err="1" smtClean="0"/>
              <a:t>saat</a:t>
            </a:r>
            <a:r>
              <a:rPr lang="en-GB" sz="2100" dirty="0" smtClean="0"/>
              <a:t> </a:t>
            </a:r>
            <a:r>
              <a:rPr lang="en-GB" sz="2100" dirty="0" err="1" smtClean="0"/>
              <a:t>ini</a:t>
            </a:r>
            <a:r>
              <a:rPr lang="en-GB" sz="21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Proyeksi</a:t>
            </a:r>
            <a:r>
              <a:rPr lang="en-GB" sz="2100" dirty="0" smtClean="0"/>
              <a:t> </a:t>
            </a:r>
            <a:r>
              <a:rPr lang="en-GB" sz="2100" dirty="0" err="1" smtClean="0"/>
              <a:t>beban</a:t>
            </a:r>
            <a:r>
              <a:rPr lang="en-GB" sz="2100" dirty="0" smtClean="0"/>
              <a:t> </a:t>
            </a:r>
            <a:r>
              <a:rPr lang="en-GB" sz="2100" dirty="0" err="1" smtClean="0"/>
              <a:t>kerja</a:t>
            </a:r>
            <a:r>
              <a:rPr lang="en-GB" sz="2100" dirty="0" smtClean="0"/>
              <a:t> </a:t>
            </a:r>
            <a:r>
              <a:rPr lang="en-GB" sz="2100" dirty="0" err="1" smtClean="0"/>
              <a:t>layanan-layanan</a:t>
            </a:r>
            <a:r>
              <a:rPr lang="en-GB" sz="2100" dirty="0" smtClean="0"/>
              <a:t> TI.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i="1" dirty="0" err="1" smtClean="0"/>
              <a:t>Sumber</a:t>
            </a:r>
            <a:r>
              <a:rPr lang="en-GB" sz="2300" i="1" dirty="0" smtClean="0"/>
              <a:t> </a:t>
            </a:r>
            <a:r>
              <a:rPr lang="en-GB" sz="2300" i="1" dirty="0" err="1" smtClean="0"/>
              <a:t>Daya</a:t>
            </a:r>
            <a:r>
              <a:rPr lang="en-GB" sz="2300" i="1" dirty="0" smtClean="0"/>
              <a:t> TI (resource capacity)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Rincian</a:t>
            </a:r>
            <a:r>
              <a:rPr lang="en-GB" sz="2100" dirty="0" smtClean="0"/>
              <a:t> </a:t>
            </a:r>
            <a:r>
              <a:rPr lang="en-GB" sz="2100" dirty="0" err="1" smtClean="0"/>
              <a:t>statistik</a:t>
            </a:r>
            <a:r>
              <a:rPr lang="en-GB" sz="2100" dirty="0" smtClean="0"/>
              <a:t> </a:t>
            </a:r>
            <a:r>
              <a:rPr lang="en-GB" sz="2100" dirty="0" err="1" smtClean="0"/>
              <a:t>penggunaan</a:t>
            </a:r>
            <a:r>
              <a:rPr lang="en-GB" sz="2100" dirty="0" smtClean="0"/>
              <a:t> </a:t>
            </a:r>
            <a:r>
              <a:rPr lang="en-GB" sz="2100" dirty="0" err="1" smtClean="0"/>
              <a:t>komponen-komponen</a:t>
            </a:r>
            <a:r>
              <a:rPr lang="en-GB" sz="2100" dirty="0" smtClean="0"/>
              <a:t> </a:t>
            </a:r>
            <a:r>
              <a:rPr lang="en-GB" sz="2100" dirty="0" err="1" smtClean="0"/>
              <a:t>infrastruktur</a:t>
            </a:r>
            <a:r>
              <a:rPr lang="en-GB" sz="2100" dirty="0" smtClean="0"/>
              <a:t>.</a:t>
            </a:r>
          </a:p>
          <a:p>
            <a:pPr lvl="2" eaLnBrk="1" hangingPunct="1">
              <a:lnSpc>
                <a:spcPct val="90000"/>
              </a:lnSpc>
            </a:pPr>
            <a:r>
              <a:rPr lang="en-GB" sz="2100" dirty="0" err="1" smtClean="0"/>
              <a:t>Proyeksi</a:t>
            </a:r>
            <a:r>
              <a:rPr lang="en-GB" sz="2100" dirty="0" smtClean="0"/>
              <a:t> </a:t>
            </a:r>
            <a:r>
              <a:rPr lang="en-GB" sz="2100" dirty="0" err="1" smtClean="0"/>
              <a:t>beban</a:t>
            </a:r>
            <a:r>
              <a:rPr lang="en-GB" sz="2100" dirty="0" smtClean="0"/>
              <a:t> </a:t>
            </a:r>
            <a:r>
              <a:rPr lang="en-GB" sz="2100" dirty="0" err="1" smtClean="0"/>
              <a:t>penggunaan</a:t>
            </a:r>
            <a:r>
              <a:rPr lang="en-GB" sz="2100" dirty="0" smtClean="0"/>
              <a:t> </a:t>
            </a:r>
            <a:r>
              <a:rPr lang="en-GB" sz="2100" dirty="0" err="1" smtClean="0"/>
              <a:t>komponen-komponen</a:t>
            </a:r>
            <a:r>
              <a:rPr lang="en-GB" sz="2100" dirty="0" smtClean="0"/>
              <a:t> </a:t>
            </a:r>
            <a:r>
              <a:rPr lang="en-GB" sz="2100" dirty="0" err="1" smtClean="0"/>
              <a:t>infrastruktur</a:t>
            </a:r>
            <a:r>
              <a:rPr lang="en-GB" sz="2100" dirty="0" smtClean="0"/>
              <a:t>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1034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6E5CB5C-A006-4B81-895B-D556A48B628F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38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Dokumen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Rencana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Kapasitas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GB" sz="2400" i="1" dirty="0" err="1" smtClean="0"/>
              <a:t>Opsi-opsi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peningkatan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kapasitas</a:t>
            </a:r>
            <a:r>
              <a:rPr lang="en-GB" sz="2400" dirty="0" smtClean="0"/>
              <a:t>.</a:t>
            </a:r>
          </a:p>
          <a:p>
            <a:pPr lvl="1" eaLnBrk="1" hangingPunct="1"/>
            <a:r>
              <a:rPr lang="en-GB" sz="2400" i="1" dirty="0" smtClean="0"/>
              <a:t>Model </a:t>
            </a:r>
            <a:r>
              <a:rPr lang="en-GB" sz="2400" i="1" dirty="0" err="1" smtClean="0"/>
              <a:t>kebutuhan</a:t>
            </a:r>
            <a:r>
              <a:rPr lang="en-GB" sz="2400" i="1" dirty="0" smtClean="0"/>
              <a:t> </a:t>
            </a:r>
            <a:r>
              <a:rPr lang="en-GB" sz="2400" i="1" dirty="0" err="1" smtClean="0"/>
              <a:t>biaya</a:t>
            </a:r>
            <a:r>
              <a:rPr lang="en-GB" sz="2400" dirty="0" smtClean="0"/>
              <a:t> </a:t>
            </a:r>
            <a:r>
              <a:rPr lang="en-GB" sz="2400" dirty="0" err="1" smtClean="0"/>
              <a:t>untuk</a:t>
            </a:r>
            <a:r>
              <a:rPr lang="en-GB" sz="2400" dirty="0" smtClean="0"/>
              <a:t> </a:t>
            </a:r>
            <a:r>
              <a:rPr lang="en-GB" sz="2400" dirty="0" err="1" smtClean="0"/>
              <a:t>tiap</a:t>
            </a:r>
            <a:r>
              <a:rPr lang="en-GB" sz="2400" dirty="0" smtClean="0"/>
              <a:t> </a:t>
            </a:r>
            <a:r>
              <a:rPr lang="en-GB" sz="2400" dirty="0" err="1" smtClean="0"/>
              <a:t>opsi</a:t>
            </a:r>
            <a:r>
              <a:rPr lang="en-GB" sz="2400" dirty="0" smtClean="0"/>
              <a:t> </a:t>
            </a:r>
            <a:r>
              <a:rPr lang="en-GB" sz="2400" dirty="0" err="1" smtClean="0"/>
              <a:t>peningkatan</a:t>
            </a:r>
            <a:r>
              <a:rPr lang="en-GB" sz="2400" dirty="0" smtClean="0"/>
              <a:t> </a:t>
            </a:r>
            <a:r>
              <a:rPr lang="en-GB" sz="2400" dirty="0" err="1" smtClean="0"/>
              <a:t>kapasitas</a:t>
            </a:r>
            <a:r>
              <a:rPr lang="en-GB" sz="2400" dirty="0" smtClean="0"/>
              <a:t>.</a:t>
            </a:r>
          </a:p>
          <a:p>
            <a:pPr lvl="1" eaLnBrk="1" hangingPunct="1"/>
            <a:r>
              <a:rPr lang="en-GB" sz="2400" i="1" dirty="0" err="1" smtClean="0"/>
              <a:t>Rekomendasi</a:t>
            </a:r>
            <a:r>
              <a:rPr lang="en-GB" sz="2400" dirty="0" smtClean="0"/>
              <a:t>. </a:t>
            </a:r>
            <a:r>
              <a:rPr lang="en-GB" sz="2400" dirty="0" err="1" smtClean="0"/>
              <a:t>Dengan</a:t>
            </a:r>
            <a:r>
              <a:rPr lang="en-GB" sz="2400" dirty="0" smtClean="0"/>
              <a:t> </a:t>
            </a:r>
            <a:r>
              <a:rPr lang="en-GB" sz="2400" dirty="0" err="1" smtClean="0"/>
              <a:t>penjelasan</a:t>
            </a:r>
            <a:r>
              <a:rPr lang="en-GB" sz="2400" dirty="0" smtClean="0"/>
              <a:t>:</a:t>
            </a:r>
          </a:p>
          <a:p>
            <a:pPr lvl="2" eaLnBrk="1" hangingPunct="1"/>
            <a:r>
              <a:rPr lang="en-GB" dirty="0" err="1" smtClean="0"/>
              <a:t>Manfaat</a:t>
            </a:r>
            <a:r>
              <a:rPr lang="en-GB" dirty="0" smtClean="0"/>
              <a:t> </a:t>
            </a:r>
            <a:r>
              <a:rPr lang="en-GB" dirty="0" err="1" smtClean="0"/>
              <a:t>bisnisnya</a:t>
            </a:r>
            <a:r>
              <a:rPr lang="en-GB" dirty="0" smtClean="0"/>
              <a:t>.</a:t>
            </a:r>
          </a:p>
          <a:p>
            <a:pPr lvl="2" eaLnBrk="1" hangingPunct="1"/>
            <a:r>
              <a:rPr lang="en-GB" dirty="0" err="1" smtClean="0"/>
              <a:t>Dampak</a:t>
            </a:r>
            <a:r>
              <a:rPr lang="en-GB" dirty="0" smtClean="0"/>
              <a:t> </a:t>
            </a:r>
            <a:r>
              <a:rPr lang="en-GB" dirty="0" err="1" smtClean="0"/>
              <a:t>potensial</a:t>
            </a:r>
            <a:r>
              <a:rPr lang="en-GB" dirty="0" smtClean="0"/>
              <a:t> </a:t>
            </a:r>
            <a:r>
              <a:rPr lang="en-GB" dirty="0" err="1" smtClean="0"/>
              <a:t>dilaksanakannya</a:t>
            </a:r>
            <a:r>
              <a:rPr lang="en-GB" dirty="0" smtClean="0"/>
              <a:t> </a:t>
            </a:r>
            <a:r>
              <a:rPr lang="en-GB" dirty="0" err="1" smtClean="0"/>
              <a:t>rekomendasi</a:t>
            </a:r>
            <a:r>
              <a:rPr lang="en-GB" dirty="0" smtClean="0"/>
              <a:t>.</a:t>
            </a:r>
          </a:p>
          <a:p>
            <a:pPr lvl="2" eaLnBrk="1" hangingPunct="1"/>
            <a:r>
              <a:rPr lang="en-GB" dirty="0" err="1" smtClean="0"/>
              <a:t>Resikonya</a:t>
            </a:r>
            <a:r>
              <a:rPr lang="en-GB" dirty="0" smtClean="0"/>
              <a:t>.</a:t>
            </a:r>
          </a:p>
          <a:p>
            <a:pPr lvl="2" eaLnBrk="1" hangingPunct="1"/>
            <a:r>
              <a:rPr lang="en-GB" dirty="0" err="1" smtClean="0"/>
              <a:t>Kebutuhan</a:t>
            </a:r>
            <a:r>
              <a:rPr lang="en-GB" dirty="0" smtClean="0"/>
              <a:t> </a:t>
            </a:r>
            <a:r>
              <a:rPr lang="en-GB" dirty="0" err="1" smtClean="0"/>
              <a:t>sumber</a:t>
            </a:r>
            <a:r>
              <a:rPr lang="en-GB" dirty="0" smtClean="0"/>
              <a:t> </a:t>
            </a:r>
            <a:r>
              <a:rPr lang="en-GB" dirty="0" err="1" smtClean="0"/>
              <a:t>daya</a:t>
            </a:r>
            <a:r>
              <a:rPr lang="en-GB" dirty="0" smtClean="0"/>
              <a:t>, </a:t>
            </a:r>
            <a:r>
              <a:rPr lang="en-GB" dirty="0" err="1" smtClean="0"/>
              <a:t>termasuk</a:t>
            </a:r>
            <a:r>
              <a:rPr lang="en-GB" dirty="0" smtClean="0"/>
              <a:t> </a:t>
            </a:r>
            <a:r>
              <a:rPr lang="en-GB" dirty="0" err="1" smtClean="0"/>
              <a:t>perlengkapan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SDM.</a:t>
            </a:r>
          </a:p>
          <a:p>
            <a:pPr lvl="2" eaLnBrk="1" hangingPunct="1"/>
            <a:r>
              <a:rPr lang="en-GB" dirty="0" err="1" smtClean="0"/>
              <a:t>Biaya</a:t>
            </a:r>
            <a:r>
              <a:rPr lang="en-GB" dirty="0" smtClean="0"/>
              <a:t> </a:t>
            </a:r>
            <a:r>
              <a:rPr lang="en-GB" dirty="0" err="1" smtClean="0"/>
              <a:t>instalasi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pengoperasian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778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789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B447C8B-AFC8-459F-B954-1AAB8B293762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39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Permasalahan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z="2800" dirty="0" err="1" smtClean="0"/>
              <a:t>Ekspektasi</a:t>
            </a:r>
            <a:r>
              <a:rPr lang="en-GB" sz="2800" dirty="0" smtClean="0"/>
              <a:t> </a:t>
            </a:r>
            <a:r>
              <a:rPr lang="en-GB" sz="2800" dirty="0" err="1" smtClean="0"/>
              <a:t>konsumen</a:t>
            </a:r>
            <a:r>
              <a:rPr lang="en-GB" sz="2800" dirty="0" smtClean="0"/>
              <a:t> yang </a:t>
            </a:r>
            <a:r>
              <a:rPr lang="en-GB" sz="2800" dirty="0" err="1" smtClean="0"/>
              <a:t>melebihi</a:t>
            </a:r>
            <a:r>
              <a:rPr lang="en-GB" sz="2800" dirty="0" smtClean="0"/>
              <a:t> </a:t>
            </a:r>
            <a:r>
              <a:rPr lang="en-GB" sz="2800" dirty="0" err="1" smtClean="0"/>
              <a:t>kelayakan</a:t>
            </a:r>
            <a:r>
              <a:rPr lang="en-GB" sz="2800" dirty="0" smtClean="0"/>
              <a:t> </a:t>
            </a:r>
            <a:r>
              <a:rPr lang="en-GB" sz="2800" dirty="0" err="1" smtClean="0"/>
              <a:t>teknis</a:t>
            </a:r>
            <a:r>
              <a:rPr lang="en-GB" sz="2800" dirty="0" smtClean="0"/>
              <a:t>.</a:t>
            </a:r>
          </a:p>
          <a:p>
            <a:pPr lvl="1" eaLnBrk="1" hangingPunct="1"/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dijelaskan</a:t>
            </a:r>
            <a:r>
              <a:rPr lang="en-GB" dirty="0" smtClean="0"/>
              <a:t> </a:t>
            </a:r>
            <a:r>
              <a:rPr lang="en-GB" dirty="0" err="1" smtClean="0"/>
              <a:t>implikasi</a:t>
            </a:r>
            <a:r>
              <a:rPr lang="en-GB" dirty="0" smtClean="0"/>
              <a:t> </a:t>
            </a:r>
            <a:r>
              <a:rPr lang="en-GB" dirty="0" err="1" smtClean="0"/>
              <a:t>biayanya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en-GB" sz="2800" dirty="0" err="1" smtClean="0"/>
              <a:t>Beli</a:t>
            </a:r>
            <a:r>
              <a:rPr lang="en-GB" sz="2800" dirty="0" smtClean="0"/>
              <a:t> </a:t>
            </a:r>
            <a:r>
              <a:rPr lang="en-GB" sz="2800" dirty="0" err="1" smtClean="0"/>
              <a:t>kapasitas</a:t>
            </a:r>
            <a:r>
              <a:rPr lang="en-GB" sz="2800" dirty="0" smtClean="0"/>
              <a:t> </a:t>
            </a:r>
            <a:r>
              <a:rPr lang="en-GB" sz="2800" dirty="0" err="1" smtClean="0"/>
              <a:t>besar</a:t>
            </a:r>
            <a:r>
              <a:rPr lang="en-GB" sz="2800" dirty="0" smtClean="0"/>
              <a:t> </a:t>
            </a:r>
            <a:r>
              <a:rPr lang="en-GB" sz="2800" b="1" dirty="0" err="1" smtClean="0"/>
              <a:t>sekarang</a:t>
            </a:r>
            <a:r>
              <a:rPr lang="en-GB" sz="2800" dirty="0" smtClean="0"/>
              <a:t> </a:t>
            </a:r>
            <a:r>
              <a:rPr lang="en-GB" sz="2800" i="1" dirty="0" err="1" smtClean="0"/>
              <a:t>vs</a:t>
            </a:r>
            <a:r>
              <a:rPr lang="en-GB" sz="2800" dirty="0" smtClean="0"/>
              <a:t> </a:t>
            </a:r>
            <a:r>
              <a:rPr lang="en-GB" sz="2800" b="1" dirty="0" err="1" smtClean="0"/>
              <a:t>secara</a:t>
            </a:r>
            <a:r>
              <a:rPr lang="en-GB" sz="2800" b="1" dirty="0" smtClean="0"/>
              <a:t> </a:t>
            </a:r>
            <a:r>
              <a:rPr lang="en-GB" sz="2800" b="1" dirty="0" err="1" smtClean="0"/>
              <a:t>bertahap</a:t>
            </a:r>
            <a:endParaRPr lang="en-GB" sz="2800" b="1" dirty="0" smtClean="0"/>
          </a:p>
          <a:p>
            <a:pPr lvl="1" eaLnBrk="1" hangingPunct="1"/>
            <a:r>
              <a:rPr lang="en-GB" dirty="0" err="1" smtClean="0"/>
              <a:t>Peningkatan</a:t>
            </a:r>
            <a:r>
              <a:rPr lang="en-GB" dirty="0" smtClean="0"/>
              <a:t> </a:t>
            </a:r>
            <a:r>
              <a:rPr lang="en-GB" dirty="0" err="1" smtClean="0"/>
              <a:t>eksponensial</a:t>
            </a:r>
            <a:r>
              <a:rPr lang="en-GB" dirty="0" smtClean="0"/>
              <a:t> </a:t>
            </a:r>
            <a:r>
              <a:rPr lang="en-GB" dirty="0" err="1" smtClean="0"/>
              <a:t>kapasitas</a:t>
            </a:r>
            <a:r>
              <a:rPr lang="en-GB" dirty="0" smtClean="0"/>
              <a:t> </a:t>
            </a:r>
            <a:r>
              <a:rPr lang="en-GB" dirty="0" err="1" smtClean="0"/>
              <a:t>teknologi</a:t>
            </a:r>
            <a:r>
              <a:rPr lang="en-GB" dirty="0" smtClean="0"/>
              <a:t> </a:t>
            </a:r>
            <a:r>
              <a:rPr lang="en-GB" dirty="0" err="1" smtClean="0"/>
              <a:t>baru</a:t>
            </a:r>
            <a:r>
              <a:rPr lang="en-GB" dirty="0" smtClean="0"/>
              <a:t>.</a:t>
            </a:r>
          </a:p>
          <a:p>
            <a:pPr lvl="1" eaLnBrk="1" hangingPunct="1"/>
            <a:r>
              <a:rPr lang="en-GB" dirty="0" err="1" smtClean="0"/>
              <a:t>Harga</a:t>
            </a:r>
            <a:r>
              <a:rPr lang="en-GB" dirty="0" smtClean="0"/>
              <a:t> </a:t>
            </a:r>
            <a:r>
              <a:rPr lang="en-GB" dirty="0" err="1" smtClean="0"/>
              <a:t>kapasitas</a:t>
            </a:r>
            <a:r>
              <a:rPr lang="en-GB" dirty="0" smtClean="0"/>
              <a:t> </a:t>
            </a:r>
            <a:r>
              <a:rPr lang="en-GB" dirty="0" err="1" smtClean="0"/>
              <a:t>sekarang</a:t>
            </a:r>
            <a:r>
              <a:rPr lang="en-GB" dirty="0" smtClean="0"/>
              <a:t> 6 </a:t>
            </a:r>
            <a:r>
              <a:rPr lang="en-GB" dirty="0" err="1" smtClean="0"/>
              <a:t>bulan</a:t>
            </a:r>
            <a:r>
              <a:rPr lang="en-GB" dirty="0" smtClean="0"/>
              <a:t> </a:t>
            </a:r>
            <a:r>
              <a:rPr lang="en-GB" dirty="0" err="1" smtClean="0"/>
              <a:t>lagi</a:t>
            </a:r>
            <a:r>
              <a:rPr lang="en-GB" dirty="0" smtClean="0"/>
              <a:t> </a:t>
            </a:r>
            <a:r>
              <a:rPr lang="en-GB" dirty="0" err="1" smtClean="0"/>
              <a:t>jauh</a:t>
            </a:r>
            <a:r>
              <a:rPr lang="en-GB" dirty="0" smtClean="0"/>
              <a:t>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murah</a:t>
            </a:r>
            <a:r>
              <a:rPr lang="en-GB" dirty="0" smtClean="0"/>
              <a:t>.</a:t>
            </a:r>
          </a:p>
          <a:p>
            <a:pPr eaLnBrk="1" hangingPunct="1">
              <a:spcBef>
                <a:spcPct val="40000"/>
              </a:spcBef>
            </a:pPr>
            <a:r>
              <a:rPr lang="en-GB" sz="2800" dirty="0" err="1" smtClean="0"/>
              <a:t>Tidak</a:t>
            </a:r>
            <a:r>
              <a:rPr lang="en-GB" sz="2800" dirty="0" smtClean="0"/>
              <a:t> </a:t>
            </a:r>
            <a:r>
              <a:rPr lang="en-GB" sz="2800" dirty="0" err="1" smtClean="0"/>
              <a:t>tersedianya</a:t>
            </a:r>
            <a:r>
              <a:rPr lang="en-GB" sz="2800" dirty="0" smtClean="0"/>
              <a:t> </a:t>
            </a:r>
            <a:r>
              <a:rPr lang="en-GB" sz="2800" dirty="0" err="1" smtClean="0"/>
              <a:t>informasi</a:t>
            </a:r>
            <a:r>
              <a:rPr lang="en-GB" sz="2800" dirty="0" smtClean="0"/>
              <a:t> </a:t>
            </a:r>
            <a:r>
              <a:rPr lang="en-GB" sz="2800" dirty="0" err="1" smtClean="0"/>
              <a:t>tentang</a:t>
            </a:r>
            <a:r>
              <a:rPr lang="en-GB" sz="2800" dirty="0" smtClean="0"/>
              <a:t> </a:t>
            </a:r>
            <a:r>
              <a:rPr lang="en-GB" sz="2800" dirty="0" err="1" smtClean="0"/>
              <a:t>rencana</a:t>
            </a:r>
            <a:r>
              <a:rPr lang="en-GB" sz="2800" dirty="0" smtClean="0"/>
              <a:t> </a:t>
            </a:r>
            <a:r>
              <a:rPr lang="en-GB" sz="2800" dirty="0" err="1" smtClean="0"/>
              <a:t>bisnis</a:t>
            </a:r>
            <a:endParaRPr lang="en-GB" sz="2800" dirty="0" smtClean="0"/>
          </a:p>
          <a:p>
            <a:pPr lvl="1" eaLnBrk="1" hangingPunct="1"/>
            <a:r>
              <a:rPr lang="en-GB" dirty="0" err="1" smtClean="0"/>
              <a:t>Juga</a:t>
            </a:r>
            <a:r>
              <a:rPr lang="en-GB" dirty="0" smtClean="0"/>
              <a:t>, </a:t>
            </a:r>
            <a:r>
              <a:rPr lang="en-GB" dirty="0" err="1" smtClean="0"/>
              <a:t>tidak</a:t>
            </a:r>
            <a:r>
              <a:rPr lang="en-GB" dirty="0" smtClean="0"/>
              <a:t> </a:t>
            </a:r>
            <a:r>
              <a:rPr lang="en-GB" dirty="0" err="1" smtClean="0"/>
              <a:t>semua</a:t>
            </a:r>
            <a:r>
              <a:rPr lang="en-GB" dirty="0" smtClean="0"/>
              <a:t> </a:t>
            </a:r>
            <a:r>
              <a:rPr lang="en-GB" dirty="0" err="1" smtClean="0"/>
              <a:t>aspek</a:t>
            </a:r>
            <a:r>
              <a:rPr lang="en-GB" dirty="0" smtClean="0"/>
              <a:t> </a:t>
            </a:r>
            <a:r>
              <a:rPr lang="en-GB" dirty="0" err="1" smtClean="0"/>
              <a:t>dapat</a:t>
            </a:r>
            <a:r>
              <a:rPr lang="en-GB" dirty="0" smtClean="0"/>
              <a:t> </a:t>
            </a:r>
            <a:r>
              <a:rPr lang="en-GB" dirty="0" err="1" smtClean="0"/>
              <a:t>diprediksi</a:t>
            </a:r>
            <a:r>
              <a:rPr lang="en-GB" dirty="0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227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1143000"/>
          </a:xfrm>
        </p:spPr>
        <p:txBody>
          <a:bodyPr/>
          <a:lstStyle/>
          <a:p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Learning </a:t>
            </a:r>
            <a:r>
              <a:rPr lang="id-ID" sz="3600" b="1" dirty="0">
                <a:solidFill>
                  <a:srgbClr val="FF3300"/>
                </a:solidFill>
                <a:latin typeface="Algerian" pitchFamily="82" charset="0"/>
              </a:rPr>
              <a:t> </a:t>
            </a:r>
            <a:r>
              <a:rPr lang="en-US" sz="3600" b="1" dirty="0">
                <a:solidFill>
                  <a:srgbClr val="FF3300"/>
                </a:solidFill>
                <a:latin typeface="Algerian" pitchFamily="82" charset="0"/>
              </a:rPr>
              <a:t>Outcomes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</a:t>
            </a:r>
            <a:r>
              <a:rPr lang="en-GB" dirty="0" err="1" smtClean="0"/>
              <a:t>enyusunan</a:t>
            </a:r>
            <a:r>
              <a:rPr lang="en-GB" dirty="0" smtClean="0"/>
              <a:t> </a:t>
            </a:r>
            <a:r>
              <a:rPr lang="en-GB" dirty="0" err="1"/>
              <a:t>rencana</a:t>
            </a:r>
            <a:r>
              <a:rPr lang="en-GB" dirty="0"/>
              <a:t> </a:t>
            </a:r>
            <a:r>
              <a:rPr lang="en-GB" dirty="0" err="1"/>
              <a:t>kapasitas</a:t>
            </a:r>
            <a:r>
              <a:rPr lang="en-GB" dirty="0"/>
              <a:t> </a:t>
            </a:r>
            <a:r>
              <a:rPr lang="en-GB" dirty="0" err="1"/>
              <a:t>infrastruktur</a:t>
            </a:r>
            <a:r>
              <a:rPr lang="en-GB" dirty="0"/>
              <a:t> T</a:t>
            </a:r>
            <a:r>
              <a:rPr lang="id-ID" dirty="0"/>
              <a:t>echnology S</a:t>
            </a:r>
            <a:r>
              <a:rPr lang="en-GB" dirty="0" smtClean="0"/>
              <a:t>I</a:t>
            </a:r>
            <a:endParaRPr lang="id-ID" dirty="0" smtClean="0"/>
          </a:p>
          <a:p>
            <a:r>
              <a:rPr lang="en-GB" dirty="0" err="1" smtClean="0"/>
              <a:t>Konsep</a:t>
            </a:r>
            <a:r>
              <a:rPr lang="en-GB" dirty="0" smtClean="0"/>
              <a:t> </a:t>
            </a:r>
            <a:r>
              <a:rPr lang="en-GB" dirty="0" err="1"/>
              <a:t>Manajemen</a:t>
            </a:r>
            <a:r>
              <a:rPr lang="en-GB" dirty="0"/>
              <a:t> </a:t>
            </a:r>
            <a:r>
              <a:rPr lang="en-GB" dirty="0" err="1"/>
              <a:t>Kapasitas</a:t>
            </a:r>
            <a:r>
              <a:rPr lang="en-GB" dirty="0"/>
              <a:t> </a:t>
            </a:r>
            <a:r>
              <a:rPr lang="en-GB" dirty="0" err="1"/>
              <a:t>menurut</a:t>
            </a:r>
            <a:r>
              <a:rPr lang="en-GB" dirty="0"/>
              <a:t> </a:t>
            </a:r>
            <a:r>
              <a:rPr lang="en-GB" i="1" dirty="0"/>
              <a:t>T</a:t>
            </a:r>
            <a:r>
              <a:rPr lang="id-ID" i="1" dirty="0"/>
              <a:t>ech nology S</a:t>
            </a:r>
            <a:r>
              <a:rPr lang="en-GB" i="1" dirty="0"/>
              <a:t>I Infrastructure Library</a:t>
            </a:r>
            <a:endParaRPr lang="id-ID" dirty="0"/>
          </a:p>
          <a:p>
            <a:r>
              <a:rPr lang="en-US" dirty="0" err="1" smtClean="0"/>
              <a:t>Hubungan</a:t>
            </a:r>
            <a:r>
              <a:rPr lang="en-US" dirty="0" smtClean="0"/>
              <a:t> </a:t>
            </a:r>
            <a:r>
              <a:rPr lang="en-US" dirty="0" err="1"/>
              <a:t>Antara</a:t>
            </a:r>
            <a:r>
              <a:rPr lang="en-US" dirty="0"/>
              <a:t> Perusahaan, </a:t>
            </a:r>
            <a:r>
              <a:rPr lang="en-US" dirty="0" err="1"/>
              <a:t>Infrastruktur</a:t>
            </a:r>
            <a:r>
              <a:rPr lang="en-US" dirty="0"/>
              <a:t> SI,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Kapabilitas</a:t>
            </a:r>
            <a:r>
              <a:rPr lang="en-US" dirty="0"/>
              <a:t> </a:t>
            </a:r>
            <a:r>
              <a:rPr lang="en-US" dirty="0" err="1"/>
              <a:t>Bisnis</a:t>
            </a:r>
            <a:endParaRPr lang="id-ID" dirty="0"/>
          </a:p>
          <a:p>
            <a:r>
              <a:rPr lang="id-ID" dirty="0"/>
              <a:t> </a:t>
            </a:r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760482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3891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9492C9D-C333-44D0-9E60-B49AFB247E07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40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GB" b="1" dirty="0" err="1" smtClean="0">
                <a:solidFill>
                  <a:srgbClr val="FF0000"/>
                </a:solidFill>
              </a:rPr>
              <a:t>Permasalahan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700" dirty="0" err="1" smtClean="0"/>
              <a:t>Sebagian</a:t>
            </a:r>
            <a:r>
              <a:rPr lang="en-GB" sz="2700" dirty="0" smtClean="0"/>
              <a:t> </a:t>
            </a:r>
            <a:r>
              <a:rPr lang="en-GB" sz="2700" dirty="0" err="1" smtClean="0"/>
              <a:t>komponen</a:t>
            </a:r>
            <a:r>
              <a:rPr lang="en-GB" sz="2700" dirty="0" smtClean="0"/>
              <a:t> </a:t>
            </a:r>
            <a:r>
              <a:rPr lang="en-GB" sz="2700" dirty="0" err="1" smtClean="0"/>
              <a:t>jaringan</a:t>
            </a:r>
            <a:r>
              <a:rPr lang="en-GB" sz="2700" dirty="0" smtClean="0"/>
              <a:t> (</a:t>
            </a:r>
            <a:r>
              <a:rPr lang="en-GB" sz="2700" dirty="0" err="1" smtClean="0"/>
              <a:t>koneksi</a:t>
            </a:r>
            <a:r>
              <a:rPr lang="en-GB" sz="2700" dirty="0" smtClean="0"/>
              <a:t> internet) </a:t>
            </a:r>
            <a:r>
              <a:rPr lang="en-GB" sz="2700" dirty="0" err="1" smtClean="0"/>
              <a:t>dan</a:t>
            </a:r>
            <a:r>
              <a:rPr lang="en-GB" sz="2700" dirty="0" smtClean="0"/>
              <a:t> </a:t>
            </a:r>
            <a:r>
              <a:rPr lang="en-GB" sz="2700" i="1" dirty="0" smtClean="0"/>
              <a:t>client</a:t>
            </a:r>
            <a:r>
              <a:rPr lang="en-GB" sz="2700" dirty="0" smtClean="0"/>
              <a:t> </a:t>
            </a:r>
            <a:r>
              <a:rPr lang="en-GB" sz="2700" dirty="0" err="1" smtClean="0"/>
              <a:t>berada</a:t>
            </a:r>
            <a:r>
              <a:rPr lang="en-GB" sz="2700" dirty="0" smtClean="0"/>
              <a:t> </a:t>
            </a:r>
            <a:r>
              <a:rPr lang="en-GB" sz="2700" dirty="0" err="1" smtClean="0"/>
              <a:t>diluar</a:t>
            </a:r>
            <a:r>
              <a:rPr lang="en-GB" sz="2700" dirty="0" smtClean="0"/>
              <a:t> </a:t>
            </a:r>
            <a:r>
              <a:rPr lang="en-GB" sz="2700" dirty="0" err="1" smtClean="0"/>
              <a:t>kontrol</a:t>
            </a:r>
            <a:r>
              <a:rPr lang="en-GB" sz="2700" dirty="0" smtClean="0"/>
              <a:t> </a:t>
            </a:r>
            <a:r>
              <a:rPr lang="en-GB" sz="2700" dirty="0" err="1" smtClean="0"/>
              <a:t>perusahaan</a:t>
            </a:r>
            <a:r>
              <a:rPr lang="en-GB" sz="2700" dirty="0" smtClean="0"/>
              <a:t> </a:t>
            </a:r>
            <a:r>
              <a:rPr lang="en-GB" sz="2700" dirty="0" err="1" smtClean="0"/>
              <a:t>penyedia</a:t>
            </a:r>
            <a:r>
              <a:rPr lang="en-GB" sz="2700" dirty="0" smtClean="0"/>
              <a:t> </a:t>
            </a:r>
            <a:r>
              <a:rPr lang="en-GB" sz="2700" dirty="0" err="1" smtClean="0"/>
              <a:t>layanan</a:t>
            </a:r>
            <a:endParaRPr lang="en-GB" sz="27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300" dirty="0" err="1" smtClean="0"/>
              <a:t>Persepsi</a:t>
            </a:r>
            <a:r>
              <a:rPr lang="en-GB" sz="2300" dirty="0" smtClean="0"/>
              <a:t> </a:t>
            </a:r>
            <a:r>
              <a:rPr lang="en-GB" sz="2300" dirty="0" err="1" smtClean="0"/>
              <a:t>konsumen</a:t>
            </a:r>
            <a:r>
              <a:rPr lang="en-GB" sz="2300" dirty="0" smtClean="0"/>
              <a:t>: </a:t>
            </a:r>
            <a:r>
              <a:rPr lang="en-GB" sz="2300" dirty="0" err="1" smtClean="0"/>
              <a:t>semuanya</a:t>
            </a:r>
            <a:r>
              <a:rPr lang="en-GB" sz="2300" dirty="0" smtClean="0"/>
              <a:t> </a:t>
            </a:r>
            <a:r>
              <a:rPr lang="en-GB" sz="2300" dirty="0" err="1" smtClean="0"/>
              <a:t>adalah</a:t>
            </a:r>
            <a:r>
              <a:rPr lang="en-GB" sz="2300" dirty="0" smtClean="0"/>
              <a:t> </a:t>
            </a:r>
            <a:r>
              <a:rPr lang="en-GB" sz="2300" dirty="0" err="1" smtClean="0"/>
              <a:t>tanggung</a:t>
            </a:r>
            <a:r>
              <a:rPr lang="en-GB" sz="2300" dirty="0" smtClean="0"/>
              <a:t> </a:t>
            </a:r>
            <a:r>
              <a:rPr lang="en-GB" sz="2300" dirty="0" err="1" smtClean="0"/>
              <a:t>jawab</a:t>
            </a:r>
            <a:r>
              <a:rPr lang="en-GB" sz="2300" dirty="0" smtClean="0"/>
              <a:t> </a:t>
            </a:r>
            <a:r>
              <a:rPr lang="en-GB" sz="2300" dirty="0" err="1" smtClean="0"/>
              <a:t>penyedia</a:t>
            </a:r>
            <a:r>
              <a:rPr lang="en-GB" sz="2300" dirty="0" smtClean="0"/>
              <a:t> </a:t>
            </a:r>
            <a:r>
              <a:rPr lang="en-GB" sz="2300" dirty="0" err="1" smtClean="0"/>
              <a:t>layanan</a:t>
            </a:r>
            <a:r>
              <a:rPr lang="en-GB" sz="2300" dirty="0" smtClean="0"/>
              <a:t>.</a:t>
            </a:r>
          </a:p>
          <a:p>
            <a:pPr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GB" sz="2700" dirty="0" err="1" smtClean="0"/>
              <a:t>Penentuan</a:t>
            </a:r>
            <a:r>
              <a:rPr lang="en-GB" sz="2700" dirty="0" smtClean="0"/>
              <a:t> </a:t>
            </a:r>
            <a:r>
              <a:rPr lang="en-GB" sz="2700" dirty="0" err="1" smtClean="0"/>
              <a:t>apa</a:t>
            </a:r>
            <a:r>
              <a:rPr lang="en-GB" sz="2700" dirty="0" smtClean="0"/>
              <a:t> </a:t>
            </a:r>
            <a:r>
              <a:rPr lang="en-GB" sz="2700" dirty="0" err="1" smtClean="0"/>
              <a:t>dan</a:t>
            </a:r>
            <a:r>
              <a:rPr lang="en-GB" sz="2700" dirty="0" smtClean="0"/>
              <a:t> </a:t>
            </a:r>
            <a:r>
              <a:rPr lang="en-GB" sz="2700" dirty="0" err="1" smtClean="0"/>
              <a:t>bagaimana</a:t>
            </a:r>
            <a:r>
              <a:rPr lang="en-GB" sz="2700" dirty="0" smtClean="0"/>
              <a:t> monitoring </a:t>
            </a:r>
            <a:r>
              <a:rPr lang="en-GB" sz="2700" dirty="0" err="1" smtClean="0"/>
              <a:t>dilakukan</a:t>
            </a:r>
            <a:endParaRPr lang="en-GB" sz="2700" dirty="0" smtClean="0"/>
          </a:p>
          <a:p>
            <a:pPr lvl="1" eaLnBrk="1" hangingPunct="1">
              <a:lnSpc>
                <a:spcPct val="90000"/>
              </a:lnSpc>
            </a:pPr>
            <a:r>
              <a:rPr lang="en-GB" sz="2300" dirty="0" err="1" smtClean="0"/>
              <a:t>Justifikasi</a:t>
            </a:r>
            <a:r>
              <a:rPr lang="en-GB" sz="2300" dirty="0" smtClean="0"/>
              <a:t> </a:t>
            </a:r>
            <a:r>
              <a:rPr lang="en-GB" sz="2300" dirty="0" err="1" smtClean="0"/>
              <a:t>biaya</a:t>
            </a:r>
            <a:r>
              <a:rPr lang="en-GB" sz="2300" dirty="0" smtClean="0"/>
              <a:t>, </a:t>
            </a:r>
            <a:r>
              <a:rPr lang="en-GB" sz="2300" dirty="0" err="1" smtClean="0"/>
              <a:t>terutama</a:t>
            </a:r>
            <a:r>
              <a:rPr lang="en-GB" sz="2300" dirty="0" smtClean="0"/>
              <a:t> yang </a:t>
            </a:r>
            <a:r>
              <a:rPr lang="en-GB" sz="2300" dirty="0" err="1" smtClean="0"/>
              <a:t>melibatkan</a:t>
            </a:r>
            <a:r>
              <a:rPr lang="en-GB" sz="2300" dirty="0" smtClean="0"/>
              <a:t> </a:t>
            </a:r>
            <a:r>
              <a:rPr lang="en-GB" sz="2300" dirty="0" err="1" smtClean="0"/>
              <a:t>aktivitas</a:t>
            </a:r>
            <a:r>
              <a:rPr lang="en-GB" sz="2300" dirty="0" smtClean="0"/>
              <a:t> manual (</a:t>
            </a:r>
            <a:r>
              <a:rPr lang="en-GB" sz="2300" dirty="0" err="1" smtClean="0"/>
              <a:t>administrasi</a:t>
            </a:r>
            <a:r>
              <a:rPr lang="en-GB" sz="2300" dirty="0" smtClean="0"/>
              <a:t>).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2300" dirty="0" err="1" smtClean="0"/>
              <a:t>Jangan</a:t>
            </a:r>
            <a:r>
              <a:rPr lang="en-GB" sz="2300" dirty="0" smtClean="0"/>
              <a:t> </a:t>
            </a:r>
            <a:r>
              <a:rPr lang="en-GB" sz="2300" dirty="0" err="1" smtClean="0"/>
              <a:t>sampai</a:t>
            </a:r>
            <a:r>
              <a:rPr lang="en-GB" sz="2300" dirty="0" smtClean="0"/>
              <a:t> </a:t>
            </a:r>
            <a:r>
              <a:rPr lang="en-GB" sz="2300" dirty="0" err="1" smtClean="0"/>
              <a:t>biaya</a:t>
            </a:r>
            <a:r>
              <a:rPr lang="en-GB" sz="2300" dirty="0" smtClean="0"/>
              <a:t> </a:t>
            </a:r>
            <a:r>
              <a:rPr lang="en-GB" sz="2300" dirty="0" err="1" smtClean="0"/>
              <a:t>lebih</a:t>
            </a:r>
            <a:r>
              <a:rPr lang="en-GB" sz="2300" dirty="0" smtClean="0"/>
              <a:t> </a:t>
            </a:r>
            <a:r>
              <a:rPr lang="en-GB" sz="2300" dirty="0" err="1" smtClean="0"/>
              <a:t>tinggi</a:t>
            </a:r>
            <a:r>
              <a:rPr lang="en-GB" sz="2300" dirty="0" smtClean="0"/>
              <a:t> </a:t>
            </a:r>
            <a:r>
              <a:rPr lang="en-GB" sz="2300" dirty="0" err="1" smtClean="0"/>
              <a:t>dari</a:t>
            </a:r>
            <a:r>
              <a:rPr lang="en-GB" sz="2300" dirty="0" smtClean="0"/>
              <a:t> </a:t>
            </a:r>
            <a:r>
              <a:rPr lang="en-GB" sz="2300" dirty="0" err="1" smtClean="0"/>
              <a:t>manfaat</a:t>
            </a:r>
            <a:r>
              <a:rPr lang="en-GB" sz="2300" dirty="0" smtClean="0"/>
              <a:t> data yang </a:t>
            </a:r>
            <a:r>
              <a:rPr lang="en-GB" sz="2300" dirty="0" err="1" smtClean="0"/>
              <a:t>diperoleh</a:t>
            </a:r>
            <a:r>
              <a:rPr lang="en-GB" sz="2300" dirty="0" smtClean="0"/>
              <a:t>.</a:t>
            </a:r>
            <a:endParaRPr lang="en-US" sz="2300" dirty="0" smtClean="0"/>
          </a:p>
        </p:txBody>
      </p:sp>
    </p:spTree>
    <p:extLst>
      <p:ext uri="{BB962C8B-B14F-4D97-AF65-F5344CB8AC3E}">
        <p14:creationId xmlns:p14="http://schemas.microsoft.com/office/powerpoint/2010/main" val="40162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2362200"/>
            <a:ext cx="769620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TEMPAT 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27594973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8610600" cy="1004888"/>
          </a:xfrm>
        </p:spPr>
        <p:txBody>
          <a:bodyPr/>
          <a:lstStyle/>
          <a:p>
            <a:pPr algn="ctr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 STRUKTUR TEMPAT </a:t>
            </a:r>
            <a:r>
              <a:rPr lang="id-ID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INGKUNGAN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KERJA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id-ID" sz="2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676400"/>
            <a:ext cx="8458200" cy="4746625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Penyiapan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dimana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dipasang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diperlukan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: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Perencanaan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latin typeface="Arial" pitchFamily="34" charset="0"/>
                <a:cs typeface="Arial" pitchFamily="34" charset="0"/>
              </a:rPr>
              <a:t>Fisik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  <a:endParaRPr lang="id-ID" sz="2800" dirty="0">
              <a:latin typeface="Arial" pitchFamily="34" charset="0"/>
              <a:cs typeface="Arial" pitchFamily="34" charset="0"/>
            </a:endParaRPr>
          </a:p>
          <a:p>
            <a:pPr marL="265113" algn="just" eaLnBrk="1" hangingPunct="1">
              <a:lnSpc>
                <a:spcPct val="90000"/>
              </a:lnSpc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Lay-out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tata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letak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disesuaikan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platform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teknologinya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platform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teknologinya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mikrokomputer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hanya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memerlukan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tempat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Jika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ingin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menginstal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mainframe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besar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maka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perlu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baru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memodel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ulang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sudah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AutoNum type="arabicPeriod" startAt="2"/>
              <a:defRPr/>
            </a:pPr>
            <a:r>
              <a:rPr lang="en-US" sz="2800" dirty="0" err="1">
                <a:latin typeface="Arial" pitchFamily="34" charset="0"/>
                <a:cs typeface="Arial" pitchFamily="34" charset="0"/>
              </a:rPr>
              <a:t>Fasilitas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: </a:t>
            </a:r>
          </a:p>
          <a:p>
            <a:pPr marL="265113" indent="-265113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a)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suhu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tepat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kelembaban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udara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pengendalian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debu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seperSI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AC,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venSIlasi</a:t>
            </a:r>
            <a:r>
              <a:rPr lang="id-ID" sz="2000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karpet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keset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debu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;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65113" indent="-265113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Listrik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kontnyu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stabil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seperSI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stabilizer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UPS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265113" indent="-265113"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id-ID" sz="2000" b="1" dirty="0">
                <a:latin typeface="Arial" pitchFamily="34" charset="0"/>
                <a:cs typeface="Arial" pitchFamily="34" charset="0"/>
              </a:rPr>
              <a:t>   </a:t>
            </a:r>
            <a:r>
              <a:rPr lang="id-ID" sz="2000" b="1" dirty="0"/>
              <a:t> (</a:t>
            </a:r>
            <a:r>
              <a:rPr lang="id-ID" b="1" i="1" dirty="0"/>
              <a:t>UninterupSIble Power Systems</a:t>
            </a:r>
            <a:r>
              <a:rPr lang="id-ID" b="1" dirty="0"/>
              <a:t>)</a:t>
            </a:r>
            <a:r>
              <a:rPr lang="en-US" b="1" dirty="0"/>
              <a:t> </a:t>
            </a:r>
            <a:r>
              <a:rPr lang="en-US" dirty="0"/>
              <a:t> </a:t>
            </a:r>
            <a:r>
              <a:rPr lang="id-ID" dirty="0"/>
              <a:t> berisi accu yang dapat mengganSIkan fungsi arus listrik sekeSIka bila arus listrik terputus dan dapat tahan berjam-jam.</a:t>
            </a:r>
            <a:endParaRPr lang="en-US" dirty="0"/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c)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Ruang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printer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kedap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suara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AutoNum type="alphaLcParenR" startAt="4"/>
              <a:defRPr/>
            </a:pPr>
            <a:r>
              <a:rPr lang="en-US" sz="2000" dirty="0" err="1">
                <a:latin typeface="Arial" pitchFamily="34" charset="0"/>
                <a:cs typeface="Arial" pitchFamily="34" charset="0"/>
              </a:rPr>
              <a:t>Telepon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filling cabinet,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rak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penyimpan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disk, </a:t>
            </a:r>
          </a:p>
        </p:txBody>
      </p:sp>
    </p:spTree>
    <p:extLst>
      <p:ext uri="{BB962C8B-B14F-4D97-AF65-F5344CB8AC3E}">
        <p14:creationId xmlns:p14="http://schemas.microsoft.com/office/powerpoint/2010/main" val="109001313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458200" cy="46482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Arial" charset="0"/>
              <a:buAutoNum type="alphaLcParenR" startAt="4"/>
            </a:pPr>
            <a:endParaRPr lang="en-US" sz="2800" dirty="0" smtClean="0">
              <a:latin typeface="Arial" charset="0"/>
              <a:cs typeface="Arial" charset="0"/>
            </a:endParaRPr>
          </a:p>
          <a:p>
            <a:pPr algn="just" eaLnBrk="1" hangingPunct="1">
              <a:lnSpc>
                <a:spcPct val="90000"/>
              </a:lnSpc>
              <a:buFont typeface="Arial" charset="0"/>
              <a:buAutoNum type="alphaLcParenR" startAt="4"/>
            </a:pPr>
            <a:r>
              <a:rPr lang="en-US" sz="2800" dirty="0" err="1" smtClean="0">
                <a:latin typeface="Arial" charset="0"/>
                <a:cs typeface="Arial" charset="0"/>
              </a:rPr>
              <a:t>Keamanan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secara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fisik</a:t>
            </a:r>
            <a:r>
              <a:rPr lang="en-US" sz="2800" dirty="0" smtClean="0">
                <a:latin typeface="Arial" charset="0"/>
                <a:cs typeface="Arial" charset="0"/>
              </a:rPr>
              <a:t> : </a:t>
            </a:r>
            <a:r>
              <a:rPr lang="en-US" sz="2800" dirty="0" err="1" smtClean="0">
                <a:latin typeface="Arial" charset="0"/>
                <a:cs typeface="Arial" charset="0"/>
              </a:rPr>
              <a:t>ruangan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api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untuk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menyimpan</a:t>
            </a:r>
            <a:r>
              <a:rPr lang="en-US" sz="2800" dirty="0" smtClean="0">
                <a:latin typeface="Arial" charset="0"/>
                <a:cs typeface="Arial" charset="0"/>
              </a:rPr>
              <a:t> file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program </a:t>
            </a:r>
            <a:r>
              <a:rPr lang="en-US" sz="2800" dirty="0" err="1" smtClean="0">
                <a:latin typeface="Arial" charset="0"/>
                <a:cs typeface="Arial" charset="0"/>
              </a:rPr>
              <a:t>penSIng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keamanan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kunci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pintu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lokasi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fasilitas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deteksi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kebakaran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lengkap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dengan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peralatan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pencegahannya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90000"/>
              </a:lnSpc>
              <a:buFont typeface="Arial" charset="0"/>
              <a:buAutoNum type="alphaLcParenR" startAt="4"/>
            </a:pPr>
            <a:r>
              <a:rPr lang="en-US" sz="2800" dirty="0" err="1" smtClean="0">
                <a:latin typeface="Arial" charset="0"/>
                <a:cs typeface="Arial" charset="0"/>
              </a:rPr>
              <a:t>Perlengkapan</a:t>
            </a:r>
            <a:r>
              <a:rPr lang="en-US" sz="2800" dirty="0" smtClean="0">
                <a:latin typeface="Arial" charset="0"/>
                <a:cs typeface="Arial" charset="0"/>
              </a:rPr>
              <a:t> furniture </a:t>
            </a:r>
            <a:r>
              <a:rPr lang="en-US" sz="2800" dirty="0" err="1" smtClean="0">
                <a:latin typeface="Arial" charset="0"/>
                <a:cs typeface="Arial" charset="0"/>
              </a:rPr>
              <a:t>serta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workstaSIon</a:t>
            </a:r>
            <a:r>
              <a:rPr lang="en-US" sz="2800" dirty="0" smtClean="0">
                <a:latin typeface="Arial" charset="0"/>
                <a:cs typeface="Arial" charset="0"/>
              </a:rPr>
              <a:t> yang </a:t>
            </a:r>
            <a:r>
              <a:rPr lang="en-US" sz="2800" dirty="0" err="1" smtClean="0">
                <a:latin typeface="Arial" charset="0"/>
                <a:cs typeface="Arial" charset="0"/>
              </a:rPr>
              <a:t>dirancang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secara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ergonomis</a:t>
            </a:r>
            <a:r>
              <a:rPr lang="en-US" sz="2800" dirty="0" smtClean="0">
                <a:latin typeface="Arial" charset="0"/>
                <a:cs typeface="Arial" charset="0"/>
              </a:rPr>
              <a:t>, </a:t>
            </a:r>
            <a:r>
              <a:rPr lang="en-US" sz="2800" dirty="0" err="1" smtClean="0">
                <a:latin typeface="Arial" charset="0"/>
                <a:cs typeface="Arial" charset="0"/>
              </a:rPr>
              <a:t>disain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tempat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kerja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sedemikian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rupa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sehingga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mengurangi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SIngkat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kelelahan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dan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meningkatkan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efisiensi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kerja</a:t>
            </a:r>
            <a:r>
              <a:rPr lang="en-US" sz="2800" dirty="0" smtClean="0">
                <a:latin typeface="Arial" charset="0"/>
                <a:cs typeface="Arial" charset="0"/>
              </a:rPr>
              <a:t>. </a:t>
            </a:r>
            <a:r>
              <a:rPr lang="en-US" sz="2800" dirty="0" err="1" smtClean="0">
                <a:latin typeface="Arial" charset="0"/>
                <a:cs typeface="Arial" charset="0"/>
              </a:rPr>
              <a:t>Misalnya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penempatan</a:t>
            </a:r>
            <a:r>
              <a:rPr lang="en-US" sz="2800" dirty="0" smtClean="0">
                <a:latin typeface="Arial" charset="0"/>
                <a:cs typeface="Arial" charset="0"/>
              </a:rPr>
              <a:t> keyboard </a:t>
            </a:r>
            <a:r>
              <a:rPr lang="en-US" sz="2800" dirty="0" err="1" smtClean="0">
                <a:latin typeface="Arial" charset="0"/>
                <a:cs typeface="Arial" charset="0"/>
              </a:rPr>
              <a:t>secara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benar</a:t>
            </a:r>
            <a:r>
              <a:rPr lang="en-US" sz="2800" dirty="0" smtClean="0">
                <a:latin typeface="Arial" charset="0"/>
                <a:cs typeface="Arial" charset="0"/>
              </a:rPr>
              <a:t>; </a:t>
            </a:r>
          </a:p>
          <a:p>
            <a:endParaRPr lang="id-ID" sz="28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763000" cy="1066800"/>
          </a:xfrm>
        </p:spPr>
        <p:txBody>
          <a:bodyPr/>
          <a:lstStyle/>
          <a:p>
            <a:pPr algn="ctr">
              <a:defRPr/>
            </a:pPr>
            <a:r>
              <a:rPr lang="id-ID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id-ID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INFRA 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STRUKTUR TEMPAT LINGKUNGAN KERJA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endParaRPr lang="id-ID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9459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7513" y="1600200"/>
            <a:ext cx="8153400" cy="5078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 err="1">
                <a:latin typeface="Arial" pitchFamily="34" charset="0"/>
                <a:cs typeface="Arial" pitchFamily="34" charset="0"/>
              </a:rPr>
              <a:t>Ergonomis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Sistem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memperSImbangkan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faktor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kenyamanan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keamanan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interface,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seperSI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intensitas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cahaya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monitor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teratur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serta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layar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terhadap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mata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penntuan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jenis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ukuran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format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karakter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pemilihan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warna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penciptaan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tampilan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kontras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agar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mudah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dibaca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buFont typeface="Arial" pitchFamily="34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PENYIAPAN PERANGKAT KERAS  </a:t>
            </a:r>
          </a:p>
          <a:p>
            <a:pPr marL="265113" indent="-265113" algn="just" eaLnBrk="1" hangingPunct="1">
              <a:lnSpc>
                <a:spcPct val="90000"/>
              </a:lnSpc>
              <a:buFont typeface="Arial" pitchFamily="34" charset="0"/>
              <a:buAutoNum type="arabicPeriod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Evaluasi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komponen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pilihan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rekanan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mampu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Kategori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menurut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kemampuan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kapasitas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keandalan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memperhitungkan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biaya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kompaSIbilitasnya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yang lain.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67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277813" y="1828800"/>
            <a:ext cx="8534400" cy="452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Kemampuan</a:t>
            </a:r>
            <a:r>
              <a:rPr lang="en-US" sz="2000">
                <a:latin typeface="Arial" charset="0"/>
                <a:cs typeface="Arial" charset="0"/>
              </a:rPr>
              <a:t> menyangkut kecepatan proses, kapasitas,penyimpanan, mutu keluaran, kemudahan melakukan input. </a:t>
            </a:r>
          </a:p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Kapasitas </a:t>
            </a:r>
            <a:r>
              <a:rPr lang="en-US" sz="2000">
                <a:latin typeface="Arial" charset="0"/>
                <a:cs typeface="Arial" charset="0"/>
              </a:rPr>
              <a:t>diukur berdasarkan jumlah transaksi yang dapat diproses dalam suatu periode tertentu. </a:t>
            </a:r>
          </a:p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Fleksibilitas dan kompaSIbilitas </a:t>
            </a:r>
            <a:r>
              <a:rPr lang="en-US" sz="2000">
                <a:latin typeface="Arial" charset="0"/>
                <a:cs typeface="Arial" charset="0"/>
              </a:rPr>
              <a:t>yaitu SIdak membatasi ruang gerak pengembangan sisitem  dan kompeSIbel jika dihubungkan dengan perangkat keras lainsehingga SIdak mempersulit perawatan sistem itu sendiri.</a:t>
            </a:r>
          </a:p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en-US" sz="2000">
                <a:latin typeface="Arial" charset="0"/>
                <a:cs typeface="Arial" charset="0"/>
              </a:rPr>
              <a:t> </a:t>
            </a:r>
            <a:r>
              <a:rPr lang="en-US" sz="2000" b="1">
                <a:latin typeface="Arial" charset="0"/>
                <a:cs typeface="Arial" charset="0"/>
              </a:rPr>
              <a:t>Keandalan </a:t>
            </a:r>
            <a:r>
              <a:rPr lang="en-US" sz="2000">
                <a:latin typeface="Arial" charset="0"/>
                <a:cs typeface="Arial" charset="0"/>
              </a:rPr>
              <a:t>hardware terkait dengan frekuensi kegagalan proses secara teknis : arus listrik yang SIdak stabil, kebakaran, kebanjiran, dll.</a:t>
            </a:r>
          </a:p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r>
              <a:rPr lang="en-US" sz="2000" b="1">
                <a:latin typeface="Arial" charset="0"/>
                <a:cs typeface="Arial" charset="0"/>
              </a:rPr>
              <a:t>Biaya-biaya yang diperhitungkan </a:t>
            </a:r>
            <a:r>
              <a:rPr lang="en-US" sz="2000">
                <a:latin typeface="Arial" charset="0"/>
                <a:cs typeface="Arial" charset="0"/>
              </a:rPr>
              <a:t>mencakup harga beli, biaya pemasangan, biaya pemeliharaan, dan biaya operasi yang mencakup biaya upah dan ulSIlitas.</a:t>
            </a:r>
          </a:p>
          <a:p>
            <a:pPr marL="265113" indent="-265113" algn="just" eaLnBrk="1" hangingPunct="1">
              <a:spcBef>
                <a:spcPts val="200"/>
              </a:spcBef>
              <a:buFont typeface="Arial" charset="0"/>
              <a:buNone/>
            </a:pPr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" y="823912"/>
            <a:ext cx="7772400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7209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0988" y="2133600"/>
            <a:ext cx="8839200" cy="3519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1025" indent="-581025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terdiri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dari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:</a:t>
            </a: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AutoNum type="arabicPeriod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Input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memasukkan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instruksi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AutoNum type="arabicPeriod" startAt="2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Proses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melakukan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operasi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berdasarkan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instruksi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diberikan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AutoNum type="arabicPeriod" startAt="3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output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menampilkan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hasil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pengolahan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</a:t>
            </a: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AutoNum type="arabicPeriod" startAt="4"/>
              <a:defRPr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storage :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mengingat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menyimpan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masukan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keluaran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7772400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7953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8686800" cy="5170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581025" indent="-581025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JARINGAN KOMPUTER</a:t>
            </a: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sekelompok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otonom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saling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dihubungkan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satu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lainnya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protokol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melalui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media </a:t>
            </a:r>
            <a:r>
              <a:rPr lang="en-US" sz="2400" b="1" dirty="0" err="1">
                <a:latin typeface="Arial" pitchFamily="34" charset="0"/>
                <a:cs typeface="Arial" pitchFamily="34" charset="0"/>
              </a:rPr>
              <a:t>transmisi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komunikasi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berbagi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informasi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program-program ,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penggunaan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bersama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perangkat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keras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Buku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PPSI, hal.63 – 70)</a:t>
            </a:r>
            <a:endParaRPr lang="id-ID" sz="2400" dirty="0">
              <a:latin typeface="Arial" pitchFamily="34" charset="0"/>
              <a:cs typeface="Arial" pitchFamily="34" charset="0"/>
            </a:endParaRP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endParaRPr lang="id-ID" sz="800" dirty="0">
              <a:latin typeface="Arial" pitchFamily="34" charset="0"/>
              <a:cs typeface="Arial" pitchFamily="34" charset="0"/>
            </a:endParaRPr>
          </a:p>
          <a:p>
            <a:pPr marL="581025" indent="-581025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BERDASARKAN AREA KERJA</a:t>
            </a:r>
          </a:p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AutoNum type="arabicPeriod"/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Local Area Network (LAN)</a:t>
            </a:r>
          </a:p>
          <a:p>
            <a:pPr marL="450850" indent="-450850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id-ID" sz="24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digunakan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menghubungkan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simpul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berada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di radius max 10 km.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Kecepatan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pengiriman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relaSIf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SInggi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antara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1-100 Mbps. </a:t>
            </a:r>
          </a:p>
          <a:p>
            <a:pPr marL="450850" indent="-450850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200" y="685800"/>
            <a:ext cx="8915400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913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752600"/>
            <a:ext cx="8686800" cy="49291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57188" indent="-357188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2.	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InterconecSIon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Network (Internetwork) </a:t>
            </a:r>
          </a:p>
          <a:p>
            <a:pPr marL="581025" indent="-581025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r>
              <a:rPr lang="id-ID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Internetwork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adalah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penggabungan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lebih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lokal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  <a:endParaRPr lang="id-ID" sz="2000" dirty="0">
              <a:latin typeface="Arial" pitchFamily="34" charset="0"/>
              <a:cs typeface="Arial" pitchFamily="34" charset="0"/>
            </a:endParaRPr>
          </a:p>
          <a:p>
            <a:pPr marL="354013" indent="-354013" algn="just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3.	Metropolitan Area Network (MAN) </a:t>
            </a:r>
          </a:p>
          <a:p>
            <a:pPr marL="354013" indent="-354013" algn="just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id-ID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menjangkau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radius 10-50 km,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merupakan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pilihan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untuk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membangun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komputer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kantor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suatu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kota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354013" indent="-354013" algn="just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54013" indent="-354013" algn="just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4.	Wide Area Network (WAN)</a:t>
            </a:r>
          </a:p>
          <a:p>
            <a:pPr marL="354013" indent="-354013" algn="just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id-ID" sz="2000" dirty="0">
                <a:latin typeface="Arial" pitchFamily="34" charset="0"/>
                <a:cs typeface="Arial" pitchFamily="34" charset="0"/>
              </a:rPr>
              <a:t>   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Jaringan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ini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mencakup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radius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kerja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antar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benua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mempunyai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kecepatan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 di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bawah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1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MBps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54013" indent="-354013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354013" indent="-354013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PROTOKOL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54013" indent="-354013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Sekumpulan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aturan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yang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disusun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dalam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bentuk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lapisan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(layer) agar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transmisi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data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dapat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berjalan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baik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benar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indent="-354013" eaLnBrk="1" hangingPunct="1">
              <a:spcBef>
                <a:spcPts val="200"/>
              </a:spcBef>
              <a:buFont typeface="Arial" pitchFamily="34" charset="0"/>
              <a:buNone/>
              <a:tabLst>
                <a:tab pos="354013" algn="l"/>
              </a:tabLs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	7 Layer : Physical, Data Link, Network, Transmission, Session,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PresentaSIon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dan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ApplicaSIon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Layer.</a:t>
            </a:r>
          </a:p>
          <a:p>
            <a:pPr marL="581025" indent="-581025" algn="just" eaLnBrk="1" hangingPunct="1">
              <a:spcBef>
                <a:spcPts val="200"/>
              </a:spcBef>
              <a:buFont typeface="Arial" pitchFamily="34" charset="0"/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4800" y="747712"/>
            <a:ext cx="7772400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07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381000" y="1600200"/>
            <a:ext cx="86106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 b="1">
                <a:latin typeface="Arial" charset="0"/>
                <a:cs typeface="Arial" charset="0"/>
              </a:rPr>
              <a:t>TOPOLOGI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	Pola hubungan antar terminal dalam suatu jaringan komputer. (Bus, Star, Ring, Hibrid)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endParaRPr lang="en-US" sz="800">
              <a:latin typeface="Arial" charset="0"/>
              <a:cs typeface="Arial" charset="0"/>
            </a:endParaRP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 b="1">
                <a:latin typeface="Arial" charset="0"/>
                <a:cs typeface="Arial" charset="0"/>
              </a:rPr>
              <a:t>KABEL JARINGAN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	Media transmisi dan yang banyak dipakai kabel Twisted Pair, Coaxial, Fiber OpSIc.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endParaRPr lang="en-US" sz="800">
              <a:latin typeface="Arial" charset="0"/>
              <a:cs typeface="Arial" charset="0"/>
            </a:endParaRP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 </a:t>
            </a:r>
            <a:r>
              <a:rPr lang="en-US" b="1">
                <a:latin typeface="Arial" charset="0"/>
                <a:cs typeface="Arial" charset="0"/>
              </a:rPr>
              <a:t>ALTERNASIF INFRASTRUKTUR IT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1.	</a:t>
            </a:r>
            <a:r>
              <a:rPr lang="en-US" b="1">
                <a:latin typeface="Arial" charset="0"/>
                <a:cs typeface="Arial" charset="0"/>
              </a:rPr>
              <a:t>Digital Subscriber Line (DSL)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	Kabel tembaga pada salauran telepon yang membawa sinyal digital dan terhubung langsung ke rumah-rumah untuk layanan akses internet.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2.	</a:t>
            </a:r>
            <a:r>
              <a:rPr lang="en-US" b="1">
                <a:latin typeface="Arial" charset="0"/>
                <a:cs typeface="Arial" charset="0"/>
              </a:rPr>
              <a:t>Voice over Internet Protocol (VoIP)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	Media untuk mentransmisikan data berupa suara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AutoNum type="arabicPeriod" startAt="3"/>
              <a:tabLst>
                <a:tab pos="354013" algn="l"/>
              </a:tabLst>
            </a:pPr>
            <a:r>
              <a:rPr lang="en-US" b="1">
                <a:latin typeface="Arial" charset="0"/>
                <a:cs typeface="Arial" charset="0"/>
              </a:rPr>
              <a:t>Wireless Networking</a:t>
            </a:r>
          </a:p>
          <a:p>
            <a:pPr marL="354013" indent="-354013" eaLnBrk="1" hangingPunct="1">
              <a:spcBef>
                <a:spcPts val="200"/>
              </a:spcBef>
              <a:buFont typeface="Arial" charset="0"/>
              <a:buNone/>
              <a:tabLst>
                <a:tab pos="354013" algn="l"/>
              </a:tabLst>
            </a:pPr>
            <a:r>
              <a:rPr lang="en-US">
                <a:latin typeface="Arial" charset="0"/>
                <a:cs typeface="Arial" charset="0"/>
              </a:rPr>
              <a:t>	Jaringan komputer tanpa kabel seperSI Local Area Wireless, Networking, microwave, VSAT (Very Small Aperture Terminal)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96078" y="595312"/>
            <a:ext cx="9180443" cy="1004888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INFRA STRUKTUR </a:t>
            </a:r>
            <a:r>
              <a:rPr lang="id-ID" sz="3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SISTEM INFORMASI</a:t>
            </a:r>
            <a:endParaRPr lang="id-ID" sz="36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947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DEFINISI INFRASTRUKTUR </a:t>
            </a:r>
            <a:r>
              <a:rPr lang="id-ID" b="1" dirty="0" smtClean="0">
                <a:solidFill>
                  <a:srgbClr val="FF0000"/>
                </a:solidFill>
                <a:latin typeface="Calibri" pitchFamily="34" charset="0"/>
              </a:rPr>
              <a:t>SI</a:t>
            </a:r>
            <a:endParaRPr lang="en-US" b="1" dirty="0" smtClean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409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pitchFamily="34" charset="0"/>
              </a:rPr>
              <a:t>Infrastruktur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dirty="0" err="1" smtClean="0">
                <a:latin typeface="Calibri" pitchFamily="34" charset="0"/>
              </a:rPr>
              <a:t>terdiri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sekumpulan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perangkat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aplikasi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peranSI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lunak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dibutuhkan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untuk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menjalankan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suatu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perusahaan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besar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secara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keseluruhan</a:t>
            </a:r>
            <a:endParaRPr lang="en-US" dirty="0" smtClean="0">
              <a:latin typeface="Calibri" pitchFamily="34" charset="0"/>
            </a:endParaRPr>
          </a:p>
          <a:p>
            <a:pPr eaLnBrk="1" hangingPunct="1"/>
            <a:r>
              <a:rPr lang="en-US" dirty="0" err="1" smtClean="0">
                <a:latin typeface="Calibri" pitchFamily="34" charset="0"/>
              </a:rPr>
              <a:t>Infrastruktur</a:t>
            </a:r>
            <a:r>
              <a:rPr lang="en-US" dirty="0" smtClean="0">
                <a:latin typeface="Calibri" pitchFamily="34" charset="0"/>
              </a:rPr>
              <a:t> SI </a:t>
            </a:r>
            <a:r>
              <a:rPr lang="en-US" dirty="0" err="1" smtClean="0">
                <a:latin typeface="Calibri" pitchFamily="34" charset="0"/>
              </a:rPr>
              <a:t>juga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merupakan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sekumpulan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firmwide</a:t>
            </a:r>
            <a:r>
              <a:rPr lang="en-US" dirty="0" smtClean="0">
                <a:latin typeface="Calibri" pitchFamily="34" charset="0"/>
              </a:rPr>
              <a:t> (</a:t>
            </a:r>
            <a:r>
              <a:rPr lang="en-US" dirty="0" err="1" smtClean="0">
                <a:latin typeface="Calibri" pitchFamily="34" charset="0"/>
              </a:rPr>
              <a:t>mencakup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seluruh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perusahaan</a:t>
            </a:r>
            <a:r>
              <a:rPr lang="en-US" dirty="0" smtClean="0">
                <a:latin typeface="Calibri" pitchFamily="34" charset="0"/>
              </a:rPr>
              <a:t> yang </a:t>
            </a:r>
            <a:r>
              <a:rPr lang="en-US" dirty="0" err="1" smtClean="0">
                <a:latin typeface="Calibri" pitchFamily="34" charset="0"/>
              </a:rPr>
              <a:t>dianggarkan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oleh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pihak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manajemen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terdiri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atas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kapabilitas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manusia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kapabilitas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teknis</a:t>
            </a:r>
            <a:endParaRPr lang="en-US" dirty="0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10693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Terima Kasih</a:t>
            </a:r>
          </a:p>
        </p:txBody>
      </p:sp>
      <p:sp>
        <p:nvSpPr>
          <p:cNvPr id="3" name="Rectangle 2"/>
          <p:cNvSpPr/>
          <p:nvPr/>
        </p:nvSpPr>
        <p:spPr>
          <a:xfrm>
            <a:off x="4724400" y="5791200"/>
            <a:ext cx="3002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4000" b="1" dirty="0">
                <a:solidFill>
                  <a:srgbClr val="FF0000"/>
                </a:solidFill>
              </a:rPr>
              <a:t>Good </a:t>
            </a:r>
            <a:r>
              <a:rPr lang="id-ID" sz="4000" b="1" dirty="0" smtClean="0">
                <a:solidFill>
                  <a:srgbClr val="FF0000"/>
                </a:solidFill>
              </a:rPr>
              <a:t>Luck </a:t>
            </a:r>
            <a:endParaRPr lang="id-ID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282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7772400" cy="1012825"/>
          </a:xfrm>
        </p:spPr>
        <p:txBody>
          <a:bodyPr/>
          <a:lstStyle/>
          <a:p>
            <a:pPr eaLnBrk="1" hangingPunct="1"/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Yang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</a:rPr>
              <a:t>termasuk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</a:rPr>
              <a:t>layanan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 SI </a:t>
            </a:r>
            <a:r>
              <a:rPr lang="en-US" sz="3600" b="1" dirty="0" err="1" smtClean="0">
                <a:solidFill>
                  <a:srgbClr val="FF0000"/>
                </a:solidFill>
                <a:latin typeface="Calibri" pitchFamily="34" charset="0"/>
              </a:rPr>
              <a:t>adalah</a:t>
            </a:r>
            <a:r>
              <a:rPr lang="en-US" sz="3600" b="1" dirty="0" smtClean="0">
                <a:solidFill>
                  <a:srgbClr val="FF0000"/>
                </a:solidFill>
                <a:latin typeface="Calibri" pitchFamily="34" charset="0"/>
              </a:rPr>
              <a:t>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Calibri" pitchFamily="34" charset="0"/>
              </a:rPr>
              <a:t>Platform </a:t>
            </a:r>
            <a:r>
              <a:rPr lang="en-US" dirty="0" err="1" smtClean="0">
                <a:latin typeface="Calibri" pitchFamily="34" charset="0"/>
              </a:rPr>
              <a:t>komputasi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Telekomunikasi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Pengaturan</a:t>
            </a:r>
            <a:r>
              <a:rPr lang="en-US" dirty="0" smtClean="0">
                <a:latin typeface="Calibri" pitchFamily="34" charset="0"/>
              </a:rPr>
              <a:t> Data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PeranSI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Lunak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Manajemen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Fasilitas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Fisik</a:t>
            </a:r>
            <a:endParaRPr lang="en-US" dirty="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Manajemen</a:t>
            </a:r>
            <a:r>
              <a:rPr lang="en-US" dirty="0" smtClean="0">
                <a:latin typeface="Calibri" pitchFamily="34" charset="0"/>
              </a:rPr>
              <a:t> SI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Standar</a:t>
            </a:r>
            <a:r>
              <a:rPr lang="en-US" dirty="0" smtClean="0">
                <a:latin typeface="Calibri" pitchFamily="34" charset="0"/>
              </a:rPr>
              <a:t> SI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Pendidikan</a:t>
            </a:r>
            <a:r>
              <a:rPr lang="en-US" dirty="0" smtClean="0">
                <a:latin typeface="Calibri" pitchFamily="34" charset="0"/>
              </a:rPr>
              <a:t> SI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>
                <a:latin typeface="Calibri" pitchFamily="34" charset="0"/>
              </a:rPr>
              <a:t>Layanan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PeneliSIan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dan</a:t>
            </a:r>
            <a:r>
              <a:rPr lang="en-US" dirty="0" smtClean="0">
                <a:latin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</a:rPr>
              <a:t>Pengembangan</a:t>
            </a:r>
            <a:r>
              <a:rPr lang="en-US" dirty="0" smtClean="0">
                <a:latin typeface="Calibri" pitchFamily="34" charset="0"/>
              </a:rPr>
              <a:t> SI</a:t>
            </a:r>
          </a:p>
        </p:txBody>
      </p:sp>
    </p:spTree>
    <p:extLst>
      <p:ext uri="{BB962C8B-B14F-4D97-AF65-F5344CB8AC3E}">
        <p14:creationId xmlns:p14="http://schemas.microsoft.com/office/powerpoint/2010/main" val="1711660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512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DD246C-6D7D-48FF-9729-B67D24052D47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7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214313" y="469003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err="1" smtClean="0">
                <a:solidFill>
                  <a:srgbClr val="FF0000"/>
                </a:solidFill>
              </a:rPr>
              <a:t>Standar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Industri</a:t>
            </a:r>
            <a:r>
              <a:rPr lang="en-US" b="1" dirty="0" smtClean="0">
                <a:solidFill>
                  <a:srgbClr val="FF0000"/>
                </a:solidFill>
              </a:rPr>
              <a:t>/</a:t>
            </a:r>
            <a:r>
              <a:rPr lang="en-US" b="1" dirty="0" err="1" smtClean="0">
                <a:solidFill>
                  <a:srgbClr val="FF0000"/>
                </a:solidFill>
              </a:rPr>
              <a:t>Eksternal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5125" name="AutoShape 4"/>
          <p:cNvSpPr>
            <a:spLocks noChangeArrowheads="1"/>
          </p:cNvSpPr>
          <p:nvPr/>
        </p:nvSpPr>
        <p:spPr bwMode="auto">
          <a:xfrm>
            <a:off x="1273175" y="2341563"/>
            <a:ext cx="1614488" cy="644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Client Demands</a:t>
            </a:r>
          </a:p>
        </p:txBody>
      </p:sp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1265238" y="3470275"/>
            <a:ext cx="1630362" cy="644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Competitive Advantages</a:t>
            </a:r>
          </a:p>
        </p:txBody>
      </p:sp>
      <p:sp>
        <p:nvSpPr>
          <p:cNvPr id="5127" name="AutoShape 6"/>
          <p:cNvSpPr>
            <a:spLocks noChangeArrowheads="1"/>
          </p:cNvSpPr>
          <p:nvPr/>
        </p:nvSpPr>
        <p:spPr bwMode="auto">
          <a:xfrm>
            <a:off x="1276350" y="4597400"/>
            <a:ext cx="1633538" cy="644525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/>
              <a:t>Operational Requirements</a:t>
            </a:r>
          </a:p>
        </p:txBody>
      </p:sp>
      <p:sp>
        <p:nvSpPr>
          <p:cNvPr id="5128" name="AutoShape 7"/>
          <p:cNvSpPr>
            <a:spLocks noChangeArrowheads="1"/>
          </p:cNvSpPr>
          <p:nvPr/>
        </p:nvSpPr>
        <p:spPr bwMode="auto">
          <a:xfrm>
            <a:off x="3322638" y="2498725"/>
            <a:ext cx="1006475" cy="25908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29" name="AutoShape 8"/>
          <p:cNvSpPr>
            <a:spLocks noChangeArrowheads="1"/>
          </p:cNvSpPr>
          <p:nvPr/>
        </p:nvSpPr>
        <p:spPr bwMode="auto">
          <a:xfrm>
            <a:off x="4916488" y="1946275"/>
            <a:ext cx="1857375" cy="41910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IT-LI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eSCM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CMMI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ISO9001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ISO20000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CoBIT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Basel II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COPC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FDA/HIPPA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DoD</a:t>
            </a:r>
          </a:p>
          <a:p>
            <a:pPr marL="400050" lvl="1" indent="-231775" algn="l">
              <a:spcBef>
                <a:spcPct val="50000"/>
              </a:spcBef>
              <a:buFontTx/>
              <a:buChar char="•"/>
            </a:pPr>
            <a:r>
              <a:rPr lang="en-US" sz="1600"/>
              <a:t>SOX/GLB</a:t>
            </a:r>
          </a:p>
        </p:txBody>
      </p:sp>
      <p:sp>
        <p:nvSpPr>
          <p:cNvPr id="5130" name="Oval 9"/>
          <p:cNvSpPr>
            <a:spLocks noChangeArrowheads="1"/>
          </p:cNvSpPr>
          <p:nvPr/>
        </p:nvSpPr>
        <p:spPr bwMode="auto">
          <a:xfrm>
            <a:off x="4857750" y="1935163"/>
            <a:ext cx="1951038" cy="1935162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6997700" y="1595438"/>
            <a:ext cx="21463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400"/>
              <a:t>Kesesuaian terhadap standar ini akan menjadi syarat masuk untuk berbagai kontrak/environment </a:t>
            </a:r>
          </a:p>
        </p:txBody>
      </p:sp>
      <p:sp>
        <p:nvSpPr>
          <p:cNvPr id="5132" name="Line 11"/>
          <p:cNvSpPr>
            <a:spLocks noChangeShapeType="1"/>
          </p:cNvSpPr>
          <p:nvPr/>
        </p:nvSpPr>
        <p:spPr bwMode="auto">
          <a:xfrm flipH="1">
            <a:off x="6523038" y="1858963"/>
            <a:ext cx="427037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86015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81B4B95-6823-4C82-B50A-E26078794358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8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IT Infrastructure Library </a:t>
            </a:r>
            <a:r>
              <a:rPr lang="id-ID" b="1" dirty="0" smtClean="0">
                <a:solidFill>
                  <a:srgbClr val="FF0000"/>
                </a:solidFill>
              </a:rPr>
              <a:t>(IT-LI)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52588"/>
            <a:ext cx="8229600" cy="4465637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IT Infrastructure Library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 smtClean="0"/>
              <a:t>sebuah</a:t>
            </a:r>
            <a:r>
              <a:rPr lang="en-US" sz="2400" dirty="0" smtClean="0"/>
              <a:t> </a:t>
            </a:r>
            <a:r>
              <a:rPr lang="en-US" sz="2400" dirty="0" err="1" smtClean="0"/>
              <a:t>kerangka</a:t>
            </a:r>
            <a:r>
              <a:rPr lang="en-US" sz="2400" dirty="0" smtClean="0"/>
              <a:t> </a:t>
            </a:r>
            <a:r>
              <a:rPr lang="en-US" sz="2400" i="1" dirty="0" smtClean="0"/>
              <a:t>best </a:t>
            </a:r>
            <a:r>
              <a:rPr lang="en-US" sz="2400" dirty="0" smtClean="0"/>
              <a:t>practice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memanage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layanan-layanan</a:t>
            </a:r>
            <a:r>
              <a:rPr lang="en-US" sz="2400" dirty="0" smtClean="0"/>
              <a:t> TI yang </a:t>
            </a:r>
            <a:r>
              <a:rPr lang="en-US" sz="2400" dirty="0" err="1" smtClean="0"/>
              <a:t>terintegrasi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berbasiskan</a:t>
            </a:r>
            <a:r>
              <a:rPr lang="en-US" sz="2400" dirty="0" smtClean="0"/>
              <a:t> proses</a:t>
            </a:r>
          </a:p>
          <a:p>
            <a:pPr eaLnBrk="1" hangingPunct="1"/>
            <a:r>
              <a:rPr lang="en-US" sz="2400" dirty="0" smtClean="0"/>
              <a:t>IT</a:t>
            </a:r>
            <a:r>
              <a:rPr lang="id-ID" sz="2400" dirty="0" smtClean="0"/>
              <a:t>-</a:t>
            </a:r>
            <a:r>
              <a:rPr lang="en-US" sz="2400" dirty="0" smtClean="0"/>
              <a:t> Infrastructure Library </a:t>
            </a:r>
            <a:r>
              <a:rPr lang="en-US" sz="2400" dirty="0" err="1" smtClean="0"/>
              <a:t>merupakan</a:t>
            </a:r>
            <a:r>
              <a:rPr lang="en-US" sz="2400" dirty="0" smtClean="0"/>
              <a:t> </a:t>
            </a:r>
            <a:r>
              <a:rPr lang="en-US" sz="2400" dirty="0" err="1" smtClean="0"/>
              <a:t>sekumpulan</a:t>
            </a:r>
            <a:r>
              <a:rPr lang="en-US" sz="2400" dirty="0" smtClean="0"/>
              <a:t> </a:t>
            </a:r>
            <a:r>
              <a:rPr lang="en-US" sz="2400" dirty="0" err="1" smtClean="0"/>
              <a:t>buku</a:t>
            </a:r>
            <a:r>
              <a:rPr lang="en-US" sz="2400" dirty="0" smtClean="0"/>
              <a:t> yang </a:t>
            </a:r>
            <a:r>
              <a:rPr lang="en-US" sz="2400" dirty="0" err="1" smtClean="0"/>
              <a:t>berisi</a:t>
            </a:r>
            <a:r>
              <a:rPr lang="en-US" sz="2400" dirty="0" smtClean="0"/>
              <a:t> best practice </a:t>
            </a:r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 smtClean="0"/>
              <a:t>memanage</a:t>
            </a:r>
            <a:r>
              <a:rPr lang="en-US" sz="2400" dirty="0" smtClean="0"/>
              <a:t> </a:t>
            </a:r>
            <a:r>
              <a:rPr lang="en-US" sz="2400" dirty="0" err="1" smtClean="0"/>
              <a:t>penyampaian</a:t>
            </a:r>
            <a:r>
              <a:rPr lang="en-US" sz="2400" dirty="0" smtClean="0"/>
              <a:t> </a:t>
            </a:r>
            <a:r>
              <a:rPr lang="en-US" sz="2400" dirty="0" err="1" smtClean="0"/>
              <a:t>layanan</a:t>
            </a:r>
            <a:r>
              <a:rPr lang="en-US" sz="2400" dirty="0" smtClean="0"/>
              <a:t> TI</a:t>
            </a:r>
          </a:p>
          <a:p>
            <a:pPr eaLnBrk="1" hangingPunct="1"/>
            <a:r>
              <a:rPr lang="en-US" sz="2400" dirty="0" smtClean="0"/>
              <a:t>IT- Infrastructure Library ® </a:t>
            </a:r>
            <a:r>
              <a:rPr lang="en-US" sz="2400" dirty="0" err="1" smtClean="0"/>
              <a:t>terdaftar</a:t>
            </a:r>
            <a:r>
              <a:rPr lang="en-US" sz="2400" dirty="0" smtClean="0"/>
              <a:t>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 Registered Trade Mark </a:t>
            </a:r>
            <a:r>
              <a:rPr lang="en-US" sz="2400" dirty="0" err="1" smtClean="0"/>
              <a:t>dari</a:t>
            </a:r>
            <a:r>
              <a:rPr lang="en-US" sz="2400" dirty="0" smtClean="0"/>
              <a:t> the Office of Government Commerce of UK</a:t>
            </a:r>
          </a:p>
          <a:p>
            <a:pPr eaLnBrk="1" hangingPunct="1"/>
            <a:r>
              <a:rPr lang="en-US" sz="2400" dirty="0" err="1" smtClean="0"/>
              <a:t>Dipublikasika</a:t>
            </a:r>
            <a:r>
              <a:rPr lang="en-US" sz="2400" dirty="0" smtClean="0"/>
              <a:t> </a:t>
            </a:r>
            <a:r>
              <a:rPr lang="en-US" sz="2400" dirty="0" err="1" smtClean="0"/>
              <a:t>oleh</a:t>
            </a:r>
            <a:r>
              <a:rPr lang="en-US" sz="2400" dirty="0" smtClean="0"/>
              <a:t> British Standards Institute </a:t>
            </a:r>
            <a:r>
              <a:rPr lang="en-US" sz="2400" dirty="0" err="1" smtClean="0"/>
              <a:t>sebagai</a:t>
            </a:r>
            <a:r>
              <a:rPr lang="en-US" sz="2400" dirty="0" smtClean="0"/>
              <a:t> BS15000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616986" y="5105400"/>
            <a:ext cx="8229600" cy="917575"/>
          </a:xfrm>
          <a:prstGeom prst="rect">
            <a:avLst/>
          </a:pr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chemeClr val="accent1"/>
              </a:gs>
            </a:gsLst>
            <a:lin ang="2700000" scaled="1"/>
          </a:gra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8980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r>
              <a:rPr lang="en-US" sz="1600"/>
              <a:t>IT-LI provides a comprehensive, consistent volume of best practices drawn from the collective experience and wisdom of thousands of thousands of IT practitioners around the world.</a:t>
            </a:r>
          </a:p>
        </p:txBody>
      </p:sp>
    </p:spTree>
    <p:extLst>
      <p:ext uri="{BB962C8B-B14F-4D97-AF65-F5344CB8AC3E}">
        <p14:creationId xmlns:p14="http://schemas.microsoft.com/office/powerpoint/2010/main" val="3463590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b="0" smtClean="0"/>
              <a:t>© Program Magister Teknologi Informasi - UI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9D9B05D-FDB4-4EC6-A601-6D4D76BB1C69}" type="slidenum">
              <a:rPr lang="en-GB" b="0" smtClean="0">
                <a:solidFill>
                  <a:schemeClr val="bg1"/>
                </a:solidFill>
                <a:latin typeface="Arial Black" pitchFamily="34" charset="0"/>
              </a:rPr>
              <a:pPr eaLnBrk="1" hangingPunct="1"/>
              <a:t>9</a:t>
            </a:fld>
            <a:endParaRPr lang="en-GB" b="0" smtClean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IT-LI Processes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1003300" y="3692525"/>
            <a:ext cx="2286000" cy="20066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7174" name="Rectangle 5"/>
          <p:cNvSpPr>
            <a:spLocks noChangeArrowheads="1"/>
          </p:cNvSpPr>
          <p:nvPr/>
        </p:nvSpPr>
        <p:spPr bwMode="auto">
          <a:xfrm>
            <a:off x="1003300" y="1863725"/>
            <a:ext cx="7061200" cy="457200"/>
          </a:xfrm>
          <a:prstGeom prst="rect">
            <a:avLst/>
          </a:prstGeom>
          <a:solidFill>
            <a:srgbClr val="C0C0C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C0C0C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1003300" y="2270125"/>
            <a:ext cx="7073900" cy="1422400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9900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7176" name="Rectangle 7"/>
          <p:cNvSpPr>
            <a:spLocks noChangeArrowheads="1"/>
          </p:cNvSpPr>
          <p:nvPr/>
        </p:nvSpPr>
        <p:spPr bwMode="auto">
          <a:xfrm>
            <a:off x="3238500" y="4124325"/>
            <a:ext cx="2438400" cy="1587500"/>
          </a:xfrm>
          <a:prstGeom prst="rect">
            <a:avLst/>
          </a:prstGeom>
          <a:solidFill>
            <a:srgbClr val="666699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666699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5626100" y="3730625"/>
            <a:ext cx="2463800" cy="1993900"/>
          </a:xfrm>
          <a:prstGeom prst="rect">
            <a:avLst/>
          </a:prstGeom>
          <a:solidFill>
            <a:schemeClr val="accent1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chemeClr val="accent1"/>
            </a:extrusion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id-ID"/>
          </a:p>
        </p:txBody>
      </p:sp>
      <p:sp>
        <p:nvSpPr>
          <p:cNvPr id="7178" name="Oval 9"/>
          <p:cNvSpPr>
            <a:spLocks noChangeArrowheads="1"/>
          </p:cNvSpPr>
          <p:nvPr/>
        </p:nvSpPr>
        <p:spPr bwMode="auto">
          <a:xfrm>
            <a:off x="3632200" y="3578225"/>
            <a:ext cx="1054100" cy="5207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id-ID"/>
          </a:p>
        </p:txBody>
      </p:sp>
      <p:sp>
        <p:nvSpPr>
          <p:cNvPr id="7179" name="Oval 10"/>
          <p:cNvSpPr>
            <a:spLocks noChangeArrowheads="1"/>
          </p:cNvSpPr>
          <p:nvPr/>
        </p:nvSpPr>
        <p:spPr bwMode="auto">
          <a:xfrm>
            <a:off x="2565400" y="2536825"/>
            <a:ext cx="3670300" cy="1841500"/>
          </a:xfrm>
          <a:prstGeom prst="ellipse">
            <a:avLst/>
          </a:prstGeom>
          <a:gradFill rotWithShape="0">
            <a:gsLst>
              <a:gs pos="0">
                <a:srgbClr val="FFCC00"/>
              </a:gs>
              <a:gs pos="100000">
                <a:srgbClr val="100D00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chemeClr val="tx1"/>
                </a:solidFill>
                <a:round/>
                <a:headEnd type="none" w="sm" len="sm"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2895600" y="1889125"/>
            <a:ext cx="337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Service Delivery Processes</a:t>
            </a:r>
          </a:p>
        </p:txBody>
      </p:sp>
      <p:sp>
        <p:nvSpPr>
          <p:cNvPr id="7181" name="Text Box 12"/>
          <p:cNvSpPr txBox="1">
            <a:spLocks noChangeArrowheads="1"/>
          </p:cNvSpPr>
          <p:nvPr/>
        </p:nvSpPr>
        <p:spPr bwMode="auto">
          <a:xfrm>
            <a:off x="3175000" y="2752725"/>
            <a:ext cx="2882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Control Processes</a:t>
            </a:r>
          </a:p>
        </p:txBody>
      </p:sp>
      <p:sp>
        <p:nvSpPr>
          <p:cNvPr id="7182" name="Text Box 13"/>
          <p:cNvSpPr txBox="1">
            <a:spLocks noChangeArrowheads="1"/>
          </p:cNvSpPr>
          <p:nvPr/>
        </p:nvSpPr>
        <p:spPr bwMode="auto">
          <a:xfrm>
            <a:off x="3149600" y="3209925"/>
            <a:ext cx="260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Configuration Management</a:t>
            </a:r>
            <a:r>
              <a:rPr lang="en-US" b="0"/>
              <a:t> </a:t>
            </a:r>
          </a:p>
        </p:txBody>
      </p:sp>
      <p:sp>
        <p:nvSpPr>
          <p:cNvPr id="7183" name="Text Box 14"/>
          <p:cNvSpPr txBox="1">
            <a:spLocks noChangeArrowheads="1"/>
          </p:cNvSpPr>
          <p:nvPr/>
        </p:nvSpPr>
        <p:spPr bwMode="auto">
          <a:xfrm>
            <a:off x="3238500" y="3527425"/>
            <a:ext cx="260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Change  Management</a:t>
            </a:r>
            <a:r>
              <a:rPr lang="en-US" b="0"/>
              <a:t> </a:t>
            </a:r>
          </a:p>
        </p:txBody>
      </p:sp>
      <p:sp>
        <p:nvSpPr>
          <p:cNvPr id="7184" name="Text Box 15"/>
          <p:cNvSpPr txBox="1">
            <a:spLocks noChangeArrowheads="1"/>
          </p:cNvSpPr>
          <p:nvPr/>
        </p:nvSpPr>
        <p:spPr bwMode="auto">
          <a:xfrm>
            <a:off x="1117600" y="3730625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Release Process</a:t>
            </a:r>
          </a:p>
        </p:txBody>
      </p:sp>
      <p:sp>
        <p:nvSpPr>
          <p:cNvPr id="7185" name="Text Box 16"/>
          <p:cNvSpPr txBox="1">
            <a:spLocks noChangeArrowheads="1"/>
          </p:cNvSpPr>
          <p:nvPr/>
        </p:nvSpPr>
        <p:spPr bwMode="auto">
          <a:xfrm>
            <a:off x="3606800" y="4352925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Resolution Processes</a:t>
            </a: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994400" y="3933825"/>
            <a:ext cx="1854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800"/>
              <a:t>Relationship Processes</a:t>
            </a:r>
          </a:p>
        </p:txBody>
      </p:sp>
      <p:sp>
        <p:nvSpPr>
          <p:cNvPr id="7187" name="Text Box 18"/>
          <p:cNvSpPr txBox="1">
            <a:spLocks noChangeArrowheads="1"/>
          </p:cNvSpPr>
          <p:nvPr/>
        </p:nvSpPr>
        <p:spPr bwMode="auto">
          <a:xfrm>
            <a:off x="1003300" y="2346325"/>
            <a:ext cx="260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Capacity Management</a:t>
            </a:r>
            <a:r>
              <a:rPr lang="en-US" b="0"/>
              <a:t> </a:t>
            </a:r>
          </a:p>
        </p:txBody>
      </p:sp>
      <p:sp>
        <p:nvSpPr>
          <p:cNvPr id="7188" name="Text Box 19"/>
          <p:cNvSpPr txBox="1">
            <a:spLocks noChangeArrowheads="1"/>
          </p:cNvSpPr>
          <p:nvPr/>
        </p:nvSpPr>
        <p:spPr bwMode="auto">
          <a:xfrm>
            <a:off x="1041400" y="2587625"/>
            <a:ext cx="26035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Service Continuity</a:t>
            </a:r>
            <a:endParaRPr lang="en-US" b="0"/>
          </a:p>
        </p:txBody>
      </p:sp>
      <p:sp>
        <p:nvSpPr>
          <p:cNvPr id="7189" name="Text Box 20"/>
          <p:cNvSpPr txBox="1">
            <a:spLocks noChangeArrowheads="1"/>
          </p:cNvSpPr>
          <p:nvPr/>
        </p:nvSpPr>
        <p:spPr bwMode="auto">
          <a:xfrm>
            <a:off x="3048000" y="2244725"/>
            <a:ext cx="26035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Service Level Management</a:t>
            </a:r>
            <a:endParaRPr lang="en-US" b="0"/>
          </a:p>
        </p:txBody>
      </p:sp>
      <p:sp>
        <p:nvSpPr>
          <p:cNvPr id="7190" name="Text Box 21"/>
          <p:cNvSpPr txBox="1">
            <a:spLocks noChangeArrowheads="1"/>
          </p:cNvSpPr>
          <p:nvPr/>
        </p:nvSpPr>
        <p:spPr bwMode="auto">
          <a:xfrm>
            <a:off x="5664200" y="2359025"/>
            <a:ext cx="26035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1400"/>
              <a:t>Information Security Management</a:t>
            </a:r>
            <a:endParaRPr lang="en-US" b="0"/>
          </a:p>
        </p:txBody>
      </p:sp>
      <p:sp>
        <p:nvSpPr>
          <p:cNvPr id="7191" name="Text Box 22"/>
          <p:cNvSpPr txBox="1">
            <a:spLocks noChangeArrowheads="1"/>
          </p:cNvSpPr>
          <p:nvPr/>
        </p:nvSpPr>
        <p:spPr bwMode="auto">
          <a:xfrm>
            <a:off x="3492500" y="5280025"/>
            <a:ext cx="1930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Problem Management</a:t>
            </a:r>
            <a:endParaRPr lang="en-US" b="0"/>
          </a:p>
        </p:txBody>
      </p:sp>
      <p:sp>
        <p:nvSpPr>
          <p:cNvPr id="7192" name="Text Box 23"/>
          <p:cNvSpPr txBox="1">
            <a:spLocks noChangeArrowheads="1"/>
          </p:cNvSpPr>
          <p:nvPr/>
        </p:nvSpPr>
        <p:spPr bwMode="auto">
          <a:xfrm>
            <a:off x="3454400" y="4987925"/>
            <a:ext cx="1765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Incident Management</a:t>
            </a:r>
            <a:endParaRPr lang="en-US" b="0"/>
          </a:p>
        </p:txBody>
      </p:sp>
      <p:sp>
        <p:nvSpPr>
          <p:cNvPr id="7193" name="Text Box 24"/>
          <p:cNvSpPr txBox="1">
            <a:spLocks noChangeArrowheads="1"/>
          </p:cNvSpPr>
          <p:nvPr/>
        </p:nvSpPr>
        <p:spPr bwMode="auto">
          <a:xfrm>
            <a:off x="6019800" y="4505325"/>
            <a:ext cx="2082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Business Relationship Management</a:t>
            </a:r>
            <a:endParaRPr lang="en-US" b="0"/>
          </a:p>
        </p:txBody>
      </p:sp>
      <p:sp>
        <p:nvSpPr>
          <p:cNvPr id="7194" name="Text Box 25"/>
          <p:cNvSpPr txBox="1">
            <a:spLocks noChangeArrowheads="1"/>
          </p:cNvSpPr>
          <p:nvPr/>
        </p:nvSpPr>
        <p:spPr bwMode="auto">
          <a:xfrm>
            <a:off x="1244600" y="4429125"/>
            <a:ext cx="17653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/>
              <a:t>Release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/>
              <a:t>Management</a:t>
            </a:r>
            <a:endParaRPr lang="en-US" b="0"/>
          </a:p>
        </p:txBody>
      </p:sp>
      <p:sp>
        <p:nvSpPr>
          <p:cNvPr id="7195" name="Text Box 26"/>
          <p:cNvSpPr txBox="1">
            <a:spLocks noChangeArrowheads="1"/>
          </p:cNvSpPr>
          <p:nvPr/>
        </p:nvSpPr>
        <p:spPr bwMode="auto">
          <a:xfrm>
            <a:off x="3606800" y="5140325"/>
            <a:ext cx="17653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/>
              <a:t>Incident Management</a:t>
            </a:r>
            <a:endParaRPr lang="en-US" b="0"/>
          </a:p>
        </p:txBody>
      </p:sp>
      <p:sp>
        <p:nvSpPr>
          <p:cNvPr id="7196" name="Text Box 27"/>
          <p:cNvSpPr txBox="1">
            <a:spLocks noChangeArrowheads="1"/>
          </p:cNvSpPr>
          <p:nvPr/>
        </p:nvSpPr>
        <p:spPr bwMode="auto">
          <a:xfrm>
            <a:off x="6057900" y="5064125"/>
            <a:ext cx="1765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/>
              <a:t>Supplier Management</a:t>
            </a:r>
            <a:endParaRPr lang="en-US" b="0"/>
          </a:p>
        </p:txBody>
      </p:sp>
    </p:spTree>
    <p:extLst>
      <p:ext uri="{BB962C8B-B14F-4D97-AF65-F5344CB8AC3E}">
        <p14:creationId xmlns:p14="http://schemas.microsoft.com/office/powerpoint/2010/main" val="2709931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2491</Words>
  <Application>Microsoft Office PowerPoint</Application>
  <PresentationFormat>On-screen Show (4:3)</PresentationFormat>
  <Paragraphs>425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DASAR SISTEM INFORMASI</vt:lpstr>
      <vt:lpstr>PowerPoint Presentation</vt:lpstr>
      <vt:lpstr>Learning  Outcomes</vt:lpstr>
      <vt:lpstr>Learning  Outcomes</vt:lpstr>
      <vt:lpstr>DEFINISI INFRASTRUKTUR SI</vt:lpstr>
      <vt:lpstr>Yang termasuk layanan SI adalah:</vt:lpstr>
      <vt:lpstr>Standar Industri/Eksternal</vt:lpstr>
      <vt:lpstr>IT Infrastructure Library (IT-LI)</vt:lpstr>
      <vt:lpstr>IT-LI Processes</vt:lpstr>
      <vt:lpstr>Arsitektur IT-LI</vt:lpstr>
      <vt:lpstr>Capacity Management</vt:lpstr>
      <vt:lpstr>Ruang Lingkup Manajemen Kapasitas</vt:lpstr>
      <vt:lpstr>Manajemen Kapasitas Proaktif</vt:lpstr>
      <vt:lpstr>Manajemen Kapasitas Reaktif</vt:lpstr>
      <vt:lpstr>Capacity Alignment</vt:lpstr>
      <vt:lpstr>Proses Manajemen Kapasitas</vt:lpstr>
      <vt:lpstr>Manajemen Kapasitas Bisnis</vt:lpstr>
      <vt:lpstr>Proses Manajemen Kapasitas</vt:lpstr>
      <vt:lpstr>Manajemen Kapasitas Infrastruktur TI</vt:lpstr>
      <vt:lpstr>Ketahanan Gangguan</vt:lpstr>
      <vt:lpstr>Siklus Pengendalian Kapasitas</vt:lpstr>
      <vt:lpstr>Monitoring Kapasitas</vt:lpstr>
      <vt:lpstr>Monitoring Kapasitas</vt:lpstr>
      <vt:lpstr>Analisa Hasil Pengukuran</vt:lpstr>
      <vt:lpstr>Tuning Sistem</vt:lpstr>
      <vt:lpstr>Implementasi Perbaikan</vt:lpstr>
      <vt:lpstr>Perencanaan Kapasitas</vt:lpstr>
      <vt:lpstr>Capacity Data Bisnis /CDB</vt:lpstr>
      <vt:lpstr>CDB</vt:lpstr>
      <vt:lpstr>Contoh Data Utilisasi Untuk CDB</vt:lpstr>
      <vt:lpstr>Laporan-laporan Dari Data CDB</vt:lpstr>
      <vt:lpstr>Manajemen Beban Kerja</vt:lpstr>
      <vt:lpstr>Manajemen Beban Kerja</vt:lpstr>
      <vt:lpstr>Pemodelan Beban Kerja</vt:lpstr>
      <vt:lpstr>Desain Kapasitas Aplikasi</vt:lpstr>
      <vt:lpstr>Dokumen Rencana Kapasitas</vt:lpstr>
      <vt:lpstr>Dokumen Rencana Kapasitas</vt:lpstr>
      <vt:lpstr>Dokumen Rencana Kapasitas</vt:lpstr>
      <vt:lpstr>Permasalahan</vt:lpstr>
      <vt:lpstr>Permasalahan</vt:lpstr>
      <vt:lpstr>PowerPoint Presentation</vt:lpstr>
      <vt:lpstr>INFRA STRUKTUR TEMPAT  INGKUNGAN KERJA </vt:lpstr>
      <vt:lpstr> INFRA STRUKTUR TEMPAT LINGKUNGAN KERJA </vt:lpstr>
      <vt:lpstr>INFRA STRUKTUR SISTEM INFORMASI</vt:lpstr>
      <vt:lpstr>INFRA STRUKTUR SISTEM INFORMASI</vt:lpstr>
      <vt:lpstr>INFRA STRUKTUR SISTEM INFORMASI</vt:lpstr>
      <vt:lpstr>INFRA STRUKTUR SISTEM INFORMASI</vt:lpstr>
      <vt:lpstr>INFRA STRUKTUR SISTEM INFORMASI</vt:lpstr>
      <vt:lpstr>INFRA STRUKTUR SISTEM INFORMASI</vt:lpstr>
      <vt:lpstr>Terima Kasih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Win 7</cp:lastModifiedBy>
  <cp:revision>271</cp:revision>
  <dcterms:created xsi:type="dcterms:W3CDTF">2010-08-24T06:47:44Z</dcterms:created>
  <dcterms:modified xsi:type="dcterms:W3CDTF">2017-09-27T08:31:23Z</dcterms:modified>
</cp:coreProperties>
</file>