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8" r:id="rId2"/>
    <p:sldId id="389" r:id="rId3"/>
    <p:sldId id="429" r:id="rId4"/>
    <p:sldId id="457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8" r:id="rId29"/>
    <p:sldId id="459" r:id="rId30"/>
    <p:sldId id="460" r:id="rId31"/>
    <p:sldId id="461" r:id="rId32"/>
    <p:sldId id="467" r:id="rId33"/>
    <p:sldId id="463" r:id="rId34"/>
    <p:sldId id="464" r:id="rId35"/>
    <p:sldId id="465" r:id="rId36"/>
    <p:sldId id="43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Teknologi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39163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0" indent="457200">
              <a:buFont typeface="Wingdings" pitchFamily="2" charset="2"/>
              <a:buAutoNum type="arabicPeriod"/>
            </a:pPr>
            <a:r>
              <a:rPr lang="en-US" dirty="0" err="1" smtClean="0"/>
              <a:t>Tersentralisasi</a:t>
            </a:r>
            <a:r>
              <a:rPr lang="en-US" dirty="0" smtClean="0"/>
              <a:t> (centralized)</a:t>
            </a:r>
          </a:p>
          <a:p>
            <a:pPr marL="0" indent="457200">
              <a:buFont typeface="Wingdings" pitchFamily="2" charset="2"/>
              <a:buAutoNum type="arabicPeriod"/>
            </a:pPr>
            <a:r>
              <a:rPr lang="en-US" dirty="0" err="1" smtClean="0"/>
              <a:t>Desentralisasi</a:t>
            </a:r>
            <a:r>
              <a:rPr lang="en-US" dirty="0" smtClean="0"/>
              <a:t> (decentralized)</a:t>
            </a:r>
          </a:p>
          <a:p>
            <a:pPr marL="0" indent="457200">
              <a:buFont typeface="Wingdings" pitchFamily="2" charset="2"/>
              <a:buAutoNum type="arabicPeriod"/>
            </a:pPr>
            <a:r>
              <a:rPr lang="en-US" dirty="0" smtClean="0"/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301612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Tersentralisasi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tersentralisasi</a:t>
            </a:r>
            <a:r>
              <a:rPr lang="en-US" dirty="0" smtClean="0"/>
              <a:t> (</a:t>
            </a:r>
            <a:r>
              <a:rPr lang="en-US" dirty="0" err="1" smtClean="0"/>
              <a:t>terpusat</a:t>
            </a:r>
            <a:r>
              <a:rPr lang="en-US" dirty="0" smtClean="0"/>
              <a:t>)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1960-an, </a:t>
            </a:r>
            <a:r>
              <a:rPr lang="en-US" dirty="0" err="1" smtClean="0"/>
              <a:t>dengan</a:t>
            </a:r>
            <a:r>
              <a:rPr lang="en-US" dirty="0" smtClean="0"/>
              <a:t> mainframe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Mainframe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data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dg </a:t>
            </a:r>
            <a:r>
              <a:rPr lang="en-US" dirty="0" err="1" smtClean="0"/>
              <a:t>ribuan</a:t>
            </a:r>
            <a:r>
              <a:rPr lang="en-US" dirty="0" smtClean="0"/>
              <a:t> terminal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data dg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&amp;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63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1676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Contoh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Lingkungan</a:t>
            </a:r>
            <a:r>
              <a:rPr lang="en-US" b="1" dirty="0" smtClean="0">
                <a:solidFill>
                  <a:srgbClr val="FF0000"/>
                </a:solidFill>
              </a:rPr>
              <a:t> mainframe </a:t>
            </a:r>
            <a:r>
              <a:rPr lang="en-US" b="1" dirty="0" err="1" smtClean="0">
                <a:solidFill>
                  <a:srgbClr val="FF0000"/>
                </a:solidFill>
              </a:rPr>
              <a:t>sebagai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implementasi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tersentralisasi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abdul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kadir</a:t>
            </a:r>
            <a:r>
              <a:rPr lang="en-US" b="1" dirty="0" smtClean="0">
                <a:solidFill>
                  <a:srgbClr val="FF0000"/>
                </a:solidFill>
              </a:rPr>
              <a:t>, 2002)</a:t>
            </a:r>
          </a:p>
        </p:txBody>
      </p:sp>
      <p:pic>
        <p:nvPicPr>
          <p:cNvPr id="11267" name="Content Placeholder 3" descr="Lingkungan mainfra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38400"/>
            <a:ext cx="7693760" cy="3810000"/>
          </a:xfrm>
        </p:spPr>
      </p:pic>
    </p:spTree>
    <p:extLst>
      <p:ext uri="{BB962C8B-B14F-4D97-AF65-F5344CB8AC3E}">
        <p14:creationId xmlns:p14="http://schemas.microsoft.com/office/powerpoint/2010/main" val="208421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Tersentralisasi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496" y="1981200"/>
            <a:ext cx="8763000" cy="4343400"/>
          </a:xfrm>
        </p:spPr>
        <p:txBody>
          <a:bodyPr/>
          <a:lstStyle/>
          <a:p>
            <a:r>
              <a:rPr lang="en-US" sz="2600" dirty="0" err="1" smtClean="0"/>
              <a:t>Seiring</a:t>
            </a:r>
            <a:r>
              <a:rPr lang="en-US" sz="2600" dirty="0" smtClean="0"/>
              <a:t> </a:t>
            </a:r>
            <a:r>
              <a:rPr lang="en-US" sz="2600" dirty="0" err="1" smtClean="0"/>
              <a:t>perkembangan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teknologi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, </a:t>
            </a:r>
            <a:r>
              <a:rPr lang="en-US" sz="2600" dirty="0" err="1" smtClean="0"/>
              <a:t>dominasi</a:t>
            </a:r>
            <a:r>
              <a:rPr lang="en-US" sz="2600" dirty="0" smtClean="0"/>
              <a:t> mainframe </a:t>
            </a:r>
            <a:r>
              <a:rPr lang="en-US" sz="2600" dirty="0" err="1" smtClean="0"/>
              <a:t>pd</a:t>
            </a:r>
            <a:r>
              <a:rPr lang="en-US" sz="2600" dirty="0" smtClean="0"/>
              <a:t> </a:t>
            </a:r>
            <a:r>
              <a:rPr lang="en-US" sz="2600" dirty="0" err="1" smtClean="0"/>
              <a:t>lingkungan</a:t>
            </a:r>
            <a:r>
              <a:rPr lang="en-US" sz="2600" dirty="0" smtClean="0"/>
              <a:t> dg </a:t>
            </a:r>
            <a:r>
              <a:rPr lang="en-US" sz="2600" dirty="0" err="1" smtClean="0"/>
              <a:t>komputasi</a:t>
            </a:r>
            <a:r>
              <a:rPr lang="en-US" sz="2600" dirty="0" smtClean="0"/>
              <a:t> </a:t>
            </a:r>
            <a:r>
              <a:rPr lang="en-US" sz="2600" dirty="0" err="1" smtClean="0"/>
              <a:t>terpusat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berkurang</a:t>
            </a:r>
            <a:r>
              <a:rPr lang="en-US" sz="2600" dirty="0" smtClean="0"/>
              <a:t> </a:t>
            </a:r>
            <a:r>
              <a:rPr lang="en-US" sz="2600" dirty="0" err="1" smtClean="0"/>
              <a:t>krn</a:t>
            </a:r>
            <a:r>
              <a:rPr lang="en-US" sz="2600" dirty="0" smtClean="0"/>
              <a:t> </a:t>
            </a:r>
            <a:r>
              <a:rPr lang="en-US" sz="2600" dirty="0" err="1" smtClean="0"/>
              <a:t>kehadiran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mikrokomputer</a:t>
            </a:r>
            <a:r>
              <a:rPr lang="en-US" sz="2600" dirty="0" smtClean="0"/>
              <a:t> &amp; </a:t>
            </a:r>
            <a:r>
              <a:rPr lang="en-US" sz="2600" dirty="0" err="1" smtClean="0"/>
              <a:t>minikomputer</a:t>
            </a:r>
            <a:r>
              <a:rPr lang="en-US" sz="2600" dirty="0" smtClean="0"/>
              <a:t> (PC)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berkemampuan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kecil</a:t>
            </a:r>
            <a:r>
              <a:rPr lang="en-US" sz="2600" dirty="0" smtClean="0"/>
              <a:t>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</a:t>
            </a:r>
            <a:r>
              <a:rPr lang="en-US" sz="2600" dirty="0" err="1" smtClean="0"/>
              <a:t>harga</a:t>
            </a:r>
            <a:r>
              <a:rPr lang="en-US" sz="2600" dirty="0" smtClean="0"/>
              <a:t> </a:t>
            </a:r>
            <a:r>
              <a:rPr lang="en-US" sz="2600" dirty="0" err="1" smtClean="0"/>
              <a:t>jauh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murah</a:t>
            </a:r>
            <a:r>
              <a:rPr lang="en-US" sz="2600" dirty="0" smtClean="0"/>
              <a:t>.</a:t>
            </a:r>
          </a:p>
          <a:p>
            <a:r>
              <a:rPr lang="en-US" sz="2600" dirty="0" err="1" smtClean="0"/>
              <a:t>Implementasi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arsitektur</a:t>
            </a:r>
            <a:r>
              <a:rPr lang="en-US" sz="2600" dirty="0" smtClean="0"/>
              <a:t> </a:t>
            </a:r>
            <a:r>
              <a:rPr lang="en-US" sz="2600" dirty="0" err="1" smtClean="0"/>
              <a:t>terpusat</a:t>
            </a:r>
            <a:r>
              <a:rPr lang="en-US" sz="2600" dirty="0" smtClean="0"/>
              <a:t>: </a:t>
            </a:r>
            <a:r>
              <a:rPr lang="en-US" sz="2600" dirty="0" err="1" smtClean="0"/>
              <a:t>pemrosesan</a:t>
            </a:r>
            <a:r>
              <a:rPr lang="en-US" sz="2600" dirty="0" smtClean="0"/>
              <a:t> data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terpusat</a:t>
            </a:r>
            <a:r>
              <a:rPr lang="en-US" sz="2600" dirty="0" smtClean="0"/>
              <a:t> (</a:t>
            </a:r>
            <a:r>
              <a:rPr lang="en-US" sz="2600" dirty="0" err="1" smtClean="0"/>
              <a:t>komputasi</a:t>
            </a:r>
            <a:r>
              <a:rPr lang="en-US" sz="2600" dirty="0" smtClean="0"/>
              <a:t> </a:t>
            </a:r>
            <a:r>
              <a:rPr lang="en-US" sz="2600" dirty="0" err="1" smtClean="0"/>
              <a:t>terpusat</a:t>
            </a:r>
            <a:r>
              <a:rPr lang="en-US" sz="2600" dirty="0" smtClean="0"/>
              <a:t>).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pemrosesan</a:t>
            </a:r>
            <a:r>
              <a:rPr lang="en-US" sz="2600" dirty="0" smtClean="0"/>
              <a:t> data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komputer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lokasi</a:t>
            </a:r>
            <a:r>
              <a:rPr lang="en-US" sz="2600" dirty="0" smtClean="0"/>
              <a:t> </a:t>
            </a:r>
            <a:r>
              <a:rPr lang="en-US" sz="2600" dirty="0" err="1" smtClean="0"/>
              <a:t>utk</a:t>
            </a:r>
            <a:r>
              <a:rPr lang="en-US" sz="2600" dirty="0" smtClean="0"/>
              <a:t> </a:t>
            </a:r>
            <a:r>
              <a:rPr lang="en-US" sz="2600" dirty="0" err="1" smtClean="0"/>
              <a:t>melayani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pemakai</a:t>
            </a:r>
            <a:r>
              <a:rPr lang="en-US" sz="2600" dirty="0" smtClean="0"/>
              <a:t> </a:t>
            </a:r>
            <a:r>
              <a:rPr lang="en-US" sz="2600" dirty="0" err="1" smtClean="0"/>
              <a:t>dlm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. </a:t>
            </a:r>
            <a:r>
              <a:rPr lang="en-US" sz="2600" dirty="0" err="1" smtClean="0"/>
              <a:t>Biasa</a:t>
            </a:r>
            <a:r>
              <a:rPr lang="en-US" sz="2600" dirty="0" smtClean="0"/>
              <a:t> </a:t>
            </a:r>
            <a:r>
              <a:rPr lang="en-US" sz="2600" dirty="0" err="1" smtClean="0"/>
              <a:t>dipakai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perusahaan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cabang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39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Desentralisai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4343400"/>
          </a:xfrm>
        </p:spPr>
        <p:txBody>
          <a:bodyPr/>
          <a:lstStyle/>
          <a:p>
            <a:r>
              <a:rPr lang="en-US" sz="2600" smtClean="0"/>
              <a:t>Konsep pemrosesan data tersebar (terdistribusi) yang biasa disebut komputasi tersebar</a:t>
            </a:r>
          </a:p>
          <a:p>
            <a:r>
              <a:rPr lang="en-US" sz="2600" smtClean="0"/>
              <a:t>Sistem yg terdiri atas sejumlah komputer yg tersebar pd berbagai lokasi yg dihubungkan dg sarana telekomunikasi dg masing-masing komputer dpt bekerja secara mandiri, tetapi saling berinteraksi dlm pertukaran data.</a:t>
            </a:r>
          </a:p>
          <a:p>
            <a:r>
              <a:rPr lang="en-US" sz="2600" smtClean="0"/>
              <a:t>Membagi sistem pemrosesan data terpusat ke subsistem-subsistem yg lebih kecil &amp; subsistem tetap berlaku sbg sistem pemrosesan data terpusat. </a:t>
            </a:r>
          </a:p>
        </p:txBody>
      </p:sp>
    </p:spTree>
    <p:extLst>
      <p:ext uri="{BB962C8B-B14F-4D97-AF65-F5344CB8AC3E}">
        <p14:creationId xmlns:p14="http://schemas.microsoft.com/office/powerpoint/2010/main" val="146623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536575"/>
            <a:ext cx="8763000" cy="1447800"/>
          </a:xfrm>
        </p:spPr>
        <p:txBody>
          <a:bodyPr/>
          <a:lstStyle/>
          <a:p>
            <a:r>
              <a:rPr lang="en-US" sz="2600" b="1" dirty="0" err="1" smtClean="0">
                <a:solidFill>
                  <a:srgbClr val="FF0000"/>
                </a:solidFill>
              </a:rPr>
              <a:t>Contoh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sistem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pemrosesan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terdistribusi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terdpt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pd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sejumlah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komputer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yg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terhubung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dlm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jaringan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menggunakan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2600" b="1" dirty="0" smtClean="0">
                <a:solidFill>
                  <a:srgbClr val="FF0000"/>
                </a:solidFill>
              </a:rPr>
              <a:t> peer-to-peer</a:t>
            </a:r>
          </a:p>
        </p:txBody>
      </p:sp>
      <p:pic>
        <p:nvPicPr>
          <p:cNvPr id="14339" name="Content Placeholder 3" descr="contoh peer to pe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5867400" cy="4382877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705600" y="1981200"/>
            <a:ext cx="2133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arsitektur</a:t>
            </a:r>
            <a:r>
              <a:rPr lang="en-US" sz="2200" dirty="0"/>
              <a:t> peer-to-peer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memungkinkan</a:t>
            </a:r>
            <a:r>
              <a:rPr lang="en-US" sz="2200" dirty="0"/>
              <a:t> resource </a:t>
            </a:r>
            <a:r>
              <a:rPr lang="en-US" sz="2200" dirty="0" err="1"/>
              <a:t>yg</a:t>
            </a:r>
            <a:r>
              <a:rPr lang="en-US" sz="2200" dirty="0"/>
              <a:t> </a:t>
            </a:r>
            <a:r>
              <a:rPr lang="en-US" sz="2200" dirty="0" err="1"/>
              <a:t>terhubung</a:t>
            </a:r>
            <a:r>
              <a:rPr lang="en-US" sz="2200" dirty="0"/>
              <a:t> </a:t>
            </a:r>
            <a:r>
              <a:rPr lang="en-US" sz="2200" dirty="0" err="1"/>
              <a:t>pd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</a:t>
            </a:r>
            <a:r>
              <a:rPr lang="en-US" sz="2200" dirty="0" err="1"/>
              <a:t>dpt</a:t>
            </a:r>
            <a:r>
              <a:rPr lang="en-US" sz="2200" dirty="0"/>
              <a:t> </a:t>
            </a:r>
            <a:r>
              <a:rPr lang="en-US" sz="2200" dirty="0" err="1"/>
              <a:t>dipakai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lain (</a:t>
            </a:r>
            <a:r>
              <a:rPr lang="en-US" sz="2200" dirty="0" err="1"/>
              <a:t>abdul</a:t>
            </a:r>
            <a:r>
              <a:rPr lang="en-US" sz="2200" dirty="0"/>
              <a:t> </a:t>
            </a:r>
            <a:r>
              <a:rPr lang="en-US" sz="2200" dirty="0" err="1"/>
              <a:t>kadir</a:t>
            </a:r>
            <a:r>
              <a:rPr lang="en-US" sz="2200" dirty="0"/>
              <a:t>, 2002) </a:t>
            </a:r>
          </a:p>
        </p:txBody>
      </p:sp>
    </p:spTree>
    <p:extLst>
      <p:ext uri="{BB962C8B-B14F-4D97-AF65-F5344CB8AC3E}">
        <p14:creationId xmlns:p14="http://schemas.microsoft.com/office/powerpoint/2010/main" val="356080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desentralisasi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382000" cy="1060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 </a:t>
            </a:r>
            <a:r>
              <a:rPr lang="en-US" sz="2000" dirty="0" err="1" smtClean="0"/>
              <a:t>terdistribusi</a:t>
            </a:r>
            <a:r>
              <a:rPr lang="en-US" sz="2000" dirty="0" smtClean="0"/>
              <a:t> </a:t>
            </a:r>
            <a:r>
              <a:rPr lang="en-US" sz="2000" dirty="0" err="1" smtClean="0"/>
              <a:t>dpt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area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 (</a:t>
            </a:r>
            <a:r>
              <a:rPr lang="en-US" sz="2000" dirty="0" err="1" smtClean="0"/>
              <a:t>departemen</a:t>
            </a:r>
            <a:r>
              <a:rPr lang="en-US" sz="2000" dirty="0" smtClean="0"/>
              <a:t>),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area </a:t>
            </a:r>
            <a:r>
              <a:rPr lang="en-US" sz="2000" dirty="0" err="1" smtClean="0"/>
              <a:t>fungsional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unit </a:t>
            </a:r>
            <a:r>
              <a:rPr lang="en-US" sz="2000" dirty="0" err="1" smtClean="0"/>
              <a:t>pemrosesan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dirty="0" smtClean="0"/>
              <a:t>.</a:t>
            </a:r>
          </a:p>
        </p:txBody>
      </p:sp>
      <p:pic>
        <p:nvPicPr>
          <p:cNvPr id="15364" name="Picture 3" descr="sist terdistribusi berdsr area fung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91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37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36550" y="685800"/>
            <a:ext cx="857885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Gambar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terdistribusi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pd</a:t>
            </a:r>
            <a:r>
              <a:rPr lang="en-US" b="1" dirty="0" smtClean="0">
                <a:solidFill>
                  <a:srgbClr val="FF0000"/>
                </a:solidFill>
              </a:rPr>
              <a:t> bank (</a:t>
            </a:r>
            <a:r>
              <a:rPr lang="en-US" b="1" dirty="0" err="1" smtClean="0">
                <a:solidFill>
                  <a:srgbClr val="FF0000"/>
                </a:solidFill>
              </a:rPr>
              <a:t>kadir</a:t>
            </a:r>
            <a:r>
              <a:rPr lang="en-US" b="1" dirty="0" smtClean="0">
                <a:solidFill>
                  <a:srgbClr val="FF0000"/>
                </a:solidFill>
              </a:rPr>
              <a:t>, 2002)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0" y="2000250"/>
            <a:ext cx="3276600" cy="4419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terdistribusi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bank,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cabang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bank,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pemrosesannya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</a:t>
            </a:r>
            <a:r>
              <a:rPr lang="en-US" sz="2400" dirty="0" smtClean="0"/>
              <a:t> </a:t>
            </a:r>
            <a:r>
              <a:rPr lang="en-US" sz="2400" dirty="0" err="1" smtClean="0"/>
              <a:t>terdistribusi</a:t>
            </a:r>
            <a:r>
              <a:rPr lang="en-US" sz="2400" dirty="0" smtClean="0"/>
              <a:t>.</a:t>
            </a:r>
          </a:p>
        </p:txBody>
      </p:sp>
      <p:pic>
        <p:nvPicPr>
          <p:cNvPr id="16388" name="Picture 3" descr="sist terdistribusi 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000250"/>
            <a:ext cx="467029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8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1" y="685800"/>
            <a:ext cx="8907462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Keuntungan</a:t>
            </a:r>
            <a:r>
              <a:rPr lang="en-US" b="1" dirty="0" smtClean="0">
                <a:solidFill>
                  <a:srgbClr val="FF0000"/>
                </a:solidFill>
              </a:rPr>
              <a:t> &amp; </a:t>
            </a:r>
            <a:r>
              <a:rPr lang="en-US" b="1" dirty="0" err="1" smtClean="0">
                <a:solidFill>
                  <a:srgbClr val="FF0000"/>
                </a:solidFill>
              </a:rPr>
              <a:t>kekurangan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pemrosesan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tersebar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09303"/>
              </p:ext>
            </p:extLst>
          </p:nvPr>
        </p:nvGraphicFramePr>
        <p:xfrm>
          <a:off x="522150" y="1828800"/>
          <a:ext cx="8240850" cy="226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425"/>
                <a:gridCol w="4120425"/>
              </a:tblGrid>
              <a:tr h="3084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Keuntungan</a:t>
                      </a:r>
                      <a:endParaRPr lang="en-US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Kekurangan</a:t>
                      </a:r>
                      <a:endParaRPr lang="en-US" sz="1800"/>
                    </a:p>
                  </a:txBody>
                  <a:tcPr marT="45731" marB="45731"/>
                </a:tc>
              </a:tr>
              <a:tr h="1901358"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Penghematan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biaya</a:t>
                      </a:r>
                      <a:endParaRPr lang="en-US" sz="18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Peningkatan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tanggung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jawab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terhadap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pengeluaran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biaya</a:t>
                      </a:r>
                      <a:endParaRPr lang="en-US" sz="18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Peningkatan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kepuasan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pemakai</a:t>
                      </a:r>
                      <a:endParaRPr lang="en-US" sz="18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Kemudahan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pencadangan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ketika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terjadi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musibah</a:t>
                      </a:r>
                      <a:endParaRPr lang="en-US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Memungkinkan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kekacauan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kontrol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terhadap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komputer</a:t>
                      </a:r>
                      <a:endParaRPr lang="en-US" sz="1800" dirty="0" smtClean="0"/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800" dirty="0" err="1" smtClean="0"/>
                        <a:t>Ketidaksesuaian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dlm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menyediakan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perangkat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lunak</a:t>
                      </a:r>
                      <a:r>
                        <a:rPr lang="en-US" sz="1800" baseline="0" dirty="0" smtClean="0"/>
                        <a:t> &amp; </a:t>
                      </a:r>
                      <a:r>
                        <a:rPr lang="en-US" sz="1800" baseline="0" dirty="0" err="1" smtClean="0"/>
                        <a:t>keras</a:t>
                      </a:r>
                      <a:endParaRPr lang="en-US" sz="1800" baseline="0" dirty="0" smtClean="0"/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Kemubaziran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dlm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tugas</a:t>
                      </a:r>
                      <a:endParaRPr lang="en-US" sz="1800" baseline="0" dirty="0" smtClean="0"/>
                    </a:p>
                    <a:p>
                      <a:pPr marL="236538" indent="-236538"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/>
                        <a:t>Standarisasi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dpt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tdk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tercapai</a:t>
                      </a:r>
                      <a:endParaRPr lang="en-US" sz="1800" dirty="0"/>
                    </a:p>
                  </a:txBody>
                  <a:tcPr marT="45731" marB="4573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150" y="4114800"/>
            <a:ext cx="853440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Arial" charset="0"/>
              </a:rPr>
              <a:t>Keterangan</a:t>
            </a:r>
            <a:r>
              <a:rPr lang="en-US" dirty="0">
                <a:latin typeface="Arial" charset="0"/>
              </a:rPr>
              <a:t>:</a:t>
            </a:r>
          </a:p>
          <a:p>
            <a:pPr indent="236538">
              <a:defRPr/>
            </a:pPr>
            <a:r>
              <a:rPr lang="en-US" dirty="0" err="1">
                <a:latin typeface="Arial" charset="0"/>
              </a:rPr>
              <a:t>Alasan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penghematan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biaya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krn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tdk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semua</a:t>
            </a:r>
            <a:r>
              <a:rPr lang="en-US" dirty="0">
                <a:latin typeface="Arial" charset="0"/>
              </a:rPr>
              <a:t> unit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memerlukan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komputasi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membutuhkan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perangkat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komputer</a:t>
            </a:r>
            <a:r>
              <a:rPr lang="en-US" dirty="0">
                <a:latin typeface="Arial" charset="0"/>
              </a:rPr>
              <a:t> dg </a:t>
            </a:r>
            <a:r>
              <a:rPr lang="en-US" dirty="0" err="1">
                <a:latin typeface="Arial" charset="0"/>
              </a:rPr>
              <a:t>spesifikasi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sama</a:t>
            </a:r>
            <a:r>
              <a:rPr lang="en-US" dirty="0">
                <a:latin typeface="Arial" charset="0"/>
              </a:rPr>
              <a:t>.</a:t>
            </a:r>
          </a:p>
          <a:p>
            <a:pPr indent="236538">
              <a:defRPr/>
            </a:pPr>
            <a:r>
              <a:rPr lang="en-US" dirty="0">
                <a:latin typeface="Arial" charset="0"/>
              </a:rPr>
              <a:t>Unit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hanya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memproses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transaksi</a:t>
            </a:r>
            <a:r>
              <a:rPr lang="en-US" dirty="0">
                <a:latin typeface="Arial" charset="0"/>
              </a:rPr>
              <a:t> dg </a:t>
            </a:r>
            <a:r>
              <a:rPr lang="en-US" dirty="0" err="1">
                <a:latin typeface="Arial" charset="0"/>
              </a:rPr>
              <a:t>jml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kecil</a:t>
            </a:r>
            <a:r>
              <a:rPr lang="en-US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sdh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sepantasnya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memerlukan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biaya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lebih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ekonomis</a:t>
            </a:r>
            <a:r>
              <a:rPr lang="en-US" dirty="0">
                <a:latin typeface="Arial" charset="0"/>
              </a:rPr>
              <a:t>.</a:t>
            </a:r>
          </a:p>
          <a:p>
            <a:pPr indent="236538">
              <a:defRPr/>
            </a:pPr>
            <a:r>
              <a:rPr lang="en-US" dirty="0" err="1">
                <a:latin typeface="Arial" charset="0"/>
              </a:rPr>
              <a:t>Selain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itu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komputasi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hanya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berpengaruh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pd</a:t>
            </a:r>
            <a:r>
              <a:rPr lang="en-US" dirty="0">
                <a:latin typeface="Arial" charset="0"/>
              </a:rPr>
              <a:t> internal unit </a:t>
            </a:r>
            <a:r>
              <a:rPr lang="en-US" dirty="0" err="1">
                <a:latin typeface="Arial" charset="0"/>
              </a:rPr>
              <a:t>tdk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perlu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berkomunikasi</a:t>
            </a:r>
            <a:r>
              <a:rPr lang="en-US" dirty="0">
                <a:latin typeface="Arial" charset="0"/>
              </a:rPr>
              <a:t> dg unit lain </a:t>
            </a:r>
            <a:r>
              <a:rPr lang="en-US" dirty="0" err="1">
                <a:latin typeface="Arial" charset="0"/>
              </a:rPr>
              <a:t>yg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memiliki</a:t>
            </a:r>
            <a:r>
              <a:rPr lang="en-US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sistem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terpusat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6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924800" cy="8382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Keterangan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lanjutan</a:t>
            </a:r>
            <a:r>
              <a:rPr lang="en-US" sz="4800" b="1" dirty="0" smtClean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648200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Arial Narrow" pitchFamily="34" charset="0"/>
              </a:rPr>
              <a:t>Dg </a:t>
            </a:r>
            <a:r>
              <a:rPr lang="en-US" sz="2400" dirty="0" err="1" smtClean="0">
                <a:latin typeface="Arial Narrow" pitchFamily="34" charset="0"/>
              </a:rPr>
              <a:t>mendistribusikan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keputusan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utk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menyediakan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sarana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komputasi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masing-masing</a:t>
            </a:r>
            <a:r>
              <a:rPr lang="en-US" sz="2400" dirty="0" smtClean="0">
                <a:latin typeface="Arial Narrow" pitchFamily="34" charset="0"/>
              </a:rPr>
              <a:t> unit, </a:t>
            </a:r>
            <a:r>
              <a:rPr lang="en-US" sz="2400" dirty="0" err="1" smtClean="0">
                <a:latin typeface="Arial Narrow" pitchFamily="34" charset="0"/>
              </a:rPr>
              <a:t>tanggung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jawab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manajer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thd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pengeluaran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biaya</a:t>
            </a:r>
            <a:r>
              <a:rPr lang="en-US" sz="2400" dirty="0" smtClean="0">
                <a:latin typeface="Arial Narrow" pitchFamily="34" charset="0"/>
              </a:rPr>
              <a:t> di </a:t>
            </a:r>
            <a:r>
              <a:rPr lang="en-US" sz="2400" dirty="0" err="1" smtClean="0">
                <a:latin typeface="Arial Narrow" pitchFamily="34" charset="0"/>
              </a:rPr>
              <a:t>masing-masing</a:t>
            </a:r>
            <a:r>
              <a:rPr lang="en-US" sz="2400" dirty="0" smtClean="0">
                <a:latin typeface="Arial Narrow" pitchFamily="34" charset="0"/>
              </a:rPr>
              <a:t> unit </a:t>
            </a:r>
            <a:r>
              <a:rPr lang="en-US" sz="2400" dirty="0" err="1" smtClean="0">
                <a:latin typeface="Arial Narrow" pitchFamily="34" charset="0"/>
              </a:rPr>
              <a:t>menjadi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meningkat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manajer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lebih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agresif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dlm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menganalisis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kebutuhan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krn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mempengaruhi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kinerja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keuangan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id-ID" sz="2400" dirty="0" smtClean="0">
              <a:latin typeface="Arial Narrow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latin typeface="Arial Narrow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Arial Narrow" pitchFamily="34" charset="0"/>
              </a:rPr>
              <a:t>Hal </a:t>
            </a:r>
            <a:r>
              <a:rPr lang="en-US" sz="2400" dirty="0" err="1" smtClean="0">
                <a:latin typeface="Arial Narrow" pitchFamily="34" charset="0"/>
              </a:rPr>
              <a:t>ini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sekaligus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dpt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meningkatkan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kepuasan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pemakai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mengingat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pemakai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tentu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ingin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mengontrol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sendiri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sumber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yg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mempengaruhi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profitibilitas</a:t>
            </a:r>
            <a:r>
              <a:rPr lang="en-US" sz="2400" dirty="0" smtClean="0">
                <a:latin typeface="Arial Narrow" pitchFamily="34" charset="0"/>
              </a:rPr>
              <a:t> &amp; </a:t>
            </a:r>
            <a:r>
              <a:rPr lang="en-US" sz="2400" dirty="0" err="1" smtClean="0">
                <a:latin typeface="Arial Narrow" pitchFamily="34" charset="0"/>
              </a:rPr>
              <a:t>secara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aktif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pemakai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tentu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ingin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mengembangkan</a:t>
            </a:r>
            <a:r>
              <a:rPr lang="en-US" sz="2400" dirty="0" smtClean="0">
                <a:latin typeface="Arial Narrow" pitchFamily="34" charset="0"/>
              </a:rPr>
              <a:t> &amp; </a:t>
            </a:r>
            <a:r>
              <a:rPr lang="en-US" sz="2400" dirty="0" err="1" smtClean="0">
                <a:latin typeface="Arial Narrow" pitchFamily="34" charset="0"/>
              </a:rPr>
              <a:t>mengimplemantasikan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sistem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mereka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id-ID" sz="800" dirty="0" smtClean="0">
              <a:latin typeface="Arial Narrow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Arial Narrow" pitchFamily="34" charset="0"/>
              </a:rPr>
              <a:t>Dg </a:t>
            </a:r>
            <a:r>
              <a:rPr lang="en-US" sz="2400" dirty="0" err="1" smtClean="0">
                <a:latin typeface="Arial Narrow" pitchFamily="34" charset="0"/>
              </a:rPr>
              <a:t>adanya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otonomi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masing-masing</a:t>
            </a:r>
            <a:r>
              <a:rPr lang="en-US" sz="2400" dirty="0" smtClean="0">
                <a:latin typeface="Arial Narrow" pitchFamily="34" charset="0"/>
              </a:rPr>
              <a:t> unit </a:t>
            </a:r>
            <a:r>
              <a:rPr lang="en-US" sz="2400" dirty="0" err="1" smtClean="0">
                <a:latin typeface="Arial Narrow" pitchFamily="34" charset="0"/>
              </a:rPr>
              <a:t>dpt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segera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melakukan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tindakan</a:t>
            </a:r>
            <a:r>
              <a:rPr lang="en-US" sz="2400" dirty="0" smtClean="0">
                <a:latin typeface="Arial Narrow" pitchFamily="34" charset="0"/>
              </a:rPr>
              <a:t> &amp; </a:t>
            </a:r>
            <a:r>
              <a:rPr lang="en-US" sz="2400" dirty="0" err="1" smtClean="0">
                <a:latin typeface="Arial Narrow" pitchFamily="34" charset="0"/>
              </a:rPr>
              <a:t>pencadangan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ketika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terjadi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usibah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yg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menimpa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sistem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400" dirty="0" err="1" smtClean="0">
                <a:latin typeface="Arial Narrow" pitchFamily="34" charset="0"/>
              </a:rPr>
              <a:t>Pd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sistem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terpusat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harus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menunggu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bantuan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dari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pusat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1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/>
              <a:t>Arsitektur</a:t>
            </a:r>
            <a:r>
              <a:rPr lang="en-US" sz="4000" dirty="0"/>
              <a:t> </a:t>
            </a:r>
            <a:r>
              <a:rPr lang="id-ID" sz="4000" dirty="0"/>
              <a:t>sistem </a:t>
            </a:r>
            <a:r>
              <a:rPr lang="en-US" sz="4000" dirty="0" err="1"/>
              <a:t>informasi</a:t>
            </a:r>
            <a:endParaRPr lang="id-ID" sz="4000" dirty="0"/>
          </a:p>
          <a:p>
            <a:pPr marL="0" indent="0" algn="ctr">
              <a:buNone/>
            </a:pP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Pert.04 </a:t>
            </a:r>
            <a:r>
              <a:rPr lang="id-ID" sz="5400" dirty="0" smtClean="0"/>
              <a:t>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77478" y="4419600"/>
            <a:ext cx="544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id-ID" sz="2400" dirty="0" smtClean="0"/>
              <a:t>1.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id-ID" sz="2400" dirty="0"/>
              <a:t>arcitecture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id-ID" sz="2400" dirty="0"/>
              <a:t>,</a:t>
            </a:r>
          </a:p>
          <a:p>
            <a:pPr marL="265113" indent="-265113"/>
            <a:r>
              <a:rPr lang="id-ID" sz="2400" dirty="0" smtClean="0"/>
              <a:t>2.</a:t>
            </a:r>
            <a:r>
              <a:rPr lang="en-US" sz="2400" dirty="0" smtClean="0"/>
              <a:t>SDM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endParaRPr lang="id-ID" sz="2400" dirty="0"/>
          </a:p>
          <a:p>
            <a:pPr marL="265113" indent="-265113"/>
            <a:r>
              <a:rPr lang="id-ID" sz="2400" dirty="0" smtClean="0"/>
              <a:t>3.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/>
              <a:t>Pemakai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(End User Computing</a:t>
            </a:r>
            <a:r>
              <a:rPr lang="id-ID" sz="2400" dirty="0"/>
              <a:t>-EUC</a:t>
            </a:r>
            <a:r>
              <a:rPr lang="en-US" sz="2400" dirty="0"/>
              <a:t>)</a:t>
            </a:r>
            <a:r>
              <a:rPr lang="id-ID" sz="2400" dirty="0"/>
              <a:t>,</a:t>
            </a:r>
            <a:r>
              <a:rPr lang="en-US" sz="2400" dirty="0" err="1"/>
              <a:t>Alasan</a:t>
            </a:r>
            <a:r>
              <a:rPr lang="en-US" sz="2400" dirty="0"/>
              <a:t> </a:t>
            </a:r>
            <a:r>
              <a:rPr lang="en-US" sz="2400" dirty="0" err="1"/>
              <a:t>tumbuhnya</a:t>
            </a:r>
            <a:r>
              <a:rPr lang="en-US" sz="2400" dirty="0"/>
              <a:t> EUC </a:t>
            </a:r>
            <a:r>
              <a:rPr lang="id-ID" sz="2400" dirty="0"/>
              <a:t>&amp; </a:t>
            </a:r>
            <a:r>
              <a:rPr lang="en-US" sz="2400" dirty="0" err="1"/>
              <a:t>Kategori</a:t>
            </a:r>
            <a:r>
              <a:rPr lang="en-US" sz="2400" dirty="0"/>
              <a:t> User</a:t>
            </a:r>
            <a:endParaRPr lang="id-ID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702904"/>
            <a:ext cx="8153400" cy="4114800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600" dirty="0" err="1" smtClean="0">
                <a:latin typeface="Arial Narrow" pitchFamily="34" charset="0"/>
              </a:rPr>
              <a:t>Kelemahan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utama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sistem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pemrosesan</a:t>
            </a:r>
            <a:r>
              <a:rPr lang="en-US" sz="2600" dirty="0" smtClean="0">
                <a:latin typeface="Arial Narrow" pitchFamily="34" charset="0"/>
              </a:rPr>
              <a:t> data </a:t>
            </a:r>
            <a:r>
              <a:rPr lang="en-US" sz="2600" dirty="0" err="1" smtClean="0">
                <a:latin typeface="Arial Narrow" pitchFamily="34" charset="0"/>
              </a:rPr>
              <a:t>tersebar</a:t>
            </a:r>
            <a:r>
              <a:rPr lang="en-US" sz="2600" dirty="0" smtClean="0">
                <a:latin typeface="Arial Narrow" pitchFamily="34" charset="0"/>
              </a:rPr>
              <a:t> : </a:t>
            </a:r>
            <a:r>
              <a:rPr lang="en-US" sz="2600" dirty="0" err="1" smtClean="0">
                <a:latin typeface="Arial Narrow" pitchFamily="34" charset="0"/>
              </a:rPr>
              <a:t>pengawsan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thd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seluruh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sistem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informasi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menjadi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terpisah-pisah</a:t>
            </a:r>
            <a:r>
              <a:rPr lang="en-US" sz="2600" dirty="0" smtClean="0">
                <a:latin typeface="Arial Narrow" pitchFamily="34" charset="0"/>
              </a:rPr>
              <a:t> &amp; </a:t>
            </a:r>
            <a:r>
              <a:rPr lang="en-US" sz="2600" dirty="0" err="1" smtClean="0">
                <a:latin typeface="Arial Narrow" pitchFamily="34" charset="0"/>
              </a:rPr>
              <a:t>membuka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peluang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terjadinya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ketidakstandaran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600" dirty="0" err="1" smtClean="0">
                <a:latin typeface="Arial Narrow" pitchFamily="34" charset="0"/>
              </a:rPr>
              <a:t>hal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ini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terjadi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apabila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pengolahan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informasi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lokal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terlalu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banyak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diberikan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keleluasaan</a:t>
            </a:r>
            <a:r>
              <a:rPr lang="en-US" sz="2600" dirty="0" smtClean="0">
                <a:latin typeface="Arial Narrow" pitchFamily="34" charset="0"/>
              </a:rPr>
              <a:t>. </a:t>
            </a:r>
            <a:r>
              <a:rPr lang="en-US" sz="2600" dirty="0" err="1" smtClean="0">
                <a:latin typeface="Arial Narrow" pitchFamily="34" charset="0"/>
              </a:rPr>
              <a:t>Pengawasan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pusat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tetap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harus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dipertahankan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600" dirty="0" err="1" smtClean="0">
                <a:latin typeface="Arial Narrow" pitchFamily="34" charset="0"/>
              </a:rPr>
              <a:t>maka</a:t>
            </a:r>
            <a:r>
              <a:rPr lang="en-US" sz="2600" dirty="0" smtClean="0">
                <a:latin typeface="Arial Narrow" pitchFamily="34" charset="0"/>
              </a:rPr>
              <a:t> di </a:t>
            </a:r>
            <a:r>
              <a:rPr lang="en-US" sz="2600" dirty="0" err="1" smtClean="0">
                <a:latin typeface="Arial Narrow" pitchFamily="34" charset="0"/>
              </a:rPr>
              <a:t>setiap</a:t>
            </a:r>
            <a:r>
              <a:rPr lang="en-US" sz="2600" dirty="0" smtClean="0">
                <a:latin typeface="Arial Narrow" pitchFamily="34" charset="0"/>
              </a:rPr>
              <a:t> unit </a:t>
            </a:r>
            <a:r>
              <a:rPr lang="en-US" sz="2600" dirty="0" err="1" smtClean="0">
                <a:latin typeface="Arial Narrow" pitchFamily="34" charset="0"/>
              </a:rPr>
              <a:t>biasanya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menempatkan</a:t>
            </a:r>
            <a:r>
              <a:rPr lang="en-US" sz="2600" dirty="0" smtClean="0">
                <a:latin typeface="Arial Narrow" pitchFamily="34" charset="0"/>
              </a:rPr>
              <a:t> orang </a:t>
            </a:r>
            <a:r>
              <a:rPr lang="en-US" sz="2600" dirty="0" err="1" smtClean="0">
                <a:latin typeface="Arial Narrow" pitchFamily="34" charset="0"/>
              </a:rPr>
              <a:t>teknologi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informasi</a:t>
            </a:r>
            <a:r>
              <a:rPr lang="en-US" sz="2600" dirty="0" smtClean="0">
                <a:latin typeface="Arial Narrow" pitchFamily="34" charset="0"/>
              </a:rPr>
              <a:t> yang </a:t>
            </a:r>
            <a:r>
              <a:rPr lang="en-US" sz="2600" dirty="0" err="1" smtClean="0">
                <a:latin typeface="Arial Narrow" pitchFamily="34" charset="0"/>
              </a:rPr>
              <a:t>bertanggung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jawab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thd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manajemen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pusat</a:t>
            </a:r>
            <a:r>
              <a:rPr lang="en-US" sz="2600" dirty="0" smtClean="0">
                <a:latin typeface="Arial Narrow" pitchFamily="34" charset="0"/>
              </a:rPr>
              <a:t>.</a:t>
            </a:r>
            <a:endParaRPr lang="id-ID" sz="2600" dirty="0" smtClean="0">
              <a:latin typeface="Arial Narrow" pitchFamily="34" charset="0"/>
            </a:endParaRPr>
          </a:p>
          <a:p>
            <a:pPr marL="0" indent="284163">
              <a:buFont typeface="Wingdings" pitchFamily="2" charset="2"/>
              <a:buNone/>
            </a:pPr>
            <a:endParaRPr lang="en-US" sz="800" dirty="0" smtClean="0">
              <a:latin typeface="Arial Narrow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600" dirty="0" smtClean="0">
                <a:latin typeface="Arial Narrow" pitchFamily="34" charset="0"/>
              </a:rPr>
              <a:t>Hal </a:t>
            </a:r>
            <a:r>
              <a:rPr lang="en-US" sz="2600" dirty="0" err="1" smtClean="0">
                <a:latin typeface="Arial Narrow" pitchFamily="34" charset="0"/>
              </a:rPr>
              <a:t>ini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juga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utk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mencegah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redundansi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pengembangan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sistem</a:t>
            </a:r>
            <a:r>
              <a:rPr lang="en-US" sz="2600" dirty="0" smtClean="0">
                <a:latin typeface="Arial Narrow" pitchFamily="34" charset="0"/>
              </a:rPr>
              <a:t>, agar </a:t>
            </a:r>
            <a:r>
              <a:rPr lang="en-US" sz="2600" dirty="0" err="1" smtClean="0">
                <a:latin typeface="Arial Narrow" pitchFamily="34" charset="0"/>
              </a:rPr>
              <a:t>tidak</a:t>
            </a:r>
            <a:r>
              <a:rPr lang="en-US" sz="2600" dirty="0" smtClean="0">
                <a:latin typeface="Arial Narrow" pitchFamily="34" charset="0"/>
              </a:rPr>
              <a:t> </a:t>
            </a:r>
            <a:r>
              <a:rPr lang="en-US" sz="2600" dirty="0" err="1" smtClean="0">
                <a:latin typeface="Arial Narrow" pitchFamily="34" charset="0"/>
              </a:rPr>
              <a:t>mubazir</a:t>
            </a:r>
            <a:r>
              <a:rPr lang="en-US" sz="260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8382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</a:rPr>
              <a:t>Keterangan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lanjutan</a:t>
            </a:r>
            <a:r>
              <a:rPr lang="en-US" sz="4800" b="1" dirty="0" smtClean="0">
                <a:solidFill>
                  <a:srgbClr val="FF0000"/>
                </a:solidFill>
              </a:rPr>
              <a:t>….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Client/Server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 err="1" smtClean="0"/>
              <a:t>Ciri</a:t>
            </a:r>
            <a:r>
              <a:rPr lang="en-US" sz="2600" dirty="0" smtClean="0"/>
              <a:t> </a:t>
            </a:r>
            <a:r>
              <a:rPr lang="en-US" sz="2600" dirty="0" err="1" smtClean="0"/>
              <a:t>khas</a:t>
            </a:r>
            <a:r>
              <a:rPr lang="en-US" sz="2600" dirty="0" smtClean="0"/>
              <a:t> Client/Server: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 err="1" smtClean="0"/>
              <a:t>Beragam</a:t>
            </a:r>
            <a:r>
              <a:rPr lang="en-US" sz="2600" dirty="0" smtClean="0"/>
              <a:t> </a:t>
            </a:r>
            <a:r>
              <a:rPr lang="en-US" sz="2600" dirty="0" err="1" smtClean="0"/>
              <a:t>komputer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vendor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berbeda</a:t>
            </a:r>
            <a:r>
              <a:rPr lang="en-US" sz="2600" dirty="0" smtClean="0"/>
              <a:t> </a:t>
            </a:r>
            <a:r>
              <a:rPr lang="en-US" sz="2600" dirty="0" err="1" smtClean="0"/>
              <a:t>dpt</a:t>
            </a:r>
            <a:r>
              <a:rPr lang="en-US" sz="2600" dirty="0" smtClean="0"/>
              <a:t> </a:t>
            </a:r>
            <a:r>
              <a:rPr lang="en-US" sz="2600" dirty="0" err="1" smtClean="0"/>
              <a:t>saling</a:t>
            </a:r>
            <a:r>
              <a:rPr lang="en-US" sz="2600" dirty="0" smtClean="0"/>
              <a:t> </a:t>
            </a:r>
            <a:r>
              <a:rPr lang="en-US" sz="2600" dirty="0" err="1" smtClean="0"/>
              <a:t>berinteraksi</a:t>
            </a:r>
            <a:r>
              <a:rPr lang="en-US" sz="2600" dirty="0" smtClean="0"/>
              <a:t> (</a:t>
            </a:r>
            <a:r>
              <a:rPr lang="en-US" sz="2600" dirty="0" err="1" smtClean="0"/>
              <a:t>interoperatibilitas</a:t>
            </a:r>
            <a:r>
              <a:rPr lang="en-US" sz="2600" dirty="0" smtClean="0"/>
              <a:t>)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 err="1" smtClean="0"/>
              <a:t>Kemudahan</a:t>
            </a:r>
            <a:r>
              <a:rPr lang="en-US" sz="2600" dirty="0" smtClean="0"/>
              <a:t> </a:t>
            </a:r>
            <a:r>
              <a:rPr lang="en-US" sz="2600" dirty="0" err="1" smtClean="0"/>
              <a:t>perangkat</a:t>
            </a:r>
            <a:r>
              <a:rPr lang="en-US" sz="2600" dirty="0" smtClean="0"/>
              <a:t> </a:t>
            </a:r>
            <a:r>
              <a:rPr lang="en-US" sz="2600" dirty="0" err="1" smtClean="0"/>
              <a:t>lunak</a:t>
            </a:r>
            <a:r>
              <a:rPr lang="en-US" sz="2600" dirty="0" smtClean="0"/>
              <a:t> </a:t>
            </a:r>
            <a:r>
              <a:rPr lang="en-US" sz="2600" dirty="0" err="1" smtClean="0"/>
              <a:t>saling</a:t>
            </a:r>
            <a:r>
              <a:rPr lang="en-US" sz="2600" dirty="0" smtClean="0"/>
              <a:t> </a:t>
            </a:r>
            <a:r>
              <a:rPr lang="en-US" sz="2600" dirty="0" err="1" smtClean="0"/>
              <a:t>berinteraksi</a:t>
            </a:r>
            <a:endParaRPr lang="en-US" sz="26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 smtClean="0"/>
              <a:t>Basis data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bersama-sama</a:t>
            </a:r>
            <a:endParaRPr lang="en-US" sz="2600" dirty="0" smtClean="0"/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n-US" sz="2600" dirty="0" smtClean="0"/>
              <a:t>Ada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Client  (</a:t>
            </a:r>
            <a:r>
              <a:rPr lang="en-US" sz="2600" dirty="0" err="1" smtClean="0"/>
              <a:t>sistem</a:t>
            </a:r>
            <a:r>
              <a:rPr lang="en-US" sz="2600" dirty="0" smtClean="0"/>
              <a:t>/proses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sesuatu</a:t>
            </a:r>
            <a:r>
              <a:rPr lang="en-US" sz="2600" dirty="0" smtClean="0"/>
              <a:t> </a:t>
            </a:r>
            <a:r>
              <a:rPr lang="en-US" sz="2600" dirty="0" err="1" smtClean="0"/>
              <a:t>permintaan</a:t>
            </a:r>
            <a:r>
              <a:rPr lang="en-US" sz="2600" dirty="0" smtClean="0"/>
              <a:t> data/</a:t>
            </a:r>
            <a:r>
              <a:rPr lang="en-US" sz="2600" dirty="0" err="1" smtClean="0"/>
              <a:t>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server) &amp; Server (</a:t>
            </a:r>
            <a:r>
              <a:rPr lang="en-US" sz="2600" dirty="0" err="1" smtClean="0"/>
              <a:t>sistem</a:t>
            </a:r>
            <a:r>
              <a:rPr lang="en-US" sz="2600" dirty="0" smtClean="0"/>
              <a:t>/proses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menyediakan</a:t>
            </a:r>
            <a:r>
              <a:rPr lang="en-US" sz="2600" dirty="0" smtClean="0"/>
              <a:t> data/</a:t>
            </a:r>
            <a:r>
              <a:rPr lang="en-US" sz="2600" dirty="0" err="1" smtClean="0"/>
              <a:t>layanan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diminta</a:t>
            </a:r>
            <a:r>
              <a:rPr lang="en-US" sz="2600" dirty="0" smtClean="0"/>
              <a:t> client)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767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Contoh</a:t>
            </a:r>
            <a:r>
              <a:rPr lang="en-US" sz="4000" b="1" dirty="0" smtClean="0">
                <a:solidFill>
                  <a:srgbClr val="FF0000"/>
                </a:solidFill>
              </a:rPr>
              <a:t> client/server</a:t>
            </a:r>
          </a:p>
        </p:txBody>
      </p:sp>
      <p:pic>
        <p:nvPicPr>
          <p:cNvPr id="21507" name="Content Placeholder 3" descr="Contoh client_ser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6729821" cy="4194175"/>
          </a:xfrm>
        </p:spPr>
      </p:pic>
    </p:spTree>
    <p:extLst>
      <p:ext uri="{BB962C8B-B14F-4D97-AF65-F5344CB8AC3E}">
        <p14:creationId xmlns:p14="http://schemas.microsoft.com/office/powerpoint/2010/main" val="355407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Client/Server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114800"/>
          </a:xfrm>
        </p:spPr>
        <p:txBody>
          <a:bodyPr/>
          <a:lstStyle/>
          <a:p>
            <a:r>
              <a:rPr lang="en-US" sz="2800" dirty="0" smtClean="0"/>
              <a:t>Model </a:t>
            </a:r>
            <a:r>
              <a:rPr lang="en-US" sz="2800" dirty="0" err="1" smtClean="0"/>
              <a:t>komputasi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berbasis</a:t>
            </a:r>
            <a:r>
              <a:rPr lang="en-US" sz="2800" dirty="0" smtClean="0"/>
              <a:t> client/server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diterapkan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endParaRPr lang="en-US" sz="2800" dirty="0" smtClean="0"/>
          </a:p>
          <a:p>
            <a:r>
              <a:rPr lang="en-US" sz="2800" dirty="0" err="1" smtClean="0"/>
              <a:t>Dengan</a:t>
            </a:r>
            <a:r>
              <a:rPr lang="en-US" sz="2800" dirty="0" smtClean="0"/>
              <a:t> client/server,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lunak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beragam</a:t>
            </a:r>
            <a:r>
              <a:rPr lang="en-US" sz="2800" dirty="0" smtClean="0"/>
              <a:t>, </a:t>
            </a:r>
            <a:r>
              <a:rPr lang="en-US" sz="2800" dirty="0" err="1" smtClean="0"/>
              <a:t>artinya</a:t>
            </a:r>
            <a:r>
              <a:rPr lang="en-US" sz="2800" dirty="0" smtClean="0"/>
              <a:t>,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lunak</a:t>
            </a:r>
            <a:r>
              <a:rPr lang="en-US" sz="2800" dirty="0" smtClean="0"/>
              <a:t> X,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lunak</a:t>
            </a:r>
            <a:r>
              <a:rPr lang="en-US" sz="2800" dirty="0" smtClean="0"/>
              <a:t> Y,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migrasi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537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Client/Server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96200" cy="3276600"/>
          </a:xfrm>
        </p:spPr>
        <p:txBody>
          <a:bodyPr/>
          <a:lstStyle/>
          <a:p>
            <a:r>
              <a:rPr lang="en-US" dirty="0" smtClean="0"/>
              <a:t>Server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proses, </a:t>
            </a:r>
            <a:r>
              <a:rPr lang="en-US" dirty="0" err="1" smtClean="0"/>
              <a:t>contoh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database server </a:t>
            </a:r>
            <a:r>
              <a:rPr lang="en-US" dirty="0" err="1" smtClean="0"/>
              <a:t>adalah</a:t>
            </a:r>
            <a:r>
              <a:rPr lang="en-US" dirty="0" smtClean="0"/>
              <a:t> proses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basis data.</a:t>
            </a:r>
          </a:p>
        </p:txBody>
      </p:sp>
    </p:spTree>
    <p:extLst>
      <p:ext uri="{BB962C8B-B14F-4D97-AF65-F5344CB8AC3E}">
        <p14:creationId xmlns:p14="http://schemas.microsoft.com/office/powerpoint/2010/main" val="124876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153400" cy="838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Aplikasi</a:t>
            </a:r>
            <a:r>
              <a:rPr lang="en-US" b="1" dirty="0" smtClean="0">
                <a:solidFill>
                  <a:srgbClr val="FF0000"/>
                </a:solidFill>
              </a:rPr>
              <a:t> Client/Server </a:t>
            </a:r>
            <a:r>
              <a:rPr lang="en-US" sz="3200" b="1" dirty="0" smtClean="0">
                <a:solidFill>
                  <a:srgbClr val="FF0000"/>
                </a:solidFill>
              </a:rPr>
              <a:t>(Turban, 1995)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67200"/>
          </a:xfrm>
        </p:spPr>
        <p:txBody>
          <a:bodyPr/>
          <a:lstStyle/>
          <a:p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, </a:t>
            </a:r>
            <a:r>
              <a:rPr lang="en-US" sz="2800" dirty="0" err="1" smtClean="0"/>
              <a:t>misalnya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elektronis</a:t>
            </a:r>
            <a:endParaRPr lang="en-US" sz="2800" dirty="0" smtClean="0"/>
          </a:p>
          <a:p>
            <a:r>
              <a:rPr lang="en-US" sz="2800" dirty="0" err="1" smtClean="0"/>
              <a:t>Penyebaran</a:t>
            </a:r>
            <a:r>
              <a:rPr lang="en-US" sz="2800" dirty="0" smtClean="0"/>
              <a:t> basis data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endParaRPr lang="en-US" sz="2800" dirty="0" smtClean="0"/>
          </a:p>
          <a:p>
            <a:r>
              <a:rPr lang="en-US" sz="2800" dirty="0" err="1" smtClean="0"/>
              <a:t>Memungkinkan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berkas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periferal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pengaksesan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jarak</a:t>
            </a:r>
            <a:r>
              <a:rPr lang="en-US" sz="2800" dirty="0" smtClean="0"/>
              <a:t> </a:t>
            </a:r>
            <a:r>
              <a:rPr lang="en-US" sz="2800" dirty="0" err="1" smtClean="0"/>
              <a:t>jauh</a:t>
            </a:r>
            <a:endParaRPr lang="en-US" sz="2800" dirty="0" smtClean="0"/>
          </a:p>
          <a:p>
            <a:r>
              <a:rPr lang="en-US" sz="2800" dirty="0" err="1" smtClean="0"/>
              <a:t>Pemrosesan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intensif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(job) </a:t>
            </a:r>
            <a:r>
              <a:rPr lang="en-US" sz="2800" dirty="0" err="1" smtClean="0"/>
              <a:t>dibagi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tugas-tugas</a:t>
            </a:r>
            <a:r>
              <a:rPr lang="en-US" sz="2800" dirty="0" smtClean="0"/>
              <a:t> (task), yang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85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Keuntungan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3200" b="1" dirty="0" smtClean="0">
                <a:solidFill>
                  <a:srgbClr val="FF0000"/>
                </a:solidFill>
              </a:rPr>
              <a:t> client/server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44695"/>
              </p:ext>
            </p:extLst>
          </p:nvPr>
        </p:nvGraphicFramePr>
        <p:xfrm>
          <a:off x="685800" y="1828800"/>
          <a:ext cx="8001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Keuntungan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Jaringan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mesin-mesin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kecil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tetapi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berdaya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mesin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macet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bisnis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tetap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jalan</a:t>
                      </a:r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Kumpulan </a:t>
                      </a:r>
                      <a:r>
                        <a:rPr lang="en-US" dirty="0" err="1" smtClean="0"/>
                        <a:t>komputer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ribuan</a:t>
                      </a:r>
                      <a:r>
                        <a:rPr lang="en-US" dirty="0" smtClean="0"/>
                        <a:t> MIPS (million Instructions Per Second)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kekuatan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dalam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melaksanakan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suatu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tugas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tanpa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memonopoli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sumber-sumber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daya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Pemakai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akhir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diberi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bekerja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lokal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Beberapa</a:t>
                      </a:r>
                      <a:r>
                        <a:rPr lang="en-US" dirty="0" smtClean="0"/>
                        <a:t> workstation </a:t>
                      </a:r>
                      <a:r>
                        <a:rPr lang="en-US" dirty="0" err="1" smtClean="0"/>
                        <a:t>sangat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handal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seperti</a:t>
                      </a:r>
                      <a:r>
                        <a:rPr lang="en-US" baseline="0" dirty="0" smtClean="0"/>
                        <a:t> mainframe, </a:t>
                      </a:r>
                      <a:r>
                        <a:rPr lang="en-US" baseline="0" dirty="0" err="1" smtClean="0"/>
                        <a:t>tetapi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90% </a:t>
                      </a:r>
                      <a:r>
                        <a:rPr lang="en-US" baseline="0" dirty="0" err="1" smtClean="0"/>
                        <a:t>lebih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rendah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kekuatan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kecil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sistem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menawarkan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keluwesan</a:t>
                      </a:r>
                      <a:r>
                        <a:rPr lang="en-US" baseline="0" dirty="0" smtClean="0"/>
                        <a:t> u/ </a:t>
                      </a:r>
                      <a:r>
                        <a:rPr lang="en-US" baseline="0" dirty="0" err="1" smtClean="0"/>
                        <a:t>melakukan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pembelian</a:t>
                      </a:r>
                      <a:r>
                        <a:rPr lang="en-US" baseline="0" dirty="0" smtClean="0"/>
                        <a:t> pd </a:t>
                      </a:r>
                      <a:r>
                        <a:rPr lang="en-US" baseline="0" dirty="0" err="1" smtClean="0"/>
                        <a:t>hal-hal</a:t>
                      </a:r>
                      <a:r>
                        <a:rPr lang="en-US" baseline="0" dirty="0" smtClean="0"/>
                        <a:t> lain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u/ </a:t>
                      </a:r>
                      <a:r>
                        <a:rPr lang="en-US" baseline="0" dirty="0" err="1" smtClean="0"/>
                        <a:t>meningkatkan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keuntungan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1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915400" cy="12954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Keuntungan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4800" b="1" dirty="0" smtClean="0">
                <a:solidFill>
                  <a:srgbClr val="FF0000"/>
                </a:solidFill>
              </a:rPr>
              <a:t> client/server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438400"/>
          <a:ext cx="7696200" cy="338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60"/>
                <a:gridCol w="4104640"/>
              </a:tblGrid>
              <a:tr h="3706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Fitur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Keuntungan</a:t>
                      </a:r>
                      <a:endParaRPr lang="en-US" sz="1800" dirty="0"/>
                    </a:p>
                  </a:txBody>
                  <a:tcPr marT="45694" marB="45694"/>
                </a:tc>
              </a:tr>
              <a:tr h="91426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terbuka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Dapat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memilih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perangkat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keras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perangkat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lunak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layanan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berbagai</a:t>
                      </a:r>
                      <a:r>
                        <a:rPr lang="en-US" sz="1800" dirty="0" smtClean="0"/>
                        <a:t> vendor</a:t>
                      </a:r>
                      <a:endParaRPr lang="en-US" sz="1800" dirty="0"/>
                    </a:p>
                  </a:txBody>
                  <a:tcPr marT="45694" marB="45694"/>
                </a:tc>
              </a:tr>
              <a:tr h="91426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tumbuh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mudah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dapat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diperluas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secara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terbatas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Sangat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mudah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memperbaharui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sistem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saat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kebutuhan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berubah</a:t>
                      </a:r>
                      <a:endParaRPr lang="en-US" sz="1800" dirty="0"/>
                    </a:p>
                  </a:txBody>
                  <a:tcPr marT="45694" marB="45694"/>
                </a:tc>
              </a:tr>
              <a:tr h="118855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Lingkungan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operasi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klien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bersifat</a:t>
                      </a:r>
                      <a:r>
                        <a:rPr lang="en-US" sz="1800" dirty="0" smtClean="0"/>
                        <a:t> individual</a:t>
                      </a:r>
                      <a:endParaRPr lang="en-US" sz="1800" dirty="0"/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Dapat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mencampur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mencocokkan</a:t>
                      </a:r>
                      <a:r>
                        <a:rPr lang="en-US" sz="1800" baseline="0" dirty="0" smtClean="0"/>
                        <a:t> platform </a:t>
                      </a:r>
                      <a:r>
                        <a:rPr lang="en-US" sz="1800" baseline="0" dirty="0" err="1" smtClean="0"/>
                        <a:t>komputer</a:t>
                      </a:r>
                      <a:r>
                        <a:rPr lang="en-US" sz="1800" baseline="0" dirty="0" smtClean="0"/>
                        <a:t> yang </a:t>
                      </a:r>
                      <a:r>
                        <a:rPr lang="en-US" sz="1800" baseline="0" dirty="0" err="1" smtClean="0"/>
                        <a:t>sesuai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dengan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kebutuhan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masing-masing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departemen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pemakai</a:t>
                      </a:r>
                      <a:endParaRPr lang="en-US" sz="1800" dirty="0"/>
                    </a:p>
                  </a:txBody>
                  <a:tcPr marT="45694" marB="456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6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SDM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Pemakai akhir (</a:t>
            </a:r>
            <a:r>
              <a:rPr lang="en-US" i="1" smtClean="0"/>
              <a:t>End User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Orang yang memakai sistem informasi atau informasi yang dihasilkan oleh sistem informasi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Staf, manajer, pekerja berpengetahuan (</a:t>
            </a:r>
            <a:r>
              <a:rPr lang="en-US" i="1" smtClean="0"/>
              <a:t>knowledge worker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Spesialis Teknologi Informasi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Orang yang bertanggung jawab terhadap kelangsungan operasi dan pengembangan sistem informasi</a:t>
            </a:r>
          </a:p>
        </p:txBody>
      </p:sp>
    </p:spTree>
    <p:extLst>
      <p:ext uri="{BB962C8B-B14F-4D97-AF65-F5344CB8AC3E}">
        <p14:creationId xmlns:p14="http://schemas.microsoft.com/office/powerpoint/2010/main" val="175892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Personil</a:t>
            </a:r>
            <a:r>
              <a:rPr lang="en-US" b="1" dirty="0" smtClean="0">
                <a:solidFill>
                  <a:srgbClr val="FF0000"/>
                </a:solidFill>
              </a:rPr>
              <a:t> PDE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Operator</a:t>
            </a:r>
          </a:p>
          <a:p>
            <a:pPr eaLnBrk="1" hangingPunct="1"/>
            <a:r>
              <a:rPr lang="en-US" sz="2400" smtClean="0"/>
              <a:t>Analis Sistem (System Analyst)</a:t>
            </a:r>
          </a:p>
          <a:p>
            <a:pPr eaLnBrk="1" hangingPunct="1"/>
            <a:r>
              <a:rPr lang="en-US" sz="2400" smtClean="0"/>
              <a:t>Pemrogram Aplikasi (Application Programmer)</a:t>
            </a:r>
          </a:p>
          <a:p>
            <a:pPr eaLnBrk="1" hangingPunct="1"/>
            <a:r>
              <a:rPr lang="en-US" sz="2400" smtClean="0"/>
              <a:t>Analis Pemrogram (Analyst/Programmer)</a:t>
            </a:r>
          </a:p>
          <a:p>
            <a:pPr eaLnBrk="1" hangingPunct="1"/>
            <a:r>
              <a:rPr lang="en-US" sz="2400" smtClean="0"/>
              <a:t>Pemrogram system (System Prorgammer)</a:t>
            </a:r>
          </a:p>
          <a:p>
            <a:pPr eaLnBrk="1" hangingPunct="1"/>
            <a:r>
              <a:rPr lang="en-US" sz="2400" smtClean="0"/>
              <a:t>Administrator Basis Data (Database Administrator/ DBA)</a:t>
            </a:r>
          </a:p>
          <a:p>
            <a:pPr eaLnBrk="1" hangingPunct="1"/>
            <a:r>
              <a:rPr lang="en-US" sz="2400" smtClean="0"/>
              <a:t>Teknisi Komunikasi Data atau Spesialis Komunikasi Data</a:t>
            </a:r>
          </a:p>
          <a:p>
            <a:pPr eaLnBrk="1" hangingPunct="1"/>
            <a:r>
              <a:rPr lang="en-US" sz="2400" smtClean="0"/>
              <a:t>Teknisi Perawatan Sistem</a:t>
            </a:r>
          </a:p>
          <a:p>
            <a:pPr eaLnBrk="1" hangingPunct="1"/>
            <a:r>
              <a:rPr lang="en-US" sz="2400" smtClean="0"/>
              <a:t>Webmaster</a:t>
            </a:r>
          </a:p>
          <a:p>
            <a:pPr eaLnBrk="1" hangingPunct="1"/>
            <a:r>
              <a:rPr lang="en-US" sz="2400" smtClean="0"/>
              <a:t>Auditor PDE (EDP Auditor)</a:t>
            </a:r>
          </a:p>
        </p:txBody>
      </p:sp>
    </p:spTree>
    <p:extLst>
      <p:ext uri="{BB962C8B-B14F-4D97-AF65-F5344CB8AC3E}">
        <p14:creationId xmlns:p14="http://schemas.microsoft.com/office/powerpoint/2010/main" val="16602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3600" b="1" dirty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Skema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arsitektur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id-ID" b="1" dirty="0" smtClean="0">
              <a:solidFill>
                <a:srgbClr val="FF0000"/>
              </a:solidFill>
            </a:endParaRPr>
          </a:p>
          <a:p>
            <a:r>
              <a:rPr lang="id-ID" b="1" dirty="0">
                <a:solidFill>
                  <a:srgbClr val="FF0000"/>
                </a:solidFill>
              </a:rPr>
              <a:t>Apa itu </a:t>
            </a:r>
            <a:r>
              <a:rPr lang="en-US" b="1" dirty="0" err="1">
                <a:solidFill>
                  <a:srgbClr val="FF0000"/>
                </a:solidFill>
              </a:rPr>
              <a:t>Arsitektur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id-ID" b="1" dirty="0">
                <a:solidFill>
                  <a:srgbClr val="FF0000"/>
                </a:solidFill>
              </a:rPr>
              <a:t>Sistem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id-ID" b="1" dirty="0" smtClean="0">
              <a:solidFill>
                <a:srgbClr val="FF0000"/>
              </a:solidFill>
            </a:endParaRPr>
          </a:p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 smtClean="0"/>
              <a:t>Desentralisai</a:t>
            </a:r>
            <a:endParaRPr lang="id-ID" dirty="0" smtClean="0"/>
          </a:p>
          <a:p>
            <a:r>
              <a:rPr lang="en-US" b="1" dirty="0" err="1">
                <a:solidFill>
                  <a:srgbClr val="FF0000"/>
                </a:solidFill>
              </a:rPr>
              <a:t>Arsitektur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Client/Server</a:t>
            </a:r>
            <a:r>
              <a:rPr lang="id-ID" b="1" dirty="0" smtClean="0">
                <a:solidFill>
                  <a:srgbClr val="FF0000"/>
                </a:solidFill>
              </a:rPr>
              <a:t> dan </a:t>
            </a:r>
            <a:r>
              <a:rPr lang="en-US" b="1" dirty="0" err="1">
                <a:solidFill>
                  <a:srgbClr val="FF0000"/>
                </a:solidFill>
              </a:rPr>
              <a:t>Keuntungan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arsitektur</a:t>
            </a:r>
            <a:r>
              <a:rPr lang="en-US" b="1" dirty="0">
                <a:solidFill>
                  <a:srgbClr val="FF0000"/>
                </a:solidFill>
              </a:rPr>
              <a:t> client/server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8370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0000"/>
                </a:solidFill>
              </a:rPr>
              <a:t>Komputasi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Pemakai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Akhir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(End User </a:t>
            </a:r>
            <a:r>
              <a:rPr lang="en-US" sz="4000" b="1" dirty="0" smtClean="0">
                <a:solidFill>
                  <a:srgbClr val="FF0000"/>
                </a:solidFill>
              </a:rPr>
              <a:t>Computing</a:t>
            </a:r>
            <a:r>
              <a:rPr lang="id-ID" sz="4000" b="1" dirty="0" smtClean="0">
                <a:solidFill>
                  <a:srgbClr val="FF0000"/>
                </a:solidFill>
              </a:rPr>
              <a:t>/EUC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persoalan-persoalan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780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Alasan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tumbuhnya</a:t>
            </a:r>
            <a:r>
              <a:rPr lang="en-US" b="1" dirty="0" smtClean="0">
                <a:solidFill>
                  <a:srgbClr val="FF0000"/>
                </a:solidFill>
              </a:rPr>
              <a:t> EUC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Departemen EDP kurang responsif karena sibuk menangani proyek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Kecenderungan PC dan P/K pendukung yang semakin murah dan dapat dihubungkan dengan mudah ke server basis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Dukungan P/L yang kian mudah digunakan oleh pemakai akhir.</a:t>
            </a:r>
          </a:p>
        </p:txBody>
      </p:sp>
    </p:spTree>
    <p:extLst>
      <p:ext uri="{BB962C8B-B14F-4D97-AF65-F5344CB8AC3E}">
        <p14:creationId xmlns:p14="http://schemas.microsoft.com/office/powerpoint/2010/main" val="129335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62875" cy="55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565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Masalah</a:t>
            </a:r>
            <a:r>
              <a:rPr lang="en-US" b="1" dirty="0" smtClean="0">
                <a:solidFill>
                  <a:srgbClr val="FF0000"/>
                </a:solidFill>
              </a:rPr>
              <a:t> EUC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endParaRPr lang="en-US" dirty="0" smtClean="0"/>
          </a:p>
          <a:p>
            <a:pPr eaLnBrk="1" hangingPunct="1"/>
            <a:r>
              <a:rPr lang="en-US" dirty="0" err="1" smtClean="0"/>
              <a:t>Kekurangtahuan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eaLnBrk="1" hangingPunct="1"/>
            <a:r>
              <a:rPr lang="en-US" dirty="0" err="1" smtClean="0"/>
              <a:t>Redundansi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eaLnBrk="1" hangingPunct="1"/>
            <a:r>
              <a:rPr lang="en-US" dirty="0" err="1" smtClean="0"/>
              <a:t>Kompatibilitas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endParaRPr lang="en-US" dirty="0" smtClean="0"/>
          </a:p>
          <a:p>
            <a:pPr eaLnBrk="1" hangingPunct="1"/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endParaRPr lang="en-US" dirty="0" smtClean="0"/>
          </a:p>
          <a:p>
            <a:pPr eaLnBrk="1" hangingPunct="1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864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Penanganan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Masalah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Kebijakan dan prosedur yang standar untuk mengatur, menggunakan, dan mengoperasikan sumber daya TI</a:t>
            </a:r>
          </a:p>
          <a:p>
            <a:pPr eaLnBrk="1" hangingPunct="1"/>
            <a:r>
              <a:rPr lang="en-US" smtClean="0"/>
              <a:t>Membentuk mekanisme yang menyediakan layanan pendukung terhadap pemakai, misalnya berupa </a:t>
            </a:r>
            <a:r>
              <a:rPr lang="en-US" i="1" smtClean="0"/>
              <a:t>information center</a:t>
            </a:r>
          </a:p>
          <a:p>
            <a:pPr eaLnBrk="1" hangingPunct="1"/>
            <a:endParaRPr lang="en-US" i="1" smtClean="0"/>
          </a:p>
        </p:txBody>
      </p:sp>
    </p:spTree>
    <p:extLst>
      <p:ext uri="{BB962C8B-B14F-4D97-AF65-F5344CB8AC3E}">
        <p14:creationId xmlns:p14="http://schemas.microsoft.com/office/powerpoint/2010/main" val="414695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Aplikasi</a:t>
            </a:r>
            <a:r>
              <a:rPr lang="en-US" b="1" dirty="0" smtClean="0">
                <a:solidFill>
                  <a:srgbClr val="FF0000"/>
                </a:solidFill>
              </a:rPr>
              <a:t> EUC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(Romney, </a:t>
            </a:r>
            <a:r>
              <a:rPr lang="en-US" sz="3200" b="1" dirty="0" err="1" smtClean="0">
                <a:solidFill>
                  <a:srgbClr val="FF0000"/>
                </a:solidFill>
              </a:rPr>
              <a:t>Steinbart</a:t>
            </a:r>
            <a:r>
              <a:rPr lang="en-US" sz="3200" b="1" dirty="0" smtClean="0">
                <a:solidFill>
                  <a:srgbClr val="FF0000"/>
                </a:solidFill>
              </a:rPr>
              <a:t>, Cushing, 1997)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cocok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pemrosesan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gaji</a:t>
            </a:r>
            <a:r>
              <a:rPr lang="en-US" sz="2800" dirty="0" smtClean="0"/>
              <a:t>, </a:t>
            </a:r>
            <a:r>
              <a:rPr lang="en-US" sz="2800" dirty="0" err="1" smtClean="0"/>
              <a:t>utang</a:t>
            </a:r>
            <a:r>
              <a:rPr lang="en-US" sz="2800" dirty="0" smtClean="0"/>
              <a:t>, </a:t>
            </a:r>
            <a:r>
              <a:rPr lang="en-US" sz="2800" dirty="0" err="1" smtClean="0"/>
              <a:t>piutan</a:t>
            </a:r>
            <a:r>
              <a:rPr lang="en-US" sz="2800" dirty="0" smtClean="0"/>
              <a:t>, </a:t>
            </a: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besar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basis data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laporan-laporan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sewaktu-waktu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P/L spreadsheet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Pembuatan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i="1" dirty="0" smtClean="0"/>
              <a:t>what-if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statistik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7240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id-ID" dirty="0"/>
              <a:t>arcitecture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id-ID" dirty="0"/>
              <a:t>,</a:t>
            </a:r>
          </a:p>
          <a:p>
            <a:r>
              <a:rPr lang="id-ID" dirty="0" smtClean="0"/>
              <a:t>Tiga</a:t>
            </a:r>
            <a:r>
              <a:rPr lang="en-US" dirty="0" smtClean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id-ID" dirty="0"/>
              <a:t>,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id-ID" dirty="0"/>
              <a:t>nya</a:t>
            </a:r>
          </a:p>
          <a:p>
            <a:r>
              <a:rPr lang="en-US" dirty="0" smtClean="0"/>
              <a:t>SDM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id-ID" dirty="0"/>
          </a:p>
          <a:p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(End User Computing</a:t>
            </a:r>
            <a:r>
              <a:rPr lang="id-ID" dirty="0"/>
              <a:t>-EUC</a:t>
            </a:r>
            <a:r>
              <a:rPr lang="en-US" dirty="0"/>
              <a:t>)</a:t>
            </a:r>
            <a:r>
              <a:rPr lang="id-ID" dirty="0"/>
              <a:t>,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tumbuhnya</a:t>
            </a:r>
            <a:r>
              <a:rPr lang="en-US" dirty="0"/>
              <a:t> EUC </a:t>
            </a:r>
            <a:r>
              <a:rPr lang="id-ID" dirty="0"/>
              <a:t>&amp; </a:t>
            </a:r>
            <a:r>
              <a:rPr lang="en-US" dirty="0" err="1"/>
              <a:t>Kategori</a:t>
            </a:r>
            <a:r>
              <a:rPr lang="en-US" dirty="0"/>
              <a:t> User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6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01000" cy="3724275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Laudon</a:t>
            </a:r>
            <a:r>
              <a:rPr lang="en-US" dirty="0" smtClean="0"/>
              <a:t> &amp; </a:t>
            </a:r>
            <a:r>
              <a:rPr lang="en-US" dirty="0" err="1" smtClean="0"/>
              <a:t>Laudon</a:t>
            </a:r>
            <a:r>
              <a:rPr lang="en-US" dirty="0" smtClean="0"/>
              <a:t>, 1998)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u/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Zwass</a:t>
            </a:r>
            <a:r>
              <a:rPr lang="en-US" dirty="0" smtClean="0"/>
              <a:t>, 1998)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) u/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FF0000"/>
                </a:solidFill>
              </a:rPr>
              <a:t>Apa itu </a:t>
            </a:r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Sistem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0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6213" y="1600200"/>
            <a:ext cx="8451574" cy="41910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err="1">
                <a:solidFill>
                  <a:srgbClr val="FF0000"/>
                </a:solidFill>
              </a:rPr>
              <a:t>Arsitektur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r>
              <a:rPr lang="id-ID" b="1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(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/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/ </a:t>
            </a:r>
            <a:r>
              <a:rPr lang="en-US" dirty="0" err="1" smtClean="0"/>
              <a:t>infrastruktur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/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kebutuhan-kebutuhan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(Turban, McLean, </a:t>
            </a:r>
            <a:r>
              <a:rPr lang="en-US" dirty="0" err="1" smtClean="0"/>
              <a:t>Wetherbe</a:t>
            </a:r>
            <a:r>
              <a:rPr lang="en-US" dirty="0" smtClean="0"/>
              <a:t>, 1999</a:t>
            </a:r>
            <a:r>
              <a:rPr lang="en-US" dirty="0" smtClean="0"/>
              <a:t>).</a:t>
            </a:r>
            <a:endParaRPr lang="id-ID" dirty="0" smtClean="0"/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id-ID" sz="800" dirty="0"/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penuntun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/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(</a:t>
            </a:r>
            <a:r>
              <a:rPr lang="en-US" i="1" dirty="0" smtClean="0"/>
              <a:t>blueprint</a:t>
            </a:r>
            <a:r>
              <a:rPr lang="en-US" dirty="0" smtClean="0"/>
              <a:t>)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arahan</a:t>
            </a:r>
            <a:r>
              <a:rPr lang="en-US" dirty="0" smtClean="0"/>
              <a:t>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85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d-ID" b="1" dirty="0" smtClean="0">
                <a:solidFill>
                  <a:srgbClr val="FF0000"/>
                </a:solidFill>
              </a:rPr>
              <a:t>Apa itu </a:t>
            </a:r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Sistem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3886200"/>
          </a:xfrm>
        </p:spPr>
        <p:txBody>
          <a:bodyPr/>
          <a:lstStyle/>
          <a:p>
            <a:pPr marL="0" indent="509588" algn="just" eaLnBrk="1" hangingPunct="1">
              <a:buFont typeface="Wingdings" pitchFamily="2" charset="2"/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agar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kebutuhan-kebutuhan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0" indent="509588" algn="just" eaLnBrk="1" hangingPunct="1">
              <a:buFont typeface="Wingdings" pitchFamily="2" charset="2"/>
              <a:buNone/>
            </a:pP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memadukan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di slide </a:t>
            </a:r>
            <a:r>
              <a:rPr lang="en-US" dirty="0" smtClean="0"/>
              <a:t>4</a:t>
            </a:r>
            <a:endParaRPr lang="id-ID" dirty="0" smtClean="0"/>
          </a:p>
          <a:p>
            <a:pPr marL="0" indent="509588" algn="just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685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d-ID" b="1" dirty="0" smtClean="0">
                <a:solidFill>
                  <a:srgbClr val="FF0000"/>
                </a:solidFill>
              </a:rPr>
              <a:t>Apa itu </a:t>
            </a:r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Sistem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1219200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Skema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arsitektur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informasi</a:t>
            </a:r>
            <a:r>
              <a:rPr lang="en-US" sz="3000" b="1" dirty="0" smtClean="0">
                <a:solidFill>
                  <a:srgbClr val="FF0000"/>
                </a:solidFill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</a:rPr>
              <a:t>diadaptasi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dari</a:t>
            </a:r>
            <a:r>
              <a:rPr lang="en-US" sz="3000" b="1" dirty="0" smtClean="0">
                <a:solidFill>
                  <a:srgbClr val="FF0000"/>
                </a:solidFill>
              </a:rPr>
              <a:t> Turban, McLean, </a:t>
            </a:r>
            <a:r>
              <a:rPr lang="en-US" sz="3000" b="1" dirty="0" err="1" smtClean="0">
                <a:solidFill>
                  <a:srgbClr val="FF0000"/>
                </a:solidFill>
              </a:rPr>
              <a:t>dan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Wethere</a:t>
            </a:r>
            <a:r>
              <a:rPr lang="en-US" sz="3000" b="1" dirty="0" smtClean="0">
                <a:solidFill>
                  <a:srgbClr val="FF0000"/>
                </a:solidFill>
              </a:rPr>
              <a:t>, 1999)</a:t>
            </a:r>
          </a:p>
        </p:txBody>
      </p:sp>
      <p:pic>
        <p:nvPicPr>
          <p:cNvPr id="7171" name="Content Placeholder 3" descr="skema arsitektur informas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382000" cy="4419600"/>
          </a:xfrm>
        </p:spPr>
      </p:pic>
    </p:spTree>
    <p:extLst>
      <p:ext uri="{BB962C8B-B14F-4D97-AF65-F5344CB8AC3E}">
        <p14:creationId xmlns:p14="http://schemas.microsoft.com/office/powerpoint/2010/main" val="22565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Contoh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195" name="Content Placeholder 3" descr="Contoh arsitektur S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188002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1487</Words>
  <Application>Microsoft Office PowerPoint</Application>
  <PresentationFormat>On-screen Show (4:3)</PresentationFormat>
  <Paragraphs>153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DASAR SISTEM INFORMASI</vt:lpstr>
      <vt:lpstr>PowerPoint Presentation</vt:lpstr>
      <vt:lpstr>Learning  Outcomes</vt:lpstr>
      <vt:lpstr>Learning  Outcomes</vt:lpstr>
      <vt:lpstr>Apa itu Arsitektur Sistem Informasi</vt:lpstr>
      <vt:lpstr>PowerPoint Presentation</vt:lpstr>
      <vt:lpstr>PowerPoint Presentation</vt:lpstr>
      <vt:lpstr>Skema arsitektur informasi (diadaptasi dari Turban, McLean, dan Wethere, 1999)</vt:lpstr>
      <vt:lpstr>Contoh arsitektur informasi</vt:lpstr>
      <vt:lpstr>Arsitektur Teknologi Informasi</vt:lpstr>
      <vt:lpstr>Arsitektur Tersentralisasi</vt:lpstr>
      <vt:lpstr>Contoh Lingkungan mainframe sebagai implementasi arsitektur tersentralisasi (abdul kadir, 2002)</vt:lpstr>
      <vt:lpstr>Arsitektur Tersentralisasi</vt:lpstr>
      <vt:lpstr>Arsitektur Desentralisai</vt:lpstr>
      <vt:lpstr>Contoh sistem pemrosesan terdistribusi terdpt pd sejumlah komputer yg terhubung dlm jaringan menggunakan arsitektur peer-to-peer</vt:lpstr>
      <vt:lpstr>Arsitektur desentralisasi</vt:lpstr>
      <vt:lpstr>Gambar sistem terdistribusi pd bank (kadir, 2002)</vt:lpstr>
      <vt:lpstr>Keuntungan &amp; kekurangan sistem pemrosesan tersebar</vt:lpstr>
      <vt:lpstr>Keterangan lanjutan….</vt:lpstr>
      <vt:lpstr>PowerPoint Presentation</vt:lpstr>
      <vt:lpstr>Arsitektur Client/Server</vt:lpstr>
      <vt:lpstr>Contoh client/server</vt:lpstr>
      <vt:lpstr>Client/Server</vt:lpstr>
      <vt:lpstr>Client/Server</vt:lpstr>
      <vt:lpstr>Aplikasi Client/Server (Turban, 1995)</vt:lpstr>
      <vt:lpstr>Keuntungan arsitektur client/server</vt:lpstr>
      <vt:lpstr>Keuntungan arsitektur client/server</vt:lpstr>
      <vt:lpstr>SDM Sistem Informasi</vt:lpstr>
      <vt:lpstr>Personil PDE</vt:lpstr>
      <vt:lpstr>Komputasi Pemakai Akhir  (End User Computing/EUC)</vt:lpstr>
      <vt:lpstr>Alasan tumbuhnya EUC</vt:lpstr>
      <vt:lpstr>PowerPoint Presentation</vt:lpstr>
      <vt:lpstr>Masalah EUC</vt:lpstr>
      <vt:lpstr>Penanganan Masalah</vt:lpstr>
      <vt:lpstr>Aplikasi EUC  (Romney, Steinbart, Cushing, 1997)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256</cp:revision>
  <dcterms:created xsi:type="dcterms:W3CDTF">2010-08-24T06:47:44Z</dcterms:created>
  <dcterms:modified xsi:type="dcterms:W3CDTF">2017-09-27T10:47:19Z</dcterms:modified>
</cp:coreProperties>
</file>