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5"/>
  </p:notesMasterIdLst>
  <p:handoutMasterIdLst>
    <p:handoutMasterId r:id="rId156"/>
  </p:handoutMasterIdLst>
  <p:sldIdLst>
    <p:sldId id="388" r:id="rId2"/>
    <p:sldId id="389" r:id="rId3"/>
    <p:sldId id="427" r:id="rId4"/>
    <p:sldId id="468" r:id="rId5"/>
    <p:sldId id="429" r:id="rId6"/>
    <p:sldId id="437" r:id="rId7"/>
    <p:sldId id="438" r:id="rId8"/>
    <p:sldId id="439" r:id="rId9"/>
    <p:sldId id="440" r:id="rId10"/>
    <p:sldId id="441" r:id="rId11"/>
    <p:sldId id="442" r:id="rId12"/>
    <p:sldId id="443" r:id="rId13"/>
    <p:sldId id="444" r:id="rId14"/>
    <p:sldId id="445" r:id="rId15"/>
    <p:sldId id="446" r:id="rId16"/>
    <p:sldId id="469" r:id="rId17"/>
    <p:sldId id="470" r:id="rId18"/>
    <p:sldId id="471" r:id="rId19"/>
    <p:sldId id="472" r:id="rId20"/>
    <p:sldId id="473" r:id="rId21"/>
    <p:sldId id="474" r:id="rId22"/>
    <p:sldId id="475" r:id="rId23"/>
    <p:sldId id="476" r:id="rId24"/>
    <p:sldId id="447" r:id="rId25"/>
    <p:sldId id="485" r:id="rId26"/>
    <p:sldId id="480" r:id="rId27"/>
    <p:sldId id="481" r:id="rId28"/>
    <p:sldId id="482" r:id="rId29"/>
    <p:sldId id="448" r:id="rId30"/>
    <p:sldId id="449" r:id="rId31"/>
    <p:sldId id="450" r:id="rId32"/>
    <p:sldId id="451" r:id="rId33"/>
    <p:sldId id="452" r:id="rId34"/>
    <p:sldId id="453" r:id="rId35"/>
    <p:sldId id="454" r:id="rId36"/>
    <p:sldId id="483" r:id="rId37"/>
    <p:sldId id="484" r:id="rId38"/>
    <p:sldId id="489" r:id="rId39"/>
    <p:sldId id="490" r:id="rId40"/>
    <p:sldId id="491" r:id="rId41"/>
    <p:sldId id="492" r:id="rId42"/>
    <p:sldId id="493" r:id="rId43"/>
    <p:sldId id="494" r:id="rId44"/>
    <p:sldId id="495" r:id="rId45"/>
    <p:sldId id="496" r:id="rId46"/>
    <p:sldId id="455" r:id="rId47"/>
    <p:sldId id="456" r:id="rId48"/>
    <p:sldId id="477" r:id="rId49"/>
    <p:sldId id="478" r:id="rId50"/>
    <p:sldId id="479" r:id="rId51"/>
    <p:sldId id="462" r:id="rId52"/>
    <p:sldId id="539" r:id="rId53"/>
    <p:sldId id="540" r:id="rId54"/>
    <p:sldId id="541" r:id="rId55"/>
    <p:sldId id="542" r:id="rId56"/>
    <p:sldId id="543" r:id="rId57"/>
    <p:sldId id="544" r:id="rId58"/>
    <p:sldId id="545" r:id="rId59"/>
    <p:sldId id="546" r:id="rId60"/>
    <p:sldId id="547" r:id="rId61"/>
    <p:sldId id="548" r:id="rId62"/>
    <p:sldId id="549" r:id="rId63"/>
    <p:sldId id="576" r:id="rId64"/>
    <p:sldId id="577" r:id="rId65"/>
    <p:sldId id="578" r:id="rId66"/>
    <p:sldId id="579" r:id="rId67"/>
    <p:sldId id="550" r:id="rId68"/>
    <p:sldId id="551" r:id="rId69"/>
    <p:sldId id="581" r:id="rId70"/>
    <p:sldId id="580" r:id="rId71"/>
    <p:sldId id="570" r:id="rId72"/>
    <p:sldId id="571" r:id="rId73"/>
    <p:sldId id="561" r:id="rId74"/>
    <p:sldId id="562" r:id="rId75"/>
    <p:sldId id="563" r:id="rId76"/>
    <p:sldId id="564" r:id="rId77"/>
    <p:sldId id="565" r:id="rId78"/>
    <p:sldId id="566" r:id="rId79"/>
    <p:sldId id="567" r:id="rId80"/>
    <p:sldId id="568" r:id="rId81"/>
    <p:sldId id="569" r:id="rId82"/>
    <p:sldId id="537" r:id="rId83"/>
    <p:sldId id="498" r:id="rId84"/>
    <p:sldId id="499" r:id="rId85"/>
    <p:sldId id="500" r:id="rId86"/>
    <p:sldId id="501" r:id="rId87"/>
    <p:sldId id="502" r:id="rId88"/>
    <p:sldId id="604" r:id="rId89"/>
    <p:sldId id="503" r:id="rId90"/>
    <p:sldId id="504" r:id="rId91"/>
    <p:sldId id="610" r:id="rId92"/>
    <p:sldId id="609" r:id="rId93"/>
    <p:sldId id="505" r:id="rId94"/>
    <p:sldId id="506" r:id="rId95"/>
    <p:sldId id="605" r:id="rId96"/>
    <p:sldId id="603" r:id="rId97"/>
    <p:sldId id="601" r:id="rId98"/>
    <p:sldId id="507" r:id="rId99"/>
    <p:sldId id="602" r:id="rId100"/>
    <p:sldId id="508" r:id="rId101"/>
    <p:sldId id="573" r:id="rId102"/>
    <p:sldId id="574" r:id="rId103"/>
    <p:sldId id="575" r:id="rId104"/>
    <p:sldId id="592" r:id="rId105"/>
    <p:sldId id="593" r:id="rId106"/>
    <p:sldId id="509" r:id="rId107"/>
    <p:sldId id="510" r:id="rId108"/>
    <p:sldId id="596" r:id="rId109"/>
    <p:sldId id="582" r:id="rId110"/>
    <p:sldId id="584" r:id="rId111"/>
    <p:sldId id="591" r:id="rId112"/>
    <p:sldId id="589" r:id="rId113"/>
    <p:sldId id="590" r:id="rId114"/>
    <p:sldId id="594" r:id="rId115"/>
    <p:sldId id="595" r:id="rId116"/>
    <p:sldId id="583" r:id="rId117"/>
    <p:sldId id="585" r:id="rId118"/>
    <p:sldId id="586" r:id="rId119"/>
    <p:sldId id="597" r:id="rId120"/>
    <p:sldId id="600" r:id="rId121"/>
    <p:sldId id="611" r:id="rId122"/>
    <p:sldId id="599" r:id="rId123"/>
    <p:sldId id="598" r:id="rId124"/>
    <p:sldId id="512" r:id="rId125"/>
    <p:sldId id="612" r:id="rId126"/>
    <p:sldId id="614" r:id="rId127"/>
    <p:sldId id="513" r:id="rId128"/>
    <p:sldId id="615" r:id="rId129"/>
    <p:sldId id="616" r:id="rId130"/>
    <p:sldId id="514" r:id="rId131"/>
    <p:sldId id="515" r:id="rId132"/>
    <p:sldId id="516" r:id="rId133"/>
    <p:sldId id="517" r:id="rId134"/>
    <p:sldId id="518" r:id="rId135"/>
    <p:sldId id="519" r:id="rId136"/>
    <p:sldId id="520" r:id="rId137"/>
    <p:sldId id="521" r:id="rId138"/>
    <p:sldId id="522" r:id="rId139"/>
    <p:sldId id="523" r:id="rId140"/>
    <p:sldId id="524" r:id="rId141"/>
    <p:sldId id="525" r:id="rId142"/>
    <p:sldId id="526" r:id="rId143"/>
    <p:sldId id="527" r:id="rId144"/>
    <p:sldId id="528" r:id="rId145"/>
    <p:sldId id="529" r:id="rId146"/>
    <p:sldId id="530" r:id="rId147"/>
    <p:sldId id="531" r:id="rId148"/>
    <p:sldId id="532" r:id="rId149"/>
    <p:sldId id="533" r:id="rId150"/>
    <p:sldId id="534" r:id="rId151"/>
    <p:sldId id="535" r:id="rId152"/>
    <p:sldId id="536" r:id="rId153"/>
    <p:sldId id="433" r:id="rId1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72" d="100"/>
          <a:sy n="72" d="100"/>
        </p:scale>
        <p:origin x="-1266" y="-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02/10/2017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02/10/2017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3AE21FB0-8E14-4C82-97BA-5F55F3E140B3}" type="slidenum">
              <a:rPr lang="en-US" sz="1200">
                <a:latin typeface="Times New Roman" pitchFamily="18" charset="0"/>
              </a:rPr>
              <a:pPr/>
              <a:t>6</a:t>
            </a:fld>
            <a:endParaRPr lang="en-US" sz="120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id-ID" sz="20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ln/>
        </p:spPr>
      </p:sp>
      <p:sp>
        <p:nvSpPr>
          <p:cNvPr id="614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QWERTY yaitu huruf QWERTY berada sejajar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BA5ECC84-85BF-4E9D-8ACC-5FB45ED36966}" type="slidenum">
              <a:rPr lang="en-US" sz="1200">
                <a:latin typeface="Times New Roman" pitchFamily="18" charset="0"/>
              </a:rPr>
              <a:pPr/>
              <a:t>24</a:t>
            </a:fld>
            <a:endParaRPr lang="en-US" sz="120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id-ID" sz="16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6CC4E5C4-0227-44D3-8FB2-FEC01BB6DBAF}" type="slidenum">
              <a:rPr lang="en-US" sz="1200">
                <a:latin typeface="Times New Roman" pitchFamily="18" charset="0"/>
              </a:rPr>
              <a:pPr/>
              <a:t>29</a:t>
            </a:fld>
            <a:endParaRPr lang="en-US" sz="120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sz="1600" smtClean="0">
              <a:latin typeface="Arial" pitchFamily="34" charset="0"/>
            </a:endParaRPr>
          </a:p>
          <a:p>
            <a:endParaRPr lang="en-US" sz="160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EC3759C8-669D-4447-895F-6F3A40CB17BF}" type="slidenum">
              <a:rPr lang="en-US" sz="1200">
                <a:latin typeface="Times New Roman" pitchFamily="18" charset="0"/>
              </a:rPr>
              <a:pPr/>
              <a:t>30</a:t>
            </a:fld>
            <a:endParaRPr lang="en-US" sz="120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a:buFontTx/>
              <a:buChar char="•"/>
            </a:pPr>
            <a:endParaRPr lang="en-US" sz="1600" smtClean="0">
              <a:latin typeface="Arial" pitchFamily="34" charset="0"/>
            </a:endParaRPr>
          </a:p>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C66906BC-00AF-4B4F-9FF2-82C64262FDA2}" type="slidenum">
              <a:rPr lang="en-US" sz="1200">
                <a:latin typeface="Times New Roman" pitchFamily="18" charset="0"/>
              </a:rPr>
              <a:pPr/>
              <a:t>31</a:t>
            </a:fld>
            <a:endParaRPr lang="en-US" sz="120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id-ID" sz="200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BCB77B0D-21FA-4696-B685-66A9682EF28C}" type="slidenum">
              <a:rPr lang="en-US" sz="1200">
                <a:latin typeface="Times New Roman" pitchFamily="18" charset="0"/>
              </a:rPr>
              <a:pPr/>
              <a:t>32</a:t>
            </a:fld>
            <a:endParaRPr lang="en-US" sz="120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marL="228600" indent="-228600"/>
            <a:endParaRPr lang="id-ID" sz="140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FCF7D80C-1ADD-4658-9860-31E96CF88AD8}" type="slidenum">
              <a:rPr lang="en-US" sz="1200">
                <a:latin typeface="Times New Roman" pitchFamily="18" charset="0"/>
              </a:rPr>
              <a:pPr/>
              <a:t>33</a:t>
            </a:fld>
            <a:endParaRPr lang="en-US" sz="120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a:buFontTx/>
              <a:buChar char="•"/>
            </a:pPr>
            <a:endParaRPr lang="en-US" sz="1600" smtClean="0">
              <a:latin typeface="Arial" pitchFamily="34" charset="0"/>
            </a:endParaRPr>
          </a:p>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09A2B8F5-1D31-4F47-AFB1-5E723FBA377B}" type="slidenum">
              <a:rPr lang="en-US" sz="1200">
                <a:latin typeface="Times New Roman" pitchFamily="18" charset="0"/>
              </a:rPr>
              <a:pPr/>
              <a:t>34</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id-ID" sz="160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A4DE8B08-5666-4D10-81B7-EEAA0E84957C}" type="slidenum">
              <a:rPr lang="en-US" sz="1200">
                <a:latin typeface="Times New Roman" pitchFamily="18" charset="0"/>
              </a:rPr>
              <a:pPr/>
              <a:t>35</a:t>
            </a:fld>
            <a:endParaRPr lang="en-US" sz="120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id-ID" sz="140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F76E4CD2-442F-4D4E-8F16-57BEB56539CC}" type="slidenum">
              <a:rPr lang="en-US" sz="1200">
                <a:latin typeface="Times New Roman" pitchFamily="18" charset="0"/>
              </a:rPr>
              <a:pPr/>
              <a:t>46</a:t>
            </a:fld>
            <a:endParaRPr lang="en-US" sz="120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id-ID" sz="14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19D4FBA9-A86C-4F4A-A60B-104B2FF6723D}" type="slidenum">
              <a:rPr lang="en-US" sz="1200">
                <a:latin typeface="Times New Roman" pitchFamily="18" charset="0"/>
              </a:rPr>
              <a:pPr/>
              <a:t>7</a:t>
            </a:fld>
            <a:endParaRPr lang="en-US" sz="120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id-ID"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CAD7FEFF-E1FF-45C5-A881-DFB08B2EB6FB}" type="slidenum">
              <a:rPr lang="en-US" sz="1200">
                <a:latin typeface="Times New Roman" pitchFamily="18" charset="0"/>
              </a:rPr>
              <a:pPr/>
              <a:t>47</a:t>
            </a:fld>
            <a:endParaRPr lang="en-US" sz="12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id-ID"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070797DD-E017-4BF4-AE86-3D7BF0510740}" type="slidenum">
              <a:rPr lang="en-US" sz="1200">
                <a:latin typeface="Times New Roman" pitchFamily="18" charset="0"/>
              </a:rPr>
              <a:pPr/>
              <a:t>51</a:t>
            </a:fld>
            <a:endParaRPr lang="en-US"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28600" indent="-228600"/>
            <a:endParaRPr lang="id-ID"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8F25B-0374-4A4C-80B9-0D1338F026E0}" type="slidenum">
              <a:rPr lang="en-US"/>
              <a:pPr/>
              <a:t>57</a:t>
            </a:fld>
            <a:endParaRPr lang="en-US"/>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C49EEFDE-D056-4291-B3D2-EE2ECCD336CA}" type="slidenum">
              <a:rPr lang="en-US" sz="1200">
                <a:latin typeface="Times New Roman" pitchFamily="18" charset="0"/>
              </a:rPr>
              <a:pPr/>
              <a:t>63</a:t>
            </a:fld>
            <a:endParaRPr lang="en-US" sz="120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id-ID"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1E68B88F-808B-4089-BB97-2D6D721EA4B4}" type="slidenum">
              <a:rPr lang="en-US" sz="1200">
                <a:latin typeface="Times New Roman" pitchFamily="18" charset="0"/>
              </a:rPr>
              <a:pPr/>
              <a:t>64</a:t>
            </a:fld>
            <a:endParaRPr lang="en-US" sz="120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id-ID"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E41D66AA-A74E-4753-BF72-AE22EC81BF93}" type="slidenum">
              <a:rPr lang="en-US" sz="1200">
                <a:latin typeface="Times New Roman" pitchFamily="18" charset="0"/>
              </a:rPr>
              <a:pPr/>
              <a:t>65</a:t>
            </a:fld>
            <a:endParaRPr lang="en-US" sz="120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id-ID"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E5581EA8-96CE-455D-9AF7-DFF888DF1FAE}" type="slidenum">
              <a:rPr lang="en-US" sz="1200">
                <a:latin typeface="Times New Roman" pitchFamily="18" charset="0"/>
              </a:rPr>
              <a:pPr/>
              <a:t>66</a:t>
            </a:fld>
            <a:endParaRPr lang="en-US" sz="12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id-ID"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78CC85BB-D466-4AC6-BE7D-CB76A95E1D87}" type="slidenum">
              <a:rPr lang="en-US" sz="1200">
                <a:latin typeface="Times New Roman" pitchFamily="18" charset="0"/>
              </a:rPr>
              <a:pPr/>
              <a:t>71</a:t>
            </a:fld>
            <a:endParaRPr lang="en-US" sz="120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id-ID"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1B8D4237-99BF-473B-B66B-7C266B29AE1C}" type="slidenum">
              <a:rPr lang="en-US" sz="1200">
                <a:latin typeface="Times New Roman" pitchFamily="18" charset="0"/>
              </a:rPr>
              <a:pPr/>
              <a:t>9</a:t>
            </a:fld>
            <a:endParaRPr lang="en-US"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id-ID" sz="20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2C19DD36-B0DA-46BE-8D76-0ABF92A3417C}" type="slidenum">
              <a:rPr lang="en-US" sz="1200">
                <a:latin typeface="Times New Roman" pitchFamily="18" charset="0"/>
              </a:rPr>
              <a:pPr/>
              <a:t>10</a:t>
            </a:fld>
            <a:endParaRPr lang="en-US" sz="120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a:buFontTx/>
              <a:buChar char="•"/>
            </a:pPr>
            <a:endParaRPr lang="id-ID" sz="20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10BAC6F0-CD02-4DE5-8A5B-6F7346CB6CBA}" type="slidenum">
              <a:rPr lang="en-US" sz="1200">
                <a:latin typeface="Times New Roman" pitchFamily="18" charset="0"/>
              </a:rPr>
              <a:pPr/>
              <a:t>11</a:t>
            </a:fld>
            <a:endParaRPr lang="en-US" sz="120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a:buFontTx/>
              <a:buChar char="•"/>
            </a:pPr>
            <a:endParaRPr lang="id-ID" sz="20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F9EEA98B-B018-4BDD-ABFC-68ADD89E59DC}" type="slidenum">
              <a:rPr lang="en-US" sz="1200">
                <a:latin typeface="Times New Roman" pitchFamily="18" charset="0"/>
              </a:rPr>
              <a:pPr/>
              <a:t>12</a:t>
            </a:fld>
            <a:endParaRPr lang="en-US" sz="120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a:buFontTx/>
              <a:buChar char="•"/>
            </a:pPr>
            <a:endParaRPr lang="id-ID" sz="20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8295B54D-C902-4569-98CF-0AA2A6E4EC39}" type="slidenum">
              <a:rPr lang="en-US" sz="1200">
                <a:latin typeface="Times New Roman" pitchFamily="18" charset="0"/>
              </a:rPr>
              <a:pPr/>
              <a:t>13</a:t>
            </a:fld>
            <a:endParaRPr lang="en-US" sz="120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a:buFontTx/>
              <a:buChar char="•"/>
            </a:pPr>
            <a:endParaRPr lang="id-ID" sz="20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1DD9EEEF-D8EA-49B8-B7DC-51386D0EC2DE}" type="slidenum">
              <a:rPr lang="en-US" sz="1200">
                <a:latin typeface="Times New Roman" pitchFamily="18" charset="0"/>
              </a:rPr>
              <a:pPr/>
              <a:t>14</a:t>
            </a:fld>
            <a:endParaRPr lang="en-US" sz="120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marL="228600" indent="-228600"/>
            <a:endParaRPr lang="id-ID" sz="16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1900">
                <a:solidFill>
                  <a:schemeClr val="tx1"/>
                </a:solidFill>
                <a:latin typeface="Arial" pitchFamily="34" charset="0"/>
              </a:defRPr>
            </a:lvl1pPr>
            <a:lvl2pPr marL="742950" indent="-285750">
              <a:defRPr sz="1900">
                <a:solidFill>
                  <a:schemeClr val="tx1"/>
                </a:solidFill>
                <a:latin typeface="Arial" pitchFamily="34" charset="0"/>
              </a:defRPr>
            </a:lvl2pPr>
            <a:lvl3pPr marL="1143000" indent="-228600">
              <a:defRPr sz="1900">
                <a:solidFill>
                  <a:schemeClr val="tx1"/>
                </a:solidFill>
                <a:latin typeface="Arial" pitchFamily="34" charset="0"/>
              </a:defRPr>
            </a:lvl3pPr>
            <a:lvl4pPr marL="1600200" indent="-228600">
              <a:defRPr sz="1900">
                <a:solidFill>
                  <a:schemeClr val="tx1"/>
                </a:solidFill>
                <a:latin typeface="Arial" pitchFamily="34" charset="0"/>
              </a:defRPr>
            </a:lvl4pPr>
            <a:lvl5pPr marL="2057400" indent="-22860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fld id="{71ECDFCE-D37E-45BB-92AF-48969A7E5FF9}" type="slidenum">
              <a:rPr lang="en-US" sz="1200">
                <a:latin typeface="Times New Roman" pitchFamily="18" charset="0"/>
              </a:rPr>
              <a:pPr/>
              <a:t>15</a:t>
            </a:fld>
            <a:endParaRPr lang="en-US" sz="120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a:buFontTx/>
              <a:buChar char="•"/>
            </a:pPr>
            <a:endParaRPr lang="id-ID" sz="16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866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2819400"/>
            <a:ext cx="34671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2819400"/>
            <a:ext cx="34671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
          <p:cNvSpPr>
            <a:spLocks noGrp="1" noChangeArrowheads="1"/>
          </p:cNvSpPr>
          <p:nvPr>
            <p:ph type="sldNum" sz="quarter" idx="10"/>
          </p:nvPr>
        </p:nvSpPr>
        <p:spPr>
          <a:ln/>
        </p:spPr>
        <p:txBody>
          <a:bodyPr/>
          <a:lstStyle>
            <a:lvl1pPr>
              <a:defRPr/>
            </a:lvl1pPr>
          </a:lstStyle>
          <a:p>
            <a:pPr>
              <a:defRPr/>
            </a:pPr>
            <a:fld id="{FF3DB7B4-806F-44F6-BE01-2F88F8646C2D}" type="slidenum">
              <a:rPr lang="en-US"/>
              <a:pPr>
                <a:defRPr/>
              </a:pPr>
              <a:t>‹#›</a:t>
            </a:fld>
            <a:endParaRPr lang="en-US"/>
          </a:p>
        </p:txBody>
      </p:sp>
    </p:spTree>
    <p:extLst>
      <p:ext uri="{BB962C8B-B14F-4D97-AF65-F5344CB8AC3E}">
        <p14:creationId xmlns:p14="http://schemas.microsoft.com/office/powerpoint/2010/main" val="122631124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19845" y="226219"/>
            <a:ext cx="7476216" cy="5869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59"/>
          <p:cNvSpPr>
            <a:spLocks noGrp="1" noChangeArrowheads="1"/>
          </p:cNvSpPr>
          <p:nvPr>
            <p:ph type="dt" sz="half" idx="10"/>
          </p:nvPr>
        </p:nvSpPr>
        <p:spPr>
          <a:ln/>
        </p:spPr>
        <p:txBody>
          <a:bodyPr/>
          <a:lstStyle>
            <a:lvl1pPr>
              <a:defRPr/>
            </a:lvl1pPr>
          </a:lstStyle>
          <a:p>
            <a:pPr>
              <a:defRPr/>
            </a:pPr>
            <a:r>
              <a:rPr lang="en-US"/>
              <a:t>Pengantar Komputer A</a:t>
            </a:r>
          </a:p>
        </p:txBody>
      </p:sp>
      <p:sp>
        <p:nvSpPr>
          <p:cNvPr id="4" name="Rectangle 60"/>
          <p:cNvSpPr>
            <a:spLocks noGrp="1" noChangeArrowheads="1"/>
          </p:cNvSpPr>
          <p:nvPr>
            <p:ph type="ftr" sz="quarter" idx="11"/>
          </p:nvPr>
        </p:nvSpPr>
        <p:spPr>
          <a:ln/>
        </p:spPr>
        <p:txBody>
          <a:bodyPr/>
          <a:lstStyle>
            <a:lvl1pPr>
              <a:defRPr/>
            </a:lvl1pPr>
          </a:lstStyle>
          <a:p>
            <a:pPr>
              <a:defRPr/>
            </a:pPr>
            <a:r>
              <a:rPr lang="en-US"/>
              <a:t>Minggu ke 2 - 9</a:t>
            </a:r>
          </a:p>
        </p:txBody>
      </p:sp>
      <p:sp>
        <p:nvSpPr>
          <p:cNvPr id="5" name="Rectangle 61"/>
          <p:cNvSpPr>
            <a:spLocks noGrp="1" noChangeArrowheads="1"/>
          </p:cNvSpPr>
          <p:nvPr>
            <p:ph type="sldNum" sz="quarter" idx="12"/>
          </p:nvPr>
        </p:nvSpPr>
        <p:spPr>
          <a:ln/>
        </p:spPr>
        <p:txBody>
          <a:bodyPr/>
          <a:lstStyle>
            <a:lvl1pPr>
              <a:defRPr/>
            </a:lvl1pPr>
          </a:lstStyle>
          <a:p>
            <a:pPr>
              <a:defRPr/>
            </a:pPr>
            <a:fld id="{8E47F6E5-4AA4-4841-AAC5-BCF6419F3599}" type="slidenum">
              <a:rPr lang="en-US"/>
              <a:pPr>
                <a:defRPr/>
              </a:pPr>
              <a:t>‹#›</a:t>
            </a:fld>
            <a:endParaRPr lang="en-US"/>
          </a:p>
        </p:txBody>
      </p:sp>
    </p:spTree>
    <p:extLst>
      <p:ext uri="{BB962C8B-B14F-4D97-AF65-F5344CB8AC3E}">
        <p14:creationId xmlns:p14="http://schemas.microsoft.com/office/powerpoint/2010/main" val="44300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809625" y="2214563"/>
            <a:ext cx="7958138" cy="3881437"/>
          </a:xfrm>
        </p:spPr>
        <p:txBody>
          <a:bodyPr/>
          <a:lstStyle/>
          <a:p>
            <a:endParaRPr lang="id-ID"/>
          </a:p>
        </p:txBody>
      </p:sp>
      <p:sp>
        <p:nvSpPr>
          <p:cNvPr id="4" name="Date Placeholder 3"/>
          <p:cNvSpPr>
            <a:spLocks noGrp="1"/>
          </p:cNvSpPr>
          <p:nvPr>
            <p:ph type="dt" sz="half" idx="10"/>
          </p:nvPr>
        </p:nvSpPr>
        <p:spPr>
          <a:xfrm>
            <a:off x="809625" y="6373813"/>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32138" y="6376988"/>
            <a:ext cx="30861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89713" y="6376988"/>
            <a:ext cx="2193925" cy="457200"/>
          </a:xfrm>
        </p:spPr>
        <p:txBody>
          <a:bodyPr/>
          <a:lstStyle>
            <a:lvl1pPr>
              <a:defRPr/>
            </a:lvl1pPr>
          </a:lstStyle>
          <a:p>
            <a:fld id="{1F68E180-ADE4-46D7-86D7-91A53EA74192}" type="slidenum">
              <a:rPr lang="en-US"/>
              <a:pPr/>
              <a:t>‹#›</a:t>
            </a:fld>
            <a:endParaRPr lang="en-US"/>
          </a:p>
        </p:txBody>
      </p:sp>
    </p:spTree>
    <p:extLst>
      <p:ext uri="{BB962C8B-B14F-4D97-AF65-F5344CB8AC3E}">
        <p14:creationId xmlns:p14="http://schemas.microsoft.com/office/powerpoint/2010/main" val="55257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65.w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6.wmf"/><Relationship Id="rId11" Type="http://schemas.openxmlformats.org/officeDocument/2006/relationships/oleObject" Target="../embeddings/oleObject37.bin"/><Relationship Id="rId5" Type="http://schemas.openxmlformats.org/officeDocument/2006/relationships/oleObject" Target="../embeddings/oleObject32.bin"/><Relationship Id="rId10" Type="http://schemas.openxmlformats.org/officeDocument/2006/relationships/oleObject" Target="../embeddings/oleObject36.bin"/><Relationship Id="rId4" Type="http://schemas.openxmlformats.org/officeDocument/2006/relationships/image" Target="../media/image65.wmf"/><Relationship Id="rId9" Type="http://schemas.openxmlformats.org/officeDocument/2006/relationships/oleObject" Target="../embeddings/oleObject35.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id.wikipedia.org/wiki/Lotus_Notes" TargetMode="External"/><Relationship Id="rId2" Type="http://schemas.openxmlformats.org/officeDocument/2006/relationships/hyperlink" Target="https://id.wikipedia.org/wiki/EDI"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en.wikipedia.org/wiki/Image:Osi-model.png" TargetMode="External"/><Relationship Id="rId1" Type="http://schemas.openxmlformats.org/officeDocument/2006/relationships/slideLayout" Target="../slideLayouts/slideLayout2.xml"/><Relationship Id="rId4" Type="http://schemas.openxmlformats.org/officeDocument/2006/relationships/hyperlink" Target="http://en.wikipedia.org/wiki/OSI_model"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2.jpeg"/><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d.wikipedia.org/wiki/Unit_Pemrosesan_Sentral" TargetMode="External"/><Relationship Id="rId2" Type="http://schemas.openxmlformats.org/officeDocument/2006/relationships/hyperlink" Target="http://id.wikipedia.org/wiki/Papan_induk"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id.wikipedia.org/wiki/RAM" TargetMode="External"/><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id.wikipedia.org/wiki/Data" TargetMode="External"/><Relationship Id="rId7" Type="http://schemas.openxmlformats.org/officeDocument/2006/relationships/image" Target="../media/image27.jpeg"/><Relationship Id="rId2" Type="http://schemas.openxmlformats.org/officeDocument/2006/relationships/hyperlink" Target="http://id.wikipedia.org/wiki/Bahasa_Inggris" TargetMode="External"/><Relationship Id="rId1" Type="http://schemas.openxmlformats.org/officeDocument/2006/relationships/slideLayout" Target="../slideLayouts/slideLayout2.xml"/><Relationship Id="rId6" Type="http://schemas.openxmlformats.org/officeDocument/2006/relationships/hyperlink" Target="http://id.wikipedia.org/wiki/Persegi_panjang" TargetMode="External"/><Relationship Id="rId5" Type="http://schemas.openxmlformats.org/officeDocument/2006/relationships/hyperlink" Target="http://id.wikipedia.org/wiki/Persegi" TargetMode="External"/><Relationship Id="rId4" Type="http://schemas.openxmlformats.org/officeDocument/2006/relationships/hyperlink" Target="http://id.wikipedia.org/wiki/Plastik"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id.wikipedia.org/wiki/Kartu" TargetMode="External"/><Relationship Id="rId3" Type="http://schemas.openxmlformats.org/officeDocument/2006/relationships/hyperlink" Target="http://id.wikipedia.org/w/index.php?title=Gambar_digital&amp;action=edit&amp;redlink=1" TargetMode="External"/><Relationship Id="rId7" Type="http://schemas.openxmlformats.org/officeDocument/2006/relationships/hyperlink" Target="http://id.wikipedia.org/wiki/Kapasitas" TargetMode="External"/><Relationship Id="rId12" Type="http://schemas.openxmlformats.org/officeDocument/2006/relationships/image" Target="../media/image29.jpeg"/><Relationship Id="rId2" Type="http://schemas.openxmlformats.org/officeDocument/2006/relationships/hyperlink" Target="http://id.wikipedia.org/w/index.php?title=Data_digital&amp;action=edit&amp;redlink=1" TargetMode="External"/><Relationship Id="rId1" Type="http://schemas.openxmlformats.org/officeDocument/2006/relationships/slideLayout" Target="../slideLayouts/slideLayout2.xml"/><Relationship Id="rId6" Type="http://schemas.openxmlformats.org/officeDocument/2006/relationships/hyperlink" Target="http://id.wikipedia.org/w/index.php?title=Video_digital&amp;action=edit&amp;redlink=1" TargetMode="External"/><Relationship Id="rId11" Type="http://schemas.openxmlformats.org/officeDocument/2006/relationships/hyperlink" Target="http://id.wikipedia.org/wiki/Pembaca_kartu_memori" TargetMode="External"/><Relationship Id="rId5" Type="http://schemas.openxmlformats.org/officeDocument/2006/relationships/hyperlink" Target="http://id.wikipedia.org/w/index.php?title=Suara_digital&amp;action=edit&amp;redlink=1" TargetMode="External"/><Relationship Id="rId10" Type="http://schemas.openxmlformats.org/officeDocument/2006/relationships/hyperlink" Target="http://id.wikipedia.org/wiki/Komputer" TargetMode="External"/><Relationship Id="rId4" Type="http://schemas.openxmlformats.org/officeDocument/2006/relationships/hyperlink" Target="http://id.wikipedia.org/w/index.php?title=Berkas_digital&amp;action=edit&amp;redlink=1" TargetMode="External"/><Relationship Id="rId9" Type="http://schemas.openxmlformats.org/officeDocument/2006/relationships/hyperlink" Target="http://id.wikipedia.org/w/index.php?title=Compact_Flash&amp;action=edit&amp;redlink=1"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id.wikipedia.org/wiki/Megabyte" TargetMode="External"/><Relationship Id="rId3" Type="http://schemas.openxmlformats.org/officeDocument/2006/relationships/hyperlink" Target="http://id.wikipedia.org/wiki/Memori_flash" TargetMode="External"/><Relationship Id="rId7" Type="http://schemas.openxmlformats.org/officeDocument/2006/relationships/hyperlink" Target="http://id.wikipedia.org/wiki/2006" TargetMode="External"/><Relationship Id="rId2" Type="http://schemas.openxmlformats.org/officeDocument/2006/relationships/hyperlink" Target="http://id.wikipedia.org/w/index.php?title=Alat_penyimpanan_data&amp;action=edit&amp;redlink=1" TargetMode="External"/><Relationship Id="rId1" Type="http://schemas.openxmlformats.org/officeDocument/2006/relationships/slideLayout" Target="../slideLayouts/slideLayout2.xml"/><Relationship Id="rId6" Type="http://schemas.openxmlformats.org/officeDocument/2006/relationships/hyperlink" Target="http://id.wikipedia.org/wiki/November" TargetMode="External"/><Relationship Id="rId5" Type="http://schemas.openxmlformats.org/officeDocument/2006/relationships/hyperlink" Target="http://id.wikipedia.org/wiki/USB" TargetMode="External"/><Relationship Id="rId10" Type="http://schemas.openxmlformats.org/officeDocument/2006/relationships/image" Target="../media/image30.jpeg"/><Relationship Id="rId4" Type="http://schemas.openxmlformats.org/officeDocument/2006/relationships/hyperlink" Target="http://id.wikipedia.org/w/index.php?title=NAND&amp;action=edit&amp;redlink=1" TargetMode="External"/><Relationship Id="rId9" Type="http://schemas.openxmlformats.org/officeDocument/2006/relationships/hyperlink" Target="http://id.wikipedia.org/wiki/Gigabyt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5.wmf"/><Relationship Id="rId3" Type="http://schemas.openxmlformats.org/officeDocument/2006/relationships/notesSlide" Target="../notesSlides/notesSlide20.xml"/><Relationship Id="rId7" Type="http://schemas.openxmlformats.org/officeDocument/2006/relationships/image" Target="../media/image32.wmf"/><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3.wmf"/></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1.e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40.emf"/><Relationship Id="rId4" Type="http://schemas.openxmlformats.org/officeDocument/2006/relationships/oleObject" Target="../embeddings/oleObject1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3.e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42.emf"/><Relationship Id="rId4" Type="http://schemas.openxmlformats.org/officeDocument/2006/relationships/oleObject" Target="../embeddings/oleObject1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5.e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oleObject19.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0.bin"/><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47.wmf"/></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25.bin"/><Relationship Id="rId10" Type="http://schemas.openxmlformats.org/officeDocument/2006/relationships/oleObject" Target="../embeddings/oleObject28.bin"/><Relationship Id="rId4" Type="http://schemas.openxmlformats.org/officeDocument/2006/relationships/image" Target="../media/image51.wmf"/><Relationship Id="rId9" Type="http://schemas.openxmlformats.org/officeDocument/2006/relationships/image" Target="../media/image53.w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54.emf"/><Relationship Id="rId4" Type="http://schemas.openxmlformats.org/officeDocument/2006/relationships/oleObject" Target="../embeddings/oleObject29.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8195"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8196"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3C51E3D4-0CBD-40DA-91B6-766C2AEB463F}" type="slidenum">
              <a:rPr lang="en-US" sz="900"/>
              <a:pPr/>
              <a:t>10</a:t>
            </a:fld>
            <a:endParaRPr lang="en-US" sz="900"/>
          </a:p>
        </p:txBody>
      </p:sp>
      <p:sp>
        <p:nvSpPr>
          <p:cNvPr id="8197" name="Rectangle 6"/>
          <p:cNvSpPr>
            <a:spLocks noGrp="1" noChangeArrowheads="1"/>
          </p:cNvSpPr>
          <p:nvPr>
            <p:ph type="title"/>
          </p:nvPr>
        </p:nvSpPr>
        <p:spPr>
          <a:xfrm>
            <a:off x="228600" y="648412"/>
            <a:ext cx="8915400" cy="456903"/>
          </a:xfrm>
        </p:spPr>
        <p:txBody>
          <a:bodyPr/>
          <a:lstStyle/>
          <a:p>
            <a:pPr algn="l" eaLnBrk="1" hangingPunct="1"/>
            <a:r>
              <a:rPr lang="id-ID" sz="3400" b="1" dirty="0" smtClean="0">
                <a:solidFill>
                  <a:srgbClr val="FF0000"/>
                </a:solidFill>
              </a:rPr>
              <a:t>EVOLUSI /PERKEMB.</a:t>
            </a:r>
            <a:r>
              <a:rPr lang="en-US" sz="3400" b="1" dirty="0" smtClean="0">
                <a:solidFill>
                  <a:srgbClr val="FF0000"/>
                </a:solidFill>
              </a:rPr>
              <a:t>GENERASI </a:t>
            </a:r>
            <a:r>
              <a:rPr lang="en-US" sz="3400" b="1" dirty="0">
                <a:solidFill>
                  <a:srgbClr val="FF0000"/>
                </a:solidFill>
              </a:rPr>
              <a:t>KOMPUTER</a:t>
            </a:r>
          </a:p>
        </p:txBody>
      </p:sp>
      <p:sp>
        <p:nvSpPr>
          <p:cNvPr id="8198" name="AutoShape 8"/>
          <p:cNvSpPr>
            <a:spLocks noChangeArrowheads="1"/>
          </p:cNvSpPr>
          <p:nvPr/>
        </p:nvSpPr>
        <p:spPr bwMode="auto">
          <a:xfrm>
            <a:off x="2590800" y="1115875"/>
            <a:ext cx="6348189" cy="636725"/>
          </a:xfrm>
          <a:prstGeom prst="wedgeEllipseCallout">
            <a:avLst>
              <a:gd name="adj1" fmla="val -68398"/>
              <a:gd name="adj2" fmla="val 591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Generasi Pertama (1946-1959)</a:t>
            </a:r>
          </a:p>
        </p:txBody>
      </p:sp>
      <p:sp>
        <p:nvSpPr>
          <p:cNvPr id="8199" name="Rectangle 10"/>
          <p:cNvSpPr>
            <a:spLocks noChangeArrowheads="1"/>
          </p:cNvSpPr>
          <p:nvPr/>
        </p:nvSpPr>
        <p:spPr bwMode="auto">
          <a:xfrm>
            <a:off x="507916" y="1765852"/>
            <a:ext cx="8078135" cy="489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buFontTx/>
              <a:buChar char="•"/>
            </a:pPr>
            <a:r>
              <a:rPr kumimoji="1" lang="en-US" sz="2400" dirty="0" err="1"/>
              <a:t>Sirkuitnya</a:t>
            </a:r>
            <a:r>
              <a:rPr kumimoji="1" lang="en-US" sz="2400" dirty="0"/>
              <a:t> </a:t>
            </a:r>
            <a:r>
              <a:rPr kumimoji="1" lang="en-US" sz="2400" dirty="0" err="1"/>
              <a:t>menggunakan</a:t>
            </a:r>
            <a:r>
              <a:rPr kumimoji="1" lang="en-US" sz="2400" dirty="0"/>
              <a:t> </a:t>
            </a:r>
            <a:r>
              <a:rPr kumimoji="1" lang="en-US" sz="2400" dirty="0" err="1"/>
              <a:t>Vacum</a:t>
            </a:r>
            <a:r>
              <a:rPr kumimoji="1" lang="en-US" sz="2400" dirty="0"/>
              <a:t> Tube</a:t>
            </a:r>
          </a:p>
          <a:p>
            <a:pPr defTabSz="914430">
              <a:spcBef>
                <a:spcPct val="50000"/>
              </a:spcBef>
              <a:buFontTx/>
              <a:buChar char="•"/>
            </a:pPr>
            <a:r>
              <a:rPr kumimoji="1" lang="en-US" sz="2400" dirty="0"/>
              <a:t>Program </a:t>
            </a:r>
            <a:r>
              <a:rPr kumimoji="1" lang="en-US" sz="2400" dirty="0" err="1"/>
              <a:t>dibuat</a:t>
            </a:r>
            <a:r>
              <a:rPr kumimoji="1" lang="en-US" sz="2400" dirty="0"/>
              <a:t> </a:t>
            </a:r>
            <a:r>
              <a:rPr kumimoji="1" lang="en-US" sz="2400" dirty="0" err="1"/>
              <a:t>dengan</a:t>
            </a:r>
            <a:r>
              <a:rPr kumimoji="1" lang="en-US" sz="2400" dirty="0"/>
              <a:t> </a:t>
            </a:r>
            <a:r>
              <a:rPr kumimoji="1" lang="en-US" sz="2400" dirty="0" err="1"/>
              <a:t>bahasa</a:t>
            </a:r>
            <a:r>
              <a:rPr kumimoji="1" lang="en-US" sz="2400" dirty="0"/>
              <a:t> </a:t>
            </a:r>
            <a:r>
              <a:rPr kumimoji="1" lang="en-US" sz="2400" dirty="0" err="1"/>
              <a:t>mesin</a:t>
            </a:r>
            <a:r>
              <a:rPr kumimoji="1" lang="en-US" sz="2400" dirty="0"/>
              <a:t> </a:t>
            </a:r>
            <a:r>
              <a:rPr kumimoji="1" lang="en-US" sz="2400" dirty="0" smtClean="0"/>
              <a:t>; </a:t>
            </a:r>
            <a:r>
              <a:rPr kumimoji="1" lang="en-US" sz="2400" dirty="0"/>
              <a:t>ASSEMBLER</a:t>
            </a:r>
          </a:p>
          <a:p>
            <a:pPr defTabSz="914430">
              <a:spcBef>
                <a:spcPct val="50000"/>
              </a:spcBef>
              <a:buFontTx/>
              <a:buChar char="•"/>
            </a:pPr>
            <a:r>
              <a:rPr kumimoji="1" lang="en-US" sz="2400" dirty="0" err="1"/>
              <a:t>Ukuran</a:t>
            </a:r>
            <a:r>
              <a:rPr kumimoji="1" lang="en-US" sz="2400" dirty="0"/>
              <a:t> </a:t>
            </a:r>
            <a:r>
              <a:rPr kumimoji="1" lang="en-US" sz="2400" dirty="0" err="1"/>
              <a:t>fisik</a:t>
            </a:r>
            <a:r>
              <a:rPr kumimoji="1" lang="en-US" sz="2400" dirty="0"/>
              <a:t> </a:t>
            </a:r>
            <a:r>
              <a:rPr kumimoji="1" lang="en-US" sz="2400" dirty="0" err="1"/>
              <a:t>komputer</a:t>
            </a:r>
            <a:r>
              <a:rPr kumimoji="1" lang="en-US" sz="2400" dirty="0"/>
              <a:t> </a:t>
            </a:r>
            <a:r>
              <a:rPr kumimoji="1" lang="en-US" sz="2400" dirty="0" err="1"/>
              <a:t>sangat</a:t>
            </a:r>
            <a:r>
              <a:rPr kumimoji="1" lang="en-US" sz="2400" dirty="0"/>
              <a:t> </a:t>
            </a:r>
            <a:r>
              <a:rPr kumimoji="1" lang="en-US" sz="2400" dirty="0" err="1"/>
              <a:t>besar</a:t>
            </a:r>
            <a:endParaRPr kumimoji="1" lang="en-US" sz="2400" dirty="0"/>
          </a:p>
          <a:p>
            <a:pPr defTabSz="914430">
              <a:spcBef>
                <a:spcPct val="50000"/>
              </a:spcBef>
              <a:buFontTx/>
              <a:buChar char="•"/>
            </a:pPr>
            <a:r>
              <a:rPr kumimoji="1" lang="en-US" sz="2400" dirty="0" err="1"/>
              <a:t>Cepat</a:t>
            </a:r>
            <a:r>
              <a:rPr kumimoji="1" lang="en-US" sz="2400" dirty="0"/>
              <a:t> </a:t>
            </a:r>
            <a:r>
              <a:rPr kumimoji="1" lang="en-US" sz="2400" dirty="0" err="1"/>
              <a:t>panas</a:t>
            </a:r>
            <a:endParaRPr kumimoji="1" lang="en-US" sz="2400" dirty="0"/>
          </a:p>
          <a:p>
            <a:pPr defTabSz="914430">
              <a:spcBef>
                <a:spcPct val="50000"/>
              </a:spcBef>
              <a:buFontTx/>
              <a:buChar char="•"/>
            </a:pPr>
            <a:r>
              <a:rPr kumimoji="1" lang="en-US" sz="2400" dirty="0"/>
              <a:t>Proses </a:t>
            </a:r>
            <a:r>
              <a:rPr kumimoji="1" lang="en-US" sz="2400" dirty="0" err="1"/>
              <a:t>kurang</a:t>
            </a:r>
            <a:r>
              <a:rPr kumimoji="1" lang="en-US" sz="2400" dirty="0"/>
              <a:t> </a:t>
            </a:r>
            <a:r>
              <a:rPr kumimoji="1" lang="en-US" sz="2400" dirty="0" err="1"/>
              <a:t>cepat</a:t>
            </a:r>
            <a:endParaRPr kumimoji="1" lang="en-US" sz="2400" dirty="0"/>
          </a:p>
          <a:p>
            <a:pPr defTabSz="914430">
              <a:spcBef>
                <a:spcPct val="50000"/>
              </a:spcBef>
              <a:buFontTx/>
              <a:buChar char="•"/>
            </a:pPr>
            <a:r>
              <a:rPr kumimoji="1" lang="en-US" sz="2400" dirty="0" err="1"/>
              <a:t>Kapasitas</a:t>
            </a:r>
            <a:r>
              <a:rPr kumimoji="1" lang="en-US" sz="2400" dirty="0"/>
              <a:t> </a:t>
            </a:r>
            <a:r>
              <a:rPr kumimoji="1" lang="en-US" sz="2400" dirty="0" err="1"/>
              <a:t>penyimpanan</a:t>
            </a:r>
            <a:r>
              <a:rPr kumimoji="1" lang="en-US" sz="2400" dirty="0"/>
              <a:t> </a:t>
            </a:r>
            <a:r>
              <a:rPr kumimoji="1" lang="en-US" sz="2400" dirty="0" err="1"/>
              <a:t>kecil</a:t>
            </a:r>
            <a:endParaRPr kumimoji="1" lang="en-US" sz="2400" dirty="0"/>
          </a:p>
          <a:p>
            <a:pPr defTabSz="914430">
              <a:spcBef>
                <a:spcPct val="50000"/>
              </a:spcBef>
              <a:buFontTx/>
              <a:buChar char="•"/>
            </a:pPr>
            <a:r>
              <a:rPr kumimoji="1" lang="en-US" sz="2400" dirty="0" err="1"/>
              <a:t>Memerlukan</a:t>
            </a:r>
            <a:r>
              <a:rPr kumimoji="1" lang="en-US" sz="2400" dirty="0"/>
              <a:t> </a:t>
            </a:r>
            <a:r>
              <a:rPr kumimoji="1" lang="en-US" sz="2400" dirty="0" err="1"/>
              <a:t>daya</a:t>
            </a:r>
            <a:r>
              <a:rPr kumimoji="1" lang="en-US" sz="2400" dirty="0"/>
              <a:t> </a:t>
            </a:r>
            <a:r>
              <a:rPr kumimoji="1" lang="en-US" sz="2400" dirty="0" err="1"/>
              <a:t>listrik</a:t>
            </a:r>
            <a:r>
              <a:rPr kumimoji="1" lang="en-US" sz="2400" dirty="0"/>
              <a:t> yang </a:t>
            </a:r>
            <a:r>
              <a:rPr kumimoji="1" lang="en-US" sz="2400" dirty="0" err="1"/>
              <a:t>besar</a:t>
            </a:r>
            <a:endParaRPr kumimoji="1" lang="en-US" sz="2400" dirty="0"/>
          </a:p>
          <a:p>
            <a:pPr defTabSz="914430">
              <a:spcBef>
                <a:spcPct val="50000"/>
              </a:spcBef>
              <a:buFontTx/>
              <a:buChar char="•"/>
            </a:pPr>
            <a:r>
              <a:rPr kumimoji="1" lang="en-US" sz="2400" dirty="0" err="1"/>
              <a:t>Orientasi</a:t>
            </a:r>
            <a:r>
              <a:rPr kumimoji="1" lang="en-US" sz="2400" dirty="0"/>
              <a:t> </a:t>
            </a:r>
            <a:r>
              <a:rPr kumimoji="1" lang="en-US" sz="2400" dirty="0" err="1"/>
              <a:t>pada</a:t>
            </a:r>
            <a:r>
              <a:rPr kumimoji="1" lang="en-US" sz="2400" dirty="0"/>
              <a:t> </a:t>
            </a:r>
            <a:r>
              <a:rPr kumimoji="1" lang="en-US" sz="2400" dirty="0" err="1"/>
              <a:t>aplikasi</a:t>
            </a:r>
            <a:r>
              <a:rPr kumimoji="1" lang="en-US" sz="2400" dirty="0"/>
              <a:t> </a:t>
            </a:r>
            <a:r>
              <a:rPr kumimoji="1" lang="en-US" sz="2400" dirty="0" err="1"/>
              <a:t>bisnis</a:t>
            </a:r>
            <a:endParaRPr kumimoji="1" lang="en-US" sz="2400" dirty="0"/>
          </a:p>
          <a:p>
            <a:pPr defTabSz="914430">
              <a:spcBef>
                <a:spcPct val="50000"/>
              </a:spcBef>
              <a:buFontTx/>
              <a:buChar char="•"/>
            </a:pPr>
            <a:endParaRPr kumimoji="1" lang="en-US" sz="2400" dirty="0"/>
          </a:p>
        </p:txBody>
      </p:sp>
    </p:spTree>
    <p:extLst>
      <p:ext uri="{BB962C8B-B14F-4D97-AF65-F5344CB8AC3E}">
        <p14:creationId xmlns:p14="http://schemas.microsoft.com/office/powerpoint/2010/main" val="316898301"/>
      </p:ext>
    </p:extLst>
  </p:cSld>
  <p:clrMapOvr>
    <a:masterClrMapping/>
  </p:clrMapOvr>
  <p:transition>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09600"/>
            <a:ext cx="8229600" cy="808038"/>
          </a:xfrm>
        </p:spPr>
        <p:txBody>
          <a:bodyPr/>
          <a:lstStyle/>
          <a:p>
            <a:pPr eaLnBrk="1" hangingPunct="1"/>
            <a:r>
              <a:rPr lang="en-US" b="1" dirty="0" err="1" smtClean="0">
                <a:solidFill>
                  <a:srgbClr val="FF0000"/>
                </a:solidFill>
              </a:rPr>
              <a:t>Contoh</a:t>
            </a:r>
            <a:r>
              <a:rPr lang="en-US" b="1" dirty="0" smtClean="0">
                <a:solidFill>
                  <a:srgbClr val="FF0000"/>
                </a:solidFill>
              </a:rPr>
              <a:t> WAN</a:t>
            </a:r>
          </a:p>
        </p:txBody>
      </p:sp>
      <p:grpSp>
        <p:nvGrpSpPr>
          <p:cNvPr id="14339" name="Group 4"/>
          <p:cNvGrpSpPr>
            <a:grpSpLocks noChangeAspect="1"/>
          </p:cNvGrpSpPr>
          <p:nvPr/>
        </p:nvGrpSpPr>
        <p:grpSpPr bwMode="auto">
          <a:xfrm>
            <a:off x="762000" y="1676400"/>
            <a:ext cx="1905000" cy="1520825"/>
            <a:chOff x="3379" y="3557"/>
            <a:chExt cx="5656" cy="4516"/>
          </a:xfrm>
        </p:grpSpPr>
        <p:sp>
          <p:nvSpPr>
            <p:cNvPr id="14454" name="AutoShape 5"/>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4455" name="Rectangle 6"/>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4456" name="Rectangle 7"/>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57" name="AutoShape 8"/>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58" name="Line 9"/>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59" name="Line 10"/>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60" name="Line 11"/>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61" name="Rectangle 12"/>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62" name="AutoShape 13"/>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63" name="Rectangle 14"/>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464" name="Rectangle 15"/>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465" name="Rectangle 16"/>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66" name="AutoShape 17"/>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67" name="Rectangle 18"/>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468" name="Rectangle 19"/>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469" name="Rectangle 20"/>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470" name="Rectangle 21"/>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71" name="Line 22"/>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72" name="Rectangle 23"/>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73" name="Rectangle 24"/>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74" name="Rectangle 25"/>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75" name="Rectangle 26"/>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76" name="Freeform 27"/>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477" name="Line 28"/>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4340" name="Group 29"/>
          <p:cNvGrpSpPr>
            <a:grpSpLocks noChangeAspect="1"/>
          </p:cNvGrpSpPr>
          <p:nvPr/>
        </p:nvGrpSpPr>
        <p:grpSpPr bwMode="auto">
          <a:xfrm>
            <a:off x="6248400" y="1676400"/>
            <a:ext cx="1905000" cy="1520825"/>
            <a:chOff x="3379" y="3557"/>
            <a:chExt cx="5656" cy="4516"/>
          </a:xfrm>
        </p:grpSpPr>
        <p:sp>
          <p:nvSpPr>
            <p:cNvPr id="14430" name="AutoShape 30"/>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4431" name="Rectangle 31"/>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4432" name="Rectangle 32"/>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33" name="AutoShape 33"/>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34" name="Line 34"/>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35" name="Line 35"/>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36" name="Line 36"/>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37" name="Rectangle 37"/>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38" name="AutoShape 38"/>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39" name="Rectangle 39"/>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440" name="Rectangle 40"/>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441" name="Rectangle 41"/>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42" name="AutoShape 42"/>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43" name="Rectangle 43"/>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444" name="Rectangle 44"/>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445" name="Rectangle 45"/>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446" name="Rectangle 46"/>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47" name="Line 47"/>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48" name="Rectangle 4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49" name="Rectangle 4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50" name="Rectangle 5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51" name="Rectangle 5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52" name="Freeform 52"/>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453" name="Line 53"/>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4341" name="Group 54"/>
          <p:cNvGrpSpPr>
            <a:grpSpLocks noChangeAspect="1"/>
          </p:cNvGrpSpPr>
          <p:nvPr/>
        </p:nvGrpSpPr>
        <p:grpSpPr bwMode="auto">
          <a:xfrm>
            <a:off x="762000" y="3886200"/>
            <a:ext cx="1905000" cy="1520825"/>
            <a:chOff x="3379" y="3557"/>
            <a:chExt cx="5656" cy="4516"/>
          </a:xfrm>
        </p:grpSpPr>
        <p:sp>
          <p:nvSpPr>
            <p:cNvPr id="14406" name="AutoShape 55"/>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4407" name="Rectangle 56"/>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4408" name="Rectangle 57"/>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09" name="AutoShape 58"/>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10" name="Line 59"/>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11" name="Line 60"/>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12" name="Line 61"/>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13" name="Rectangle 62"/>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14" name="AutoShape 63"/>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15" name="Rectangle 64"/>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416" name="Rectangle 65"/>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417" name="Rectangle 66"/>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418" name="AutoShape 67"/>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419" name="Rectangle 68"/>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420" name="Rectangle 69"/>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421" name="Rectangle 70"/>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422" name="Rectangle 71"/>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23" name="Line 72"/>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24" name="Rectangle 73"/>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25" name="Rectangle 74"/>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26" name="Rectangle 75"/>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27" name="Rectangle 76"/>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28" name="Freeform 77"/>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429" name="Line 78"/>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4342" name="Group 79"/>
          <p:cNvGrpSpPr>
            <a:grpSpLocks noChangeAspect="1"/>
          </p:cNvGrpSpPr>
          <p:nvPr/>
        </p:nvGrpSpPr>
        <p:grpSpPr bwMode="auto">
          <a:xfrm>
            <a:off x="6248400" y="3886200"/>
            <a:ext cx="1905000" cy="1520825"/>
            <a:chOff x="3379" y="3557"/>
            <a:chExt cx="5656" cy="4516"/>
          </a:xfrm>
        </p:grpSpPr>
        <p:sp>
          <p:nvSpPr>
            <p:cNvPr id="14382" name="AutoShape 80"/>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4383" name="Rectangle 81"/>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4384" name="Rectangle 82"/>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385" name="AutoShape 83"/>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386" name="Line 84"/>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87" name="Line 85"/>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88" name="Line 86"/>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89" name="Rectangle 87"/>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390" name="AutoShape 88"/>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391" name="Rectangle 89"/>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392" name="Rectangle 90"/>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393" name="Rectangle 91"/>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4394" name="AutoShape 92"/>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4395" name="Rectangle 93"/>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4396" name="Rectangle 94"/>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4397" name="Rectangle 95"/>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398" name="Rectangle 96"/>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99" name="Line 97"/>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400" name="Rectangle 9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01" name="Rectangle 9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402" name="Rectangle 10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03" name="Rectangle 10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404" name="Freeform 102"/>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405" name="Line 103"/>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4343" name="Line 116"/>
          <p:cNvSpPr>
            <a:spLocks noChangeShapeType="1"/>
          </p:cNvSpPr>
          <p:nvPr/>
        </p:nvSpPr>
        <p:spPr bwMode="auto">
          <a:xfrm flipV="1">
            <a:off x="2057400" y="3810000"/>
            <a:ext cx="11430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44" name="Freeform 121"/>
          <p:cNvSpPr>
            <a:spLocks/>
          </p:cNvSpPr>
          <p:nvPr/>
        </p:nvSpPr>
        <p:spPr bwMode="auto">
          <a:xfrm>
            <a:off x="1981200" y="2032000"/>
            <a:ext cx="2209800" cy="635000"/>
          </a:xfrm>
          <a:custGeom>
            <a:avLst/>
            <a:gdLst>
              <a:gd name="T0" fmla="*/ 0 w 1392"/>
              <a:gd name="T1" fmla="*/ 766127500 h 400"/>
              <a:gd name="T2" fmla="*/ 1209675000 w 1392"/>
              <a:gd name="T3" fmla="*/ 40322500 h 400"/>
              <a:gd name="T4" fmla="*/ 2147483647 w 1392"/>
              <a:gd name="T5" fmla="*/ 1008062500 h 400"/>
              <a:gd name="T6" fmla="*/ 0 60000 65536"/>
              <a:gd name="T7" fmla="*/ 0 60000 65536"/>
              <a:gd name="T8" fmla="*/ 0 60000 65536"/>
              <a:gd name="T9" fmla="*/ 0 w 1392"/>
              <a:gd name="T10" fmla="*/ 0 h 400"/>
              <a:gd name="T11" fmla="*/ 1392 w 1392"/>
              <a:gd name="T12" fmla="*/ 400 h 400"/>
            </a:gdLst>
            <a:ahLst/>
            <a:cxnLst>
              <a:cxn ang="T6">
                <a:pos x="T0" y="T1"/>
              </a:cxn>
              <a:cxn ang="T7">
                <a:pos x="T2" y="T3"/>
              </a:cxn>
              <a:cxn ang="T8">
                <a:pos x="T4" y="T5"/>
              </a:cxn>
            </a:cxnLst>
            <a:rect l="T9" t="T10" r="T11" b="T12"/>
            <a:pathLst>
              <a:path w="1392" h="400">
                <a:moveTo>
                  <a:pt x="0" y="304"/>
                </a:moveTo>
                <a:cubicBezTo>
                  <a:pt x="124" y="152"/>
                  <a:pt x="248" y="0"/>
                  <a:pt x="480" y="16"/>
                </a:cubicBezTo>
                <a:cubicBezTo>
                  <a:pt x="712" y="32"/>
                  <a:pt x="1052" y="216"/>
                  <a:pt x="1392" y="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345" name="Freeform 123"/>
          <p:cNvSpPr>
            <a:spLocks/>
          </p:cNvSpPr>
          <p:nvPr/>
        </p:nvSpPr>
        <p:spPr bwMode="auto">
          <a:xfrm>
            <a:off x="4648200" y="4470400"/>
            <a:ext cx="2209800" cy="406400"/>
          </a:xfrm>
          <a:custGeom>
            <a:avLst/>
            <a:gdLst>
              <a:gd name="T0" fmla="*/ 2147483647 w 1392"/>
              <a:gd name="T1" fmla="*/ 645160000 h 256"/>
              <a:gd name="T2" fmla="*/ 2147483647 w 1392"/>
              <a:gd name="T3" fmla="*/ 40322500 h 256"/>
              <a:gd name="T4" fmla="*/ 0 w 1392"/>
              <a:gd name="T5" fmla="*/ 403225000 h 256"/>
              <a:gd name="T6" fmla="*/ 0 60000 65536"/>
              <a:gd name="T7" fmla="*/ 0 60000 65536"/>
              <a:gd name="T8" fmla="*/ 0 60000 65536"/>
              <a:gd name="T9" fmla="*/ 0 w 1392"/>
              <a:gd name="T10" fmla="*/ 0 h 256"/>
              <a:gd name="T11" fmla="*/ 1392 w 1392"/>
              <a:gd name="T12" fmla="*/ 256 h 256"/>
            </a:gdLst>
            <a:ahLst/>
            <a:cxnLst>
              <a:cxn ang="T6">
                <a:pos x="T0" y="T1"/>
              </a:cxn>
              <a:cxn ang="T7">
                <a:pos x="T2" y="T3"/>
              </a:cxn>
              <a:cxn ang="T8">
                <a:pos x="T4" y="T5"/>
              </a:cxn>
            </a:cxnLst>
            <a:rect l="T9" t="T10" r="T11" b="T12"/>
            <a:pathLst>
              <a:path w="1392" h="256">
                <a:moveTo>
                  <a:pt x="1392" y="256"/>
                </a:moveTo>
                <a:cubicBezTo>
                  <a:pt x="1340" y="144"/>
                  <a:pt x="1288" y="32"/>
                  <a:pt x="1056" y="16"/>
                </a:cubicBezTo>
                <a:cubicBezTo>
                  <a:pt x="824" y="0"/>
                  <a:pt x="412" y="80"/>
                  <a:pt x="0" y="1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346" name="Freeform 126"/>
          <p:cNvSpPr>
            <a:spLocks/>
          </p:cNvSpPr>
          <p:nvPr/>
        </p:nvSpPr>
        <p:spPr bwMode="auto">
          <a:xfrm>
            <a:off x="4648200" y="2197100"/>
            <a:ext cx="2209800" cy="469900"/>
          </a:xfrm>
          <a:custGeom>
            <a:avLst/>
            <a:gdLst>
              <a:gd name="T0" fmla="*/ 2147483647 w 1392"/>
              <a:gd name="T1" fmla="*/ 624998750 h 296"/>
              <a:gd name="T2" fmla="*/ 1088707500 w 1392"/>
              <a:gd name="T3" fmla="*/ 20161250 h 296"/>
              <a:gd name="T4" fmla="*/ 0 w 1392"/>
              <a:gd name="T5" fmla="*/ 745966250 h 296"/>
              <a:gd name="T6" fmla="*/ 0 60000 65536"/>
              <a:gd name="T7" fmla="*/ 0 60000 65536"/>
              <a:gd name="T8" fmla="*/ 0 60000 65536"/>
              <a:gd name="T9" fmla="*/ 0 w 1392"/>
              <a:gd name="T10" fmla="*/ 0 h 296"/>
              <a:gd name="T11" fmla="*/ 1392 w 1392"/>
              <a:gd name="T12" fmla="*/ 296 h 296"/>
            </a:gdLst>
            <a:ahLst/>
            <a:cxnLst>
              <a:cxn ang="T6">
                <a:pos x="T0" y="T1"/>
              </a:cxn>
              <a:cxn ang="T7">
                <a:pos x="T2" y="T3"/>
              </a:cxn>
              <a:cxn ang="T8">
                <a:pos x="T4" y="T5"/>
              </a:cxn>
            </a:cxnLst>
            <a:rect l="T9" t="T10" r="T11" b="T12"/>
            <a:pathLst>
              <a:path w="1392" h="296">
                <a:moveTo>
                  <a:pt x="1392" y="248"/>
                </a:moveTo>
                <a:cubicBezTo>
                  <a:pt x="1028" y="124"/>
                  <a:pt x="664" y="0"/>
                  <a:pt x="432" y="8"/>
                </a:cubicBezTo>
                <a:cubicBezTo>
                  <a:pt x="200" y="16"/>
                  <a:pt x="100" y="156"/>
                  <a:pt x="0" y="2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347" name="Text Box 155"/>
          <p:cNvSpPr txBox="1">
            <a:spLocks noChangeArrowheads="1"/>
          </p:cNvSpPr>
          <p:nvPr/>
        </p:nvSpPr>
        <p:spPr bwMode="auto">
          <a:xfrm>
            <a:off x="6889750" y="5522913"/>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LAN</a:t>
            </a:r>
          </a:p>
        </p:txBody>
      </p:sp>
      <p:grpSp>
        <p:nvGrpSpPr>
          <p:cNvPr id="14348" name="Group 158"/>
          <p:cNvGrpSpPr>
            <a:grpSpLocks/>
          </p:cNvGrpSpPr>
          <p:nvPr/>
        </p:nvGrpSpPr>
        <p:grpSpPr bwMode="auto">
          <a:xfrm>
            <a:off x="2895600" y="2667000"/>
            <a:ext cx="2971800" cy="2536825"/>
            <a:chOff x="1824" y="1680"/>
            <a:chExt cx="1872" cy="1598"/>
          </a:xfrm>
        </p:grpSpPr>
        <p:sp>
          <p:nvSpPr>
            <p:cNvPr id="14349" name="Line 117"/>
            <p:cNvSpPr>
              <a:spLocks noChangeShapeType="1"/>
            </p:cNvSpPr>
            <p:nvPr/>
          </p:nvSpPr>
          <p:spPr bwMode="auto">
            <a:xfrm flipH="1">
              <a:off x="2304" y="182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0" name="Line 118"/>
            <p:cNvSpPr>
              <a:spLocks noChangeShapeType="1"/>
            </p:cNvSpPr>
            <p:nvPr/>
          </p:nvSpPr>
          <p:spPr bwMode="auto">
            <a:xfrm>
              <a:off x="2304" y="2400"/>
              <a:ext cx="33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1" name="Line 119"/>
            <p:cNvSpPr>
              <a:spLocks noChangeShapeType="1"/>
            </p:cNvSpPr>
            <p:nvPr/>
          </p:nvSpPr>
          <p:spPr bwMode="auto">
            <a:xfrm>
              <a:off x="2928" y="1824"/>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352" name="Line 120"/>
            <p:cNvSpPr>
              <a:spLocks noChangeShapeType="1"/>
            </p:cNvSpPr>
            <p:nvPr/>
          </p:nvSpPr>
          <p:spPr bwMode="auto">
            <a:xfrm flipH="1">
              <a:off x="2928" y="2400"/>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4353" name="Group 127"/>
            <p:cNvGrpSpPr>
              <a:grpSpLocks/>
            </p:cNvGrpSpPr>
            <p:nvPr/>
          </p:nvGrpSpPr>
          <p:grpSpPr bwMode="auto">
            <a:xfrm>
              <a:off x="2448" y="1680"/>
              <a:ext cx="720" cy="144"/>
              <a:chOff x="5307" y="6085"/>
              <a:chExt cx="1800" cy="360"/>
            </a:xfrm>
          </p:grpSpPr>
          <p:sp>
            <p:nvSpPr>
              <p:cNvPr id="14376" name="Rectangle 128"/>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377" name="Rectangle 129"/>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78" name="Rectangle 130"/>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79" name="Rectangle 131"/>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80" name="Rectangle 132"/>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81" name="Rectangle 133"/>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4354" name="Group 134"/>
            <p:cNvGrpSpPr>
              <a:grpSpLocks/>
            </p:cNvGrpSpPr>
            <p:nvPr/>
          </p:nvGrpSpPr>
          <p:grpSpPr bwMode="auto">
            <a:xfrm>
              <a:off x="1824" y="2256"/>
              <a:ext cx="720" cy="144"/>
              <a:chOff x="5307" y="6085"/>
              <a:chExt cx="1800" cy="360"/>
            </a:xfrm>
          </p:grpSpPr>
          <p:sp>
            <p:nvSpPr>
              <p:cNvPr id="14370" name="Rectangle 135"/>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371" name="Rectangle 136"/>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72" name="Rectangle 137"/>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73" name="Rectangle 138"/>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74" name="Rectangle 139"/>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75" name="Rectangle 140"/>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4355" name="Group 141"/>
            <p:cNvGrpSpPr>
              <a:grpSpLocks/>
            </p:cNvGrpSpPr>
            <p:nvPr/>
          </p:nvGrpSpPr>
          <p:grpSpPr bwMode="auto">
            <a:xfrm>
              <a:off x="2976" y="2256"/>
              <a:ext cx="720" cy="144"/>
              <a:chOff x="5307" y="6085"/>
              <a:chExt cx="1800" cy="360"/>
            </a:xfrm>
          </p:grpSpPr>
          <p:sp>
            <p:nvSpPr>
              <p:cNvPr id="14364" name="Rectangle 142"/>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365" name="Rectangle 143"/>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66" name="Rectangle 144"/>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67" name="Rectangle 145"/>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68" name="Rectangle 146"/>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69" name="Rectangle 147"/>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4356" name="Group 148"/>
            <p:cNvGrpSpPr>
              <a:grpSpLocks/>
            </p:cNvGrpSpPr>
            <p:nvPr/>
          </p:nvGrpSpPr>
          <p:grpSpPr bwMode="auto">
            <a:xfrm>
              <a:off x="2448" y="2880"/>
              <a:ext cx="720" cy="144"/>
              <a:chOff x="5307" y="6085"/>
              <a:chExt cx="1800" cy="360"/>
            </a:xfrm>
          </p:grpSpPr>
          <p:sp>
            <p:nvSpPr>
              <p:cNvPr id="14358" name="Rectangle 149"/>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4359" name="Rectangle 150"/>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60" name="Rectangle 151"/>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61" name="Rectangle 152"/>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4362" name="Rectangle 153"/>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4363" name="Rectangle 154"/>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sp>
          <p:nvSpPr>
            <p:cNvPr id="14357" name="Text Box 156"/>
            <p:cNvSpPr txBox="1">
              <a:spLocks noChangeArrowheads="1"/>
            </p:cNvSpPr>
            <p:nvPr/>
          </p:nvSpPr>
          <p:spPr bwMode="auto">
            <a:xfrm>
              <a:off x="2534" y="3047"/>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Router</a:t>
              </a:r>
            </a:p>
          </p:txBody>
        </p:sp>
      </p:grpSp>
    </p:spTree>
    <p:extLst>
      <p:ext uri="{BB962C8B-B14F-4D97-AF65-F5344CB8AC3E}">
        <p14:creationId xmlns:p14="http://schemas.microsoft.com/office/powerpoint/2010/main" val="404530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5F0BFFE-422A-4EBF-9816-C206ABCF7C1C}" type="slidenum">
              <a:rPr lang="en-US"/>
              <a:pPr/>
              <a:t>101</a:t>
            </a:fld>
            <a:endParaRPr lang="en-US"/>
          </a:p>
        </p:txBody>
      </p:sp>
      <p:sp>
        <p:nvSpPr>
          <p:cNvPr id="52226" name="Rectangle 2"/>
          <p:cNvSpPr>
            <a:spLocks noGrp="1" noChangeArrowheads="1"/>
          </p:cNvSpPr>
          <p:nvPr>
            <p:ph type="title"/>
          </p:nvPr>
        </p:nvSpPr>
        <p:spPr/>
        <p:txBody>
          <a:bodyPr/>
          <a:lstStyle/>
          <a:p>
            <a:r>
              <a:rPr lang="en-US" b="1">
                <a:latin typeface="Tempus Sans ITC" pitchFamily="82" charset="0"/>
              </a:rPr>
              <a:t>Kontrol Komunikasi Data Jaringan</a:t>
            </a:r>
          </a:p>
        </p:txBody>
      </p:sp>
      <p:sp>
        <p:nvSpPr>
          <p:cNvPr id="52227" name="Rectangle 3"/>
          <p:cNvSpPr>
            <a:spLocks noGrp="1" noChangeArrowheads="1"/>
          </p:cNvSpPr>
          <p:nvPr>
            <p:ph type="body" idx="1"/>
          </p:nvPr>
        </p:nvSpPr>
        <p:spPr/>
        <p:txBody>
          <a:bodyPr/>
          <a:lstStyle/>
          <a:p>
            <a:pPr>
              <a:lnSpc>
                <a:spcPct val="90000"/>
              </a:lnSpc>
            </a:pPr>
            <a:r>
              <a:rPr lang="en-US" sz="2800" b="1">
                <a:latin typeface="Tempus Sans ITC" pitchFamily="82" charset="0"/>
              </a:rPr>
              <a:t>Terpusat</a:t>
            </a:r>
          </a:p>
          <a:p>
            <a:pPr lvl="1">
              <a:lnSpc>
                <a:spcPct val="90000"/>
              </a:lnSpc>
            </a:pPr>
            <a:r>
              <a:rPr lang="en-US" sz="2400">
                <a:latin typeface="Tempus Sans ITC" pitchFamily="82" charset="0"/>
              </a:rPr>
              <a:t>Terminal point-of-sale</a:t>
            </a:r>
          </a:p>
          <a:p>
            <a:pPr lvl="1">
              <a:lnSpc>
                <a:spcPct val="90000"/>
              </a:lnSpc>
            </a:pPr>
            <a:r>
              <a:rPr lang="en-US" sz="2400">
                <a:latin typeface="Tempus Sans ITC" pitchFamily="82" charset="0"/>
              </a:rPr>
              <a:t>Terminal kumpulan data</a:t>
            </a:r>
          </a:p>
          <a:p>
            <a:pPr>
              <a:lnSpc>
                <a:spcPct val="90000"/>
              </a:lnSpc>
            </a:pPr>
            <a:r>
              <a:rPr lang="en-US" sz="2800" b="1">
                <a:latin typeface="Tempus Sans ITC" pitchFamily="82" charset="0"/>
              </a:rPr>
              <a:t>Pengolahan Terdistribusi</a:t>
            </a:r>
          </a:p>
          <a:p>
            <a:pPr lvl="1">
              <a:lnSpc>
                <a:spcPct val="90000"/>
              </a:lnSpc>
            </a:pPr>
            <a:r>
              <a:rPr lang="en-US" sz="2400">
                <a:latin typeface="Tempus Sans ITC" pitchFamily="82" charset="0"/>
              </a:rPr>
              <a:t>Komputer penerima menjalankan program yang menggunakan data</a:t>
            </a:r>
          </a:p>
          <a:p>
            <a:pPr>
              <a:lnSpc>
                <a:spcPct val="90000"/>
              </a:lnSpc>
            </a:pPr>
            <a:r>
              <a:rPr lang="en-US" sz="2800" b="1">
                <a:latin typeface="Tempus Sans ITC" pitchFamily="82" charset="0"/>
              </a:rPr>
              <a:t>Pengolahan Klien/Server</a:t>
            </a:r>
          </a:p>
          <a:p>
            <a:pPr lvl="1">
              <a:lnSpc>
                <a:spcPct val="90000"/>
              </a:lnSpc>
            </a:pPr>
            <a:r>
              <a:rPr lang="en-US" sz="2400">
                <a:latin typeface="Tempus Sans ITC" pitchFamily="82" charset="0"/>
              </a:rPr>
              <a:t>Gabungan antara strategi pengolahan sentralisasi dan desentralisasi</a:t>
            </a:r>
          </a:p>
        </p:txBody>
      </p:sp>
    </p:spTree>
    <p:extLst>
      <p:ext uri="{BB962C8B-B14F-4D97-AF65-F5344CB8AC3E}">
        <p14:creationId xmlns:p14="http://schemas.microsoft.com/office/powerpoint/2010/main" val="13312942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lide Number Placeholder 4"/>
          <p:cNvSpPr>
            <a:spLocks noGrp="1"/>
          </p:cNvSpPr>
          <p:nvPr>
            <p:ph type="sldNum" sz="quarter" idx="12"/>
          </p:nvPr>
        </p:nvSpPr>
        <p:spPr/>
        <p:txBody>
          <a:bodyPr/>
          <a:lstStyle/>
          <a:p>
            <a:fld id="{F50294C6-2064-44B5-AF7D-C6F2B7028ECD}" type="slidenum">
              <a:rPr lang="en-US"/>
              <a:pPr/>
              <a:t>102</a:t>
            </a:fld>
            <a:endParaRPr lang="en-US"/>
          </a:p>
        </p:txBody>
      </p:sp>
      <p:sp>
        <p:nvSpPr>
          <p:cNvPr id="53250" name="Rectangle 2"/>
          <p:cNvSpPr>
            <a:spLocks noGrp="1" noChangeArrowheads="1"/>
          </p:cNvSpPr>
          <p:nvPr>
            <p:ph type="title"/>
          </p:nvPr>
        </p:nvSpPr>
        <p:spPr/>
        <p:txBody>
          <a:bodyPr/>
          <a:lstStyle/>
          <a:p>
            <a:r>
              <a:rPr lang="en-US" b="1" dirty="0" err="1">
                <a:latin typeface="Tempus Sans ITC" pitchFamily="82" charset="0"/>
              </a:rPr>
              <a:t>Jaringan</a:t>
            </a:r>
            <a:r>
              <a:rPr lang="en-US" b="1" dirty="0">
                <a:latin typeface="Tempus Sans ITC" pitchFamily="82" charset="0"/>
              </a:rPr>
              <a:t> </a:t>
            </a:r>
            <a:r>
              <a:rPr lang="id-ID" b="1" dirty="0" smtClean="0">
                <a:latin typeface="Tempus Sans ITC" pitchFamily="82" charset="0"/>
              </a:rPr>
              <a:t>Terpusat/</a:t>
            </a:r>
            <a:r>
              <a:rPr lang="en-US" b="1" dirty="0" smtClean="0">
                <a:latin typeface="Tempus Sans ITC" pitchFamily="82" charset="0"/>
              </a:rPr>
              <a:t>Terminal</a:t>
            </a:r>
            <a:endParaRPr lang="en-US" b="1" dirty="0">
              <a:latin typeface="Tempus Sans ITC" pitchFamily="82" charset="0"/>
            </a:endParaRPr>
          </a:p>
        </p:txBody>
      </p:sp>
      <p:grpSp>
        <p:nvGrpSpPr>
          <p:cNvPr id="53404" name="Group 156"/>
          <p:cNvGrpSpPr>
            <a:grpSpLocks/>
          </p:cNvGrpSpPr>
          <p:nvPr/>
        </p:nvGrpSpPr>
        <p:grpSpPr bwMode="auto">
          <a:xfrm>
            <a:off x="1905000" y="2209800"/>
            <a:ext cx="6072188" cy="3543300"/>
            <a:chOff x="1200" y="1392"/>
            <a:chExt cx="3825" cy="2232"/>
          </a:xfrm>
        </p:grpSpPr>
        <p:grpSp>
          <p:nvGrpSpPr>
            <p:cNvPr id="53251" name="Group 3"/>
            <p:cNvGrpSpPr>
              <a:grpSpLocks/>
            </p:cNvGrpSpPr>
            <p:nvPr/>
          </p:nvGrpSpPr>
          <p:grpSpPr bwMode="auto">
            <a:xfrm>
              <a:off x="1200" y="1440"/>
              <a:ext cx="3825" cy="2184"/>
              <a:chOff x="1245" y="1058"/>
              <a:chExt cx="3825" cy="2184"/>
            </a:xfrm>
          </p:grpSpPr>
          <p:grpSp>
            <p:nvGrpSpPr>
              <p:cNvPr id="53252" name="Group 4"/>
              <p:cNvGrpSpPr>
                <a:grpSpLocks/>
              </p:cNvGrpSpPr>
              <p:nvPr/>
            </p:nvGrpSpPr>
            <p:grpSpPr bwMode="auto">
              <a:xfrm>
                <a:off x="1245" y="1117"/>
                <a:ext cx="3823" cy="2125"/>
                <a:chOff x="1245" y="1117"/>
                <a:chExt cx="3823" cy="2125"/>
              </a:xfrm>
            </p:grpSpPr>
            <p:grpSp>
              <p:nvGrpSpPr>
                <p:cNvPr id="53253" name="Group 5"/>
                <p:cNvGrpSpPr>
                  <a:grpSpLocks/>
                </p:cNvGrpSpPr>
                <p:nvPr/>
              </p:nvGrpSpPr>
              <p:grpSpPr bwMode="auto">
                <a:xfrm>
                  <a:off x="4808" y="1377"/>
                  <a:ext cx="260" cy="361"/>
                  <a:chOff x="4808" y="1377"/>
                  <a:chExt cx="260" cy="361"/>
                </a:xfrm>
              </p:grpSpPr>
              <p:sp>
                <p:nvSpPr>
                  <p:cNvPr id="53254" name="Freeform 6"/>
                  <p:cNvSpPr>
                    <a:spLocks/>
                  </p:cNvSpPr>
                  <p:nvPr/>
                </p:nvSpPr>
                <p:spPr bwMode="auto">
                  <a:xfrm>
                    <a:off x="4888" y="1377"/>
                    <a:ext cx="180" cy="295"/>
                  </a:xfrm>
                  <a:custGeom>
                    <a:avLst/>
                    <a:gdLst>
                      <a:gd name="T0" fmla="*/ 179 w 180"/>
                      <a:gd name="T1" fmla="*/ 0 h 295"/>
                      <a:gd name="T2" fmla="*/ 0 w 180"/>
                      <a:gd name="T3" fmla="*/ 139 h 295"/>
                      <a:gd name="T4" fmla="*/ 0 w 180"/>
                      <a:gd name="T5" fmla="*/ 294 h 295"/>
                      <a:gd name="T6" fmla="*/ 179 w 180"/>
                      <a:gd name="T7" fmla="*/ 157 h 295"/>
                      <a:gd name="T8" fmla="*/ 179 w 180"/>
                      <a:gd name="T9" fmla="*/ 0 h 295"/>
                    </a:gdLst>
                    <a:ahLst/>
                    <a:cxnLst>
                      <a:cxn ang="0">
                        <a:pos x="T0" y="T1"/>
                      </a:cxn>
                      <a:cxn ang="0">
                        <a:pos x="T2" y="T3"/>
                      </a:cxn>
                      <a:cxn ang="0">
                        <a:pos x="T4" y="T5"/>
                      </a:cxn>
                      <a:cxn ang="0">
                        <a:pos x="T6" y="T7"/>
                      </a:cxn>
                      <a:cxn ang="0">
                        <a:pos x="T8" y="T9"/>
                      </a:cxn>
                    </a:cxnLst>
                    <a:rect l="0" t="0" r="r" b="b"/>
                    <a:pathLst>
                      <a:path w="180" h="295">
                        <a:moveTo>
                          <a:pt x="179" y="0"/>
                        </a:moveTo>
                        <a:lnTo>
                          <a:pt x="0" y="139"/>
                        </a:lnTo>
                        <a:lnTo>
                          <a:pt x="0" y="294"/>
                        </a:lnTo>
                        <a:lnTo>
                          <a:pt x="179" y="157"/>
                        </a:lnTo>
                        <a:lnTo>
                          <a:pt x="179"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55" name="Freeform 7"/>
                  <p:cNvSpPr>
                    <a:spLocks/>
                  </p:cNvSpPr>
                  <p:nvPr/>
                </p:nvSpPr>
                <p:spPr bwMode="auto">
                  <a:xfrm>
                    <a:off x="4822" y="1516"/>
                    <a:ext cx="67" cy="222"/>
                  </a:xfrm>
                  <a:custGeom>
                    <a:avLst/>
                    <a:gdLst>
                      <a:gd name="T0" fmla="*/ 0 w 67"/>
                      <a:gd name="T1" fmla="*/ 63 h 222"/>
                      <a:gd name="T2" fmla="*/ 58 w 67"/>
                      <a:gd name="T3" fmla="*/ 28 h 222"/>
                      <a:gd name="T4" fmla="*/ 66 w 67"/>
                      <a:gd name="T5" fmla="*/ 0 h 222"/>
                      <a:gd name="T6" fmla="*/ 66 w 67"/>
                      <a:gd name="T7" fmla="*/ 153 h 222"/>
                      <a:gd name="T8" fmla="*/ 58 w 67"/>
                      <a:gd name="T9" fmla="*/ 190 h 222"/>
                      <a:gd name="T10" fmla="*/ 0 w 67"/>
                      <a:gd name="T11" fmla="*/ 221 h 222"/>
                      <a:gd name="T12" fmla="*/ 0 w 67"/>
                      <a:gd name="T13" fmla="*/ 63 h 222"/>
                    </a:gdLst>
                    <a:ahLst/>
                    <a:cxnLst>
                      <a:cxn ang="0">
                        <a:pos x="T0" y="T1"/>
                      </a:cxn>
                      <a:cxn ang="0">
                        <a:pos x="T2" y="T3"/>
                      </a:cxn>
                      <a:cxn ang="0">
                        <a:pos x="T4" y="T5"/>
                      </a:cxn>
                      <a:cxn ang="0">
                        <a:pos x="T6" y="T7"/>
                      </a:cxn>
                      <a:cxn ang="0">
                        <a:pos x="T8" y="T9"/>
                      </a:cxn>
                      <a:cxn ang="0">
                        <a:pos x="T10" y="T11"/>
                      </a:cxn>
                      <a:cxn ang="0">
                        <a:pos x="T12" y="T13"/>
                      </a:cxn>
                    </a:cxnLst>
                    <a:rect l="0" t="0" r="r" b="b"/>
                    <a:pathLst>
                      <a:path w="67" h="222">
                        <a:moveTo>
                          <a:pt x="0" y="63"/>
                        </a:moveTo>
                        <a:lnTo>
                          <a:pt x="58" y="28"/>
                        </a:lnTo>
                        <a:lnTo>
                          <a:pt x="66" y="0"/>
                        </a:lnTo>
                        <a:lnTo>
                          <a:pt x="66" y="153"/>
                        </a:lnTo>
                        <a:lnTo>
                          <a:pt x="58" y="190"/>
                        </a:lnTo>
                        <a:lnTo>
                          <a:pt x="0" y="221"/>
                        </a:lnTo>
                        <a:lnTo>
                          <a:pt x="0" y="63"/>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56" name="Freeform 8"/>
                  <p:cNvSpPr>
                    <a:spLocks/>
                  </p:cNvSpPr>
                  <p:nvPr/>
                </p:nvSpPr>
                <p:spPr bwMode="auto">
                  <a:xfrm>
                    <a:off x="4808" y="1623"/>
                    <a:ext cx="23" cy="59"/>
                  </a:xfrm>
                  <a:custGeom>
                    <a:avLst/>
                    <a:gdLst>
                      <a:gd name="T0" fmla="*/ 22 w 23"/>
                      <a:gd name="T1" fmla="*/ 0 h 59"/>
                      <a:gd name="T2" fmla="*/ 0 w 23"/>
                      <a:gd name="T3" fmla="*/ 22 h 59"/>
                      <a:gd name="T4" fmla="*/ 22 w 23"/>
                      <a:gd name="T5" fmla="*/ 58 h 59"/>
                      <a:gd name="T6" fmla="*/ 22 w 23"/>
                      <a:gd name="T7" fmla="*/ 0 h 59"/>
                    </a:gdLst>
                    <a:ahLst/>
                    <a:cxnLst>
                      <a:cxn ang="0">
                        <a:pos x="T0" y="T1"/>
                      </a:cxn>
                      <a:cxn ang="0">
                        <a:pos x="T2" y="T3"/>
                      </a:cxn>
                      <a:cxn ang="0">
                        <a:pos x="T4" y="T5"/>
                      </a:cxn>
                      <a:cxn ang="0">
                        <a:pos x="T6" y="T7"/>
                      </a:cxn>
                    </a:cxnLst>
                    <a:rect l="0" t="0" r="r" b="b"/>
                    <a:pathLst>
                      <a:path w="23" h="59">
                        <a:moveTo>
                          <a:pt x="22" y="0"/>
                        </a:moveTo>
                        <a:lnTo>
                          <a:pt x="0" y="22"/>
                        </a:lnTo>
                        <a:lnTo>
                          <a:pt x="22" y="58"/>
                        </a:lnTo>
                        <a:lnTo>
                          <a:pt x="22"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57" name="Freeform 9"/>
                  <p:cNvSpPr>
                    <a:spLocks/>
                  </p:cNvSpPr>
                  <p:nvPr/>
                </p:nvSpPr>
                <p:spPr bwMode="auto">
                  <a:xfrm>
                    <a:off x="4881" y="1516"/>
                    <a:ext cx="17" cy="189"/>
                  </a:xfrm>
                  <a:custGeom>
                    <a:avLst/>
                    <a:gdLst>
                      <a:gd name="T0" fmla="*/ 13 w 17"/>
                      <a:gd name="T1" fmla="*/ 0 h 189"/>
                      <a:gd name="T2" fmla="*/ 0 w 17"/>
                      <a:gd name="T3" fmla="*/ 30 h 189"/>
                      <a:gd name="T4" fmla="*/ 0 w 17"/>
                      <a:gd name="T5" fmla="*/ 188 h 189"/>
                      <a:gd name="T6" fmla="*/ 16 w 17"/>
                      <a:gd name="T7" fmla="*/ 157 h 189"/>
                      <a:gd name="T8" fmla="*/ 13 w 17"/>
                      <a:gd name="T9" fmla="*/ 0 h 189"/>
                    </a:gdLst>
                    <a:ahLst/>
                    <a:cxnLst>
                      <a:cxn ang="0">
                        <a:pos x="T0" y="T1"/>
                      </a:cxn>
                      <a:cxn ang="0">
                        <a:pos x="T2" y="T3"/>
                      </a:cxn>
                      <a:cxn ang="0">
                        <a:pos x="T4" y="T5"/>
                      </a:cxn>
                      <a:cxn ang="0">
                        <a:pos x="T6" y="T7"/>
                      </a:cxn>
                      <a:cxn ang="0">
                        <a:pos x="T8" y="T9"/>
                      </a:cxn>
                    </a:cxnLst>
                    <a:rect l="0" t="0" r="r" b="b"/>
                    <a:pathLst>
                      <a:path w="17" h="189">
                        <a:moveTo>
                          <a:pt x="13" y="0"/>
                        </a:moveTo>
                        <a:lnTo>
                          <a:pt x="0" y="30"/>
                        </a:lnTo>
                        <a:lnTo>
                          <a:pt x="0" y="188"/>
                        </a:lnTo>
                        <a:lnTo>
                          <a:pt x="16" y="157"/>
                        </a:lnTo>
                        <a:lnTo>
                          <a:pt x="13"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258" name="Group 10"/>
                <p:cNvGrpSpPr>
                  <a:grpSpLocks/>
                </p:cNvGrpSpPr>
                <p:nvPr/>
              </p:nvGrpSpPr>
              <p:grpSpPr bwMode="auto">
                <a:xfrm>
                  <a:off x="3039" y="2661"/>
                  <a:ext cx="1186" cy="581"/>
                  <a:chOff x="3039" y="2661"/>
                  <a:chExt cx="1186" cy="581"/>
                </a:xfrm>
              </p:grpSpPr>
              <p:sp>
                <p:nvSpPr>
                  <p:cNvPr id="53259" name="Freeform 11"/>
                  <p:cNvSpPr>
                    <a:spLocks/>
                  </p:cNvSpPr>
                  <p:nvPr/>
                </p:nvSpPr>
                <p:spPr bwMode="auto">
                  <a:xfrm>
                    <a:off x="3567" y="2667"/>
                    <a:ext cx="49" cy="172"/>
                  </a:xfrm>
                  <a:custGeom>
                    <a:avLst/>
                    <a:gdLst>
                      <a:gd name="T0" fmla="*/ 0 w 49"/>
                      <a:gd name="T1" fmla="*/ 30 h 172"/>
                      <a:gd name="T2" fmla="*/ 22 w 49"/>
                      <a:gd name="T3" fmla="*/ 97 h 172"/>
                      <a:gd name="T4" fmla="*/ 22 w 49"/>
                      <a:gd name="T5" fmla="*/ 171 h 172"/>
                      <a:gd name="T6" fmla="*/ 48 w 49"/>
                      <a:gd name="T7" fmla="*/ 153 h 172"/>
                      <a:gd name="T8" fmla="*/ 48 w 49"/>
                      <a:gd name="T9" fmla="*/ 0 h 172"/>
                      <a:gd name="T10" fmla="*/ 0 w 49"/>
                      <a:gd name="T11" fmla="*/ 30 h 172"/>
                    </a:gdLst>
                    <a:ahLst/>
                    <a:cxnLst>
                      <a:cxn ang="0">
                        <a:pos x="T0" y="T1"/>
                      </a:cxn>
                      <a:cxn ang="0">
                        <a:pos x="T2" y="T3"/>
                      </a:cxn>
                      <a:cxn ang="0">
                        <a:pos x="T4" y="T5"/>
                      </a:cxn>
                      <a:cxn ang="0">
                        <a:pos x="T6" y="T7"/>
                      </a:cxn>
                      <a:cxn ang="0">
                        <a:pos x="T8" y="T9"/>
                      </a:cxn>
                      <a:cxn ang="0">
                        <a:pos x="T10" y="T11"/>
                      </a:cxn>
                    </a:cxnLst>
                    <a:rect l="0" t="0" r="r" b="b"/>
                    <a:pathLst>
                      <a:path w="49" h="172">
                        <a:moveTo>
                          <a:pt x="0" y="30"/>
                        </a:moveTo>
                        <a:lnTo>
                          <a:pt x="22" y="97"/>
                        </a:lnTo>
                        <a:lnTo>
                          <a:pt x="22" y="171"/>
                        </a:lnTo>
                        <a:lnTo>
                          <a:pt x="48" y="153"/>
                        </a:lnTo>
                        <a:lnTo>
                          <a:pt x="48" y="0"/>
                        </a:lnTo>
                        <a:lnTo>
                          <a:pt x="0" y="3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0" name="Freeform 12"/>
                  <p:cNvSpPr>
                    <a:spLocks/>
                  </p:cNvSpPr>
                  <p:nvPr/>
                </p:nvSpPr>
                <p:spPr bwMode="auto">
                  <a:xfrm>
                    <a:off x="3615" y="2661"/>
                    <a:ext cx="152" cy="160"/>
                  </a:xfrm>
                  <a:custGeom>
                    <a:avLst/>
                    <a:gdLst>
                      <a:gd name="T0" fmla="*/ 0 w 152"/>
                      <a:gd name="T1" fmla="*/ 6 h 160"/>
                      <a:gd name="T2" fmla="*/ 64 w 152"/>
                      <a:gd name="T3" fmla="*/ 0 h 160"/>
                      <a:gd name="T4" fmla="*/ 151 w 152"/>
                      <a:gd name="T5" fmla="*/ 0 h 160"/>
                      <a:gd name="T6" fmla="*/ 151 w 152"/>
                      <a:gd name="T7" fmla="*/ 155 h 160"/>
                      <a:gd name="T8" fmla="*/ 64 w 152"/>
                      <a:gd name="T9" fmla="*/ 155 h 160"/>
                      <a:gd name="T10" fmla="*/ 0 w 152"/>
                      <a:gd name="T11" fmla="*/ 159 h 160"/>
                      <a:gd name="T12" fmla="*/ 0 w 152"/>
                      <a:gd name="T13" fmla="*/ 6 h 160"/>
                    </a:gdLst>
                    <a:ahLst/>
                    <a:cxnLst>
                      <a:cxn ang="0">
                        <a:pos x="T0" y="T1"/>
                      </a:cxn>
                      <a:cxn ang="0">
                        <a:pos x="T2" y="T3"/>
                      </a:cxn>
                      <a:cxn ang="0">
                        <a:pos x="T4" y="T5"/>
                      </a:cxn>
                      <a:cxn ang="0">
                        <a:pos x="T6" y="T7"/>
                      </a:cxn>
                      <a:cxn ang="0">
                        <a:pos x="T8" y="T9"/>
                      </a:cxn>
                      <a:cxn ang="0">
                        <a:pos x="T10" y="T11"/>
                      </a:cxn>
                      <a:cxn ang="0">
                        <a:pos x="T12" y="T13"/>
                      </a:cxn>
                    </a:cxnLst>
                    <a:rect l="0" t="0" r="r" b="b"/>
                    <a:pathLst>
                      <a:path w="152" h="160">
                        <a:moveTo>
                          <a:pt x="0" y="6"/>
                        </a:moveTo>
                        <a:lnTo>
                          <a:pt x="64" y="0"/>
                        </a:lnTo>
                        <a:lnTo>
                          <a:pt x="151" y="0"/>
                        </a:lnTo>
                        <a:lnTo>
                          <a:pt x="151" y="155"/>
                        </a:lnTo>
                        <a:lnTo>
                          <a:pt x="64" y="155"/>
                        </a:lnTo>
                        <a:lnTo>
                          <a:pt x="0" y="159"/>
                        </a:lnTo>
                        <a:lnTo>
                          <a:pt x="0" y="6"/>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1" name="Freeform 13"/>
                  <p:cNvSpPr>
                    <a:spLocks/>
                  </p:cNvSpPr>
                  <p:nvPr/>
                </p:nvSpPr>
                <p:spPr bwMode="auto">
                  <a:xfrm>
                    <a:off x="3768" y="2663"/>
                    <a:ext cx="72" cy="218"/>
                  </a:xfrm>
                  <a:custGeom>
                    <a:avLst/>
                    <a:gdLst>
                      <a:gd name="T0" fmla="*/ 0 w 72"/>
                      <a:gd name="T1" fmla="*/ 0 h 218"/>
                      <a:gd name="T2" fmla="*/ 0 w 72"/>
                      <a:gd name="T3" fmla="*/ 153 h 218"/>
                      <a:gd name="T4" fmla="*/ 71 w 72"/>
                      <a:gd name="T5" fmla="*/ 217 h 218"/>
                      <a:gd name="T6" fmla="*/ 71 w 72"/>
                      <a:gd name="T7" fmla="*/ 60 h 218"/>
                      <a:gd name="T8" fmla="*/ 0 w 72"/>
                      <a:gd name="T9" fmla="*/ 0 h 218"/>
                    </a:gdLst>
                    <a:ahLst/>
                    <a:cxnLst>
                      <a:cxn ang="0">
                        <a:pos x="T0" y="T1"/>
                      </a:cxn>
                      <a:cxn ang="0">
                        <a:pos x="T2" y="T3"/>
                      </a:cxn>
                      <a:cxn ang="0">
                        <a:pos x="T4" y="T5"/>
                      </a:cxn>
                      <a:cxn ang="0">
                        <a:pos x="T6" y="T7"/>
                      </a:cxn>
                      <a:cxn ang="0">
                        <a:pos x="T8" y="T9"/>
                      </a:cxn>
                    </a:cxnLst>
                    <a:rect l="0" t="0" r="r" b="b"/>
                    <a:pathLst>
                      <a:path w="72" h="218">
                        <a:moveTo>
                          <a:pt x="0" y="0"/>
                        </a:moveTo>
                        <a:lnTo>
                          <a:pt x="0" y="153"/>
                        </a:lnTo>
                        <a:lnTo>
                          <a:pt x="71" y="217"/>
                        </a:lnTo>
                        <a:lnTo>
                          <a:pt x="71" y="60"/>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2" name="Freeform 14"/>
                  <p:cNvSpPr>
                    <a:spLocks/>
                  </p:cNvSpPr>
                  <p:nvPr/>
                </p:nvSpPr>
                <p:spPr bwMode="auto">
                  <a:xfrm>
                    <a:off x="3839" y="2703"/>
                    <a:ext cx="89" cy="176"/>
                  </a:xfrm>
                  <a:custGeom>
                    <a:avLst/>
                    <a:gdLst>
                      <a:gd name="T0" fmla="*/ 0 w 89"/>
                      <a:gd name="T1" fmla="*/ 22 h 176"/>
                      <a:gd name="T2" fmla="*/ 88 w 89"/>
                      <a:gd name="T3" fmla="*/ 0 h 176"/>
                      <a:gd name="T4" fmla="*/ 88 w 89"/>
                      <a:gd name="T5" fmla="*/ 155 h 176"/>
                      <a:gd name="T6" fmla="*/ 0 w 89"/>
                      <a:gd name="T7" fmla="*/ 175 h 176"/>
                      <a:gd name="T8" fmla="*/ 0 w 89"/>
                      <a:gd name="T9" fmla="*/ 22 h 176"/>
                    </a:gdLst>
                    <a:ahLst/>
                    <a:cxnLst>
                      <a:cxn ang="0">
                        <a:pos x="T0" y="T1"/>
                      </a:cxn>
                      <a:cxn ang="0">
                        <a:pos x="T2" y="T3"/>
                      </a:cxn>
                      <a:cxn ang="0">
                        <a:pos x="T4" y="T5"/>
                      </a:cxn>
                      <a:cxn ang="0">
                        <a:pos x="T6" y="T7"/>
                      </a:cxn>
                      <a:cxn ang="0">
                        <a:pos x="T8" y="T9"/>
                      </a:cxn>
                    </a:cxnLst>
                    <a:rect l="0" t="0" r="r" b="b"/>
                    <a:pathLst>
                      <a:path w="89" h="176">
                        <a:moveTo>
                          <a:pt x="0" y="22"/>
                        </a:moveTo>
                        <a:lnTo>
                          <a:pt x="88" y="0"/>
                        </a:lnTo>
                        <a:lnTo>
                          <a:pt x="88" y="155"/>
                        </a:lnTo>
                        <a:lnTo>
                          <a:pt x="0" y="175"/>
                        </a:lnTo>
                        <a:lnTo>
                          <a:pt x="0" y="2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3" name="Freeform 15"/>
                  <p:cNvSpPr>
                    <a:spLocks/>
                  </p:cNvSpPr>
                  <p:nvPr/>
                </p:nvSpPr>
                <p:spPr bwMode="auto">
                  <a:xfrm>
                    <a:off x="3987" y="2854"/>
                    <a:ext cx="58" cy="243"/>
                  </a:xfrm>
                  <a:custGeom>
                    <a:avLst/>
                    <a:gdLst>
                      <a:gd name="T0" fmla="*/ 0 w 58"/>
                      <a:gd name="T1" fmla="*/ 0 h 243"/>
                      <a:gd name="T2" fmla="*/ 57 w 58"/>
                      <a:gd name="T3" fmla="*/ 86 h 243"/>
                      <a:gd name="T4" fmla="*/ 57 w 58"/>
                      <a:gd name="T5" fmla="*/ 242 h 243"/>
                      <a:gd name="T6" fmla="*/ 0 w 58"/>
                      <a:gd name="T7" fmla="*/ 153 h 243"/>
                      <a:gd name="T8" fmla="*/ 0 w 58"/>
                      <a:gd name="T9" fmla="*/ 0 h 243"/>
                    </a:gdLst>
                    <a:ahLst/>
                    <a:cxnLst>
                      <a:cxn ang="0">
                        <a:pos x="T0" y="T1"/>
                      </a:cxn>
                      <a:cxn ang="0">
                        <a:pos x="T2" y="T3"/>
                      </a:cxn>
                      <a:cxn ang="0">
                        <a:pos x="T4" y="T5"/>
                      </a:cxn>
                      <a:cxn ang="0">
                        <a:pos x="T6" y="T7"/>
                      </a:cxn>
                      <a:cxn ang="0">
                        <a:pos x="T8" y="T9"/>
                      </a:cxn>
                    </a:cxnLst>
                    <a:rect l="0" t="0" r="r" b="b"/>
                    <a:pathLst>
                      <a:path w="58" h="243">
                        <a:moveTo>
                          <a:pt x="0" y="0"/>
                        </a:moveTo>
                        <a:lnTo>
                          <a:pt x="57" y="86"/>
                        </a:lnTo>
                        <a:lnTo>
                          <a:pt x="57" y="242"/>
                        </a:lnTo>
                        <a:lnTo>
                          <a:pt x="0" y="153"/>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4" name="Freeform 16"/>
                  <p:cNvSpPr>
                    <a:spLocks/>
                  </p:cNvSpPr>
                  <p:nvPr/>
                </p:nvSpPr>
                <p:spPr bwMode="auto">
                  <a:xfrm>
                    <a:off x="3927" y="2703"/>
                    <a:ext cx="75" cy="221"/>
                  </a:xfrm>
                  <a:custGeom>
                    <a:avLst/>
                    <a:gdLst>
                      <a:gd name="T0" fmla="*/ 0 w 75"/>
                      <a:gd name="T1" fmla="*/ 0 h 221"/>
                      <a:gd name="T2" fmla="*/ 74 w 75"/>
                      <a:gd name="T3" fmla="*/ 79 h 221"/>
                      <a:gd name="T4" fmla="*/ 58 w 75"/>
                      <a:gd name="T5" fmla="*/ 151 h 221"/>
                      <a:gd name="T6" fmla="*/ 58 w 75"/>
                      <a:gd name="T7" fmla="*/ 220 h 221"/>
                      <a:gd name="T8" fmla="*/ 0 w 75"/>
                      <a:gd name="T9" fmla="*/ 153 h 221"/>
                      <a:gd name="T10" fmla="*/ 0 w 75"/>
                      <a:gd name="T11" fmla="*/ 0 h 221"/>
                    </a:gdLst>
                    <a:ahLst/>
                    <a:cxnLst>
                      <a:cxn ang="0">
                        <a:pos x="T0" y="T1"/>
                      </a:cxn>
                      <a:cxn ang="0">
                        <a:pos x="T2" y="T3"/>
                      </a:cxn>
                      <a:cxn ang="0">
                        <a:pos x="T4" y="T5"/>
                      </a:cxn>
                      <a:cxn ang="0">
                        <a:pos x="T6" y="T7"/>
                      </a:cxn>
                      <a:cxn ang="0">
                        <a:pos x="T8" y="T9"/>
                      </a:cxn>
                      <a:cxn ang="0">
                        <a:pos x="T10" y="T11"/>
                      </a:cxn>
                    </a:cxnLst>
                    <a:rect l="0" t="0" r="r" b="b"/>
                    <a:pathLst>
                      <a:path w="75" h="221">
                        <a:moveTo>
                          <a:pt x="0" y="0"/>
                        </a:moveTo>
                        <a:lnTo>
                          <a:pt x="74" y="79"/>
                        </a:lnTo>
                        <a:lnTo>
                          <a:pt x="58" y="151"/>
                        </a:lnTo>
                        <a:lnTo>
                          <a:pt x="58" y="220"/>
                        </a:lnTo>
                        <a:lnTo>
                          <a:pt x="0" y="153"/>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5" name="Freeform 17"/>
                  <p:cNvSpPr>
                    <a:spLocks/>
                  </p:cNvSpPr>
                  <p:nvPr/>
                </p:nvSpPr>
                <p:spPr bwMode="auto">
                  <a:xfrm>
                    <a:off x="3039" y="2724"/>
                    <a:ext cx="156" cy="273"/>
                  </a:xfrm>
                  <a:custGeom>
                    <a:avLst/>
                    <a:gdLst>
                      <a:gd name="T0" fmla="*/ 14 w 156"/>
                      <a:gd name="T1" fmla="*/ 272 h 273"/>
                      <a:gd name="T2" fmla="*/ 0 w 156"/>
                      <a:gd name="T3" fmla="*/ 187 h 273"/>
                      <a:gd name="T4" fmla="*/ 32 w 156"/>
                      <a:gd name="T5" fmla="*/ 99 h 273"/>
                      <a:gd name="T6" fmla="*/ 155 w 156"/>
                      <a:gd name="T7" fmla="*/ 0 h 273"/>
                      <a:gd name="T8" fmla="*/ 155 w 156"/>
                      <a:gd name="T9" fmla="*/ 153 h 273"/>
                      <a:gd name="T10" fmla="*/ 34 w 156"/>
                      <a:gd name="T11" fmla="*/ 250 h 273"/>
                      <a:gd name="T12" fmla="*/ 14 w 156"/>
                      <a:gd name="T13" fmla="*/ 272 h 273"/>
                    </a:gdLst>
                    <a:ahLst/>
                    <a:cxnLst>
                      <a:cxn ang="0">
                        <a:pos x="T0" y="T1"/>
                      </a:cxn>
                      <a:cxn ang="0">
                        <a:pos x="T2" y="T3"/>
                      </a:cxn>
                      <a:cxn ang="0">
                        <a:pos x="T4" y="T5"/>
                      </a:cxn>
                      <a:cxn ang="0">
                        <a:pos x="T6" y="T7"/>
                      </a:cxn>
                      <a:cxn ang="0">
                        <a:pos x="T8" y="T9"/>
                      </a:cxn>
                      <a:cxn ang="0">
                        <a:pos x="T10" y="T11"/>
                      </a:cxn>
                      <a:cxn ang="0">
                        <a:pos x="T12" y="T13"/>
                      </a:cxn>
                    </a:cxnLst>
                    <a:rect l="0" t="0" r="r" b="b"/>
                    <a:pathLst>
                      <a:path w="156" h="273">
                        <a:moveTo>
                          <a:pt x="14" y="272"/>
                        </a:moveTo>
                        <a:lnTo>
                          <a:pt x="0" y="187"/>
                        </a:lnTo>
                        <a:lnTo>
                          <a:pt x="32" y="99"/>
                        </a:lnTo>
                        <a:lnTo>
                          <a:pt x="155" y="0"/>
                        </a:lnTo>
                        <a:lnTo>
                          <a:pt x="155" y="153"/>
                        </a:lnTo>
                        <a:lnTo>
                          <a:pt x="34" y="250"/>
                        </a:lnTo>
                        <a:lnTo>
                          <a:pt x="14" y="27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6" name="Freeform 18"/>
                  <p:cNvSpPr>
                    <a:spLocks/>
                  </p:cNvSpPr>
                  <p:nvPr/>
                </p:nvSpPr>
                <p:spPr bwMode="auto">
                  <a:xfrm>
                    <a:off x="3194" y="2700"/>
                    <a:ext cx="88" cy="176"/>
                  </a:xfrm>
                  <a:custGeom>
                    <a:avLst/>
                    <a:gdLst>
                      <a:gd name="T0" fmla="*/ 0 w 88"/>
                      <a:gd name="T1" fmla="*/ 24 h 176"/>
                      <a:gd name="T2" fmla="*/ 0 w 88"/>
                      <a:gd name="T3" fmla="*/ 175 h 176"/>
                      <a:gd name="T4" fmla="*/ 87 w 88"/>
                      <a:gd name="T5" fmla="*/ 153 h 176"/>
                      <a:gd name="T6" fmla="*/ 87 w 88"/>
                      <a:gd name="T7" fmla="*/ 0 h 176"/>
                      <a:gd name="T8" fmla="*/ 0 w 88"/>
                      <a:gd name="T9" fmla="*/ 24 h 176"/>
                    </a:gdLst>
                    <a:ahLst/>
                    <a:cxnLst>
                      <a:cxn ang="0">
                        <a:pos x="T0" y="T1"/>
                      </a:cxn>
                      <a:cxn ang="0">
                        <a:pos x="T2" y="T3"/>
                      </a:cxn>
                      <a:cxn ang="0">
                        <a:pos x="T4" y="T5"/>
                      </a:cxn>
                      <a:cxn ang="0">
                        <a:pos x="T6" y="T7"/>
                      </a:cxn>
                      <a:cxn ang="0">
                        <a:pos x="T8" y="T9"/>
                      </a:cxn>
                    </a:cxnLst>
                    <a:rect l="0" t="0" r="r" b="b"/>
                    <a:pathLst>
                      <a:path w="88" h="176">
                        <a:moveTo>
                          <a:pt x="0" y="24"/>
                        </a:moveTo>
                        <a:lnTo>
                          <a:pt x="0" y="175"/>
                        </a:lnTo>
                        <a:lnTo>
                          <a:pt x="87" y="153"/>
                        </a:lnTo>
                        <a:lnTo>
                          <a:pt x="87" y="0"/>
                        </a:lnTo>
                        <a:lnTo>
                          <a:pt x="0" y="2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7" name="Freeform 19"/>
                  <p:cNvSpPr>
                    <a:spLocks/>
                  </p:cNvSpPr>
                  <p:nvPr/>
                </p:nvSpPr>
                <p:spPr bwMode="auto">
                  <a:xfrm>
                    <a:off x="3281" y="2700"/>
                    <a:ext cx="176" cy="216"/>
                  </a:xfrm>
                  <a:custGeom>
                    <a:avLst/>
                    <a:gdLst>
                      <a:gd name="T0" fmla="*/ 0 w 176"/>
                      <a:gd name="T1" fmla="*/ 0 h 216"/>
                      <a:gd name="T2" fmla="*/ 175 w 176"/>
                      <a:gd name="T3" fmla="*/ 62 h 216"/>
                      <a:gd name="T4" fmla="*/ 175 w 176"/>
                      <a:gd name="T5" fmla="*/ 215 h 216"/>
                      <a:gd name="T6" fmla="*/ 0 w 176"/>
                      <a:gd name="T7" fmla="*/ 153 h 216"/>
                      <a:gd name="T8" fmla="*/ 0 w 176"/>
                      <a:gd name="T9" fmla="*/ 0 h 216"/>
                    </a:gdLst>
                    <a:ahLst/>
                    <a:cxnLst>
                      <a:cxn ang="0">
                        <a:pos x="T0" y="T1"/>
                      </a:cxn>
                      <a:cxn ang="0">
                        <a:pos x="T2" y="T3"/>
                      </a:cxn>
                      <a:cxn ang="0">
                        <a:pos x="T4" y="T5"/>
                      </a:cxn>
                      <a:cxn ang="0">
                        <a:pos x="T6" y="T7"/>
                      </a:cxn>
                      <a:cxn ang="0">
                        <a:pos x="T8" y="T9"/>
                      </a:cxn>
                    </a:cxnLst>
                    <a:rect l="0" t="0" r="r" b="b"/>
                    <a:pathLst>
                      <a:path w="176" h="216">
                        <a:moveTo>
                          <a:pt x="0" y="0"/>
                        </a:moveTo>
                        <a:lnTo>
                          <a:pt x="175" y="62"/>
                        </a:lnTo>
                        <a:lnTo>
                          <a:pt x="175" y="215"/>
                        </a:lnTo>
                        <a:lnTo>
                          <a:pt x="0" y="153"/>
                        </a:lnTo>
                        <a:lnTo>
                          <a:pt x="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8" name="Freeform 20"/>
                  <p:cNvSpPr>
                    <a:spLocks/>
                  </p:cNvSpPr>
                  <p:nvPr/>
                </p:nvSpPr>
                <p:spPr bwMode="auto">
                  <a:xfrm>
                    <a:off x="3456" y="2762"/>
                    <a:ext cx="136" cy="160"/>
                  </a:xfrm>
                  <a:custGeom>
                    <a:avLst/>
                    <a:gdLst>
                      <a:gd name="T0" fmla="*/ 0 w 136"/>
                      <a:gd name="T1" fmla="*/ 0 h 160"/>
                      <a:gd name="T2" fmla="*/ 0 w 136"/>
                      <a:gd name="T3" fmla="*/ 153 h 160"/>
                      <a:gd name="T4" fmla="*/ 135 w 136"/>
                      <a:gd name="T5" fmla="*/ 159 h 160"/>
                      <a:gd name="T6" fmla="*/ 135 w 136"/>
                      <a:gd name="T7" fmla="*/ 4 h 160"/>
                      <a:gd name="T8" fmla="*/ 0 w 136"/>
                      <a:gd name="T9" fmla="*/ 0 h 160"/>
                    </a:gdLst>
                    <a:ahLst/>
                    <a:cxnLst>
                      <a:cxn ang="0">
                        <a:pos x="T0" y="T1"/>
                      </a:cxn>
                      <a:cxn ang="0">
                        <a:pos x="T2" y="T3"/>
                      </a:cxn>
                      <a:cxn ang="0">
                        <a:pos x="T4" y="T5"/>
                      </a:cxn>
                      <a:cxn ang="0">
                        <a:pos x="T6" y="T7"/>
                      </a:cxn>
                      <a:cxn ang="0">
                        <a:pos x="T8" y="T9"/>
                      </a:cxn>
                    </a:cxnLst>
                    <a:rect l="0" t="0" r="r" b="b"/>
                    <a:pathLst>
                      <a:path w="136" h="160">
                        <a:moveTo>
                          <a:pt x="0" y="0"/>
                        </a:moveTo>
                        <a:lnTo>
                          <a:pt x="0" y="153"/>
                        </a:lnTo>
                        <a:lnTo>
                          <a:pt x="135" y="159"/>
                        </a:lnTo>
                        <a:lnTo>
                          <a:pt x="135" y="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69" name="Freeform 21"/>
                  <p:cNvSpPr>
                    <a:spLocks/>
                  </p:cNvSpPr>
                  <p:nvPr/>
                </p:nvSpPr>
                <p:spPr bwMode="auto">
                  <a:xfrm>
                    <a:off x="4148" y="3009"/>
                    <a:ext cx="77" cy="228"/>
                  </a:xfrm>
                  <a:custGeom>
                    <a:avLst/>
                    <a:gdLst>
                      <a:gd name="T0" fmla="*/ 0 w 77"/>
                      <a:gd name="T1" fmla="*/ 74 h 228"/>
                      <a:gd name="T2" fmla="*/ 76 w 77"/>
                      <a:gd name="T3" fmla="*/ 0 h 228"/>
                      <a:gd name="T4" fmla="*/ 76 w 77"/>
                      <a:gd name="T5" fmla="*/ 153 h 228"/>
                      <a:gd name="T6" fmla="*/ 0 w 77"/>
                      <a:gd name="T7" fmla="*/ 227 h 228"/>
                      <a:gd name="T8" fmla="*/ 0 w 77"/>
                      <a:gd name="T9" fmla="*/ 74 h 228"/>
                    </a:gdLst>
                    <a:ahLst/>
                    <a:cxnLst>
                      <a:cxn ang="0">
                        <a:pos x="T0" y="T1"/>
                      </a:cxn>
                      <a:cxn ang="0">
                        <a:pos x="T2" y="T3"/>
                      </a:cxn>
                      <a:cxn ang="0">
                        <a:pos x="T4" y="T5"/>
                      </a:cxn>
                      <a:cxn ang="0">
                        <a:pos x="T6" y="T7"/>
                      </a:cxn>
                      <a:cxn ang="0">
                        <a:pos x="T8" y="T9"/>
                      </a:cxn>
                    </a:cxnLst>
                    <a:rect l="0" t="0" r="r" b="b"/>
                    <a:pathLst>
                      <a:path w="77" h="228">
                        <a:moveTo>
                          <a:pt x="0" y="74"/>
                        </a:moveTo>
                        <a:lnTo>
                          <a:pt x="76" y="0"/>
                        </a:lnTo>
                        <a:lnTo>
                          <a:pt x="76" y="153"/>
                        </a:lnTo>
                        <a:lnTo>
                          <a:pt x="0" y="227"/>
                        </a:lnTo>
                        <a:lnTo>
                          <a:pt x="0" y="7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0" name="Freeform 22"/>
                  <p:cNvSpPr>
                    <a:spLocks/>
                  </p:cNvSpPr>
                  <p:nvPr/>
                </p:nvSpPr>
                <p:spPr bwMode="auto">
                  <a:xfrm>
                    <a:off x="4043" y="2941"/>
                    <a:ext cx="25" cy="157"/>
                  </a:xfrm>
                  <a:custGeom>
                    <a:avLst/>
                    <a:gdLst>
                      <a:gd name="T0" fmla="*/ 0 w 25"/>
                      <a:gd name="T1" fmla="*/ 0 h 157"/>
                      <a:gd name="T2" fmla="*/ 0 w 25"/>
                      <a:gd name="T3" fmla="*/ 156 h 157"/>
                      <a:gd name="T4" fmla="*/ 24 w 25"/>
                      <a:gd name="T5" fmla="*/ 156 h 157"/>
                      <a:gd name="T6" fmla="*/ 24 w 25"/>
                      <a:gd name="T7" fmla="*/ 2 h 157"/>
                      <a:gd name="T8" fmla="*/ 0 w 25"/>
                      <a:gd name="T9" fmla="*/ 0 h 157"/>
                    </a:gdLst>
                    <a:ahLst/>
                    <a:cxnLst>
                      <a:cxn ang="0">
                        <a:pos x="T0" y="T1"/>
                      </a:cxn>
                      <a:cxn ang="0">
                        <a:pos x="T2" y="T3"/>
                      </a:cxn>
                      <a:cxn ang="0">
                        <a:pos x="T4" y="T5"/>
                      </a:cxn>
                      <a:cxn ang="0">
                        <a:pos x="T6" y="T7"/>
                      </a:cxn>
                      <a:cxn ang="0">
                        <a:pos x="T8" y="T9"/>
                      </a:cxn>
                    </a:cxnLst>
                    <a:rect l="0" t="0" r="r" b="b"/>
                    <a:pathLst>
                      <a:path w="25" h="157">
                        <a:moveTo>
                          <a:pt x="0" y="0"/>
                        </a:moveTo>
                        <a:lnTo>
                          <a:pt x="0" y="156"/>
                        </a:lnTo>
                        <a:lnTo>
                          <a:pt x="24" y="156"/>
                        </a:lnTo>
                        <a:lnTo>
                          <a:pt x="24" y="2"/>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1" name="Freeform 23"/>
                  <p:cNvSpPr>
                    <a:spLocks/>
                  </p:cNvSpPr>
                  <p:nvPr/>
                </p:nvSpPr>
                <p:spPr bwMode="auto">
                  <a:xfrm>
                    <a:off x="4087" y="3083"/>
                    <a:ext cx="62" cy="158"/>
                  </a:xfrm>
                  <a:custGeom>
                    <a:avLst/>
                    <a:gdLst>
                      <a:gd name="T0" fmla="*/ 0 w 62"/>
                      <a:gd name="T1" fmla="*/ 4 h 158"/>
                      <a:gd name="T2" fmla="*/ 61 w 62"/>
                      <a:gd name="T3" fmla="*/ 0 h 158"/>
                      <a:gd name="T4" fmla="*/ 61 w 62"/>
                      <a:gd name="T5" fmla="*/ 151 h 158"/>
                      <a:gd name="T6" fmla="*/ 0 w 62"/>
                      <a:gd name="T7" fmla="*/ 157 h 158"/>
                      <a:gd name="T8" fmla="*/ 0 w 62"/>
                      <a:gd name="T9" fmla="*/ 4 h 158"/>
                    </a:gdLst>
                    <a:ahLst/>
                    <a:cxnLst>
                      <a:cxn ang="0">
                        <a:pos x="T0" y="T1"/>
                      </a:cxn>
                      <a:cxn ang="0">
                        <a:pos x="T2" y="T3"/>
                      </a:cxn>
                      <a:cxn ang="0">
                        <a:pos x="T4" y="T5"/>
                      </a:cxn>
                      <a:cxn ang="0">
                        <a:pos x="T6" y="T7"/>
                      </a:cxn>
                      <a:cxn ang="0">
                        <a:pos x="T8" y="T9"/>
                      </a:cxn>
                    </a:cxnLst>
                    <a:rect l="0" t="0" r="r" b="b"/>
                    <a:pathLst>
                      <a:path w="62" h="158">
                        <a:moveTo>
                          <a:pt x="0" y="4"/>
                        </a:moveTo>
                        <a:lnTo>
                          <a:pt x="61" y="0"/>
                        </a:lnTo>
                        <a:lnTo>
                          <a:pt x="61" y="151"/>
                        </a:lnTo>
                        <a:lnTo>
                          <a:pt x="0" y="157"/>
                        </a:lnTo>
                        <a:lnTo>
                          <a:pt x="0" y="4"/>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2" name="Freeform 24"/>
                  <p:cNvSpPr>
                    <a:spLocks/>
                  </p:cNvSpPr>
                  <p:nvPr/>
                </p:nvSpPr>
                <p:spPr bwMode="auto">
                  <a:xfrm>
                    <a:off x="4066" y="2942"/>
                    <a:ext cx="22" cy="300"/>
                  </a:xfrm>
                  <a:custGeom>
                    <a:avLst/>
                    <a:gdLst>
                      <a:gd name="T0" fmla="*/ 0 w 22"/>
                      <a:gd name="T1" fmla="*/ 0 h 300"/>
                      <a:gd name="T2" fmla="*/ 21 w 22"/>
                      <a:gd name="T3" fmla="*/ 149 h 300"/>
                      <a:gd name="T4" fmla="*/ 21 w 22"/>
                      <a:gd name="T5" fmla="*/ 299 h 300"/>
                      <a:gd name="T6" fmla="*/ 0 w 22"/>
                      <a:gd name="T7" fmla="*/ 154 h 300"/>
                      <a:gd name="T8" fmla="*/ 0 w 22"/>
                      <a:gd name="T9" fmla="*/ 0 h 300"/>
                    </a:gdLst>
                    <a:ahLst/>
                    <a:cxnLst>
                      <a:cxn ang="0">
                        <a:pos x="T0" y="T1"/>
                      </a:cxn>
                      <a:cxn ang="0">
                        <a:pos x="T2" y="T3"/>
                      </a:cxn>
                      <a:cxn ang="0">
                        <a:pos x="T4" y="T5"/>
                      </a:cxn>
                      <a:cxn ang="0">
                        <a:pos x="T6" y="T7"/>
                      </a:cxn>
                      <a:cxn ang="0">
                        <a:pos x="T8" y="T9"/>
                      </a:cxn>
                    </a:cxnLst>
                    <a:rect l="0" t="0" r="r" b="b"/>
                    <a:pathLst>
                      <a:path w="22" h="300">
                        <a:moveTo>
                          <a:pt x="0" y="0"/>
                        </a:moveTo>
                        <a:lnTo>
                          <a:pt x="21" y="149"/>
                        </a:lnTo>
                        <a:lnTo>
                          <a:pt x="21" y="299"/>
                        </a:lnTo>
                        <a:lnTo>
                          <a:pt x="0" y="15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273" name="Group 25"/>
                <p:cNvGrpSpPr>
                  <a:grpSpLocks/>
                </p:cNvGrpSpPr>
                <p:nvPr/>
              </p:nvGrpSpPr>
              <p:grpSpPr bwMode="auto">
                <a:xfrm>
                  <a:off x="4099" y="2228"/>
                  <a:ext cx="398" cy="503"/>
                  <a:chOff x="4099" y="2228"/>
                  <a:chExt cx="398" cy="503"/>
                </a:xfrm>
              </p:grpSpPr>
              <p:sp>
                <p:nvSpPr>
                  <p:cNvPr id="53274" name="Freeform 26"/>
                  <p:cNvSpPr>
                    <a:spLocks/>
                  </p:cNvSpPr>
                  <p:nvPr/>
                </p:nvSpPr>
                <p:spPr bwMode="auto">
                  <a:xfrm>
                    <a:off x="4148" y="2474"/>
                    <a:ext cx="65" cy="178"/>
                  </a:xfrm>
                  <a:custGeom>
                    <a:avLst/>
                    <a:gdLst>
                      <a:gd name="T0" fmla="*/ 0 w 65"/>
                      <a:gd name="T1" fmla="*/ 22 h 178"/>
                      <a:gd name="T2" fmla="*/ 64 w 65"/>
                      <a:gd name="T3" fmla="*/ 0 h 178"/>
                      <a:gd name="T4" fmla="*/ 64 w 65"/>
                      <a:gd name="T5" fmla="*/ 155 h 178"/>
                      <a:gd name="T6" fmla="*/ 0 w 65"/>
                      <a:gd name="T7" fmla="*/ 177 h 178"/>
                      <a:gd name="T8" fmla="*/ 0 w 65"/>
                      <a:gd name="T9" fmla="*/ 22 h 178"/>
                    </a:gdLst>
                    <a:ahLst/>
                    <a:cxnLst>
                      <a:cxn ang="0">
                        <a:pos x="T0" y="T1"/>
                      </a:cxn>
                      <a:cxn ang="0">
                        <a:pos x="T2" y="T3"/>
                      </a:cxn>
                      <a:cxn ang="0">
                        <a:pos x="T4" y="T5"/>
                      </a:cxn>
                      <a:cxn ang="0">
                        <a:pos x="T6" y="T7"/>
                      </a:cxn>
                      <a:cxn ang="0">
                        <a:pos x="T8" y="T9"/>
                      </a:cxn>
                    </a:cxnLst>
                    <a:rect l="0" t="0" r="r" b="b"/>
                    <a:pathLst>
                      <a:path w="65" h="178">
                        <a:moveTo>
                          <a:pt x="0" y="22"/>
                        </a:moveTo>
                        <a:lnTo>
                          <a:pt x="64" y="0"/>
                        </a:lnTo>
                        <a:lnTo>
                          <a:pt x="64" y="155"/>
                        </a:lnTo>
                        <a:lnTo>
                          <a:pt x="0" y="177"/>
                        </a:lnTo>
                        <a:lnTo>
                          <a:pt x="0" y="2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5" name="Freeform 27"/>
                  <p:cNvSpPr>
                    <a:spLocks/>
                  </p:cNvSpPr>
                  <p:nvPr/>
                </p:nvSpPr>
                <p:spPr bwMode="auto">
                  <a:xfrm>
                    <a:off x="4212" y="2386"/>
                    <a:ext cx="86" cy="246"/>
                  </a:xfrm>
                  <a:custGeom>
                    <a:avLst/>
                    <a:gdLst>
                      <a:gd name="T0" fmla="*/ 0 w 86"/>
                      <a:gd name="T1" fmla="*/ 88 h 246"/>
                      <a:gd name="T2" fmla="*/ 85 w 86"/>
                      <a:gd name="T3" fmla="*/ 0 h 246"/>
                      <a:gd name="T4" fmla="*/ 85 w 86"/>
                      <a:gd name="T5" fmla="*/ 155 h 246"/>
                      <a:gd name="T6" fmla="*/ 0 w 86"/>
                      <a:gd name="T7" fmla="*/ 245 h 246"/>
                      <a:gd name="T8" fmla="*/ 0 w 86"/>
                      <a:gd name="T9" fmla="*/ 88 h 246"/>
                    </a:gdLst>
                    <a:ahLst/>
                    <a:cxnLst>
                      <a:cxn ang="0">
                        <a:pos x="T0" y="T1"/>
                      </a:cxn>
                      <a:cxn ang="0">
                        <a:pos x="T2" y="T3"/>
                      </a:cxn>
                      <a:cxn ang="0">
                        <a:pos x="T4" y="T5"/>
                      </a:cxn>
                      <a:cxn ang="0">
                        <a:pos x="T6" y="T7"/>
                      </a:cxn>
                      <a:cxn ang="0">
                        <a:pos x="T8" y="T9"/>
                      </a:cxn>
                    </a:cxnLst>
                    <a:rect l="0" t="0" r="r" b="b"/>
                    <a:pathLst>
                      <a:path w="86" h="246">
                        <a:moveTo>
                          <a:pt x="0" y="88"/>
                        </a:moveTo>
                        <a:lnTo>
                          <a:pt x="85" y="0"/>
                        </a:lnTo>
                        <a:lnTo>
                          <a:pt x="85" y="155"/>
                        </a:lnTo>
                        <a:lnTo>
                          <a:pt x="0" y="245"/>
                        </a:lnTo>
                        <a:lnTo>
                          <a:pt x="0" y="88"/>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6" name="Freeform 28"/>
                  <p:cNvSpPr>
                    <a:spLocks/>
                  </p:cNvSpPr>
                  <p:nvPr/>
                </p:nvSpPr>
                <p:spPr bwMode="auto">
                  <a:xfrm>
                    <a:off x="4297" y="2328"/>
                    <a:ext cx="39" cy="214"/>
                  </a:xfrm>
                  <a:custGeom>
                    <a:avLst/>
                    <a:gdLst>
                      <a:gd name="T0" fmla="*/ 0 w 39"/>
                      <a:gd name="T1" fmla="*/ 62 h 214"/>
                      <a:gd name="T2" fmla="*/ 0 w 39"/>
                      <a:gd name="T3" fmla="*/ 213 h 214"/>
                      <a:gd name="T4" fmla="*/ 38 w 39"/>
                      <a:gd name="T5" fmla="*/ 150 h 214"/>
                      <a:gd name="T6" fmla="*/ 38 w 39"/>
                      <a:gd name="T7" fmla="*/ 0 h 214"/>
                      <a:gd name="T8" fmla="*/ 0 w 39"/>
                      <a:gd name="T9" fmla="*/ 62 h 214"/>
                    </a:gdLst>
                    <a:ahLst/>
                    <a:cxnLst>
                      <a:cxn ang="0">
                        <a:pos x="T0" y="T1"/>
                      </a:cxn>
                      <a:cxn ang="0">
                        <a:pos x="T2" y="T3"/>
                      </a:cxn>
                      <a:cxn ang="0">
                        <a:pos x="T4" y="T5"/>
                      </a:cxn>
                      <a:cxn ang="0">
                        <a:pos x="T6" y="T7"/>
                      </a:cxn>
                      <a:cxn ang="0">
                        <a:pos x="T8" y="T9"/>
                      </a:cxn>
                    </a:cxnLst>
                    <a:rect l="0" t="0" r="r" b="b"/>
                    <a:pathLst>
                      <a:path w="39" h="214">
                        <a:moveTo>
                          <a:pt x="0" y="62"/>
                        </a:moveTo>
                        <a:lnTo>
                          <a:pt x="0" y="213"/>
                        </a:lnTo>
                        <a:lnTo>
                          <a:pt x="38" y="150"/>
                        </a:lnTo>
                        <a:lnTo>
                          <a:pt x="38" y="0"/>
                        </a:lnTo>
                        <a:lnTo>
                          <a:pt x="0" y="6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7" name="Freeform 29"/>
                  <p:cNvSpPr>
                    <a:spLocks/>
                  </p:cNvSpPr>
                  <p:nvPr/>
                </p:nvSpPr>
                <p:spPr bwMode="auto">
                  <a:xfrm>
                    <a:off x="4099" y="2498"/>
                    <a:ext cx="50" cy="233"/>
                  </a:xfrm>
                  <a:custGeom>
                    <a:avLst/>
                    <a:gdLst>
                      <a:gd name="T0" fmla="*/ 49 w 50"/>
                      <a:gd name="T1" fmla="*/ 0 h 233"/>
                      <a:gd name="T2" fmla="*/ 49 w 50"/>
                      <a:gd name="T3" fmla="*/ 159 h 233"/>
                      <a:gd name="T4" fmla="*/ 41 w 50"/>
                      <a:gd name="T5" fmla="*/ 202 h 233"/>
                      <a:gd name="T6" fmla="*/ 29 w 50"/>
                      <a:gd name="T7" fmla="*/ 232 h 233"/>
                      <a:gd name="T8" fmla="*/ 10 w 50"/>
                      <a:gd name="T9" fmla="*/ 204 h 233"/>
                      <a:gd name="T10" fmla="*/ 0 w 50"/>
                      <a:gd name="T11" fmla="*/ 149 h 233"/>
                      <a:gd name="T12" fmla="*/ 39 w 50"/>
                      <a:gd name="T13" fmla="*/ 51 h 233"/>
                      <a:gd name="T14" fmla="*/ 49 w 50"/>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33">
                        <a:moveTo>
                          <a:pt x="49" y="0"/>
                        </a:moveTo>
                        <a:lnTo>
                          <a:pt x="49" y="159"/>
                        </a:lnTo>
                        <a:lnTo>
                          <a:pt x="41" y="202"/>
                        </a:lnTo>
                        <a:lnTo>
                          <a:pt x="29" y="232"/>
                        </a:lnTo>
                        <a:lnTo>
                          <a:pt x="10" y="204"/>
                        </a:lnTo>
                        <a:lnTo>
                          <a:pt x="0" y="149"/>
                        </a:lnTo>
                        <a:lnTo>
                          <a:pt x="39" y="51"/>
                        </a:lnTo>
                        <a:lnTo>
                          <a:pt x="49"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8" name="Freeform 30"/>
                  <p:cNvSpPr>
                    <a:spLocks/>
                  </p:cNvSpPr>
                  <p:nvPr/>
                </p:nvSpPr>
                <p:spPr bwMode="auto">
                  <a:xfrm>
                    <a:off x="4335" y="2298"/>
                    <a:ext cx="96" cy="183"/>
                  </a:xfrm>
                  <a:custGeom>
                    <a:avLst/>
                    <a:gdLst>
                      <a:gd name="T0" fmla="*/ 0 w 96"/>
                      <a:gd name="T1" fmla="*/ 28 h 183"/>
                      <a:gd name="T2" fmla="*/ 95 w 96"/>
                      <a:gd name="T3" fmla="*/ 0 h 183"/>
                      <a:gd name="T4" fmla="*/ 95 w 96"/>
                      <a:gd name="T5" fmla="*/ 152 h 183"/>
                      <a:gd name="T6" fmla="*/ 0 w 96"/>
                      <a:gd name="T7" fmla="*/ 182 h 183"/>
                      <a:gd name="T8" fmla="*/ 0 w 96"/>
                      <a:gd name="T9" fmla="*/ 28 h 183"/>
                    </a:gdLst>
                    <a:ahLst/>
                    <a:cxnLst>
                      <a:cxn ang="0">
                        <a:pos x="T0" y="T1"/>
                      </a:cxn>
                      <a:cxn ang="0">
                        <a:pos x="T2" y="T3"/>
                      </a:cxn>
                      <a:cxn ang="0">
                        <a:pos x="T4" y="T5"/>
                      </a:cxn>
                      <a:cxn ang="0">
                        <a:pos x="T6" y="T7"/>
                      </a:cxn>
                      <a:cxn ang="0">
                        <a:pos x="T8" y="T9"/>
                      </a:cxn>
                    </a:cxnLst>
                    <a:rect l="0" t="0" r="r" b="b"/>
                    <a:pathLst>
                      <a:path w="96" h="183">
                        <a:moveTo>
                          <a:pt x="0" y="28"/>
                        </a:moveTo>
                        <a:lnTo>
                          <a:pt x="95" y="0"/>
                        </a:lnTo>
                        <a:lnTo>
                          <a:pt x="95" y="152"/>
                        </a:lnTo>
                        <a:lnTo>
                          <a:pt x="0" y="182"/>
                        </a:lnTo>
                        <a:lnTo>
                          <a:pt x="0" y="28"/>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79" name="Freeform 31"/>
                  <p:cNvSpPr>
                    <a:spLocks/>
                  </p:cNvSpPr>
                  <p:nvPr/>
                </p:nvSpPr>
                <p:spPr bwMode="auto">
                  <a:xfrm>
                    <a:off x="4430" y="2228"/>
                    <a:ext cx="67" cy="224"/>
                  </a:xfrm>
                  <a:custGeom>
                    <a:avLst/>
                    <a:gdLst>
                      <a:gd name="T0" fmla="*/ 0 w 67"/>
                      <a:gd name="T1" fmla="*/ 70 h 224"/>
                      <a:gd name="T2" fmla="*/ 0 w 67"/>
                      <a:gd name="T3" fmla="*/ 223 h 224"/>
                      <a:gd name="T4" fmla="*/ 66 w 67"/>
                      <a:gd name="T5" fmla="*/ 153 h 224"/>
                      <a:gd name="T6" fmla="*/ 66 w 67"/>
                      <a:gd name="T7" fmla="*/ 0 h 224"/>
                      <a:gd name="T8" fmla="*/ 0 w 67"/>
                      <a:gd name="T9" fmla="*/ 70 h 224"/>
                    </a:gdLst>
                    <a:ahLst/>
                    <a:cxnLst>
                      <a:cxn ang="0">
                        <a:pos x="T0" y="T1"/>
                      </a:cxn>
                      <a:cxn ang="0">
                        <a:pos x="T2" y="T3"/>
                      </a:cxn>
                      <a:cxn ang="0">
                        <a:pos x="T4" y="T5"/>
                      </a:cxn>
                      <a:cxn ang="0">
                        <a:pos x="T6" y="T7"/>
                      </a:cxn>
                      <a:cxn ang="0">
                        <a:pos x="T8" y="T9"/>
                      </a:cxn>
                    </a:cxnLst>
                    <a:rect l="0" t="0" r="r" b="b"/>
                    <a:pathLst>
                      <a:path w="67" h="224">
                        <a:moveTo>
                          <a:pt x="0" y="70"/>
                        </a:moveTo>
                        <a:lnTo>
                          <a:pt x="0" y="223"/>
                        </a:lnTo>
                        <a:lnTo>
                          <a:pt x="66" y="153"/>
                        </a:lnTo>
                        <a:lnTo>
                          <a:pt x="66" y="0"/>
                        </a:lnTo>
                        <a:lnTo>
                          <a:pt x="0" y="7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280" name="Group 32"/>
                <p:cNvGrpSpPr>
                  <a:grpSpLocks/>
                </p:cNvGrpSpPr>
                <p:nvPr/>
              </p:nvGrpSpPr>
              <p:grpSpPr bwMode="auto">
                <a:xfrm>
                  <a:off x="4446" y="1696"/>
                  <a:ext cx="433" cy="521"/>
                  <a:chOff x="4446" y="1696"/>
                  <a:chExt cx="433" cy="521"/>
                </a:xfrm>
              </p:grpSpPr>
              <p:sp>
                <p:nvSpPr>
                  <p:cNvPr id="53281" name="Freeform 33"/>
                  <p:cNvSpPr>
                    <a:spLocks/>
                  </p:cNvSpPr>
                  <p:nvPr/>
                </p:nvSpPr>
                <p:spPr bwMode="auto">
                  <a:xfrm>
                    <a:off x="4540" y="1879"/>
                    <a:ext cx="50" cy="221"/>
                  </a:xfrm>
                  <a:custGeom>
                    <a:avLst/>
                    <a:gdLst>
                      <a:gd name="T0" fmla="*/ 0 w 50"/>
                      <a:gd name="T1" fmla="*/ 63 h 221"/>
                      <a:gd name="T2" fmla="*/ 49 w 50"/>
                      <a:gd name="T3" fmla="*/ 0 h 221"/>
                      <a:gd name="T4" fmla="*/ 49 w 50"/>
                      <a:gd name="T5" fmla="*/ 155 h 221"/>
                      <a:gd name="T6" fmla="*/ 0 w 50"/>
                      <a:gd name="T7" fmla="*/ 220 h 221"/>
                      <a:gd name="T8" fmla="*/ 0 w 50"/>
                      <a:gd name="T9" fmla="*/ 63 h 221"/>
                    </a:gdLst>
                    <a:ahLst/>
                    <a:cxnLst>
                      <a:cxn ang="0">
                        <a:pos x="T0" y="T1"/>
                      </a:cxn>
                      <a:cxn ang="0">
                        <a:pos x="T2" y="T3"/>
                      </a:cxn>
                      <a:cxn ang="0">
                        <a:pos x="T4" y="T5"/>
                      </a:cxn>
                      <a:cxn ang="0">
                        <a:pos x="T6" y="T7"/>
                      </a:cxn>
                      <a:cxn ang="0">
                        <a:pos x="T8" y="T9"/>
                      </a:cxn>
                    </a:cxnLst>
                    <a:rect l="0" t="0" r="r" b="b"/>
                    <a:pathLst>
                      <a:path w="50" h="221">
                        <a:moveTo>
                          <a:pt x="0" y="63"/>
                        </a:moveTo>
                        <a:lnTo>
                          <a:pt x="49" y="0"/>
                        </a:lnTo>
                        <a:lnTo>
                          <a:pt x="49" y="155"/>
                        </a:lnTo>
                        <a:lnTo>
                          <a:pt x="0" y="220"/>
                        </a:lnTo>
                        <a:lnTo>
                          <a:pt x="0" y="63"/>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2" name="Freeform 34"/>
                  <p:cNvSpPr>
                    <a:spLocks/>
                  </p:cNvSpPr>
                  <p:nvPr/>
                </p:nvSpPr>
                <p:spPr bwMode="auto">
                  <a:xfrm>
                    <a:off x="4500" y="1889"/>
                    <a:ext cx="41" cy="213"/>
                  </a:xfrm>
                  <a:custGeom>
                    <a:avLst/>
                    <a:gdLst>
                      <a:gd name="T0" fmla="*/ 0 w 41"/>
                      <a:gd name="T1" fmla="*/ 0 h 213"/>
                      <a:gd name="T2" fmla="*/ 40 w 41"/>
                      <a:gd name="T3" fmla="*/ 55 h 213"/>
                      <a:gd name="T4" fmla="*/ 40 w 41"/>
                      <a:gd name="T5" fmla="*/ 212 h 213"/>
                      <a:gd name="T6" fmla="*/ 0 w 41"/>
                      <a:gd name="T7" fmla="*/ 156 h 213"/>
                      <a:gd name="T8" fmla="*/ 0 w 41"/>
                      <a:gd name="T9" fmla="*/ 0 h 213"/>
                    </a:gdLst>
                    <a:ahLst/>
                    <a:cxnLst>
                      <a:cxn ang="0">
                        <a:pos x="T0" y="T1"/>
                      </a:cxn>
                      <a:cxn ang="0">
                        <a:pos x="T2" y="T3"/>
                      </a:cxn>
                      <a:cxn ang="0">
                        <a:pos x="T4" y="T5"/>
                      </a:cxn>
                      <a:cxn ang="0">
                        <a:pos x="T6" y="T7"/>
                      </a:cxn>
                      <a:cxn ang="0">
                        <a:pos x="T8" y="T9"/>
                      </a:cxn>
                    </a:cxnLst>
                    <a:rect l="0" t="0" r="r" b="b"/>
                    <a:pathLst>
                      <a:path w="41" h="213">
                        <a:moveTo>
                          <a:pt x="0" y="0"/>
                        </a:moveTo>
                        <a:lnTo>
                          <a:pt x="40" y="55"/>
                        </a:lnTo>
                        <a:lnTo>
                          <a:pt x="40" y="212"/>
                        </a:lnTo>
                        <a:lnTo>
                          <a:pt x="0" y="156"/>
                        </a:lnTo>
                        <a:lnTo>
                          <a:pt x="0"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3" name="Freeform 35"/>
                  <p:cNvSpPr>
                    <a:spLocks/>
                  </p:cNvSpPr>
                  <p:nvPr/>
                </p:nvSpPr>
                <p:spPr bwMode="auto">
                  <a:xfrm>
                    <a:off x="4478" y="1966"/>
                    <a:ext cx="53" cy="251"/>
                  </a:xfrm>
                  <a:custGeom>
                    <a:avLst/>
                    <a:gdLst>
                      <a:gd name="T0" fmla="*/ 52 w 53"/>
                      <a:gd name="T1" fmla="*/ 0 h 251"/>
                      <a:gd name="T2" fmla="*/ 0 w 53"/>
                      <a:gd name="T3" fmla="*/ 97 h 251"/>
                      <a:gd name="T4" fmla="*/ 0 w 53"/>
                      <a:gd name="T5" fmla="*/ 250 h 251"/>
                      <a:gd name="T6" fmla="*/ 52 w 53"/>
                      <a:gd name="T7" fmla="*/ 157 h 251"/>
                      <a:gd name="T8" fmla="*/ 52 w 53"/>
                      <a:gd name="T9" fmla="*/ 0 h 251"/>
                    </a:gdLst>
                    <a:ahLst/>
                    <a:cxnLst>
                      <a:cxn ang="0">
                        <a:pos x="T0" y="T1"/>
                      </a:cxn>
                      <a:cxn ang="0">
                        <a:pos x="T2" y="T3"/>
                      </a:cxn>
                      <a:cxn ang="0">
                        <a:pos x="T4" y="T5"/>
                      </a:cxn>
                      <a:cxn ang="0">
                        <a:pos x="T6" y="T7"/>
                      </a:cxn>
                      <a:cxn ang="0">
                        <a:pos x="T8" y="T9"/>
                      </a:cxn>
                    </a:cxnLst>
                    <a:rect l="0" t="0" r="r" b="b"/>
                    <a:pathLst>
                      <a:path w="53" h="251">
                        <a:moveTo>
                          <a:pt x="52" y="0"/>
                        </a:moveTo>
                        <a:lnTo>
                          <a:pt x="0" y="97"/>
                        </a:lnTo>
                        <a:lnTo>
                          <a:pt x="0" y="250"/>
                        </a:lnTo>
                        <a:lnTo>
                          <a:pt x="52" y="157"/>
                        </a:lnTo>
                        <a:lnTo>
                          <a:pt x="52"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4" name="Freeform 36"/>
                  <p:cNvSpPr>
                    <a:spLocks/>
                  </p:cNvSpPr>
                  <p:nvPr/>
                </p:nvSpPr>
                <p:spPr bwMode="auto">
                  <a:xfrm>
                    <a:off x="4446" y="2065"/>
                    <a:ext cx="33" cy="114"/>
                  </a:xfrm>
                  <a:custGeom>
                    <a:avLst/>
                    <a:gdLst>
                      <a:gd name="T0" fmla="*/ 32 w 33"/>
                      <a:gd name="T1" fmla="*/ 0 h 114"/>
                      <a:gd name="T2" fmla="*/ 0 w 33"/>
                      <a:gd name="T3" fmla="*/ 34 h 114"/>
                      <a:gd name="T4" fmla="*/ 32 w 33"/>
                      <a:gd name="T5" fmla="*/ 113 h 114"/>
                      <a:gd name="T6" fmla="*/ 32 w 33"/>
                      <a:gd name="T7" fmla="*/ 0 h 114"/>
                    </a:gdLst>
                    <a:ahLst/>
                    <a:cxnLst>
                      <a:cxn ang="0">
                        <a:pos x="T0" y="T1"/>
                      </a:cxn>
                      <a:cxn ang="0">
                        <a:pos x="T2" y="T3"/>
                      </a:cxn>
                      <a:cxn ang="0">
                        <a:pos x="T4" y="T5"/>
                      </a:cxn>
                      <a:cxn ang="0">
                        <a:pos x="T6" y="T7"/>
                      </a:cxn>
                    </a:cxnLst>
                    <a:rect l="0" t="0" r="r" b="b"/>
                    <a:pathLst>
                      <a:path w="33" h="114">
                        <a:moveTo>
                          <a:pt x="32" y="0"/>
                        </a:moveTo>
                        <a:lnTo>
                          <a:pt x="0" y="34"/>
                        </a:lnTo>
                        <a:lnTo>
                          <a:pt x="32" y="113"/>
                        </a:lnTo>
                        <a:lnTo>
                          <a:pt x="32"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5" name="Freeform 37"/>
                  <p:cNvSpPr>
                    <a:spLocks/>
                  </p:cNvSpPr>
                  <p:nvPr/>
                </p:nvSpPr>
                <p:spPr bwMode="auto">
                  <a:xfrm>
                    <a:off x="4824" y="1702"/>
                    <a:ext cx="55" cy="175"/>
                  </a:xfrm>
                  <a:custGeom>
                    <a:avLst/>
                    <a:gdLst>
                      <a:gd name="T0" fmla="*/ 0 w 55"/>
                      <a:gd name="T1" fmla="*/ 20 h 175"/>
                      <a:gd name="T2" fmla="*/ 54 w 55"/>
                      <a:gd name="T3" fmla="*/ 0 h 175"/>
                      <a:gd name="T4" fmla="*/ 54 w 55"/>
                      <a:gd name="T5" fmla="*/ 154 h 175"/>
                      <a:gd name="T6" fmla="*/ 0 w 55"/>
                      <a:gd name="T7" fmla="*/ 174 h 175"/>
                      <a:gd name="T8" fmla="*/ 0 w 55"/>
                      <a:gd name="T9" fmla="*/ 20 h 175"/>
                    </a:gdLst>
                    <a:ahLst/>
                    <a:cxnLst>
                      <a:cxn ang="0">
                        <a:pos x="T0" y="T1"/>
                      </a:cxn>
                      <a:cxn ang="0">
                        <a:pos x="T2" y="T3"/>
                      </a:cxn>
                      <a:cxn ang="0">
                        <a:pos x="T4" y="T5"/>
                      </a:cxn>
                      <a:cxn ang="0">
                        <a:pos x="T6" y="T7"/>
                      </a:cxn>
                      <a:cxn ang="0">
                        <a:pos x="T8" y="T9"/>
                      </a:cxn>
                    </a:cxnLst>
                    <a:rect l="0" t="0" r="r" b="b"/>
                    <a:pathLst>
                      <a:path w="55" h="175">
                        <a:moveTo>
                          <a:pt x="0" y="20"/>
                        </a:moveTo>
                        <a:lnTo>
                          <a:pt x="54" y="0"/>
                        </a:lnTo>
                        <a:lnTo>
                          <a:pt x="54" y="154"/>
                        </a:lnTo>
                        <a:lnTo>
                          <a:pt x="0" y="174"/>
                        </a:lnTo>
                        <a:lnTo>
                          <a:pt x="0" y="2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6" name="Freeform 38"/>
                  <p:cNvSpPr>
                    <a:spLocks/>
                  </p:cNvSpPr>
                  <p:nvPr/>
                </p:nvSpPr>
                <p:spPr bwMode="auto">
                  <a:xfrm>
                    <a:off x="4793" y="1696"/>
                    <a:ext cx="32" cy="179"/>
                  </a:xfrm>
                  <a:custGeom>
                    <a:avLst/>
                    <a:gdLst>
                      <a:gd name="T0" fmla="*/ 0 w 32"/>
                      <a:gd name="T1" fmla="*/ 0 h 179"/>
                      <a:gd name="T2" fmla="*/ 31 w 32"/>
                      <a:gd name="T3" fmla="*/ 28 h 179"/>
                      <a:gd name="T4" fmla="*/ 31 w 32"/>
                      <a:gd name="T5" fmla="*/ 178 h 179"/>
                      <a:gd name="T6" fmla="*/ 0 w 32"/>
                      <a:gd name="T7" fmla="*/ 152 h 179"/>
                      <a:gd name="T8" fmla="*/ 0 w 32"/>
                      <a:gd name="T9" fmla="*/ 0 h 179"/>
                    </a:gdLst>
                    <a:ahLst/>
                    <a:cxnLst>
                      <a:cxn ang="0">
                        <a:pos x="T0" y="T1"/>
                      </a:cxn>
                      <a:cxn ang="0">
                        <a:pos x="T2" y="T3"/>
                      </a:cxn>
                      <a:cxn ang="0">
                        <a:pos x="T4" y="T5"/>
                      </a:cxn>
                      <a:cxn ang="0">
                        <a:pos x="T6" y="T7"/>
                      </a:cxn>
                      <a:cxn ang="0">
                        <a:pos x="T8" y="T9"/>
                      </a:cxn>
                    </a:cxnLst>
                    <a:rect l="0" t="0" r="r" b="b"/>
                    <a:pathLst>
                      <a:path w="32" h="179">
                        <a:moveTo>
                          <a:pt x="0" y="0"/>
                        </a:moveTo>
                        <a:lnTo>
                          <a:pt x="31" y="28"/>
                        </a:lnTo>
                        <a:lnTo>
                          <a:pt x="31" y="178"/>
                        </a:lnTo>
                        <a:lnTo>
                          <a:pt x="0" y="152"/>
                        </a:lnTo>
                        <a:lnTo>
                          <a:pt x="0"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7" name="Freeform 39"/>
                  <p:cNvSpPr>
                    <a:spLocks/>
                  </p:cNvSpPr>
                  <p:nvPr/>
                </p:nvSpPr>
                <p:spPr bwMode="auto">
                  <a:xfrm>
                    <a:off x="4775" y="1700"/>
                    <a:ext cx="19" cy="189"/>
                  </a:xfrm>
                  <a:custGeom>
                    <a:avLst/>
                    <a:gdLst>
                      <a:gd name="T0" fmla="*/ 18 w 19"/>
                      <a:gd name="T1" fmla="*/ 0 h 189"/>
                      <a:gd name="T2" fmla="*/ 18 w 19"/>
                      <a:gd name="T3" fmla="*/ 146 h 189"/>
                      <a:gd name="T4" fmla="*/ 0 w 19"/>
                      <a:gd name="T5" fmla="*/ 188 h 189"/>
                      <a:gd name="T6" fmla="*/ 0 w 19"/>
                      <a:gd name="T7" fmla="*/ 31 h 189"/>
                      <a:gd name="T8" fmla="*/ 18 w 19"/>
                      <a:gd name="T9" fmla="*/ 0 h 189"/>
                    </a:gdLst>
                    <a:ahLst/>
                    <a:cxnLst>
                      <a:cxn ang="0">
                        <a:pos x="T0" y="T1"/>
                      </a:cxn>
                      <a:cxn ang="0">
                        <a:pos x="T2" y="T3"/>
                      </a:cxn>
                      <a:cxn ang="0">
                        <a:pos x="T4" y="T5"/>
                      </a:cxn>
                      <a:cxn ang="0">
                        <a:pos x="T6" y="T7"/>
                      </a:cxn>
                      <a:cxn ang="0">
                        <a:pos x="T8" y="T9"/>
                      </a:cxn>
                    </a:cxnLst>
                    <a:rect l="0" t="0" r="r" b="b"/>
                    <a:pathLst>
                      <a:path w="19" h="189">
                        <a:moveTo>
                          <a:pt x="18" y="0"/>
                        </a:moveTo>
                        <a:lnTo>
                          <a:pt x="18" y="146"/>
                        </a:lnTo>
                        <a:lnTo>
                          <a:pt x="0" y="188"/>
                        </a:lnTo>
                        <a:lnTo>
                          <a:pt x="0" y="31"/>
                        </a:lnTo>
                        <a:lnTo>
                          <a:pt x="18"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8" name="Freeform 40"/>
                  <p:cNvSpPr>
                    <a:spLocks/>
                  </p:cNvSpPr>
                  <p:nvPr/>
                </p:nvSpPr>
                <p:spPr bwMode="auto">
                  <a:xfrm>
                    <a:off x="4632" y="1733"/>
                    <a:ext cx="144" cy="174"/>
                  </a:xfrm>
                  <a:custGeom>
                    <a:avLst/>
                    <a:gdLst>
                      <a:gd name="T0" fmla="*/ 143 w 144"/>
                      <a:gd name="T1" fmla="*/ 0 h 174"/>
                      <a:gd name="T2" fmla="*/ 113 w 144"/>
                      <a:gd name="T3" fmla="*/ 4 h 174"/>
                      <a:gd name="T4" fmla="*/ 0 w 144"/>
                      <a:gd name="T5" fmla="*/ 20 h 174"/>
                      <a:gd name="T6" fmla="*/ 0 w 144"/>
                      <a:gd name="T7" fmla="*/ 173 h 174"/>
                      <a:gd name="T8" fmla="*/ 115 w 144"/>
                      <a:gd name="T9" fmla="*/ 159 h 174"/>
                      <a:gd name="T10" fmla="*/ 143 w 144"/>
                      <a:gd name="T11" fmla="*/ 155 h 174"/>
                      <a:gd name="T12" fmla="*/ 143 w 144"/>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144" h="174">
                        <a:moveTo>
                          <a:pt x="143" y="0"/>
                        </a:moveTo>
                        <a:lnTo>
                          <a:pt x="113" y="4"/>
                        </a:lnTo>
                        <a:lnTo>
                          <a:pt x="0" y="20"/>
                        </a:lnTo>
                        <a:lnTo>
                          <a:pt x="0" y="173"/>
                        </a:lnTo>
                        <a:lnTo>
                          <a:pt x="115" y="159"/>
                        </a:lnTo>
                        <a:lnTo>
                          <a:pt x="143" y="155"/>
                        </a:lnTo>
                        <a:lnTo>
                          <a:pt x="143"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89" name="Freeform 41"/>
                  <p:cNvSpPr>
                    <a:spLocks/>
                  </p:cNvSpPr>
                  <p:nvPr/>
                </p:nvSpPr>
                <p:spPr bwMode="auto">
                  <a:xfrm>
                    <a:off x="4582" y="1757"/>
                    <a:ext cx="51" cy="201"/>
                  </a:xfrm>
                  <a:custGeom>
                    <a:avLst/>
                    <a:gdLst>
                      <a:gd name="T0" fmla="*/ 50 w 51"/>
                      <a:gd name="T1" fmla="*/ 0 h 201"/>
                      <a:gd name="T2" fmla="*/ 50 w 51"/>
                      <a:gd name="T3" fmla="*/ 151 h 201"/>
                      <a:gd name="T4" fmla="*/ 18 w 51"/>
                      <a:gd name="T5" fmla="*/ 171 h 201"/>
                      <a:gd name="T6" fmla="*/ 6 w 51"/>
                      <a:gd name="T7" fmla="*/ 200 h 201"/>
                      <a:gd name="T8" fmla="*/ 6 w 51"/>
                      <a:gd name="T9" fmla="*/ 123 h 201"/>
                      <a:gd name="T10" fmla="*/ 14 w 51"/>
                      <a:gd name="T11" fmla="*/ 63 h 201"/>
                      <a:gd name="T12" fmla="*/ 0 w 51"/>
                      <a:gd name="T13" fmla="*/ 58 h 201"/>
                      <a:gd name="T14" fmla="*/ 16 w 51"/>
                      <a:gd name="T15" fmla="*/ 22 h 201"/>
                      <a:gd name="T16" fmla="*/ 50 w 5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01">
                        <a:moveTo>
                          <a:pt x="50" y="0"/>
                        </a:moveTo>
                        <a:lnTo>
                          <a:pt x="50" y="151"/>
                        </a:lnTo>
                        <a:lnTo>
                          <a:pt x="18" y="171"/>
                        </a:lnTo>
                        <a:lnTo>
                          <a:pt x="6" y="200"/>
                        </a:lnTo>
                        <a:lnTo>
                          <a:pt x="6" y="123"/>
                        </a:lnTo>
                        <a:lnTo>
                          <a:pt x="14" y="63"/>
                        </a:lnTo>
                        <a:lnTo>
                          <a:pt x="0" y="58"/>
                        </a:lnTo>
                        <a:lnTo>
                          <a:pt x="16" y="22"/>
                        </a:lnTo>
                        <a:lnTo>
                          <a:pt x="5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290" name="Group 42"/>
                <p:cNvGrpSpPr>
                  <a:grpSpLocks/>
                </p:cNvGrpSpPr>
                <p:nvPr/>
              </p:nvGrpSpPr>
              <p:grpSpPr bwMode="auto">
                <a:xfrm>
                  <a:off x="1245" y="1146"/>
                  <a:ext cx="1811" cy="2003"/>
                  <a:chOff x="1245" y="1146"/>
                  <a:chExt cx="1811" cy="2003"/>
                </a:xfrm>
              </p:grpSpPr>
              <p:sp>
                <p:nvSpPr>
                  <p:cNvPr id="53291" name="Freeform 43"/>
                  <p:cNvSpPr>
                    <a:spLocks/>
                  </p:cNvSpPr>
                  <p:nvPr/>
                </p:nvSpPr>
                <p:spPr bwMode="auto">
                  <a:xfrm>
                    <a:off x="1289" y="1934"/>
                    <a:ext cx="232" cy="542"/>
                  </a:xfrm>
                  <a:custGeom>
                    <a:avLst/>
                    <a:gdLst>
                      <a:gd name="T0" fmla="*/ 0 w 232"/>
                      <a:gd name="T1" fmla="*/ 0 h 542"/>
                      <a:gd name="T2" fmla="*/ 0 w 232"/>
                      <a:gd name="T3" fmla="*/ 154 h 542"/>
                      <a:gd name="T4" fmla="*/ 82 w 232"/>
                      <a:gd name="T5" fmla="*/ 280 h 542"/>
                      <a:gd name="T6" fmla="*/ 231 w 232"/>
                      <a:gd name="T7" fmla="*/ 541 h 542"/>
                      <a:gd name="T8" fmla="*/ 231 w 232"/>
                      <a:gd name="T9" fmla="*/ 391 h 542"/>
                      <a:gd name="T10" fmla="*/ 92 w 232"/>
                      <a:gd name="T11" fmla="*/ 145 h 542"/>
                      <a:gd name="T12" fmla="*/ 0 w 232"/>
                      <a:gd name="T13" fmla="*/ 0 h 542"/>
                    </a:gdLst>
                    <a:ahLst/>
                    <a:cxnLst>
                      <a:cxn ang="0">
                        <a:pos x="T0" y="T1"/>
                      </a:cxn>
                      <a:cxn ang="0">
                        <a:pos x="T2" y="T3"/>
                      </a:cxn>
                      <a:cxn ang="0">
                        <a:pos x="T4" y="T5"/>
                      </a:cxn>
                      <a:cxn ang="0">
                        <a:pos x="T6" y="T7"/>
                      </a:cxn>
                      <a:cxn ang="0">
                        <a:pos x="T8" y="T9"/>
                      </a:cxn>
                      <a:cxn ang="0">
                        <a:pos x="T10" y="T11"/>
                      </a:cxn>
                      <a:cxn ang="0">
                        <a:pos x="T12" y="T13"/>
                      </a:cxn>
                    </a:cxnLst>
                    <a:rect l="0" t="0" r="r" b="b"/>
                    <a:pathLst>
                      <a:path w="232" h="542">
                        <a:moveTo>
                          <a:pt x="0" y="0"/>
                        </a:moveTo>
                        <a:lnTo>
                          <a:pt x="0" y="154"/>
                        </a:lnTo>
                        <a:lnTo>
                          <a:pt x="82" y="280"/>
                        </a:lnTo>
                        <a:lnTo>
                          <a:pt x="231" y="541"/>
                        </a:lnTo>
                        <a:lnTo>
                          <a:pt x="231" y="391"/>
                        </a:lnTo>
                        <a:lnTo>
                          <a:pt x="92" y="145"/>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2" name="Freeform 44"/>
                  <p:cNvSpPr>
                    <a:spLocks/>
                  </p:cNvSpPr>
                  <p:nvPr/>
                </p:nvSpPr>
                <p:spPr bwMode="auto">
                  <a:xfrm>
                    <a:off x="1520" y="2327"/>
                    <a:ext cx="56" cy="151"/>
                  </a:xfrm>
                  <a:custGeom>
                    <a:avLst/>
                    <a:gdLst>
                      <a:gd name="T0" fmla="*/ 0 w 56"/>
                      <a:gd name="T1" fmla="*/ 0 h 151"/>
                      <a:gd name="T2" fmla="*/ 55 w 56"/>
                      <a:gd name="T3" fmla="*/ 0 h 151"/>
                      <a:gd name="T4" fmla="*/ 55 w 56"/>
                      <a:gd name="T5" fmla="*/ 150 h 151"/>
                      <a:gd name="T6" fmla="*/ 0 w 56"/>
                      <a:gd name="T7" fmla="*/ 150 h 151"/>
                      <a:gd name="T8" fmla="*/ 0 w 56"/>
                      <a:gd name="T9" fmla="*/ 0 h 151"/>
                    </a:gdLst>
                    <a:ahLst/>
                    <a:cxnLst>
                      <a:cxn ang="0">
                        <a:pos x="T0" y="T1"/>
                      </a:cxn>
                      <a:cxn ang="0">
                        <a:pos x="T2" y="T3"/>
                      </a:cxn>
                      <a:cxn ang="0">
                        <a:pos x="T4" y="T5"/>
                      </a:cxn>
                      <a:cxn ang="0">
                        <a:pos x="T6" y="T7"/>
                      </a:cxn>
                      <a:cxn ang="0">
                        <a:pos x="T8" y="T9"/>
                      </a:cxn>
                    </a:cxnLst>
                    <a:rect l="0" t="0" r="r" b="b"/>
                    <a:pathLst>
                      <a:path w="56" h="151">
                        <a:moveTo>
                          <a:pt x="0" y="0"/>
                        </a:moveTo>
                        <a:lnTo>
                          <a:pt x="55" y="0"/>
                        </a:lnTo>
                        <a:lnTo>
                          <a:pt x="55" y="150"/>
                        </a:lnTo>
                        <a:lnTo>
                          <a:pt x="0" y="150"/>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3" name="Freeform 45"/>
                  <p:cNvSpPr>
                    <a:spLocks/>
                  </p:cNvSpPr>
                  <p:nvPr/>
                </p:nvSpPr>
                <p:spPr bwMode="auto">
                  <a:xfrm>
                    <a:off x="1577" y="2327"/>
                    <a:ext cx="164" cy="280"/>
                  </a:xfrm>
                  <a:custGeom>
                    <a:avLst/>
                    <a:gdLst>
                      <a:gd name="T0" fmla="*/ 0 w 164"/>
                      <a:gd name="T1" fmla="*/ 0 h 280"/>
                      <a:gd name="T2" fmla="*/ 0 w 164"/>
                      <a:gd name="T3" fmla="*/ 148 h 280"/>
                      <a:gd name="T4" fmla="*/ 163 w 164"/>
                      <a:gd name="T5" fmla="*/ 279 h 280"/>
                      <a:gd name="T6" fmla="*/ 163 w 164"/>
                      <a:gd name="T7" fmla="*/ 126 h 280"/>
                      <a:gd name="T8" fmla="*/ 0 w 164"/>
                      <a:gd name="T9" fmla="*/ 0 h 280"/>
                    </a:gdLst>
                    <a:ahLst/>
                    <a:cxnLst>
                      <a:cxn ang="0">
                        <a:pos x="T0" y="T1"/>
                      </a:cxn>
                      <a:cxn ang="0">
                        <a:pos x="T2" y="T3"/>
                      </a:cxn>
                      <a:cxn ang="0">
                        <a:pos x="T4" y="T5"/>
                      </a:cxn>
                      <a:cxn ang="0">
                        <a:pos x="T6" y="T7"/>
                      </a:cxn>
                      <a:cxn ang="0">
                        <a:pos x="T8" y="T9"/>
                      </a:cxn>
                    </a:cxnLst>
                    <a:rect l="0" t="0" r="r" b="b"/>
                    <a:pathLst>
                      <a:path w="164" h="280">
                        <a:moveTo>
                          <a:pt x="0" y="0"/>
                        </a:moveTo>
                        <a:lnTo>
                          <a:pt x="0" y="148"/>
                        </a:lnTo>
                        <a:lnTo>
                          <a:pt x="163" y="279"/>
                        </a:lnTo>
                        <a:lnTo>
                          <a:pt x="163" y="12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4" name="Freeform 46"/>
                  <p:cNvSpPr>
                    <a:spLocks/>
                  </p:cNvSpPr>
                  <p:nvPr/>
                </p:nvSpPr>
                <p:spPr bwMode="auto">
                  <a:xfrm>
                    <a:off x="1740" y="2451"/>
                    <a:ext cx="187" cy="158"/>
                  </a:xfrm>
                  <a:custGeom>
                    <a:avLst/>
                    <a:gdLst>
                      <a:gd name="T0" fmla="*/ 0 w 187"/>
                      <a:gd name="T1" fmla="*/ 2 h 158"/>
                      <a:gd name="T2" fmla="*/ 0 w 187"/>
                      <a:gd name="T3" fmla="*/ 157 h 158"/>
                      <a:gd name="T4" fmla="*/ 186 w 187"/>
                      <a:gd name="T5" fmla="*/ 157 h 158"/>
                      <a:gd name="T6" fmla="*/ 186 w 187"/>
                      <a:gd name="T7" fmla="*/ 0 h 158"/>
                      <a:gd name="T8" fmla="*/ 0 w 187"/>
                      <a:gd name="T9" fmla="*/ 2 h 158"/>
                    </a:gdLst>
                    <a:ahLst/>
                    <a:cxnLst>
                      <a:cxn ang="0">
                        <a:pos x="T0" y="T1"/>
                      </a:cxn>
                      <a:cxn ang="0">
                        <a:pos x="T2" y="T3"/>
                      </a:cxn>
                      <a:cxn ang="0">
                        <a:pos x="T4" y="T5"/>
                      </a:cxn>
                      <a:cxn ang="0">
                        <a:pos x="T6" y="T7"/>
                      </a:cxn>
                      <a:cxn ang="0">
                        <a:pos x="T8" y="T9"/>
                      </a:cxn>
                    </a:cxnLst>
                    <a:rect l="0" t="0" r="r" b="b"/>
                    <a:pathLst>
                      <a:path w="187" h="158">
                        <a:moveTo>
                          <a:pt x="0" y="2"/>
                        </a:moveTo>
                        <a:lnTo>
                          <a:pt x="0" y="157"/>
                        </a:lnTo>
                        <a:lnTo>
                          <a:pt x="186" y="157"/>
                        </a:lnTo>
                        <a:lnTo>
                          <a:pt x="186" y="0"/>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5" name="Freeform 47"/>
                  <p:cNvSpPr>
                    <a:spLocks/>
                  </p:cNvSpPr>
                  <p:nvPr/>
                </p:nvSpPr>
                <p:spPr bwMode="auto">
                  <a:xfrm>
                    <a:off x="1924" y="2485"/>
                    <a:ext cx="225" cy="261"/>
                  </a:xfrm>
                  <a:custGeom>
                    <a:avLst/>
                    <a:gdLst>
                      <a:gd name="T0" fmla="*/ 0 w 225"/>
                      <a:gd name="T1" fmla="*/ 0 h 261"/>
                      <a:gd name="T2" fmla="*/ 224 w 225"/>
                      <a:gd name="T3" fmla="*/ 107 h 261"/>
                      <a:gd name="T4" fmla="*/ 224 w 225"/>
                      <a:gd name="T5" fmla="*/ 260 h 261"/>
                      <a:gd name="T6" fmla="*/ 0 w 225"/>
                      <a:gd name="T7" fmla="*/ 154 h 261"/>
                      <a:gd name="T8" fmla="*/ 0 w 225"/>
                      <a:gd name="T9" fmla="*/ 0 h 261"/>
                    </a:gdLst>
                    <a:ahLst/>
                    <a:cxnLst>
                      <a:cxn ang="0">
                        <a:pos x="T0" y="T1"/>
                      </a:cxn>
                      <a:cxn ang="0">
                        <a:pos x="T2" y="T3"/>
                      </a:cxn>
                      <a:cxn ang="0">
                        <a:pos x="T4" y="T5"/>
                      </a:cxn>
                      <a:cxn ang="0">
                        <a:pos x="T6" y="T7"/>
                      </a:cxn>
                      <a:cxn ang="0">
                        <a:pos x="T8" y="T9"/>
                      </a:cxn>
                    </a:cxnLst>
                    <a:rect l="0" t="0" r="r" b="b"/>
                    <a:pathLst>
                      <a:path w="225" h="261">
                        <a:moveTo>
                          <a:pt x="0" y="0"/>
                        </a:moveTo>
                        <a:lnTo>
                          <a:pt x="224" y="107"/>
                        </a:lnTo>
                        <a:lnTo>
                          <a:pt x="224" y="260"/>
                        </a:lnTo>
                        <a:lnTo>
                          <a:pt x="0" y="15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6" name="Freeform 48"/>
                  <p:cNvSpPr>
                    <a:spLocks/>
                  </p:cNvSpPr>
                  <p:nvPr/>
                </p:nvSpPr>
                <p:spPr bwMode="auto">
                  <a:xfrm>
                    <a:off x="2148" y="2594"/>
                    <a:ext cx="182" cy="148"/>
                  </a:xfrm>
                  <a:custGeom>
                    <a:avLst/>
                    <a:gdLst>
                      <a:gd name="T0" fmla="*/ 0 w 182"/>
                      <a:gd name="T1" fmla="*/ 0 h 148"/>
                      <a:gd name="T2" fmla="*/ 181 w 182"/>
                      <a:gd name="T3" fmla="*/ 0 h 148"/>
                      <a:gd name="T4" fmla="*/ 181 w 182"/>
                      <a:gd name="T5" fmla="*/ 147 h 148"/>
                      <a:gd name="T6" fmla="*/ 0 w 182"/>
                      <a:gd name="T7" fmla="*/ 147 h 148"/>
                      <a:gd name="T8" fmla="*/ 0 w 182"/>
                      <a:gd name="T9" fmla="*/ 0 h 148"/>
                    </a:gdLst>
                    <a:ahLst/>
                    <a:cxnLst>
                      <a:cxn ang="0">
                        <a:pos x="T0" y="T1"/>
                      </a:cxn>
                      <a:cxn ang="0">
                        <a:pos x="T2" y="T3"/>
                      </a:cxn>
                      <a:cxn ang="0">
                        <a:pos x="T4" y="T5"/>
                      </a:cxn>
                      <a:cxn ang="0">
                        <a:pos x="T6" y="T7"/>
                      </a:cxn>
                      <a:cxn ang="0">
                        <a:pos x="T8" y="T9"/>
                      </a:cxn>
                    </a:cxnLst>
                    <a:rect l="0" t="0" r="r" b="b"/>
                    <a:pathLst>
                      <a:path w="182" h="148">
                        <a:moveTo>
                          <a:pt x="0" y="0"/>
                        </a:moveTo>
                        <a:lnTo>
                          <a:pt x="181" y="0"/>
                        </a:lnTo>
                        <a:lnTo>
                          <a:pt x="181" y="147"/>
                        </a:lnTo>
                        <a:lnTo>
                          <a:pt x="0" y="147"/>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7" name="Freeform 49"/>
                  <p:cNvSpPr>
                    <a:spLocks/>
                  </p:cNvSpPr>
                  <p:nvPr/>
                </p:nvSpPr>
                <p:spPr bwMode="auto">
                  <a:xfrm>
                    <a:off x="2329" y="2524"/>
                    <a:ext cx="76" cy="152"/>
                  </a:xfrm>
                  <a:custGeom>
                    <a:avLst/>
                    <a:gdLst>
                      <a:gd name="T0" fmla="*/ 0 w 76"/>
                      <a:gd name="T1" fmla="*/ 2 h 152"/>
                      <a:gd name="T2" fmla="*/ 0 w 76"/>
                      <a:gd name="T3" fmla="*/ 151 h 152"/>
                      <a:gd name="T4" fmla="*/ 75 w 76"/>
                      <a:gd name="T5" fmla="*/ 151 h 152"/>
                      <a:gd name="T6" fmla="*/ 75 w 76"/>
                      <a:gd name="T7" fmla="*/ 0 h 152"/>
                      <a:gd name="T8" fmla="*/ 0 w 76"/>
                      <a:gd name="T9" fmla="*/ 2 h 152"/>
                    </a:gdLst>
                    <a:ahLst/>
                    <a:cxnLst>
                      <a:cxn ang="0">
                        <a:pos x="T0" y="T1"/>
                      </a:cxn>
                      <a:cxn ang="0">
                        <a:pos x="T2" y="T3"/>
                      </a:cxn>
                      <a:cxn ang="0">
                        <a:pos x="T4" y="T5"/>
                      </a:cxn>
                      <a:cxn ang="0">
                        <a:pos x="T6" y="T7"/>
                      </a:cxn>
                      <a:cxn ang="0">
                        <a:pos x="T8" y="T9"/>
                      </a:cxn>
                    </a:cxnLst>
                    <a:rect l="0" t="0" r="r" b="b"/>
                    <a:pathLst>
                      <a:path w="76" h="152">
                        <a:moveTo>
                          <a:pt x="0" y="2"/>
                        </a:moveTo>
                        <a:lnTo>
                          <a:pt x="0" y="151"/>
                        </a:lnTo>
                        <a:lnTo>
                          <a:pt x="75" y="151"/>
                        </a:lnTo>
                        <a:lnTo>
                          <a:pt x="75" y="0"/>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8" name="Freeform 50"/>
                  <p:cNvSpPr>
                    <a:spLocks/>
                  </p:cNvSpPr>
                  <p:nvPr/>
                </p:nvSpPr>
                <p:spPr bwMode="auto">
                  <a:xfrm>
                    <a:off x="2404" y="2528"/>
                    <a:ext cx="133" cy="263"/>
                  </a:xfrm>
                  <a:custGeom>
                    <a:avLst/>
                    <a:gdLst>
                      <a:gd name="T0" fmla="*/ 0 w 133"/>
                      <a:gd name="T1" fmla="*/ 0 h 263"/>
                      <a:gd name="T2" fmla="*/ 132 w 133"/>
                      <a:gd name="T3" fmla="*/ 109 h 263"/>
                      <a:gd name="T4" fmla="*/ 132 w 133"/>
                      <a:gd name="T5" fmla="*/ 262 h 263"/>
                      <a:gd name="T6" fmla="*/ 0 w 133"/>
                      <a:gd name="T7" fmla="*/ 147 h 263"/>
                      <a:gd name="T8" fmla="*/ 0 w 133"/>
                      <a:gd name="T9" fmla="*/ 0 h 263"/>
                    </a:gdLst>
                    <a:ahLst/>
                    <a:cxnLst>
                      <a:cxn ang="0">
                        <a:pos x="T0" y="T1"/>
                      </a:cxn>
                      <a:cxn ang="0">
                        <a:pos x="T2" y="T3"/>
                      </a:cxn>
                      <a:cxn ang="0">
                        <a:pos x="T4" y="T5"/>
                      </a:cxn>
                      <a:cxn ang="0">
                        <a:pos x="T6" y="T7"/>
                      </a:cxn>
                      <a:cxn ang="0">
                        <a:pos x="T8" y="T9"/>
                      </a:cxn>
                    </a:cxnLst>
                    <a:rect l="0" t="0" r="r" b="b"/>
                    <a:pathLst>
                      <a:path w="133" h="263">
                        <a:moveTo>
                          <a:pt x="0" y="0"/>
                        </a:moveTo>
                        <a:lnTo>
                          <a:pt x="132" y="109"/>
                        </a:lnTo>
                        <a:lnTo>
                          <a:pt x="132" y="262"/>
                        </a:lnTo>
                        <a:lnTo>
                          <a:pt x="0" y="147"/>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299" name="Freeform 51"/>
                  <p:cNvSpPr>
                    <a:spLocks/>
                  </p:cNvSpPr>
                  <p:nvPr/>
                </p:nvSpPr>
                <p:spPr bwMode="auto">
                  <a:xfrm>
                    <a:off x="2536" y="2637"/>
                    <a:ext cx="60" cy="263"/>
                  </a:xfrm>
                  <a:custGeom>
                    <a:avLst/>
                    <a:gdLst>
                      <a:gd name="T0" fmla="*/ 0 w 60"/>
                      <a:gd name="T1" fmla="*/ 0 h 263"/>
                      <a:gd name="T2" fmla="*/ 59 w 60"/>
                      <a:gd name="T3" fmla="*/ 108 h 263"/>
                      <a:gd name="T4" fmla="*/ 59 w 60"/>
                      <a:gd name="T5" fmla="*/ 262 h 263"/>
                      <a:gd name="T6" fmla="*/ 0 w 60"/>
                      <a:gd name="T7" fmla="*/ 153 h 263"/>
                      <a:gd name="T8" fmla="*/ 0 w 60"/>
                      <a:gd name="T9" fmla="*/ 0 h 263"/>
                    </a:gdLst>
                    <a:ahLst/>
                    <a:cxnLst>
                      <a:cxn ang="0">
                        <a:pos x="T0" y="T1"/>
                      </a:cxn>
                      <a:cxn ang="0">
                        <a:pos x="T2" y="T3"/>
                      </a:cxn>
                      <a:cxn ang="0">
                        <a:pos x="T4" y="T5"/>
                      </a:cxn>
                      <a:cxn ang="0">
                        <a:pos x="T6" y="T7"/>
                      </a:cxn>
                      <a:cxn ang="0">
                        <a:pos x="T8" y="T9"/>
                      </a:cxn>
                    </a:cxnLst>
                    <a:rect l="0" t="0" r="r" b="b"/>
                    <a:pathLst>
                      <a:path w="60" h="263">
                        <a:moveTo>
                          <a:pt x="0" y="0"/>
                        </a:moveTo>
                        <a:lnTo>
                          <a:pt x="59" y="108"/>
                        </a:lnTo>
                        <a:lnTo>
                          <a:pt x="59" y="262"/>
                        </a:lnTo>
                        <a:lnTo>
                          <a:pt x="0" y="153"/>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0" name="Freeform 52"/>
                  <p:cNvSpPr>
                    <a:spLocks/>
                  </p:cNvSpPr>
                  <p:nvPr/>
                </p:nvSpPr>
                <p:spPr bwMode="auto">
                  <a:xfrm>
                    <a:off x="2595" y="2745"/>
                    <a:ext cx="67" cy="193"/>
                  </a:xfrm>
                  <a:custGeom>
                    <a:avLst/>
                    <a:gdLst>
                      <a:gd name="T0" fmla="*/ 0 w 67"/>
                      <a:gd name="T1" fmla="*/ 0 h 193"/>
                      <a:gd name="T2" fmla="*/ 66 w 67"/>
                      <a:gd name="T3" fmla="*/ 39 h 193"/>
                      <a:gd name="T4" fmla="*/ 66 w 67"/>
                      <a:gd name="T5" fmla="*/ 192 h 193"/>
                      <a:gd name="T6" fmla="*/ 0 w 67"/>
                      <a:gd name="T7" fmla="*/ 152 h 193"/>
                      <a:gd name="T8" fmla="*/ 0 w 67"/>
                      <a:gd name="T9" fmla="*/ 0 h 193"/>
                    </a:gdLst>
                    <a:ahLst/>
                    <a:cxnLst>
                      <a:cxn ang="0">
                        <a:pos x="T0" y="T1"/>
                      </a:cxn>
                      <a:cxn ang="0">
                        <a:pos x="T2" y="T3"/>
                      </a:cxn>
                      <a:cxn ang="0">
                        <a:pos x="T4" y="T5"/>
                      </a:cxn>
                      <a:cxn ang="0">
                        <a:pos x="T6" y="T7"/>
                      </a:cxn>
                      <a:cxn ang="0">
                        <a:pos x="T8" y="T9"/>
                      </a:cxn>
                    </a:cxnLst>
                    <a:rect l="0" t="0" r="r" b="b"/>
                    <a:pathLst>
                      <a:path w="67" h="193">
                        <a:moveTo>
                          <a:pt x="0" y="0"/>
                        </a:moveTo>
                        <a:lnTo>
                          <a:pt x="66" y="39"/>
                        </a:lnTo>
                        <a:lnTo>
                          <a:pt x="66" y="192"/>
                        </a:lnTo>
                        <a:lnTo>
                          <a:pt x="0" y="152"/>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1" name="Freeform 53"/>
                  <p:cNvSpPr>
                    <a:spLocks/>
                  </p:cNvSpPr>
                  <p:nvPr/>
                </p:nvSpPr>
                <p:spPr bwMode="auto">
                  <a:xfrm>
                    <a:off x="2661" y="2733"/>
                    <a:ext cx="46" cy="201"/>
                  </a:xfrm>
                  <a:custGeom>
                    <a:avLst/>
                    <a:gdLst>
                      <a:gd name="T0" fmla="*/ 45 w 46"/>
                      <a:gd name="T1" fmla="*/ 0 h 201"/>
                      <a:gd name="T2" fmla="*/ 0 w 46"/>
                      <a:gd name="T3" fmla="*/ 51 h 201"/>
                      <a:gd name="T4" fmla="*/ 0 w 46"/>
                      <a:gd name="T5" fmla="*/ 200 h 201"/>
                      <a:gd name="T6" fmla="*/ 45 w 46"/>
                      <a:gd name="T7" fmla="*/ 151 h 201"/>
                      <a:gd name="T8" fmla="*/ 45 w 46"/>
                      <a:gd name="T9" fmla="*/ 0 h 201"/>
                    </a:gdLst>
                    <a:ahLst/>
                    <a:cxnLst>
                      <a:cxn ang="0">
                        <a:pos x="T0" y="T1"/>
                      </a:cxn>
                      <a:cxn ang="0">
                        <a:pos x="T2" y="T3"/>
                      </a:cxn>
                      <a:cxn ang="0">
                        <a:pos x="T4" y="T5"/>
                      </a:cxn>
                      <a:cxn ang="0">
                        <a:pos x="T6" y="T7"/>
                      </a:cxn>
                      <a:cxn ang="0">
                        <a:pos x="T8" y="T9"/>
                      </a:cxn>
                    </a:cxnLst>
                    <a:rect l="0" t="0" r="r" b="b"/>
                    <a:pathLst>
                      <a:path w="46" h="201">
                        <a:moveTo>
                          <a:pt x="45" y="0"/>
                        </a:moveTo>
                        <a:lnTo>
                          <a:pt x="0" y="51"/>
                        </a:lnTo>
                        <a:lnTo>
                          <a:pt x="0" y="200"/>
                        </a:lnTo>
                        <a:lnTo>
                          <a:pt x="45" y="151"/>
                        </a:lnTo>
                        <a:lnTo>
                          <a:pt x="45"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2" name="Freeform 54"/>
                  <p:cNvSpPr>
                    <a:spLocks/>
                  </p:cNvSpPr>
                  <p:nvPr/>
                </p:nvSpPr>
                <p:spPr bwMode="auto">
                  <a:xfrm>
                    <a:off x="2706" y="2733"/>
                    <a:ext cx="85" cy="181"/>
                  </a:xfrm>
                  <a:custGeom>
                    <a:avLst/>
                    <a:gdLst>
                      <a:gd name="T0" fmla="*/ 0 w 85"/>
                      <a:gd name="T1" fmla="*/ 0 h 181"/>
                      <a:gd name="T2" fmla="*/ 84 w 85"/>
                      <a:gd name="T3" fmla="*/ 29 h 181"/>
                      <a:gd name="T4" fmla="*/ 84 w 85"/>
                      <a:gd name="T5" fmla="*/ 180 h 181"/>
                      <a:gd name="T6" fmla="*/ 0 w 85"/>
                      <a:gd name="T7" fmla="*/ 153 h 181"/>
                      <a:gd name="T8" fmla="*/ 0 w 85"/>
                      <a:gd name="T9" fmla="*/ 0 h 181"/>
                    </a:gdLst>
                    <a:ahLst/>
                    <a:cxnLst>
                      <a:cxn ang="0">
                        <a:pos x="T0" y="T1"/>
                      </a:cxn>
                      <a:cxn ang="0">
                        <a:pos x="T2" y="T3"/>
                      </a:cxn>
                      <a:cxn ang="0">
                        <a:pos x="T4" y="T5"/>
                      </a:cxn>
                      <a:cxn ang="0">
                        <a:pos x="T6" y="T7"/>
                      </a:cxn>
                      <a:cxn ang="0">
                        <a:pos x="T8" y="T9"/>
                      </a:cxn>
                    </a:cxnLst>
                    <a:rect l="0" t="0" r="r" b="b"/>
                    <a:pathLst>
                      <a:path w="85" h="181">
                        <a:moveTo>
                          <a:pt x="0" y="0"/>
                        </a:moveTo>
                        <a:lnTo>
                          <a:pt x="84" y="29"/>
                        </a:lnTo>
                        <a:lnTo>
                          <a:pt x="84" y="180"/>
                        </a:lnTo>
                        <a:lnTo>
                          <a:pt x="0" y="153"/>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3" name="Freeform 55"/>
                  <p:cNvSpPr>
                    <a:spLocks/>
                  </p:cNvSpPr>
                  <p:nvPr/>
                </p:nvSpPr>
                <p:spPr bwMode="auto">
                  <a:xfrm>
                    <a:off x="2894" y="2938"/>
                    <a:ext cx="162" cy="211"/>
                  </a:xfrm>
                  <a:custGeom>
                    <a:avLst/>
                    <a:gdLst>
                      <a:gd name="T0" fmla="*/ 0 w 162"/>
                      <a:gd name="T1" fmla="*/ 0 h 211"/>
                      <a:gd name="T2" fmla="*/ 161 w 162"/>
                      <a:gd name="T3" fmla="*/ 54 h 211"/>
                      <a:gd name="T4" fmla="*/ 161 w 162"/>
                      <a:gd name="T5" fmla="*/ 210 h 211"/>
                      <a:gd name="T6" fmla="*/ 0 w 162"/>
                      <a:gd name="T7" fmla="*/ 154 h 211"/>
                      <a:gd name="T8" fmla="*/ 0 w 162"/>
                      <a:gd name="T9" fmla="*/ 0 h 211"/>
                    </a:gdLst>
                    <a:ahLst/>
                    <a:cxnLst>
                      <a:cxn ang="0">
                        <a:pos x="T0" y="T1"/>
                      </a:cxn>
                      <a:cxn ang="0">
                        <a:pos x="T2" y="T3"/>
                      </a:cxn>
                      <a:cxn ang="0">
                        <a:pos x="T4" y="T5"/>
                      </a:cxn>
                      <a:cxn ang="0">
                        <a:pos x="T6" y="T7"/>
                      </a:cxn>
                      <a:cxn ang="0">
                        <a:pos x="T8" y="T9"/>
                      </a:cxn>
                    </a:cxnLst>
                    <a:rect l="0" t="0" r="r" b="b"/>
                    <a:pathLst>
                      <a:path w="162" h="211">
                        <a:moveTo>
                          <a:pt x="0" y="0"/>
                        </a:moveTo>
                        <a:lnTo>
                          <a:pt x="161" y="54"/>
                        </a:lnTo>
                        <a:lnTo>
                          <a:pt x="161" y="210"/>
                        </a:lnTo>
                        <a:lnTo>
                          <a:pt x="0" y="15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4" name="Freeform 56"/>
                  <p:cNvSpPr>
                    <a:spLocks/>
                  </p:cNvSpPr>
                  <p:nvPr/>
                </p:nvSpPr>
                <p:spPr bwMode="auto">
                  <a:xfrm>
                    <a:off x="2790" y="2760"/>
                    <a:ext cx="105" cy="335"/>
                  </a:xfrm>
                  <a:custGeom>
                    <a:avLst/>
                    <a:gdLst>
                      <a:gd name="T0" fmla="*/ 0 w 105"/>
                      <a:gd name="T1" fmla="*/ 0 h 335"/>
                      <a:gd name="T2" fmla="*/ 104 w 105"/>
                      <a:gd name="T3" fmla="*/ 180 h 335"/>
                      <a:gd name="T4" fmla="*/ 104 w 105"/>
                      <a:gd name="T5" fmla="*/ 334 h 335"/>
                      <a:gd name="T6" fmla="*/ 0 w 105"/>
                      <a:gd name="T7" fmla="*/ 155 h 335"/>
                      <a:gd name="T8" fmla="*/ 0 w 105"/>
                      <a:gd name="T9" fmla="*/ 0 h 335"/>
                    </a:gdLst>
                    <a:ahLst/>
                    <a:cxnLst>
                      <a:cxn ang="0">
                        <a:pos x="T0" y="T1"/>
                      </a:cxn>
                      <a:cxn ang="0">
                        <a:pos x="T2" y="T3"/>
                      </a:cxn>
                      <a:cxn ang="0">
                        <a:pos x="T4" y="T5"/>
                      </a:cxn>
                      <a:cxn ang="0">
                        <a:pos x="T6" y="T7"/>
                      </a:cxn>
                      <a:cxn ang="0">
                        <a:pos x="T8" y="T9"/>
                      </a:cxn>
                    </a:cxnLst>
                    <a:rect l="0" t="0" r="r" b="b"/>
                    <a:pathLst>
                      <a:path w="105" h="335">
                        <a:moveTo>
                          <a:pt x="0" y="0"/>
                        </a:moveTo>
                        <a:lnTo>
                          <a:pt x="104" y="180"/>
                        </a:lnTo>
                        <a:lnTo>
                          <a:pt x="104" y="334"/>
                        </a:lnTo>
                        <a:lnTo>
                          <a:pt x="0" y="155"/>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5" name="Freeform 57"/>
                  <p:cNvSpPr>
                    <a:spLocks/>
                  </p:cNvSpPr>
                  <p:nvPr/>
                </p:nvSpPr>
                <p:spPr bwMode="auto">
                  <a:xfrm>
                    <a:off x="1247" y="1146"/>
                    <a:ext cx="37" cy="257"/>
                  </a:xfrm>
                  <a:custGeom>
                    <a:avLst/>
                    <a:gdLst>
                      <a:gd name="T0" fmla="*/ 0 w 37"/>
                      <a:gd name="T1" fmla="*/ 0 h 257"/>
                      <a:gd name="T2" fmla="*/ 36 w 37"/>
                      <a:gd name="T3" fmla="*/ 157 h 257"/>
                      <a:gd name="T4" fmla="*/ 24 w 37"/>
                      <a:gd name="T5" fmla="*/ 256 h 257"/>
                      <a:gd name="T6" fmla="*/ 0 w 37"/>
                      <a:gd name="T7" fmla="*/ 155 h 257"/>
                      <a:gd name="T8" fmla="*/ 0 w 37"/>
                      <a:gd name="T9" fmla="*/ 0 h 257"/>
                    </a:gdLst>
                    <a:ahLst/>
                    <a:cxnLst>
                      <a:cxn ang="0">
                        <a:pos x="T0" y="T1"/>
                      </a:cxn>
                      <a:cxn ang="0">
                        <a:pos x="T2" y="T3"/>
                      </a:cxn>
                      <a:cxn ang="0">
                        <a:pos x="T4" y="T5"/>
                      </a:cxn>
                      <a:cxn ang="0">
                        <a:pos x="T6" y="T7"/>
                      </a:cxn>
                      <a:cxn ang="0">
                        <a:pos x="T8" y="T9"/>
                      </a:cxn>
                    </a:cxnLst>
                    <a:rect l="0" t="0" r="r" b="b"/>
                    <a:pathLst>
                      <a:path w="37" h="257">
                        <a:moveTo>
                          <a:pt x="0" y="0"/>
                        </a:moveTo>
                        <a:lnTo>
                          <a:pt x="36" y="157"/>
                        </a:lnTo>
                        <a:lnTo>
                          <a:pt x="24" y="256"/>
                        </a:lnTo>
                        <a:lnTo>
                          <a:pt x="0" y="155"/>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6" name="Freeform 58"/>
                  <p:cNvSpPr>
                    <a:spLocks/>
                  </p:cNvSpPr>
                  <p:nvPr/>
                </p:nvSpPr>
                <p:spPr bwMode="auto">
                  <a:xfrm>
                    <a:off x="1245" y="1801"/>
                    <a:ext cx="57" cy="215"/>
                  </a:xfrm>
                  <a:custGeom>
                    <a:avLst/>
                    <a:gdLst>
                      <a:gd name="T0" fmla="*/ 0 w 57"/>
                      <a:gd name="T1" fmla="*/ 0 h 215"/>
                      <a:gd name="T2" fmla="*/ 56 w 57"/>
                      <a:gd name="T3" fmla="*/ 79 h 215"/>
                      <a:gd name="T4" fmla="*/ 44 w 57"/>
                      <a:gd name="T5" fmla="*/ 131 h 215"/>
                      <a:gd name="T6" fmla="*/ 44 w 57"/>
                      <a:gd name="T7" fmla="*/ 214 h 215"/>
                      <a:gd name="T8" fmla="*/ 0 w 57"/>
                      <a:gd name="T9" fmla="*/ 154 h 215"/>
                      <a:gd name="T10" fmla="*/ 0 w 57"/>
                      <a:gd name="T11" fmla="*/ 0 h 215"/>
                    </a:gdLst>
                    <a:ahLst/>
                    <a:cxnLst>
                      <a:cxn ang="0">
                        <a:pos x="T0" y="T1"/>
                      </a:cxn>
                      <a:cxn ang="0">
                        <a:pos x="T2" y="T3"/>
                      </a:cxn>
                      <a:cxn ang="0">
                        <a:pos x="T4" y="T5"/>
                      </a:cxn>
                      <a:cxn ang="0">
                        <a:pos x="T6" y="T7"/>
                      </a:cxn>
                      <a:cxn ang="0">
                        <a:pos x="T8" y="T9"/>
                      </a:cxn>
                      <a:cxn ang="0">
                        <a:pos x="T10" y="T11"/>
                      </a:cxn>
                    </a:cxnLst>
                    <a:rect l="0" t="0" r="r" b="b"/>
                    <a:pathLst>
                      <a:path w="57" h="215">
                        <a:moveTo>
                          <a:pt x="0" y="0"/>
                        </a:moveTo>
                        <a:lnTo>
                          <a:pt x="56" y="79"/>
                        </a:lnTo>
                        <a:lnTo>
                          <a:pt x="44" y="131"/>
                        </a:lnTo>
                        <a:lnTo>
                          <a:pt x="44" y="214"/>
                        </a:lnTo>
                        <a:lnTo>
                          <a:pt x="0" y="154"/>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07" name="Group 59"/>
                <p:cNvGrpSpPr>
                  <a:grpSpLocks/>
                </p:cNvGrpSpPr>
                <p:nvPr/>
              </p:nvGrpSpPr>
              <p:grpSpPr bwMode="auto">
                <a:xfrm>
                  <a:off x="3370" y="1117"/>
                  <a:ext cx="669" cy="611"/>
                  <a:chOff x="3370" y="1117"/>
                  <a:chExt cx="669" cy="611"/>
                </a:xfrm>
              </p:grpSpPr>
              <p:sp>
                <p:nvSpPr>
                  <p:cNvPr id="53308" name="Freeform 60"/>
                  <p:cNvSpPr>
                    <a:spLocks/>
                  </p:cNvSpPr>
                  <p:nvPr/>
                </p:nvSpPr>
                <p:spPr bwMode="auto">
                  <a:xfrm>
                    <a:off x="3732" y="1313"/>
                    <a:ext cx="210" cy="180"/>
                  </a:xfrm>
                  <a:custGeom>
                    <a:avLst/>
                    <a:gdLst>
                      <a:gd name="T0" fmla="*/ 0 w 210"/>
                      <a:gd name="T1" fmla="*/ 26 h 180"/>
                      <a:gd name="T2" fmla="*/ 209 w 210"/>
                      <a:gd name="T3" fmla="*/ 0 h 180"/>
                      <a:gd name="T4" fmla="*/ 209 w 210"/>
                      <a:gd name="T5" fmla="*/ 149 h 180"/>
                      <a:gd name="T6" fmla="*/ 0 w 210"/>
                      <a:gd name="T7" fmla="*/ 179 h 180"/>
                      <a:gd name="T8" fmla="*/ 0 w 210"/>
                      <a:gd name="T9" fmla="*/ 26 h 180"/>
                    </a:gdLst>
                    <a:ahLst/>
                    <a:cxnLst>
                      <a:cxn ang="0">
                        <a:pos x="T0" y="T1"/>
                      </a:cxn>
                      <a:cxn ang="0">
                        <a:pos x="T2" y="T3"/>
                      </a:cxn>
                      <a:cxn ang="0">
                        <a:pos x="T4" y="T5"/>
                      </a:cxn>
                      <a:cxn ang="0">
                        <a:pos x="T6" y="T7"/>
                      </a:cxn>
                      <a:cxn ang="0">
                        <a:pos x="T8" y="T9"/>
                      </a:cxn>
                    </a:cxnLst>
                    <a:rect l="0" t="0" r="r" b="b"/>
                    <a:pathLst>
                      <a:path w="210" h="180">
                        <a:moveTo>
                          <a:pt x="0" y="26"/>
                        </a:moveTo>
                        <a:lnTo>
                          <a:pt x="209" y="0"/>
                        </a:lnTo>
                        <a:lnTo>
                          <a:pt x="209" y="149"/>
                        </a:lnTo>
                        <a:lnTo>
                          <a:pt x="0" y="179"/>
                        </a:lnTo>
                        <a:lnTo>
                          <a:pt x="0" y="26"/>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09" name="Freeform 61"/>
                  <p:cNvSpPr>
                    <a:spLocks/>
                  </p:cNvSpPr>
                  <p:nvPr/>
                </p:nvSpPr>
                <p:spPr bwMode="auto">
                  <a:xfrm>
                    <a:off x="3660" y="1339"/>
                    <a:ext cx="82" cy="233"/>
                  </a:xfrm>
                  <a:custGeom>
                    <a:avLst/>
                    <a:gdLst>
                      <a:gd name="T0" fmla="*/ 81 w 82"/>
                      <a:gd name="T1" fmla="*/ 0 h 233"/>
                      <a:gd name="T2" fmla="*/ 81 w 82"/>
                      <a:gd name="T3" fmla="*/ 151 h 233"/>
                      <a:gd name="T4" fmla="*/ 0 w 82"/>
                      <a:gd name="T5" fmla="*/ 232 h 233"/>
                      <a:gd name="T6" fmla="*/ 0 w 82"/>
                      <a:gd name="T7" fmla="*/ 79 h 233"/>
                      <a:gd name="T8" fmla="*/ 81 w 82"/>
                      <a:gd name="T9" fmla="*/ 0 h 233"/>
                    </a:gdLst>
                    <a:ahLst/>
                    <a:cxnLst>
                      <a:cxn ang="0">
                        <a:pos x="T0" y="T1"/>
                      </a:cxn>
                      <a:cxn ang="0">
                        <a:pos x="T2" y="T3"/>
                      </a:cxn>
                      <a:cxn ang="0">
                        <a:pos x="T4" y="T5"/>
                      </a:cxn>
                      <a:cxn ang="0">
                        <a:pos x="T6" y="T7"/>
                      </a:cxn>
                      <a:cxn ang="0">
                        <a:pos x="T8" y="T9"/>
                      </a:cxn>
                    </a:cxnLst>
                    <a:rect l="0" t="0" r="r" b="b"/>
                    <a:pathLst>
                      <a:path w="82" h="233">
                        <a:moveTo>
                          <a:pt x="81" y="0"/>
                        </a:moveTo>
                        <a:lnTo>
                          <a:pt x="81" y="151"/>
                        </a:lnTo>
                        <a:lnTo>
                          <a:pt x="0" y="232"/>
                        </a:lnTo>
                        <a:lnTo>
                          <a:pt x="0" y="79"/>
                        </a:lnTo>
                        <a:lnTo>
                          <a:pt x="81"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10" name="Freeform 62"/>
                  <p:cNvSpPr>
                    <a:spLocks/>
                  </p:cNvSpPr>
                  <p:nvPr/>
                </p:nvSpPr>
                <p:spPr bwMode="auto">
                  <a:xfrm>
                    <a:off x="3370" y="1117"/>
                    <a:ext cx="120" cy="160"/>
                  </a:xfrm>
                  <a:custGeom>
                    <a:avLst/>
                    <a:gdLst>
                      <a:gd name="T0" fmla="*/ 119 w 120"/>
                      <a:gd name="T1" fmla="*/ 0 h 160"/>
                      <a:gd name="T2" fmla="*/ 14 w 120"/>
                      <a:gd name="T3" fmla="*/ 97 h 160"/>
                      <a:gd name="T4" fmla="*/ 0 w 120"/>
                      <a:gd name="T5" fmla="*/ 153 h 160"/>
                      <a:gd name="T6" fmla="*/ 95 w 120"/>
                      <a:gd name="T7" fmla="*/ 121 h 160"/>
                      <a:gd name="T8" fmla="*/ 119 w 120"/>
                      <a:gd name="T9" fmla="*/ 159 h 160"/>
                      <a:gd name="T10" fmla="*/ 119 w 120"/>
                      <a:gd name="T11" fmla="*/ 0 h 160"/>
                    </a:gdLst>
                    <a:ahLst/>
                    <a:cxnLst>
                      <a:cxn ang="0">
                        <a:pos x="T0" y="T1"/>
                      </a:cxn>
                      <a:cxn ang="0">
                        <a:pos x="T2" y="T3"/>
                      </a:cxn>
                      <a:cxn ang="0">
                        <a:pos x="T4" y="T5"/>
                      </a:cxn>
                      <a:cxn ang="0">
                        <a:pos x="T6" y="T7"/>
                      </a:cxn>
                      <a:cxn ang="0">
                        <a:pos x="T8" y="T9"/>
                      </a:cxn>
                      <a:cxn ang="0">
                        <a:pos x="T10" y="T11"/>
                      </a:cxn>
                    </a:cxnLst>
                    <a:rect l="0" t="0" r="r" b="b"/>
                    <a:pathLst>
                      <a:path w="120" h="160">
                        <a:moveTo>
                          <a:pt x="119" y="0"/>
                        </a:moveTo>
                        <a:lnTo>
                          <a:pt x="14" y="97"/>
                        </a:lnTo>
                        <a:lnTo>
                          <a:pt x="0" y="153"/>
                        </a:lnTo>
                        <a:lnTo>
                          <a:pt x="95" y="121"/>
                        </a:lnTo>
                        <a:lnTo>
                          <a:pt x="119" y="159"/>
                        </a:lnTo>
                        <a:lnTo>
                          <a:pt x="119"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11" name="Freeform 63"/>
                  <p:cNvSpPr>
                    <a:spLocks/>
                  </p:cNvSpPr>
                  <p:nvPr/>
                </p:nvSpPr>
                <p:spPr bwMode="auto">
                  <a:xfrm>
                    <a:off x="3622" y="1208"/>
                    <a:ext cx="67" cy="80"/>
                  </a:xfrm>
                  <a:custGeom>
                    <a:avLst/>
                    <a:gdLst>
                      <a:gd name="T0" fmla="*/ 66 w 67"/>
                      <a:gd name="T1" fmla="*/ 0 h 80"/>
                      <a:gd name="T2" fmla="*/ 0 w 67"/>
                      <a:gd name="T3" fmla="*/ 54 h 80"/>
                      <a:gd name="T4" fmla="*/ 66 w 67"/>
                      <a:gd name="T5" fmla="*/ 79 h 80"/>
                      <a:gd name="T6" fmla="*/ 66 w 67"/>
                      <a:gd name="T7" fmla="*/ 0 h 80"/>
                    </a:gdLst>
                    <a:ahLst/>
                    <a:cxnLst>
                      <a:cxn ang="0">
                        <a:pos x="T0" y="T1"/>
                      </a:cxn>
                      <a:cxn ang="0">
                        <a:pos x="T2" y="T3"/>
                      </a:cxn>
                      <a:cxn ang="0">
                        <a:pos x="T4" y="T5"/>
                      </a:cxn>
                      <a:cxn ang="0">
                        <a:pos x="T6" y="T7"/>
                      </a:cxn>
                    </a:cxnLst>
                    <a:rect l="0" t="0" r="r" b="b"/>
                    <a:pathLst>
                      <a:path w="67" h="80">
                        <a:moveTo>
                          <a:pt x="66" y="0"/>
                        </a:moveTo>
                        <a:lnTo>
                          <a:pt x="0" y="54"/>
                        </a:lnTo>
                        <a:lnTo>
                          <a:pt x="66" y="79"/>
                        </a:lnTo>
                        <a:lnTo>
                          <a:pt x="66"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12" name="Freeform 64"/>
                  <p:cNvSpPr>
                    <a:spLocks/>
                  </p:cNvSpPr>
                  <p:nvPr/>
                </p:nvSpPr>
                <p:spPr bwMode="auto">
                  <a:xfrm>
                    <a:off x="3690" y="1426"/>
                    <a:ext cx="47" cy="220"/>
                  </a:xfrm>
                  <a:custGeom>
                    <a:avLst/>
                    <a:gdLst>
                      <a:gd name="T0" fmla="*/ 46 w 47"/>
                      <a:gd name="T1" fmla="*/ 0 h 220"/>
                      <a:gd name="T2" fmla="*/ 0 w 47"/>
                      <a:gd name="T3" fmla="*/ 60 h 220"/>
                      <a:gd name="T4" fmla="*/ 0 w 47"/>
                      <a:gd name="T5" fmla="*/ 219 h 220"/>
                      <a:gd name="T6" fmla="*/ 46 w 47"/>
                      <a:gd name="T7" fmla="*/ 154 h 220"/>
                      <a:gd name="T8" fmla="*/ 46 w 47"/>
                      <a:gd name="T9" fmla="*/ 0 h 220"/>
                    </a:gdLst>
                    <a:ahLst/>
                    <a:cxnLst>
                      <a:cxn ang="0">
                        <a:pos x="T0" y="T1"/>
                      </a:cxn>
                      <a:cxn ang="0">
                        <a:pos x="T2" y="T3"/>
                      </a:cxn>
                      <a:cxn ang="0">
                        <a:pos x="T4" y="T5"/>
                      </a:cxn>
                      <a:cxn ang="0">
                        <a:pos x="T6" y="T7"/>
                      </a:cxn>
                      <a:cxn ang="0">
                        <a:pos x="T8" y="T9"/>
                      </a:cxn>
                    </a:cxnLst>
                    <a:rect l="0" t="0" r="r" b="b"/>
                    <a:pathLst>
                      <a:path w="47" h="220">
                        <a:moveTo>
                          <a:pt x="46" y="0"/>
                        </a:moveTo>
                        <a:lnTo>
                          <a:pt x="0" y="60"/>
                        </a:lnTo>
                        <a:lnTo>
                          <a:pt x="0" y="219"/>
                        </a:lnTo>
                        <a:lnTo>
                          <a:pt x="46" y="154"/>
                        </a:lnTo>
                        <a:lnTo>
                          <a:pt x="46"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13" name="Freeform 65"/>
                  <p:cNvSpPr>
                    <a:spLocks/>
                  </p:cNvSpPr>
                  <p:nvPr/>
                </p:nvSpPr>
                <p:spPr bwMode="auto">
                  <a:xfrm>
                    <a:off x="3670" y="1498"/>
                    <a:ext cx="19" cy="180"/>
                  </a:xfrm>
                  <a:custGeom>
                    <a:avLst/>
                    <a:gdLst>
                      <a:gd name="T0" fmla="*/ 18 w 19"/>
                      <a:gd name="T1" fmla="*/ 0 h 180"/>
                      <a:gd name="T2" fmla="*/ 18 w 19"/>
                      <a:gd name="T3" fmla="*/ 145 h 180"/>
                      <a:gd name="T4" fmla="*/ 14 w 19"/>
                      <a:gd name="T5" fmla="*/ 179 h 180"/>
                      <a:gd name="T6" fmla="*/ 0 w 19"/>
                      <a:gd name="T7" fmla="*/ 141 h 180"/>
                      <a:gd name="T8" fmla="*/ 18 w 19"/>
                      <a:gd name="T9" fmla="*/ 0 h 180"/>
                    </a:gdLst>
                    <a:ahLst/>
                    <a:cxnLst>
                      <a:cxn ang="0">
                        <a:pos x="T0" y="T1"/>
                      </a:cxn>
                      <a:cxn ang="0">
                        <a:pos x="T2" y="T3"/>
                      </a:cxn>
                      <a:cxn ang="0">
                        <a:pos x="T4" y="T5"/>
                      </a:cxn>
                      <a:cxn ang="0">
                        <a:pos x="T6" y="T7"/>
                      </a:cxn>
                      <a:cxn ang="0">
                        <a:pos x="T8" y="T9"/>
                      </a:cxn>
                    </a:cxnLst>
                    <a:rect l="0" t="0" r="r" b="b"/>
                    <a:pathLst>
                      <a:path w="19" h="180">
                        <a:moveTo>
                          <a:pt x="18" y="0"/>
                        </a:moveTo>
                        <a:lnTo>
                          <a:pt x="18" y="145"/>
                        </a:lnTo>
                        <a:lnTo>
                          <a:pt x="14" y="179"/>
                        </a:lnTo>
                        <a:lnTo>
                          <a:pt x="0" y="141"/>
                        </a:lnTo>
                        <a:lnTo>
                          <a:pt x="18"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14" name="Freeform 66"/>
                  <p:cNvSpPr>
                    <a:spLocks/>
                  </p:cNvSpPr>
                  <p:nvPr/>
                </p:nvSpPr>
                <p:spPr bwMode="auto">
                  <a:xfrm>
                    <a:off x="3942" y="1460"/>
                    <a:ext cx="58" cy="83"/>
                  </a:xfrm>
                  <a:custGeom>
                    <a:avLst/>
                    <a:gdLst>
                      <a:gd name="T0" fmla="*/ 57 w 58"/>
                      <a:gd name="T1" fmla="*/ 0 h 83"/>
                      <a:gd name="T2" fmla="*/ 0 w 58"/>
                      <a:gd name="T3" fmla="*/ 58 h 83"/>
                      <a:gd name="T4" fmla="*/ 16 w 58"/>
                      <a:gd name="T5" fmla="*/ 82 h 83"/>
                      <a:gd name="T6" fmla="*/ 57 w 58"/>
                      <a:gd name="T7" fmla="*/ 58 h 83"/>
                      <a:gd name="T8" fmla="*/ 57 w 58"/>
                      <a:gd name="T9" fmla="*/ 0 h 83"/>
                    </a:gdLst>
                    <a:ahLst/>
                    <a:cxnLst>
                      <a:cxn ang="0">
                        <a:pos x="T0" y="T1"/>
                      </a:cxn>
                      <a:cxn ang="0">
                        <a:pos x="T2" y="T3"/>
                      </a:cxn>
                      <a:cxn ang="0">
                        <a:pos x="T4" y="T5"/>
                      </a:cxn>
                      <a:cxn ang="0">
                        <a:pos x="T6" y="T7"/>
                      </a:cxn>
                      <a:cxn ang="0">
                        <a:pos x="T8" y="T9"/>
                      </a:cxn>
                    </a:cxnLst>
                    <a:rect l="0" t="0" r="r" b="b"/>
                    <a:pathLst>
                      <a:path w="58" h="83">
                        <a:moveTo>
                          <a:pt x="57" y="0"/>
                        </a:moveTo>
                        <a:lnTo>
                          <a:pt x="0" y="58"/>
                        </a:lnTo>
                        <a:lnTo>
                          <a:pt x="16" y="82"/>
                        </a:lnTo>
                        <a:lnTo>
                          <a:pt x="57" y="58"/>
                        </a:lnTo>
                        <a:lnTo>
                          <a:pt x="57"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15" name="Freeform 67"/>
                  <p:cNvSpPr>
                    <a:spLocks/>
                  </p:cNvSpPr>
                  <p:nvPr/>
                </p:nvSpPr>
                <p:spPr bwMode="auto">
                  <a:xfrm>
                    <a:off x="3979" y="1611"/>
                    <a:ext cx="60" cy="117"/>
                  </a:xfrm>
                  <a:custGeom>
                    <a:avLst/>
                    <a:gdLst>
                      <a:gd name="T0" fmla="*/ 59 w 60"/>
                      <a:gd name="T1" fmla="*/ 0 h 117"/>
                      <a:gd name="T2" fmla="*/ 0 w 60"/>
                      <a:gd name="T3" fmla="*/ 77 h 117"/>
                      <a:gd name="T4" fmla="*/ 0 w 60"/>
                      <a:gd name="T5" fmla="*/ 91 h 117"/>
                      <a:gd name="T6" fmla="*/ 44 w 60"/>
                      <a:gd name="T7" fmla="*/ 116 h 117"/>
                      <a:gd name="T8" fmla="*/ 59 w 60"/>
                      <a:gd name="T9" fmla="*/ 116 h 117"/>
                      <a:gd name="T10" fmla="*/ 59 w 60"/>
                      <a:gd name="T11" fmla="*/ 0 h 117"/>
                    </a:gdLst>
                    <a:ahLst/>
                    <a:cxnLst>
                      <a:cxn ang="0">
                        <a:pos x="T0" y="T1"/>
                      </a:cxn>
                      <a:cxn ang="0">
                        <a:pos x="T2" y="T3"/>
                      </a:cxn>
                      <a:cxn ang="0">
                        <a:pos x="T4" y="T5"/>
                      </a:cxn>
                      <a:cxn ang="0">
                        <a:pos x="T6" y="T7"/>
                      </a:cxn>
                      <a:cxn ang="0">
                        <a:pos x="T8" y="T9"/>
                      </a:cxn>
                      <a:cxn ang="0">
                        <a:pos x="T10" y="T11"/>
                      </a:cxn>
                    </a:cxnLst>
                    <a:rect l="0" t="0" r="r" b="b"/>
                    <a:pathLst>
                      <a:path w="60" h="117">
                        <a:moveTo>
                          <a:pt x="59" y="0"/>
                        </a:moveTo>
                        <a:lnTo>
                          <a:pt x="0" y="77"/>
                        </a:lnTo>
                        <a:lnTo>
                          <a:pt x="0" y="91"/>
                        </a:lnTo>
                        <a:lnTo>
                          <a:pt x="44" y="116"/>
                        </a:lnTo>
                        <a:lnTo>
                          <a:pt x="59" y="116"/>
                        </a:lnTo>
                        <a:lnTo>
                          <a:pt x="59"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sp>
            <p:nvSpPr>
              <p:cNvPr id="53316" name="Freeform 68"/>
              <p:cNvSpPr>
                <a:spLocks/>
              </p:cNvSpPr>
              <p:nvPr/>
            </p:nvSpPr>
            <p:spPr bwMode="auto">
              <a:xfrm>
                <a:off x="1245" y="1058"/>
                <a:ext cx="3825" cy="2031"/>
              </a:xfrm>
              <a:custGeom>
                <a:avLst/>
                <a:gdLst>
                  <a:gd name="T0" fmla="*/ 131 w 3825"/>
                  <a:gd name="T1" fmla="*/ 84 h 2031"/>
                  <a:gd name="T2" fmla="*/ 38 w 3825"/>
                  <a:gd name="T3" fmla="*/ 249 h 2031"/>
                  <a:gd name="T4" fmla="*/ 0 w 3825"/>
                  <a:gd name="T5" fmla="*/ 744 h 2031"/>
                  <a:gd name="T6" fmla="*/ 135 w 3825"/>
                  <a:gd name="T7" fmla="*/ 1016 h 2031"/>
                  <a:gd name="T8" fmla="*/ 496 w 3825"/>
                  <a:gd name="T9" fmla="*/ 1396 h 2031"/>
                  <a:gd name="T10" fmla="*/ 903 w 3825"/>
                  <a:gd name="T11" fmla="*/ 1533 h 2031"/>
                  <a:gd name="T12" fmla="*/ 1159 w 3825"/>
                  <a:gd name="T13" fmla="*/ 1466 h 2031"/>
                  <a:gd name="T14" fmla="*/ 1417 w 3825"/>
                  <a:gd name="T15" fmla="*/ 1724 h 2031"/>
                  <a:gd name="T16" fmla="*/ 1650 w 3825"/>
                  <a:gd name="T17" fmla="*/ 1882 h 2031"/>
                  <a:gd name="T18" fmla="*/ 1825 w 3825"/>
                  <a:gd name="T19" fmla="*/ 1767 h 2031"/>
                  <a:gd name="T20" fmla="*/ 2210 w 3825"/>
                  <a:gd name="T21" fmla="*/ 1704 h 2031"/>
                  <a:gd name="T22" fmla="*/ 2371 w 3825"/>
                  <a:gd name="T23" fmla="*/ 1607 h 2031"/>
                  <a:gd name="T24" fmla="*/ 2594 w 3825"/>
                  <a:gd name="T25" fmla="*/ 1666 h 2031"/>
                  <a:gd name="T26" fmla="*/ 2740 w 3825"/>
                  <a:gd name="T27" fmla="*/ 1797 h 2031"/>
                  <a:gd name="T28" fmla="*/ 2841 w 3825"/>
                  <a:gd name="T29" fmla="*/ 2030 h 2031"/>
                  <a:gd name="T30" fmla="*/ 2970 w 3825"/>
                  <a:gd name="T31" fmla="*/ 1880 h 2031"/>
                  <a:gd name="T32" fmla="*/ 2857 w 3825"/>
                  <a:gd name="T33" fmla="*/ 1593 h 2031"/>
                  <a:gd name="T34" fmla="*/ 2970 w 3825"/>
                  <a:gd name="T35" fmla="*/ 1416 h 2031"/>
                  <a:gd name="T36" fmla="*/ 3185 w 3825"/>
                  <a:gd name="T37" fmla="*/ 1240 h 2031"/>
                  <a:gd name="T38" fmla="*/ 3238 w 3825"/>
                  <a:gd name="T39" fmla="*/ 998 h 2031"/>
                  <a:gd name="T40" fmla="*/ 3253 w 3825"/>
                  <a:gd name="T41" fmla="*/ 867 h 2031"/>
                  <a:gd name="T42" fmla="*/ 3339 w 3825"/>
                  <a:gd name="T43" fmla="*/ 826 h 2031"/>
                  <a:gd name="T44" fmla="*/ 3337 w 3825"/>
                  <a:gd name="T45" fmla="*/ 743 h 2031"/>
                  <a:gd name="T46" fmla="*/ 3500 w 3825"/>
                  <a:gd name="T47" fmla="*/ 679 h 2031"/>
                  <a:gd name="T48" fmla="*/ 3581 w 3825"/>
                  <a:gd name="T49" fmla="*/ 662 h 2031"/>
                  <a:gd name="T50" fmla="*/ 3563 w 3825"/>
                  <a:gd name="T51" fmla="*/ 577 h 2031"/>
                  <a:gd name="T52" fmla="*/ 3579 w 3825"/>
                  <a:gd name="T53" fmla="*/ 517 h 2031"/>
                  <a:gd name="T54" fmla="*/ 3824 w 3825"/>
                  <a:gd name="T55" fmla="*/ 325 h 2031"/>
                  <a:gd name="T56" fmla="*/ 3762 w 3825"/>
                  <a:gd name="T57" fmla="*/ 151 h 2031"/>
                  <a:gd name="T58" fmla="*/ 3635 w 3825"/>
                  <a:gd name="T59" fmla="*/ 187 h 2031"/>
                  <a:gd name="T60" fmla="*/ 3391 w 3825"/>
                  <a:gd name="T61" fmla="*/ 356 h 2031"/>
                  <a:gd name="T62" fmla="*/ 3222 w 3825"/>
                  <a:gd name="T63" fmla="*/ 481 h 2031"/>
                  <a:gd name="T64" fmla="*/ 3025 w 3825"/>
                  <a:gd name="T65" fmla="*/ 511 h 2031"/>
                  <a:gd name="T66" fmla="*/ 2928 w 3825"/>
                  <a:gd name="T67" fmla="*/ 628 h 2031"/>
                  <a:gd name="T68" fmla="*/ 2737 w 3825"/>
                  <a:gd name="T69" fmla="*/ 648 h 2031"/>
                  <a:gd name="T70" fmla="*/ 2787 w 3825"/>
                  <a:gd name="T71" fmla="*/ 457 h 2031"/>
                  <a:gd name="T72" fmla="*/ 2698 w 3825"/>
                  <a:gd name="T73" fmla="*/ 459 h 2031"/>
                  <a:gd name="T74" fmla="*/ 2641 w 3825"/>
                  <a:gd name="T75" fmla="*/ 306 h 2031"/>
                  <a:gd name="T76" fmla="*/ 2534 w 3825"/>
                  <a:gd name="T77" fmla="*/ 548 h 2031"/>
                  <a:gd name="T78" fmla="*/ 2448 w 3825"/>
                  <a:gd name="T79" fmla="*/ 648 h 2031"/>
                  <a:gd name="T80" fmla="*/ 2492 w 3825"/>
                  <a:gd name="T81" fmla="*/ 370 h 2031"/>
                  <a:gd name="T82" fmla="*/ 2494 w 3825"/>
                  <a:gd name="T83" fmla="*/ 282 h 2031"/>
                  <a:gd name="T84" fmla="*/ 2490 w 3825"/>
                  <a:gd name="T85" fmla="*/ 249 h 2031"/>
                  <a:gd name="T86" fmla="*/ 2389 w 3825"/>
                  <a:gd name="T87" fmla="*/ 141 h 2031"/>
                  <a:gd name="T88" fmla="*/ 2126 w 3825"/>
                  <a:gd name="T89" fmla="*/ 211 h 2031"/>
                  <a:gd name="T90" fmla="*/ 1944 w 3825"/>
                  <a:gd name="T91"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5" h="2031">
                    <a:moveTo>
                      <a:pt x="1944" y="0"/>
                    </a:moveTo>
                    <a:lnTo>
                      <a:pt x="111" y="0"/>
                    </a:lnTo>
                    <a:lnTo>
                      <a:pt x="131" y="84"/>
                    </a:lnTo>
                    <a:lnTo>
                      <a:pt x="119" y="108"/>
                    </a:lnTo>
                    <a:lnTo>
                      <a:pt x="2" y="88"/>
                    </a:lnTo>
                    <a:lnTo>
                      <a:pt x="38" y="249"/>
                    </a:lnTo>
                    <a:lnTo>
                      <a:pt x="6" y="544"/>
                    </a:lnTo>
                    <a:lnTo>
                      <a:pt x="20" y="626"/>
                    </a:lnTo>
                    <a:lnTo>
                      <a:pt x="0" y="744"/>
                    </a:lnTo>
                    <a:lnTo>
                      <a:pt x="57" y="819"/>
                    </a:lnTo>
                    <a:lnTo>
                      <a:pt x="44" y="875"/>
                    </a:lnTo>
                    <a:lnTo>
                      <a:pt x="135" y="1016"/>
                    </a:lnTo>
                    <a:lnTo>
                      <a:pt x="280" y="1270"/>
                    </a:lnTo>
                    <a:lnTo>
                      <a:pt x="334" y="1270"/>
                    </a:lnTo>
                    <a:lnTo>
                      <a:pt x="496" y="1396"/>
                    </a:lnTo>
                    <a:lnTo>
                      <a:pt x="680" y="1394"/>
                    </a:lnTo>
                    <a:lnTo>
                      <a:pt x="680" y="1428"/>
                    </a:lnTo>
                    <a:lnTo>
                      <a:pt x="903" y="1533"/>
                    </a:lnTo>
                    <a:lnTo>
                      <a:pt x="1085" y="1533"/>
                    </a:lnTo>
                    <a:lnTo>
                      <a:pt x="1085" y="1466"/>
                    </a:lnTo>
                    <a:lnTo>
                      <a:pt x="1159" y="1466"/>
                    </a:lnTo>
                    <a:lnTo>
                      <a:pt x="1292" y="1579"/>
                    </a:lnTo>
                    <a:lnTo>
                      <a:pt x="1353" y="1688"/>
                    </a:lnTo>
                    <a:lnTo>
                      <a:pt x="1417" y="1724"/>
                    </a:lnTo>
                    <a:lnTo>
                      <a:pt x="1459" y="1676"/>
                    </a:lnTo>
                    <a:lnTo>
                      <a:pt x="1546" y="1704"/>
                    </a:lnTo>
                    <a:lnTo>
                      <a:pt x="1650" y="1882"/>
                    </a:lnTo>
                    <a:lnTo>
                      <a:pt x="1811" y="1938"/>
                    </a:lnTo>
                    <a:lnTo>
                      <a:pt x="1795" y="1845"/>
                    </a:lnTo>
                    <a:lnTo>
                      <a:pt x="1825" y="1767"/>
                    </a:lnTo>
                    <a:lnTo>
                      <a:pt x="1950" y="1664"/>
                    </a:lnTo>
                    <a:lnTo>
                      <a:pt x="2036" y="1642"/>
                    </a:lnTo>
                    <a:lnTo>
                      <a:pt x="2210" y="1704"/>
                    </a:lnTo>
                    <a:lnTo>
                      <a:pt x="2348" y="1710"/>
                    </a:lnTo>
                    <a:lnTo>
                      <a:pt x="2322" y="1640"/>
                    </a:lnTo>
                    <a:lnTo>
                      <a:pt x="2371" y="1607"/>
                    </a:lnTo>
                    <a:lnTo>
                      <a:pt x="2435" y="1603"/>
                    </a:lnTo>
                    <a:lnTo>
                      <a:pt x="2520" y="1603"/>
                    </a:lnTo>
                    <a:lnTo>
                      <a:pt x="2594" y="1666"/>
                    </a:lnTo>
                    <a:lnTo>
                      <a:pt x="2685" y="1648"/>
                    </a:lnTo>
                    <a:lnTo>
                      <a:pt x="2754" y="1724"/>
                    </a:lnTo>
                    <a:lnTo>
                      <a:pt x="2740" y="1797"/>
                    </a:lnTo>
                    <a:lnTo>
                      <a:pt x="2799" y="1884"/>
                    </a:lnTo>
                    <a:lnTo>
                      <a:pt x="2823" y="1884"/>
                    </a:lnTo>
                    <a:lnTo>
                      <a:pt x="2841" y="2030"/>
                    </a:lnTo>
                    <a:lnTo>
                      <a:pt x="2903" y="2022"/>
                    </a:lnTo>
                    <a:lnTo>
                      <a:pt x="2980" y="1952"/>
                    </a:lnTo>
                    <a:lnTo>
                      <a:pt x="2970" y="1880"/>
                    </a:lnTo>
                    <a:lnTo>
                      <a:pt x="2942" y="1785"/>
                    </a:lnTo>
                    <a:lnTo>
                      <a:pt x="2867" y="1654"/>
                    </a:lnTo>
                    <a:lnTo>
                      <a:pt x="2857" y="1593"/>
                    </a:lnTo>
                    <a:lnTo>
                      <a:pt x="2895" y="1487"/>
                    </a:lnTo>
                    <a:lnTo>
                      <a:pt x="2903" y="1438"/>
                    </a:lnTo>
                    <a:lnTo>
                      <a:pt x="2970" y="1416"/>
                    </a:lnTo>
                    <a:lnTo>
                      <a:pt x="3052" y="1328"/>
                    </a:lnTo>
                    <a:lnTo>
                      <a:pt x="3091" y="1268"/>
                    </a:lnTo>
                    <a:lnTo>
                      <a:pt x="3185" y="1240"/>
                    </a:lnTo>
                    <a:lnTo>
                      <a:pt x="3252" y="1167"/>
                    </a:lnTo>
                    <a:lnTo>
                      <a:pt x="3201" y="1038"/>
                    </a:lnTo>
                    <a:lnTo>
                      <a:pt x="3238" y="998"/>
                    </a:lnTo>
                    <a:lnTo>
                      <a:pt x="3274" y="929"/>
                    </a:lnTo>
                    <a:lnTo>
                      <a:pt x="3288" y="905"/>
                    </a:lnTo>
                    <a:lnTo>
                      <a:pt x="3253" y="867"/>
                    </a:lnTo>
                    <a:lnTo>
                      <a:pt x="3255" y="831"/>
                    </a:lnTo>
                    <a:lnTo>
                      <a:pt x="3295" y="886"/>
                    </a:lnTo>
                    <a:lnTo>
                      <a:pt x="3339" y="826"/>
                    </a:lnTo>
                    <a:lnTo>
                      <a:pt x="3351" y="766"/>
                    </a:lnTo>
                    <a:lnTo>
                      <a:pt x="3333" y="751"/>
                    </a:lnTo>
                    <a:lnTo>
                      <a:pt x="3337" y="743"/>
                    </a:lnTo>
                    <a:lnTo>
                      <a:pt x="3351" y="723"/>
                    </a:lnTo>
                    <a:lnTo>
                      <a:pt x="3377" y="695"/>
                    </a:lnTo>
                    <a:lnTo>
                      <a:pt x="3500" y="679"/>
                    </a:lnTo>
                    <a:lnTo>
                      <a:pt x="3530" y="675"/>
                    </a:lnTo>
                    <a:lnTo>
                      <a:pt x="3548" y="632"/>
                    </a:lnTo>
                    <a:lnTo>
                      <a:pt x="3581" y="662"/>
                    </a:lnTo>
                    <a:lnTo>
                      <a:pt x="3637" y="642"/>
                    </a:lnTo>
                    <a:lnTo>
                      <a:pt x="3591" y="636"/>
                    </a:lnTo>
                    <a:lnTo>
                      <a:pt x="3563" y="577"/>
                    </a:lnTo>
                    <a:lnTo>
                      <a:pt x="3585" y="559"/>
                    </a:lnTo>
                    <a:lnTo>
                      <a:pt x="3571" y="527"/>
                    </a:lnTo>
                    <a:lnTo>
                      <a:pt x="3579" y="517"/>
                    </a:lnTo>
                    <a:lnTo>
                      <a:pt x="3637" y="484"/>
                    </a:lnTo>
                    <a:lnTo>
                      <a:pt x="3645" y="456"/>
                    </a:lnTo>
                    <a:lnTo>
                      <a:pt x="3824" y="325"/>
                    </a:lnTo>
                    <a:lnTo>
                      <a:pt x="3814" y="274"/>
                    </a:lnTo>
                    <a:lnTo>
                      <a:pt x="3786" y="259"/>
                    </a:lnTo>
                    <a:lnTo>
                      <a:pt x="3762" y="151"/>
                    </a:lnTo>
                    <a:lnTo>
                      <a:pt x="3710" y="167"/>
                    </a:lnTo>
                    <a:lnTo>
                      <a:pt x="3687" y="151"/>
                    </a:lnTo>
                    <a:lnTo>
                      <a:pt x="3635" y="187"/>
                    </a:lnTo>
                    <a:lnTo>
                      <a:pt x="3581" y="292"/>
                    </a:lnTo>
                    <a:lnTo>
                      <a:pt x="3534" y="356"/>
                    </a:lnTo>
                    <a:lnTo>
                      <a:pt x="3391" y="356"/>
                    </a:lnTo>
                    <a:lnTo>
                      <a:pt x="3299" y="358"/>
                    </a:lnTo>
                    <a:lnTo>
                      <a:pt x="3204" y="447"/>
                    </a:lnTo>
                    <a:lnTo>
                      <a:pt x="3222" y="481"/>
                    </a:lnTo>
                    <a:lnTo>
                      <a:pt x="3164" y="523"/>
                    </a:lnTo>
                    <a:lnTo>
                      <a:pt x="3097" y="515"/>
                    </a:lnTo>
                    <a:lnTo>
                      <a:pt x="3025" y="511"/>
                    </a:lnTo>
                    <a:lnTo>
                      <a:pt x="3009" y="558"/>
                    </a:lnTo>
                    <a:lnTo>
                      <a:pt x="2977" y="590"/>
                    </a:lnTo>
                    <a:lnTo>
                      <a:pt x="2928" y="628"/>
                    </a:lnTo>
                    <a:lnTo>
                      <a:pt x="2842" y="669"/>
                    </a:lnTo>
                    <a:lnTo>
                      <a:pt x="2777" y="669"/>
                    </a:lnTo>
                    <a:lnTo>
                      <a:pt x="2737" y="648"/>
                    </a:lnTo>
                    <a:lnTo>
                      <a:pt x="2737" y="626"/>
                    </a:lnTo>
                    <a:lnTo>
                      <a:pt x="2795" y="550"/>
                    </a:lnTo>
                    <a:lnTo>
                      <a:pt x="2787" y="457"/>
                    </a:lnTo>
                    <a:lnTo>
                      <a:pt x="2767" y="453"/>
                    </a:lnTo>
                    <a:lnTo>
                      <a:pt x="2712" y="485"/>
                    </a:lnTo>
                    <a:lnTo>
                      <a:pt x="2698" y="459"/>
                    </a:lnTo>
                    <a:lnTo>
                      <a:pt x="2753" y="405"/>
                    </a:lnTo>
                    <a:lnTo>
                      <a:pt x="2732" y="334"/>
                    </a:lnTo>
                    <a:lnTo>
                      <a:pt x="2641" y="306"/>
                    </a:lnTo>
                    <a:lnTo>
                      <a:pt x="2545" y="398"/>
                    </a:lnTo>
                    <a:lnTo>
                      <a:pt x="2514" y="481"/>
                    </a:lnTo>
                    <a:lnTo>
                      <a:pt x="2534" y="548"/>
                    </a:lnTo>
                    <a:lnTo>
                      <a:pt x="2500" y="646"/>
                    </a:lnTo>
                    <a:lnTo>
                      <a:pt x="2468" y="658"/>
                    </a:lnTo>
                    <a:lnTo>
                      <a:pt x="2448" y="648"/>
                    </a:lnTo>
                    <a:lnTo>
                      <a:pt x="2426" y="580"/>
                    </a:lnTo>
                    <a:lnTo>
                      <a:pt x="2444" y="437"/>
                    </a:lnTo>
                    <a:lnTo>
                      <a:pt x="2492" y="370"/>
                    </a:lnTo>
                    <a:lnTo>
                      <a:pt x="2474" y="354"/>
                    </a:lnTo>
                    <a:lnTo>
                      <a:pt x="2416" y="358"/>
                    </a:lnTo>
                    <a:lnTo>
                      <a:pt x="2494" y="282"/>
                    </a:lnTo>
                    <a:lnTo>
                      <a:pt x="2696" y="253"/>
                    </a:lnTo>
                    <a:lnTo>
                      <a:pt x="2611" y="197"/>
                    </a:lnTo>
                    <a:lnTo>
                      <a:pt x="2490" y="249"/>
                    </a:lnTo>
                    <a:lnTo>
                      <a:pt x="2381" y="205"/>
                    </a:lnTo>
                    <a:lnTo>
                      <a:pt x="2444" y="151"/>
                    </a:lnTo>
                    <a:lnTo>
                      <a:pt x="2389" y="141"/>
                    </a:lnTo>
                    <a:lnTo>
                      <a:pt x="2242" y="217"/>
                    </a:lnTo>
                    <a:lnTo>
                      <a:pt x="2218" y="181"/>
                    </a:lnTo>
                    <a:lnTo>
                      <a:pt x="2126" y="211"/>
                    </a:lnTo>
                    <a:lnTo>
                      <a:pt x="2144" y="155"/>
                    </a:lnTo>
                    <a:lnTo>
                      <a:pt x="2246" y="58"/>
                    </a:lnTo>
                    <a:lnTo>
                      <a:pt x="1944"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17" name="Group 69"/>
            <p:cNvGrpSpPr>
              <a:grpSpLocks/>
            </p:cNvGrpSpPr>
            <p:nvPr/>
          </p:nvGrpSpPr>
          <p:grpSpPr bwMode="auto">
            <a:xfrm>
              <a:off x="1296" y="1392"/>
              <a:ext cx="3130" cy="1965"/>
              <a:chOff x="1394" y="1060"/>
              <a:chExt cx="3130" cy="1965"/>
            </a:xfrm>
          </p:grpSpPr>
          <p:graphicFrame>
            <p:nvGraphicFramePr>
              <p:cNvPr id="53318" name="Object 70">
                <a:hlinkClick r:id="" action="ppaction://ole?verb=0"/>
              </p:cNvPr>
              <p:cNvGraphicFramePr>
                <a:graphicFrameLocks/>
              </p:cNvGraphicFramePr>
              <p:nvPr/>
            </p:nvGraphicFramePr>
            <p:xfrm>
              <a:off x="2211" y="1774"/>
              <a:ext cx="669" cy="626"/>
            </p:xfrm>
            <a:graphic>
              <a:graphicData uri="http://schemas.openxmlformats.org/presentationml/2006/ole">
                <mc:AlternateContent xmlns:mc="http://schemas.openxmlformats.org/markup-compatibility/2006">
                  <mc:Choice xmlns:v="urn:schemas-microsoft-com:vml" Requires="v">
                    <p:oleObj spid="_x0000_s40972" name="Clip" r:id="rId3" imgW="2732040" imgH="3822480" progId="MS_ClipArt_Gallery.2">
                      <p:embed/>
                    </p:oleObj>
                  </mc:Choice>
                  <mc:Fallback>
                    <p:oleObj name="Clip" r:id="rId3" imgW="2732040" imgH="38224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 y="1774"/>
                            <a:ext cx="669"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19" name="Line 71"/>
              <p:cNvSpPr>
                <a:spLocks noChangeShapeType="1"/>
              </p:cNvSpPr>
              <p:nvPr/>
            </p:nvSpPr>
            <p:spPr bwMode="auto">
              <a:xfrm>
                <a:off x="1936" y="1312"/>
                <a:ext cx="400" cy="44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20" name="Line 72"/>
              <p:cNvSpPr>
                <a:spLocks noChangeShapeType="1"/>
              </p:cNvSpPr>
              <p:nvPr/>
            </p:nvSpPr>
            <p:spPr bwMode="auto">
              <a:xfrm flipH="1">
                <a:off x="2816" y="2080"/>
                <a:ext cx="1184" cy="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21" name="Line 73"/>
              <p:cNvSpPr>
                <a:spLocks noChangeShapeType="1"/>
              </p:cNvSpPr>
              <p:nvPr/>
            </p:nvSpPr>
            <p:spPr bwMode="auto">
              <a:xfrm>
                <a:off x="2848" y="2224"/>
                <a:ext cx="976" cy="1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53322" name="Group 74"/>
              <p:cNvGrpSpPr>
                <a:grpSpLocks/>
              </p:cNvGrpSpPr>
              <p:nvPr/>
            </p:nvGrpSpPr>
            <p:grpSpPr bwMode="auto">
              <a:xfrm>
                <a:off x="3746" y="2404"/>
                <a:ext cx="634" cy="477"/>
                <a:chOff x="3746" y="2404"/>
                <a:chExt cx="634" cy="477"/>
              </a:xfrm>
            </p:grpSpPr>
            <p:grpSp>
              <p:nvGrpSpPr>
                <p:cNvPr id="53323" name="Group 75"/>
                <p:cNvGrpSpPr>
                  <a:grpSpLocks/>
                </p:cNvGrpSpPr>
                <p:nvPr/>
              </p:nvGrpSpPr>
              <p:grpSpPr bwMode="auto">
                <a:xfrm>
                  <a:off x="3746" y="2765"/>
                  <a:ext cx="634" cy="116"/>
                  <a:chOff x="3746" y="2765"/>
                  <a:chExt cx="634" cy="116"/>
                </a:xfrm>
              </p:grpSpPr>
              <p:sp>
                <p:nvSpPr>
                  <p:cNvPr id="53324" name="Freeform 76"/>
                  <p:cNvSpPr>
                    <a:spLocks/>
                  </p:cNvSpPr>
                  <p:nvPr/>
                </p:nvSpPr>
                <p:spPr bwMode="auto">
                  <a:xfrm>
                    <a:off x="3746" y="2765"/>
                    <a:ext cx="634" cy="116"/>
                  </a:xfrm>
                  <a:custGeom>
                    <a:avLst/>
                    <a:gdLst>
                      <a:gd name="T0" fmla="*/ 79 w 634"/>
                      <a:gd name="T1" fmla="*/ 0 h 116"/>
                      <a:gd name="T2" fmla="*/ 556 w 634"/>
                      <a:gd name="T3" fmla="*/ 0 h 116"/>
                      <a:gd name="T4" fmla="*/ 632 w 634"/>
                      <a:gd name="T5" fmla="*/ 104 h 116"/>
                      <a:gd name="T6" fmla="*/ 633 w 634"/>
                      <a:gd name="T7" fmla="*/ 109 h 116"/>
                      <a:gd name="T8" fmla="*/ 630 w 634"/>
                      <a:gd name="T9" fmla="*/ 113 h 116"/>
                      <a:gd name="T10" fmla="*/ 626 w 634"/>
                      <a:gd name="T11" fmla="*/ 115 h 116"/>
                      <a:gd name="T12" fmla="*/ 9 w 634"/>
                      <a:gd name="T13" fmla="*/ 115 h 116"/>
                      <a:gd name="T14" fmla="*/ 4 w 634"/>
                      <a:gd name="T15" fmla="*/ 112 h 116"/>
                      <a:gd name="T16" fmla="*/ 0 w 634"/>
                      <a:gd name="T17" fmla="*/ 108 h 116"/>
                      <a:gd name="T18" fmla="*/ 2 w 634"/>
                      <a:gd name="T19" fmla="*/ 102 h 116"/>
                      <a:gd name="T20" fmla="*/ 79 w 634"/>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16">
                        <a:moveTo>
                          <a:pt x="79" y="0"/>
                        </a:moveTo>
                        <a:lnTo>
                          <a:pt x="556" y="0"/>
                        </a:lnTo>
                        <a:lnTo>
                          <a:pt x="632" y="104"/>
                        </a:lnTo>
                        <a:lnTo>
                          <a:pt x="633" y="109"/>
                        </a:lnTo>
                        <a:lnTo>
                          <a:pt x="630" y="113"/>
                        </a:lnTo>
                        <a:lnTo>
                          <a:pt x="626" y="115"/>
                        </a:lnTo>
                        <a:lnTo>
                          <a:pt x="9" y="115"/>
                        </a:lnTo>
                        <a:lnTo>
                          <a:pt x="4" y="112"/>
                        </a:lnTo>
                        <a:lnTo>
                          <a:pt x="0" y="108"/>
                        </a:lnTo>
                        <a:lnTo>
                          <a:pt x="2" y="102"/>
                        </a:lnTo>
                        <a:lnTo>
                          <a:pt x="79"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25" name="Freeform 77"/>
                  <p:cNvSpPr>
                    <a:spLocks/>
                  </p:cNvSpPr>
                  <p:nvPr/>
                </p:nvSpPr>
                <p:spPr bwMode="auto">
                  <a:xfrm>
                    <a:off x="3782" y="2789"/>
                    <a:ext cx="421" cy="75"/>
                  </a:xfrm>
                  <a:custGeom>
                    <a:avLst/>
                    <a:gdLst>
                      <a:gd name="T0" fmla="*/ 56 w 421"/>
                      <a:gd name="T1" fmla="*/ 0 h 75"/>
                      <a:gd name="T2" fmla="*/ 400 w 421"/>
                      <a:gd name="T3" fmla="*/ 0 h 75"/>
                      <a:gd name="T4" fmla="*/ 420 w 421"/>
                      <a:gd name="T5" fmla="*/ 74 h 75"/>
                      <a:gd name="T6" fmla="*/ 0 w 421"/>
                      <a:gd name="T7" fmla="*/ 74 h 75"/>
                      <a:gd name="T8" fmla="*/ 56 w 421"/>
                      <a:gd name="T9" fmla="*/ 0 h 75"/>
                    </a:gdLst>
                    <a:ahLst/>
                    <a:cxnLst>
                      <a:cxn ang="0">
                        <a:pos x="T0" y="T1"/>
                      </a:cxn>
                      <a:cxn ang="0">
                        <a:pos x="T2" y="T3"/>
                      </a:cxn>
                      <a:cxn ang="0">
                        <a:pos x="T4" y="T5"/>
                      </a:cxn>
                      <a:cxn ang="0">
                        <a:pos x="T6" y="T7"/>
                      </a:cxn>
                      <a:cxn ang="0">
                        <a:pos x="T8" y="T9"/>
                      </a:cxn>
                    </a:cxnLst>
                    <a:rect l="0" t="0" r="r" b="b"/>
                    <a:pathLst>
                      <a:path w="421" h="75">
                        <a:moveTo>
                          <a:pt x="56" y="0"/>
                        </a:moveTo>
                        <a:lnTo>
                          <a:pt x="400" y="0"/>
                        </a:lnTo>
                        <a:lnTo>
                          <a:pt x="420" y="74"/>
                        </a:lnTo>
                        <a:lnTo>
                          <a:pt x="0" y="74"/>
                        </a:lnTo>
                        <a:lnTo>
                          <a:pt x="56"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26" name="Freeform 78"/>
                  <p:cNvSpPr>
                    <a:spLocks/>
                  </p:cNvSpPr>
                  <p:nvPr/>
                </p:nvSpPr>
                <p:spPr bwMode="auto">
                  <a:xfrm>
                    <a:off x="4215" y="2789"/>
                    <a:ext cx="129" cy="75"/>
                  </a:xfrm>
                  <a:custGeom>
                    <a:avLst/>
                    <a:gdLst>
                      <a:gd name="T0" fmla="*/ 0 w 129"/>
                      <a:gd name="T1" fmla="*/ 0 h 75"/>
                      <a:gd name="T2" fmla="*/ 75 w 129"/>
                      <a:gd name="T3" fmla="*/ 0 h 75"/>
                      <a:gd name="T4" fmla="*/ 128 w 129"/>
                      <a:gd name="T5" fmla="*/ 74 h 75"/>
                      <a:gd name="T6" fmla="*/ 24 w 129"/>
                      <a:gd name="T7" fmla="*/ 74 h 75"/>
                      <a:gd name="T8" fmla="*/ 0 w 129"/>
                      <a:gd name="T9" fmla="*/ 0 h 75"/>
                    </a:gdLst>
                    <a:ahLst/>
                    <a:cxnLst>
                      <a:cxn ang="0">
                        <a:pos x="T0" y="T1"/>
                      </a:cxn>
                      <a:cxn ang="0">
                        <a:pos x="T2" y="T3"/>
                      </a:cxn>
                      <a:cxn ang="0">
                        <a:pos x="T4" y="T5"/>
                      </a:cxn>
                      <a:cxn ang="0">
                        <a:pos x="T6" y="T7"/>
                      </a:cxn>
                      <a:cxn ang="0">
                        <a:pos x="T8" y="T9"/>
                      </a:cxn>
                    </a:cxnLst>
                    <a:rect l="0" t="0" r="r" b="b"/>
                    <a:pathLst>
                      <a:path w="129" h="75">
                        <a:moveTo>
                          <a:pt x="0" y="0"/>
                        </a:moveTo>
                        <a:lnTo>
                          <a:pt x="75" y="0"/>
                        </a:lnTo>
                        <a:lnTo>
                          <a:pt x="128" y="74"/>
                        </a:lnTo>
                        <a:lnTo>
                          <a:pt x="24" y="74"/>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27" name="Group 79"/>
                <p:cNvGrpSpPr>
                  <a:grpSpLocks/>
                </p:cNvGrpSpPr>
                <p:nvPr/>
              </p:nvGrpSpPr>
              <p:grpSpPr bwMode="auto">
                <a:xfrm>
                  <a:off x="3854" y="2404"/>
                  <a:ext cx="410" cy="342"/>
                  <a:chOff x="3854" y="2404"/>
                  <a:chExt cx="410" cy="342"/>
                </a:xfrm>
              </p:grpSpPr>
              <p:sp>
                <p:nvSpPr>
                  <p:cNvPr id="53328" name="Rectangle 80"/>
                  <p:cNvSpPr>
                    <a:spLocks noChangeArrowheads="1"/>
                  </p:cNvSpPr>
                  <p:nvPr/>
                </p:nvSpPr>
                <p:spPr bwMode="auto">
                  <a:xfrm>
                    <a:off x="3854" y="2404"/>
                    <a:ext cx="410" cy="34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29" name="Rectangle 81"/>
                  <p:cNvSpPr>
                    <a:spLocks noChangeArrowheads="1"/>
                  </p:cNvSpPr>
                  <p:nvPr/>
                </p:nvSpPr>
                <p:spPr bwMode="auto">
                  <a:xfrm>
                    <a:off x="3881" y="2433"/>
                    <a:ext cx="356" cy="288"/>
                  </a:xfrm>
                  <a:prstGeom prst="rect">
                    <a:avLst/>
                  </a:prstGeom>
                  <a:solidFill>
                    <a:srgbClr val="105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30" name="Rectangle 82"/>
                  <p:cNvSpPr>
                    <a:spLocks noChangeArrowheads="1"/>
                  </p:cNvSpPr>
                  <p:nvPr/>
                </p:nvSpPr>
                <p:spPr bwMode="auto">
                  <a:xfrm>
                    <a:off x="4195" y="2433"/>
                    <a:ext cx="40" cy="28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31" name="Rectangle 83"/>
                  <p:cNvSpPr>
                    <a:spLocks noChangeArrowheads="1"/>
                  </p:cNvSpPr>
                  <p:nvPr/>
                </p:nvSpPr>
                <p:spPr bwMode="auto">
                  <a:xfrm>
                    <a:off x="4207" y="2449"/>
                    <a:ext cx="14" cy="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32" name="Oval 84"/>
                  <p:cNvSpPr>
                    <a:spLocks noChangeArrowheads="1"/>
                  </p:cNvSpPr>
                  <p:nvPr/>
                </p:nvSpPr>
                <p:spPr bwMode="auto">
                  <a:xfrm>
                    <a:off x="4210" y="2578"/>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33" name="Oval 85"/>
                  <p:cNvSpPr>
                    <a:spLocks noChangeArrowheads="1"/>
                  </p:cNvSpPr>
                  <p:nvPr/>
                </p:nvSpPr>
                <p:spPr bwMode="auto">
                  <a:xfrm>
                    <a:off x="4210" y="2633"/>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34" name="Oval 86"/>
                  <p:cNvSpPr>
                    <a:spLocks noChangeArrowheads="1"/>
                  </p:cNvSpPr>
                  <p:nvPr/>
                </p:nvSpPr>
                <p:spPr bwMode="auto">
                  <a:xfrm>
                    <a:off x="4210" y="2685"/>
                    <a:ext cx="8" cy="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53335" name="Group 87"/>
              <p:cNvGrpSpPr>
                <a:grpSpLocks/>
              </p:cNvGrpSpPr>
              <p:nvPr/>
            </p:nvGrpSpPr>
            <p:grpSpPr bwMode="auto">
              <a:xfrm>
                <a:off x="3890" y="1828"/>
                <a:ext cx="634" cy="477"/>
                <a:chOff x="3890" y="1828"/>
                <a:chExt cx="634" cy="477"/>
              </a:xfrm>
            </p:grpSpPr>
            <p:grpSp>
              <p:nvGrpSpPr>
                <p:cNvPr id="53336" name="Group 88"/>
                <p:cNvGrpSpPr>
                  <a:grpSpLocks/>
                </p:cNvGrpSpPr>
                <p:nvPr/>
              </p:nvGrpSpPr>
              <p:grpSpPr bwMode="auto">
                <a:xfrm>
                  <a:off x="3890" y="2189"/>
                  <a:ext cx="634" cy="116"/>
                  <a:chOff x="3890" y="2189"/>
                  <a:chExt cx="634" cy="116"/>
                </a:xfrm>
              </p:grpSpPr>
              <p:sp>
                <p:nvSpPr>
                  <p:cNvPr id="53337" name="Freeform 89"/>
                  <p:cNvSpPr>
                    <a:spLocks/>
                  </p:cNvSpPr>
                  <p:nvPr/>
                </p:nvSpPr>
                <p:spPr bwMode="auto">
                  <a:xfrm>
                    <a:off x="3890" y="2189"/>
                    <a:ext cx="634" cy="116"/>
                  </a:xfrm>
                  <a:custGeom>
                    <a:avLst/>
                    <a:gdLst>
                      <a:gd name="T0" fmla="*/ 79 w 634"/>
                      <a:gd name="T1" fmla="*/ 0 h 116"/>
                      <a:gd name="T2" fmla="*/ 556 w 634"/>
                      <a:gd name="T3" fmla="*/ 0 h 116"/>
                      <a:gd name="T4" fmla="*/ 632 w 634"/>
                      <a:gd name="T5" fmla="*/ 104 h 116"/>
                      <a:gd name="T6" fmla="*/ 633 w 634"/>
                      <a:gd name="T7" fmla="*/ 109 h 116"/>
                      <a:gd name="T8" fmla="*/ 630 w 634"/>
                      <a:gd name="T9" fmla="*/ 113 h 116"/>
                      <a:gd name="T10" fmla="*/ 626 w 634"/>
                      <a:gd name="T11" fmla="*/ 115 h 116"/>
                      <a:gd name="T12" fmla="*/ 9 w 634"/>
                      <a:gd name="T13" fmla="*/ 115 h 116"/>
                      <a:gd name="T14" fmla="*/ 4 w 634"/>
                      <a:gd name="T15" fmla="*/ 112 h 116"/>
                      <a:gd name="T16" fmla="*/ 0 w 634"/>
                      <a:gd name="T17" fmla="*/ 108 h 116"/>
                      <a:gd name="T18" fmla="*/ 2 w 634"/>
                      <a:gd name="T19" fmla="*/ 102 h 116"/>
                      <a:gd name="T20" fmla="*/ 79 w 634"/>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16">
                        <a:moveTo>
                          <a:pt x="79" y="0"/>
                        </a:moveTo>
                        <a:lnTo>
                          <a:pt x="556" y="0"/>
                        </a:lnTo>
                        <a:lnTo>
                          <a:pt x="632" y="104"/>
                        </a:lnTo>
                        <a:lnTo>
                          <a:pt x="633" y="109"/>
                        </a:lnTo>
                        <a:lnTo>
                          <a:pt x="630" y="113"/>
                        </a:lnTo>
                        <a:lnTo>
                          <a:pt x="626" y="115"/>
                        </a:lnTo>
                        <a:lnTo>
                          <a:pt x="9" y="115"/>
                        </a:lnTo>
                        <a:lnTo>
                          <a:pt x="4" y="112"/>
                        </a:lnTo>
                        <a:lnTo>
                          <a:pt x="0" y="108"/>
                        </a:lnTo>
                        <a:lnTo>
                          <a:pt x="2" y="102"/>
                        </a:lnTo>
                        <a:lnTo>
                          <a:pt x="79"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38" name="Freeform 90"/>
                  <p:cNvSpPr>
                    <a:spLocks/>
                  </p:cNvSpPr>
                  <p:nvPr/>
                </p:nvSpPr>
                <p:spPr bwMode="auto">
                  <a:xfrm>
                    <a:off x="3926" y="2213"/>
                    <a:ext cx="421" cy="75"/>
                  </a:xfrm>
                  <a:custGeom>
                    <a:avLst/>
                    <a:gdLst>
                      <a:gd name="T0" fmla="*/ 56 w 421"/>
                      <a:gd name="T1" fmla="*/ 0 h 75"/>
                      <a:gd name="T2" fmla="*/ 400 w 421"/>
                      <a:gd name="T3" fmla="*/ 0 h 75"/>
                      <a:gd name="T4" fmla="*/ 420 w 421"/>
                      <a:gd name="T5" fmla="*/ 74 h 75"/>
                      <a:gd name="T6" fmla="*/ 0 w 421"/>
                      <a:gd name="T7" fmla="*/ 74 h 75"/>
                      <a:gd name="T8" fmla="*/ 56 w 421"/>
                      <a:gd name="T9" fmla="*/ 0 h 75"/>
                    </a:gdLst>
                    <a:ahLst/>
                    <a:cxnLst>
                      <a:cxn ang="0">
                        <a:pos x="T0" y="T1"/>
                      </a:cxn>
                      <a:cxn ang="0">
                        <a:pos x="T2" y="T3"/>
                      </a:cxn>
                      <a:cxn ang="0">
                        <a:pos x="T4" y="T5"/>
                      </a:cxn>
                      <a:cxn ang="0">
                        <a:pos x="T6" y="T7"/>
                      </a:cxn>
                      <a:cxn ang="0">
                        <a:pos x="T8" y="T9"/>
                      </a:cxn>
                    </a:cxnLst>
                    <a:rect l="0" t="0" r="r" b="b"/>
                    <a:pathLst>
                      <a:path w="421" h="75">
                        <a:moveTo>
                          <a:pt x="56" y="0"/>
                        </a:moveTo>
                        <a:lnTo>
                          <a:pt x="400" y="0"/>
                        </a:lnTo>
                        <a:lnTo>
                          <a:pt x="420" y="74"/>
                        </a:lnTo>
                        <a:lnTo>
                          <a:pt x="0" y="74"/>
                        </a:lnTo>
                        <a:lnTo>
                          <a:pt x="56"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39" name="Freeform 91"/>
                  <p:cNvSpPr>
                    <a:spLocks/>
                  </p:cNvSpPr>
                  <p:nvPr/>
                </p:nvSpPr>
                <p:spPr bwMode="auto">
                  <a:xfrm>
                    <a:off x="4359" y="2213"/>
                    <a:ext cx="129" cy="75"/>
                  </a:xfrm>
                  <a:custGeom>
                    <a:avLst/>
                    <a:gdLst>
                      <a:gd name="T0" fmla="*/ 0 w 129"/>
                      <a:gd name="T1" fmla="*/ 0 h 75"/>
                      <a:gd name="T2" fmla="*/ 75 w 129"/>
                      <a:gd name="T3" fmla="*/ 0 h 75"/>
                      <a:gd name="T4" fmla="*/ 128 w 129"/>
                      <a:gd name="T5" fmla="*/ 74 h 75"/>
                      <a:gd name="T6" fmla="*/ 24 w 129"/>
                      <a:gd name="T7" fmla="*/ 74 h 75"/>
                      <a:gd name="T8" fmla="*/ 0 w 129"/>
                      <a:gd name="T9" fmla="*/ 0 h 75"/>
                    </a:gdLst>
                    <a:ahLst/>
                    <a:cxnLst>
                      <a:cxn ang="0">
                        <a:pos x="T0" y="T1"/>
                      </a:cxn>
                      <a:cxn ang="0">
                        <a:pos x="T2" y="T3"/>
                      </a:cxn>
                      <a:cxn ang="0">
                        <a:pos x="T4" y="T5"/>
                      </a:cxn>
                      <a:cxn ang="0">
                        <a:pos x="T6" y="T7"/>
                      </a:cxn>
                      <a:cxn ang="0">
                        <a:pos x="T8" y="T9"/>
                      </a:cxn>
                    </a:cxnLst>
                    <a:rect l="0" t="0" r="r" b="b"/>
                    <a:pathLst>
                      <a:path w="129" h="75">
                        <a:moveTo>
                          <a:pt x="0" y="0"/>
                        </a:moveTo>
                        <a:lnTo>
                          <a:pt x="75" y="0"/>
                        </a:lnTo>
                        <a:lnTo>
                          <a:pt x="128" y="74"/>
                        </a:lnTo>
                        <a:lnTo>
                          <a:pt x="24" y="74"/>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40" name="Group 92"/>
                <p:cNvGrpSpPr>
                  <a:grpSpLocks/>
                </p:cNvGrpSpPr>
                <p:nvPr/>
              </p:nvGrpSpPr>
              <p:grpSpPr bwMode="auto">
                <a:xfrm>
                  <a:off x="3998" y="1828"/>
                  <a:ext cx="410" cy="342"/>
                  <a:chOff x="3998" y="1828"/>
                  <a:chExt cx="410" cy="342"/>
                </a:xfrm>
              </p:grpSpPr>
              <p:sp>
                <p:nvSpPr>
                  <p:cNvPr id="53341" name="Rectangle 93"/>
                  <p:cNvSpPr>
                    <a:spLocks noChangeArrowheads="1"/>
                  </p:cNvSpPr>
                  <p:nvPr/>
                </p:nvSpPr>
                <p:spPr bwMode="auto">
                  <a:xfrm>
                    <a:off x="3998" y="1828"/>
                    <a:ext cx="410" cy="34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42" name="Rectangle 94"/>
                  <p:cNvSpPr>
                    <a:spLocks noChangeArrowheads="1"/>
                  </p:cNvSpPr>
                  <p:nvPr/>
                </p:nvSpPr>
                <p:spPr bwMode="auto">
                  <a:xfrm>
                    <a:off x="4025" y="1857"/>
                    <a:ext cx="356" cy="288"/>
                  </a:xfrm>
                  <a:prstGeom prst="rect">
                    <a:avLst/>
                  </a:prstGeom>
                  <a:solidFill>
                    <a:srgbClr val="105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43" name="Rectangle 95"/>
                  <p:cNvSpPr>
                    <a:spLocks noChangeArrowheads="1"/>
                  </p:cNvSpPr>
                  <p:nvPr/>
                </p:nvSpPr>
                <p:spPr bwMode="auto">
                  <a:xfrm>
                    <a:off x="4339" y="1857"/>
                    <a:ext cx="40" cy="28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44" name="Rectangle 96"/>
                  <p:cNvSpPr>
                    <a:spLocks noChangeArrowheads="1"/>
                  </p:cNvSpPr>
                  <p:nvPr/>
                </p:nvSpPr>
                <p:spPr bwMode="auto">
                  <a:xfrm>
                    <a:off x="4351" y="1873"/>
                    <a:ext cx="14" cy="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45" name="Oval 97"/>
                  <p:cNvSpPr>
                    <a:spLocks noChangeArrowheads="1"/>
                  </p:cNvSpPr>
                  <p:nvPr/>
                </p:nvSpPr>
                <p:spPr bwMode="auto">
                  <a:xfrm>
                    <a:off x="4354" y="2002"/>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46" name="Oval 98"/>
                  <p:cNvSpPr>
                    <a:spLocks noChangeArrowheads="1"/>
                  </p:cNvSpPr>
                  <p:nvPr/>
                </p:nvSpPr>
                <p:spPr bwMode="auto">
                  <a:xfrm>
                    <a:off x="4354" y="2057"/>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47" name="Oval 99"/>
                  <p:cNvSpPr>
                    <a:spLocks noChangeArrowheads="1"/>
                  </p:cNvSpPr>
                  <p:nvPr/>
                </p:nvSpPr>
                <p:spPr bwMode="auto">
                  <a:xfrm>
                    <a:off x="4354" y="2109"/>
                    <a:ext cx="8" cy="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53348" name="Group 100"/>
              <p:cNvGrpSpPr>
                <a:grpSpLocks/>
              </p:cNvGrpSpPr>
              <p:nvPr/>
            </p:nvGrpSpPr>
            <p:grpSpPr bwMode="auto">
              <a:xfrm>
                <a:off x="3026" y="1444"/>
                <a:ext cx="634" cy="477"/>
                <a:chOff x="3026" y="1444"/>
                <a:chExt cx="634" cy="477"/>
              </a:xfrm>
            </p:grpSpPr>
            <p:grpSp>
              <p:nvGrpSpPr>
                <p:cNvPr id="53349" name="Group 101"/>
                <p:cNvGrpSpPr>
                  <a:grpSpLocks/>
                </p:cNvGrpSpPr>
                <p:nvPr/>
              </p:nvGrpSpPr>
              <p:grpSpPr bwMode="auto">
                <a:xfrm>
                  <a:off x="3026" y="1805"/>
                  <a:ext cx="634" cy="116"/>
                  <a:chOff x="3026" y="1805"/>
                  <a:chExt cx="634" cy="116"/>
                </a:xfrm>
              </p:grpSpPr>
              <p:sp>
                <p:nvSpPr>
                  <p:cNvPr id="53350" name="Freeform 102"/>
                  <p:cNvSpPr>
                    <a:spLocks/>
                  </p:cNvSpPr>
                  <p:nvPr/>
                </p:nvSpPr>
                <p:spPr bwMode="auto">
                  <a:xfrm>
                    <a:off x="3026" y="1805"/>
                    <a:ext cx="634" cy="116"/>
                  </a:xfrm>
                  <a:custGeom>
                    <a:avLst/>
                    <a:gdLst>
                      <a:gd name="T0" fmla="*/ 79 w 634"/>
                      <a:gd name="T1" fmla="*/ 0 h 116"/>
                      <a:gd name="T2" fmla="*/ 556 w 634"/>
                      <a:gd name="T3" fmla="*/ 0 h 116"/>
                      <a:gd name="T4" fmla="*/ 632 w 634"/>
                      <a:gd name="T5" fmla="*/ 104 h 116"/>
                      <a:gd name="T6" fmla="*/ 633 w 634"/>
                      <a:gd name="T7" fmla="*/ 109 h 116"/>
                      <a:gd name="T8" fmla="*/ 630 w 634"/>
                      <a:gd name="T9" fmla="*/ 113 h 116"/>
                      <a:gd name="T10" fmla="*/ 626 w 634"/>
                      <a:gd name="T11" fmla="*/ 115 h 116"/>
                      <a:gd name="T12" fmla="*/ 9 w 634"/>
                      <a:gd name="T13" fmla="*/ 115 h 116"/>
                      <a:gd name="T14" fmla="*/ 4 w 634"/>
                      <a:gd name="T15" fmla="*/ 112 h 116"/>
                      <a:gd name="T16" fmla="*/ 0 w 634"/>
                      <a:gd name="T17" fmla="*/ 108 h 116"/>
                      <a:gd name="T18" fmla="*/ 2 w 634"/>
                      <a:gd name="T19" fmla="*/ 102 h 116"/>
                      <a:gd name="T20" fmla="*/ 79 w 634"/>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16">
                        <a:moveTo>
                          <a:pt x="79" y="0"/>
                        </a:moveTo>
                        <a:lnTo>
                          <a:pt x="556" y="0"/>
                        </a:lnTo>
                        <a:lnTo>
                          <a:pt x="632" y="104"/>
                        </a:lnTo>
                        <a:lnTo>
                          <a:pt x="633" y="109"/>
                        </a:lnTo>
                        <a:lnTo>
                          <a:pt x="630" y="113"/>
                        </a:lnTo>
                        <a:lnTo>
                          <a:pt x="626" y="115"/>
                        </a:lnTo>
                        <a:lnTo>
                          <a:pt x="9" y="115"/>
                        </a:lnTo>
                        <a:lnTo>
                          <a:pt x="4" y="112"/>
                        </a:lnTo>
                        <a:lnTo>
                          <a:pt x="0" y="108"/>
                        </a:lnTo>
                        <a:lnTo>
                          <a:pt x="2" y="102"/>
                        </a:lnTo>
                        <a:lnTo>
                          <a:pt x="79"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51" name="Freeform 103"/>
                  <p:cNvSpPr>
                    <a:spLocks/>
                  </p:cNvSpPr>
                  <p:nvPr/>
                </p:nvSpPr>
                <p:spPr bwMode="auto">
                  <a:xfrm>
                    <a:off x="3062" y="1829"/>
                    <a:ext cx="421" cy="75"/>
                  </a:xfrm>
                  <a:custGeom>
                    <a:avLst/>
                    <a:gdLst>
                      <a:gd name="T0" fmla="*/ 56 w 421"/>
                      <a:gd name="T1" fmla="*/ 0 h 75"/>
                      <a:gd name="T2" fmla="*/ 400 w 421"/>
                      <a:gd name="T3" fmla="*/ 0 h 75"/>
                      <a:gd name="T4" fmla="*/ 420 w 421"/>
                      <a:gd name="T5" fmla="*/ 74 h 75"/>
                      <a:gd name="T6" fmla="*/ 0 w 421"/>
                      <a:gd name="T7" fmla="*/ 74 h 75"/>
                      <a:gd name="T8" fmla="*/ 56 w 421"/>
                      <a:gd name="T9" fmla="*/ 0 h 75"/>
                    </a:gdLst>
                    <a:ahLst/>
                    <a:cxnLst>
                      <a:cxn ang="0">
                        <a:pos x="T0" y="T1"/>
                      </a:cxn>
                      <a:cxn ang="0">
                        <a:pos x="T2" y="T3"/>
                      </a:cxn>
                      <a:cxn ang="0">
                        <a:pos x="T4" y="T5"/>
                      </a:cxn>
                      <a:cxn ang="0">
                        <a:pos x="T6" y="T7"/>
                      </a:cxn>
                      <a:cxn ang="0">
                        <a:pos x="T8" y="T9"/>
                      </a:cxn>
                    </a:cxnLst>
                    <a:rect l="0" t="0" r="r" b="b"/>
                    <a:pathLst>
                      <a:path w="421" h="75">
                        <a:moveTo>
                          <a:pt x="56" y="0"/>
                        </a:moveTo>
                        <a:lnTo>
                          <a:pt x="400" y="0"/>
                        </a:lnTo>
                        <a:lnTo>
                          <a:pt x="420" y="74"/>
                        </a:lnTo>
                        <a:lnTo>
                          <a:pt x="0" y="74"/>
                        </a:lnTo>
                        <a:lnTo>
                          <a:pt x="56"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52" name="Freeform 104"/>
                  <p:cNvSpPr>
                    <a:spLocks/>
                  </p:cNvSpPr>
                  <p:nvPr/>
                </p:nvSpPr>
                <p:spPr bwMode="auto">
                  <a:xfrm>
                    <a:off x="3495" y="1829"/>
                    <a:ext cx="129" cy="75"/>
                  </a:xfrm>
                  <a:custGeom>
                    <a:avLst/>
                    <a:gdLst>
                      <a:gd name="T0" fmla="*/ 0 w 129"/>
                      <a:gd name="T1" fmla="*/ 0 h 75"/>
                      <a:gd name="T2" fmla="*/ 75 w 129"/>
                      <a:gd name="T3" fmla="*/ 0 h 75"/>
                      <a:gd name="T4" fmla="*/ 128 w 129"/>
                      <a:gd name="T5" fmla="*/ 74 h 75"/>
                      <a:gd name="T6" fmla="*/ 24 w 129"/>
                      <a:gd name="T7" fmla="*/ 74 h 75"/>
                      <a:gd name="T8" fmla="*/ 0 w 129"/>
                      <a:gd name="T9" fmla="*/ 0 h 75"/>
                    </a:gdLst>
                    <a:ahLst/>
                    <a:cxnLst>
                      <a:cxn ang="0">
                        <a:pos x="T0" y="T1"/>
                      </a:cxn>
                      <a:cxn ang="0">
                        <a:pos x="T2" y="T3"/>
                      </a:cxn>
                      <a:cxn ang="0">
                        <a:pos x="T4" y="T5"/>
                      </a:cxn>
                      <a:cxn ang="0">
                        <a:pos x="T6" y="T7"/>
                      </a:cxn>
                      <a:cxn ang="0">
                        <a:pos x="T8" y="T9"/>
                      </a:cxn>
                    </a:cxnLst>
                    <a:rect l="0" t="0" r="r" b="b"/>
                    <a:pathLst>
                      <a:path w="129" h="75">
                        <a:moveTo>
                          <a:pt x="0" y="0"/>
                        </a:moveTo>
                        <a:lnTo>
                          <a:pt x="75" y="0"/>
                        </a:lnTo>
                        <a:lnTo>
                          <a:pt x="128" y="74"/>
                        </a:lnTo>
                        <a:lnTo>
                          <a:pt x="24" y="74"/>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53" name="Group 105"/>
                <p:cNvGrpSpPr>
                  <a:grpSpLocks/>
                </p:cNvGrpSpPr>
                <p:nvPr/>
              </p:nvGrpSpPr>
              <p:grpSpPr bwMode="auto">
                <a:xfrm>
                  <a:off x="3134" y="1444"/>
                  <a:ext cx="410" cy="342"/>
                  <a:chOff x="3134" y="1444"/>
                  <a:chExt cx="410" cy="342"/>
                </a:xfrm>
              </p:grpSpPr>
              <p:sp>
                <p:nvSpPr>
                  <p:cNvPr id="53354" name="Rectangle 106"/>
                  <p:cNvSpPr>
                    <a:spLocks noChangeArrowheads="1"/>
                  </p:cNvSpPr>
                  <p:nvPr/>
                </p:nvSpPr>
                <p:spPr bwMode="auto">
                  <a:xfrm>
                    <a:off x="3134" y="1444"/>
                    <a:ext cx="410" cy="34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55" name="Rectangle 107"/>
                  <p:cNvSpPr>
                    <a:spLocks noChangeArrowheads="1"/>
                  </p:cNvSpPr>
                  <p:nvPr/>
                </p:nvSpPr>
                <p:spPr bwMode="auto">
                  <a:xfrm>
                    <a:off x="3161" y="1473"/>
                    <a:ext cx="356" cy="288"/>
                  </a:xfrm>
                  <a:prstGeom prst="rect">
                    <a:avLst/>
                  </a:prstGeom>
                  <a:solidFill>
                    <a:srgbClr val="105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56" name="Rectangle 108"/>
                  <p:cNvSpPr>
                    <a:spLocks noChangeArrowheads="1"/>
                  </p:cNvSpPr>
                  <p:nvPr/>
                </p:nvSpPr>
                <p:spPr bwMode="auto">
                  <a:xfrm>
                    <a:off x="3475" y="1473"/>
                    <a:ext cx="40" cy="28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57" name="Rectangle 109"/>
                  <p:cNvSpPr>
                    <a:spLocks noChangeArrowheads="1"/>
                  </p:cNvSpPr>
                  <p:nvPr/>
                </p:nvSpPr>
                <p:spPr bwMode="auto">
                  <a:xfrm>
                    <a:off x="3487" y="1489"/>
                    <a:ext cx="14" cy="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58" name="Oval 110"/>
                  <p:cNvSpPr>
                    <a:spLocks noChangeArrowheads="1"/>
                  </p:cNvSpPr>
                  <p:nvPr/>
                </p:nvSpPr>
                <p:spPr bwMode="auto">
                  <a:xfrm>
                    <a:off x="3490" y="1618"/>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59" name="Oval 111"/>
                  <p:cNvSpPr>
                    <a:spLocks noChangeArrowheads="1"/>
                  </p:cNvSpPr>
                  <p:nvPr/>
                </p:nvSpPr>
                <p:spPr bwMode="auto">
                  <a:xfrm>
                    <a:off x="3490" y="1673"/>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60" name="Oval 112"/>
                  <p:cNvSpPr>
                    <a:spLocks noChangeArrowheads="1"/>
                  </p:cNvSpPr>
                  <p:nvPr/>
                </p:nvSpPr>
                <p:spPr bwMode="auto">
                  <a:xfrm>
                    <a:off x="3490" y="1725"/>
                    <a:ext cx="8" cy="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53361" name="Group 113"/>
              <p:cNvGrpSpPr>
                <a:grpSpLocks/>
              </p:cNvGrpSpPr>
              <p:nvPr/>
            </p:nvGrpSpPr>
            <p:grpSpPr bwMode="auto">
              <a:xfrm>
                <a:off x="2690" y="2548"/>
                <a:ext cx="634" cy="477"/>
                <a:chOff x="2690" y="2548"/>
                <a:chExt cx="634" cy="477"/>
              </a:xfrm>
            </p:grpSpPr>
            <p:grpSp>
              <p:nvGrpSpPr>
                <p:cNvPr id="53362" name="Group 114"/>
                <p:cNvGrpSpPr>
                  <a:grpSpLocks/>
                </p:cNvGrpSpPr>
                <p:nvPr/>
              </p:nvGrpSpPr>
              <p:grpSpPr bwMode="auto">
                <a:xfrm>
                  <a:off x="2690" y="2909"/>
                  <a:ext cx="634" cy="116"/>
                  <a:chOff x="2690" y="2909"/>
                  <a:chExt cx="634" cy="116"/>
                </a:xfrm>
              </p:grpSpPr>
              <p:sp>
                <p:nvSpPr>
                  <p:cNvPr id="53363" name="Freeform 115"/>
                  <p:cNvSpPr>
                    <a:spLocks/>
                  </p:cNvSpPr>
                  <p:nvPr/>
                </p:nvSpPr>
                <p:spPr bwMode="auto">
                  <a:xfrm>
                    <a:off x="2690" y="2909"/>
                    <a:ext cx="634" cy="116"/>
                  </a:xfrm>
                  <a:custGeom>
                    <a:avLst/>
                    <a:gdLst>
                      <a:gd name="T0" fmla="*/ 79 w 634"/>
                      <a:gd name="T1" fmla="*/ 0 h 116"/>
                      <a:gd name="T2" fmla="*/ 556 w 634"/>
                      <a:gd name="T3" fmla="*/ 0 h 116"/>
                      <a:gd name="T4" fmla="*/ 632 w 634"/>
                      <a:gd name="T5" fmla="*/ 104 h 116"/>
                      <a:gd name="T6" fmla="*/ 633 w 634"/>
                      <a:gd name="T7" fmla="*/ 109 h 116"/>
                      <a:gd name="T8" fmla="*/ 630 w 634"/>
                      <a:gd name="T9" fmla="*/ 113 h 116"/>
                      <a:gd name="T10" fmla="*/ 626 w 634"/>
                      <a:gd name="T11" fmla="*/ 115 h 116"/>
                      <a:gd name="T12" fmla="*/ 9 w 634"/>
                      <a:gd name="T13" fmla="*/ 115 h 116"/>
                      <a:gd name="T14" fmla="*/ 4 w 634"/>
                      <a:gd name="T15" fmla="*/ 112 h 116"/>
                      <a:gd name="T16" fmla="*/ 0 w 634"/>
                      <a:gd name="T17" fmla="*/ 108 h 116"/>
                      <a:gd name="T18" fmla="*/ 2 w 634"/>
                      <a:gd name="T19" fmla="*/ 102 h 116"/>
                      <a:gd name="T20" fmla="*/ 79 w 634"/>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16">
                        <a:moveTo>
                          <a:pt x="79" y="0"/>
                        </a:moveTo>
                        <a:lnTo>
                          <a:pt x="556" y="0"/>
                        </a:lnTo>
                        <a:lnTo>
                          <a:pt x="632" y="104"/>
                        </a:lnTo>
                        <a:lnTo>
                          <a:pt x="633" y="109"/>
                        </a:lnTo>
                        <a:lnTo>
                          <a:pt x="630" y="113"/>
                        </a:lnTo>
                        <a:lnTo>
                          <a:pt x="626" y="115"/>
                        </a:lnTo>
                        <a:lnTo>
                          <a:pt x="9" y="115"/>
                        </a:lnTo>
                        <a:lnTo>
                          <a:pt x="4" y="112"/>
                        </a:lnTo>
                        <a:lnTo>
                          <a:pt x="0" y="108"/>
                        </a:lnTo>
                        <a:lnTo>
                          <a:pt x="2" y="102"/>
                        </a:lnTo>
                        <a:lnTo>
                          <a:pt x="79"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64" name="Freeform 116"/>
                  <p:cNvSpPr>
                    <a:spLocks/>
                  </p:cNvSpPr>
                  <p:nvPr/>
                </p:nvSpPr>
                <p:spPr bwMode="auto">
                  <a:xfrm>
                    <a:off x="2726" y="2933"/>
                    <a:ext cx="421" cy="75"/>
                  </a:xfrm>
                  <a:custGeom>
                    <a:avLst/>
                    <a:gdLst>
                      <a:gd name="T0" fmla="*/ 56 w 421"/>
                      <a:gd name="T1" fmla="*/ 0 h 75"/>
                      <a:gd name="T2" fmla="*/ 400 w 421"/>
                      <a:gd name="T3" fmla="*/ 0 h 75"/>
                      <a:gd name="T4" fmla="*/ 420 w 421"/>
                      <a:gd name="T5" fmla="*/ 74 h 75"/>
                      <a:gd name="T6" fmla="*/ 0 w 421"/>
                      <a:gd name="T7" fmla="*/ 74 h 75"/>
                      <a:gd name="T8" fmla="*/ 56 w 421"/>
                      <a:gd name="T9" fmla="*/ 0 h 75"/>
                    </a:gdLst>
                    <a:ahLst/>
                    <a:cxnLst>
                      <a:cxn ang="0">
                        <a:pos x="T0" y="T1"/>
                      </a:cxn>
                      <a:cxn ang="0">
                        <a:pos x="T2" y="T3"/>
                      </a:cxn>
                      <a:cxn ang="0">
                        <a:pos x="T4" y="T5"/>
                      </a:cxn>
                      <a:cxn ang="0">
                        <a:pos x="T6" y="T7"/>
                      </a:cxn>
                      <a:cxn ang="0">
                        <a:pos x="T8" y="T9"/>
                      </a:cxn>
                    </a:cxnLst>
                    <a:rect l="0" t="0" r="r" b="b"/>
                    <a:pathLst>
                      <a:path w="421" h="75">
                        <a:moveTo>
                          <a:pt x="56" y="0"/>
                        </a:moveTo>
                        <a:lnTo>
                          <a:pt x="400" y="0"/>
                        </a:lnTo>
                        <a:lnTo>
                          <a:pt x="420" y="74"/>
                        </a:lnTo>
                        <a:lnTo>
                          <a:pt x="0" y="74"/>
                        </a:lnTo>
                        <a:lnTo>
                          <a:pt x="56"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65" name="Freeform 117"/>
                  <p:cNvSpPr>
                    <a:spLocks/>
                  </p:cNvSpPr>
                  <p:nvPr/>
                </p:nvSpPr>
                <p:spPr bwMode="auto">
                  <a:xfrm>
                    <a:off x="3159" y="2933"/>
                    <a:ext cx="129" cy="75"/>
                  </a:xfrm>
                  <a:custGeom>
                    <a:avLst/>
                    <a:gdLst>
                      <a:gd name="T0" fmla="*/ 0 w 129"/>
                      <a:gd name="T1" fmla="*/ 0 h 75"/>
                      <a:gd name="T2" fmla="*/ 75 w 129"/>
                      <a:gd name="T3" fmla="*/ 0 h 75"/>
                      <a:gd name="T4" fmla="*/ 128 w 129"/>
                      <a:gd name="T5" fmla="*/ 74 h 75"/>
                      <a:gd name="T6" fmla="*/ 24 w 129"/>
                      <a:gd name="T7" fmla="*/ 74 h 75"/>
                      <a:gd name="T8" fmla="*/ 0 w 129"/>
                      <a:gd name="T9" fmla="*/ 0 h 75"/>
                    </a:gdLst>
                    <a:ahLst/>
                    <a:cxnLst>
                      <a:cxn ang="0">
                        <a:pos x="T0" y="T1"/>
                      </a:cxn>
                      <a:cxn ang="0">
                        <a:pos x="T2" y="T3"/>
                      </a:cxn>
                      <a:cxn ang="0">
                        <a:pos x="T4" y="T5"/>
                      </a:cxn>
                      <a:cxn ang="0">
                        <a:pos x="T6" y="T7"/>
                      </a:cxn>
                      <a:cxn ang="0">
                        <a:pos x="T8" y="T9"/>
                      </a:cxn>
                    </a:cxnLst>
                    <a:rect l="0" t="0" r="r" b="b"/>
                    <a:pathLst>
                      <a:path w="129" h="75">
                        <a:moveTo>
                          <a:pt x="0" y="0"/>
                        </a:moveTo>
                        <a:lnTo>
                          <a:pt x="75" y="0"/>
                        </a:lnTo>
                        <a:lnTo>
                          <a:pt x="128" y="74"/>
                        </a:lnTo>
                        <a:lnTo>
                          <a:pt x="24" y="74"/>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66" name="Group 118"/>
                <p:cNvGrpSpPr>
                  <a:grpSpLocks/>
                </p:cNvGrpSpPr>
                <p:nvPr/>
              </p:nvGrpSpPr>
              <p:grpSpPr bwMode="auto">
                <a:xfrm>
                  <a:off x="2798" y="2548"/>
                  <a:ext cx="410" cy="342"/>
                  <a:chOff x="2798" y="2548"/>
                  <a:chExt cx="410" cy="342"/>
                </a:xfrm>
              </p:grpSpPr>
              <p:sp>
                <p:nvSpPr>
                  <p:cNvPr id="53367" name="Rectangle 119"/>
                  <p:cNvSpPr>
                    <a:spLocks noChangeArrowheads="1"/>
                  </p:cNvSpPr>
                  <p:nvPr/>
                </p:nvSpPr>
                <p:spPr bwMode="auto">
                  <a:xfrm>
                    <a:off x="2798" y="2548"/>
                    <a:ext cx="410" cy="34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68" name="Rectangle 120"/>
                  <p:cNvSpPr>
                    <a:spLocks noChangeArrowheads="1"/>
                  </p:cNvSpPr>
                  <p:nvPr/>
                </p:nvSpPr>
                <p:spPr bwMode="auto">
                  <a:xfrm>
                    <a:off x="2825" y="2577"/>
                    <a:ext cx="356" cy="288"/>
                  </a:xfrm>
                  <a:prstGeom prst="rect">
                    <a:avLst/>
                  </a:prstGeom>
                  <a:solidFill>
                    <a:srgbClr val="105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69" name="Rectangle 121"/>
                  <p:cNvSpPr>
                    <a:spLocks noChangeArrowheads="1"/>
                  </p:cNvSpPr>
                  <p:nvPr/>
                </p:nvSpPr>
                <p:spPr bwMode="auto">
                  <a:xfrm>
                    <a:off x="3139" y="2577"/>
                    <a:ext cx="40" cy="28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70" name="Rectangle 122"/>
                  <p:cNvSpPr>
                    <a:spLocks noChangeArrowheads="1"/>
                  </p:cNvSpPr>
                  <p:nvPr/>
                </p:nvSpPr>
                <p:spPr bwMode="auto">
                  <a:xfrm>
                    <a:off x="3151" y="2593"/>
                    <a:ext cx="14" cy="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71" name="Oval 123"/>
                  <p:cNvSpPr>
                    <a:spLocks noChangeArrowheads="1"/>
                  </p:cNvSpPr>
                  <p:nvPr/>
                </p:nvSpPr>
                <p:spPr bwMode="auto">
                  <a:xfrm>
                    <a:off x="3154" y="2722"/>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72" name="Oval 124"/>
                  <p:cNvSpPr>
                    <a:spLocks noChangeArrowheads="1"/>
                  </p:cNvSpPr>
                  <p:nvPr/>
                </p:nvSpPr>
                <p:spPr bwMode="auto">
                  <a:xfrm>
                    <a:off x="3154" y="2777"/>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73" name="Oval 125"/>
                  <p:cNvSpPr>
                    <a:spLocks noChangeArrowheads="1"/>
                  </p:cNvSpPr>
                  <p:nvPr/>
                </p:nvSpPr>
                <p:spPr bwMode="auto">
                  <a:xfrm>
                    <a:off x="3154" y="2829"/>
                    <a:ext cx="8" cy="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53374" name="Group 126"/>
              <p:cNvGrpSpPr>
                <a:grpSpLocks/>
              </p:cNvGrpSpPr>
              <p:nvPr/>
            </p:nvGrpSpPr>
            <p:grpSpPr bwMode="auto">
              <a:xfrm>
                <a:off x="1394" y="1060"/>
                <a:ext cx="634" cy="477"/>
                <a:chOff x="1394" y="1060"/>
                <a:chExt cx="634" cy="477"/>
              </a:xfrm>
            </p:grpSpPr>
            <p:grpSp>
              <p:nvGrpSpPr>
                <p:cNvPr id="53375" name="Group 127"/>
                <p:cNvGrpSpPr>
                  <a:grpSpLocks/>
                </p:cNvGrpSpPr>
                <p:nvPr/>
              </p:nvGrpSpPr>
              <p:grpSpPr bwMode="auto">
                <a:xfrm>
                  <a:off x="1394" y="1421"/>
                  <a:ext cx="634" cy="116"/>
                  <a:chOff x="1394" y="1421"/>
                  <a:chExt cx="634" cy="116"/>
                </a:xfrm>
              </p:grpSpPr>
              <p:sp>
                <p:nvSpPr>
                  <p:cNvPr id="53376" name="Freeform 128"/>
                  <p:cNvSpPr>
                    <a:spLocks/>
                  </p:cNvSpPr>
                  <p:nvPr/>
                </p:nvSpPr>
                <p:spPr bwMode="auto">
                  <a:xfrm>
                    <a:off x="1394" y="1421"/>
                    <a:ext cx="634" cy="116"/>
                  </a:xfrm>
                  <a:custGeom>
                    <a:avLst/>
                    <a:gdLst>
                      <a:gd name="T0" fmla="*/ 79 w 634"/>
                      <a:gd name="T1" fmla="*/ 0 h 116"/>
                      <a:gd name="T2" fmla="*/ 556 w 634"/>
                      <a:gd name="T3" fmla="*/ 0 h 116"/>
                      <a:gd name="T4" fmla="*/ 632 w 634"/>
                      <a:gd name="T5" fmla="*/ 104 h 116"/>
                      <a:gd name="T6" fmla="*/ 633 w 634"/>
                      <a:gd name="T7" fmla="*/ 109 h 116"/>
                      <a:gd name="T8" fmla="*/ 630 w 634"/>
                      <a:gd name="T9" fmla="*/ 113 h 116"/>
                      <a:gd name="T10" fmla="*/ 626 w 634"/>
                      <a:gd name="T11" fmla="*/ 115 h 116"/>
                      <a:gd name="T12" fmla="*/ 9 w 634"/>
                      <a:gd name="T13" fmla="*/ 115 h 116"/>
                      <a:gd name="T14" fmla="*/ 4 w 634"/>
                      <a:gd name="T15" fmla="*/ 112 h 116"/>
                      <a:gd name="T16" fmla="*/ 0 w 634"/>
                      <a:gd name="T17" fmla="*/ 108 h 116"/>
                      <a:gd name="T18" fmla="*/ 2 w 634"/>
                      <a:gd name="T19" fmla="*/ 102 h 116"/>
                      <a:gd name="T20" fmla="*/ 79 w 634"/>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16">
                        <a:moveTo>
                          <a:pt x="79" y="0"/>
                        </a:moveTo>
                        <a:lnTo>
                          <a:pt x="556" y="0"/>
                        </a:lnTo>
                        <a:lnTo>
                          <a:pt x="632" y="104"/>
                        </a:lnTo>
                        <a:lnTo>
                          <a:pt x="633" y="109"/>
                        </a:lnTo>
                        <a:lnTo>
                          <a:pt x="630" y="113"/>
                        </a:lnTo>
                        <a:lnTo>
                          <a:pt x="626" y="115"/>
                        </a:lnTo>
                        <a:lnTo>
                          <a:pt x="9" y="115"/>
                        </a:lnTo>
                        <a:lnTo>
                          <a:pt x="4" y="112"/>
                        </a:lnTo>
                        <a:lnTo>
                          <a:pt x="0" y="108"/>
                        </a:lnTo>
                        <a:lnTo>
                          <a:pt x="2" y="102"/>
                        </a:lnTo>
                        <a:lnTo>
                          <a:pt x="79"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77" name="Freeform 129"/>
                  <p:cNvSpPr>
                    <a:spLocks/>
                  </p:cNvSpPr>
                  <p:nvPr/>
                </p:nvSpPr>
                <p:spPr bwMode="auto">
                  <a:xfrm>
                    <a:off x="1430" y="1445"/>
                    <a:ext cx="421" cy="75"/>
                  </a:xfrm>
                  <a:custGeom>
                    <a:avLst/>
                    <a:gdLst>
                      <a:gd name="T0" fmla="*/ 56 w 421"/>
                      <a:gd name="T1" fmla="*/ 0 h 75"/>
                      <a:gd name="T2" fmla="*/ 400 w 421"/>
                      <a:gd name="T3" fmla="*/ 0 h 75"/>
                      <a:gd name="T4" fmla="*/ 420 w 421"/>
                      <a:gd name="T5" fmla="*/ 74 h 75"/>
                      <a:gd name="T6" fmla="*/ 0 w 421"/>
                      <a:gd name="T7" fmla="*/ 74 h 75"/>
                      <a:gd name="T8" fmla="*/ 56 w 421"/>
                      <a:gd name="T9" fmla="*/ 0 h 75"/>
                    </a:gdLst>
                    <a:ahLst/>
                    <a:cxnLst>
                      <a:cxn ang="0">
                        <a:pos x="T0" y="T1"/>
                      </a:cxn>
                      <a:cxn ang="0">
                        <a:pos x="T2" y="T3"/>
                      </a:cxn>
                      <a:cxn ang="0">
                        <a:pos x="T4" y="T5"/>
                      </a:cxn>
                      <a:cxn ang="0">
                        <a:pos x="T6" y="T7"/>
                      </a:cxn>
                      <a:cxn ang="0">
                        <a:pos x="T8" y="T9"/>
                      </a:cxn>
                    </a:cxnLst>
                    <a:rect l="0" t="0" r="r" b="b"/>
                    <a:pathLst>
                      <a:path w="421" h="75">
                        <a:moveTo>
                          <a:pt x="56" y="0"/>
                        </a:moveTo>
                        <a:lnTo>
                          <a:pt x="400" y="0"/>
                        </a:lnTo>
                        <a:lnTo>
                          <a:pt x="420" y="74"/>
                        </a:lnTo>
                        <a:lnTo>
                          <a:pt x="0" y="74"/>
                        </a:lnTo>
                        <a:lnTo>
                          <a:pt x="56"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78" name="Freeform 130"/>
                  <p:cNvSpPr>
                    <a:spLocks/>
                  </p:cNvSpPr>
                  <p:nvPr/>
                </p:nvSpPr>
                <p:spPr bwMode="auto">
                  <a:xfrm>
                    <a:off x="1863" y="1445"/>
                    <a:ext cx="129" cy="75"/>
                  </a:xfrm>
                  <a:custGeom>
                    <a:avLst/>
                    <a:gdLst>
                      <a:gd name="T0" fmla="*/ 0 w 129"/>
                      <a:gd name="T1" fmla="*/ 0 h 75"/>
                      <a:gd name="T2" fmla="*/ 75 w 129"/>
                      <a:gd name="T3" fmla="*/ 0 h 75"/>
                      <a:gd name="T4" fmla="*/ 128 w 129"/>
                      <a:gd name="T5" fmla="*/ 74 h 75"/>
                      <a:gd name="T6" fmla="*/ 24 w 129"/>
                      <a:gd name="T7" fmla="*/ 74 h 75"/>
                      <a:gd name="T8" fmla="*/ 0 w 129"/>
                      <a:gd name="T9" fmla="*/ 0 h 75"/>
                    </a:gdLst>
                    <a:ahLst/>
                    <a:cxnLst>
                      <a:cxn ang="0">
                        <a:pos x="T0" y="T1"/>
                      </a:cxn>
                      <a:cxn ang="0">
                        <a:pos x="T2" y="T3"/>
                      </a:cxn>
                      <a:cxn ang="0">
                        <a:pos x="T4" y="T5"/>
                      </a:cxn>
                      <a:cxn ang="0">
                        <a:pos x="T6" y="T7"/>
                      </a:cxn>
                      <a:cxn ang="0">
                        <a:pos x="T8" y="T9"/>
                      </a:cxn>
                    </a:cxnLst>
                    <a:rect l="0" t="0" r="r" b="b"/>
                    <a:pathLst>
                      <a:path w="129" h="75">
                        <a:moveTo>
                          <a:pt x="0" y="0"/>
                        </a:moveTo>
                        <a:lnTo>
                          <a:pt x="75" y="0"/>
                        </a:lnTo>
                        <a:lnTo>
                          <a:pt x="128" y="74"/>
                        </a:lnTo>
                        <a:lnTo>
                          <a:pt x="24" y="74"/>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79" name="Group 131"/>
                <p:cNvGrpSpPr>
                  <a:grpSpLocks/>
                </p:cNvGrpSpPr>
                <p:nvPr/>
              </p:nvGrpSpPr>
              <p:grpSpPr bwMode="auto">
                <a:xfrm>
                  <a:off x="1502" y="1060"/>
                  <a:ext cx="410" cy="342"/>
                  <a:chOff x="1502" y="1060"/>
                  <a:chExt cx="410" cy="342"/>
                </a:xfrm>
              </p:grpSpPr>
              <p:sp>
                <p:nvSpPr>
                  <p:cNvPr id="53380" name="Rectangle 132"/>
                  <p:cNvSpPr>
                    <a:spLocks noChangeArrowheads="1"/>
                  </p:cNvSpPr>
                  <p:nvPr/>
                </p:nvSpPr>
                <p:spPr bwMode="auto">
                  <a:xfrm>
                    <a:off x="1502" y="1060"/>
                    <a:ext cx="410" cy="34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81" name="Rectangle 133"/>
                  <p:cNvSpPr>
                    <a:spLocks noChangeArrowheads="1"/>
                  </p:cNvSpPr>
                  <p:nvPr/>
                </p:nvSpPr>
                <p:spPr bwMode="auto">
                  <a:xfrm>
                    <a:off x="1529" y="1089"/>
                    <a:ext cx="356" cy="288"/>
                  </a:xfrm>
                  <a:prstGeom prst="rect">
                    <a:avLst/>
                  </a:prstGeom>
                  <a:solidFill>
                    <a:srgbClr val="105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82" name="Rectangle 134"/>
                  <p:cNvSpPr>
                    <a:spLocks noChangeArrowheads="1"/>
                  </p:cNvSpPr>
                  <p:nvPr/>
                </p:nvSpPr>
                <p:spPr bwMode="auto">
                  <a:xfrm>
                    <a:off x="1843" y="1089"/>
                    <a:ext cx="40" cy="28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83" name="Rectangle 135"/>
                  <p:cNvSpPr>
                    <a:spLocks noChangeArrowheads="1"/>
                  </p:cNvSpPr>
                  <p:nvPr/>
                </p:nvSpPr>
                <p:spPr bwMode="auto">
                  <a:xfrm>
                    <a:off x="1855" y="1105"/>
                    <a:ext cx="14" cy="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84" name="Oval 136"/>
                  <p:cNvSpPr>
                    <a:spLocks noChangeArrowheads="1"/>
                  </p:cNvSpPr>
                  <p:nvPr/>
                </p:nvSpPr>
                <p:spPr bwMode="auto">
                  <a:xfrm>
                    <a:off x="1858" y="1234"/>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85" name="Oval 137"/>
                  <p:cNvSpPr>
                    <a:spLocks noChangeArrowheads="1"/>
                  </p:cNvSpPr>
                  <p:nvPr/>
                </p:nvSpPr>
                <p:spPr bwMode="auto">
                  <a:xfrm>
                    <a:off x="1858" y="1289"/>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86" name="Oval 138"/>
                  <p:cNvSpPr>
                    <a:spLocks noChangeArrowheads="1"/>
                  </p:cNvSpPr>
                  <p:nvPr/>
                </p:nvSpPr>
                <p:spPr bwMode="auto">
                  <a:xfrm>
                    <a:off x="1858" y="1341"/>
                    <a:ext cx="8" cy="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53387" name="Group 139"/>
              <p:cNvGrpSpPr>
                <a:grpSpLocks/>
              </p:cNvGrpSpPr>
              <p:nvPr/>
            </p:nvGrpSpPr>
            <p:grpSpPr bwMode="auto">
              <a:xfrm>
                <a:off x="1490" y="1876"/>
                <a:ext cx="634" cy="477"/>
                <a:chOff x="1490" y="1876"/>
                <a:chExt cx="634" cy="477"/>
              </a:xfrm>
            </p:grpSpPr>
            <p:grpSp>
              <p:nvGrpSpPr>
                <p:cNvPr id="53388" name="Group 140"/>
                <p:cNvGrpSpPr>
                  <a:grpSpLocks/>
                </p:cNvGrpSpPr>
                <p:nvPr/>
              </p:nvGrpSpPr>
              <p:grpSpPr bwMode="auto">
                <a:xfrm>
                  <a:off x="1490" y="2237"/>
                  <a:ext cx="634" cy="116"/>
                  <a:chOff x="1490" y="2237"/>
                  <a:chExt cx="634" cy="116"/>
                </a:xfrm>
              </p:grpSpPr>
              <p:sp>
                <p:nvSpPr>
                  <p:cNvPr id="53389" name="Freeform 141"/>
                  <p:cNvSpPr>
                    <a:spLocks/>
                  </p:cNvSpPr>
                  <p:nvPr/>
                </p:nvSpPr>
                <p:spPr bwMode="auto">
                  <a:xfrm>
                    <a:off x="1490" y="2237"/>
                    <a:ext cx="634" cy="116"/>
                  </a:xfrm>
                  <a:custGeom>
                    <a:avLst/>
                    <a:gdLst>
                      <a:gd name="T0" fmla="*/ 79 w 634"/>
                      <a:gd name="T1" fmla="*/ 0 h 116"/>
                      <a:gd name="T2" fmla="*/ 556 w 634"/>
                      <a:gd name="T3" fmla="*/ 0 h 116"/>
                      <a:gd name="T4" fmla="*/ 632 w 634"/>
                      <a:gd name="T5" fmla="*/ 104 h 116"/>
                      <a:gd name="T6" fmla="*/ 633 w 634"/>
                      <a:gd name="T7" fmla="*/ 109 h 116"/>
                      <a:gd name="T8" fmla="*/ 630 w 634"/>
                      <a:gd name="T9" fmla="*/ 113 h 116"/>
                      <a:gd name="T10" fmla="*/ 626 w 634"/>
                      <a:gd name="T11" fmla="*/ 115 h 116"/>
                      <a:gd name="T12" fmla="*/ 9 w 634"/>
                      <a:gd name="T13" fmla="*/ 115 h 116"/>
                      <a:gd name="T14" fmla="*/ 4 w 634"/>
                      <a:gd name="T15" fmla="*/ 112 h 116"/>
                      <a:gd name="T16" fmla="*/ 0 w 634"/>
                      <a:gd name="T17" fmla="*/ 108 h 116"/>
                      <a:gd name="T18" fmla="*/ 2 w 634"/>
                      <a:gd name="T19" fmla="*/ 102 h 116"/>
                      <a:gd name="T20" fmla="*/ 79 w 634"/>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16">
                        <a:moveTo>
                          <a:pt x="79" y="0"/>
                        </a:moveTo>
                        <a:lnTo>
                          <a:pt x="556" y="0"/>
                        </a:lnTo>
                        <a:lnTo>
                          <a:pt x="632" y="104"/>
                        </a:lnTo>
                        <a:lnTo>
                          <a:pt x="633" y="109"/>
                        </a:lnTo>
                        <a:lnTo>
                          <a:pt x="630" y="113"/>
                        </a:lnTo>
                        <a:lnTo>
                          <a:pt x="626" y="115"/>
                        </a:lnTo>
                        <a:lnTo>
                          <a:pt x="9" y="115"/>
                        </a:lnTo>
                        <a:lnTo>
                          <a:pt x="4" y="112"/>
                        </a:lnTo>
                        <a:lnTo>
                          <a:pt x="0" y="108"/>
                        </a:lnTo>
                        <a:lnTo>
                          <a:pt x="2" y="102"/>
                        </a:lnTo>
                        <a:lnTo>
                          <a:pt x="79"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90" name="Freeform 142"/>
                  <p:cNvSpPr>
                    <a:spLocks/>
                  </p:cNvSpPr>
                  <p:nvPr/>
                </p:nvSpPr>
                <p:spPr bwMode="auto">
                  <a:xfrm>
                    <a:off x="1526" y="2261"/>
                    <a:ext cx="421" cy="75"/>
                  </a:xfrm>
                  <a:custGeom>
                    <a:avLst/>
                    <a:gdLst>
                      <a:gd name="T0" fmla="*/ 56 w 421"/>
                      <a:gd name="T1" fmla="*/ 0 h 75"/>
                      <a:gd name="T2" fmla="*/ 400 w 421"/>
                      <a:gd name="T3" fmla="*/ 0 h 75"/>
                      <a:gd name="T4" fmla="*/ 420 w 421"/>
                      <a:gd name="T5" fmla="*/ 74 h 75"/>
                      <a:gd name="T6" fmla="*/ 0 w 421"/>
                      <a:gd name="T7" fmla="*/ 74 h 75"/>
                      <a:gd name="T8" fmla="*/ 56 w 421"/>
                      <a:gd name="T9" fmla="*/ 0 h 75"/>
                    </a:gdLst>
                    <a:ahLst/>
                    <a:cxnLst>
                      <a:cxn ang="0">
                        <a:pos x="T0" y="T1"/>
                      </a:cxn>
                      <a:cxn ang="0">
                        <a:pos x="T2" y="T3"/>
                      </a:cxn>
                      <a:cxn ang="0">
                        <a:pos x="T4" y="T5"/>
                      </a:cxn>
                      <a:cxn ang="0">
                        <a:pos x="T6" y="T7"/>
                      </a:cxn>
                      <a:cxn ang="0">
                        <a:pos x="T8" y="T9"/>
                      </a:cxn>
                    </a:cxnLst>
                    <a:rect l="0" t="0" r="r" b="b"/>
                    <a:pathLst>
                      <a:path w="421" h="75">
                        <a:moveTo>
                          <a:pt x="56" y="0"/>
                        </a:moveTo>
                        <a:lnTo>
                          <a:pt x="400" y="0"/>
                        </a:lnTo>
                        <a:lnTo>
                          <a:pt x="420" y="74"/>
                        </a:lnTo>
                        <a:lnTo>
                          <a:pt x="0" y="74"/>
                        </a:lnTo>
                        <a:lnTo>
                          <a:pt x="56"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3391" name="Freeform 143"/>
                  <p:cNvSpPr>
                    <a:spLocks/>
                  </p:cNvSpPr>
                  <p:nvPr/>
                </p:nvSpPr>
                <p:spPr bwMode="auto">
                  <a:xfrm>
                    <a:off x="1959" y="2261"/>
                    <a:ext cx="129" cy="75"/>
                  </a:xfrm>
                  <a:custGeom>
                    <a:avLst/>
                    <a:gdLst>
                      <a:gd name="T0" fmla="*/ 0 w 129"/>
                      <a:gd name="T1" fmla="*/ 0 h 75"/>
                      <a:gd name="T2" fmla="*/ 75 w 129"/>
                      <a:gd name="T3" fmla="*/ 0 h 75"/>
                      <a:gd name="T4" fmla="*/ 128 w 129"/>
                      <a:gd name="T5" fmla="*/ 74 h 75"/>
                      <a:gd name="T6" fmla="*/ 24 w 129"/>
                      <a:gd name="T7" fmla="*/ 74 h 75"/>
                      <a:gd name="T8" fmla="*/ 0 w 129"/>
                      <a:gd name="T9" fmla="*/ 0 h 75"/>
                    </a:gdLst>
                    <a:ahLst/>
                    <a:cxnLst>
                      <a:cxn ang="0">
                        <a:pos x="T0" y="T1"/>
                      </a:cxn>
                      <a:cxn ang="0">
                        <a:pos x="T2" y="T3"/>
                      </a:cxn>
                      <a:cxn ang="0">
                        <a:pos x="T4" y="T5"/>
                      </a:cxn>
                      <a:cxn ang="0">
                        <a:pos x="T6" y="T7"/>
                      </a:cxn>
                      <a:cxn ang="0">
                        <a:pos x="T8" y="T9"/>
                      </a:cxn>
                    </a:cxnLst>
                    <a:rect l="0" t="0" r="r" b="b"/>
                    <a:pathLst>
                      <a:path w="129" h="75">
                        <a:moveTo>
                          <a:pt x="0" y="0"/>
                        </a:moveTo>
                        <a:lnTo>
                          <a:pt x="75" y="0"/>
                        </a:lnTo>
                        <a:lnTo>
                          <a:pt x="128" y="74"/>
                        </a:lnTo>
                        <a:lnTo>
                          <a:pt x="24" y="74"/>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3392" name="Group 144"/>
                <p:cNvGrpSpPr>
                  <a:grpSpLocks/>
                </p:cNvGrpSpPr>
                <p:nvPr/>
              </p:nvGrpSpPr>
              <p:grpSpPr bwMode="auto">
                <a:xfrm>
                  <a:off x="1598" y="1876"/>
                  <a:ext cx="410" cy="342"/>
                  <a:chOff x="1598" y="1876"/>
                  <a:chExt cx="410" cy="342"/>
                </a:xfrm>
              </p:grpSpPr>
              <p:sp>
                <p:nvSpPr>
                  <p:cNvPr id="53393" name="Rectangle 145"/>
                  <p:cNvSpPr>
                    <a:spLocks noChangeArrowheads="1"/>
                  </p:cNvSpPr>
                  <p:nvPr/>
                </p:nvSpPr>
                <p:spPr bwMode="auto">
                  <a:xfrm>
                    <a:off x="1598" y="1876"/>
                    <a:ext cx="410" cy="34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94" name="Rectangle 146"/>
                  <p:cNvSpPr>
                    <a:spLocks noChangeArrowheads="1"/>
                  </p:cNvSpPr>
                  <p:nvPr/>
                </p:nvSpPr>
                <p:spPr bwMode="auto">
                  <a:xfrm>
                    <a:off x="1625" y="1905"/>
                    <a:ext cx="356" cy="288"/>
                  </a:xfrm>
                  <a:prstGeom prst="rect">
                    <a:avLst/>
                  </a:prstGeom>
                  <a:solidFill>
                    <a:srgbClr val="105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95" name="Rectangle 147"/>
                  <p:cNvSpPr>
                    <a:spLocks noChangeArrowheads="1"/>
                  </p:cNvSpPr>
                  <p:nvPr/>
                </p:nvSpPr>
                <p:spPr bwMode="auto">
                  <a:xfrm>
                    <a:off x="1939" y="1905"/>
                    <a:ext cx="40" cy="28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96" name="Rectangle 148"/>
                  <p:cNvSpPr>
                    <a:spLocks noChangeArrowheads="1"/>
                  </p:cNvSpPr>
                  <p:nvPr/>
                </p:nvSpPr>
                <p:spPr bwMode="auto">
                  <a:xfrm>
                    <a:off x="1951" y="1921"/>
                    <a:ext cx="14" cy="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97" name="Oval 149"/>
                  <p:cNvSpPr>
                    <a:spLocks noChangeArrowheads="1"/>
                  </p:cNvSpPr>
                  <p:nvPr/>
                </p:nvSpPr>
                <p:spPr bwMode="auto">
                  <a:xfrm>
                    <a:off x="1954" y="2050"/>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98" name="Oval 150"/>
                  <p:cNvSpPr>
                    <a:spLocks noChangeArrowheads="1"/>
                  </p:cNvSpPr>
                  <p:nvPr/>
                </p:nvSpPr>
                <p:spPr bwMode="auto">
                  <a:xfrm>
                    <a:off x="1954" y="2105"/>
                    <a:ext cx="8" cy="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399" name="Oval 151"/>
                  <p:cNvSpPr>
                    <a:spLocks noChangeArrowheads="1"/>
                  </p:cNvSpPr>
                  <p:nvPr/>
                </p:nvSpPr>
                <p:spPr bwMode="auto">
                  <a:xfrm>
                    <a:off x="1954" y="2157"/>
                    <a:ext cx="8" cy="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grpSp>
          <p:nvGrpSpPr>
            <p:cNvPr id="53400" name="Group 152"/>
            <p:cNvGrpSpPr>
              <a:grpSpLocks/>
            </p:cNvGrpSpPr>
            <p:nvPr/>
          </p:nvGrpSpPr>
          <p:grpSpPr bwMode="auto">
            <a:xfrm>
              <a:off x="1920" y="2256"/>
              <a:ext cx="1104" cy="592"/>
              <a:chOff x="2032" y="1936"/>
              <a:chExt cx="1104" cy="592"/>
            </a:xfrm>
          </p:grpSpPr>
          <p:sp>
            <p:nvSpPr>
              <p:cNvPr id="53401" name="Line 153"/>
              <p:cNvSpPr>
                <a:spLocks noChangeShapeType="1"/>
              </p:cNvSpPr>
              <p:nvPr/>
            </p:nvSpPr>
            <p:spPr bwMode="auto">
              <a:xfrm>
                <a:off x="2032" y="2064"/>
                <a:ext cx="16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402" name="Line 154"/>
              <p:cNvSpPr>
                <a:spLocks noChangeShapeType="1"/>
              </p:cNvSpPr>
              <p:nvPr/>
            </p:nvSpPr>
            <p:spPr bwMode="auto">
              <a:xfrm flipH="1">
                <a:off x="2816" y="1936"/>
                <a:ext cx="320" cy="6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3403" name="Line 155"/>
              <p:cNvSpPr>
                <a:spLocks noChangeShapeType="1"/>
              </p:cNvSpPr>
              <p:nvPr/>
            </p:nvSpPr>
            <p:spPr bwMode="auto">
              <a:xfrm>
                <a:off x="2848" y="2416"/>
                <a:ext cx="64" cy="11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Tree>
    <p:extLst>
      <p:ext uri="{BB962C8B-B14F-4D97-AF65-F5344CB8AC3E}">
        <p14:creationId xmlns:p14="http://schemas.microsoft.com/office/powerpoint/2010/main" val="36871781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laceholder 4"/>
          <p:cNvSpPr>
            <a:spLocks noGrp="1"/>
          </p:cNvSpPr>
          <p:nvPr>
            <p:ph type="sldNum" sz="quarter" idx="12"/>
          </p:nvPr>
        </p:nvSpPr>
        <p:spPr/>
        <p:txBody>
          <a:bodyPr/>
          <a:lstStyle/>
          <a:p>
            <a:fld id="{9A54C2A8-E875-4641-B161-C181B2458231}" type="slidenum">
              <a:rPr lang="en-US"/>
              <a:pPr/>
              <a:t>103</a:t>
            </a:fld>
            <a:endParaRPr lang="en-US"/>
          </a:p>
        </p:txBody>
      </p:sp>
      <p:sp>
        <p:nvSpPr>
          <p:cNvPr id="54274" name="Rectangle 2"/>
          <p:cNvSpPr>
            <a:spLocks noGrp="1" noChangeArrowheads="1"/>
          </p:cNvSpPr>
          <p:nvPr>
            <p:ph type="title"/>
          </p:nvPr>
        </p:nvSpPr>
        <p:spPr/>
        <p:txBody>
          <a:bodyPr/>
          <a:lstStyle/>
          <a:p>
            <a:r>
              <a:rPr lang="en-US" b="1">
                <a:latin typeface="Tempus Sans ITC" pitchFamily="82" charset="0"/>
              </a:rPr>
              <a:t>Jaringan Pengolahan Terdistribusi</a:t>
            </a:r>
          </a:p>
        </p:txBody>
      </p:sp>
      <p:grpSp>
        <p:nvGrpSpPr>
          <p:cNvPr id="54275" name="Group 3"/>
          <p:cNvGrpSpPr>
            <a:grpSpLocks/>
          </p:cNvGrpSpPr>
          <p:nvPr/>
        </p:nvGrpSpPr>
        <p:grpSpPr bwMode="auto">
          <a:xfrm>
            <a:off x="1752600" y="2209800"/>
            <a:ext cx="6072188" cy="3814763"/>
            <a:chOff x="1437" y="973"/>
            <a:chExt cx="3825" cy="2403"/>
          </a:xfrm>
        </p:grpSpPr>
        <p:grpSp>
          <p:nvGrpSpPr>
            <p:cNvPr id="54276" name="Group 4"/>
            <p:cNvGrpSpPr>
              <a:grpSpLocks/>
            </p:cNvGrpSpPr>
            <p:nvPr/>
          </p:nvGrpSpPr>
          <p:grpSpPr bwMode="auto">
            <a:xfrm>
              <a:off x="1437" y="973"/>
              <a:ext cx="3825" cy="2403"/>
              <a:chOff x="1437" y="973"/>
              <a:chExt cx="3825" cy="2403"/>
            </a:xfrm>
          </p:grpSpPr>
          <p:grpSp>
            <p:nvGrpSpPr>
              <p:cNvPr id="54277" name="Group 5"/>
              <p:cNvGrpSpPr>
                <a:grpSpLocks/>
              </p:cNvGrpSpPr>
              <p:nvPr/>
            </p:nvGrpSpPr>
            <p:grpSpPr bwMode="auto">
              <a:xfrm>
                <a:off x="1437" y="1038"/>
                <a:ext cx="3823" cy="2338"/>
                <a:chOff x="1437" y="1038"/>
                <a:chExt cx="3823" cy="2338"/>
              </a:xfrm>
            </p:grpSpPr>
            <p:grpSp>
              <p:nvGrpSpPr>
                <p:cNvPr id="54278" name="Group 6"/>
                <p:cNvGrpSpPr>
                  <a:grpSpLocks/>
                </p:cNvGrpSpPr>
                <p:nvPr/>
              </p:nvGrpSpPr>
              <p:grpSpPr bwMode="auto">
                <a:xfrm>
                  <a:off x="5000" y="1324"/>
                  <a:ext cx="260" cy="397"/>
                  <a:chOff x="5000" y="1324"/>
                  <a:chExt cx="260" cy="397"/>
                </a:xfrm>
              </p:grpSpPr>
              <p:sp>
                <p:nvSpPr>
                  <p:cNvPr id="54279" name="Freeform 7"/>
                  <p:cNvSpPr>
                    <a:spLocks/>
                  </p:cNvSpPr>
                  <p:nvPr/>
                </p:nvSpPr>
                <p:spPr bwMode="auto">
                  <a:xfrm>
                    <a:off x="5080" y="1324"/>
                    <a:ext cx="180" cy="324"/>
                  </a:xfrm>
                  <a:custGeom>
                    <a:avLst/>
                    <a:gdLst>
                      <a:gd name="T0" fmla="*/ 179 w 180"/>
                      <a:gd name="T1" fmla="*/ 0 h 324"/>
                      <a:gd name="T2" fmla="*/ 0 w 180"/>
                      <a:gd name="T3" fmla="*/ 153 h 324"/>
                      <a:gd name="T4" fmla="*/ 0 w 180"/>
                      <a:gd name="T5" fmla="*/ 323 h 324"/>
                      <a:gd name="T6" fmla="*/ 179 w 180"/>
                      <a:gd name="T7" fmla="*/ 172 h 324"/>
                      <a:gd name="T8" fmla="*/ 179 w 180"/>
                      <a:gd name="T9" fmla="*/ 0 h 324"/>
                    </a:gdLst>
                    <a:ahLst/>
                    <a:cxnLst>
                      <a:cxn ang="0">
                        <a:pos x="T0" y="T1"/>
                      </a:cxn>
                      <a:cxn ang="0">
                        <a:pos x="T2" y="T3"/>
                      </a:cxn>
                      <a:cxn ang="0">
                        <a:pos x="T4" y="T5"/>
                      </a:cxn>
                      <a:cxn ang="0">
                        <a:pos x="T6" y="T7"/>
                      </a:cxn>
                      <a:cxn ang="0">
                        <a:pos x="T8" y="T9"/>
                      </a:cxn>
                    </a:cxnLst>
                    <a:rect l="0" t="0" r="r" b="b"/>
                    <a:pathLst>
                      <a:path w="180" h="324">
                        <a:moveTo>
                          <a:pt x="179" y="0"/>
                        </a:moveTo>
                        <a:lnTo>
                          <a:pt x="0" y="153"/>
                        </a:lnTo>
                        <a:lnTo>
                          <a:pt x="0" y="323"/>
                        </a:lnTo>
                        <a:lnTo>
                          <a:pt x="179" y="172"/>
                        </a:lnTo>
                        <a:lnTo>
                          <a:pt x="179"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0" name="Freeform 8"/>
                  <p:cNvSpPr>
                    <a:spLocks/>
                  </p:cNvSpPr>
                  <p:nvPr/>
                </p:nvSpPr>
                <p:spPr bwMode="auto">
                  <a:xfrm>
                    <a:off x="5014" y="1477"/>
                    <a:ext cx="67" cy="244"/>
                  </a:xfrm>
                  <a:custGeom>
                    <a:avLst/>
                    <a:gdLst>
                      <a:gd name="T0" fmla="*/ 0 w 67"/>
                      <a:gd name="T1" fmla="*/ 69 h 244"/>
                      <a:gd name="T2" fmla="*/ 58 w 67"/>
                      <a:gd name="T3" fmla="*/ 30 h 244"/>
                      <a:gd name="T4" fmla="*/ 66 w 67"/>
                      <a:gd name="T5" fmla="*/ 0 h 244"/>
                      <a:gd name="T6" fmla="*/ 66 w 67"/>
                      <a:gd name="T7" fmla="*/ 168 h 244"/>
                      <a:gd name="T8" fmla="*/ 58 w 67"/>
                      <a:gd name="T9" fmla="*/ 209 h 244"/>
                      <a:gd name="T10" fmla="*/ 0 w 67"/>
                      <a:gd name="T11" fmla="*/ 243 h 244"/>
                      <a:gd name="T12" fmla="*/ 0 w 67"/>
                      <a:gd name="T13" fmla="*/ 69 h 244"/>
                    </a:gdLst>
                    <a:ahLst/>
                    <a:cxnLst>
                      <a:cxn ang="0">
                        <a:pos x="T0" y="T1"/>
                      </a:cxn>
                      <a:cxn ang="0">
                        <a:pos x="T2" y="T3"/>
                      </a:cxn>
                      <a:cxn ang="0">
                        <a:pos x="T4" y="T5"/>
                      </a:cxn>
                      <a:cxn ang="0">
                        <a:pos x="T6" y="T7"/>
                      </a:cxn>
                      <a:cxn ang="0">
                        <a:pos x="T8" y="T9"/>
                      </a:cxn>
                      <a:cxn ang="0">
                        <a:pos x="T10" y="T11"/>
                      </a:cxn>
                      <a:cxn ang="0">
                        <a:pos x="T12" y="T13"/>
                      </a:cxn>
                    </a:cxnLst>
                    <a:rect l="0" t="0" r="r" b="b"/>
                    <a:pathLst>
                      <a:path w="67" h="244">
                        <a:moveTo>
                          <a:pt x="0" y="69"/>
                        </a:moveTo>
                        <a:lnTo>
                          <a:pt x="58" y="30"/>
                        </a:lnTo>
                        <a:lnTo>
                          <a:pt x="66" y="0"/>
                        </a:lnTo>
                        <a:lnTo>
                          <a:pt x="66" y="168"/>
                        </a:lnTo>
                        <a:lnTo>
                          <a:pt x="58" y="209"/>
                        </a:lnTo>
                        <a:lnTo>
                          <a:pt x="0" y="243"/>
                        </a:lnTo>
                        <a:lnTo>
                          <a:pt x="0" y="69"/>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1" name="Freeform 9"/>
                  <p:cNvSpPr>
                    <a:spLocks/>
                  </p:cNvSpPr>
                  <p:nvPr/>
                </p:nvSpPr>
                <p:spPr bwMode="auto">
                  <a:xfrm>
                    <a:off x="5000" y="1594"/>
                    <a:ext cx="23" cy="65"/>
                  </a:xfrm>
                  <a:custGeom>
                    <a:avLst/>
                    <a:gdLst>
                      <a:gd name="T0" fmla="*/ 22 w 23"/>
                      <a:gd name="T1" fmla="*/ 0 h 65"/>
                      <a:gd name="T2" fmla="*/ 0 w 23"/>
                      <a:gd name="T3" fmla="*/ 25 h 65"/>
                      <a:gd name="T4" fmla="*/ 22 w 23"/>
                      <a:gd name="T5" fmla="*/ 64 h 65"/>
                      <a:gd name="T6" fmla="*/ 22 w 23"/>
                      <a:gd name="T7" fmla="*/ 0 h 65"/>
                    </a:gdLst>
                    <a:ahLst/>
                    <a:cxnLst>
                      <a:cxn ang="0">
                        <a:pos x="T0" y="T1"/>
                      </a:cxn>
                      <a:cxn ang="0">
                        <a:pos x="T2" y="T3"/>
                      </a:cxn>
                      <a:cxn ang="0">
                        <a:pos x="T4" y="T5"/>
                      </a:cxn>
                      <a:cxn ang="0">
                        <a:pos x="T6" y="T7"/>
                      </a:cxn>
                    </a:cxnLst>
                    <a:rect l="0" t="0" r="r" b="b"/>
                    <a:pathLst>
                      <a:path w="23" h="65">
                        <a:moveTo>
                          <a:pt x="22" y="0"/>
                        </a:moveTo>
                        <a:lnTo>
                          <a:pt x="0" y="25"/>
                        </a:lnTo>
                        <a:lnTo>
                          <a:pt x="22" y="64"/>
                        </a:lnTo>
                        <a:lnTo>
                          <a:pt x="22"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2" name="Freeform 10"/>
                  <p:cNvSpPr>
                    <a:spLocks/>
                  </p:cNvSpPr>
                  <p:nvPr/>
                </p:nvSpPr>
                <p:spPr bwMode="auto">
                  <a:xfrm>
                    <a:off x="5073" y="1477"/>
                    <a:ext cx="17" cy="207"/>
                  </a:xfrm>
                  <a:custGeom>
                    <a:avLst/>
                    <a:gdLst>
                      <a:gd name="T0" fmla="*/ 13 w 17"/>
                      <a:gd name="T1" fmla="*/ 0 h 207"/>
                      <a:gd name="T2" fmla="*/ 0 w 17"/>
                      <a:gd name="T3" fmla="*/ 33 h 207"/>
                      <a:gd name="T4" fmla="*/ 0 w 17"/>
                      <a:gd name="T5" fmla="*/ 206 h 207"/>
                      <a:gd name="T6" fmla="*/ 16 w 17"/>
                      <a:gd name="T7" fmla="*/ 172 h 207"/>
                      <a:gd name="T8" fmla="*/ 13 w 17"/>
                      <a:gd name="T9" fmla="*/ 0 h 207"/>
                    </a:gdLst>
                    <a:ahLst/>
                    <a:cxnLst>
                      <a:cxn ang="0">
                        <a:pos x="T0" y="T1"/>
                      </a:cxn>
                      <a:cxn ang="0">
                        <a:pos x="T2" y="T3"/>
                      </a:cxn>
                      <a:cxn ang="0">
                        <a:pos x="T4" y="T5"/>
                      </a:cxn>
                      <a:cxn ang="0">
                        <a:pos x="T6" y="T7"/>
                      </a:cxn>
                      <a:cxn ang="0">
                        <a:pos x="T8" y="T9"/>
                      </a:cxn>
                    </a:cxnLst>
                    <a:rect l="0" t="0" r="r" b="b"/>
                    <a:pathLst>
                      <a:path w="17" h="207">
                        <a:moveTo>
                          <a:pt x="13" y="0"/>
                        </a:moveTo>
                        <a:lnTo>
                          <a:pt x="0" y="33"/>
                        </a:lnTo>
                        <a:lnTo>
                          <a:pt x="0" y="206"/>
                        </a:lnTo>
                        <a:lnTo>
                          <a:pt x="16" y="172"/>
                        </a:lnTo>
                        <a:lnTo>
                          <a:pt x="13"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4283" name="Group 11"/>
                <p:cNvGrpSpPr>
                  <a:grpSpLocks/>
                </p:cNvGrpSpPr>
                <p:nvPr/>
              </p:nvGrpSpPr>
              <p:grpSpPr bwMode="auto">
                <a:xfrm>
                  <a:off x="3231" y="2737"/>
                  <a:ext cx="1186" cy="639"/>
                  <a:chOff x="3231" y="2737"/>
                  <a:chExt cx="1186" cy="639"/>
                </a:xfrm>
              </p:grpSpPr>
              <p:sp>
                <p:nvSpPr>
                  <p:cNvPr id="54284" name="Freeform 12"/>
                  <p:cNvSpPr>
                    <a:spLocks/>
                  </p:cNvSpPr>
                  <p:nvPr/>
                </p:nvSpPr>
                <p:spPr bwMode="auto">
                  <a:xfrm>
                    <a:off x="3759" y="2743"/>
                    <a:ext cx="49" cy="189"/>
                  </a:xfrm>
                  <a:custGeom>
                    <a:avLst/>
                    <a:gdLst>
                      <a:gd name="T0" fmla="*/ 0 w 49"/>
                      <a:gd name="T1" fmla="*/ 33 h 189"/>
                      <a:gd name="T2" fmla="*/ 22 w 49"/>
                      <a:gd name="T3" fmla="*/ 107 h 189"/>
                      <a:gd name="T4" fmla="*/ 22 w 49"/>
                      <a:gd name="T5" fmla="*/ 188 h 189"/>
                      <a:gd name="T6" fmla="*/ 48 w 49"/>
                      <a:gd name="T7" fmla="*/ 169 h 189"/>
                      <a:gd name="T8" fmla="*/ 48 w 49"/>
                      <a:gd name="T9" fmla="*/ 0 h 189"/>
                      <a:gd name="T10" fmla="*/ 0 w 49"/>
                      <a:gd name="T11" fmla="*/ 33 h 189"/>
                    </a:gdLst>
                    <a:ahLst/>
                    <a:cxnLst>
                      <a:cxn ang="0">
                        <a:pos x="T0" y="T1"/>
                      </a:cxn>
                      <a:cxn ang="0">
                        <a:pos x="T2" y="T3"/>
                      </a:cxn>
                      <a:cxn ang="0">
                        <a:pos x="T4" y="T5"/>
                      </a:cxn>
                      <a:cxn ang="0">
                        <a:pos x="T6" y="T7"/>
                      </a:cxn>
                      <a:cxn ang="0">
                        <a:pos x="T8" y="T9"/>
                      </a:cxn>
                      <a:cxn ang="0">
                        <a:pos x="T10" y="T11"/>
                      </a:cxn>
                    </a:cxnLst>
                    <a:rect l="0" t="0" r="r" b="b"/>
                    <a:pathLst>
                      <a:path w="49" h="189">
                        <a:moveTo>
                          <a:pt x="0" y="33"/>
                        </a:moveTo>
                        <a:lnTo>
                          <a:pt x="22" y="107"/>
                        </a:lnTo>
                        <a:lnTo>
                          <a:pt x="22" y="188"/>
                        </a:lnTo>
                        <a:lnTo>
                          <a:pt x="48" y="169"/>
                        </a:lnTo>
                        <a:lnTo>
                          <a:pt x="48" y="0"/>
                        </a:lnTo>
                        <a:lnTo>
                          <a:pt x="0" y="33"/>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5" name="Freeform 13"/>
                  <p:cNvSpPr>
                    <a:spLocks/>
                  </p:cNvSpPr>
                  <p:nvPr/>
                </p:nvSpPr>
                <p:spPr bwMode="auto">
                  <a:xfrm>
                    <a:off x="3807" y="2737"/>
                    <a:ext cx="152" cy="176"/>
                  </a:xfrm>
                  <a:custGeom>
                    <a:avLst/>
                    <a:gdLst>
                      <a:gd name="T0" fmla="*/ 0 w 152"/>
                      <a:gd name="T1" fmla="*/ 6 h 176"/>
                      <a:gd name="T2" fmla="*/ 64 w 152"/>
                      <a:gd name="T3" fmla="*/ 0 h 176"/>
                      <a:gd name="T4" fmla="*/ 151 w 152"/>
                      <a:gd name="T5" fmla="*/ 0 h 176"/>
                      <a:gd name="T6" fmla="*/ 151 w 152"/>
                      <a:gd name="T7" fmla="*/ 170 h 176"/>
                      <a:gd name="T8" fmla="*/ 64 w 152"/>
                      <a:gd name="T9" fmla="*/ 170 h 176"/>
                      <a:gd name="T10" fmla="*/ 0 w 152"/>
                      <a:gd name="T11" fmla="*/ 175 h 176"/>
                      <a:gd name="T12" fmla="*/ 0 w 152"/>
                      <a:gd name="T13" fmla="*/ 6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6"/>
                        </a:moveTo>
                        <a:lnTo>
                          <a:pt x="64" y="0"/>
                        </a:lnTo>
                        <a:lnTo>
                          <a:pt x="151" y="0"/>
                        </a:lnTo>
                        <a:lnTo>
                          <a:pt x="151" y="170"/>
                        </a:lnTo>
                        <a:lnTo>
                          <a:pt x="64" y="170"/>
                        </a:lnTo>
                        <a:lnTo>
                          <a:pt x="0" y="175"/>
                        </a:lnTo>
                        <a:lnTo>
                          <a:pt x="0" y="6"/>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6" name="Freeform 14"/>
                  <p:cNvSpPr>
                    <a:spLocks/>
                  </p:cNvSpPr>
                  <p:nvPr/>
                </p:nvSpPr>
                <p:spPr bwMode="auto">
                  <a:xfrm>
                    <a:off x="3960" y="2739"/>
                    <a:ext cx="72" cy="240"/>
                  </a:xfrm>
                  <a:custGeom>
                    <a:avLst/>
                    <a:gdLst>
                      <a:gd name="T0" fmla="*/ 0 w 72"/>
                      <a:gd name="T1" fmla="*/ 0 h 240"/>
                      <a:gd name="T2" fmla="*/ 0 w 72"/>
                      <a:gd name="T3" fmla="*/ 168 h 240"/>
                      <a:gd name="T4" fmla="*/ 71 w 72"/>
                      <a:gd name="T5" fmla="*/ 239 h 240"/>
                      <a:gd name="T6" fmla="*/ 71 w 72"/>
                      <a:gd name="T7" fmla="*/ 66 h 240"/>
                      <a:gd name="T8" fmla="*/ 0 w 72"/>
                      <a:gd name="T9" fmla="*/ 0 h 240"/>
                    </a:gdLst>
                    <a:ahLst/>
                    <a:cxnLst>
                      <a:cxn ang="0">
                        <a:pos x="T0" y="T1"/>
                      </a:cxn>
                      <a:cxn ang="0">
                        <a:pos x="T2" y="T3"/>
                      </a:cxn>
                      <a:cxn ang="0">
                        <a:pos x="T4" y="T5"/>
                      </a:cxn>
                      <a:cxn ang="0">
                        <a:pos x="T6" y="T7"/>
                      </a:cxn>
                      <a:cxn ang="0">
                        <a:pos x="T8" y="T9"/>
                      </a:cxn>
                    </a:cxnLst>
                    <a:rect l="0" t="0" r="r" b="b"/>
                    <a:pathLst>
                      <a:path w="72" h="240">
                        <a:moveTo>
                          <a:pt x="0" y="0"/>
                        </a:moveTo>
                        <a:lnTo>
                          <a:pt x="0" y="168"/>
                        </a:lnTo>
                        <a:lnTo>
                          <a:pt x="71" y="239"/>
                        </a:lnTo>
                        <a:lnTo>
                          <a:pt x="71" y="6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7" name="Freeform 15"/>
                  <p:cNvSpPr>
                    <a:spLocks/>
                  </p:cNvSpPr>
                  <p:nvPr/>
                </p:nvSpPr>
                <p:spPr bwMode="auto">
                  <a:xfrm>
                    <a:off x="4031" y="2783"/>
                    <a:ext cx="89" cy="193"/>
                  </a:xfrm>
                  <a:custGeom>
                    <a:avLst/>
                    <a:gdLst>
                      <a:gd name="T0" fmla="*/ 0 w 89"/>
                      <a:gd name="T1" fmla="*/ 24 h 193"/>
                      <a:gd name="T2" fmla="*/ 88 w 89"/>
                      <a:gd name="T3" fmla="*/ 0 h 193"/>
                      <a:gd name="T4" fmla="*/ 88 w 89"/>
                      <a:gd name="T5" fmla="*/ 170 h 193"/>
                      <a:gd name="T6" fmla="*/ 0 w 89"/>
                      <a:gd name="T7" fmla="*/ 192 h 193"/>
                      <a:gd name="T8" fmla="*/ 0 w 89"/>
                      <a:gd name="T9" fmla="*/ 24 h 193"/>
                    </a:gdLst>
                    <a:ahLst/>
                    <a:cxnLst>
                      <a:cxn ang="0">
                        <a:pos x="T0" y="T1"/>
                      </a:cxn>
                      <a:cxn ang="0">
                        <a:pos x="T2" y="T3"/>
                      </a:cxn>
                      <a:cxn ang="0">
                        <a:pos x="T4" y="T5"/>
                      </a:cxn>
                      <a:cxn ang="0">
                        <a:pos x="T6" y="T7"/>
                      </a:cxn>
                      <a:cxn ang="0">
                        <a:pos x="T8" y="T9"/>
                      </a:cxn>
                    </a:cxnLst>
                    <a:rect l="0" t="0" r="r" b="b"/>
                    <a:pathLst>
                      <a:path w="89" h="193">
                        <a:moveTo>
                          <a:pt x="0" y="24"/>
                        </a:moveTo>
                        <a:lnTo>
                          <a:pt x="88" y="0"/>
                        </a:lnTo>
                        <a:lnTo>
                          <a:pt x="88" y="170"/>
                        </a:lnTo>
                        <a:lnTo>
                          <a:pt x="0" y="192"/>
                        </a:lnTo>
                        <a:lnTo>
                          <a:pt x="0" y="2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8" name="Freeform 16"/>
                  <p:cNvSpPr>
                    <a:spLocks/>
                  </p:cNvSpPr>
                  <p:nvPr/>
                </p:nvSpPr>
                <p:spPr bwMode="auto">
                  <a:xfrm>
                    <a:off x="4179" y="2949"/>
                    <a:ext cx="58" cy="267"/>
                  </a:xfrm>
                  <a:custGeom>
                    <a:avLst/>
                    <a:gdLst>
                      <a:gd name="T0" fmla="*/ 0 w 58"/>
                      <a:gd name="T1" fmla="*/ 0 h 267"/>
                      <a:gd name="T2" fmla="*/ 57 w 58"/>
                      <a:gd name="T3" fmla="*/ 95 h 267"/>
                      <a:gd name="T4" fmla="*/ 57 w 58"/>
                      <a:gd name="T5" fmla="*/ 266 h 267"/>
                      <a:gd name="T6" fmla="*/ 0 w 58"/>
                      <a:gd name="T7" fmla="*/ 168 h 267"/>
                      <a:gd name="T8" fmla="*/ 0 w 58"/>
                      <a:gd name="T9" fmla="*/ 0 h 267"/>
                    </a:gdLst>
                    <a:ahLst/>
                    <a:cxnLst>
                      <a:cxn ang="0">
                        <a:pos x="T0" y="T1"/>
                      </a:cxn>
                      <a:cxn ang="0">
                        <a:pos x="T2" y="T3"/>
                      </a:cxn>
                      <a:cxn ang="0">
                        <a:pos x="T4" y="T5"/>
                      </a:cxn>
                      <a:cxn ang="0">
                        <a:pos x="T6" y="T7"/>
                      </a:cxn>
                      <a:cxn ang="0">
                        <a:pos x="T8" y="T9"/>
                      </a:cxn>
                    </a:cxnLst>
                    <a:rect l="0" t="0" r="r" b="b"/>
                    <a:pathLst>
                      <a:path w="58" h="267">
                        <a:moveTo>
                          <a:pt x="0" y="0"/>
                        </a:moveTo>
                        <a:lnTo>
                          <a:pt x="57" y="95"/>
                        </a:lnTo>
                        <a:lnTo>
                          <a:pt x="57" y="266"/>
                        </a:lnTo>
                        <a:lnTo>
                          <a:pt x="0" y="168"/>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9" name="Freeform 17"/>
                  <p:cNvSpPr>
                    <a:spLocks/>
                  </p:cNvSpPr>
                  <p:nvPr/>
                </p:nvSpPr>
                <p:spPr bwMode="auto">
                  <a:xfrm>
                    <a:off x="4119" y="2783"/>
                    <a:ext cx="75" cy="243"/>
                  </a:xfrm>
                  <a:custGeom>
                    <a:avLst/>
                    <a:gdLst>
                      <a:gd name="T0" fmla="*/ 0 w 75"/>
                      <a:gd name="T1" fmla="*/ 0 h 243"/>
                      <a:gd name="T2" fmla="*/ 74 w 75"/>
                      <a:gd name="T3" fmla="*/ 87 h 243"/>
                      <a:gd name="T4" fmla="*/ 58 w 75"/>
                      <a:gd name="T5" fmla="*/ 166 h 243"/>
                      <a:gd name="T6" fmla="*/ 58 w 75"/>
                      <a:gd name="T7" fmla="*/ 242 h 243"/>
                      <a:gd name="T8" fmla="*/ 0 w 75"/>
                      <a:gd name="T9" fmla="*/ 168 h 243"/>
                      <a:gd name="T10" fmla="*/ 0 w 75"/>
                      <a:gd name="T11" fmla="*/ 0 h 243"/>
                    </a:gdLst>
                    <a:ahLst/>
                    <a:cxnLst>
                      <a:cxn ang="0">
                        <a:pos x="T0" y="T1"/>
                      </a:cxn>
                      <a:cxn ang="0">
                        <a:pos x="T2" y="T3"/>
                      </a:cxn>
                      <a:cxn ang="0">
                        <a:pos x="T4" y="T5"/>
                      </a:cxn>
                      <a:cxn ang="0">
                        <a:pos x="T6" y="T7"/>
                      </a:cxn>
                      <a:cxn ang="0">
                        <a:pos x="T8" y="T9"/>
                      </a:cxn>
                      <a:cxn ang="0">
                        <a:pos x="T10" y="T11"/>
                      </a:cxn>
                    </a:cxnLst>
                    <a:rect l="0" t="0" r="r" b="b"/>
                    <a:pathLst>
                      <a:path w="75" h="243">
                        <a:moveTo>
                          <a:pt x="0" y="0"/>
                        </a:moveTo>
                        <a:lnTo>
                          <a:pt x="74" y="87"/>
                        </a:lnTo>
                        <a:lnTo>
                          <a:pt x="58" y="166"/>
                        </a:lnTo>
                        <a:lnTo>
                          <a:pt x="58" y="242"/>
                        </a:lnTo>
                        <a:lnTo>
                          <a:pt x="0" y="168"/>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0" name="Freeform 18"/>
                  <p:cNvSpPr>
                    <a:spLocks/>
                  </p:cNvSpPr>
                  <p:nvPr/>
                </p:nvSpPr>
                <p:spPr bwMode="auto">
                  <a:xfrm>
                    <a:off x="3231" y="2806"/>
                    <a:ext cx="156" cy="300"/>
                  </a:xfrm>
                  <a:custGeom>
                    <a:avLst/>
                    <a:gdLst>
                      <a:gd name="T0" fmla="*/ 14 w 156"/>
                      <a:gd name="T1" fmla="*/ 299 h 300"/>
                      <a:gd name="T2" fmla="*/ 0 w 156"/>
                      <a:gd name="T3" fmla="*/ 206 h 300"/>
                      <a:gd name="T4" fmla="*/ 32 w 156"/>
                      <a:gd name="T5" fmla="*/ 109 h 300"/>
                      <a:gd name="T6" fmla="*/ 155 w 156"/>
                      <a:gd name="T7" fmla="*/ 0 h 300"/>
                      <a:gd name="T8" fmla="*/ 155 w 156"/>
                      <a:gd name="T9" fmla="*/ 168 h 300"/>
                      <a:gd name="T10" fmla="*/ 34 w 156"/>
                      <a:gd name="T11" fmla="*/ 275 h 300"/>
                      <a:gd name="T12" fmla="*/ 14 w 156"/>
                      <a:gd name="T13" fmla="*/ 299 h 300"/>
                    </a:gdLst>
                    <a:ahLst/>
                    <a:cxnLst>
                      <a:cxn ang="0">
                        <a:pos x="T0" y="T1"/>
                      </a:cxn>
                      <a:cxn ang="0">
                        <a:pos x="T2" y="T3"/>
                      </a:cxn>
                      <a:cxn ang="0">
                        <a:pos x="T4" y="T5"/>
                      </a:cxn>
                      <a:cxn ang="0">
                        <a:pos x="T6" y="T7"/>
                      </a:cxn>
                      <a:cxn ang="0">
                        <a:pos x="T8" y="T9"/>
                      </a:cxn>
                      <a:cxn ang="0">
                        <a:pos x="T10" y="T11"/>
                      </a:cxn>
                      <a:cxn ang="0">
                        <a:pos x="T12" y="T13"/>
                      </a:cxn>
                    </a:cxnLst>
                    <a:rect l="0" t="0" r="r" b="b"/>
                    <a:pathLst>
                      <a:path w="156" h="300">
                        <a:moveTo>
                          <a:pt x="14" y="299"/>
                        </a:moveTo>
                        <a:lnTo>
                          <a:pt x="0" y="206"/>
                        </a:lnTo>
                        <a:lnTo>
                          <a:pt x="32" y="109"/>
                        </a:lnTo>
                        <a:lnTo>
                          <a:pt x="155" y="0"/>
                        </a:lnTo>
                        <a:lnTo>
                          <a:pt x="155" y="168"/>
                        </a:lnTo>
                        <a:lnTo>
                          <a:pt x="34" y="275"/>
                        </a:lnTo>
                        <a:lnTo>
                          <a:pt x="14" y="299"/>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1" name="Freeform 19"/>
                  <p:cNvSpPr>
                    <a:spLocks/>
                  </p:cNvSpPr>
                  <p:nvPr/>
                </p:nvSpPr>
                <p:spPr bwMode="auto">
                  <a:xfrm>
                    <a:off x="3386" y="2780"/>
                    <a:ext cx="88" cy="193"/>
                  </a:xfrm>
                  <a:custGeom>
                    <a:avLst/>
                    <a:gdLst>
                      <a:gd name="T0" fmla="*/ 0 w 88"/>
                      <a:gd name="T1" fmla="*/ 26 h 193"/>
                      <a:gd name="T2" fmla="*/ 0 w 88"/>
                      <a:gd name="T3" fmla="*/ 192 h 193"/>
                      <a:gd name="T4" fmla="*/ 87 w 88"/>
                      <a:gd name="T5" fmla="*/ 168 h 193"/>
                      <a:gd name="T6" fmla="*/ 87 w 88"/>
                      <a:gd name="T7" fmla="*/ 0 h 193"/>
                      <a:gd name="T8" fmla="*/ 0 w 88"/>
                      <a:gd name="T9" fmla="*/ 26 h 193"/>
                    </a:gdLst>
                    <a:ahLst/>
                    <a:cxnLst>
                      <a:cxn ang="0">
                        <a:pos x="T0" y="T1"/>
                      </a:cxn>
                      <a:cxn ang="0">
                        <a:pos x="T2" y="T3"/>
                      </a:cxn>
                      <a:cxn ang="0">
                        <a:pos x="T4" y="T5"/>
                      </a:cxn>
                      <a:cxn ang="0">
                        <a:pos x="T6" y="T7"/>
                      </a:cxn>
                      <a:cxn ang="0">
                        <a:pos x="T8" y="T9"/>
                      </a:cxn>
                    </a:cxnLst>
                    <a:rect l="0" t="0" r="r" b="b"/>
                    <a:pathLst>
                      <a:path w="88" h="193">
                        <a:moveTo>
                          <a:pt x="0" y="26"/>
                        </a:moveTo>
                        <a:lnTo>
                          <a:pt x="0" y="192"/>
                        </a:lnTo>
                        <a:lnTo>
                          <a:pt x="87" y="168"/>
                        </a:lnTo>
                        <a:lnTo>
                          <a:pt x="87" y="0"/>
                        </a:lnTo>
                        <a:lnTo>
                          <a:pt x="0" y="26"/>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2" name="Freeform 20"/>
                  <p:cNvSpPr>
                    <a:spLocks/>
                  </p:cNvSpPr>
                  <p:nvPr/>
                </p:nvSpPr>
                <p:spPr bwMode="auto">
                  <a:xfrm>
                    <a:off x="3473" y="2780"/>
                    <a:ext cx="176" cy="237"/>
                  </a:xfrm>
                  <a:custGeom>
                    <a:avLst/>
                    <a:gdLst>
                      <a:gd name="T0" fmla="*/ 0 w 176"/>
                      <a:gd name="T1" fmla="*/ 0 h 237"/>
                      <a:gd name="T2" fmla="*/ 175 w 176"/>
                      <a:gd name="T3" fmla="*/ 68 h 237"/>
                      <a:gd name="T4" fmla="*/ 175 w 176"/>
                      <a:gd name="T5" fmla="*/ 236 h 237"/>
                      <a:gd name="T6" fmla="*/ 0 w 176"/>
                      <a:gd name="T7" fmla="*/ 168 h 237"/>
                      <a:gd name="T8" fmla="*/ 0 w 176"/>
                      <a:gd name="T9" fmla="*/ 0 h 237"/>
                    </a:gdLst>
                    <a:ahLst/>
                    <a:cxnLst>
                      <a:cxn ang="0">
                        <a:pos x="T0" y="T1"/>
                      </a:cxn>
                      <a:cxn ang="0">
                        <a:pos x="T2" y="T3"/>
                      </a:cxn>
                      <a:cxn ang="0">
                        <a:pos x="T4" y="T5"/>
                      </a:cxn>
                      <a:cxn ang="0">
                        <a:pos x="T6" y="T7"/>
                      </a:cxn>
                      <a:cxn ang="0">
                        <a:pos x="T8" y="T9"/>
                      </a:cxn>
                    </a:cxnLst>
                    <a:rect l="0" t="0" r="r" b="b"/>
                    <a:pathLst>
                      <a:path w="176" h="237">
                        <a:moveTo>
                          <a:pt x="0" y="0"/>
                        </a:moveTo>
                        <a:lnTo>
                          <a:pt x="175" y="68"/>
                        </a:lnTo>
                        <a:lnTo>
                          <a:pt x="175" y="236"/>
                        </a:lnTo>
                        <a:lnTo>
                          <a:pt x="0" y="168"/>
                        </a:lnTo>
                        <a:lnTo>
                          <a:pt x="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3" name="Freeform 21"/>
                  <p:cNvSpPr>
                    <a:spLocks/>
                  </p:cNvSpPr>
                  <p:nvPr/>
                </p:nvSpPr>
                <p:spPr bwMode="auto">
                  <a:xfrm>
                    <a:off x="3648" y="2848"/>
                    <a:ext cx="136" cy="176"/>
                  </a:xfrm>
                  <a:custGeom>
                    <a:avLst/>
                    <a:gdLst>
                      <a:gd name="T0" fmla="*/ 0 w 136"/>
                      <a:gd name="T1" fmla="*/ 0 h 176"/>
                      <a:gd name="T2" fmla="*/ 0 w 136"/>
                      <a:gd name="T3" fmla="*/ 168 h 176"/>
                      <a:gd name="T4" fmla="*/ 135 w 136"/>
                      <a:gd name="T5" fmla="*/ 175 h 176"/>
                      <a:gd name="T6" fmla="*/ 135 w 136"/>
                      <a:gd name="T7" fmla="*/ 4 h 176"/>
                      <a:gd name="T8" fmla="*/ 0 w 136"/>
                      <a:gd name="T9" fmla="*/ 0 h 176"/>
                    </a:gdLst>
                    <a:ahLst/>
                    <a:cxnLst>
                      <a:cxn ang="0">
                        <a:pos x="T0" y="T1"/>
                      </a:cxn>
                      <a:cxn ang="0">
                        <a:pos x="T2" y="T3"/>
                      </a:cxn>
                      <a:cxn ang="0">
                        <a:pos x="T4" y="T5"/>
                      </a:cxn>
                      <a:cxn ang="0">
                        <a:pos x="T6" y="T7"/>
                      </a:cxn>
                      <a:cxn ang="0">
                        <a:pos x="T8" y="T9"/>
                      </a:cxn>
                    </a:cxnLst>
                    <a:rect l="0" t="0" r="r" b="b"/>
                    <a:pathLst>
                      <a:path w="136" h="176">
                        <a:moveTo>
                          <a:pt x="0" y="0"/>
                        </a:moveTo>
                        <a:lnTo>
                          <a:pt x="0" y="168"/>
                        </a:lnTo>
                        <a:lnTo>
                          <a:pt x="135" y="175"/>
                        </a:lnTo>
                        <a:lnTo>
                          <a:pt x="135" y="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4" name="Freeform 22"/>
                  <p:cNvSpPr>
                    <a:spLocks/>
                  </p:cNvSpPr>
                  <p:nvPr/>
                </p:nvSpPr>
                <p:spPr bwMode="auto">
                  <a:xfrm>
                    <a:off x="4340" y="3119"/>
                    <a:ext cx="77" cy="251"/>
                  </a:xfrm>
                  <a:custGeom>
                    <a:avLst/>
                    <a:gdLst>
                      <a:gd name="T0" fmla="*/ 0 w 77"/>
                      <a:gd name="T1" fmla="*/ 82 h 251"/>
                      <a:gd name="T2" fmla="*/ 76 w 77"/>
                      <a:gd name="T3" fmla="*/ 0 h 251"/>
                      <a:gd name="T4" fmla="*/ 76 w 77"/>
                      <a:gd name="T5" fmla="*/ 169 h 251"/>
                      <a:gd name="T6" fmla="*/ 0 w 77"/>
                      <a:gd name="T7" fmla="*/ 250 h 251"/>
                      <a:gd name="T8" fmla="*/ 0 w 77"/>
                      <a:gd name="T9" fmla="*/ 82 h 251"/>
                    </a:gdLst>
                    <a:ahLst/>
                    <a:cxnLst>
                      <a:cxn ang="0">
                        <a:pos x="T0" y="T1"/>
                      </a:cxn>
                      <a:cxn ang="0">
                        <a:pos x="T2" y="T3"/>
                      </a:cxn>
                      <a:cxn ang="0">
                        <a:pos x="T4" y="T5"/>
                      </a:cxn>
                      <a:cxn ang="0">
                        <a:pos x="T6" y="T7"/>
                      </a:cxn>
                      <a:cxn ang="0">
                        <a:pos x="T8" y="T9"/>
                      </a:cxn>
                    </a:cxnLst>
                    <a:rect l="0" t="0" r="r" b="b"/>
                    <a:pathLst>
                      <a:path w="77" h="251">
                        <a:moveTo>
                          <a:pt x="0" y="82"/>
                        </a:moveTo>
                        <a:lnTo>
                          <a:pt x="76" y="0"/>
                        </a:lnTo>
                        <a:lnTo>
                          <a:pt x="76" y="169"/>
                        </a:lnTo>
                        <a:lnTo>
                          <a:pt x="0" y="250"/>
                        </a:lnTo>
                        <a:lnTo>
                          <a:pt x="0" y="8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5" name="Freeform 23"/>
                  <p:cNvSpPr>
                    <a:spLocks/>
                  </p:cNvSpPr>
                  <p:nvPr/>
                </p:nvSpPr>
                <p:spPr bwMode="auto">
                  <a:xfrm>
                    <a:off x="4235" y="3045"/>
                    <a:ext cx="25" cy="172"/>
                  </a:xfrm>
                  <a:custGeom>
                    <a:avLst/>
                    <a:gdLst>
                      <a:gd name="T0" fmla="*/ 0 w 25"/>
                      <a:gd name="T1" fmla="*/ 0 h 172"/>
                      <a:gd name="T2" fmla="*/ 0 w 25"/>
                      <a:gd name="T3" fmla="*/ 171 h 172"/>
                      <a:gd name="T4" fmla="*/ 24 w 25"/>
                      <a:gd name="T5" fmla="*/ 171 h 172"/>
                      <a:gd name="T6" fmla="*/ 24 w 25"/>
                      <a:gd name="T7" fmla="*/ 2 h 172"/>
                      <a:gd name="T8" fmla="*/ 0 w 25"/>
                      <a:gd name="T9" fmla="*/ 0 h 172"/>
                    </a:gdLst>
                    <a:ahLst/>
                    <a:cxnLst>
                      <a:cxn ang="0">
                        <a:pos x="T0" y="T1"/>
                      </a:cxn>
                      <a:cxn ang="0">
                        <a:pos x="T2" y="T3"/>
                      </a:cxn>
                      <a:cxn ang="0">
                        <a:pos x="T4" y="T5"/>
                      </a:cxn>
                      <a:cxn ang="0">
                        <a:pos x="T6" y="T7"/>
                      </a:cxn>
                      <a:cxn ang="0">
                        <a:pos x="T8" y="T9"/>
                      </a:cxn>
                    </a:cxnLst>
                    <a:rect l="0" t="0" r="r" b="b"/>
                    <a:pathLst>
                      <a:path w="25" h="172">
                        <a:moveTo>
                          <a:pt x="0" y="0"/>
                        </a:moveTo>
                        <a:lnTo>
                          <a:pt x="0" y="171"/>
                        </a:lnTo>
                        <a:lnTo>
                          <a:pt x="24" y="171"/>
                        </a:lnTo>
                        <a:lnTo>
                          <a:pt x="24" y="2"/>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6" name="Freeform 24"/>
                  <p:cNvSpPr>
                    <a:spLocks/>
                  </p:cNvSpPr>
                  <p:nvPr/>
                </p:nvSpPr>
                <p:spPr bwMode="auto">
                  <a:xfrm>
                    <a:off x="4279" y="3201"/>
                    <a:ext cx="62" cy="173"/>
                  </a:xfrm>
                  <a:custGeom>
                    <a:avLst/>
                    <a:gdLst>
                      <a:gd name="T0" fmla="*/ 0 w 62"/>
                      <a:gd name="T1" fmla="*/ 4 h 173"/>
                      <a:gd name="T2" fmla="*/ 61 w 62"/>
                      <a:gd name="T3" fmla="*/ 0 h 173"/>
                      <a:gd name="T4" fmla="*/ 61 w 62"/>
                      <a:gd name="T5" fmla="*/ 166 h 173"/>
                      <a:gd name="T6" fmla="*/ 0 w 62"/>
                      <a:gd name="T7" fmla="*/ 172 h 173"/>
                      <a:gd name="T8" fmla="*/ 0 w 62"/>
                      <a:gd name="T9" fmla="*/ 4 h 173"/>
                    </a:gdLst>
                    <a:ahLst/>
                    <a:cxnLst>
                      <a:cxn ang="0">
                        <a:pos x="T0" y="T1"/>
                      </a:cxn>
                      <a:cxn ang="0">
                        <a:pos x="T2" y="T3"/>
                      </a:cxn>
                      <a:cxn ang="0">
                        <a:pos x="T4" y="T5"/>
                      </a:cxn>
                      <a:cxn ang="0">
                        <a:pos x="T6" y="T7"/>
                      </a:cxn>
                      <a:cxn ang="0">
                        <a:pos x="T8" y="T9"/>
                      </a:cxn>
                    </a:cxnLst>
                    <a:rect l="0" t="0" r="r" b="b"/>
                    <a:pathLst>
                      <a:path w="62" h="173">
                        <a:moveTo>
                          <a:pt x="0" y="4"/>
                        </a:moveTo>
                        <a:lnTo>
                          <a:pt x="61" y="0"/>
                        </a:lnTo>
                        <a:lnTo>
                          <a:pt x="61" y="166"/>
                        </a:lnTo>
                        <a:lnTo>
                          <a:pt x="0" y="172"/>
                        </a:lnTo>
                        <a:lnTo>
                          <a:pt x="0" y="4"/>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97" name="Freeform 25"/>
                  <p:cNvSpPr>
                    <a:spLocks/>
                  </p:cNvSpPr>
                  <p:nvPr/>
                </p:nvSpPr>
                <p:spPr bwMode="auto">
                  <a:xfrm>
                    <a:off x="4258" y="3046"/>
                    <a:ext cx="22" cy="330"/>
                  </a:xfrm>
                  <a:custGeom>
                    <a:avLst/>
                    <a:gdLst>
                      <a:gd name="T0" fmla="*/ 0 w 22"/>
                      <a:gd name="T1" fmla="*/ 0 h 330"/>
                      <a:gd name="T2" fmla="*/ 21 w 22"/>
                      <a:gd name="T3" fmla="*/ 164 h 330"/>
                      <a:gd name="T4" fmla="*/ 21 w 22"/>
                      <a:gd name="T5" fmla="*/ 329 h 330"/>
                      <a:gd name="T6" fmla="*/ 0 w 22"/>
                      <a:gd name="T7" fmla="*/ 169 h 330"/>
                      <a:gd name="T8" fmla="*/ 0 w 22"/>
                      <a:gd name="T9" fmla="*/ 0 h 330"/>
                    </a:gdLst>
                    <a:ahLst/>
                    <a:cxnLst>
                      <a:cxn ang="0">
                        <a:pos x="T0" y="T1"/>
                      </a:cxn>
                      <a:cxn ang="0">
                        <a:pos x="T2" y="T3"/>
                      </a:cxn>
                      <a:cxn ang="0">
                        <a:pos x="T4" y="T5"/>
                      </a:cxn>
                      <a:cxn ang="0">
                        <a:pos x="T6" y="T7"/>
                      </a:cxn>
                      <a:cxn ang="0">
                        <a:pos x="T8" y="T9"/>
                      </a:cxn>
                    </a:cxnLst>
                    <a:rect l="0" t="0" r="r" b="b"/>
                    <a:pathLst>
                      <a:path w="22" h="330">
                        <a:moveTo>
                          <a:pt x="0" y="0"/>
                        </a:moveTo>
                        <a:lnTo>
                          <a:pt x="21" y="164"/>
                        </a:lnTo>
                        <a:lnTo>
                          <a:pt x="21" y="329"/>
                        </a:lnTo>
                        <a:lnTo>
                          <a:pt x="0" y="169"/>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4298" name="Group 26"/>
                <p:cNvGrpSpPr>
                  <a:grpSpLocks/>
                </p:cNvGrpSpPr>
                <p:nvPr/>
              </p:nvGrpSpPr>
              <p:grpSpPr bwMode="auto">
                <a:xfrm>
                  <a:off x="4291" y="2260"/>
                  <a:ext cx="398" cy="554"/>
                  <a:chOff x="4291" y="2260"/>
                  <a:chExt cx="398" cy="554"/>
                </a:xfrm>
              </p:grpSpPr>
              <p:sp>
                <p:nvSpPr>
                  <p:cNvPr id="54299" name="Freeform 27"/>
                  <p:cNvSpPr>
                    <a:spLocks/>
                  </p:cNvSpPr>
                  <p:nvPr/>
                </p:nvSpPr>
                <p:spPr bwMode="auto">
                  <a:xfrm>
                    <a:off x="4340" y="2531"/>
                    <a:ext cx="65" cy="196"/>
                  </a:xfrm>
                  <a:custGeom>
                    <a:avLst/>
                    <a:gdLst>
                      <a:gd name="T0" fmla="*/ 0 w 65"/>
                      <a:gd name="T1" fmla="*/ 24 h 196"/>
                      <a:gd name="T2" fmla="*/ 64 w 65"/>
                      <a:gd name="T3" fmla="*/ 0 h 196"/>
                      <a:gd name="T4" fmla="*/ 64 w 65"/>
                      <a:gd name="T5" fmla="*/ 171 h 196"/>
                      <a:gd name="T6" fmla="*/ 0 w 65"/>
                      <a:gd name="T7" fmla="*/ 195 h 196"/>
                      <a:gd name="T8" fmla="*/ 0 w 65"/>
                      <a:gd name="T9" fmla="*/ 24 h 196"/>
                    </a:gdLst>
                    <a:ahLst/>
                    <a:cxnLst>
                      <a:cxn ang="0">
                        <a:pos x="T0" y="T1"/>
                      </a:cxn>
                      <a:cxn ang="0">
                        <a:pos x="T2" y="T3"/>
                      </a:cxn>
                      <a:cxn ang="0">
                        <a:pos x="T4" y="T5"/>
                      </a:cxn>
                      <a:cxn ang="0">
                        <a:pos x="T6" y="T7"/>
                      </a:cxn>
                      <a:cxn ang="0">
                        <a:pos x="T8" y="T9"/>
                      </a:cxn>
                    </a:cxnLst>
                    <a:rect l="0" t="0" r="r" b="b"/>
                    <a:pathLst>
                      <a:path w="65" h="196">
                        <a:moveTo>
                          <a:pt x="0" y="24"/>
                        </a:moveTo>
                        <a:lnTo>
                          <a:pt x="64" y="0"/>
                        </a:lnTo>
                        <a:lnTo>
                          <a:pt x="64" y="171"/>
                        </a:lnTo>
                        <a:lnTo>
                          <a:pt x="0" y="195"/>
                        </a:lnTo>
                        <a:lnTo>
                          <a:pt x="0" y="2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0" name="Freeform 28"/>
                  <p:cNvSpPr>
                    <a:spLocks/>
                  </p:cNvSpPr>
                  <p:nvPr/>
                </p:nvSpPr>
                <p:spPr bwMode="auto">
                  <a:xfrm>
                    <a:off x="4404" y="2433"/>
                    <a:ext cx="86" cy="272"/>
                  </a:xfrm>
                  <a:custGeom>
                    <a:avLst/>
                    <a:gdLst>
                      <a:gd name="T0" fmla="*/ 0 w 86"/>
                      <a:gd name="T1" fmla="*/ 98 h 272"/>
                      <a:gd name="T2" fmla="*/ 85 w 86"/>
                      <a:gd name="T3" fmla="*/ 0 h 272"/>
                      <a:gd name="T4" fmla="*/ 85 w 86"/>
                      <a:gd name="T5" fmla="*/ 172 h 272"/>
                      <a:gd name="T6" fmla="*/ 0 w 86"/>
                      <a:gd name="T7" fmla="*/ 271 h 272"/>
                      <a:gd name="T8" fmla="*/ 0 w 86"/>
                      <a:gd name="T9" fmla="*/ 98 h 272"/>
                    </a:gdLst>
                    <a:ahLst/>
                    <a:cxnLst>
                      <a:cxn ang="0">
                        <a:pos x="T0" y="T1"/>
                      </a:cxn>
                      <a:cxn ang="0">
                        <a:pos x="T2" y="T3"/>
                      </a:cxn>
                      <a:cxn ang="0">
                        <a:pos x="T4" y="T5"/>
                      </a:cxn>
                      <a:cxn ang="0">
                        <a:pos x="T6" y="T7"/>
                      </a:cxn>
                      <a:cxn ang="0">
                        <a:pos x="T8" y="T9"/>
                      </a:cxn>
                    </a:cxnLst>
                    <a:rect l="0" t="0" r="r" b="b"/>
                    <a:pathLst>
                      <a:path w="86" h="272">
                        <a:moveTo>
                          <a:pt x="0" y="98"/>
                        </a:moveTo>
                        <a:lnTo>
                          <a:pt x="85" y="0"/>
                        </a:lnTo>
                        <a:lnTo>
                          <a:pt x="85" y="172"/>
                        </a:lnTo>
                        <a:lnTo>
                          <a:pt x="0" y="271"/>
                        </a:lnTo>
                        <a:lnTo>
                          <a:pt x="0" y="98"/>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1" name="Freeform 29"/>
                  <p:cNvSpPr>
                    <a:spLocks/>
                  </p:cNvSpPr>
                  <p:nvPr/>
                </p:nvSpPr>
                <p:spPr bwMode="auto">
                  <a:xfrm>
                    <a:off x="4489" y="2370"/>
                    <a:ext cx="39" cy="236"/>
                  </a:xfrm>
                  <a:custGeom>
                    <a:avLst/>
                    <a:gdLst>
                      <a:gd name="T0" fmla="*/ 0 w 39"/>
                      <a:gd name="T1" fmla="*/ 68 h 236"/>
                      <a:gd name="T2" fmla="*/ 0 w 39"/>
                      <a:gd name="T3" fmla="*/ 235 h 236"/>
                      <a:gd name="T4" fmla="*/ 38 w 39"/>
                      <a:gd name="T5" fmla="*/ 166 h 236"/>
                      <a:gd name="T6" fmla="*/ 38 w 39"/>
                      <a:gd name="T7" fmla="*/ 0 h 236"/>
                      <a:gd name="T8" fmla="*/ 0 w 39"/>
                      <a:gd name="T9" fmla="*/ 68 h 236"/>
                    </a:gdLst>
                    <a:ahLst/>
                    <a:cxnLst>
                      <a:cxn ang="0">
                        <a:pos x="T0" y="T1"/>
                      </a:cxn>
                      <a:cxn ang="0">
                        <a:pos x="T2" y="T3"/>
                      </a:cxn>
                      <a:cxn ang="0">
                        <a:pos x="T4" y="T5"/>
                      </a:cxn>
                      <a:cxn ang="0">
                        <a:pos x="T6" y="T7"/>
                      </a:cxn>
                      <a:cxn ang="0">
                        <a:pos x="T8" y="T9"/>
                      </a:cxn>
                    </a:cxnLst>
                    <a:rect l="0" t="0" r="r" b="b"/>
                    <a:pathLst>
                      <a:path w="39" h="236">
                        <a:moveTo>
                          <a:pt x="0" y="68"/>
                        </a:moveTo>
                        <a:lnTo>
                          <a:pt x="0" y="235"/>
                        </a:lnTo>
                        <a:lnTo>
                          <a:pt x="38" y="166"/>
                        </a:lnTo>
                        <a:lnTo>
                          <a:pt x="38" y="0"/>
                        </a:lnTo>
                        <a:lnTo>
                          <a:pt x="0" y="68"/>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2" name="Freeform 30"/>
                  <p:cNvSpPr>
                    <a:spLocks/>
                  </p:cNvSpPr>
                  <p:nvPr/>
                </p:nvSpPr>
                <p:spPr bwMode="auto">
                  <a:xfrm>
                    <a:off x="4291" y="2558"/>
                    <a:ext cx="50" cy="256"/>
                  </a:xfrm>
                  <a:custGeom>
                    <a:avLst/>
                    <a:gdLst>
                      <a:gd name="T0" fmla="*/ 49 w 50"/>
                      <a:gd name="T1" fmla="*/ 0 h 256"/>
                      <a:gd name="T2" fmla="*/ 49 w 50"/>
                      <a:gd name="T3" fmla="*/ 174 h 256"/>
                      <a:gd name="T4" fmla="*/ 41 w 50"/>
                      <a:gd name="T5" fmla="*/ 222 h 256"/>
                      <a:gd name="T6" fmla="*/ 29 w 50"/>
                      <a:gd name="T7" fmla="*/ 255 h 256"/>
                      <a:gd name="T8" fmla="*/ 10 w 50"/>
                      <a:gd name="T9" fmla="*/ 224 h 256"/>
                      <a:gd name="T10" fmla="*/ 0 w 50"/>
                      <a:gd name="T11" fmla="*/ 163 h 256"/>
                      <a:gd name="T12" fmla="*/ 39 w 50"/>
                      <a:gd name="T13" fmla="*/ 56 h 256"/>
                      <a:gd name="T14" fmla="*/ 49 w 50"/>
                      <a:gd name="T15" fmla="*/ 0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56">
                        <a:moveTo>
                          <a:pt x="49" y="0"/>
                        </a:moveTo>
                        <a:lnTo>
                          <a:pt x="49" y="174"/>
                        </a:lnTo>
                        <a:lnTo>
                          <a:pt x="41" y="222"/>
                        </a:lnTo>
                        <a:lnTo>
                          <a:pt x="29" y="255"/>
                        </a:lnTo>
                        <a:lnTo>
                          <a:pt x="10" y="224"/>
                        </a:lnTo>
                        <a:lnTo>
                          <a:pt x="0" y="163"/>
                        </a:lnTo>
                        <a:lnTo>
                          <a:pt x="39" y="56"/>
                        </a:lnTo>
                        <a:lnTo>
                          <a:pt x="49"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3" name="Freeform 31"/>
                  <p:cNvSpPr>
                    <a:spLocks/>
                  </p:cNvSpPr>
                  <p:nvPr/>
                </p:nvSpPr>
                <p:spPr bwMode="auto">
                  <a:xfrm>
                    <a:off x="4527" y="2337"/>
                    <a:ext cx="96" cy="202"/>
                  </a:xfrm>
                  <a:custGeom>
                    <a:avLst/>
                    <a:gdLst>
                      <a:gd name="T0" fmla="*/ 0 w 96"/>
                      <a:gd name="T1" fmla="*/ 30 h 202"/>
                      <a:gd name="T2" fmla="*/ 95 w 96"/>
                      <a:gd name="T3" fmla="*/ 0 h 202"/>
                      <a:gd name="T4" fmla="*/ 95 w 96"/>
                      <a:gd name="T5" fmla="*/ 168 h 202"/>
                      <a:gd name="T6" fmla="*/ 0 w 96"/>
                      <a:gd name="T7" fmla="*/ 201 h 202"/>
                      <a:gd name="T8" fmla="*/ 0 w 96"/>
                      <a:gd name="T9" fmla="*/ 30 h 202"/>
                    </a:gdLst>
                    <a:ahLst/>
                    <a:cxnLst>
                      <a:cxn ang="0">
                        <a:pos x="T0" y="T1"/>
                      </a:cxn>
                      <a:cxn ang="0">
                        <a:pos x="T2" y="T3"/>
                      </a:cxn>
                      <a:cxn ang="0">
                        <a:pos x="T4" y="T5"/>
                      </a:cxn>
                      <a:cxn ang="0">
                        <a:pos x="T6" y="T7"/>
                      </a:cxn>
                      <a:cxn ang="0">
                        <a:pos x="T8" y="T9"/>
                      </a:cxn>
                    </a:cxnLst>
                    <a:rect l="0" t="0" r="r" b="b"/>
                    <a:pathLst>
                      <a:path w="96" h="202">
                        <a:moveTo>
                          <a:pt x="0" y="30"/>
                        </a:moveTo>
                        <a:lnTo>
                          <a:pt x="95" y="0"/>
                        </a:lnTo>
                        <a:lnTo>
                          <a:pt x="95" y="168"/>
                        </a:lnTo>
                        <a:lnTo>
                          <a:pt x="0" y="201"/>
                        </a:lnTo>
                        <a:lnTo>
                          <a:pt x="0" y="3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4" name="Freeform 32"/>
                  <p:cNvSpPr>
                    <a:spLocks/>
                  </p:cNvSpPr>
                  <p:nvPr/>
                </p:nvSpPr>
                <p:spPr bwMode="auto">
                  <a:xfrm>
                    <a:off x="4622" y="2260"/>
                    <a:ext cx="67" cy="247"/>
                  </a:xfrm>
                  <a:custGeom>
                    <a:avLst/>
                    <a:gdLst>
                      <a:gd name="T0" fmla="*/ 0 w 67"/>
                      <a:gd name="T1" fmla="*/ 77 h 247"/>
                      <a:gd name="T2" fmla="*/ 0 w 67"/>
                      <a:gd name="T3" fmla="*/ 246 h 247"/>
                      <a:gd name="T4" fmla="*/ 66 w 67"/>
                      <a:gd name="T5" fmla="*/ 168 h 247"/>
                      <a:gd name="T6" fmla="*/ 66 w 67"/>
                      <a:gd name="T7" fmla="*/ 0 h 247"/>
                      <a:gd name="T8" fmla="*/ 0 w 67"/>
                      <a:gd name="T9" fmla="*/ 77 h 247"/>
                    </a:gdLst>
                    <a:ahLst/>
                    <a:cxnLst>
                      <a:cxn ang="0">
                        <a:pos x="T0" y="T1"/>
                      </a:cxn>
                      <a:cxn ang="0">
                        <a:pos x="T2" y="T3"/>
                      </a:cxn>
                      <a:cxn ang="0">
                        <a:pos x="T4" y="T5"/>
                      </a:cxn>
                      <a:cxn ang="0">
                        <a:pos x="T6" y="T7"/>
                      </a:cxn>
                      <a:cxn ang="0">
                        <a:pos x="T8" y="T9"/>
                      </a:cxn>
                    </a:cxnLst>
                    <a:rect l="0" t="0" r="r" b="b"/>
                    <a:pathLst>
                      <a:path w="67" h="247">
                        <a:moveTo>
                          <a:pt x="0" y="77"/>
                        </a:moveTo>
                        <a:lnTo>
                          <a:pt x="0" y="246"/>
                        </a:lnTo>
                        <a:lnTo>
                          <a:pt x="66" y="168"/>
                        </a:lnTo>
                        <a:lnTo>
                          <a:pt x="66" y="0"/>
                        </a:lnTo>
                        <a:lnTo>
                          <a:pt x="0" y="77"/>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4305" name="Group 33"/>
                <p:cNvGrpSpPr>
                  <a:grpSpLocks/>
                </p:cNvGrpSpPr>
                <p:nvPr/>
              </p:nvGrpSpPr>
              <p:grpSpPr bwMode="auto">
                <a:xfrm>
                  <a:off x="4638" y="1675"/>
                  <a:ext cx="433" cy="572"/>
                  <a:chOff x="4638" y="1675"/>
                  <a:chExt cx="433" cy="572"/>
                </a:xfrm>
              </p:grpSpPr>
              <p:sp>
                <p:nvSpPr>
                  <p:cNvPr id="54306" name="Freeform 34"/>
                  <p:cNvSpPr>
                    <a:spLocks/>
                  </p:cNvSpPr>
                  <p:nvPr/>
                </p:nvSpPr>
                <p:spPr bwMode="auto">
                  <a:xfrm>
                    <a:off x="4732" y="1876"/>
                    <a:ext cx="50" cy="243"/>
                  </a:xfrm>
                  <a:custGeom>
                    <a:avLst/>
                    <a:gdLst>
                      <a:gd name="T0" fmla="*/ 0 w 50"/>
                      <a:gd name="T1" fmla="*/ 69 h 243"/>
                      <a:gd name="T2" fmla="*/ 49 w 50"/>
                      <a:gd name="T3" fmla="*/ 0 h 243"/>
                      <a:gd name="T4" fmla="*/ 49 w 50"/>
                      <a:gd name="T5" fmla="*/ 170 h 243"/>
                      <a:gd name="T6" fmla="*/ 0 w 50"/>
                      <a:gd name="T7" fmla="*/ 242 h 243"/>
                      <a:gd name="T8" fmla="*/ 0 w 50"/>
                      <a:gd name="T9" fmla="*/ 69 h 243"/>
                    </a:gdLst>
                    <a:ahLst/>
                    <a:cxnLst>
                      <a:cxn ang="0">
                        <a:pos x="T0" y="T1"/>
                      </a:cxn>
                      <a:cxn ang="0">
                        <a:pos x="T2" y="T3"/>
                      </a:cxn>
                      <a:cxn ang="0">
                        <a:pos x="T4" y="T5"/>
                      </a:cxn>
                      <a:cxn ang="0">
                        <a:pos x="T6" y="T7"/>
                      </a:cxn>
                      <a:cxn ang="0">
                        <a:pos x="T8" y="T9"/>
                      </a:cxn>
                    </a:cxnLst>
                    <a:rect l="0" t="0" r="r" b="b"/>
                    <a:pathLst>
                      <a:path w="50" h="243">
                        <a:moveTo>
                          <a:pt x="0" y="69"/>
                        </a:moveTo>
                        <a:lnTo>
                          <a:pt x="49" y="0"/>
                        </a:lnTo>
                        <a:lnTo>
                          <a:pt x="49" y="170"/>
                        </a:lnTo>
                        <a:lnTo>
                          <a:pt x="0" y="242"/>
                        </a:lnTo>
                        <a:lnTo>
                          <a:pt x="0" y="69"/>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7" name="Freeform 35"/>
                  <p:cNvSpPr>
                    <a:spLocks/>
                  </p:cNvSpPr>
                  <p:nvPr/>
                </p:nvSpPr>
                <p:spPr bwMode="auto">
                  <a:xfrm>
                    <a:off x="4692" y="1887"/>
                    <a:ext cx="41" cy="234"/>
                  </a:xfrm>
                  <a:custGeom>
                    <a:avLst/>
                    <a:gdLst>
                      <a:gd name="T0" fmla="*/ 0 w 41"/>
                      <a:gd name="T1" fmla="*/ 0 h 234"/>
                      <a:gd name="T2" fmla="*/ 40 w 41"/>
                      <a:gd name="T3" fmla="*/ 60 h 234"/>
                      <a:gd name="T4" fmla="*/ 40 w 41"/>
                      <a:gd name="T5" fmla="*/ 233 h 234"/>
                      <a:gd name="T6" fmla="*/ 0 w 41"/>
                      <a:gd name="T7" fmla="*/ 171 h 234"/>
                      <a:gd name="T8" fmla="*/ 0 w 41"/>
                      <a:gd name="T9" fmla="*/ 0 h 234"/>
                    </a:gdLst>
                    <a:ahLst/>
                    <a:cxnLst>
                      <a:cxn ang="0">
                        <a:pos x="T0" y="T1"/>
                      </a:cxn>
                      <a:cxn ang="0">
                        <a:pos x="T2" y="T3"/>
                      </a:cxn>
                      <a:cxn ang="0">
                        <a:pos x="T4" y="T5"/>
                      </a:cxn>
                      <a:cxn ang="0">
                        <a:pos x="T6" y="T7"/>
                      </a:cxn>
                      <a:cxn ang="0">
                        <a:pos x="T8" y="T9"/>
                      </a:cxn>
                    </a:cxnLst>
                    <a:rect l="0" t="0" r="r" b="b"/>
                    <a:pathLst>
                      <a:path w="41" h="234">
                        <a:moveTo>
                          <a:pt x="0" y="0"/>
                        </a:moveTo>
                        <a:lnTo>
                          <a:pt x="40" y="60"/>
                        </a:lnTo>
                        <a:lnTo>
                          <a:pt x="40" y="233"/>
                        </a:lnTo>
                        <a:lnTo>
                          <a:pt x="0" y="171"/>
                        </a:lnTo>
                        <a:lnTo>
                          <a:pt x="0"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8" name="Freeform 36"/>
                  <p:cNvSpPr>
                    <a:spLocks/>
                  </p:cNvSpPr>
                  <p:nvPr/>
                </p:nvSpPr>
                <p:spPr bwMode="auto">
                  <a:xfrm>
                    <a:off x="4670" y="1971"/>
                    <a:ext cx="53" cy="276"/>
                  </a:xfrm>
                  <a:custGeom>
                    <a:avLst/>
                    <a:gdLst>
                      <a:gd name="T0" fmla="*/ 52 w 53"/>
                      <a:gd name="T1" fmla="*/ 0 h 276"/>
                      <a:gd name="T2" fmla="*/ 0 w 53"/>
                      <a:gd name="T3" fmla="*/ 107 h 276"/>
                      <a:gd name="T4" fmla="*/ 0 w 53"/>
                      <a:gd name="T5" fmla="*/ 275 h 276"/>
                      <a:gd name="T6" fmla="*/ 52 w 53"/>
                      <a:gd name="T7" fmla="*/ 173 h 276"/>
                      <a:gd name="T8" fmla="*/ 52 w 53"/>
                      <a:gd name="T9" fmla="*/ 0 h 276"/>
                    </a:gdLst>
                    <a:ahLst/>
                    <a:cxnLst>
                      <a:cxn ang="0">
                        <a:pos x="T0" y="T1"/>
                      </a:cxn>
                      <a:cxn ang="0">
                        <a:pos x="T2" y="T3"/>
                      </a:cxn>
                      <a:cxn ang="0">
                        <a:pos x="T4" y="T5"/>
                      </a:cxn>
                      <a:cxn ang="0">
                        <a:pos x="T6" y="T7"/>
                      </a:cxn>
                      <a:cxn ang="0">
                        <a:pos x="T8" y="T9"/>
                      </a:cxn>
                    </a:cxnLst>
                    <a:rect l="0" t="0" r="r" b="b"/>
                    <a:pathLst>
                      <a:path w="53" h="276">
                        <a:moveTo>
                          <a:pt x="52" y="0"/>
                        </a:moveTo>
                        <a:lnTo>
                          <a:pt x="0" y="107"/>
                        </a:lnTo>
                        <a:lnTo>
                          <a:pt x="0" y="275"/>
                        </a:lnTo>
                        <a:lnTo>
                          <a:pt x="52" y="173"/>
                        </a:lnTo>
                        <a:lnTo>
                          <a:pt x="52"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09" name="Freeform 37"/>
                  <p:cNvSpPr>
                    <a:spLocks/>
                  </p:cNvSpPr>
                  <p:nvPr/>
                </p:nvSpPr>
                <p:spPr bwMode="auto">
                  <a:xfrm>
                    <a:off x="4638" y="2080"/>
                    <a:ext cx="33" cy="126"/>
                  </a:xfrm>
                  <a:custGeom>
                    <a:avLst/>
                    <a:gdLst>
                      <a:gd name="T0" fmla="*/ 32 w 33"/>
                      <a:gd name="T1" fmla="*/ 0 h 126"/>
                      <a:gd name="T2" fmla="*/ 0 w 33"/>
                      <a:gd name="T3" fmla="*/ 38 h 126"/>
                      <a:gd name="T4" fmla="*/ 32 w 33"/>
                      <a:gd name="T5" fmla="*/ 125 h 126"/>
                      <a:gd name="T6" fmla="*/ 32 w 33"/>
                      <a:gd name="T7" fmla="*/ 0 h 126"/>
                    </a:gdLst>
                    <a:ahLst/>
                    <a:cxnLst>
                      <a:cxn ang="0">
                        <a:pos x="T0" y="T1"/>
                      </a:cxn>
                      <a:cxn ang="0">
                        <a:pos x="T2" y="T3"/>
                      </a:cxn>
                      <a:cxn ang="0">
                        <a:pos x="T4" y="T5"/>
                      </a:cxn>
                      <a:cxn ang="0">
                        <a:pos x="T6" y="T7"/>
                      </a:cxn>
                    </a:cxnLst>
                    <a:rect l="0" t="0" r="r" b="b"/>
                    <a:pathLst>
                      <a:path w="33" h="126">
                        <a:moveTo>
                          <a:pt x="32" y="0"/>
                        </a:moveTo>
                        <a:lnTo>
                          <a:pt x="0" y="38"/>
                        </a:lnTo>
                        <a:lnTo>
                          <a:pt x="32" y="125"/>
                        </a:lnTo>
                        <a:lnTo>
                          <a:pt x="32"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0" name="Freeform 38"/>
                  <p:cNvSpPr>
                    <a:spLocks/>
                  </p:cNvSpPr>
                  <p:nvPr/>
                </p:nvSpPr>
                <p:spPr bwMode="auto">
                  <a:xfrm>
                    <a:off x="5016" y="1681"/>
                    <a:ext cx="55" cy="193"/>
                  </a:xfrm>
                  <a:custGeom>
                    <a:avLst/>
                    <a:gdLst>
                      <a:gd name="T0" fmla="*/ 0 w 55"/>
                      <a:gd name="T1" fmla="*/ 22 h 193"/>
                      <a:gd name="T2" fmla="*/ 54 w 55"/>
                      <a:gd name="T3" fmla="*/ 0 h 193"/>
                      <a:gd name="T4" fmla="*/ 54 w 55"/>
                      <a:gd name="T5" fmla="*/ 170 h 193"/>
                      <a:gd name="T6" fmla="*/ 0 w 55"/>
                      <a:gd name="T7" fmla="*/ 192 h 193"/>
                      <a:gd name="T8" fmla="*/ 0 w 55"/>
                      <a:gd name="T9" fmla="*/ 22 h 193"/>
                    </a:gdLst>
                    <a:ahLst/>
                    <a:cxnLst>
                      <a:cxn ang="0">
                        <a:pos x="T0" y="T1"/>
                      </a:cxn>
                      <a:cxn ang="0">
                        <a:pos x="T2" y="T3"/>
                      </a:cxn>
                      <a:cxn ang="0">
                        <a:pos x="T4" y="T5"/>
                      </a:cxn>
                      <a:cxn ang="0">
                        <a:pos x="T6" y="T7"/>
                      </a:cxn>
                      <a:cxn ang="0">
                        <a:pos x="T8" y="T9"/>
                      </a:cxn>
                    </a:cxnLst>
                    <a:rect l="0" t="0" r="r" b="b"/>
                    <a:pathLst>
                      <a:path w="55" h="193">
                        <a:moveTo>
                          <a:pt x="0" y="22"/>
                        </a:moveTo>
                        <a:lnTo>
                          <a:pt x="54" y="0"/>
                        </a:lnTo>
                        <a:lnTo>
                          <a:pt x="54" y="170"/>
                        </a:lnTo>
                        <a:lnTo>
                          <a:pt x="0" y="192"/>
                        </a:lnTo>
                        <a:lnTo>
                          <a:pt x="0" y="22"/>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1" name="Freeform 39"/>
                  <p:cNvSpPr>
                    <a:spLocks/>
                  </p:cNvSpPr>
                  <p:nvPr/>
                </p:nvSpPr>
                <p:spPr bwMode="auto">
                  <a:xfrm>
                    <a:off x="4985" y="1675"/>
                    <a:ext cx="32" cy="196"/>
                  </a:xfrm>
                  <a:custGeom>
                    <a:avLst/>
                    <a:gdLst>
                      <a:gd name="T0" fmla="*/ 0 w 32"/>
                      <a:gd name="T1" fmla="*/ 0 h 196"/>
                      <a:gd name="T2" fmla="*/ 31 w 32"/>
                      <a:gd name="T3" fmla="*/ 30 h 196"/>
                      <a:gd name="T4" fmla="*/ 31 w 32"/>
                      <a:gd name="T5" fmla="*/ 195 h 196"/>
                      <a:gd name="T6" fmla="*/ 0 w 32"/>
                      <a:gd name="T7" fmla="*/ 167 h 196"/>
                      <a:gd name="T8" fmla="*/ 0 w 32"/>
                      <a:gd name="T9" fmla="*/ 0 h 196"/>
                    </a:gdLst>
                    <a:ahLst/>
                    <a:cxnLst>
                      <a:cxn ang="0">
                        <a:pos x="T0" y="T1"/>
                      </a:cxn>
                      <a:cxn ang="0">
                        <a:pos x="T2" y="T3"/>
                      </a:cxn>
                      <a:cxn ang="0">
                        <a:pos x="T4" y="T5"/>
                      </a:cxn>
                      <a:cxn ang="0">
                        <a:pos x="T6" y="T7"/>
                      </a:cxn>
                      <a:cxn ang="0">
                        <a:pos x="T8" y="T9"/>
                      </a:cxn>
                    </a:cxnLst>
                    <a:rect l="0" t="0" r="r" b="b"/>
                    <a:pathLst>
                      <a:path w="32" h="196">
                        <a:moveTo>
                          <a:pt x="0" y="0"/>
                        </a:moveTo>
                        <a:lnTo>
                          <a:pt x="31" y="30"/>
                        </a:lnTo>
                        <a:lnTo>
                          <a:pt x="31" y="195"/>
                        </a:lnTo>
                        <a:lnTo>
                          <a:pt x="0" y="167"/>
                        </a:lnTo>
                        <a:lnTo>
                          <a:pt x="0"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2" name="Freeform 40"/>
                  <p:cNvSpPr>
                    <a:spLocks/>
                  </p:cNvSpPr>
                  <p:nvPr/>
                </p:nvSpPr>
                <p:spPr bwMode="auto">
                  <a:xfrm>
                    <a:off x="4967" y="1679"/>
                    <a:ext cx="19" cy="208"/>
                  </a:xfrm>
                  <a:custGeom>
                    <a:avLst/>
                    <a:gdLst>
                      <a:gd name="T0" fmla="*/ 18 w 19"/>
                      <a:gd name="T1" fmla="*/ 0 h 208"/>
                      <a:gd name="T2" fmla="*/ 18 w 19"/>
                      <a:gd name="T3" fmla="*/ 161 h 208"/>
                      <a:gd name="T4" fmla="*/ 0 w 19"/>
                      <a:gd name="T5" fmla="*/ 207 h 208"/>
                      <a:gd name="T6" fmla="*/ 0 w 19"/>
                      <a:gd name="T7" fmla="*/ 34 h 208"/>
                      <a:gd name="T8" fmla="*/ 18 w 19"/>
                      <a:gd name="T9" fmla="*/ 0 h 208"/>
                    </a:gdLst>
                    <a:ahLst/>
                    <a:cxnLst>
                      <a:cxn ang="0">
                        <a:pos x="T0" y="T1"/>
                      </a:cxn>
                      <a:cxn ang="0">
                        <a:pos x="T2" y="T3"/>
                      </a:cxn>
                      <a:cxn ang="0">
                        <a:pos x="T4" y="T5"/>
                      </a:cxn>
                      <a:cxn ang="0">
                        <a:pos x="T6" y="T7"/>
                      </a:cxn>
                      <a:cxn ang="0">
                        <a:pos x="T8" y="T9"/>
                      </a:cxn>
                    </a:cxnLst>
                    <a:rect l="0" t="0" r="r" b="b"/>
                    <a:pathLst>
                      <a:path w="19" h="208">
                        <a:moveTo>
                          <a:pt x="18" y="0"/>
                        </a:moveTo>
                        <a:lnTo>
                          <a:pt x="18" y="161"/>
                        </a:lnTo>
                        <a:lnTo>
                          <a:pt x="0" y="207"/>
                        </a:lnTo>
                        <a:lnTo>
                          <a:pt x="0" y="34"/>
                        </a:lnTo>
                        <a:lnTo>
                          <a:pt x="18"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3" name="Freeform 41"/>
                  <p:cNvSpPr>
                    <a:spLocks/>
                  </p:cNvSpPr>
                  <p:nvPr/>
                </p:nvSpPr>
                <p:spPr bwMode="auto">
                  <a:xfrm>
                    <a:off x="4824" y="1715"/>
                    <a:ext cx="144" cy="192"/>
                  </a:xfrm>
                  <a:custGeom>
                    <a:avLst/>
                    <a:gdLst>
                      <a:gd name="T0" fmla="*/ 143 w 144"/>
                      <a:gd name="T1" fmla="*/ 0 h 192"/>
                      <a:gd name="T2" fmla="*/ 113 w 144"/>
                      <a:gd name="T3" fmla="*/ 5 h 192"/>
                      <a:gd name="T4" fmla="*/ 0 w 144"/>
                      <a:gd name="T5" fmla="*/ 22 h 192"/>
                      <a:gd name="T6" fmla="*/ 0 w 144"/>
                      <a:gd name="T7" fmla="*/ 191 h 192"/>
                      <a:gd name="T8" fmla="*/ 115 w 144"/>
                      <a:gd name="T9" fmla="*/ 175 h 192"/>
                      <a:gd name="T10" fmla="*/ 143 w 144"/>
                      <a:gd name="T11" fmla="*/ 171 h 192"/>
                      <a:gd name="T12" fmla="*/ 143 w 14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44" h="192">
                        <a:moveTo>
                          <a:pt x="143" y="0"/>
                        </a:moveTo>
                        <a:lnTo>
                          <a:pt x="113" y="5"/>
                        </a:lnTo>
                        <a:lnTo>
                          <a:pt x="0" y="22"/>
                        </a:lnTo>
                        <a:lnTo>
                          <a:pt x="0" y="191"/>
                        </a:lnTo>
                        <a:lnTo>
                          <a:pt x="115" y="175"/>
                        </a:lnTo>
                        <a:lnTo>
                          <a:pt x="143" y="171"/>
                        </a:lnTo>
                        <a:lnTo>
                          <a:pt x="143"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4" name="Freeform 42"/>
                  <p:cNvSpPr>
                    <a:spLocks/>
                  </p:cNvSpPr>
                  <p:nvPr/>
                </p:nvSpPr>
                <p:spPr bwMode="auto">
                  <a:xfrm>
                    <a:off x="4774" y="1742"/>
                    <a:ext cx="51" cy="221"/>
                  </a:xfrm>
                  <a:custGeom>
                    <a:avLst/>
                    <a:gdLst>
                      <a:gd name="T0" fmla="*/ 50 w 51"/>
                      <a:gd name="T1" fmla="*/ 0 h 221"/>
                      <a:gd name="T2" fmla="*/ 50 w 51"/>
                      <a:gd name="T3" fmla="*/ 166 h 221"/>
                      <a:gd name="T4" fmla="*/ 18 w 51"/>
                      <a:gd name="T5" fmla="*/ 188 h 221"/>
                      <a:gd name="T6" fmla="*/ 6 w 51"/>
                      <a:gd name="T7" fmla="*/ 220 h 221"/>
                      <a:gd name="T8" fmla="*/ 6 w 51"/>
                      <a:gd name="T9" fmla="*/ 135 h 221"/>
                      <a:gd name="T10" fmla="*/ 14 w 51"/>
                      <a:gd name="T11" fmla="*/ 69 h 221"/>
                      <a:gd name="T12" fmla="*/ 0 w 51"/>
                      <a:gd name="T13" fmla="*/ 63 h 221"/>
                      <a:gd name="T14" fmla="*/ 16 w 51"/>
                      <a:gd name="T15" fmla="*/ 24 h 221"/>
                      <a:gd name="T16" fmla="*/ 50 w 51"/>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21">
                        <a:moveTo>
                          <a:pt x="50" y="0"/>
                        </a:moveTo>
                        <a:lnTo>
                          <a:pt x="50" y="166"/>
                        </a:lnTo>
                        <a:lnTo>
                          <a:pt x="18" y="188"/>
                        </a:lnTo>
                        <a:lnTo>
                          <a:pt x="6" y="220"/>
                        </a:lnTo>
                        <a:lnTo>
                          <a:pt x="6" y="135"/>
                        </a:lnTo>
                        <a:lnTo>
                          <a:pt x="14" y="69"/>
                        </a:lnTo>
                        <a:lnTo>
                          <a:pt x="0" y="63"/>
                        </a:lnTo>
                        <a:lnTo>
                          <a:pt x="16" y="24"/>
                        </a:lnTo>
                        <a:lnTo>
                          <a:pt x="5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4315" name="Group 43"/>
                <p:cNvGrpSpPr>
                  <a:grpSpLocks/>
                </p:cNvGrpSpPr>
                <p:nvPr/>
              </p:nvGrpSpPr>
              <p:grpSpPr bwMode="auto">
                <a:xfrm>
                  <a:off x="1437" y="1070"/>
                  <a:ext cx="1811" cy="2203"/>
                  <a:chOff x="1437" y="1070"/>
                  <a:chExt cx="1811" cy="2203"/>
                </a:xfrm>
              </p:grpSpPr>
              <p:sp>
                <p:nvSpPr>
                  <p:cNvPr id="54316" name="Freeform 44"/>
                  <p:cNvSpPr>
                    <a:spLocks/>
                  </p:cNvSpPr>
                  <p:nvPr/>
                </p:nvSpPr>
                <p:spPr bwMode="auto">
                  <a:xfrm>
                    <a:off x="1481" y="1936"/>
                    <a:ext cx="232" cy="597"/>
                  </a:xfrm>
                  <a:custGeom>
                    <a:avLst/>
                    <a:gdLst>
                      <a:gd name="T0" fmla="*/ 0 w 232"/>
                      <a:gd name="T1" fmla="*/ 0 h 597"/>
                      <a:gd name="T2" fmla="*/ 0 w 232"/>
                      <a:gd name="T3" fmla="*/ 170 h 597"/>
                      <a:gd name="T4" fmla="*/ 82 w 232"/>
                      <a:gd name="T5" fmla="*/ 308 h 597"/>
                      <a:gd name="T6" fmla="*/ 231 w 232"/>
                      <a:gd name="T7" fmla="*/ 596 h 597"/>
                      <a:gd name="T8" fmla="*/ 231 w 232"/>
                      <a:gd name="T9" fmla="*/ 430 h 597"/>
                      <a:gd name="T10" fmla="*/ 92 w 232"/>
                      <a:gd name="T11" fmla="*/ 160 h 597"/>
                      <a:gd name="T12" fmla="*/ 0 w 232"/>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232" h="597">
                        <a:moveTo>
                          <a:pt x="0" y="0"/>
                        </a:moveTo>
                        <a:lnTo>
                          <a:pt x="0" y="170"/>
                        </a:lnTo>
                        <a:lnTo>
                          <a:pt x="82" y="308"/>
                        </a:lnTo>
                        <a:lnTo>
                          <a:pt x="231" y="596"/>
                        </a:lnTo>
                        <a:lnTo>
                          <a:pt x="231" y="430"/>
                        </a:lnTo>
                        <a:lnTo>
                          <a:pt x="92" y="160"/>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7" name="Freeform 45"/>
                  <p:cNvSpPr>
                    <a:spLocks/>
                  </p:cNvSpPr>
                  <p:nvPr/>
                </p:nvSpPr>
                <p:spPr bwMode="auto">
                  <a:xfrm>
                    <a:off x="1712" y="2368"/>
                    <a:ext cx="56" cy="167"/>
                  </a:xfrm>
                  <a:custGeom>
                    <a:avLst/>
                    <a:gdLst>
                      <a:gd name="T0" fmla="*/ 0 w 56"/>
                      <a:gd name="T1" fmla="*/ 0 h 167"/>
                      <a:gd name="T2" fmla="*/ 55 w 56"/>
                      <a:gd name="T3" fmla="*/ 0 h 167"/>
                      <a:gd name="T4" fmla="*/ 55 w 56"/>
                      <a:gd name="T5" fmla="*/ 166 h 167"/>
                      <a:gd name="T6" fmla="*/ 0 w 56"/>
                      <a:gd name="T7" fmla="*/ 166 h 167"/>
                      <a:gd name="T8" fmla="*/ 0 w 56"/>
                      <a:gd name="T9" fmla="*/ 0 h 167"/>
                    </a:gdLst>
                    <a:ahLst/>
                    <a:cxnLst>
                      <a:cxn ang="0">
                        <a:pos x="T0" y="T1"/>
                      </a:cxn>
                      <a:cxn ang="0">
                        <a:pos x="T2" y="T3"/>
                      </a:cxn>
                      <a:cxn ang="0">
                        <a:pos x="T4" y="T5"/>
                      </a:cxn>
                      <a:cxn ang="0">
                        <a:pos x="T6" y="T7"/>
                      </a:cxn>
                      <a:cxn ang="0">
                        <a:pos x="T8" y="T9"/>
                      </a:cxn>
                    </a:cxnLst>
                    <a:rect l="0" t="0" r="r" b="b"/>
                    <a:pathLst>
                      <a:path w="56" h="167">
                        <a:moveTo>
                          <a:pt x="0" y="0"/>
                        </a:moveTo>
                        <a:lnTo>
                          <a:pt x="55" y="0"/>
                        </a:lnTo>
                        <a:lnTo>
                          <a:pt x="55" y="166"/>
                        </a:lnTo>
                        <a:lnTo>
                          <a:pt x="0" y="166"/>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8" name="Freeform 46"/>
                  <p:cNvSpPr>
                    <a:spLocks/>
                  </p:cNvSpPr>
                  <p:nvPr/>
                </p:nvSpPr>
                <p:spPr bwMode="auto">
                  <a:xfrm>
                    <a:off x="1769" y="2368"/>
                    <a:ext cx="164" cy="309"/>
                  </a:xfrm>
                  <a:custGeom>
                    <a:avLst/>
                    <a:gdLst>
                      <a:gd name="T0" fmla="*/ 0 w 164"/>
                      <a:gd name="T1" fmla="*/ 0 h 309"/>
                      <a:gd name="T2" fmla="*/ 0 w 164"/>
                      <a:gd name="T3" fmla="*/ 164 h 309"/>
                      <a:gd name="T4" fmla="*/ 163 w 164"/>
                      <a:gd name="T5" fmla="*/ 308 h 309"/>
                      <a:gd name="T6" fmla="*/ 163 w 164"/>
                      <a:gd name="T7" fmla="*/ 140 h 309"/>
                      <a:gd name="T8" fmla="*/ 0 w 164"/>
                      <a:gd name="T9" fmla="*/ 0 h 309"/>
                    </a:gdLst>
                    <a:ahLst/>
                    <a:cxnLst>
                      <a:cxn ang="0">
                        <a:pos x="T0" y="T1"/>
                      </a:cxn>
                      <a:cxn ang="0">
                        <a:pos x="T2" y="T3"/>
                      </a:cxn>
                      <a:cxn ang="0">
                        <a:pos x="T4" y="T5"/>
                      </a:cxn>
                      <a:cxn ang="0">
                        <a:pos x="T6" y="T7"/>
                      </a:cxn>
                      <a:cxn ang="0">
                        <a:pos x="T8" y="T9"/>
                      </a:cxn>
                    </a:cxnLst>
                    <a:rect l="0" t="0" r="r" b="b"/>
                    <a:pathLst>
                      <a:path w="164" h="309">
                        <a:moveTo>
                          <a:pt x="0" y="0"/>
                        </a:moveTo>
                        <a:lnTo>
                          <a:pt x="0" y="164"/>
                        </a:lnTo>
                        <a:lnTo>
                          <a:pt x="163" y="308"/>
                        </a:lnTo>
                        <a:lnTo>
                          <a:pt x="163" y="140"/>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19" name="Freeform 47"/>
                  <p:cNvSpPr>
                    <a:spLocks/>
                  </p:cNvSpPr>
                  <p:nvPr/>
                </p:nvSpPr>
                <p:spPr bwMode="auto">
                  <a:xfrm>
                    <a:off x="1932" y="2506"/>
                    <a:ext cx="187" cy="174"/>
                  </a:xfrm>
                  <a:custGeom>
                    <a:avLst/>
                    <a:gdLst>
                      <a:gd name="T0" fmla="*/ 0 w 187"/>
                      <a:gd name="T1" fmla="*/ 2 h 174"/>
                      <a:gd name="T2" fmla="*/ 0 w 187"/>
                      <a:gd name="T3" fmla="*/ 173 h 174"/>
                      <a:gd name="T4" fmla="*/ 186 w 187"/>
                      <a:gd name="T5" fmla="*/ 173 h 174"/>
                      <a:gd name="T6" fmla="*/ 186 w 187"/>
                      <a:gd name="T7" fmla="*/ 0 h 174"/>
                      <a:gd name="T8" fmla="*/ 0 w 187"/>
                      <a:gd name="T9" fmla="*/ 2 h 174"/>
                    </a:gdLst>
                    <a:ahLst/>
                    <a:cxnLst>
                      <a:cxn ang="0">
                        <a:pos x="T0" y="T1"/>
                      </a:cxn>
                      <a:cxn ang="0">
                        <a:pos x="T2" y="T3"/>
                      </a:cxn>
                      <a:cxn ang="0">
                        <a:pos x="T4" y="T5"/>
                      </a:cxn>
                      <a:cxn ang="0">
                        <a:pos x="T6" y="T7"/>
                      </a:cxn>
                      <a:cxn ang="0">
                        <a:pos x="T8" y="T9"/>
                      </a:cxn>
                    </a:cxnLst>
                    <a:rect l="0" t="0" r="r" b="b"/>
                    <a:pathLst>
                      <a:path w="187" h="174">
                        <a:moveTo>
                          <a:pt x="0" y="2"/>
                        </a:moveTo>
                        <a:lnTo>
                          <a:pt x="0" y="173"/>
                        </a:lnTo>
                        <a:lnTo>
                          <a:pt x="186" y="173"/>
                        </a:lnTo>
                        <a:lnTo>
                          <a:pt x="186" y="0"/>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0" name="Freeform 48"/>
                  <p:cNvSpPr>
                    <a:spLocks/>
                  </p:cNvSpPr>
                  <p:nvPr/>
                </p:nvSpPr>
                <p:spPr bwMode="auto">
                  <a:xfrm>
                    <a:off x="2116" y="2543"/>
                    <a:ext cx="225" cy="287"/>
                  </a:xfrm>
                  <a:custGeom>
                    <a:avLst/>
                    <a:gdLst>
                      <a:gd name="T0" fmla="*/ 0 w 225"/>
                      <a:gd name="T1" fmla="*/ 0 h 287"/>
                      <a:gd name="T2" fmla="*/ 224 w 225"/>
                      <a:gd name="T3" fmla="*/ 118 h 287"/>
                      <a:gd name="T4" fmla="*/ 224 w 225"/>
                      <a:gd name="T5" fmla="*/ 286 h 287"/>
                      <a:gd name="T6" fmla="*/ 0 w 225"/>
                      <a:gd name="T7" fmla="*/ 170 h 287"/>
                      <a:gd name="T8" fmla="*/ 0 w 225"/>
                      <a:gd name="T9" fmla="*/ 0 h 287"/>
                    </a:gdLst>
                    <a:ahLst/>
                    <a:cxnLst>
                      <a:cxn ang="0">
                        <a:pos x="T0" y="T1"/>
                      </a:cxn>
                      <a:cxn ang="0">
                        <a:pos x="T2" y="T3"/>
                      </a:cxn>
                      <a:cxn ang="0">
                        <a:pos x="T4" y="T5"/>
                      </a:cxn>
                      <a:cxn ang="0">
                        <a:pos x="T6" y="T7"/>
                      </a:cxn>
                      <a:cxn ang="0">
                        <a:pos x="T8" y="T9"/>
                      </a:cxn>
                    </a:cxnLst>
                    <a:rect l="0" t="0" r="r" b="b"/>
                    <a:pathLst>
                      <a:path w="225" h="287">
                        <a:moveTo>
                          <a:pt x="0" y="0"/>
                        </a:moveTo>
                        <a:lnTo>
                          <a:pt x="224" y="118"/>
                        </a:lnTo>
                        <a:lnTo>
                          <a:pt x="224" y="286"/>
                        </a:lnTo>
                        <a:lnTo>
                          <a:pt x="0" y="170"/>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1" name="Freeform 49"/>
                  <p:cNvSpPr>
                    <a:spLocks/>
                  </p:cNvSpPr>
                  <p:nvPr/>
                </p:nvSpPr>
                <p:spPr bwMode="auto">
                  <a:xfrm>
                    <a:off x="2340" y="2663"/>
                    <a:ext cx="182" cy="163"/>
                  </a:xfrm>
                  <a:custGeom>
                    <a:avLst/>
                    <a:gdLst>
                      <a:gd name="T0" fmla="*/ 0 w 182"/>
                      <a:gd name="T1" fmla="*/ 0 h 163"/>
                      <a:gd name="T2" fmla="*/ 181 w 182"/>
                      <a:gd name="T3" fmla="*/ 0 h 163"/>
                      <a:gd name="T4" fmla="*/ 181 w 182"/>
                      <a:gd name="T5" fmla="*/ 162 h 163"/>
                      <a:gd name="T6" fmla="*/ 0 w 182"/>
                      <a:gd name="T7" fmla="*/ 162 h 163"/>
                      <a:gd name="T8" fmla="*/ 0 w 182"/>
                      <a:gd name="T9" fmla="*/ 0 h 163"/>
                    </a:gdLst>
                    <a:ahLst/>
                    <a:cxnLst>
                      <a:cxn ang="0">
                        <a:pos x="T0" y="T1"/>
                      </a:cxn>
                      <a:cxn ang="0">
                        <a:pos x="T2" y="T3"/>
                      </a:cxn>
                      <a:cxn ang="0">
                        <a:pos x="T4" y="T5"/>
                      </a:cxn>
                      <a:cxn ang="0">
                        <a:pos x="T6" y="T7"/>
                      </a:cxn>
                      <a:cxn ang="0">
                        <a:pos x="T8" y="T9"/>
                      </a:cxn>
                    </a:cxnLst>
                    <a:rect l="0" t="0" r="r" b="b"/>
                    <a:pathLst>
                      <a:path w="182" h="163">
                        <a:moveTo>
                          <a:pt x="0" y="0"/>
                        </a:moveTo>
                        <a:lnTo>
                          <a:pt x="181" y="0"/>
                        </a:lnTo>
                        <a:lnTo>
                          <a:pt x="181" y="162"/>
                        </a:lnTo>
                        <a:lnTo>
                          <a:pt x="0" y="162"/>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2" name="Freeform 50"/>
                  <p:cNvSpPr>
                    <a:spLocks/>
                  </p:cNvSpPr>
                  <p:nvPr/>
                </p:nvSpPr>
                <p:spPr bwMode="auto">
                  <a:xfrm>
                    <a:off x="2521" y="2586"/>
                    <a:ext cx="76" cy="167"/>
                  </a:xfrm>
                  <a:custGeom>
                    <a:avLst/>
                    <a:gdLst>
                      <a:gd name="T0" fmla="*/ 0 w 76"/>
                      <a:gd name="T1" fmla="*/ 2 h 167"/>
                      <a:gd name="T2" fmla="*/ 0 w 76"/>
                      <a:gd name="T3" fmla="*/ 166 h 167"/>
                      <a:gd name="T4" fmla="*/ 75 w 76"/>
                      <a:gd name="T5" fmla="*/ 166 h 167"/>
                      <a:gd name="T6" fmla="*/ 75 w 76"/>
                      <a:gd name="T7" fmla="*/ 0 h 167"/>
                      <a:gd name="T8" fmla="*/ 0 w 76"/>
                      <a:gd name="T9" fmla="*/ 2 h 167"/>
                    </a:gdLst>
                    <a:ahLst/>
                    <a:cxnLst>
                      <a:cxn ang="0">
                        <a:pos x="T0" y="T1"/>
                      </a:cxn>
                      <a:cxn ang="0">
                        <a:pos x="T2" y="T3"/>
                      </a:cxn>
                      <a:cxn ang="0">
                        <a:pos x="T4" y="T5"/>
                      </a:cxn>
                      <a:cxn ang="0">
                        <a:pos x="T6" y="T7"/>
                      </a:cxn>
                      <a:cxn ang="0">
                        <a:pos x="T8" y="T9"/>
                      </a:cxn>
                    </a:cxnLst>
                    <a:rect l="0" t="0" r="r" b="b"/>
                    <a:pathLst>
                      <a:path w="76" h="167">
                        <a:moveTo>
                          <a:pt x="0" y="2"/>
                        </a:moveTo>
                        <a:lnTo>
                          <a:pt x="0" y="166"/>
                        </a:lnTo>
                        <a:lnTo>
                          <a:pt x="75" y="166"/>
                        </a:lnTo>
                        <a:lnTo>
                          <a:pt x="75" y="0"/>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3" name="Freeform 51"/>
                  <p:cNvSpPr>
                    <a:spLocks/>
                  </p:cNvSpPr>
                  <p:nvPr/>
                </p:nvSpPr>
                <p:spPr bwMode="auto">
                  <a:xfrm>
                    <a:off x="2596" y="2591"/>
                    <a:ext cx="133" cy="289"/>
                  </a:xfrm>
                  <a:custGeom>
                    <a:avLst/>
                    <a:gdLst>
                      <a:gd name="T0" fmla="*/ 0 w 133"/>
                      <a:gd name="T1" fmla="*/ 0 h 289"/>
                      <a:gd name="T2" fmla="*/ 132 w 133"/>
                      <a:gd name="T3" fmla="*/ 119 h 289"/>
                      <a:gd name="T4" fmla="*/ 132 w 133"/>
                      <a:gd name="T5" fmla="*/ 288 h 289"/>
                      <a:gd name="T6" fmla="*/ 0 w 133"/>
                      <a:gd name="T7" fmla="*/ 161 h 289"/>
                      <a:gd name="T8" fmla="*/ 0 w 133"/>
                      <a:gd name="T9" fmla="*/ 0 h 289"/>
                    </a:gdLst>
                    <a:ahLst/>
                    <a:cxnLst>
                      <a:cxn ang="0">
                        <a:pos x="T0" y="T1"/>
                      </a:cxn>
                      <a:cxn ang="0">
                        <a:pos x="T2" y="T3"/>
                      </a:cxn>
                      <a:cxn ang="0">
                        <a:pos x="T4" y="T5"/>
                      </a:cxn>
                      <a:cxn ang="0">
                        <a:pos x="T6" y="T7"/>
                      </a:cxn>
                      <a:cxn ang="0">
                        <a:pos x="T8" y="T9"/>
                      </a:cxn>
                    </a:cxnLst>
                    <a:rect l="0" t="0" r="r" b="b"/>
                    <a:pathLst>
                      <a:path w="133" h="289">
                        <a:moveTo>
                          <a:pt x="0" y="0"/>
                        </a:moveTo>
                        <a:lnTo>
                          <a:pt x="132" y="119"/>
                        </a:lnTo>
                        <a:lnTo>
                          <a:pt x="132" y="288"/>
                        </a:lnTo>
                        <a:lnTo>
                          <a:pt x="0" y="161"/>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4" name="Freeform 52"/>
                  <p:cNvSpPr>
                    <a:spLocks/>
                  </p:cNvSpPr>
                  <p:nvPr/>
                </p:nvSpPr>
                <p:spPr bwMode="auto">
                  <a:xfrm>
                    <a:off x="2728" y="2710"/>
                    <a:ext cx="60" cy="289"/>
                  </a:xfrm>
                  <a:custGeom>
                    <a:avLst/>
                    <a:gdLst>
                      <a:gd name="T0" fmla="*/ 0 w 60"/>
                      <a:gd name="T1" fmla="*/ 0 h 289"/>
                      <a:gd name="T2" fmla="*/ 59 w 60"/>
                      <a:gd name="T3" fmla="*/ 119 h 289"/>
                      <a:gd name="T4" fmla="*/ 59 w 60"/>
                      <a:gd name="T5" fmla="*/ 288 h 289"/>
                      <a:gd name="T6" fmla="*/ 0 w 60"/>
                      <a:gd name="T7" fmla="*/ 169 h 289"/>
                      <a:gd name="T8" fmla="*/ 0 w 60"/>
                      <a:gd name="T9" fmla="*/ 0 h 289"/>
                    </a:gdLst>
                    <a:ahLst/>
                    <a:cxnLst>
                      <a:cxn ang="0">
                        <a:pos x="T0" y="T1"/>
                      </a:cxn>
                      <a:cxn ang="0">
                        <a:pos x="T2" y="T3"/>
                      </a:cxn>
                      <a:cxn ang="0">
                        <a:pos x="T4" y="T5"/>
                      </a:cxn>
                      <a:cxn ang="0">
                        <a:pos x="T6" y="T7"/>
                      </a:cxn>
                      <a:cxn ang="0">
                        <a:pos x="T8" y="T9"/>
                      </a:cxn>
                    </a:cxnLst>
                    <a:rect l="0" t="0" r="r" b="b"/>
                    <a:pathLst>
                      <a:path w="60" h="289">
                        <a:moveTo>
                          <a:pt x="0" y="0"/>
                        </a:moveTo>
                        <a:lnTo>
                          <a:pt x="59" y="119"/>
                        </a:lnTo>
                        <a:lnTo>
                          <a:pt x="59" y="288"/>
                        </a:lnTo>
                        <a:lnTo>
                          <a:pt x="0" y="169"/>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5" name="Freeform 53"/>
                  <p:cNvSpPr>
                    <a:spLocks/>
                  </p:cNvSpPr>
                  <p:nvPr/>
                </p:nvSpPr>
                <p:spPr bwMode="auto">
                  <a:xfrm>
                    <a:off x="2787" y="2829"/>
                    <a:ext cx="67" cy="212"/>
                  </a:xfrm>
                  <a:custGeom>
                    <a:avLst/>
                    <a:gdLst>
                      <a:gd name="T0" fmla="*/ 0 w 67"/>
                      <a:gd name="T1" fmla="*/ 0 h 212"/>
                      <a:gd name="T2" fmla="*/ 66 w 67"/>
                      <a:gd name="T3" fmla="*/ 43 h 212"/>
                      <a:gd name="T4" fmla="*/ 66 w 67"/>
                      <a:gd name="T5" fmla="*/ 211 h 212"/>
                      <a:gd name="T6" fmla="*/ 0 w 67"/>
                      <a:gd name="T7" fmla="*/ 167 h 212"/>
                      <a:gd name="T8" fmla="*/ 0 w 67"/>
                      <a:gd name="T9" fmla="*/ 0 h 212"/>
                    </a:gdLst>
                    <a:ahLst/>
                    <a:cxnLst>
                      <a:cxn ang="0">
                        <a:pos x="T0" y="T1"/>
                      </a:cxn>
                      <a:cxn ang="0">
                        <a:pos x="T2" y="T3"/>
                      </a:cxn>
                      <a:cxn ang="0">
                        <a:pos x="T4" y="T5"/>
                      </a:cxn>
                      <a:cxn ang="0">
                        <a:pos x="T6" y="T7"/>
                      </a:cxn>
                      <a:cxn ang="0">
                        <a:pos x="T8" y="T9"/>
                      </a:cxn>
                    </a:cxnLst>
                    <a:rect l="0" t="0" r="r" b="b"/>
                    <a:pathLst>
                      <a:path w="67" h="212">
                        <a:moveTo>
                          <a:pt x="0" y="0"/>
                        </a:moveTo>
                        <a:lnTo>
                          <a:pt x="66" y="43"/>
                        </a:lnTo>
                        <a:lnTo>
                          <a:pt x="66" y="211"/>
                        </a:lnTo>
                        <a:lnTo>
                          <a:pt x="0" y="167"/>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6" name="Freeform 54"/>
                  <p:cNvSpPr>
                    <a:spLocks/>
                  </p:cNvSpPr>
                  <p:nvPr/>
                </p:nvSpPr>
                <p:spPr bwMode="auto">
                  <a:xfrm>
                    <a:off x="2853" y="2816"/>
                    <a:ext cx="46" cy="221"/>
                  </a:xfrm>
                  <a:custGeom>
                    <a:avLst/>
                    <a:gdLst>
                      <a:gd name="T0" fmla="*/ 45 w 46"/>
                      <a:gd name="T1" fmla="*/ 0 h 221"/>
                      <a:gd name="T2" fmla="*/ 0 w 46"/>
                      <a:gd name="T3" fmla="*/ 56 h 221"/>
                      <a:gd name="T4" fmla="*/ 0 w 46"/>
                      <a:gd name="T5" fmla="*/ 220 h 221"/>
                      <a:gd name="T6" fmla="*/ 45 w 46"/>
                      <a:gd name="T7" fmla="*/ 166 h 221"/>
                      <a:gd name="T8" fmla="*/ 45 w 46"/>
                      <a:gd name="T9" fmla="*/ 0 h 221"/>
                    </a:gdLst>
                    <a:ahLst/>
                    <a:cxnLst>
                      <a:cxn ang="0">
                        <a:pos x="T0" y="T1"/>
                      </a:cxn>
                      <a:cxn ang="0">
                        <a:pos x="T2" y="T3"/>
                      </a:cxn>
                      <a:cxn ang="0">
                        <a:pos x="T4" y="T5"/>
                      </a:cxn>
                      <a:cxn ang="0">
                        <a:pos x="T6" y="T7"/>
                      </a:cxn>
                      <a:cxn ang="0">
                        <a:pos x="T8" y="T9"/>
                      </a:cxn>
                    </a:cxnLst>
                    <a:rect l="0" t="0" r="r" b="b"/>
                    <a:pathLst>
                      <a:path w="46" h="221">
                        <a:moveTo>
                          <a:pt x="45" y="0"/>
                        </a:moveTo>
                        <a:lnTo>
                          <a:pt x="0" y="56"/>
                        </a:lnTo>
                        <a:lnTo>
                          <a:pt x="0" y="220"/>
                        </a:lnTo>
                        <a:lnTo>
                          <a:pt x="45" y="166"/>
                        </a:lnTo>
                        <a:lnTo>
                          <a:pt x="45"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7" name="Freeform 55"/>
                  <p:cNvSpPr>
                    <a:spLocks/>
                  </p:cNvSpPr>
                  <p:nvPr/>
                </p:nvSpPr>
                <p:spPr bwMode="auto">
                  <a:xfrm>
                    <a:off x="2898" y="2816"/>
                    <a:ext cx="85" cy="199"/>
                  </a:xfrm>
                  <a:custGeom>
                    <a:avLst/>
                    <a:gdLst>
                      <a:gd name="T0" fmla="*/ 0 w 85"/>
                      <a:gd name="T1" fmla="*/ 0 h 199"/>
                      <a:gd name="T2" fmla="*/ 84 w 85"/>
                      <a:gd name="T3" fmla="*/ 32 h 199"/>
                      <a:gd name="T4" fmla="*/ 84 w 85"/>
                      <a:gd name="T5" fmla="*/ 198 h 199"/>
                      <a:gd name="T6" fmla="*/ 0 w 85"/>
                      <a:gd name="T7" fmla="*/ 168 h 199"/>
                      <a:gd name="T8" fmla="*/ 0 w 85"/>
                      <a:gd name="T9" fmla="*/ 0 h 199"/>
                    </a:gdLst>
                    <a:ahLst/>
                    <a:cxnLst>
                      <a:cxn ang="0">
                        <a:pos x="T0" y="T1"/>
                      </a:cxn>
                      <a:cxn ang="0">
                        <a:pos x="T2" y="T3"/>
                      </a:cxn>
                      <a:cxn ang="0">
                        <a:pos x="T4" y="T5"/>
                      </a:cxn>
                      <a:cxn ang="0">
                        <a:pos x="T6" y="T7"/>
                      </a:cxn>
                      <a:cxn ang="0">
                        <a:pos x="T8" y="T9"/>
                      </a:cxn>
                    </a:cxnLst>
                    <a:rect l="0" t="0" r="r" b="b"/>
                    <a:pathLst>
                      <a:path w="85" h="199">
                        <a:moveTo>
                          <a:pt x="0" y="0"/>
                        </a:moveTo>
                        <a:lnTo>
                          <a:pt x="84" y="32"/>
                        </a:lnTo>
                        <a:lnTo>
                          <a:pt x="84" y="198"/>
                        </a:lnTo>
                        <a:lnTo>
                          <a:pt x="0" y="168"/>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8" name="Freeform 56"/>
                  <p:cNvSpPr>
                    <a:spLocks/>
                  </p:cNvSpPr>
                  <p:nvPr/>
                </p:nvSpPr>
                <p:spPr bwMode="auto">
                  <a:xfrm>
                    <a:off x="3086" y="3041"/>
                    <a:ext cx="162" cy="232"/>
                  </a:xfrm>
                  <a:custGeom>
                    <a:avLst/>
                    <a:gdLst>
                      <a:gd name="T0" fmla="*/ 0 w 162"/>
                      <a:gd name="T1" fmla="*/ 0 h 232"/>
                      <a:gd name="T2" fmla="*/ 161 w 162"/>
                      <a:gd name="T3" fmla="*/ 60 h 232"/>
                      <a:gd name="T4" fmla="*/ 161 w 162"/>
                      <a:gd name="T5" fmla="*/ 231 h 232"/>
                      <a:gd name="T6" fmla="*/ 0 w 162"/>
                      <a:gd name="T7" fmla="*/ 170 h 232"/>
                      <a:gd name="T8" fmla="*/ 0 w 162"/>
                      <a:gd name="T9" fmla="*/ 0 h 232"/>
                    </a:gdLst>
                    <a:ahLst/>
                    <a:cxnLst>
                      <a:cxn ang="0">
                        <a:pos x="T0" y="T1"/>
                      </a:cxn>
                      <a:cxn ang="0">
                        <a:pos x="T2" y="T3"/>
                      </a:cxn>
                      <a:cxn ang="0">
                        <a:pos x="T4" y="T5"/>
                      </a:cxn>
                      <a:cxn ang="0">
                        <a:pos x="T6" y="T7"/>
                      </a:cxn>
                      <a:cxn ang="0">
                        <a:pos x="T8" y="T9"/>
                      </a:cxn>
                    </a:cxnLst>
                    <a:rect l="0" t="0" r="r" b="b"/>
                    <a:pathLst>
                      <a:path w="162" h="232">
                        <a:moveTo>
                          <a:pt x="0" y="0"/>
                        </a:moveTo>
                        <a:lnTo>
                          <a:pt x="161" y="60"/>
                        </a:lnTo>
                        <a:lnTo>
                          <a:pt x="161" y="231"/>
                        </a:lnTo>
                        <a:lnTo>
                          <a:pt x="0" y="170"/>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29" name="Freeform 57"/>
                  <p:cNvSpPr>
                    <a:spLocks/>
                  </p:cNvSpPr>
                  <p:nvPr/>
                </p:nvSpPr>
                <p:spPr bwMode="auto">
                  <a:xfrm>
                    <a:off x="2982" y="2846"/>
                    <a:ext cx="105" cy="368"/>
                  </a:xfrm>
                  <a:custGeom>
                    <a:avLst/>
                    <a:gdLst>
                      <a:gd name="T0" fmla="*/ 0 w 105"/>
                      <a:gd name="T1" fmla="*/ 0 h 368"/>
                      <a:gd name="T2" fmla="*/ 104 w 105"/>
                      <a:gd name="T3" fmla="*/ 198 h 368"/>
                      <a:gd name="T4" fmla="*/ 104 w 105"/>
                      <a:gd name="T5" fmla="*/ 367 h 368"/>
                      <a:gd name="T6" fmla="*/ 0 w 105"/>
                      <a:gd name="T7" fmla="*/ 170 h 368"/>
                      <a:gd name="T8" fmla="*/ 0 w 105"/>
                      <a:gd name="T9" fmla="*/ 0 h 368"/>
                    </a:gdLst>
                    <a:ahLst/>
                    <a:cxnLst>
                      <a:cxn ang="0">
                        <a:pos x="T0" y="T1"/>
                      </a:cxn>
                      <a:cxn ang="0">
                        <a:pos x="T2" y="T3"/>
                      </a:cxn>
                      <a:cxn ang="0">
                        <a:pos x="T4" y="T5"/>
                      </a:cxn>
                      <a:cxn ang="0">
                        <a:pos x="T6" y="T7"/>
                      </a:cxn>
                      <a:cxn ang="0">
                        <a:pos x="T8" y="T9"/>
                      </a:cxn>
                    </a:cxnLst>
                    <a:rect l="0" t="0" r="r" b="b"/>
                    <a:pathLst>
                      <a:path w="105" h="368">
                        <a:moveTo>
                          <a:pt x="0" y="0"/>
                        </a:moveTo>
                        <a:lnTo>
                          <a:pt x="104" y="198"/>
                        </a:lnTo>
                        <a:lnTo>
                          <a:pt x="104" y="367"/>
                        </a:lnTo>
                        <a:lnTo>
                          <a:pt x="0" y="170"/>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0" name="Freeform 58"/>
                  <p:cNvSpPr>
                    <a:spLocks/>
                  </p:cNvSpPr>
                  <p:nvPr/>
                </p:nvSpPr>
                <p:spPr bwMode="auto">
                  <a:xfrm>
                    <a:off x="1439" y="1070"/>
                    <a:ext cx="37" cy="282"/>
                  </a:xfrm>
                  <a:custGeom>
                    <a:avLst/>
                    <a:gdLst>
                      <a:gd name="T0" fmla="*/ 0 w 37"/>
                      <a:gd name="T1" fmla="*/ 0 h 282"/>
                      <a:gd name="T2" fmla="*/ 36 w 37"/>
                      <a:gd name="T3" fmla="*/ 172 h 282"/>
                      <a:gd name="T4" fmla="*/ 24 w 37"/>
                      <a:gd name="T5" fmla="*/ 281 h 282"/>
                      <a:gd name="T6" fmla="*/ 0 w 37"/>
                      <a:gd name="T7" fmla="*/ 170 h 282"/>
                      <a:gd name="T8" fmla="*/ 0 w 37"/>
                      <a:gd name="T9" fmla="*/ 0 h 282"/>
                    </a:gdLst>
                    <a:ahLst/>
                    <a:cxnLst>
                      <a:cxn ang="0">
                        <a:pos x="T0" y="T1"/>
                      </a:cxn>
                      <a:cxn ang="0">
                        <a:pos x="T2" y="T3"/>
                      </a:cxn>
                      <a:cxn ang="0">
                        <a:pos x="T4" y="T5"/>
                      </a:cxn>
                      <a:cxn ang="0">
                        <a:pos x="T6" y="T7"/>
                      </a:cxn>
                      <a:cxn ang="0">
                        <a:pos x="T8" y="T9"/>
                      </a:cxn>
                    </a:cxnLst>
                    <a:rect l="0" t="0" r="r" b="b"/>
                    <a:pathLst>
                      <a:path w="37" h="282">
                        <a:moveTo>
                          <a:pt x="0" y="0"/>
                        </a:moveTo>
                        <a:lnTo>
                          <a:pt x="36" y="172"/>
                        </a:lnTo>
                        <a:lnTo>
                          <a:pt x="24" y="281"/>
                        </a:lnTo>
                        <a:lnTo>
                          <a:pt x="0" y="170"/>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1" name="Freeform 59"/>
                  <p:cNvSpPr>
                    <a:spLocks/>
                  </p:cNvSpPr>
                  <p:nvPr/>
                </p:nvSpPr>
                <p:spPr bwMode="auto">
                  <a:xfrm>
                    <a:off x="1437" y="1790"/>
                    <a:ext cx="57" cy="236"/>
                  </a:xfrm>
                  <a:custGeom>
                    <a:avLst/>
                    <a:gdLst>
                      <a:gd name="T0" fmla="*/ 0 w 57"/>
                      <a:gd name="T1" fmla="*/ 0 h 236"/>
                      <a:gd name="T2" fmla="*/ 56 w 57"/>
                      <a:gd name="T3" fmla="*/ 87 h 236"/>
                      <a:gd name="T4" fmla="*/ 44 w 57"/>
                      <a:gd name="T5" fmla="*/ 144 h 236"/>
                      <a:gd name="T6" fmla="*/ 44 w 57"/>
                      <a:gd name="T7" fmla="*/ 235 h 236"/>
                      <a:gd name="T8" fmla="*/ 0 w 57"/>
                      <a:gd name="T9" fmla="*/ 169 h 236"/>
                      <a:gd name="T10" fmla="*/ 0 w 57"/>
                      <a:gd name="T11" fmla="*/ 0 h 236"/>
                    </a:gdLst>
                    <a:ahLst/>
                    <a:cxnLst>
                      <a:cxn ang="0">
                        <a:pos x="T0" y="T1"/>
                      </a:cxn>
                      <a:cxn ang="0">
                        <a:pos x="T2" y="T3"/>
                      </a:cxn>
                      <a:cxn ang="0">
                        <a:pos x="T4" y="T5"/>
                      </a:cxn>
                      <a:cxn ang="0">
                        <a:pos x="T6" y="T7"/>
                      </a:cxn>
                      <a:cxn ang="0">
                        <a:pos x="T8" y="T9"/>
                      </a:cxn>
                      <a:cxn ang="0">
                        <a:pos x="T10" y="T11"/>
                      </a:cxn>
                    </a:cxnLst>
                    <a:rect l="0" t="0" r="r" b="b"/>
                    <a:pathLst>
                      <a:path w="57" h="236">
                        <a:moveTo>
                          <a:pt x="0" y="0"/>
                        </a:moveTo>
                        <a:lnTo>
                          <a:pt x="56" y="87"/>
                        </a:lnTo>
                        <a:lnTo>
                          <a:pt x="44" y="144"/>
                        </a:lnTo>
                        <a:lnTo>
                          <a:pt x="44" y="235"/>
                        </a:lnTo>
                        <a:lnTo>
                          <a:pt x="0" y="169"/>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54332" name="Group 60"/>
                <p:cNvGrpSpPr>
                  <a:grpSpLocks/>
                </p:cNvGrpSpPr>
                <p:nvPr/>
              </p:nvGrpSpPr>
              <p:grpSpPr bwMode="auto">
                <a:xfrm>
                  <a:off x="3562" y="1038"/>
                  <a:ext cx="669" cy="672"/>
                  <a:chOff x="3562" y="1038"/>
                  <a:chExt cx="669" cy="672"/>
                </a:xfrm>
              </p:grpSpPr>
              <p:sp>
                <p:nvSpPr>
                  <p:cNvPr id="54333" name="Freeform 61"/>
                  <p:cNvSpPr>
                    <a:spLocks/>
                  </p:cNvSpPr>
                  <p:nvPr/>
                </p:nvSpPr>
                <p:spPr bwMode="auto">
                  <a:xfrm>
                    <a:off x="3924" y="1253"/>
                    <a:ext cx="210" cy="198"/>
                  </a:xfrm>
                  <a:custGeom>
                    <a:avLst/>
                    <a:gdLst>
                      <a:gd name="T0" fmla="*/ 0 w 210"/>
                      <a:gd name="T1" fmla="*/ 29 h 198"/>
                      <a:gd name="T2" fmla="*/ 209 w 210"/>
                      <a:gd name="T3" fmla="*/ 0 h 198"/>
                      <a:gd name="T4" fmla="*/ 209 w 210"/>
                      <a:gd name="T5" fmla="*/ 164 h 198"/>
                      <a:gd name="T6" fmla="*/ 0 w 210"/>
                      <a:gd name="T7" fmla="*/ 197 h 198"/>
                      <a:gd name="T8" fmla="*/ 0 w 210"/>
                      <a:gd name="T9" fmla="*/ 29 h 198"/>
                    </a:gdLst>
                    <a:ahLst/>
                    <a:cxnLst>
                      <a:cxn ang="0">
                        <a:pos x="T0" y="T1"/>
                      </a:cxn>
                      <a:cxn ang="0">
                        <a:pos x="T2" y="T3"/>
                      </a:cxn>
                      <a:cxn ang="0">
                        <a:pos x="T4" y="T5"/>
                      </a:cxn>
                      <a:cxn ang="0">
                        <a:pos x="T6" y="T7"/>
                      </a:cxn>
                      <a:cxn ang="0">
                        <a:pos x="T8" y="T9"/>
                      </a:cxn>
                    </a:cxnLst>
                    <a:rect l="0" t="0" r="r" b="b"/>
                    <a:pathLst>
                      <a:path w="210" h="198">
                        <a:moveTo>
                          <a:pt x="0" y="29"/>
                        </a:moveTo>
                        <a:lnTo>
                          <a:pt x="209" y="0"/>
                        </a:lnTo>
                        <a:lnTo>
                          <a:pt x="209" y="164"/>
                        </a:lnTo>
                        <a:lnTo>
                          <a:pt x="0" y="197"/>
                        </a:lnTo>
                        <a:lnTo>
                          <a:pt x="0" y="29"/>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4" name="Freeform 62"/>
                  <p:cNvSpPr>
                    <a:spLocks/>
                  </p:cNvSpPr>
                  <p:nvPr/>
                </p:nvSpPr>
                <p:spPr bwMode="auto">
                  <a:xfrm>
                    <a:off x="3852" y="1282"/>
                    <a:ext cx="82" cy="256"/>
                  </a:xfrm>
                  <a:custGeom>
                    <a:avLst/>
                    <a:gdLst>
                      <a:gd name="T0" fmla="*/ 81 w 82"/>
                      <a:gd name="T1" fmla="*/ 0 h 256"/>
                      <a:gd name="T2" fmla="*/ 81 w 82"/>
                      <a:gd name="T3" fmla="*/ 166 h 256"/>
                      <a:gd name="T4" fmla="*/ 0 w 82"/>
                      <a:gd name="T5" fmla="*/ 255 h 256"/>
                      <a:gd name="T6" fmla="*/ 0 w 82"/>
                      <a:gd name="T7" fmla="*/ 87 h 256"/>
                      <a:gd name="T8" fmla="*/ 81 w 82"/>
                      <a:gd name="T9" fmla="*/ 0 h 256"/>
                    </a:gdLst>
                    <a:ahLst/>
                    <a:cxnLst>
                      <a:cxn ang="0">
                        <a:pos x="T0" y="T1"/>
                      </a:cxn>
                      <a:cxn ang="0">
                        <a:pos x="T2" y="T3"/>
                      </a:cxn>
                      <a:cxn ang="0">
                        <a:pos x="T4" y="T5"/>
                      </a:cxn>
                      <a:cxn ang="0">
                        <a:pos x="T6" y="T7"/>
                      </a:cxn>
                      <a:cxn ang="0">
                        <a:pos x="T8" y="T9"/>
                      </a:cxn>
                    </a:cxnLst>
                    <a:rect l="0" t="0" r="r" b="b"/>
                    <a:pathLst>
                      <a:path w="82" h="256">
                        <a:moveTo>
                          <a:pt x="81" y="0"/>
                        </a:moveTo>
                        <a:lnTo>
                          <a:pt x="81" y="166"/>
                        </a:lnTo>
                        <a:lnTo>
                          <a:pt x="0" y="255"/>
                        </a:lnTo>
                        <a:lnTo>
                          <a:pt x="0" y="87"/>
                        </a:lnTo>
                        <a:lnTo>
                          <a:pt x="81"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5" name="Freeform 63"/>
                  <p:cNvSpPr>
                    <a:spLocks/>
                  </p:cNvSpPr>
                  <p:nvPr/>
                </p:nvSpPr>
                <p:spPr bwMode="auto">
                  <a:xfrm>
                    <a:off x="3562" y="1038"/>
                    <a:ext cx="120" cy="176"/>
                  </a:xfrm>
                  <a:custGeom>
                    <a:avLst/>
                    <a:gdLst>
                      <a:gd name="T0" fmla="*/ 119 w 120"/>
                      <a:gd name="T1" fmla="*/ 0 h 176"/>
                      <a:gd name="T2" fmla="*/ 14 w 120"/>
                      <a:gd name="T3" fmla="*/ 107 h 176"/>
                      <a:gd name="T4" fmla="*/ 0 w 120"/>
                      <a:gd name="T5" fmla="*/ 168 h 176"/>
                      <a:gd name="T6" fmla="*/ 95 w 120"/>
                      <a:gd name="T7" fmla="*/ 133 h 176"/>
                      <a:gd name="T8" fmla="*/ 119 w 120"/>
                      <a:gd name="T9" fmla="*/ 175 h 176"/>
                      <a:gd name="T10" fmla="*/ 119 w 120"/>
                      <a:gd name="T11" fmla="*/ 0 h 176"/>
                    </a:gdLst>
                    <a:ahLst/>
                    <a:cxnLst>
                      <a:cxn ang="0">
                        <a:pos x="T0" y="T1"/>
                      </a:cxn>
                      <a:cxn ang="0">
                        <a:pos x="T2" y="T3"/>
                      </a:cxn>
                      <a:cxn ang="0">
                        <a:pos x="T4" y="T5"/>
                      </a:cxn>
                      <a:cxn ang="0">
                        <a:pos x="T6" y="T7"/>
                      </a:cxn>
                      <a:cxn ang="0">
                        <a:pos x="T8" y="T9"/>
                      </a:cxn>
                      <a:cxn ang="0">
                        <a:pos x="T10" y="T11"/>
                      </a:cxn>
                    </a:cxnLst>
                    <a:rect l="0" t="0" r="r" b="b"/>
                    <a:pathLst>
                      <a:path w="120" h="176">
                        <a:moveTo>
                          <a:pt x="119" y="0"/>
                        </a:moveTo>
                        <a:lnTo>
                          <a:pt x="14" y="107"/>
                        </a:lnTo>
                        <a:lnTo>
                          <a:pt x="0" y="168"/>
                        </a:lnTo>
                        <a:lnTo>
                          <a:pt x="95" y="133"/>
                        </a:lnTo>
                        <a:lnTo>
                          <a:pt x="119" y="175"/>
                        </a:lnTo>
                        <a:lnTo>
                          <a:pt x="119"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6" name="Freeform 64"/>
                  <p:cNvSpPr>
                    <a:spLocks/>
                  </p:cNvSpPr>
                  <p:nvPr/>
                </p:nvSpPr>
                <p:spPr bwMode="auto">
                  <a:xfrm>
                    <a:off x="3814" y="1138"/>
                    <a:ext cx="67" cy="88"/>
                  </a:xfrm>
                  <a:custGeom>
                    <a:avLst/>
                    <a:gdLst>
                      <a:gd name="T0" fmla="*/ 66 w 67"/>
                      <a:gd name="T1" fmla="*/ 0 h 88"/>
                      <a:gd name="T2" fmla="*/ 0 w 67"/>
                      <a:gd name="T3" fmla="*/ 59 h 88"/>
                      <a:gd name="T4" fmla="*/ 66 w 67"/>
                      <a:gd name="T5" fmla="*/ 87 h 88"/>
                      <a:gd name="T6" fmla="*/ 66 w 67"/>
                      <a:gd name="T7" fmla="*/ 0 h 88"/>
                    </a:gdLst>
                    <a:ahLst/>
                    <a:cxnLst>
                      <a:cxn ang="0">
                        <a:pos x="T0" y="T1"/>
                      </a:cxn>
                      <a:cxn ang="0">
                        <a:pos x="T2" y="T3"/>
                      </a:cxn>
                      <a:cxn ang="0">
                        <a:pos x="T4" y="T5"/>
                      </a:cxn>
                      <a:cxn ang="0">
                        <a:pos x="T6" y="T7"/>
                      </a:cxn>
                    </a:cxnLst>
                    <a:rect l="0" t="0" r="r" b="b"/>
                    <a:pathLst>
                      <a:path w="67" h="88">
                        <a:moveTo>
                          <a:pt x="66" y="0"/>
                        </a:moveTo>
                        <a:lnTo>
                          <a:pt x="0" y="59"/>
                        </a:lnTo>
                        <a:lnTo>
                          <a:pt x="66" y="87"/>
                        </a:lnTo>
                        <a:lnTo>
                          <a:pt x="66"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7" name="Freeform 65"/>
                  <p:cNvSpPr>
                    <a:spLocks/>
                  </p:cNvSpPr>
                  <p:nvPr/>
                </p:nvSpPr>
                <p:spPr bwMode="auto">
                  <a:xfrm>
                    <a:off x="3882" y="1378"/>
                    <a:ext cx="47" cy="242"/>
                  </a:xfrm>
                  <a:custGeom>
                    <a:avLst/>
                    <a:gdLst>
                      <a:gd name="T0" fmla="*/ 46 w 47"/>
                      <a:gd name="T1" fmla="*/ 0 h 242"/>
                      <a:gd name="T2" fmla="*/ 0 w 47"/>
                      <a:gd name="T3" fmla="*/ 66 h 242"/>
                      <a:gd name="T4" fmla="*/ 0 w 47"/>
                      <a:gd name="T5" fmla="*/ 241 h 242"/>
                      <a:gd name="T6" fmla="*/ 46 w 47"/>
                      <a:gd name="T7" fmla="*/ 169 h 242"/>
                      <a:gd name="T8" fmla="*/ 46 w 47"/>
                      <a:gd name="T9" fmla="*/ 0 h 242"/>
                    </a:gdLst>
                    <a:ahLst/>
                    <a:cxnLst>
                      <a:cxn ang="0">
                        <a:pos x="T0" y="T1"/>
                      </a:cxn>
                      <a:cxn ang="0">
                        <a:pos x="T2" y="T3"/>
                      </a:cxn>
                      <a:cxn ang="0">
                        <a:pos x="T4" y="T5"/>
                      </a:cxn>
                      <a:cxn ang="0">
                        <a:pos x="T6" y="T7"/>
                      </a:cxn>
                      <a:cxn ang="0">
                        <a:pos x="T8" y="T9"/>
                      </a:cxn>
                    </a:cxnLst>
                    <a:rect l="0" t="0" r="r" b="b"/>
                    <a:pathLst>
                      <a:path w="47" h="242">
                        <a:moveTo>
                          <a:pt x="46" y="0"/>
                        </a:moveTo>
                        <a:lnTo>
                          <a:pt x="0" y="66"/>
                        </a:lnTo>
                        <a:lnTo>
                          <a:pt x="0" y="241"/>
                        </a:lnTo>
                        <a:lnTo>
                          <a:pt x="46" y="169"/>
                        </a:lnTo>
                        <a:lnTo>
                          <a:pt x="46"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8" name="Freeform 66"/>
                  <p:cNvSpPr>
                    <a:spLocks/>
                  </p:cNvSpPr>
                  <p:nvPr/>
                </p:nvSpPr>
                <p:spPr bwMode="auto">
                  <a:xfrm>
                    <a:off x="3862" y="1457"/>
                    <a:ext cx="19" cy="198"/>
                  </a:xfrm>
                  <a:custGeom>
                    <a:avLst/>
                    <a:gdLst>
                      <a:gd name="T0" fmla="*/ 18 w 19"/>
                      <a:gd name="T1" fmla="*/ 0 h 198"/>
                      <a:gd name="T2" fmla="*/ 18 w 19"/>
                      <a:gd name="T3" fmla="*/ 159 h 198"/>
                      <a:gd name="T4" fmla="*/ 14 w 19"/>
                      <a:gd name="T5" fmla="*/ 197 h 198"/>
                      <a:gd name="T6" fmla="*/ 0 w 19"/>
                      <a:gd name="T7" fmla="*/ 155 h 198"/>
                      <a:gd name="T8" fmla="*/ 18 w 19"/>
                      <a:gd name="T9" fmla="*/ 0 h 198"/>
                    </a:gdLst>
                    <a:ahLst/>
                    <a:cxnLst>
                      <a:cxn ang="0">
                        <a:pos x="T0" y="T1"/>
                      </a:cxn>
                      <a:cxn ang="0">
                        <a:pos x="T2" y="T3"/>
                      </a:cxn>
                      <a:cxn ang="0">
                        <a:pos x="T4" y="T5"/>
                      </a:cxn>
                      <a:cxn ang="0">
                        <a:pos x="T6" y="T7"/>
                      </a:cxn>
                      <a:cxn ang="0">
                        <a:pos x="T8" y="T9"/>
                      </a:cxn>
                    </a:cxnLst>
                    <a:rect l="0" t="0" r="r" b="b"/>
                    <a:pathLst>
                      <a:path w="19" h="198">
                        <a:moveTo>
                          <a:pt x="18" y="0"/>
                        </a:moveTo>
                        <a:lnTo>
                          <a:pt x="18" y="159"/>
                        </a:lnTo>
                        <a:lnTo>
                          <a:pt x="14" y="197"/>
                        </a:lnTo>
                        <a:lnTo>
                          <a:pt x="0" y="155"/>
                        </a:lnTo>
                        <a:lnTo>
                          <a:pt x="18"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39" name="Freeform 67"/>
                  <p:cNvSpPr>
                    <a:spLocks/>
                  </p:cNvSpPr>
                  <p:nvPr/>
                </p:nvSpPr>
                <p:spPr bwMode="auto">
                  <a:xfrm>
                    <a:off x="4134" y="1415"/>
                    <a:ext cx="58" cy="91"/>
                  </a:xfrm>
                  <a:custGeom>
                    <a:avLst/>
                    <a:gdLst>
                      <a:gd name="T0" fmla="*/ 57 w 58"/>
                      <a:gd name="T1" fmla="*/ 0 h 91"/>
                      <a:gd name="T2" fmla="*/ 0 w 58"/>
                      <a:gd name="T3" fmla="*/ 64 h 91"/>
                      <a:gd name="T4" fmla="*/ 16 w 58"/>
                      <a:gd name="T5" fmla="*/ 90 h 91"/>
                      <a:gd name="T6" fmla="*/ 57 w 58"/>
                      <a:gd name="T7" fmla="*/ 64 h 91"/>
                      <a:gd name="T8" fmla="*/ 57 w 58"/>
                      <a:gd name="T9" fmla="*/ 0 h 91"/>
                    </a:gdLst>
                    <a:ahLst/>
                    <a:cxnLst>
                      <a:cxn ang="0">
                        <a:pos x="T0" y="T1"/>
                      </a:cxn>
                      <a:cxn ang="0">
                        <a:pos x="T2" y="T3"/>
                      </a:cxn>
                      <a:cxn ang="0">
                        <a:pos x="T4" y="T5"/>
                      </a:cxn>
                      <a:cxn ang="0">
                        <a:pos x="T6" y="T7"/>
                      </a:cxn>
                      <a:cxn ang="0">
                        <a:pos x="T8" y="T9"/>
                      </a:cxn>
                    </a:cxnLst>
                    <a:rect l="0" t="0" r="r" b="b"/>
                    <a:pathLst>
                      <a:path w="58" h="91">
                        <a:moveTo>
                          <a:pt x="57" y="0"/>
                        </a:moveTo>
                        <a:lnTo>
                          <a:pt x="0" y="64"/>
                        </a:lnTo>
                        <a:lnTo>
                          <a:pt x="16" y="90"/>
                        </a:lnTo>
                        <a:lnTo>
                          <a:pt x="57" y="64"/>
                        </a:lnTo>
                        <a:lnTo>
                          <a:pt x="57"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340" name="Freeform 68"/>
                  <p:cNvSpPr>
                    <a:spLocks/>
                  </p:cNvSpPr>
                  <p:nvPr/>
                </p:nvSpPr>
                <p:spPr bwMode="auto">
                  <a:xfrm>
                    <a:off x="4171" y="1581"/>
                    <a:ext cx="60" cy="129"/>
                  </a:xfrm>
                  <a:custGeom>
                    <a:avLst/>
                    <a:gdLst>
                      <a:gd name="T0" fmla="*/ 59 w 60"/>
                      <a:gd name="T1" fmla="*/ 0 h 129"/>
                      <a:gd name="T2" fmla="*/ 0 w 60"/>
                      <a:gd name="T3" fmla="*/ 85 h 129"/>
                      <a:gd name="T4" fmla="*/ 0 w 60"/>
                      <a:gd name="T5" fmla="*/ 100 h 129"/>
                      <a:gd name="T6" fmla="*/ 44 w 60"/>
                      <a:gd name="T7" fmla="*/ 128 h 129"/>
                      <a:gd name="T8" fmla="*/ 59 w 60"/>
                      <a:gd name="T9" fmla="*/ 128 h 129"/>
                      <a:gd name="T10" fmla="*/ 59 w 60"/>
                      <a:gd name="T11" fmla="*/ 0 h 129"/>
                    </a:gdLst>
                    <a:ahLst/>
                    <a:cxnLst>
                      <a:cxn ang="0">
                        <a:pos x="T0" y="T1"/>
                      </a:cxn>
                      <a:cxn ang="0">
                        <a:pos x="T2" y="T3"/>
                      </a:cxn>
                      <a:cxn ang="0">
                        <a:pos x="T4" y="T5"/>
                      </a:cxn>
                      <a:cxn ang="0">
                        <a:pos x="T6" y="T7"/>
                      </a:cxn>
                      <a:cxn ang="0">
                        <a:pos x="T8" y="T9"/>
                      </a:cxn>
                      <a:cxn ang="0">
                        <a:pos x="T10" y="T11"/>
                      </a:cxn>
                    </a:cxnLst>
                    <a:rect l="0" t="0" r="r" b="b"/>
                    <a:pathLst>
                      <a:path w="60" h="129">
                        <a:moveTo>
                          <a:pt x="59" y="0"/>
                        </a:moveTo>
                        <a:lnTo>
                          <a:pt x="0" y="85"/>
                        </a:lnTo>
                        <a:lnTo>
                          <a:pt x="0" y="100"/>
                        </a:lnTo>
                        <a:lnTo>
                          <a:pt x="44" y="128"/>
                        </a:lnTo>
                        <a:lnTo>
                          <a:pt x="59" y="128"/>
                        </a:lnTo>
                        <a:lnTo>
                          <a:pt x="59"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sp>
            <p:nvSpPr>
              <p:cNvPr id="54341" name="Freeform 69"/>
              <p:cNvSpPr>
                <a:spLocks/>
              </p:cNvSpPr>
              <p:nvPr/>
            </p:nvSpPr>
            <p:spPr bwMode="auto">
              <a:xfrm>
                <a:off x="1437" y="973"/>
                <a:ext cx="3825" cy="2234"/>
              </a:xfrm>
              <a:custGeom>
                <a:avLst/>
                <a:gdLst>
                  <a:gd name="T0" fmla="*/ 131 w 3825"/>
                  <a:gd name="T1" fmla="*/ 92 h 2234"/>
                  <a:gd name="T2" fmla="*/ 38 w 3825"/>
                  <a:gd name="T3" fmla="*/ 274 h 2234"/>
                  <a:gd name="T4" fmla="*/ 0 w 3825"/>
                  <a:gd name="T5" fmla="*/ 818 h 2234"/>
                  <a:gd name="T6" fmla="*/ 135 w 3825"/>
                  <a:gd name="T7" fmla="*/ 1117 h 2234"/>
                  <a:gd name="T8" fmla="*/ 496 w 3825"/>
                  <a:gd name="T9" fmla="*/ 1536 h 2234"/>
                  <a:gd name="T10" fmla="*/ 903 w 3825"/>
                  <a:gd name="T11" fmla="*/ 1687 h 2234"/>
                  <a:gd name="T12" fmla="*/ 1159 w 3825"/>
                  <a:gd name="T13" fmla="*/ 1613 h 2234"/>
                  <a:gd name="T14" fmla="*/ 1417 w 3825"/>
                  <a:gd name="T15" fmla="*/ 1897 h 2234"/>
                  <a:gd name="T16" fmla="*/ 1650 w 3825"/>
                  <a:gd name="T17" fmla="*/ 2071 h 2234"/>
                  <a:gd name="T18" fmla="*/ 1825 w 3825"/>
                  <a:gd name="T19" fmla="*/ 1944 h 2234"/>
                  <a:gd name="T20" fmla="*/ 2210 w 3825"/>
                  <a:gd name="T21" fmla="*/ 1875 h 2234"/>
                  <a:gd name="T22" fmla="*/ 2371 w 3825"/>
                  <a:gd name="T23" fmla="*/ 1768 h 2234"/>
                  <a:gd name="T24" fmla="*/ 2594 w 3825"/>
                  <a:gd name="T25" fmla="*/ 1833 h 2234"/>
                  <a:gd name="T26" fmla="*/ 2740 w 3825"/>
                  <a:gd name="T27" fmla="*/ 1977 h 2234"/>
                  <a:gd name="T28" fmla="*/ 2841 w 3825"/>
                  <a:gd name="T29" fmla="*/ 2233 h 2234"/>
                  <a:gd name="T30" fmla="*/ 2970 w 3825"/>
                  <a:gd name="T31" fmla="*/ 2068 h 2234"/>
                  <a:gd name="T32" fmla="*/ 2857 w 3825"/>
                  <a:gd name="T33" fmla="*/ 1753 h 2234"/>
                  <a:gd name="T34" fmla="*/ 2970 w 3825"/>
                  <a:gd name="T35" fmla="*/ 1558 h 2234"/>
                  <a:gd name="T36" fmla="*/ 3185 w 3825"/>
                  <a:gd name="T37" fmla="*/ 1364 h 2234"/>
                  <a:gd name="T38" fmla="*/ 3238 w 3825"/>
                  <a:gd name="T39" fmla="*/ 1097 h 2234"/>
                  <a:gd name="T40" fmla="*/ 3253 w 3825"/>
                  <a:gd name="T41" fmla="*/ 953 h 2234"/>
                  <a:gd name="T42" fmla="*/ 3339 w 3825"/>
                  <a:gd name="T43" fmla="*/ 908 h 2234"/>
                  <a:gd name="T44" fmla="*/ 3337 w 3825"/>
                  <a:gd name="T45" fmla="*/ 817 h 2234"/>
                  <a:gd name="T46" fmla="*/ 3500 w 3825"/>
                  <a:gd name="T47" fmla="*/ 747 h 2234"/>
                  <a:gd name="T48" fmla="*/ 3581 w 3825"/>
                  <a:gd name="T49" fmla="*/ 728 h 2234"/>
                  <a:gd name="T50" fmla="*/ 3563 w 3825"/>
                  <a:gd name="T51" fmla="*/ 635 h 2234"/>
                  <a:gd name="T52" fmla="*/ 3579 w 3825"/>
                  <a:gd name="T53" fmla="*/ 569 h 2234"/>
                  <a:gd name="T54" fmla="*/ 3824 w 3825"/>
                  <a:gd name="T55" fmla="*/ 357 h 2234"/>
                  <a:gd name="T56" fmla="*/ 3762 w 3825"/>
                  <a:gd name="T57" fmla="*/ 166 h 2234"/>
                  <a:gd name="T58" fmla="*/ 3635 w 3825"/>
                  <a:gd name="T59" fmla="*/ 206 h 2234"/>
                  <a:gd name="T60" fmla="*/ 3391 w 3825"/>
                  <a:gd name="T61" fmla="*/ 392 h 2234"/>
                  <a:gd name="T62" fmla="*/ 3222 w 3825"/>
                  <a:gd name="T63" fmla="*/ 529 h 2234"/>
                  <a:gd name="T64" fmla="*/ 3025 w 3825"/>
                  <a:gd name="T65" fmla="*/ 562 h 2234"/>
                  <a:gd name="T66" fmla="*/ 2928 w 3825"/>
                  <a:gd name="T67" fmla="*/ 691 h 2234"/>
                  <a:gd name="T68" fmla="*/ 2737 w 3825"/>
                  <a:gd name="T69" fmla="*/ 713 h 2234"/>
                  <a:gd name="T70" fmla="*/ 2787 w 3825"/>
                  <a:gd name="T71" fmla="*/ 503 h 2234"/>
                  <a:gd name="T72" fmla="*/ 2698 w 3825"/>
                  <a:gd name="T73" fmla="*/ 505 h 2234"/>
                  <a:gd name="T74" fmla="*/ 2641 w 3825"/>
                  <a:gd name="T75" fmla="*/ 337 h 2234"/>
                  <a:gd name="T76" fmla="*/ 2534 w 3825"/>
                  <a:gd name="T77" fmla="*/ 603 h 2234"/>
                  <a:gd name="T78" fmla="*/ 2448 w 3825"/>
                  <a:gd name="T79" fmla="*/ 713 h 2234"/>
                  <a:gd name="T80" fmla="*/ 2492 w 3825"/>
                  <a:gd name="T81" fmla="*/ 407 h 2234"/>
                  <a:gd name="T82" fmla="*/ 2494 w 3825"/>
                  <a:gd name="T83" fmla="*/ 310 h 2234"/>
                  <a:gd name="T84" fmla="*/ 2490 w 3825"/>
                  <a:gd name="T85" fmla="*/ 274 h 2234"/>
                  <a:gd name="T86" fmla="*/ 2389 w 3825"/>
                  <a:gd name="T87" fmla="*/ 155 h 2234"/>
                  <a:gd name="T88" fmla="*/ 2126 w 3825"/>
                  <a:gd name="T89" fmla="*/ 232 h 2234"/>
                  <a:gd name="T90" fmla="*/ 1944 w 3825"/>
                  <a:gd name="T9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5" h="2234">
                    <a:moveTo>
                      <a:pt x="1944" y="0"/>
                    </a:moveTo>
                    <a:lnTo>
                      <a:pt x="111" y="0"/>
                    </a:lnTo>
                    <a:lnTo>
                      <a:pt x="131" y="92"/>
                    </a:lnTo>
                    <a:lnTo>
                      <a:pt x="119" y="119"/>
                    </a:lnTo>
                    <a:lnTo>
                      <a:pt x="2" y="97"/>
                    </a:lnTo>
                    <a:lnTo>
                      <a:pt x="38" y="274"/>
                    </a:lnTo>
                    <a:lnTo>
                      <a:pt x="6" y="598"/>
                    </a:lnTo>
                    <a:lnTo>
                      <a:pt x="20" y="688"/>
                    </a:lnTo>
                    <a:lnTo>
                      <a:pt x="0" y="818"/>
                    </a:lnTo>
                    <a:lnTo>
                      <a:pt x="57" y="901"/>
                    </a:lnTo>
                    <a:lnTo>
                      <a:pt x="44" y="962"/>
                    </a:lnTo>
                    <a:lnTo>
                      <a:pt x="135" y="1117"/>
                    </a:lnTo>
                    <a:lnTo>
                      <a:pt x="280" y="1397"/>
                    </a:lnTo>
                    <a:lnTo>
                      <a:pt x="334" y="1397"/>
                    </a:lnTo>
                    <a:lnTo>
                      <a:pt x="496" y="1536"/>
                    </a:lnTo>
                    <a:lnTo>
                      <a:pt x="680" y="1534"/>
                    </a:lnTo>
                    <a:lnTo>
                      <a:pt x="680" y="1571"/>
                    </a:lnTo>
                    <a:lnTo>
                      <a:pt x="903" y="1687"/>
                    </a:lnTo>
                    <a:lnTo>
                      <a:pt x="1085" y="1687"/>
                    </a:lnTo>
                    <a:lnTo>
                      <a:pt x="1085" y="1613"/>
                    </a:lnTo>
                    <a:lnTo>
                      <a:pt x="1159" y="1613"/>
                    </a:lnTo>
                    <a:lnTo>
                      <a:pt x="1292" y="1737"/>
                    </a:lnTo>
                    <a:lnTo>
                      <a:pt x="1353" y="1857"/>
                    </a:lnTo>
                    <a:lnTo>
                      <a:pt x="1417" y="1897"/>
                    </a:lnTo>
                    <a:lnTo>
                      <a:pt x="1459" y="1844"/>
                    </a:lnTo>
                    <a:lnTo>
                      <a:pt x="1546" y="1875"/>
                    </a:lnTo>
                    <a:lnTo>
                      <a:pt x="1650" y="2071"/>
                    </a:lnTo>
                    <a:lnTo>
                      <a:pt x="1811" y="2132"/>
                    </a:lnTo>
                    <a:lnTo>
                      <a:pt x="1795" y="2030"/>
                    </a:lnTo>
                    <a:lnTo>
                      <a:pt x="1825" y="1944"/>
                    </a:lnTo>
                    <a:lnTo>
                      <a:pt x="1950" y="1831"/>
                    </a:lnTo>
                    <a:lnTo>
                      <a:pt x="2036" y="1807"/>
                    </a:lnTo>
                    <a:lnTo>
                      <a:pt x="2210" y="1875"/>
                    </a:lnTo>
                    <a:lnTo>
                      <a:pt x="2348" y="1881"/>
                    </a:lnTo>
                    <a:lnTo>
                      <a:pt x="2322" y="1804"/>
                    </a:lnTo>
                    <a:lnTo>
                      <a:pt x="2371" y="1768"/>
                    </a:lnTo>
                    <a:lnTo>
                      <a:pt x="2435" y="1764"/>
                    </a:lnTo>
                    <a:lnTo>
                      <a:pt x="2520" y="1764"/>
                    </a:lnTo>
                    <a:lnTo>
                      <a:pt x="2594" y="1833"/>
                    </a:lnTo>
                    <a:lnTo>
                      <a:pt x="2685" y="1813"/>
                    </a:lnTo>
                    <a:lnTo>
                      <a:pt x="2754" y="1897"/>
                    </a:lnTo>
                    <a:lnTo>
                      <a:pt x="2740" y="1977"/>
                    </a:lnTo>
                    <a:lnTo>
                      <a:pt x="2799" y="2073"/>
                    </a:lnTo>
                    <a:lnTo>
                      <a:pt x="2823" y="2073"/>
                    </a:lnTo>
                    <a:lnTo>
                      <a:pt x="2841" y="2233"/>
                    </a:lnTo>
                    <a:lnTo>
                      <a:pt x="2903" y="2225"/>
                    </a:lnTo>
                    <a:lnTo>
                      <a:pt x="2980" y="2148"/>
                    </a:lnTo>
                    <a:lnTo>
                      <a:pt x="2970" y="2068"/>
                    </a:lnTo>
                    <a:lnTo>
                      <a:pt x="2942" y="1964"/>
                    </a:lnTo>
                    <a:lnTo>
                      <a:pt x="2867" y="1820"/>
                    </a:lnTo>
                    <a:lnTo>
                      <a:pt x="2857" y="1753"/>
                    </a:lnTo>
                    <a:lnTo>
                      <a:pt x="2895" y="1636"/>
                    </a:lnTo>
                    <a:lnTo>
                      <a:pt x="2903" y="1582"/>
                    </a:lnTo>
                    <a:lnTo>
                      <a:pt x="2970" y="1558"/>
                    </a:lnTo>
                    <a:lnTo>
                      <a:pt x="3052" y="1460"/>
                    </a:lnTo>
                    <a:lnTo>
                      <a:pt x="3091" y="1394"/>
                    </a:lnTo>
                    <a:lnTo>
                      <a:pt x="3185" y="1364"/>
                    </a:lnTo>
                    <a:lnTo>
                      <a:pt x="3252" y="1283"/>
                    </a:lnTo>
                    <a:lnTo>
                      <a:pt x="3201" y="1141"/>
                    </a:lnTo>
                    <a:lnTo>
                      <a:pt x="3238" y="1097"/>
                    </a:lnTo>
                    <a:lnTo>
                      <a:pt x="3274" y="1022"/>
                    </a:lnTo>
                    <a:lnTo>
                      <a:pt x="3288" y="995"/>
                    </a:lnTo>
                    <a:lnTo>
                      <a:pt x="3253" y="953"/>
                    </a:lnTo>
                    <a:lnTo>
                      <a:pt x="3255" y="914"/>
                    </a:lnTo>
                    <a:lnTo>
                      <a:pt x="3295" y="974"/>
                    </a:lnTo>
                    <a:lnTo>
                      <a:pt x="3339" y="908"/>
                    </a:lnTo>
                    <a:lnTo>
                      <a:pt x="3351" y="842"/>
                    </a:lnTo>
                    <a:lnTo>
                      <a:pt x="3333" y="826"/>
                    </a:lnTo>
                    <a:lnTo>
                      <a:pt x="3337" y="817"/>
                    </a:lnTo>
                    <a:lnTo>
                      <a:pt x="3351" y="795"/>
                    </a:lnTo>
                    <a:lnTo>
                      <a:pt x="3377" y="764"/>
                    </a:lnTo>
                    <a:lnTo>
                      <a:pt x="3500" y="747"/>
                    </a:lnTo>
                    <a:lnTo>
                      <a:pt x="3530" y="742"/>
                    </a:lnTo>
                    <a:lnTo>
                      <a:pt x="3548" y="695"/>
                    </a:lnTo>
                    <a:lnTo>
                      <a:pt x="3581" y="728"/>
                    </a:lnTo>
                    <a:lnTo>
                      <a:pt x="3637" y="706"/>
                    </a:lnTo>
                    <a:lnTo>
                      <a:pt x="3591" y="699"/>
                    </a:lnTo>
                    <a:lnTo>
                      <a:pt x="3563" y="635"/>
                    </a:lnTo>
                    <a:lnTo>
                      <a:pt x="3585" y="615"/>
                    </a:lnTo>
                    <a:lnTo>
                      <a:pt x="3571" y="580"/>
                    </a:lnTo>
                    <a:lnTo>
                      <a:pt x="3579" y="569"/>
                    </a:lnTo>
                    <a:lnTo>
                      <a:pt x="3637" y="532"/>
                    </a:lnTo>
                    <a:lnTo>
                      <a:pt x="3645" y="501"/>
                    </a:lnTo>
                    <a:lnTo>
                      <a:pt x="3824" y="357"/>
                    </a:lnTo>
                    <a:lnTo>
                      <a:pt x="3814" y="301"/>
                    </a:lnTo>
                    <a:lnTo>
                      <a:pt x="3786" y="285"/>
                    </a:lnTo>
                    <a:lnTo>
                      <a:pt x="3762" y="166"/>
                    </a:lnTo>
                    <a:lnTo>
                      <a:pt x="3710" y="184"/>
                    </a:lnTo>
                    <a:lnTo>
                      <a:pt x="3687" y="166"/>
                    </a:lnTo>
                    <a:lnTo>
                      <a:pt x="3635" y="206"/>
                    </a:lnTo>
                    <a:lnTo>
                      <a:pt x="3581" y="321"/>
                    </a:lnTo>
                    <a:lnTo>
                      <a:pt x="3534" y="392"/>
                    </a:lnTo>
                    <a:lnTo>
                      <a:pt x="3391" y="392"/>
                    </a:lnTo>
                    <a:lnTo>
                      <a:pt x="3299" y="394"/>
                    </a:lnTo>
                    <a:lnTo>
                      <a:pt x="3204" y="492"/>
                    </a:lnTo>
                    <a:lnTo>
                      <a:pt x="3222" y="529"/>
                    </a:lnTo>
                    <a:lnTo>
                      <a:pt x="3164" y="575"/>
                    </a:lnTo>
                    <a:lnTo>
                      <a:pt x="3097" y="566"/>
                    </a:lnTo>
                    <a:lnTo>
                      <a:pt x="3025" y="562"/>
                    </a:lnTo>
                    <a:lnTo>
                      <a:pt x="3009" y="614"/>
                    </a:lnTo>
                    <a:lnTo>
                      <a:pt x="2977" y="649"/>
                    </a:lnTo>
                    <a:lnTo>
                      <a:pt x="2928" y="691"/>
                    </a:lnTo>
                    <a:lnTo>
                      <a:pt x="2842" y="736"/>
                    </a:lnTo>
                    <a:lnTo>
                      <a:pt x="2777" y="736"/>
                    </a:lnTo>
                    <a:lnTo>
                      <a:pt x="2737" y="713"/>
                    </a:lnTo>
                    <a:lnTo>
                      <a:pt x="2737" y="688"/>
                    </a:lnTo>
                    <a:lnTo>
                      <a:pt x="2795" y="605"/>
                    </a:lnTo>
                    <a:lnTo>
                      <a:pt x="2787" y="503"/>
                    </a:lnTo>
                    <a:lnTo>
                      <a:pt x="2767" y="498"/>
                    </a:lnTo>
                    <a:lnTo>
                      <a:pt x="2712" y="533"/>
                    </a:lnTo>
                    <a:lnTo>
                      <a:pt x="2698" y="505"/>
                    </a:lnTo>
                    <a:lnTo>
                      <a:pt x="2753" y="445"/>
                    </a:lnTo>
                    <a:lnTo>
                      <a:pt x="2732" y="367"/>
                    </a:lnTo>
                    <a:lnTo>
                      <a:pt x="2641" y="337"/>
                    </a:lnTo>
                    <a:lnTo>
                      <a:pt x="2545" y="438"/>
                    </a:lnTo>
                    <a:lnTo>
                      <a:pt x="2514" y="529"/>
                    </a:lnTo>
                    <a:lnTo>
                      <a:pt x="2534" y="603"/>
                    </a:lnTo>
                    <a:lnTo>
                      <a:pt x="2500" y="710"/>
                    </a:lnTo>
                    <a:lnTo>
                      <a:pt x="2468" y="724"/>
                    </a:lnTo>
                    <a:lnTo>
                      <a:pt x="2448" y="713"/>
                    </a:lnTo>
                    <a:lnTo>
                      <a:pt x="2426" y="638"/>
                    </a:lnTo>
                    <a:lnTo>
                      <a:pt x="2444" y="481"/>
                    </a:lnTo>
                    <a:lnTo>
                      <a:pt x="2492" y="407"/>
                    </a:lnTo>
                    <a:lnTo>
                      <a:pt x="2474" y="389"/>
                    </a:lnTo>
                    <a:lnTo>
                      <a:pt x="2416" y="394"/>
                    </a:lnTo>
                    <a:lnTo>
                      <a:pt x="2494" y="310"/>
                    </a:lnTo>
                    <a:lnTo>
                      <a:pt x="2696" y="278"/>
                    </a:lnTo>
                    <a:lnTo>
                      <a:pt x="2611" y="217"/>
                    </a:lnTo>
                    <a:lnTo>
                      <a:pt x="2490" y="274"/>
                    </a:lnTo>
                    <a:lnTo>
                      <a:pt x="2381" y="226"/>
                    </a:lnTo>
                    <a:lnTo>
                      <a:pt x="2444" y="166"/>
                    </a:lnTo>
                    <a:lnTo>
                      <a:pt x="2389" y="155"/>
                    </a:lnTo>
                    <a:lnTo>
                      <a:pt x="2242" y="239"/>
                    </a:lnTo>
                    <a:lnTo>
                      <a:pt x="2218" y="199"/>
                    </a:lnTo>
                    <a:lnTo>
                      <a:pt x="2126" y="232"/>
                    </a:lnTo>
                    <a:lnTo>
                      <a:pt x="2144" y="171"/>
                    </a:lnTo>
                    <a:lnTo>
                      <a:pt x="2246" y="64"/>
                    </a:lnTo>
                    <a:lnTo>
                      <a:pt x="1944"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aphicFrame>
          <p:nvGraphicFramePr>
            <p:cNvPr id="54342" name="Object 70">
              <a:hlinkClick r:id="" action="ppaction://ole?verb=0"/>
            </p:cNvPr>
            <p:cNvGraphicFramePr>
              <a:graphicFrameLocks/>
            </p:cNvGraphicFramePr>
            <p:nvPr/>
          </p:nvGraphicFramePr>
          <p:xfrm>
            <a:off x="3652" y="2097"/>
            <a:ext cx="450" cy="631"/>
          </p:xfrm>
          <a:graphic>
            <a:graphicData uri="http://schemas.openxmlformats.org/presentationml/2006/ole">
              <mc:AlternateContent xmlns:mc="http://schemas.openxmlformats.org/markup-compatibility/2006">
                <mc:Choice xmlns:v="urn:schemas-microsoft-com:vml" Requires="v">
                  <p:oleObj spid="_x0000_s42067" name="Clip" r:id="rId3" imgW="2732040" imgH="3822480" progId="MS_ClipArt_Gallery.2">
                    <p:embed/>
                  </p:oleObj>
                </mc:Choice>
                <mc:Fallback>
                  <p:oleObj name="Clip" r:id="rId3" imgW="2732040" imgH="38224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 y="2097"/>
                          <a:ext cx="450" cy="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43" name="Object 71">
              <a:hlinkClick r:id="" action="ppaction://ole?verb=0"/>
            </p:cNvPr>
            <p:cNvGraphicFramePr>
              <a:graphicFrameLocks/>
            </p:cNvGraphicFramePr>
            <p:nvPr/>
          </p:nvGraphicFramePr>
          <p:xfrm>
            <a:off x="2996" y="2309"/>
            <a:ext cx="453" cy="522"/>
          </p:xfrm>
          <a:graphic>
            <a:graphicData uri="http://schemas.openxmlformats.org/presentationml/2006/ole">
              <mc:AlternateContent xmlns:mc="http://schemas.openxmlformats.org/markup-compatibility/2006">
                <mc:Choice xmlns:v="urn:schemas-microsoft-com:vml" Requires="v">
                  <p:oleObj spid="_x0000_s42068" name="Clip" r:id="rId5" imgW="1923840" imgH="3379680" progId="MS_ClipArt_Gallery.2">
                    <p:embed/>
                  </p:oleObj>
                </mc:Choice>
                <mc:Fallback>
                  <p:oleObj name="Clip" r:id="rId5" imgW="1923840" imgH="3379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6" y="2309"/>
                          <a:ext cx="45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44" name="Object 72">
              <a:hlinkClick r:id="" action="ppaction://ole?verb=0"/>
            </p:cNvPr>
            <p:cNvGraphicFramePr>
              <a:graphicFrameLocks/>
            </p:cNvGraphicFramePr>
            <p:nvPr/>
          </p:nvGraphicFramePr>
          <p:xfrm>
            <a:off x="1712" y="1993"/>
            <a:ext cx="453" cy="522"/>
          </p:xfrm>
          <a:graphic>
            <a:graphicData uri="http://schemas.openxmlformats.org/presentationml/2006/ole">
              <mc:AlternateContent xmlns:mc="http://schemas.openxmlformats.org/markup-compatibility/2006">
                <mc:Choice xmlns:v="urn:schemas-microsoft-com:vml" Requires="v">
                  <p:oleObj spid="_x0000_s42069" name="Clip" r:id="rId7" imgW="1923840" imgH="3379680" progId="MS_ClipArt_Gallery.2">
                    <p:embed/>
                  </p:oleObj>
                </mc:Choice>
                <mc:Fallback>
                  <p:oleObj name="Clip" r:id="rId7" imgW="1923840" imgH="3379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 y="1993"/>
                          <a:ext cx="45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45" name="Object 73">
              <a:hlinkClick r:id="" action="ppaction://ole?verb=0"/>
            </p:cNvPr>
            <p:cNvGraphicFramePr>
              <a:graphicFrameLocks/>
            </p:cNvGraphicFramePr>
            <p:nvPr/>
          </p:nvGraphicFramePr>
          <p:xfrm>
            <a:off x="1471" y="1445"/>
            <a:ext cx="453" cy="522"/>
          </p:xfrm>
          <a:graphic>
            <a:graphicData uri="http://schemas.openxmlformats.org/presentationml/2006/ole">
              <mc:AlternateContent xmlns:mc="http://schemas.openxmlformats.org/markup-compatibility/2006">
                <mc:Choice xmlns:v="urn:schemas-microsoft-com:vml" Requires="v">
                  <p:oleObj spid="_x0000_s42070" name="Clip" r:id="rId8" imgW="1923840" imgH="3379680" progId="MS_ClipArt_Gallery.2">
                    <p:embed/>
                  </p:oleObj>
                </mc:Choice>
                <mc:Fallback>
                  <p:oleObj name="Clip" r:id="rId8" imgW="1923840" imgH="3379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 y="1445"/>
                          <a:ext cx="45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46" name="Object 74">
              <a:hlinkClick r:id="" action="ppaction://ole?verb=0"/>
            </p:cNvPr>
            <p:cNvGraphicFramePr>
              <a:graphicFrameLocks/>
            </p:cNvGraphicFramePr>
            <p:nvPr/>
          </p:nvGraphicFramePr>
          <p:xfrm>
            <a:off x="3400" y="1384"/>
            <a:ext cx="453" cy="522"/>
          </p:xfrm>
          <a:graphic>
            <a:graphicData uri="http://schemas.openxmlformats.org/presentationml/2006/ole">
              <mc:AlternateContent xmlns:mc="http://schemas.openxmlformats.org/markup-compatibility/2006">
                <mc:Choice xmlns:v="urn:schemas-microsoft-com:vml" Requires="v">
                  <p:oleObj spid="_x0000_s42071" name="Clip" r:id="rId9" imgW="1923840" imgH="3379680" progId="MS_ClipArt_Gallery.2">
                    <p:embed/>
                  </p:oleObj>
                </mc:Choice>
                <mc:Fallback>
                  <p:oleObj name="Clip" r:id="rId9" imgW="1923840" imgH="3379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 y="1384"/>
                          <a:ext cx="45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47" name="Object 75">
              <a:hlinkClick r:id="" action="ppaction://ole?verb=0"/>
            </p:cNvPr>
            <p:cNvGraphicFramePr>
              <a:graphicFrameLocks/>
            </p:cNvGraphicFramePr>
            <p:nvPr/>
          </p:nvGraphicFramePr>
          <p:xfrm>
            <a:off x="4349" y="1564"/>
            <a:ext cx="453" cy="522"/>
          </p:xfrm>
          <a:graphic>
            <a:graphicData uri="http://schemas.openxmlformats.org/presentationml/2006/ole">
              <mc:AlternateContent xmlns:mc="http://schemas.openxmlformats.org/markup-compatibility/2006">
                <mc:Choice xmlns:v="urn:schemas-microsoft-com:vml" Requires="v">
                  <p:oleObj spid="_x0000_s42072" name="Clip" r:id="rId10" imgW="1923840" imgH="3379680" progId="MS_ClipArt_Gallery.2">
                    <p:embed/>
                  </p:oleObj>
                </mc:Choice>
                <mc:Fallback>
                  <p:oleObj name="Clip" r:id="rId10" imgW="1923840" imgH="3379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 y="1564"/>
                          <a:ext cx="45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48" name="Line 76"/>
            <p:cNvSpPr>
              <a:spLocks noChangeShapeType="1"/>
            </p:cNvSpPr>
            <p:nvPr/>
          </p:nvSpPr>
          <p:spPr bwMode="auto">
            <a:xfrm flipH="1">
              <a:off x="3400" y="2456"/>
              <a:ext cx="256" cy="3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4349" name="Line 77"/>
            <p:cNvSpPr>
              <a:spLocks noChangeShapeType="1"/>
            </p:cNvSpPr>
            <p:nvPr/>
          </p:nvSpPr>
          <p:spPr bwMode="auto">
            <a:xfrm flipH="1" flipV="1">
              <a:off x="2104" y="2152"/>
              <a:ext cx="1552" cy="1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4350" name="Line 78"/>
            <p:cNvSpPr>
              <a:spLocks noChangeShapeType="1"/>
            </p:cNvSpPr>
            <p:nvPr/>
          </p:nvSpPr>
          <p:spPr bwMode="auto">
            <a:xfrm flipH="1" flipV="1">
              <a:off x="2824" y="1768"/>
              <a:ext cx="832" cy="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4351" name="Line 79"/>
            <p:cNvSpPr>
              <a:spLocks noChangeShapeType="1"/>
            </p:cNvSpPr>
            <p:nvPr/>
          </p:nvSpPr>
          <p:spPr bwMode="auto">
            <a:xfrm flipH="1" flipV="1">
              <a:off x="1864" y="1720"/>
              <a:ext cx="1792" cy="4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aphicFrame>
          <p:nvGraphicFramePr>
            <p:cNvPr id="54352" name="Object 80">
              <a:hlinkClick r:id="" action="ppaction://ole?verb=0"/>
            </p:cNvPr>
            <p:cNvGraphicFramePr>
              <a:graphicFrameLocks/>
            </p:cNvGraphicFramePr>
            <p:nvPr/>
          </p:nvGraphicFramePr>
          <p:xfrm>
            <a:off x="2419" y="1635"/>
            <a:ext cx="453" cy="522"/>
          </p:xfrm>
          <a:graphic>
            <a:graphicData uri="http://schemas.openxmlformats.org/presentationml/2006/ole">
              <mc:AlternateContent xmlns:mc="http://schemas.openxmlformats.org/markup-compatibility/2006">
                <mc:Choice xmlns:v="urn:schemas-microsoft-com:vml" Requires="v">
                  <p:oleObj spid="_x0000_s42073" name="Clip" r:id="rId11" imgW="1923840" imgH="3379680" progId="MS_ClipArt_Gallery.2">
                    <p:embed/>
                  </p:oleObj>
                </mc:Choice>
                <mc:Fallback>
                  <p:oleObj name="Clip" r:id="rId11" imgW="1923840" imgH="3379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 y="1635"/>
                          <a:ext cx="45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53" name="Line 81"/>
            <p:cNvSpPr>
              <a:spLocks noChangeShapeType="1"/>
            </p:cNvSpPr>
            <p:nvPr/>
          </p:nvSpPr>
          <p:spPr bwMode="auto">
            <a:xfrm>
              <a:off x="3704" y="1928"/>
              <a:ext cx="32"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4354" name="Line 82"/>
            <p:cNvSpPr>
              <a:spLocks noChangeShapeType="1"/>
            </p:cNvSpPr>
            <p:nvPr/>
          </p:nvSpPr>
          <p:spPr bwMode="auto">
            <a:xfrm flipH="1">
              <a:off x="3928" y="1928"/>
              <a:ext cx="448"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aphicFrame>
        <p:nvGraphicFramePr>
          <p:cNvPr id="54355" name="Object 83">
            <a:hlinkClick r:id="" action="ppaction://ole?verb=0"/>
          </p:cNvPr>
          <p:cNvGraphicFramePr>
            <a:graphicFrameLocks/>
          </p:cNvGraphicFramePr>
          <p:nvPr/>
        </p:nvGraphicFramePr>
        <p:xfrm>
          <a:off x="990600" y="4495800"/>
          <a:ext cx="714375" cy="1001713"/>
        </p:xfrm>
        <a:graphic>
          <a:graphicData uri="http://schemas.openxmlformats.org/presentationml/2006/ole">
            <mc:AlternateContent xmlns:mc="http://schemas.openxmlformats.org/markup-compatibility/2006">
              <mc:Choice xmlns:v="urn:schemas-microsoft-com:vml" Requires="v">
                <p:oleObj spid="_x0000_s42074" name="Clip" r:id="rId12" imgW="2732040" imgH="3822480" progId="MS_ClipArt_Gallery.2">
                  <p:embed/>
                </p:oleObj>
              </mc:Choice>
              <mc:Fallback>
                <p:oleObj name="Clip" r:id="rId12" imgW="2732040" imgH="38224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495800"/>
                        <a:ext cx="714375"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56" name="Object 84">
            <a:hlinkClick r:id="" action="ppaction://ole?verb=0"/>
          </p:cNvPr>
          <p:cNvGraphicFramePr>
            <a:graphicFrameLocks/>
          </p:cNvGraphicFramePr>
          <p:nvPr/>
        </p:nvGraphicFramePr>
        <p:xfrm>
          <a:off x="7620000" y="4572000"/>
          <a:ext cx="719138" cy="828675"/>
        </p:xfrm>
        <a:graphic>
          <a:graphicData uri="http://schemas.openxmlformats.org/presentationml/2006/ole">
            <mc:AlternateContent xmlns:mc="http://schemas.openxmlformats.org/markup-compatibility/2006">
              <mc:Choice xmlns:v="urn:schemas-microsoft-com:vml" Requires="v">
                <p:oleObj spid="_x0000_s42075" name="Clip" r:id="rId13" imgW="1923840" imgH="3379680" progId="MS_ClipArt_Gallery.2">
                  <p:embed/>
                </p:oleObj>
              </mc:Choice>
              <mc:Fallback>
                <p:oleObj name="Clip" r:id="rId13" imgW="1923840" imgH="3379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572000"/>
                        <a:ext cx="719138"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57" name="Text Box 85"/>
          <p:cNvSpPr txBox="1">
            <a:spLocks noChangeArrowheads="1"/>
          </p:cNvSpPr>
          <p:nvPr/>
        </p:nvSpPr>
        <p:spPr bwMode="auto">
          <a:xfrm>
            <a:off x="533400" y="55626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latin typeface="Tempus Sans ITC" pitchFamily="82" charset="0"/>
              </a:rPr>
              <a:t>Komputer pusat</a:t>
            </a:r>
          </a:p>
        </p:txBody>
      </p:sp>
      <p:sp>
        <p:nvSpPr>
          <p:cNvPr id="54358" name="Text Box 86"/>
          <p:cNvSpPr txBox="1">
            <a:spLocks noChangeArrowheads="1"/>
          </p:cNvSpPr>
          <p:nvPr/>
        </p:nvSpPr>
        <p:spPr bwMode="auto">
          <a:xfrm>
            <a:off x="7010400" y="54864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latin typeface="Tempus Sans ITC" pitchFamily="82" charset="0"/>
              </a:rPr>
              <a:t>Komputer distribusi</a:t>
            </a:r>
          </a:p>
        </p:txBody>
      </p:sp>
    </p:spTree>
    <p:extLst>
      <p:ext uri="{BB962C8B-B14F-4D97-AF65-F5344CB8AC3E}">
        <p14:creationId xmlns:p14="http://schemas.microsoft.com/office/powerpoint/2010/main" val="28252386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C0CEC80-6D63-4A60-B276-BF7358AA43D0}" type="slidenum">
              <a:rPr lang="en-US"/>
              <a:pPr/>
              <a:t>104</a:t>
            </a:fld>
            <a:endParaRPr lang="en-US"/>
          </a:p>
        </p:txBody>
      </p:sp>
      <p:sp>
        <p:nvSpPr>
          <p:cNvPr id="51202" name="Rectangle 2"/>
          <p:cNvSpPr>
            <a:spLocks noGrp="1" noChangeArrowheads="1"/>
          </p:cNvSpPr>
          <p:nvPr>
            <p:ph type="title"/>
          </p:nvPr>
        </p:nvSpPr>
        <p:spPr/>
        <p:txBody>
          <a:bodyPr/>
          <a:lstStyle/>
          <a:p>
            <a:r>
              <a:rPr lang="en-US" b="1">
                <a:latin typeface="Tempus Sans ITC" pitchFamily="82" charset="0"/>
              </a:rPr>
              <a:t>Jenis – jenis Jaringan</a:t>
            </a:r>
          </a:p>
        </p:txBody>
      </p:sp>
      <p:sp>
        <p:nvSpPr>
          <p:cNvPr id="51203" name="Rectangle 3"/>
          <p:cNvSpPr>
            <a:spLocks noGrp="1" noChangeArrowheads="1"/>
          </p:cNvSpPr>
          <p:nvPr>
            <p:ph type="body" idx="1"/>
          </p:nvPr>
        </p:nvSpPr>
        <p:spPr/>
        <p:txBody>
          <a:bodyPr/>
          <a:lstStyle/>
          <a:p>
            <a:pPr>
              <a:lnSpc>
                <a:spcPct val="90000"/>
              </a:lnSpc>
            </a:pPr>
            <a:r>
              <a:rPr lang="en-US" sz="2800" b="1">
                <a:latin typeface="Tempus Sans ITC" pitchFamily="82" charset="0"/>
              </a:rPr>
              <a:t>Internet</a:t>
            </a:r>
          </a:p>
          <a:p>
            <a:pPr lvl="1">
              <a:lnSpc>
                <a:spcPct val="90000"/>
              </a:lnSpc>
            </a:pPr>
            <a:r>
              <a:rPr lang="en-US" sz="2400">
                <a:latin typeface="Tempus Sans ITC" pitchFamily="82" charset="0"/>
              </a:rPr>
              <a:t>Kumpulan jaringan</a:t>
            </a:r>
          </a:p>
          <a:p>
            <a:pPr lvl="1">
              <a:lnSpc>
                <a:spcPct val="90000"/>
              </a:lnSpc>
            </a:pPr>
            <a:r>
              <a:rPr lang="en-US" sz="2400">
                <a:latin typeface="Tempus Sans ITC" pitchFamily="82" charset="0"/>
              </a:rPr>
              <a:t>Bersifat umum (terbuka)</a:t>
            </a:r>
          </a:p>
          <a:p>
            <a:pPr>
              <a:lnSpc>
                <a:spcPct val="90000"/>
              </a:lnSpc>
            </a:pPr>
            <a:r>
              <a:rPr lang="en-US" sz="2800" b="1">
                <a:latin typeface="Tempus Sans ITC" pitchFamily="82" charset="0"/>
              </a:rPr>
              <a:t>Intranet</a:t>
            </a:r>
          </a:p>
          <a:p>
            <a:pPr lvl="1">
              <a:lnSpc>
                <a:spcPct val="90000"/>
              </a:lnSpc>
            </a:pPr>
            <a:r>
              <a:rPr lang="en-US" sz="2400">
                <a:latin typeface="Tempus Sans ITC" pitchFamily="82" charset="0"/>
              </a:rPr>
              <a:t>Menggunakan protokol jaringan internet</a:t>
            </a:r>
          </a:p>
          <a:p>
            <a:pPr lvl="1">
              <a:lnSpc>
                <a:spcPct val="90000"/>
              </a:lnSpc>
            </a:pPr>
            <a:r>
              <a:rPr lang="en-US" sz="2400">
                <a:latin typeface="Tempus Sans ITC" pitchFamily="82" charset="0"/>
              </a:rPr>
              <a:t>Akses terbatas</a:t>
            </a:r>
          </a:p>
          <a:p>
            <a:pPr lvl="1">
              <a:lnSpc>
                <a:spcPct val="90000"/>
              </a:lnSpc>
            </a:pPr>
            <a:r>
              <a:rPr lang="en-US" sz="2400">
                <a:latin typeface="Tempus Sans ITC" pitchFamily="82" charset="0"/>
              </a:rPr>
              <a:t>Firewall (pengamanan)</a:t>
            </a:r>
          </a:p>
          <a:p>
            <a:pPr>
              <a:lnSpc>
                <a:spcPct val="90000"/>
              </a:lnSpc>
            </a:pPr>
            <a:r>
              <a:rPr lang="en-US" sz="2800" b="1">
                <a:latin typeface="Tempus Sans ITC" pitchFamily="82" charset="0"/>
              </a:rPr>
              <a:t>Extranet</a:t>
            </a:r>
          </a:p>
          <a:p>
            <a:pPr lvl="1">
              <a:lnSpc>
                <a:spcPct val="90000"/>
              </a:lnSpc>
            </a:pPr>
            <a:r>
              <a:rPr lang="en-US" sz="2400">
                <a:latin typeface="Tempus Sans ITC" pitchFamily="82" charset="0"/>
              </a:rPr>
              <a:t>Untuk rekan bisnis dan pelanggan yang dapat dipercaya</a:t>
            </a:r>
          </a:p>
        </p:txBody>
      </p:sp>
    </p:spTree>
    <p:extLst>
      <p:ext uri="{BB962C8B-B14F-4D97-AF65-F5344CB8AC3E}">
        <p14:creationId xmlns:p14="http://schemas.microsoft.com/office/powerpoint/2010/main" val="9877612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INTERNET – INTRANET -EXTRANET</a:t>
            </a:r>
            <a:endParaRPr lang="id-ID"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61" y="1600200"/>
            <a:ext cx="8001000" cy="49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0235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38200"/>
            <a:ext cx="8229600" cy="914400"/>
          </a:xfrm>
        </p:spPr>
        <p:txBody>
          <a:bodyPr/>
          <a:lstStyle/>
          <a:p>
            <a:pPr eaLnBrk="1" hangingPunct="1"/>
            <a:r>
              <a:rPr lang="en-US" sz="4000" b="1" dirty="0" smtClean="0">
                <a:solidFill>
                  <a:srgbClr val="FF0000"/>
                </a:solidFill>
              </a:rPr>
              <a:t>internet</a:t>
            </a:r>
          </a:p>
        </p:txBody>
      </p:sp>
      <p:sp>
        <p:nvSpPr>
          <p:cNvPr id="15363" name="Rectangle 3"/>
          <p:cNvSpPr>
            <a:spLocks noGrp="1" noChangeArrowheads="1"/>
          </p:cNvSpPr>
          <p:nvPr>
            <p:ph type="body" idx="1"/>
          </p:nvPr>
        </p:nvSpPr>
        <p:spPr>
          <a:xfrm>
            <a:off x="457200" y="1981200"/>
            <a:ext cx="8229600" cy="4144963"/>
          </a:xfrm>
        </p:spPr>
        <p:txBody>
          <a:bodyPr/>
          <a:lstStyle/>
          <a:p>
            <a:pPr eaLnBrk="1" hangingPunct="1"/>
            <a:r>
              <a:rPr lang="en-US" dirty="0" err="1" smtClean="0"/>
              <a:t>Sekumpulan</a:t>
            </a:r>
            <a:r>
              <a:rPr lang="en-US" dirty="0" smtClean="0"/>
              <a:t> </a:t>
            </a:r>
            <a:r>
              <a:rPr lang="en-US" dirty="0" err="1" smtClean="0"/>
              <a:t>jaringan</a:t>
            </a:r>
            <a:r>
              <a:rPr lang="en-US" dirty="0" smtClean="0"/>
              <a:t> </a:t>
            </a:r>
            <a:r>
              <a:rPr lang="en-US" dirty="0" err="1" smtClean="0"/>
              <a:t>berbeda</a:t>
            </a:r>
            <a:r>
              <a:rPr lang="en-US" dirty="0" smtClean="0"/>
              <a:t> (LANs, WANs, </a:t>
            </a:r>
            <a:r>
              <a:rPr lang="en-US" dirty="0" err="1" smtClean="0"/>
              <a:t>atau</a:t>
            </a:r>
            <a:r>
              <a:rPr lang="en-US" dirty="0" smtClean="0"/>
              <a:t> </a:t>
            </a:r>
            <a:r>
              <a:rPr lang="en-US" dirty="0" err="1" smtClean="0"/>
              <a:t>keduanya</a:t>
            </a:r>
            <a:r>
              <a:rPr lang="en-US" dirty="0" smtClean="0"/>
              <a:t>) yang </a:t>
            </a:r>
            <a:r>
              <a:rPr lang="en-US" dirty="0" err="1" smtClean="0"/>
              <a:t>saling</a:t>
            </a:r>
            <a:r>
              <a:rPr lang="en-US" dirty="0" smtClean="0"/>
              <a:t> </a:t>
            </a:r>
            <a:r>
              <a:rPr lang="en-US" dirty="0" err="1" smtClean="0"/>
              <a:t>terkoneksi</a:t>
            </a:r>
            <a:endParaRPr lang="en-US" dirty="0" smtClean="0"/>
          </a:p>
        </p:txBody>
      </p:sp>
    </p:spTree>
    <p:extLst>
      <p:ext uri="{BB962C8B-B14F-4D97-AF65-F5344CB8AC3E}">
        <p14:creationId xmlns:p14="http://schemas.microsoft.com/office/powerpoint/2010/main" val="39932254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609600"/>
            <a:ext cx="8229600" cy="808038"/>
          </a:xfrm>
        </p:spPr>
        <p:txBody>
          <a:bodyPr/>
          <a:lstStyle/>
          <a:p>
            <a:pPr eaLnBrk="1" hangingPunct="1"/>
            <a:r>
              <a:rPr lang="en-US" b="1" dirty="0" err="1" smtClean="0">
                <a:solidFill>
                  <a:srgbClr val="FF0000"/>
                </a:solidFill>
              </a:rPr>
              <a:t>Contoh</a:t>
            </a:r>
            <a:r>
              <a:rPr lang="en-US" b="1" dirty="0" smtClean="0">
                <a:solidFill>
                  <a:srgbClr val="FF0000"/>
                </a:solidFill>
              </a:rPr>
              <a:t> internet</a:t>
            </a:r>
          </a:p>
        </p:txBody>
      </p:sp>
      <p:grpSp>
        <p:nvGrpSpPr>
          <p:cNvPr id="16387" name="Group 5"/>
          <p:cNvGrpSpPr>
            <a:grpSpLocks/>
          </p:cNvGrpSpPr>
          <p:nvPr/>
        </p:nvGrpSpPr>
        <p:grpSpPr bwMode="auto">
          <a:xfrm>
            <a:off x="379413" y="2305050"/>
            <a:ext cx="4802187" cy="3105150"/>
            <a:chOff x="480" y="1056"/>
            <a:chExt cx="4656" cy="2747"/>
          </a:xfrm>
        </p:grpSpPr>
        <p:grpSp>
          <p:nvGrpSpPr>
            <p:cNvPr id="16475" name="Group 6"/>
            <p:cNvGrpSpPr>
              <a:grpSpLocks noChangeAspect="1"/>
            </p:cNvGrpSpPr>
            <p:nvPr/>
          </p:nvGrpSpPr>
          <p:grpSpPr bwMode="auto">
            <a:xfrm>
              <a:off x="480" y="1056"/>
              <a:ext cx="1200" cy="958"/>
              <a:chOff x="3379" y="3557"/>
              <a:chExt cx="5656" cy="4516"/>
            </a:xfrm>
          </p:grpSpPr>
          <p:sp>
            <p:nvSpPr>
              <p:cNvPr id="16589" name="AutoShape 7"/>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90" name="Rectangle 8"/>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91" name="Rectangle 9"/>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92" name="AutoShape 10"/>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93" name="Line 11"/>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94" name="Line 12"/>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95" name="Line 13"/>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96" name="Rectangle 14"/>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97" name="AutoShape 15"/>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98" name="Rectangle 16"/>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99" name="Rectangle 17"/>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600" name="Rectangle 18"/>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601" name="AutoShape 19"/>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602" name="Rectangle 20"/>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603" name="Rectangle 21"/>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604" name="Rectangle 22"/>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605" name="Rectangle 23"/>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606" name="Line 24"/>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607" name="Rectangle 25"/>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608" name="Rectangle 26"/>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609" name="Rectangle 27"/>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610" name="Rectangle 28"/>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611" name="Freeform 29"/>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612" name="Line 30"/>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476" name="Group 31"/>
            <p:cNvGrpSpPr>
              <a:grpSpLocks noChangeAspect="1"/>
            </p:cNvGrpSpPr>
            <p:nvPr/>
          </p:nvGrpSpPr>
          <p:grpSpPr bwMode="auto">
            <a:xfrm>
              <a:off x="3936" y="1056"/>
              <a:ext cx="1200" cy="958"/>
              <a:chOff x="3379" y="3557"/>
              <a:chExt cx="5656" cy="4516"/>
            </a:xfrm>
          </p:grpSpPr>
          <p:sp>
            <p:nvSpPr>
              <p:cNvPr id="16565" name="AutoShape 32"/>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66" name="Rectangle 33"/>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67" name="Rectangle 34"/>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68" name="AutoShape 35"/>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69" name="Line 36"/>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70" name="Line 37"/>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71" name="Line 38"/>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72" name="Rectangle 39"/>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73" name="AutoShape 40"/>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74" name="Rectangle 41"/>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75" name="Rectangle 42"/>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76" name="Rectangle 43"/>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77" name="AutoShape 44"/>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78" name="Rectangle 45"/>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79" name="Rectangle 46"/>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80" name="Rectangle 47"/>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81" name="Rectangle 48"/>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82" name="Line 49"/>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83" name="Rectangle 50"/>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84" name="Rectangle 51"/>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85" name="Rectangle 52"/>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86" name="Rectangle 53"/>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87" name="Freeform 54"/>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588" name="Line 55"/>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477" name="Group 56"/>
            <p:cNvGrpSpPr>
              <a:grpSpLocks noChangeAspect="1"/>
            </p:cNvGrpSpPr>
            <p:nvPr/>
          </p:nvGrpSpPr>
          <p:grpSpPr bwMode="auto">
            <a:xfrm>
              <a:off x="480" y="2448"/>
              <a:ext cx="1200" cy="958"/>
              <a:chOff x="3379" y="3557"/>
              <a:chExt cx="5656" cy="4516"/>
            </a:xfrm>
          </p:grpSpPr>
          <p:sp>
            <p:nvSpPr>
              <p:cNvPr id="16541" name="AutoShape 57"/>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42" name="Rectangle 58"/>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43" name="Rectangle 59"/>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44" name="AutoShape 60"/>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45" name="Line 61"/>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46" name="Line 62"/>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47" name="Line 63"/>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48" name="Rectangle 64"/>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49" name="AutoShape 65"/>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50" name="Rectangle 66"/>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51" name="Rectangle 67"/>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52" name="Rectangle 68"/>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53" name="AutoShape 69"/>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54" name="Rectangle 70"/>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55" name="Rectangle 71"/>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56" name="Rectangle 72"/>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57" name="Rectangle 73"/>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58" name="Line 74"/>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59" name="Rectangle 75"/>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60" name="Rectangle 76"/>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61" name="Rectangle 77"/>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62" name="Rectangle 78"/>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63" name="Freeform 79"/>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564" name="Line 80"/>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478" name="Group 81"/>
            <p:cNvGrpSpPr>
              <a:grpSpLocks noChangeAspect="1"/>
            </p:cNvGrpSpPr>
            <p:nvPr/>
          </p:nvGrpSpPr>
          <p:grpSpPr bwMode="auto">
            <a:xfrm>
              <a:off x="3936" y="2448"/>
              <a:ext cx="1200" cy="958"/>
              <a:chOff x="3379" y="3557"/>
              <a:chExt cx="5656" cy="4516"/>
            </a:xfrm>
          </p:grpSpPr>
          <p:sp>
            <p:nvSpPr>
              <p:cNvPr id="16517" name="AutoShape 82"/>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18" name="Rectangle 83"/>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19" name="Rectangle 84"/>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20" name="AutoShape 85"/>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21" name="Line 86"/>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22" name="Line 87"/>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23" name="Line 88"/>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24" name="Rectangle 89"/>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25" name="AutoShape 90"/>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26" name="Rectangle 91"/>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27" name="Rectangle 92"/>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28" name="Rectangle 93"/>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29" name="AutoShape 94"/>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30" name="Rectangle 95"/>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31" name="Rectangle 96"/>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32" name="Rectangle 97"/>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33" name="Rectangle 98"/>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34" name="Line 99"/>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35" name="Rectangle 100"/>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36" name="Rectangle 101"/>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37" name="Rectangle 102"/>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38" name="Rectangle 103"/>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39" name="Freeform 104"/>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540" name="Line 105"/>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6479" name="Line 106"/>
            <p:cNvSpPr>
              <a:spLocks noChangeShapeType="1"/>
            </p:cNvSpPr>
            <p:nvPr/>
          </p:nvSpPr>
          <p:spPr bwMode="auto">
            <a:xfrm flipV="1">
              <a:off x="1296" y="2400"/>
              <a:ext cx="72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0" name="Line 107"/>
            <p:cNvSpPr>
              <a:spLocks noChangeShapeType="1"/>
            </p:cNvSpPr>
            <p:nvPr/>
          </p:nvSpPr>
          <p:spPr bwMode="auto">
            <a:xfrm flipH="1">
              <a:off x="2304" y="182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1" name="Line 108"/>
            <p:cNvSpPr>
              <a:spLocks noChangeShapeType="1"/>
            </p:cNvSpPr>
            <p:nvPr/>
          </p:nvSpPr>
          <p:spPr bwMode="auto">
            <a:xfrm>
              <a:off x="2304" y="2400"/>
              <a:ext cx="33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2" name="Line 109"/>
            <p:cNvSpPr>
              <a:spLocks noChangeShapeType="1"/>
            </p:cNvSpPr>
            <p:nvPr/>
          </p:nvSpPr>
          <p:spPr bwMode="auto">
            <a:xfrm>
              <a:off x="2928" y="1824"/>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3" name="Line 110"/>
            <p:cNvSpPr>
              <a:spLocks noChangeShapeType="1"/>
            </p:cNvSpPr>
            <p:nvPr/>
          </p:nvSpPr>
          <p:spPr bwMode="auto">
            <a:xfrm flipH="1">
              <a:off x="2928" y="2400"/>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4" name="Freeform 111"/>
            <p:cNvSpPr>
              <a:spLocks/>
            </p:cNvSpPr>
            <p:nvPr/>
          </p:nvSpPr>
          <p:spPr bwMode="auto">
            <a:xfrm>
              <a:off x="1248" y="1280"/>
              <a:ext cx="1392" cy="400"/>
            </a:xfrm>
            <a:custGeom>
              <a:avLst/>
              <a:gdLst>
                <a:gd name="T0" fmla="*/ 0 w 1392"/>
                <a:gd name="T1" fmla="*/ 304 h 400"/>
                <a:gd name="T2" fmla="*/ 480 w 1392"/>
                <a:gd name="T3" fmla="*/ 16 h 400"/>
                <a:gd name="T4" fmla="*/ 1392 w 1392"/>
                <a:gd name="T5" fmla="*/ 400 h 400"/>
                <a:gd name="T6" fmla="*/ 0 60000 65536"/>
                <a:gd name="T7" fmla="*/ 0 60000 65536"/>
                <a:gd name="T8" fmla="*/ 0 60000 65536"/>
                <a:gd name="T9" fmla="*/ 0 w 1392"/>
                <a:gd name="T10" fmla="*/ 0 h 400"/>
                <a:gd name="T11" fmla="*/ 1392 w 1392"/>
                <a:gd name="T12" fmla="*/ 400 h 400"/>
              </a:gdLst>
              <a:ahLst/>
              <a:cxnLst>
                <a:cxn ang="T6">
                  <a:pos x="T0" y="T1"/>
                </a:cxn>
                <a:cxn ang="T7">
                  <a:pos x="T2" y="T3"/>
                </a:cxn>
                <a:cxn ang="T8">
                  <a:pos x="T4" y="T5"/>
                </a:cxn>
              </a:cxnLst>
              <a:rect l="T9" t="T10" r="T11" b="T12"/>
              <a:pathLst>
                <a:path w="1392" h="400">
                  <a:moveTo>
                    <a:pt x="0" y="304"/>
                  </a:moveTo>
                  <a:cubicBezTo>
                    <a:pt x="124" y="152"/>
                    <a:pt x="248" y="0"/>
                    <a:pt x="480" y="16"/>
                  </a:cubicBezTo>
                  <a:cubicBezTo>
                    <a:pt x="712" y="32"/>
                    <a:pt x="1052" y="216"/>
                    <a:pt x="1392" y="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85" name="Freeform 112"/>
            <p:cNvSpPr>
              <a:spLocks/>
            </p:cNvSpPr>
            <p:nvPr/>
          </p:nvSpPr>
          <p:spPr bwMode="auto">
            <a:xfrm>
              <a:off x="2928" y="2816"/>
              <a:ext cx="1392" cy="256"/>
            </a:xfrm>
            <a:custGeom>
              <a:avLst/>
              <a:gdLst>
                <a:gd name="T0" fmla="*/ 1392 w 1392"/>
                <a:gd name="T1" fmla="*/ 256 h 256"/>
                <a:gd name="T2" fmla="*/ 1056 w 1392"/>
                <a:gd name="T3" fmla="*/ 16 h 256"/>
                <a:gd name="T4" fmla="*/ 0 w 1392"/>
                <a:gd name="T5" fmla="*/ 160 h 256"/>
                <a:gd name="T6" fmla="*/ 0 60000 65536"/>
                <a:gd name="T7" fmla="*/ 0 60000 65536"/>
                <a:gd name="T8" fmla="*/ 0 60000 65536"/>
                <a:gd name="T9" fmla="*/ 0 w 1392"/>
                <a:gd name="T10" fmla="*/ 0 h 256"/>
                <a:gd name="T11" fmla="*/ 1392 w 1392"/>
                <a:gd name="T12" fmla="*/ 256 h 256"/>
              </a:gdLst>
              <a:ahLst/>
              <a:cxnLst>
                <a:cxn ang="T6">
                  <a:pos x="T0" y="T1"/>
                </a:cxn>
                <a:cxn ang="T7">
                  <a:pos x="T2" y="T3"/>
                </a:cxn>
                <a:cxn ang="T8">
                  <a:pos x="T4" y="T5"/>
                </a:cxn>
              </a:cxnLst>
              <a:rect l="T9" t="T10" r="T11" b="T12"/>
              <a:pathLst>
                <a:path w="1392" h="256">
                  <a:moveTo>
                    <a:pt x="1392" y="256"/>
                  </a:moveTo>
                  <a:cubicBezTo>
                    <a:pt x="1340" y="144"/>
                    <a:pt x="1288" y="32"/>
                    <a:pt x="1056" y="16"/>
                  </a:cubicBezTo>
                  <a:cubicBezTo>
                    <a:pt x="824" y="0"/>
                    <a:pt x="412" y="80"/>
                    <a:pt x="0" y="1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86" name="Freeform 113"/>
            <p:cNvSpPr>
              <a:spLocks/>
            </p:cNvSpPr>
            <p:nvPr/>
          </p:nvSpPr>
          <p:spPr bwMode="auto">
            <a:xfrm>
              <a:off x="2928" y="1384"/>
              <a:ext cx="1392" cy="296"/>
            </a:xfrm>
            <a:custGeom>
              <a:avLst/>
              <a:gdLst>
                <a:gd name="T0" fmla="*/ 1392 w 1392"/>
                <a:gd name="T1" fmla="*/ 248 h 296"/>
                <a:gd name="T2" fmla="*/ 432 w 1392"/>
                <a:gd name="T3" fmla="*/ 8 h 296"/>
                <a:gd name="T4" fmla="*/ 0 w 1392"/>
                <a:gd name="T5" fmla="*/ 296 h 296"/>
                <a:gd name="T6" fmla="*/ 0 60000 65536"/>
                <a:gd name="T7" fmla="*/ 0 60000 65536"/>
                <a:gd name="T8" fmla="*/ 0 60000 65536"/>
                <a:gd name="T9" fmla="*/ 0 w 1392"/>
                <a:gd name="T10" fmla="*/ 0 h 296"/>
                <a:gd name="T11" fmla="*/ 1392 w 1392"/>
                <a:gd name="T12" fmla="*/ 296 h 296"/>
              </a:gdLst>
              <a:ahLst/>
              <a:cxnLst>
                <a:cxn ang="T6">
                  <a:pos x="T0" y="T1"/>
                </a:cxn>
                <a:cxn ang="T7">
                  <a:pos x="T2" y="T3"/>
                </a:cxn>
                <a:cxn ang="T8">
                  <a:pos x="T4" y="T5"/>
                </a:cxn>
              </a:cxnLst>
              <a:rect l="T9" t="T10" r="T11" b="T12"/>
              <a:pathLst>
                <a:path w="1392" h="296">
                  <a:moveTo>
                    <a:pt x="1392" y="248"/>
                  </a:moveTo>
                  <a:cubicBezTo>
                    <a:pt x="1028" y="124"/>
                    <a:pt x="664" y="0"/>
                    <a:pt x="432" y="8"/>
                  </a:cubicBezTo>
                  <a:cubicBezTo>
                    <a:pt x="200" y="16"/>
                    <a:pt x="100" y="156"/>
                    <a:pt x="0" y="2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grpSp>
          <p:nvGrpSpPr>
            <p:cNvPr id="16487" name="Group 114"/>
            <p:cNvGrpSpPr>
              <a:grpSpLocks/>
            </p:cNvGrpSpPr>
            <p:nvPr/>
          </p:nvGrpSpPr>
          <p:grpSpPr bwMode="auto">
            <a:xfrm>
              <a:off x="2448" y="1680"/>
              <a:ext cx="720" cy="144"/>
              <a:chOff x="5307" y="6085"/>
              <a:chExt cx="1800" cy="360"/>
            </a:xfrm>
          </p:grpSpPr>
          <p:sp>
            <p:nvSpPr>
              <p:cNvPr id="16511" name="Rectangle 115"/>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12" name="Rectangle 116"/>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13" name="Rectangle 117"/>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14" name="Rectangle 118"/>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15" name="Rectangle 119"/>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16" name="Rectangle 120"/>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88" name="Group 121"/>
            <p:cNvGrpSpPr>
              <a:grpSpLocks/>
            </p:cNvGrpSpPr>
            <p:nvPr/>
          </p:nvGrpSpPr>
          <p:grpSpPr bwMode="auto">
            <a:xfrm>
              <a:off x="1824" y="2256"/>
              <a:ext cx="720" cy="144"/>
              <a:chOff x="5307" y="6085"/>
              <a:chExt cx="1800" cy="360"/>
            </a:xfrm>
          </p:grpSpPr>
          <p:sp>
            <p:nvSpPr>
              <p:cNvPr id="16505" name="Rectangle 122"/>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06" name="Rectangle 123"/>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07" name="Rectangle 124"/>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8" name="Rectangle 125"/>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9" name="Rectangle 126"/>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10" name="Rectangle 127"/>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89" name="Group 128"/>
            <p:cNvGrpSpPr>
              <a:grpSpLocks/>
            </p:cNvGrpSpPr>
            <p:nvPr/>
          </p:nvGrpSpPr>
          <p:grpSpPr bwMode="auto">
            <a:xfrm>
              <a:off x="2976" y="2256"/>
              <a:ext cx="720" cy="144"/>
              <a:chOff x="5307" y="6085"/>
              <a:chExt cx="1800" cy="360"/>
            </a:xfrm>
          </p:grpSpPr>
          <p:sp>
            <p:nvSpPr>
              <p:cNvPr id="16499" name="Rectangle 129"/>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00" name="Rectangle 130"/>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01" name="Rectangle 131"/>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2" name="Rectangle 132"/>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3" name="Rectangle 133"/>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04" name="Rectangle 134"/>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90" name="Group 135"/>
            <p:cNvGrpSpPr>
              <a:grpSpLocks/>
            </p:cNvGrpSpPr>
            <p:nvPr/>
          </p:nvGrpSpPr>
          <p:grpSpPr bwMode="auto">
            <a:xfrm>
              <a:off x="2448" y="2880"/>
              <a:ext cx="720" cy="144"/>
              <a:chOff x="5307" y="6085"/>
              <a:chExt cx="1800" cy="360"/>
            </a:xfrm>
          </p:grpSpPr>
          <p:sp>
            <p:nvSpPr>
              <p:cNvPr id="16493" name="Rectangle 136"/>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94" name="Rectangle 137"/>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95" name="Rectangle 13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96" name="Rectangle 13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97" name="Rectangle 14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98" name="Rectangle 14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sp>
          <p:nvSpPr>
            <p:cNvPr id="16491" name="Text Box 142"/>
            <p:cNvSpPr txBox="1">
              <a:spLocks noChangeArrowheads="1"/>
            </p:cNvSpPr>
            <p:nvPr/>
          </p:nvSpPr>
          <p:spPr bwMode="auto">
            <a:xfrm>
              <a:off x="4339" y="3478"/>
              <a:ext cx="6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LAN</a:t>
              </a:r>
            </a:p>
          </p:txBody>
        </p:sp>
        <p:sp>
          <p:nvSpPr>
            <p:cNvPr id="16492" name="Text Box 143"/>
            <p:cNvSpPr txBox="1">
              <a:spLocks noChangeArrowheads="1"/>
            </p:cNvSpPr>
            <p:nvPr/>
          </p:nvSpPr>
          <p:spPr bwMode="auto">
            <a:xfrm>
              <a:off x="2533" y="3047"/>
              <a:ext cx="89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Router</a:t>
              </a:r>
            </a:p>
          </p:txBody>
        </p:sp>
      </p:grpSp>
      <p:grpSp>
        <p:nvGrpSpPr>
          <p:cNvPr id="16388" name="Group 144"/>
          <p:cNvGrpSpPr>
            <a:grpSpLocks noChangeAspect="1"/>
          </p:cNvGrpSpPr>
          <p:nvPr/>
        </p:nvGrpSpPr>
        <p:grpSpPr bwMode="auto">
          <a:xfrm>
            <a:off x="7391400" y="2152650"/>
            <a:ext cx="1219200" cy="974725"/>
            <a:chOff x="3379" y="3557"/>
            <a:chExt cx="5656" cy="4516"/>
          </a:xfrm>
        </p:grpSpPr>
        <p:sp>
          <p:nvSpPr>
            <p:cNvPr id="16451" name="AutoShape 145"/>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452" name="Rectangle 146"/>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453" name="Rectangle 147"/>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54" name="AutoShape 148"/>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55" name="Line 149"/>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56" name="Line 150"/>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57" name="Line 151"/>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58" name="Rectangle 152"/>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59" name="AutoShape 153"/>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60" name="Rectangle 154"/>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61" name="Rectangle 155"/>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62" name="Rectangle 156"/>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63" name="AutoShape 157"/>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64" name="Rectangle 158"/>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65" name="Rectangle 159"/>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66" name="Rectangle 160"/>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67" name="Rectangle 161"/>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68" name="Line 162"/>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69" name="Rectangle 163"/>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70" name="Rectangle 164"/>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71" name="Rectangle 165"/>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72" name="Rectangle 166"/>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73" name="Freeform 167"/>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74" name="Line 168"/>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389" name="Group 169"/>
          <p:cNvGrpSpPr>
            <a:grpSpLocks noChangeAspect="1"/>
          </p:cNvGrpSpPr>
          <p:nvPr/>
        </p:nvGrpSpPr>
        <p:grpSpPr bwMode="auto">
          <a:xfrm>
            <a:off x="7391400" y="4210050"/>
            <a:ext cx="1219200" cy="974725"/>
            <a:chOff x="3379" y="3557"/>
            <a:chExt cx="5656" cy="4516"/>
          </a:xfrm>
        </p:grpSpPr>
        <p:sp>
          <p:nvSpPr>
            <p:cNvPr id="16427" name="AutoShape 170"/>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428" name="Rectangle 171"/>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429" name="Rectangle 172"/>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30" name="AutoShape 173"/>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31" name="Line 174"/>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32" name="Line 175"/>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33" name="Line 176"/>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34" name="Rectangle 177"/>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35" name="AutoShape 178"/>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36" name="Rectangle 179"/>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37" name="Rectangle 180"/>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38" name="Rectangle 181"/>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39" name="AutoShape 182"/>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40" name="Rectangle 183"/>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41" name="Rectangle 184"/>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42" name="Rectangle 185"/>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43" name="Rectangle 186"/>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44" name="Line 187"/>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45" name="Rectangle 18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46" name="Rectangle 18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47" name="Rectangle 19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48" name="Rectangle 19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49" name="Freeform 192"/>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50" name="Line 193"/>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390" name="Group 333"/>
          <p:cNvGrpSpPr>
            <a:grpSpLocks/>
          </p:cNvGrpSpPr>
          <p:nvPr/>
        </p:nvGrpSpPr>
        <p:grpSpPr bwMode="auto">
          <a:xfrm>
            <a:off x="5410200" y="3219450"/>
            <a:ext cx="1828800" cy="1474788"/>
            <a:chOff x="1824" y="1680"/>
            <a:chExt cx="1872" cy="1819"/>
          </a:xfrm>
        </p:grpSpPr>
        <p:sp>
          <p:nvSpPr>
            <p:cNvPr id="16394" name="Line 334"/>
            <p:cNvSpPr>
              <a:spLocks noChangeShapeType="1"/>
            </p:cNvSpPr>
            <p:nvPr/>
          </p:nvSpPr>
          <p:spPr bwMode="auto">
            <a:xfrm flipH="1">
              <a:off x="2304" y="182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5" name="Line 335"/>
            <p:cNvSpPr>
              <a:spLocks noChangeShapeType="1"/>
            </p:cNvSpPr>
            <p:nvPr/>
          </p:nvSpPr>
          <p:spPr bwMode="auto">
            <a:xfrm>
              <a:off x="2304" y="2400"/>
              <a:ext cx="33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6" name="Line 336"/>
            <p:cNvSpPr>
              <a:spLocks noChangeShapeType="1"/>
            </p:cNvSpPr>
            <p:nvPr/>
          </p:nvSpPr>
          <p:spPr bwMode="auto">
            <a:xfrm>
              <a:off x="2928" y="1824"/>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7" name="Line 337"/>
            <p:cNvSpPr>
              <a:spLocks noChangeShapeType="1"/>
            </p:cNvSpPr>
            <p:nvPr/>
          </p:nvSpPr>
          <p:spPr bwMode="auto">
            <a:xfrm flipH="1">
              <a:off x="2928" y="2400"/>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6398" name="Group 338"/>
            <p:cNvGrpSpPr>
              <a:grpSpLocks/>
            </p:cNvGrpSpPr>
            <p:nvPr/>
          </p:nvGrpSpPr>
          <p:grpSpPr bwMode="auto">
            <a:xfrm>
              <a:off x="2448" y="1680"/>
              <a:ext cx="720" cy="144"/>
              <a:chOff x="5307" y="6085"/>
              <a:chExt cx="1800" cy="360"/>
            </a:xfrm>
          </p:grpSpPr>
          <p:sp>
            <p:nvSpPr>
              <p:cNvPr id="16421" name="Rectangle 339"/>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22" name="Rectangle 340"/>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23" name="Rectangle 341"/>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24" name="Rectangle 342"/>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25" name="Rectangle 343"/>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26" name="Rectangle 344"/>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399" name="Group 345"/>
            <p:cNvGrpSpPr>
              <a:grpSpLocks/>
            </p:cNvGrpSpPr>
            <p:nvPr/>
          </p:nvGrpSpPr>
          <p:grpSpPr bwMode="auto">
            <a:xfrm>
              <a:off x="1824" y="2256"/>
              <a:ext cx="720" cy="144"/>
              <a:chOff x="5307" y="6085"/>
              <a:chExt cx="1800" cy="360"/>
            </a:xfrm>
          </p:grpSpPr>
          <p:sp>
            <p:nvSpPr>
              <p:cNvPr id="16415" name="Rectangle 346"/>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16" name="Rectangle 347"/>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17" name="Rectangle 34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8" name="Rectangle 34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9" name="Rectangle 35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20" name="Rectangle 35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00" name="Group 352"/>
            <p:cNvGrpSpPr>
              <a:grpSpLocks/>
            </p:cNvGrpSpPr>
            <p:nvPr/>
          </p:nvGrpSpPr>
          <p:grpSpPr bwMode="auto">
            <a:xfrm>
              <a:off x="2976" y="2256"/>
              <a:ext cx="720" cy="144"/>
              <a:chOff x="5307" y="6085"/>
              <a:chExt cx="1800" cy="360"/>
            </a:xfrm>
          </p:grpSpPr>
          <p:sp>
            <p:nvSpPr>
              <p:cNvPr id="16409" name="Rectangle 353"/>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10" name="Rectangle 354"/>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11" name="Rectangle 355"/>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2" name="Rectangle 356"/>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3" name="Rectangle 357"/>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14" name="Rectangle 358"/>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01" name="Group 359"/>
            <p:cNvGrpSpPr>
              <a:grpSpLocks/>
            </p:cNvGrpSpPr>
            <p:nvPr/>
          </p:nvGrpSpPr>
          <p:grpSpPr bwMode="auto">
            <a:xfrm>
              <a:off x="2448" y="2880"/>
              <a:ext cx="720" cy="144"/>
              <a:chOff x="5307" y="6085"/>
              <a:chExt cx="1800" cy="360"/>
            </a:xfrm>
          </p:grpSpPr>
          <p:sp>
            <p:nvSpPr>
              <p:cNvPr id="16403" name="Rectangle 360"/>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04" name="Rectangle 361"/>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05" name="Rectangle 362"/>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06" name="Rectangle 363"/>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07" name="Rectangle 364"/>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08" name="Rectangle 365"/>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sp>
          <p:nvSpPr>
            <p:cNvPr id="16402" name="Text Box 366"/>
            <p:cNvSpPr txBox="1">
              <a:spLocks noChangeArrowheads="1"/>
            </p:cNvSpPr>
            <p:nvPr/>
          </p:nvSpPr>
          <p:spPr bwMode="auto">
            <a:xfrm>
              <a:off x="2534" y="3047"/>
              <a:ext cx="94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Router</a:t>
              </a:r>
            </a:p>
          </p:txBody>
        </p:sp>
      </p:grpSp>
      <p:sp>
        <p:nvSpPr>
          <p:cNvPr id="16391" name="Line 367"/>
          <p:cNvSpPr>
            <a:spLocks noChangeShapeType="1"/>
          </p:cNvSpPr>
          <p:nvPr/>
        </p:nvSpPr>
        <p:spPr bwMode="auto">
          <a:xfrm>
            <a:off x="3733800" y="375285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2" name="Freeform 369"/>
          <p:cNvSpPr>
            <a:spLocks/>
          </p:cNvSpPr>
          <p:nvPr/>
        </p:nvSpPr>
        <p:spPr bwMode="auto">
          <a:xfrm>
            <a:off x="6553200" y="2533650"/>
            <a:ext cx="1219200" cy="685800"/>
          </a:xfrm>
          <a:custGeom>
            <a:avLst/>
            <a:gdLst>
              <a:gd name="T0" fmla="*/ 1935480000 w 768"/>
              <a:gd name="T1" fmla="*/ 362902500 h 432"/>
              <a:gd name="T2" fmla="*/ 846772500 w 768"/>
              <a:gd name="T3" fmla="*/ 120967500 h 432"/>
              <a:gd name="T4" fmla="*/ 0 w 768"/>
              <a:gd name="T5" fmla="*/ 1088707500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768" y="144"/>
                </a:moveTo>
                <a:cubicBezTo>
                  <a:pt x="616" y="72"/>
                  <a:pt x="464" y="0"/>
                  <a:pt x="336" y="48"/>
                </a:cubicBezTo>
                <a:cubicBezTo>
                  <a:pt x="208" y="96"/>
                  <a:pt x="104" y="264"/>
                  <a:pt x="0" y="43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393" name="Freeform 370"/>
          <p:cNvSpPr>
            <a:spLocks/>
          </p:cNvSpPr>
          <p:nvPr/>
        </p:nvSpPr>
        <p:spPr bwMode="auto">
          <a:xfrm>
            <a:off x="6705600" y="4210050"/>
            <a:ext cx="1066800" cy="533400"/>
          </a:xfrm>
          <a:custGeom>
            <a:avLst/>
            <a:gdLst>
              <a:gd name="T0" fmla="*/ 1693545000 w 672"/>
              <a:gd name="T1" fmla="*/ 846772500 h 336"/>
              <a:gd name="T2" fmla="*/ 725805000 w 672"/>
              <a:gd name="T3" fmla="*/ 120967500 h 336"/>
              <a:gd name="T4" fmla="*/ 0 w 672"/>
              <a:gd name="T5" fmla="*/ 12096750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336"/>
                </a:moveTo>
                <a:cubicBezTo>
                  <a:pt x="536" y="216"/>
                  <a:pt x="400" y="96"/>
                  <a:pt x="288" y="48"/>
                </a:cubicBezTo>
                <a:cubicBezTo>
                  <a:pt x="176" y="0"/>
                  <a:pt x="88" y="24"/>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Tree>
    <p:extLst>
      <p:ext uri="{BB962C8B-B14F-4D97-AF65-F5344CB8AC3E}">
        <p14:creationId xmlns:p14="http://schemas.microsoft.com/office/powerpoint/2010/main" val="33650140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085349"/>
            <a:ext cx="8229601" cy="485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670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381000" y="457200"/>
            <a:ext cx="8229600" cy="1143000"/>
          </a:xfrm>
        </p:spPr>
        <p:txBody>
          <a:bodyPr/>
          <a:lstStyle/>
          <a:p>
            <a:r>
              <a:rPr lang="en-GB" b="1" dirty="0" smtClean="0">
                <a:solidFill>
                  <a:srgbClr val="FF0000"/>
                </a:solidFill>
              </a:rPr>
              <a:t>Intranets</a:t>
            </a:r>
          </a:p>
        </p:txBody>
      </p:sp>
      <p:sp>
        <p:nvSpPr>
          <p:cNvPr id="63491" name="Rectangle 1027"/>
          <p:cNvSpPr>
            <a:spLocks noGrp="1" noChangeArrowheads="1"/>
          </p:cNvSpPr>
          <p:nvPr>
            <p:ph type="body" idx="1"/>
          </p:nvPr>
        </p:nvSpPr>
        <p:spPr>
          <a:xfrm>
            <a:off x="304800" y="1600200"/>
            <a:ext cx="8712200" cy="4845050"/>
          </a:xfrm>
        </p:spPr>
        <p:txBody>
          <a:bodyPr/>
          <a:lstStyle/>
          <a:p>
            <a:r>
              <a:rPr lang="en-US" dirty="0" smtClean="0"/>
              <a:t>A private network that uses Internet software and TCP/IP protocols</a:t>
            </a:r>
          </a:p>
          <a:p>
            <a:r>
              <a:rPr lang="en-US" dirty="0" err="1" smtClean="0"/>
              <a:t>Teamware</a:t>
            </a:r>
            <a:r>
              <a:rPr lang="en-US" dirty="0" smtClean="0"/>
              <a:t> </a:t>
            </a:r>
            <a:r>
              <a:rPr lang="en-US" sz="2800" dirty="0" smtClean="0">
                <a:solidFill>
                  <a:schemeClr val="hlink"/>
                </a:solidFill>
              </a:rPr>
              <a:t>(intranet software)</a:t>
            </a:r>
            <a:endParaRPr lang="en-US" dirty="0" smtClean="0"/>
          </a:p>
          <a:p>
            <a:pPr lvl="1"/>
            <a:r>
              <a:rPr lang="id-ID" sz="2400" dirty="0" smtClean="0"/>
              <a:t>digunakan untuk membangun tim, berbagi ide dan dokumen, brainstorming, penjadwalan, dan pengambilan pengarsipan untuk memfasilitasi produktivitas</a:t>
            </a:r>
            <a:endParaRPr lang="en-US" sz="2400" dirty="0" smtClean="0"/>
          </a:p>
          <a:p>
            <a:r>
              <a:rPr lang="en-US" dirty="0" smtClean="0"/>
              <a:t>Security</a:t>
            </a:r>
          </a:p>
          <a:p>
            <a:pPr lvl="1"/>
            <a:r>
              <a:rPr lang="en-US" dirty="0" smtClean="0"/>
              <a:t>public key security, encryption, digital certificates, firewall and </a:t>
            </a:r>
            <a:r>
              <a:rPr lang="id-ID" i="1" dirty="0" smtClean="0"/>
              <a:t>meyakinkan pipa/</a:t>
            </a:r>
            <a:r>
              <a:rPr lang="en-US" dirty="0" smtClean="0"/>
              <a:t>assured pipelines</a:t>
            </a:r>
          </a:p>
        </p:txBody>
      </p:sp>
    </p:spTree>
    <p:extLst>
      <p:ext uri="{BB962C8B-B14F-4D97-AF65-F5344CB8AC3E}">
        <p14:creationId xmlns:p14="http://schemas.microsoft.com/office/powerpoint/2010/main" val="2393788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animEffect transition="in" filter="wipe(left)">
                                      <p:cBhvr>
                                        <p:cTn id="15" dur="500"/>
                                        <p:tgtEl>
                                          <p:spTgt spid="634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3491">
                                            <p:txEl>
                                              <p:pRg st="3" end="3"/>
                                            </p:txEl>
                                          </p:spTgt>
                                        </p:tgtEl>
                                        <p:attrNameLst>
                                          <p:attrName>style.visibility</p:attrName>
                                        </p:attrNameLst>
                                      </p:cBhvr>
                                      <p:to>
                                        <p:strVal val="visible"/>
                                      </p:to>
                                    </p:set>
                                    <p:animEffect transition="in" filter="wipe(left)">
                                      <p:cBhvr>
                                        <p:cTn id="20" dur="500"/>
                                        <p:tgtEl>
                                          <p:spTgt spid="6349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animEffect transition="in" filter="wipe(left)">
                                      <p:cBhvr>
                                        <p:cTn id="23"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9219"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9220"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C584B9F5-2B56-46A3-ACED-8D9F3806E489}" type="slidenum">
              <a:rPr lang="en-US" sz="900"/>
              <a:pPr/>
              <a:t>11</a:t>
            </a:fld>
            <a:endParaRPr lang="en-US" sz="900"/>
          </a:p>
        </p:txBody>
      </p:sp>
      <p:sp>
        <p:nvSpPr>
          <p:cNvPr id="9221" name="AutoShape 9"/>
          <p:cNvSpPr>
            <a:spLocks noChangeArrowheads="1"/>
          </p:cNvSpPr>
          <p:nvPr/>
        </p:nvSpPr>
        <p:spPr bwMode="auto">
          <a:xfrm>
            <a:off x="1842143" y="685800"/>
            <a:ext cx="5853918" cy="1064121"/>
          </a:xfrm>
          <a:prstGeom prst="wedgeEllipseCallout">
            <a:avLst>
              <a:gd name="adj1" fmla="val -49662"/>
              <a:gd name="adj2" fmla="val 98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Generasi Kedua (1959-1964)</a:t>
            </a:r>
          </a:p>
        </p:txBody>
      </p:sp>
      <p:sp>
        <p:nvSpPr>
          <p:cNvPr id="9222" name="Rectangle 10"/>
          <p:cNvSpPr>
            <a:spLocks noChangeArrowheads="1"/>
          </p:cNvSpPr>
          <p:nvPr/>
        </p:nvSpPr>
        <p:spPr bwMode="auto">
          <a:xfrm>
            <a:off x="457200" y="2169914"/>
            <a:ext cx="8686800" cy="378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8" tIns="45678" rIns="91358" bIns="45678">
            <a:spAutoFit/>
          </a:bodyPr>
          <a:lstStyle/>
          <a:p>
            <a:pPr defTabSz="914430">
              <a:spcBef>
                <a:spcPct val="50000"/>
              </a:spcBef>
              <a:buFontTx/>
              <a:buChar char="•"/>
            </a:pPr>
            <a:r>
              <a:rPr kumimoji="1" lang="en-US" sz="2400" dirty="0" err="1"/>
              <a:t>Sirkuitnya</a:t>
            </a:r>
            <a:r>
              <a:rPr kumimoji="1" lang="en-US" sz="2400" dirty="0"/>
              <a:t> </a:t>
            </a:r>
            <a:r>
              <a:rPr kumimoji="1" lang="en-US" sz="2400" dirty="0" err="1"/>
              <a:t>berupa</a:t>
            </a:r>
            <a:r>
              <a:rPr kumimoji="1" lang="en-US" sz="2400" dirty="0"/>
              <a:t> transistor</a:t>
            </a:r>
          </a:p>
          <a:p>
            <a:pPr defTabSz="914430">
              <a:spcBef>
                <a:spcPct val="50000"/>
              </a:spcBef>
              <a:buFontTx/>
              <a:buChar char="•"/>
            </a:pPr>
            <a:r>
              <a:rPr kumimoji="1" lang="en-US" sz="2400" dirty="0"/>
              <a:t>Program </a:t>
            </a:r>
            <a:r>
              <a:rPr kumimoji="1" lang="en-US" sz="2400" dirty="0" err="1"/>
              <a:t>dapat</a:t>
            </a:r>
            <a:r>
              <a:rPr kumimoji="1" lang="en-US" sz="2400" dirty="0"/>
              <a:t> </a:t>
            </a:r>
            <a:r>
              <a:rPr kumimoji="1" lang="en-US" sz="2400" dirty="0" err="1"/>
              <a:t>dibuat</a:t>
            </a:r>
            <a:r>
              <a:rPr kumimoji="1" lang="en-US" sz="2400" dirty="0"/>
              <a:t> </a:t>
            </a:r>
            <a:r>
              <a:rPr kumimoji="1" lang="en-US" sz="2400" dirty="0" err="1"/>
              <a:t>dengan</a:t>
            </a:r>
            <a:r>
              <a:rPr kumimoji="1" lang="en-US" sz="2400" dirty="0"/>
              <a:t> </a:t>
            </a:r>
            <a:r>
              <a:rPr kumimoji="1" lang="en-US" sz="2400" dirty="0" err="1"/>
              <a:t>bahasa</a:t>
            </a:r>
            <a:r>
              <a:rPr kumimoji="1" lang="en-US" sz="2400" dirty="0"/>
              <a:t> </a:t>
            </a:r>
            <a:r>
              <a:rPr kumimoji="1" lang="en-US" sz="2400" dirty="0" err="1"/>
              <a:t>tingkat</a:t>
            </a:r>
            <a:endParaRPr kumimoji="1" lang="en-US" sz="2400" dirty="0"/>
          </a:p>
          <a:p>
            <a:pPr defTabSz="914430">
              <a:spcBef>
                <a:spcPct val="50000"/>
              </a:spcBef>
            </a:pPr>
            <a:r>
              <a:rPr kumimoji="1" lang="en-US" sz="2400" dirty="0"/>
              <a:t>  </a:t>
            </a:r>
            <a:r>
              <a:rPr kumimoji="1" lang="en-US" sz="2400" dirty="0" err="1"/>
              <a:t>tinggi</a:t>
            </a:r>
            <a:r>
              <a:rPr kumimoji="1" lang="en-US" sz="2400" dirty="0"/>
              <a:t> ; COBOL, FORTRAN, ALGOL</a:t>
            </a:r>
          </a:p>
          <a:p>
            <a:pPr defTabSz="914430">
              <a:spcBef>
                <a:spcPct val="50000"/>
              </a:spcBef>
              <a:buFontTx/>
              <a:buChar char="•"/>
            </a:pPr>
            <a:r>
              <a:rPr kumimoji="1" lang="en-US" sz="2400" dirty="0" err="1"/>
              <a:t>Kapasitas</a:t>
            </a:r>
            <a:r>
              <a:rPr kumimoji="1" lang="en-US" sz="2400" dirty="0"/>
              <a:t> </a:t>
            </a:r>
            <a:r>
              <a:rPr kumimoji="1" lang="en-US" sz="2400" dirty="0" err="1"/>
              <a:t>memori</a:t>
            </a:r>
            <a:r>
              <a:rPr kumimoji="1" lang="en-US" sz="2400" dirty="0"/>
              <a:t> </a:t>
            </a:r>
            <a:r>
              <a:rPr kumimoji="1" lang="en-US" sz="2400" dirty="0" err="1"/>
              <a:t>utama</a:t>
            </a:r>
            <a:r>
              <a:rPr kumimoji="1" lang="en-US" sz="2400" dirty="0"/>
              <a:t> </a:t>
            </a:r>
            <a:r>
              <a:rPr kumimoji="1" lang="en-US" sz="2400" dirty="0" err="1"/>
              <a:t>sudah</a:t>
            </a:r>
            <a:r>
              <a:rPr kumimoji="1" lang="en-US" sz="2400" dirty="0"/>
              <a:t> </a:t>
            </a:r>
            <a:r>
              <a:rPr kumimoji="1" lang="en-US" sz="2400" dirty="0" err="1"/>
              <a:t>cukup</a:t>
            </a:r>
            <a:r>
              <a:rPr kumimoji="1" lang="en-US" sz="2400" dirty="0"/>
              <a:t> </a:t>
            </a:r>
            <a:r>
              <a:rPr kumimoji="1" lang="en-US" sz="2400" dirty="0" err="1"/>
              <a:t>besar</a:t>
            </a:r>
            <a:endParaRPr kumimoji="1" lang="en-US" sz="2400" dirty="0"/>
          </a:p>
          <a:p>
            <a:pPr defTabSz="914430">
              <a:spcBef>
                <a:spcPct val="50000"/>
              </a:spcBef>
              <a:buFontTx/>
              <a:buChar char="•"/>
            </a:pPr>
            <a:r>
              <a:rPr kumimoji="1" lang="en-US" sz="2400" dirty="0"/>
              <a:t>Proses </a:t>
            </a:r>
            <a:r>
              <a:rPr kumimoji="1" lang="en-US" sz="2400" dirty="0" err="1"/>
              <a:t>operasi</a:t>
            </a:r>
            <a:r>
              <a:rPr kumimoji="1" lang="en-US" sz="2400" dirty="0"/>
              <a:t> </a:t>
            </a:r>
            <a:r>
              <a:rPr kumimoji="1" lang="en-US" sz="2400" dirty="0" err="1"/>
              <a:t>sudah</a:t>
            </a:r>
            <a:r>
              <a:rPr kumimoji="1" lang="en-US" sz="2400" dirty="0"/>
              <a:t> </a:t>
            </a:r>
            <a:r>
              <a:rPr kumimoji="1" lang="en-US" sz="2400" dirty="0" err="1"/>
              <a:t>cepat</a:t>
            </a:r>
            <a:endParaRPr kumimoji="1" lang="en-US" sz="2400" dirty="0"/>
          </a:p>
          <a:p>
            <a:pPr defTabSz="914430">
              <a:spcBef>
                <a:spcPct val="50000"/>
              </a:spcBef>
              <a:buFontTx/>
              <a:buChar char="•"/>
            </a:pPr>
            <a:r>
              <a:rPr kumimoji="1" lang="en-US" sz="2400" dirty="0" err="1"/>
              <a:t>Membutuhkan</a:t>
            </a:r>
            <a:r>
              <a:rPr kumimoji="1" lang="en-US" sz="2400" dirty="0"/>
              <a:t> </a:t>
            </a:r>
            <a:r>
              <a:rPr kumimoji="1" lang="en-US" sz="2400" dirty="0" err="1"/>
              <a:t>lebih</a:t>
            </a:r>
            <a:r>
              <a:rPr kumimoji="1" lang="en-US" sz="2400" dirty="0"/>
              <a:t> </a:t>
            </a:r>
            <a:r>
              <a:rPr kumimoji="1" lang="en-US" sz="2400" dirty="0" err="1"/>
              <a:t>sedikit</a:t>
            </a:r>
            <a:r>
              <a:rPr kumimoji="1" lang="en-US" sz="2400" dirty="0"/>
              <a:t> </a:t>
            </a:r>
            <a:r>
              <a:rPr kumimoji="1" lang="en-US" sz="2400" dirty="0" err="1"/>
              <a:t>daya</a:t>
            </a:r>
            <a:r>
              <a:rPr kumimoji="1" lang="en-US" sz="2400" dirty="0"/>
              <a:t> </a:t>
            </a:r>
            <a:r>
              <a:rPr kumimoji="1" lang="en-US" sz="2400" dirty="0" err="1"/>
              <a:t>listrik</a:t>
            </a:r>
            <a:endParaRPr kumimoji="1" lang="en-US" sz="2400" dirty="0"/>
          </a:p>
          <a:p>
            <a:pPr defTabSz="914430">
              <a:spcBef>
                <a:spcPct val="50000"/>
              </a:spcBef>
              <a:buFontTx/>
              <a:buChar char="•"/>
            </a:pPr>
            <a:r>
              <a:rPr kumimoji="1" lang="en-US" sz="2400" dirty="0" err="1"/>
              <a:t>Berorientasi</a:t>
            </a:r>
            <a:r>
              <a:rPr kumimoji="1" lang="en-US" sz="2400" dirty="0"/>
              <a:t> </a:t>
            </a:r>
            <a:r>
              <a:rPr kumimoji="1" lang="en-US" sz="2400" dirty="0" err="1"/>
              <a:t>pada</a:t>
            </a:r>
            <a:r>
              <a:rPr kumimoji="1" lang="en-US" sz="2400" dirty="0"/>
              <a:t> </a:t>
            </a:r>
            <a:r>
              <a:rPr kumimoji="1" lang="en-US" sz="2400" dirty="0" err="1"/>
              <a:t>bisnis</a:t>
            </a:r>
            <a:r>
              <a:rPr kumimoji="1" lang="en-US" sz="2400" dirty="0"/>
              <a:t> </a:t>
            </a:r>
            <a:r>
              <a:rPr kumimoji="1" lang="en-US" sz="2400" dirty="0" err="1"/>
              <a:t>dan</a:t>
            </a:r>
            <a:r>
              <a:rPr kumimoji="1" lang="en-US" sz="2400" dirty="0"/>
              <a:t> </a:t>
            </a:r>
            <a:r>
              <a:rPr kumimoji="1" lang="en-US" sz="2400" dirty="0" err="1"/>
              <a:t>teknik</a:t>
            </a:r>
            <a:r>
              <a:rPr kumimoji="1" lang="en-US" sz="2400" dirty="0"/>
              <a:t>.</a:t>
            </a:r>
          </a:p>
        </p:txBody>
      </p:sp>
    </p:spTree>
    <p:extLst>
      <p:ext uri="{BB962C8B-B14F-4D97-AF65-F5344CB8AC3E}">
        <p14:creationId xmlns:p14="http://schemas.microsoft.com/office/powerpoint/2010/main" val="3352794051"/>
      </p:ext>
    </p:extLst>
  </p:cSld>
  <p:clrMapOvr>
    <a:masterClrMapping/>
  </p:clrMapOvr>
  <p:transition>
    <p:cut/>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533400"/>
            <a:ext cx="7772400" cy="1143000"/>
          </a:xfrm>
        </p:spPr>
        <p:txBody>
          <a:bodyPr/>
          <a:lstStyle/>
          <a:p>
            <a:r>
              <a:rPr lang="en-GB" sz="4300" b="1" dirty="0" smtClean="0">
                <a:solidFill>
                  <a:srgbClr val="FF0000"/>
                </a:solidFill>
              </a:rPr>
              <a:t>Examples of Intranet</a:t>
            </a:r>
            <a:endParaRPr lang="en-GB" b="1" dirty="0" smtClean="0">
              <a:solidFill>
                <a:srgbClr val="FF0000"/>
              </a:solidFill>
            </a:endParaRPr>
          </a:p>
        </p:txBody>
      </p:sp>
      <p:sp>
        <p:nvSpPr>
          <p:cNvPr id="68611" name="Rectangle 3"/>
          <p:cNvSpPr>
            <a:spLocks noGrp="1" noChangeArrowheads="1"/>
          </p:cNvSpPr>
          <p:nvPr>
            <p:ph type="body" idx="1"/>
          </p:nvPr>
        </p:nvSpPr>
        <p:spPr>
          <a:xfrm>
            <a:off x="187325" y="1447800"/>
            <a:ext cx="8956675" cy="4840288"/>
          </a:xfrm>
        </p:spPr>
        <p:txBody>
          <a:bodyPr/>
          <a:lstStyle/>
          <a:p>
            <a:pPr>
              <a:lnSpc>
                <a:spcPct val="95000"/>
              </a:lnSpc>
            </a:pPr>
            <a:r>
              <a:rPr lang="en-GB" dirty="0" smtClean="0"/>
              <a:t>NationsBank’s </a:t>
            </a:r>
            <a:r>
              <a:rPr lang="id-ID" dirty="0" smtClean="0"/>
              <a:t>Intranet meningkatkan hubungan dengan pelanggan bisnis besar</a:t>
            </a:r>
            <a:endParaRPr lang="en-GB" dirty="0" smtClean="0"/>
          </a:p>
          <a:p>
            <a:pPr lvl="1">
              <a:lnSpc>
                <a:spcPct val="95000"/>
              </a:lnSpc>
            </a:pPr>
            <a:r>
              <a:rPr lang="id-ID" sz="2400" dirty="0" smtClean="0"/>
              <a:t>Asosiasi penjualan bisa mendapatkan gambaran pelanggan global</a:t>
            </a:r>
            <a:endParaRPr lang="en-GB" sz="2400" dirty="0" smtClean="0"/>
          </a:p>
          <a:p>
            <a:pPr>
              <a:lnSpc>
                <a:spcPct val="95000"/>
              </a:lnSpc>
            </a:pPr>
            <a:r>
              <a:rPr lang="en-GB" dirty="0" smtClean="0"/>
              <a:t>Philips Electronics cuts delivery time</a:t>
            </a:r>
          </a:p>
          <a:p>
            <a:pPr lvl="1">
              <a:lnSpc>
                <a:spcPct val="95000"/>
              </a:lnSpc>
            </a:pPr>
            <a:r>
              <a:rPr lang="id-ID" dirty="0" smtClean="0"/>
              <a:t>intranet dan CAD ​​menghilangkan mislabelling produk, pemenuhan manufaktur akurat, dan daerah yang benar </a:t>
            </a:r>
            <a:r>
              <a:rPr lang="en-GB" dirty="0" smtClean="0"/>
              <a:t>of customer dissatisfaction</a:t>
            </a:r>
          </a:p>
          <a:p>
            <a:pPr>
              <a:lnSpc>
                <a:spcPct val="95000"/>
              </a:lnSpc>
            </a:pPr>
            <a:r>
              <a:rPr lang="en-GB" dirty="0" smtClean="0"/>
              <a:t>How BD manages knowledge</a:t>
            </a:r>
          </a:p>
          <a:p>
            <a:pPr lvl="1">
              <a:lnSpc>
                <a:spcPct val="95000"/>
              </a:lnSpc>
            </a:pPr>
            <a:r>
              <a:rPr lang="id-ID" dirty="0" smtClean="0">
                <a:solidFill>
                  <a:schemeClr val="accent2"/>
                </a:solidFill>
              </a:rPr>
              <a:t>S</a:t>
            </a:r>
            <a:r>
              <a:rPr lang="id-ID" dirty="0" smtClean="0"/>
              <a:t>iapapun di perusahaan dapat menemukan seorang ahli in-house pada kompetensi inti perusahaan</a:t>
            </a:r>
            <a:endParaRPr lang="en-GB" dirty="0" smtClean="0">
              <a:solidFill>
                <a:schemeClr val="accent2"/>
              </a:solidFill>
            </a:endParaRPr>
          </a:p>
        </p:txBody>
      </p:sp>
    </p:spTree>
    <p:extLst>
      <p:ext uri="{BB962C8B-B14F-4D97-AF65-F5344CB8AC3E}">
        <p14:creationId xmlns:p14="http://schemas.microsoft.com/office/powerpoint/2010/main" val="2053315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checkerboard(down)">
                                      <p:cBhvr>
                                        <p:cTn id="7" dur="500"/>
                                        <p:tgtEl>
                                          <p:spTgt spid="68611">
                                            <p:txEl>
                                              <p:pRg st="0" end="0"/>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checkerboard(down)">
                                      <p:cBhvr>
                                        <p:cTn id="10" dur="500"/>
                                        <p:tgtEl>
                                          <p:spTgt spid="686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checkerboard(down)">
                                      <p:cBhvr>
                                        <p:cTn id="15" dur="500"/>
                                        <p:tgtEl>
                                          <p:spTgt spid="68611">
                                            <p:txEl>
                                              <p:pRg st="2" end="2"/>
                                            </p:txEl>
                                          </p:spTgt>
                                        </p:tgtEl>
                                      </p:cBhvr>
                                    </p:animEffect>
                                  </p:childTnLst>
                                </p:cTn>
                              </p:par>
                              <p:par>
                                <p:cTn id="16" presetID="5" presetClass="entr" presetSubtype="5" fill="hold" grpId="0" nodeType="withEffect">
                                  <p:stCondLst>
                                    <p:cond delay="0"/>
                                  </p:stCondLst>
                                  <p:childTnLst>
                                    <p:set>
                                      <p:cBhvr>
                                        <p:cTn id="17" dur="1" fill="hold">
                                          <p:stCondLst>
                                            <p:cond delay="0"/>
                                          </p:stCondLst>
                                        </p:cTn>
                                        <p:tgtEl>
                                          <p:spTgt spid="68611">
                                            <p:txEl>
                                              <p:pRg st="3" end="3"/>
                                            </p:txEl>
                                          </p:spTgt>
                                        </p:tgtEl>
                                        <p:attrNameLst>
                                          <p:attrName>style.visibility</p:attrName>
                                        </p:attrNameLst>
                                      </p:cBhvr>
                                      <p:to>
                                        <p:strVal val="visible"/>
                                      </p:to>
                                    </p:set>
                                    <p:animEffect transition="in" filter="checkerboard(down)">
                                      <p:cBhvr>
                                        <p:cTn id="18" dur="500"/>
                                        <p:tgtEl>
                                          <p:spTgt spid="686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Effect transition="in" filter="checkerboard(down)">
                                      <p:cBhvr>
                                        <p:cTn id="23" dur="500"/>
                                        <p:tgtEl>
                                          <p:spTgt spid="68611">
                                            <p:txEl>
                                              <p:pRg st="4" end="4"/>
                                            </p:txEl>
                                          </p:spTgt>
                                        </p:tgtEl>
                                      </p:cBhvr>
                                    </p:animEffect>
                                  </p:childTnLst>
                                </p:cTn>
                              </p:par>
                              <p:par>
                                <p:cTn id="24" presetID="5" presetClass="entr" presetSubtype="5" fill="hold" grpId="0" nodeType="withEffect">
                                  <p:stCondLst>
                                    <p:cond delay="0"/>
                                  </p:stCondLst>
                                  <p:childTnLst>
                                    <p:set>
                                      <p:cBhvr>
                                        <p:cTn id="25" dur="1" fill="hold">
                                          <p:stCondLst>
                                            <p:cond delay="0"/>
                                          </p:stCondLst>
                                        </p:cTn>
                                        <p:tgtEl>
                                          <p:spTgt spid="68611">
                                            <p:txEl>
                                              <p:pRg st="5" end="5"/>
                                            </p:txEl>
                                          </p:spTgt>
                                        </p:tgtEl>
                                        <p:attrNameLst>
                                          <p:attrName>style.visibility</p:attrName>
                                        </p:attrNameLst>
                                      </p:cBhvr>
                                      <p:to>
                                        <p:strVal val="visible"/>
                                      </p:to>
                                    </p:set>
                                    <p:animEffect transition="in" filter="checkerboard(down)">
                                      <p:cBhvr>
                                        <p:cTn id="26"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5046"/>
            <a:ext cx="8229600" cy="485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p:txBody>
          <a:bodyPr/>
          <a:lstStyle/>
          <a:p>
            <a:r>
              <a:rPr lang="id-ID" b="1" dirty="0" smtClean="0">
                <a:solidFill>
                  <a:srgbClr val="FF0000"/>
                </a:solidFill>
              </a:rPr>
              <a:t>Contoh </a:t>
            </a:r>
            <a:r>
              <a:rPr lang="en-GB" b="1" dirty="0" smtClean="0">
                <a:solidFill>
                  <a:srgbClr val="FF0000"/>
                </a:solidFill>
              </a:rPr>
              <a:t>Intranets</a:t>
            </a:r>
            <a:endParaRPr lang="en-GB" b="1" dirty="0" smtClean="0">
              <a:solidFill>
                <a:srgbClr val="FF0000"/>
              </a:solidFill>
            </a:endParaRPr>
          </a:p>
        </p:txBody>
      </p:sp>
    </p:spTree>
    <p:extLst>
      <p:ext uri="{BB962C8B-B14F-4D97-AF65-F5344CB8AC3E}">
        <p14:creationId xmlns:p14="http://schemas.microsoft.com/office/powerpoint/2010/main" val="18521043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534400" cy="4068763"/>
          </a:xfrm>
        </p:spPr>
        <p:txBody>
          <a:bodyPr/>
          <a:lstStyle/>
          <a:p>
            <a:r>
              <a:rPr lang="id-ID" dirty="0"/>
              <a:t>Ekstranet adalah jaringan pribadi yang menggunakan </a:t>
            </a:r>
            <a:r>
              <a:rPr lang="id-ID" b="1" dirty="0">
                <a:solidFill>
                  <a:srgbClr val="FF0000"/>
                </a:solidFill>
              </a:rPr>
              <a:t>protokol internet </a:t>
            </a:r>
            <a:r>
              <a:rPr lang="id-ID" dirty="0"/>
              <a:t>dan sistem </a:t>
            </a:r>
            <a:r>
              <a:rPr lang="id-ID" b="1" dirty="0">
                <a:solidFill>
                  <a:srgbClr val="FF0000"/>
                </a:solidFill>
              </a:rPr>
              <a:t>telekomunikasi publik </a:t>
            </a:r>
            <a:r>
              <a:rPr lang="id-ID" dirty="0"/>
              <a:t>untuk membagi sebagian informasi bisnis atau operasi secara aman kepada penyalur (supplier), penjual (vendor), mitra (partner), pelanggan dan lain-lain</a:t>
            </a:r>
            <a:r>
              <a:rPr lang="id-ID" dirty="0" smtClean="0"/>
              <a:t>.</a:t>
            </a:r>
          </a:p>
          <a:p>
            <a:endParaRPr lang="id-ID" dirty="0"/>
          </a:p>
        </p:txBody>
      </p:sp>
      <p:sp>
        <p:nvSpPr>
          <p:cNvPr id="7" name="Rectangle 1026"/>
          <p:cNvSpPr>
            <a:spLocks noGrp="1" noChangeArrowheads="1"/>
          </p:cNvSpPr>
          <p:nvPr>
            <p:ph type="title"/>
          </p:nvPr>
        </p:nvSpPr>
        <p:spPr>
          <a:xfrm>
            <a:off x="457200" y="762000"/>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35021331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10600" cy="4525963"/>
          </a:xfrm>
        </p:spPr>
        <p:txBody>
          <a:bodyPr/>
          <a:lstStyle/>
          <a:p>
            <a:r>
              <a:rPr lang="id-ID" sz="2800" dirty="0" smtClean="0"/>
              <a:t>Extranet </a:t>
            </a:r>
            <a:r>
              <a:rPr lang="id-ID" sz="2800" dirty="0"/>
              <a:t>dapat juga diartikan sebagai intranet sebuah perusahaan yang dilebarkan bagi pengguna di luar perusahaan. Perusahaan yang membangun extranet dapat bertukar data bervolume besar dengan </a:t>
            </a:r>
            <a:r>
              <a:rPr lang="id-ID" sz="2800" dirty="0">
                <a:hlinkClick r:id="rId2" tooltip="EDI"/>
              </a:rPr>
              <a:t>EDI</a:t>
            </a:r>
            <a:r>
              <a:rPr lang="id-ID" sz="2800" dirty="0"/>
              <a:t> (</a:t>
            </a:r>
            <a:r>
              <a:rPr lang="id-ID" sz="2800" i="1" dirty="0"/>
              <a:t>Electronic Data Interchange</a:t>
            </a:r>
            <a:r>
              <a:rPr lang="id-ID" sz="2800" dirty="0"/>
              <a:t>), berkolaborasi dengan perusahaan lain dalam suatu jaringan kerjasama dan lain-lain.</a:t>
            </a:r>
          </a:p>
          <a:p>
            <a:r>
              <a:rPr lang="id-ID" sz="2800" dirty="0"/>
              <a:t>Contoh aplikasi yang dapat digunakan untuk extranet </a:t>
            </a:r>
            <a:r>
              <a:rPr lang="id-ID" sz="2800" dirty="0" smtClean="0"/>
              <a:t>adalah  </a:t>
            </a:r>
            <a:r>
              <a:rPr lang="id-ID" sz="2800" dirty="0">
                <a:hlinkClick r:id="rId3" tooltip="Lotus Notes"/>
              </a:rPr>
              <a:t>Lotus Notes</a:t>
            </a:r>
            <a:endParaRPr lang="id-ID" sz="2800" dirty="0"/>
          </a:p>
          <a:p>
            <a:endParaRPr lang="id-ID" sz="2800" dirty="0"/>
          </a:p>
        </p:txBody>
      </p:sp>
      <p:sp>
        <p:nvSpPr>
          <p:cNvPr id="4" name="Rectangle 1026"/>
          <p:cNvSpPr>
            <a:spLocks noGrp="1" noChangeArrowheads="1"/>
          </p:cNvSpPr>
          <p:nvPr>
            <p:ph type="title"/>
          </p:nvPr>
        </p:nvSpPr>
        <p:spPr>
          <a:xfrm>
            <a:off x="381000" y="381000"/>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41380662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399"/>
            <a:ext cx="8382000" cy="45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a:xfrm>
            <a:off x="228600" y="546651"/>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15998412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22" y="1447800"/>
            <a:ext cx="8097078" cy="465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a:xfrm>
            <a:off x="381000" y="381000"/>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365097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Intranet - Extranet</a:t>
            </a:r>
            <a:endParaRPr lang="id-ID" dirty="0"/>
          </a:p>
        </p:txBody>
      </p:sp>
      <p:sp>
        <p:nvSpPr>
          <p:cNvPr id="3" name="Content Placeholder 2"/>
          <p:cNvSpPr>
            <a:spLocks noGrp="1"/>
          </p:cNvSpPr>
          <p:nvPr>
            <p:ph idx="1"/>
          </p:nvPr>
        </p:nvSpPr>
        <p:spPr/>
        <p:txBody>
          <a:bodyPr/>
          <a:lstStyle/>
          <a:p>
            <a:endParaRPr lang="id-ID"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3530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05800" cy="51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9121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91868"/>
            <a:ext cx="8001000" cy="480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a:xfrm>
            <a:off x="381000" y="381000"/>
            <a:ext cx="8229600" cy="1143000"/>
          </a:xfrm>
        </p:spPr>
        <p:txBody>
          <a:bodyPr/>
          <a:lstStyle/>
          <a:p>
            <a:r>
              <a:rPr lang="id-ID" b="1" dirty="0" smtClean="0">
                <a:solidFill>
                  <a:srgbClr val="FF0000"/>
                </a:solidFill>
              </a:rPr>
              <a:t>Intranet - 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1396775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96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0243"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0244"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120C51D4-F4C6-4E7C-A5FD-CBE3A597F565}" type="slidenum">
              <a:rPr lang="en-US" sz="900"/>
              <a:pPr/>
              <a:t>12</a:t>
            </a:fld>
            <a:endParaRPr lang="en-US" sz="900"/>
          </a:p>
        </p:txBody>
      </p:sp>
      <p:sp>
        <p:nvSpPr>
          <p:cNvPr id="10245" name="AutoShape 8"/>
          <p:cNvSpPr>
            <a:spLocks noChangeArrowheads="1"/>
          </p:cNvSpPr>
          <p:nvPr/>
        </p:nvSpPr>
        <p:spPr bwMode="auto">
          <a:xfrm>
            <a:off x="451256" y="505071"/>
            <a:ext cx="5955502" cy="608708"/>
          </a:xfrm>
          <a:prstGeom prst="wedgeEllipseCallout">
            <a:avLst>
              <a:gd name="adj1" fmla="val -33741"/>
              <a:gd name="adj2" fmla="val 820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Generasi Ketiga (1964-1970)</a:t>
            </a:r>
          </a:p>
        </p:txBody>
      </p:sp>
      <p:sp>
        <p:nvSpPr>
          <p:cNvPr id="10246" name="Rectangle 10"/>
          <p:cNvSpPr>
            <a:spLocks noChangeArrowheads="1"/>
          </p:cNvSpPr>
          <p:nvPr/>
        </p:nvSpPr>
        <p:spPr bwMode="auto">
          <a:xfrm>
            <a:off x="457883" y="1218903"/>
            <a:ext cx="8457176" cy="244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buFontTx/>
              <a:buChar char="•"/>
            </a:pPr>
            <a:r>
              <a:rPr kumimoji="1" lang="en-US" dirty="0" err="1"/>
              <a:t>Komponen</a:t>
            </a:r>
            <a:r>
              <a:rPr kumimoji="1" lang="en-US" dirty="0"/>
              <a:t> yang </a:t>
            </a:r>
            <a:r>
              <a:rPr kumimoji="1" lang="en-US" dirty="0" err="1"/>
              <a:t>digunakan</a:t>
            </a:r>
            <a:r>
              <a:rPr kumimoji="1" lang="en-US" dirty="0"/>
              <a:t> </a:t>
            </a:r>
            <a:r>
              <a:rPr kumimoji="1" lang="en-US" dirty="0" err="1"/>
              <a:t>berupa</a:t>
            </a:r>
            <a:r>
              <a:rPr kumimoji="1" lang="en-US" dirty="0"/>
              <a:t> IC ( Integrated Circuit )</a:t>
            </a:r>
          </a:p>
          <a:p>
            <a:pPr defTabSz="914430">
              <a:spcBef>
                <a:spcPct val="50000"/>
              </a:spcBef>
              <a:buFontTx/>
              <a:buChar char="•"/>
            </a:pPr>
            <a:r>
              <a:rPr kumimoji="1" lang="en-US" dirty="0" err="1"/>
              <a:t>Pemrosesan</a:t>
            </a:r>
            <a:r>
              <a:rPr kumimoji="1" lang="en-US" dirty="0"/>
              <a:t> </a:t>
            </a:r>
            <a:r>
              <a:rPr kumimoji="1" lang="en-US" dirty="0" err="1"/>
              <a:t>lebih</a:t>
            </a:r>
            <a:r>
              <a:rPr kumimoji="1" lang="en-US" dirty="0"/>
              <a:t> </a:t>
            </a:r>
            <a:r>
              <a:rPr kumimoji="1" lang="en-US" dirty="0" err="1"/>
              <a:t>cepat</a:t>
            </a:r>
            <a:endParaRPr kumimoji="1" lang="en-US" dirty="0"/>
          </a:p>
          <a:p>
            <a:pPr defTabSz="914430">
              <a:spcBef>
                <a:spcPct val="50000"/>
              </a:spcBef>
              <a:buFontTx/>
              <a:buChar char="•"/>
            </a:pPr>
            <a:r>
              <a:rPr kumimoji="1" lang="en-US" dirty="0" err="1"/>
              <a:t>Kapasitas</a:t>
            </a:r>
            <a:r>
              <a:rPr kumimoji="1" lang="en-US" dirty="0"/>
              <a:t> </a:t>
            </a:r>
            <a:r>
              <a:rPr kumimoji="1" lang="en-US" dirty="0" err="1"/>
              <a:t>memori</a:t>
            </a:r>
            <a:r>
              <a:rPr kumimoji="1" lang="en-US" dirty="0"/>
              <a:t> </a:t>
            </a:r>
            <a:r>
              <a:rPr kumimoji="1" lang="en-US" dirty="0" err="1"/>
              <a:t>lebih</a:t>
            </a:r>
            <a:r>
              <a:rPr kumimoji="1" lang="en-US" dirty="0"/>
              <a:t> </a:t>
            </a:r>
            <a:r>
              <a:rPr kumimoji="1" lang="en-US" dirty="0" err="1"/>
              <a:t>besar</a:t>
            </a:r>
            <a:r>
              <a:rPr kumimoji="1" lang="en-US" dirty="0"/>
              <a:t> </a:t>
            </a:r>
            <a:r>
              <a:rPr kumimoji="1" lang="en-US" dirty="0" err="1"/>
              <a:t>lagi</a:t>
            </a:r>
            <a:endParaRPr kumimoji="1" lang="en-US" dirty="0"/>
          </a:p>
          <a:p>
            <a:pPr defTabSz="914430">
              <a:spcBef>
                <a:spcPct val="50000"/>
              </a:spcBef>
              <a:buFontTx/>
              <a:buChar char="•"/>
            </a:pPr>
            <a:r>
              <a:rPr kumimoji="1" lang="en-US" dirty="0" err="1"/>
              <a:t>Penggunaan</a:t>
            </a:r>
            <a:r>
              <a:rPr kumimoji="1" lang="en-US" dirty="0"/>
              <a:t> </a:t>
            </a:r>
            <a:r>
              <a:rPr kumimoji="1" lang="en-US" dirty="0" err="1"/>
              <a:t>listrik</a:t>
            </a:r>
            <a:r>
              <a:rPr kumimoji="1" lang="en-US" dirty="0"/>
              <a:t> </a:t>
            </a:r>
            <a:r>
              <a:rPr kumimoji="1" lang="en-US" dirty="0" err="1"/>
              <a:t>lebih</a:t>
            </a:r>
            <a:r>
              <a:rPr kumimoji="1" lang="en-US" dirty="0"/>
              <a:t> </a:t>
            </a:r>
            <a:r>
              <a:rPr kumimoji="1" lang="en-US" dirty="0" err="1"/>
              <a:t>hemat</a:t>
            </a:r>
            <a:endParaRPr kumimoji="1" lang="en-US" dirty="0"/>
          </a:p>
          <a:p>
            <a:pPr defTabSz="914430">
              <a:spcBef>
                <a:spcPct val="50000"/>
              </a:spcBef>
              <a:buFontTx/>
              <a:buChar char="•"/>
            </a:pPr>
            <a:r>
              <a:rPr kumimoji="1" lang="en-US" dirty="0" err="1"/>
              <a:t>Bentuk</a:t>
            </a:r>
            <a:r>
              <a:rPr kumimoji="1" lang="en-US" dirty="0"/>
              <a:t> </a:t>
            </a:r>
            <a:r>
              <a:rPr kumimoji="1" lang="en-US" dirty="0" err="1"/>
              <a:t>fisik</a:t>
            </a:r>
            <a:r>
              <a:rPr kumimoji="1" lang="en-US" dirty="0"/>
              <a:t> </a:t>
            </a:r>
            <a:r>
              <a:rPr kumimoji="1" lang="en-US" dirty="0" err="1"/>
              <a:t>lebih</a:t>
            </a:r>
            <a:r>
              <a:rPr kumimoji="1" lang="en-US" dirty="0"/>
              <a:t> </a:t>
            </a:r>
            <a:r>
              <a:rPr kumimoji="1" lang="en-US" dirty="0" err="1"/>
              <a:t>kecil</a:t>
            </a:r>
            <a:endParaRPr kumimoji="1" lang="en-US" dirty="0"/>
          </a:p>
          <a:p>
            <a:pPr defTabSz="914430">
              <a:spcBef>
                <a:spcPct val="50000"/>
              </a:spcBef>
              <a:buFontTx/>
              <a:buChar char="•"/>
            </a:pPr>
            <a:r>
              <a:rPr kumimoji="1" lang="en-US" dirty="0" err="1"/>
              <a:t>Banyak</a:t>
            </a:r>
            <a:r>
              <a:rPr kumimoji="1" lang="en-US" dirty="0"/>
              <a:t> </a:t>
            </a:r>
            <a:r>
              <a:rPr kumimoji="1" lang="en-US" dirty="0" err="1"/>
              <a:t>bermunculan</a:t>
            </a:r>
            <a:r>
              <a:rPr kumimoji="1" lang="en-US" dirty="0"/>
              <a:t> application software </a:t>
            </a:r>
          </a:p>
        </p:txBody>
      </p:sp>
      <p:sp>
        <p:nvSpPr>
          <p:cNvPr id="10247" name="AutoShape 11"/>
          <p:cNvSpPr>
            <a:spLocks noChangeArrowheads="1"/>
          </p:cNvSpPr>
          <p:nvPr/>
        </p:nvSpPr>
        <p:spPr bwMode="auto">
          <a:xfrm>
            <a:off x="451255" y="3810000"/>
            <a:ext cx="6455669" cy="532805"/>
          </a:xfrm>
          <a:prstGeom prst="wedgeEllipseCallout">
            <a:avLst>
              <a:gd name="adj1" fmla="val 22745"/>
              <a:gd name="adj2" fmla="val 83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Generasi Keempat (1970-1990)</a:t>
            </a:r>
          </a:p>
        </p:txBody>
      </p:sp>
      <p:sp>
        <p:nvSpPr>
          <p:cNvPr id="10248" name="Rectangle 12"/>
          <p:cNvSpPr>
            <a:spLocks noChangeArrowheads="1"/>
          </p:cNvSpPr>
          <p:nvPr/>
        </p:nvSpPr>
        <p:spPr bwMode="auto">
          <a:xfrm>
            <a:off x="507916" y="4458890"/>
            <a:ext cx="8000810" cy="120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buFontTx/>
              <a:buChar char="•"/>
            </a:pPr>
            <a:r>
              <a:rPr kumimoji="1" lang="en-US"/>
              <a:t>Menggunakaan Large Scale Integration ( LSI )</a:t>
            </a:r>
          </a:p>
          <a:p>
            <a:pPr defTabSz="914430">
              <a:spcBef>
                <a:spcPct val="50000"/>
              </a:spcBef>
              <a:buFontTx/>
              <a:buChar char="•"/>
            </a:pPr>
            <a:r>
              <a:rPr kumimoji="1" lang="en-US"/>
              <a:t>Dikembangkan komputer micro yang menggunakan micro processor</a:t>
            </a:r>
          </a:p>
          <a:p>
            <a:pPr defTabSz="914430">
              <a:spcBef>
                <a:spcPct val="50000"/>
              </a:spcBef>
            </a:pPr>
            <a:r>
              <a:rPr kumimoji="1" lang="en-US"/>
              <a:t>  &amp; semiconductor yg berbentuk chip untuk memori komputer</a:t>
            </a:r>
          </a:p>
        </p:txBody>
      </p:sp>
    </p:spTree>
    <p:extLst>
      <p:ext uri="{BB962C8B-B14F-4D97-AF65-F5344CB8AC3E}">
        <p14:creationId xmlns:p14="http://schemas.microsoft.com/office/powerpoint/2010/main" val="704272400"/>
      </p:ext>
    </p:extLst>
  </p:cSld>
  <p:clrMapOvr>
    <a:masterClrMapping/>
  </p:clrMapOvr>
  <p:transition>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848600" cy="529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6957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838200"/>
            <a:ext cx="8229600" cy="838200"/>
          </a:xfrm>
        </p:spPr>
        <p:txBody>
          <a:bodyPr/>
          <a:lstStyle/>
          <a:p>
            <a:pPr eaLnBrk="1" hangingPunct="1"/>
            <a:r>
              <a:rPr lang="en-US" b="1" dirty="0" smtClean="0">
                <a:solidFill>
                  <a:srgbClr val="FF0000"/>
                </a:solidFill>
              </a:rPr>
              <a:t>Client/Server</a:t>
            </a:r>
          </a:p>
        </p:txBody>
      </p:sp>
      <p:sp>
        <p:nvSpPr>
          <p:cNvPr id="17411" name="Rectangle 3"/>
          <p:cNvSpPr>
            <a:spLocks noGrp="1" noChangeArrowheads="1"/>
          </p:cNvSpPr>
          <p:nvPr>
            <p:ph type="body" idx="1"/>
          </p:nvPr>
        </p:nvSpPr>
        <p:spPr/>
        <p:txBody>
          <a:bodyPr/>
          <a:lstStyle/>
          <a:p>
            <a:pPr eaLnBrk="1" hangingPunct="1">
              <a:lnSpc>
                <a:spcPct val="80000"/>
              </a:lnSpc>
            </a:pPr>
            <a:r>
              <a:rPr lang="en-US" sz="2000" smtClean="0"/>
              <a:t>Definisi:</a:t>
            </a:r>
          </a:p>
          <a:p>
            <a:pPr lvl="1" eaLnBrk="1" hangingPunct="1">
              <a:lnSpc>
                <a:spcPct val="80000"/>
              </a:lnSpc>
            </a:pPr>
            <a:r>
              <a:rPr lang="en-US" sz="1800" smtClean="0"/>
              <a:t>Server (back end) = penyedia layanan yang menyediakan akses ke sumber daya jaringan</a:t>
            </a:r>
          </a:p>
          <a:p>
            <a:pPr lvl="1" eaLnBrk="1" hangingPunct="1">
              <a:lnSpc>
                <a:spcPct val="80000"/>
              </a:lnSpc>
            </a:pPr>
            <a:r>
              <a:rPr lang="en-US" sz="1800" smtClean="0"/>
              <a:t>Client (front end) = komputer yang meminta layanan dari server</a:t>
            </a:r>
          </a:p>
          <a:p>
            <a:pPr eaLnBrk="1" hangingPunct="1">
              <a:lnSpc>
                <a:spcPct val="80000"/>
              </a:lnSpc>
            </a:pPr>
            <a:r>
              <a:rPr lang="en-US" sz="2000" smtClean="0"/>
              <a:t>Client/Server yaitu jaringan komunikasi data yang terdiri dari banyak client dan satu atau lebih server.</a:t>
            </a:r>
          </a:p>
          <a:p>
            <a:pPr eaLnBrk="1" hangingPunct="1">
              <a:lnSpc>
                <a:spcPct val="80000"/>
              </a:lnSpc>
            </a:pPr>
            <a:r>
              <a:rPr lang="en-US" sz="2000" smtClean="0"/>
              <a:t>Keuntungan:</a:t>
            </a:r>
          </a:p>
          <a:p>
            <a:pPr lvl="1" eaLnBrk="1" hangingPunct="1">
              <a:lnSpc>
                <a:spcPct val="80000"/>
              </a:lnSpc>
            </a:pPr>
            <a:r>
              <a:rPr lang="en-US" sz="1800" smtClean="0"/>
              <a:t>Penyimpanan data yang terpusat memberikan kemudahan untuk pengelolaan dan backup data</a:t>
            </a:r>
          </a:p>
          <a:p>
            <a:pPr lvl="1" eaLnBrk="1" hangingPunct="1">
              <a:lnSpc>
                <a:spcPct val="80000"/>
              </a:lnSpc>
            </a:pPr>
            <a:r>
              <a:rPr lang="en-US" sz="1800" smtClean="0"/>
              <a:t>Penggunaan spesifikasi server yang optimal mempercepat proses komunikasi di jaringan</a:t>
            </a:r>
          </a:p>
          <a:p>
            <a:pPr lvl="1" eaLnBrk="1" hangingPunct="1">
              <a:lnSpc>
                <a:spcPct val="80000"/>
              </a:lnSpc>
            </a:pPr>
            <a:r>
              <a:rPr lang="en-US" sz="1800" smtClean="0"/>
              <a:t>Kemudahan mengatur user dan sharing peralatan mahal</a:t>
            </a:r>
          </a:p>
          <a:p>
            <a:pPr lvl="1" eaLnBrk="1" hangingPunct="1">
              <a:lnSpc>
                <a:spcPct val="80000"/>
              </a:lnSpc>
            </a:pPr>
            <a:r>
              <a:rPr lang="en-US" sz="1800" smtClean="0"/>
              <a:t>Keamanan lebih terjamin</a:t>
            </a:r>
          </a:p>
          <a:p>
            <a:pPr eaLnBrk="1" hangingPunct="1">
              <a:lnSpc>
                <a:spcPct val="80000"/>
              </a:lnSpc>
            </a:pPr>
            <a:r>
              <a:rPr lang="en-US" sz="2000" smtClean="0"/>
              <a:t>Keuntungan:</a:t>
            </a:r>
          </a:p>
          <a:p>
            <a:pPr lvl="1" eaLnBrk="1" hangingPunct="1">
              <a:lnSpc>
                <a:spcPct val="80000"/>
              </a:lnSpc>
            </a:pPr>
            <a:r>
              <a:rPr lang="en-US" sz="1800" smtClean="0"/>
              <a:t>Biaya pembelian hardware dan software server</a:t>
            </a:r>
          </a:p>
          <a:p>
            <a:pPr lvl="1" eaLnBrk="1" hangingPunct="1">
              <a:lnSpc>
                <a:spcPct val="80000"/>
              </a:lnSpc>
            </a:pPr>
            <a:r>
              <a:rPr lang="en-US" sz="1800" smtClean="0"/>
              <a:t>Dibutuhkan administrator jaringan</a:t>
            </a:r>
          </a:p>
        </p:txBody>
      </p:sp>
    </p:spTree>
    <p:extLst>
      <p:ext uri="{BB962C8B-B14F-4D97-AF65-F5344CB8AC3E}">
        <p14:creationId xmlns:p14="http://schemas.microsoft.com/office/powerpoint/2010/main" val="40405426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0"/>
            <a:ext cx="7924800" cy="458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228601" y="609600"/>
            <a:ext cx="8229600" cy="762000"/>
          </a:xfrm>
        </p:spPr>
        <p:txBody>
          <a:bodyPr/>
          <a:lstStyle/>
          <a:p>
            <a:pPr eaLnBrk="1" hangingPunct="1"/>
            <a:r>
              <a:rPr lang="en-US" b="1" dirty="0" smtClean="0">
                <a:solidFill>
                  <a:srgbClr val="FF0000"/>
                </a:solidFill>
              </a:rPr>
              <a:t>Client/Server</a:t>
            </a:r>
          </a:p>
        </p:txBody>
      </p:sp>
    </p:spTree>
    <p:extLst>
      <p:ext uri="{BB962C8B-B14F-4D97-AF65-F5344CB8AC3E}">
        <p14:creationId xmlns:p14="http://schemas.microsoft.com/office/powerpoint/2010/main" val="37915142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473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304800" y="838200"/>
            <a:ext cx="8229600" cy="838200"/>
          </a:xfrm>
        </p:spPr>
        <p:txBody>
          <a:bodyPr/>
          <a:lstStyle/>
          <a:p>
            <a:pPr eaLnBrk="1" hangingPunct="1"/>
            <a:r>
              <a:rPr lang="en-US" b="1" dirty="0" smtClean="0">
                <a:solidFill>
                  <a:srgbClr val="FF0000"/>
                </a:solidFill>
              </a:rPr>
              <a:t>Client/Server</a:t>
            </a:r>
          </a:p>
        </p:txBody>
      </p:sp>
    </p:spTree>
    <p:extLst>
      <p:ext uri="{BB962C8B-B14F-4D97-AF65-F5344CB8AC3E}">
        <p14:creationId xmlns:p14="http://schemas.microsoft.com/office/powerpoint/2010/main" val="31820671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Peer-to-Peer</a:t>
            </a:r>
          </a:p>
        </p:txBody>
      </p:sp>
      <p:sp>
        <p:nvSpPr>
          <p:cNvPr id="18435" name="Rectangle 3"/>
          <p:cNvSpPr>
            <a:spLocks noGrp="1" noChangeArrowheads="1"/>
          </p:cNvSpPr>
          <p:nvPr>
            <p:ph type="body" idx="1"/>
          </p:nvPr>
        </p:nvSpPr>
        <p:spPr/>
        <p:txBody>
          <a:bodyPr/>
          <a:lstStyle/>
          <a:p>
            <a:pPr eaLnBrk="1" hangingPunct="1">
              <a:lnSpc>
                <a:spcPct val="90000"/>
              </a:lnSpc>
            </a:pPr>
            <a:r>
              <a:rPr lang="en-US" sz="2800" smtClean="0"/>
              <a:t>Sebuah workgroup, dimana setiap komputer dapat berfungsi sebagai client dan server sekaligus</a:t>
            </a:r>
          </a:p>
          <a:p>
            <a:pPr eaLnBrk="1" hangingPunct="1">
              <a:lnSpc>
                <a:spcPct val="90000"/>
              </a:lnSpc>
            </a:pPr>
            <a:r>
              <a:rPr lang="en-US" sz="2800" smtClean="0"/>
              <a:t>Keuntungan:</a:t>
            </a:r>
          </a:p>
          <a:p>
            <a:pPr lvl="1" eaLnBrk="1" hangingPunct="1">
              <a:lnSpc>
                <a:spcPct val="90000"/>
              </a:lnSpc>
            </a:pPr>
            <a:r>
              <a:rPr lang="en-US" sz="2400" smtClean="0"/>
              <a:t>Tidak ada biaya tambahan untuk pembelian hardware dan software server</a:t>
            </a:r>
          </a:p>
          <a:p>
            <a:pPr lvl="1" eaLnBrk="1" hangingPunct="1">
              <a:lnSpc>
                <a:spcPct val="90000"/>
              </a:lnSpc>
            </a:pPr>
            <a:r>
              <a:rPr lang="en-US" sz="2400" smtClean="0"/>
              <a:t>Tidak diperlukan administrator jaringan</a:t>
            </a:r>
          </a:p>
          <a:p>
            <a:pPr eaLnBrk="1" hangingPunct="1">
              <a:lnSpc>
                <a:spcPct val="90000"/>
              </a:lnSpc>
            </a:pPr>
            <a:r>
              <a:rPr lang="en-US" sz="2800" smtClean="0"/>
              <a:t>Kekurangan:</a:t>
            </a:r>
          </a:p>
          <a:p>
            <a:pPr lvl="1" eaLnBrk="1" hangingPunct="1">
              <a:lnSpc>
                <a:spcPct val="90000"/>
              </a:lnSpc>
            </a:pPr>
            <a:r>
              <a:rPr lang="en-US" sz="2400" smtClean="0"/>
              <a:t>Sharing sumber daya membebani proses di komputer yang bersangkutan</a:t>
            </a:r>
          </a:p>
          <a:p>
            <a:pPr lvl="1" eaLnBrk="1" hangingPunct="1">
              <a:lnSpc>
                <a:spcPct val="90000"/>
              </a:lnSpc>
            </a:pPr>
            <a:r>
              <a:rPr lang="en-US" sz="2400" smtClean="0"/>
              <a:t>Keamanan tidak terjamin</a:t>
            </a:r>
          </a:p>
        </p:txBody>
      </p:sp>
    </p:spTree>
    <p:extLst>
      <p:ext uri="{BB962C8B-B14F-4D97-AF65-F5344CB8AC3E}">
        <p14:creationId xmlns:p14="http://schemas.microsoft.com/office/powerpoint/2010/main" val="9463872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239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685800"/>
            <a:ext cx="8229600" cy="731838"/>
          </a:xfrm>
        </p:spPr>
        <p:txBody>
          <a:bodyPr/>
          <a:lstStyle/>
          <a:p>
            <a:pPr eaLnBrk="1" hangingPunct="1"/>
            <a:r>
              <a:rPr lang="id-ID" b="1" dirty="0" smtClean="0">
                <a:solidFill>
                  <a:srgbClr val="FF0000"/>
                </a:solidFill>
              </a:rPr>
              <a:t>Contoh </a:t>
            </a:r>
            <a:r>
              <a:rPr lang="en-US" b="1" dirty="0" smtClean="0">
                <a:solidFill>
                  <a:srgbClr val="FF0000"/>
                </a:solidFill>
              </a:rPr>
              <a:t>Peer-to-Peer</a:t>
            </a:r>
            <a:endParaRPr lang="en-US" b="1" dirty="0" smtClean="0">
              <a:solidFill>
                <a:srgbClr val="FF0000"/>
              </a:solidFill>
            </a:endParaRPr>
          </a:p>
        </p:txBody>
      </p:sp>
    </p:spTree>
    <p:extLst>
      <p:ext uri="{BB962C8B-B14F-4D97-AF65-F5344CB8AC3E}">
        <p14:creationId xmlns:p14="http://schemas.microsoft.com/office/powerpoint/2010/main" val="12945226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85800"/>
            <a:ext cx="4419600" cy="57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20596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0" y="624681"/>
            <a:ext cx="4648200" cy="731838"/>
          </a:xfrm>
        </p:spPr>
        <p:txBody>
          <a:bodyPr/>
          <a:lstStyle/>
          <a:p>
            <a:pPr eaLnBrk="1" hangingPunct="1"/>
            <a:r>
              <a:rPr lang="id-ID" b="1" dirty="0" smtClean="0">
                <a:solidFill>
                  <a:srgbClr val="FF0000"/>
                </a:solidFill>
              </a:rPr>
              <a:t>Contoh </a:t>
            </a:r>
            <a:r>
              <a:rPr lang="en-US" b="1" dirty="0" smtClean="0">
                <a:solidFill>
                  <a:srgbClr val="FF0000"/>
                </a:solidFill>
              </a:rPr>
              <a:t>Peer-to-Peer</a:t>
            </a:r>
            <a:endParaRPr lang="en-US" b="1" dirty="0" smtClean="0">
              <a:solidFill>
                <a:srgbClr val="FF0000"/>
              </a:solidFill>
            </a:endParaRPr>
          </a:p>
        </p:txBody>
      </p:sp>
    </p:spTree>
    <p:extLst>
      <p:ext uri="{BB962C8B-B14F-4D97-AF65-F5344CB8AC3E}">
        <p14:creationId xmlns:p14="http://schemas.microsoft.com/office/powerpoint/2010/main" val="5017826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Hybrid</a:t>
            </a:r>
          </a:p>
        </p:txBody>
      </p:sp>
      <p:sp>
        <p:nvSpPr>
          <p:cNvPr id="19459" name="Rectangle 3"/>
          <p:cNvSpPr>
            <a:spLocks noGrp="1" noChangeArrowheads="1"/>
          </p:cNvSpPr>
          <p:nvPr>
            <p:ph type="body" idx="1"/>
          </p:nvPr>
        </p:nvSpPr>
        <p:spPr/>
        <p:txBody>
          <a:bodyPr/>
          <a:lstStyle/>
          <a:p>
            <a:pPr eaLnBrk="1" hangingPunct="1"/>
            <a:r>
              <a:rPr lang="en-US" smtClean="0"/>
              <a:t>Menggabungkan keuntungan jaringan client/server dan peer-to-peer</a:t>
            </a:r>
          </a:p>
          <a:p>
            <a:pPr eaLnBrk="1" hangingPunct="1"/>
            <a:r>
              <a:rPr lang="en-US" smtClean="0"/>
              <a:t>User dapat mengakses sumber daya yang di-share oleh jaringan peer-to-peer, dan secara bersamaan dapat menggunakan sumber daya yang disediakan oleh server</a:t>
            </a:r>
          </a:p>
        </p:txBody>
      </p:sp>
    </p:spTree>
    <p:extLst>
      <p:ext uri="{BB962C8B-B14F-4D97-AF65-F5344CB8AC3E}">
        <p14:creationId xmlns:p14="http://schemas.microsoft.com/office/powerpoint/2010/main" val="20017271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4" y="1447800"/>
            <a:ext cx="8365435" cy="469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Hybrid</a:t>
            </a:r>
          </a:p>
        </p:txBody>
      </p:sp>
    </p:spTree>
    <p:extLst>
      <p:ext uri="{BB962C8B-B14F-4D97-AF65-F5344CB8AC3E}">
        <p14:creationId xmlns:p14="http://schemas.microsoft.com/office/powerpoint/2010/main" val="33088179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553450" cy="56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71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1267"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1268"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00E31CD1-8742-4E49-AC50-6609B4E35090}" type="slidenum">
              <a:rPr lang="en-US" sz="900"/>
              <a:pPr/>
              <a:t>13</a:t>
            </a:fld>
            <a:endParaRPr lang="en-US" sz="900"/>
          </a:p>
        </p:txBody>
      </p:sp>
      <p:sp>
        <p:nvSpPr>
          <p:cNvPr id="11269" name="AutoShape 8"/>
          <p:cNvSpPr>
            <a:spLocks noChangeArrowheads="1"/>
          </p:cNvSpPr>
          <p:nvPr/>
        </p:nvSpPr>
        <p:spPr bwMode="auto">
          <a:xfrm>
            <a:off x="352257" y="685800"/>
            <a:ext cx="4037552" cy="1067097"/>
          </a:xfrm>
          <a:prstGeom prst="wedgeEllipseCallout">
            <a:avLst>
              <a:gd name="adj1" fmla="val 52241"/>
              <a:gd name="adj2" fmla="val 613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Generasi Kelima</a:t>
            </a:r>
          </a:p>
          <a:p>
            <a:pPr algn="ctr" defTabSz="914430"/>
            <a:r>
              <a:rPr lang="en-US" sz="2400">
                <a:latin typeface="Times New Roman" pitchFamily="18" charset="0"/>
              </a:rPr>
              <a:t>(sejak 1990 an)</a:t>
            </a:r>
          </a:p>
        </p:txBody>
      </p:sp>
      <p:sp>
        <p:nvSpPr>
          <p:cNvPr id="11270" name="Rectangle 9"/>
          <p:cNvSpPr>
            <a:spLocks noChangeArrowheads="1"/>
          </p:cNvSpPr>
          <p:nvPr/>
        </p:nvSpPr>
        <p:spPr bwMode="auto">
          <a:xfrm>
            <a:off x="4419626" y="952967"/>
            <a:ext cx="4571242" cy="209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buFontTx/>
              <a:buChar char="•"/>
            </a:pPr>
            <a:r>
              <a:rPr kumimoji="1" lang="en-US" sz="2000" dirty="0" err="1"/>
              <a:t>Komputer</a:t>
            </a:r>
            <a:r>
              <a:rPr kumimoji="1" lang="en-US" sz="2000" dirty="0"/>
              <a:t> </a:t>
            </a:r>
            <a:r>
              <a:rPr kumimoji="1" lang="en-US" sz="2000" dirty="0" err="1"/>
              <a:t>pada</a:t>
            </a:r>
            <a:r>
              <a:rPr kumimoji="1" lang="en-US" sz="2000" dirty="0"/>
              <a:t> </a:t>
            </a:r>
            <a:r>
              <a:rPr kumimoji="1" lang="en-US" sz="2000" dirty="0" err="1"/>
              <a:t>generasi</a:t>
            </a:r>
            <a:r>
              <a:rPr kumimoji="1" lang="en-US" sz="2000" dirty="0"/>
              <a:t> </a:t>
            </a:r>
            <a:r>
              <a:rPr kumimoji="1" lang="en-US" sz="2000" dirty="0" err="1"/>
              <a:t>ini</a:t>
            </a:r>
            <a:r>
              <a:rPr kumimoji="1" lang="en-US" sz="2000" dirty="0"/>
              <a:t> </a:t>
            </a:r>
            <a:r>
              <a:rPr kumimoji="1" lang="en-US" sz="2000" dirty="0" err="1"/>
              <a:t>mengembangkan</a:t>
            </a:r>
            <a:r>
              <a:rPr kumimoji="1" lang="en-US" sz="2000" dirty="0"/>
              <a:t> </a:t>
            </a:r>
            <a:r>
              <a:rPr kumimoji="1" lang="en-US" sz="2000" dirty="0" err="1"/>
              <a:t>komputer</a:t>
            </a:r>
            <a:r>
              <a:rPr kumimoji="1" lang="en-US" sz="2000" dirty="0"/>
              <a:t> yang </a:t>
            </a:r>
            <a:r>
              <a:rPr kumimoji="1" lang="en-US" sz="2000" dirty="0" err="1"/>
              <a:t>bisa</a:t>
            </a:r>
            <a:r>
              <a:rPr kumimoji="1" lang="en-US" sz="2000" dirty="0"/>
              <a:t> </a:t>
            </a:r>
            <a:r>
              <a:rPr kumimoji="1" lang="en-US" sz="2000" dirty="0" err="1"/>
              <a:t>bercakap</a:t>
            </a:r>
            <a:r>
              <a:rPr kumimoji="1" lang="en-US" sz="2000" dirty="0"/>
              <a:t> </a:t>
            </a:r>
            <a:r>
              <a:rPr kumimoji="1" lang="en-US" sz="2000" dirty="0" err="1"/>
              <a:t>dengan</a:t>
            </a:r>
            <a:r>
              <a:rPr kumimoji="1" lang="en-US" sz="2000" dirty="0"/>
              <a:t> </a:t>
            </a:r>
            <a:r>
              <a:rPr kumimoji="1" lang="en-US" sz="2000" dirty="0" err="1"/>
              <a:t>manusia</a:t>
            </a:r>
            <a:r>
              <a:rPr kumimoji="1" lang="en-US" sz="2000" dirty="0"/>
              <a:t> </a:t>
            </a:r>
            <a:r>
              <a:rPr kumimoji="1" lang="en-US" sz="2000" dirty="0" err="1"/>
              <a:t>sehingga</a:t>
            </a:r>
            <a:r>
              <a:rPr kumimoji="1" lang="en-US" sz="2000" dirty="0"/>
              <a:t> </a:t>
            </a:r>
            <a:r>
              <a:rPr kumimoji="1" lang="en-US" sz="2000" dirty="0" err="1"/>
              <a:t>bisa</a:t>
            </a:r>
            <a:r>
              <a:rPr kumimoji="1" lang="en-US" sz="2000" dirty="0"/>
              <a:t> </a:t>
            </a:r>
            <a:r>
              <a:rPr kumimoji="1" lang="en-US" sz="2000" dirty="0" err="1"/>
              <a:t>meniru</a:t>
            </a:r>
            <a:r>
              <a:rPr kumimoji="1" lang="en-US" sz="2000" dirty="0"/>
              <a:t> </a:t>
            </a:r>
            <a:r>
              <a:rPr kumimoji="1" lang="en-US" sz="2000" dirty="0" err="1"/>
              <a:t>intelegensi</a:t>
            </a:r>
            <a:r>
              <a:rPr kumimoji="1" lang="en-US" sz="2000" dirty="0"/>
              <a:t> </a:t>
            </a:r>
            <a:r>
              <a:rPr kumimoji="1" lang="en-US" sz="2000" dirty="0" err="1"/>
              <a:t>manusia</a:t>
            </a:r>
            <a:endParaRPr kumimoji="1" lang="en-US" sz="2000" dirty="0"/>
          </a:p>
          <a:p>
            <a:pPr defTabSz="914430">
              <a:spcBef>
                <a:spcPct val="50000"/>
              </a:spcBef>
              <a:buFontTx/>
              <a:buChar char="•"/>
            </a:pPr>
            <a:r>
              <a:rPr kumimoji="1" lang="en-US" sz="2000" dirty="0" err="1"/>
              <a:t>Dikenal</a:t>
            </a:r>
            <a:r>
              <a:rPr kumimoji="1" lang="en-US" sz="2000" dirty="0"/>
              <a:t> </a:t>
            </a:r>
            <a:r>
              <a:rPr kumimoji="1" lang="en-US" sz="2000" dirty="0" err="1"/>
              <a:t>juga</a:t>
            </a:r>
            <a:r>
              <a:rPr kumimoji="1" lang="en-US" sz="2000" dirty="0"/>
              <a:t> </a:t>
            </a:r>
            <a:r>
              <a:rPr kumimoji="1" lang="en-US" sz="2000" dirty="0" err="1"/>
              <a:t>dengan</a:t>
            </a:r>
            <a:r>
              <a:rPr kumimoji="1" lang="en-US" sz="2000" dirty="0"/>
              <a:t> </a:t>
            </a:r>
            <a:r>
              <a:rPr kumimoji="1" lang="en-US" sz="2000" dirty="0" err="1"/>
              <a:t>sebutan</a:t>
            </a:r>
            <a:r>
              <a:rPr kumimoji="1" lang="en-US" sz="2000" dirty="0"/>
              <a:t> </a:t>
            </a:r>
            <a:r>
              <a:rPr kumimoji="1" lang="en-US" sz="2000" dirty="0" err="1"/>
              <a:t>Generasi</a:t>
            </a:r>
            <a:r>
              <a:rPr kumimoji="1" lang="en-US" sz="2000" dirty="0"/>
              <a:t> Pentium.</a:t>
            </a:r>
          </a:p>
        </p:txBody>
      </p:sp>
      <p:sp>
        <p:nvSpPr>
          <p:cNvPr id="11271" name="AutoShape 10"/>
          <p:cNvSpPr>
            <a:spLocks noChangeArrowheads="1"/>
          </p:cNvSpPr>
          <p:nvPr/>
        </p:nvSpPr>
        <p:spPr bwMode="auto">
          <a:xfrm>
            <a:off x="3048000" y="3505200"/>
            <a:ext cx="4190684" cy="1065609"/>
          </a:xfrm>
          <a:prstGeom prst="wedgeEllipseCallout">
            <a:avLst>
              <a:gd name="adj1" fmla="val -43750"/>
              <a:gd name="adj2" fmla="val 671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Generasi Keenam</a:t>
            </a:r>
          </a:p>
          <a:p>
            <a:pPr algn="ctr" defTabSz="914430"/>
            <a:r>
              <a:rPr lang="en-US" sz="2400">
                <a:latin typeface="Times New Roman" pitchFamily="18" charset="0"/>
              </a:rPr>
              <a:t>( abad 21 )</a:t>
            </a:r>
          </a:p>
        </p:txBody>
      </p:sp>
      <p:sp>
        <p:nvSpPr>
          <p:cNvPr id="11272" name="Rectangle 11"/>
          <p:cNvSpPr>
            <a:spLocks noChangeArrowheads="1"/>
          </p:cNvSpPr>
          <p:nvPr/>
        </p:nvSpPr>
        <p:spPr bwMode="auto">
          <a:xfrm>
            <a:off x="677461" y="4625011"/>
            <a:ext cx="7034774" cy="94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buFontTx/>
              <a:buChar char="•"/>
            </a:pPr>
            <a:r>
              <a:rPr kumimoji="1" lang="en-US" sz="2400" dirty="0" err="1"/>
              <a:t>Generasi</a:t>
            </a:r>
            <a:r>
              <a:rPr kumimoji="1" lang="en-US" sz="2400" dirty="0"/>
              <a:t> </a:t>
            </a:r>
            <a:r>
              <a:rPr kumimoji="1" lang="en-US" sz="2400" dirty="0" err="1"/>
              <a:t>ini</a:t>
            </a:r>
            <a:r>
              <a:rPr kumimoji="1" lang="en-US" sz="2400" dirty="0"/>
              <a:t>  </a:t>
            </a:r>
            <a:r>
              <a:rPr kumimoji="1" lang="en-US" sz="2400" dirty="0" err="1"/>
              <a:t>adalah</a:t>
            </a:r>
            <a:r>
              <a:rPr kumimoji="1" lang="en-US" sz="2400" dirty="0"/>
              <a:t> </a:t>
            </a:r>
            <a:r>
              <a:rPr kumimoji="1" lang="en-US" sz="2400" dirty="0" err="1"/>
              <a:t>generasi</a:t>
            </a:r>
            <a:r>
              <a:rPr kumimoji="1" lang="en-US" sz="2400" dirty="0"/>
              <a:t> </a:t>
            </a:r>
            <a:r>
              <a:rPr kumimoji="1" lang="en-US" sz="2400" dirty="0" err="1"/>
              <a:t>masa</a:t>
            </a:r>
            <a:r>
              <a:rPr kumimoji="1" lang="en-US" sz="2400" dirty="0"/>
              <a:t> </a:t>
            </a:r>
            <a:r>
              <a:rPr kumimoji="1" lang="en-US" sz="2400" dirty="0" err="1"/>
              <a:t>depan</a:t>
            </a:r>
            <a:r>
              <a:rPr kumimoji="1" lang="en-US" sz="2400" dirty="0"/>
              <a:t> </a:t>
            </a:r>
          </a:p>
          <a:p>
            <a:pPr defTabSz="914430">
              <a:spcBef>
                <a:spcPct val="30000"/>
              </a:spcBef>
            </a:pPr>
            <a:r>
              <a:rPr kumimoji="1" lang="en-US" sz="2400" dirty="0"/>
              <a:t> yang </a:t>
            </a:r>
            <a:r>
              <a:rPr kumimoji="1" lang="en-US" sz="2400" dirty="0" err="1"/>
              <a:t>nantinya</a:t>
            </a:r>
            <a:r>
              <a:rPr kumimoji="1" lang="en-US" sz="2400" dirty="0"/>
              <a:t> </a:t>
            </a:r>
            <a:r>
              <a:rPr kumimoji="1" lang="en-US" sz="2400" dirty="0" err="1"/>
              <a:t>dikenal</a:t>
            </a:r>
            <a:r>
              <a:rPr kumimoji="1" lang="en-US" sz="2400" dirty="0"/>
              <a:t> </a:t>
            </a:r>
            <a:r>
              <a:rPr kumimoji="1" lang="en-US" sz="2400" dirty="0" err="1"/>
              <a:t>dengan</a:t>
            </a:r>
            <a:r>
              <a:rPr kumimoji="1" lang="en-US" sz="2400" dirty="0"/>
              <a:t> </a:t>
            </a:r>
            <a:r>
              <a:rPr kumimoji="1" lang="en-US" sz="2400" dirty="0" err="1"/>
              <a:t>Generasi</a:t>
            </a:r>
            <a:r>
              <a:rPr kumimoji="1" lang="en-US" sz="2400" dirty="0"/>
              <a:t> Titanium.</a:t>
            </a:r>
          </a:p>
        </p:txBody>
      </p:sp>
    </p:spTree>
    <p:extLst>
      <p:ext uri="{BB962C8B-B14F-4D97-AF65-F5344CB8AC3E}">
        <p14:creationId xmlns:p14="http://schemas.microsoft.com/office/powerpoint/2010/main" val="322138110"/>
      </p:ext>
    </p:extLst>
  </p:cSld>
  <p:clrMapOvr>
    <a:masterClrMapping/>
  </p:clrMapOvr>
  <p:transition>
    <p:cu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0"/>
            <a:ext cx="8229600" cy="655638"/>
          </a:xfrm>
        </p:spPr>
        <p:txBody>
          <a:bodyPr/>
          <a:lstStyle/>
          <a:p>
            <a:pPr eaLnBrk="1" hangingPunct="1"/>
            <a:r>
              <a:rPr lang="en-US" b="1" dirty="0" err="1" smtClean="0">
                <a:solidFill>
                  <a:srgbClr val="FF0000"/>
                </a:solidFill>
              </a:rPr>
              <a:t>Perangkat</a:t>
            </a:r>
            <a:r>
              <a:rPr lang="en-US" b="1" dirty="0" smtClean="0">
                <a:solidFill>
                  <a:srgbClr val="FF0000"/>
                </a:solidFill>
              </a:rPr>
              <a:t> </a:t>
            </a:r>
            <a:r>
              <a:rPr lang="en-US" b="1" dirty="0" err="1" smtClean="0">
                <a:solidFill>
                  <a:srgbClr val="FF0000"/>
                </a:solidFill>
              </a:rPr>
              <a:t>Jaringan</a:t>
            </a:r>
            <a:endParaRPr lang="en-US" b="1" dirty="0" smtClean="0">
              <a:solidFill>
                <a:srgbClr val="FF0000"/>
              </a:solidFill>
            </a:endParaRPr>
          </a:p>
        </p:txBody>
      </p:sp>
      <p:sp>
        <p:nvSpPr>
          <p:cNvPr id="20483" name="Rectangle 3"/>
          <p:cNvSpPr>
            <a:spLocks noGrp="1" noChangeArrowheads="1"/>
          </p:cNvSpPr>
          <p:nvPr>
            <p:ph type="body" idx="1"/>
          </p:nvPr>
        </p:nvSpPr>
        <p:spPr/>
        <p:txBody>
          <a:bodyPr/>
          <a:lstStyle/>
          <a:p>
            <a:pPr eaLnBrk="1" hangingPunct="1"/>
            <a:r>
              <a:rPr lang="en-US" sz="2800" smtClean="0"/>
              <a:t>Alat pemroses (PC, printer, IP phone, laptop, PDA, mobile phone, dll) = </a:t>
            </a:r>
            <a:r>
              <a:rPr lang="en-US" sz="2800" b="1" smtClean="0"/>
              <a:t>host</a:t>
            </a:r>
          </a:p>
          <a:p>
            <a:pPr eaLnBrk="1" hangingPunct="1"/>
            <a:r>
              <a:rPr lang="en-US" sz="2800" smtClean="0"/>
              <a:t>Network Interface Card</a:t>
            </a:r>
          </a:p>
          <a:p>
            <a:pPr eaLnBrk="1" hangingPunct="1"/>
            <a:r>
              <a:rPr lang="en-US" sz="2800" smtClean="0"/>
              <a:t>Media Transmisi </a:t>
            </a:r>
          </a:p>
          <a:p>
            <a:pPr lvl="1" eaLnBrk="1" hangingPunct="1"/>
            <a:r>
              <a:rPr lang="en-US" sz="2400" smtClean="0"/>
              <a:t>Kabel - wired: twisted pair, coaxial dan fibre optic</a:t>
            </a:r>
          </a:p>
          <a:p>
            <a:pPr lvl="1" eaLnBrk="1" hangingPunct="1"/>
            <a:r>
              <a:rPr lang="en-US" sz="2400" smtClean="0"/>
              <a:t>Wireless: antena, microwave, broadcast radio, infrared, dan bluetooth</a:t>
            </a:r>
          </a:p>
          <a:p>
            <a:pPr eaLnBrk="1" hangingPunct="1"/>
            <a:r>
              <a:rPr lang="en-US" sz="2800" smtClean="0"/>
              <a:t>Repeater, Hub, Bridge, Switch, Router dan Gateways = </a:t>
            </a:r>
            <a:r>
              <a:rPr lang="en-US" sz="2800" b="1" smtClean="0"/>
              <a:t>node</a:t>
            </a:r>
            <a:endParaRPr lang="en-US" sz="2800" smtClean="0"/>
          </a:p>
        </p:txBody>
      </p:sp>
    </p:spTree>
    <p:extLst>
      <p:ext uri="{BB962C8B-B14F-4D97-AF65-F5344CB8AC3E}">
        <p14:creationId xmlns:p14="http://schemas.microsoft.com/office/powerpoint/2010/main" val="38234622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533400"/>
            <a:ext cx="8229600" cy="960438"/>
          </a:xfrm>
        </p:spPr>
        <p:txBody>
          <a:bodyPr/>
          <a:lstStyle/>
          <a:p>
            <a:pPr eaLnBrk="1" hangingPunct="1"/>
            <a:r>
              <a:rPr lang="en-US" b="1" dirty="0" err="1" smtClean="0">
                <a:solidFill>
                  <a:srgbClr val="FF0000"/>
                </a:solidFill>
              </a:rPr>
              <a:t>Arsitektur</a:t>
            </a:r>
            <a:r>
              <a:rPr lang="en-US" b="1" dirty="0" smtClean="0">
                <a:solidFill>
                  <a:srgbClr val="FF0000"/>
                </a:solidFill>
              </a:rPr>
              <a:t> </a:t>
            </a:r>
            <a:r>
              <a:rPr lang="en-US" b="1" dirty="0" err="1" smtClean="0">
                <a:solidFill>
                  <a:srgbClr val="FF0000"/>
                </a:solidFill>
              </a:rPr>
              <a:t>Protokol</a:t>
            </a:r>
            <a:endParaRPr lang="en-US" b="1" dirty="0" smtClean="0">
              <a:solidFill>
                <a:srgbClr val="FF0000"/>
              </a:solidFill>
            </a:endParaRPr>
          </a:p>
        </p:txBody>
      </p:sp>
      <p:sp>
        <p:nvSpPr>
          <p:cNvPr id="21507" name="Rectangle 3"/>
          <p:cNvSpPr>
            <a:spLocks noGrp="1" noChangeArrowheads="1"/>
          </p:cNvSpPr>
          <p:nvPr>
            <p:ph type="body" idx="1"/>
          </p:nvPr>
        </p:nvSpPr>
        <p:spPr/>
        <p:txBody>
          <a:bodyPr/>
          <a:lstStyle/>
          <a:p>
            <a:pPr eaLnBrk="1" hangingPunct="1">
              <a:lnSpc>
                <a:spcPct val="80000"/>
              </a:lnSpc>
            </a:pPr>
            <a:r>
              <a:rPr lang="en-US" sz="2400" smtClean="0"/>
              <a:t>Perangkat lunak dari jaringan komunikasi data</a:t>
            </a:r>
          </a:p>
          <a:p>
            <a:pPr eaLnBrk="1" hangingPunct="1">
              <a:lnSpc>
                <a:spcPct val="80000"/>
              </a:lnSpc>
            </a:pPr>
            <a:r>
              <a:rPr lang="en-US" sz="2400" smtClean="0"/>
              <a:t>Terdiri dari layer, protokol dan interface</a:t>
            </a:r>
          </a:p>
          <a:p>
            <a:pPr lvl="1" eaLnBrk="1" hangingPunct="1">
              <a:lnSpc>
                <a:spcPct val="80000"/>
              </a:lnSpc>
            </a:pPr>
            <a:r>
              <a:rPr lang="en-US" sz="2000" smtClean="0"/>
              <a:t>Jaringan diorganisasikan menjadi sejumlah level (</a:t>
            </a:r>
            <a:r>
              <a:rPr lang="en-US" sz="2000" b="1" smtClean="0"/>
              <a:t>layer</a:t>
            </a:r>
            <a:r>
              <a:rPr lang="en-US" sz="2000" smtClean="0"/>
              <a:t>) untuk mengurangi kerumitannya</a:t>
            </a:r>
          </a:p>
          <a:p>
            <a:pPr lvl="1" eaLnBrk="1" hangingPunct="1">
              <a:lnSpc>
                <a:spcPct val="80000"/>
              </a:lnSpc>
            </a:pPr>
            <a:r>
              <a:rPr lang="en-US" sz="2000" smtClean="0"/>
              <a:t>Setiap layer dibuat berdasarkan layer dibawahnya</a:t>
            </a:r>
          </a:p>
          <a:p>
            <a:pPr lvl="1" eaLnBrk="1" hangingPunct="1">
              <a:lnSpc>
                <a:spcPct val="80000"/>
              </a:lnSpc>
            </a:pPr>
            <a:r>
              <a:rPr lang="en-US" sz="2000" smtClean="0"/>
              <a:t>Antar layer terdapat sebuah </a:t>
            </a:r>
            <a:r>
              <a:rPr lang="en-US" sz="2000" b="1" smtClean="0"/>
              <a:t>interface</a:t>
            </a:r>
            <a:r>
              <a:rPr lang="en-US" sz="2000" smtClean="0"/>
              <a:t> yang menentukan operasi dan </a:t>
            </a:r>
            <a:r>
              <a:rPr lang="en-US" sz="2000" b="1" smtClean="0"/>
              <a:t>layanan</a:t>
            </a:r>
            <a:r>
              <a:rPr lang="en-US" sz="2000" smtClean="0"/>
              <a:t> yang diberikan layer terbawah untuk layer diatasnya</a:t>
            </a:r>
          </a:p>
          <a:p>
            <a:pPr lvl="1" eaLnBrk="1" hangingPunct="1">
              <a:lnSpc>
                <a:spcPct val="80000"/>
              </a:lnSpc>
            </a:pPr>
            <a:r>
              <a:rPr lang="en-US" sz="2000" smtClean="0"/>
              <a:t>Layer pada level yang sama di dua host yang berbeda dapat saling berkomunikasi dengan mengikuti sejumlah aturan dan ketetapan yang disebut sebagai </a:t>
            </a:r>
            <a:r>
              <a:rPr lang="en-US" sz="2000" b="1" smtClean="0"/>
              <a:t>protokol</a:t>
            </a:r>
            <a:r>
              <a:rPr lang="en-US" sz="2000" smtClean="0"/>
              <a:t>.</a:t>
            </a:r>
          </a:p>
          <a:p>
            <a:pPr eaLnBrk="1" hangingPunct="1">
              <a:lnSpc>
                <a:spcPct val="80000"/>
              </a:lnSpc>
            </a:pPr>
            <a:r>
              <a:rPr lang="en-US" sz="2400" smtClean="0"/>
              <a:t>Dua model:</a:t>
            </a:r>
          </a:p>
          <a:p>
            <a:pPr lvl="1" eaLnBrk="1" hangingPunct="1">
              <a:lnSpc>
                <a:spcPct val="80000"/>
              </a:lnSpc>
            </a:pPr>
            <a:r>
              <a:rPr lang="en-US" sz="2000" smtClean="0"/>
              <a:t>OSI (hanya sebuah konsep)</a:t>
            </a:r>
          </a:p>
          <a:p>
            <a:pPr lvl="1" eaLnBrk="1" hangingPunct="1">
              <a:lnSpc>
                <a:spcPct val="80000"/>
              </a:lnSpc>
            </a:pPr>
            <a:r>
              <a:rPr lang="en-US" sz="2000" smtClean="0"/>
              <a:t>TCP/IP (digunakan secara komersial)</a:t>
            </a:r>
          </a:p>
        </p:txBody>
      </p:sp>
    </p:spTree>
    <p:extLst>
      <p:ext uri="{BB962C8B-B14F-4D97-AF65-F5344CB8AC3E}">
        <p14:creationId xmlns:p14="http://schemas.microsoft.com/office/powerpoint/2010/main" val="22672387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609600"/>
            <a:ext cx="8229600" cy="808038"/>
          </a:xfrm>
        </p:spPr>
        <p:txBody>
          <a:bodyPr/>
          <a:lstStyle/>
          <a:p>
            <a:pPr eaLnBrk="1" hangingPunct="1"/>
            <a:r>
              <a:rPr lang="en-US" sz="4000" b="1" dirty="0" err="1" smtClean="0">
                <a:solidFill>
                  <a:srgbClr val="FF0000"/>
                </a:solidFill>
              </a:rPr>
              <a:t>Hubungan</a:t>
            </a:r>
            <a:r>
              <a:rPr lang="en-US" sz="4000" b="1" dirty="0" smtClean="0">
                <a:solidFill>
                  <a:srgbClr val="FF0000"/>
                </a:solidFill>
              </a:rPr>
              <a:t> </a:t>
            </a:r>
            <a:r>
              <a:rPr lang="en-US" sz="4000" b="1" dirty="0" err="1" smtClean="0">
                <a:solidFill>
                  <a:srgbClr val="FF0000"/>
                </a:solidFill>
              </a:rPr>
              <a:t>antara</a:t>
            </a:r>
            <a:r>
              <a:rPr lang="en-US" sz="4000" b="1" dirty="0" smtClean="0">
                <a:solidFill>
                  <a:srgbClr val="FF0000"/>
                </a:solidFill>
              </a:rPr>
              <a:t> Layer </a:t>
            </a:r>
            <a:r>
              <a:rPr lang="en-US" sz="4000" b="1" dirty="0" err="1" smtClean="0">
                <a:solidFill>
                  <a:srgbClr val="FF0000"/>
                </a:solidFill>
              </a:rPr>
              <a:t>dan</a:t>
            </a:r>
            <a:r>
              <a:rPr lang="en-US" sz="4000" b="1" dirty="0" smtClean="0">
                <a:solidFill>
                  <a:srgbClr val="FF0000"/>
                </a:solidFill>
              </a:rPr>
              <a:t> </a:t>
            </a:r>
            <a:r>
              <a:rPr lang="en-US" sz="4000" b="1" dirty="0" err="1" smtClean="0">
                <a:solidFill>
                  <a:srgbClr val="FF0000"/>
                </a:solidFill>
              </a:rPr>
              <a:t>Layanan</a:t>
            </a:r>
            <a:endParaRPr lang="en-US" sz="4000" b="1" dirty="0" smtClean="0">
              <a:solidFill>
                <a:srgbClr val="FF0000"/>
              </a:solidFill>
            </a:endParaRPr>
          </a:p>
        </p:txBody>
      </p:sp>
      <p:sp>
        <p:nvSpPr>
          <p:cNvPr id="22531" name="Rectangle 5"/>
          <p:cNvSpPr>
            <a:spLocks noChangeArrowheads="1"/>
          </p:cNvSpPr>
          <p:nvPr/>
        </p:nvSpPr>
        <p:spPr bwMode="auto">
          <a:xfrm>
            <a:off x="2362200" y="5791200"/>
            <a:ext cx="4876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Media Fisik</a:t>
            </a:r>
          </a:p>
        </p:txBody>
      </p:sp>
      <p:sp>
        <p:nvSpPr>
          <p:cNvPr id="22532" name="Line 6"/>
          <p:cNvSpPr>
            <a:spLocks noChangeShapeType="1"/>
          </p:cNvSpPr>
          <p:nvPr/>
        </p:nvSpPr>
        <p:spPr bwMode="auto">
          <a:xfrm>
            <a:off x="2971800" y="5410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3" name="Rectangle 7"/>
          <p:cNvSpPr>
            <a:spLocks noChangeArrowheads="1"/>
          </p:cNvSpPr>
          <p:nvPr/>
        </p:nvSpPr>
        <p:spPr bwMode="auto">
          <a:xfrm>
            <a:off x="2286000" y="5029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1</a:t>
            </a:r>
          </a:p>
        </p:txBody>
      </p:sp>
      <p:sp>
        <p:nvSpPr>
          <p:cNvPr id="22534" name="Line 8"/>
          <p:cNvSpPr>
            <a:spLocks noChangeShapeType="1"/>
          </p:cNvSpPr>
          <p:nvPr/>
        </p:nvSpPr>
        <p:spPr bwMode="auto">
          <a:xfrm>
            <a:off x="6553200" y="5410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5" name="Rectangle 9"/>
          <p:cNvSpPr>
            <a:spLocks noChangeArrowheads="1"/>
          </p:cNvSpPr>
          <p:nvPr/>
        </p:nvSpPr>
        <p:spPr bwMode="auto">
          <a:xfrm>
            <a:off x="5867400" y="5029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1</a:t>
            </a:r>
          </a:p>
        </p:txBody>
      </p:sp>
      <p:sp>
        <p:nvSpPr>
          <p:cNvPr id="22536" name="Line 10"/>
          <p:cNvSpPr>
            <a:spLocks noChangeShapeType="1"/>
          </p:cNvSpPr>
          <p:nvPr/>
        </p:nvSpPr>
        <p:spPr bwMode="auto">
          <a:xfrm>
            <a:off x="2971800" y="4648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7" name="Rectangle 11"/>
          <p:cNvSpPr>
            <a:spLocks noChangeArrowheads="1"/>
          </p:cNvSpPr>
          <p:nvPr/>
        </p:nvSpPr>
        <p:spPr bwMode="auto">
          <a:xfrm>
            <a:off x="2286000" y="4267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2</a:t>
            </a:r>
          </a:p>
        </p:txBody>
      </p:sp>
      <p:sp>
        <p:nvSpPr>
          <p:cNvPr id="22538" name="Line 12"/>
          <p:cNvSpPr>
            <a:spLocks noChangeShapeType="1"/>
          </p:cNvSpPr>
          <p:nvPr/>
        </p:nvSpPr>
        <p:spPr bwMode="auto">
          <a:xfrm>
            <a:off x="6553200" y="4648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9" name="Rectangle 13"/>
          <p:cNvSpPr>
            <a:spLocks noChangeArrowheads="1"/>
          </p:cNvSpPr>
          <p:nvPr/>
        </p:nvSpPr>
        <p:spPr bwMode="auto">
          <a:xfrm>
            <a:off x="5867400" y="4267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2</a:t>
            </a:r>
          </a:p>
        </p:txBody>
      </p:sp>
      <p:sp>
        <p:nvSpPr>
          <p:cNvPr id="22540" name="Line 14"/>
          <p:cNvSpPr>
            <a:spLocks noChangeShapeType="1"/>
          </p:cNvSpPr>
          <p:nvPr/>
        </p:nvSpPr>
        <p:spPr bwMode="auto">
          <a:xfrm>
            <a:off x="2971800" y="3886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1" name="Rectangle 15"/>
          <p:cNvSpPr>
            <a:spLocks noChangeArrowheads="1"/>
          </p:cNvSpPr>
          <p:nvPr/>
        </p:nvSpPr>
        <p:spPr bwMode="auto">
          <a:xfrm>
            <a:off x="2286000" y="3505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3</a:t>
            </a:r>
          </a:p>
        </p:txBody>
      </p:sp>
      <p:sp>
        <p:nvSpPr>
          <p:cNvPr id="22542" name="Line 16"/>
          <p:cNvSpPr>
            <a:spLocks noChangeShapeType="1"/>
          </p:cNvSpPr>
          <p:nvPr/>
        </p:nvSpPr>
        <p:spPr bwMode="auto">
          <a:xfrm>
            <a:off x="6553200" y="3886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3" name="Rectangle 17"/>
          <p:cNvSpPr>
            <a:spLocks noChangeArrowheads="1"/>
          </p:cNvSpPr>
          <p:nvPr/>
        </p:nvSpPr>
        <p:spPr bwMode="auto">
          <a:xfrm>
            <a:off x="5867400" y="3505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3</a:t>
            </a:r>
          </a:p>
        </p:txBody>
      </p:sp>
      <p:sp>
        <p:nvSpPr>
          <p:cNvPr id="22544" name="Line 18"/>
          <p:cNvSpPr>
            <a:spLocks noChangeShapeType="1"/>
          </p:cNvSpPr>
          <p:nvPr/>
        </p:nvSpPr>
        <p:spPr bwMode="auto">
          <a:xfrm>
            <a:off x="2971800" y="3124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5" name="Rectangle 19"/>
          <p:cNvSpPr>
            <a:spLocks noChangeArrowheads="1"/>
          </p:cNvSpPr>
          <p:nvPr/>
        </p:nvSpPr>
        <p:spPr bwMode="auto">
          <a:xfrm>
            <a:off x="2286000" y="2743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4</a:t>
            </a:r>
          </a:p>
        </p:txBody>
      </p:sp>
      <p:sp>
        <p:nvSpPr>
          <p:cNvPr id="22546" name="Line 20"/>
          <p:cNvSpPr>
            <a:spLocks noChangeShapeType="1"/>
          </p:cNvSpPr>
          <p:nvPr/>
        </p:nvSpPr>
        <p:spPr bwMode="auto">
          <a:xfrm>
            <a:off x="6553200" y="3124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7" name="Rectangle 21"/>
          <p:cNvSpPr>
            <a:spLocks noChangeArrowheads="1"/>
          </p:cNvSpPr>
          <p:nvPr/>
        </p:nvSpPr>
        <p:spPr bwMode="auto">
          <a:xfrm>
            <a:off x="5867400" y="2743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4</a:t>
            </a:r>
          </a:p>
        </p:txBody>
      </p:sp>
      <p:sp>
        <p:nvSpPr>
          <p:cNvPr id="22548" name="Line 22"/>
          <p:cNvSpPr>
            <a:spLocks noChangeShapeType="1"/>
          </p:cNvSpPr>
          <p:nvPr/>
        </p:nvSpPr>
        <p:spPr bwMode="auto">
          <a:xfrm>
            <a:off x="2971800" y="2362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9" name="Rectangle 23"/>
          <p:cNvSpPr>
            <a:spLocks noChangeArrowheads="1"/>
          </p:cNvSpPr>
          <p:nvPr/>
        </p:nvSpPr>
        <p:spPr bwMode="auto">
          <a:xfrm>
            <a:off x="2286000" y="1981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5</a:t>
            </a:r>
          </a:p>
        </p:txBody>
      </p:sp>
      <p:sp>
        <p:nvSpPr>
          <p:cNvPr id="22550" name="Line 24"/>
          <p:cNvSpPr>
            <a:spLocks noChangeShapeType="1"/>
          </p:cNvSpPr>
          <p:nvPr/>
        </p:nvSpPr>
        <p:spPr bwMode="auto">
          <a:xfrm>
            <a:off x="6553200" y="2362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1" name="Rectangle 25"/>
          <p:cNvSpPr>
            <a:spLocks noChangeArrowheads="1"/>
          </p:cNvSpPr>
          <p:nvPr/>
        </p:nvSpPr>
        <p:spPr bwMode="auto">
          <a:xfrm>
            <a:off x="5867400" y="1981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5</a:t>
            </a:r>
          </a:p>
        </p:txBody>
      </p:sp>
      <p:sp>
        <p:nvSpPr>
          <p:cNvPr id="22552" name="Line 26"/>
          <p:cNvSpPr>
            <a:spLocks noChangeShapeType="1"/>
          </p:cNvSpPr>
          <p:nvPr/>
        </p:nvSpPr>
        <p:spPr bwMode="auto">
          <a:xfrm>
            <a:off x="3657600" y="2133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3" name="Text Box 27"/>
          <p:cNvSpPr txBox="1">
            <a:spLocks noChangeArrowheads="1"/>
          </p:cNvSpPr>
          <p:nvPr/>
        </p:nvSpPr>
        <p:spPr bwMode="auto">
          <a:xfrm>
            <a:off x="3886200" y="1752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5</a:t>
            </a:r>
          </a:p>
        </p:txBody>
      </p:sp>
      <p:sp>
        <p:nvSpPr>
          <p:cNvPr id="22554" name="Line 28"/>
          <p:cNvSpPr>
            <a:spLocks noChangeShapeType="1"/>
          </p:cNvSpPr>
          <p:nvPr/>
        </p:nvSpPr>
        <p:spPr bwMode="auto">
          <a:xfrm>
            <a:off x="3657600" y="2895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5" name="Text Box 29"/>
          <p:cNvSpPr txBox="1">
            <a:spLocks noChangeArrowheads="1"/>
          </p:cNvSpPr>
          <p:nvPr/>
        </p:nvSpPr>
        <p:spPr bwMode="auto">
          <a:xfrm>
            <a:off x="3886200" y="2514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4</a:t>
            </a:r>
          </a:p>
        </p:txBody>
      </p:sp>
      <p:sp>
        <p:nvSpPr>
          <p:cNvPr id="22556" name="Line 32"/>
          <p:cNvSpPr>
            <a:spLocks noChangeShapeType="1"/>
          </p:cNvSpPr>
          <p:nvPr/>
        </p:nvSpPr>
        <p:spPr bwMode="auto">
          <a:xfrm>
            <a:off x="3657600" y="3657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7" name="Text Box 33"/>
          <p:cNvSpPr txBox="1">
            <a:spLocks noChangeArrowheads="1"/>
          </p:cNvSpPr>
          <p:nvPr/>
        </p:nvSpPr>
        <p:spPr bwMode="auto">
          <a:xfrm>
            <a:off x="3886200" y="3276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3</a:t>
            </a:r>
          </a:p>
        </p:txBody>
      </p:sp>
      <p:sp>
        <p:nvSpPr>
          <p:cNvPr id="22558" name="Line 34"/>
          <p:cNvSpPr>
            <a:spLocks noChangeShapeType="1"/>
          </p:cNvSpPr>
          <p:nvPr/>
        </p:nvSpPr>
        <p:spPr bwMode="auto">
          <a:xfrm>
            <a:off x="3657600" y="4419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9" name="Text Box 35"/>
          <p:cNvSpPr txBox="1">
            <a:spLocks noChangeArrowheads="1"/>
          </p:cNvSpPr>
          <p:nvPr/>
        </p:nvSpPr>
        <p:spPr bwMode="auto">
          <a:xfrm>
            <a:off x="3886200" y="4038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2</a:t>
            </a:r>
          </a:p>
        </p:txBody>
      </p:sp>
      <p:sp>
        <p:nvSpPr>
          <p:cNvPr id="22560" name="Line 36"/>
          <p:cNvSpPr>
            <a:spLocks noChangeShapeType="1"/>
          </p:cNvSpPr>
          <p:nvPr/>
        </p:nvSpPr>
        <p:spPr bwMode="auto">
          <a:xfrm>
            <a:off x="3657600" y="5181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61" name="Text Box 37"/>
          <p:cNvSpPr txBox="1">
            <a:spLocks noChangeArrowheads="1"/>
          </p:cNvSpPr>
          <p:nvPr/>
        </p:nvSpPr>
        <p:spPr bwMode="auto">
          <a:xfrm>
            <a:off x="3886200" y="4800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1</a:t>
            </a:r>
          </a:p>
        </p:txBody>
      </p:sp>
      <p:sp>
        <p:nvSpPr>
          <p:cNvPr id="22562" name="Text Box 38"/>
          <p:cNvSpPr txBox="1">
            <a:spLocks noChangeArrowheads="1"/>
          </p:cNvSpPr>
          <p:nvPr/>
        </p:nvSpPr>
        <p:spPr bwMode="auto">
          <a:xfrm>
            <a:off x="76200" y="2362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4 dan 5</a:t>
            </a:r>
          </a:p>
        </p:txBody>
      </p:sp>
      <p:sp>
        <p:nvSpPr>
          <p:cNvPr id="22563" name="Text Box 39"/>
          <p:cNvSpPr txBox="1">
            <a:spLocks noChangeArrowheads="1"/>
          </p:cNvSpPr>
          <p:nvPr/>
        </p:nvSpPr>
        <p:spPr bwMode="auto">
          <a:xfrm>
            <a:off x="76200" y="3124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3 dan 4</a:t>
            </a:r>
          </a:p>
        </p:txBody>
      </p:sp>
      <p:sp>
        <p:nvSpPr>
          <p:cNvPr id="22564" name="Text Box 40"/>
          <p:cNvSpPr txBox="1">
            <a:spLocks noChangeArrowheads="1"/>
          </p:cNvSpPr>
          <p:nvPr/>
        </p:nvSpPr>
        <p:spPr bwMode="auto">
          <a:xfrm>
            <a:off x="76200" y="39004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2 dan 3</a:t>
            </a:r>
          </a:p>
        </p:txBody>
      </p:sp>
      <p:sp>
        <p:nvSpPr>
          <p:cNvPr id="22565" name="Text Box 41"/>
          <p:cNvSpPr txBox="1">
            <a:spLocks noChangeArrowheads="1"/>
          </p:cNvSpPr>
          <p:nvPr/>
        </p:nvSpPr>
        <p:spPr bwMode="auto">
          <a:xfrm>
            <a:off x="76200" y="46624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1 dan 2</a:t>
            </a:r>
          </a:p>
        </p:txBody>
      </p:sp>
      <p:sp>
        <p:nvSpPr>
          <p:cNvPr id="22566" name="Text Box 42"/>
          <p:cNvSpPr txBox="1">
            <a:spLocks noChangeArrowheads="1"/>
          </p:cNvSpPr>
          <p:nvPr/>
        </p:nvSpPr>
        <p:spPr bwMode="auto">
          <a:xfrm>
            <a:off x="2514600" y="16002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Host 1</a:t>
            </a:r>
          </a:p>
        </p:txBody>
      </p:sp>
      <p:sp>
        <p:nvSpPr>
          <p:cNvPr id="22567" name="Text Box 43"/>
          <p:cNvSpPr txBox="1">
            <a:spLocks noChangeArrowheads="1"/>
          </p:cNvSpPr>
          <p:nvPr/>
        </p:nvSpPr>
        <p:spPr bwMode="auto">
          <a:xfrm>
            <a:off x="6096000" y="16002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Host 2</a:t>
            </a:r>
          </a:p>
        </p:txBody>
      </p:sp>
      <p:sp>
        <p:nvSpPr>
          <p:cNvPr id="22568" name="Text Box 44"/>
          <p:cNvSpPr txBox="1">
            <a:spLocks noChangeArrowheads="1"/>
          </p:cNvSpPr>
          <p:nvPr/>
        </p:nvSpPr>
        <p:spPr bwMode="auto">
          <a:xfrm>
            <a:off x="5562600" y="2362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4 dan 5</a:t>
            </a:r>
          </a:p>
        </p:txBody>
      </p:sp>
      <p:sp>
        <p:nvSpPr>
          <p:cNvPr id="22569" name="Text Box 45"/>
          <p:cNvSpPr txBox="1">
            <a:spLocks noChangeArrowheads="1"/>
          </p:cNvSpPr>
          <p:nvPr/>
        </p:nvSpPr>
        <p:spPr bwMode="auto">
          <a:xfrm>
            <a:off x="5562600" y="30622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3 dan 4</a:t>
            </a:r>
          </a:p>
        </p:txBody>
      </p:sp>
      <p:sp>
        <p:nvSpPr>
          <p:cNvPr id="22570" name="Text Box 46"/>
          <p:cNvSpPr txBox="1">
            <a:spLocks noChangeArrowheads="1"/>
          </p:cNvSpPr>
          <p:nvPr/>
        </p:nvSpPr>
        <p:spPr bwMode="auto">
          <a:xfrm>
            <a:off x="5562600" y="3886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2 dan 3</a:t>
            </a:r>
          </a:p>
        </p:txBody>
      </p:sp>
      <p:sp>
        <p:nvSpPr>
          <p:cNvPr id="22571" name="Text Box 47"/>
          <p:cNvSpPr txBox="1">
            <a:spLocks noChangeArrowheads="1"/>
          </p:cNvSpPr>
          <p:nvPr/>
        </p:nvSpPr>
        <p:spPr bwMode="auto">
          <a:xfrm>
            <a:off x="5562600" y="46624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1 dan 2</a:t>
            </a:r>
          </a:p>
        </p:txBody>
      </p:sp>
    </p:spTree>
    <p:extLst>
      <p:ext uri="{BB962C8B-B14F-4D97-AF65-F5344CB8AC3E}">
        <p14:creationId xmlns:p14="http://schemas.microsoft.com/office/powerpoint/2010/main" val="37554203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Model OSI</a:t>
            </a:r>
          </a:p>
        </p:txBody>
      </p:sp>
      <p:sp>
        <p:nvSpPr>
          <p:cNvPr id="23555" name="Rectangle 3"/>
          <p:cNvSpPr>
            <a:spLocks noGrp="1" noChangeArrowheads="1"/>
          </p:cNvSpPr>
          <p:nvPr>
            <p:ph type="body" idx="1"/>
          </p:nvPr>
        </p:nvSpPr>
        <p:spPr/>
        <p:txBody>
          <a:bodyPr/>
          <a:lstStyle/>
          <a:p>
            <a:pPr eaLnBrk="1" hangingPunct="1">
              <a:lnSpc>
                <a:spcPct val="80000"/>
              </a:lnSpc>
            </a:pPr>
            <a:r>
              <a:rPr lang="en-US" sz="2800" smtClean="0"/>
              <a:t>Open Source Interconnection</a:t>
            </a:r>
          </a:p>
          <a:p>
            <a:pPr eaLnBrk="1" hangingPunct="1">
              <a:lnSpc>
                <a:spcPct val="80000"/>
              </a:lnSpc>
            </a:pPr>
            <a:r>
              <a:rPr lang="en-US" sz="2800" smtClean="0"/>
              <a:t>Dibuat oleh International Standard Organization untuk memberikan model umum untuk jaringan komunikasi data</a:t>
            </a:r>
          </a:p>
          <a:p>
            <a:pPr eaLnBrk="1" hangingPunct="1">
              <a:lnSpc>
                <a:spcPct val="80000"/>
              </a:lnSpc>
            </a:pPr>
            <a:r>
              <a:rPr lang="en-US" sz="2800" smtClean="0"/>
              <a:t>Terdiri dari 7 layer:</a:t>
            </a:r>
          </a:p>
          <a:p>
            <a:pPr lvl="1" eaLnBrk="1" hangingPunct="1">
              <a:lnSpc>
                <a:spcPct val="80000"/>
              </a:lnSpc>
            </a:pPr>
            <a:r>
              <a:rPr lang="en-US" sz="2400" smtClean="0"/>
              <a:t>Physical layer</a:t>
            </a:r>
          </a:p>
          <a:p>
            <a:pPr lvl="1" eaLnBrk="1" hangingPunct="1">
              <a:lnSpc>
                <a:spcPct val="80000"/>
              </a:lnSpc>
            </a:pPr>
            <a:r>
              <a:rPr lang="en-US" sz="2400" smtClean="0"/>
              <a:t>Data link layer</a:t>
            </a:r>
          </a:p>
          <a:p>
            <a:pPr lvl="1" eaLnBrk="1" hangingPunct="1">
              <a:lnSpc>
                <a:spcPct val="80000"/>
              </a:lnSpc>
            </a:pPr>
            <a:r>
              <a:rPr lang="en-US" sz="2400" smtClean="0"/>
              <a:t>Network layer</a:t>
            </a:r>
          </a:p>
          <a:p>
            <a:pPr lvl="1" eaLnBrk="1" hangingPunct="1">
              <a:lnSpc>
                <a:spcPct val="80000"/>
              </a:lnSpc>
            </a:pPr>
            <a:r>
              <a:rPr lang="en-US" sz="2400" smtClean="0"/>
              <a:t>Transport layer</a:t>
            </a:r>
          </a:p>
          <a:p>
            <a:pPr lvl="1" eaLnBrk="1" hangingPunct="1">
              <a:lnSpc>
                <a:spcPct val="80000"/>
              </a:lnSpc>
            </a:pPr>
            <a:r>
              <a:rPr lang="en-US" sz="2400" smtClean="0"/>
              <a:t>Session layer</a:t>
            </a:r>
          </a:p>
          <a:p>
            <a:pPr lvl="1" eaLnBrk="1" hangingPunct="1">
              <a:lnSpc>
                <a:spcPct val="80000"/>
              </a:lnSpc>
            </a:pPr>
            <a:r>
              <a:rPr lang="en-US" sz="2400" smtClean="0"/>
              <a:t>Presentation layer</a:t>
            </a:r>
          </a:p>
          <a:p>
            <a:pPr lvl="1" eaLnBrk="1" hangingPunct="1">
              <a:lnSpc>
                <a:spcPct val="80000"/>
              </a:lnSpc>
            </a:pPr>
            <a:r>
              <a:rPr lang="en-US" sz="2400" smtClean="0"/>
              <a:t>Application layer</a:t>
            </a:r>
          </a:p>
        </p:txBody>
      </p:sp>
    </p:spTree>
    <p:extLst>
      <p:ext uri="{BB962C8B-B14F-4D97-AF65-F5344CB8AC3E}">
        <p14:creationId xmlns:p14="http://schemas.microsoft.com/office/powerpoint/2010/main" val="11970800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762000"/>
            <a:ext cx="8229600" cy="655638"/>
          </a:xfrm>
        </p:spPr>
        <p:txBody>
          <a:bodyPr/>
          <a:lstStyle/>
          <a:p>
            <a:pPr eaLnBrk="1" hangingPunct="1"/>
            <a:r>
              <a:rPr lang="en-US" b="1" dirty="0" smtClean="0">
                <a:solidFill>
                  <a:srgbClr val="FF0000"/>
                </a:solidFill>
              </a:rPr>
              <a:t>Model OSI</a:t>
            </a:r>
          </a:p>
        </p:txBody>
      </p:sp>
      <p:pic>
        <p:nvPicPr>
          <p:cNvPr id="24579" name="Picture 10" descr="The OSI Model">
            <a:hlinkClick r:id="rId2" tooltip="The OSI Model"/>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752600"/>
            <a:ext cx="4972050" cy="4067175"/>
          </a:xfrm>
        </p:spPr>
      </p:pic>
      <p:sp>
        <p:nvSpPr>
          <p:cNvPr id="24580" name="Text Box 12"/>
          <p:cNvSpPr txBox="1">
            <a:spLocks noChangeArrowheads="1"/>
          </p:cNvSpPr>
          <p:nvPr/>
        </p:nvSpPr>
        <p:spPr bwMode="auto">
          <a:xfrm>
            <a:off x="1828800" y="6034088"/>
            <a:ext cx="504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Sumber: </a:t>
            </a:r>
            <a:r>
              <a:rPr lang="en-US">
                <a:hlinkClick r:id="rId4"/>
              </a:rPr>
              <a:t>http://en.wikipedia.org/wiki/OSI_model</a:t>
            </a:r>
            <a:r>
              <a:rPr lang="en-US"/>
              <a:t> </a:t>
            </a:r>
          </a:p>
        </p:txBody>
      </p:sp>
    </p:spTree>
    <p:extLst>
      <p:ext uri="{BB962C8B-B14F-4D97-AF65-F5344CB8AC3E}">
        <p14:creationId xmlns:p14="http://schemas.microsoft.com/office/powerpoint/2010/main" val="11597589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Physical Layer</a:t>
            </a:r>
          </a:p>
        </p:txBody>
      </p:sp>
      <p:sp>
        <p:nvSpPr>
          <p:cNvPr id="25603" name="Rectangle 3"/>
          <p:cNvSpPr>
            <a:spLocks noGrp="1" noChangeArrowheads="1"/>
          </p:cNvSpPr>
          <p:nvPr>
            <p:ph type="body" idx="1"/>
          </p:nvPr>
        </p:nvSpPr>
        <p:spPr>
          <a:xfrm>
            <a:off x="457200" y="1600200"/>
            <a:ext cx="8229600" cy="4572000"/>
          </a:xfrm>
        </p:spPr>
        <p:txBody>
          <a:bodyPr/>
          <a:lstStyle/>
          <a:p>
            <a:pPr eaLnBrk="1" hangingPunct="1">
              <a:lnSpc>
                <a:spcPct val="80000"/>
              </a:lnSpc>
            </a:pPr>
            <a:r>
              <a:rPr lang="en-US" sz="2000" smtClean="0"/>
              <a:t>Menangani pengiriman bit-bit data melalui saluran komunikasi</a:t>
            </a:r>
          </a:p>
          <a:p>
            <a:pPr eaLnBrk="1" hangingPunct="1">
              <a:lnSpc>
                <a:spcPct val="80000"/>
              </a:lnSpc>
            </a:pPr>
            <a:r>
              <a:rPr lang="en-US" sz="2000" smtClean="0"/>
              <a:t>Memastikan jika entiti satu mengirimkan bit 1, maka entiti yang lain juga harus menerima bit 1</a:t>
            </a:r>
          </a:p>
          <a:p>
            <a:pPr eaLnBrk="1" hangingPunct="1">
              <a:lnSpc>
                <a:spcPct val="80000"/>
              </a:lnSpc>
            </a:pPr>
            <a:r>
              <a:rPr lang="en-US" sz="2000" smtClean="0"/>
              <a:t>Fungsi utama untuk menentukan</a:t>
            </a:r>
          </a:p>
          <a:p>
            <a:pPr lvl="1" eaLnBrk="1" hangingPunct="1">
              <a:lnSpc>
                <a:spcPct val="80000"/>
              </a:lnSpc>
            </a:pPr>
            <a:r>
              <a:rPr lang="en-US" sz="1800" smtClean="0"/>
              <a:t>berapa volt untuk bit 1 dan 0</a:t>
            </a:r>
          </a:p>
          <a:p>
            <a:pPr lvl="1" eaLnBrk="1" hangingPunct="1">
              <a:lnSpc>
                <a:spcPct val="80000"/>
              </a:lnSpc>
            </a:pPr>
            <a:r>
              <a:rPr lang="en-US" sz="1800" smtClean="0"/>
              <a:t>berapa nanoseconds bit dapat bertahan di saluran komunikasi</a:t>
            </a:r>
          </a:p>
          <a:p>
            <a:pPr lvl="1" eaLnBrk="1" hangingPunct="1">
              <a:lnSpc>
                <a:spcPct val="80000"/>
              </a:lnSpc>
            </a:pPr>
            <a:r>
              <a:rPr lang="en-US" sz="1800" smtClean="0"/>
              <a:t>kapan koneksi awal dibuat dan diputuskan ketika dua entiti selesai melakukan pertukaran data</a:t>
            </a:r>
          </a:p>
          <a:p>
            <a:pPr lvl="1" eaLnBrk="1" hangingPunct="1">
              <a:lnSpc>
                <a:spcPct val="80000"/>
              </a:lnSpc>
            </a:pPr>
            <a:r>
              <a:rPr lang="en-US" sz="1800" smtClean="0"/>
              <a:t>jumlah pin yang digunakan oleh network connector dan fungsi dari setiap pin</a:t>
            </a:r>
          </a:p>
          <a:p>
            <a:pPr eaLnBrk="1" hangingPunct="1">
              <a:lnSpc>
                <a:spcPct val="80000"/>
              </a:lnSpc>
            </a:pPr>
            <a:r>
              <a:rPr lang="en-US" sz="2000" smtClean="0"/>
              <a:t>Contoh: token ring, IEEE 802.11</a:t>
            </a:r>
          </a:p>
          <a:p>
            <a:pPr eaLnBrk="1" hangingPunct="1">
              <a:lnSpc>
                <a:spcPct val="80000"/>
              </a:lnSpc>
            </a:pPr>
            <a:r>
              <a:rPr lang="en-US" sz="2000" smtClean="0"/>
              <a:t>Perangkat yang beroperasi di layer ini adalah hub, repeater, network adapter/network interface card, dan host bus adapter (digunakan di storage area network)</a:t>
            </a:r>
          </a:p>
        </p:txBody>
      </p:sp>
    </p:spTree>
    <p:extLst>
      <p:ext uri="{BB962C8B-B14F-4D97-AF65-F5344CB8AC3E}">
        <p14:creationId xmlns:p14="http://schemas.microsoft.com/office/powerpoint/2010/main" val="35960438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Data Link Layer</a:t>
            </a:r>
          </a:p>
        </p:txBody>
      </p:sp>
      <p:sp>
        <p:nvSpPr>
          <p:cNvPr id="26627"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800" smtClean="0"/>
              <a:t>Menyediakan prosedur pengiriman data antar jaringan</a:t>
            </a:r>
          </a:p>
          <a:p>
            <a:pPr eaLnBrk="1" hangingPunct="1">
              <a:lnSpc>
                <a:spcPct val="80000"/>
              </a:lnSpc>
            </a:pPr>
            <a:r>
              <a:rPr lang="en-US" sz="2800" smtClean="0"/>
              <a:t>Mendeteksi dan mengkoreksi error yang mungkin terjadi di physical layer</a:t>
            </a:r>
          </a:p>
          <a:p>
            <a:pPr eaLnBrk="1" hangingPunct="1">
              <a:lnSpc>
                <a:spcPct val="80000"/>
              </a:lnSpc>
            </a:pPr>
            <a:r>
              <a:rPr lang="en-US" sz="2800" smtClean="0"/>
              <a:t>Memiliki address secara fisik yang sudah di-kode-kan secara langsung ke network card pada saat pembuatan card tersebut (disebut </a:t>
            </a:r>
            <a:r>
              <a:rPr lang="en-US" sz="2800" b="1" smtClean="0"/>
              <a:t>MAC Address</a:t>
            </a:r>
            <a:r>
              <a:rPr lang="en-US" sz="2800" smtClean="0"/>
              <a:t>)</a:t>
            </a:r>
          </a:p>
          <a:p>
            <a:pPr eaLnBrk="1" hangingPunct="1">
              <a:lnSpc>
                <a:spcPct val="80000"/>
              </a:lnSpc>
            </a:pPr>
            <a:r>
              <a:rPr lang="en-US" sz="2800" smtClean="0"/>
              <a:t>Contoh: Ethernet, HDLC, Aloha, IEEE 802 LAN, FDDI </a:t>
            </a:r>
          </a:p>
          <a:p>
            <a:pPr eaLnBrk="1" hangingPunct="1">
              <a:lnSpc>
                <a:spcPct val="80000"/>
              </a:lnSpc>
            </a:pPr>
            <a:r>
              <a:rPr lang="en-US" sz="2800" smtClean="0"/>
              <a:t>Perangkat yang beroperasi di layer ini adalah bridge dan layer-2 switch </a:t>
            </a:r>
          </a:p>
        </p:txBody>
      </p:sp>
    </p:spTree>
    <p:extLst>
      <p:ext uri="{BB962C8B-B14F-4D97-AF65-F5344CB8AC3E}">
        <p14:creationId xmlns:p14="http://schemas.microsoft.com/office/powerpoint/2010/main" val="24457965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Network Layer</a:t>
            </a:r>
          </a:p>
        </p:txBody>
      </p:sp>
      <p:sp>
        <p:nvSpPr>
          <p:cNvPr id="27651" name="Rectangle 3"/>
          <p:cNvSpPr>
            <a:spLocks noGrp="1" noChangeArrowheads="1"/>
          </p:cNvSpPr>
          <p:nvPr>
            <p:ph type="body" idx="1"/>
          </p:nvPr>
        </p:nvSpPr>
        <p:spPr/>
        <p:txBody>
          <a:bodyPr/>
          <a:lstStyle/>
          <a:p>
            <a:pPr eaLnBrk="1" hangingPunct="1">
              <a:lnSpc>
                <a:spcPct val="80000"/>
              </a:lnSpc>
            </a:pPr>
            <a:r>
              <a:rPr lang="en-US" sz="2000" smtClean="0"/>
              <a:t>Menentukan prosedur pengiriman data sekuensial dengan berbagai macam ukuran, dari sumber ke tujuan, melalui satu atau beberapa jaringan, dengan tetap mempertahankan Quality of Service (QoS) yang diminta oleh transport layer</a:t>
            </a:r>
          </a:p>
          <a:p>
            <a:pPr eaLnBrk="1" hangingPunct="1">
              <a:lnSpc>
                <a:spcPct val="80000"/>
              </a:lnSpc>
            </a:pPr>
            <a:r>
              <a:rPr lang="en-US" sz="2000" smtClean="0"/>
              <a:t>Fungsi:</a:t>
            </a:r>
          </a:p>
          <a:p>
            <a:pPr lvl="1" eaLnBrk="1" hangingPunct="1">
              <a:lnSpc>
                <a:spcPct val="80000"/>
              </a:lnSpc>
            </a:pPr>
            <a:r>
              <a:rPr lang="en-US" sz="1800" smtClean="0"/>
              <a:t>Routing: menentukan jalur pengiriman dari sumber ke tujuan, bisa statik (menggunakan tabel statik yang cocok untuk jaringan yang jarang sekali berubah) atau dinamis (menentukan jalur baru untuk setiap data yang dikirimkan)</a:t>
            </a:r>
          </a:p>
          <a:p>
            <a:pPr lvl="1" eaLnBrk="1" hangingPunct="1">
              <a:lnSpc>
                <a:spcPct val="80000"/>
              </a:lnSpc>
            </a:pPr>
            <a:r>
              <a:rPr lang="en-US" sz="1800" smtClean="0"/>
              <a:t>Pengendalian kongesti (kemacetan pada proses pengiriman data)</a:t>
            </a:r>
          </a:p>
          <a:p>
            <a:pPr lvl="1" eaLnBrk="1" hangingPunct="1">
              <a:lnSpc>
                <a:spcPct val="80000"/>
              </a:lnSpc>
            </a:pPr>
            <a:r>
              <a:rPr lang="en-US" sz="1800" smtClean="0"/>
              <a:t>Mempertahankan QoS (delay, transit time, jitter, dll)</a:t>
            </a:r>
          </a:p>
          <a:p>
            <a:pPr lvl="1" eaLnBrk="1" hangingPunct="1">
              <a:lnSpc>
                <a:spcPct val="80000"/>
              </a:lnSpc>
            </a:pPr>
            <a:r>
              <a:rPr lang="en-US" sz="1800" smtClean="0"/>
              <a:t>Menyediakan interface untuk jaringan-jaringan yang berbeda agar dapat saling berkomunikasi</a:t>
            </a:r>
          </a:p>
          <a:p>
            <a:pPr eaLnBrk="1" hangingPunct="1">
              <a:lnSpc>
                <a:spcPct val="80000"/>
              </a:lnSpc>
            </a:pPr>
            <a:r>
              <a:rPr lang="en-US" sz="2000" smtClean="0"/>
              <a:t>Contoh: Internet Protocol (IP)</a:t>
            </a:r>
          </a:p>
          <a:p>
            <a:pPr eaLnBrk="1" hangingPunct="1">
              <a:lnSpc>
                <a:spcPct val="80000"/>
              </a:lnSpc>
            </a:pPr>
            <a:r>
              <a:rPr lang="en-US" sz="2000" smtClean="0"/>
              <a:t>Perangkat yang beroperasi di layer ini adalah router dan layer-3 switch</a:t>
            </a:r>
          </a:p>
        </p:txBody>
      </p:sp>
    </p:spTree>
    <p:extLst>
      <p:ext uri="{BB962C8B-B14F-4D97-AF65-F5344CB8AC3E}">
        <p14:creationId xmlns:p14="http://schemas.microsoft.com/office/powerpoint/2010/main" val="20650764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8229600" cy="1143000"/>
          </a:xfrm>
        </p:spPr>
        <p:txBody>
          <a:bodyPr/>
          <a:lstStyle/>
          <a:p>
            <a:pPr eaLnBrk="1" hangingPunct="1"/>
            <a:r>
              <a:rPr lang="en-US" b="1" dirty="0" smtClean="0">
                <a:solidFill>
                  <a:srgbClr val="FF0000"/>
                </a:solidFill>
              </a:rPr>
              <a:t>Transport Layer</a:t>
            </a:r>
          </a:p>
        </p:txBody>
      </p:sp>
      <p:sp>
        <p:nvSpPr>
          <p:cNvPr id="28675" name="Rectangle 3"/>
          <p:cNvSpPr>
            <a:spLocks noGrp="1" noChangeArrowheads="1"/>
          </p:cNvSpPr>
          <p:nvPr>
            <p:ph type="body" idx="1"/>
          </p:nvPr>
        </p:nvSpPr>
        <p:spPr>
          <a:xfrm>
            <a:off x="457200" y="1600200"/>
            <a:ext cx="8229600" cy="4800600"/>
          </a:xfrm>
        </p:spPr>
        <p:txBody>
          <a:bodyPr/>
          <a:lstStyle/>
          <a:p>
            <a:pPr eaLnBrk="1" hangingPunct="1">
              <a:lnSpc>
                <a:spcPct val="80000"/>
              </a:lnSpc>
            </a:pPr>
            <a:r>
              <a:rPr lang="en-US" sz="2400" smtClean="0"/>
              <a:t>Menerima data dari layer diatasnya, memecah data menjadi unit-unit yang lebih kecil (sering disebut </a:t>
            </a:r>
            <a:r>
              <a:rPr lang="en-US" sz="2400" b="1" smtClean="0"/>
              <a:t>packet</a:t>
            </a:r>
            <a:r>
              <a:rPr lang="en-US" sz="2400" smtClean="0"/>
              <a:t>), meneruskannya ke network layer dan memastikan semua packets tiba di ujung penerima tanpa ada error</a:t>
            </a:r>
          </a:p>
          <a:p>
            <a:pPr eaLnBrk="1" hangingPunct="1">
              <a:lnSpc>
                <a:spcPct val="80000"/>
              </a:lnSpc>
            </a:pPr>
            <a:r>
              <a:rPr lang="en-US" sz="2400" smtClean="0"/>
              <a:t>Layer ini harus melakukan proses diatas secara efisien dan memastikan layer diatas tidak terpengaruh terhadap perubahan teknologi hardware</a:t>
            </a:r>
          </a:p>
          <a:p>
            <a:pPr eaLnBrk="1" hangingPunct="1">
              <a:lnSpc>
                <a:spcPct val="80000"/>
              </a:lnSpc>
            </a:pPr>
            <a:r>
              <a:rPr lang="en-US" sz="2400" smtClean="0"/>
              <a:t>Fungsi:</a:t>
            </a:r>
          </a:p>
          <a:p>
            <a:pPr lvl="1" eaLnBrk="1" hangingPunct="1">
              <a:lnSpc>
                <a:spcPct val="80000"/>
              </a:lnSpc>
            </a:pPr>
            <a:r>
              <a:rPr lang="en-US" sz="2000" smtClean="0"/>
              <a:t>Flow control</a:t>
            </a:r>
          </a:p>
          <a:p>
            <a:pPr lvl="1" eaLnBrk="1" hangingPunct="1">
              <a:lnSpc>
                <a:spcPct val="80000"/>
              </a:lnSpc>
            </a:pPr>
            <a:r>
              <a:rPr lang="en-US" sz="2000" smtClean="0"/>
              <a:t>Segmentation/desegmentation</a:t>
            </a:r>
          </a:p>
          <a:p>
            <a:pPr lvl="1" eaLnBrk="1" hangingPunct="1">
              <a:lnSpc>
                <a:spcPct val="80000"/>
              </a:lnSpc>
            </a:pPr>
            <a:r>
              <a:rPr lang="en-US" sz="2000" smtClean="0"/>
              <a:t>Error control</a:t>
            </a:r>
          </a:p>
          <a:p>
            <a:pPr eaLnBrk="1" hangingPunct="1">
              <a:lnSpc>
                <a:spcPct val="80000"/>
              </a:lnSpc>
            </a:pPr>
            <a:r>
              <a:rPr lang="en-US" sz="2400" smtClean="0"/>
              <a:t>Contoh: Transmission Control Protocol (TCP), User Datagram Protocol (UDP), Stream Control Transmission Protocol (SCTP)</a:t>
            </a:r>
          </a:p>
        </p:txBody>
      </p:sp>
    </p:spTree>
    <p:extLst>
      <p:ext uri="{BB962C8B-B14F-4D97-AF65-F5344CB8AC3E}">
        <p14:creationId xmlns:p14="http://schemas.microsoft.com/office/powerpoint/2010/main" val="1605191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Session Layer</a:t>
            </a:r>
          </a:p>
        </p:txBody>
      </p:sp>
      <p:sp>
        <p:nvSpPr>
          <p:cNvPr id="29699" name="Rectangle 3"/>
          <p:cNvSpPr>
            <a:spLocks noGrp="1" noChangeArrowheads="1"/>
          </p:cNvSpPr>
          <p:nvPr>
            <p:ph type="body" idx="1"/>
          </p:nvPr>
        </p:nvSpPr>
        <p:spPr/>
        <p:txBody>
          <a:bodyPr/>
          <a:lstStyle/>
          <a:p>
            <a:pPr eaLnBrk="1" hangingPunct="1">
              <a:lnSpc>
                <a:spcPct val="90000"/>
              </a:lnSpc>
            </a:pPr>
            <a:r>
              <a:rPr lang="en-US" sz="2800" smtClean="0"/>
              <a:t>Mengijinkan user-user yang menggunakan mesin yang berbeda untuk membuat dialog (session) diantara mereka</a:t>
            </a:r>
          </a:p>
          <a:p>
            <a:pPr eaLnBrk="1" hangingPunct="1">
              <a:lnSpc>
                <a:spcPct val="90000"/>
              </a:lnSpc>
            </a:pPr>
            <a:r>
              <a:rPr lang="en-US" sz="2800" smtClean="0"/>
              <a:t>Fungsi:</a:t>
            </a:r>
          </a:p>
          <a:p>
            <a:pPr lvl="1" eaLnBrk="1" hangingPunct="1">
              <a:lnSpc>
                <a:spcPct val="90000"/>
              </a:lnSpc>
            </a:pPr>
            <a:r>
              <a:rPr lang="en-US" sz="2400" smtClean="0"/>
              <a:t>Pengendalian dialog: memantau giliran pengiriman</a:t>
            </a:r>
          </a:p>
          <a:p>
            <a:pPr lvl="1" eaLnBrk="1" hangingPunct="1">
              <a:lnSpc>
                <a:spcPct val="90000"/>
              </a:lnSpc>
            </a:pPr>
            <a:r>
              <a:rPr lang="en-US" sz="2400" smtClean="0"/>
              <a:t>Pengelolaan token: mencegah dua pihak untuk melakukan operasi yang sangat kritis dan penting secara bersamaan</a:t>
            </a:r>
          </a:p>
          <a:p>
            <a:pPr lvl="1" eaLnBrk="1" hangingPunct="1">
              <a:lnSpc>
                <a:spcPct val="90000"/>
              </a:lnSpc>
            </a:pPr>
            <a:r>
              <a:rPr lang="en-US" sz="2400" smtClean="0"/>
              <a:t>Sinkronisasi: menandai bagian data yang belum terkirim sesaat crash pengiriman terjadi, sehingga pengiriman bisa dilanjutkan tepat ke bagian tersebut</a:t>
            </a:r>
          </a:p>
        </p:txBody>
      </p:sp>
    </p:spTree>
    <p:extLst>
      <p:ext uri="{BB962C8B-B14F-4D97-AF65-F5344CB8AC3E}">
        <p14:creationId xmlns:p14="http://schemas.microsoft.com/office/powerpoint/2010/main" val="32804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2291"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2292"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D114BB3E-ADF6-4865-895F-739BE20608E1}" type="slidenum">
              <a:rPr lang="en-US" sz="900"/>
              <a:pPr/>
              <a:t>14</a:t>
            </a:fld>
            <a:endParaRPr lang="en-US" sz="900"/>
          </a:p>
        </p:txBody>
      </p:sp>
      <p:sp>
        <p:nvSpPr>
          <p:cNvPr id="12293" name="Rectangle 2"/>
          <p:cNvSpPr>
            <a:spLocks noChangeArrowheads="1"/>
          </p:cNvSpPr>
          <p:nvPr/>
        </p:nvSpPr>
        <p:spPr bwMode="auto">
          <a:xfrm>
            <a:off x="685307" y="609600"/>
            <a:ext cx="723969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endParaRPr lang="id-ID" sz="4000" b="1">
              <a:latin typeface="Times New Roman" pitchFamily="18" charset="0"/>
            </a:endParaRPr>
          </a:p>
        </p:txBody>
      </p:sp>
      <p:sp>
        <p:nvSpPr>
          <p:cNvPr id="12294" name="Rectangle 5"/>
          <p:cNvSpPr>
            <a:spLocks noChangeArrowheads="1"/>
          </p:cNvSpPr>
          <p:nvPr/>
        </p:nvSpPr>
        <p:spPr bwMode="auto">
          <a:xfrm>
            <a:off x="838441" y="2361903"/>
            <a:ext cx="2742745" cy="257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marL="458720" indent="-458720" defTabSz="914430">
              <a:spcBef>
                <a:spcPct val="50000"/>
              </a:spcBef>
              <a:buFontTx/>
              <a:buAutoNum type="arabicPeriod"/>
            </a:pPr>
            <a:r>
              <a:rPr kumimoji="1" lang="en-US" sz="1900"/>
              <a:t>Alat Input</a:t>
            </a:r>
          </a:p>
          <a:p>
            <a:pPr marL="458720" indent="-458720" defTabSz="914430">
              <a:spcBef>
                <a:spcPct val="50000"/>
              </a:spcBef>
              <a:buFontTx/>
              <a:buAutoNum type="arabicPeriod"/>
            </a:pPr>
            <a:r>
              <a:rPr kumimoji="1" lang="en-US" sz="1900"/>
              <a:t>Alat Proses</a:t>
            </a:r>
          </a:p>
          <a:p>
            <a:pPr marL="458720" indent="-458720" defTabSz="914430">
              <a:spcBef>
                <a:spcPct val="50000"/>
              </a:spcBef>
              <a:buFontTx/>
              <a:buAutoNum type="arabicPeriod"/>
            </a:pPr>
            <a:r>
              <a:rPr kumimoji="1" lang="en-US" sz="1900"/>
              <a:t>Alat Penyimpanan</a:t>
            </a:r>
          </a:p>
          <a:p>
            <a:pPr marL="458720" indent="-458720" defTabSz="914430">
              <a:spcBef>
                <a:spcPct val="50000"/>
              </a:spcBef>
              <a:buFontTx/>
              <a:buAutoNum type="arabicPeriod"/>
            </a:pPr>
            <a:r>
              <a:rPr kumimoji="1" lang="en-US" sz="1900"/>
              <a:t>Alat Output</a:t>
            </a:r>
          </a:p>
          <a:p>
            <a:pPr marL="458720" indent="-458720" defTabSz="914430">
              <a:spcBef>
                <a:spcPct val="50000"/>
              </a:spcBef>
              <a:buFontTx/>
              <a:buAutoNum type="arabicPeriod"/>
            </a:pPr>
            <a:r>
              <a:rPr kumimoji="1" lang="en-US" sz="1900"/>
              <a:t>Alat Komunikasi</a:t>
            </a:r>
          </a:p>
          <a:p>
            <a:pPr marL="458720" indent="-458720" defTabSz="914430">
              <a:spcBef>
                <a:spcPct val="50000"/>
              </a:spcBef>
            </a:pPr>
            <a:endParaRPr kumimoji="1" lang="en-US" sz="1900"/>
          </a:p>
        </p:txBody>
      </p:sp>
      <p:sp>
        <p:nvSpPr>
          <p:cNvPr id="12295" name="Rectangle 6"/>
          <p:cNvSpPr>
            <a:spLocks noChangeArrowheads="1"/>
          </p:cNvSpPr>
          <p:nvPr/>
        </p:nvSpPr>
        <p:spPr bwMode="auto">
          <a:xfrm>
            <a:off x="685307" y="1751708"/>
            <a:ext cx="5628298" cy="46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2400" dirty="0" err="1"/>
              <a:t>Komponen</a:t>
            </a:r>
            <a:r>
              <a:rPr kumimoji="1" lang="en-US" sz="2400" dirty="0"/>
              <a:t> </a:t>
            </a:r>
            <a:r>
              <a:rPr kumimoji="1" lang="en-US" sz="2400" dirty="0" err="1"/>
              <a:t>Pokok</a:t>
            </a:r>
            <a:r>
              <a:rPr kumimoji="1" lang="en-US" sz="2400" dirty="0"/>
              <a:t> Hardware </a:t>
            </a:r>
            <a:r>
              <a:rPr kumimoji="1" lang="en-US" sz="2400" dirty="0" err="1"/>
              <a:t>Komputer</a:t>
            </a:r>
            <a:r>
              <a:rPr kumimoji="1" lang="en-US" sz="2400" dirty="0"/>
              <a:t> :</a:t>
            </a:r>
          </a:p>
        </p:txBody>
      </p:sp>
      <p:sp>
        <p:nvSpPr>
          <p:cNvPr id="12296" name="Rectangle 7"/>
          <p:cNvSpPr>
            <a:spLocks noChangeArrowheads="1"/>
          </p:cNvSpPr>
          <p:nvPr/>
        </p:nvSpPr>
        <p:spPr bwMode="auto">
          <a:xfrm>
            <a:off x="3810127" y="2667000"/>
            <a:ext cx="685307" cy="4569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5</a:t>
            </a:r>
          </a:p>
        </p:txBody>
      </p:sp>
      <p:sp>
        <p:nvSpPr>
          <p:cNvPr id="12297" name="Rectangle 8"/>
          <p:cNvSpPr>
            <a:spLocks noChangeArrowheads="1"/>
          </p:cNvSpPr>
          <p:nvPr/>
        </p:nvSpPr>
        <p:spPr bwMode="auto">
          <a:xfrm>
            <a:off x="6857621" y="2667000"/>
            <a:ext cx="685307" cy="4569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4</a:t>
            </a:r>
          </a:p>
        </p:txBody>
      </p:sp>
      <p:sp>
        <p:nvSpPr>
          <p:cNvPr id="12298" name="Rectangle 9"/>
          <p:cNvSpPr>
            <a:spLocks noChangeArrowheads="1"/>
          </p:cNvSpPr>
          <p:nvPr/>
        </p:nvSpPr>
        <p:spPr bwMode="auto">
          <a:xfrm>
            <a:off x="5867564" y="2667000"/>
            <a:ext cx="685307" cy="4569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3</a:t>
            </a:r>
          </a:p>
        </p:txBody>
      </p:sp>
      <p:sp>
        <p:nvSpPr>
          <p:cNvPr id="12299" name="Rectangle 10"/>
          <p:cNvSpPr>
            <a:spLocks noChangeArrowheads="1"/>
          </p:cNvSpPr>
          <p:nvPr/>
        </p:nvSpPr>
        <p:spPr bwMode="auto">
          <a:xfrm>
            <a:off x="4877508" y="2667000"/>
            <a:ext cx="685307" cy="4569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1</a:t>
            </a:r>
          </a:p>
        </p:txBody>
      </p:sp>
      <p:sp>
        <p:nvSpPr>
          <p:cNvPr id="12300" name="Rectangle 11"/>
          <p:cNvSpPr>
            <a:spLocks noChangeArrowheads="1"/>
          </p:cNvSpPr>
          <p:nvPr/>
        </p:nvSpPr>
        <p:spPr bwMode="auto">
          <a:xfrm>
            <a:off x="7925002" y="2667000"/>
            <a:ext cx="685307" cy="4569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5</a:t>
            </a:r>
          </a:p>
        </p:txBody>
      </p:sp>
      <p:sp>
        <p:nvSpPr>
          <p:cNvPr id="12301" name="Rectangle 12"/>
          <p:cNvSpPr>
            <a:spLocks noChangeArrowheads="1"/>
          </p:cNvSpPr>
          <p:nvPr/>
        </p:nvSpPr>
        <p:spPr bwMode="auto">
          <a:xfrm>
            <a:off x="3810127" y="3582294"/>
            <a:ext cx="4875991" cy="22086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2</a:t>
            </a:r>
          </a:p>
        </p:txBody>
      </p:sp>
      <p:sp>
        <p:nvSpPr>
          <p:cNvPr id="12302" name="Rectangle 13"/>
          <p:cNvSpPr>
            <a:spLocks noChangeArrowheads="1"/>
          </p:cNvSpPr>
          <p:nvPr/>
        </p:nvSpPr>
        <p:spPr bwMode="auto">
          <a:xfrm>
            <a:off x="5333874" y="3734098"/>
            <a:ext cx="1752688" cy="6846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ALU</a:t>
            </a:r>
          </a:p>
        </p:txBody>
      </p:sp>
      <p:sp>
        <p:nvSpPr>
          <p:cNvPr id="12303" name="Rectangle 14"/>
          <p:cNvSpPr>
            <a:spLocks noChangeArrowheads="1"/>
          </p:cNvSpPr>
          <p:nvPr/>
        </p:nvSpPr>
        <p:spPr bwMode="auto">
          <a:xfrm>
            <a:off x="3963259" y="4877098"/>
            <a:ext cx="4495434" cy="6846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CU</a:t>
            </a:r>
          </a:p>
        </p:txBody>
      </p:sp>
      <p:sp>
        <p:nvSpPr>
          <p:cNvPr id="12304" name="Rectangle 15"/>
          <p:cNvSpPr>
            <a:spLocks noChangeArrowheads="1"/>
          </p:cNvSpPr>
          <p:nvPr/>
        </p:nvSpPr>
        <p:spPr bwMode="auto">
          <a:xfrm>
            <a:off x="5714432" y="2286001"/>
            <a:ext cx="1104111"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a:t>MEMORY</a:t>
            </a:r>
          </a:p>
        </p:txBody>
      </p:sp>
      <p:sp>
        <p:nvSpPr>
          <p:cNvPr id="12305" name="Rectangle 16"/>
          <p:cNvSpPr>
            <a:spLocks noChangeArrowheads="1"/>
          </p:cNvSpPr>
          <p:nvPr/>
        </p:nvSpPr>
        <p:spPr bwMode="auto">
          <a:xfrm>
            <a:off x="6781813" y="2286001"/>
            <a:ext cx="1026077"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a:t>OUTPUT</a:t>
            </a:r>
          </a:p>
        </p:txBody>
      </p:sp>
      <p:sp>
        <p:nvSpPr>
          <p:cNvPr id="12306" name="Rectangle 17"/>
          <p:cNvSpPr>
            <a:spLocks noChangeArrowheads="1"/>
          </p:cNvSpPr>
          <p:nvPr/>
        </p:nvSpPr>
        <p:spPr bwMode="auto">
          <a:xfrm>
            <a:off x="4800183" y="2286001"/>
            <a:ext cx="798451"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a:t>INPUT</a:t>
            </a:r>
          </a:p>
        </p:txBody>
      </p:sp>
      <p:sp>
        <p:nvSpPr>
          <p:cNvPr id="12307" name="Rectangle 18"/>
          <p:cNvSpPr>
            <a:spLocks noChangeArrowheads="1"/>
          </p:cNvSpPr>
          <p:nvPr/>
        </p:nvSpPr>
        <p:spPr bwMode="auto">
          <a:xfrm>
            <a:off x="5867564" y="5868293"/>
            <a:ext cx="699065"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CPU</a:t>
            </a:r>
          </a:p>
        </p:txBody>
      </p:sp>
      <p:sp>
        <p:nvSpPr>
          <p:cNvPr id="12308" name="Rectangle 19"/>
          <p:cNvSpPr>
            <a:spLocks noChangeArrowheads="1"/>
          </p:cNvSpPr>
          <p:nvPr/>
        </p:nvSpPr>
        <p:spPr bwMode="auto">
          <a:xfrm>
            <a:off x="3885935" y="2286001"/>
            <a:ext cx="626929"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a:t>CCU</a:t>
            </a:r>
          </a:p>
        </p:txBody>
      </p:sp>
      <p:sp>
        <p:nvSpPr>
          <p:cNvPr id="12309" name="Rectangle 20"/>
          <p:cNvSpPr>
            <a:spLocks noChangeArrowheads="1"/>
          </p:cNvSpPr>
          <p:nvPr/>
        </p:nvSpPr>
        <p:spPr bwMode="auto">
          <a:xfrm>
            <a:off x="7925002" y="2286001"/>
            <a:ext cx="626929"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a:t>CCU</a:t>
            </a:r>
          </a:p>
        </p:txBody>
      </p:sp>
      <p:sp>
        <p:nvSpPr>
          <p:cNvPr id="12310" name="Line 21"/>
          <p:cNvSpPr>
            <a:spLocks noChangeShapeType="1"/>
          </p:cNvSpPr>
          <p:nvPr/>
        </p:nvSpPr>
        <p:spPr bwMode="auto">
          <a:xfrm>
            <a:off x="4495434" y="2894708"/>
            <a:ext cx="38207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1" name="Line 22"/>
          <p:cNvSpPr>
            <a:spLocks noChangeShapeType="1"/>
          </p:cNvSpPr>
          <p:nvPr/>
        </p:nvSpPr>
        <p:spPr bwMode="auto">
          <a:xfrm>
            <a:off x="7542928" y="2894708"/>
            <a:ext cx="38207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2" name="Line 23"/>
          <p:cNvSpPr>
            <a:spLocks noChangeShapeType="1"/>
          </p:cNvSpPr>
          <p:nvPr/>
        </p:nvSpPr>
        <p:spPr bwMode="auto">
          <a:xfrm>
            <a:off x="6552871" y="2894708"/>
            <a:ext cx="38207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3" name="Line 24"/>
          <p:cNvSpPr>
            <a:spLocks noChangeShapeType="1"/>
          </p:cNvSpPr>
          <p:nvPr/>
        </p:nvSpPr>
        <p:spPr bwMode="auto">
          <a:xfrm>
            <a:off x="5562815" y="2894708"/>
            <a:ext cx="38055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4" name="Line 25"/>
          <p:cNvSpPr>
            <a:spLocks noChangeShapeType="1"/>
          </p:cNvSpPr>
          <p:nvPr/>
        </p:nvSpPr>
        <p:spPr bwMode="auto">
          <a:xfrm>
            <a:off x="4114875" y="3123903"/>
            <a:ext cx="1218998" cy="8393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5" name="Line 26"/>
          <p:cNvSpPr>
            <a:spLocks noChangeShapeType="1"/>
          </p:cNvSpPr>
          <p:nvPr/>
        </p:nvSpPr>
        <p:spPr bwMode="auto">
          <a:xfrm>
            <a:off x="5180741" y="3123903"/>
            <a:ext cx="228941" cy="6860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6" name="Line 27"/>
          <p:cNvSpPr>
            <a:spLocks noChangeShapeType="1"/>
          </p:cNvSpPr>
          <p:nvPr/>
        </p:nvSpPr>
        <p:spPr bwMode="auto">
          <a:xfrm flipV="1">
            <a:off x="7086562" y="3123903"/>
            <a:ext cx="153133" cy="8393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7" name="Line 28"/>
          <p:cNvSpPr>
            <a:spLocks noChangeShapeType="1"/>
          </p:cNvSpPr>
          <p:nvPr/>
        </p:nvSpPr>
        <p:spPr bwMode="auto">
          <a:xfrm flipV="1">
            <a:off x="7162370" y="3199805"/>
            <a:ext cx="1067381" cy="8379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8" name="Line 29"/>
          <p:cNvSpPr>
            <a:spLocks noChangeShapeType="1"/>
          </p:cNvSpPr>
          <p:nvPr/>
        </p:nvSpPr>
        <p:spPr bwMode="auto">
          <a:xfrm>
            <a:off x="5791756" y="4418707"/>
            <a:ext cx="0" cy="4583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19" name="Line 30"/>
          <p:cNvSpPr>
            <a:spLocks noChangeShapeType="1"/>
          </p:cNvSpPr>
          <p:nvPr/>
        </p:nvSpPr>
        <p:spPr bwMode="auto">
          <a:xfrm flipV="1">
            <a:off x="6552871" y="4418707"/>
            <a:ext cx="0" cy="4583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20" name="Line 31"/>
          <p:cNvSpPr>
            <a:spLocks noChangeShapeType="1"/>
          </p:cNvSpPr>
          <p:nvPr/>
        </p:nvSpPr>
        <p:spPr bwMode="auto">
          <a:xfrm>
            <a:off x="6020697" y="3123903"/>
            <a:ext cx="0" cy="6101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21" name="Line 32"/>
          <p:cNvSpPr>
            <a:spLocks noChangeShapeType="1"/>
          </p:cNvSpPr>
          <p:nvPr/>
        </p:nvSpPr>
        <p:spPr bwMode="auto">
          <a:xfrm flipV="1">
            <a:off x="6323931" y="3123903"/>
            <a:ext cx="0" cy="6101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2322" name="AutoShape 33"/>
          <p:cNvSpPr>
            <a:spLocks noChangeArrowheads="1"/>
          </p:cNvSpPr>
          <p:nvPr/>
        </p:nvSpPr>
        <p:spPr bwMode="auto">
          <a:xfrm>
            <a:off x="533804" y="4648200"/>
            <a:ext cx="2437996" cy="1372195"/>
          </a:xfrm>
          <a:prstGeom prst="wedgeRectCallout">
            <a:avLst>
              <a:gd name="adj1" fmla="val 85287"/>
              <a:gd name="adj2" fmla="val -530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Gambar Konfigurasi Komputer</a:t>
            </a:r>
          </a:p>
        </p:txBody>
      </p:sp>
      <p:sp>
        <p:nvSpPr>
          <p:cNvPr id="12323" name="Rectangle 34"/>
          <p:cNvSpPr>
            <a:spLocks noGrp="1" noChangeArrowheads="1"/>
          </p:cNvSpPr>
          <p:nvPr>
            <p:ph type="title" idx="4294967295"/>
          </p:nvPr>
        </p:nvSpPr>
        <p:spPr>
          <a:xfrm>
            <a:off x="909701" y="533400"/>
            <a:ext cx="6633227" cy="817067"/>
          </a:xfrm>
        </p:spPr>
        <p:txBody>
          <a:bodyPr/>
          <a:lstStyle/>
          <a:p>
            <a:pPr eaLnBrk="1" hangingPunct="1"/>
            <a:r>
              <a:rPr lang="en-US" sz="3400"/>
              <a:t>PENGENALAN HARDWARE</a:t>
            </a:r>
          </a:p>
        </p:txBody>
      </p:sp>
    </p:spTree>
    <p:extLst>
      <p:ext uri="{BB962C8B-B14F-4D97-AF65-F5344CB8AC3E}">
        <p14:creationId xmlns:p14="http://schemas.microsoft.com/office/powerpoint/2010/main" val="4055198240"/>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Presentation Layer</a:t>
            </a:r>
          </a:p>
        </p:txBody>
      </p:sp>
      <p:sp>
        <p:nvSpPr>
          <p:cNvPr id="30723" name="Rectangle 3"/>
          <p:cNvSpPr>
            <a:spLocks noGrp="1" noChangeArrowheads="1"/>
          </p:cNvSpPr>
          <p:nvPr>
            <p:ph type="body" idx="1"/>
          </p:nvPr>
        </p:nvSpPr>
        <p:spPr/>
        <p:txBody>
          <a:bodyPr/>
          <a:lstStyle/>
          <a:p>
            <a:pPr eaLnBrk="1" hangingPunct="1"/>
            <a:r>
              <a:rPr lang="en-US" smtClean="0"/>
              <a:t>Mengatur tentang syntax dan semantics dari data yang dikirimkan</a:t>
            </a:r>
          </a:p>
          <a:p>
            <a:pPr eaLnBrk="1" hangingPunct="1"/>
            <a:r>
              <a:rPr lang="en-US" smtClean="0"/>
              <a:t>Manipulasi data seperti MIME encoding, kompresi, dan enkripsi dilakukan di layer ini</a:t>
            </a:r>
          </a:p>
        </p:txBody>
      </p:sp>
    </p:spTree>
    <p:extLst>
      <p:ext uri="{BB962C8B-B14F-4D97-AF65-F5344CB8AC3E}">
        <p14:creationId xmlns:p14="http://schemas.microsoft.com/office/powerpoint/2010/main" val="9710956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Application Layer</a:t>
            </a:r>
          </a:p>
        </p:txBody>
      </p:sp>
      <p:sp>
        <p:nvSpPr>
          <p:cNvPr id="31747" name="Rectangle 3"/>
          <p:cNvSpPr>
            <a:spLocks noGrp="1" noChangeArrowheads="1"/>
          </p:cNvSpPr>
          <p:nvPr>
            <p:ph type="body" idx="1"/>
          </p:nvPr>
        </p:nvSpPr>
        <p:spPr/>
        <p:txBody>
          <a:bodyPr/>
          <a:lstStyle/>
          <a:p>
            <a:pPr eaLnBrk="1" hangingPunct="1">
              <a:lnSpc>
                <a:spcPct val="90000"/>
              </a:lnSpc>
            </a:pPr>
            <a:r>
              <a:rPr lang="en-US" smtClean="0"/>
              <a:t>Sangat dekat dengan user</a:t>
            </a:r>
          </a:p>
          <a:p>
            <a:pPr eaLnBrk="1" hangingPunct="1">
              <a:lnSpc>
                <a:spcPct val="90000"/>
              </a:lnSpc>
            </a:pPr>
            <a:r>
              <a:rPr lang="en-US" smtClean="0"/>
              <a:t>Menyediakan user interface ke jaringan melalui aplikasi</a:t>
            </a:r>
          </a:p>
          <a:p>
            <a:pPr eaLnBrk="1" hangingPunct="1">
              <a:lnSpc>
                <a:spcPct val="90000"/>
              </a:lnSpc>
            </a:pPr>
            <a:r>
              <a:rPr lang="en-US" smtClean="0"/>
              <a:t>Contoh protokol aplikasi yang banyak digunakan: hypertext transfer protocol (HTTP) yang digunakan di world wide web, file transfer protocol (FTP) untuk pengiriman file antar komputer, simple mail transfer protocol (SMTP) untuk email</a:t>
            </a:r>
          </a:p>
        </p:txBody>
      </p:sp>
    </p:spTree>
    <p:extLst>
      <p:ext uri="{BB962C8B-B14F-4D97-AF65-F5344CB8AC3E}">
        <p14:creationId xmlns:p14="http://schemas.microsoft.com/office/powerpoint/2010/main" val="34566748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8229600" cy="884238"/>
          </a:xfrm>
        </p:spPr>
        <p:txBody>
          <a:bodyPr/>
          <a:lstStyle/>
          <a:p>
            <a:pPr eaLnBrk="1" hangingPunct="1"/>
            <a:r>
              <a:rPr lang="en-US" b="1" smtClean="0">
                <a:solidFill>
                  <a:srgbClr val="FF0000"/>
                </a:solidFill>
              </a:rPr>
              <a:t>Model TCP/IP</a:t>
            </a:r>
          </a:p>
        </p:txBody>
      </p:sp>
      <p:sp>
        <p:nvSpPr>
          <p:cNvPr id="32771" name="Rectangle 3"/>
          <p:cNvSpPr>
            <a:spLocks noGrp="1" noChangeArrowheads="1"/>
          </p:cNvSpPr>
          <p:nvPr>
            <p:ph type="body" idx="1"/>
          </p:nvPr>
        </p:nvSpPr>
        <p:spPr/>
        <p:txBody>
          <a:bodyPr/>
          <a:lstStyle/>
          <a:p>
            <a:pPr eaLnBrk="1" hangingPunct="1"/>
            <a:r>
              <a:rPr lang="en-US" smtClean="0"/>
              <a:t>Arsitektur protokol yang digunakan oleh Internet dan jaringan komersial lainnya</a:t>
            </a:r>
          </a:p>
          <a:p>
            <a:pPr eaLnBrk="1" hangingPunct="1"/>
            <a:r>
              <a:rPr lang="en-US" smtClean="0"/>
              <a:t>Terdiri dari 4 layer:</a:t>
            </a:r>
          </a:p>
          <a:p>
            <a:pPr lvl="1" eaLnBrk="1" hangingPunct="1"/>
            <a:r>
              <a:rPr lang="en-US" smtClean="0"/>
              <a:t>Data link layer</a:t>
            </a:r>
          </a:p>
          <a:p>
            <a:pPr lvl="1" eaLnBrk="1" hangingPunct="1"/>
            <a:r>
              <a:rPr lang="en-US" smtClean="0"/>
              <a:t>Network layer</a:t>
            </a:r>
          </a:p>
          <a:p>
            <a:pPr lvl="1" eaLnBrk="1" hangingPunct="1"/>
            <a:r>
              <a:rPr lang="en-US" smtClean="0"/>
              <a:t>Transport layer</a:t>
            </a:r>
          </a:p>
          <a:p>
            <a:pPr lvl="1" eaLnBrk="1" hangingPunct="1"/>
            <a:r>
              <a:rPr lang="en-US" smtClean="0"/>
              <a:t>Application layer</a:t>
            </a:r>
          </a:p>
        </p:txBody>
      </p:sp>
    </p:spTree>
    <p:extLst>
      <p:ext uri="{BB962C8B-B14F-4D97-AF65-F5344CB8AC3E}">
        <p14:creationId xmlns:p14="http://schemas.microsoft.com/office/powerpoint/2010/main" val="24524386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609600"/>
            <a:ext cx="8229600" cy="808038"/>
          </a:xfrm>
        </p:spPr>
        <p:txBody>
          <a:bodyPr/>
          <a:lstStyle/>
          <a:p>
            <a:pPr eaLnBrk="1" hangingPunct="1"/>
            <a:r>
              <a:rPr lang="en-US" b="1" smtClean="0">
                <a:solidFill>
                  <a:srgbClr val="FF0000"/>
                </a:solidFill>
              </a:rPr>
              <a:t>Data Link Layer</a:t>
            </a:r>
          </a:p>
        </p:txBody>
      </p:sp>
      <p:sp>
        <p:nvSpPr>
          <p:cNvPr id="33795" name="Rectangle 5"/>
          <p:cNvSpPr>
            <a:spLocks noGrp="1" noChangeArrowheads="1"/>
          </p:cNvSpPr>
          <p:nvPr>
            <p:ph type="body" idx="1"/>
          </p:nvPr>
        </p:nvSpPr>
        <p:spPr/>
        <p:txBody>
          <a:bodyPr/>
          <a:lstStyle/>
          <a:p>
            <a:pPr eaLnBrk="1" hangingPunct="1">
              <a:lnSpc>
                <a:spcPct val="90000"/>
              </a:lnSpc>
            </a:pPr>
            <a:r>
              <a:rPr lang="en-US" sz="2800" smtClean="0"/>
              <a:t>Sebenarnya bukan bagian dari TCP/IP suite.</a:t>
            </a:r>
          </a:p>
          <a:p>
            <a:pPr eaLnBrk="1" hangingPunct="1">
              <a:lnSpc>
                <a:spcPct val="90000"/>
              </a:lnSpc>
            </a:pPr>
            <a:r>
              <a:rPr lang="en-US" sz="2800" smtClean="0"/>
              <a:t>Proses pengiriman dan penerimaan packet untuk layer ini dapat dilakukan oleh software device driver dari network card/adapter yang digunakan.</a:t>
            </a:r>
          </a:p>
          <a:p>
            <a:pPr eaLnBrk="1" hangingPunct="1">
              <a:lnSpc>
                <a:spcPct val="90000"/>
              </a:lnSpc>
            </a:pPr>
            <a:r>
              <a:rPr lang="en-US" sz="2800" smtClean="0"/>
              <a:t>Layer ini juga termasuk physical layer, yang terdiri dari komponen fisik seperti hub, repeater, kabel jaringan (UTP, fibre, coaxial), network cards, network connectors (RJ-45, BNC, dll) dan spesifikasi untuk sinyal (level voltase, frekuensi, dll)</a:t>
            </a:r>
          </a:p>
        </p:txBody>
      </p:sp>
    </p:spTree>
    <p:extLst>
      <p:ext uri="{BB962C8B-B14F-4D97-AF65-F5344CB8AC3E}">
        <p14:creationId xmlns:p14="http://schemas.microsoft.com/office/powerpoint/2010/main" val="16733004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Network Layer</a:t>
            </a:r>
          </a:p>
        </p:txBody>
      </p:sp>
      <p:sp>
        <p:nvSpPr>
          <p:cNvPr id="34819" name="Rectangle 3"/>
          <p:cNvSpPr>
            <a:spLocks noGrp="1" noChangeArrowheads="1"/>
          </p:cNvSpPr>
          <p:nvPr>
            <p:ph type="body" idx="1"/>
          </p:nvPr>
        </p:nvSpPr>
        <p:spPr/>
        <p:txBody>
          <a:bodyPr/>
          <a:lstStyle/>
          <a:p>
            <a:pPr eaLnBrk="1" hangingPunct="1">
              <a:lnSpc>
                <a:spcPct val="90000"/>
              </a:lnSpc>
            </a:pPr>
            <a:r>
              <a:rPr lang="en-US" sz="2800" dirty="0" err="1" smtClean="0"/>
              <a:t>Awalnya</a:t>
            </a:r>
            <a:r>
              <a:rPr lang="en-US" sz="2800" dirty="0" smtClean="0"/>
              <a:t> network layer </a:t>
            </a:r>
            <a:r>
              <a:rPr lang="en-US" sz="2800" dirty="0" err="1" smtClean="0"/>
              <a:t>ditujukan</a:t>
            </a:r>
            <a:r>
              <a:rPr lang="en-US" sz="2800" dirty="0" smtClean="0"/>
              <a:t> </a:t>
            </a:r>
            <a:r>
              <a:rPr lang="en-US" sz="2800" dirty="0" err="1" smtClean="0"/>
              <a:t>untuk</a:t>
            </a:r>
            <a:r>
              <a:rPr lang="en-US" sz="2800" dirty="0" smtClean="0"/>
              <a:t> </a:t>
            </a:r>
            <a:r>
              <a:rPr lang="en-US" sz="2800" dirty="0" err="1" smtClean="0"/>
              <a:t>mengirimkan</a:t>
            </a:r>
            <a:r>
              <a:rPr lang="en-US" sz="2800" dirty="0" smtClean="0"/>
              <a:t> packet </a:t>
            </a:r>
            <a:r>
              <a:rPr lang="en-US" sz="2800" dirty="0" err="1" smtClean="0"/>
              <a:t>antar</a:t>
            </a:r>
            <a:r>
              <a:rPr lang="en-US" sz="2800" dirty="0" smtClean="0"/>
              <a:t> host di </a:t>
            </a:r>
            <a:r>
              <a:rPr lang="en-US" sz="2800" dirty="0" err="1" smtClean="0"/>
              <a:t>sebuah</a:t>
            </a:r>
            <a:r>
              <a:rPr lang="en-US" sz="2800" dirty="0" smtClean="0"/>
              <a:t> </a:t>
            </a:r>
            <a:r>
              <a:rPr lang="en-US" sz="2800" dirty="0" err="1" smtClean="0"/>
              <a:t>jaringan</a:t>
            </a:r>
            <a:r>
              <a:rPr lang="en-US" sz="2800" dirty="0" smtClean="0"/>
              <a:t>, </a:t>
            </a:r>
            <a:r>
              <a:rPr lang="en-US" sz="2800" dirty="0" err="1" smtClean="0"/>
              <a:t>contoh</a:t>
            </a:r>
            <a:r>
              <a:rPr lang="en-US" sz="2800" dirty="0" smtClean="0"/>
              <a:t> X.25</a:t>
            </a:r>
          </a:p>
          <a:p>
            <a:pPr eaLnBrk="1" hangingPunct="1">
              <a:lnSpc>
                <a:spcPct val="90000"/>
              </a:lnSpc>
            </a:pPr>
            <a:r>
              <a:rPr lang="en-US" sz="2800" dirty="0" err="1" smtClean="0"/>
              <a:t>Pengembangan</a:t>
            </a:r>
            <a:r>
              <a:rPr lang="en-US" sz="2800" dirty="0" smtClean="0"/>
              <a:t> </a:t>
            </a:r>
            <a:r>
              <a:rPr lang="en-US" sz="2800" dirty="0" err="1" smtClean="0"/>
              <a:t>ke</a:t>
            </a:r>
            <a:r>
              <a:rPr lang="en-US" sz="2800" dirty="0" smtClean="0"/>
              <a:t> Internetworking, </a:t>
            </a:r>
            <a:r>
              <a:rPr lang="en-US" sz="2800" dirty="0" err="1" smtClean="0"/>
              <a:t>dimana</a:t>
            </a:r>
            <a:r>
              <a:rPr lang="en-US" sz="2800" dirty="0" smtClean="0"/>
              <a:t> </a:t>
            </a:r>
            <a:r>
              <a:rPr lang="en-US" sz="2800" dirty="0" err="1" smtClean="0"/>
              <a:t>jalur</a:t>
            </a:r>
            <a:r>
              <a:rPr lang="en-US" sz="2800" dirty="0" smtClean="0"/>
              <a:t> </a:t>
            </a:r>
            <a:r>
              <a:rPr lang="en-US" sz="2800" dirty="0" err="1" smtClean="0"/>
              <a:t>pengiriman</a:t>
            </a:r>
            <a:r>
              <a:rPr lang="en-US" sz="2800" dirty="0" smtClean="0"/>
              <a:t> packet </a:t>
            </a:r>
            <a:r>
              <a:rPr lang="en-US" sz="2800" dirty="0" err="1" smtClean="0"/>
              <a:t>dari</a:t>
            </a:r>
            <a:r>
              <a:rPr lang="en-US" sz="2800" dirty="0" smtClean="0"/>
              <a:t> </a:t>
            </a:r>
            <a:r>
              <a:rPr lang="en-US" sz="2800" dirty="0" err="1" smtClean="0"/>
              <a:t>sumber</a:t>
            </a:r>
            <a:r>
              <a:rPr lang="en-US" sz="2800" dirty="0" smtClean="0"/>
              <a:t> </a:t>
            </a:r>
            <a:r>
              <a:rPr lang="en-US" sz="2800" dirty="0" err="1" smtClean="0"/>
              <a:t>ke</a:t>
            </a:r>
            <a:r>
              <a:rPr lang="en-US" sz="2800" dirty="0" smtClean="0"/>
              <a:t> </a:t>
            </a:r>
            <a:r>
              <a:rPr lang="en-US" sz="2800" dirty="0" err="1" smtClean="0"/>
              <a:t>tujuan</a:t>
            </a:r>
            <a:r>
              <a:rPr lang="en-US" sz="2800" dirty="0" smtClean="0"/>
              <a:t> </a:t>
            </a:r>
            <a:r>
              <a:rPr lang="en-US" sz="2800" dirty="0" err="1" smtClean="0"/>
              <a:t>melalui</a:t>
            </a:r>
            <a:r>
              <a:rPr lang="en-US" sz="2800" dirty="0" smtClean="0"/>
              <a:t> </a:t>
            </a:r>
            <a:r>
              <a:rPr lang="en-US" sz="2800" dirty="0" err="1" smtClean="0"/>
              <a:t>jaringan-jaringan</a:t>
            </a:r>
            <a:r>
              <a:rPr lang="en-US" sz="2800" dirty="0" smtClean="0"/>
              <a:t> </a:t>
            </a:r>
            <a:r>
              <a:rPr lang="en-US" sz="2800" dirty="0" err="1" smtClean="0"/>
              <a:t>lainnya</a:t>
            </a:r>
            <a:r>
              <a:rPr lang="en-US" sz="2800" dirty="0" smtClean="0"/>
              <a:t> (routing)</a:t>
            </a:r>
          </a:p>
          <a:p>
            <a:pPr eaLnBrk="1" hangingPunct="1">
              <a:lnSpc>
                <a:spcPct val="90000"/>
              </a:lnSpc>
            </a:pPr>
            <a:r>
              <a:rPr lang="en-US" sz="2800" dirty="0" err="1" smtClean="0"/>
              <a:t>Beberapa</a:t>
            </a:r>
            <a:r>
              <a:rPr lang="en-US" sz="2800" dirty="0" smtClean="0"/>
              <a:t> </a:t>
            </a:r>
            <a:r>
              <a:rPr lang="en-US" sz="2800" dirty="0" err="1" smtClean="0"/>
              <a:t>protokol</a:t>
            </a:r>
            <a:r>
              <a:rPr lang="en-US" sz="2800" dirty="0" smtClean="0"/>
              <a:t> </a:t>
            </a:r>
            <a:r>
              <a:rPr lang="en-US" sz="2800" dirty="0" err="1" smtClean="0"/>
              <a:t>bagian</a:t>
            </a:r>
            <a:r>
              <a:rPr lang="en-US" sz="2800" dirty="0" smtClean="0"/>
              <a:t> </a:t>
            </a:r>
            <a:r>
              <a:rPr lang="en-US" sz="2800" dirty="0" err="1" smtClean="0"/>
              <a:t>dari</a:t>
            </a:r>
            <a:r>
              <a:rPr lang="en-US" sz="2800" dirty="0" smtClean="0"/>
              <a:t> IP </a:t>
            </a:r>
            <a:r>
              <a:rPr lang="en-US" sz="2800" dirty="0" err="1" smtClean="0"/>
              <a:t>yaitu</a:t>
            </a:r>
            <a:r>
              <a:rPr lang="en-US" sz="2800" dirty="0" smtClean="0"/>
              <a:t> ICMP (</a:t>
            </a:r>
            <a:r>
              <a:rPr lang="en-US" sz="2800" dirty="0" err="1" smtClean="0"/>
              <a:t>menyediakan</a:t>
            </a:r>
            <a:r>
              <a:rPr lang="en-US" sz="2800" dirty="0" smtClean="0"/>
              <a:t> </a:t>
            </a:r>
            <a:r>
              <a:rPr lang="en-US" sz="2800" dirty="0" err="1" smtClean="0"/>
              <a:t>informasi</a:t>
            </a:r>
            <a:r>
              <a:rPr lang="en-US" sz="2800" dirty="0" smtClean="0"/>
              <a:t> </a:t>
            </a:r>
            <a:r>
              <a:rPr lang="en-US" sz="2800" dirty="0" err="1" smtClean="0"/>
              <a:t>dianostik</a:t>
            </a:r>
            <a:r>
              <a:rPr lang="en-US" sz="2800" dirty="0" smtClean="0"/>
              <a:t> </a:t>
            </a:r>
            <a:r>
              <a:rPr lang="en-US" sz="2800" dirty="0" err="1" smtClean="0"/>
              <a:t>untuk</a:t>
            </a:r>
            <a:r>
              <a:rPr lang="en-US" sz="2800" dirty="0" smtClean="0"/>
              <a:t> </a:t>
            </a:r>
            <a:r>
              <a:rPr lang="en-US" sz="2800" dirty="0" err="1" smtClean="0"/>
              <a:t>pengiriman</a:t>
            </a:r>
            <a:r>
              <a:rPr lang="en-US" sz="2800" dirty="0" smtClean="0"/>
              <a:t> packet IP), IGMP (</a:t>
            </a:r>
            <a:r>
              <a:rPr lang="en-US" sz="2800" dirty="0" err="1" smtClean="0"/>
              <a:t>mengelola</a:t>
            </a:r>
            <a:r>
              <a:rPr lang="en-US" sz="2800" dirty="0" smtClean="0"/>
              <a:t> data multicast), </a:t>
            </a:r>
            <a:r>
              <a:rPr lang="en-US" sz="2800" dirty="0" err="1" smtClean="0"/>
              <a:t>protokol</a:t>
            </a:r>
            <a:r>
              <a:rPr lang="en-US" sz="2800" dirty="0" smtClean="0"/>
              <a:t> routing </a:t>
            </a:r>
            <a:r>
              <a:rPr lang="en-US" sz="2800" dirty="0" err="1" smtClean="0"/>
              <a:t>seperti</a:t>
            </a:r>
            <a:r>
              <a:rPr lang="en-US" sz="2800" dirty="0" smtClean="0"/>
              <a:t> BGP, OSPF </a:t>
            </a:r>
            <a:r>
              <a:rPr lang="en-US" sz="2800" dirty="0" err="1" smtClean="0"/>
              <a:t>dan</a:t>
            </a:r>
            <a:r>
              <a:rPr lang="en-US" sz="2800" dirty="0" smtClean="0"/>
              <a:t> RIP</a:t>
            </a:r>
          </a:p>
        </p:txBody>
      </p:sp>
    </p:spTree>
    <p:extLst>
      <p:ext uri="{BB962C8B-B14F-4D97-AF65-F5344CB8AC3E}">
        <p14:creationId xmlns:p14="http://schemas.microsoft.com/office/powerpoint/2010/main" val="3226762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Transport Layer</a:t>
            </a:r>
          </a:p>
        </p:txBody>
      </p:sp>
      <p:sp>
        <p:nvSpPr>
          <p:cNvPr id="35843" name="Rectangle 3"/>
          <p:cNvSpPr>
            <a:spLocks noGrp="1" noChangeArrowheads="1"/>
          </p:cNvSpPr>
          <p:nvPr>
            <p:ph type="body" idx="1"/>
          </p:nvPr>
        </p:nvSpPr>
        <p:spPr/>
        <p:txBody>
          <a:bodyPr/>
          <a:lstStyle/>
          <a:p>
            <a:pPr eaLnBrk="1" hangingPunct="1"/>
            <a:r>
              <a:rPr lang="en-US" smtClean="0"/>
              <a:t>Menyediakan layanan pengiriman pesan dari ujung ke ujung yang dapat dikategorikan sebagai:</a:t>
            </a:r>
          </a:p>
          <a:p>
            <a:pPr lvl="1" eaLnBrk="1" hangingPunct="1"/>
            <a:r>
              <a:rPr lang="en-US" smtClean="0"/>
              <a:t>Connection-oriented: TCP (byte-oriented) dan SCTP(stream-oriented)</a:t>
            </a:r>
          </a:p>
          <a:p>
            <a:pPr lvl="1" eaLnBrk="1" hangingPunct="1"/>
            <a:r>
              <a:rPr lang="en-US" smtClean="0"/>
              <a:t>Connectionless: UDP dan RTP (datagram)</a:t>
            </a:r>
          </a:p>
        </p:txBody>
      </p:sp>
    </p:spTree>
    <p:extLst>
      <p:ext uri="{BB962C8B-B14F-4D97-AF65-F5344CB8AC3E}">
        <p14:creationId xmlns:p14="http://schemas.microsoft.com/office/powerpoint/2010/main" val="3297695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Application Layer</a:t>
            </a:r>
          </a:p>
        </p:txBody>
      </p:sp>
      <p:sp>
        <p:nvSpPr>
          <p:cNvPr id="36867" name="Rectangle 3"/>
          <p:cNvSpPr>
            <a:spLocks noGrp="1" noChangeArrowheads="1"/>
          </p:cNvSpPr>
          <p:nvPr>
            <p:ph type="body" idx="1"/>
          </p:nvPr>
        </p:nvSpPr>
        <p:spPr/>
        <p:txBody>
          <a:bodyPr/>
          <a:lstStyle/>
          <a:p>
            <a:pPr eaLnBrk="1" hangingPunct="1">
              <a:lnSpc>
                <a:spcPct val="80000"/>
              </a:lnSpc>
            </a:pPr>
            <a:r>
              <a:rPr lang="en-US" sz="2000" smtClean="0"/>
              <a:t>Layer ini mencakup presentation dan session layer dari model OSI, dimana layanan dari layer-layer tersebut disediakan melalui libraries</a:t>
            </a:r>
          </a:p>
          <a:p>
            <a:pPr eaLnBrk="1" hangingPunct="1">
              <a:lnSpc>
                <a:spcPct val="80000"/>
              </a:lnSpc>
            </a:pPr>
            <a:r>
              <a:rPr lang="en-US" sz="2000" smtClean="0"/>
              <a:t>Data user yang akan dikirimkan melalui jaringan diterima melalui application layer, baru kemudian diteruskan ke layer dibawahnya, yaitu transport layer.</a:t>
            </a:r>
          </a:p>
          <a:p>
            <a:pPr eaLnBrk="1" hangingPunct="1">
              <a:lnSpc>
                <a:spcPct val="80000"/>
              </a:lnSpc>
            </a:pPr>
            <a:r>
              <a:rPr lang="en-US" sz="2000" smtClean="0"/>
              <a:t>Setiap aplikasi yang menggunakan TCP atau UDP, membutuhkan port sebagai identitas aplikasi tersebut. Contoh: port untuk HTTP adalah 80, port untuk FTP adalah 21</a:t>
            </a:r>
          </a:p>
          <a:p>
            <a:pPr eaLnBrk="1" hangingPunct="1">
              <a:lnSpc>
                <a:spcPct val="80000"/>
              </a:lnSpc>
            </a:pPr>
            <a:r>
              <a:rPr lang="en-US" sz="2000" smtClean="0"/>
              <a:t>Port numbers (16 bit) digunakan oleh TCP atau UDP untuk membedakan setiap proses yang menggunakan layanan mereka</a:t>
            </a:r>
          </a:p>
          <a:p>
            <a:pPr lvl="1" eaLnBrk="1" hangingPunct="1">
              <a:lnSpc>
                <a:spcPct val="80000"/>
              </a:lnSpc>
            </a:pPr>
            <a:r>
              <a:rPr lang="en-US" sz="1800" smtClean="0"/>
              <a:t>Well known ports: 0 s/d 1023 dipesan oleh Internet Assigned Number Authority (IANA) </a:t>
            </a:r>
            <a:r>
              <a:rPr lang="en-US" sz="1800" smtClean="0">
                <a:cs typeface="Arial" charset="0"/>
              </a:rPr>
              <a:t>→ tidak bisa digunakan secara bebas</a:t>
            </a:r>
          </a:p>
          <a:p>
            <a:pPr lvl="1" eaLnBrk="1" hangingPunct="1">
              <a:lnSpc>
                <a:spcPct val="80000"/>
              </a:lnSpc>
            </a:pPr>
            <a:r>
              <a:rPr lang="en-US" sz="1800" smtClean="0"/>
              <a:t>Registered ports: 1024 s/d 49151 </a:t>
            </a:r>
            <a:r>
              <a:rPr lang="en-US" sz="1800" smtClean="0">
                <a:cs typeface="Arial" charset="0"/>
              </a:rPr>
              <a:t>→ tidak dikontrol oleh IANA tapi tidak bisa digunakan secara bebas karena sudah direserve oleh sistem komputer</a:t>
            </a:r>
          </a:p>
          <a:p>
            <a:pPr lvl="1" eaLnBrk="1" hangingPunct="1">
              <a:lnSpc>
                <a:spcPct val="80000"/>
              </a:lnSpc>
            </a:pPr>
            <a:r>
              <a:rPr lang="en-US" sz="1800" smtClean="0">
                <a:cs typeface="Arial" charset="0"/>
              </a:rPr>
              <a:t>Dynamic atau private atau ephemeral (short-lived) ports: 49152 s/d 65535 → bisa digunakan user secara bebas</a:t>
            </a:r>
          </a:p>
        </p:txBody>
      </p:sp>
    </p:spTree>
    <p:extLst>
      <p:ext uri="{BB962C8B-B14F-4D97-AF65-F5344CB8AC3E}">
        <p14:creationId xmlns:p14="http://schemas.microsoft.com/office/powerpoint/2010/main" val="15532530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57200"/>
            <a:ext cx="8229600" cy="960438"/>
          </a:xfrm>
        </p:spPr>
        <p:txBody>
          <a:bodyPr/>
          <a:lstStyle/>
          <a:p>
            <a:pPr eaLnBrk="1" hangingPunct="1"/>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Operasi</a:t>
            </a:r>
            <a:r>
              <a:rPr lang="en-US" b="1" dirty="0" smtClean="0">
                <a:solidFill>
                  <a:srgbClr val="FF0000"/>
                </a:solidFill>
              </a:rPr>
              <a:t> </a:t>
            </a:r>
            <a:r>
              <a:rPr lang="en-US" b="1" dirty="0" err="1" smtClean="0">
                <a:solidFill>
                  <a:srgbClr val="FF0000"/>
                </a:solidFill>
              </a:rPr>
              <a:t>Jaringan</a:t>
            </a:r>
            <a:endParaRPr lang="en-US" b="1" dirty="0" smtClean="0">
              <a:solidFill>
                <a:srgbClr val="FF0000"/>
              </a:solidFill>
            </a:endParaRPr>
          </a:p>
        </p:txBody>
      </p:sp>
      <p:sp>
        <p:nvSpPr>
          <p:cNvPr id="37891" name="Rectangle 3"/>
          <p:cNvSpPr>
            <a:spLocks noGrp="1" noChangeArrowheads="1"/>
          </p:cNvSpPr>
          <p:nvPr>
            <p:ph type="body" idx="1"/>
          </p:nvPr>
        </p:nvSpPr>
        <p:spPr/>
        <p:txBody>
          <a:bodyPr/>
          <a:lstStyle/>
          <a:p>
            <a:pPr eaLnBrk="1" hangingPunct="1">
              <a:lnSpc>
                <a:spcPct val="80000"/>
              </a:lnSpc>
            </a:pPr>
            <a:r>
              <a:rPr lang="en-US" sz="2400" smtClean="0"/>
              <a:t>Menyediakan fungsi khusus untuk </a:t>
            </a:r>
          </a:p>
          <a:p>
            <a:pPr lvl="1" eaLnBrk="1" hangingPunct="1">
              <a:lnSpc>
                <a:spcPct val="80000"/>
              </a:lnSpc>
            </a:pPr>
            <a:r>
              <a:rPr lang="en-US" sz="2000" smtClean="0"/>
              <a:t>menghubungkan sejumlah komputer dan perangkat lainnya ke sebuah jaringan</a:t>
            </a:r>
          </a:p>
          <a:p>
            <a:pPr lvl="1" eaLnBrk="1" hangingPunct="1">
              <a:lnSpc>
                <a:spcPct val="80000"/>
              </a:lnSpc>
            </a:pPr>
            <a:r>
              <a:rPr lang="en-US" sz="2000" smtClean="0"/>
              <a:t>mengelola sumber daya jaringan</a:t>
            </a:r>
          </a:p>
          <a:p>
            <a:pPr lvl="1" eaLnBrk="1" hangingPunct="1">
              <a:lnSpc>
                <a:spcPct val="80000"/>
              </a:lnSpc>
            </a:pPr>
            <a:r>
              <a:rPr lang="en-US" sz="2000" smtClean="0"/>
              <a:t>menyediakan layanan </a:t>
            </a:r>
          </a:p>
          <a:p>
            <a:pPr lvl="1" eaLnBrk="1" hangingPunct="1">
              <a:lnSpc>
                <a:spcPct val="80000"/>
              </a:lnSpc>
            </a:pPr>
            <a:r>
              <a:rPr lang="en-US" sz="2000" smtClean="0"/>
              <a:t>menyediakan keamanan jaringan bagi multiple users</a:t>
            </a:r>
          </a:p>
          <a:p>
            <a:pPr eaLnBrk="1" hangingPunct="1">
              <a:lnSpc>
                <a:spcPct val="80000"/>
              </a:lnSpc>
            </a:pPr>
            <a:r>
              <a:rPr lang="en-US" sz="2400" smtClean="0"/>
              <a:t>Sistem operasi oleh jaringan client/server yang umum digunakan: Windows NT Server family (Windows Server 2000 dan 2003), Novell NetWare, dan Unix/Linux</a:t>
            </a:r>
          </a:p>
          <a:p>
            <a:pPr eaLnBrk="1" hangingPunct="1">
              <a:lnSpc>
                <a:spcPct val="80000"/>
              </a:lnSpc>
            </a:pPr>
            <a:r>
              <a:rPr lang="en-US" sz="2400" smtClean="0"/>
              <a:t>Windows 98, Windows 2000 professional, Windows XP professional, dan Windows NT Workstation tidak digunakan oleh server, tetapi dapat digunakan untuk menyediakan sumber daya untuk jaringan, seperti dapat mengakses file dan printer</a:t>
            </a:r>
          </a:p>
        </p:txBody>
      </p:sp>
    </p:spTree>
    <p:extLst>
      <p:ext uri="{BB962C8B-B14F-4D97-AF65-F5344CB8AC3E}">
        <p14:creationId xmlns:p14="http://schemas.microsoft.com/office/powerpoint/2010/main" val="38898716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UNIX</a:t>
            </a:r>
          </a:p>
        </p:txBody>
      </p:sp>
      <p:sp>
        <p:nvSpPr>
          <p:cNvPr id="38915" name="Rectangle 3"/>
          <p:cNvSpPr>
            <a:spLocks noGrp="1" noChangeArrowheads="1"/>
          </p:cNvSpPr>
          <p:nvPr>
            <p:ph type="body" idx="1"/>
          </p:nvPr>
        </p:nvSpPr>
        <p:spPr/>
        <p:txBody>
          <a:bodyPr/>
          <a:lstStyle/>
          <a:p>
            <a:pPr eaLnBrk="1" hangingPunct="1">
              <a:lnSpc>
                <a:spcPct val="90000"/>
              </a:lnSpc>
            </a:pPr>
            <a:r>
              <a:rPr lang="en-US" sz="2400" smtClean="0"/>
              <a:t>Multiuser dan multitasking  operating system</a:t>
            </a:r>
          </a:p>
          <a:p>
            <a:pPr eaLnBrk="1" hangingPunct="1">
              <a:lnSpc>
                <a:spcPct val="90000"/>
              </a:lnSpc>
            </a:pPr>
            <a:r>
              <a:rPr lang="en-US" sz="2400" smtClean="0"/>
              <a:t>Dibuat di Bell Laboratories awal tahun 1970an</a:t>
            </a:r>
          </a:p>
          <a:p>
            <a:pPr eaLnBrk="1" hangingPunct="1">
              <a:lnSpc>
                <a:spcPct val="90000"/>
              </a:lnSpc>
            </a:pPr>
            <a:r>
              <a:rPr lang="en-US" sz="2400" smtClean="0"/>
              <a:t>Tidak user friendly</a:t>
            </a:r>
          </a:p>
          <a:p>
            <a:pPr eaLnBrk="1" hangingPunct="1">
              <a:lnSpc>
                <a:spcPct val="90000"/>
              </a:lnSpc>
            </a:pPr>
            <a:r>
              <a:rPr lang="en-US" sz="2400" smtClean="0"/>
              <a:t>Dapat menangani pemrosesan yang besar sekaligus menyediakan layanan internet seperti web server, FTP server, terminal emulation (telnet), akses database, dan Network File System (NFS) yang mengijinkan client dengan sistem operasi yang berbeda untuk mengakses file yang di simpan di komputer yang menggunakan sistem operasi UNIX</a:t>
            </a:r>
          </a:p>
          <a:p>
            <a:pPr eaLnBrk="1" hangingPunct="1">
              <a:lnSpc>
                <a:spcPct val="90000"/>
              </a:lnSpc>
            </a:pPr>
            <a:r>
              <a:rPr lang="en-US" sz="2400" smtClean="0"/>
              <a:t>Trademark dari UNIX sekarang dipegang oleh the Open Group</a:t>
            </a:r>
          </a:p>
        </p:txBody>
      </p:sp>
    </p:spTree>
    <p:extLst>
      <p:ext uri="{BB962C8B-B14F-4D97-AF65-F5344CB8AC3E}">
        <p14:creationId xmlns:p14="http://schemas.microsoft.com/office/powerpoint/2010/main" val="6420596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Linux</a:t>
            </a:r>
          </a:p>
        </p:txBody>
      </p:sp>
      <p:sp>
        <p:nvSpPr>
          <p:cNvPr id="39939"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000" dirty="0" err="1" smtClean="0"/>
              <a:t>Turunan</a:t>
            </a:r>
            <a:r>
              <a:rPr lang="en-US" sz="2000" dirty="0" smtClean="0"/>
              <a:t> </a:t>
            </a:r>
            <a:r>
              <a:rPr lang="en-US" sz="2000" dirty="0" err="1" smtClean="0"/>
              <a:t>dari</a:t>
            </a:r>
            <a:r>
              <a:rPr lang="en-US" sz="2000" dirty="0" smtClean="0"/>
              <a:t> Unix yang </a:t>
            </a:r>
            <a:r>
              <a:rPr lang="en-US" sz="2000" dirty="0" err="1" smtClean="0"/>
              <a:t>merupakan</a:t>
            </a:r>
            <a:r>
              <a:rPr lang="en-US" sz="2000" dirty="0" smtClean="0"/>
              <a:t> freeware </a:t>
            </a:r>
            <a:r>
              <a:rPr lang="en-US" sz="2000" dirty="0" err="1" smtClean="0"/>
              <a:t>dan</a:t>
            </a:r>
            <a:r>
              <a:rPr lang="en-US" sz="2000" dirty="0" smtClean="0"/>
              <a:t> </a:t>
            </a:r>
            <a:r>
              <a:rPr lang="en-US" sz="2000" dirty="0" err="1" smtClean="0"/>
              <a:t>powerfull</a:t>
            </a:r>
            <a:r>
              <a:rPr lang="en-US" sz="2000" dirty="0" smtClean="0"/>
              <a:t> operating system</a:t>
            </a:r>
          </a:p>
          <a:p>
            <a:pPr eaLnBrk="1" hangingPunct="1">
              <a:lnSpc>
                <a:spcPct val="80000"/>
              </a:lnSpc>
            </a:pPr>
            <a:r>
              <a:rPr lang="en-US" sz="2000" dirty="0" smtClean="0"/>
              <a:t>Linux </a:t>
            </a:r>
            <a:r>
              <a:rPr lang="en-US" sz="2000" dirty="0" err="1" smtClean="0"/>
              <a:t>dapat</a:t>
            </a:r>
            <a:r>
              <a:rPr lang="en-US" sz="2000" dirty="0" smtClean="0"/>
              <a:t> </a:t>
            </a:r>
            <a:r>
              <a:rPr lang="en-US" sz="2000" dirty="0" err="1" smtClean="0"/>
              <a:t>digunakan</a:t>
            </a:r>
            <a:r>
              <a:rPr lang="en-US" sz="2000" dirty="0" smtClean="0"/>
              <a:t> </a:t>
            </a:r>
            <a:r>
              <a:rPr lang="en-US" sz="2000" dirty="0" err="1" smtClean="0"/>
              <a:t>sebagai</a:t>
            </a:r>
            <a:r>
              <a:rPr lang="en-US" sz="2000" dirty="0" smtClean="0"/>
              <a:t> </a:t>
            </a:r>
            <a:r>
              <a:rPr lang="en-US" sz="2000" dirty="0" err="1" smtClean="0"/>
              <a:t>sistem</a:t>
            </a:r>
            <a:r>
              <a:rPr lang="en-US" sz="2000" dirty="0" smtClean="0"/>
              <a:t> </a:t>
            </a:r>
            <a:r>
              <a:rPr lang="en-US" sz="2000" dirty="0" err="1" smtClean="0"/>
              <a:t>operasi</a:t>
            </a:r>
            <a:r>
              <a:rPr lang="en-US" sz="2000" dirty="0" smtClean="0"/>
              <a:t> server </a:t>
            </a:r>
            <a:r>
              <a:rPr lang="en-US" sz="2000" dirty="0" err="1" smtClean="0"/>
              <a:t>dan</a:t>
            </a:r>
            <a:r>
              <a:rPr lang="en-US" sz="2000" dirty="0" smtClean="0"/>
              <a:t> client</a:t>
            </a:r>
          </a:p>
          <a:p>
            <a:pPr eaLnBrk="1" hangingPunct="1">
              <a:lnSpc>
                <a:spcPct val="80000"/>
              </a:lnSpc>
            </a:pPr>
            <a:r>
              <a:rPr lang="en-US" sz="2000" dirty="0" err="1" smtClean="0"/>
              <a:t>Memiliki</a:t>
            </a:r>
            <a:r>
              <a:rPr lang="en-US" sz="2000" dirty="0" smtClean="0"/>
              <a:t> </a:t>
            </a:r>
            <a:r>
              <a:rPr lang="en-US" sz="2000" dirty="0" err="1" smtClean="0"/>
              <a:t>implementasi</a:t>
            </a:r>
            <a:r>
              <a:rPr lang="en-US" sz="2000" dirty="0" smtClean="0"/>
              <a:t> </a:t>
            </a:r>
            <a:r>
              <a:rPr lang="en-US" sz="2000" dirty="0" err="1" smtClean="0"/>
              <a:t>lengkap</a:t>
            </a:r>
            <a:r>
              <a:rPr lang="en-US" sz="2000" dirty="0" smtClean="0"/>
              <a:t> </a:t>
            </a:r>
            <a:r>
              <a:rPr lang="en-US" sz="2000" dirty="0" err="1" smtClean="0"/>
              <a:t>dari</a:t>
            </a:r>
            <a:r>
              <a:rPr lang="en-US" sz="2000" dirty="0" smtClean="0"/>
              <a:t> </a:t>
            </a:r>
            <a:r>
              <a:rPr lang="en-US" sz="2000" dirty="0" err="1" smtClean="0"/>
              <a:t>arstitektur</a:t>
            </a:r>
            <a:r>
              <a:rPr lang="en-US" sz="2000" dirty="0" smtClean="0"/>
              <a:t> TCP/IP </a:t>
            </a:r>
            <a:r>
              <a:rPr lang="en-US" sz="2000" dirty="0" err="1" smtClean="0"/>
              <a:t>dalam</a:t>
            </a:r>
            <a:r>
              <a:rPr lang="en-US" sz="2000" dirty="0" smtClean="0"/>
              <a:t> </a:t>
            </a:r>
            <a:r>
              <a:rPr lang="en-US" sz="2000" dirty="0" err="1" smtClean="0"/>
              <a:t>bentuk</a:t>
            </a:r>
            <a:r>
              <a:rPr lang="en-US" sz="2000" dirty="0" smtClean="0"/>
              <a:t> TCP/IP networking software, yang </a:t>
            </a:r>
            <a:r>
              <a:rPr lang="en-US" sz="2000" dirty="0" err="1" smtClean="0"/>
              <a:t>mencakup</a:t>
            </a:r>
            <a:r>
              <a:rPr lang="en-US" sz="2000" dirty="0" smtClean="0"/>
              <a:t> driver </a:t>
            </a:r>
            <a:r>
              <a:rPr lang="en-US" sz="2000" dirty="0" err="1" smtClean="0"/>
              <a:t>untuk</a:t>
            </a:r>
            <a:r>
              <a:rPr lang="en-US" sz="2000" dirty="0" smtClean="0"/>
              <a:t> </a:t>
            </a:r>
            <a:r>
              <a:rPr lang="en-US" sz="2000" dirty="0" err="1" smtClean="0"/>
              <a:t>ethernet</a:t>
            </a:r>
            <a:r>
              <a:rPr lang="en-US" sz="2000" dirty="0" smtClean="0"/>
              <a:t> card </a:t>
            </a:r>
            <a:r>
              <a:rPr lang="en-US" sz="2000" dirty="0" err="1" smtClean="0"/>
              <a:t>dan</a:t>
            </a:r>
            <a:r>
              <a:rPr lang="en-US" sz="2000" dirty="0" smtClean="0"/>
              <a:t> </a:t>
            </a:r>
            <a:r>
              <a:rPr lang="en-US" sz="2000" dirty="0" err="1" smtClean="0"/>
              <a:t>kemampuan</a:t>
            </a:r>
            <a:r>
              <a:rPr lang="en-US" sz="2000" dirty="0" smtClean="0"/>
              <a:t> </a:t>
            </a:r>
            <a:r>
              <a:rPr lang="en-US" sz="2000" dirty="0" err="1" smtClean="0"/>
              <a:t>untuk</a:t>
            </a:r>
            <a:r>
              <a:rPr lang="en-US" sz="2000" dirty="0" smtClean="0"/>
              <a:t> </a:t>
            </a:r>
            <a:r>
              <a:rPr lang="en-US" sz="2000" dirty="0" err="1" smtClean="0"/>
              <a:t>menggunakan</a:t>
            </a:r>
            <a:r>
              <a:rPr lang="en-US" sz="2000" dirty="0" smtClean="0"/>
              <a:t> Serial Line Internet Protocol (SLIP) </a:t>
            </a:r>
            <a:r>
              <a:rPr lang="en-US" sz="2000" dirty="0" err="1" smtClean="0"/>
              <a:t>dan</a:t>
            </a:r>
            <a:r>
              <a:rPr lang="en-US" sz="2000" dirty="0" smtClean="0"/>
              <a:t> Point-to-Point Protocol (PPP) yang </a:t>
            </a:r>
            <a:r>
              <a:rPr lang="en-US" sz="2000" dirty="0" err="1" smtClean="0"/>
              <a:t>menyediakan</a:t>
            </a:r>
            <a:r>
              <a:rPr lang="en-US" sz="2000" dirty="0" smtClean="0"/>
              <a:t> </a:t>
            </a:r>
            <a:r>
              <a:rPr lang="en-US" sz="2000" dirty="0" err="1" smtClean="0"/>
              <a:t>akses</a:t>
            </a:r>
            <a:r>
              <a:rPr lang="en-US" sz="2000" dirty="0" smtClean="0"/>
              <a:t> </a:t>
            </a:r>
            <a:r>
              <a:rPr lang="en-US" sz="2000" dirty="0" err="1" smtClean="0"/>
              <a:t>ke</a:t>
            </a:r>
            <a:r>
              <a:rPr lang="en-US" sz="2000" dirty="0" smtClean="0"/>
              <a:t> </a:t>
            </a:r>
            <a:r>
              <a:rPr lang="en-US" sz="2000" dirty="0" err="1" smtClean="0"/>
              <a:t>jaringan</a:t>
            </a:r>
            <a:r>
              <a:rPr lang="en-US" sz="2000" dirty="0" smtClean="0"/>
              <a:t> </a:t>
            </a:r>
            <a:r>
              <a:rPr lang="en-US" sz="2000" dirty="0" err="1" smtClean="0"/>
              <a:t>melalui</a:t>
            </a:r>
            <a:r>
              <a:rPr lang="en-US" sz="2000" dirty="0" smtClean="0"/>
              <a:t> modem</a:t>
            </a:r>
          </a:p>
          <a:p>
            <a:pPr eaLnBrk="1" hangingPunct="1">
              <a:lnSpc>
                <a:spcPct val="80000"/>
              </a:lnSpc>
            </a:pPr>
            <a:r>
              <a:rPr lang="en-US" sz="2000" dirty="0" err="1" smtClean="0"/>
              <a:t>Sejumlah</a:t>
            </a:r>
            <a:r>
              <a:rPr lang="en-US" sz="2000" dirty="0" smtClean="0"/>
              <a:t> </a:t>
            </a:r>
            <a:r>
              <a:rPr lang="en-US" sz="2000" dirty="0" err="1" smtClean="0"/>
              <a:t>layanan</a:t>
            </a:r>
            <a:r>
              <a:rPr lang="en-US" sz="2000" dirty="0" smtClean="0"/>
              <a:t> yang </a:t>
            </a:r>
            <a:r>
              <a:rPr lang="en-US" sz="2000" dirty="0" err="1" smtClean="0"/>
              <a:t>disediakan</a:t>
            </a:r>
            <a:r>
              <a:rPr lang="en-US" sz="2000" dirty="0" smtClean="0"/>
              <a:t> </a:t>
            </a:r>
            <a:r>
              <a:rPr lang="en-US" sz="2000" dirty="0" err="1" smtClean="0"/>
              <a:t>oleh</a:t>
            </a:r>
            <a:r>
              <a:rPr lang="en-US" sz="2000" dirty="0" smtClean="0"/>
              <a:t> Linux yang </a:t>
            </a:r>
            <a:r>
              <a:rPr lang="en-US" sz="2000" dirty="0" err="1" smtClean="0"/>
              <a:t>berbasiskan</a:t>
            </a:r>
            <a:r>
              <a:rPr lang="en-US" sz="2000" dirty="0" smtClean="0"/>
              <a:t> TCP/IP suite:</a:t>
            </a:r>
          </a:p>
          <a:p>
            <a:pPr lvl="1" eaLnBrk="1" hangingPunct="1">
              <a:lnSpc>
                <a:spcPct val="80000"/>
              </a:lnSpc>
            </a:pPr>
            <a:r>
              <a:rPr lang="en-US" sz="1800" dirty="0" smtClean="0"/>
              <a:t>Web server: Apache</a:t>
            </a:r>
          </a:p>
          <a:p>
            <a:pPr lvl="1" eaLnBrk="1" hangingPunct="1">
              <a:lnSpc>
                <a:spcPct val="80000"/>
              </a:lnSpc>
            </a:pPr>
            <a:r>
              <a:rPr lang="en-US" sz="1800" dirty="0" smtClean="0"/>
              <a:t>Web proxy: Squid</a:t>
            </a:r>
          </a:p>
          <a:p>
            <a:pPr lvl="1" eaLnBrk="1" hangingPunct="1">
              <a:lnSpc>
                <a:spcPct val="80000"/>
              </a:lnSpc>
            </a:pPr>
            <a:r>
              <a:rPr lang="en-US" sz="1800" dirty="0" smtClean="0"/>
              <a:t>File </a:t>
            </a:r>
            <a:r>
              <a:rPr lang="en-US" sz="1800" dirty="0" err="1" smtClean="0"/>
              <a:t>dan</a:t>
            </a:r>
            <a:r>
              <a:rPr lang="en-US" sz="1800" dirty="0" smtClean="0"/>
              <a:t> print sharing: Samba</a:t>
            </a:r>
          </a:p>
          <a:p>
            <a:pPr lvl="1" eaLnBrk="1" hangingPunct="1">
              <a:lnSpc>
                <a:spcPct val="80000"/>
              </a:lnSpc>
            </a:pPr>
            <a:r>
              <a:rPr lang="en-US" sz="1800" dirty="0" smtClean="0"/>
              <a:t>Email: </a:t>
            </a:r>
            <a:r>
              <a:rPr lang="en-US" sz="1800" dirty="0" err="1" smtClean="0"/>
              <a:t>Sendmail</a:t>
            </a:r>
            <a:endParaRPr lang="en-US" sz="1800" dirty="0" smtClean="0"/>
          </a:p>
          <a:p>
            <a:pPr lvl="1" eaLnBrk="1" hangingPunct="1">
              <a:lnSpc>
                <a:spcPct val="80000"/>
              </a:lnSpc>
            </a:pPr>
            <a:r>
              <a:rPr lang="en-US" sz="1800" dirty="0" smtClean="0"/>
              <a:t>Domain Name Server: </a:t>
            </a:r>
            <a:r>
              <a:rPr lang="en-US" sz="1800" dirty="0" err="1" smtClean="0"/>
              <a:t>menyediakan</a:t>
            </a:r>
            <a:r>
              <a:rPr lang="en-US" sz="1800" dirty="0" smtClean="0"/>
              <a:t> mapping </a:t>
            </a:r>
            <a:r>
              <a:rPr lang="en-US" sz="1800" dirty="0" err="1" smtClean="0"/>
              <a:t>antara</a:t>
            </a:r>
            <a:r>
              <a:rPr lang="en-US" sz="1800" dirty="0" smtClean="0"/>
              <a:t> </a:t>
            </a:r>
            <a:r>
              <a:rPr lang="en-US" sz="1800" dirty="0" err="1" smtClean="0"/>
              <a:t>nama</a:t>
            </a:r>
            <a:r>
              <a:rPr lang="en-US" sz="1800" dirty="0" smtClean="0"/>
              <a:t> </a:t>
            </a:r>
            <a:r>
              <a:rPr lang="en-US" sz="1800" dirty="0" err="1" smtClean="0"/>
              <a:t>dan</a:t>
            </a:r>
            <a:r>
              <a:rPr lang="en-US" sz="1800" dirty="0" smtClean="0"/>
              <a:t> IP address </a:t>
            </a:r>
            <a:r>
              <a:rPr lang="en-US" sz="1800" dirty="0" err="1" smtClean="0"/>
              <a:t>dan</a:t>
            </a:r>
            <a:r>
              <a:rPr lang="en-US" sz="1800" dirty="0" smtClean="0"/>
              <a:t> </a:t>
            </a:r>
            <a:r>
              <a:rPr lang="en-US" sz="1800" dirty="0" err="1" smtClean="0"/>
              <a:t>mendistribusikan</a:t>
            </a:r>
            <a:r>
              <a:rPr lang="en-US" sz="1800" dirty="0" smtClean="0"/>
              <a:t> </a:t>
            </a:r>
            <a:r>
              <a:rPr lang="en-US" sz="1800" dirty="0" err="1" smtClean="0"/>
              <a:t>informasi</a:t>
            </a:r>
            <a:r>
              <a:rPr lang="en-US" sz="1800" dirty="0" smtClean="0"/>
              <a:t> </a:t>
            </a:r>
            <a:r>
              <a:rPr lang="en-US" sz="1800" dirty="0" err="1" smtClean="0"/>
              <a:t>tentang</a:t>
            </a:r>
            <a:r>
              <a:rPr lang="en-US" sz="1800" dirty="0" smtClean="0"/>
              <a:t> </a:t>
            </a:r>
            <a:r>
              <a:rPr lang="en-US" sz="1800" dirty="0" err="1" smtClean="0"/>
              <a:t>jaringan</a:t>
            </a:r>
            <a:r>
              <a:rPr lang="en-US" sz="1800" dirty="0" smtClean="0"/>
              <a:t> (mail server) </a:t>
            </a:r>
            <a:r>
              <a:rPr lang="en-US" sz="1800" dirty="0" err="1" smtClean="0"/>
              <a:t>contoh</a:t>
            </a:r>
            <a:r>
              <a:rPr lang="en-US" sz="1800" dirty="0" smtClean="0"/>
              <a:t> BIND</a:t>
            </a:r>
          </a:p>
        </p:txBody>
      </p:sp>
    </p:spTree>
    <p:extLst>
      <p:ext uri="{BB962C8B-B14F-4D97-AF65-F5344CB8AC3E}">
        <p14:creationId xmlns:p14="http://schemas.microsoft.com/office/powerpoint/2010/main" val="285185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2"/>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3315" name="Footer Placeholder 3"/>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3316" name="Slide Number Placeholder 4"/>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C5169B70-C428-4CE7-B360-5BA2CB22A8E6}" type="slidenum">
              <a:rPr lang="en-US" sz="900"/>
              <a:pPr/>
              <a:t>15</a:t>
            </a:fld>
            <a:endParaRPr lang="en-US" sz="900"/>
          </a:p>
        </p:txBody>
      </p:sp>
      <p:sp>
        <p:nvSpPr>
          <p:cNvPr id="13317" name="Rectangle 2"/>
          <p:cNvSpPr>
            <a:spLocks noGrp="1" noChangeArrowheads="1"/>
          </p:cNvSpPr>
          <p:nvPr>
            <p:ph type="title"/>
          </p:nvPr>
        </p:nvSpPr>
        <p:spPr>
          <a:xfrm>
            <a:off x="373485" y="685800"/>
            <a:ext cx="2491061" cy="613172"/>
          </a:xfrm>
        </p:spPr>
        <p:txBody>
          <a:bodyPr/>
          <a:lstStyle/>
          <a:p>
            <a:pPr eaLnBrk="1" hangingPunct="1"/>
            <a:r>
              <a:rPr lang="en-US" sz="3400" b="1" dirty="0">
                <a:solidFill>
                  <a:srgbClr val="FF0000"/>
                </a:solidFill>
              </a:rPr>
              <a:t>ALAT INPUT</a:t>
            </a:r>
          </a:p>
        </p:txBody>
      </p:sp>
      <p:sp>
        <p:nvSpPr>
          <p:cNvPr id="13318" name="AutoShape 4"/>
          <p:cNvSpPr>
            <a:spLocks noChangeArrowheads="1"/>
          </p:cNvSpPr>
          <p:nvPr/>
        </p:nvSpPr>
        <p:spPr bwMode="auto">
          <a:xfrm>
            <a:off x="457883" y="1601390"/>
            <a:ext cx="2436480" cy="989708"/>
          </a:xfrm>
          <a:prstGeom prst="wedgeRoundRectCallout">
            <a:avLst>
              <a:gd name="adj1" fmla="val 70315"/>
              <a:gd name="adj2" fmla="val -561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Alat Input Langsung</a:t>
            </a:r>
          </a:p>
        </p:txBody>
      </p:sp>
      <p:graphicFrame>
        <p:nvGraphicFramePr>
          <p:cNvPr id="13319" name="Object 5"/>
          <p:cNvGraphicFramePr>
            <a:graphicFrameLocks noChangeAspect="1"/>
          </p:cNvGraphicFramePr>
          <p:nvPr/>
        </p:nvGraphicFramePr>
        <p:xfrm>
          <a:off x="5638623" y="1169789"/>
          <a:ext cx="2037728" cy="1497211"/>
        </p:xfrm>
        <a:graphic>
          <a:graphicData uri="http://schemas.openxmlformats.org/presentationml/2006/ole">
            <mc:AlternateContent xmlns:mc="http://schemas.openxmlformats.org/markup-compatibility/2006">
              <mc:Choice xmlns:v="urn:schemas-microsoft-com:vml" Requires="v">
                <p:oleObj spid="_x0000_s15419" name="VISIO" r:id="rId4" imgW="1095375" imgH="619125" progId="Visio.Drawing.4">
                  <p:embed/>
                </p:oleObj>
              </mc:Choice>
              <mc:Fallback>
                <p:oleObj name="VISIO" r:id="rId4" imgW="1095375" imgH="619125" progId="Visio.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623" y="1169789"/>
                        <a:ext cx="2037728" cy="1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6"/>
          <p:cNvGraphicFramePr>
            <a:graphicFrameLocks noChangeAspect="1"/>
          </p:cNvGraphicFramePr>
          <p:nvPr/>
        </p:nvGraphicFramePr>
        <p:xfrm>
          <a:off x="3963260" y="2361903"/>
          <a:ext cx="1980113" cy="1067097"/>
        </p:xfrm>
        <a:graphic>
          <a:graphicData uri="http://schemas.openxmlformats.org/presentationml/2006/ole">
            <mc:AlternateContent xmlns:mc="http://schemas.openxmlformats.org/markup-compatibility/2006">
              <mc:Choice xmlns:v="urn:schemas-microsoft-com:vml" Requires="v">
                <p:oleObj spid="_x0000_s15420" name="VISIO" r:id="rId6" imgW="1057275" imgH="809625" progId="Visio.Drawing.4">
                  <p:embed/>
                </p:oleObj>
              </mc:Choice>
              <mc:Fallback>
                <p:oleObj name="VISIO" r:id="rId6" imgW="1057275" imgH="809625" progId="Visio.Drawing.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3260" y="2361903"/>
                        <a:ext cx="1980113" cy="106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7"/>
          <p:cNvGraphicFramePr>
            <a:graphicFrameLocks noChangeAspect="1"/>
          </p:cNvGraphicFramePr>
          <p:nvPr/>
        </p:nvGraphicFramePr>
        <p:xfrm>
          <a:off x="5714432" y="2667000"/>
          <a:ext cx="1905821" cy="1446609"/>
        </p:xfrm>
        <a:graphic>
          <a:graphicData uri="http://schemas.openxmlformats.org/presentationml/2006/ole">
            <mc:AlternateContent xmlns:mc="http://schemas.openxmlformats.org/markup-compatibility/2006">
              <mc:Choice xmlns:v="urn:schemas-microsoft-com:vml" Requires="v">
                <p:oleObj spid="_x0000_s15421" name="VISIO" r:id="rId8" imgW="1057275" imgH="723900" progId="Visio.Drawing.4">
                  <p:embed/>
                </p:oleObj>
              </mc:Choice>
              <mc:Fallback>
                <p:oleObj name="VISIO" r:id="rId8" imgW="1057275" imgH="723900" progId="Visio.Drawing.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4432" y="2667000"/>
                        <a:ext cx="1905821" cy="144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2" name="AutoShape 8"/>
          <p:cNvSpPr>
            <a:spLocks noChangeArrowheads="1"/>
          </p:cNvSpPr>
          <p:nvPr/>
        </p:nvSpPr>
        <p:spPr bwMode="auto">
          <a:xfrm>
            <a:off x="609499" y="4458891"/>
            <a:ext cx="2437996" cy="1332012"/>
          </a:xfrm>
          <a:prstGeom prst="wedgeRoundRectCallout">
            <a:avLst>
              <a:gd name="adj1" fmla="val 72616"/>
              <a:gd name="adj2" fmla="val 1690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Alat Input Tidak Langsung</a:t>
            </a:r>
          </a:p>
        </p:txBody>
      </p:sp>
      <p:sp>
        <p:nvSpPr>
          <p:cNvPr id="13323" name="Rectangle 9"/>
          <p:cNvSpPr>
            <a:spLocks noChangeArrowheads="1"/>
          </p:cNvSpPr>
          <p:nvPr/>
        </p:nvSpPr>
        <p:spPr bwMode="auto">
          <a:xfrm>
            <a:off x="3885935" y="4801195"/>
            <a:ext cx="2260604" cy="126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buFontTx/>
              <a:buChar char="•"/>
            </a:pPr>
            <a:r>
              <a:rPr kumimoji="1" lang="en-US" sz="1900" dirty="0"/>
              <a:t>Punch Card</a:t>
            </a:r>
          </a:p>
          <a:p>
            <a:pPr defTabSz="914430">
              <a:spcBef>
                <a:spcPct val="50000"/>
              </a:spcBef>
              <a:buFontTx/>
              <a:buChar char="•"/>
            </a:pPr>
            <a:r>
              <a:rPr kumimoji="1" lang="en-US" sz="1900" dirty="0"/>
              <a:t>Pita Magnetic</a:t>
            </a:r>
          </a:p>
          <a:p>
            <a:pPr defTabSz="914430">
              <a:spcBef>
                <a:spcPct val="50000"/>
              </a:spcBef>
              <a:buFontTx/>
              <a:buChar char="•"/>
            </a:pPr>
            <a:r>
              <a:rPr kumimoji="1" lang="en-US" sz="1900" dirty="0"/>
              <a:t>Disk Magnetic</a:t>
            </a:r>
          </a:p>
        </p:txBody>
      </p:sp>
      <p:sp>
        <p:nvSpPr>
          <p:cNvPr id="13324" name="Rectangle 10"/>
          <p:cNvSpPr>
            <a:spLocks noChangeArrowheads="1"/>
          </p:cNvSpPr>
          <p:nvPr/>
        </p:nvSpPr>
        <p:spPr bwMode="auto">
          <a:xfrm>
            <a:off x="3047495" y="2970610"/>
            <a:ext cx="1606364" cy="97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dirty="0"/>
              <a:t>Pointing Device</a:t>
            </a:r>
          </a:p>
          <a:p>
            <a:pPr defTabSz="914430">
              <a:spcBef>
                <a:spcPct val="30000"/>
              </a:spcBef>
              <a:buFontTx/>
              <a:buChar char="•"/>
            </a:pPr>
            <a:r>
              <a:rPr kumimoji="1" lang="en-US" sz="1600" dirty="0"/>
              <a:t>Touch Screen</a:t>
            </a:r>
          </a:p>
          <a:p>
            <a:pPr defTabSz="914430">
              <a:spcBef>
                <a:spcPct val="30000"/>
              </a:spcBef>
              <a:buFontTx/>
              <a:buChar char="•"/>
            </a:pPr>
            <a:r>
              <a:rPr kumimoji="1" lang="en-US" sz="1600" dirty="0"/>
              <a:t>Light Pen</a:t>
            </a:r>
          </a:p>
        </p:txBody>
      </p:sp>
      <p:sp>
        <p:nvSpPr>
          <p:cNvPr id="13325" name="Rectangle 11"/>
          <p:cNvSpPr>
            <a:spLocks noChangeArrowheads="1"/>
          </p:cNvSpPr>
          <p:nvPr/>
        </p:nvSpPr>
        <p:spPr bwMode="auto">
          <a:xfrm>
            <a:off x="3505377" y="1143001"/>
            <a:ext cx="3167272" cy="144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buFontTx/>
              <a:buChar char="•"/>
            </a:pPr>
            <a:r>
              <a:rPr kumimoji="1" lang="en-US" sz="1600"/>
              <a:t>Point of sale</a:t>
            </a:r>
          </a:p>
          <a:p>
            <a:pPr defTabSz="914430">
              <a:spcBef>
                <a:spcPct val="50000"/>
              </a:spcBef>
              <a:buFontTx/>
              <a:buChar char="•"/>
            </a:pPr>
            <a:r>
              <a:rPr kumimoji="1" lang="en-US" sz="1600"/>
              <a:t>Teleprinter Terminal</a:t>
            </a:r>
          </a:p>
          <a:p>
            <a:pPr defTabSz="914430">
              <a:spcBef>
                <a:spcPct val="50000"/>
              </a:spcBef>
              <a:buFontTx/>
              <a:buChar char="•"/>
            </a:pPr>
            <a:r>
              <a:rPr kumimoji="1" lang="en-US" sz="1600"/>
              <a:t>Financial Transaction </a:t>
            </a:r>
          </a:p>
          <a:p>
            <a:pPr defTabSz="914430">
              <a:spcBef>
                <a:spcPct val="50000"/>
              </a:spcBef>
            </a:pPr>
            <a:r>
              <a:rPr kumimoji="1" lang="en-US" sz="1600"/>
              <a:t>   Terminal</a:t>
            </a:r>
          </a:p>
        </p:txBody>
      </p:sp>
      <p:sp>
        <p:nvSpPr>
          <p:cNvPr id="13326" name="Rectangle 12"/>
          <p:cNvSpPr>
            <a:spLocks noChangeArrowheads="1"/>
          </p:cNvSpPr>
          <p:nvPr/>
        </p:nvSpPr>
        <p:spPr bwMode="auto">
          <a:xfrm>
            <a:off x="7542929" y="2744390"/>
            <a:ext cx="1379711" cy="169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buFontTx/>
              <a:buChar char="•"/>
            </a:pPr>
            <a:r>
              <a:rPr kumimoji="1" lang="en-US" sz="1600"/>
              <a:t>MICR</a:t>
            </a:r>
          </a:p>
          <a:p>
            <a:pPr defTabSz="914430">
              <a:spcBef>
                <a:spcPct val="50000"/>
              </a:spcBef>
              <a:buFontTx/>
              <a:buChar char="•"/>
            </a:pPr>
            <a:r>
              <a:rPr kumimoji="1" lang="en-US" sz="1600"/>
              <a:t>OCR</a:t>
            </a:r>
          </a:p>
          <a:p>
            <a:pPr defTabSz="914430">
              <a:spcBef>
                <a:spcPct val="50000"/>
              </a:spcBef>
              <a:buFontTx/>
              <a:buChar char="•"/>
            </a:pPr>
            <a:r>
              <a:rPr kumimoji="1" lang="en-US" sz="1600"/>
              <a:t>OMR</a:t>
            </a:r>
          </a:p>
          <a:p>
            <a:pPr defTabSz="914430">
              <a:spcBef>
                <a:spcPct val="50000"/>
              </a:spcBef>
              <a:buFontTx/>
              <a:buChar char="•"/>
            </a:pPr>
            <a:r>
              <a:rPr kumimoji="1" lang="en-US" sz="1600"/>
              <a:t>Voice Recognition</a:t>
            </a:r>
          </a:p>
        </p:txBody>
      </p:sp>
    </p:spTree>
    <p:extLst>
      <p:ext uri="{BB962C8B-B14F-4D97-AF65-F5344CB8AC3E}">
        <p14:creationId xmlns:p14="http://schemas.microsoft.com/office/powerpoint/2010/main" val="2793087769"/>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Novell Netware</a:t>
            </a:r>
          </a:p>
        </p:txBody>
      </p:sp>
      <p:sp>
        <p:nvSpPr>
          <p:cNvPr id="40963" name="Rectangle 3"/>
          <p:cNvSpPr>
            <a:spLocks noGrp="1" noChangeArrowheads="1"/>
          </p:cNvSpPr>
          <p:nvPr>
            <p:ph type="body" idx="1"/>
          </p:nvPr>
        </p:nvSpPr>
        <p:spPr>
          <a:xfrm>
            <a:off x="457200" y="1600200"/>
            <a:ext cx="8229600" cy="4876800"/>
          </a:xfrm>
        </p:spPr>
        <p:txBody>
          <a:bodyPr/>
          <a:lstStyle/>
          <a:p>
            <a:pPr eaLnBrk="1" hangingPunct="1">
              <a:lnSpc>
                <a:spcPct val="80000"/>
              </a:lnSpc>
            </a:pPr>
            <a:r>
              <a:rPr lang="en-US" sz="2400" smtClean="0"/>
              <a:t>Dahulu digunakan sebagai LAN-based network operating system</a:t>
            </a:r>
          </a:p>
          <a:p>
            <a:pPr eaLnBrk="1" hangingPunct="1">
              <a:lnSpc>
                <a:spcPct val="80000"/>
              </a:lnSpc>
            </a:pPr>
            <a:r>
              <a:rPr lang="en-US" sz="2400" smtClean="0"/>
              <a:t>Dibuat oleh Novell, Inc.</a:t>
            </a:r>
          </a:p>
          <a:p>
            <a:pPr eaLnBrk="1" hangingPunct="1">
              <a:lnSpc>
                <a:spcPct val="80000"/>
              </a:lnSpc>
            </a:pPr>
            <a:r>
              <a:rPr lang="en-US" sz="2400" smtClean="0"/>
              <a:t>Banyak digunakan pada awal sampai pertengahan tahun1990-an</a:t>
            </a:r>
          </a:p>
          <a:p>
            <a:pPr eaLnBrk="1" hangingPunct="1">
              <a:lnSpc>
                <a:spcPct val="80000"/>
              </a:lnSpc>
            </a:pPr>
            <a:r>
              <a:rPr lang="en-US" sz="2400" smtClean="0"/>
              <a:t>Konsep: pembagian disk space dan printer</a:t>
            </a:r>
          </a:p>
          <a:p>
            <a:pPr eaLnBrk="1" hangingPunct="1">
              <a:lnSpc>
                <a:spcPct val="80000"/>
              </a:lnSpc>
            </a:pPr>
            <a:r>
              <a:rPr lang="en-US" sz="2400" smtClean="0"/>
              <a:t>Pengembangan:</a:t>
            </a:r>
          </a:p>
          <a:p>
            <a:pPr lvl="1" eaLnBrk="1" hangingPunct="1">
              <a:lnSpc>
                <a:spcPct val="80000"/>
              </a:lnSpc>
            </a:pPr>
            <a:r>
              <a:rPr lang="en-US" sz="2000" smtClean="0"/>
              <a:t>File sharing: layanan modul file, pencarian lokasi fisik dilakukan di server</a:t>
            </a:r>
          </a:p>
          <a:p>
            <a:pPr lvl="1" eaLnBrk="1" hangingPunct="1">
              <a:lnSpc>
                <a:spcPct val="80000"/>
              </a:lnSpc>
            </a:pPr>
            <a:r>
              <a:rPr lang="en-US" sz="2000" smtClean="0"/>
              <a:t>Caching: meng-caching file yang sedang aktif</a:t>
            </a:r>
          </a:p>
          <a:p>
            <a:pPr lvl="1" eaLnBrk="1" hangingPunct="1">
              <a:lnSpc>
                <a:spcPct val="80000"/>
              </a:lnSpc>
            </a:pPr>
            <a:r>
              <a:rPr lang="en-US" sz="2000" smtClean="0"/>
              <a:t>Netware Core Protocol (NCP) lebih efektif: tidak ada perlu ada acknowledgement untuk setiap permintaan atau data yang dikirimkan</a:t>
            </a:r>
          </a:p>
          <a:p>
            <a:pPr lvl="1" eaLnBrk="1" hangingPunct="1">
              <a:lnSpc>
                <a:spcPct val="80000"/>
              </a:lnSpc>
            </a:pPr>
            <a:r>
              <a:rPr lang="en-US" sz="2000" smtClean="0"/>
              <a:t>Pelayanan selain file dan printer sharing seperti web, email, database, TCP/IP, IPX, dll</a:t>
            </a:r>
          </a:p>
        </p:txBody>
      </p:sp>
    </p:spTree>
    <p:extLst>
      <p:ext uri="{BB962C8B-B14F-4D97-AF65-F5344CB8AC3E}">
        <p14:creationId xmlns:p14="http://schemas.microsoft.com/office/powerpoint/2010/main" val="23373141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533400"/>
            <a:ext cx="8229600" cy="884238"/>
          </a:xfrm>
        </p:spPr>
        <p:txBody>
          <a:bodyPr/>
          <a:lstStyle/>
          <a:p>
            <a:pPr eaLnBrk="1" hangingPunct="1"/>
            <a:r>
              <a:rPr lang="en-US" b="1" dirty="0" smtClean="0">
                <a:solidFill>
                  <a:srgbClr val="FF0000"/>
                </a:solidFill>
              </a:rPr>
              <a:t>OS/2</a:t>
            </a:r>
          </a:p>
        </p:txBody>
      </p:sp>
      <p:sp>
        <p:nvSpPr>
          <p:cNvPr id="41987" name="Rectangle 3"/>
          <p:cNvSpPr>
            <a:spLocks noGrp="1" noChangeArrowheads="1"/>
          </p:cNvSpPr>
          <p:nvPr>
            <p:ph type="body" idx="1"/>
          </p:nvPr>
        </p:nvSpPr>
        <p:spPr/>
        <p:txBody>
          <a:bodyPr/>
          <a:lstStyle/>
          <a:p>
            <a:pPr eaLnBrk="1" hangingPunct="1">
              <a:lnSpc>
                <a:spcPct val="90000"/>
              </a:lnSpc>
            </a:pPr>
            <a:r>
              <a:rPr lang="en-US" smtClean="0"/>
              <a:t>32-bit operating system yang dibuat oleh IBM dan Microsoft, tetapi sekarang dikelola hanya oleh IBM</a:t>
            </a:r>
          </a:p>
          <a:p>
            <a:pPr eaLnBrk="1" hangingPunct="1">
              <a:lnSpc>
                <a:spcPct val="90000"/>
              </a:lnSpc>
            </a:pPr>
            <a:r>
              <a:rPr lang="en-US" smtClean="0"/>
              <a:t>Mirip seperti windows tetapi mempunyai feature yang dimiliki oleh Linux dan Xenix</a:t>
            </a:r>
          </a:p>
          <a:p>
            <a:pPr eaLnBrk="1" hangingPunct="1">
              <a:lnSpc>
                <a:spcPct val="90000"/>
              </a:lnSpc>
            </a:pPr>
            <a:r>
              <a:rPr lang="en-US" smtClean="0"/>
              <a:t>Penggunaan akan dihentikan diakhir tahun 2006</a:t>
            </a:r>
          </a:p>
          <a:p>
            <a:pPr lvl="1" eaLnBrk="1" hangingPunct="1">
              <a:lnSpc>
                <a:spcPct val="90000"/>
              </a:lnSpc>
            </a:pPr>
            <a:r>
              <a:rPr lang="en-US" smtClean="0"/>
              <a:t>IBM menggunakan Linux dan keluarga Windows</a:t>
            </a:r>
          </a:p>
        </p:txBody>
      </p:sp>
    </p:spTree>
    <p:extLst>
      <p:ext uri="{BB962C8B-B14F-4D97-AF65-F5344CB8AC3E}">
        <p14:creationId xmlns:p14="http://schemas.microsoft.com/office/powerpoint/2010/main" val="47408587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33400"/>
            <a:ext cx="8229600" cy="884238"/>
          </a:xfrm>
        </p:spPr>
        <p:txBody>
          <a:bodyPr/>
          <a:lstStyle/>
          <a:p>
            <a:pPr eaLnBrk="1" hangingPunct="1"/>
            <a:r>
              <a:rPr lang="en-US" b="1" dirty="0" smtClean="0">
                <a:solidFill>
                  <a:srgbClr val="FF0000"/>
                </a:solidFill>
              </a:rPr>
              <a:t>Windows NT</a:t>
            </a:r>
          </a:p>
        </p:txBody>
      </p:sp>
      <p:sp>
        <p:nvSpPr>
          <p:cNvPr id="43011" name="Rectangle 3"/>
          <p:cNvSpPr>
            <a:spLocks noGrp="1" noChangeArrowheads="1"/>
          </p:cNvSpPr>
          <p:nvPr>
            <p:ph type="body" idx="1"/>
          </p:nvPr>
        </p:nvSpPr>
        <p:spPr/>
        <p:txBody>
          <a:bodyPr/>
          <a:lstStyle/>
          <a:p>
            <a:pPr eaLnBrk="1" hangingPunct="1">
              <a:lnSpc>
                <a:spcPct val="90000"/>
              </a:lnSpc>
            </a:pPr>
            <a:r>
              <a:rPr lang="en-US" sz="2800" smtClean="0"/>
              <a:t>Dibuat oleh Microsoft sebagai kelanjutan dari OS/2 versi mereka</a:t>
            </a:r>
          </a:p>
          <a:p>
            <a:pPr eaLnBrk="1" hangingPunct="1">
              <a:lnSpc>
                <a:spcPct val="90000"/>
              </a:lnSpc>
            </a:pPr>
            <a:r>
              <a:rPr lang="en-US" sz="2800" smtClean="0"/>
              <a:t>Versi dari keluarga Windows NT:</a:t>
            </a:r>
          </a:p>
          <a:p>
            <a:pPr lvl="1" eaLnBrk="1" hangingPunct="1">
              <a:lnSpc>
                <a:spcPct val="90000"/>
              </a:lnSpc>
            </a:pPr>
            <a:r>
              <a:rPr lang="en-US" sz="2400" smtClean="0"/>
              <a:t>Windows NT 3.51</a:t>
            </a:r>
          </a:p>
          <a:p>
            <a:pPr lvl="1" eaLnBrk="1" hangingPunct="1">
              <a:lnSpc>
                <a:spcPct val="90000"/>
              </a:lnSpc>
            </a:pPr>
            <a:r>
              <a:rPr lang="en-US" sz="2400" smtClean="0"/>
              <a:t>Windows 2000 (NT 5.0)</a:t>
            </a:r>
          </a:p>
          <a:p>
            <a:pPr lvl="2" eaLnBrk="1" hangingPunct="1">
              <a:lnSpc>
                <a:spcPct val="90000"/>
              </a:lnSpc>
            </a:pPr>
            <a:r>
              <a:rPr lang="en-US" sz="2000" smtClean="0"/>
              <a:t>Windows 2000 Professional (workstation version)</a:t>
            </a:r>
          </a:p>
          <a:p>
            <a:pPr lvl="2" eaLnBrk="1" hangingPunct="1">
              <a:lnSpc>
                <a:spcPct val="90000"/>
              </a:lnSpc>
            </a:pPr>
            <a:r>
              <a:rPr lang="en-US" sz="2000" smtClean="0"/>
              <a:t>Windows 2000 Server</a:t>
            </a:r>
          </a:p>
          <a:p>
            <a:pPr lvl="2" eaLnBrk="1" hangingPunct="1">
              <a:lnSpc>
                <a:spcPct val="90000"/>
              </a:lnSpc>
            </a:pPr>
            <a:r>
              <a:rPr lang="en-US" sz="2000" smtClean="0"/>
              <a:t>Windows 2000 Advanced Server</a:t>
            </a:r>
          </a:p>
          <a:p>
            <a:pPr lvl="2" eaLnBrk="1" hangingPunct="1">
              <a:lnSpc>
                <a:spcPct val="90000"/>
              </a:lnSpc>
            </a:pPr>
            <a:r>
              <a:rPr lang="en-US" sz="2000" smtClean="0"/>
              <a:t>Windows 2000 Datacenter Server</a:t>
            </a:r>
          </a:p>
          <a:p>
            <a:pPr lvl="1" eaLnBrk="1" hangingPunct="1">
              <a:lnSpc>
                <a:spcPct val="90000"/>
              </a:lnSpc>
            </a:pPr>
            <a:r>
              <a:rPr lang="en-US" sz="2400" smtClean="0"/>
              <a:t>Windows Server 2003</a:t>
            </a:r>
          </a:p>
          <a:p>
            <a:pPr lvl="1" eaLnBrk="1" hangingPunct="1">
              <a:lnSpc>
                <a:spcPct val="90000"/>
              </a:lnSpc>
            </a:pPr>
            <a:r>
              <a:rPr lang="en-US" sz="2400" smtClean="0"/>
              <a:t>Windows XP</a:t>
            </a:r>
          </a:p>
        </p:txBody>
      </p:sp>
    </p:spTree>
    <p:extLst>
      <p:ext uri="{BB962C8B-B14F-4D97-AF65-F5344CB8AC3E}">
        <p14:creationId xmlns:p14="http://schemas.microsoft.com/office/powerpoint/2010/main" val="467102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72200" y="1828800"/>
            <a:ext cx="2286000" cy="1143000"/>
          </a:xfrm>
        </p:spPr>
        <p:txBody>
          <a:bodyPr/>
          <a:lstStyle/>
          <a:p>
            <a:pPr eaLnBrk="1" hangingPunct="1">
              <a:defRPr/>
            </a:pPr>
            <a:r>
              <a:rPr lang="en-US" dirty="0" smtClean="0"/>
              <a:t>Mouse</a:t>
            </a:r>
          </a:p>
        </p:txBody>
      </p:sp>
      <p:sp>
        <p:nvSpPr>
          <p:cNvPr id="9219" name="Rectangle 7"/>
          <p:cNvSpPr>
            <a:spLocks noGrp="1" noChangeArrowheads="1"/>
          </p:cNvSpPr>
          <p:nvPr>
            <p:ph type="body" sz="half" idx="1"/>
          </p:nvPr>
        </p:nvSpPr>
        <p:spPr>
          <a:xfrm>
            <a:off x="373485" y="1328789"/>
            <a:ext cx="4808115" cy="4800600"/>
          </a:xfrm>
        </p:spPr>
        <p:txBody>
          <a:bodyPr/>
          <a:lstStyle/>
          <a:p>
            <a:pPr eaLnBrk="1" hangingPunct="1">
              <a:lnSpc>
                <a:spcPct val="90000"/>
              </a:lnSpc>
            </a:pPr>
            <a:r>
              <a:rPr lang="en-US" sz="2800" dirty="0" smtClean="0"/>
              <a:t>Mouse </a:t>
            </a:r>
            <a:r>
              <a:rPr lang="en-US" sz="2800" dirty="0" err="1" smtClean="0"/>
              <a:t>ditemukan</a:t>
            </a:r>
            <a:r>
              <a:rPr lang="en-US" sz="2800" dirty="0" smtClean="0"/>
              <a:t> </a:t>
            </a:r>
            <a:r>
              <a:rPr lang="en-US" sz="2800" dirty="0" err="1" smtClean="0"/>
              <a:t>oleh</a:t>
            </a:r>
            <a:r>
              <a:rPr lang="en-US" sz="2800" dirty="0" smtClean="0"/>
              <a:t> Douglas </a:t>
            </a:r>
            <a:r>
              <a:rPr lang="en-US" sz="2800" dirty="0" err="1" smtClean="0"/>
              <a:t>Engelbert.Mouse</a:t>
            </a:r>
            <a:r>
              <a:rPr lang="en-US" sz="2800" dirty="0" smtClean="0"/>
              <a:t> </a:t>
            </a:r>
            <a:r>
              <a:rPr lang="en-US" sz="2800" dirty="0" err="1" smtClean="0"/>
              <a:t>adalah</a:t>
            </a:r>
            <a:r>
              <a:rPr lang="en-US" sz="2800" dirty="0" smtClean="0"/>
              <a:t> hardware yang </a:t>
            </a:r>
            <a:r>
              <a:rPr lang="en-US" sz="2800" dirty="0" err="1" smtClean="0"/>
              <a:t>berfungsi</a:t>
            </a:r>
            <a:r>
              <a:rPr lang="en-US" sz="2800" dirty="0" smtClean="0"/>
              <a:t> </a:t>
            </a:r>
            <a:r>
              <a:rPr lang="en-US" sz="2800" dirty="0" err="1" smtClean="0"/>
              <a:t>untuk</a:t>
            </a:r>
            <a:r>
              <a:rPr lang="en-US" sz="2800" dirty="0" smtClean="0"/>
              <a:t> input device.</a:t>
            </a:r>
          </a:p>
          <a:p>
            <a:pPr eaLnBrk="1" hangingPunct="1">
              <a:lnSpc>
                <a:spcPct val="90000"/>
              </a:lnSpc>
            </a:pPr>
            <a:r>
              <a:rPr lang="en-US" sz="2800" dirty="0" err="1" smtClean="0"/>
              <a:t>Sebagai</a:t>
            </a:r>
            <a:r>
              <a:rPr lang="en-US" sz="2800" dirty="0" smtClean="0"/>
              <a:t> pointer </a:t>
            </a:r>
            <a:r>
              <a:rPr lang="en-US" sz="2800" dirty="0" err="1" smtClean="0"/>
              <a:t>layar</a:t>
            </a:r>
            <a:r>
              <a:rPr lang="en-US" sz="2800" dirty="0" smtClean="0"/>
              <a:t>.</a:t>
            </a:r>
          </a:p>
          <a:p>
            <a:pPr eaLnBrk="1" hangingPunct="1">
              <a:lnSpc>
                <a:spcPct val="90000"/>
              </a:lnSpc>
            </a:pPr>
            <a:r>
              <a:rPr lang="en-US" sz="2800" dirty="0" smtClean="0"/>
              <a:t>Ada 2 </a:t>
            </a:r>
            <a:r>
              <a:rPr lang="en-US" sz="2800" dirty="0" err="1" smtClean="0"/>
              <a:t>jenis</a:t>
            </a:r>
            <a:r>
              <a:rPr lang="en-US" sz="2800" dirty="0" smtClean="0"/>
              <a:t> </a:t>
            </a:r>
            <a:r>
              <a:rPr lang="en-US" sz="2800" dirty="0" err="1" smtClean="0"/>
              <a:t>yaitu</a:t>
            </a:r>
            <a:r>
              <a:rPr lang="en-US" sz="2800" dirty="0" smtClean="0"/>
              <a:t> Optic </a:t>
            </a:r>
            <a:r>
              <a:rPr lang="en-US" sz="2800" dirty="0" err="1" smtClean="0"/>
              <a:t>dan</a:t>
            </a:r>
            <a:r>
              <a:rPr lang="en-US" sz="2800" dirty="0" smtClean="0"/>
              <a:t> ball mouse.</a:t>
            </a:r>
          </a:p>
          <a:p>
            <a:pPr eaLnBrk="1" hangingPunct="1">
              <a:lnSpc>
                <a:spcPct val="90000"/>
              </a:lnSpc>
            </a:pPr>
            <a:r>
              <a:rPr lang="en-US" sz="2800" dirty="0" err="1" smtClean="0"/>
              <a:t>Pada</a:t>
            </a:r>
            <a:r>
              <a:rPr lang="en-US" sz="2800" dirty="0" smtClean="0"/>
              <a:t> </a:t>
            </a:r>
            <a:r>
              <a:rPr lang="en-US" sz="2800" dirty="0" err="1" smtClean="0"/>
              <a:t>sebagian</a:t>
            </a:r>
            <a:r>
              <a:rPr lang="en-US" sz="2800" dirty="0" smtClean="0"/>
              <a:t> </a:t>
            </a:r>
            <a:r>
              <a:rPr lang="en-US" sz="2800" dirty="0" err="1" smtClean="0"/>
              <a:t>besar</a:t>
            </a:r>
            <a:r>
              <a:rPr lang="en-US" sz="2800" dirty="0" smtClean="0"/>
              <a:t> mouse </a:t>
            </a:r>
            <a:r>
              <a:rPr lang="en-US" sz="2800" dirty="0" err="1" smtClean="0"/>
              <a:t>terdapat</a:t>
            </a:r>
            <a:r>
              <a:rPr lang="en-US" sz="2800" dirty="0" smtClean="0"/>
              <a:t> </a:t>
            </a:r>
            <a:r>
              <a:rPr lang="en-US" sz="2800" dirty="0" err="1" smtClean="0"/>
              <a:t>tiga</a:t>
            </a:r>
            <a:r>
              <a:rPr lang="en-US" sz="2800" dirty="0" smtClean="0"/>
              <a:t> </a:t>
            </a:r>
            <a:br>
              <a:rPr lang="en-US" sz="2800" dirty="0" smtClean="0"/>
            </a:br>
            <a:r>
              <a:rPr lang="en-US" sz="2800" dirty="0" err="1" smtClean="0"/>
              <a:t>tombol</a:t>
            </a:r>
            <a:r>
              <a:rPr lang="en-US" sz="2800" dirty="0" smtClean="0"/>
              <a:t>, </a:t>
            </a:r>
            <a:r>
              <a:rPr lang="en-US" sz="2800" dirty="0" err="1" smtClean="0"/>
              <a:t>tetapi</a:t>
            </a:r>
            <a:r>
              <a:rPr lang="en-US" sz="2800" dirty="0" smtClean="0"/>
              <a:t> </a:t>
            </a:r>
            <a:r>
              <a:rPr lang="en-US" sz="2800" dirty="0" err="1" smtClean="0"/>
              <a:t>umumnya</a:t>
            </a:r>
            <a:r>
              <a:rPr lang="en-US" sz="2800" dirty="0" smtClean="0"/>
              <a:t> </a:t>
            </a:r>
            <a:r>
              <a:rPr lang="en-US" sz="2800" dirty="0" err="1" smtClean="0"/>
              <a:t>hanya</a:t>
            </a:r>
            <a:r>
              <a:rPr lang="en-US" sz="2800" dirty="0" smtClean="0"/>
              <a:t> </a:t>
            </a:r>
            <a:r>
              <a:rPr lang="en-US" sz="2800" dirty="0" err="1" smtClean="0"/>
              <a:t>dua</a:t>
            </a:r>
            <a:r>
              <a:rPr lang="en-US" sz="2800" dirty="0" smtClean="0"/>
              <a:t> </a:t>
            </a:r>
            <a:r>
              <a:rPr lang="en-US" sz="2800" dirty="0" err="1" smtClean="0"/>
              <a:t>tombol</a:t>
            </a:r>
            <a:endParaRPr lang="en-US" sz="2800" dirty="0" smtClean="0"/>
          </a:p>
        </p:txBody>
      </p:sp>
      <p:pic>
        <p:nvPicPr>
          <p:cNvPr id="9220" name="Picture 9" descr="imag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2895600"/>
            <a:ext cx="3505200" cy="27432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
        <p:nvSpPr>
          <p:cNvPr id="9" name="Rectangle 2"/>
          <p:cNvSpPr txBox="1">
            <a:spLocks noChangeArrowheads="1"/>
          </p:cNvSpPr>
          <p:nvPr/>
        </p:nvSpPr>
        <p:spPr bwMode="auto">
          <a:xfrm>
            <a:off x="373485" y="685800"/>
            <a:ext cx="2491061"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b="1" smtClean="0">
                <a:solidFill>
                  <a:srgbClr val="FF0000"/>
                </a:solidFill>
              </a:rPr>
              <a:t>ALAT INPUT</a:t>
            </a:r>
            <a:endParaRPr lang="en-US" sz="3400" b="1" dirty="0">
              <a:solidFill>
                <a:srgbClr val="FF0000"/>
              </a:solidFill>
            </a:endParaRPr>
          </a:p>
        </p:txBody>
      </p:sp>
    </p:spTree>
    <p:extLst>
      <p:ext uri="{BB962C8B-B14F-4D97-AF65-F5344CB8AC3E}">
        <p14:creationId xmlns:p14="http://schemas.microsoft.com/office/powerpoint/2010/main" val="243479993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Keyboard</a:t>
            </a:r>
          </a:p>
        </p:txBody>
      </p:sp>
      <p:sp>
        <p:nvSpPr>
          <p:cNvPr id="10243" name="Rectangle 3"/>
          <p:cNvSpPr>
            <a:spLocks noGrp="1" noChangeArrowheads="1"/>
          </p:cNvSpPr>
          <p:nvPr>
            <p:ph type="body" sz="half" idx="1"/>
          </p:nvPr>
        </p:nvSpPr>
        <p:spPr/>
        <p:txBody>
          <a:bodyPr/>
          <a:lstStyle/>
          <a:p>
            <a:pPr eaLnBrk="1" hangingPunct="1"/>
            <a:r>
              <a:rPr lang="en-US" sz="1800" smtClean="0"/>
              <a:t>Berfungsi sebagai input device untuk text, nomor, symbol, dan perintah untuk komputer.</a:t>
            </a:r>
          </a:p>
          <a:p>
            <a:pPr eaLnBrk="1" hangingPunct="1"/>
            <a:r>
              <a:rPr lang="en-US" sz="1800" smtClean="0"/>
              <a:t>Biasanya untuk komputer digunakan keyboard jenis QWERTY</a:t>
            </a:r>
          </a:p>
        </p:txBody>
      </p:sp>
      <p:graphicFrame>
        <p:nvGraphicFramePr>
          <p:cNvPr id="10244" name="Object 5"/>
          <p:cNvGraphicFramePr>
            <a:graphicFrameLocks noGrp="1" noChangeAspect="1"/>
          </p:cNvGraphicFramePr>
          <p:nvPr>
            <p:ph sz="half" idx="2"/>
          </p:nvPr>
        </p:nvGraphicFramePr>
        <p:xfrm>
          <a:off x="5257800" y="3048000"/>
          <a:ext cx="3467100" cy="935038"/>
        </p:xfrm>
        <a:graphic>
          <a:graphicData uri="http://schemas.openxmlformats.org/presentationml/2006/ole">
            <mc:AlternateContent xmlns:mc="http://schemas.openxmlformats.org/markup-compatibility/2006">
              <mc:Choice xmlns:v="urn:schemas-microsoft-com:vml" Requires="v">
                <p:oleObj spid="_x0000_s22545" name="CorelDRAW" r:id="rId4" imgW="5281879" imgH="1424026" progId="CorelDRAW.Graphic.11">
                  <p:embed/>
                </p:oleObj>
              </mc:Choice>
              <mc:Fallback>
                <p:oleObj name="CorelDRAW" r:id="rId4" imgW="5281879" imgH="1424026"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048000"/>
                        <a:ext cx="3467100" cy="935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txBox="1">
            <a:spLocks noChangeArrowheads="1"/>
          </p:cNvSpPr>
          <p:nvPr/>
        </p:nvSpPr>
        <p:spPr bwMode="auto">
          <a:xfrm>
            <a:off x="373485" y="685800"/>
            <a:ext cx="2491061"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b="1" smtClean="0">
                <a:solidFill>
                  <a:srgbClr val="FF0000"/>
                </a:solidFill>
              </a:rPr>
              <a:t>ALAT INPUT</a:t>
            </a:r>
            <a:endParaRPr lang="en-US" sz="3400" b="1" dirty="0">
              <a:solidFill>
                <a:srgbClr val="FF0000"/>
              </a:solidFill>
            </a:endParaRPr>
          </a:p>
        </p:txBody>
      </p:sp>
    </p:spTree>
    <p:extLst>
      <p:ext uri="{BB962C8B-B14F-4D97-AF65-F5344CB8AC3E}">
        <p14:creationId xmlns:p14="http://schemas.microsoft.com/office/powerpoint/2010/main" val="3588609207"/>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876800" y="2133600"/>
            <a:ext cx="4267200" cy="762000"/>
          </a:xfrm>
        </p:spPr>
        <p:txBody>
          <a:bodyPr/>
          <a:lstStyle/>
          <a:p>
            <a:pPr eaLnBrk="1" hangingPunct="1">
              <a:defRPr/>
            </a:pPr>
            <a:r>
              <a:rPr lang="en-US" dirty="0" smtClean="0"/>
              <a:t>Barcode Scanner</a:t>
            </a:r>
          </a:p>
        </p:txBody>
      </p:sp>
      <p:sp>
        <p:nvSpPr>
          <p:cNvPr id="11267" name="Rectangle 3"/>
          <p:cNvSpPr>
            <a:spLocks noGrp="1" noChangeArrowheads="1"/>
          </p:cNvSpPr>
          <p:nvPr>
            <p:ph type="body" sz="half" idx="1"/>
          </p:nvPr>
        </p:nvSpPr>
        <p:spPr>
          <a:xfrm>
            <a:off x="762000" y="2133600"/>
            <a:ext cx="4324115" cy="3352800"/>
          </a:xfrm>
        </p:spPr>
        <p:txBody>
          <a:bodyPr/>
          <a:lstStyle/>
          <a:p>
            <a:pPr eaLnBrk="1" hangingPunct="1"/>
            <a:r>
              <a:rPr lang="en-US" dirty="0" smtClean="0"/>
              <a:t>Barcode Scanner </a:t>
            </a:r>
            <a:r>
              <a:rPr lang="en-US" dirty="0" err="1" smtClean="0"/>
              <a:t>berfungsi</a:t>
            </a:r>
            <a:r>
              <a:rPr lang="en-US" dirty="0" smtClean="0"/>
              <a:t> </a:t>
            </a:r>
            <a:r>
              <a:rPr lang="en-US" dirty="0" err="1" smtClean="0"/>
              <a:t>untuk</a:t>
            </a:r>
            <a:r>
              <a:rPr lang="en-US" dirty="0" smtClean="0"/>
              <a:t> </a:t>
            </a:r>
            <a:r>
              <a:rPr lang="en-US" dirty="0" err="1" smtClean="0"/>
              <a:t>meng</a:t>
            </a:r>
            <a:r>
              <a:rPr lang="en-US" dirty="0" smtClean="0"/>
              <a:t>-scan </a:t>
            </a:r>
            <a:r>
              <a:rPr lang="en-US" dirty="0" err="1" smtClean="0"/>
              <a:t>kodebar</a:t>
            </a:r>
            <a:r>
              <a:rPr lang="en-US" dirty="0" smtClean="0"/>
              <a:t> </a:t>
            </a:r>
            <a:r>
              <a:rPr lang="en-US" dirty="0" err="1" smtClean="0"/>
              <a:t>produk</a:t>
            </a:r>
            <a:r>
              <a:rPr lang="en-US" dirty="0" smtClean="0"/>
              <a:t> di </a:t>
            </a:r>
            <a:r>
              <a:rPr lang="en-US" dirty="0" err="1" smtClean="0"/>
              <a:t>pasar</a:t>
            </a:r>
            <a:r>
              <a:rPr lang="en-US" dirty="0" smtClean="0"/>
              <a:t> </a:t>
            </a:r>
            <a:r>
              <a:rPr lang="en-US" dirty="0" err="1" smtClean="0"/>
              <a:t>swalayan</a:t>
            </a:r>
            <a:r>
              <a:rPr lang="en-US" dirty="0" smtClean="0"/>
              <a:t>.</a:t>
            </a:r>
          </a:p>
          <a:p>
            <a:pPr eaLnBrk="1" hangingPunct="1"/>
            <a:r>
              <a:rPr lang="en-US" dirty="0" err="1" smtClean="0"/>
              <a:t>Biasanya</a:t>
            </a:r>
            <a:r>
              <a:rPr lang="en-US" dirty="0" smtClean="0"/>
              <a:t> </a:t>
            </a:r>
            <a:r>
              <a:rPr lang="en-US" dirty="0" err="1" smtClean="0"/>
              <a:t>ada</a:t>
            </a:r>
            <a:r>
              <a:rPr lang="en-US" dirty="0" smtClean="0"/>
              <a:t> di </a:t>
            </a:r>
            <a:r>
              <a:rPr lang="en-US" dirty="0" err="1" smtClean="0"/>
              <a:t>mesin</a:t>
            </a:r>
            <a:r>
              <a:rPr lang="en-US" dirty="0" smtClean="0"/>
              <a:t> </a:t>
            </a:r>
            <a:r>
              <a:rPr lang="en-US" dirty="0" err="1" smtClean="0"/>
              <a:t>kasir</a:t>
            </a:r>
            <a:endParaRPr lang="en-US" dirty="0" smtClean="0"/>
          </a:p>
        </p:txBody>
      </p:sp>
      <p:pic>
        <p:nvPicPr>
          <p:cNvPr id="11268" name="Picture 4" descr="cd-2820_b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2895600"/>
            <a:ext cx="2657475" cy="24384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
        <p:nvSpPr>
          <p:cNvPr id="9" name="Rectangle 2"/>
          <p:cNvSpPr txBox="1">
            <a:spLocks noChangeArrowheads="1"/>
          </p:cNvSpPr>
          <p:nvPr/>
        </p:nvSpPr>
        <p:spPr bwMode="auto">
          <a:xfrm>
            <a:off x="373485" y="685800"/>
            <a:ext cx="2491061"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b="1" smtClean="0">
                <a:solidFill>
                  <a:srgbClr val="FF0000"/>
                </a:solidFill>
              </a:rPr>
              <a:t>ALAT INPUT</a:t>
            </a:r>
            <a:endParaRPr lang="en-US" sz="3400" b="1" dirty="0">
              <a:solidFill>
                <a:srgbClr val="FF0000"/>
              </a:solidFill>
            </a:endParaRPr>
          </a:p>
        </p:txBody>
      </p:sp>
    </p:spTree>
    <p:extLst>
      <p:ext uri="{BB962C8B-B14F-4D97-AF65-F5344CB8AC3E}">
        <p14:creationId xmlns:p14="http://schemas.microsoft.com/office/powerpoint/2010/main" val="230914592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76400" y="1298972"/>
            <a:ext cx="7086600" cy="1291828"/>
          </a:xfrm>
        </p:spPr>
        <p:txBody>
          <a:bodyPr/>
          <a:lstStyle/>
          <a:p>
            <a:pPr eaLnBrk="1" hangingPunct="1">
              <a:defRPr/>
            </a:pPr>
            <a:r>
              <a:rPr lang="en-US" dirty="0" smtClean="0"/>
              <a:t>Joystick/game controller</a:t>
            </a:r>
          </a:p>
        </p:txBody>
      </p:sp>
      <p:sp>
        <p:nvSpPr>
          <p:cNvPr id="12291" name="Rectangle 3"/>
          <p:cNvSpPr>
            <a:spLocks noGrp="1" noChangeArrowheads="1"/>
          </p:cNvSpPr>
          <p:nvPr>
            <p:ph type="body" sz="half" idx="1"/>
          </p:nvPr>
        </p:nvSpPr>
        <p:spPr>
          <a:xfrm>
            <a:off x="353607" y="2481884"/>
            <a:ext cx="5646315" cy="2743200"/>
          </a:xfrm>
        </p:spPr>
        <p:txBody>
          <a:bodyPr/>
          <a:lstStyle/>
          <a:p>
            <a:pPr eaLnBrk="1" hangingPunct="1"/>
            <a:r>
              <a:rPr lang="en-US" sz="2800" dirty="0" err="1" smtClean="0"/>
              <a:t>Berfungsi</a:t>
            </a:r>
            <a:r>
              <a:rPr lang="en-US" sz="2800" dirty="0" smtClean="0"/>
              <a:t> </a:t>
            </a:r>
            <a:r>
              <a:rPr lang="en-US" sz="2800" dirty="0" err="1" smtClean="0"/>
              <a:t>untuk</a:t>
            </a:r>
            <a:r>
              <a:rPr lang="en-US" sz="2800" dirty="0" smtClean="0"/>
              <a:t> input device game computer </a:t>
            </a:r>
            <a:r>
              <a:rPr lang="en-US" sz="2800" dirty="0" err="1" smtClean="0"/>
              <a:t>dengan</a:t>
            </a:r>
            <a:r>
              <a:rPr lang="en-US" sz="2800" dirty="0" smtClean="0"/>
              <a:t> </a:t>
            </a:r>
            <a:r>
              <a:rPr lang="en-US" sz="2800" dirty="0" err="1" smtClean="0"/>
              <a:t>koneksi</a:t>
            </a:r>
            <a:r>
              <a:rPr lang="en-US" sz="2800" dirty="0" smtClean="0"/>
              <a:t> USB.</a:t>
            </a:r>
          </a:p>
          <a:p>
            <a:pPr eaLnBrk="1" hangingPunct="1"/>
            <a:r>
              <a:rPr lang="en-US" sz="2800" dirty="0" err="1" smtClean="0"/>
              <a:t>Biasanya</a:t>
            </a:r>
            <a:r>
              <a:rPr lang="en-US" sz="2800" dirty="0" smtClean="0"/>
              <a:t> </a:t>
            </a:r>
            <a:r>
              <a:rPr lang="en-US" sz="2800" dirty="0" err="1" smtClean="0"/>
              <a:t>berupa</a:t>
            </a:r>
            <a:r>
              <a:rPr lang="en-US" sz="2800" dirty="0" smtClean="0"/>
              <a:t> stick</a:t>
            </a:r>
          </a:p>
        </p:txBody>
      </p:sp>
      <p:graphicFrame>
        <p:nvGraphicFramePr>
          <p:cNvPr id="12292" name="Object 4"/>
          <p:cNvGraphicFramePr>
            <a:graphicFrameLocks noGrp="1" noChangeAspect="1"/>
          </p:cNvGraphicFramePr>
          <p:nvPr>
            <p:ph sz="half" idx="2"/>
            <p:extLst>
              <p:ext uri="{D42A27DB-BD31-4B8C-83A1-F6EECF244321}">
                <p14:modId xmlns:p14="http://schemas.microsoft.com/office/powerpoint/2010/main" val="3994056904"/>
              </p:ext>
            </p:extLst>
          </p:nvPr>
        </p:nvGraphicFramePr>
        <p:xfrm>
          <a:off x="6629400" y="2514600"/>
          <a:ext cx="1828800" cy="1668462"/>
        </p:xfrm>
        <a:graphic>
          <a:graphicData uri="http://schemas.openxmlformats.org/presentationml/2006/ole">
            <mc:AlternateContent xmlns:mc="http://schemas.openxmlformats.org/markup-compatibility/2006">
              <mc:Choice xmlns:v="urn:schemas-microsoft-com:vml" Requires="v">
                <p:oleObj spid="_x0000_s23569" name="CorelDRAW" r:id="rId3" imgW="4531766" imgH="4133393" progId="CorelDRAW.Graphic.11">
                  <p:embed/>
                </p:oleObj>
              </mc:Choice>
              <mc:Fallback>
                <p:oleObj name="CorelDRAW" r:id="rId3" imgW="4531766" imgH="4133393"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14600"/>
                        <a:ext cx="1828800" cy="1668462"/>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4" name="Picture 21" descr="Joy Stick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1752600" cy="16573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373485" y="685800"/>
            <a:ext cx="2491061"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b="1" smtClean="0">
                <a:solidFill>
                  <a:srgbClr val="FF0000"/>
                </a:solidFill>
              </a:rPr>
              <a:t>ALAT INPUT</a:t>
            </a:r>
            <a:endParaRPr lang="en-US" sz="3400" b="1" dirty="0">
              <a:solidFill>
                <a:srgbClr val="FF0000"/>
              </a:solidFill>
            </a:endParaRPr>
          </a:p>
        </p:txBody>
      </p:sp>
    </p:spTree>
    <p:extLst>
      <p:ext uri="{BB962C8B-B14F-4D97-AF65-F5344CB8AC3E}">
        <p14:creationId xmlns:p14="http://schemas.microsoft.com/office/powerpoint/2010/main" val="357217298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sz="4000" dirty="0"/>
              <a:t>Hardware</a:t>
            </a:r>
            <a:r>
              <a:rPr lang="id-ID" sz="4000" dirty="0"/>
              <a:t>, </a:t>
            </a:r>
            <a:r>
              <a:rPr lang="en-US" sz="4000" dirty="0" smtClean="0"/>
              <a:t>Software</a:t>
            </a:r>
            <a:r>
              <a:rPr lang="id-ID" sz="4000" dirty="0" smtClean="0"/>
              <a:t>, </a:t>
            </a:r>
            <a:r>
              <a:rPr lang="id-ID" sz="4000" dirty="0"/>
              <a:t>dan evolusi SI </a:t>
            </a:r>
            <a:endParaRPr lang="id-ID" sz="2800" dirty="0" smtClean="0">
              <a:solidFill>
                <a:srgbClr val="0000CC"/>
              </a:solidFill>
            </a:endParaRPr>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Pert.05 :</a:t>
            </a:r>
            <a:endParaRPr lang="id-ID" sz="5400" dirty="0"/>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00781" y="1143000"/>
            <a:ext cx="2698054" cy="914400"/>
          </a:xfrm>
        </p:spPr>
        <p:txBody>
          <a:bodyPr/>
          <a:lstStyle/>
          <a:p>
            <a:pPr eaLnBrk="1" hangingPunct="1">
              <a:defRPr/>
            </a:pPr>
            <a:r>
              <a:rPr lang="en-US" dirty="0" smtClean="0"/>
              <a:t>Scanner</a:t>
            </a:r>
          </a:p>
        </p:txBody>
      </p:sp>
      <p:sp>
        <p:nvSpPr>
          <p:cNvPr id="13315" name="Rectangle 3"/>
          <p:cNvSpPr>
            <a:spLocks noGrp="1" noChangeArrowheads="1"/>
          </p:cNvSpPr>
          <p:nvPr>
            <p:ph type="body" sz="half" idx="1"/>
          </p:nvPr>
        </p:nvSpPr>
        <p:spPr>
          <a:xfrm>
            <a:off x="152400" y="1143258"/>
            <a:ext cx="6324600" cy="5638541"/>
          </a:xfrm>
        </p:spPr>
        <p:txBody>
          <a:bodyPr/>
          <a:lstStyle/>
          <a:p>
            <a:pPr marL="185738" indent="-185738" eaLnBrk="1" hangingPunct="1">
              <a:lnSpc>
                <a:spcPct val="90000"/>
              </a:lnSpc>
            </a:pPr>
            <a:r>
              <a:rPr lang="en-US" sz="1800" dirty="0" smtClean="0"/>
              <a:t>Scanner </a:t>
            </a:r>
            <a:r>
              <a:rPr lang="en-US" sz="1800" dirty="0" err="1" smtClean="0"/>
              <a:t>adalah</a:t>
            </a:r>
            <a:r>
              <a:rPr lang="en-US" sz="1800" dirty="0" smtClean="0"/>
              <a:t> </a:t>
            </a:r>
            <a:r>
              <a:rPr lang="en-US" sz="1800" dirty="0" err="1" smtClean="0"/>
              <a:t>suatu</a:t>
            </a:r>
            <a:r>
              <a:rPr lang="en-US" sz="1800" dirty="0" smtClean="0"/>
              <a:t> </a:t>
            </a:r>
            <a:r>
              <a:rPr lang="en-US" sz="1800" dirty="0" err="1" smtClean="0"/>
              <a:t>alat</a:t>
            </a:r>
            <a:r>
              <a:rPr lang="en-US" sz="1800" dirty="0" smtClean="0"/>
              <a:t> </a:t>
            </a:r>
            <a:r>
              <a:rPr lang="en-US" sz="1800" dirty="0" err="1" smtClean="0"/>
              <a:t>elektronik</a:t>
            </a:r>
            <a:r>
              <a:rPr lang="en-US" sz="1800" dirty="0" smtClean="0"/>
              <a:t> yang </a:t>
            </a:r>
            <a:r>
              <a:rPr lang="en-US" sz="1800" dirty="0" err="1" smtClean="0"/>
              <a:t>fungsinya</a:t>
            </a:r>
            <a:r>
              <a:rPr lang="en-US" sz="1800" dirty="0" smtClean="0"/>
              <a:t> </a:t>
            </a:r>
            <a:r>
              <a:rPr lang="en-US" sz="1800" dirty="0" err="1" smtClean="0"/>
              <a:t>mirip</a:t>
            </a:r>
            <a:r>
              <a:rPr lang="en-US" sz="1800" dirty="0" smtClean="0"/>
              <a:t> </a:t>
            </a:r>
            <a:r>
              <a:rPr lang="en-US" sz="1800" dirty="0" err="1" smtClean="0"/>
              <a:t>dengan</a:t>
            </a:r>
            <a:r>
              <a:rPr lang="en-US" sz="1800" dirty="0" smtClean="0"/>
              <a:t> </a:t>
            </a:r>
            <a:r>
              <a:rPr lang="en-US" sz="1800" dirty="0" err="1" smtClean="0"/>
              <a:t>mesin</a:t>
            </a:r>
            <a:r>
              <a:rPr lang="en-US" sz="1800" dirty="0" smtClean="0"/>
              <a:t> </a:t>
            </a:r>
            <a:r>
              <a:rPr lang="en-US" sz="1800" dirty="0" err="1" smtClean="0"/>
              <a:t>fotokopi</a:t>
            </a:r>
            <a:r>
              <a:rPr lang="en-US" sz="1800" dirty="0" smtClean="0"/>
              <a:t>. </a:t>
            </a:r>
            <a:r>
              <a:rPr lang="en-US" sz="1800" dirty="0" err="1" smtClean="0"/>
              <a:t>Mesin</a:t>
            </a:r>
            <a:r>
              <a:rPr lang="en-US" sz="1800" dirty="0" smtClean="0"/>
              <a:t> </a:t>
            </a:r>
            <a:r>
              <a:rPr lang="en-US" sz="1800" dirty="0" err="1" smtClean="0"/>
              <a:t>fotocopy</a:t>
            </a:r>
            <a:r>
              <a:rPr lang="en-US" sz="1800" dirty="0" smtClean="0"/>
              <a:t> </a:t>
            </a:r>
            <a:r>
              <a:rPr lang="en-US" sz="1800" dirty="0" err="1" smtClean="0"/>
              <a:t>hasilnya</a:t>
            </a:r>
            <a:r>
              <a:rPr lang="en-US" sz="1800" dirty="0" smtClean="0"/>
              <a:t> </a:t>
            </a:r>
            <a:r>
              <a:rPr lang="en-US" sz="1800" dirty="0" err="1" smtClean="0"/>
              <a:t>dapat</a:t>
            </a:r>
            <a:r>
              <a:rPr lang="en-US" sz="1800" dirty="0" smtClean="0"/>
              <a:t> </a:t>
            </a:r>
            <a:r>
              <a:rPr lang="en-US" sz="1800" dirty="0" err="1" smtClean="0"/>
              <a:t>langsung</a:t>
            </a:r>
            <a:r>
              <a:rPr lang="en-US" sz="1800" dirty="0" smtClean="0"/>
              <a:t> </a:t>
            </a:r>
            <a:r>
              <a:rPr lang="en-US" sz="1800" dirty="0" err="1" smtClean="0"/>
              <a:t>kamu</a:t>
            </a:r>
            <a:r>
              <a:rPr lang="en-US" sz="1800" dirty="0" smtClean="0"/>
              <a:t> </a:t>
            </a:r>
            <a:r>
              <a:rPr lang="en-US" sz="1800" dirty="0" err="1" smtClean="0"/>
              <a:t>lihat</a:t>
            </a:r>
            <a:r>
              <a:rPr lang="en-US" sz="1800" dirty="0" smtClean="0"/>
              <a:t> </a:t>
            </a:r>
            <a:r>
              <a:rPr lang="en-US" sz="1800" dirty="0" err="1" smtClean="0"/>
              <a:t>pada</a:t>
            </a:r>
            <a:r>
              <a:rPr lang="en-US" sz="1800" dirty="0" smtClean="0"/>
              <a:t> </a:t>
            </a:r>
            <a:r>
              <a:rPr lang="en-US" sz="1800" dirty="0" err="1" smtClean="0"/>
              <a:t>kertas</a:t>
            </a:r>
            <a:r>
              <a:rPr lang="en-US" sz="1800" dirty="0" smtClean="0"/>
              <a:t> </a:t>
            </a:r>
            <a:r>
              <a:rPr lang="en-US" sz="1800" dirty="0" err="1" smtClean="0"/>
              <a:t>sedangkan</a:t>
            </a:r>
            <a:r>
              <a:rPr lang="en-US" sz="1800" dirty="0" smtClean="0"/>
              <a:t> scanner </a:t>
            </a:r>
            <a:r>
              <a:rPr lang="en-US" sz="1800" dirty="0" err="1" smtClean="0"/>
              <a:t>hasilnya</a:t>
            </a:r>
            <a:r>
              <a:rPr lang="en-US" sz="1800" dirty="0" smtClean="0"/>
              <a:t> </a:t>
            </a:r>
            <a:r>
              <a:rPr lang="en-US" sz="1800" dirty="0" err="1" smtClean="0"/>
              <a:t>ditampilkan</a:t>
            </a:r>
            <a:r>
              <a:rPr lang="en-US" sz="1800" dirty="0" smtClean="0"/>
              <a:t> </a:t>
            </a:r>
            <a:r>
              <a:rPr lang="en-US" sz="1800" dirty="0" err="1" smtClean="0"/>
              <a:t>pada</a:t>
            </a:r>
            <a:r>
              <a:rPr lang="en-US" sz="1800" dirty="0" smtClean="0"/>
              <a:t> </a:t>
            </a:r>
            <a:r>
              <a:rPr lang="en-US" sz="1800" dirty="0" err="1" smtClean="0"/>
              <a:t>layar</a:t>
            </a:r>
            <a:r>
              <a:rPr lang="en-US" sz="1800" dirty="0" smtClean="0"/>
              <a:t> monitor </a:t>
            </a:r>
            <a:r>
              <a:rPr lang="en-US" sz="1800" dirty="0" err="1" smtClean="0"/>
              <a:t>komputer</a:t>
            </a:r>
            <a:r>
              <a:rPr lang="en-US" sz="1800" dirty="0" smtClean="0"/>
              <a:t> </a:t>
            </a:r>
            <a:r>
              <a:rPr lang="en-US" sz="1800" dirty="0" err="1" smtClean="0"/>
              <a:t>dahulu</a:t>
            </a:r>
            <a:r>
              <a:rPr lang="en-US" sz="1800" dirty="0" smtClean="0"/>
              <a:t> </a:t>
            </a:r>
            <a:r>
              <a:rPr lang="en-US" sz="1800" dirty="0" err="1" smtClean="0"/>
              <a:t>kemudian</a:t>
            </a:r>
            <a:r>
              <a:rPr lang="en-US" sz="1800" dirty="0" smtClean="0"/>
              <a:t> </a:t>
            </a:r>
            <a:r>
              <a:rPr lang="en-US" sz="1800" dirty="0" err="1" smtClean="0"/>
              <a:t>baru</a:t>
            </a:r>
            <a:r>
              <a:rPr lang="en-US" sz="1800" dirty="0" smtClean="0"/>
              <a:t> </a:t>
            </a:r>
            <a:r>
              <a:rPr lang="en-US" sz="1800" dirty="0" err="1" smtClean="0"/>
              <a:t>dapat</a:t>
            </a:r>
            <a:r>
              <a:rPr lang="en-US" sz="1800" dirty="0" smtClean="0"/>
              <a:t> </a:t>
            </a:r>
            <a:r>
              <a:rPr lang="en-US" sz="1800" dirty="0" err="1" smtClean="0"/>
              <a:t>dirubah</a:t>
            </a:r>
            <a:r>
              <a:rPr lang="en-US" sz="1800" dirty="0" smtClean="0"/>
              <a:t> </a:t>
            </a:r>
            <a:r>
              <a:rPr lang="en-US" sz="1800" dirty="0" err="1" smtClean="0"/>
              <a:t>dan</a:t>
            </a:r>
            <a:r>
              <a:rPr lang="en-US" sz="1800" dirty="0" smtClean="0"/>
              <a:t> </a:t>
            </a:r>
            <a:r>
              <a:rPr lang="en-US" sz="1800" dirty="0" err="1" smtClean="0"/>
              <a:t>dimodifikasi</a:t>
            </a:r>
            <a:r>
              <a:rPr lang="en-US" sz="1800" dirty="0" smtClean="0"/>
              <a:t> </a:t>
            </a:r>
            <a:r>
              <a:rPr lang="en-US" sz="1800" dirty="0" err="1" smtClean="0"/>
              <a:t>sehingga</a:t>
            </a:r>
            <a:r>
              <a:rPr lang="en-US" sz="1800" dirty="0" smtClean="0"/>
              <a:t> </a:t>
            </a:r>
            <a:r>
              <a:rPr lang="en-US" sz="1800" dirty="0" err="1" smtClean="0"/>
              <a:t>tampilan</a:t>
            </a:r>
            <a:r>
              <a:rPr lang="en-US" sz="1800" dirty="0" smtClean="0"/>
              <a:t> </a:t>
            </a:r>
            <a:r>
              <a:rPr lang="en-US" sz="1800" dirty="0" err="1" smtClean="0"/>
              <a:t>dan</a:t>
            </a:r>
            <a:r>
              <a:rPr lang="en-US" sz="1800" dirty="0" smtClean="0"/>
              <a:t> </a:t>
            </a:r>
            <a:r>
              <a:rPr lang="en-US" sz="1800" dirty="0" err="1" smtClean="0"/>
              <a:t>hasilnya</a:t>
            </a:r>
            <a:r>
              <a:rPr lang="en-US" sz="1800" dirty="0" smtClean="0"/>
              <a:t> </a:t>
            </a:r>
            <a:r>
              <a:rPr lang="en-US" sz="1800" dirty="0" err="1" smtClean="0"/>
              <a:t>menjadi</a:t>
            </a:r>
            <a:r>
              <a:rPr lang="en-US" sz="1800" dirty="0" smtClean="0"/>
              <a:t> </a:t>
            </a:r>
            <a:r>
              <a:rPr lang="en-US" sz="1800" dirty="0" err="1" smtClean="0"/>
              <a:t>bagus</a:t>
            </a:r>
            <a:r>
              <a:rPr lang="en-US" sz="1800" dirty="0" smtClean="0"/>
              <a:t> yang </a:t>
            </a:r>
            <a:r>
              <a:rPr lang="en-US" sz="1800" dirty="0" err="1" smtClean="0"/>
              <a:t>kemudian</a:t>
            </a:r>
            <a:r>
              <a:rPr lang="en-US" sz="1800" dirty="0" smtClean="0"/>
              <a:t> </a:t>
            </a:r>
            <a:r>
              <a:rPr lang="en-US" sz="1800" dirty="0" err="1" smtClean="0"/>
              <a:t>dapat</a:t>
            </a:r>
            <a:r>
              <a:rPr lang="en-US" sz="1800" dirty="0" smtClean="0"/>
              <a:t> </a:t>
            </a:r>
            <a:r>
              <a:rPr lang="en-US" sz="1800" dirty="0" err="1" smtClean="0"/>
              <a:t>disimpan</a:t>
            </a:r>
            <a:r>
              <a:rPr lang="en-US" sz="1800" dirty="0" smtClean="0"/>
              <a:t> </a:t>
            </a:r>
            <a:r>
              <a:rPr lang="en-US" sz="1800" dirty="0" err="1" smtClean="0"/>
              <a:t>sebagai</a:t>
            </a:r>
            <a:r>
              <a:rPr lang="en-US" sz="1800" dirty="0" smtClean="0"/>
              <a:t> file text, </a:t>
            </a:r>
            <a:r>
              <a:rPr lang="en-US" sz="1800" dirty="0" err="1" smtClean="0"/>
              <a:t>dokumen</a:t>
            </a:r>
            <a:r>
              <a:rPr lang="en-US" sz="1800" dirty="0" smtClean="0"/>
              <a:t> </a:t>
            </a:r>
            <a:r>
              <a:rPr lang="en-US" sz="1800" dirty="0" err="1" smtClean="0"/>
              <a:t>dan</a:t>
            </a:r>
            <a:r>
              <a:rPr lang="en-US" sz="1800" dirty="0" smtClean="0"/>
              <a:t> </a:t>
            </a:r>
            <a:r>
              <a:rPr lang="en-US" sz="1800" dirty="0" err="1" smtClean="0"/>
              <a:t>gambar</a:t>
            </a:r>
            <a:r>
              <a:rPr lang="en-US" sz="1800" dirty="0" smtClean="0"/>
              <a:t>. </a:t>
            </a:r>
          </a:p>
          <a:p>
            <a:pPr marL="185738" indent="-185738" eaLnBrk="1" hangingPunct="1">
              <a:lnSpc>
                <a:spcPct val="90000"/>
              </a:lnSpc>
            </a:pPr>
            <a:r>
              <a:rPr lang="en-US" sz="1800" dirty="0" err="1" smtClean="0"/>
              <a:t>Bentuk</a:t>
            </a:r>
            <a:r>
              <a:rPr lang="en-US" sz="1800" dirty="0" smtClean="0"/>
              <a:t> </a:t>
            </a:r>
            <a:r>
              <a:rPr lang="en-US" sz="1800" dirty="0" err="1" smtClean="0"/>
              <a:t>dan</a:t>
            </a:r>
            <a:r>
              <a:rPr lang="en-US" sz="1800" dirty="0" smtClean="0"/>
              <a:t> </a:t>
            </a:r>
            <a:r>
              <a:rPr lang="en-US" sz="1800" dirty="0" err="1" smtClean="0"/>
              <a:t>ukuran</a:t>
            </a:r>
            <a:r>
              <a:rPr lang="en-US" sz="1800" dirty="0" smtClean="0"/>
              <a:t> scanner </a:t>
            </a:r>
            <a:r>
              <a:rPr lang="en-US" sz="1800" dirty="0" err="1" smtClean="0"/>
              <a:t>bermacam-macam</a:t>
            </a:r>
            <a:r>
              <a:rPr lang="en-US" sz="1800" dirty="0" smtClean="0"/>
              <a:t>, </a:t>
            </a:r>
            <a:r>
              <a:rPr lang="en-US" sz="1800" dirty="0" err="1" smtClean="0"/>
              <a:t>ada</a:t>
            </a:r>
            <a:r>
              <a:rPr lang="en-US" sz="1800" dirty="0" smtClean="0"/>
              <a:t> yang </a:t>
            </a:r>
            <a:r>
              <a:rPr lang="en-US" sz="1800" dirty="0" err="1" smtClean="0"/>
              <a:t>besarnya</a:t>
            </a:r>
            <a:r>
              <a:rPr lang="en-US" sz="1800" dirty="0" smtClean="0"/>
              <a:t> </a:t>
            </a:r>
            <a:r>
              <a:rPr lang="en-US" sz="1800" dirty="0" err="1" smtClean="0"/>
              <a:t>seukuran</a:t>
            </a:r>
            <a:r>
              <a:rPr lang="en-US" sz="1800" dirty="0" smtClean="0"/>
              <a:t> </a:t>
            </a:r>
            <a:r>
              <a:rPr lang="en-US" sz="1800" dirty="0" err="1" smtClean="0"/>
              <a:t>dengan</a:t>
            </a:r>
            <a:r>
              <a:rPr lang="en-US" sz="1800" dirty="0" smtClean="0"/>
              <a:t> </a:t>
            </a:r>
            <a:r>
              <a:rPr lang="en-US" sz="1800" dirty="0" err="1" smtClean="0"/>
              <a:t>kertas</a:t>
            </a:r>
            <a:r>
              <a:rPr lang="en-US" sz="1800" dirty="0" smtClean="0"/>
              <a:t> folio </a:t>
            </a:r>
            <a:r>
              <a:rPr lang="en-US" sz="1800" dirty="0" err="1" smtClean="0"/>
              <a:t>ada</a:t>
            </a:r>
            <a:r>
              <a:rPr lang="en-US" sz="1800" dirty="0" smtClean="0"/>
              <a:t> </a:t>
            </a:r>
            <a:r>
              <a:rPr lang="en-US" sz="1800" dirty="0" err="1" smtClean="0"/>
              <a:t>juga</a:t>
            </a:r>
            <a:r>
              <a:rPr lang="en-US" sz="1800" dirty="0" smtClean="0"/>
              <a:t> yang </a:t>
            </a:r>
            <a:r>
              <a:rPr lang="en-US" sz="1800" dirty="0" err="1" smtClean="0"/>
              <a:t>seukuran</a:t>
            </a:r>
            <a:r>
              <a:rPr lang="en-US" sz="1800" dirty="0" smtClean="0"/>
              <a:t> postcard, </a:t>
            </a:r>
            <a:r>
              <a:rPr lang="en-US" sz="1800" dirty="0" err="1" smtClean="0"/>
              <a:t>bahkan</a:t>
            </a:r>
            <a:r>
              <a:rPr lang="en-US" sz="1800" dirty="0" smtClean="0"/>
              <a:t> yang </a:t>
            </a:r>
            <a:r>
              <a:rPr lang="en-US" sz="1800" dirty="0" err="1" smtClean="0"/>
              <a:t>terbaru</a:t>
            </a:r>
            <a:r>
              <a:rPr lang="en-US" sz="1800" dirty="0" smtClean="0"/>
              <a:t>, </a:t>
            </a:r>
            <a:r>
              <a:rPr lang="en-US" sz="1800" dirty="0" err="1" smtClean="0"/>
              <a:t>berbentuk</a:t>
            </a:r>
            <a:r>
              <a:rPr lang="en-US" sz="1800" dirty="0" smtClean="0"/>
              <a:t> </a:t>
            </a:r>
            <a:r>
              <a:rPr lang="en-US" sz="1800" dirty="0" err="1" smtClean="0"/>
              <a:t>pena</a:t>
            </a:r>
            <a:r>
              <a:rPr lang="en-US" sz="1800" dirty="0" smtClean="0"/>
              <a:t> yang </a:t>
            </a:r>
            <a:r>
              <a:rPr lang="en-US" sz="1800" dirty="0" err="1" smtClean="0"/>
              <a:t>baru</a:t>
            </a:r>
            <a:r>
              <a:rPr lang="en-US" sz="1800" dirty="0" smtClean="0"/>
              <a:t> </a:t>
            </a:r>
            <a:r>
              <a:rPr lang="en-US" sz="1800" dirty="0" err="1" smtClean="0"/>
              <a:t>diluncurkan</a:t>
            </a:r>
            <a:r>
              <a:rPr lang="en-US" sz="1800" dirty="0" smtClean="0"/>
              <a:t> </a:t>
            </a:r>
            <a:r>
              <a:rPr lang="en-US" sz="1800" dirty="0" err="1" smtClean="0"/>
              <a:t>oleh</a:t>
            </a:r>
            <a:r>
              <a:rPr lang="en-US" sz="1800" dirty="0" smtClean="0"/>
              <a:t> </a:t>
            </a:r>
            <a:r>
              <a:rPr lang="en-US" sz="1800" dirty="0" err="1" smtClean="0"/>
              <a:t>perusahaan</a:t>
            </a:r>
            <a:r>
              <a:rPr lang="en-US" sz="1800" dirty="0" smtClean="0"/>
              <a:t> </a:t>
            </a:r>
            <a:r>
              <a:rPr lang="en-US" sz="1800" dirty="0" err="1" smtClean="0"/>
              <a:t>WizCom</a:t>
            </a:r>
            <a:r>
              <a:rPr lang="en-US" sz="1800" dirty="0" smtClean="0"/>
              <a:t> Technologies Inc. Scanner </a:t>
            </a:r>
            <a:r>
              <a:rPr lang="en-US" sz="1800" dirty="0" err="1" smtClean="0"/>
              <a:t>berukuran</a:t>
            </a:r>
            <a:r>
              <a:rPr lang="en-US" sz="1800" dirty="0" smtClean="0"/>
              <a:t> </a:t>
            </a:r>
            <a:r>
              <a:rPr lang="en-US" sz="1800" dirty="0" err="1" smtClean="0"/>
              <a:t>pena</a:t>
            </a:r>
            <a:r>
              <a:rPr lang="en-US" sz="1800" dirty="0" smtClean="0"/>
              <a:t> </a:t>
            </a:r>
            <a:r>
              <a:rPr lang="en-US" sz="1800" dirty="0" err="1" smtClean="0"/>
              <a:t>tersebut</a:t>
            </a:r>
            <a:r>
              <a:rPr lang="en-US" sz="1800" dirty="0" smtClean="0"/>
              <a:t> </a:t>
            </a:r>
            <a:r>
              <a:rPr lang="en-US" sz="1800" dirty="0" err="1" smtClean="0"/>
              <a:t>bisa</a:t>
            </a:r>
            <a:r>
              <a:rPr lang="en-US" sz="1800" dirty="0" smtClean="0"/>
              <a:t> </a:t>
            </a:r>
            <a:r>
              <a:rPr lang="en-US" sz="1800" dirty="0" err="1" smtClean="0"/>
              <a:t>menyimpan</a:t>
            </a:r>
            <a:r>
              <a:rPr lang="en-US" sz="1800" dirty="0" smtClean="0"/>
              <a:t> </a:t>
            </a:r>
            <a:r>
              <a:rPr lang="en-US" sz="1800" dirty="0" err="1" smtClean="0"/>
              <a:t>hingga</a:t>
            </a:r>
            <a:r>
              <a:rPr lang="en-US" sz="1800" dirty="0" smtClean="0"/>
              <a:t> 1.000 </a:t>
            </a:r>
            <a:r>
              <a:rPr lang="en-US" sz="1800" dirty="0" err="1" smtClean="0"/>
              <a:t>halaman</a:t>
            </a:r>
            <a:r>
              <a:rPr lang="en-US" sz="1800" dirty="0" smtClean="0"/>
              <a:t> </a:t>
            </a:r>
            <a:r>
              <a:rPr lang="en-US" sz="1800" dirty="0" err="1" smtClean="0"/>
              <a:t>teks</a:t>
            </a:r>
            <a:r>
              <a:rPr lang="en-US" sz="1800" dirty="0" smtClean="0"/>
              <a:t> </a:t>
            </a:r>
            <a:r>
              <a:rPr lang="en-US" sz="1800" dirty="0" err="1" smtClean="0"/>
              <a:t>cetak</a:t>
            </a:r>
            <a:r>
              <a:rPr lang="en-US" sz="1800" dirty="0" smtClean="0"/>
              <a:t> </a:t>
            </a:r>
            <a:r>
              <a:rPr lang="en-US" sz="1800" dirty="0" err="1" smtClean="0"/>
              <a:t>dan</a:t>
            </a:r>
            <a:r>
              <a:rPr lang="en-US" sz="1800" dirty="0" smtClean="0"/>
              <a:t> </a:t>
            </a:r>
            <a:r>
              <a:rPr lang="en-US" sz="1800" dirty="0" err="1" smtClean="0"/>
              <a:t>kemudian</a:t>
            </a:r>
            <a:r>
              <a:rPr lang="en-US" sz="1800" dirty="0" smtClean="0"/>
              <a:t> </a:t>
            </a:r>
            <a:r>
              <a:rPr lang="en-US" sz="1800" dirty="0" err="1" smtClean="0"/>
              <a:t>mentransfernya</a:t>
            </a:r>
            <a:r>
              <a:rPr lang="en-US" sz="1800" dirty="0" smtClean="0"/>
              <a:t> </a:t>
            </a:r>
            <a:r>
              <a:rPr lang="en-US" sz="1800" dirty="0" err="1" smtClean="0"/>
              <a:t>ke</a:t>
            </a:r>
            <a:r>
              <a:rPr lang="en-US" sz="1800" dirty="0" smtClean="0"/>
              <a:t> </a:t>
            </a:r>
            <a:r>
              <a:rPr lang="en-US" sz="1800" dirty="0" err="1" smtClean="0"/>
              <a:t>sebuah</a:t>
            </a:r>
            <a:r>
              <a:rPr lang="en-US" sz="1800" dirty="0" smtClean="0"/>
              <a:t> </a:t>
            </a:r>
            <a:r>
              <a:rPr lang="en-US" sz="1800" dirty="0" err="1" smtClean="0"/>
              <a:t>komputer</a:t>
            </a:r>
            <a:r>
              <a:rPr lang="en-US" sz="1800" dirty="0" smtClean="0"/>
              <a:t> </a:t>
            </a:r>
            <a:r>
              <a:rPr lang="en-US" sz="1800" dirty="0" err="1" smtClean="0"/>
              <a:t>pribadi</a:t>
            </a:r>
            <a:r>
              <a:rPr lang="en-US" sz="1800" dirty="0" smtClean="0"/>
              <a:t> (PC). Scanner </a:t>
            </a:r>
            <a:r>
              <a:rPr lang="en-US" sz="1800" dirty="0" err="1" smtClean="0"/>
              <a:t>berukuran</a:t>
            </a:r>
            <a:r>
              <a:rPr lang="en-US" sz="1800" dirty="0" smtClean="0"/>
              <a:t> </a:t>
            </a:r>
            <a:r>
              <a:rPr lang="en-US" sz="1800" dirty="0" err="1" smtClean="0"/>
              <a:t>pena</a:t>
            </a:r>
            <a:r>
              <a:rPr lang="en-US" sz="1800" dirty="0" smtClean="0"/>
              <a:t> </a:t>
            </a:r>
            <a:r>
              <a:rPr lang="en-US" sz="1800" dirty="0" err="1" smtClean="0"/>
              <a:t>tersebut</a:t>
            </a:r>
            <a:r>
              <a:rPr lang="en-US" sz="1800" dirty="0" smtClean="0"/>
              <a:t> </a:t>
            </a:r>
            <a:r>
              <a:rPr lang="en-US" sz="1800" dirty="0" err="1" smtClean="0"/>
              <a:t>dinamakan</a:t>
            </a:r>
            <a:r>
              <a:rPr lang="en-US" sz="1800" dirty="0" smtClean="0"/>
              <a:t> </a:t>
            </a:r>
            <a:r>
              <a:rPr lang="en-US" sz="1800" dirty="0" err="1" smtClean="0"/>
              <a:t>Quicklink</a:t>
            </a:r>
            <a:r>
              <a:rPr lang="en-US" sz="1800" dirty="0" smtClean="0"/>
              <a:t>. Pena scanner </a:t>
            </a:r>
            <a:r>
              <a:rPr lang="en-US" sz="1800" dirty="0" err="1" smtClean="0"/>
              <a:t>itu</a:t>
            </a:r>
            <a:r>
              <a:rPr lang="en-US" sz="1800" dirty="0" smtClean="0"/>
              <a:t> </a:t>
            </a:r>
            <a:r>
              <a:rPr lang="en-US" sz="1800" dirty="0" err="1" smtClean="0"/>
              <a:t>berukuran</a:t>
            </a:r>
            <a:r>
              <a:rPr lang="en-US" sz="1800" dirty="0" smtClean="0"/>
              <a:t> </a:t>
            </a:r>
            <a:r>
              <a:rPr lang="en-US" sz="1800" dirty="0" err="1" smtClean="0"/>
              <a:t>panjang</a:t>
            </a:r>
            <a:r>
              <a:rPr lang="en-US" sz="1800" dirty="0" smtClean="0"/>
              <a:t> </a:t>
            </a:r>
            <a:r>
              <a:rPr lang="en-US" sz="1800" dirty="0" err="1" smtClean="0"/>
              <a:t>enam</a:t>
            </a:r>
            <a:r>
              <a:rPr lang="en-US" sz="1800" dirty="0" smtClean="0"/>
              <a:t> </a:t>
            </a:r>
            <a:r>
              <a:rPr lang="en-US" sz="1800" dirty="0" err="1" smtClean="0"/>
              <a:t>inci</a:t>
            </a:r>
            <a:r>
              <a:rPr lang="en-US" sz="1800" dirty="0" smtClean="0"/>
              <a:t> </a:t>
            </a:r>
            <a:r>
              <a:rPr lang="en-US" sz="1800" dirty="0" err="1" smtClean="0"/>
              <a:t>dan</a:t>
            </a:r>
            <a:r>
              <a:rPr lang="en-US" sz="1800" dirty="0" smtClean="0"/>
              <a:t> </a:t>
            </a:r>
            <a:r>
              <a:rPr lang="en-US" sz="1800" dirty="0" err="1" smtClean="0"/>
              <a:t>beratnya</a:t>
            </a:r>
            <a:r>
              <a:rPr lang="en-US" sz="1800" dirty="0" smtClean="0"/>
              <a:t> </a:t>
            </a:r>
            <a:r>
              <a:rPr lang="en-US" sz="1800" dirty="0" err="1" smtClean="0"/>
              <a:t>sekitar</a:t>
            </a:r>
            <a:r>
              <a:rPr lang="en-US" sz="1800" dirty="0" smtClean="0"/>
              <a:t> </a:t>
            </a:r>
            <a:r>
              <a:rPr lang="en-US" sz="1800" dirty="0" err="1" smtClean="0"/>
              <a:t>tiga</a:t>
            </a:r>
            <a:r>
              <a:rPr lang="en-US" sz="1800" dirty="0" smtClean="0"/>
              <a:t> </a:t>
            </a:r>
            <a:r>
              <a:rPr lang="en-US" sz="1800" dirty="0" err="1" smtClean="0"/>
              <a:t>ons</a:t>
            </a:r>
            <a:r>
              <a:rPr lang="en-US" sz="1800" dirty="0" smtClean="0"/>
              <a:t>. Scanner </a:t>
            </a:r>
            <a:r>
              <a:rPr lang="en-US" sz="1800" dirty="0" err="1" smtClean="0"/>
              <a:t>tersebut</a:t>
            </a:r>
            <a:r>
              <a:rPr lang="en-US" sz="1800" dirty="0" smtClean="0"/>
              <a:t> </a:t>
            </a:r>
            <a:r>
              <a:rPr lang="en-US" sz="1800" dirty="0" err="1" smtClean="0"/>
              <a:t>menurut</a:t>
            </a:r>
            <a:r>
              <a:rPr lang="en-US" sz="1800" dirty="0" smtClean="0"/>
              <a:t> </a:t>
            </a:r>
            <a:r>
              <a:rPr lang="en-US" sz="1800" dirty="0" err="1" smtClean="0"/>
              <a:t>WizCom</a:t>
            </a:r>
            <a:r>
              <a:rPr lang="en-US" sz="1800" dirty="0" smtClean="0"/>
              <a:t> </a:t>
            </a:r>
            <a:r>
              <a:rPr lang="en-US" sz="1800" dirty="0" err="1" smtClean="0"/>
              <a:t>dapat</a:t>
            </a:r>
            <a:r>
              <a:rPr lang="en-US" sz="1800" dirty="0" smtClean="0"/>
              <a:t> </a:t>
            </a:r>
            <a:r>
              <a:rPr lang="en-US" sz="1800" dirty="0" err="1" smtClean="0"/>
              <a:t>melakukan</a:t>
            </a:r>
            <a:r>
              <a:rPr lang="en-US" sz="1800" dirty="0" smtClean="0"/>
              <a:t> </a:t>
            </a:r>
            <a:r>
              <a:rPr lang="en-US" sz="1800" dirty="0" err="1" smtClean="0"/>
              <a:t>pekerjaannya</a:t>
            </a:r>
            <a:r>
              <a:rPr lang="en-US" sz="1800" dirty="0" smtClean="0"/>
              <a:t> </a:t>
            </a:r>
            <a:r>
              <a:rPr lang="en-US" sz="1800" dirty="0" err="1" smtClean="0"/>
              <a:t>secara</a:t>
            </a:r>
            <a:r>
              <a:rPr lang="en-US" sz="1800" dirty="0" smtClean="0"/>
              <a:t> </a:t>
            </a:r>
            <a:r>
              <a:rPr lang="en-US" sz="1800" dirty="0" err="1" smtClean="0"/>
              <a:t>acak</a:t>
            </a:r>
            <a:r>
              <a:rPr lang="en-US" sz="1800" dirty="0" smtClean="0"/>
              <a:t> </a:t>
            </a:r>
            <a:r>
              <a:rPr lang="en-US" sz="1800" dirty="0" err="1" smtClean="0"/>
              <a:t>lebih</a:t>
            </a:r>
            <a:r>
              <a:rPr lang="en-US" sz="1800" dirty="0" smtClean="0"/>
              <a:t> </a:t>
            </a:r>
            <a:r>
              <a:rPr lang="en-US" sz="1800" dirty="0" err="1" smtClean="0"/>
              <a:t>cepat</a:t>
            </a:r>
            <a:r>
              <a:rPr lang="en-US" sz="1800" dirty="0" smtClean="0"/>
              <a:t> </a:t>
            </a:r>
            <a:r>
              <a:rPr lang="en-US" sz="1800" dirty="0" err="1" smtClean="0"/>
              <a:t>dari</a:t>
            </a:r>
            <a:r>
              <a:rPr lang="en-US" sz="1800" dirty="0" smtClean="0"/>
              <a:t> scanner yang </a:t>
            </a:r>
            <a:r>
              <a:rPr lang="en-US" sz="1800" dirty="0" err="1" smtClean="0"/>
              <a:t>berbentuk</a:t>
            </a:r>
            <a:r>
              <a:rPr lang="en-US" sz="1800" dirty="0" smtClean="0"/>
              <a:t> </a:t>
            </a:r>
            <a:r>
              <a:rPr lang="en-US" sz="1800" dirty="0" err="1" smtClean="0"/>
              <a:t>datar</a:t>
            </a:r>
            <a:r>
              <a:rPr lang="en-US" sz="1800" dirty="0" smtClean="0"/>
              <a:t>. </a:t>
            </a:r>
          </a:p>
          <a:p>
            <a:pPr marL="185738" indent="-185738" eaLnBrk="1" hangingPunct="1">
              <a:lnSpc>
                <a:spcPct val="90000"/>
              </a:lnSpc>
            </a:pPr>
            <a:r>
              <a:rPr lang="en-US" sz="1800" dirty="0" smtClean="0"/>
              <a:t>Data yang </a:t>
            </a:r>
            <a:r>
              <a:rPr lang="en-US" sz="1800" dirty="0" err="1" smtClean="0"/>
              <a:t>telah</a:t>
            </a:r>
            <a:r>
              <a:rPr lang="en-US" sz="1800" dirty="0" smtClean="0"/>
              <a:t> </a:t>
            </a:r>
            <a:r>
              <a:rPr lang="en-US" sz="1800" dirty="0" err="1" smtClean="0"/>
              <a:t>diambil</a:t>
            </a:r>
            <a:r>
              <a:rPr lang="en-US" sz="1800" dirty="0" smtClean="0"/>
              <a:t> </a:t>
            </a:r>
            <a:r>
              <a:rPr lang="en-US" sz="1800" dirty="0" err="1" smtClean="0"/>
              <a:t>dengan</a:t>
            </a:r>
            <a:r>
              <a:rPr lang="en-US" sz="1800" dirty="0" smtClean="0"/>
              <a:t> scanner </a:t>
            </a:r>
            <a:r>
              <a:rPr lang="en-US" sz="1800" dirty="0" err="1" smtClean="0"/>
              <a:t>itu</a:t>
            </a:r>
            <a:r>
              <a:rPr lang="en-US" sz="1800" dirty="0" smtClean="0"/>
              <a:t>, </a:t>
            </a:r>
            <a:r>
              <a:rPr lang="en-US" sz="1800" dirty="0" err="1" smtClean="0"/>
              <a:t>bisa</a:t>
            </a:r>
            <a:r>
              <a:rPr lang="en-US" sz="1800" dirty="0" smtClean="0"/>
              <a:t> </a:t>
            </a:r>
            <a:r>
              <a:rPr lang="en-US" sz="1800" dirty="0" err="1" smtClean="0"/>
              <a:t>dimasukkan</a:t>
            </a:r>
            <a:r>
              <a:rPr lang="en-US" sz="1800" dirty="0" smtClean="0"/>
              <a:t> </a:t>
            </a:r>
            <a:r>
              <a:rPr lang="en-US" sz="1800" dirty="0" err="1" smtClean="0"/>
              <a:t>secara</a:t>
            </a:r>
            <a:r>
              <a:rPr lang="en-US" sz="1800" dirty="0" smtClean="0"/>
              <a:t> </a:t>
            </a:r>
            <a:r>
              <a:rPr lang="en-US" sz="1800" dirty="0" err="1" smtClean="0"/>
              <a:t>langsung</a:t>
            </a:r>
            <a:r>
              <a:rPr lang="en-US" sz="1800" dirty="0" smtClean="0"/>
              <a:t> </a:t>
            </a:r>
            <a:r>
              <a:rPr lang="en-US" sz="1800" dirty="0" err="1" smtClean="0"/>
              <a:t>ke</a:t>
            </a:r>
            <a:r>
              <a:rPr lang="en-US" sz="1800" dirty="0" smtClean="0"/>
              <a:t> </a:t>
            </a:r>
            <a:r>
              <a:rPr lang="en-US" sz="1800" dirty="0" err="1" smtClean="0"/>
              <a:t>semua</a:t>
            </a:r>
            <a:r>
              <a:rPr lang="en-US" sz="1800" dirty="0" smtClean="0"/>
              <a:t> </a:t>
            </a:r>
            <a:r>
              <a:rPr lang="en-US" sz="1800" dirty="0" err="1" smtClean="0"/>
              <a:t>aplikasi</a:t>
            </a:r>
            <a:r>
              <a:rPr lang="en-US" sz="1800" dirty="0" smtClean="0"/>
              <a:t> </a:t>
            </a:r>
            <a:r>
              <a:rPr lang="en-US" sz="1800" dirty="0" err="1" smtClean="0"/>
              <a:t>komputer</a:t>
            </a:r>
            <a:r>
              <a:rPr lang="en-US" sz="1800" dirty="0" smtClean="0"/>
              <a:t> yang </a:t>
            </a:r>
            <a:r>
              <a:rPr lang="en-US" sz="1800" dirty="0" err="1" smtClean="0"/>
              <a:t>mengenali</a:t>
            </a:r>
            <a:r>
              <a:rPr lang="en-US" sz="1800" dirty="0" smtClean="0"/>
              <a:t> </a:t>
            </a:r>
            <a:r>
              <a:rPr lang="en-US" sz="1800" dirty="0" err="1" smtClean="0"/>
              <a:t>teks</a:t>
            </a:r>
            <a:r>
              <a:rPr lang="en-US" sz="1800" dirty="0" smtClean="0"/>
              <a:t> ASCII. </a:t>
            </a:r>
          </a:p>
        </p:txBody>
      </p:sp>
      <p:pic>
        <p:nvPicPr>
          <p:cNvPr id="13316" name="Picture 6" descr="scanner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2133600"/>
            <a:ext cx="2466975" cy="31242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
        <p:nvSpPr>
          <p:cNvPr id="9" name="Rectangle 2"/>
          <p:cNvSpPr txBox="1">
            <a:spLocks noChangeArrowheads="1"/>
          </p:cNvSpPr>
          <p:nvPr/>
        </p:nvSpPr>
        <p:spPr bwMode="auto">
          <a:xfrm>
            <a:off x="2209800" y="533400"/>
            <a:ext cx="2491061"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b="1" dirty="0" smtClean="0">
                <a:solidFill>
                  <a:srgbClr val="FF0000"/>
                </a:solidFill>
              </a:rPr>
              <a:t>ALAT INPUT</a:t>
            </a:r>
            <a:endParaRPr lang="en-US" sz="3400" b="1" dirty="0">
              <a:solidFill>
                <a:srgbClr val="FF0000"/>
              </a:solidFill>
            </a:endParaRPr>
          </a:p>
        </p:txBody>
      </p:sp>
    </p:spTree>
    <p:extLst>
      <p:ext uri="{BB962C8B-B14F-4D97-AF65-F5344CB8AC3E}">
        <p14:creationId xmlns:p14="http://schemas.microsoft.com/office/powerpoint/2010/main" val="403319265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802376" y="1600200"/>
            <a:ext cx="3341624" cy="453628"/>
          </a:xfrm>
        </p:spPr>
        <p:txBody>
          <a:bodyPr/>
          <a:lstStyle/>
          <a:p>
            <a:pPr eaLnBrk="1" hangingPunct="1">
              <a:defRPr/>
            </a:pPr>
            <a:r>
              <a:rPr lang="en-US" dirty="0" err="1" smtClean="0"/>
              <a:t>WebCam</a:t>
            </a:r>
            <a:endParaRPr lang="en-US" dirty="0" smtClean="0"/>
          </a:p>
        </p:txBody>
      </p:sp>
      <p:sp>
        <p:nvSpPr>
          <p:cNvPr id="14339" name="Rectangle 3"/>
          <p:cNvSpPr>
            <a:spLocks noGrp="1" noChangeArrowheads="1"/>
          </p:cNvSpPr>
          <p:nvPr>
            <p:ph type="body" sz="half" idx="1"/>
          </p:nvPr>
        </p:nvSpPr>
        <p:spPr>
          <a:xfrm>
            <a:off x="396676" y="1676400"/>
            <a:ext cx="5775524" cy="3810000"/>
          </a:xfrm>
        </p:spPr>
        <p:txBody>
          <a:bodyPr/>
          <a:lstStyle/>
          <a:p>
            <a:pPr eaLnBrk="1" hangingPunct="1"/>
            <a:r>
              <a:rPr lang="en-US" dirty="0" err="1" smtClean="0"/>
              <a:t>Seseorang</a:t>
            </a:r>
            <a:r>
              <a:rPr lang="en-US" dirty="0" smtClean="0"/>
              <a:t> </a:t>
            </a:r>
            <a:r>
              <a:rPr lang="en-US" dirty="0" err="1" smtClean="0"/>
              <a:t>Menjadikan</a:t>
            </a:r>
            <a:r>
              <a:rPr lang="en-US" dirty="0" smtClean="0"/>
              <a:t> webcam yang </a:t>
            </a:r>
            <a:r>
              <a:rPr lang="en-US" dirty="0" err="1" smtClean="0"/>
              <a:t>terdapat</a:t>
            </a:r>
            <a:r>
              <a:rPr lang="en-US" dirty="0" smtClean="0"/>
              <a:t> di </a:t>
            </a:r>
            <a:r>
              <a:rPr lang="en-US" dirty="0" err="1" smtClean="0"/>
              <a:t>komputer</a:t>
            </a:r>
            <a:r>
              <a:rPr lang="en-US" dirty="0" smtClean="0"/>
              <a:t> lain </a:t>
            </a:r>
            <a:r>
              <a:rPr lang="en-US" dirty="0" err="1" smtClean="0"/>
              <a:t>sebagai</a:t>
            </a:r>
            <a:r>
              <a:rPr lang="en-US" dirty="0" smtClean="0"/>
              <a:t> </a:t>
            </a:r>
            <a:r>
              <a:rPr lang="en-US" dirty="0" err="1" smtClean="0"/>
              <a:t>kamera</a:t>
            </a:r>
            <a:r>
              <a:rPr lang="en-US" dirty="0" smtClean="0"/>
              <a:t> </a:t>
            </a:r>
            <a:r>
              <a:rPr lang="en-US" dirty="0" err="1" smtClean="0"/>
              <a:t>pengintai</a:t>
            </a:r>
            <a:r>
              <a:rPr lang="en-US" dirty="0" smtClean="0"/>
              <a:t> </a:t>
            </a:r>
            <a:r>
              <a:rPr lang="en-US" dirty="0" err="1" smtClean="0"/>
              <a:t>aktifitas</a:t>
            </a:r>
            <a:r>
              <a:rPr lang="en-US" dirty="0" smtClean="0"/>
              <a:t> </a:t>
            </a:r>
            <a:r>
              <a:rPr lang="en-US" dirty="0" err="1" smtClean="0"/>
              <a:t>pemiliknya</a:t>
            </a:r>
            <a:r>
              <a:rPr lang="en-US" dirty="0" smtClean="0"/>
              <a:t> </a:t>
            </a:r>
            <a:r>
              <a:rPr lang="en-US" dirty="0" err="1" smtClean="0"/>
              <a:t>tanpa</a:t>
            </a:r>
            <a:r>
              <a:rPr lang="en-US" dirty="0" smtClean="0"/>
              <a:t> </a:t>
            </a:r>
            <a:r>
              <a:rPr lang="en-US" dirty="0" err="1" smtClean="0"/>
              <a:t>diketahui</a:t>
            </a:r>
            <a:r>
              <a:rPr lang="en-US" dirty="0" smtClean="0"/>
              <a:t> </a:t>
            </a:r>
            <a:r>
              <a:rPr lang="en-US" dirty="0" err="1" smtClean="0"/>
              <a:t>oleh</a:t>
            </a:r>
            <a:r>
              <a:rPr lang="en-US" dirty="0" smtClean="0"/>
              <a:t> </a:t>
            </a:r>
            <a:r>
              <a:rPr lang="en-US" dirty="0" err="1" smtClean="0"/>
              <a:t>pemilik</a:t>
            </a:r>
            <a:r>
              <a:rPr lang="en-US" dirty="0" smtClean="0"/>
              <a:t> </a:t>
            </a:r>
            <a:r>
              <a:rPr lang="en-US" dirty="0" err="1" smtClean="0"/>
              <a:t>komputer</a:t>
            </a:r>
            <a:r>
              <a:rPr lang="en-US" dirty="0" smtClean="0"/>
              <a:t> </a:t>
            </a:r>
            <a:r>
              <a:rPr lang="en-US" dirty="0" err="1" smtClean="0"/>
              <a:t>tersebut</a:t>
            </a:r>
            <a:r>
              <a:rPr lang="en-US" dirty="0" smtClean="0"/>
              <a:t>.....</a:t>
            </a:r>
          </a:p>
          <a:p>
            <a:pPr eaLnBrk="1" hangingPunct="1"/>
            <a:r>
              <a:rPr lang="en-US" dirty="0" err="1" smtClean="0"/>
              <a:t>WEbcam</a:t>
            </a:r>
            <a:r>
              <a:rPr lang="en-US" dirty="0" smtClean="0"/>
              <a:t> </a:t>
            </a:r>
            <a:r>
              <a:rPr lang="en-US" dirty="0" err="1" smtClean="0"/>
              <a:t>berfungsi</a:t>
            </a:r>
            <a:r>
              <a:rPr lang="en-US" dirty="0" smtClean="0"/>
              <a:t> </a:t>
            </a:r>
            <a:r>
              <a:rPr lang="en-US" dirty="0" err="1" smtClean="0"/>
              <a:t>sebagai</a:t>
            </a:r>
            <a:r>
              <a:rPr lang="en-US" dirty="0" smtClean="0"/>
              <a:t> input device </a:t>
            </a:r>
            <a:r>
              <a:rPr lang="en-US" dirty="0" err="1" smtClean="0"/>
              <a:t>gambar</a:t>
            </a:r>
            <a:r>
              <a:rPr lang="en-US" dirty="0" smtClean="0"/>
              <a:t>/ video.</a:t>
            </a:r>
          </a:p>
          <a:p>
            <a:pPr eaLnBrk="1" hangingPunct="1"/>
            <a:r>
              <a:rPr lang="en-US" dirty="0" err="1" smtClean="0"/>
              <a:t>Bisa</a:t>
            </a:r>
            <a:r>
              <a:rPr lang="en-US" dirty="0" smtClean="0"/>
              <a:t> </a:t>
            </a:r>
            <a:r>
              <a:rPr lang="en-US" dirty="0" err="1" smtClean="0"/>
              <a:t>digunakan</a:t>
            </a:r>
            <a:r>
              <a:rPr lang="en-US" dirty="0" smtClean="0"/>
              <a:t> </a:t>
            </a:r>
            <a:r>
              <a:rPr lang="en-US" dirty="0" err="1" smtClean="0"/>
              <a:t>juga</a:t>
            </a:r>
            <a:r>
              <a:rPr lang="en-US" dirty="0" smtClean="0"/>
              <a:t> </a:t>
            </a:r>
            <a:r>
              <a:rPr lang="en-US" dirty="0" err="1" smtClean="0"/>
              <a:t>untuk</a:t>
            </a:r>
            <a:r>
              <a:rPr lang="en-US" dirty="0" smtClean="0"/>
              <a:t> chatting </a:t>
            </a:r>
            <a:r>
              <a:rPr lang="en-US" dirty="0" err="1" smtClean="0"/>
              <a:t>tatap</a:t>
            </a:r>
            <a:r>
              <a:rPr lang="en-US" dirty="0" smtClean="0"/>
              <a:t> </a:t>
            </a:r>
            <a:r>
              <a:rPr lang="en-US" dirty="0" err="1" smtClean="0"/>
              <a:t>muka</a:t>
            </a:r>
            <a:r>
              <a:rPr lang="en-US" dirty="0" smtClean="0"/>
              <a:t>.</a:t>
            </a:r>
          </a:p>
          <a:p>
            <a:pPr eaLnBrk="1" hangingPunct="1"/>
            <a:endParaRPr lang="en-US" dirty="0" smtClean="0"/>
          </a:p>
        </p:txBody>
      </p:sp>
      <p:pic>
        <p:nvPicPr>
          <p:cNvPr id="14340" name="Picture 6" descr="genius_look_315f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2209800"/>
            <a:ext cx="2632075" cy="33528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
        <p:nvSpPr>
          <p:cNvPr id="14341" name="AutoShape 9" descr="bim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7" name="Rectangle 2"/>
          <p:cNvSpPr txBox="1">
            <a:spLocks noChangeArrowheads="1"/>
          </p:cNvSpPr>
          <p:nvPr/>
        </p:nvSpPr>
        <p:spPr bwMode="auto">
          <a:xfrm>
            <a:off x="373485" y="685800"/>
            <a:ext cx="2491061"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b="1" dirty="0" smtClean="0">
                <a:solidFill>
                  <a:srgbClr val="FF0000"/>
                </a:solidFill>
              </a:rPr>
              <a:t>ALAT INPUT</a:t>
            </a:r>
            <a:endParaRPr lang="en-US" sz="3400" b="1" dirty="0">
              <a:solidFill>
                <a:srgbClr val="FF0000"/>
              </a:solidFill>
            </a:endParaRPr>
          </a:p>
        </p:txBody>
      </p:sp>
    </p:spTree>
    <p:extLst>
      <p:ext uri="{BB962C8B-B14F-4D97-AF65-F5344CB8AC3E}">
        <p14:creationId xmlns:p14="http://schemas.microsoft.com/office/powerpoint/2010/main" val="20825724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87457"/>
            <a:ext cx="8229600" cy="1143000"/>
          </a:xfrm>
        </p:spPr>
        <p:txBody>
          <a:bodyPr/>
          <a:lstStyle/>
          <a:p>
            <a:pPr eaLnBrk="1" hangingPunct="1">
              <a:defRPr/>
            </a:pPr>
            <a:r>
              <a:rPr lang="id-ID" dirty="0" smtClean="0"/>
              <a:t>Hardware berfungsi sebagai I/O</a:t>
            </a:r>
            <a:endParaRPr lang="en-US" dirty="0" smtClean="0"/>
          </a:p>
        </p:txBody>
      </p:sp>
      <p:sp>
        <p:nvSpPr>
          <p:cNvPr id="15363" name="Rectangle 7"/>
          <p:cNvSpPr>
            <a:spLocks noChangeArrowheads="1"/>
          </p:cNvSpPr>
          <p:nvPr/>
        </p:nvSpPr>
        <p:spPr bwMode="auto">
          <a:xfrm>
            <a:off x="685800" y="2286000"/>
            <a:ext cx="5181600" cy="3962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accent2"/>
              </a:buClr>
              <a:buSzPct val="75000"/>
              <a:buFont typeface="Wingdings" pitchFamily="2" charset="2"/>
              <a:buChar char="n"/>
            </a:pPr>
            <a:r>
              <a:rPr lang="en-US" sz="2400" dirty="0">
                <a:solidFill>
                  <a:schemeClr val="bg1"/>
                </a:solidFill>
              </a:rPr>
              <a:t>Monitor </a:t>
            </a:r>
            <a:r>
              <a:rPr lang="en-US" sz="2400" dirty="0" err="1">
                <a:solidFill>
                  <a:schemeClr val="bg1"/>
                </a:solidFill>
              </a:rPr>
              <a:t>adalah</a:t>
            </a:r>
            <a:r>
              <a:rPr lang="en-US" sz="2400" dirty="0">
                <a:solidFill>
                  <a:schemeClr val="bg1"/>
                </a:solidFill>
              </a:rPr>
              <a:t> </a:t>
            </a:r>
            <a:r>
              <a:rPr lang="en-US" sz="2400" dirty="0" err="1">
                <a:solidFill>
                  <a:schemeClr val="bg1"/>
                </a:solidFill>
              </a:rPr>
              <a:t>perangkat</a:t>
            </a:r>
            <a:r>
              <a:rPr lang="en-US" sz="2400" dirty="0">
                <a:solidFill>
                  <a:schemeClr val="bg1"/>
                </a:solidFill>
              </a:rPr>
              <a:t> </a:t>
            </a:r>
            <a:r>
              <a:rPr lang="en-US" sz="2400" dirty="0" err="1">
                <a:solidFill>
                  <a:schemeClr val="bg1"/>
                </a:solidFill>
              </a:rPr>
              <a:t>keras</a:t>
            </a:r>
            <a:r>
              <a:rPr lang="en-US" sz="2400" dirty="0">
                <a:solidFill>
                  <a:schemeClr val="bg1"/>
                </a:solidFill>
              </a:rPr>
              <a:t> yang </a:t>
            </a:r>
            <a:r>
              <a:rPr lang="en-US" sz="2400" dirty="0" err="1">
                <a:solidFill>
                  <a:schemeClr val="bg1"/>
                </a:solidFill>
              </a:rPr>
              <a:t>sangat</a:t>
            </a:r>
            <a:r>
              <a:rPr lang="en-US" sz="2400" dirty="0">
                <a:solidFill>
                  <a:schemeClr val="bg1"/>
                </a:solidFill>
              </a:rPr>
              <a:t> </a:t>
            </a:r>
            <a:r>
              <a:rPr lang="en-US" sz="2400" dirty="0" err="1">
                <a:solidFill>
                  <a:schemeClr val="bg1"/>
                </a:solidFill>
              </a:rPr>
              <a:t>penting</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komputer</a:t>
            </a:r>
            <a:r>
              <a:rPr lang="en-US" sz="2400" dirty="0">
                <a:solidFill>
                  <a:schemeClr val="bg1"/>
                </a:solidFill>
              </a:rPr>
              <a:t>.</a:t>
            </a:r>
          </a:p>
          <a:p>
            <a:pPr marL="342900" indent="-342900">
              <a:lnSpc>
                <a:spcPct val="80000"/>
              </a:lnSpc>
              <a:spcBef>
                <a:spcPct val="20000"/>
              </a:spcBef>
              <a:buClr>
                <a:schemeClr val="accent2"/>
              </a:buClr>
              <a:buSzPct val="75000"/>
              <a:buFont typeface="Wingdings" pitchFamily="2" charset="2"/>
              <a:buChar char="n"/>
            </a:pPr>
            <a:r>
              <a:rPr lang="en-US" sz="2400" dirty="0" err="1">
                <a:solidFill>
                  <a:schemeClr val="bg1"/>
                </a:solidFill>
              </a:rPr>
              <a:t>Bertugas</a:t>
            </a:r>
            <a:r>
              <a:rPr lang="en-US" sz="2400" dirty="0">
                <a:solidFill>
                  <a:schemeClr val="bg1"/>
                </a:solidFill>
              </a:rPr>
              <a:t> </a:t>
            </a:r>
            <a:r>
              <a:rPr lang="en-US" sz="2400" dirty="0" err="1">
                <a:solidFill>
                  <a:schemeClr val="bg1"/>
                </a:solidFill>
              </a:rPr>
              <a:t>menampilkan</a:t>
            </a:r>
            <a:r>
              <a:rPr lang="en-US" sz="2400" dirty="0">
                <a:solidFill>
                  <a:schemeClr val="bg1"/>
                </a:solidFill>
              </a:rPr>
              <a:t> </a:t>
            </a:r>
            <a:r>
              <a:rPr lang="en-US" sz="2400" dirty="0" err="1">
                <a:solidFill>
                  <a:schemeClr val="bg1"/>
                </a:solidFill>
              </a:rPr>
              <a:t>gambar</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cpu</a:t>
            </a:r>
            <a:r>
              <a:rPr lang="en-US" sz="2400" dirty="0">
                <a:solidFill>
                  <a:schemeClr val="bg1"/>
                </a:solidFill>
              </a:rPr>
              <a:t> yang </a:t>
            </a:r>
            <a:r>
              <a:rPr lang="en-US" sz="2400" dirty="0" err="1">
                <a:solidFill>
                  <a:schemeClr val="bg1"/>
                </a:solidFill>
              </a:rPr>
              <a:t>telah</a:t>
            </a:r>
            <a:r>
              <a:rPr lang="en-US" sz="2400" dirty="0">
                <a:solidFill>
                  <a:schemeClr val="bg1"/>
                </a:solidFill>
              </a:rPr>
              <a:t> </a:t>
            </a:r>
            <a:r>
              <a:rPr lang="en-US" sz="2400" dirty="0" err="1">
                <a:solidFill>
                  <a:schemeClr val="bg1"/>
                </a:solidFill>
              </a:rPr>
              <a:t>diproses</a:t>
            </a:r>
            <a:r>
              <a:rPr lang="en-US" sz="2400" dirty="0">
                <a:solidFill>
                  <a:schemeClr val="bg1"/>
                </a:solidFill>
              </a:rPr>
              <a:t> </a:t>
            </a:r>
            <a:r>
              <a:rPr lang="en-US" sz="2400" dirty="0" err="1">
                <a:solidFill>
                  <a:schemeClr val="bg1"/>
                </a:solidFill>
              </a:rPr>
              <a:t>dahulu</a:t>
            </a:r>
            <a:r>
              <a:rPr lang="en-US" sz="2400" dirty="0">
                <a:solidFill>
                  <a:schemeClr val="bg1"/>
                </a:solidFill>
              </a:rPr>
              <a:t> </a:t>
            </a:r>
            <a:r>
              <a:rPr lang="en-US" sz="2400" dirty="0" err="1">
                <a:solidFill>
                  <a:schemeClr val="bg1"/>
                </a:solidFill>
              </a:rPr>
              <a:t>oleh</a:t>
            </a:r>
            <a:r>
              <a:rPr lang="en-US" sz="2400" dirty="0">
                <a:solidFill>
                  <a:schemeClr val="bg1"/>
                </a:solidFill>
              </a:rPr>
              <a:t> AGP(</a:t>
            </a:r>
            <a:r>
              <a:rPr lang="en-US" sz="2400" dirty="0" err="1">
                <a:solidFill>
                  <a:schemeClr val="bg1"/>
                </a:solidFill>
              </a:rPr>
              <a:t>Accelarated</a:t>
            </a:r>
            <a:r>
              <a:rPr lang="en-US" sz="2400" dirty="0">
                <a:solidFill>
                  <a:schemeClr val="bg1"/>
                </a:solidFill>
              </a:rPr>
              <a:t> Graphic Card)</a:t>
            </a:r>
          </a:p>
          <a:p>
            <a:pPr marL="342900" indent="-342900">
              <a:lnSpc>
                <a:spcPct val="80000"/>
              </a:lnSpc>
              <a:spcBef>
                <a:spcPct val="20000"/>
              </a:spcBef>
              <a:buClr>
                <a:schemeClr val="accent2"/>
              </a:buClr>
              <a:buSzPct val="75000"/>
              <a:buFont typeface="Wingdings" pitchFamily="2" charset="2"/>
              <a:buChar char="n"/>
            </a:pPr>
            <a:r>
              <a:rPr lang="en-US" sz="2400" dirty="0" err="1">
                <a:solidFill>
                  <a:schemeClr val="bg1"/>
                </a:solidFill>
              </a:rPr>
              <a:t>Jenisnya</a:t>
            </a:r>
            <a:r>
              <a:rPr lang="en-US" sz="2400" dirty="0">
                <a:solidFill>
                  <a:schemeClr val="bg1"/>
                </a:solidFill>
              </a:rPr>
              <a:t> </a:t>
            </a:r>
            <a:r>
              <a:rPr lang="en-US" sz="2400" dirty="0" err="1">
                <a:solidFill>
                  <a:schemeClr val="bg1"/>
                </a:solidFill>
              </a:rPr>
              <a:t>yaitu</a:t>
            </a:r>
            <a:r>
              <a:rPr lang="en-US" sz="2400" dirty="0">
                <a:solidFill>
                  <a:schemeClr val="bg1"/>
                </a:solidFill>
              </a:rPr>
              <a:t>, CRT, LCD, </a:t>
            </a:r>
            <a:r>
              <a:rPr lang="en-US" sz="2400" dirty="0" err="1">
                <a:solidFill>
                  <a:schemeClr val="bg1"/>
                </a:solidFill>
              </a:rPr>
              <a:t>dan</a:t>
            </a:r>
            <a:r>
              <a:rPr lang="en-US" sz="2400" dirty="0">
                <a:solidFill>
                  <a:schemeClr val="bg1"/>
                </a:solidFill>
              </a:rPr>
              <a:t> monitor Flat </a:t>
            </a:r>
            <a:r>
              <a:rPr lang="en-US" sz="2400" dirty="0" err="1">
                <a:solidFill>
                  <a:schemeClr val="bg1"/>
                </a:solidFill>
              </a:rPr>
              <a:t>berlayar</a:t>
            </a:r>
            <a:r>
              <a:rPr lang="en-US" sz="2400" dirty="0">
                <a:solidFill>
                  <a:schemeClr val="bg1"/>
                </a:solidFill>
              </a:rPr>
              <a:t> TFT.</a:t>
            </a:r>
          </a:p>
          <a:p>
            <a:pPr marL="342900" indent="-342900">
              <a:lnSpc>
                <a:spcPct val="80000"/>
              </a:lnSpc>
              <a:spcBef>
                <a:spcPct val="20000"/>
              </a:spcBef>
              <a:buClr>
                <a:schemeClr val="accent2"/>
              </a:buClr>
              <a:buSzPct val="75000"/>
              <a:buFont typeface="Wingdings" pitchFamily="2" charset="2"/>
              <a:buChar char="n"/>
            </a:pPr>
            <a:r>
              <a:rPr lang="en-US" sz="2400" dirty="0" err="1">
                <a:solidFill>
                  <a:schemeClr val="bg1"/>
                </a:solidFill>
              </a:rPr>
              <a:t>MonitorKonsep</a:t>
            </a:r>
            <a:r>
              <a:rPr lang="en-US" sz="2400" dirty="0">
                <a:solidFill>
                  <a:schemeClr val="bg1"/>
                </a:solidFill>
              </a:rPr>
              <a:t> monitor </a:t>
            </a:r>
            <a:r>
              <a:rPr lang="en-US" sz="2400" dirty="0" err="1">
                <a:solidFill>
                  <a:schemeClr val="bg1"/>
                </a:solidFill>
              </a:rPr>
              <a:t>diperkenalkan</a:t>
            </a:r>
            <a:r>
              <a:rPr lang="en-US" sz="2400" dirty="0">
                <a:solidFill>
                  <a:schemeClr val="bg1"/>
                </a:solidFill>
              </a:rPr>
              <a:t> </a:t>
            </a:r>
            <a:r>
              <a:rPr lang="en-US" sz="2400" dirty="0" err="1">
                <a:solidFill>
                  <a:schemeClr val="bg1"/>
                </a:solidFill>
              </a:rPr>
              <a:t>pertama</a:t>
            </a:r>
            <a:r>
              <a:rPr lang="en-US" sz="2400" dirty="0">
                <a:solidFill>
                  <a:schemeClr val="bg1"/>
                </a:solidFill>
              </a:rPr>
              <a:t> kali </a:t>
            </a:r>
            <a:r>
              <a:rPr lang="en-US" sz="2400" dirty="0" err="1">
                <a:solidFill>
                  <a:schemeClr val="bg1"/>
                </a:solidFill>
              </a:rPr>
              <a:t>oleh</a:t>
            </a:r>
            <a:r>
              <a:rPr lang="en-US" sz="2400" dirty="0">
                <a:solidFill>
                  <a:schemeClr val="bg1"/>
                </a:solidFill>
              </a:rPr>
              <a:t> </a:t>
            </a:r>
            <a:br>
              <a:rPr lang="en-US" sz="2400" dirty="0">
                <a:solidFill>
                  <a:schemeClr val="bg1"/>
                </a:solidFill>
              </a:rPr>
            </a:br>
            <a:r>
              <a:rPr lang="en-US" sz="2400" dirty="0">
                <a:solidFill>
                  <a:schemeClr val="bg1"/>
                </a:solidFill>
              </a:rPr>
              <a:t>Hoare (1974) </a:t>
            </a:r>
            <a:r>
              <a:rPr lang="en-US" sz="2400" dirty="0" err="1">
                <a:solidFill>
                  <a:schemeClr val="bg1"/>
                </a:solidFill>
              </a:rPr>
              <a:t>dan</a:t>
            </a:r>
            <a:r>
              <a:rPr lang="en-US" sz="2400" dirty="0">
                <a:solidFill>
                  <a:schemeClr val="bg1"/>
                </a:solidFill>
              </a:rPr>
              <a:t> </a:t>
            </a:r>
            <a:r>
              <a:rPr lang="en-US" sz="2400" dirty="0" err="1">
                <a:solidFill>
                  <a:schemeClr val="bg1"/>
                </a:solidFill>
              </a:rPr>
              <a:t>Brinch</a:t>
            </a:r>
            <a:r>
              <a:rPr lang="en-US" sz="2400" dirty="0">
                <a:solidFill>
                  <a:schemeClr val="bg1"/>
                </a:solidFill>
              </a:rPr>
              <a:t> </a:t>
            </a:r>
          </a:p>
        </p:txBody>
      </p:sp>
      <p:graphicFrame>
        <p:nvGraphicFramePr>
          <p:cNvPr id="15364" name="Object 14"/>
          <p:cNvGraphicFramePr>
            <a:graphicFrameLocks noGrp="1" noChangeAspect="1"/>
          </p:cNvGraphicFramePr>
          <p:nvPr>
            <p:ph idx="1"/>
            <p:extLst>
              <p:ext uri="{D42A27DB-BD31-4B8C-83A1-F6EECF244321}">
                <p14:modId xmlns:p14="http://schemas.microsoft.com/office/powerpoint/2010/main" val="838042636"/>
              </p:ext>
            </p:extLst>
          </p:nvPr>
        </p:nvGraphicFramePr>
        <p:xfrm>
          <a:off x="6096000" y="2286000"/>
          <a:ext cx="2682875" cy="2971800"/>
        </p:xfrm>
        <a:graphic>
          <a:graphicData uri="http://schemas.openxmlformats.org/presentationml/2006/ole">
            <mc:AlternateContent xmlns:mc="http://schemas.openxmlformats.org/markup-compatibility/2006">
              <mc:Choice xmlns:v="urn:schemas-microsoft-com:vml" Requires="v">
                <p:oleObj spid="_x0000_s24592" name="Image" r:id="rId3" imgW="1409524" imgH="1561905" progId="Photoshop.Image.7">
                  <p:embed/>
                </p:oleObj>
              </mc:Choice>
              <mc:Fallback>
                <p:oleObj name="Image" r:id="rId3" imgW="1409524" imgH="1561905"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0"/>
                        <a:ext cx="2682875" cy="29718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Rectangle 1"/>
          <p:cNvSpPr/>
          <p:nvPr/>
        </p:nvSpPr>
        <p:spPr>
          <a:xfrm>
            <a:off x="912793" y="1645791"/>
            <a:ext cx="954107" cy="369332"/>
          </a:xfrm>
          <a:prstGeom prst="rect">
            <a:avLst/>
          </a:prstGeom>
        </p:spPr>
        <p:txBody>
          <a:bodyPr wrap="none">
            <a:spAutoFit/>
          </a:bodyPr>
          <a:lstStyle/>
          <a:p>
            <a:r>
              <a:rPr lang="en-US" dirty="0"/>
              <a:t>Monitor</a:t>
            </a:r>
            <a:endParaRPr lang="id-ID" dirty="0"/>
          </a:p>
        </p:txBody>
      </p:sp>
    </p:spTree>
    <p:extLst>
      <p:ext uri="{BB962C8B-B14F-4D97-AF65-F5344CB8AC3E}">
        <p14:creationId xmlns:p14="http://schemas.microsoft.com/office/powerpoint/2010/main" val="1191956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838200" y="1537252"/>
            <a:ext cx="5676900" cy="495300"/>
          </a:xfrm>
        </p:spPr>
        <p:txBody>
          <a:bodyPr/>
          <a:lstStyle/>
          <a:p>
            <a:pPr eaLnBrk="1" hangingPunct="1">
              <a:defRPr/>
            </a:pPr>
            <a:r>
              <a:rPr lang="en-US" dirty="0" smtClean="0"/>
              <a:t>DLP (LCD) Projector</a:t>
            </a:r>
          </a:p>
        </p:txBody>
      </p:sp>
      <p:sp>
        <p:nvSpPr>
          <p:cNvPr id="16387" name="Rectangle 1027"/>
          <p:cNvSpPr>
            <a:spLocks noGrp="1" noChangeArrowheads="1"/>
          </p:cNvSpPr>
          <p:nvPr>
            <p:ph type="body" sz="half" idx="1"/>
          </p:nvPr>
        </p:nvSpPr>
        <p:spPr>
          <a:xfrm>
            <a:off x="152400" y="2133600"/>
            <a:ext cx="6858000" cy="3657600"/>
          </a:xfrm>
        </p:spPr>
        <p:txBody>
          <a:bodyPr/>
          <a:lstStyle/>
          <a:p>
            <a:pPr marL="185738" indent="-185738" eaLnBrk="1" hangingPunct="1">
              <a:lnSpc>
                <a:spcPct val="90000"/>
              </a:lnSpc>
            </a:pPr>
            <a:r>
              <a:rPr lang="en-US" sz="2000" b="1" dirty="0" err="1" smtClean="0"/>
              <a:t>Pemrosesan</a:t>
            </a:r>
            <a:r>
              <a:rPr lang="en-US" sz="2000" b="1" dirty="0" smtClean="0"/>
              <a:t> </a:t>
            </a:r>
            <a:r>
              <a:rPr lang="en-US" sz="2000" b="1" dirty="0" err="1" smtClean="0"/>
              <a:t>Cahaya</a:t>
            </a:r>
            <a:r>
              <a:rPr lang="en-US" sz="2000" b="1" dirty="0" smtClean="0"/>
              <a:t> Digital</a:t>
            </a:r>
            <a:r>
              <a:rPr lang="en-US" sz="2000" dirty="0" smtClean="0"/>
              <a:t> (</a:t>
            </a:r>
            <a:r>
              <a:rPr lang="en-US" sz="2000" dirty="0" err="1" smtClean="0"/>
              <a:t>bahasa</a:t>
            </a:r>
            <a:r>
              <a:rPr lang="en-US" sz="2000" dirty="0" smtClean="0"/>
              <a:t> </a:t>
            </a:r>
            <a:r>
              <a:rPr lang="en-US" sz="2000" dirty="0" err="1" smtClean="0"/>
              <a:t>Inggris</a:t>
            </a:r>
            <a:r>
              <a:rPr lang="en-US" sz="2000" dirty="0" smtClean="0"/>
              <a:t>: </a:t>
            </a:r>
            <a:r>
              <a:rPr lang="en-US" sz="2000" i="1" dirty="0" smtClean="0"/>
              <a:t>Digital Light Processing</a:t>
            </a:r>
            <a:r>
              <a:rPr lang="en-US" sz="2000" dirty="0" smtClean="0"/>
              <a:t>, </a:t>
            </a:r>
            <a:r>
              <a:rPr lang="en-US" sz="2000" b="1" dirty="0" smtClean="0"/>
              <a:t>DLP</a:t>
            </a:r>
            <a:r>
              <a:rPr lang="en-US" sz="2000" dirty="0" smtClean="0"/>
              <a:t>) </a:t>
            </a:r>
            <a:r>
              <a:rPr lang="en-US" sz="2000" dirty="0" err="1" smtClean="0"/>
              <a:t>adalah</a:t>
            </a:r>
            <a:r>
              <a:rPr lang="en-US" sz="2000" dirty="0" smtClean="0"/>
              <a:t> </a:t>
            </a:r>
            <a:r>
              <a:rPr lang="en-US" sz="2000" dirty="0" err="1" smtClean="0"/>
              <a:t>sebuah</a:t>
            </a:r>
            <a:r>
              <a:rPr lang="en-US" sz="2000" dirty="0" smtClean="0"/>
              <a:t> </a:t>
            </a:r>
            <a:r>
              <a:rPr lang="en-US" sz="2000" dirty="0" err="1" smtClean="0"/>
              <a:t>teknologi</a:t>
            </a:r>
            <a:r>
              <a:rPr lang="en-US" sz="2000" dirty="0" smtClean="0"/>
              <a:t> yang </a:t>
            </a:r>
            <a:r>
              <a:rPr lang="en-US" sz="2000" dirty="0" err="1" smtClean="0"/>
              <a:t>digunakan</a:t>
            </a:r>
            <a:r>
              <a:rPr lang="en-US" sz="2000" dirty="0" smtClean="0"/>
              <a:t> </a:t>
            </a:r>
            <a:r>
              <a:rPr lang="en-US" sz="2000" dirty="0" err="1" smtClean="0"/>
              <a:t>dalam</a:t>
            </a:r>
            <a:r>
              <a:rPr lang="en-US" sz="2000" dirty="0" smtClean="0"/>
              <a:t> </a:t>
            </a:r>
            <a:r>
              <a:rPr lang="en-US" sz="2000" dirty="0" err="1" smtClean="0"/>
              <a:t>projektor</a:t>
            </a:r>
            <a:r>
              <a:rPr lang="en-US" sz="2000" dirty="0" smtClean="0"/>
              <a:t> </a:t>
            </a:r>
            <a:r>
              <a:rPr lang="en-US" sz="2000" dirty="0" err="1" smtClean="0"/>
              <a:t>dan</a:t>
            </a:r>
            <a:r>
              <a:rPr lang="en-US" sz="2000" dirty="0" smtClean="0"/>
              <a:t> </a:t>
            </a:r>
            <a:r>
              <a:rPr lang="en-US" sz="2000" dirty="0" err="1" smtClean="0"/>
              <a:t>televisi</a:t>
            </a:r>
            <a:r>
              <a:rPr lang="en-US" sz="2000" dirty="0" smtClean="0"/>
              <a:t> </a:t>
            </a:r>
            <a:r>
              <a:rPr lang="en-US" sz="2000" dirty="0" err="1" smtClean="0"/>
              <a:t>projeksi</a:t>
            </a:r>
            <a:r>
              <a:rPr lang="en-US" sz="2000" dirty="0" smtClean="0"/>
              <a:t>. DLP </a:t>
            </a:r>
            <a:r>
              <a:rPr lang="en-US" sz="2000" dirty="0" err="1" smtClean="0"/>
              <a:t>awalnya</a:t>
            </a:r>
            <a:r>
              <a:rPr lang="en-US" sz="2000" dirty="0" smtClean="0"/>
              <a:t> </a:t>
            </a:r>
            <a:r>
              <a:rPr lang="en-US" sz="2000" dirty="0" err="1" smtClean="0"/>
              <a:t>dikembangkan</a:t>
            </a:r>
            <a:r>
              <a:rPr lang="en-US" sz="2000" dirty="0" smtClean="0"/>
              <a:t> </a:t>
            </a:r>
            <a:r>
              <a:rPr lang="en-US" sz="2000" dirty="0" err="1" smtClean="0"/>
              <a:t>oleh</a:t>
            </a:r>
            <a:r>
              <a:rPr lang="en-US" sz="2000" dirty="0" smtClean="0"/>
              <a:t> Texas Instruments, </a:t>
            </a:r>
            <a:r>
              <a:rPr lang="en-US" sz="2000" dirty="0" err="1" smtClean="0"/>
              <a:t>dan</a:t>
            </a:r>
            <a:r>
              <a:rPr lang="en-US" sz="2000" dirty="0" smtClean="0"/>
              <a:t> </a:t>
            </a:r>
            <a:r>
              <a:rPr lang="en-US" sz="2000" dirty="0" err="1" smtClean="0"/>
              <a:t>mereka</a:t>
            </a:r>
            <a:r>
              <a:rPr lang="en-US" sz="2000" dirty="0" smtClean="0"/>
              <a:t> </a:t>
            </a:r>
            <a:r>
              <a:rPr lang="en-US" sz="2000" dirty="0" err="1" smtClean="0"/>
              <a:t>tetap</a:t>
            </a:r>
            <a:r>
              <a:rPr lang="en-US" sz="2000" dirty="0" smtClean="0"/>
              <a:t> </a:t>
            </a:r>
            <a:r>
              <a:rPr lang="en-US" sz="2000" dirty="0" err="1" smtClean="0"/>
              <a:t>pembuat</a:t>
            </a:r>
            <a:r>
              <a:rPr lang="en-US" sz="2000" dirty="0" smtClean="0"/>
              <a:t> </a:t>
            </a:r>
            <a:r>
              <a:rPr lang="en-US" sz="2000" dirty="0" err="1" smtClean="0"/>
              <a:t>satu-satunya</a:t>
            </a:r>
            <a:r>
              <a:rPr lang="en-US" sz="2000" dirty="0" smtClean="0"/>
              <a:t> </a:t>
            </a:r>
            <a:r>
              <a:rPr lang="en-US" sz="2000" dirty="0" err="1" smtClean="0"/>
              <a:t>teknologi</a:t>
            </a:r>
            <a:r>
              <a:rPr lang="en-US" sz="2000" dirty="0" smtClean="0"/>
              <a:t> </a:t>
            </a:r>
            <a:r>
              <a:rPr lang="en-US" sz="2000" dirty="0" err="1" smtClean="0"/>
              <a:t>ini</a:t>
            </a:r>
            <a:r>
              <a:rPr lang="en-US" sz="2000" dirty="0" smtClean="0"/>
              <a:t>, </a:t>
            </a:r>
            <a:r>
              <a:rPr lang="en-US" sz="2000" dirty="0" err="1" smtClean="0"/>
              <a:t>meskipun</a:t>
            </a:r>
            <a:r>
              <a:rPr lang="en-US" sz="2000" dirty="0" smtClean="0"/>
              <a:t> </a:t>
            </a:r>
            <a:r>
              <a:rPr lang="en-US" sz="2000" dirty="0" err="1" smtClean="0"/>
              <a:t>banyak</a:t>
            </a:r>
            <a:r>
              <a:rPr lang="en-US" sz="2000" dirty="0" smtClean="0"/>
              <a:t> </a:t>
            </a:r>
            <a:r>
              <a:rPr lang="en-US" sz="2000" dirty="0" err="1" smtClean="0"/>
              <a:t>produk</a:t>
            </a:r>
            <a:r>
              <a:rPr lang="en-US" sz="2000" dirty="0" smtClean="0"/>
              <a:t> </a:t>
            </a:r>
            <a:r>
              <a:rPr lang="en-US" sz="2000" dirty="0" err="1" smtClean="0"/>
              <a:t>pasar</a:t>
            </a:r>
            <a:r>
              <a:rPr lang="en-US" sz="2000" dirty="0" smtClean="0"/>
              <a:t> </a:t>
            </a:r>
            <a:r>
              <a:rPr lang="en-US" sz="2000" dirty="0" err="1" smtClean="0"/>
              <a:t>berlisensi</a:t>
            </a:r>
            <a:r>
              <a:rPr lang="en-US" sz="2000" dirty="0" smtClean="0"/>
              <a:t> </a:t>
            </a:r>
            <a:r>
              <a:rPr lang="en-US" sz="2000" dirty="0" err="1" smtClean="0"/>
              <a:t>menggunakan</a:t>
            </a:r>
            <a:r>
              <a:rPr lang="en-US" sz="2000" dirty="0" smtClean="0"/>
              <a:t> chipset </a:t>
            </a:r>
            <a:r>
              <a:rPr lang="en-US" sz="2000" dirty="0" err="1" smtClean="0"/>
              <a:t>mereka</a:t>
            </a:r>
            <a:r>
              <a:rPr lang="en-US" sz="2000" dirty="0" smtClean="0"/>
              <a:t>.</a:t>
            </a:r>
          </a:p>
          <a:p>
            <a:pPr marL="185738" indent="-185738" eaLnBrk="1" hangingPunct="1">
              <a:lnSpc>
                <a:spcPct val="90000"/>
              </a:lnSpc>
            </a:pPr>
            <a:r>
              <a:rPr lang="en-US" sz="2000" dirty="0" err="1" smtClean="0"/>
              <a:t>Dalam</a:t>
            </a:r>
            <a:r>
              <a:rPr lang="en-US" sz="2000" dirty="0" smtClean="0"/>
              <a:t> </a:t>
            </a:r>
            <a:r>
              <a:rPr lang="en-US" sz="2000" dirty="0" err="1" smtClean="0"/>
              <a:t>projektor</a:t>
            </a:r>
            <a:r>
              <a:rPr lang="en-US" sz="2000" dirty="0" smtClean="0"/>
              <a:t> DLP, </a:t>
            </a:r>
            <a:r>
              <a:rPr lang="en-US" sz="2000" dirty="0" err="1" smtClean="0"/>
              <a:t>gambar</a:t>
            </a:r>
            <a:r>
              <a:rPr lang="en-US" sz="2000" dirty="0" smtClean="0"/>
              <a:t> </a:t>
            </a:r>
            <a:r>
              <a:rPr lang="en-US" sz="2000" dirty="0" err="1" smtClean="0"/>
              <a:t>diciptakan</a:t>
            </a:r>
            <a:r>
              <a:rPr lang="en-US" sz="2000" dirty="0" smtClean="0"/>
              <a:t> </a:t>
            </a:r>
            <a:r>
              <a:rPr lang="en-US" sz="2000" dirty="0" err="1" smtClean="0"/>
              <a:t>oleh</a:t>
            </a:r>
            <a:r>
              <a:rPr lang="en-US" sz="2000" dirty="0" smtClean="0"/>
              <a:t> </a:t>
            </a:r>
            <a:r>
              <a:rPr lang="en-US" sz="2000" dirty="0" err="1" smtClean="0"/>
              <a:t>kaca</a:t>
            </a:r>
            <a:r>
              <a:rPr lang="en-US" sz="2000" dirty="0" smtClean="0"/>
              <a:t> </a:t>
            </a:r>
            <a:r>
              <a:rPr lang="en-US" sz="2000" dirty="0" err="1" smtClean="0"/>
              <a:t>kecil</a:t>
            </a:r>
            <a:r>
              <a:rPr lang="en-US" sz="2000" dirty="0" smtClean="0"/>
              <a:t> </a:t>
            </a:r>
            <a:r>
              <a:rPr lang="en-US" sz="2000" dirty="0" err="1" smtClean="0"/>
              <a:t>mikroskopis</a:t>
            </a:r>
            <a:r>
              <a:rPr lang="en-US" sz="2000" dirty="0" smtClean="0"/>
              <a:t> </a:t>
            </a:r>
            <a:r>
              <a:rPr lang="en-US" sz="2000" dirty="0" err="1" smtClean="0"/>
              <a:t>disusun</a:t>
            </a:r>
            <a:r>
              <a:rPr lang="en-US" sz="2000" dirty="0" smtClean="0"/>
              <a:t> </a:t>
            </a:r>
            <a:r>
              <a:rPr lang="en-US" sz="2000" dirty="0" err="1" smtClean="0"/>
              <a:t>dalam</a:t>
            </a:r>
            <a:r>
              <a:rPr lang="en-US" sz="2000" dirty="0" smtClean="0"/>
              <a:t> </a:t>
            </a:r>
            <a:r>
              <a:rPr lang="en-US" sz="2000" dirty="0" err="1" smtClean="0"/>
              <a:t>sebuah</a:t>
            </a:r>
            <a:r>
              <a:rPr lang="en-US" sz="2000" dirty="0" smtClean="0"/>
              <a:t> matrix di </a:t>
            </a:r>
            <a:r>
              <a:rPr lang="en-US" sz="2000" dirty="0" err="1" smtClean="0"/>
              <a:t>atas</a:t>
            </a:r>
            <a:r>
              <a:rPr lang="en-US" sz="2000" dirty="0" smtClean="0"/>
              <a:t> chip </a:t>
            </a:r>
            <a:r>
              <a:rPr lang="en-US" sz="2000" dirty="0" err="1" smtClean="0"/>
              <a:t>semikonduktor</a:t>
            </a:r>
            <a:r>
              <a:rPr lang="en-US" sz="2000" dirty="0" smtClean="0"/>
              <a:t>, </a:t>
            </a:r>
            <a:r>
              <a:rPr lang="en-US" sz="2000" dirty="0" err="1" smtClean="0"/>
              <a:t>dikenal</a:t>
            </a:r>
            <a:r>
              <a:rPr lang="en-US" sz="2000" dirty="0" smtClean="0"/>
              <a:t> </a:t>
            </a:r>
            <a:r>
              <a:rPr lang="en-US" sz="2000" dirty="0" err="1" smtClean="0"/>
              <a:t>sebagai</a:t>
            </a:r>
            <a:r>
              <a:rPr lang="en-US" sz="2000" dirty="0" smtClean="0"/>
              <a:t> Digital </a:t>
            </a:r>
            <a:r>
              <a:rPr lang="en-US" sz="2000" dirty="0" err="1" smtClean="0"/>
              <a:t>Micromirror</a:t>
            </a:r>
            <a:r>
              <a:rPr lang="en-US" sz="2000" dirty="0" smtClean="0"/>
              <a:t> Device (DMD). </a:t>
            </a:r>
            <a:r>
              <a:rPr lang="en-US" sz="2000" dirty="0" err="1" smtClean="0"/>
              <a:t>Setiap</a:t>
            </a:r>
            <a:r>
              <a:rPr lang="en-US" sz="2000" dirty="0" smtClean="0"/>
              <a:t> </a:t>
            </a:r>
            <a:r>
              <a:rPr lang="en-US" sz="2000" dirty="0" err="1" smtClean="0"/>
              <a:t>kaca</a:t>
            </a:r>
            <a:r>
              <a:rPr lang="en-US" sz="2000" dirty="0" smtClean="0"/>
              <a:t> </a:t>
            </a:r>
            <a:r>
              <a:rPr lang="en-US" sz="2000" dirty="0" err="1" smtClean="0"/>
              <a:t>mewakilkan</a:t>
            </a:r>
            <a:r>
              <a:rPr lang="en-US" sz="2000" dirty="0" smtClean="0"/>
              <a:t> </a:t>
            </a:r>
            <a:r>
              <a:rPr lang="en-US" sz="2000" dirty="0" err="1" smtClean="0"/>
              <a:t>satu</a:t>
            </a:r>
            <a:r>
              <a:rPr lang="en-US" sz="2000" dirty="0" smtClean="0"/>
              <a:t> pixel </a:t>
            </a:r>
            <a:r>
              <a:rPr lang="en-US" sz="2000" dirty="0" err="1" smtClean="0"/>
              <a:t>dalam</a:t>
            </a:r>
            <a:r>
              <a:rPr lang="en-US" sz="2000" dirty="0" smtClean="0"/>
              <a:t> </a:t>
            </a:r>
            <a:r>
              <a:rPr lang="en-US" sz="2000" dirty="0" err="1" smtClean="0"/>
              <a:t>gambar</a:t>
            </a:r>
            <a:r>
              <a:rPr lang="en-US" sz="2000" dirty="0" smtClean="0"/>
              <a:t> yang </a:t>
            </a:r>
            <a:r>
              <a:rPr lang="en-US" sz="2000" dirty="0" err="1" smtClean="0"/>
              <a:t>diprojeksikan</a:t>
            </a:r>
            <a:r>
              <a:rPr lang="en-US" sz="2000" dirty="0" smtClean="0"/>
              <a:t>. </a:t>
            </a:r>
            <a:r>
              <a:rPr lang="en-US" sz="2000" dirty="0" err="1" smtClean="0"/>
              <a:t>Jumlah</a:t>
            </a:r>
            <a:r>
              <a:rPr lang="en-US" sz="2000" dirty="0" smtClean="0"/>
              <a:t> </a:t>
            </a:r>
            <a:r>
              <a:rPr lang="en-US" sz="2000" dirty="0" err="1" smtClean="0"/>
              <a:t>kaca</a:t>
            </a:r>
            <a:r>
              <a:rPr lang="en-US" sz="2000" dirty="0" smtClean="0"/>
              <a:t> </a:t>
            </a:r>
            <a:r>
              <a:rPr lang="en-US" sz="2000" dirty="0" err="1" smtClean="0"/>
              <a:t>sama</a:t>
            </a:r>
            <a:r>
              <a:rPr lang="en-US" sz="2000" dirty="0" smtClean="0"/>
              <a:t> </a:t>
            </a:r>
            <a:r>
              <a:rPr lang="en-US" sz="2000" dirty="0" err="1" smtClean="0"/>
              <a:t>dengan</a:t>
            </a:r>
            <a:r>
              <a:rPr lang="en-US" sz="2000" dirty="0" smtClean="0"/>
              <a:t> </a:t>
            </a:r>
            <a:r>
              <a:rPr lang="en-US" sz="2000" dirty="0" err="1" smtClean="0"/>
              <a:t>resolusi</a:t>
            </a:r>
            <a:r>
              <a:rPr lang="en-US" sz="2000" dirty="0" smtClean="0"/>
              <a:t> </a:t>
            </a:r>
            <a:r>
              <a:rPr lang="en-US" sz="2000" dirty="0" err="1" smtClean="0"/>
              <a:t>gambar</a:t>
            </a:r>
            <a:r>
              <a:rPr lang="en-US" sz="2000" dirty="0" smtClean="0"/>
              <a:t> yang </a:t>
            </a:r>
            <a:r>
              <a:rPr lang="en-US" sz="2000" dirty="0" err="1" smtClean="0"/>
              <a:t>diprojeksikan</a:t>
            </a:r>
            <a:r>
              <a:rPr lang="en-US" sz="2000" dirty="0" smtClean="0"/>
              <a:t>: 800x600, 1024x768, </a:t>
            </a:r>
            <a:r>
              <a:rPr lang="en-US" sz="2000" dirty="0" err="1" smtClean="0"/>
              <a:t>dan</a:t>
            </a:r>
            <a:r>
              <a:rPr lang="en-US" sz="2000" dirty="0" smtClean="0"/>
              <a:t> 1280x720 matrix </a:t>
            </a:r>
            <a:r>
              <a:rPr lang="en-US" sz="2000" dirty="0" err="1" smtClean="0"/>
              <a:t>adalah</a:t>
            </a:r>
            <a:r>
              <a:rPr lang="en-US" sz="2000" dirty="0" smtClean="0"/>
              <a:t> </a:t>
            </a:r>
            <a:r>
              <a:rPr lang="en-US" sz="2000" dirty="0" err="1" smtClean="0"/>
              <a:t>beberapa</a:t>
            </a:r>
            <a:r>
              <a:rPr lang="en-US" sz="2000" dirty="0" smtClean="0"/>
              <a:t> </a:t>
            </a:r>
            <a:r>
              <a:rPr lang="en-US" sz="2000" dirty="0" err="1" smtClean="0"/>
              <a:t>ukuran</a:t>
            </a:r>
            <a:r>
              <a:rPr lang="en-US" sz="2000" dirty="0" smtClean="0"/>
              <a:t> DMD yang </a:t>
            </a:r>
            <a:r>
              <a:rPr lang="en-US" sz="2000" dirty="0" err="1" smtClean="0"/>
              <a:t>umum</a:t>
            </a:r>
            <a:r>
              <a:rPr lang="en-US" sz="2000" dirty="0" smtClean="0"/>
              <a:t>. </a:t>
            </a:r>
            <a:r>
              <a:rPr lang="en-US" sz="2000" dirty="0" err="1" smtClean="0"/>
              <a:t>Kaca-kaca</a:t>
            </a:r>
            <a:r>
              <a:rPr lang="en-US" sz="2000" dirty="0" smtClean="0"/>
              <a:t> </a:t>
            </a:r>
            <a:r>
              <a:rPr lang="en-US" sz="2000" dirty="0" err="1" smtClean="0"/>
              <a:t>ini</a:t>
            </a:r>
            <a:r>
              <a:rPr lang="en-US" sz="2000" dirty="0" smtClean="0"/>
              <a:t> </a:t>
            </a:r>
            <a:r>
              <a:rPr lang="en-US" sz="2000" dirty="0" err="1" smtClean="0"/>
              <a:t>dapat</a:t>
            </a:r>
            <a:r>
              <a:rPr lang="en-US" sz="2000" dirty="0" smtClean="0"/>
              <a:t> </a:t>
            </a:r>
            <a:r>
              <a:rPr lang="en-US" sz="2000" dirty="0" err="1" smtClean="0"/>
              <a:t>diubah</a:t>
            </a:r>
            <a:r>
              <a:rPr lang="en-US" sz="2000" dirty="0" smtClean="0"/>
              <a:t> </a:t>
            </a:r>
            <a:r>
              <a:rPr lang="en-US" sz="2000" dirty="0" err="1" smtClean="0"/>
              <a:t>posisinya</a:t>
            </a:r>
            <a:r>
              <a:rPr lang="en-US" sz="2000" dirty="0" smtClean="0"/>
              <a:t> </a:t>
            </a:r>
            <a:r>
              <a:rPr lang="en-US" sz="2000" dirty="0" err="1" smtClean="0"/>
              <a:t>dengan</a:t>
            </a:r>
            <a:r>
              <a:rPr lang="en-US" sz="2000" dirty="0" smtClean="0"/>
              <a:t> </a:t>
            </a:r>
            <a:r>
              <a:rPr lang="en-US" sz="2000" dirty="0" err="1" smtClean="0"/>
              <a:t>cepat</a:t>
            </a:r>
            <a:r>
              <a:rPr lang="en-US" sz="2000" dirty="0" smtClean="0"/>
              <a:t> </a:t>
            </a:r>
            <a:r>
              <a:rPr lang="en-US" sz="2000" dirty="0" err="1" smtClean="0"/>
              <a:t>untuk</a:t>
            </a:r>
            <a:r>
              <a:rPr lang="en-US" sz="2000" dirty="0" smtClean="0"/>
              <a:t> </a:t>
            </a:r>
            <a:r>
              <a:rPr lang="en-US" sz="2000" dirty="0" err="1" smtClean="0"/>
              <a:t>merefleksikan</a:t>
            </a:r>
            <a:r>
              <a:rPr lang="en-US" sz="2000" dirty="0" smtClean="0"/>
              <a:t> </a:t>
            </a:r>
            <a:r>
              <a:rPr lang="en-US" sz="2000" dirty="0" err="1" smtClean="0"/>
              <a:t>cahaya</a:t>
            </a:r>
            <a:r>
              <a:rPr lang="en-US" sz="2000" dirty="0" smtClean="0"/>
              <a:t> </a:t>
            </a:r>
            <a:r>
              <a:rPr lang="en-US" sz="2000" dirty="0" err="1" smtClean="0"/>
              <a:t>melalui</a:t>
            </a:r>
            <a:r>
              <a:rPr lang="en-US" sz="2000" dirty="0" smtClean="0"/>
              <a:t> </a:t>
            </a:r>
            <a:r>
              <a:rPr lang="en-US" sz="2000" dirty="0" err="1" smtClean="0"/>
              <a:t>lensa</a:t>
            </a:r>
            <a:r>
              <a:rPr lang="en-US" sz="2000" dirty="0" smtClean="0"/>
              <a:t> </a:t>
            </a:r>
            <a:r>
              <a:rPr lang="en-US" sz="2000" dirty="0" err="1" smtClean="0"/>
              <a:t>atau</a:t>
            </a:r>
            <a:r>
              <a:rPr lang="en-US" sz="2000" dirty="0" smtClean="0"/>
              <a:t> </a:t>
            </a:r>
            <a:r>
              <a:rPr lang="en-US" sz="2000" dirty="0" err="1" smtClean="0"/>
              <a:t>ke</a:t>
            </a:r>
            <a:r>
              <a:rPr lang="en-US" sz="2000" dirty="0" smtClean="0"/>
              <a:t> </a:t>
            </a:r>
            <a:r>
              <a:rPr lang="en-US" sz="2000" dirty="0" err="1" smtClean="0"/>
              <a:t>sebuah</a:t>
            </a:r>
            <a:r>
              <a:rPr lang="en-US" sz="2000" dirty="0" smtClean="0"/>
              <a:t> </a:t>
            </a:r>
            <a:r>
              <a:rPr lang="en-US" sz="2000" dirty="0" err="1" smtClean="0"/>
              <a:t>heatsink</a:t>
            </a:r>
            <a:r>
              <a:rPr lang="en-US" sz="2000" dirty="0" smtClean="0"/>
              <a:t> (</a:t>
            </a:r>
            <a:r>
              <a:rPr lang="en-US" sz="2000" dirty="0" err="1" smtClean="0"/>
              <a:t>disebut</a:t>
            </a:r>
            <a:r>
              <a:rPr lang="en-US" sz="2000" dirty="0" smtClean="0"/>
              <a:t> </a:t>
            </a:r>
            <a:r>
              <a:rPr lang="en-US" sz="2000" i="1" dirty="0" err="1" smtClean="0"/>
              <a:t>pembuangan</a:t>
            </a:r>
            <a:r>
              <a:rPr lang="en-US" sz="2000" i="1" dirty="0" smtClean="0"/>
              <a:t> </a:t>
            </a:r>
            <a:r>
              <a:rPr lang="en-US" sz="2000" i="1" dirty="0" err="1" smtClean="0"/>
              <a:t>cahaya</a:t>
            </a:r>
            <a:r>
              <a:rPr lang="en-US" sz="2000" dirty="0" smtClean="0"/>
              <a:t> </a:t>
            </a:r>
            <a:r>
              <a:rPr lang="en-US" sz="2000" dirty="0" err="1" smtClean="0"/>
              <a:t>dalam</a:t>
            </a:r>
            <a:r>
              <a:rPr lang="en-US" sz="2000" dirty="0" smtClean="0"/>
              <a:t> </a:t>
            </a:r>
            <a:r>
              <a:rPr lang="en-US" sz="2000" dirty="0" err="1" smtClean="0"/>
              <a:t>terminologi</a:t>
            </a:r>
            <a:r>
              <a:rPr lang="en-US" sz="2000" dirty="0" smtClean="0"/>
              <a:t> Barco).</a:t>
            </a:r>
          </a:p>
        </p:txBody>
      </p:sp>
      <p:pic>
        <p:nvPicPr>
          <p:cNvPr id="16388" name="Picture 1035" descr="ptae500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34200" y="2133600"/>
            <a:ext cx="2057400" cy="22860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
        <p:nvSpPr>
          <p:cNvPr id="9" name="Rectangle 2"/>
          <p:cNvSpPr txBox="1">
            <a:spLocks noChangeArrowheads="1"/>
          </p:cNvSpPr>
          <p:nvPr/>
        </p:nvSpPr>
        <p:spPr bwMode="auto">
          <a:xfrm>
            <a:off x="0" y="737152"/>
            <a:ext cx="822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id-ID" dirty="0" smtClean="0"/>
              <a:t>Hardware berfungsi sebagai I/O</a:t>
            </a:r>
            <a:endParaRPr lang="en-US" dirty="0" smtClean="0"/>
          </a:p>
        </p:txBody>
      </p:sp>
    </p:spTree>
    <p:extLst>
      <p:ext uri="{BB962C8B-B14F-4D97-AF65-F5344CB8AC3E}">
        <p14:creationId xmlns:p14="http://schemas.microsoft.com/office/powerpoint/2010/main" val="1469073208"/>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4339" name="Footer Placeholder 3"/>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4340" name="Slide Number Placeholder 4"/>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EB3A23C4-CA7A-4B73-B160-9D441E2C4E95}" type="slidenum">
              <a:rPr lang="en-US" sz="900"/>
              <a:pPr/>
              <a:t>24</a:t>
            </a:fld>
            <a:endParaRPr lang="en-US" sz="900"/>
          </a:p>
        </p:txBody>
      </p:sp>
      <p:sp>
        <p:nvSpPr>
          <p:cNvPr id="14341" name="Rectangle 2"/>
          <p:cNvSpPr>
            <a:spLocks noGrp="1" noChangeArrowheads="1"/>
          </p:cNvSpPr>
          <p:nvPr>
            <p:ph type="title"/>
          </p:nvPr>
        </p:nvSpPr>
        <p:spPr>
          <a:xfrm>
            <a:off x="228942" y="540977"/>
            <a:ext cx="4457529" cy="837902"/>
          </a:xfrm>
        </p:spPr>
        <p:txBody>
          <a:bodyPr/>
          <a:lstStyle/>
          <a:p>
            <a:pPr eaLnBrk="1" hangingPunct="1"/>
            <a:r>
              <a:rPr lang="en-US" sz="3400" b="1" dirty="0">
                <a:solidFill>
                  <a:srgbClr val="FF0000"/>
                </a:solidFill>
              </a:rPr>
              <a:t>ALAT PEMROSES</a:t>
            </a:r>
          </a:p>
        </p:txBody>
      </p:sp>
      <p:sp>
        <p:nvSpPr>
          <p:cNvPr id="14342" name="AutoShape 3"/>
          <p:cNvSpPr>
            <a:spLocks noChangeArrowheads="1"/>
          </p:cNvSpPr>
          <p:nvPr/>
        </p:nvSpPr>
        <p:spPr bwMode="auto">
          <a:xfrm>
            <a:off x="191037" y="1371600"/>
            <a:ext cx="5396037" cy="1219499"/>
          </a:xfrm>
          <a:prstGeom prst="wedgeEllipseCallout">
            <a:avLst>
              <a:gd name="adj1" fmla="val 70580"/>
              <a:gd name="adj2" fmla="val 1859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dirty="0">
                <a:latin typeface="Times New Roman" pitchFamily="18" charset="0"/>
              </a:rPr>
              <a:t>C P U</a:t>
            </a:r>
          </a:p>
          <a:p>
            <a:pPr algn="ctr" defTabSz="914430"/>
            <a:r>
              <a:rPr lang="en-US" sz="2400" dirty="0">
                <a:latin typeface="Times New Roman" pitchFamily="18" charset="0"/>
              </a:rPr>
              <a:t>( Central Processing Unit )</a:t>
            </a:r>
          </a:p>
        </p:txBody>
      </p:sp>
      <p:sp>
        <p:nvSpPr>
          <p:cNvPr id="14343" name="Rectangle 4"/>
          <p:cNvSpPr>
            <a:spLocks noChangeArrowheads="1"/>
          </p:cNvSpPr>
          <p:nvPr/>
        </p:nvSpPr>
        <p:spPr bwMode="auto">
          <a:xfrm>
            <a:off x="533400" y="2466688"/>
            <a:ext cx="3581400" cy="116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8" tIns="45678" rIns="91358" bIns="45678">
            <a:spAutoFit/>
          </a:bodyPr>
          <a:lstStyle/>
          <a:p>
            <a:pPr marL="185738" indent="-185738" defTabSz="914430">
              <a:spcBef>
                <a:spcPct val="50000"/>
              </a:spcBef>
              <a:buFontTx/>
              <a:buChar char="•"/>
            </a:pPr>
            <a:r>
              <a:rPr kumimoji="1" lang="en-US" sz="2000" dirty="0" err="1"/>
              <a:t>Tempat</a:t>
            </a:r>
            <a:r>
              <a:rPr kumimoji="1" lang="en-US" sz="2000" dirty="0"/>
              <a:t> </a:t>
            </a:r>
            <a:r>
              <a:rPr kumimoji="1" lang="en-US" sz="2000" dirty="0" err="1"/>
              <a:t>pemrosesan</a:t>
            </a:r>
            <a:r>
              <a:rPr kumimoji="1" lang="en-US" sz="2000" dirty="0"/>
              <a:t> </a:t>
            </a:r>
            <a:r>
              <a:rPr kumimoji="1" lang="id-ID" sz="2000" dirty="0" smtClean="0"/>
              <a:t> </a:t>
            </a:r>
            <a:r>
              <a:rPr kumimoji="1" lang="en-US" sz="2000" dirty="0" err="1" smtClean="0"/>
              <a:t>instruksi-instruksi</a:t>
            </a:r>
            <a:r>
              <a:rPr kumimoji="1" lang="en-US" sz="2000" dirty="0" smtClean="0"/>
              <a:t> </a:t>
            </a:r>
            <a:r>
              <a:rPr kumimoji="1" lang="en-US" sz="2000" dirty="0"/>
              <a:t>program</a:t>
            </a:r>
          </a:p>
          <a:p>
            <a:pPr defTabSz="914430">
              <a:spcBef>
                <a:spcPct val="50000"/>
              </a:spcBef>
            </a:pPr>
            <a:endParaRPr kumimoji="1" lang="en-US" sz="2000" dirty="0"/>
          </a:p>
        </p:txBody>
      </p:sp>
      <p:sp>
        <p:nvSpPr>
          <p:cNvPr id="14344" name="AutoShape 5"/>
          <p:cNvSpPr>
            <a:spLocks noChangeArrowheads="1"/>
          </p:cNvSpPr>
          <p:nvPr/>
        </p:nvSpPr>
        <p:spPr bwMode="auto">
          <a:xfrm>
            <a:off x="6915067" y="3689163"/>
            <a:ext cx="1613201" cy="762000"/>
          </a:xfrm>
          <a:prstGeom prst="wedgeEllipseCallout">
            <a:avLst>
              <a:gd name="adj1" fmla="val -44838"/>
              <a:gd name="adj2" fmla="val -1498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A L U</a:t>
            </a:r>
          </a:p>
        </p:txBody>
      </p:sp>
      <p:sp>
        <p:nvSpPr>
          <p:cNvPr id="14345" name="AutoShape 6"/>
          <p:cNvSpPr>
            <a:spLocks noChangeArrowheads="1"/>
          </p:cNvSpPr>
          <p:nvPr/>
        </p:nvSpPr>
        <p:spPr bwMode="auto">
          <a:xfrm>
            <a:off x="7063206" y="4724549"/>
            <a:ext cx="1523748" cy="763489"/>
          </a:xfrm>
          <a:prstGeom prst="wedgeEllipseCallout">
            <a:avLst>
              <a:gd name="adj1" fmla="val -297920"/>
              <a:gd name="adj2" fmla="val -1079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400">
                <a:latin typeface="Times New Roman" pitchFamily="18" charset="0"/>
              </a:rPr>
              <a:t>C U</a:t>
            </a:r>
          </a:p>
        </p:txBody>
      </p:sp>
      <p:sp>
        <p:nvSpPr>
          <p:cNvPr id="14346" name="Rectangle 7"/>
          <p:cNvSpPr>
            <a:spLocks noChangeArrowheads="1"/>
          </p:cNvSpPr>
          <p:nvPr/>
        </p:nvSpPr>
        <p:spPr bwMode="auto">
          <a:xfrm>
            <a:off x="228942" y="3582293"/>
            <a:ext cx="6706003" cy="27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pPr>
            <a:r>
              <a:rPr kumimoji="1" lang="en-US" b="1" dirty="0" err="1"/>
              <a:t>Tugas</a:t>
            </a:r>
            <a:r>
              <a:rPr kumimoji="1" lang="en-US" b="1" dirty="0"/>
              <a:t> </a:t>
            </a:r>
            <a:r>
              <a:rPr kumimoji="1" lang="en-US" b="1" dirty="0" err="1"/>
              <a:t>Contro</a:t>
            </a:r>
            <a:r>
              <a:rPr kumimoji="1" lang="en-US" b="1" dirty="0"/>
              <a:t> Unit </a:t>
            </a:r>
          </a:p>
          <a:p>
            <a:pPr defTabSz="914430">
              <a:spcBef>
                <a:spcPct val="50000"/>
              </a:spcBef>
              <a:buFontTx/>
              <a:buChar char="•"/>
            </a:pPr>
            <a:r>
              <a:rPr kumimoji="1" lang="en-US" dirty="0" err="1"/>
              <a:t>Mengatur</a:t>
            </a:r>
            <a:r>
              <a:rPr kumimoji="1" lang="en-US" dirty="0"/>
              <a:t> &amp; </a:t>
            </a:r>
            <a:r>
              <a:rPr kumimoji="1" lang="en-US" dirty="0" err="1"/>
              <a:t>mengendalikan</a:t>
            </a:r>
            <a:r>
              <a:rPr kumimoji="1" lang="en-US" dirty="0"/>
              <a:t> </a:t>
            </a:r>
            <a:r>
              <a:rPr kumimoji="1" lang="en-US" dirty="0" err="1"/>
              <a:t>alat</a:t>
            </a:r>
            <a:r>
              <a:rPr kumimoji="1" lang="en-US" dirty="0"/>
              <a:t> I/O</a:t>
            </a:r>
          </a:p>
          <a:p>
            <a:pPr defTabSz="914430">
              <a:spcBef>
                <a:spcPct val="50000"/>
              </a:spcBef>
              <a:buFontTx/>
              <a:buChar char="•"/>
            </a:pPr>
            <a:r>
              <a:rPr kumimoji="1" lang="en-US" dirty="0" err="1"/>
              <a:t>Mengambil</a:t>
            </a:r>
            <a:r>
              <a:rPr kumimoji="1" lang="en-US" dirty="0"/>
              <a:t> </a:t>
            </a:r>
            <a:r>
              <a:rPr kumimoji="1" lang="en-US" dirty="0" err="1"/>
              <a:t>instruksi</a:t>
            </a:r>
            <a:r>
              <a:rPr kumimoji="1" lang="en-US" dirty="0"/>
              <a:t> </a:t>
            </a:r>
            <a:r>
              <a:rPr kumimoji="1" lang="en-US" dirty="0" err="1"/>
              <a:t>dari</a:t>
            </a:r>
            <a:r>
              <a:rPr kumimoji="1" lang="en-US" dirty="0"/>
              <a:t> main memory</a:t>
            </a:r>
          </a:p>
          <a:p>
            <a:pPr defTabSz="914430">
              <a:spcBef>
                <a:spcPct val="50000"/>
              </a:spcBef>
              <a:buFontTx/>
              <a:buChar char="•"/>
            </a:pPr>
            <a:r>
              <a:rPr kumimoji="1" lang="en-US" dirty="0" err="1"/>
              <a:t>Mengambil</a:t>
            </a:r>
            <a:r>
              <a:rPr kumimoji="1" lang="en-US" dirty="0"/>
              <a:t> data </a:t>
            </a:r>
            <a:r>
              <a:rPr kumimoji="1" lang="en-US" dirty="0" err="1"/>
              <a:t>dari</a:t>
            </a:r>
            <a:r>
              <a:rPr kumimoji="1" lang="en-US" dirty="0"/>
              <a:t> main memory </a:t>
            </a:r>
            <a:r>
              <a:rPr kumimoji="1" lang="en-US" dirty="0" err="1"/>
              <a:t>jika</a:t>
            </a:r>
            <a:r>
              <a:rPr kumimoji="1" lang="en-US" dirty="0"/>
              <a:t> </a:t>
            </a:r>
            <a:r>
              <a:rPr kumimoji="1" lang="en-US" dirty="0" err="1"/>
              <a:t>diperlukan</a:t>
            </a:r>
            <a:r>
              <a:rPr kumimoji="1" lang="en-US" dirty="0"/>
              <a:t> </a:t>
            </a:r>
            <a:r>
              <a:rPr kumimoji="1" lang="en-US" dirty="0" err="1"/>
              <a:t>oleh</a:t>
            </a:r>
            <a:r>
              <a:rPr kumimoji="1" lang="en-US" dirty="0"/>
              <a:t> proses</a:t>
            </a:r>
          </a:p>
          <a:p>
            <a:pPr marL="92075" indent="-92075" defTabSz="914430">
              <a:spcBef>
                <a:spcPct val="50000"/>
              </a:spcBef>
              <a:buFontTx/>
              <a:buChar char="•"/>
            </a:pPr>
            <a:r>
              <a:rPr kumimoji="1" lang="en-US" dirty="0" err="1"/>
              <a:t>Mengirim</a:t>
            </a:r>
            <a:r>
              <a:rPr kumimoji="1" lang="en-US" dirty="0"/>
              <a:t> </a:t>
            </a:r>
            <a:r>
              <a:rPr kumimoji="1" lang="en-US" dirty="0" err="1"/>
              <a:t>instruksi</a:t>
            </a:r>
            <a:r>
              <a:rPr kumimoji="1" lang="en-US" dirty="0"/>
              <a:t> </a:t>
            </a:r>
            <a:r>
              <a:rPr kumimoji="1" lang="en-US" dirty="0" err="1"/>
              <a:t>ke</a:t>
            </a:r>
            <a:r>
              <a:rPr kumimoji="1" lang="en-US" dirty="0"/>
              <a:t> ALU </a:t>
            </a:r>
            <a:r>
              <a:rPr kumimoji="1" lang="en-US" dirty="0" err="1"/>
              <a:t>bila</a:t>
            </a:r>
            <a:r>
              <a:rPr kumimoji="1" lang="en-US" dirty="0"/>
              <a:t> </a:t>
            </a:r>
            <a:r>
              <a:rPr kumimoji="1" lang="en-US" dirty="0" err="1"/>
              <a:t>ada</a:t>
            </a:r>
            <a:r>
              <a:rPr kumimoji="1" lang="en-US" dirty="0"/>
              <a:t> </a:t>
            </a:r>
            <a:r>
              <a:rPr kumimoji="1" lang="en-US" dirty="0" err="1"/>
              <a:t>perhitungan</a:t>
            </a:r>
            <a:r>
              <a:rPr kumimoji="1" lang="en-US" dirty="0"/>
              <a:t> </a:t>
            </a:r>
            <a:r>
              <a:rPr kumimoji="1" lang="en-US" dirty="0" err="1"/>
              <a:t>arithmatika</a:t>
            </a:r>
            <a:r>
              <a:rPr kumimoji="1" lang="en-US" dirty="0"/>
              <a:t>/</a:t>
            </a:r>
            <a:r>
              <a:rPr kumimoji="1" lang="en-US" dirty="0" err="1"/>
              <a:t>perbandingan</a:t>
            </a:r>
            <a:r>
              <a:rPr kumimoji="1" lang="en-US" dirty="0"/>
              <a:t> </a:t>
            </a:r>
            <a:r>
              <a:rPr kumimoji="1" lang="en-US" dirty="0" err="1"/>
              <a:t>logika</a:t>
            </a:r>
            <a:r>
              <a:rPr kumimoji="1" lang="en-US" dirty="0"/>
              <a:t> </a:t>
            </a:r>
            <a:r>
              <a:rPr kumimoji="1" lang="en-US" dirty="0" err="1"/>
              <a:t>serta</a:t>
            </a:r>
            <a:r>
              <a:rPr kumimoji="1" lang="en-US" dirty="0"/>
              <a:t> </a:t>
            </a:r>
            <a:r>
              <a:rPr kumimoji="1" lang="en-US" dirty="0" err="1"/>
              <a:t>mengawasi</a:t>
            </a:r>
            <a:r>
              <a:rPr kumimoji="1" lang="en-US" dirty="0"/>
              <a:t> </a:t>
            </a:r>
            <a:r>
              <a:rPr kumimoji="1" lang="en-US" dirty="0" err="1"/>
              <a:t>kerja</a:t>
            </a:r>
            <a:r>
              <a:rPr kumimoji="1" lang="en-US" dirty="0"/>
              <a:t> ALU</a:t>
            </a:r>
          </a:p>
          <a:p>
            <a:pPr defTabSz="914430">
              <a:spcBef>
                <a:spcPct val="50000"/>
              </a:spcBef>
              <a:buFontTx/>
              <a:buChar char="•"/>
            </a:pPr>
            <a:r>
              <a:rPr kumimoji="1" lang="en-US" dirty="0" err="1"/>
              <a:t>Menyimpan</a:t>
            </a:r>
            <a:r>
              <a:rPr kumimoji="1" lang="en-US" dirty="0"/>
              <a:t> </a:t>
            </a:r>
            <a:r>
              <a:rPr kumimoji="1" lang="en-US" dirty="0" err="1"/>
              <a:t>hasil</a:t>
            </a:r>
            <a:r>
              <a:rPr kumimoji="1" lang="en-US" dirty="0"/>
              <a:t> proses </a:t>
            </a:r>
            <a:r>
              <a:rPr kumimoji="1" lang="en-US" dirty="0" err="1"/>
              <a:t>ke</a:t>
            </a:r>
            <a:r>
              <a:rPr kumimoji="1" lang="en-US" dirty="0"/>
              <a:t> main memory</a:t>
            </a:r>
          </a:p>
        </p:txBody>
      </p:sp>
      <p:sp>
        <p:nvSpPr>
          <p:cNvPr id="14347" name="Rectangle 8"/>
          <p:cNvSpPr>
            <a:spLocks noChangeArrowheads="1"/>
          </p:cNvSpPr>
          <p:nvPr/>
        </p:nvSpPr>
        <p:spPr bwMode="auto">
          <a:xfrm>
            <a:off x="5577135" y="685800"/>
            <a:ext cx="3428053" cy="25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pPr>
            <a:r>
              <a:rPr kumimoji="1" lang="en-US" b="1" dirty="0" err="1"/>
              <a:t>Tugas</a:t>
            </a:r>
            <a:r>
              <a:rPr kumimoji="1" lang="en-US" b="1" dirty="0"/>
              <a:t> Arithmetic Logic Unit </a:t>
            </a:r>
          </a:p>
          <a:p>
            <a:pPr defTabSz="914430">
              <a:spcBef>
                <a:spcPct val="50000"/>
              </a:spcBef>
              <a:buFontTx/>
              <a:buChar char="•"/>
            </a:pPr>
            <a:r>
              <a:rPr kumimoji="1" lang="en-US" dirty="0" err="1"/>
              <a:t>Melakukan</a:t>
            </a:r>
            <a:r>
              <a:rPr kumimoji="1" lang="en-US" dirty="0"/>
              <a:t> </a:t>
            </a:r>
            <a:r>
              <a:rPr kumimoji="1" lang="en-US" dirty="0" err="1"/>
              <a:t>semua</a:t>
            </a:r>
            <a:r>
              <a:rPr kumimoji="1" lang="en-US" dirty="0"/>
              <a:t> </a:t>
            </a:r>
            <a:r>
              <a:rPr kumimoji="1" lang="en-US" dirty="0" err="1"/>
              <a:t>perhitungan</a:t>
            </a:r>
            <a:r>
              <a:rPr kumimoji="1" lang="en-US" dirty="0"/>
              <a:t> </a:t>
            </a:r>
            <a:r>
              <a:rPr kumimoji="1" lang="en-US" dirty="0" err="1"/>
              <a:t>aritmatika</a:t>
            </a:r>
            <a:r>
              <a:rPr kumimoji="1" lang="en-US" dirty="0"/>
              <a:t> yang </a:t>
            </a:r>
            <a:r>
              <a:rPr kumimoji="1" lang="en-US" dirty="0" err="1"/>
              <a:t>terjadi</a:t>
            </a:r>
            <a:r>
              <a:rPr kumimoji="1" lang="en-US" dirty="0"/>
              <a:t> </a:t>
            </a:r>
            <a:r>
              <a:rPr kumimoji="1" lang="en-US" dirty="0" err="1"/>
              <a:t>sesuai</a:t>
            </a:r>
            <a:r>
              <a:rPr kumimoji="1" lang="en-US" dirty="0"/>
              <a:t> </a:t>
            </a:r>
            <a:r>
              <a:rPr kumimoji="1" lang="en-US" dirty="0" err="1"/>
              <a:t>instruksi</a:t>
            </a:r>
            <a:r>
              <a:rPr kumimoji="1" lang="en-US" dirty="0"/>
              <a:t> program</a:t>
            </a:r>
          </a:p>
          <a:p>
            <a:pPr defTabSz="914430">
              <a:spcBef>
                <a:spcPct val="50000"/>
              </a:spcBef>
              <a:buFontTx/>
              <a:buChar char="•"/>
            </a:pPr>
            <a:r>
              <a:rPr kumimoji="1" lang="en-US" dirty="0" err="1"/>
              <a:t>Melakukan</a:t>
            </a:r>
            <a:r>
              <a:rPr kumimoji="1" lang="en-US" dirty="0"/>
              <a:t> </a:t>
            </a:r>
            <a:r>
              <a:rPr kumimoji="1" lang="en-US" dirty="0" err="1"/>
              <a:t>pengambilan</a:t>
            </a:r>
            <a:r>
              <a:rPr kumimoji="1" lang="en-US" dirty="0"/>
              <a:t> </a:t>
            </a:r>
            <a:r>
              <a:rPr kumimoji="1" lang="en-US" dirty="0" err="1"/>
              <a:t>keputusan</a:t>
            </a:r>
            <a:r>
              <a:rPr kumimoji="1" lang="en-US" dirty="0"/>
              <a:t> </a:t>
            </a:r>
            <a:r>
              <a:rPr kumimoji="1" lang="en-US" dirty="0" err="1"/>
              <a:t>dari</a:t>
            </a:r>
            <a:r>
              <a:rPr kumimoji="1" lang="en-US" dirty="0"/>
              <a:t> </a:t>
            </a:r>
            <a:r>
              <a:rPr kumimoji="1" lang="en-US" dirty="0" err="1"/>
              <a:t>operasi</a:t>
            </a:r>
            <a:r>
              <a:rPr kumimoji="1" lang="en-US" dirty="0"/>
              <a:t> </a:t>
            </a:r>
            <a:r>
              <a:rPr kumimoji="1" lang="en-US" dirty="0" err="1"/>
              <a:t>logika</a:t>
            </a:r>
            <a:r>
              <a:rPr kumimoji="1" lang="en-US" dirty="0"/>
              <a:t> </a:t>
            </a:r>
            <a:r>
              <a:rPr kumimoji="1" lang="en-US" dirty="0" err="1"/>
              <a:t>sesuai</a:t>
            </a:r>
            <a:r>
              <a:rPr kumimoji="1" lang="en-US" dirty="0"/>
              <a:t> </a:t>
            </a:r>
            <a:r>
              <a:rPr kumimoji="1" lang="en-US" dirty="0" err="1"/>
              <a:t>dengan</a:t>
            </a:r>
            <a:r>
              <a:rPr kumimoji="1" lang="en-US" dirty="0"/>
              <a:t> </a:t>
            </a:r>
            <a:r>
              <a:rPr kumimoji="1" lang="en-US" dirty="0" err="1"/>
              <a:t>instruksi</a:t>
            </a:r>
            <a:r>
              <a:rPr kumimoji="1" lang="en-US" dirty="0"/>
              <a:t> program</a:t>
            </a:r>
          </a:p>
        </p:txBody>
      </p:sp>
    </p:spTree>
    <p:extLst>
      <p:ext uri="{BB962C8B-B14F-4D97-AF65-F5344CB8AC3E}">
        <p14:creationId xmlns:p14="http://schemas.microsoft.com/office/powerpoint/2010/main" val="26208651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457200" y="503238"/>
            <a:ext cx="3200400" cy="792162"/>
          </a:xfrm>
        </p:spPr>
        <p:txBody>
          <a:bodyPr/>
          <a:lstStyle/>
          <a:p>
            <a:pPr eaLnBrk="1" hangingPunct="1">
              <a:defRPr/>
            </a:pPr>
            <a:r>
              <a:rPr lang="en-US" b="1" dirty="0" smtClean="0">
                <a:solidFill>
                  <a:srgbClr val="FF0000"/>
                </a:solidFill>
              </a:rPr>
              <a:t>CPU</a:t>
            </a:r>
          </a:p>
        </p:txBody>
      </p:sp>
      <p:sp>
        <p:nvSpPr>
          <p:cNvPr id="25603" name="Rectangle 3"/>
          <p:cNvSpPr>
            <a:spLocks noGrp="1" noChangeArrowheads="1"/>
          </p:cNvSpPr>
          <p:nvPr>
            <p:ph type="body" idx="1"/>
          </p:nvPr>
        </p:nvSpPr>
        <p:spPr>
          <a:xfrm>
            <a:off x="304800" y="1318590"/>
            <a:ext cx="5334000" cy="4929809"/>
          </a:xfrm>
        </p:spPr>
        <p:txBody>
          <a:bodyPr/>
          <a:lstStyle/>
          <a:p>
            <a:pPr eaLnBrk="1" hangingPunct="1">
              <a:buFont typeface="Wingdings" pitchFamily="2" charset="2"/>
              <a:buNone/>
            </a:pPr>
            <a:r>
              <a:rPr lang="sv-SE" dirty="0" smtClean="0"/>
              <a:t>    CPU (Central Processing Unit) sebagai otak dan bagian utama komputer</a:t>
            </a:r>
            <a:r>
              <a:rPr lang="en-US" dirty="0" smtClean="0"/>
              <a:t> </a:t>
            </a:r>
          </a:p>
          <a:p>
            <a:pPr eaLnBrk="1" hangingPunct="1">
              <a:buFont typeface="Wingdings" pitchFamily="2" charset="2"/>
              <a:buNone/>
            </a:pPr>
            <a:r>
              <a:rPr lang="en-US" dirty="0" smtClean="0"/>
              <a:t>     </a:t>
            </a:r>
            <a:r>
              <a:rPr lang="sv-SE" dirty="0" smtClean="0"/>
              <a:t>Mengatur dan mengendalikan alat-alat input dan output. </a:t>
            </a:r>
            <a:r>
              <a:rPr lang="it-IT" dirty="0" smtClean="0"/>
              <a:t>• Mengambil instruksi-instruksi dari memori utama (main memory).</a:t>
            </a:r>
            <a:r>
              <a:rPr lang="en-US" dirty="0" smtClean="0"/>
              <a:t> </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5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838200"/>
            <a:ext cx="4114800" cy="685800"/>
          </a:xfrm>
        </p:spPr>
        <p:txBody>
          <a:bodyPr/>
          <a:lstStyle/>
          <a:p>
            <a:pPr eaLnBrk="1" hangingPunct="1">
              <a:defRPr/>
            </a:pPr>
            <a:r>
              <a:rPr lang="en-US" b="1" dirty="0" smtClean="0">
                <a:solidFill>
                  <a:srgbClr val="FF0000"/>
                </a:solidFill>
              </a:rPr>
              <a:t>Chipset</a:t>
            </a:r>
          </a:p>
        </p:txBody>
      </p:sp>
      <p:sp>
        <p:nvSpPr>
          <p:cNvPr id="20483" name="Rectangle 3"/>
          <p:cNvSpPr>
            <a:spLocks noGrp="1" noChangeArrowheads="1"/>
          </p:cNvSpPr>
          <p:nvPr>
            <p:ph type="body" idx="1"/>
          </p:nvPr>
        </p:nvSpPr>
        <p:spPr>
          <a:xfrm>
            <a:off x="228600" y="1524000"/>
            <a:ext cx="6172200" cy="4419600"/>
          </a:xfrm>
        </p:spPr>
        <p:txBody>
          <a:bodyPr/>
          <a:lstStyle/>
          <a:p>
            <a:pPr eaLnBrk="1" hangingPunct="1">
              <a:lnSpc>
                <a:spcPct val="90000"/>
              </a:lnSpc>
            </a:pPr>
            <a:r>
              <a:rPr lang="en-US" sz="2400" dirty="0" smtClean="0"/>
              <a:t>Chipset </a:t>
            </a:r>
            <a:r>
              <a:rPr lang="en-US" sz="2400" dirty="0" err="1" smtClean="0"/>
              <a:t>adalah</a:t>
            </a:r>
            <a:r>
              <a:rPr lang="en-US" sz="2400" dirty="0" smtClean="0"/>
              <a:t> hardware yang </a:t>
            </a:r>
            <a:r>
              <a:rPr lang="en-US" sz="2400" dirty="0" err="1" smtClean="0"/>
              <a:t>ikut</a:t>
            </a:r>
            <a:r>
              <a:rPr lang="en-US" sz="2400" dirty="0" smtClean="0"/>
              <a:t> </a:t>
            </a:r>
            <a:r>
              <a:rPr lang="en-US" sz="2400" dirty="0" err="1" smtClean="0"/>
              <a:t>mnengontrol</a:t>
            </a:r>
            <a:r>
              <a:rPr lang="en-US" sz="2400" dirty="0" smtClean="0"/>
              <a:t> </a:t>
            </a:r>
            <a:r>
              <a:rPr lang="en-US" sz="2400" dirty="0" err="1" smtClean="0"/>
              <a:t>aktivitas</a:t>
            </a:r>
            <a:r>
              <a:rPr lang="en-US" sz="2400" dirty="0" smtClean="0"/>
              <a:t> </a:t>
            </a:r>
            <a:r>
              <a:rPr lang="en-US" sz="2400" dirty="0" err="1" smtClean="0"/>
              <a:t>keluar</a:t>
            </a:r>
            <a:r>
              <a:rPr lang="en-US" sz="2400" dirty="0" smtClean="0"/>
              <a:t> </a:t>
            </a:r>
            <a:r>
              <a:rPr lang="en-US" sz="2400" dirty="0" err="1" smtClean="0"/>
              <a:t>masuknya</a:t>
            </a:r>
            <a:r>
              <a:rPr lang="en-US" sz="2400" dirty="0" smtClean="0"/>
              <a:t> data (traffic)</a:t>
            </a:r>
          </a:p>
          <a:p>
            <a:pPr eaLnBrk="1" hangingPunct="1">
              <a:lnSpc>
                <a:spcPct val="80000"/>
              </a:lnSpc>
            </a:pPr>
            <a:r>
              <a:rPr lang="en-US" sz="2400" b="1" dirty="0" smtClean="0"/>
              <a:t>Chipset</a:t>
            </a:r>
            <a:r>
              <a:rPr lang="en-US" sz="2400" dirty="0" smtClean="0"/>
              <a:t> </a:t>
            </a:r>
            <a:r>
              <a:rPr lang="en-US" sz="2400" dirty="0" err="1" smtClean="0"/>
              <a:t>merupakan</a:t>
            </a:r>
            <a:r>
              <a:rPr lang="en-US" sz="2400" dirty="0" smtClean="0"/>
              <a:t> IC </a:t>
            </a:r>
            <a:r>
              <a:rPr lang="en-US" sz="2400" dirty="0" err="1" smtClean="0"/>
              <a:t>ukuran</a:t>
            </a:r>
            <a:r>
              <a:rPr lang="en-US" sz="2400" dirty="0" smtClean="0"/>
              <a:t> </a:t>
            </a:r>
            <a:r>
              <a:rPr lang="en-US" sz="2400" dirty="0" err="1" smtClean="0"/>
              <a:t>kecil</a:t>
            </a:r>
            <a:r>
              <a:rPr lang="en-US" sz="2400" dirty="0" smtClean="0"/>
              <a:t> yang </a:t>
            </a:r>
            <a:r>
              <a:rPr lang="en-US" sz="2400" dirty="0" err="1" smtClean="0"/>
              <a:t>pada</a:t>
            </a:r>
            <a:r>
              <a:rPr lang="en-US" sz="2400" dirty="0" smtClean="0"/>
              <a:t> </a:t>
            </a:r>
            <a:r>
              <a:rPr lang="en-US" sz="2400" dirty="0" err="1" smtClean="0"/>
              <a:t>komputer</a:t>
            </a:r>
            <a:r>
              <a:rPr lang="en-US" sz="2400" dirty="0" smtClean="0"/>
              <a:t> </a:t>
            </a:r>
            <a:r>
              <a:rPr lang="en-US" sz="2400" dirty="0" err="1" smtClean="0"/>
              <a:t>merupakan</a:t>
            </a:r>
            <a:r>
              <a:rPr lang="en-US" sz="2400" dirty="0" smtClean="0"/>
              <a:t> </a:t>
            </a:r>
            <a:r>
              <a:rPr lang="en-US" sz="2400" dirty="0" err="1" smtClean="0"/>
              <a:t>layaknya</a:t>
            </a:r>
            <a:r>
              <a:rPr lang="en-US" sz="2400" dirty="0" smtClean="0"/>
              <a:t> "</a:t>
            </a:r>
            <a:r>
              <a:rPr lang="en-US" sz="2400" dirty="0" err="1" smtClean="0"/>
              <a:t>polisi</a:t>
            </a:r>
            <a:r>
              <a:rPr lang="en-US" sz="2400" dirty="0" smtClean="0"/>
              <a:t> </a:t>
            </a:r>
            <a:r>
              <a:rPr lang="en-US" sz="2400" dirty="0" err="1" smtClean="0"/>
              <a:t>lalu</a:t>
            </a:r>
            <a:r>
              <a:rPr lang="en-US" sz="2400" dirty="0" smtClean="0"/>
              <a:t> </a:t>
            </a:r>
            <a:r>
              <a:rPr lang="en-US" sz="2400" dirty="0" err="1" smtClean="0"/>
              <a:t>lintas</a:t>
            </a:r>
            <a:r>
              <a:rPr lang="en-US" sz="2400" dirty="0" smtClean="0"/>
              <a:t>" </a:t>
            </a:r>
            <a:r>
              <a:rPr lang="en-US" sz="2400" dirty="0" err="1" smtClean="0"/>
              <a:t>pada</a:t>
            </a:r>
            <a:r>
              <a:rPr lang="en-US" sz="2400" dirty="0" smtClean="0"/>
              <a:t> </a:t>
            </a:r>
            <a:r>
              <a:rPr lang="en-US" sz="2400" dirty="0" err="1" smtClean="0"/>
              <a:t>papan</a:t>
            </a:r>
            <a:r>
              <a:rPr lang="en-US" sz="2400" dirty="0" smtClean="0"/>
              <a:t> </a:t>
            </a:r>
            <a:r>
              <a:rPr lang="en-US" sz="2400" dirty="0" err="1" smtClean="0"/>
              <a:t>induk</a:t>
            </a:r>
            <a:r>
              <a:rPr lang="en-US" sz="2400" dirty="0" smtClean="0"/>
              <a:t> (motherboard), </a:t>
            </a:r>
            <a:r>
              <a:rPr lang="en-US" sz="2400" dirty="0" err="1" smtClean="0"/>
              <a:t>mengarahkan</a:t>
            </a:r>
            <a:r>
              <a:rPr lang="en-US" sz="2400" dirty="0" smtClean="0"/>
              <a:t> </a:t>
            </a:r>
            <a:r>
              <a:rPr lang="en-US" sz="2400" dirty="0" err="1" smtClean="0"/>
              <a:t>aliran</a:t>
            </a:r>
            <a:r>
              <a:rPr lang="en-US" sz="2400" dirty="0" smtClean="0"/>
              <a:t> data </a:t>
            </a:r>
            <a:r>
              <a:rPr lang="en-US" sz="2400" dirty="0" err="1" smtClean="0"/>
              <a:t>dan</a:t>
            </a:r>
            <a:r>
              <a:rPr lang="en-US" sz="2400" dirty="0" smtClean="0"/>
              <a:t> </a:t>
            </a:r>
            <a:r>
              <a:rPr lang="en-US" sz="2400" dirty="0" err="1" smtClean="0"/>
              <a:t>menentukan</a:t>
            </a:r>
            <a:r>
              <a:rPr lang="en-US" sz="2400" dirty="0" smtClean="0"/>
              <a:t> </a:t>
            </a:r>
            <a:r>
              <a:rPr lang="en-US" sz="2400" dirty="0" err="1" smtClean="0"/>
              <a:t>piranti</a:t>
            </a:r>
            <a:r>
              <a:rPr lang="en-US" sz="2400" dirty="0" smtClean="0"/>
              <a:t> </a:t>
            </a:r>
            <a:r>
              <a:rPr lang="en-US" sz="2400" dirty="0" err="1" smtClean="0"/>
              <a:t>apa</a:t>
            </a:r>
            <a:r>
              <a:rPr lang="en-US" sz="2400" dirty="0" smtClean="0"/>
              <a:t> yang </a:t>
            </a:r>
            <a:r>
              <a:rPr lang="en-US" sz="2400" dirty="0" err="1" smtClean="0"/>
              <a:t>didukung</a:t>
            </a:r>
            <a:r>
              <a:rPr lang="en-US" sz="2400" dirty="0" smtClean="0"/>
              <a:t> </a:t>
            </a:r>
            <a:r>
              <a:rPr lang="en-US" sz="2400" dirty="0" err="1" smtClean="0"/>
              <a:t>oleh</a:t>
            </a:r>
            <a:r>
              <a:rPr lang="en-US" sz="2400" dirty="0" smtClean="0"/>
              <a:t> Personal </a:t>
            </a:r>
            <a:r>
              <a:rPr lang="en-US" sz="2400" dirty="0" err="1" smtClean="0"/>
              <a:t>Komputer</a:t>
            </a:r>
            <a:r>
              <a:rPr lang="en-US" sz="2400" dirty="0" smtClean="0"/>
              <a:t> (PC).</a:t>
            </a:r>
          </a:p>
          <a:p>
            <a:pPr eaLnBrk="1" hangingPunct="1">
              <a:lnSpc>
                <a:spcPct val="80000"/>
              </a:lnSpc>
            </a:pPr>
            <a:r>
              <a:rPr lang="en-US" sz="2400" dirty="0" err="1" smtClean="0"/>
              <a:t>Sebuah</a:t>
            </a:r>
            <a:r>
              <a:rPr lang="en-US" sz="2400" dirty="0" smtClean="0"/>
              <a:t> </a:t>
            </a:r>
            <a:r>
              <a:rPr lang="en-US" sz="2400" i="1" dirty="0" smtClean="0"/>
              <a:t>chipset</a:t>
            </a:r>
            <a:r>
              <a:rPr lang="en-US" sz="2400" dirty="0" smtClean="0"/>
              <a:t> </a:t>
            </a:r>
            <a:r>
              <a:rPr lang="en-US" sz="2400" dirty="0" err="1" smtClean="0"/>
              <a:t>mengarahkan</a:t>
            </a:r>
            <a:r>
              <a:rPr lang="en-US" sz="2400" dirty="0" smtClean="0"/>
              <a:t> data </a:t>
            </a:r>
            <a:r>
              <a:rPr lang="en-US" sz="2400" dirty="0" err="1" smtClean="0"/>
              <a:t>dari</a:t>
            </a:r>
            <a:r>
              <a:rPr lang="en-US" sz="2400" dirty="0" smtClean="0"/>
              <a:t> CPU </a:t>
            </a:r>
            <a:r>
              <a:rPr lang="en-US" sz="2400" dirty="0" err="1" smtClean="0"/>
              <a:t>ke</a:t>
            </a:r>
            <a:r>
              <a:rPr lang="en-US" sz="2400" dirty="0" smtClean="0"/>
              <a:t> </a:t>
            </a:r>
            <a:r>
              <a:rPr lang="en-US" sz="2400" dirty="0" err="1" smtClean="0"/>
              <a:t>kartu</a:t>
            </a:r>
            <a:r>
              <a:rPr lang="en-US" sz="2400" dirty="0" smtClean="0"/>
              <a:t> </a:t>
            </a:r>
            <a:r>
              <a:rPr lang="en-US" sz="2400" dirty="0" err="1" smtClean="0"/>
              <a:t>grafis</a:t>
            </a:r>
            <a:r>
              <a:rPr lang="en-US" sz="2400" dirty="0" smtClean="0"/>
              <a:t> (VGA) </a:t>
            </a:r>
            <a:r>
              <a:rPr lang="en-US" sz="2400" dirty="0" err="1" smtClean="0"/>
              <a:t>dan</a:t>
            </a:r>
            <a:r>
              <a:rPr lang="en-US" sz="2400" dirty="0" smtClean="0"/>
              <a:t> </a:t>
            </a:r>
            <a:r>
              <a:rPr lang="en-US" sz="2400" dirty="0" err="1" smtClean="0"/>
              <a:t>sistem</a:t>
            </a:r>
            <a:r>
              <a:rPr lang="en-US" sz="2400" dirty="0" smtClean="0"/>
              <a:t> </a:t>
            </a:r>
            <a:r>
              <a:rPr lang="en-US" sz="2400" dirty="0" err="1" smtClean="0"/>
              <a:t>memori</a:t>
            </a:r>
            <a:r>
              <a:rPr lang="en-US" sz="2400" dirty="0" smtClean="0"/>
              <a:t> (RAM). </a:t>
            </a:r>
            <a:r>
              <a:rPr lang="en-US" sz="2400" i="1" dirty="0" smtClean="0"/>
              <a:t>Chipset</a:t>
            </a:r>
            <a:r>
              <a:rPr lang="en-US" sz="2400" dirty="0" smtClean="0"/>
              <a:t> </a:t>
            </a:r>
            <a:r>
              <a:rPr lang="en-US" sz="2400" dirty="0" err="1" smtClean="0"/>
              <a:t>juga</a:t>
            </a:r>
            <a:r>
              <a:rPr lang="en-US" sz="2400" dirty="0" smtClean="0"/>
              <a:t> </a:t>
            </a:r>
            <a:r>
              <a:rPr lang="en-US" sz="2400" dirty="0" err="1" smtClean="0"/>
              <a:t>menentukan</a:t>
            </a:r>
            <a:r>
              <a:rPr lang="en-US" sz="2400" dirty="0" smtClean="0"/>
              <a:t> </a:t>
            </a:r>
            <a:r>
              <a:rPr lang="en-US" sz="2400" dirty="0" err="1" smtClean="0"/>
              <a:t>kecepatan</a:t>
            </a:r>
            <a:r>
              <a:rPr lang="en-US" sz="2400" dirty="0" smtClean="0"/>
              <a:t> </a:t>
            </a:r>
            <a:r>
              <a:rPr lang="en-US" sz="2400" dirty="0" err="1" smtClean="0"/>
              <a:t>dari</a:t>
            </a:r>
            <a:r>
              <a:rPr lang="en-US" sz="2400" dirty="0" smtClean="0"/>
              <a:t> </a:t>
            </a:r>
            <a:r>
              <a:rPr lang="en-US" sz="2400" i="1" dirty="0" smtClean="0"/>
              <a:t>front-side bus, bus memory</a:t>
            </a:r>
            <a:r>
              <a:rPr lang="en-US" sz="2400" dirty="0" smtClean="0"/>
              <a:t> </a:t>
            </a:r>
            <a:r>
              <a:rPr lang="en-US" sz="2400" dirty="0" err="1" smtClean="0"/>
              <a:t>dan</a:t>
            </a:r>
            <a:r>
              <a:rPr lang="en-US" sz="2400" dirty="0" smtClean="0"/>
              <a:t> </a:t>
            </a:r>
            <a:r>
              <a:rPr lang="en-US" sz="2400" i="1" dirty="0" smtClean="0"/>
              <a:t>bus</a:t>
            </a:r>
            <a:r>
              <a:rPr lang="en-US" sz="2400" dirty="0" smtClean="0"/>
              <a:t> </a:t>
            </a:r>
            <a:r>
              <a:rPr lang="en-US" sz="2400" dirty="0" err="1" smtClean="0"/>
              <a:t>grafis</a:t>
            </a:r>
            <a:r>
              <a:rPr lang="en-US" sz="2400" dirty="0" smtClean="0"/>
              <a:t>, </a:t>
            </a:r>
            <a:r>
              <a:rPr lang="en-US" sz="2400" dirty="0" err="1" smtClean="0"/>
              <a:t>serta</a:t>
            </a:r>
            <a:r>
              <a:rPr lang="en-US" sz="2400" dirty="0" smtClean="0"/>
              <a:t> </a:t>
            </a:r>
            <a:r>
              <a:rPr lang="en-US" sz="2400" dirty="0" err="1" smtClean="0"/>
              <a:t>kapasitas</a:t>
            </a:r>
            <a:r>
              <a:rPr lang="en-US" sz="2400" dirty="0" smtClean="0"/>
              <a:t> </a:t>
            </a:r>
            <a:r>
              <a:rPr lang="en-US" sz="2400" dirty="0" err="1" smtClean="0"/>
              <a:t>dan</a:t>
            </a:r>
            <a:r>
              <a:rPr lang="en-US" sz="2400" dirty="0" smtClean="0"/>
              <a:t> </a:t>
            </a:r>
            <a:r>
              <a:rPr lang="en-US" sz="2400" dirty="0" err="1" smtClean="0"/>
              <a:t>tipe</a:t>
            </a:r>
            <a:r>
              <a:rPr lang="en-US" sz="2400" dirty="0" smtClean="0"/>
              <a:t> </a:t>
            </a:r>
            <a:r>
              <a:rPr lang="en-US" sz="2400" dirty="0" err="1" smtClean="0"/>
              <a:t>memori</a:t>
            </a:r>
            <a:r>
              <a:rPr lang="en-US" sz="2400" dirty="0" smtClean="0"/>
              <a:t> yang di </a:t>
            </a:r>
            <a:r>
              <a:rPr lang="en-US" sz="2400" dirty="0" err="1" smtClean="0"/>
              <a:t>dukung</a:t>
            </a:r>
            <a:r>
              <a:rPr lang="en-US" sz="2400" dirty="0" smtClean="0"/>
              <a:t> </a:t>
            </a:r>
            <a:r>
              <a:rPr lang="en-US" sz="2400" i="1" dirty="0" smtClean="0"/>
              <a:t>motherboard</a:t>
            </a:r>
            <a:r>
              <a:rPr lang="en-US" sz="2400" dirty="0" smtClean="0"/>
              <a:t>. </a:t>
            </a:r>
          </a:p>
        </p:txBody>
      </p:sp>
      <p:pic>
        <p:nvPicPr>
          <p:cNvPr id="20484" name="Picture 5" descr="chip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2733261" cy="3581400"/>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27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152400" y="990600"/>
            <a:ext cx="5105400" cy="1143000"/>
          </a:xfrm>
        </p:spPr>
        <p:txBody>
          <a:bodyPr/>
          <a:lstStyle/>
          <a:p>
            <a:pPr eaLnBrk="1" hangingPunct="1">
              <a:defRPr/>
            </a:pPr>
            <a:r>
              <a:rPr lang="id-ID" sz="4400" b="1" dirty="0">
                <a:solidFill>
                  <a:srgbClr val="FF0000"/>
                </a:solidFill>
              </a:rPr>
              <a:t>M</a:t>
            </a:r>
            <a:r>
              <a:rPr lang="en-US" sz="4400" b="1" dirty="0" err="1" smtClean="0">
                <a:solidFill>
                  <a:srgbClr val="FF0000"/>
                </a:solidFill>
              </a:rPr>
              <a:t>otherboard</a:t>
            </a:r>
            <a:endParaRPr lang="en-US" sz="4400" b="1" dirty="0" smtClean="0">
              <a:solidFill>
                <a:srgbClr val="FF0000"/>
              </a:solidFill>
            </a:endParaRPr>
          </a:p>
        </p:txBody>
      </p:sp>
      <p:sp>
        <p:nvSpPr>
          <p:cNvPr id="21507" name="Rectangle 3"/>
          <p:cNvSpPr>
            <a:spLocks noGrp="1" noChangeArrowheads="1"/>
          </p:cNvSpPr>
          <p:nvPr>
            <p:ph type="body" idx="1"/>
          </p:nvPr>
        </p:nvSpPr>
        <p:spPr>
          <a:xfrm>
            <a:off x="381000" y="2292626"/>
            <a:ext cx="4495800" cy="3352800"/>
          </a:xfrm>
        </p:spPr>
        <p:txBody>
          <a:bodyPr/>
          <a:lstStyle/>
          <a:p>
            <a:pPr eaLnBrk="1" hangingPunct="1">
              <a:buFont typeface="Wingdings" pitchFamily="2" charset="2"/>
              <a:buNone/>
            </a:pPr>
            <a:r>
              <a:rPr lang="sv-SE" sz="2800" dirty="0" smtClean="0"/>
              <a:t>    </a:t>
            </a:r>
            <a:r>
              <a:rPr lang="sv-SE" sz="2800" dirty="0" smtClean="0">
                <a:hlinkClick r:id="rId2" tooltip="Papan induk"/>
              </a:rPr>
              <a:t>Papan sistem/papan induk</a:t>
            </a:r>
            <a:r>
              <a:rPr lang="sv-SE" sz="2800" dirty="0" smtClean="0"/>
              <a:t> yang merupakan tempat </a:t>
            </a:r>
            <a:r>
              <a:rPr lang="sv-SE" sz="2800" dirty="0" smtClean="0">
                <a:hlinkClick r:id="rId3" tooltip="Unit Pemrosesan Sentral"/>
              </a:rPr>
              <a:t>CPU</a:t>
            </a:r>
            <a:r>
              <a:rPr lang="sv-SE" sz="2800" dirty="0" smtClean="0"/>
              <a:t>, memori dan bagian lainnya, dan memiliki slot untuk kartu tambahan. </a:t>
            </a:r>
            <a:endParaRPr lang="en-US" sz="2800" dirty="0" smtClean="0"/>
          </a:p>
        </p:txBody>
      </p:sp>
      <p:pic>
        <p:nvPicPr>
          <p:cNvPr id="2150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86000"/>
            <a:ext cx="3200400" cy="35052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9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990600"/>
            <a:ext cx="3200400" cy="914400"/>
          </a:xfrm>
        </p:spPr>
        <p:txBody>
          <a:bodyPr/>
          <a:lstStyle/>
          <a:p>
            <a:pPr eaLnBrk="1" hangingPunct="1">
              <a:defRPr/>
            </a:pPr>
            <a:r>
              <a:rPr lang="en-US" b="1" dirty="0" smtClean="0">
                <a:solidFill>
                  <a:srgbClr val="FF0000"/>
                </a:solidFill>
              </a:rPr>
              <a:t>Soundcard</a:t>
            </a:r>
          </a:p>
        </p:txBody>
      </p:sp>
      <p:sp>
        <p:nvSpPr>
          <p:cNvPr id="22531" name="Rectangle 3"/>
          <p:cNvSpPr>
            <a:spLocks noGrp="1" noChangeArrowheads="1"/>
          </p:cNvSpPr>
          <p:nvPr>
            <p:ph type="body" sz="half" idx="1"/>
          </p:nvPr>
        </p:nvSpPr>
        <p:spPr>
          <a:xfrm>
            <a:off x="457200" y="1981200"/>
            <a:ext cx="5105400" cy="3733800"/>
          </a:xfrm>
        </p:spPr>
        <p:txBody>
          <a:bodyPr/>
          <a:lstStyle/>
          <a:p>
            <a:pPr eaLnBrk="1" hangingPunct="1"/>
            <a:r>
              <a:rPr lang="en-US" sz="2400" dirty="0" smtClean="0"/>
              <a:t>Sound card </a:t>
            </a:r>
            <a:r>
              <a:rPr lang="en-US" sz="2400" dirty="0" err="1" smtClean="0"/>
              <a:t>biasanya</a:t>
            </a:r>
            <a:r>
              <a:rPr lang="en-US" sz="2400" dirty="0" smtClean="0"/>
              <a:t> </a:t>
            </a:r>
            <a:r>
              <a:rPr lang="en-US" sz="2400" dirty="0" err="1" smtClean="0"/>
              <a:t>merupakan</a:t>
            </a:r>
            <a:r>
              <a:rPr lang="en-US" sz="2400" dirty="0" smtClean="0"/>
              <a:t> </a:t>
            </a:r>
            <a:r>
              <a:rPr lang="en-US" sz="2400" dirty="0" err="1" smtClean="0"/>
              <a:t>perlengkapan</a:t>
            </a:r>
            <a:r>
              <a:rPr lang="en-US" sz="2400" dirty="0" smtClean="0"/>
              <a:t> </a:t>
            </a:r>
            <a:r>
              <a:rPr lang="en-US" sz="2400" dirty="0" err="1" smtClean="0"/>
              <a:t>standar</a:t>
            </a:r>
            <a:r>
              <a:rPr lang="en-US" sz="2400" dirty="0" smtClean="0"/>
              <a:t> PC </a:t>
            </a:r>
            <a:br>
              <a:rPr lang="en-US" sz="2400" dirty="0" smtClean="0"/>
            </a:br>
            <a:r>
              <a:rPr lang="en-US" sz="2400" dirty="0" smtClean="0"/>
              <a:t>multimedia di </a:t>
            </a:r>
            <a:r>
              <a:rPr lang="en-US" sz="2400" dirty="0" err="1" smtClean="0"/>
              <a:t>pasaran</a:t>
            </a:r>
            <a:r>
              <a:rPr lang="en-US" sz="2400" dirty="0" smtClean="0"/>
              <a:t>. </a:t>
            </a:r>
          </a:p>
          <a:p>
            <a:pPr eaLnBrk="1" hangingPunct="1"/>
            <a:r>
              <a:rPr lang="en-US" sz="2400" dirty="0" err="1" smtClean="0"/>
              <a:t>Berfungsi</a:t>
            </a:r>
            <a:r>
              <a:rPr lang="en-US" sz="2400" dirty="0" smtClean="0"/>
              <a:t> </a:t>
            </a:r>
            <a:r>
              <a:rPr lang="en-US" sz="2400" dirty="0" err="1" smtClean="0"/>
              <a:t>untuk</a:t>
            </a:r>
            <a:r>
              <a:rPr lang="en-US" sz="2400" dirty="0" smtClean="0"/>
              <a:t> </a:t>
            </a:r>
            <a:r>
              <a:rPr lang="en-US" sz="2400" dirty="0" err="1" smtClean="0"/>
              <a:t>mengubah</a:t>
            </a:r>
            <a:r>
              <a:rPr lang="en-US" sz="2400" dirty="0" smtClean="0"/>
              <a:t> </a:t>
            </a:r>
            <a:r>
              <a:rPr lang="en-US" sz="2400" dirty="0" err="1" smtClean="0"/>
              <a:t>sinyal</a:t>
            </a:r>
            <a:r>
              <a:rPr lang="en-US" sz="2400" dirty="0" smtClean="0"/>
              <a:t> </a:t>
            </a:r>
            <a:r>
              <a:rPr lang="en-US" sz="2400" dirty="0" err="1" smtClean="0"/>
              <a:t>dari</a:t>
            </a:r>
            <a:r>
              <a:rPr lang="en-US" sz="2400" dirty="0" smtClean="0"/>
              <a:t> processing unit </a:t>
            </a:r>
            <a:r>
              <a:rPr lang="en-US" sz="2400" dirty="0" err="1" smtClean="0"/>
              <a:t>ke</a:t>
            </a:r>
            <a:r>
              <a:rPr lang="en-US" sz="2400" dirty="0" smtClean="0"/>
              <a:t> </a:t>
            </a:r>
            <a:r>
              <a:rPr lang="en-US" sz="2400" dirty="0" err="1" smtClean="0"/>
              <a:t>bentuk</a:t>
            </a:r>
            <a:r>
              <a:rPr lang="en-US" sz="2400" dirty="0" smtClean="0"/>
              <a:t> </a:t>
            </a:r>
            <a:r>
              <a:rPr lang="en-US" sz="2400" dirty="0" err="1" smtClean="0"/>
              <a:t>sinyal</a:t>
            </a:r>
            <a:r>
              <a:rPr lang="en-US" sz="2400" dirty="0" smtClean="0"/>
              <a:t> </a:t>
            </a:r>
            <a:r>
              <a:rPr lang="en-US" sz="2400" dirty="0" err="1" smtClean="0"/>
              <a:t>suara</a:t>
            </a:r>
            <a:r>
              <a:rPr lang="en-US" sz="2400" dirty="0" smtClean="0"/>
              <a:t> yang di </a:t>
            </a:r>
            <a:r>
              <a:rPr lang="en-US" sz="2400" dirty="0" err="1" smtClean="0"/>
              <a:t>terima</a:t>
            </a:r>
            <a:r>
              <a:rPr lang="en-US" sz="2400" dirty="0" smtClean="0"/>
              <a:t> </a:t>
            </a:r>
            <a:r>
              <a:rPr lang="en-US" sz="2400" dirty="0" err="1" smtClean="0"/>
              <a:t>oleh</a:t>
            </a:r>
            <a:r>
              <a:rPr lang="en-US" sz="2400" dirty="0" smtClean="0"/>
              <a:t> speaker.</a:t>
            </a:r>
          </a:p>
          <a:p>
            <a:pPr eaLnBrk="1" hangingPunct="1"/>
            <a:r>
              <a:rPr lang="en-US" sz="2400" dirty="0" err="1" smtClean="0"/>
              <a:t>Biasanya</a:t>
            </a:r>
            <a:r>
              <a:rPr lang="en-US" sz="2400" dirty="0" smtClean="0"/>
              <a:t> </a:t>
            </a:r>
            <a:r>
              <a:rPr lang="en-US" sz="2400" dirty="0" err="1" smtClean="0"/>
              <a:t>semakin</a:t>
            </a:r>
            <a:r>
              <a:rPr lang="en-US" sz="2400" dirty="0" smtClean="0"/>
              <a:t> </a:t>
            </a:r>
            <a:r>
              <a:rPr lang="en-US" sz="2400" dirty="0" err="1" smtClean="0"/>
              <a:t>besar</a:t>
            </a:r>
            <a:r>
              <a:rPr lang="en-US" sz="2400" dirty="0" smtClean="0"/>
              <a:t> </a:t>
            </a:r>
            <a:r>
              <a:rPr lang="en-US" sz="2400" dirty="0" err="1" smtClean="0"/>
              <a:t>Db-nya</a:t>
            </a:r>
            <a:r>
              <a:rPr lang="en-US" sz="2400" dirty="0" smtClean="0"/>
              <a:t> ( </a:t>
            </a:r>
            <a:r>
              <a:rPr lang="en-US" sz="2400" dirty="0" err="1" smtClean="0"/>
              <a:t>kekuatan</a:t>
            </a:r>
            <a:r>
              <a:rPr lang="en-US" sz="2400" dirty="0" smtClean="0"/>
              <a:t> </a:t>
            </a:r>
            <a:r>
              <a:rPr lang="en-US" sz="2400" dirty="0" err="1" smtClean="0"/>
              <a:t>suaranya</a:t>
            </a:r>
            <a:r>
              <a:rPr lang="en-US" sz="2400" dirty="0" smtClean="0"/>
              <a:t>), </a:t>
            </a:r>
            <a:r>
              <a:rPr lang="en-US" sz="2400" dirty="0" err="1" smtClean="0"/>
              <a:t>semakin</a:t>
            </a:r>
            <a:r>
              <a:rPr lang="en-US" sz="2400" dirty="0" smtClean="0"/>
              <a:t> </a:t>
            </a:r>
            <a:r>
              <a:rPr lang="en-US" sz="2400" dirty="0" err="1" smtClean="0"/>
              <a:t>bagus</a:t>
            </a:r>
            <a:r>
              <a:rPr lang="en-US" sz="2400" dirty="0" smtClean="0"/>
              <a:t> </a:t>
            </a:r>
            <a:r>
              <a:rPr lang="en-US" sz="2400" dirty="0" err="1" smtClean="0"/>
              <a:t>suara</a:t>
            </a:r>
            <a:r>
              <a:rPr lang="en-US" sz="2400" dirty="0" smtClean="0"/>
              <a:t> yang </a:t>
            </a:r>
            <a:r>
              <a:rPr lang="en-US" sz="2400" dirty="0" err="1" smtClean="0"/>
              <a:t>dihasilkan</a:t>
            </a:r>
            <a:r>
              <a:rPr lang="en-US" sz="2400" dirty="0" smtClean="0"/>
              <a:t>.</a:t>
            </a:r>
          </a:p>
        </p:txBody>
      </p:sp>
      <p:pic>
        <p:nvPicPr>
          <p:cNvPr id="22532" name="Picture 6" descr="bimaputr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43575" y="1981200"/>
            <a:ext cx="3248025" cy="37338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Tree>
    <p:extLst>
      <p:ext uri="{BB962C8B-B14F-4D97-AF65-F5344CB8AC3E}">
        <p14:creationId xmlns:p14="http://schemas.microsoft.com/office/powerpoint/2010/main" val="99833326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5363" name="Footer Placeholder 3"/>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5364" name="Slide Number Placeholder 4"/>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527F502A-2FAB-420F-ABE4-DBD3A126A8C5}" type="slidenum">
              <a:rPr lang="en-US" sz="900"/>
              <a:pPr/>
              <a:t>29</a:t>
            </a:fld>
            <a:endParaRPr lang="en-US" sz="900"/>
          </a:p>
        </p:txBody>
      </p:sp>
      <p:sp>
        <p:nvSpPr>
          <p:cNvPr id="15365" name="Rectangle 2"/>
          <p:cNvSpPr>
            <a:spLocks noGrp="1" noChangeArrowheads="1"/>
          </p:cNvSpPr>
          <p:nvPr>
            <p:ph type="title"/>
          </p:nvPr>
        </p:nvSpPr>
        <p:spPr>
          <a:xfrm>
            <a:off x="2894362" y="524354"/>
            <a:ext cx="5104932" cy="913805"/>
          </a:xfrm>
        </p:spPr>
        <p:txBody>
          <a:bodyPr/>
          <a:lstStyle/>
          <a:p>
            <a:pPr eaLnBrk="1" hangingPunct="1"/>
            <a:r>
              <a:rPr lang="en-US" sz="3800" b="1" dirty="0">
                <a:solidFill>
                  <a:srgbClr val="FF0000"/>
                </a:solidFill>
              </a:rPr>
              <a:t>ALAT PENYIMPANAN</a:t>
            </a:r>
          </a:p>
        </p:txBody>
      </p:sp>
      <p:sp>
        <p:nvSpPr>
          <p:cNvPr id="15366" name="Rectangle 3"/>
          <p:cNvSpPr>
            <a:spLocks noChangeArrowheads="1"/>
          </p:cNvSpPr>
          <p:nvPr/>
        </p:nvSpPr>
        <p:spPr bwMode="auto">
          <a:xfrm>
            <a:off x="301437" y="1594765"/>
            <a:ext cx="2589612" cy="8379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MAIN MEMORY</a:t>
            </a:r>
          </a:p>
        </p:txBody>
      </p:sp>
      <p:sp>
        <p:nvSpPr>
          <p:cNvPr id="15367" name="Rectangle 4"/>
          <p:cNvSpPr>
            <a:spLocks noChangeArrowheads="1"/>
          </p:cNvSpPr>
          <p:nvPr/>
        </p:nvSpPr>
        <p:spPr bwMode="auto">
          <a:xfrm>
            <a:off x="304750" y="2820294"/>
            <a:ext cx="2589612" cy="9911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REGISTER</a:t>
            </a:r>
          </a:p>
        </p:txBody>
      </p:sp>
      <p:sp>
        <p:nvSpPr>
          <p:cNvPr id="15368" name="Rectangle 5"/>
          <p:cNvSpPr>
            <a:spLocks noChangeArrowheads="1"/>
          </p:cNvSpPr>
          <p:nvPr/>
        </p:nvSpPr>
        <p:spPr bwMode="auto">
          <a:xfrm>
            <a:off x="331254" y="4266307"/>
            <a:ext cx="2589612" cy="9152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EXTERNAL </a:t>
            </a:r>
          </a:p>
          <a:p>
            <a:pPr algn="ctr" defTabSz="914430"/>
            <a:r>
              <a:rPr lang="en-US" sz="2400">
                <a:latin typeface="Times New Roman" pitchFamily="18" charset="0"/>
              </a:rPr>
              <a:t>MEMORY</a:t>
            </a:r>
          </a:p>
        </p:txBody>
      </p:sp>
      <p:sp>
        <p:nvSpPr>
          <p:cNvPr id="15369" name="Line 7"/>
          <p:cNvSpPr>
            <a:spLocks noChangeShapeType="1"/>
          </p:cNvSpPr>
          <p:nvPr/>
        </p:nvSpPr>
        <p:spPr bwMode="auto">
          <a:xfrm flipH="1" flipV="1">
            <a:off x="1523747" y="914399"/>
            <a:ext cx="1905631" cy="163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5370" name="Line 8"/>
          <p:cNvSpPr>
            <a:spLocks noChangeShapeType="1"/>
          </p:cNvSpPr>
          <p:nvPr/>
        </p:nvSpPr>
        <p:spPr bwMode="auto">
          <a:xfrm>
            <a:off x="1523747" y="930770"/>
            <a:ext cx="0" cy="6534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5371" name="Rectangle 10"/>
          <p:cNvSpPr>
            <a:spLocks noChangeArrowheads="1"/>
          </p:cNvSpPr>
          <p:nvPr/>
        </p:nvSpPr>
        <p:spPr bwMode="auto">
          <a:xfrm>
            <a:off x="3047494" y="1601391"/>
            <a:ext cx="5714432" cy="120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r>
              <a:rPr kumimoji="1" lang="en-US" sz="2400" dirty="0" err="1">
                <a:solidFill>
                  <a:srgbClr val="0000CC"/>
                </a:solidFill>
              </a:rPr>
              <a:t>Dipergunakan</a:t>
            </a:r>
            <a:r>
              <a:rPr kumimoji="1" lang="en-US" sz="2400" dirty="0">
                <a:solidFill>
                  <a:srgbClr val="0000CC"/>
                </a:solidFill>
              </a:rPr>
              <a:t> </a:t>
            </a:r>
            <a:r>
              <a:rPr kumimoji="1" lang="en-US" sz="2400" dirty="0" err="1">
                <a:solidFill>
                  <a:srgbClr val="0000CC"/>
                </a:solidFill>
              </a:rPr>
              <a:t>untuk</a:t>
            </a:r>
            <a:r>
              <a:rPr kumimoji="1" lang="en-US" sz="2400" dirty="0">
                <a:solidFill>
                  <a:srgbClr val="0000CC"/>
                </a:solidFill>
              </a:rPr>
              <a:t> </a:t>
            </a:r>
            <a:r>
              <a:rPr kumimoji="1" lang="en-US" sz="2400" dirty="0" err="1">
                <a:solidFill>
                  <a:srgbClr val="0000CC"/>
                </a:solidFill>
              </a:rPr>
              <a:t>menyimpan</a:t>
            </a:r>
            <a:r>
              <a:rPr kumimoji="1" lang="en-US" sz="2400" dirty="0">
                <a:solidFill>
                  <a:srgbClr val="0000CC"/>
                </a:solidFill>
              </a:rPr>
              <a:t> </a:t>
            </a:r>
            <a:r>
              <a:rPr kumimoji="1" lang="en-US" sz="2400" dirty="0" err="1">
                <a:solidFill>
                  <a:srgbClr val="0000CC"/>
                </a:solidFill>
              </a:rPr>
              <a:t>instruksi</a:t>
            </a:r>
            <a:r>
              <a:rPr kumimoji="1" lang="en-US" sz="2400" dirty="0">
                <a:solidFill>
                  <a:srgbClr val="0000CC"/>
                </a:solidFill>
              </a:rPr>
              <a:t> </a:t>
            </a:r>
            <a:r>
              <a:rPr kumimoji="1" lang="en-US" sz="2400" dirty="0" err="1">
                <a:solidFill>
                  <a:srgbClr val="0000CC"/>
                </a:solidFill>
              </a:rPr>
              <a:t>dan</a:t>
            </a:r>
            <a:r>
              <a:rPr kumimoji="1" lang="en-US" sz="2400" dirty="0">
                <a:solidFill>
                  <a:srgbClr val="0000CC"/>
                </a:solidFill>
              </a:rPr>
              <a:t> data yang </a:t>
            </a:r>
            <a:r>
              <a:rPr kumimoji="1" lang="en-US" sz="2400" dirty="0" err="1">
                <a:solidFill>
                  <a:srgbClr val="0000CC"/>
                </a:solidFill>
              </a:rPr>
              <a:t>akan</a:t>
            </a:r>
            <a:r>
              <a:rPr kumimoji="1" lang="en-US" sz="2400" dirty="0">
                <a:solidFill>
                  <a:srgbClr val="0000CC"/>
                </a:solidFill>
              </a:rPr>
              <a:t> </a:t>
            </a:r>
            <a:r>
              <a:rPr kumimoji="1" lang="en-US" sz="2400" dirty="0" err="1">
                <a:solidFill>
                  <a:srgbClr val="0000CC"/>
                </a:solidFill>
              </a:rPr>
              <a:t>diproses</a:t>
            </a:r>
            <a:r>
              <a:rPr kumimoji="1" lang="en-US" sz="2400" dirty="0">
                <a:solidFill>
                  <a:srgbClr val="0000CC"/>
                </a:solidFill>
              </a:rPr>
              <a:t> </a:t>
            </a:r>
            <a:r>
              <a:rPr kumimoji="1" lang="en-US" sz="2400" dirty="0" err="1">
                <a:solidFill>
                  <a:srgbClr val="0000CC"/>
                </a:solidFill>
              </a:rPr>
              <a:t>dan</a:t>
            </a:r>
            <a:r>
              <a:rPr kumimoji="1" lang="en-US" sz="2400" dirty="0">
                <a:solidFill>
                  <a:srgbClr val="0000CC"/>
                </a:solidFill>
              </a:rPr>
              <a:t> </a:t>
            </a:r>
            <a:r>
              <a:rPr kumimoji="1" lang="en-US" sz="2400" dirty="0" err="1">
                <a:solidFill>
                  <a:srgbClr val="0000CC"/>
                </a:solidFill>
              </a:rPr>
              <a:t>dari</a:t>
            </a:r>
            <a:r>
              <a:rPr kumimoji="1" lang="en-US" sz="2400" dirty="0">
                <a:solidFill>
                  <a:srgbClr val="0000CC"/>
                </a:solidFill>
              </a:rPr>
              <a:t> </a:t>
            </a:r>
            <a:r>
              <a:rPr kumimoji="1" lang="en-US" sz="2400" dirty="0" err="1">
                <a:solidFill>
                  <a:srgbClr val="0000CC"/>
                </a:solidFill>
              </a:rPr>
              <a:t>hasil</a:t>
            </a:r>
            <a:r>
              <a:rPr kumimoji="1" lang="en-US" sz="2400" dirty="0">
                <a:solidFill>
                  <a:srgbClr val="0000CC"/>
                </a:solidFill>
              </a:rPr>
              <a:t> </a:t>
            </a:r>
            <a:r>
              <a:rPr kumimoji="1" lang="en-US" sz="2400" dirty="0" err="1">
                <a:solidFill>
                  <a:srgbClr val="0000CC"/>
                </a:solidFill>
              </a:rPr>
              <a:t>pengolahan</a:t>
            </a:r>
            <a:endParaRPr kumimoji="1" lang="en-US" sz="2400" dirty="0">
              <a:solidFill>
                <a:srgbClr val="0000CC"/>
              </a:solidFill>
            </a:endParaRPr>
          </a:p>
        </p:txBody>
      </p:sp>
      <p:sp>
        <p:nvSpPr>
          <p:cNvPr id="15372" name="Rectangle 11"/>
          <p:cNvSpPr>
            <a:spLocks noChangeArrowheads="1"/>
          </p:cNvSpPr>
          <p:nvPr/>
        </p:nvSpPr>
        <p:spPr bwMode="auto">
          <a:xfrm>
            <a:off x="3040868" y="2980577"/>
            <a:ext cx="5714432" cy="8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r>
              <a:rPr kumimoji="1" lang="en-US" sz="2400" dirty="0" err="1">
                <a:solidFill>
                  <a:srgbClr val="0000CC"/>
                </a:solidFill>
              </a:rPr>
              <a:t>Dipergunakan</a:t>
            </a:r>
            <a:r>
              <a:rPr kumimoji="1" lang="en-US" sz="2400" dirty="0">
                <a:solidFill>
                  <a:srgbClr val="0000CC"/>
                </a:solidFill>
              </a:rPr>
              <a:t> </a:t>
            </a:r>
            <a:r>
              <a:rPr kumimoji="1" lang="en-US" sz="2400" dirty="0" err="1">
                <a:solidFill>
                  <a:srgbClr val="0000CC"/>
                </a:solidFill>
              </a:rPr>
              <a:t>untuk</a:t>
            </a:r>
            <a:r>
              <a:rPr kumimoji="1" lang="en-US" sz="2400" dirty="0">
                <a:solidFill>
                  <a:srgbClr val="0000CC"/>
                </a:solidFill>
              </a:rPr>
              <a:t> </a:t>
            </a:r>
            <a:r>
              <a:rPr kumimoji="1" lang="en-US" sz="2400" dirty="0" err="1">
                <a:solidFill>
                  <a:srgbClr val="0000CC"/>
                </a:solidFill>
              </a:rPr>
              <a:t>menyimpan</a:t>
            </a:r>
            <a:r>
              <a:rPr kumimoji="1" lang="en-US" sz="2400" dirty="0">
                <a:solidFill>
                  <a:srgbClr val="0000CC"/>
                </a:solidFill>
              </a:rPr>
              <a:t> </a:t>
            </a:r>
            <a:r>
              <a:rPr kumimoji="1" lang="en-US" sz="2400" dirty="0" err="1">
                <a:solidFill>
                  <a:srgbClr val="0000CC"/>
                </a:solidFill>
              </a:rPr>
              <a:t>instruksi</a:t>
            </a:r>
            <a:r>
              <a:rPr kumimoji="1" lang="en-US" sz="2400" dirty="0">
                <a:solidFill>
                  <a:srgbClr val="0000CC"/>
                </a:solidFill>
              </a:rPr>
              <a:t> </a:t>
            </a:r>
            <a:r>
              <a:rPr kumimoji="1" lang="en-US" sz="2400" dirty="0" err="1">
                <a:solidFill>
                  <a:srgbClr val="0000CC"/>
                </a:solidFill>
              </a:rPr>
              <a:t>dan</a:t>
            </a:r>
            <a:r>
              <a:rPr kumimoji="1" lang="en-US" sz="2400" dirty="0">
                <a:solidFill>
                  <a:srgbClr val="0000CC"/>
                </a:solidFill>
              </a:rPr>
              <a:t> data yang </a:t>
            </a:r>
            <a:r>
              <a:rPr kumimoji="1" lang="en-US" sz="2400" dirty="0" err="1">
                <a:solidFill>
                  <a:srgbClr val="0000CC"/>
                </a:solidFill>
              </a:rPr>
              <a:t>sedang</a:t>
            </a:r>
            <a:r>
              <a:rPr kumimoji="1" lang="en-US" sz="2400" dirty="0">
                <a:solidFill>
                  <a:srgbClr val="0000CC"/>
                </a:solidFill>
              </a:rPr>
              <a:t> </a:t>
            </a:r>
            <a:r>
              <a:rPr kumimoji="1" lang="en-US" sz="2400" dirty="0" err="1">
                <a:solidFill>
                  <a:srgbClr val="0000CC"/>
                </a:solidFill>
              </a:rPr>
              <a:t>diproses</a:t>
            </a:r>
            <a:endParaRPr kumimoji="1" lang="en-US" sz="2400" dirty="0">
              <a:solidFill>
                <a:srgbClr val="0000CC"/>
              </a:solidFill>
            </a:endParaRPr>
          </a:p>
        </p:txBody>
      </p:sp>
      <p:sp>
        <p:nvSpPr>
          <p:cNvPr id="15373" name="Rectangle 12"/>
          <p:cNvSpPr>
            <a:spLocks noChangeArrowheads="1"/>
          </p:cNvSpPr>
          <p:nvPr/>
        </p:nvSpPr>
        <p:spPr bwMode="auto">
          <a:xfrm>
            <a:off x="3047494" y="4113609"/>
            <a:ext cx="5791756" cy="120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r>
              <a:rPr kumimoji="1" lang="en-US" sz="2400">
                <a:solidFill>
                  <a:srgbClr val="0000CC"/>
                </a:solidFill>
              </a:rPr>
              <a:t>Dipergunakan untuk menyimpan program dan data secara permanen ( simpanan luar ) </a:t>
            </a:r>
          </a:p>
        </p:txBody>
      </p:sp>
    </p:spTree>
    <p:extLst>
      <p:ext uri="{BB962C8B-B14F-4D97-AF65-F5344CB8AC3E}">
        <p14:creationId xmlns:p14="http://schemas.microsoft.com/office/powerpoint/2010/main" val="42674752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lstStyle/>
          <a:p>
            <a:pPr algn="just"/>
            <a:r>
              <a:rPr lang="id-ID" b="1" dirty="0" smtClean="0"/>
              <a:t>Siklus Pengolahan data dan </a:t>
            </a:r>
            <a:r>
              <a:rPr lang="en-US" b="1" dirty="0" err="1">
                <a:solidFill>
                  <a:srgbClr val="FF0000"/>
                </a:solidFill>
              </a:rPr>
              <a:t>Pengembangan</a:t>
            </a:r>
            <a:r>
              <a:rPr lang="en-US" b="1" dirty="0">
                <a:solidFill>
                  <a:srgbClr val="FF0000"/>
                </a:solidFill>
              </a:rPr>
              <a:t> </a:t>
            </a:r>
            <a:r>
              <a:rPr lang="en-US" b="1" dirty="0" err="1">
                <a:solidFill>
                  <a:srgbClr val="FF0000"/>
                </a:solidFill>
              </a:rPr>
              <a:t>Siklus</a:t>
            </a:r>
            <a:r>
              <a:rPr lang="en-US" b="1" dirty="0">
                <a:solidFill>
                  <a:srgbClr val="FF0000"/>
                </a:solidFill>
              </a:rPr>
              <a:t> </a:t>
            </a:r>
            <a:r>
              <a:rPr lang="en-US" b="1" dirty="0" err="1">
                <a:solidFill>
                  <a:srgbClr val="FF0000"/>
                </a:solidFill>
              </a:rPr>
              <a:t>Pengolahan</a:t>
            </a:r>
            <a:r>
              <a:rPr lang="en-US" b="1" dirty="0">
                <a:solidFill>
                  <a:srgbClr val="FF0000"/>
                </a:solidFill>
              </a:rPr>
              <a:t> </a:t>
            </a:r>
            <a:r>
              <a:rPr lang="en-US" b="1" dirty="0" smtClean="0">
                <a:solidFill>
                  <a:srgbClr val="FF0000"/>
                </a:solidFill>
              </a:rPr>
              <a:t>Data</a:t>
            </a:r>
            <a:endParaRPr lang="id-ID" b="1" dirty="0" smtClean="0">
              <a:solidFill>
                <a:srgbClr val="FF0000"/>
              </a:solidFill>
            </a:endParaRPr>
          </a:p>
          <a:p>
            <a:pPr algn="just"/>
            <a:r>
              <a:rPr lang="en-US" b="1" dirty="0" smtClean="0">
                <a:solidFill>
                  <a:srgbClr val="FF0000"/>
                </a:solidFill>
              </a:rPr>
              <a:t>Si</a:t>
            </a:r>
            <a:r>
              <a:rPr lang="id-ID" b="1" dirty="0" smtClean="0">
                <a:solidFill>
                  <a:srgbClr val="FF0000"/>
                </a:solidFill>
              </a:rPr>
              <a:t>istem </a:t>
            </a:r>
            <a:r>
              <a:rPr lang="en-US" b="1" dirty="0" smtClean="0">
                <a:solidFill>
                  <a:srgbClr val="FF0000"/>
                </a:solidFill>
              </a:rPr>
              <a:t>K</a:t>
            </a:r>
            <a:r>
              <a:rPr lang="id-ID" b="1" dirty="0" smtClean="0">
                <a:solidFill>
                  <a:srgbClr val="FF0000"/>
                </a:solidFill>
              </a:rPr>
              <a:t>omputer,</a:t>
            </a:r>
            <a:r>
              <a:rPr lang="en-US" b="1" dirty="0" smtClean="0">
                <a:solidFill>
                  <a:srgbClr val="FF0000"/>
                </a:solidFill>
              </a:rPr>
              <a:t> J</a:t>
            </a:r>
            <a:r>
              <a:rPr lang="id-ID" b="1" dirty="0" smtClean="0">
                <a:solidFill>
                  <a:srgbClr val="FF0000"/>
                </a:solidFill>
              </a:rPr>
              <a:t>enis komputer, dan Evolusi / Generasi komputer </a:t>
            </a:r>
          </a:p>
          <a:p>
            <a:pPr algn="just"/>
            <a:r>
              <a:rPr kumimoji="1" lang="id-ID" b="1" dirty="0" smtClean="0"/>
              <a:t>Pengenalan Hardware dan </a:t>
            </a:r>
            <a:r>
              <a:rPr kumimoji="1" lang="en-US" b="1" dirty="0" err="1" smtClean="0"/>
              <a:t>Komponen</a:t>
            </a:r>
            <a:r>
              <a:rPr kumimoji="1" lang="en-US" b="1" dirty="0" smtClean="0"/>
              <a:t> </a:t>
            </a:r>
            <a:r>
              <a:rPr kumimoji="1" lang="en-US" b="1" dirty="0" err="1"/>
              <a:t>Pokok</a:t>
            </a:r>
            <a:r>
              <a:rPr kumimoji="1" lang="en-US" b="1" dirty="0"/>
              <a:t> Hardware </a:t>
            </a:r>
            <a:r>
              <a:rPr kumimoji="1" lang="en-US" b="1" dirty="0" err="1" smtClean="0"/>
              <a:t>Komputer</a:t>
            </a:r>
            <a:endParaRPr kumimoji="1" lang="id-ID" b="1" dirty="0" smtClean="0"/>
          </a:p>
          <a:p>
            <a:pPr algn="just"/>
            <a:r>
              <a:rPr kumimoji="1" lang="id-ID" b="1" dirty="0"/>
              <a:t>Pengenalan</a:t>
            </a:r>
            <a:r>
              <a:rPr lang="en-US" b="1" dirty="0" smtClean="0"/>
              <a:t> S</a:t>
            </a:r>
            <a:r>
              <a:rPr lang="id-ID" b="1" dirty="0" smtClean="0"/>
              <a:t>oftware, dan Jenis2 software</a:t>
            </a:r>
          </a:p>
          <a:p>
            <a:pPr algn="just"/>
            <a:endParaRPr lang="en-US" b="1" dirty="0"/>
          </a:p>
          <a:p>
            <a:pPr algn="just"/>
            <a:endParaRPr lang="id-ID" b="1" dirty="0" smtClean="0">
              <a:solidFill>
                <a:srgbClr val="FF0000"/>
              </a:solidFill>
            </a:endParaRPr>
          </a:p>
          <a:p>
            <a:pPr algn="just"/>
            <a:endParaRPr lang="id-ID" b="1" dirty="0">
              <a:solidFill>
                <a:srgbClr val="002060"/>
              </a:solidFill>
            </a:endParaRPr>
          </a:p>
        </p:txBody>
      </p:sp>
      <p:sp>
        <p:nvSpPr>
          <p:cNvPr id="4" name="Title 1"/>
          <p:cNvSpPr>
            <a:spLocks noGrp="1"/>
          </p:cNvSpPr>
          <p:nvPr>
            <p:ph type="title"/>
          </p:nvPr>
        </p:nvSpPr>
        <p:spPr>
          <a:xfrm>
            <a:off x="228600" y="5334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6387"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6388"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EC3391D1-D191-43E4-8EEE-BF4036F7216D}" type="slidenum">
              <a:rPr lang="en-US" sz="900"/>
              <a:pPr/>
              <a:t>30</a:t>
            </a:fld>
            <a:endParaRPr lang="en-US" sz="900"/>
          </a:p>
        </p:txBody>
      </p:sp>
      <p:sp>
        <p:nvSpPr>
          <p:cNvPr id="16389" name="AutoShape 2"/>
          <p:cNvSpPr>
            <a:spLocks noChangeArrowheads="1"/>
          </p:cNvSpPr>
          <p:nvPr/>
        </p:nvSpPr>
        <p:spPr bwMode="auto">
          <a:xfrm>
            <a:off x="311376" y="533400"/>
            <a:ext cx="8534500" cy="1981796"/>
          </a:xfrm>
          <a:prstGeom prst="downArrowCallout">
            <a:avLst>
              <a:gd name="adj1" fmla="val 101827"/>
              <a:gd name="adj2" fmla="val 101827"/>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Main Memory / Main Storage / Internal Memory / </a:t>
            </a:r>
          </a:p>
          <a:p>
            <a:pPr algn="ctr" defTabSz="914430"/>
            <a:r>
              <a:rPr lang="en-US" sz="2400">
                <a:latin typeface="Times New Roman" pitchFamily="18" charset="0"/>
              </a:rPr>
              <a:t>Internal Storage / Primary Storage / Temporary Storage /</a:t>
            </a:r>
          </a:p>
          <a:p>
            <a:pPr algn="ctr" defTabSz="914430"/>
            <a:r>
              <a:rPr lang="en-US" sz="2400">
                <a:latin typeface="Times New Roman" pitchFamily="18" charset="0"/>
              </a:rPr>
              <a:t>Immediate Access Storage</a:t>
            </a:r>
          </a:p>
          <a:p>
            <a:pPr algn="ctr" defTabSz="914430"/>
            <a:r>
              <a:rPr lang="en-US" sz="2400">
                <a:latin typeface="Times New Roman" pitchFamily="18" charset="0"/>
              </a:rPr>
              <a:t> </a:t>
            </a:r>
          </a:p>
        </p:txBody>
      </p:sp>
      <p:sp>
        <p:nvSpPr>
          <p:cNvPr id="16390" name="Rectangle 3"/>
          <p:cNvSpPr>
            <a:spLocks noChangeArrowheads="1"/>
          </p:cNvSpPr>
          <p:nvPr/>
        </p:nvSpPr>
        <p:spPr bwMode="auto">
          <a:xfrm>
            <a:off x="228942" y="2515196"/>
            <a:ext cx="8616934" cy="347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8" tIns="45678" rIns="91358" bIns="45678">
            <a:spAutoFit/>
          </a:bodyPr>
          <a:lstStyle/>
          <a:p>
            <a:pPr defTabSz="914430">
              <a:spcBef>
                <a:spcPts val="0"/>
              </a:spcBef>
              <a:buFontTx/>
              <a:buChar char="•"/>
            </a:pPr>
            <a:r>
              <a:rPr kumimoji="1" lang="en-US" sz="2000" dirty="0" err="1"/>
              <a:t>Merupakan</a:t>
            </a:r>
            <a:r>
              <a:rPr kumimoji="1" lang="en-US" sz="2000" dirty="0"/>
              <a:t> </a:t>
            </a:r>
            <a:r>
              <a:rPr kumimoji="1" lang="en-US" sz="2000" dirty="0" err="1"/>
              <a:t>tempat</a:t>
            </a:r>
            <a:r>
              <a:rPr kumimoji="1" lang="en-US" sz="2000" dirty="0"/>
              <a:t> </a:t>
            </a:r>
            <a:r>
              <a:rPr kumimoji="1" lang="en-US" sz="2000" dirty="0" err="1"/>
              <a:t>penyimpanan</a:t>
            </a:r>
            <a:r>
              <a:rPr kumimoji="1" lang="en-US" sz="2000" dirty="0"/>
              <a:t> </a:t>
            </a:r>
            <a:r>
              <a:rPr kumimoji="1" lang="en-US" sz="2000" dirty="0" err="1"/>
              <a:t>terbesar</a:t>
            </a:r>
            <a:r>
              <a:rPr kumimoji="1" lang="en-US" sz="2000" dirty="0"/>
              <a:t> </a:t>
            </a:r>
            <a:r>
              <a:rPr kumimoji="1" lang="en-US" sz="2000" dirty="0" err="1"/>
              <a:t>dalam</a:t>
            </a:r>
            <a:r>
              <a:rPr kumimoji="1" lang="en-US" sz="2000" dirty="0"/>
              <a:t> </a:t>
            </a:r>
            <a:r>
              <a:rPr kumimoji="1" lang="en-US" sz="2000" dirty="0" err="1"/>
              <a:t>komputer</a:t>
            </a:r>
            <a:endParaRPr kumimoji="1" lang="en-US" sz="2000" dirty="0"/>
          </a:p>
          <a:p>
            <a:pPr defTabSz="914430">
              <a:spcBef>
                <a:spcPts val="0"/>
              </a:spcBef>
              <a:buFontTx/>
              <a:buChar char="•"/>
            </a:pPr>
            <a:r>
              <a:rPr kumimoji="1" lang="en-US" sz="2000" dirty="0" err="1"/>
              <a:t>Ukuran</a:t>
            </a:r>
            <a:r>
              <a:rPr kumimoji="1" lang="en-US" sz="2000" dirty="0"/>
              <a:t> </a:t>
            </a:r>
            <a:r>
              <a:rPr kumimoji="1" lang="en-US" sz="2000" dirty="0" err="1"/>
              <a:t>dari</a:t>
            </a:r>
            <a:r>
              <a:rPr kumimoji="1" lang="en-US" sz="2000" dirty="0"/>
              <a:t> Main Memory </a:t>
            </a:r>
            <a:r>
              <a:rPr kumimoji="1" lang="en-US" sz="2000" dirty="0" err="1"/>
              <a:t>ditunjukkan</a:t>
            </a:r>
            <a:r>
              <a:rPr kumimoji="1" lang="en-US" sz="2000" dirty="0"/>
              <a:t> </a:t>
            </a:r>
            <a:r>
              <a:rPr kumimoji="1" lang="en-US" sz="2000" dirty="0" err="1"/>
              <a:t>oleh</a:t>
            </a:r>
            <a:r>
              <a:rPr kumimoji="1" lang="en-US" sz="2000" dirty="0"/>
              <a:t> </a:t>
            </a:r>
            <a:r>
              <a:rPr kumimoji="1" lang="en-US" sz="2000" dirty="0" err="1"/>
              <a:t>satuan</a:t>
            </a:r>
            <a:r>
              <a:rPr kumimoji="1" lang="en-US" sz="2000" dirty="0"/>
              <a:t> </a:t>
            </a:r>
            <a:r>
              <a:rPr kumimoji="1" lang="en-US" sz="2000" dirty="0" err="1"/>
              <a:t>terkecilnya</a:t>
            </a:r>
            <a:r>
              <a:rPr kumimoji="1" lang="en-US" sz="2000" dirty="0"/>
              <a:t> </a:t>
            </a:r>
            <a:r>
              <a:rPr kumimoji="1" lang="en-US" sz="2000" dirty="0" err="1"/>
              <a:t>yakni</a:t>
            </a:r>
            <a:r>
              <a:rPr kumimoji="1" lang="en-US" sz="2000" dirty="0"/>
              <a:t> Byte</a:t>
            </a:r>
          </a:p>
          <a:p>
            <a:pPr defTabSz="914430">
              <a:spcBef>
                <a:spcPts val="0"/>
              </a:spcBef>
            </a:pPr>
            <a:r>
              <a:rPr kumimoji="1" lang="en-US" sz="2000" dirty="0"/>
              <a:t>           Kilo Byte 	( KB )	= 1024 Byte</a:t>
            </a:r>
          </a:p>
          <a:p>
            <a:pPr defTabSz="914430">
              <a:spcBef>
                <a:spcPts val="0"/>
              </a:spcBef>
            </a:pPr>
            <a:r>
              <a:rPr kumimoji="1" lang="en-US" sz="2000" dirty="0"/>
              <a:t>           Mega Byte 	( MB )	 = 1024 KB</a:t>
            </a:r>
          </a:p>
          <a:p>
            <a:pPr defTabSz="914430">
              <a:spcBef>
                <a:spcPts val="0"/>
              </a:spcBef>
            </a:pPr>
            <a:r>
              <a:rPr kumimoji="1" lang="en-US" sz="2000" dirty="0"/>
              <a:t>           Giga Byte 	( GB ) 	= 1024 MB</a:t>
            </a:r>
          </a:p>
          <a:p>
            <a:pPr defTabSz="914430">
              <a:spcBef>
                <a:spcPts val="0"/>
              </a:spcBef>
            </a:pPr>
            <a:r>
              <a:rPr kumimoji="1" lang="en-US" sz="2000" dirty="0"/>
              <a:t>           Terra Byte</a:t>
            </a:r>
          </a:p>
          <a:p>
            <a:pPr marL="185738" indent="-185738" defTabSz="914430">
              <a:spcBef>
                <a:spcPts val="0"/>
              </a:spcBef>
              <a:buFontTx/>
              <a:buChar char="•"/>
              <a:tabLst>
                <a:tab pos="185738" algn="l"/>
              </a:tabLst>
            </a:pPr>
            <a:r>
              <a:rPr kumimoji="1" lang="en-US" sz="2000" dirty="0"/>
              <a:t>1 Byte memory </a:t>
            </a:r>
            <a:r>
              <a:rPr kumimoji="1" lang="en-US" sz="2000" dirty="0" err="1"/>
              <a:t>terdiri</a:t>
            </a:r>
            <a:r>
              <a:rPr kumimoji="1" lang="en-US" sz="2000" dirty="0"/>
              <a:t> </a:t>
            </a:r>
            <a:r>
              <a:rPr kumimoji="1" lang="en-US" sz="2000" dirty="0" err="1"/>
              <a:t>dari</a:t>
            </a:r>
            <a:r>
              <a:rPr kumimoji="1" lang="en-US" sz="2000" dirty="0"/>
              <a:t> 8 Bit ( Binary Digit ), </a:t>
            </a:r>
            <a:r>
              <a:rPr kumimoji="1" lang="en-US" sz="2000" dirty="0" err="1"/>
              <a:t>dimana</a:t>
            </a:r>
            <a:r>
              <a:rPr kumimoji="1" lang="en-US" sz="2000" dirty="0"/>
              <a:t> </a:t>
            </a:r>
            <a:r>
              <a:rPr kumimoji="1" lang="en-US" sz="2000" dirty="0" err="1"/>
              <a:t>setiap</a:t>
            </a:r>
            <a:r>
              <a:rPr kumimoji="1" lang="en-US" sz="2000" dirty="0"/>
              <a:t> digit </a:t>
            </a:r>
            <a:r>
              <a:rPr kumimoji="1" lang="en-US" sz="2000" dirty="0" err="1"/>
              <a:t>diwakili</a:t>
            </a:r>
            <a:r>
              <a:rPr kumimoji="1" lang="en-US" sz="2000" dirty="0"/>
              <a:t> </a:t>
            </a:r>
            <a:r>
              <a:rPr kumimoji="1" lang="en-US" sz="2000" dirty="0" err="1"/>
              <a:t>oleh</a:t>
            </a:r>
            <a:r>
              <a:rPr kumimoji="1" lang="en-US" sz="2000" dirty="0"/>
              <a:t> digit </a:t>
            </a:r>
          </a:p>
          <a:p>
            <a:pPr defTabSz="914430">
              <a:spcBef>
                <a:spcPts val="0"/>
              </a:spcBef>
            </a:pPr>
            <a:r>
              <a:rPr kumimoji="1" lang="en-US" sz="2000" dirty="0"/>
              <a:t>  1 </a:t>
            </a:r>
            <a:r>
              <a:rPr kumimoji="1" lang="en-US" sz="2000" dirty="0" err="1"/>
              <a:t>atau</a:t>
            </a:r>
            <a:r>
              <a:rPr kumimoji="1" lang="en-US" sz="2000" dirty="0"/>
              <a:t> 0,   </a:t>
            </a:r>
            <a:r>
              <a:rPr kumimoji="1" lang="en-US" sz="2000" dirty="0" err="1"/>
              <a:t>sehingga</a:t>
            </a:r>
            <a:r>
              <a:rPr kumimoji="1" lang="en-US" sz="2000" dirty="0"/>
              <a:t> </a:t>
            </a:r>
            <a:r>
              <a:rPr kumimoji="1" lang="en-US" sz="2000" dirty="0" err="1"/>
              <a:t>membentuk</a:t>
            </a:r>
            <a:r>
              <a:rPr kumimoji="1" lang="en-US" sz="2000" dirty="0"/>
              <a:t> </a:t>
            </a:r>
            <a:r>
              <a:rPr kumimoji="1" lang="en-US" sz="2000" dirty="0" err="1"/>
              <a:t>kode</a:t>
            </a:r>
            <a:r>
              <a:rPr kumimoji="1" lang="en-US" sz="2000" dirty="0"/>
              <a:t> </a:t>
            </a:r>
            <a:r>
              <a:rPr kumimoji="1" lang="en-US" sz="2000" dirty="0" err="1"/>
              <a:t>pada</a:t>
            </a:r>
            <a:r>
              <a:rPr kumimoji="1" lang="en-US" sz="2000" dirty="0"/>
              <a:t> </a:t>
            </a:r>
            <a:r>
              <a:rPr kumimoji="1" lang="en-US" sz="2000" dirty="0" err="1"/>
              <a:t>lokasi</a:t>
            </a:r>
            <a:r>
              <a:rPr kumimoji="1" lang="en-US" sz="2000" dirty="0"/>
              <a:t> memory ( address )</a:t>
            </a:r>
          </a:p>
          <a:p>
            <a:pPr marL="185738" indent="-185738" defTabSz="914430">
              <a:spcBef>
                <a:spcPts val="0"/>
              </a:spcBef>
              <a:buFontTx/>
              <a:buChar char="•"/>
            </a:pPr>
            <a:r>
              <a:rPr kumimoji="1" lang="en-US" sz="2000" dirty="0" err="1"/>
              <a:t>Sistem</a:t>
            </a:r>
            <a:r>
              <a:rPr kumimoji="1" lang="en-US" sz="2000" dirty="0"/>
              <a:t> </a:t>
            </a:r>
            <a:r>
              <a:rPr kumimoji="1" lang="en-US" sz="2000" dirty="0" err="1"/>
              <a:t>pengkodeannya</a:t>
            </a:r>
            <a:r>
              <a:rPr kumimoji="1" lang="en-US" sz="2000" dirty="0"/>
              <a:t> </a:t>
            </a:r>
            <a:r>
              <a:rPr kumimoji="1" lang="en-US" sz="2000" dirty="0" err="1"/>
              <a:t>dapat</a:t>
            </a:r>
            <a:r>
              <a:rPr kumimoji="1" lang="en-US" sz="2000" dirty="0"/>
              <a:t> </a:t>
            </a:r>
            <a:r>
              <a:rPr kumimoji="1" lang="en-US" sz="2000" dirty="0" err="1"/>
              <a:t>berbentuk</a:t>
            </a:r>
            <a:r>
              <a:rPr kumimoji="1" lang="en-US" sz="2000" dirty="0"/>
              <a:t> BCD, SBCDIC, EBCDIC, </a:t>
            </a:r>
            <a:r>
              <a:rPr kumimoji="1" lang="en-US" sz="2000" dirty="0" err="1"/>
              <a:t>atau</a:t>
            </a:r>
            <a:r>
              <a:rPr kumimoji="1" lang="en-US" sz="2000" dirty="0"/>
              <a:t> </a:t>
            </a:r>
            <a:r>
              <a:rPr kumimoji="1" lang="en-US" sz="2000" dirty="0" err="1"/>
              <a:t>kode</a:t>
            </a:r>
            <a:r>
              <a:rPr kumimoji="1" lang="en-US" sz="2000" dirty="0"/>
              <a:t> ASCII</a:t>
            </a:r>
          </a:p>
        </p:txBody>
      </p:sp>
    </p:spTree>
    <p:extLst>
      <p:ext uri="{BB962C8B-B14F-4D97-AF65-F5344CB8AC3E}">
        <p14:creationId xmlns:p14="http://schemas.microsoft.com/office/powerpoint/2010/main" val="36948006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7411"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7412"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141015D8-BB7A-48F1-8D9D-B422B7947DDB}" type="slidenum">
              <a:rPr lang="en-US" sz="900"/>
              <a:pPr/>
              <a:t>31</a:t>
            </a:fld>
            <a:endParaRPr lang="en-US" sz="900"/>
          </a:p>
        </p:txBody>
      </p:sp>
      <p:sp>
        <p:nvSpPr>
          <p:cNvPr id="17413" name="Rectangle 2"/>
          <p:cNvSpPr>
            <a:spLocks noChangeArrowheads="1"/>
          </p:cNvSpPr>
          <p:nvPr/>
        </p:nvSpPr>
        <p:spPr bwMode="auto">
          <a:xfrm>
            <a:off x="2588355" y="768599"/>
            <a:ext cx="3961742" cy="43428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endParaRPr lang="id-ID" sz="2400">
              <a:latin typeface="Times New Roman" pitchFamily="18" charset="0"/>
            </a:endParaRPr>
          </a:p>
        </p:txBody>
      </p:sp>
      <p:sp>
        <p:nvSpPr>
          <p:cNvPr id="17414" name="Rectangle 3"/>
          <p:cNvSpPr>
            <a:spLocks noChangeArrowheads="1"/>
          </p:cNvSpPr>
          <p:nvPr/>
        </p:nvSpPr>
        <p:spPr bwMode="auto">
          <a:xfrm>
            <a:off x="304750" y="2056805"/>
            <a:ext cx="1296322" cy="10670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600">
                <a:latin typeface="Times New Roman" pitchFamily="18" charset="0"/>
              </a:rPr>
              <a:t>Alat Input</a:t>
            </a:r>
          </a:p>
        </p:txBody>
      </p:sp>
      <p:sp>
        <p:nvSpPr>
          <p:cNvPr id="17415" name="Rectangle 4"/>
          <p:cNvSpPr>
            <a:spLocks noChangeArrowheads="1"/>
          </p:cNvSpPr>
          <p:nvPr/>
        </p:nvSpPr>
        <p:spPr bwMode="auto">
          <a:xfrm>
            <a:off x="7542928" y="2056805"/>
            <a:ext cx="1296322" cy="10670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600">
                <a:latin typeface="Times New Roman" pitchFamily="18" charset="0"/>
              </a:rPr>
              <a:t>Alat Output</a:t>
            </a:r>
          </a:p>
        </p:txBody>
      </p:sp>
      <p:sp>
        <p:nvSpPr>
          <p:cNvPr id="17416" name="Rectangle 5"/>
          <p:cNvSpPr>
            <a:spLocks noChangeArrowheads="1"/>
          </p:cNvSpPr>
          <p:nvPr/>
        </p:nvSpPr>
        <p:spPr bwMode="auto">
          <a:xfrm>
            <a:off x="2820070" y="1067098"/>
            <a:ext cx="3503861" cy="15999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spcBef>
                <a:spcPct val="30000"/>
              </a:spcBef>
            </a:pPr>
            <a:endParaRPr kumimoji="1" lang="en-US" sz="1600"/>
          </a:p>
          <a:p>
            <a:pPr algn="ctr" defTabSz="914430"/>
            <a:endParaRPr lang="en-US" sz="2400">
              <a:latin typeface="Times New Roman" pitchFamily="18" charset="0"/>
            </a:endParaRPr>
          </a:p>
        </p:txBody>
      </p:sp>
      <p:sp>
        <p:nvSpPr>
          <p:cNvPr id="17417" name="Rectangle 6"/>
          <p:cNvSpPr>
            <a:spLocks noChangeArrowheads="1"/>
          </p:cNvSpPr>
          <p:nvPr/>
        </p:nvSpPr>
        <p:spPr bwMode="auto">
          <a:xfrm>
            <a:off x="2820070" y="2820294"/>
            <a:ext cx="3503861" cy="159841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nchor="ctr"/>
          <a:lstStyle/>
          <a:p>
            <a:endParaRPr lang="id-ID"/>
          </a:p>
        </p:txBody>
      </p:sp>
      <p:sp>
        <p:nvSpPr>
          <p:cNvPr id="17418" name="Rectangle 7"/>
          <p:cNvSpPr>
            <a:spLocks noChangeArrowheads="1"/>
          </p:cNvSpPr>
          <p:nvPr/>
        </p:nvSpPr>
        <p:spPr bwMode="auto">
          <a:xfrm>
            <a:off x="2971686" y="1448098"/>
            <a:ext cx="1218998" cy="5328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spcBef>
                <a:spcPct val="30000"/>
              </a:spcBef>
            </a:pPr>
            <a:endParaRPr kumimoji="1" lang="en-US" sz="1600"/>
          </a:p>
          <a:p>
            <a:pPr algn="ctr" defTabSz="914430">
              <a:spcBef>
                <a:spcPct val="30000"/>
              </a:spcBef>
            </a:pPr>
            <a:r>
              <a:rPr kumimoji="1" lang="en-US" sz="1600"/>
              <a:t>CU</a:t>
            </a:r>
          </a:p>
          <a:p>
            <a:pPr algn="ctr" defTabSz="914430"/>
            <a:endParaRPr lang="en-US" sz="2400">
              <a:latin typeface="Times New Roman" pitchFamily="18" charset="0"/>
            </a:endParaRPr>
          </a:p>
        </p:txBody>
      </p:sp>
      <p:sp>
        <p:nvSpPr>
          <p:cNvPr id="17419" name="Rectangle 8"/>
          <p:cNvSpPr>
            <a:spLocks noChangeArrowheads="1"/>
          </p:cNvSpPr>
          <p:nvPr/>
        </p:nvSpPr>
        <p:spPr bwMode="auto">
          <a:xfrm>
            <a:off x="2971686" y="2056805"/>
            <a:ext cx="1218998" cy="5342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spcBef>
                <a:spcPct val="30000"/>
              </a:spcBef>
            </a:pPr>
            <a:endParaRPr kumimoji="1" lang="en-US" sz="1600"/>
          </a:p>
          <a:p>
            <a:pPr algn="ctr" defTabSz="914430">
              <a:spcBef>
                <a:spcPct val="30000"/>
              </a:spcBef>
            </a:pPr>
            <a:r>
              <a:rPr kumimoji="1" lang="en-US" sz="1600"/>
              <a:t>ALU</a:t>
            </a:r>
          </a:p>
          <a:p>
            <a:pPr algn="ctr" defTabSz="914430"/>
            <a:endParaRPr lang="en-US" sz="2400">
              <a:latin typeface="Times New Roman" pitchFamily="18" charset="0"/>
            </a:endParaRPr>
          </a:p>
        </p:txBody>
      </p:sp>
      <p:sp>
        <p:nvSpPr>
          <p:cNvPr id="17420" name="Rectangle 9"/>
          <p:cNvSpPr>
            <a:spLocks noChangeArrowheads="1"/>
          </p:cNvSpPr>
          <p:nvPr/>
        </p:nvSpPr>
        <p:spPr bwMode="auto">
          <a:xfrm>
            <a:off x="4419626" y="1448098"/>
            <a:ext cx="1752688"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spcBef>
                <a:spcPct val="30000"/>
              </a:spcBef>
            </a:pPr>
            <a:endParaRPr kumimoji="1" lang="en-US" sz="1600"/>
          </a:p>
          <a:p>
            <a:pPr algn="ctr" defTabSz="914430">
              <a:spcBef>
                <a:spcPct val="30000"/>
              </a:spcBef>
            </a:pPr>
            <a:r>
              <a:rPr kumimoji="1" lang="en-US" sz="1600"/>
              <a:t>Register</a:t>
            </a:r>
          </a:p>
          <a:p>
            <a:pPr algn="ctr" defTabSz="914430"/>
            <a:endParaRPr lang="en-US" sz="2400">
              <a:latin typeface="Times New Roman" pitchFamily="18" charset="0"/>
            </a:endParaRPr>
          </a:p>
        </p:txBody>
      </p:sp>
      <p:sp>
        <p:nvSpPr>
          <p:cNvPr id="17421" name="Rectangle 10"/>
          <p:cNvSpPr>
            <a:spLocks noChangeArrowheads="1"/>
          </p:cNvSpPr>
          <p:nvPr/>
        </p:nvSpPr>
        <p:spPr bwMode="auto">
          <a:xfrm>
            <a:off x="2894362" y="3199805"/>
            <a:ext cx="3355276" cy="5342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spcBef>
                <a:spcPct val="30000"/>
              </a:spcBef>
            </a:pPr>
            <a:r>
              <a:rPr kumimoji="1" lang="en-US" sz="1600"/>
              <a:t>Main Memory</a:t>
            </a:r>
          </a:p>
          <a:p>
            <a:pPr algn="ctr" defTabSz="914430">
              <a:spcBef>
                <a:spcPct val="30000"/>
              </a:spcBef>
            </a:pPr>
            <a:endParaRPr kumimoji="1" lang="en-US" sz="1600"/>
          </a:p>
          <a:p>
            <a:pPr algn="ctr" defTabSz="914430">
              <a:spcBef>
                <a:spcPct val="30000"/>
              </a:spcBef>
            </a:pPr>
            <a:r>
              <a:rPr kumimoji="1" lang="en-US" sz="1600"/>
              <a:t>RAM </a:t>
            </a:r>
          </a:p>
          <a:p>
            <a:pPr algn="ctr" defTabSz="914430"/>
            <a:endParaRPr lang="en-US" sz="2400">
              <a:latin typeface="Times New Roman" pitchFamily="18" charset="0"/>
            </a:endParaRPr>
          </a:p>
        </p:txBody>
      </p:sp>
      <p:sp>
        <p:nvSpPr>
          <p:cNvPr id="17422" name="Rectangle 11"/>
          <p:cNvSpPr>
            <a:spLocks noChangeArrowheads="1"/>
          </p:cNvSpPr>
          <p:nvPr/>
        </p:nvSpPr>
        <p:spPr bwMode="auto">
          <a:xfrm>
            <a:off x="2894362" y="3810000"/>
            <a:ext cx="3355276" cy="5328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spcBef>
                <a:spcPct val="30000"/>
              </a:spcBef>
            </a:pPr>
            <a:endParaRPr kumimoji="1" lang="en-US" sz="1600"/>
          </a:p>
          <a:p>
            <a:pPr algn="ctr" defTabSz="914430">
              <a:spcBef>
                <a:spcPct val="30000"/>
              </a:spcBef>
            </a:pPr>
            <a:r>
              <a:rPr kumimoji="1" lang="en-US" sz="1600"/>
              <a:t>ROM</a:t>
            </a:r>
          </a:p>
          <a:p>
            <a:pPr algn="ctr" defTabSz="914430"/>
            <a:endParaRPr lang="en-US" sz="2400">
              <a:latin typeface="Times New Roman" pitchFamily="18" charset="0"/>
            </a:endParaRPr>
          </a:p>
        </p:txBody>
      </p:sp>
      <p:sp>
        <p:nvSpPr>
          <p:cNvPr id="17423" name="Line 12"/>
          <p:cNvSpPr>
            <a:spLocks noChangeShapeType="1"/>
          </p:cNvSpPr>
          <p:nvPr/>
        </p:nvSpPr>
        <p:spPr bwMode="auto">
          <a:xfrm>
            <a:off x="1601072" y="2591098"/>
            <a:ext cx="99005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7424" name="Line 14"/>
          <p:cNvSpPr>
            <a:spLocks noChangeShapeType="1"/>
          </p:cNvSpPr>
          <p:nvPr/>
        </p:nvSpPr>
        <p:spPr bwMode="auto">
          <a:xfrm>
            <a:off x="6552871" y="2591098"/>
            <a:ext cx="99005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7425" name="Rectangle 15"/>
          <p:cNvSpPr>
            <a:spLocks noChangeArrowheads="1"/>
          </p:cNvSpPr>
          <p:nvPr/>
        </p:nvSpPr>
        <p:spPr bwMode="auto">
          <a:xfrm>
            <a:off x="4190684" y="913805"/>
            <a:ext cx="762632" cy="58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endParaRPr kumimoji="1" lang="en-US" sz="1600" dirty="0"/>
          </a:p>
          <a:p>
            <a:pPr defTabSz="914430"/>
            <a:r>
              <a:rPr kumimoji="1" lang="en-US" sz="1600" dirty="0"/>
              <a:t>CPU</a:t>
            </a:r>
          </a:p>
        </p:txBody>
      </p:sp>
      <p:sp>
        <p:nvSpPr>
          <p:cNvPr id="17426" name="Rectangle 16"/>
          <p:cNvSpPr>
            <a:spLocks noChangeArrowheads="1"/>
          </p:cNvSpPr>
          <p:nvPr/>
        </p:nvSpPr>
        <p:spPr bwMode="auto">
          <a:xfrm>
            <a:off x="3777771" y="777942"/>
            <a:ext cx="1518199"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dirty="0" err="1"/>
              <a:t>Alat</a:t>
            </a:r>
            <a:r>
              <a:rPr kumimoji="1" lang="en-US" sz="1600" dirty="0"/>
              <a:t> </a:t>
            </a:r>
            <a:r>
              <a:rPr kumimoji="1" lang="en-US" sz="1600" dirty="0" err="1"/>
              <a:t>Pemroses</a:t>
            </a:r>
            <a:endParaRPr kumimoji="1" lang="en-US" sz="1600" dirty="0"/>
          </a:p>
        </p:txBody>
      </p:sp>
      <p:sp>
        <p:nvSpPr>
          <p:cNvPr id="17427" name="Rectangle 17"/>
          <p:cNvSpPr>
            <a:spLocks noChangeArrowheads="1"/>
          </p:cNvSpPr>
          <p:nvPr/>
        </p:nvSpPr>
        <p:spPr bwMode="auto">
          <a:xfrm>
            <a:off x="2286379" y="5180708"/>
            <a:ext cx="4778707"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b="1"/>
              <a:t>Main Memory terdiri dari RAM dan ROM</a:t>
            </a:r>
          </a:p>
        </p:txBody>
      </p:sp>
    </p:spTree>
    <p:extLst>
      <p:ext uri="{BB962C8B-B14F-4D97-AF65-F5344CB8AC3E}">
        <p14:creationId xmlns:p14="http://schemas.microsoft.com/office/powerpoint/2010/main" val="29757828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8435"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8436"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1A573B48-EB08-422E-A2E7-58D44B91E25F}" type="slidenum">
              <a:rPr lang="en-US" sz="900"/>
              <a:pPr/>
              <a:t>32</a:t>
            </a:fld>
            <a:endParaRPr lang="en-US" sz="900"/>
          </a:p>
        </p:txBody>
      </p:sp>
      <p:sp>
        <p:nvSpPr>
          <p:cNvPr id="18437" name="Rectangle 2"/>
          <p:cNvSpPr>
            <a:spLocks noChangeArrowheads="1"/>
          </p:cNvSpPr>
          <p:nvPr/>
        </p:nvSpPr>
        <p:spPr bwMode="auto">
          <a:xfrm>
            <a:off x="114951" y="838200"/>
            <a:ext cx="8827096" cy="643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8" tIns="45678" rIns="91358" bIns="45678">
            <a:spAutoFit/>
          </a:bodyPr>
          <a:lstStyle/>
          <a:p>
            <a:pPr marL="458720" indent="-458720" defTabSz="914430">
              <a:spcBef>
                <a:spcPct val="50000"/>
              </a:spcBef>
            </a:pPr>
            <a:r>
              <a:rPr kumimoji="1" lang="en-US" b="1" dirty="0"/>
              <a:t>RAM ( Random </a:t>
            </a:r>
            <a:r>
              <a:rPr kumimoji="1" lang="en-US" b="1" dirty="0" err="1"/>
              <a:t>Acces</a:t>
            </a:r>
            <a:r>
              <a:rPr kumimoji="1" lang="en-US" b="1" dirty="0"/>
              <a:t> Memory )</a:t>
            </a:r>
            <a:r>
              <a:rPr kumimoji="1" lang="en-US" dirty="0"/>
              <a:t> </a:t>
            </a:r>
            <a:r>
              <a:rPr kumimoji="1" lang="en-US" dirty="0" err="1"/>
              <a:t>merupakan</a:t>
            </a:r>
            <a:r>
              <a:rPr kumimoji="1" lang="en-US" dirty="0"/>
              <a:t> memory yang </a:t>
            </a:r>
            <a:r>
              <a:rPr kumimoji="1" lang="en-US" dirty="0" err="1"/>
              <a:t>dapat</a:t>
            </a:r>
            <a:r>
              <a:rPr kumimoji="1" lang="en-US" dirty="0"/>
              <a:t> </a:t>
            </a:r>
            <a:r>
              <a:rPr kumimoji="1" lang="en-US" dirty="0" err="1"/>
              <a:t>diisi</a:t>
            </a:r>
            <a:r>
              <a:rPr kumimoji="1" lang="en-US" dirty="0"/>
              <a:t> </a:t>
            </a:r>
            <a:r>
              <a:rPr kumimoji="1" lang="en-US" dirty="0" err="1"/>
              <a:t>dan</a:t>
            </a:r>
            <a:r>
              <a:rPr kumimoji="1" lang="en-US" dirty="0"/>
              <a:t> </a:t>
            </a:r>
            <a:r>
              <a:rPr kumimoji="1" lang="en-US" dirty="0" err="1"/>
              <a:t>diambil</a:t>
            </a:r>
            <a:r>
              <a:rPr kumimoji="1" lang="en-US" dirty="0"/>
              <a:t> </a:t>
            </a:r>
            <a:r>
              <a:rPr kumimoji="1" lang="en-US" dirty="0" err="1"/>
              <a:t>isinya</a:t>
            </a:r>
            <a:r>
              <a:rPr kumimoji="1" lang="en-US" dirty="0"/>
              <a:t> </a:t>
            </a:r>
            <a:r>
              <a:rPr kumimoji="1" lang="en-US" dirty="0" err="1" smtClean="0"/>
              <a:t>oleh</a:t>
            </a:r>
            <a:r>
              <a:rPr kumimoji="1" lang="en-US" dirty="0" smtClean="0"/>
              <a:t> </a:t>
            </a:r>
            <a:r>
              <a:rPr kumimoji="1" lang="en-US" dirty="0"/>
              <a:t>programmer.</a:t>
            </a:r>
          </a:p>
          <a:p>
            <a:pPr marL="458720" indent="-458720" defTabSz="914430">
              <a:spcBef>
                <a:spcPct val="50000"/>
              </a:spcBef>
            </a:pPr>
            <a:r>
              <a:rPr kumimoji="1" lang="en-US" dirty="0" err="1"/>
              <a:t>Struktur</a:t>
            </a:r>
            <a:r>
              <a:rPr kumimoji="1" lang="en-US" dirty="0"/>
              <a:t> RAM :</a:t>
            </a:r>
          </a:p>
          <a:p>
            <a:pPr defTabSz="914430">
              <a:spcBef>
                <a:spcPct val="50000"/>
              </a:spcBef>
              <a:buFontTx/>
              <a:buAutoNum type="arabicPeriod"/>
            </a:pPr>
            <a:r>
              <a:rPr kumimoji="1" lang="id-ID" dirty="0" smtClean="0"/>
              <a:t> </a:t>
            </a:r>
            <a:r>
              <a:rPr kumimoji="1" lang="en-US" dirty="0" smtClean="0"/>
              <a:t>Input Storage	; </a:t>
            </a:r>
            <a:r>
              <a:rPr kumimoji="1" lang="en-US" dirty="0" err="1" smtClean="0"/>
              <a:t>untuk</a:t>
            </a:r>
            <a:r>
              <a:rPr kumimoji="1" lang="en-US" dirty="0" smtClean="0"/>
              <a:t> </a:t>
            </a:r>
            <a:r>
              <a:rPr kumimoji="1" lang="en-US" dirty="0" err="1" smtClean="0"/>
              <a:t>menampung</a:t>
            </a:r>
            <a:r>
              <a:rPr kumimoji="1" lang="en-US" dirty="0" smtClean="0"/>
              <a:t> input yang </a:t>
            </a:r>
            <a:r>
              <a:rPr kumimoji="1" lang="en-US" dirty="0" err="1" smtClean="0"/>
              <a:t>dimasukkan</a:t>
            </a:r>
            <a:r>
              <a:rPr kumimoji="1" lang="en-US" dirty="0" smtClean="0"/>
              <a:t> </a:t>
            </a:r>
            <a:r>
              <a:rPr kumimoji="1" lang="en-US" dirty="0" err="1" smtClean="0"/>
              <a:t>oleh</a:t>
            </a:r>
            <a:r>
              <a:rPr kumimoji="1" lang="en-US" dirty="0" smtClean="0"/>
              <a:t> </a:t>
            </a:r>
            <a:r>
              <a:rPr kumimoji="1" lang="en-US" dirty="0" err="1" smtClean="0"/>
              <a:t>alat</a:t>
            </a:r>
            <a:r>
              <a:rPr kumimoji="1" lang="en-US" dirty="0" smtClean="0"/>
              <a:t>  </a:t>
            </a:r>
            <a:r>
              <a:rPr kumimoji="1" lang="id-ID" dirty="0" smtClean="0"/>
              <a:t>Input</a:t>
            </a:r>
            <a:r>
              <a:rPr kumimoji="1" lang="en-US" dirty="0" smtClean="0"/>
              <a:t>                                           2.</a:t>
            </a:r>
            <a:r>
              <a:rPr kumimoji="1" lang="id-ID" dirty="0" smtClean="0"/>
              <a:t> </a:t>
            </a:r>
            <a:r>
              <a:rPr kumimoji="1" lang="en-US" dirty="0" smtClean="0"/>
              <a:t>Program Storage; </a:t>
            </a:r>
            <a:r>
              <a:rPr kumimoji="1" lang="en-US" dirty="0" err="1" smtClean="0"/>
              <a:t>untuk</a:t>
            </a:r>
            <a:r>
              <a:rPr kumimoji="1" lang="en-US" dirty="0" smtClean="0"/>
              <a:t> </a:t>
            </a:r>
            <a:r>
              <a:rPr kumimoji="1" lang="en-US" dirty="0" err="1" smtClean="0"/>
              <a:t>menyimpan</a:t>
            </a:r>
            <a:r>
              <a:rPr kumimoji="1" lang="en-US" dirty="0" smtClean="0"/>
              <a:t> </a:t>
            </a:r>
            <a:r>
              <a:rPr kumimoji="1" lang="en-US" dirty="0" err="1" smtClean="0"/>
              <a:t>semua</a:t>
            </a:r>
            <a:r>
              <a:rPr kumimoji="1" lang="en-US" dirty="0" smtClean="0"/>
              <a:t> </a:t>
            </a:r>
            <a:r>
              <a:rPr kumimoji="1" lang="en-US" dirty="0" err="1" smtClean="0"/>
              <a:t>instruksi</a:t>
            </a:r>
            <a:r>
              <a:rPr kumimoji="1" lang="en-US" dirty="0" smtClean="0"/>
              <a:t> program yang</a:t>
            </a:r>
            <a:r>
              <a:rPr kumimoji="1" lang="id-ID" dirty="0" smtClean="0"/>
              <a:t> akan diproses</a:t>
            </a:r>
            <a:r>
              <a:rPr kumimoji="1" lang="en-US" dirty="0" smtClean="0"/>
              <a:t> </a:t>
            </a:r>
          </a:p>
          <a:p>
            <a:pPr defTabSz="914430">
              <a:spcBef>
                <a:spcPct val="50000"/>
              </a:spcBef>
            </a:pPr>
            <a:r>
              <a:rPr kumimoji="1" lang="id-ID" dirty="0" smtClean="0"/>
              <a:t>3. </a:t>
            </a:r>
            <a:r>
              <a:rPr kumimoji="1" lang="en-US" dirty="0" smtClean="0"/>
              <a:t>Working Storage; </a:t>
            </a:r>
            <a:r>
              <a:rPr kumimoji="1" lang="en-US" dirty="0" err="1"/>
              <a:t>untuk</a:t>
            </a:r>
            <a:r>
              <a:rPr kumimoji="1" lang="en-US" dirty="0"/>
              <a:t> </a:t>
            </a:r>
            <a:r>
              <a:rPr kumimoji="1" lang="en-US" dirty="0" err="1"/>
              <a:t>menyimpan</a:t>
            </a:r>
            <a:r>
              <a:rPr kumimoji="1" lang="en-US" dirty="0"/>
              <a:t> data yang </a:t>
            </a:r>
            <a:r>
              <a:rPr kumimoji="1" lang="en-US" dirty="0" err="1"/>
              <a:t>akan</a:t>
            </a:r>
            <a:r>
              <a:rPr kumimoji="1" lang="en-US" dirty="0"/>
              <a:t> </a:t>
            </a:r>
            <a:r>
              <a:rPr kumimoji="1" lang="en-US" dirty="0" err="1"/>
              <a:t>diolah</a:t>
            </a:r>
            <a:r>
              <a:rPr kumimoji="1" lang="en-US" dirty="0"/>
              <a:t> </a:t>
            </a:r>
            <a:r>
              <a:rPr kumimoji="1" lang="en-US" dirty="0" err="1"/>
              <a:t>dan</a:t>
            </a:r>
            <a:r>
              <a:rPr kumimoji="1" lang="en-US" dirty="0"/>
              <a:t> </a:t>
            </a:r>
            <a:r>
              <a:rPr kumimoji="1" lang="en-US" dirty="0" err="1"/>
              <a:t>dari</a:t>
            </a:r>
            <a:r>
              <a:rPr kumimoji="1" lang="en-US" dirty="0"/>
              <a:t> </a:t>
            </a:r>
            <a:r>
              <a:rPr kumimoji="1" lang="id-ID" dirty="0" smtClean="0"/>
              <a:t>hasil proses</a:t>
            </a:r>
            <a:endParaRPr kumimoji="1" lang="en-US" dirty="0"/>
          </a:p>
          <a:p>
            <a:pPr marL="458720" indent="-458720" defTabSz="914430">
              <a:spcBef>
                <a:spcPct val="50000"/>
              </a:spcBef>
            </a:pPr>
            <a:r>
              <a:rPr kumimoji="1" lang="id-ID" dirty="0" smtClean="0"/>
              <a:t>4. </a:t>
            </a:r>
            <a:r>
              <a:rPr kumimoji="1" lang="en-US" dirty="0" smtClean="0"/>
              <a:t>Output </a:t>
            </a:r>
            <a:r>
              <a:rPr kumimoji="1" lang="en-US" dirty="0"/>
              <a:t>Storage	; </a:t>
            </a:r>
            <a:r>
              <a:rPr kumimoji="1" lang="en-US" dirty="0" err="1"/>
              <a:t>untuk</a:t>
            </a:r>
            <a:r>
              <a:rPr kumimoji="1" lang="en-US" dirty="0"/>
              <a:t> </a:t>
            </a:r>
            <a:r>
              <a:rPr kumimoji="1" lang="en-US" dirty="0" err="1"/>
              <a:t>menampung</a:t>
            </a:r>
            <a:r>
              <a:rPr kumimoji="1" lang="en-US" dirty="0"/>
              <a:t> </a:t>
            </a:r>
            <a:r>
              <a:rPr kumimoji="1" lang="en-US" dirty="0" err="1"/>
              <a:t>hasil</a:t>
            </a:r>
            <a:r>
              <a:rPr kumimoji="1" lang="en-US" dirty="0"/>
              <a:t> </a:t>
            </a:r>
            <a:r>
              <a:rPr kumimoji="1" lang="en-US" dirty="0" err="1"/>
              <a:t>akhir</a:t>
            </a:r>
            <a:r>
              <a:rPr kumimoji="1" lang="en-US" dirty="0"/>
              <a:t> </a:t>
            </a:r>
            <a:r>
              <a:rPr kumimoji="1" lang="en-US" dirty="0" err="1"/>
              <a:t>dari</a:t>
            </a:r>
            <a:r>
              <a:rPr kumimoji="1" lang="en-US" dirty="0"/>
              <a:t> </a:t>
            </a:r>
            <a:r>
              <a:rPr kumimoji="1" lang="en-US" dirty="0" err="1"/>
              <a:t>pengolahan</a:t>
            </a:r>
            <a:r>
              <a:rPr kumimoji="1" lang="en-US" dirty="0"/>
              <a:t> </a:t>
            </a:r>
            <a:r>
              <a:rPr kumimoji="1" lang="en-US" dirty="0" smtClean="0"/>
              <a:t>data</a:t>
            </a:r>
            <a:r>
              <a:rPr kumimoji="1" lang="id-ID" dirty="0" smtClean="0"/>
              <a:t> yang akan ditampilkan</a:t>
            </a:r>
            <a:r>
              <a:rPr kumimoji="1" lang="en-US" dirty="0" err="1" smtClean="0"/>
              <a:t>ke</a:t>
            </a:r>
            <a:r>
              <a:rPr kumimoji="1" lang="en-US" dirty="0" smtClean="0"/>
              <a:t> </a:t>
            </a:r>
            <a:r>
              <a:rPr kumimoji="1" lang="en-US" dirty="0" err="1"/>
              <a:t>alat</a:t>
            </a:r>
            <a:r>
              <a:rPr kumimoji="1" lang="en-US" dirty="0"/>
              <a:t> output.	</a:t>
            </a:r>
          </a:p>
          <a:p>
            <a:pPr marL="458720" indent="-458720" defTabSz="914430">
              <a:spcBef>
                <a:spcPct val="50000"/>
              </a:spcBef>
            </a:pPr>
            <a:r>
              <a:rPr kumimoji="1" lang="en-US" dirty="0"/>
              <a:t>RAM </a:t>
            </a:r>
            <a:r>
              <a:rPr kumimoji="1" lang="en-US" dirty="0" err="1"/>
              <a:t>memiliki</a:t>
            </a:r>
            <a:r>
              <a:rPr kumimoji="1" lang="en-US" dirty="0"/>
              <a:t> </a:t>
            </a:r>
            <a:r>
              <a:rPr kumimoji="1" lang="en-US" dirty="0" err="1"/>
              <a:t>kemampuan</a:t>
            </a:r>
            <a:r>
              <a:rPr kumimoji="1" lang="en-US" dirty="0"/>
              <a:t> </a:t>
            </a:r>
            <a:r>
              <a:rPr kumimoji="1" lang="en-US" dirty="0" err="1"/>
              <a:t>untuk</a:t>
            </a:r>
            <a:r>
              <a:rPr kumimoji="1" lang="en-US" dirty="0"/>
              <a:t> </a:t>
            </a:r>
            <a:r>
              <a:rPr kumimoji="1" lang="en-US" dirty="0" err="1"/>
              <a:t>melakukan</a:t>
            </a:r>
            <a:r>
              <a:rPr kumimoji="1" lang="en-US" dirty="0"/>
              <a:t> </a:t>
            </a:r>
            <a:r>
              <a:rPr kumimoji="1" lang="en-US" dirty="0" err="1"/>
              <a:t>pengecekan</a:t>
            </a:r>
            <a:r>
              <a:rPr kumimoji="1" lang="en-US" dirty="0"/>
              <a:t> </a:t>
            </a:r>
            <a:r>
              <a:rPr kumimoji="1" lang="en-US" dirty="0" err="1"/>
              <a:t>dari</a:t>
            </a:r>
            <a:r>
              <a:rPr kumimoji="1" lang="en-US" dirty="0"/>
              <a:t> data yang </a:t>
            </a:r>
            <a:r>
              <a:rPr kumimoji="1" lang="en-US" dirty="0" err="1" smtClean="0"/>
              <a:t>isimpannya</a:t>
            </a:r>
            <a:r>
              <a:rPr kumimoji="1" lang="en-US" dirty="0"/>
              <a:t>,</a:t>
            </a:r>
          </a:p>
          <a:p>
            <a:pPr marL="458720" indent="-458720" defTabSz="914430">
              <a:spcBef>
                <a:spcPct val="50000"/>
              </a:spcBef>
            </a:pPr>
            <a:r>
              <a:rPr kumimoji="1" lang="en-US" dirty="0"/>
              <a:t> </a:t>
            </a:r>
            <a:r>
              <a:rPr kumimoji="1" lang="en-US" dirty="0" err="1"/>
              <a:t>disebut</a:t>
            </a:r>
            <a:r>
              <a:rPr kumimoji="1" lang="en-US" dirty="0"/>
              <a:t> </a:t>
            </a:r>
            <a:r>
              <a:rPr kumimoji="1" lang="en-US" dirty="0" err="1"/>
              <a:t>dengan</a:t>
            </a:r>
            <a:r>
              <a:rPr kumimoji="1" lang="en-US" dirty="0"/>
              <a:t> </a:t>
            </a:r>
            <a:r>
              <a:rPr kumimoji="1" lang="en-US" dirty="0" err="1"/>
              <a:t>istilah</a:t>
            </a:r>
            <a:r>
              <a:rPr kumimoji="1" lang="en-US" dirty="0"/>
              <a:t> </a:t>
            </a:r>
            <a:r>
              <a:rPr kumimoji="1" lang="en-US" b="1" dirty="0"/>
              <a:t>PARITY CHECK </a:t>
            </a:r>
            <a:r>
              <a:rPr kumimoji="1" lang="en-US" b="1" dirty="0" smtClean="0"/>
              <a:t>         </a:t>
            </a:r>
            <a:r>
              <a:rPr kumimoji="1" lang="en-US" b="1" dirty="0"/>
              <a:t>EVEN PARITY CHECK</a:t>
            </a:r>
          </a:p>
          <a:p>
            <a:pPr marL="458720" indent="-458720" defTabSz="914430">
              <a:spcBef>
                <a:spcPct val="30000"/>
              </a:spcBef>
            </a:pPr>
            <a:r>
              <a:rPr kumimoji="1" lang="en-US" dirty="0"/>
              <a:t>					               </a:t>
            </a:r>
            <a:r>
              <a:rPr kumimoji="1" lang="en-US" dirty="0" smtClean="0"/>
              <a:t> (</a:t>
            </a:r>
            <a:r>
              <a:rPr kumimoji="1" lang="en-US" dirty="0" err="1" smtClean="0"/>
              <a:t>Jumlah</a:t>
            </a:r>
            <a:r>
              <a:rPr kumimoji="1" lang="en-US" dirty="0" smtClean="0"/>
              <a:t> </a:t>
            </a:r>
            <a:r>
              <a:rPr kumimoji="1" lang="en-US" dirty="0"/>
              <a:t>bit 1 </a:t>
            </a:r>
            <a:r>
              <a:rPr kumimoji="1" lang="en-US" dirty="0" err="1"/>
              <a:t>harus</a:t>
            </a:r>
            <a:r>
              <a:rPr kumimoji="1" lang="en-US" dirty="0"/>
              <a:t> </a:t>
            </a:r>
            <a:r>
              <a:rPr kumimoji="1" lang="en-US" dirty="0" err="1" smtClean="0"/>
              <a:t>genap</a:t>
            </a:r>
            <a:r>
              <a:rPr kumimoji="1" lang="en-US" dirty="0" smtClean="0"/>
              <a:t>)</a:t>
            </a:r>
            <a:endParaRPr kumimoji="1" lang="en-US" dirty="0"/>
          </a:p>
          <a:p>
            <a:pPr marL="458720" indent="-458720" defTabSz="914430">
              <a:spcBef>
                <a:spcPct val="30000"/>
              </a:spcBef>
            </a:pPr>
            <a:r>
              <a:rPr kumimoji="1" lang="en-US" dirty="0"/>
              <a:t>					                </a:t>
            </a:r>
            <a:r>
              <a:rPr kumimoji="1" lang="en-US" b="1" dirty="0"/>
              <a:t>ODD PARITY CHECK</a:t>
            </a:r>
          </a:p>
          <a:p>
            <a:pPr marL="458720" indent="-458720" defTabSz="914430">
              <a:spcBef>
                <a:spcPct val="30000"/>
              </a:spcBef>
            </a:pPr>
            <a:r>
              <a:rPr kumimoji="1" lang="en-US" dirty="0"/>
              <a:t>					               </a:t>
            </a:r>
            <a:r>
              <a:rPr kumimoji="1" lang="en-US" dirty="0" smtClean="0"/>
              <a:t>  (</a:t>
            </a:r>
            <a:r>
              <a:rPr kumimoji="1" lang="en-US" dirty="0" err="1" smtClean="0"/>
              <a:t>Jumlah</a:t>
            </a:r>
            <a:r>
              <a:rPr kumimoji="1" lang="en-US" dirty="0" smtClean="0"/>
              <a:t> </a:t>
            </a:r>
            <a:r>
              <a:rPr kumimoji="1" lang="en-US" dirty="0"/>
              <a:t>bit 1 </a:t>
            </a:r>
            <a:r>
              <a:rPr kumimoji="1" lang="en-US" dirty="0" err="1"/>
              <a:t>harus</a:t>
            </a:r>
            <a:r>
              <a:rPr kumimoji="1" lang="en-US" dirty="0"/>
              <a:t> </a:t>
            </a:r>
            <a:r>
              <a:rPr kumimoji="1" lang="en-US" dirty="0" err="1" smtClean="0"/>
              <a:t>ganjil</a:t>
            </a:r>
            <a:r>
              <a:rPr kumimoji="1" lang="en-US" dirty="0" smtClean="0"/>
              <a:t>)</a:t>
            </a:r>
            <a:endParaRPr kumimoji="1" lang="en-US" dirty="0"/>
          </a:p>
          <a:p>
            <a:pPr marL="458720" indent="-458720" defTabSz="914430">
              <a:spcBef>
                <a:spcPct val="50000"/>
              </a:spcBef>
            </a:pPr>
            <a:r>
              <a:rPr kumimoji="1" lang="en-US" b="1" dirty="0"/>
              <a:t>ROM ( Read Only Memory ) </a:t>
            </a:r>
            <a:r>
              <a:rPr kumimoji="1" lang="en-US" dirty="0" err="1"/>
              <a:t>merupakan</a:t>
            </a:r>
            <a:r>
              <a:rPr kumimoji="1" lang="en-US" dirty="0"/>
              <a:t> memory yang </a:t>
            </a:r>
            <a:r>
              <a:rPr kumimoji="1" lang="en-US" dirty="0" err="1"/>
              <a:t>hanya</a:t>
            </a:r>
            <a:r>
              <a:rPr kumimoji="1" lang="en-US" dirty="0"/>
              <a:t> </a:t>
            </a:r>
            <a:r>
              <a:rPr kumimoji="1" lang="en-US" dirty="0" err="1"/>
              <a:t>dapat</a:t>
            </a:r>
            <a:r>
              <a:rPr kumimoji="1" lang="en-US" dirty="0"/>
              <a:t> </a:t>
            </a:r>
            <a:r>
              <a:rPr kumimoji="1" lang="en-US" dirty="0" err="1"/>
              <a:t>dibaca</a:t>
            </a:r>
            <a:r>
              <a:rPr kumimoji="1" lang="en-US" dirty="0"/>
              <a:t> </a:t>
            </a:r>
            <a:r>
              <a:rPr kumimoji="1" lang="en-US" dirty="0" err="1"/>
              <a:t>saja</a:t>
            </a:r>
            <a:r>
              <a:rPr kumimoji="1" lang="en-US" dirty="0"/>
              <a:t>.</a:t>
            </a:r>
            <a:endParaRPr kumimoji="1" lang="en-US" b="1" dirty="0"/>
          </a:p>
          <a:p>
            <a:pPr marL="458720" indent="-458720" defTabSz="914430">
              <a:spcBef>
                <a:spcPct val="50000"/>
              </a:spcBef>
            </a:pPr>
            <a:endParaRPr kumimoji="1" lang="en-US" dirty="0"/>
          </a:p>
          <a:p>
            <a:pPr marL="458720" indent="-458720" defTabSz="914430">
              <a:spcBef>
                <a:spcPct val="50000"/>
              </a:spcBef>
            </a:pPr>
            <a:endParaRPr kumimoji="1" lang="en-US" dirty="0"/>
          </a:p>
          <a:p>
            <a:pPr marL="458720" indent="-458720" defTabSz="914430">
              <a:spcBef>
                <a:spcPct val="50000"/>
              </a:spcBef>
            </a:pPr>
            <a:endParaRPr kumimoji="1" lang="en-US" dirty="0"/>
          </a:p>
        </p:txBody>
      </p:sp>
      <p:sp>
        <p:nvSpPr>
          <p:cNvPr id="18438" name="Line 3"/>
          <p:cNvSpPr>
            <a:spLocks noChangeShapeType="1"/>
          </p:cNvSpPr>
          <p:nvPr/>
        </p:nvSpPr>
        <p:spPr bwMode="auto">
          <a:xfrm flipV="1">
            <a:off x="4180199" y="4876800"/>
            <a:ext cx="69660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18439" name="Line 4"/>
          <p:cNvSpPr>
            <a:spLocks noChangeShapeType="1"/>
          </p:cNvSpPr>
          <p:nvPr/>
        </p:nvSpPr>
        <p:spPr bwMode="auto">
          <a:xfrm>
            <a:off x="4180199" y="4943061"/>
            <a:ext cx="795705" cy="5369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Tree>
    <p:extLst>
      <p:ext uri="{BB962C8B-B14F-4D97-AF65-F5344CB8AC3E}">
        <p14:creationId xmlns:p14="http://schemas.microsoft.com/office/powerpoint/2010/main" val="26157468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19459"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19460"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18537016-0E62-480D-8A3F-07A3994A100A}" type="slidenum">
              <a:rPr lang="en-US" sz="900"/>
              <a:pPr/>
              <a:t>33</a:t>
            </a:fld>
            <a:endParaRPr lang="en-US" sz="900"/>
          </a:p>
        </p:txBody>
      </p:sp>
      <p:sp>
        <p:nvSpPr>
          <p:cNvPr id="19461" name="AutoShape 2"/>
          <p:cNvSpPr>
            <a:spLocks noChangeArrowheads="1"/>
          </p:cNvSpPr>
          <p:nvPr/>
        </p:nvSpPr>
        <p:spPr bwMode="auto">
          <a:xfrm>
            <a:off x="2663625" y="621028"/>
            <a:ext cx="3276435" cy="1143000"/>
          </a:xfrm>
          <a:prstGeom prst="downArrowCallout">
            <a:avLst>
              <a:gd name="adj1" fmla="val 70345"/>
              <a:gd name="adj2" fmla="val 70345"/>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REGISTER</a:t>
            </a:r>
          </a:p>
        </p:txBody>
      </p:sp>
      <p:sp>
        <p:nvSpPr>
          <p:cNvPr id="19462" name="Rectangle 3"/>
          <p:cNvSpPr>
            <a:spLocks noChangeArrowheads="1"/>
          </p:cNvSpPr>
          <p:nvPr/>
        </p:nvSpPr>
        <p:spPr bwMode="auto">
          <a:xfrm>
            <a:off x="304750" y="1677294"/>
            <a:ext cx="8686850" cy="424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8" tIns="45678" rIns="91358" bIns="45678">
            <a:spAutoFit/>
          </a:bodyPr>
          <a:lstStyle/>
          <a:p>
            <a:pPr marL="92075" indent="-92075" defTabSz="914430">
              <a:spcBef>
                <a:spcPts val="0"/>
              </a:spcBef>
              <a:buFontTx/>
              <a:buChar char="•"/>
            </a:pPr>
            <a:r>
              <a:rPr kumimoji="1" lang="en-US" dirty="0" err="1"/>
              <a:t>Merupakan</a:t>
            </a:r>
            <a:r>
              <a:rPr kumimoji="1" lang="en-US" dirty="0"/>
              <a:t> </a:t>
            </a:r>
            <a:r>
              <a:rPr kumimoji="1" lang="en-US" dirty="0" err="1"/>
              <a:t>simpanan</a:t>
            </a:r>
            <a:r>
              <a:rPr kumimoji="1" lang="en-US" dirty="0"/>
              <a:t> </a:t>
            </a:r>
            <a:r>
              <a:rPr kumimoji="1" lang="en-US" dirty="0" err="1"/>
              <a:t>kecil</a:t>
            </a:r>
            <a:r>
              <a:rPr kumimoji="1" lang="en-US" dirty="0"/>
              <a:t> yang </a:t>
            </a:r>
            <a:r>
              <a:rPr kumimoji="1" lang="en-US" dirty="0" err="1"/>
              <a:t>memiliki</a:t>
            </a:r>
            <a:r>
              <a:rPr kumimoji="1" lang="en-US" dirty="0"/>
              <a:t> </a:t>
            </a:r>
            <a:r>
              <a:rPr kumimoji="1" lang="en-US" dirty="0" err="1"/>
              <a:t>kecepatan</a:t>
            </a:r>
            <a:r>
              <a:rPr kumimoji="1" lang="en-US" dirty="0"/>
              <a:t> </a:t>
            </a:r>
            <a:r>
              <a:rPr kumimoji="1" lang="en-US" dirty="0" err="1"/>
              <a:t>tinggi</a:t>
            </a:r>
            <a:r>
              <a:rPr kumimoji="1" lang="en-US" dirty="0"/>
              <a:t> ( 5 </a:t>
            </a:r>
            <a:r>
              <a:rPr kumimoji="1" lang="en-US" dirty="0" err="1"/>
              <a:t>sampai</a:t>
            </a:r>
            <a:r>
              <a:rPr kumimoji="1" lang="en-US" dirty="0"/>
              <a:t> 10 kali  </a:t>
            </a:r>
            <a:r>
              <a:rPr kumimoji="1" lang="en-US" dirty="0" err="1"/>
              <a:t>kecepatan</a:t>
            </a:r>
            <a:r>
              <a:rPr kumimoji="1" lang="en-US" dirty="0"/>
              <a:t> main </a:t>
            </a:r>
            <a:r>
              <a:rPr kumimoji="1" lang="en-US" dirty="0" smtClean="0"/>
              <a:t>memory </a:t>
            </a:r>
            <a:r>
              <a:rPr kumimoji="1" lang="en-US" dirty="0"/>
              <a:t>)</a:t>
            </a:r>
          </a:p>
          <a:p>
            <a:pPr defTabSz="914430">
              <a:spcBef>
                <a:spcPts val="0"/>
              </a:spcBef>
              <a:buFontTx/>
              <a:buChar char="•"/>
            </a:pPr>
            <a:r>
              <a:rPr kumimoji="1" lang="en-US" dirty="0" err="1"/>
              <a:t>Digunakan</a:t>
            </a:r>
            <a:r>
              <a:rPr kumimoji="1" lang="en-US" dirty="0"/>
              <a:t> </a:t>
            </a:r>
            <a:r>
              <a:rPr kumimoji="1" lang="en-US" dirty="0" err="1"/>
              <a:t>untuk</a:t>
            </a:r>
            <a:r>
              <a:rPr kumimoji="1" lang="en-US" dirty="0"/>
              <a:t> </a:t>
            </a:r>
            <a:r>
              <a:rPr kumimoji="1" lang="en-US" dirty="0" err="1"/>
              <a:t>menyimpan</a:t>
            </a:r>
            <a:r>
              <a:rPr kumimoji="1" lang="en-US" dirty="0"/>
              <a:t> </a:t>
            </a:r>
            <a:r>
              <a:rPr kumimoji="1" lang="en-US" dirty="0" err="1"/>
              <a:t>instruksi</a:t>
            </a:r>
            <a:r>
              <a:rPr kumimoji="1" lang="en-US" dirty="0"/>
              <a:t> </a:t>
            </a:r>
            <a:r>
              <a:rPr kumimoji="1" lang="en-US" dirty="0" err="1"/>
              <a:t>dan</a:t>
            </a:r>
            <a:r>
              <a:rPr kumimoji="1" lang="en-US" dirty="0"/>
              <a:t> data yang </a:t>
            </a:r>
            <a:r>
              <a:rPr kumimoji="1" lang="en-US" dirty="0" err="1"/>
              <a:t>sedang</a:t>
            </a:r>
            <a:r>
              <a:rPr kumimoji="1" lang="en-US" dirty="0"/>
              <a:t> </a:t>
            </a:r>
            <a:r>
              <a:rPr kumimoji="1" lang="en-US" dirty="0" err="1"/>
              <a:t>diproses</a:t>
            </a:r>
            <a:r>
              <a:rPr kumimoji="1" lang="en-US" dirty="0"/>
              <a:t> </a:t>
            </a:r>
            <a:r>
              <a:rPr kumimoji="1" lang="en-US" dirty="0" err="1"/>
              <a:t>oleh</a:t>
            </a:r>
            <a:r>
              <a:rPr kumimoji="1" lang="en-US" dirty="0"/>
              <a:t> CPU </a:t>
            </a:r>
          </a:p>
          <a:p>
            <a:pPr marL="92075" indent="-92075" defTabSz="914430">
              <a:spcBef>
                <a:spcPts val="0"/>
              </a:spcBef>
            </a:pPr>
            <a:r>
              <a:rPr kumimoji="1" lang="en-US" dirty="0"/>
              <a:t> </a:t>
            </a:r>
            <a:r>
              <a:rPr kumimoji="1" lang="en-US" dirty="0" smtClean="0"/>
              <a:t>(</a:t>
            </a:r>
            <a:r>
              <a:rPr kumimoji="1" lang="en-US" dirty="0" err="1" smtClean="0"/>
              <a:t>instruksi</a:t>
            </a:r>
            <a:r>
              <a:rPr kumimoji="1" lang="en-US" dirty="0" smtClean="0"/>
              <a:t> </a:t>
            </a:r>
            <a:r>
              <a:rPr kumimoji="1" lang="en-US" dirty="0"/>
              <a:t>lain yang </a:t>
            </a:r>
            <a:r>
              <a:rPr kumimoji="1" lang="en-US" dirty="0" err="1"/>
              <a:t>menunggu</a:t>
            </a:r>
            <a:r>
              <a:rPr kumimoji="1" lang="en-US" dirty="0"/>
              <a:t> </a:t>
            </a:r>
            <a:r>
              <a:rPr kumimoji="1" lang="en-US" dirty="0" err="1"/>
              <a:t>giliran</a:t>
            </a:r>
            <a:r>
              <a:rPr kumimoji="1" lang="en-US" dirty="0"/>
              <a:t> </a:t>
            </a:r>
            <a:r>
              <a:rPr kumimoji="1" lang="en-US" dirty="0" err="1"/>
              <a:t>disimpan</a:t>
            </a:r>
            <a:r>
              <a:rPr kumimoji="1" lang="en-US" dirty="0"/>
              <a:t> di main memory )</a:t>
            </a:r>
          </a:p>
          <a:p>
            <a:pPr defTabSz="914430">
              <a:spcBef>
                <a:spcPts val="0"/>
              </a:spcBef>
              <a:buFontTx/>
              <a:buChar char="•"/>
            </a:pPr>
            <a:r>
              <a:rPr kumimoji="1" lang="en-US" dirty="0" err="1"/>
              <a:t>Terbagi</a:t>
            </a:r>
            <a:r>
              <a:rPr kumimoji="1" lang="en-US" dirty="0"/>
              <a:t> </a:t>
            </a:r>
            <a:r>
              <a:rPr kumimoji="1" lang="en-US" dirty="0" err="1"/>
              <a:t>atas</a:t>
            </a:r>
            <a:r>
              <a:rPr kumimoji="1" lang="en-US" dirty="0"/>
              <a:t> : </a:t>
            </a:r>
            <a:endParaRPr kumimoji="1" lang="id-ID" dirty="0" smtClean="0"/>
          </a:p>
          <a:p>
            <a:pPr marL="622300" indent="-622300" defTabSz="914430">
              <a:spcBef>
                <a:spcPts val="0"/>
              </a:spcBef>
            </a:pPr>
            <a:r>
              <a:rPr kumimoji="1" lang="id-ID" b="1" dirty="0"/>
              <a:t> </a:t>
            </a:r>
            <a:r>
              <a:rPr kumimoji="1" lang="id-ID" b="1" dirty="0" smtClean="0"/>
              <a:t> </a:t>
            </a:r>
            <a:r>
              <a:rPr kumimoji="1" lang="en-US" b="1" dirty="0" smtClean="0"/>
              <a:t>1</a:t>
            </a:r>
            <a:r>
              <a:rPr kumimoji="1" lang="en-US" b="1" dirty="0"/>
              <a:t>. Instruction Register ( IR ) </a:t>
            </a:r>
            <a:r>
              <a:rPr kumimoji="1" lang="en-US" b="1" dirty="0" err="1"/>
              <a:t>atau</a:t>
            </a:r>
            <a:r>
              <a:rPr kumimoji="1" lang="en-US" b="1" dirty="0"/>
              <a:t> Program Register</a:t>
            </a:r>
            <a:r>
              <a:rPr kumimoji="1" lang="en-US" dirty="0"/>
              <a:t> yang </a:t>
            </a:r>
            <a:r>
              <a:rPr kumimoji="1" lang="en-US" dirty="0" err="1"/>
              <a:t>digunakan</a:t>
            </a:r>
            <a:r>
              <a:rPr kumimoji="1" lang="en-US" dirty="0"/>
              <a:t> </a:t>
            </a:r>
            <a:r>
              <a:rPr kumimoji="1" lang="en-US" dirty="0" err="1" smtClean="0"/>
              <a:t>untuk</a:t>
            </a:r>
            <a:r>
              <a:rPr kumimoji="1" lang="id-ID" dirty="0" smtClean="0"/>
              <a:t> </a:t>
            </a:r>
            <a:r>
              <a:rPr kumimoji="1" lang="en-US" dirty="0" err="1" smtClean="0"/>
              <a:t>menyimpan</a:t>
            </a:r>
            <a:r>
              <a:rPr kumimoji="1" lang="en-US" dirty="0" smtClean="0"/>
              <a:t> </a:t>
            </a:r>
            <a:r>
              <a:rPr kumimoji="1" lang="en-US" dirty="0" err="1"/>
              <a:t>instruksi</a:t>
            </a:r>
            <a:r>
              <a:rPr kumimoji="1" lang="en-US" dirty="0"/>
              <a:t> yang </a:t>
            </a:r>
            <a:r>
              <a:rPr kumimoji="1" lang="en-US" dirty="0" err="1"/>
              <a:t>sedang</a:t>
            </a:r>
            <a:r>
              <a:rPr kumimoji="1" lang="en-US" dirty="0"/>
              <a:t> </a:t>
            </a:r>
            <a:r>
              <a:rPr kumimoji="1" lang="en-US" dirty="0" err="1"/>
              <a:t>diproses</a:t>
            </a:r>
            <a:endParaRPr kumimoji="1" lang="en-US" dirty="0"/>
          </a:p>
          <a:p>
            <a:pPr marL="622300" indent="-622300" defTabSz="914430">
              <a:spcBef>
                <a:spcPts val="0"/>
              </a:spcBef>
            </a:pPr>
            <a:r>
              <a:rPr kumimoji="1" lang="en-US" dirty="0"/>
              <a:t>   </a:t>
            </a:r>
            <a:r>
              <a:rPr kumimoji="1" lang="en-US" b="1" dirty="0" smtClean="0"/>
              <a:t>2</a:t>
            </a:r>
            <a:r>
              <a:rPr kumimoji="1" lang="en-US" b="1" dirty="0"/>
              <a:t>. Program Counter ( PC ) </a:t>
            </a:r>
            <a:r>
              <a:rPr kumimoji="1" lang="en-US" b="1" dirty="0" err="1"/>
              <a:t>atau</a:t>
            </a:r>
            <a:r>
              <a:rPr kumimoji="1" lang="en-US" b="1" dirty="0"/>
              <a:t> Control Counter / instruction counter</a:t>
            </a:r>
            <a:r>
              <a:rPr kumimoji="1" lang="en-US" dirty="0"/>
              <a:t> </a:t>
            </a:r>
            <a:r>
              <a:rPr kumimoji="1" lang="en-US" dirty="0" err="1"/>
              <a:t>adalah</a:t>
            </a:r>
            <a:r>
              <a:rPr kumimoji="1" lang="en-US" dirty="0"/>
              <a:t> </a:t>
            </a:r>
            <a:r>
              <a:rPr kumimoji="1" lang="en-US" dirty="0" smtClean="0"/>
              <a:t>register </a:t>
            </a:r>
            <a:r>
              <a:rPr kumimoji="1" lang="en-US" dirty="0"/>
              <a:t>yang </a:t>
            </a:r>
            <a:r>
              <a:rPr kumimoji="1" lang="en-US" dirty="0" err="1"/>
              <a:t>digunakan</a:t>
            </a:r>
            <a:r>
              <a:rPr kumimoji="1" lang="en-US" dirty="0"/>
              <a:t> </a:t>
            </a:r>
            <a:r>
              <a:rPr kumimoji="1" lang="en-US" dirty="0" err="1"/>
              <a:t>untuk</a:t>
            </a:r>
            <a:r>
              <a:rPr kumimoji="1" lang="en-US" dirty="0"/>
              <a:t> </a:t>
            </a:r>
            <a:r>
              <a:rPr kumimoji="1" lang="en-US" dirty="0" err="1"/>
              <a:t>menyimpan</a:t>
            </a:r>
            <a:r>
              <a:rPr kumimoji="1" lang="en-US" dirty="0"/>
              <a:t> </a:t>
            </a:r>
            <a:r>
              <a:rPr kumimoji="1" lang="en-US" dirty="0" err="1"/>
              <a:t>alamat</a:t>
            </a:r>
            <a:r>
              <a:rPr kumimoji="1" lang="en-US" dirty="0"/>
              <a:t> ( address ) </a:t>
            </a:r>
            <a:r>
              <a:rPr kumimoji="1" lang="en-US" dirty="0" err="1"/>
              <a:t>lokasi</a:t>
            </a:r>
            <a:r>
              <a:rPr kumimoji="1" lang="en-US" dirty="0"/>
              <a:t> </a:t>
            </a:r>
            <a:r>
              <a:rPr kumimoji="1" lang="en-US" dirty="0" err="1"/>
              <a:t>dari</a:t>
            </a:r>
            <a:r>
              <a:rPr kumimoji="1" lang="en-US" dirty="0"/>
              <a:t> main </a:t>
            </a:r>
          </a:p>
          <a:p>
            <a:pPr defTabSz="914430">
              <a:spcBef>
                <a:spcPts val="0"/>
              </a:spcBef>
            </a:pPr>
            <a:r>
              <a:rPr kumimoji="1" lang="en-US" dirty="0"/>
              <a:t>          </a:t>
            </a:r>
            <a:r>
              <a:rPr kumimoji="1" lang="en-US" dirty="0" smtClean="0"/>
              <a:t>memory </a:t>
            </a:r>
            <a:r>
              <a:rPr kumimoji="1" lang="en-US" dirty="0"/>
              <a:t>yang </a:t>
            </a:r>
            <a:r>
              <a:rPr kumimoji="1" lang="en-US" dirty="0" err="1"/>
              <a:t>berisi</a:t>
            </a:r>
            <a:r>
              <a:rPr kumimoji="1" lang="en-US" dirty="0"/>
              <a:t> </a:t>
            </a:r>
            <a:r>
              <a:rPr kumimoji="1" lang="en-US" dirty="0" err="1"/>
              <a:t>instruksi</a:t>
            </a:r>
            <a:r>
              <a:rPr kumimoji="1" lang="en-US" dirty="0"/>
              <a:t> yang </a:t>
            </a:r>
            <a:r>
              <a:rPr kumimoji="1" lang="en-US" dirty="0" err="1"/>
              <a:t>sedang</a:t>
            </a:r>
            <a:r>
              <a:rPr kumimoji="1" lang="en-US" dirty="0"/>
              <a:t> </a:t>
            </a:r>
            <a:r>
              <a:rPr kumimoji="1" lang="en-US" dirty="0" err="1"/>
              <a:t>diproses</a:t>
            </a:r>
            <a:r>
              <a:rPr kumimoji="1" lang="en-US" dirty="0"/>
              <a:t>.</a:t>
            </a:r>
          </a:p>
          <a:p>
            <a:pPr defTabSz="914430">
              <a:spcBef>
                <a:spcPts val="0"/>
              </a:spcBef>
              <a:buFontTx/>
              <a:buChar char="•"/>
            </a:pPr>
            <a:r>
              <a:rPr kumimoji="1" lang="en-US" dirty="0"/>
              <a:t>Register yang </a:t>
            </a:r>
            <a:r>
              <a:rPr kumimoji="1" lang="en-US" dirty="0" err="1"/>
              <a:t>berhubungan</a:t>
            </a:r>
            <a:r>
              <a:rPr kumimoji="1" lang="en-US" dirty="0"/>
              <a:t> </a:t>
            </a:r>
            <a:r>
              <a:rPr kumimoji="1" lang="en-US" dirty="0" err="1"/>
              <a:t>dengan</a:t>
            </a:r>
            <a:r>
              <a:rPr kumimoji="1" lang="en-US" dirty="0"/>
              <a:t> data yang </a:t>
            </a:r>
            <a:r>
              <a:rPr kumimoji="1" lang="en-US" dirty="0" err="1"/>
              <a:t>sedang</a:t>
            </a:r>
            <a:r>
              <a:rPr kumimoji="1" lang="en-US" dirty="0"/>
              <a:t> </a:t>
            </a:r>
            <a:r>
              <a:rPr kumimoji="1" lang="en-US" dirty="0" err="1"/>
              <a:t>diproses</a:t>
            </a:r>
            <a:r>
              <a:rPr kumimoji="1" lang="en-US" dirty="0"/>
              <a:t> </a:t>
            </a:r>
            <a:r>
              <a:rPr kumimoji="1" lang="en-US" dirty="0" err="1"/>
              <a:t>disebut</a:t>
            </a:r>
            <a:r>
              <a:rPr kumimoji="1" lang="en-US" dirty="0"/>
              <a:t> </a:t>
            </a:r>
            <a:r>
              <a:rPr kumimoji="1" lang="en-US" b="1" dirty="0"/>
              <a:t>General </a:t>
            </a:r>
            <a:r>
              <a:rPr kumimoji="1" lang="id-ID" b="1" dirty="0" smtClean="0"/>
              <a:t> </a:t>
            </a:r>
          </a:p>
          <a:p>
            <a:pPr defTabSz="914430">
              <a:spcBef>
                <a:spcPts val="0"/>
              </a:spcBef>
            </a:pPr>
            <a:r>
              <a:rPr kumimoji="1" lang="id-ID" b="1" dirty="0" smtClean="0"/>
              <a:t> </a:t>
            </a:r>
            <a:r>
              <a:rPr kumimoji="1" lang="en-US" b="1" dirty="0" smtClean="0"/>
              <a:t>Purpose  </a:t>
            </a:r>
            <a:endParaRPr kumimoji="1" lang="en-US" b="1" dirty="0"/>
          </a:p>
          <a:p>
            <a:pPr defTabSz="914430">
              <a:spcBef>
                <a:spcPts val="0"/>
              </a:spcBef>
            </a:pPr>
            <a:r>
              <a:rPr kumimoji="1" lang="en-US" b="1" dirty="0"/>
              <a:t> Register</a:t>
            </a:r>
            <a:r>
              <a:rPr kumimoji="1" lang="en-US" dirty="0"/>
              <a:t> yang </a:t>
            </a:r>
            <a:r>
              <a:rPr kumimoji="1" lang="en-US" dirty="0" err="1"/>
              <a:t>memiliki</a:t>
            </a:r>
            <a:r>
              <a:rPr kumimoji="1" lang="en-US" dirty="0"/>
              <a:t> </a:t>
            </a:r>
            <a:r>
              <a:rPr kumimoji="1" lang="en-US" dirty="0" err="1"/>
              <a:t>kegunaan</a:t>
            </a:r>
            <a:r>
              <a:rPr kumimoji="1" lang="en-US" dirty="0"/>
              <a:t> </a:t>
            </a:r>
            <a:r>
              <a:rPr kumimoji="1" lang="en-US" dirty="0" err="1"/>
              <a:t>sebagai</a:t>
            </a:r>
            <a:r>
              <a:rPr kumimoji="1" lang="en-US" dirty="0"/>
              <a:t> </a:t>
            </a:r>
            <a:r>
              <a:rPr kumimoji="1" lang="en-US" b="1" dirty="0"/>
              <a:t>Operand Register</a:t>
            </a:r>
            <a:r>
              <a:rPr kumimoji="1" lang="en-US" dirty="0"/>
              <a:t> ( </a:t>
            </a:r>
            <a:r>
              <a:rPr kumimoji="1" lang="en-US" dirty="0" err="1"/>
              <a:t>untuk</a:t>
            </a:r>
            <a:r>
              <a:rPr kumimoji="1" lang="en-US" dirty="0"/>
              <a:t> </a:t>
            </a:r>
            <a:r>
              <a:rPr kumimoji="1" lang="en-US" dirty="0" err="1"/>
              <a:t>menampung</a:t>
            </a:r>
            <a:r>
              <a:rPr kumimoji="1" lang="en-US" dirty="0"/>
              <a:t> data </a:t>
            </a:r>
            <a:r>
              <a:rPr kumimoji="1" lang="en-US" dirty="0" err="1"/>
              <a:t>atau</a:t>
            </a:r>
            <a:r>
              <a:rPr kumimoji="1" lang="en-US" dirty="0"/>
              <a:t> </a:t>
            </a:r>
            <a:r>
              <a:rPr kumimoji="1" lang="en-US" dirty="0" smtClean="0"/>
              <a:t>operand </a:t>
            </a:r>
            <a:r>
              <a:rPr kumimoji="1" lang="en-US" dirty="0"/>
              <a:t>yang </a:t>
            </a:r>
            <a:r>
              <a:rPr kumimoji="1" lang="en-US" dirty="0" err="1"/>
              <a:t>sedang</a:t>
            </a:r>
            <a:r>
              <a:rPr kumimoji="1" lang="en-US" dirty="0"/>
              <a:t> </a:t>
            </a:r>
            <a:r>
              <a:rPr kumimoji="1" lang="en-US" dirty="0" err="1"/>
              <a:t>diolah</a:t>
            </a:r>
            <a:r>
              <a:rPr kumimoji="1" lang="en-US" dirty="0"/>
              <a:t> ) &amp; </a:t>
            </a:r>
            <a:r>
              <a:rPr kumimoji="1" lang="en-US" dirty="0" err="1"/>
              <a:t>sebagai</a:t>
            </a:r>
            <a:r>
              <a:rPr kumimoji="1" lang="en-US" dirty="0"/>
              <a:t> </a:t>
            </a:r>
            <a:r>
              <a:rPr kumimoji="1" lang="en-US" b="1" dirty="0"/>
              <a:t>Accumulator</a:t>
            </a:r>
            <a:r>
              <a:rPr kumimoji="1" lang="en-US" dirty="0"/>
              <a:t> </a:t>
            </a:r>
            <a:r>
              <a:rPr kumimoji="1" lang="en-US" dirty="0" smtClean="0"/>
              <a:t>(</a:t>
            </a:r>
            <a:r>
              <a:rPr kumimoji="1" lang="en-US" dirty="0" err="1" smtClean="0"/>
              <a:t>untuk</a:t>
            </a:r>
            <a:r>
              <a:rPr kumimoji="1" lang="en-US" dirty="0" smtClean="0"/>
              <a:t> </a:t>
            </a:r>
            <a:r>
              <a:rPr kumimoji="1" lang="id-ID" dirty="0" smtClean="0"/>
              <a:t>p</a:t>
            </a:r>
            <a:r>
              <a:rPr kumimoji="1" lang="en-US" dirty="0" err="1" smtClean="0"/>
              <a:t>enyimpan</a:t>
            </a:r>
            <a:r>
              <a:rPr kumimoji="1" lang="en-US" dirty="0" smtClean="0"/>
              <a:t> </a:t>
            </a:r>
            <a:r>
              <a:rPr kumimoji="1" lang="en-US" dirty="0" err="1"/>
              <a:t>hasil</a:t>
            </a:r>
            <a:r>
              <a:rPr kumimoji="1" lang="en-US" dirty="0"/>
              <a:t> </a:t>
            </a:r>
            <a:r>
              <a:rPr kumimoji="1" lang="en-US" dirty="0" err="1"/>
              <a:t>dari</a:t>
            </a:r>
            <a:r>
              <a:rPr kumimoji="1" lang="en-US" dirty="0"/>
              <a:t> </a:t>
            </a:r>
            <a:r>
              <a:rPr kumimoji="1" lang="en-US" dirty="0" err="1"/>
              <a:t>operasi</a:t>
            </a:r>
            <a:r>
              <a:rPr kumimoji="1" lang="en-US" dirty="0"/>
              <a:t> </a:t>
            </a:r>
            <a:r>
              <a:rPr kumimoji="1" lang="en-US" dirty="0" err="1" smtClean="0"/>
              <a:t>aritmatika</a:t>
            </a:r>
            <a:r>
              <a:rPr kumimoji="1" lang="en-US" dirty="0" smtClean="0"/>
              <a:t> </a:t>
            </a:r>
            <a:r>
              <a:rPr kumimoji="1" lang="en-US" dirty="0" err="1"/>
              <a:t>dan</a:t>
            </a:r>
            <a:r>
              <a:rPr kumimoji="1" lang="en-US" dirty="0"/>
              <a:t> </a:t>
            </a:r>
            <a:r>
              <a:rPr kumimoji="1" lang="en-US" dirty="0" err="1"/>
              <a:t>logika</a:t>
            </a:r>
            <a:r>
              <a:rPr kumimoji="1" lang="en-US" dirty="0"/>
              <a:t> yang </a:t>
            </a:r>
            <a:r>
              <a:rPr kumimoji="1" lang="en-US" dirty="0" err="1"/>
              <a:t>dilakukan</a:t>
            </a:r>
            <a:r>
              <a:rPr kumimoji="1" lang="en-US" dirty="0"/>
              <a:t> </a:t>
            </a:r>
            <a:r>
              <a:rPr kumimoji="1" lang="en-US" dirty="0" smtClean="0"/>
              <a:t>ALU).</a:t>
            </a:r>
            <a:endParaRPr kumimoji="1" lang="en-US" dirty="0"/>
          </a:p>
        </p:txBody>
      </p:sp>
    </p:spTree>
    <p:extLst>
      <p:ext uri="{BB962C8B-B14F-4D97-AF65-F5344CB8AC3E}">
        <p14:creationId xmlns:p14="http://schemas.microsoft.com/office/powerpoint/2010/main" val="18428368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20483"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20484"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B760181B-78F6-45BD-8561-2ADC4DF050E4}" type="slidenum">
              <a:rPr lang="en-US" sz="900"/>
              <a:pPr/>
              <a:t>34</a:t>
            </a:fld>
            <a:endParaRPr lang="en-US" sz="900"/>
          </a:p>
        </p:txBody>
      </p:sp>
      <p:sp>
        <p:nvSpPr>
          <p:cNvPr id="20485" name="Rectangle 2"/>
          <p:cNvSpPr>
            <a:spLocks noChangeArrowheads="1"/>
          </p:cNvSpPr>
          <p:nvPr/>
        </p:nvSpPr>
        <p:spPr bwMode="auto">
          <a:xfrm>
            <a:off x="457882" y="2744391"/>
            <a:ext cx="1523748" cy="16743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C P U</a:t>
            </a:r>
          </a:p>
        </p:txBody>
      </p:sp>
      <p:sp>
        <p:nvSpPr>
          <p:cNvPr id="20486" name="Rectangle 3"/>
          <p:cNvSpPr>
            <a:spLocks noChangeArrowheads="1"/>
          </p:cNvSpPr>
          <p:nvPr/>
        </p:nvSpPr>
        <p:spPr bwMode="auto">
          <a:xfrm>
            <a:off x="2971687" y="2970609"/>
            <a:ext cx="2895878" cy="122039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CACHE </a:t>
            </a:r>
          </a:p>
          <a:p>
            <a:pPr algn="ctr" defTabSz="914430"/>
            <a:r>
              <a:rPr lang="en-US" sz="2400">
                <a:latin typeface="Times New Roman" pitchFamily="18" charset="0"/>
              </a:rPr>
              <a:t>MEMORY</a:t>
            </a:r>
          </a:p>
        </p:txBody>
      </p:sp>
      <p:sp>
        <p:nvSpPr>
          <p:cNvPr id="20487" name="Rectangle 4"/>
          <p:cNvSpPr>
            <a:spLocks noChangeArrowheads="1"/>
          </p:cNvSpPr>
          <p:nvPr/>
        </p:nvSpPr>
        <p:spPr bwMode="auto">
          <a:xfrm>
            <a:off x="6828814" y="2714625"/>
            <a:ext cx="1842143" cy="16743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MAIN</a:t>
            </a:r>
          </a:p>
          <a:p>
            <a:pPr algn="ctr" defTabSz="914430"/>
            <a:r>
              <a:rPr lang="en-US" sz="2400">
                <a:latin typeface="Times New Roman" pitchFamily="18" charset="0"/>
              </a:rPr>
              <a:t>MEMORY</a:t>
            </a:r>
          </a:p>
        </p:txBody>
      </p:sp>
      <p:cxnSp>
        <p:nvCxnSpPr>
          <p:cNvPr id="20488" name="AutoShape 5"/>
          <p:cNvCxnSpPr>
            <a:cxnSpLocks noChangeShapeType="1"/>
            <a:stCxn id="20485" idx="3"/>
            <a:endCxn id="20486" idx="1"/>
          </p:cNvCxnSpPr>
          <p:nvPr/>
        </p:nvCxnSpPr>
        <p:spPr bwMode="auto">
          <a:xfrm flipV="1">
            <a:off x="1981631" y="3580805"/>
            <a:ext cx="990056" cy="1489"/>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9" name="AutoShape 6"/>
          <p:cNvCxnSpPr>
            <a:cxnSpLocks noChangeShapeType="1"/>
          </p:cNvCxnSpPr>
          <p:nvPr/>
        </p:nvCxnSpPr>
        <p:spPr bwMode="auto">
          <a:xfrm>
            <a:off x="5882726" y="3571875"/>
            <a:ext cx="873312"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0" name="Rectangle 7"/>
          <p:cNvSpPr>
            <a:spLocks noChangeArrowheads="1"/>
          </p:cNvSpPr>
          <p:nvPr/>
        </p:nvSpPr>
        <p:spPr bwMode="auto">
          <a:xfrm>
            <a:off x="457882" y="990600"/>
            <a:ext cx="8457176" cy="152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900" dirty="0" err="1"/>
              <a:t>Sebagai</a:t>
            </a:r>
            <a:r>
              <a:rPr kumimoji="1" lang="en-US" sz="1900" dirty="0"/>
              <a:t> </a:t>
            </a:r>
            <a:r>
              <a:rPr kumimoji="1" lang="en-US" sz="1900" dirty="0" err="1"/>
              <a:t>tambahan</a:t>
            </a:r>
            <a:r>
              <a:rPr kumimoji="1" lang="en-US" sz="1900" dirty="0"/>
              <a:t> </a:t>
            </a:r>
            <a:r>
              <a:rPr kumimoji="1" lang="en-US" sz="1900" dirty="0" err="1"/>
              <a:t>dari</a:t>
            </a:r>
            <a:r>
              <a:rPr kumimoji="1" lang="en-US" sz="1900" dirty="0"/>
              <a:t> Register, </a:t>
            </a:r>
            <a:r>
              <a:rPr kumimoji="1" lang="en-US" sz="1900" dirty="0" err="1"/>
              <a:t>beberapa</a:t>
            </a:r>
            <a:r>
              <a:rPr kumimoji="1" lang="en-US" sz="1900" dirty="0"/>
              <a:t> CPU </a:t>
            </a:r>
            <a:r>
              <a:rPr kumimoji="1" lang="en-US" sz="1900" dirty="0" err="1"/>
              <a:t>menggunakan</a:t>
            </a:r>
            <a:r>
              <a:rPr kumimoji="1" lang="en-US" sz="1900" dirty="0"/>
              <a:t> </a:t>
            </a:r>
            <a:r>
              <a:rPr kumimoji="1" lang="en-US" sz="1900" dirty="0" err="1"/>
              <a:t>suatu</a:t>
            </a:r>
            <a:r>
              <a:rPr kumimoji="1" lang="en-US" sz="1900" dirty="0"/>
              <a:t> </a:t>
            </a:r>
          </a:p>
          <a:p>
            <a:pPr defTabSz="914430">
              <a:spcBef>
                <a:spcPct val="30000"/>
              </a:spcBef>
            </a:pPr>
            <a:r>
              <a:rPr kumimoji="1" lang="en-US" sz="1900" b="1" dirty="0"/>
              <a:t>Cache Memory /</a:t>
            </a:r>
            <a:r>
              <a:rPr kumimoji="1" lang="en-US" sz="1900" dirty="0"/>
              <a:t> </a:t>
            </a:r>
            <a:r>
              <a:rPr kumimoji="1" lang="en-US" sz="1900" b="1" dirty="0"/>
              <a:t>Scratch-pad Memory / High-speed buffer / Buffer </a:t>
            </a:r>
          </a:p>
          <a:p>
            <a:pPr defTabSz="914430">
              <a:spcBef>
                <a:spcPct val="30000"/>
              </a:spcBef>
            </a:pPr>
            <a:r>
              <a:rPr kumimoji="1" lang="en-US" sz="1900" b="1" dirty="0"/>
              <a:t>Memory</a:t>
            </a:r>
            <a:r>
              <a:rPr kumimoji="1" lang="en-US" sz="1900" dirty="0"/>
              <a:t> </a:t>
            </a:r>
            <a:r>
              <a:rPr kumimoji="1" lang="en-US" sz="1900" dirty="0" err="1"/>
              <a:t>dengan</a:t>
            </a:r>
            <a:r>
              <a:rPr kumimoji="1" lang="en-US" sz="1900" dirty="0"/>
              <a:t> </a:t>
            </a:r>
            <a:r>
              <a:rPr kumimoji="1" lang="en-US" sz="1900" dirty="0" err="1"/>
              <a:t>tujuan</a:t>
            </a:r>
            <a:r>
              <a:rPr kumimoji="1" lang="en-US" sz="1900" dirty="0"/>
              <a:t> agar </a:t>
            </a:r>
            <a:r>
              <a:rPr kumimoji="1" lang="en-US" sz="1900" dirty="0" err="1"/>
              <a:t>kerja</a:t>
            </a:r>
            <a:r>
              <a:rPr kumimoji="1" lang="en-US" sz="1900" dirty="0"/>
              <a:t> </a:t>
            </a:r>
            <a:r>
              <a:rPr kumimoji="1" lang="en-US" sz="1900" dirty="0" err="1"/>
              <a:t>dari</a:t>
            </a:r>
            <a:r>
              <a:rPr kumimoji="1" lang="en-US" sz="1900" dirty="0"/>
              <a:t> CPU </a:t>
            </a:r>
            <a:r>
              <a:rPr kumimoji="1" lang="en-US" sz="1900" dirty="0" err="1"/>
              <a:t>lebih</a:t>
            </a:r>
            <a:r>
              <a:rPr kumimoji="1" lang="en-US" sz="1900" dirty="0"/>
              <a:t> </a:t>
            </a:r>
            <a:r>
              <a:rPr kumimoji="1" lang="en-US" sz="1900" dirty="0" err="1"/>
              <a:t>efisien</a:t>
            </a:r>
            <a:r>
              <a:rPr kumimoji="1" lang="en-US" sz="1900" dirty="0"/>
              <a:t> </a:t>
            </a:r>
            <a:r>
              <a:rPr kumimoji="1" lang="en-US" sz="1900" dirty="0" err="1"/>
              <a:t>dan</a:t>
            </a:r>
            <a:r>
              <a:rPr kumimoji="1" lang="en-US" sz="1900" dirty="0"/>
              <a:t> </a:t>
            </a:r>
            <a:r>
              <a:rPr kumimoji="1" lang="en-US" sz="1900" dirty="0" err="1"/>
              <a:t>dapat</a:t>
            </a:r>
            <a:r>
              <a:rPr kumimoji="1" lang="en-US" sz="1900" dirty="0"/>
              <a:t> </a:t>
            </a:r>
          </a:p>
          <a:p>
            <a:pPr defTabSz="914430">
              <a:spcBef>
                <a:spcPct val="30000"/>
              </a:spcBef>
            </a:pPr>
            <a:r>
              <a:rPr kumimoji="1" lang="en-US" sz="1900" dirty="0" err="1"/>
              <a:t>mengurangi</a:t>
            </a:r>
            <a:r>
              <a:rPr kumimoji="1" lang="en-US" sz="1900" dirty="0"/>
              <a:t> </a:t>
            </a:r>
            <a:r>
              <a:rPr kumimoji="1" lang="en-US" sz="1900" dirty="0" err="1"/>
              <a:t>waktu</a:t>
            </a:r>
            <a:r>
              <a:rPr kumimoji="1" lang="en-US" sz="1900" dirty="0"/>
              <a:t> yang </a:t>
            </a:r>
            <a:r>
              <a:rPr kumimoji="1" lang="en-US" sz="1900" dirty="0" err="1"/>
              <a:t>terbuang</a:t>
            </a:r>
            <a:r>
              <a:rPr kumimoji="1" lang="en-US" sz="1900" dirty="0"/>
              <a:t>.</a:t>
            </a:r>
          </a:p>
        </p:txBody>
      </p:sp>
    </p:spTree>
    <p:extLst>
      <p:ext uri="{BB962C8B-B14F-4D97-AF65-F5344CB8AC3E}">
        <p14:creationId xmlns:p14="http://schemas.microsoft.com/office/powerpoint/2010/main" val="18123483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21507"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21508"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702399E5-AF2A-4ED9-AD6B-B2DDF3F23367}" type="slidenum">
              <a:rPr lang="en-US" sz="900"/>
              <a:pPr/>
              <a:t>35</a:t>
            </a:fld>
            <a:endParaRPr lang="en-US" sz="900"/>
          </a:p>
        </p:txBody>
      </p:sp>
      <p:sp>
        <p:nvSpPr>
          <p:cNvPr id="21509" name="AutoShape 2"/>
          <p:cNvSpPr>
            <a:spLocks noChangeArrowheads="1"/>
          </p:cNvSpPr>
          <p:nvPr/>
        </p:nvSpPr>
        <p:spPr bwMode="auto">
          <a:xfrm>
            <a:off x="2286379" y="305098"/>
            <a:ext cx="4342301" cy="837902"/>
          </a:xfrm>
          <a:prstGeom prst="downArrowCallout">
            <a:avLst>
              <a:gd name="adj1" fmla="val 127176"/>
              <a:gd name="adj2" fmla="val 127176"/>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EXTERNAL MEMORY</a:t>
            </a:r>
          </a:p>
        </p:txBody>
      </p:sp>
      <p:sp>
        <p:nvSpPr>
          <p:cNvPr id="21510" name="Line 3"/>
          <p:cNvSpPr>
            <a:spLocks noChangeShapeType="1"/>
          </p:cNvSpPr>
          <p:nvPr/>
        </p:nvSpPr>
        <p:spPr bwMode="auto">
          <a:xfrm>
            <a:off x="457882" y="1218903"/>
            <a:ext cx="8000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11" name="Line 4"/>
          <p:cNvSpPr>
            <a:spLocks noChangeShapeType="1"/>
          </p:cNvSpPr>
          <p:nvPr/>
        </p:nvSpPr>
        <p:spPr bwMode="auto">
          <a:xfrm>
            <a:off x="457882" y="1218903"/>
            <a:ext cx="0" cy="382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12" name="Line 5"/>
          <p:cNvSpPr>
            <a:spLocks noChangeShapeType="1"/>
          </p:cNvSpPr>
          <p:nvPr/>
        </p:nvSpPr>
        <p:spPr bwMode="auto">
          <a:xfrm>
            <a:off x="8458693" y="1218903"/>
            <a:ext cx="0" cy="382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13" name="Rectangle 6"/>
          <p:cNvSpPr>
            <a:spLocks noChangeArrowheads="1"/>
          </p:cNvSpPr>
          <p:nvPr/>
        </p:nvSpPr>
        <p:spPr bwMode="auto">
          <a:xfrm>
            <a:off x="228942" y="1601391"/>
            <a:ext cx="914248"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600"/>
              <a:t>SASD</a:t>
            </a:r>
          </a:p>
        </p:txBody>
      </p:sp>
      <p:sp>
        <p:nvSpPr>
          <p:cNvPr id="21514" name="Rectangle 7"/>
          <p:cNvSpPr>
            <a:spLocks noChangeArrowheads="1"/>
          </p:cNvSpPr>
          <p:nvPr/>
        </p:nvSpPr>
        <p:spPr bwMode="auto">
          <a:xfrm>
            <a:off x="8076619" y="1601391"/>
            <a:ext cx="751963" cy="33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600"/>
              <a:t>DASD</a:t>
            </a:r>
          </a:p>
        </p:txBody>
      </p:sp>
      <p:sp>
        <p:nvSpPr>
          <p:cNvPr id="21515" name="Line 8"/>
          <p:cNvSpPr>
            <a:spLocks noChangeShapeType="1"/>
          </p:cNvSpPr>
          <p:nvPr/>
        </p:nvSpPr>
        <p:spPr bwMode="auto">
          <a:xfrm>
            <a:off x="457882" y="2056805"/>
            <a:ext cx="0" cy="15254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16" name="Line 9"/>
          <p:cNvSpPr>
            <a:spLocks noChangeShapeType="1"/>
          </p:cNvSpPr>
          <p:nvPr/>
        </p:nvSpPr>
        <p:spPr bwMode="auto">
          <a:xfrm>
            <a:off x="457882" y="2361903"/>
            <a:ext cx="303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17" name="Line 10"/>
          <p:cNvSpPr>
            <a:spLocks noChangeShapeType="1"/>
          </p:cNvSpPr>
          <p:nvPr/>
        </p:nvSpPr>
        <p:spPr bwMode="auto">
          <a:xfrm>
            <a:off x="457882" y="2970609"/>
            <a:ext cx="303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18" name="Line 11"/>
          <p:cNvSpPr>
            <a:spLocks noChangeShapeType="1"/>
          </p:cNvSpPr>
          <p:nvPr/>
        </p:nvSpPr>
        <p:spPr bwMode="auto">
          <a:xfrm>
            <a:off x="457882" y="3582293"/>
            <a:ext cx="303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19" name="Rectangle 12"/>
          <p:cNvSpPr>
            <a:spLocks noChangeArrowheads="1"/>
          </p:cNvSpPr>
          <p:nvPr/>
        </p:nvSpPr>
        <p:spPr bwMode="auto">
          <a:xfrm>
            <a:off x="685307" y="2254746"/>
            <a:ext cx="1207216"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r>
              <a:rPr kumimoji="1" lang="en-US" sz="1200"/>
              <a:t>PUNCH CARD</a:t>
            </a:r>
          </a:p>
        </p:txBody>
      </p:sp>
      <p:sp>
        <p:nvSpPr>
          <p:cNvPr id="21520" name="Rectangle 13"/>
          <p:cNvSpPr>
            <a:spLocks noChangeArrowheads="1"/>
          </p:cNvSpPr>
          <p:nvPr/>
        </p:nvSpPr>
        <p:spPr bwMode="auto">
          <a:xfrm>
            <a:off x="685307" y="2789039"/>
            <a:ext cx="1125527"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PAPER TAPE</a:t>
            </a:r>
          </a:p>
        </p:txBody>
      </p:sp>
      <p:sp>
        <p:nvSpPr>
          <p:cNvPr id="21521" name="Rectangle 14"/>
          <p:cNvSpPr>
            <a:spLocks noChangeArrowheads="1"/>
          </p:cNvSpPr>
          <p:nvPr/>
        </p:nvSpPr>
        <p:spPr bwMode="auto">
          <a:xfrm>
            <a:off x="685308" y="3397746"/>
            <a:ext cx="1428687"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MAGNETIC TAPE</a:t>
            </a:r>
          </a:p>
        </p:txBody>
      </p:sp>
      <p:sp>
        <p:nvSpPr>
          <p:cNvPr id="21522" name="Line 15"/>
          <p:cNvSpPr>
            <a:spLocks noChangeShapeType="1"/>
          </p:cNvSpPr>
          <p:nvPr/>
        </p:nvSpPr>
        <p:spPr bwMode="auto">
          <a:xfrm>
            <a:off x="990057" y="3658196"/>
            <a:ext cx="0" cy="1522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23" name="Line 16"/>
          <p:cNvSpPr>
            <a:spLocks noChangeShapeType="1"/>
          </p:cNvSpPr>
          <p:nvPr/>
        </p:nvSpPr>
        <p:spPr bwMode="auto">
          <a:xfrm>
            <a:off x="990057" y="4037708"/>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24" name="Line 17"/>
          <p:cNvSpPr>
            <a:spLocks noChangeShapeType="1"/>
          </p:cNvSpPr>
          <p:nvPr/>
        </p:nvSpPr>
        <p:spPr bwMode="auto">
          <a:xfrm>
            <a:off x="990057" y="4647903"/>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25" name="Line 18"/>
          <p:cNvSpPr>
            <a:spLocks noChangeShapeType="1"/>
          </p:cNvSpPr>
          <p:nvPr/>
        </p:nvSpPr>
        <p:spPr bwMode="auto">
          <a:xfrm>
            <a:off x="990057" y="5180708"/>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26" name="Rectangle 19"/>
          <p:cNvSpPr>
            <a:spLocks noChangeArrowheads="1"/>
          </p:cNvSpPr>
          <p:nvPr/>
        </p:nvSpPr>
        <p:spPr bwMode="auto">
          <a:xfrm>
            <a:off x="1294807" y="3932039"/>
            <a:ext cx="1276146"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REEL TO REEL</a:t>
            </a:r>
          </a:p>
        </p:txBody>
      </p:sp>
      <p:sp>
        <p:nvSpPr>
          <p:cNvPr id="21527" name="Rectangle 20"/>
          <p:cNvSpPr>
            <a:spLocks noChangeArrowheads="1"/>
          </p:cNvSpPr>
          <p:nvPr/>
        </p:nvSpPr>
        <p:spPr bwMode="auto">
          <a:xfrm>
            <a:off x="1294806" y="4540746"/>
            <a:ext cx="1518905"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CARTRIDGE TAPE</a:t>
            </a:r>
          </a:p>
        </p:txBody>
      </p:sp>
      <p:sp>
        <p:nvSpPr>
          <p:cNvPr id="21528" name="Rectangle 21"/>
          <p:cNvSpPr>
            <a:spLocks noChangeArrowheads="1"/>
          </p:cNvSpPr>
          <p:nvPr/>
        </p:nvSpPr>
        <p:spPr bwMode="auto">
          <a:xfrm>
            <a:off x="1294807" y="5075039"/>
            <a:ext cx="997223"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CASSETTE</a:t>
            </a:r>
          </a:p>
        </p:txBody>
      </p:sp>
      <p:sp>
        <p:nvSpPr>
          <p:cNvPr id="21529" name="Line 22"/>
          <p:cNvSpPr>
            <a:spLocks noChangeShapeType="1"/>
          </p:cNvSpPr>
          <p:nvPr/>
        </p:nvSpPr>
        <p:spPr bwMode="auto">
          <a:xfrm>
            <a:off x="8458693" y="1905000"/>
            <a:ext cx="0" cy="37340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30" name="Line 23"/>
          <p:cNvSpPr>
            <a:spLocks noChangeShapeType="1"/>
          </p:cNvSpPr>
          <p:nvPr/>
        </p:nvSpPr>
        <p:spPr bwMode="auto">
          <a:xfrm flipH="1">
            <a:off x="8076619" y="2132708"/>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31" name="Line 24"/>
          <p:cNvSpPr>
            <a:spLocks noChangeShapeType="1"/>
          </p:cNvSpPr>
          <p:nvPr/>
        </p:nvSpPr>
        <p:spPr bwMode="auto">
          <a:xfrm flipH="1">
            <a:off x="8076619" y="4266903"/>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32" name="Line 25"/>
          <p:cNvSpPr>
            <a:spLocks noChangeShapeType="1"/>
          </p:cNvSpPr>
          <p:nvPr/>
        </p:nvSpPr>
        <p:spPr bwMode="auto">
          <a:xfrm flipH="1">
            <a:off x="8076619" y="3582293"/>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33" name="Line 26"/>
          <p:cNvSpPr>
            <a:spLocks noChangeShapeType="1"/>
          </p:cNvSpPr>
          <p:nvPr/>
        </p:nvSpPr>
        <p:spPr bwMode="auto">
          <a:xfrm flipH="1">
            <a:off x="8076619" y="4953000"/>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34" name="Line 27"/>
          <p:cNvSpPr>
            <a:spLocks noChangeShapeType="1"/>
          </p:cNvSpPr>
          <p:nvPr/>
        </p:nvSpPr>
        <p:spPr bwMode="auto">
          <a:xfrm flipH="1">
            <a:off x="8076619" y="5639098"/>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35" name="Rectangle 28"/>
          <p:cNvSpPr>
            <a:spLocks noChangeArrowheads="1"/>
          </p:cNvSpPr>
          <p:nvPr/>
        </p:nvSpPr>
        <p:spPr bwMode="auto">
          <a:xfrm>
            <a:off x="5270195" y="5430739"/>
            <a:ext cx="2387476"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r>
              <a:rPr kumimoji="1" lang="en-US" sz="1200"/>
              <a:t>MEGNETIC DUBBLE MEMORY</a:t>
            </a:r>
          </a:p>
        </p:txBody>
      </p:sp>
      <p:sp>
        <p:nvSpPr>
          <p:cNvPr id="21536" name="Rectangle 29"/>
          <p:cNvSpPr>
            <a:spLocks noChangeArrowheads="1"/>
          </p:cNvSpPr>
          <p:nvPr/>
        </p:nvSpPr>
        <p:spPr bwMode="auto">
          <a:xfrm>
            <a:off x="6201121" y="4836914"/>
            <a:ext cx="1500566"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MAGNETIC DRUM</a:t>
            </a:r>
          </a:p>
        </p:txBody>
      </p:sp>
      <p:sp>
        <p:nvSpPr>
          <p:cNvPr id="21537" name="Rectangle 30"/>
          <p:cNvSpPr>
            <a:spLocks noChangeArrowheads="1"/>
          </p:cNvSpPr>
          <p:nvPr/>
        </p:nvSpPr>
        <p:spPr bwMode="auto">
          <a:xfrm>
            <a:off x="6477063" y="4159746"/>
            <a:ext cx="1239982"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OPTICAL DISK</a:t>
            </a:r>
          </a:p>
        </p:txBody>
      </p:sp>
      <p:sp>
        <p:nvSpPr>
          <p:cNvPr id="21538" name="Rectangle 31"/>
          <p:cNvSpPr>
            <a:spLocks noChangeArrowheads="1"/>
          </p:cNvSpPr>
          <p:nvPr/>
        </p:nvSpPr>
        <p:spPr bwMode="auto">
          <a:xfrm>
            <a:off x="5778110" y="3543598"/>
            <a:ext cx="1896572"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TAPE STRIP CATRIDGE</a:t>
            </a:r>
          </a:p>
        </p:txBody>
      </p:sp>
      <p:sp>
        <p:nvSpPr>
          <p:cNvPr id="21539" name="Rectangle 32"/>
          <p:cNvSpPr>
            <a:spLocks noChangeArrowheads="1"/>
          </p:cNvSpPr>
          <p:nvPr/>
        </p:nvSpPr>
        <p:spPr bwMode="auto">
          <a:xfrm>
            <a:off x="6323931" y="2025552"/>
            <a:ext cx="1399577"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MAGNETIC DISK</a:t>
            </a:r>
          </a:p>
        </p:txBody>
      </p:sp>
      <p:sp>
        <p:nvSpPr>
          <p:cNvPr id="21540" name="Line 33"/>
          <p:cNvSpPr>
            <a:spLocks noChangeShapeType="1"/>
          </p:cNvSpPr>
          <p:nvPr/>
        </p:nvSpPr>
        <p:spPr bwMode="auto">
          <a:xfrm flipH="1">
            <a:off x="5867564" y="2439293"/>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41" name="Line 34"/>
          <p:cNvSpPr>
            <a:spLocks noChangeShapeType="1"/>
          </p:cNvSpPr>
          <p:nvPr/>
        </p:nvSpPr>
        <p:spPr bwMode="auto">
          <a:xfrm>
            <a:off x="6249638" y="1677293"/>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42" name="Line 35"/>
          <p:cNvSpPr>
            <a:spLocks noChangeShapeType="1"/>
          </p:cNvSpPr>
          <p:nvPr/>
        </p:nvSpPr>
        <p:spPr bwMode="auto">
          <a:xfrm>
            <a:off x="5867564" y="2820293"/>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43" name="Line 36"/>
          <p:cNvSpPr>
            <a:spLocks noChangeShapeType="1"/>
          </p:cNvSpPr>
          <p:nvPr/>
        </p:nvSpPr>
        <p:spPr bwMode="auto">
          <a:xfrm>
            <a:off x="5867564" y="1677293"/>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44" name="Line 37"/>
          <p:cNvSpPr>
            <a:spLocks noChangeShapeType="1"/>
          </p:cNvSpPr>
          <p:nvPr/>
        </p:nvSpPr>
        <p:spPr bwMode="auto">
          <a:xfrm>
            <a:off x="5867564" y="2056805"/>
            <a:ext cx="3820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45" name="Rectangle 38"/>
          <p:cNvSpPr>
            <a:spLocks noChangeArrowheads="1"/>
          </p:cNvSpPr>
          <p:nvPr/>
        </p:nvSpPr>
        <p:spPr bwMode="auto">
          <a:xfrm>
            <a:off x="4724374" y="2771180"/>
            <a:ext cx="1021268"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HARD DISK</a:t>
            </a:r>
          </a:p>
        </p:txBody>
      </p:sp>
      <p:sp>
        <p:nvSpPr>
          <p:cNvPr id="21546" name="Rectangle 39"/>
          <p:cNvSpPr>
            <a:spLocks noChangeArrowheads="1"/>
          </p:cNvSpPr>
          <p:nvPr/>
        </p:nvSpPr>
        <p:spPr bwMode="auto">
          <a:xfrm>
            <a:off x="4648566" y="2390180"/>
            <a:ext cx="1096610"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HARD CARD</a:t>
            </a:r>
          </a:p>
        </p:txBody>
      </p:sp>
      <p:sp>
        <p:nvSpPr>
          <p:cNvPr id="21547" name="Rectangle 40"/>
          <p:cNvSpPr>
            <a:spLocks noChangeArrowheads="1"/>
          </p:cNvSpPr>
          <p:nvPr/>
        </p:nvSpPr>
        <p:spPr bwMode="auto">
          <a:xfrm>
            <a:off x="4800183" y="1931789"/>
            <a:ext cx="912264"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MINI DISK</a:t>
            </a:r>
          </a:p>
        </p:txBody>
      </p:sp>
      <p:sp>
        <p:nvSpPr>
          <p:cNvPr id="21548" name="Rectangle 41"/>
          <p:cNvSpPr>
            <a:spLocks noChangeArrowheads="1"/>
          </p:cNvSpPr>
          <p:nvPr/>
        </p:nvSpPr>
        <p:spPr bwMode="auto">
          <a:xfrm>
            <a:off x="4572758" y="1552278"/>
            <a:ext cx="1099816"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MICRO DISK</a:t>
            </a:r>
          </a:p>
        </p:txBody>
      </p:sp>
      <p:sp>
        <p:nvSpPr>
          <p:cNvPr id="21549" name="Line 42"/>
          <p:cNvSpPr>
            <a:spLocks noChangeShapeType="1"/>
          </p:cNvSpPr>
          <p:nvPr/>
        </p:nvSpPr>
        <p:spPr bwMode="auto">
          <a:xfrm flipH="1">
            <a:off x="4266493" y="2361903"/>
            <a:ext cx="306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50" name="Line 43"/>
          <p:cNvSpPr>
            <a:spLocks noChangeShapeType="1"/>
          </p:cNvSpPr>
          <p:nvPr/>
        </p:nvSpPr>
        <p:spPr bwMode="auto">
          <a:xfrm>
            <a:off x="4572758" y="2361903"/>
            <a:ext cx="0" cy="18290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51" name="Line 44"/>
          <p:cNvSpPr>
            <a:spLocks noChangeShapeType="1"/>
          </p:cNvSpPr>
          <p:nvPr/>
        </p:nvSpPr>
        <p:spPr bwMode="auto">
          <a:xfrm flipH="1">
            <a:off x="4266493" y="3199805"/>
            <a:ext cx="306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52" name="Line 45"/>
          <p:cNvSpPr>
            <a:spLocks noChangeShapeType="1"/>
          </p:cNvSpPr>
          <p:nvPr/>
        </p:nvSpPr>
        <p:spPr bwMode="auto">
          <a:xfrm flipH="1">
            <a:off x="4266493" y="4113609"/>
            <a:ext cx="306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53" name="Rectangle 46"/>
          <p:cNvSpPr>
            <a:spLocks noChangeArrowheads="1"/>
          </p:cNvSpPr>
          <p:nvPr/>
        </p:nvSpPr>
        <p:spPr bwMode="auto">
          <a:xfrm>
            <a:off x="3658511" y="3990083"/>
            <a:ext cx="1087440" cy="51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DISK </a:t>
            </a:r>
          </a:p>
          <a:p>
            <a:pPr defTabSz="914430">
              <a:spcBef>
                <a:spcPct val="30000"/>
              </a:spcBef>
            </a:pPr>
            <a:r>
              <a:rPr kumimoji="1" lang="en-US" sz="1200"/>
              <a:t>CARTRIDGE</a:t>
            </a:r>
          </a:p>
        </p:txBody>
      </p:sp>
      <p:sp>
        <p:nvSpPr>
          <p:cNvPr id="21554" name="Rectangle 47"/>
          <p:cNvSpPr>
            <a:spLocks noChangeArrowheads="1"/>
          </p:cNvSpPr>
          <p:nvPr/>
        </p:nvSpPr>
        <p:spPr bwMode="auto">
          <a:xfrm>
            <a:off x="2666938" y="3048000"/>
            <a:ext cx="2422834" cy="51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200"/>
              <a:t>FIXED DISK</a:t>
            </a:r>
          </a:p>
          <a:p>
            <a:pPr defTabSz="914430">
              <a:spcBef>
                <a:spcPct val="30000"/>
              </a:spcBef>
            </a:pPr>
            <a:r>
              <a:rPr kumimoji="1" lang="en-US" sz="1200"/>
              <a:t>(WINCHESTER DISK)</a:t>
            </a:r>
          </a:p>
        </p:txBody>
      </p:sp>
      <p:sp>
        <p:nvSpPr>
          <p:cNvPr id="21555" name="Rectangle 48"/>
          <p:cNvSpPr>
            <a:spLocks noChangeArrowheads="1"/>
          </p:cNvSpPr>
          <p:nvPr/>
        </p:nvSpPr>
        <p:spPr bwMode="auto">
          <a:xfrm>
            <a:off x="2591129" y="2236887"/>
            <a:ext cx="1532433" cy="51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REMOVABLE DISK</a:t>
            </a:r>
          </a:p>
          <a:p>
            <a:pPr defTabSz="914430">
              <a:spcBef>
                <a:spcPct val="30000"/>
              </a:spcBef>
            </a:pPr>
            <a:r>
              <a:rPr kumimoji="1" lang="en-US" sz="1200"/>
              <a:t>( DISK PACK )</a:t>
            </a:r>
          </a:p>
        </p:txBody>
      </p:sp>
      <p:sp>
        <p:nvSpPr>
          <p:cNvPr id="21556" name="Line 49"/>
          <p:cNvSpPr>
            <a:spLocks noChangeShapeType="1"/>
          </p:cNvSpPr>
          <p:nvPr/>
        </p:nvSpPr>
        <p:spPr bwMode="auto">
          <a:xfrm>
            <a:off x="4572758" y="2914055"/>
            <a:ext cx="25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1557" name="Line 50"/>
          <p:cNvSpPr>
            <a:spLocks noChangeShapeType="1"/>
          </p:cNvSpPr>
          <p:nvPr/>
        </p:nvSpPr>
        <p:spPr bwMode="auto">
          <a:xfrm>
            <a:off x="6222347" y="2169914"/>
            <a:ext cx="191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Tree>
    <p:extLst>
      <p:ext uri="{BB962C8B-B14F-4D97-AF65-F5344CB8AC3E}">
        <p14:creationId xmlns:p14="http://schemas.microsoft.com/office/powerpoint/2010/main" val="11654141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02" name="Rectangle 2"/>
          <p:cNvSpPr>
            <a:spLocks noGrp="1" noChangeArrowheads="1"/>
          </p:cNvSpPr>
          <p:nvPr>
            <p:ph type="title" idx="4294967295"/>
          </p:nvPr>
        </p:nvSpPr>
        <p:spPr>
          <a:xfrm>
            <a:off x="990600" y="1143000"/>
            <a:ext cx="5562600" cy="914400"/>
          </a:xfrm>
        </p:spPr>
        <p:txBody>
          <a:bodyPr/>
          <a:lstStyle/>
          <a:p>
            <a:pPr eaLnBrk="1" hangingPunct="1">
              <a:defRPr/>
            </a:pPr>
            <a:r>
              <a:rPr lang="en-US" dirty="0" smtClean="0"/>
              <a:t>MEMORY RAM</a:t>
            </a:r>
          </a:p>
        </p:txBody>
      </p:sp>
      <p:pic>
        <p:nvPicPr>
          <p:cNvPr id="23555" name="Picture 24" descr="R A 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0"/>
            <a:ext cx="2895600" cy="34290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 Box 11"/>
          <p:cNvSpPr txBox="1">
            <a:spLocks noChangeArrowheads="1"/>
          </p:cNvSpPr>
          <p:nvPr/>
        </p:nvSpPr>
        <p:spPr bwMode="auto">
          <a:xfrm>
            <a:off x="609600" y="2057400"/>
            <a:ext cx="4648200" cy="39703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spcBef>
                <a:spcPct val="50000"/>
              </a:spcBef>
              <a:buFont typeface="Symbol" pitchFamily="18" charset="2"/>
              <a:buChar char=""/>
            </a:pPr>
            <a:r>
              <a:rPr lang="sv-SE" sz="2800" dirty="0">
                <a:solidFill>
                  <a:schemeClr val="bg1"/>
                </a:solidFill>
                <a:hlinkClick r:id="rId3" tooltip="RAM"/>
              </a:rPr>
              <a:t>RAM</a:t>
            </a:r>
            <a:r>
              <a:rPr lang="sv-SE" sz="2800" dirty="0">
                <a:solidFill>
                  <a:schemeClr val="bg1"/>
                </a:solidFill>
              </a:rPr>
              <a:t> - tempat penyimpanan data jangka pendek, sehingga komputer tidak perlu selalu mengakses hard disk untuk mencari data. </a:t>
            </a:r>
            <a:r>
              <a:rPr lang="en-US" sz="2800" dirty="0" err="1">
                <a:solidFill>
                  <a:schemeClr val="bg1"/>
                </a:solidFill>
              </a:rPr>
              <a:t>Jumlah</a:t>
            </a:r>
            <a:r>
              <a:rPr lang="en-US" sz="2800" dirty="0">
                <a:solidFill>
                  <a:schemeClr val="bg1"/>
                </a:solidFill>
              </a:rPr>
              <a:t> RAM yang </a:t>
            </a:r>
            <a:r>
              <a:rPr lang="en-US" sz="2800" dirty="0" err="1">
                <a:solidFill>
                  <a:schemeClr val="bg1"/>
                </a:solidFill>
              </a:rPr>
              <a:t>lebih</a:t>
            </a:r>
            <a:r>
              <a:rPr lang="en-US" sz="2800" dirty="0">
                <a:solidFill>
                  <a:schemeClr val="bg1"/>
                </a:solidFill>
              </a:rPr>
              <a:t> </a:t>
            </a:r>
            <a:r>
              <a:rPr lang="en-US" sz="2800" dirty="0" err="1">
                <a:solidFill>
                  <a:schemeClr val="bg1"/>
                </a:solidFill>
              </a:rPr>
              <a:t>besar</a:t>
            </a:r>
            <a:r>
              <a:rPr lang="en-US" sz="2800" dirty="0">
                <a:solidFill>
                  <a:schemeClr val="bg1"/>
                </a:solidFill>
              </a:rPr>
              <a:t> </a:t>
            </a:r>
            <a:r>
              <a:rPr lang="en-US" sz="2800" dirty="0" err="1">
                <a:solidFill>
                  <a:schemeClr val="bg1"/>
                </a:solidFill>
              </a:rPr>
              <a:t>akan</a:t>
            </a:r>
            <a:r>
              <a:rPr lang="en-US" sz="2800" dirty="0">
                <a:solidFill>
                  <a:schemeClr val="bg1"/>
                </a:solidFill>
              </a:rPr>
              <a:t> </a:t>
            </a:r>
            <a:r>
              <a:rPr lang="en-US" sz="2800" dirty="0" err="1">
                <a:solidFill>
                  <a:schemeClr val="bg1"/>
                </a:solidFill>
              </a:rPr>
              <a:t>membantu</a:t>
            </a:r>
            <a:r>
              <a:rPr lang="en-US" sz="2800" dirty="0">
                <a:solidFill>
                  <a:schemeClr val="bg1"/>
                </a:solidFill>
              </a:rPr>
              <a:t> </a:t>
            </a:r>
            <a:r>
              <a:rPr lang="en-US" sz="2800" dirty="0" err="1">
                <a:solidFill>
                  <a:schemeClr val="bg1"/>
                </a:solidFill>
              </a:rPr>
              <a:t>kecepatan</a:t>
            </a:r>
            <a:r>
              <a:rPr lang="en-US" sz="2800" dirty="0">
                <a:solidFill>
                  <a:schemeClr val="bg1"/>
                </a:solidFill>
              </a:rPr>
              <a:t> </a:t>
            </a:r>
            <a:r>
              <a:rPr lang="en-US" sz="2800" dirty="0" err="1">
                <a:solidFill>
                  <a:schemeClr val="bg1"/>
                </a:solidFill>
              </a:rPr>
              <a:t>komputer</a:t>
            </a:r>
            <a:endParaRPr lang="en-US" sz="2800" dirty="0">
              <a:solidFill>
                <a:schemeClr val="bg1"/>
              </a:solidFill>
            </a:endParaRPr>
          </a:p>
        </p:txBody>
      </p:sp>
    </p:spTree>
    <p:extLst>
      <p:ext uri="{BB962C8B-B14F-4D97-AF65-F5344CB8AC3E}">
        <p14:creationId xmlns:p14="http://schemas.microsoft.com/office/powerpoint/2010/main" val="3177051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1602"/>
                                        </p:tgtEl>
                                        <p:attrNameLst>
                                          <p:attrName>style.visibility</p:attrName>
                                        </p:attrNameLst>
                                      </p:cBhvr>
                                      <p:to>
                                        <p:strVal val="visible"/>
                                      </p:to>
                                    </p:set>
                                    <p:anim calcmode="discrete" valueType="clr">
                                      <p:cBhvr override="childStyle">
                                        <p:cTn id="7" dur="80"/>
                                        <p:tgtEl>
                                          <p:spTgt spid="921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02"/>
                                        </p:tgtEl>
                                        <p:attrNameLst>
                                          <p:attrName>fillcolor</p:attrName>
                                        </p:attrNameLst>
                                      </p:cBhvr>
                                      <p:tavLst>
                                        <p:tav tm="0">
                                          <p:val>
                                            <p:clrVal>
                                              <a:schemeClr val="accent2"/>
                                            </p:clrVal>
                                          </p:val>
                                        </p:tav>
                                        <p:tav tm="50000">
                                          <p:val>
                                            <p:clrVal>
                                              <a:schemeClr val="hlink"/>
                                            </p:clrVal>
                                          </p:val>
                                        </p:tav>
                                      </p:tavLst>
                                    </p:anim>
                                    <p:set>
                                      <p:cBhvr>
                                        <p:cTn id="9" dur="80"/>
                                        <p:tgtEl>
                                          <p:spTgt spid="9216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457200" y="762000"/>
            <a:ext cx="4876800" cy="914400"/>
          </a:xfrm>
        </p:spPr>
        <p:txBody>
          <a:bodyPr/>
          <a:lstStyle/>
          <a:p>
            <a:pPr eaLnBrk="1" hangingPunct="1">
              <a:defRPr/>
            </a:pPr>
            <a:r>
              <a:rPr lang="en-US" b="1" dirty="0" smtClean="0">
                <a:solidFill>
                  <a:srgbClr val="FF0000"/>
                </a:solidFill>
              </a:rPr>
              <a:t>VGA Card</a:t>
            </a:r>
          </a:p>
        </p:txBody>
      </p:sp>
      <p:sp>
        <p:nvSpPr>
          <p:cNvPr id="24579" name="Rectangle 3"/>
          <p:cNvSpPr>
            <a:spLocks noGrp="1" noChangeArrowheads="1"/>
          </p:cNvSpPr>
          <p:nvPr>
            <p:ph type="body" idx="1"/>
          </p:nvPr>
        </p:nvSpPr>
        <p:spPr>
          <a:xfrm>
            <a:off x="467139" y="1905000"/>
            <a:ext cx="4267200" cy="4038600"/>
          </a:xfrm>
        </p:spPr>
        <p:txBody>
          <a:bodyPr/>
          <a:lstStyle/>
          <a:p>
            <a:pPr eaLnBrk="1" hangingPunct="1">
              <a:buFont typeface="Wingdings" pitchFamily="2" charset="2"/>
              <a:buNone/>
            </a:pPr>
            <a:r>
              <a:rPr lang="en-US" dirty="0" smtClean="0"/>
              <a:t>   VGA card </a:t>
            </a:r>
            <a:r>
              <a:rPr lang="en-US" dirty="0" err="1" smtClean="0"/>
              <a:t>merupakan</a:t>
            </a:r>
            <a:r>
              <a:rPr lang="en-US" dirty="0" smtClean="0"/>
              <a:t> </a:t>
            </a:r>
            <a:r>
              <a:rPr lang="en-US" dirty="0" err="1" smtClean="0"/>
              <a:t>alat</a:t>
            </a:r>
            <a:r>
              <a:rPr lang="en-US" dirty="0" smtClean="0"/>
              <a:t> </a:t>
            </a:r>
            <a:r>
              <a:rPr lang="en-US" dirty="0" err="1" smtClean="0"/>
              <a:t>untuk</a:t>
            </a:r>
            <a:r>
              <a:rPr lang="en-US" dirty="0" smtClean="0"/>
              <a:t> </a:t>
            </a:r>
            <a:r>
              <a:rPr lang="en-US" dirty="0" err="1" smtClean="0"/>
              <a:t>memberikan</a:t>
            </a:r>
            <a:r>
              <a:rPr lang="en-US" dirty="0" smtClean="0"/>
              <a:t> </a:t>
            </a:r>
            <a:r>
              <a:rPr lang="en-US" dirty="0" err="1" smtClean="0"/>
              <a:t>resolusi</a:t>
            </a:r>
            <a:r>
              <a:rPr lang="en-US" dirty="0" smtClean="0"/>
              <a:t> </a:t>
            </a:r>
            <a:r>
              <a:rPr lang="en-US" b="1" dirty="0" err="1" smtClean="0"/>
              <a:t>warna</a:t>
            </a:r>
            <a:r>
              <a:rPr lang="en-US" dirty="0" smtClean="0"/>
              <a:t>, </a:t>
            </a:r>
            <a:r>
              <a:rPr lang="en-US" dirty="0" err="1" smtClean="0"/>
              <a:t>sebagai</a:t>
            </a:r>
            <a:r>
              <a:rPr lang="en-US" dirty="0" smtClean="0"/>
              <a:t> </a:t>
            </a:r>
            <a:r>
              <a:rPr lang="en-US" dirty="0" err="1" smtClean="0"/>
              <a:t>pemroses</a:t>
            </a:r>
            <a:r>
              <a:rPr lang="en-US" dirty="0" smtClean="0"/>
              <a:t> </a:t>
            </a:r>
            <a:r>
              <a:rPr lang="en-US" dirty="0" err="1" smtClean="0"/>
              <a:t>menampilkan</a:t>
            </a:r>
            <a:r>
              <a:rPr lang="en-US" dirty="0" smtClean="0"/>
              <a:t> </a:t>
            </a:r>
            <a:r>
              <a:rPr lang="en-US" dirty="0" err="1" smtClean="0"/>
              <a:t>gambar</a:t>
            </a:r>
            <a:r>
              <a:rPr lang="en-US" dirty="0" smtClean="0"/>
              <a:t> </a:t>
            </a:r>
            <a:r>
              <a:rPr lang="en-US" dirty="0" err="1" smtClean="0"/>
              <a:t>ke</a:t>
            </a:r>
            <a:r>
              <a:rPr lang="en-US" dirty="0" smtClean="0"/>
              <a:t> monitor</a:t>
            </a:r>
          </a:p>
        </p:txBody>
      </p:sp>
      <p:pic>
        <p:nvPicPr>
          <p:cNvPr id="245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453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990600"/>
            <a:ext cx="7086600" cy="914400"/>
          </a:xfrm>
        </p:spPr>
        <p:txBody>
          <a:bodyPr/>
          <a:lstStyle/>
          <a:p>
            <a:pPr eaLnBrk="1" hangingPunct="1">
              <a:defRPr/>
            </a:pPr>
            <a:r>
              <a:rPr lang="en-US" b="1" dirty="0" err="1" smtClean="0">
                <a:solidFill>
                  <a:srgbClr val="FF0000"/>
                </a:solidFill>
              </a:rPr>
              <a:t>CD-Rom</a:t>
            </a:r>
            <a:r>
              <a:rPr lang="en-US" b="1" dirty="0" smtClean="0">
                <a:solidFill>
                  <a:srgbClr val="FF0000"/>
                </a:solidFill>
              </a:rPr>
              <a:t>/</a:t>
            </a:r>
            <a:r>
              <a:rPr lang="en-US" b="1" dirty="0" err="1" smtClean="0">
                <a:solidFill>
                  <a:srgbClr val="FF0000"/>
                </a:solidFill>
              </a:rPr>
              <a:t>Rw</a:t>
            </a:r>
            <a:r>
              <a:rPr lang="en-US" b="1" dirty="0" smtClean="0">
                <a:solidFill>
                  <a:srgbClr val="FF0000"/>
                </a:solidFill>
              </a:rPr>
              <a:t> Reader/Writer</a:t>
            </a:r>
          </a:p>
        </p:txBody>
      </p:sp>
      <p:sp>
        <p:nvSpPr>
          <p:cNvPr id="26627" name="Rectangle 3"/>
          <p:cNvSpPr>
            <a:spLocks noGrp="1" noChangeArrowheads="1"/>
          </p:cNvSpPr>
          <p:nvPr>
            <p:ph type="body" sz="half" idx="1"/>
          </p:nvPr>
        </p:nvSpPr>
        <p:spPr>
          <a:xfrm>
            <a:off x="762000" y="2133600"/>
            <a:ext cx="4648200" cy="4267200"/>
          </a:xfrm>
        </p:spPr>
        <p:txBody>
          <a:bodyPr/>
          <a:lstStyle/>
          <a:p>
            <a:pPr eaLnBrk="1" hangingPunct="1"/>
            <a:r>
              <a:rPr lang="en-US" sz="2800" dirty="0" err="1" smtClean="0"/>
              <a:t>CdRom</a:t>
            </a:r>
            <a:r>
              <a:rPr lang="en-US" sz="2800" dirty="0" smtClean="0"/>
              <a:t> drive </a:t>
            </a:r>
            <a:r>
              <a:rPr lang="en-US" sz="2800" dirty="0" err="1" smtClean="0"/>
              <a:t>berfungsi</a:t>
            </a:r>
            <a:r>
              <a:rPr lang="en-US" sz="2800" dirty="0" smtClean="0"/>
              <a:t> </a:t>
            </a:r>
            <a:r>
              <a:rPr lang="en-US" sz="2800" dirty="0" err="1" smtClean="0"/>
              <a:t>hanya</a:t>
            </a:r>
            <a:r>
              <a:rPr lang="en-US" sz="2800" dirty="0" smtClean="0"/>
              <a:t> </a:t>
            </a:r>
            <a:r>
              <a:rPr lang="en-US" sz="2800" dirty="0" err="1" smtClean="0"/>
              <a:t>untuk</a:t>
            </a:r>
            <a:r>
              <a:rPr lang="en-US" sz="2800" dirty="0" smtClean="0"/>
              <a:t> </a:t>
            </a:r>
            <a:r>
              <a:rPr lang="en-US" sz="2800" dirty="0" err="1" smtClean="0"/>
              <a:t>membaca</a:t>
            </a:r>
            <a:r>
              <a:rPr lang="en-US" sz="2800" dirty="0" smtClean="0"/>
              <a:t> CD </a:t>
            </a:r>
            <a:r>
              <a:rPr lang="en-US" sz="2800" dirty="0" err="1" smtClean="0"/>
              <a:t>dan</a:t>
            </a:r>
            <a:r>
              <a:rPr lang="en-US" sz="2800" dirty="0" smtClean="0"/>
              <a:t> </a:t>
            </a:r>
            <a:r>
              <a:rPr lang="en-US" sz="2800" dirty="0" err="1" smtClean="0"/>
              <a:t>menulis</a:t>
            </a:r>
            <a:r>
              <a:rPr lang="en-US" sz="2800" dirty="0" smtClean="0"/>
              <a:t>, </a:t>
            </a:r>
            <a:r>
              <a:rPr lang="en-US" sz="2800" dirty="0" err="1" smtClean="0"/>
              <a:t>tidak</a:t>
            </a:r>
            <a:r>
              <a:rPr lang="en-US" sz="2800" dirty="0" smtClean="0"/>
              <a:t> </a:t>
            </a:r>
            <a:r>
              <a:rPr lang="en-US" sz="2800" dirty="0" err="1" smtClean="0"/>
              <a:t>dapat</a:t>
            </a:r>
            <a:r>
              <a:rPr lang="en-US" sz="2800" dirty="0" smtClean="0"/>
              <a:t> </a:t>
            </a:r>
            <a:r>
              <a:rPr lang="en-US" sz="2800" dirty="0" err="1" smtClean="0"/>
              <a:t>menghapus</a:t>
            </a:r>
            <a:r>
              <a:rPr lang="en-US" sz="2800" dirty="0" smtClean="0"/>
              <a:t>, </a:t>
            </a:r>
            <a:r>
              <a:rPr lang="en-US" sz="2800" dirty="0" err="1" smtClean="0"/>
              <a:t>dan</a:t>
            </a:r>
            <a:r>
              <a:rPr lang="en-US" sz="2800" dirty="0" smtClean="0"/>
              <a:t> </a:t>
            </a:r>
            <a:r>
              <a:rPr lang="en-US" sz="2800" dirty="0" err="1" smtClean="0"/>
              <a:t>menulis</a:t>
            </a:r>
            <a:r>
              <a:rPr lang="en-US" sz="2800" dirty="0" smtClean="0"/>
              <a:t> </a:t>
            </a:r>
            <a:r>
              <a:rPr lang="en-US" sz="2800" dirty="0" err="1" smtClean="0"/>
              <a:t>ulang</a:t>
            </a:r>
            <a:r>
              <a:rPr lang="en-US" sz="2800" dirty="0" smtClean="0"/>
              <a:t> </a:t>
            </a:r>
            <a:r>
              <a:rPr lang="en-US" sz="2800" dirty="0" err="1" smtClean="0"/>
              <a:t>keping</a:t>
            </a:r>
            <a:r>
              <a:rPr lang="en-US" sz="2800" dirty="0" smtClean="0"/>
              <a:t> CD yang </a:t>
            </a:r>
            <a:r>
              <a:rPr lang="en-US" sz="2800" dirty="0" err="1" smtClean="0"/>
              <a:t>telah</a:t>
            </a:r>
            <a:r>
              <a:rPr lang="en-US" sz="2800" dirty="0" smtClean="0"/>
              <a:t> </a:t>
            </a:r>
            <a:r>
              <a:rPr lang="en-US" sz="2800" dirty="0" err="1" smtClean="0"/>
              <a:t>dihapus</a:t>
            </a:r>
            <a:r>
              <a:rPr lang="en-US" sz="2800" dirty="0" smtClean="0"/>
              <a:t>.</a:t>
            </a:r>
          </a:p>
          <a:p>
            <a:pPr eaLnBrk="1" hangingPunct="1"/>
            <a:r>
              <a:rPr lang="en-US" sz="2800" dirty="0" err="1" smtClean="0"/>
              <a:t>Sedangkan</a:t>
            </a:r>
            <a:r>
              <a:rPr lang="en-US" sz="2800" dirty="0" smtClean="0"/>
              <a:t> CDRW </a:t>
            </a:r>
            <a:r>
              <a:rPr lang="en-US" sz="2800" dirty="0" err="1" smtClean="0"/>
              <a:t>dapat</a:t>
            </a:r>
            <a:r>
              <a:rPr lang="en-US" sz="2800" dirty="0" smtClean="0"/>
              <a:t> </a:t>
            </a:r>
            <a:r>
              <a:rPr lang="en-US" sz="2800" dirty="0" err="1" smtClean="0"/>
              <a:t>membaca</a:t>
            </a:r>
            <a:r>
              <a:rPr lang="en-US" sz="2800" dirty="0" smtClean="0"/>
              <a:t> , </a:t>
            </a:r>
            <a:r>
              <a:rPr lang="en-US" sz="2800" dirty="0" err="1" smtClean="0"/>
              <a:t>mnulis</a:t>
            </a:r>
            <a:r>
              <a:rPr lang="en-US" sz="2800" dirty="0" smtClean="0"/>
              <a:t>, </a:t>
            </a:r>
            <a:r>
              <a:rPr lang="en-US" sz="2800" dirty="0" err="1" smtClean="0"/>
              <a:t>menghapus</a:t>
            </a:r>
            <a:r>
              <a:rPr lang="en-US" sz="2800" dirty="0" smtClean="0"/>
              <a:t> cd</a:t>
            </a:r>
          </a:p>
        </p:txBody>
      </p:sp>
      <p:pic>
        <p:nvPicPr>
          <p:cNvPr id="26628" name="Picture 5" descr="bima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2362200"/>
            <a:ext cx="3324225" cy="252095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Tree>
    <p:extLst>
      <p:ext uri="{BB962C8B-B14F-4D97-AF65-F5344CB8AC3E}">
        <p14:creationId xmlns:p14="http://schemas.microsoft.com/office/powerpoint/2010/main" val="2179752359"/>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762000"/>
            <a:ext cx="5334000" cy="914400"/>
          </a:xfrm>
        </p:spPr>
        <p:txBody>
          <a:bodyPr/>
          <a:lstStyle/>
          <a:p>
            <a:pPr eaLnBrk="1" hangingPunct="1">
              <a:defRPr/>
            </a:pPr>
            <a:r>
              <a:rPr lang="en-US" b="1" dirty="0" smtClean="0">
                <a:solidFill>
                  <a:srgbClr val="FF0000"/>
                </a:solidFill>
              </a:rPr>
              <a:t>Floppy Disk Drive</a:t>
            </a:r>
          </a:p>
        </p:txBody>
      </p:sp>
      <p:sp>
        <p:nvSpPr>
          <p:cNvPr id="27651" name="Rectangle 3"/>
          <p:cNvSpPr>
            <a:spLocks noGrp="1" noChangeArrowheads="1"/>
          </p:cNvSpPr>
          <p:nvPr>
            <p:ph type="body" sz="half" idx="1"/>
          </p:nvPr>
        </p:nvSpPr>
        <p:spPr>
          <a:xfrm>
            <a:off x="228600" y="1828800"/>
            <a:ext cx="6019800" cy="4419600"/>
          </a:xfrm>
        </p:spPr>
        <p:txBody>
          <a:bodyPr/>
          <a:lstStyle/>
          <a:p>
            <a:pPr eaLnBrk="1" hangingPunct="1"/>
            <a:r>
              <a:rPr lang="en-US" sz="2400" b="1" dirty="0" err="1" smtClean="0"/>
              <a:t>Disket</a:t>
            </a:r>
            <a:r>
              <a:rPr lang="en-US" sz="2400" dirty="0" smtClean="0"/>
              <a:t> </a:t>
            </a:r>
            <a:r>
              <a:rPr lang="en-US" sz="2400" dirty="0" err="1" smtClean="0"/>
              <a:t>atau</a:t>
            </a:r>
            <a:r>
              <a:rPr lang="en-US" sz="2400" dirty="0" smtClean="0"/>
              <a:t> </a:t>
            </a:r>
            <a:r>
              <a:rPr lang="en-US" sz="2400" b="1" i="1" dirty="0" smtClean="0"/>
              <a:t>floppy disk</a:t>
            </a:r>
            <a:r>
              <a:rPr lang="en-US" sz="2400" dirty="0" smtClean="0"/>
              <a:t> </a:t>
            </a:r>
            <a:r>
              <a:rPr lang="en-US" sz="2400" dirty="0" err="1" smtClean="0"/>
              <a:t>adalah</a:t>
            </a:r>
            <a:r>
              <a:rPr lang="en-US" sz="2400" dirty="0" smtClean="0"/>
              <a:t> </a:t>
            </a:r>
            <a:r>
              <a:rPr lang="en-US" sz="2400" dirty="0" err="1" smtClean="0"/>
              <a:t>sebuah</a:t>
            </a:r>
            <a:r>
              <a:rPr lang="en-US" sz="2400" dirty="0" smtClean="0"/>
              <a:t> </a:t>
            </a:r>
            <a:r>
              <a:rPr lang="en-US" sz="2400" dirty="0" err="1" smtClean="0"/>
              <a:t>perangkat</a:t>
            </a:r>
            <a:r>
              <a:rPr lang="en-US" sz="2400" dirty="0" smtClean="0"/>
              <a:t> </a:t>
            </a:r>
            <a:r>
              <a:rPr lang="en-US" sz="2400" dirty="0" err="1" smtClean="0"/>
              <a:t>penyimpanan</a:t>
            </a:r>
            <a:r>
              <a:rPr lang="en-US" sz="2400" dirty="0" smtClean="0"/>
              <a:t> data yang </a:t>
            </a:r>
            <a:r>
              <a:rPr lang="en-US" sz="2400" dirty="0" err="1" smtClean="0"/>
              <a:t>terdiri</a:t>
            </a:r>
            <a:r>
              <a:rPr lang="en-US" sz="2400" dirty="0" smtClean="0"/>
              <a:t> </a:t>
            </a:r>
            <a:r>
              <a:rPr lang="en-US" sz="2400" dirty="0" err="1" smtClean="0"/>
              <a:t>dari</a:t>
            </a:r>
            <a:r>
              <a:rPr lang="en-US" sz="2400" dirty="0" smtClean="0"/>
              <a:t> </a:t>
            </a:r>
            <a:r>
              <a:rPr lang="en-US" sz="2400" dirty="0" err="1" smtClean="0"/>
              <a:t>sebuah</a:t>
            </a:r>
            <a:r>
              <a:rPr lang="en-US" sz="2400" dirty="0" smtClean="0"/>
              <a:t> medium </a:t>
            </a:r>
            <a:r>
              <a:rPr lang="en-US" sz="2400" dirty="0" err="1" smtClean="0"/>
              <a:t>penyimpanan</a:t>
            </a:r>
            <a:r>
              <a:rPr lang="en-US" sz="2400" dirty="0" smtClean="0"/>
              <a:t> </a:t>
            </a:r>
            <a:r>
              <a:rPr lang="en-US" sz="2400" dirty="0" err="1" smtClean="0"/>
              <a:t>magnetis</a:t>
            </a:r>
            <a:r>
              <a:rPr lang="en-US" sz="2400" dirty="0" smtClean="0"/>
              <a:t> </a:t>
            </a:r>
            <a:r>
              <a:rPr lang="en-US" sz="2400" dirty="0" err="1" smtClean="0"/>
              <a:t>bulat</a:t>
            </a:r>
            <a:r>
              <a:rPr lang="en-US" sz="2400" dirty="0" smtClean="0"/>
              <a:t> yang tipis </a:t>
            </a:r>
            <a:r>
              <a:rPr lang="en-US" sz="2400" dirty="0" err="1" smtClean="0"/>
              <a:t>dan</a:t>
            </a:r>
            <a:r>
              <a:rPr lang="en-US" sz="2400" dirty="0" smtClean="0"/>
              <a:t> </a:t>
            </a:r>
            <a:r>
              <a:rPr lang="en-US" sz="2400" dirty="0" err="1" smtClean="0"/>
              <a:t>fleksibel</a:t>
            </a:r>
            <a:r>
              <a:rPr lang="en-US" sz="2400" dirty="0" smtClean="0"/>
              <a:t> </a:t>
            </a:r>
            <a:r>
              <a:rPr lang="en-US" sz="2400" dirty="0" err="1" smtClean="0"/>
              <a:t>dan</a:t>
            </a:r>
            <a:r>
              <a:rPr lang="en-US" sz="2400" dirty="0" smtClean="0"/>
              <a:t> </a:t>
            </a:r>
            <a:r>
              <a:rPr lang="en-US" sz="2400" dirty="0" err="1" smtClean="0"/>
              <a:t>dilapisi</a:t>
            </a:r>
            <a:r>
              <a:rPr lang="en-US" sz="2400" dirty="0" smtClean="0"/>
              <a:t> </a:t>
            </a:r>
            <a:r>
              <a:rPr lang="en-US" sz="2400" dirty="0" err="1" smtClean="0"/>
              <a:t>lapisan</a:t>
            </a:r>
            <a:r>
              <a:rPr lang="en-US" sz="2400" dirty="0" smtClean="0"/>
              <a:t> </a:t>
            </a:r>
            <a:r>
              <a:rPr lang="en-US" sz="2400" dirty="0" err="1" smtClean="0"/>
              <a:t>plastik</a:t>
            </a:r>
            <a:r>
              <a:rPr lang="en-US" sz="2400" dirty="0" smtClean="0"/>
              <a:t> </a:t>
            </a:r>
            <a:r>
              <a:rPr lang="en-US" sz="2400" dirty="0" err="1" smtClean="0"/>
              <a:t>berbentuk</a:t>
            </a:r>
            <a:r>
              <a:rPr lang="en-US" sz="2400" dirty="0" smtClean="0"/>
              <a:t> </a:t>
            </a:r>
            <a:r>
              <a:rPr lang="en-US" sz="2400" dirty="0" err="1" smtClean="0"/>
              <a:t>kotak</a:t>
            </a:r>
            <a:r>
              <a:rPr lang="en-US" sz="2400" dirty="0" smtClean="0"/>
              <a:t> </a:t>
            </a:r>
            <a:r>
              <a:rPr lang="en-US" sz="2400" dirty="0" err="1" smtClean="0"/>
              <a:t>atau</a:t>
            </a:r>
            <a:r>
              <a:rPr lang="en-US" sz="2400" dirty="0" smtClean="0"/>
              <a:t> </a:t>
            </a:r>
            <a:r>
              <a:rPr lang="en-US" sz="2400" dirty="0" err="1" smtClean="0"/>
              <a:t>persegi</a:t>
            </a:r>
            <a:r>
              <a:rPr lang="en-US" sz="2400" dirty="0" smtClean="0"/>
              <a:t> </a:t>
            </a:r>
            <a:r>
              <a:rPr lang="en-US" sz="2400" dirty="0" err="1" smtClean="0"/>
              <a:t>panjang</a:t>
            </a:r>
            <a:r>
              <a:rPr lang="en-US" sz="2400" dirty="0" smtClean="0"/>
              <a:t>.</a:t>
            </a:r>
          </a:p>
          <a:p>
            <a:pPr eaLnBrk="1" hangingPunct="1"/>
            <a:r>
              <a:rPr lang="en-US" sz="2400" dirty="0" err="1" smtClean="0"/>
              <a:t>Disket</a:t>
            </a:r>
            <a:r>
              <a:rPr lang="en-US" sz="2400" dirty="0" smtClean="0"/>
              <a:t> "</a:t>
            </a:r>
            <a:r>
              <a:rPr lang="en-US" sz="2400" dirty="0" err="1" smtClean="0"/>
              <a:t>dibaca</a:t>
            </a:r>
            <a:r>
              <a:rPr lang="en-US" sz="2400" dirty="0" smtClean="0"/>
              <a:t>" </a:t>
            </a:r>
            <a:r>
              <a:rPr lang="en-US" sz="2400" dirty="0" err="1" smtClean="0"/>
              <a:t>dan</a:t>
            </a:r>
            <a:r>
              <a:rPr lang="en-US" sz="2400" dirty="0" smtClean="0"/>
              <a:t> "</a:t>
            </a:r>
            <a:r>
              <a:rPr lang="en-US" sz="2400" dirty="0" err="1" smtClean="0"/>
              <a:t>ditulis</a:t>
            </a:r>
            <a:r>
              <a:rPr lang="en-US" sz="2400" dirty="0" smtClean="0"/>
              <a:t>" </a:t>
            </a:r>
            <a:r>
              <a:rPr lang="en-US" sz="2400" dirty="0" err="1" smtClean="0"/>
              <a:t>menggunakan</a:t>
            </a:r>
            <a:r>
              <a:rPr lang="en-US" sz="2400" dirty="0" smtClean="0"/>
              <a:t> </a:t>
            </a:r>
            <a:r>
              <a:rPr lang="en-US" sz="2400" i="1" dirty="0" smtClean="0"/>
              <a:t>floppy disk drive</a:t>
            </a:r>
            <a:r>
              <a:rPr lang="en-US" sz="2400" dirty="0" smtClean="0"/>
              <a:t>, yang </a:t>
            </a:r>
            <a:r>
              <a:rPr lang="en-US" sz="2400" dirty="0" err="1" smtClean="0"/>
              <a:t>terletak</a:t>
            </a:r>
            <a:r>
              <a:rPr lang="en-US" sz="2400" dirty="0" smtClean="0"/>
              <a:t> di CPU. </a:t>
            </a:r>
            <a:r>
              <a:rPr lang="en-US" sz="2400" dirty="0" err="1" smtClean="0"/>
              <a:t>Kapasitas</a:t>
            </a:r>
            <a:r>
              <a:rPr lang="en-US" sz="2400" dirty="0" smtClean="0"/>
              <a:t> </a:t>
            </a:r>
            <a:r>
              <a:rPr lang="en-US" sz="2400" dirty="0" err="1" smtClean="0"/>
              <a:t>disket</a:t>
            </a:r>
            <a:r>
              <a:rPr lang="en-US" sz="2400" dirty="0" smtClean="0"/>
              <a:t> yang paling </a:t>
            </a:r>
            <a:r>
              <a:rPr lang="en-US" sz="2400" dirty="0" err="1" smtClean="0"/>
              <a:t>umum</a:t>
            </a:r>
            <a:r>
              <a:rPr lang="en-US" sz="2400" dirty="0" smtClean="0"/>
              <a:t> </a:t>
            </a:r>
            <a:r>
              <a:rPr lang="en-US" sz="2400" dirty="0" err="1" smtClean="0"/>
              <a:t>adalah</a:t>
            </a:r>
            <a:r>
              <a:rPr lang="en-US" sz="2400" dirty="0" smtClean="0"/>
              <a:t> 1,44 MB (</a:t>
            </a:r>
            <a:r>
              <a:rPr lang="en-US" sz="2400" dirty="0" err="1" smtClean="0"/>
              <a:t>seperti</a:t>
            </a:r>
            <a:r>
              <a:rPr lang="en-US" sz="2400" dirty="0" smtClean="0"/>
              <a:t> yang </a:t>
            </a:r>
            <a:r>
              <a:rPr lang="en-US" sz="2400" dirty="0" err="1" smtClean="0"/>
              <a:t>tertera</a:t>
            </a:r>
            <a:r>
              <a:rPr lang="en-US" sz="2400" dirty="0" smtClean="0"/>
              <a:t> </a:t>
            </a:r>
            <a:r>
              <a:rPr lang="en-US" sz="2400" dirty="0" err="1" smtClean="0"/>
              <a:t>pada</a:t>
            </a:r>
            <a:r>
              <a:rPr lang="en-US" sz="2400" dirty="0" smtClean="0"/>
              <a:t> </a:t>
            </a:r>
            <a:r>
              <a:rPr lang="en-US" sz="2400" dirty="0" err="1" smtClean="0"/>
              <a:t>disket</a:t>
            </a:r>
            <a:r>
              <a:rPr lang="en-US" sz="2400" dirty="0" smtClean="0"/>
              <a:t>), </a:t>
            </a:r>
            <a:r>
              <a:rPr lang="en-US" sz="2400" dirty="0" err="1" smtClean="0"/>
              <a:t>meski</a:t>
            </a:r>
            <a:r>
              <a:rPr lang="en-US" sz="2400" dirty="0" smtClean="0"/>
              <a:t> </a:t>
            </a:r>
            <a:r>
              <a:rPr lang="en-US" sz="2400" dirty="0" err="1" smtClean="0"/>
              <a:t>kapasitas</a:t>
            </a:r>
            <a:r>
              <a:rPr lang="en-US" sz="2400" dirty="0" smtClean="0"/>
              <a:t> </a:t>
            </a:r>
            <a:r>
              <a:rPr lang="en-US" sz="2400" dirty="0" err="1" smtClean="0"/>
              <a:t>sebenarnya</a:t>
            </a:r>
            <a:r>
              <a:rPr lang="en-US" sz="2400" dirty="0" smtClean="0"/>
              <a:t> </a:t>
            </a:r>
            <a:r>
              <a:rPr lang="en-US" sz="2400" dirty="0" err="1" smtClean="0"/>
              <a:t>adalah</a:t>
            </a:r>
            <a:r>
              <a:rPr lang="en-US" sz="2400" dirty="0" smtClean="0"/>
              <a:t> </a:t>
            </a:r>
            <a:r>
              <a:rPr lang="en-US" sz="2400" dirty="0" err="1" smtClean="0"/>
              <a:t>sekitar</a:t>
            </a:r>
            <a:r>
              <a:rPr lang="en-US" sz="2400" dirty="0" smtClean="0"/>
              <a:t> 1,41 MB.</a:t>
            </a:r>
          </a:p>
        </p:txBody>
      </p:sp>
      <p:pic>
        <p:nvPicPr>
          <p:cNvPr id="27652" name="Picture 8" descr="floppydriv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96000" y="2057400"/>
            <a:ext cx="2762250" cy="36576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Tree>
    <p:extLst>
      <p:ext uri="{BB962C8B-B14F-4D97-AF65-F5344CB8AC3E}">
        <p14:creationId xmlns:p14="http://schemas.microsoft.com/office/powerpoint/2010/main" val="15695191"/>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600" b="1" dirty="0">
                <a:solidFill>
                  <a:srgbClr val="FF3300"/>
                </a:solidFill>
                <a:latin typeface="Algerian" pitchFamily="82" charset="0"/>
              </a:rPr>
              <a:t>Learning </a:t>
            </a:r>
            <a:r>
              <a:rPr lang="id-ID" sz="3600" b="1" dirty="0">
                <a:solidFill>
                  <a:srgbClr val="FF3300"/>
                </a:solidFill>
                <a:latin typeface="Algerian" pitchFamily="82" charset="0"/>
              </a:rPr>
              <a:t> </a:t>
            </a:r>
            <a:r>
              <a:rPr lang="en-US" sz="3600" b="1" dirty="0">
                <a:solidFill>
                  <a:srgbClr val="FF3300"/>
                </a:solidFill>
                <a:latin typeface="Algerian" pitchFamily="82" charset="0"/>
              </a:rPr>
              <a:t>Outcomes</a:t>
            </a:r>
            <a:endParaRPr lang="id-ID" dirty="0"/>
          </a:p>
        </p:txBody>
      </p:sp>
      <p:sp>
        <p:nvSpPr>
          <p:cNvPr id="3" name="Content Placeholder 2"/>
          <p:cNvSpPr>
            <a:spLocks noGrp="1"/>
          </p:cNvSpPr>
          <p:nvPr>
            <p:ph idx="1"/>
          </p:nvPr>
        </p:nvSpPr>
        <p:spPr>
          <a:xfrm>
            <a:off x="457200" y="1981200"/>
            <a:ext cx="8229600" cy="4144963"/>
          </a:xfrm>
        </p:spPr>
        <p:txBody>
          <a:bodyPr/>
          <a:lstStyle/>
          <a:p>
            <a:r>
              <a:rPr lang="en-US" b="1" dirty="0">
                <a:solidFill>
                  <a:srgbClr val="0000CC"/>
                </a:solidFill>
              </a:rPr>
              <a:t>P</a:t>
            </a:r>
            <a:r>
              <a:rPr lang="id-ID" b="1" dirty="0">
                <a:solidFill>
                  <a:srgbClr val="0000CC"/>
                </a:solidFill>
              </a:rPr>
              <a:t>engenalan brainware</a:t>
            </a:r>
            <a:endParaRPr lang="en-US" b="1" dirty="0">
              <a:solidFill>
                <a:srgbClr val="0000CC"/>
              </a:solidFill>
            </a:endParaRPr>
          </a:p>
          <a:p>
            <a:r>
              <a:rPr lang="en-US" b="1" dirty="0" smtClean="0">
                <a:solidFill>
                  <a:srgbClr val="0000CC"/>
                </a:solidFill>
              </a:rPr>
              <a:t>K</a:t>
            </a:r>
            <a:r>
              <a:rPr lang="id-ID" b="1" dirty="0" smtClean="0">
                <a:solidFill>
                  <a:srgbClr val="0000CC"/>
                </a:solidFill>
              </a:rPr>
              <a:t>omunikasi</a:t>
            </a:r>
            <a:r>
              <a:rPr lang="en-US" b="1" dirty="0" smtClean="0">
                <a:solidFill>
                  <a:srgbClr val="0000CC"/>
                </a:solidFill>
              </a:rPr>
              <a:t> </a:t>
            </a:r>
            <a:r>
              <a:rPr lang="en-US" b="1" dirty="0">
                <a:solidFill>
                  <a:srgbClr val="0000CC"/>
                </a:solidFill>
              </a:rPr>
              <a:t>&amp; </a:t>
            </a:r>
            <a:r>
              <a:rPr lang="en-US" b="1" dirty="0" smtClean="0">
                <a:solidFill>
                  <a:srgbClr val="0000CC"/>
                </a:solidFill>
              </a:rPr>
              <a:t>J</a:t>
            </a:r>
            <a:r>
              <a:rPr lang="id-ID" b="1" dirty="0" smtClean="0">
                <a:solidFill>
                  <a:srgbClr val="0000CC"/>
                </a:solidFill>
              </a:rPr>
              <a:t>aringan</a:t>
            </a:r>
            <a:r>
              <a:rPr lang="en-US" b="1" dirty="0" smtClean="0">
                <a:solidFill>
                  <a:srgbClr val="0000CC"/>
                </a:solidFill>
              </a:rPr>
              <a:t> K</a:t>
            </a:r>
            <a:r>
              <a:rPr lang="id-ID" b="1" dirty="0" smtClean="0">
                <a:solidFill>
                  <a:srgbClr val="0000CC"/>
                </a:solidFill>
              </a:rPr>
              <a:t>omputer</a:t>
            </a:r>
          </a:p>
          <a:p>
            <a:r>
              <a:rPr lang="id-ID" b="1" dirty="0" smtClean="0">
                <a:solidFill>
                  <a:srgbClr val="0000CC"/>
                </a:solidFill>
              </a:rPr>
              <a:t>Hardware komunikasi dan topologi Jaringan</a:t>
            </a:r>
          </a:p>
          <a:p>
            <a:r>
              <a:rPr lang="en-US" b="1" dirty="0">
                <a:solidFill>
                  <a:srgbClr val="0000CC"/>
                </a:solidFill>
              </a:rPr>
              <a:t>PENGENALAN DASAR JARINGAN </a:t>
            </a:r>
            <a:r>
              <a:rPr lang="en-US" b="1" dirty="0" smtClean="0">
                <a:solidFill>
                  <a:srgbClr val="0000CC"/>
                </a:solidFill>
              </a:rPr>
              <a:t>KOMPUTER</a:t>
            </a:r>
            <a:endParaRPr lang="id-ID" b="1" dirty="0" smtClean="0">
              <a:solidFill>
                <a:srgbClr val="0000CC"/>
              </a:solidFill>
            </a:endParaRPr>
          </a:p>
          <a:p>
            <a:r>
              <a:rPr lang="en-US" b="1" dirty="0" err="1">
                <a:solidFill>
                  <a:srgbClr val="0000CC"/>
                </a:solidFill>
              </a:rPr>
              <a:t>Jaringan</a:t>
            </a:r>
            <a:r>
              <a:rPr lang="en-US" b="1" dirty="0">
                <a:solidFill>
                  <a:srgbClr val="0000CC"/>
                </a:solidFill>
              </a:rPr>
              <a:t> </a:t>
            </a:r>
            <a:r>
              <a:rPr lang="en-US" b="1" dirty="0" err="1" smtClean="0">
                <a:solidFill>
                  <a:srgbClr val="0000CC"/>
                </a:solidFill>
              </a:rPr>
              <a:t>Komputer</a:t>
            </a:r>
            <a:r>
              <a:rPr lang="id-ID" b="1" dirty="0" smtClean="0">
                <a:solidFill>
                  <a:srgbClr val="0000CC"/>
                </a:solidFill>
              </a:rPr>
              <a:t> </a:t>
            </a:r>
            <a:r>
              <a:rPr lang="id-ID" b="1" dirty="0" smtClean="0">
                <a:solidFill>
                  <a:srgbClr val="0000CC"/>
                </a:solidFill>
              </a:rPr>
              <a:t>dan lebih detil </a:t>
            </a:r>
            <a:r>
              <a:rPr lang="id-ID" b="1" smtClean="0">
                <a:solidFill>
                  <a:srgbClr val="0000CC"/>
                </a:solidFill>
              </a:rPr>
              <a:t>dibahas di Pert5B</a:t>
            </a:r>
            <a:r>
              <a:rPr lang="id-ID" b="1" dirty="0" smtClean="0">
                <a:solidFill>
                  <a:srgbClr val="0000CC"/>
                </a:solidFill>
              </a:rPr>
              <a:t>.</a:t>
            </a:r>
            <a:endParaRPr lang="id-ID" b="1" dirty="0">
              <a:solidFill>
                <a:srgbClr val="0000CC"/>
              </a:solidFill>
            </a:endParaRPr>
          </a:p>
        </p:txBody>
      </p:sp>
    </p:spTree>
    <p:extLst>
      <p:ext uri="{BB962C8B-B14F-4D97-AF65-F5344CB8AC3E}">
        <p14:creationId xmlns:p14="http://schemas.microsoft.com/office/powerpoint/2010/main" val="846661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381000" y="762000"/>
            <a:ext cx="7086600" cy="1066800"/>
          </a:xfrm>
        </p:spPr>
        <p:txBody>
          <a:bodyPr/>
          <a:lstStyle/>
          <a:p>
            <a:pPr eaLnBrk="1" hangingPunct="1">
              <a:defRPr/>
            </a:pPr>
            <a:r>
              <a:rPr lang="en-US" b="1" dirty="0" err="1" smtClean="0">
                <a:solidFill>
                  <a:srgbClr val="FF0000"/>
                </a:solidFill>
              </a:rPr>
              <a:t>DVD-Rom</a:t>
            </a:r>
            <a:r>
              <a:rPr lang="en-US" b="1" dirty="0" smtClean="0">
                <a:solidFill>
                  <a:srgbClr val="FF0000"/>
                </a:solidFill>
              </a:rPr>
              <a:t>/</a:t>
            </a:r>
            <a:r>
              <a:rPr lang="en-US" b="1" dirty="0" err="1" smtClean="0">
                <a:solidFill>
                  <a:srgbClr val="FF0000"/>
                </a:solidFill>
              </a:rPr>
              <a:t>Rw</a:t>
            </a:r>
            <a:r>
              <a:rPr lang="en-US" b="1" dirty="0" smtClean="0">
                <a:solidFill>
                  <a:srgbClr val="FF0000"/>
                </a:solidFill>
              </a:rPr>
              <a:t> Reader/Writer</a:t>
            </a:r>
          </a:p>
        </p:txBody>
      </p:sp>
      <p:sp>
        <p:nvSpPr>
          <p:cNvPr id="28675" name="Rectangle 3"/>
          <p:cNvSpPr>
            <a:spLocks noGrp="1" noChangeArrowheads="1"/>
          </p:cNvSpPr>
          <p:nvPr>
            <p:ph type="body" sz="half" idx="1"/>
          </p:nvPr>
        </p:nvSpPr>
        <p:spPr>
          <a:xfrm>
            <a:off x="685800" y="1905000"/>
            <a:ext cx="4572000" cy="3352800"/>
          </a:xfrm>
        </p:spPr>
        <p:txBody>
          <a:bodyPr/>
          <a:lstStyle/>
          <a:p>
            <a:pPr eaLnBrk="1" hangingPunct="1"/>
            <a:r>
              <a:rPr lang="en-US" dirty="0" err="1" smtClean="0"/>
              <a:t>Dvd</a:t>
            </a:r>
            <a:r>
              <a:rPr lang="en-US" dirty="0" smtClean="0"/>
              <a:t> </a:t>
            </a:r>
            <a:r>
              <a:rPr lang="en-US" dirty="0" err="1" smtClean="0"/>
              <a:t>singkatan</a:t>
            </a:r>
            <a:r>
              <a:rPr lang="en-US" dirty="0" smtClean="0"/>
              <a:t> </a:t>
            </a:r>
            <a:r>
              <a:rPr lang="en-US" dirty="0" err="1" smtClean="0"/>
              <a:t>dari</a:t>
            </a:r>
            <a:r>
              <a:rPr lang="en-US" dirty="0" smtClean="0"/>
              <a:t> </a:t>
            </a:r>
            <a:r>
              <a:rPr lang="en-US" dirty="0" err="1" smtClean="0"/>
              <a:t>Digitall</a:t>
            </a:r>
            <a:r>
              <a:rPr lang="en-US" dirty="0" smtClean="0"/>
              <a:t> Versatile disc</a:t>
            </a:r>
          </a:p>
          <a:p>
            <a:pPr eaLnBrk="1" hangingPunct="1"/>
            <a:r>
              <a:rPr lang="en-US" dirty="0" err="1" smtClean="0"/>
              <a:t>Lebih</a:t>
            </a:r>
            <a:r>
              <a:rPr lang="en-US" dirty="0" smtClean="0"/>
              <a:t> </a:t>
            </a:r>
            <a:r>
              <a:rPr lang="en-US" dirty="0" err="1" smtClean="0"/>
              <a:t>besar</a:t>
            </a:r>
            <a:r>
              <a:rPr lang="en-US" dirty="0" smtClean="0"/>
              <a:t> </a:t>
            </a:r>
            <a:r>
              <a:rPr lang="en-US" dirty="0" err="1" smtClean="0"/>
              <a:t>kapasitasnya</a:t>
            </a:r>
            <a:r>
              <a:rPr lang="en-US" dirty="0" smtClean="0"/>
              <a:t> </a:t>
            </a:r>
            <a:r>
              <a:rPr lang="en-US" dirty="0" err="1" smtClean="0"/>
              <a:t>dari</a:t>
            </a:r>
            <a:r>
              <a:rPr lang="en-US" dirty="0" smtClean="0"/>
              <a:t> Cd</a:t>
            </a:r>
          </a:p>
          <a:p>
            <a:pPr eaLnBrk="1" hangingPunct="1"/>
            <a:r>
              <a:rPr lang="en-US" dirty="0" err="1" smtClean="0"/>
              <a:t>Fungsinya</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CDrom</a:t>
            </a:r>
            <a:r>
              <a:rPr lang="en-US" dirty="0" smtClean="0"/>
              <a:t>/</a:t>
            </a:r>
            <a:r>
              <a:rPr lang="en-US" dirty="0" err="1" smtClean="0"/>
              <a:t>rw</a:t>
            </a:r>
            <a:endParaRPr lang="en-US" dirty="0" smtClean="0"/>
          </a:p>
        </p:txBody>
      </p:sp>
      <p:pic>
        <p:nvPicPr>
          <p:cNvPr id="28676" name="Picture 4" descr="ASUS_SDRW_0806T_D_01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2133600"/>
            <a:ext cx="2438400" cy="2743200"/>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spTree>
    <p:extLst>
      <p:ext uri="{BB962C8B-B14F-4D97-AF65-F5344CB8AC3E}">
        <p14:creationId xmlns:p14="http://schemas.microsoft.com/office/powerpoint/2010/main" val="2974487716"/>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609600" y="914400"/>
            <a:ext cx="3733800" cy="762000"/>
          </a:xfrm>
        </p:spPr>
        <p:txBody>
          <a:bodyPr/>
          <a:lstStyle/>
          <a:p>
            <a:pPr eaLnBrk="1" hangingPunct="1">
              <a:defRPr/>
            </a:pPr>
            <a:r>
              <a:rPr lang="en-US" b="1" dirty="0" smtClean="0">
                <a:solidFill>
                  <a:srgbClr val="FF0000"/>
                </a:solidFill>
              </a:rPr>
              <a:t>HARDISK</a:t>
            </a:r>
          </a:p>
        </p:txBody>
      </p:sp>
      <p:sp>
        <p:nvSpPr>
          <p:cNvPr id="29699" name="Rectangle 3"/>
          <p:cNvSpPr>
            <a:spLocks noGrp="1" noChangeArrowheads="1"/>
          </p:cNvSpPr>
          <p:nvPr>
            <p:ph type="body" idx="1"/>
          </p:nvPr>
        </p:nvSpPr>
        <p:spPr>
          <a:xfrm>
            <a:off x="304800" y="2057400"/>
            <a:ext cx="5486400" cy="3352800"/>
          </a:xfrm>
        </p:spPr>
        <p:txBody>
          <a:bodyPr/>
          <a:lstStyle/>
          <a:p>
            <a:pPr eaLnBrk="1" hangingPunct="1">
              <a:buFont typeface="Wingdings" pitchFamily="2" charset="2"/>
              <a:buNone/>
            </a:pPr>
            <a:r>
              <a:rPr lang="en-US" dirty="0" smtClean="0"/>
              <a:t>    </a:t>
            </a:r>
            <a:r>
              <a:rPr lang="en-US" dirty="0" err="1" smtClean="0"/>
              <a:t>Hardisk</a:t>
            </a:r>
            <a:r>
              <a:rPr lang="en-US" dirty="0" smtClean="0"/>
              <a:t> </a:t>
            </a:r>
            <a:r>
              <a:rPr lang="en-US" dirty="0" err="1" smtClean="0"/>
              <a:t>adalah</a:t>
            </a:r>
            <a:r>
              <a:rPr lang="en-US" dirty="0" smtClean="0"/>
              <a:t> </a:t>
            </a:r>
            <a:r>
              <a:rPr lang="en-US" dirty="0" err="1" smtClean="0"/>
              <a:t>jenis</a:t>
            </a:r>
            <a:r>
              <a:rPr lang="en-US" dirty="0" smtClean="0"/>
              <a:t> </a:t>
            </a:r>
            <a:r>
              <a:rPr lang="en-US" dirty="0" err="1" smtClean="0"/>
              <a:t>piringan</a:t>
            </a:r>
            <a:r>
              <a:rPr lang="en-US" dirty="0" smtClean="0"/>
              <a:t> </a:t>
            </a:r>
            <a:r>
              <a:rPr lang="en-US" dirty="0" err="1" smtClean="0"/>
              <a:t>magnetik</a:t>
            </a:r>
            <a:r>
              <a:rPr lang="en-US" dirty="0" smtClean="0"/>
              <a:t> yang </a:t>
            </a:r>
            <a:r>
              <a:rPr lang="en-US" dirty="0" err="1" smtClean="0"/>
              <a:t>memiliki</a:t>
            </a:r>
            <a:r>
              <a:rPr lang="en-US" dirty="0" smtClean="0"/>
              <a:t> </a:t>
            </a:r>
            <a:r>
              <a:rPr lang="en-US" dirty="0" err="1" smtClean="0"/>
              <a:t>kapasitas</a:t>
            </a:r>
            <a:r>
              <a:rPr lang="en-US" dirty="0" smtClean="0"/>
              <a:t> </a:t>
            </a:r>
            <a:r>
              <a:rPr lang="en-US" dirty="0" err="1" smtClean="0"/>
              <a:t>besar</a:t>
            </a:r>
            <a:r>
              <a:rPr lang="en-US" dirty="0" smtClean="0"/>
              <a:t>, </a:t>
            </a:r>
            <a:r>
              <a:rPr lang="en-US" dirty="0" err="1" smtClean="0"/>
              <a:t>dan</a:t>
            </a:r>
            <a:r>
              <a:rPr lang="en-US" dirty="0" smtClean="0"/>
              <a:t> </a:t>
            </a:r>
            <a:r>
              <a:rPr lang="en-US" dirty="0" err="1" smtClean="0"/>
              <a:t>berfungsi</a:t>
            </a:r>
            <a:r>
              <a:rPr lang="en-US" dirty="0" smtClean="0"/>
              <a:t> </a:t>
            </a:r>
            <a:r>
              <a:rPr lang="en-US" dirty="0" err="1" smtClean="0"/>
              <a:t>sebagai</a:t>
            </a:r>
            <a:r>
              <a:rPr lang="en-US" dirty="0" smtClean="0"/>
              <a:t> </a:t>
            </a:r>
            <a:r>
              <a:rPr lang="en-US" dirty="0" err="1" smtClean="0"/>
              <a:t>penyimpan</a:t>
            </a:r>
            <a:r>
              <a:rPr lang="en-US" dirty="0" smtClean="0"/>
              <a:t> data di internal casing </a:t>
            </a:r>
            <a:r>
              <a:rPr lang="en-US" dirty="0" err="1" smtClean="0"/>
              <a:t>atau</a:t>
            </a:r>
            <a:r>
              <a:rPr lang="en-US" dirty="0" smtClean="0"/>
              <a:t> </a:t>
            </a:r>
            <a:r>
              <a:rPr lang="en-US" dirty="0" err="1" smtClean="0"/>
              <a:t>biasanya</a:t>
            </a:r>
            <a:r>
              <a:rPr lang="en-US" dirty="0" smtClean="0"/>
              <a:t> </a:t>
            </a:r>
            <a:r>
              <a:rPr lang="en-US" dirty="0" err="1" smtClean="0"/>
              <a:t>tempat</a:t>
            </a:r>
            <a:r>
              <a:rPr lang="en-US" dirty="0" smtClean="0"/>
              <a:t> </a:t>
            </a:r>
            <a:r>
              <a:rPr lang="en-US" dirty="0" err="1" smtClean="0"/>
              <a:t>penyimpan</a:t>
            </a:r>
            <a:r>
              <a:rPr lang="en-US" dirty="0" smtClean="0"/>
              <a:t> program</a:t>
            </a:r>
          </a:p>
        </p:txBody>
      </p:sp>
      <p:pic>
        <p:nvPicPr>
          <p:cNvPr id="29700" name="Picture 14" descr="harddisk05"/>
          <p:cNvPicPr>
            <a:picLocks noChangeAspect="1" noChangeArrowheads="1"/>
          </p:cNvPicPr>
          <p:nvPr/>
        </p:nvPicPr>
        <p:blipFill>
          <a:blip r:embed="rId2">
            <a:lum bright="6000"/>
            <a:grayscl/>
            <a:extLst>
              <a:ext uri="{28A0092B-C50C-407E-A947-70E740481C1C}">
                <a14:useLocalDpi xmlns:a14="http://schemas.microsoft.com/office/drawing/2010/main" val="0"/>
              </a:ext>
            </a:extLst>
          </a:blip>
          <a:srcRect/>
          <a:stretch>
            <a:fillRect/>
          </a:stretch>
        </p:blipFill>
        <p:spPr bwMode="auto">
          <a:xfrm>
            <a:off x="5791200" y="2343150"/>
            <a:ext cx="3124200" cy="29146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410200" y="6248400"/>
            <a:ext cx="3505200" cy="304800"/>
          </a:xfrm>
          <a:prstGeom prst="rect">
            <a:avLst/>
          </a:prstGeom>
          <a:solidFill>
            <a:srgbClr val="FF3399"/>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Modify : </a:t>
            </a:r>
            <a:r>
              <a:rPr lang="en-US" b="1" dirty="0" err="1">
                <a:solidFill>
                  <a:schemeClr val="bg1">
                    <a:lumMod val="50000"/>
                  </a:schemeClr>
                </a:solidFill>
              </a:rPr>
              <a:t>Asep</a:t>
            </a:r>
            <a:r>
              <a:rPr lang="en-US" b="1" dirty="0">
                <a:solidFill>
                  <a:schemeClr val="bg1">
                    <a:lumMod val="50000"/>
                  </a:schemeClr>
                </a:solidFill>
              </a:rPr>
              <a:t> </a:t>
            </a:r>
            <a:r>
              <a:rPr lang="en-US" b="1" dirty="0" err="1">
                <a:solidFill>
                  <a:schemeClr val="bg1">
                    <a:lumMod val="50000"/>
                  </a:schemeClr>
                </a:solidFill>
              </a:rPr>
              <a:t>Kurniawan</a:t>
            </a:r>
            <a:endParaRPr lang="en-US" b="1" dirty="0">
              <a:solidFill>
                <a:schemeClr val="bg1">
                  <a:lumMod val="50000"/>
                </a:schemeClr>
              </a:solidFill>
            </a:endParaRPr>
          </a:p>
        </p:txBody>
      </p:sp>
    </p:spTree>
    <p:extLst>
      <p:ext uri="{BB962C8B-B14F-4D97-AF65-F5344CB8AC3E}">
        <p14:creationId xmlns:p14="http://schemas.microsoft.com/office/powerpoint/2010/main" val="332557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152400" y="609600"/>
            <a:ext cx="6096000" cy="1143000"/>
          </a:xfrm>
        </p:spPr>
        <p:txBody>
          <a:bodyPr/>
          <a:lstStyle/>
          <a:p>
            <a:pPr eaLnBrk="1" hangingPunct="1">
              <a:defRPr/>
            </a:pPr>
            <a:r>
              <a:rPr lang="en-US" b="1" dirty="0" smtClean="0">
                <a:solidFill>
                  <a:srgbClr val="FF0000"/>
                </a:solidFill>
              </a:rPr>
              <a:t>FLOPPY DISK (DISKET)</a:t>
            </a:r>
          </a:p>
        </p:txBody>
      </p:sp>
      <p:sp>
        <p:nvSpPr>
          <p:cNvPr id="30723" name="Rectangle 3"/>
          <p:cNvSpPr>
            <a:spLocks noGrp="1" noChangeArrowheads="1"/>
          </p:cNvSpPr>
          <p:nvPr>
            <p:ph type="body" idx="1"/>
          </p:nvPr>
        </p:nvSpPr>
        <p:spPr>
          <a:xfrm>
            <a:off x="228600" y="2097157"/>
            <a:ext cx="6172200" cy="4724400"/>
          </a:xfrm>
        </p:spPr>
        <p:txBody>
          <a:bodyPr/>
          <a:lstStyle/>
          <a:p>
            <a:pPr eaLnBrk="1" hangingPunct="1">
              <a:buFont typeface="Wingdings" pitchFamily="2" charset="2"/>
              <a:buNone/>
            </a:pPr>
            <a:r>
              <a:rPr lang="en-US" sz="1800" b="1" dirty="0" smtClean="0"/>
              <a:t>   </a:t>
            </a:r>
            <a:r>
              <a:rPr lang="en-US" b="1" dirty="0" err="1" smtClean="0"/>
              <a:t>Cakram</a:t>
            </a:r>
            <a:r>
              <a:rPr lang="en-US" b="1" dirty="0" smtClean="0"/>
              <a:t> </a:t>
            </a:r>
            <a:r>
              <a:rPr lang="en-US" b="1" dirty="0" err="1" smtClean="0"/>
              <a:t>liuk</a:t>
            </a:r>
            <a:r>
              <a:rPr lang="en-US" dirty="0" smtClean="0"/>
              <a:t> </a:t>
            </a:r>
            <a:r>
              <a:rPr lang="en-US" dirty="0" err="1" smtClean="0"/>
              <a:t>atau</a:t>
            </a:r>
            <a:r>
              <a:rPr lang="en-US" dirty="0" smtClean="0"/>
              <a:t> </a:t>
            </a:r>
            <a:r>
              <a:rPr lang="en-US" b="1" dirty="0" err="1" smtClean="0"/>
              <a:t>disket</a:t>
            </a:r>
            <a:r>
              <a:rPr lang="en-US" dirty="0" smtClean="0"/>
              <a:t> (</a:t>
            </a:r>
            <a:r>
              <a:rPr lang="en-US" dirty="0" err="1" smtClean="0">
                <a:hlinkClick r:id="rId2" tooltip="Bahasa Inggris"/>
              </a:rPr>
              <a:t>bahasa</a:t>
            </a:r>
            <a:r>
              <a:rPr lang="en-US" dirty="0" smtClean="0">
                <a:hlinkClick r:id="rId2" tooltip="Bahasa Inggris"/>
              </a:rPr>
              <a:t> </a:t>
            </a:r>
            <a:r>
              <a:rPr lang="en-US" dirty="0" err="1" smtClean="0">
                <a:hlinkClick r:id="rId2" tooltip="Bahasa Inggris"/>
              </a:rPr>
              <a:t>Inggris</a:t>
            </a:r>
            <a:r>
              <a:rPr lang="en-US" dirty="0" smtClean="0"/>
              <a:t>: </a:t>
            </a:r>
            <a:r>
              <a:rPr lang="en-US" b="1" i="1" dirty="0" smtClean="0"/>
              <a:t>floppy disk</a:t>
            </a:r>
            <a:r>
              <a:rPr lang="en-US" dirty="0" smtClean="0"/>
              <a:t>) </a:t>
            </a:r>
            <a:r>
              <a:rPr lang="en-US" dirty="0" err="1" smtClean="0"/>
              <a:t>adalah</a:t>
            </a:r>
            <a:r>
              <a:rPr lang="en-US" dirty="0" smtClean="0"/>
              <a:t> </a:t>
            </a:r>
            <a:r>
              <a:rPr lang="en-US" dirty="0" err="1" smtClean="0"/>
              <a:t>sebuah</a:t>
            </a:r>
            <a:r>
              <a:rPr lang="en-US" dirty="0" smtClean="0"/>
              <a:t> </a:t>
            </a:r>
            <a:r>
              <a:rPr lang="en-US" dirty="0" err="1" smtClean="0"/>
              <a:t>perangkat</a:t>
            </a:r>
            <a:r>
              <a:rPr lang="en-US" dirty="0" smtClean="0"/>
              <a:t> </a:t>
            </a:r>
            <a:r>
              <a:rPr lang="en-US" dirty="0" err="1" smtClean="0"/>
              <a:t>penyimpanan</a:t>
            </a:r>
            <a:r>
              <a:rPr lang="en-US" dirty="0" smtClean="0"/>
              <a:t> </a:t>
            </a:r>
            <a:r>
              <a:rPr lang="en-US" dirty="0" smtClean="0">
                <a:hlinkClick r:id="rId3" tooltip="Data"/>
              </a:rPr>
              <a:t>data</a:t>
            </a:r>
            <a:r>
              <a:rPr lang="en-US" dirty="0" smtClean="0"/>
              <a:t> yang </a:t>
            </a:r>
            <a:r>
              <a:rPr lang="en-US" dirty="0" err="1" smtClean="0"/>
              <a:t>terdiri</a:t>
            </a:r>
            <a:r>
              <a:rPr lang="en-US" dirty="0" smtClean="0"/>
              <a:t> </a:t>
            </a:r>
            <a:r>
              <a:rPr lang="en-US" dirty="0" err="1" smtClean="0"/>
              <a:t>dari</a:t>
            </a:r>
            <a:r>
              <a:rPr lang="en-US" dirty="0" smtClean="0"/>
              <a:t> </a:t>
            </a:r>
            <a:r>
              <a:rPr lang="en-US" dirty="0" err="1" smtClean="0"/>
              <a:t>sebuah</a:t>
            </a:r>
            <a:r>
              <a:rPr lang="en-US" dirty="0" smtClean="0"/>
              <a:t> medium </a:t>
            </a:r>
            <a:r>
              <a:rPr lang="en-US" dirty="0" err="1" smtClean="0"/>
              <a:t>penyimpanan</a:t>
            </a:r>
            <a:r>
              <a:rPr lang="en-US" dirty="0" smtClean="0"/>
              <a:t> </a:t>
            </a:r>
            <a:r>
              <a:rPr lang="en-US" dirty="0" err="1" smtClean="0"/>
              <a:t>magnetis</a:t>
            </a:r>
            <a:r>
              <a:rPr lang="en-US" dirty="0" smtClean="0"/>
              <a:t> </a:t>
            </a:r>
            <a:r>
              <a:rPr lang="en-US" dirty="0" err="1" smtClean="0"/>
              <a:t>bulat</a:t>
            </a:r>
            <a:r>
              <a:rPr lang="en-US" dirty="0" smtClean="0"/>
              <a:t> yang tipis </a:t>
            </a:r>
            <a:r>
              <a:rPr lang="en-US" dirty="0" err="1" smtClean="0"/>
              <a:t>dan</a:t>
            </a:r>
            <a:r>
              <a:rPr lang="en-US" dirty="0" smtClean="0"/>
              <a:t> </a:t>
            </a:r>
            <a:r>
              <a:rPr lang="en-US" dirty="0" err="1" smtClean="0"/>
              <a:t>lentur</a:t>
            </a:r>
            <a:r>
              <a:rPr lang="en-US" dirty="0" smtClean="0"/>
              <a:t> </a:t>
            </a:r>
            <a:r>
              <a:rPr lang="en-US" dirty="0" err="1" smtClean="0"/>
              <a:t>dan</a:t>
            </a:r>
            <a:r>
              <a:rPr lang="en-US" dirty="0" smtClean="0"/>
              <a:t> </a:t>
            </a:r>
            <a:r>
              <a:rPr lang="en-US" dirty="0" err="1" smtClean="0"/>
              <a:t>dilapisi</a:t>
            </a:r>
            <a:r>
              <a:rPr lang="en-US" dirty="0" smtClean="0"/>
              <a:t> </a:t>
            </a:r>
            <a:r>
              <a:rPr lang="en-US" dirty="0" err="1" smtClean="0"/>
              <a:t>lapisan</a:t>
            </a:r>
            <a:r>
              <a:rPr lang="en-US" dirty="0" smtClean="0"/>
              <a:t> </a:t>
            </a:r>
            <a:r>
              <a:rPr lang="en-US" dirty="0" err="1" smtClean="0">
                <a:hlinkClick r:id="rId4" tooltip="Plastik"/>
              </a:rPr>
              <a:t>plastik</a:t>
            </a:r>
            <a:r>
              <a:rPr lang="en-US" dirty="0" smtClean="0"/>
              <a:t> </a:t>
            </a:r>
            <a:r>
              <a:rPr lang="en-US" dirty="0" err="1" smtClean="0"/>
              <a:t>berbentuk</a:t>
            </a:r>
            <a:r>
              <a:rPr lang="en-US" dirty="0" smtClean="0"/>
              <a:t> </a:t>
            </a:r>
            <a:r>
              <a:rPr lang="en-US" dirty="0" err="1" smtClean="0">
                <a:hlinkClick r:id="rId5" tooltip="Persegi"/>
              </a:rPr>
              <a:t>persegi</a:t>
            </a:r>
            <a:r>
              <a:rPr lang="en-US" dirty="0" smtClean="0"/>
              <a:t> </a:t>
            </a:r>
            <a:r>
              <a:rPr lang="en-US" dirty="0" err="1" smtClean="0"/>
              <a:t>atau</a:t>
            </a:r>
            <a:r>
              <a:rPr lang="en-US" dirty="0" smtClean="0"/>
              <a:t> </a:t>
            </a:r>
            <a:r>
              <a:rPr lang="en-US" dirty="0" err="1" smtClean="0">
                <a:hlinkClick r:id="rId6" tooltip="Persegi panjang"/>
              </a:rPr>
              <a:t>persegi</a:t>
            </a:r>
            <a:r>
              <a:rPr lang="en-US" dirty="0" smtClean="0">
                <a:hlinkClick r:id="rId6" tooltip="Persegi panjang"/>
              </a:rPr>
              <a:t> </a:t>
            </a:r>
            <a:r>
              <a:rPr lang="en-US" dirty="0" err="1" smtClean="0">
                <a:hlinkClick r:id="rId6" tooltip="Persegi panjang"/>
              </a:rPr>
              <a:t>panjang</a:t>
            </a:r>
            <a:r>
              <a:rPr lang="en-US" dirty="0" smtClean="0"/>
              <a:t>.</a:t>
            </a:r>
          </a:p>
        </p:txBody>
      </p:sp>
      <p:pic>
        <p:nvPicPr>
          <p:cNvPr id="30724" name="Picture 28" descr="Diske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438400"/>
            <a:ext cx="2514600" cy="2819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97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381000" y="914400"/>
            <a:ext cx="6324600" cy="990600"/>
          </a:xfrm>
        </p:spPr>
        <p:txBody>
          <a:bodyPr/>
          <a:lstStyle/>
          <a:p>
            <a:pPr eaLnBrk="1" hangingPunct="1">
              <a:defRPr/>
            </a:pPr>
            <a:r>
              <a:rPr lang="en-US" b="1" dirty="0" smtClean="0">
                <a:solidFill>
                  <a:srgbClr val="FF0000"/>
                </a:solidFill>
              </a:rPr>
              <a:t>CD (COMPACT DISK) / DVD</a:t>
            </a:r>
          </a:p>
        </p:txBody>
      </p:sp>
      <p:sp>
        <p:nvSpPr>
          <p:cNvPr id="31747" name="Rectangle 3"/>
          <p:cNvSpPr>
            <a:spLocks noGrp="1" noChangeArrowheads="1"/>
          </p:cNvSpPr>
          <p:nvPr>
            <p:ph type="body" idx="1"/>
          </p:nvPr>
        </p:nvSpPr>
        <p:spPr>
          <a:xfrm>
            <a:off x="685800" y="1905000"/>
            <a:ext cx="4724400" cy="4191000"/>
          </a:xfrm>
        </p:spPr>
        <p:txBody>
          <a:bodyPr/>
          <a:lstStyle/>
          <a:p>
            <a:pPr eaLnBrk="1" hangingPunct="1">
              <a:buFont typeface="Wingdings" pitchFamily="2" charset="2"/>
              <a:buNone/>
            </a:pPr>
            <a:r>
              <a:rPr lang="en-US" dirty="0" smtClean="0"/>
              <a:t>    CD </a:t>
            </a:r>
            <a:r>
              <a:rPr lang="en-US" dirty="0" err="1" smtClean="0"/>
              <a:t>adalah</a:t>
            </a:r>
            <a:r>
              <a:rPr lang="en-US" dirty="0" smtClean="0"/>
              <a:t> </a:t>
            </a:r>
            <a:r>
              <a:rPr lang="en-US" dirty="0" err="1" smtClean="0"/>
              <a:t>piringan</a:t>
            </a:r>
            <a:r>
              <a:rPr lang="en-US" dirty="0" smtClean="0"/>
              <a:t> </a:t>
            </a:r>
            <a:r>
              <a:rPr lang="en-US" dirty="0" err="1" smtClean="0"/>
              <a:t>optik</a:t>
            </a:r>
            <a:r>
              <a:rPr lang="en-US" dirty="0" smtClean="0"/>
              <a:t> yang </a:t>
            </a:r>
            <a:r>
              <a:rPr lang="en-US" dirty="0" err="1" smtClean="0"/>
              <a:t>dapat</a:t>
            </a:r>
            <a:r>
              <a:rPr lang="en-US" dirty="0" smtClean="0"/>
              <a:t> </a:t>
            </a:r>
            <a:r>
              <a:rPr lang="en-US" dirty="0" err="1" smtClean="0"/>
              <a:t>menampung</a:t>
            </a:r>
            <a:r>
              <a:rPr lang="en-US" dirty="0" smtClean="0"/>
              <a:t> data </a:t>
            </a:r>
            <a:r>
              <a:rPr lang="en-US" dirty="0" err="1" smtClean="0"/>
              <a:t>hingga</a:t>
            </a:r>
            <a:r>
              <a:rPr lang="en-US" dirty="0" smtClean="0"/>
              <a:t> </a:t>
            </a:r>
            <a:r>
              <a:rPr lang="en-US" dirty="0" err="1" smtClean="0"/>
              <a:t>ribuan</a:t>
            </a:r>
            <a:r>
              <a:rPr lang="en-US" dirty="0" smtClean="0"/>
              <a:t> kali </a:t>
            </a:r>
            <a:r>
              <a:rPr lang="en-US" dirty="0" err="1" smtClean="0"/>
              <a:t>dibanding</a:t>
            </a:r>
            <a:r>
              <a:rPr lang="en-US" dirty="0" smtClean="0"/>
              <a:t> </a:t>
            </a:r>
            <a:r>
              <a:rPr lang="en-US" dirty="0" err="1" smtClean="0"/>
              <a:t>disket</a:t>
            </a:r>
            <a:r>
              <a:rPr lang="en-US" dirty="0" smtClean="0"/>
              <a:t>, </a:t>
            </a:r>
            <a:r>
              <a:rPr lang="en-US" dirty="0" err="1" smtClean="0"/>
              <a:t>pembacaan</a:t>
            </a:r>
            <a:r>
              <a:rPr lang="en-US" dirty="0" smtClean="0"/>
              <a:t> </a:t>
            </a:r>
            <a:r>
              <a:rPr lang="en-US" dirty="0" err="1" smtClean="0"/>
              <a:t>dan</a:t>
            </a:r>
            <a:r>
              <a:rPr lang="en-US" dirty="0" smtClean="0"/>
              <a:t> </a:t>
            </a:r>
            <a:r>
              <a:rPr lang="en-US" dirty="0" err="1" smtClean="0"/>
              <a:t>penulisan</a:t>
            </a:r>
            <a:r>
              <a:rPr lang="en-US" dirty="0" smtClean="0"/>
              <a:t> data </a:t>
            </a:r>
            <a:r>
              <a:rPr lang="en-US" dirty="0" err="1" smtClean="0"/>
              <a:t>pada</a:t>
            </a:r>
            <a:r>
              <a:rPr lang="en-US" dirty="0" smtClean="0"/>
              <a:t> </a:t>
            </a:r>
            <a:r>
              <a:rPr lang="en-US" dirty="0" err="1" smtClean="0"/>
              <a:t>piringan</a:t>
            </a:r>
            <a:r>
              <a:rPr lang="en-US" dirty="0" smtClean="0"/>
              <a:t> </a:t>
            </a:r>
            <a:r>
              <a:rPr lang="en-US" dirty="0" err="1" smtClean="0"/>
              <a:t>melalui</a:t>
            </a:r>
            <a:r>
              <a:rPr lang="en-US" dirty="0" smtClean="0"/>
              <a:t> </a:t>
            </a:r>
            <a:r>
              <a:rPr lang="en-US" dirty="0" err="1" smtClean="0"/>
              <a:t>sinar</a:t>
            </a:r>
            <a:r>
              <a:rPr lang="en-US" dirty="0" smtClean="0"/>
              <a:t> laser</a:t>
            </a:r>
          </a:p>
        </p:txBody>
      </p:sp>
      <p:pic>
        <p:nvPicPr>
          <p:cNvPr id="31748" name="Picture 32" descr="C 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0"/>
            <a:ext cx="2514600" cy="2819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933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304800" y="533400"/>
            <a:ext cx="5562600" cy="1143000"/>
          </a:xfrm>
        </p:spPr>
        <p:txBody>
          <a:bodyPr/>
          <a:lstStyle/>
          <a:p>
            <a:pPr eaLnBrk="1" hangingPunct="1">
              <a:defRPr/>
            </a:pPr>
            <a:r>
              <a:rPr lang="en-US" b="1" dirty="0" smtClean="0">
                <a:solidFill>
                  <a:srgbClr val="FF0000"/>
                </a:solidFill>
              </a:rPr>
              <a:t>MEMORY CARD</a:t>
            </a:r>
          </a:p>
        </p:txBody>
      </p:sp>
      <p:sp>
        <p:nvSpPr>
          <p:cNvPr id="32771" name="Rectangle 3"/>
          <p:cNvSpPr>
            <a:spLocks noGrp="1" noChangeArrowheads="1"/>
          </p:cNvSpPr>
          <p:nvPr>
            <p:ph type="body" idx="1"/>
          </p:nvPr>
        </p:nvSpPr>
        <p:spPr>
          <a:xfrm>
            <a:off x="228600" y="1905000"/>
            <a:ext cx="6477000" cy="4191000"/>
          </a:xfrm>
        </p:spPr>
        <p:txBody>
          <a:bodyPr/>
          <a:lstStyle/>
          <a:p>
            <a:pPr eaLnBrk="1" hangingPunct="1">
              <a:lnSpc>
                <a:spcPct val="80000"/>
              </a:lnSpc>
              <a:buFont typeface="Wingdings" pitchFamily="2" charset="2"/>
              <a:buNone/>
            </a:pPr>
            <a:r>
              <a:rPr lang="en-US" sz="2400" b="1" dirty="0" smtClean="0"/>
              <a:t>    </a:t>
            </a:r>
            <a:r>
              <a:rPr lang="en-US" sz="2400" b="1" dirty="0" err="1" smtClean="0"/>
              <a:t>Kartu</a:t>
            </a:r>
            <a:r>
              <a:rPr lang="en-US" sz="2400" b="1" dirty="0" smtClean="0"/>
              <a:t> </a:t>
            </a:r>
            <a:r>
              <a:rPr lang="en-US" sz="2400" b="1" dirty="0" err="1" smtClean="0"/>
              <a:t>memori</a:t>
            </a:r>
            <a:r>
              <a:rPr lang="en-US" sz="2400" dirty="0" smtClean="0"/>
              <a:t> </a:t>
            </a:r>
            <a:r>
              <a:rPr lang="en-US" sz="2400" dirty="0" err="1" smtClean="0"/>
              <a:t>adalah</a:t>
            </a:r>
            <a:r>
              <a:rPr lang="en-US" sz="2400" dirty="0" smtClean="0"/>
              <a:t> </a:t>
            </a:r>
            <a:r>
              <a:rPr lang="en-US" sz="2400" dirty="0" err="1" smtClean="0"/>
              <a:t>sebuat</a:t>
            </a:r>
            <a:r>
              <a:rPr lang="en-US" sz="2400" dirty="0" smtClean="0"/>
              <a:t> </a:t>
            </a:r>
            <a:r>
              <a:rPr lang="en-US" sz="2400" dirty="0" err="1" smtClean="0"/>
              <a:t>alat</a:t>
            </a:r>
            <a:r>
              <a:rPr lang="en-US" sz="2400" dirty="0" smtClean="0"/>
              <a:t> </a:t>
            </a:r>
            <a:r>
              <a:rPr lang="en-US" sz="2400" dirty="0" err="1" smtClean="0"/>
              <a:t>penyimpan</a:t>
            </a:r>
            <a:r>
              <a:rPr lang="en-US" sz="2400" dirty="0" smtClean="0"/>
              <a:t> </a:t>
            </a:r>
            <a:r>
              <a:rPr lang="en-US" sz="2400" dirty="0" smtClean="0">
                <a:hlinkClick r:id="rId2" tooltip="Data digital (halaman belum tersedia)"/>
              </a:rPr>
              <a:t>data digital</a:t>
            </a:r>
            <a:r>
              <a:rPr lang="en-US" sz="2400" dirty="0" smtClean="0"/>
              <a:t>; </a:t>
            </a:r>
            <a:r>
              <a:rPr lang="en-US" sz="2400" dirty="0" err="1" smtClean="0"/>
              <a:t>seperti</a:t>
            </a:r>
            <a:r>
              <a:rPr lang="en-US" sz="2400" dirty="0" smtClean="0"/>
              <a:t> </a:t>
            </a:r>
            <a:r>
              <a:rPr lang="en-US" sz="2400" dirty="0" err="1" smtClean="0">
                <a:hlinkClick r:id="rId3" tooltip="Gambar digital (halaman belum tersedia)"/>
              </a:rPr>
              <a:t>gambar</a:t>
            </a:r>
            <a:r>
              <a:rPr lang="en-US" sz="2400" dirty="0" smtClean="0">
                <a:hlinkClick r:id="rId3" tooltip="Gambar digital (halaman belum tersedia)"/>
              </a:rPr>
              <a:t> digital</a:t>
            </a:r>
            <a:r>
              <a:rPr lang="en-US" sz="2400" dirty="0" smtClean="0"/>
              <a:t>, </a:t>
            </a:r>
            <a:r>
              <a:rPr lang="en-US" sz="2400" dirty="0" err="1" smtClean="0">
                <a:hlinkClick r:id="rId4" tooltip="Berkas digital (halaman belum tersedia)"/>
              </a:rPr>
              <a:t>berkas</a:t>
            </a:r>
            <a:r>
              <a:rPr lang="en-US" sz="2400" dirty="0" smtClean="0">
                <a:hlinkClick r:id="rId4" tooltip="Berkas digital (halaman belum tersedia)"/>
              </a:rPr>
              <a:t> digital</a:t>
            </a:r>
            <a:r>
              <a:rPr lang="en-US" sz="2400" dirty="0" smtClean="0"/>
              <a:t> ,</a:t>
            </a:r>
            <a:r>
              <a:rPr lang="en-US" sz="2400" dirty="0" err="1" smtClean="0">
                <a:hlinkClick r:id="rId5" tooltip="Suara digital (halaman belum tersedia)"/>
              </a:rPr>
              <a:t>suara</a:t>
            </a:r>
            <a:r>
              <a:rPr lang="en-US" sz="2400" dirty="0" smtClean="0">
                <a:hlinkClick r:id="rId5" tooltip="Suara digital (halaman belum tersedia)"/>
              </a:rPr>
              <a:t> digital</a:t>
            </a:r>
            <a:r>
              <a:rPr lang="en-US" sz="2400" dirty="0" smtClean="0"/>
              <a:t> </a:t>
            </a:r>
            <a:r>
              <a:rPr lang="en-US" sz="2400" dirty="0" err="1" smtClean="0"/>
              <a:t>dan</a:t>
            </a:r>
            <a:r>
              <a:rPr lang="en-US" sz="2400" dirty="0" smtClean="0"/>
              <a:t> </a:t>
            </a:r>
            <a:r>
              <a:rPr lang="en-US" sz="2400" dirty="0" smtClean="0">
                <a:hlinkClick r:id="rId6" tooltip="Video digital (halaman belum tersedia)"/>
              </a:rPr>
              <a:t>video digital</a:t>
            </a:r>
            <a:r>
              <a:rPr lang="en-US" sz="2400" dirty="0" smtClean="0"/>
              <a:t>. </a:t>
            </a:r>
            <a:r>
              <a:rPr lang="en-US" sz="2400" dirty="0" err="1" smtClean="0"/>
              <a:t>Kartu</a:t>
            </a:r>
            <a:r>
              <a:rPr lang="en-US" sz="2400" dirty="0" smtClean="0"/>
              <a:t> </a:t>
            </a:r>
            <a:r>
              <a:rPr lang="en-US" sz="2400" dirty="0" err="1" smtClean="0"/>
              <a:t>memori</a:t>
            </a:r>
            <a:r>
              <a:rPr lang="en-US" sz="2400" dirty="0" smtClean="0"/>
              <a:t> </a:t>
            </a:r>
            <a:r>
              <a:rPr lang="en-US" sz="2400" dirty="0" err="1" smtClean="0"/>
              <a:t>biasanya</a:t>
            </a:r>
            <a:r>
              <a:rPr lang="en-US" sz="2400" dirty="0" smtClean="0"/>
              <a:t> </a:t>
            </a:r>
            <a:r>
              <a:rPr lang="en-US" sz="2400" dirty="0" err="1" smtClean="0"/>
              <a:t>mempunyai</a:t>
            </a:r>
            <a:r>
              <a:rPr lang="en-US" sz="2400" dirty="0" smtClean="0"/>
              <a:t> </a:t>
            </a:r>
            <a:r>
              <a:rPr lang="en-US" sz="2400" dirty="0" err="1" smtClean="0">
                <a:hlinkClick r:id="rId7" tooltip="Kapasitas"/>
              </a:rPr>
              <a:t>kapasitas</a:t>
            </a:r>
            <a:r>
              <a:rPr lang="en-US" sz="2400" dirty="0" smtClean="0"/>
              <a:t> </a:t>
            </a:r>
            <a:r>
              <a:rPr lang="en-US" sz="2400" dirty="0" err="1" smtClean="0"/>
              <a:t>ukuran</a:t>
            </a:r>
            <a:r>
              <a:rPr lang="en-US" sz="2400" dirty="0" smtClean="0"/>
              <a:t> </a:t>
            </a:r>
            <a:r>
              <a:rPr lang="en-US" sz="2400" dirty="0" err="1" smtClean="0"/>
              <a:t>berdasarkan</a:t>
            </a:r>
            <a:r>
              <a:rPr lang="en-US" sz="2400" dirty="0" smtClean="0"/>
              <a:t> standard bit digital </a:t>
            </a:r>
            <a:r>
              <a:rPr lang="en-US" sz="2400" dirty="0" err="1" smtClean="0"/>
              <a:t>yaitu</a:t>
            </a:r>
            <a:r>
              <a:rPr lang="en-US" sz="2400" dirty="0" smtClean="0"/>
              <a:t> 16MB, 32MB,64MB, 128MB, 256MB </a:t>
            </a:r>
            <a:r>
              <a:rPr lang="en-US" sz="2400" dirty="0" err="1" smtClean="0"/>
              <a:t>dan</a:t>
            </a:r>
            <a:r>
              <a:rPr lang="en-US" sz="2400" dirty="0" smtClean="0"/>
              <a:t> </a:t>
            </a:r>
            <a:r>
              <a:rPr lang="en-US" sz="2400" dirty="0" err="1" smtClean="0"/>
              <a:t>seterusnya</a:t>
            </a:r>
            <a:r>
              <a:rPr lang="en-US" sz="2400" dirty="0" smtClean="0"/>
              <a:t> </a:t>
            </a:r>
            <a:r>
              <a:rPr lang="en-US" sz="2400" dirty="0" err="1" smtClean="0"/>
              <a:t>kelipatan</a:t>
            </a:r>
            <a:r>
              <a:rPr lang="en-US" sz="2400" dirty="0" smtClean="0"/>
              <a:t> </a:t>
            </a:r>
            <a:r>
              <a:rPr lang="en-US" sz="2400" dirty="0" err="1" smtClean="0"/>
              <a:t>dua</a:t>
            </a:r>
            <a:r>
              <a:rPr lang="en-US" sz="2400" dirty="0" smtClean="0"/>
              <a:t>. </a:t>
            </a:r>
            <a:r>
              <a:rPr lang="en-US" sz="2400" dirty="0" err="1" smtClean="0">
                <a:hlinkClick r:id="rId8" tooltip="Kartu"/>
              </a:rPr>
              <a:t>Kartu</a:t>
            </a:r>
            <a:r>
              <a:rPr lang="en-US" sz="2400" dirty="0" smtClean="0"/>
              <a:t> </a:t>
            </a:r>
            <a:r>
              <a:rPr lang="en-US" sz="2400" dirty="0" err="1" smtClean="0"/>
              <a:t>memori</a:t>
            </a:r>
            <a:r>
              <a:rPr lang="en-US" sz="2400" dirty="0" smtClean="0"/>
              <a:t> </a:t>
            </a:r>
            <a:r>
              <a:rPr lang="en-US" sz="2400" dirty="0" err="1" smtClean="0"/>
              <a:t>terdapat</a:t>
            </a:r>
            <a:r>
              <a:rPr lang="en-US" sz="2400" dirty="0" smtClean="0"/>
              <a:t> </a:t>
            </a:r>
            <a:r>
              <a:rPr lang="en-US" sz="2400" dirty="0" err="1" smtClean="0"/>
              <a:t>beberapa</a:t>
            </a:r>
            <a:r>
              <a:rPr lang="en-US" sz="2400" dirty="0" smtClean="0"/>
              <a:t> </a:t>
            </a:r>
            <a:r>
              <a:rPr lang="en-US" sz="2400" dirty="0" err="1" smtClean="0"/>
              <a:t>tipe</a:t>
            </a:r>
            <a:r>
              <a:rPr lang="en-US" sz="2400" dirty="0" smtClean="0"/>
              <a:t> yang </a:t>
            </a:r>
            <a:r>
              <a:rPr lang="en-US" sz="2400" dirty="0" err="1" smtClean="0"/>
              <a:t>sampai</a:t>
            </a:r>
            <a:r>
              <a:rPr lang="en-US" sz="2400" dirty="0" smtClean="0"/>
              <a:t> </a:t>
            </a:r>
            <a:r>
              <a:rPr lang="en-US" sz="2400" dirty="0" err="1" smtClean="0"/>
              <a:t>sekarang</a:t>
            </a:r>
            <a:r>
              <a:rPr lang="en-US" sz="2400" dirty="0" smtClean="0"/>
              <a:t> </a:t>
            </a:r>
            <a:r>
              <a:rPr lang="en-US" sz="2400" dirty="0" err="1" smtClean="0"/>
              <a:t>ini</a:t>
            </a:r>
            <a:r>
              <a:rPr lang="en-US" sz="2400" dirty="0" smtClean="0"/>
              <a:t> </a:t>
            </a:r>
            <a:r>
              <a:rPr lang="en-US" sz="2400" dirty="0" err="1" smtClean="0"/>
              <a:t>ada</a:t>
            </a:r>
            <a:r>
              <a:rPr lang="en-US" sz="2400" dirty="0" smtClean="0"/>
              <a:t> </a:t>
            </a:r>
            <a:r>
              <a:rPr lang="en-US" sz="2400" dirty="0" err="1" smtClean="0"/>
              <a:t>sekitar</a:t>
            </a:r>
            <a:r>
              <a:rPr lang="en-US" sz="2400" dirty="0" smtClean="0"/>
              <a:t> 43 </a:t>
            </a:r>
            <a:r>
              <a:rPr lang="en-US" sz="2400" dirty="0" err="1" smtClean="0"/>
              <a:t>jenis</a:t>
            </a:r>
            <a:r>
              <a:rPr lang="en-US" sz="2400" dirty="0" smtClean="0"/>
              <a:t>. </a:t>
            </a:r>
            <a:r>
              <a:rPr lang="en-US" sz="2400" dirty="0" err="1" smtClean="0"/>
              <a:t>Jumlah</a:t>
            </a:r>
            <a:r>
              <a:rPr lang="en-US" sz="2400" dirty="0" smtClean="0"/>
              <a:t> </a:t>
            </a:r>
            <a:r>
              <a:rPr lang="en-US" sz="2400" dirty="0" err="1" smtClean="0"/>
              <a:t>kapasitas</a:t>
            </a:r>
            <a:r>
              <a:rPr lang="en-US" sz="2400" dirty="0" smtClean="0"/>
              <a:t> </a:t>
            </a:r>
            <a:r>
              <a:rPr lang="en-US" sz="2400" dirty="0" err="1" smtClean="0"/>
              <a:t>terbesar</a:t>
            </a:r>
            <a:r>
              <a:rPr lang="en-US" sz="2400" dirty="0" smtClean="0"/>
              <a:t> </a:t>
            </a:r>
            <a:r>
              <a:rPr lang="en-US" sz="2400" dirty="0" err="1" smtClean="0"/>
              <a:t>saat</a:t>
            </a:r>
            <a:r>
              <a:rPr lang="en-US" sz="2400" dirty="0" smtClean="0"/>
              <a:t> </a:t>
            </a:r>
            <a:r>
              <a:rPr lang="en-US" sz="2400" dirty="0" err="1" smtClean="0"/>
              <a:t>ini</a:t>
            </a:r>
            <a:r>
              <a:rPr lang="en-US" sz="2400" dirty="0" smtClean="0"/>
              <a:t> </a:t>
            </a:r>
            <a:r>
              <a:rPr lang="en-US" sz="2400" dirty="0" err="1" smtClean="0"/>
              <a:t>adalah</a:t>
            </a:r>
            <a:r>
              <a:rPr lang="en-US" sz="2400" dirty="0" smtClean="0"/>
              <a:t> </a:t>
            </a:r>
            <a:r>
              <a:rPr lang="en-US" sz="2400" dirty="0" err="1" smtClean="0"/>
              <a:t>tipe</a:t>
            </a:r>
            <a:r>
              <a:rPr lang="en-US" sz="2400" dirty="0" smtClean="0"/>
              <a:t> CF (</a:t>
            </a:r>
            <a:r>
              <a:rPr lang="en-US" sz="2400" dirty="0" smtClean="0">
                <a:hlinkClick r:id="rId9" tooltip="Compact Flash (halaman belum tersedia)"/>
              </a:rPr>
              <a:t>Compact Flash</a:t>
            </a:r>
            <a:r>
              <a:rPr lang="en-US" sz="2400" dirty="0" smtClean="0"/>
              <a:t>) </a:t>
            </a:r>
            <a:r>
              <a:rPr lang="en-US" sz="2400" dirty="0" err="1" smtClean="0"/>
              <a:t>dengan</a:t>
            </a:r>
            <a:r>
              <a:rPr lang="en-US" sz="2400" dirty="0" smtClean="0"/>
              <a:t> 8 GB (</a:t>
            </a:r>
            <a:r>
              <a:rPr lang="en-US" sz="2400" i="1" dirty="0" smtClean="0"/>
              <a:t>info</a:t>
            </a:r>
            <a:r>
              <a:rPr lang="en-US" sz="2400" dirty="0" smtClean="0"/>
              <a:t> : 1 GB = 1024MB, 1048576KB). </a:t>
            </a:r>
            <a:r>
              <a:rPr lang="en-US" sz="2400" dirty="0" err="1" smtClean="0"/>
              <a:t>Untuk</a:t>
            </a:r>
            <a:r>
              <a:rPr lang="en-US" sz="2400" dirty="0" smtClean="0"/>
              <a:t> </a:t>
            </a:r>
            <a:r>
              <a:rPr lang="en-US" sz="2400" dirty="0" err="1" smtClean="0"/>
              <a:t>membaca</a:t>
            </a:r>
            <a:r>
              <a:rPr lang="en-US" sz="2400" dirty="0" smtClean="0"/>
              <a:t> data digital yang </a:t>
            </a:r>
            <a:r>
              <a:rPr lang="en-US" sz="2400" dirty="0" err="1" smtClean="0"/>
              <a:t>disimpan</a:t>
            </a:r>
            <a:r>
              <a:rPr lang="en-US" sz="2400" dirty="0" smtClean="0"/>
              <a:t> </a:t>
            </a:r>
            <a:r>
              <a:rPr lang="en-US" sz="2400" dirty="0" err="1" smtClean="0"/>
              <a:t>didalam</a:t>
            </a:r>
            <a:r>
              <a:rPr lang="en-US" sz="2400" dirty="0" smtClean="0"/>
              <a:t> </a:t>
            </a:r>
            <a:r>
              <a:rPr lang="en-US" sz="2400" dirty="0" err="1" smtClean="0"/>
              <a:t>kartu</a:t>
            </a:r>
            <a:r>
              <a:rPr lang="en-US" sz="2400" dirty="0" smtClean="0"/>
              <a:t> </a:t>
            </a:r>
            <a:r>
              <a:rPr lang="en-US" sz="2400" dirty="0" err="1" smtClean="0"/>
              <a:t>memori</a:t>
            </a:r>
            <a:r>
              <a:rPr lang="en-US" sz="2400" dirty="0" smtClean="0"/>
              <a:t> </a:t>
            </a:r>
            <a:r>
              <a:rPr lang="en-US" sz="2400" dirty="0" err="1" smtClean="0"/>
              <a:t>kedalam</a:t>
            </a:r>
            <a:r>
              <a:rPr lang="en-US" sz="2400" dirty="0" smtClean="0"/>
              <a:t> </a:t>
            </a:r>
            <a:r>
              <a:rPr lang="en-US" sz="2400" dirty="0" err="1" smtClean="0">
                <a:hlinkClick r:id="rId10" tooltip="Komputer"/>
              </a:rPr>
              <a:t>komputer</a:t>
            </a:r>
            <a:r>
              <a:rPr lang="en-US" sz="2400" dirty="0" smtClean="0"/>
              <a:t>, </a:t>
            </a:r>
            <a:r>
              <a:rPr lang="en-US" sz="2400" dirty="0" err="1" smtClean="0"/>
              <a:t>diperlukan</a:t>
            </a:r>
            <a:r>
              <a:rPr lang="en-US" sz="2400" dirty="0" smtClean="0"/>
              <a:t> </a:t>
            </a:r>
            <a:r>
              <a:rPr lang="en-US" sz="2400" dirty="0" err="1" smtClean="0"/>
              <a:t>perangkat</a:t>
            </a:r>
            <a:r>
              <a:rPr lang="en-US" sz="2400" dirty="0" smtClean="0"/>
              <a:t> </a:t>
            </a:r>
            <a:r>
              <a:rPr lang="en-US" sz="2400" dirty="0" err="1" smtClean="0">
                <a:hlinkClick r:id="rId11" tooltip="Pembaca kartu memori"/>
              </a:rPr>
              <a:t>pembaca</a:t>
            </a:r>
            <a:r>
              <a:rPr lang="en-US" sz="2400" dirty="0" smtClean="0">
                <a:hlinkClick r:id="rId11" tooltip="Pembaca kartu memori"/>
              </a:rPr>
              <a:t> </a:t>
            </a:r>
            <a:r>
              <a:rPr lang="en-US" sz="2400" dirty="0" err="1" smtClean="0">
                <a:hlinkClick r:id="rId11" tooltip="Pembaca kartu memori"/>
              </a:rPr>
              <a:t>kartu</a:t>
            </a:r>
            <a:r>
              <a:rPr lang="en-US" sz="2400" dirty="0" smtClean="0">
                <a:hlinkClick r:id="rId11" tooltip="Pembaca kartu memori"/>
              </a:rPr>
              <a:t> </a:t>
            </a:r>
            <a:r>
              <a:rPr lang="en-US" sz="2400" dirty="0" err="1" smtClean="0">
                <a:hlinkClick r:id="rId11" tooltip="Pembaca kartu memori"/>
              </a:rPr>
              <a:t>memori</a:t>
            </a:r>
            <a:r>
              <a:rPr lang="en-US" sz="2400" dirty="0" smtClean="0"/>
              <a:t> </a:t>
            </a:r>
          </a:p>
        </p:txBody>
      </p:sp>
      <p:pic>
        <p:nvPicPr>
          <p:cNvPr id="32772" name="Picture 37" descr="images[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2438400"/>
            <a:ext cx="2209800" cy="29718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48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xfrm>
            <a:off x="19878" y="762000"/>
            <a:ext cx="6019800" cy="1143000"/>
          </a:xfrm>
        </p:spPr>
        <p:txBody>
          <a:bodyPr/>
          <a:lstStyle/>
          <a:p>
            <a:pPr eaLnBrk="1" hangingPunct="1">
              <a:defRPr/>
            </a:pPr>
            <a:r>
              <a:rPr lang="en-US" b="1" dirty="0" smtClean="0">
                <a:solidFill>
                  <a:srgbClr val="FF0000"/>
                </a:solidFill>
              </a:rPr>
              <a:t>FLASHDISK</a:t>
            </a:r>
          </a:p>
        </p:txBody>
      </p:sp>
      <p:sp>
        <p:nvSpPr>
          <p:cNvPr id="33795" name="Rectangle 3"/>
          <p:cNvSpPr>
            <a:spLocks noGrp="1" noChangeArrowheads="1"/>
          </p:cNvSpPr>
          <p:nvPr>
            <p:ph type="body" idx="1"/>
          </p:nvPr>
        </p:nvSpPr>
        <p:spPr>
          <a:xfrm>
            <a:off x="381000" y="1676400"/>
            <a:ext cx="5410200" cy="4572000"/>
          </a:xfrm>
        </p:spPr>
        <p:txBody>
          <a:bodyPr/>
          <a:lstStyle/>
          <a:p>
            <a:pPr eaLnBrk="1" hangingPunct="1">
              <a:lnSpc>
                <a:spcPct val="90000"/>
              </a:lnSpc>
              <a:buFont typeface="Wingdings" pitchFamily="2" charset="2"/>
              <a:buNone/>
            </a:pPr>
            <a:r>
              <a:rPr lang="en-US" sz="2400" i="1" dirty="0" smtClean="0"/>
              <a:t>    (</a:t>
            </a:r>
            <a:r>
              <a:rPr lang="en-US" sz="2400" i="1" dirty="0" err="1" smtClean="0"/>
              <a:t>sering</a:t>
            </a:r>
            <a:r>
              <a:rPr lang="en-US" sz="2400" i="1" dirty="0" smtClean="0"/>
              <a:t> </a:t>
            </a:r>
            <a:r>
              <a:rPr lang="en-US" sz="2400" i="1" dirty="0" err="1" smtClean="0"/>
              <a:t>juga</a:t>
            </a:r>
            <a:r>
              <a:rPr lang="en-US" sz="2400" i="1" dirty="0" smtClean="0"/>
              <a:t> USB flash drive </a:t>
            </a:r>
            <a:r>
              <a:rPr lang="en-US" sz="2400" i="1" dirty="0" err="1" smtClean="0"/>
              <a:t>ini</a:t>
            </a:r>
            <a:r>
              <a:rPr lang="en-US" sz="2400" i="1" dirty="0" smtClean="0"/>
              <a:t> </a:t>
            </a:r>
            <a:r>
              <a:rPr lang="en-US" sz="2400" i="1" dirty="0" err="1" smtClean="0"/>
              <a:t>disebut</a:t>
            </a:r>
            <a:r>
              <a:rPr lang="en-US" sz="2400" i="1" dirty="0" smtClean="0"/>
              <a:t> </a:t>
            </a:r>
            <a:r>
              <a:rPr lang="en-US" sz="2400" b="1" i="1" dirty="0" err="1" smtClean="0"/>
              <a:t>Flashdisk</a:t>
            </a:r>
            <a:r>
              <a:rPr lang="en-US" sz="2400" i="1" dirty="0" smtClean="0"/>
              <a:t> </a:t>
            </a:r>
            <a:r>
              <a:rPr lang="en-US" sz="2400" i="1" dirty="0" err="1" smtClean="0"/>
              <a:t>atau</a:t>
            </a:r>
            <a:r>
              <a:rPr lang="en-US" sz="2400" i="1" dirty="0" smtClean="0"/>
              <a:t> </a:t>
            </a:r>
            <a:r>
              <a:rPr lang="en-US" sz="2400" b="1" i="1" dirty="0" smtClean="0"/>
              <a:t>UFD</a:t>
            </a:r>
            <a:r>
              <a:rPr lang="en-US" sz="2400" i="1" dirty="0" smtClean="0"/>
              <a:t>)</a:t>
            </a:r>
            <a:r>
              <a:rPr lang="en-US" sz="2400" dirty="0" smtClean="0"/>
              <a:t> </a:t>
            </a:r>
            <a:r>
              <a:rPr lang="en-US" sz="2400" dirty="0" err="1" smtClean="0"/>
              <a:t>adalah</a:t>
            </a:r>
            <a:r>
              <a:rPr lang="en-US" sz="2400" dirty="0" smtClean="0"/>
              <a:t> </a:t>
            </a:r>
            <a:r>
              <a:rPr lang="en-US" sz="2400" dirty="0" err="1" smtClean="0">
                <a:hlinkClick r:id="rId2" tooltip="Alat penyimpanan data (halaman belum tersedia)"/>
              </a:rPr>
              <a:t>alat</a:t>
            </a:r>
            <a:r>
              <a:rPr lang="en-US" sz="2400" dirty="0" smtClean="0">
                <a:hlinkClick r:id="rId2" tooltip="Alat penyimpanan data (halaman belum tersedia)"/>
              </a:rPr>
              <a:t> </a:t>
            </a:r>
            <a:r>
              <a:rPr lang="en-US" sz="2400" dirty="0" err="1" smtClean="0">
                <a:hlinkClick r:id="rId2" tooltip="Alat penyimpanan data (halaman belum tersedia)"/>
              </a:rPr>
              <a:t>penyimpanan</a:t>
            </a:r>
            <a:r>
              <a:rPr lang="en-US" sz="2400" dirty="0" smtClean="0">
                <a:hlinkClick r:id="rId2" tooltip="Alat penyimpanan data (halaman belum tersedia)"/>
              </a:rPr>
              <a:t> data</a:t>
            </a:r>
            <a:r>
              <a:rPr lang="en-US" sz="2400" dirty="0" smtClean="0"/>
              <a:t> </a:t>
            </a:r>
            <a:r>
              <a:rPr lang="en-US" sz="2400" dirty="0" err="1" smtClean="0">
                <a:hlinkClick r:id="rId3" tooltip="Memori flash"/>
              </a:rPr>
              <a:t>memori</a:t>
            </a:r>
            <a:r>
              <a:rPr lang="en-US" sz="2400" dirty="0" smtClean="0">
                <a:hlinkClick r:id="rId3" tooltip="Memori flash"/>
              </a:rPr>
              <a:t> flash</a:t>
            </a:r>
            <a:r>
              <a:rPr lang="en-US" sz="2400" dirty="0" smtClean="0"/>
              <a:t> </a:t>
            </a:r>
            <a:r>
              <a:rPr lang="en-US" sz="2400" dirty="0" err="1" smtClean="0"/>
              <a:t>tipe</a:t>
            </a:r>
            <a:r>
              <a:rPr lang="en-US" sz="2400" dirty="0" smtClean="0"/>
              <a:t> </a:t>
            </a:r>
            <a:r>
              <a:rPr lang="en-US" sz="2400" dirty="0" smtClean="0">
                <a:hlinkClick r:id="rId4" tooltip="NAND (halaman belum tersedia)"/>
              </a:rPr>
              <a:t>NAND</a:t>
            </a:r>
            <a:r>
              <a:rPr lang="en-US" sz="2400" dirty="0" smtClean="0"/>
              <a:t> yang </a:t>
            </a:r>
            <a:r>
              <a:rPr lang="en-US" sz="2400" dirty="0" err="1" smtClean="0"/>
              <a:t>memiliki</a:t>
            </a:r>
            <a:r>
              <a:rPr lang="en-US" sz="2400" dirty="0" smtClean="0"/>
              <a:t> </a:t>
            </a:r>
            <a:r>
              <a:rPr lang="en-US" sz="2400" dirty="0" err="1" smtClean="0"/>
              <a:t>alat</a:t>
            </a:r>
            <a:r>
              <a:rPr lang="en-US" sz="2400" dirty="0" smtClean="0"/>
              <a:t> </a:t>
            </a:r>
            <a:r>
              <a:rPr lang="en-US" sz="2400" dirty="0" err="1" smtClean="0"/>
              <a:t>penghubung</a:t>
            </a:r>
            <a:r>
              <a:rPr lang="en-US" sz="2400" dirty="0" smtClean="0"/>
              <a:t> </a:t>
            </a:r>
            <a:r>
              <a:rPr lang="en-US" sz="2400" dirty="0" smtClean="0">
                <a:hlinkClick r:id="rId5" tooltip="USB"/>
              </a:rPr>
              <a:t>USB</a:t>
            </a:r>
            <a:r>
              <a:rPr lang="en-US" sz="2400" dirty="0" smtClean="0"/>
              <a:t> yang </a:t>
            </a:r>
            <a:r>
              <a:rPr lang="en-US" sz="2400" dirty="0" err="1" smtClean="0"/>
              <a:t>terintegrasi</a:t>
            </a:r>
            <a:r>
              <a:rPr lang="en-US" sz="2400" dirty="0" smtClean="0"/>
              <a:t>. Flash drive </a:t>
            </a:r>
            <a:r>
              <a:rPr lang="en-US" sz="2400" dirty="0" err="1" smtClean="0"/>
              <a:t>ini</a:t>
            </a:r>
            <a:r>
              <a:rPr lang="en-US" sz="2400" dirty="0" smtClean="0"/>
              <a:t> </a:t>
            </a:r>
            <a:r>
              <a:rPr lang="en-US" sz="2400" dirty="0" err="1" smtClean="0"/>
              <a:t>biasanya</a:t>
            </a:r>
            <a:r>
              <a:rPr lang="en-US" sz="2400" dirty="0" smtClean="0"/>
              <a:t> </a:t>
            </a:r>
            <a:r>
              <a:rPr lang="en-US" sz="2400" dirty="0" err="1" smtClean="0"/>
              <a:t>berukuran</a:t>
            </a:r>
            <a:r>
              <a:rPr lang="en-US" sz="2400" dirty="0" smtClean="0"/>
              <a:t> </a:t>
            </a:r>
            <a:r>
              <a:rPr lang="en-US" sz="2400" dirty="0" err="1" smtClean="0"/>
              <a:t>kecil</a:t>
            </a:r>
            <a:r>
              <a:rPr lang="en-US" sz="2400" dirty="0" smtClean="0"/>
              <a:t>, </a:t>
            </a:r>
            <a:r>
              <a:rPr lang="en-US" sz="2400" dirty="0" err="1" smtClean="0"/>
              <a:t>ringan</a:t>
            </a:r>
            <a:r>
              <a:rPr lang="en-US" sz="2400" dirty="0" smtClean="0"/>
              <a:t>, </a:t>
            </a:r>
            <a:r>
              <a:rPr lang="en-US" sz="2400" dirty="0" err="1" smtClean="0"/>
              <a:t>serta</a:t>
            </a:r>
            <a:r>
              <a:rPr lang="en-US" sz="2400" dirty="0" smtClean="0"/>
              <a:t> </a:t>
            </a:r>
            <a:r>
              <a:rPr lang="en-US" sz="2400" dirty="0" err="1" smtClean="0"/>
              <a:t>bisa</a:t>
            </a:r>
            <a:r>
              <a:rPr lang="en-US" sz="2400" dirty="0" smtClean="0"/>
              <a:t> </a:t>
            </a:r>
            <a:r>
              <a:rPr lang="en-US" sz="2400" dirty="0" err="1" smtClean="0"/>
              <a:t>dibaca</a:t>
            </a:r>
            <a:r>
              <a:rPr lang="en-US" sz="2400" dirty="0" smtClean="0"/>
              <a:t> </a:t>
            </a:r>
            <a:r>
              <a:rPr lang="en-US" sz="2400" dirty="0" err="1" smtClean="0"/>
              <a:t>dan</a:t>
            </a:r>
            <a:r>
              <a:rPr lang="en-US" sz="2400" dirty="0" smtClean="0"/>
              <a:t> </a:t>
            </a:r>
            <a:r>
              <a:rPr lang="en-US" sz="2400" dirty="0" err="1" smtClean="0"/>
              <a:t>ditulisi</a:t>
            </a:r>
            <a:r>
              <a:rPr lang="en-US" sz="2400" dirty="0" smtClean="0"/>
              <a:t> </a:t>
            </a:r>
            <a:r>
              <a:rPr lang="en-US" sz="2400" dirty="0" err="1" smtClean="0"/>
              <a:t>dengan</a:t>
            </a:r>
            <a:r>
              <a:rPr lang="en-US" sz="2400" dirty="0" smtClean="0"/>
              <a:t> </a:t>
            </a:r>
            <a:r>
              <a:rPr lang="en-US" sz="2400" dirty="0" err="1" smtClean="0"/>
              <a:t>mudah</a:t>
            </a:r>
            <a:r>
              <a:rPr lang="en-US" sz="2400" dirty="0" smtClean="0"/>
              <a:t>. Per </a:t>
            </a:r>
            <a:r>
              <a:rPr lang="en-US" sz="2400" dirty="0" smtClean="0">
                <a:hlinkClick r:id="rId6" tooltip="November"/>
              </a:rPr>
              <a:t>November</a:t>
            </a:r>
            <a:r>
              <a:rPr lang="en-US" sz="2400" dirty="0" smtClean="0"/>
              <a:t> </a:t>
            </a:r>
            <a:r>
              <a:rPr lang="en-US" sz="2400" dirty="0" smtClean="0">
                <a:hlinkClick r:id="rId7" tooltip="2006"/>
              </a:rPr>
              <a:t>2006</a:t>
            </a:r>
            <a:r>
              <a:rPr lang="en-US" sz="2400" dirty="0" smtClean="0"/>
              <a:t>, </a:t>
            </a:r>
            <a:r>
              <a:rPr lang="en-US" sz="2400" dirty="0" err="1" smtClean="0"/>
              <a:t>kapasitas</a:t>
            </a:r>
            <a:r>
              <a:rPr lang="en-US" sz="2400" dirty="0" smtClean="0"/>
              <a:t> yang </a:t>
            </a:r>
            <a:r>
              <a:rPr lang="en-US" sz="2400" dirty="0" err="1" smtClean="0"/>
              <a:t>tersedia</a:t>
            </a:r>
            <a:r>
              <a:rPr lang="en-US" sz="2400" dirty="0" smtClean="0"/>
              <a:t> </a:t>
            </a:r>
            <a:r>
              <a:rPr lang="en-US" sz="2400" dirty="0" err="1" smtClean="0"/>
              <a:t>untuk</a:t>
            </a:r>
            <a:r>
              <a:rPr lang="en-US" sz="2400" dirty="0" smtClean="0"/>
              <a:t> </a:t>
            </a:r>
            <a:r>
              <a:rPr lang="en-US" sz="2400" i="1" dirty="0" smtClean="0"/>
              <a:t>USB flash drive</a:t>
            </a:r>
            <a:r>
              <a:rPr lang="en-US" sz="2400" dirty="0" smtClean="0"/>
              <a:t> </a:t>
            </a:r>
            <a:r>
              <a:rPr lang="en-US" sz="2400" dirty="0" err="1" smtClean="0"/>
              <a:t>ada</a:t>
            </a:r>
            <a:r>
              <a:rPr lang="en-US" sz="2400" dirty="0" smtClean="0"/>
              <a:t> </a:t>
            </a:r>
            <a:r>
              <a:rPr lang="en-US" sz="2400" dirty="0" err="1" smtClean="0"/>
              <a:t>dari</a:t>
            </a:r>
            <a:r>
              <a:rPr lang="en-US" sz="2400" dirty="0" smtClean="0"/>
              <a:t> 64 </a:t>
            </a:r>
            <a:r>
              <a:rPr lang="en-US" sz="2400" dirty="0" smtClean="0">
                <a:hlinkClick r:id="rId8" tooltip="Megabyte"/>
              </a:rPr>
              <a:t>megabyte</a:t>
            </a:r>
            <a:r>
              <a:rPr lang="en-US" sz="2400" dirty="0" smtClean="0"/>
              <a:t> </a:t>
            </a:r>
            <a:r>
              <a:rPr lang="en-US" sz="2400" dirty="0" err="1" smtClean="0"/>
              <a:t>sampai</a:t>
            </a:r>
            <a:r>
              <a:rPr lang="en-US" sz="2400" dirty="0" smtClean="0"/>
              <a:t> 512 </a:t>
            </a:r>
            <a:r>
              <a:rPr lang="en-US" sz="2400" dirty="0" smtClean="0">
                <a:hlinkClick r:id="rId9" tooltip="Gigabyte"/>
              </a:rPr>
              <a:t>gigabyte</a:t>
            </a:r>
            <a:r>
              <a:rPr lang="en-US" sz="2400" dirty="0" smtClean="0"/>
              <a:t>. </a:t>
            </a:r>
            <a:r>
              <a:rPr lang="en-US" sz="2400" dirty="0" err="1" smtClean="0"/>
              <a:t>Besarnya</a:t>
            </a:r>
            <a:r>
              <a:rPr lang="en-US" sz="2400" dirty="0" smtClean="0"/>
              <a:t> </a:t>
            </a:r>
            <a:r>
              <a:rPr lang="en-US" sz="2400" dirty="0" err="1" smtClean="0"/>
              <a:t>kapasitas</a:t>
            </a:r>
            <a:r>
              <a:rPr lang="en-US" sz="2400" dirty="0" smtClean="0"/>
              <a:t> media </a:t>
            </a:r>
            <a:r>
              <a:rPr lang="en-US" sz="2400" dirty="0" err="1" smtClean="0"/>
              <a:t>ini</a:t>
            </a:r>
            <a:r>
              <a:rPr lang="en-US" sz="2400" dirty="0" smtClean="0"/>
              <a:t> </a:t>
            </a:r>
            <a:r>
              <a:rPr lang="en-US" sz="2400" dirty="0" err="1" smtClean="0"/>
              <a:t>tergantung</a:t>
            </a:r>
            <a:r>
              <a:rPr lang="en-US" sz="2400" dirty="0" smtClean="0"/>
              <a:t> </a:t>
            </a:r>
            <a:r>
              <a:rPr lang="en-US" sz="2400" dirty="0" err="1" smtClean="0"/>
              <a:t>dari</a:t>
            </a:r>
            <a:r>
              <a:rPr lang="en-US" sz="2400" dirty="0" smtClean="0"/>
              <a:t> </a:t>
            </a:r>
            <a:r>
              <a:rPr lang="en-US" sz="2400" dirty="0" err="1" smtClean="0"/>
              <a:t>teknologi</a:t>
            </a:r>
            <a:r>
              <a:rPr lang="en-US" sz="2400" dirty="0" smtClean="0"/>
              <a:t> </a:t>
            </a:r>
            <a:r>
              <a:rPr lang="en-US" sz="2400" dirty="0" err="1" smtClean="0"/>
              <a:t>memori</a:t>
            </a:r>
            <a:r>
              <a:rPr lang="en-US" sz="2400" dirty="0" smtClean="0"/>
              <a:t> flash yang </a:t>
            </a:r>
            <a:r>
              <a:rPr lang="en-US" sz="2400" dirty="0" err="1" smtClean="0"/>
              <a:t>digunakan</a:t>
            </a:r>
            <a:r>
              <a:rPr lang="en-US" sz="2400" dirty="0" smtClean="0"/>
              <a:t>. </a:t>
            </a:r>
          </a:p>
        </p:txBody>
      </p:sp>
      <p:pic>
        <p:nvPicPr>
          <p:cNvPr id="33796" name="Picture 35" descr="F D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438400"/>
            <a:ext cx="2895600" cy="34290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62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22531" name="Footer Placeholder 3"/>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22532" name="Slide Number Placeholder 4"/>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94AD9F88-0F95-433F-8374-323A2E932E42}" type="slidenum">
              <a:rPr lang="en-US" sz="900"/>
              <a:pPr/>
              <a:t>46</a:t>
            </a:fld>
            <a:endParaRPr lang="en-US" sz="900"/>
          </a:p>
        </p:txBody>
      </p:sp>
      <p:sp>
        <p:nvSpPr>
          <p:cNvPr id="22533" name="Rectangle 2"/>
          <p:cNvSpPr>
            <a:spLocks noGrp="1" noChangeArrowheads="1"/>
          </p:cNvSpPr>
          <p:nvPr>
            <p:ph type="title"/>
          </p:nvPr>
        </p:nvSpPr>
        <p:spPr>
          <a:xfrm>
            <a:off x="0" y="3658196"/>
            <a:ext cx="1904305" cy="913805"/>
          </a:xfrm>
        </p:spPr>
        <p:txBody>
          <a:bodyPr/>
          <a:lstStyle/>
          <a:p>
            <a:pPr eaLnBrk="1" hangingPunct="1"/>
            <a:r>
              <a:rPr lang="en-US" sz="2700"/>
              <a:t>ALAT OUTPUT</a:t>
            </a:r>
          </a:p>
        </p:txBody>
      </p:sp>
      <p:sp>
        <p:nvSpPr>
          <p:cNvPr id="22534" name="Line 4"/>
          <p:cNvSpPr>
            <a:spLocks noChangeShapeType="1"/>
          </p:cNvSpPr>
          <p:nvPr/>
        </p:nvSpPr>
        <p:spPr bwMode="auto">
          <a:xfrm>
            <a:off x="1447940" y="3963293"/>
            <a:ext cx="11431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35" name="Line 5"/>
          <p:cNvSpPr>
            <a:spLocks noChangeShapeType="1"/>
          </p:cNvSpPr>
          <p:nvPr/>
        </p:nvSpPr>
        <p:spPr bwMode="auto">
          <a:xfrm>
            <a:off x="1828497" y="3963294"/>
            <a:ext cx="991573" cy="14466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36" name="Line 6"/>
          <p:cNvSpPr>
            <a:spLocks noChangeShapeType="1"/>
          </p:cNvSpPr>
          <p:nvPr/>
        </p:nvSpPr>
        <p:spPr bwMode="auto">
          <a:xfrm flipV="1">
            <a:off x="1828497" y="1524001"/>
            <a:ext cx="457882" cy="2439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37" name="Rectangle 7"/>
          <p:cNvSpPr>
            <a:spLocks noChangeArrowheads="1"/>
          </p:cNvSpPr>
          <p:nvPr/>
        </p:nvSpPr>
        <p:spPr bwMode="auto">
          <a:xfrm>
            <a:off x="2744261" y="5256609"/>
            <a:ext cx="850570" cy="51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r>
              <a:rPr kumimoji="1" lang="en-US" sz="1400"/>
              <a:t>DRIVE </a:t>
            </a:r>
          </a:p>
          <a:p>
            <a:pPr defTabSz="914430"/>
            <a:r>
              <a:rPr kumimoji="1" lang="en-US" sz="1400"/>
              <a:t>DEVICE</a:t>
            </a:r>
          </a:p>
        </p:txBody>
      </p:sp>
      <p:sp>
        <p:nvSpPr>
          <p:cNvPr id="22538" name="Rectangle 8"/>
          <p:cNvSpPr>
            <a:spLocks noChangeArrowheads="1"/>
          </p:cNvSpPr>
          <p:nvPr/>
        </p:nvSpPr>
        <p:spPr bwMode="auto">
          <a:xfrm>
            <a:off x="2515321" y="3810000"/>
            <a:ext cx="1218373" cy="52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r>
              <a:rPr kumimoji="1" lang="en-US" sz="1400"/>
              <a:t>SOFTCOPY </a:t>
            </a:r>
          </a:p>
          <a:p>
            <a:pPr defTabSz="914430"/>
            <a:r>
              <a:rPr kumimoji="1" lang="en-US" sz="1400"/>
              <a:t>DEVICE</a:t>
            </a:r>
          </a:p>
        </p:txBody>
      </p:sp>
      <p:sp>
        <p:nvSpPr>
          <p:cNvPr id="22539" name="Rectangle 9"/>
          <p:cNvSpPr>
            <a:spLocks noChangeArrowheads="1"/>
          </p:cNvSpPr>
          <p:nvPr/>
        </p:nvSpPr>
        <p:spPr bwMode="auto">
          <a:xfrm>
            <a:off x="2209055" y="1296294"/>
            <a:ext cx="1250433"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HARDCOPY </a:t>
            </a:r>
          </a:p>
          <a:p>
            <a:pPr defTabSz="914430">
              <a:spcBef>
                <a:spcPct val="30000"/>
              </a:spcBef>
            </a:pPr>
            <a:r>
              <a:rPr kumimoji="1" lang="en-US" sz="1400"/>
              <a:t>DEVICE</a:t>
            </a:r>
          </a:p>
        </p:txBody>
      </p:sp>
      <p:sp>
        <p:nvSpPr>
          <p:cNvPr id="22540" name="Line 10"/>
          <p:cNvSpPr>
            <a:spLocks noChangeShapeType="1"/>
          </p:cNvSpPr>
          <p:nvPr/>
        </p:nvSpPr>
        <p:spPr bwMode="auto">
          <a:xfrm>
            <a:off x="3581185" y="5485805"/>
            <a:ext cx="91424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41" name="Line 11"/>
          <p:cNvSpPr>
            <a:spLocks noChangeShapeType="1"/>
          </p:cNvSpPr>
          <p:nvPr/>
        </p:nvSpPr>
        <p:spPr bwMode="auto">
          <a:xfrm>
            <a:off x="3581185" y="5485805"/>
            <a:ext cx="914249" cy="534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42" name="Rectangle 12"/>
          <p:cNvSpPr>
            <a:spLocks noChangeArrowheads="1"/>
          </p:cNvSpPr>
          <p:nvPr/>
        </p:nvSpPr>
        <p:spPr bwMode="auto">
          <a:xfrm>
            <a:off x="4419626" y="5334000"/>
            <a:ext cx="1194739" cy="30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DISK DRIVE</a:t>
            </a:r>
          </a:p>
        </p:txBody>
      </p:sp>
      <p:sp>
        <p:nvSpPr>
          <p:cNvPr id="22543" name="Rectangle 13"/>
          <p:cNvSpPr>
            <a:spLocks noChangeArrowheads="1"/>
          </p:cNvSpPr>
          <p:nvPr/>
        </p:nvSpPr>
        <p:spPr bwMode="auto">
          <a:xfrm>
            <a:off x="4355946" y="5834063"/>
            <a:ext cx="1241740" cy="30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TAPE DRIVE</a:t>
            </a:r>
          </a:p>
        </p:txBody>
      </p:sp>
      <p:sp>
        <p:nvSpPr>
          <p:cNvPr id="22544" name="Line 14"/>
          <p:cNvSpPr>
            <a:spLocks noChangeShapeType="1"/>
          </p:cNvSpPr>
          <p:nvPr/>
        </p:nvSpPr>
        <p:spPr bwMode="auto">
          <a:xfrm>
            <a:off x="3581185" y="4113609"/>
            <a:ext cx="91424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45" name="Line 15"/>
          <p:cNvSpPr>
            <a:spLocks noChangeShapeType="1"/>
          </p:cNvSpPr>
          <p:nvPr/>
        </p:nvSpPr>
        <p:spPr bwMode="auto">
          <a:xfrm flipV="1">
            <a:off x="3658511" y="3504903"/>
            <a:ext cx="607982" cy="6087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46" name="Line 16"/>
          <p:cNvSpPr>
            <a:spLocks noChangeShapeType="1"/>
          </p:cNvSpPr>
          <p:nvPr/>
        </p:nvSpPr>
        <p:spPr bwMode="auto">
          <a:xfrm>
            <a:off x="3658510" y="4113610"/>
            <a:ext cx="532174" cy="6875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47" name="Rectangle 17"/>
          <p:cNvSpPr>
            <a:spLocks noChangeArrowheads="1"/>
          </p:cNvSpPr>
          <p:nvPr/>
        </p:nvSpPr>
        <p:spPr bwMode="auto">
          <a:xfrm>
            <a:off x="4114876" y="4647903"/>
            <a:ext cx="1029477" cy="30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SPEAKER</a:t>
            </a:r>
          </a:p>
        </p:txBody>
      </p:sp>
      <p:sp>
        <p:nvSpPr>
          <p:cNvPr id="22548" name="Rectangle 18"/>
          <p:cNvSpPr>
            <a:spLocks noChangeArrowheads="1"/>
          </p:cNvSpPr>
          <p:nvPr/>
        </p:nvSpPr>
        <p:spPr bwMode="auto">
          <a:xfrm>
            <a:off x="4343818" y="3963294"/>
            <a:ext cx="1231775" cy="30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FLAT PANEL</a:t>
            </a:r>
          </a:p>
        </p:txBody>
      </p:sp>
      <p:sp>
        <p:nvSpPr>
          <p:cNvPr id="22549" name="Rectangle 19"/>
          <p:cNvSpPr>
            <a:spLocks noChangeArrowheads="1"/>
          </p:cNvSpPr>
          <p:nvPr/>
        </p:nvSpPr>
        <p:spPr bwMode="auto">
          <a:xfrm>
            <a:off x="4190685" y="3429000"/>
            <a:ext cx="1543457" cy="30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VIDEO DISPLAY</a:t>
            </a:r>
          </a:p>
        </p:txBody>
      </p:sp>
      <p:sp>
        <p:nvSpPr>
          <p:cNvPr id="22550" name="Line 20"/>
          <p:cNvSpPr>
            <a:spLocks noChangeShapeType="1"/>
          </p:cNvSpPr>
          <p:nvPr/>
        </p:nvSpPr>
        <p:spPr bwMode="auto">
          <a:xfrm>
            <a:off x="3123303" y="1751708"/>
            <a:ext cx="91424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51" name="Line 21"/>
          <p:cNvSpPr>
            <a:spLocks noChangeShapeType="1"/>
          </p:cNvSpPr>
          <p:nvPr/>
        </p:nvSpPr>
        <p:spPr bwMode="auto">
          <a:xfrm flipV="1">
            <a:off x="3276436" y="1296294"/>
            <a:ext cx="761116" cy="4554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52" name="Line 22"/>
          <p:cNvSpPr>
            <a:spLocks noChangeShapeType="1"/>
          </p:cNvSpPr>
          <p:nvPr/>
        </p:nvSpPr>
        <p:spPr bwMode="auto">
          <a:xfrm>
            <a:off x="3276436" y="1751707"/>
            <a:ext cx="686823" cy="4583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53" name="Rectangle 23"/>
          <p:cNvSpPr>
            <a:spLocks noChangeArrowheads="1"/>
          </p:cNvSpPr>
          <p:nvPr/>
        </p:nvSpPr>
        <p:spPr bwMode="auto">
          <a:xfrm>
            <a:off x="3810127" y="2132708"/>
            <a:ext cx="1475229" cy="7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r>
              <a:rPr kumimoji="1" lang="en-US" sz="1400"/>
              <a:t>COMPUTER </a:t>
            </a:r>
          </a:p>
          <a:p>
            <a:pPr defTabSz="914430"/>
            <a:r>
              <a:rPr kumimoji="1" lang="en-US" sz="1400"/>
              <a:t>OUTPUT </a:t>
            </a:r>
          </a:p>
          <a:p>
            <a:pPr defTabSz="914430"/>
            <a:r>
              <a:rPr kumimoji="1" lang="en-US" sz="1400"/>
              <a:t>TO MICROFILM</a:t>
            </a:r>
          </a:p>
        </p:txBody>
      </p:sp>
      <p:sp>
        <p:nvSpPr>
          <p:cNvPr id="22554" name="Rectangle 24"/>
          <p:cNvSpPr>
            <a:spLocks noChangeArrowheads="1"/>
          </p:cNvSpPr>
          <p:nvPr/>
        </p:nvSpPr>
        <p:spPr bwMode="auto">
          <a:xfrm>
            <a:off x="3963259" y="1601391"/>
            <a:ext cx="1011650" cy="30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PLOTTER</a:t>
            </a:r>
          </a:p>
        </p:txBody>
      </p:sp>
      <p:sp>
        <p:nvSpPr>
          <p:cNvPr id="22555" name="Rectangle 25"/>
          <p:cNvSpPr>
            <a:spLocks noChangeArrowheads="1"/>
          </p:cNvSpPr>
          <p:nvPr/>
        </p:nvSpPr>
        <p:spPr bwMode="auto">
          <a:xfrm>
            <a:off x="3963260" y="1143000"/>
            <a:ext cx="973178" cy="30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PRINTER</a:t>
            </a:r>
          </a:p>
        </p:txBody>
      </p:sp>
      <p:sp>
        <p:nvSpPr>
          <p:cNvPr id="22556" name="Line 26"/>
          <p:cNvSpPr>
            <a:spLocks noChangeShapeType="1"/>
          </p:cNvSpPr>
          <p:nvPr/>
        </p:nvSpPr>
        <p:spPr bwMode="auto">
          <a:xfrm flipV="1">
            <a:off x="4953316" y="684610"/>
            <a:ext cx="838440" cy="611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57" name="Line 28"/>
          <p:cNvSpPr>
            <a:spLocks noChangeShapeType="1"/>
          </p:cNvSpPr>
          <p:nvPr/>
        </p:nvSpPr>
        <p:spPr bwMode="auto">
          <a:xfrm>
            <a:off x="4953316" y="1296294"/>
            <a:ext cx="1218998" cy="31224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58" name="Rectangle 29"/>
          <p:cNvSpPr>
            <a:spLocks noChangeArrowheads="1"/>
          </p:cNvSpPr>
          <p:nvPr/>
        </p:nvSpPr>
        <p:spPr bwMode="auto">
          <a:xfrm>
            <a:off x="5714432" y="4418707"/>
            <a:ext cx="1354116"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NON-IMPACT </a:t>
            </a:r>
          </a:p>
          <a:p>
            <a:pPr defTabSz="914430">
              <a:spcBef>
                <a:spcPct val="30000"/>
              </a:spcBef>
            </a:pPr>
            <a:r>
              <a:rPr kumimoji="1" lang="en-US" sz="1400"/>
              <a:t>PRINTER</a:t>
            </a:r>
          </a:p>
        </p:txBody>
      </p:sp>
      <p:sp>
        <p:nvSpPr>
          <p:cNvPr id="22559" name="Rectangle 30"/>
          <p:cNvSpPr>
            <a:spLocks noChangeArrowheads="1"/>
          </p:cNvSpPr>
          <p:nvPr/>
        </p:nvSpPr>
        <p:spPr bwMode="auto">
          <a:xfrm>
            <a:off x="5690173" y="458391"/>
            <a:ext cx="973178" cy="52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r>
              <a:rPr kumimoji="1" lang="en-US" sz="1400"/>
              <a:t>IMPACK </a:t>
            </a:r>
          </a:p>
          <a:p>
            <a:pPr defTabSz="914430"/>
            <a:r>
              <a:rPr kumimoji="1" lang="en-US" sz="1400"/>
              <a:t>PRINTER</a:t>
            </a:r>
          </a:p>
        </p:txBody>
      </p:sp>
      <p:sp>
        <p:nvSpPr>
          <p:cNvPr id="22560" name="Line 31"/>
          <p:cNvSpPr>
            <a:spLocks noChangeShapeType="1"/>
          </p:cNvSpPr>
          <p:nvPr/>
        </p:nvSpPr>
        <p:spPr bwMode="auto">
          <a:xfrm flipV="1">
            <a:off x="6628680" y="458391"/>
            <a:ext cx="611016" cy="2262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61" name="Line 32"/>
          <p:cNvSpPr>
            <a:spLocks noChangeShapeType="1"/>
          </p:cNvSpPr>
          <p:nvPr/>
        </p:nvSpPr>
        <p:spPr bwMode="auto">
          <a:xfrm>
            <a:off x="6628679" y="684609"/>
            <a:ext cx="686824" cy="3824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62" name="Line 33"/>
          <p:cNvSpPr>
            <a:spLocks noChangeShapeType="1"/>
          </p:cNvSpPr>
          <p:nvPr/>
        </p:nvSpPr>
        <p:spPr bwMode="auto">
          <a:xfrm>
            <a:off x="6628679" y="684610"/>
            <a:ext cx="686824" cy="9167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63" name="Line 34"/>
          <p:cNvSpPr>
            <a:spLocks noChangeShapeType="1"/>
          </p:cNvSpPr>
          <p:nvPr/>
        </p:nvSpPr>
        <p:spPr bwMode="auto">
          <a:xfrm>
            <a:off x="6628680" y="684610"/>
            <a:ext cx="762632" cy="1677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64" name="Line 35"/>
          <p:cNvSpPr>
            <a:spLocks noChangeShapeType="1"/>
          </p:cNvSpPr>
          <p:nvPr/>
        </p:nvSpPr>
        <p:spPr bwMode="auto">
          <a:xfrm>
            <a:off x="6628679" y="684610"/>
            <a:ext cx="686824" cy="2820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65" name="Line 36"/>
          <p:cNvSpPr>
            <a:spLocks noChangeShapeType="1"/>
          </p:cNvSpPr>
          <p:nvPr/>
        </p:nvSpPr>
        <p:spPr bwMode="auto">
          <a:xfrm>
            <a:off x="6628680" y="684609"/>
            <a:ext cx="762632" cy="22100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66" name="Rectangle 37"/>
          <p:cNvSpPr>
            <a:spLocks noChangeArrowheads="1"/>
          </p:cNvSpPr>
          <p:nvPr/>
        </p:nvSpPr>
        <p:spPr bwMode="auto">
          <a:xfrm>
            <a:off x="7162370" y="3504903"/>
            <a:ext cx="1220514" cy="59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400"/>
              <a:t>DRUM</a:t>
            </a:r>
          </a:p>
          <a:p>
            <a:pPr defTabSz="914430">
              <a:spcBef>
                <a:spcPct val="30000"/>
              </a:spcBef>
            </a:pPr>
            <a:r>
              <a:rPr kumimoji="1" lang="en-US" sz="1400"/>
              <a:t>PRINTER</a:t>
            </a:r>
          </a:p>
        </p:txBody>
      </p:sp>
      <p:sp>
        <p:nvSpPr>
          <p:cNvPr id="22567" name="Rectangle 38"/>
          <p:cNvSpPr>
            <a:spLocks noChangeArrowheads="1"/>
          </p:cNvSpPr>
          <p:nvPr/>
        </p:nvSpPr>
        <p:spPr bwMode="auto">
          <a:xfrm>
            <a:off x="7315503" y="2894707"/>
            <a:ext cx="973178"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BAND</a:t>
            </a:r>
          </a:p>
          <a:p>
            <a:pPr defTabSz="914430">
              <a:spcBef>
                <a:spcPct val="30000"/>
              </a:spcBef>
            </a:pPr>
            <a:r>
              <a:rPr kumimoji="1" lang="en-US" sz="1400"/>
              <a:t>PRINTER</a:t>
            </a:r>
          </a:p>
        </p:txBody>
      </p:sp>
      <p:sp>
        <p:nvSpPr>
          <p:cNvPr id="22568" name="Rectangle 39"/>
          <p:cNvSpPr>
            <a:spLocks noChangeArrowheads="1"/>
          </p:cNvSpPr>
          <p:nvPr/>
        </p:nvSpPr>
        <p:spPr bwMode="auto">
          <a:xfrm>
            <a:off x="7315503" y="2286000"/>
            <a:ext cx="973178"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CHAIN</a:t>
            </a:r>
          </a:p>
          <a:p>
            <a:pPr defTabSz="914430">
              <a:spcBef>
                <a:spcPct val="30000"/>
              </a:spcBef>
            </a:pPr>
            <a:r>
              <a:rPr kumimoji="1" lang="en-US" sz="1400"/>
              <a:t>PRINTER</a:t>
            </a:r>
          </a:p>
        </p:txBody>
      </p:sp>
      <p:sp>
        <p:nvSpPr>
          <p:cNvPr id="22569" name="Rectangle 40"/>
          <p:cNvSpPr>
            <a:spLocks noChangeArrowheads="1"/>
          </p:cNvSpPr>
          <p:nvPr/>
        </p:nvSpPr>
        <p:spPr bwMode="auto">
          <a:xfrm>
            <a:off x="7239695" y="1601391"/>
            <a:ext cx="973178"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THIMBLE</a:t>
            </a:r>
          </a:p>
          <a:p>
            <a:pPr defTabSz="914430">
              <a:spcBef>
                <a:spcPct val="30000"/>
              </a:spcBef>
            </a:pPr>
            <a:r>
              <a:rPr kumimoji="1" lang="en-US" sz="1400"/>
              <a:t>PRINTER</a:t>
            </a:r>
          </a:p>
        </p:txBody>
      </p:sp>
      <p:sp>
        <p:nvSpPr>
          <p:cNvPr id="22570" name="Rectangle 41"/>
          <p:cNvSpPr>
            <a:spLocks noChangeArrowheads="1"/>
          </p:cNvSpPr>
          <p:nvPr/>
        </p:nvSpPr>
        <p:spPr bwMode="auto">
          <a:xfrm>
            <a:off x="7262438" y="970360"/>
            <a:ext cx="1410733"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DAISY WHEEL</a:t>
            </a:r>
          </a:p>
          <a:p>
            <a:pPr defTabSz="914430">
              <a:spcBef>
                <a:spcPct val="30000"/>
              </a:spcBef>
            </a:pPr>
            <a:r>
              <a:rPr kumimoji="1" lang="en-US" sz="1400"/>
              <a:t>PRINTER</a:t>
            </a:r>
          </a:p>
        </p:txBody>
      </p:sp>
      <p:sp>
        <p:nvSpPr>
          <p:cNvPr id="22571" name="Rectangle 42"/>
          <p:cNvSpPr>
            <a:spLocks noChangeArrowheads="1"/>
          </p:cNvSpPr>
          <p:nvPr/>
        </p:nvSpPr>
        <p:spPr bwMode="auto">
          <a:xfrm>
            <a:off x="7162370" y="229196"/>
            <a:ext cx="1273966"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400"/>
              <a:t>DOT MATRIK</a:t>
            </a:r>
          </a:p>
          <a:p>
            <a:pPr defTabSz="914430">
              <a:spcBef>
                <a:spcPct val="30000"/>
              </a:spcBef>
            </a:pPr>
            <a:r>
              <a:rPr kumimoji="1" lang="en-US" sz="1400"/>
              <a:t>PRINTER</a:t>
            </a:r>
          </a:p>
        </p:txBody>
      </p:sp>
      <p:sp>
        <p:nvSpPr>
          <p:cNvPr id="22572" name="Line 43"/>
          <p:cNvSpPr>
            <a:spLocks noChangeShapeType="1"/>
          </p:cNvSpPr>
          <p:nvPr/>
        </p:nvSpPr>
        <p:spPr bwMode="auto">
          <a:xfrm>
            <a:off x="7010754" y="4725293"/>
            <a:ext cx="532175" cy="759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73" name="Line 44"/>
          <p:cNvSpPr>
            <a:spLocks noChangeShapeType="1"/>
          </p:cNvSpPr>
          <p:nvPr/>
        </p:nvSpPr>
        <p:spPr bwMode="auto">
          <a:xfrm>
            <a:off x="7010754" y="4725294"/>
            <a:ext cx="685307" cy="5313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74" name="Line 46"/>
          <p:cNvSpPr>
            <a:spLocks noChangeShapeType="1"/>
          </p:cNvSpPr>
          <p:nvPr/>
        </p:nvSpPr>
        <p:spPr bwMode="auto">
          <a:xfrm>
            <a:off x="7010753" y="4725293"/>
            <a:ext cx="456367"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75" name="Line 47"/>
          <p:cNvSpPr>
            <a:spLocks noChangeShapeType="1"/>
          </p:cNvSpPr>
          <p:nvPr/>
        </p:nvSpPr>
        <p:spPr bwMode="auto">
          <a:xfrm flipV="1">
            <a:off x="7010754" y="4342805"/>
            <a:ext cx="761116" cy="3824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76" name="Rectangle 48"/>
          <p:cNvSpPr>
            <a:spLocks noChangeArrowheads="1"/>
          </p:cNvSpPr>
          <p:nvPr/>
        </p:nvSpPr>
        <p:spPr bwMode="auto">
          <a:xfrm>
            <a:off x="7620252" y="4647903"/>
            <a:ext cx="1141674" cy="51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200"/>
              <a:t>LASER</a:t>
            </a:r>
          </a:p>
          <a:p>
            <a:pPr defTabSz="914430">
              <a:spcBef>
                <a:spcPct val="30000"/>
              </a:spcBef>
            </a:pPr>
            <a:r>
              <a:rPr kumimoji="1" lang="en-US" sz="1200"/>
              <a:t>PRINTER</a:t>
            </a:r>
          </a:p>
        </p:txBody>
      </p:sp>
      <p:sp>
        <p:nvSpPr>
          <p:cNvPr id="22577" name="Rectangle 49"/>
          <p:cNvSpPr>
            <a:spLocks noChangeArrowheads="1"/>
          </p:cNvSpPr>
          <p:nvPr/>
        </p:nvSpPr>
        <p:spPr bwMode="auto">
          <a:xfrm>
            <a:off x="7626318" y="5220890"/>
            <a:ext cx="1013253" cy="51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THERMAL</a:t>
            </a:r>
          </a:p>
          <a:p>
            <a:pPr defTabSz="914430">
              <a:spcBef>
                <a:spcPct val="30000"/>
              </a:spcBef>
            </a:pPr>
            <a:r>
              <a:rPr kumimoji="1" lang="en-US" sz="1200"/>
              <a:t>TRANSFER</a:t>
            </a:r>
          </a:p>
        </p:txBody>
      </p:sp>
      <p:sp>
        <p:nvSpPr>
          <p:cNvPr id="22578" name="Rectangle 50"/>
          <p:cNvSpPr>
            <a:spLocks noChangeArrowheads="1"/>
          </p:cNvSpPr>
          <p:nvPr/>
        </p:nvSpPr>
        <p:spPr bwMode="auto">
          <a:xfrm>
            <a:off x="7010754" y="5790903"/>
            <a:ext cx="2133247" cy="51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200"/>
              <a:t>ELECTROSTATISTIC</a:t>
            </a:r>
          </a:p>
          <a:p>
            <a:pPr defTabSz="914430">
              <a:spcBef>
                <a:spcPct val="30000"/>
              </a:spcBef>
            </a:pPr>
            <a:r>
              <a:rPr kumimoji="1" lang="en-US" sz="1200"/>
              <a:t>PRINTER</a:t>
            </a:r>
          </a:p>
        </p:txBody>
      </p:sp>
      <p:sp>
        <p:nvSpPr>
          <p:cNvPr id="22579" name="Rectangle 51"/>
          <p:cNvSpPr>
            <a:spLocks noChangeArrowheads="1"/>
          </p:cNvSpPr>
          <p:nvPr/>
        </p:nvSpPr>
        <p:spPr bwMode="auto">
          <a:xfrm>
            <a:off x="7620253" y="4141887"/>
            <a:ext cx="918676" cy="51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200"/>
              <a:t>THERMAL</a:t>
            </a:r>
          </a:p>
          <a:p>
            <a:pPr defTabSz="914430">
              <a:spcBef>
                <a:spcPct val="30000"/>
              </a:spcBef>
            </a:pPr>
            <a:r>
              <a:rPr kumimoji="1" lang="en-US" sz="1200"/>
              <a:t>PRINTER</a:t>
            </a:r>
          </a:p>
        </p:txBody>
      </p:sp>
      <p:sp>
        <p:nvSpPr>
          <p:cNvPr id="22580" name="Line 52"/>
          <p:cNvSpPr>
            <a:spLocks noChangeShapeType="1"/>
          </p:cNvSpPr>
          <p:nvPr/>
        </p:nvSpPr>
        <p:spPr bwMode="auto">
          <a:xfrm flipH="1">
            <a:off x="6399739" y="4725294"/>
            <a:ext cx="611015" cy="9138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2581" name="Rectangle 53"/>
          <p:cNvSpPr>
            <a:spLocks noChangeArrowheads="1"/>
          </p:cNvSpPr>
          <p:nvPr/>
        </p:nvSpPr>
        <p:spPr bwMode="auto">
          <a:xfrm>
            <a:off x="5943373" y="5561708"/>
            <a:ext cx="1143189" cy="62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pPr>
            <a:r>
              <a:rPr kumimoji="1" lang="en-US" sz="1400"/>
              <a:t>INKJET</a:t>
            </a:r>
          </a:p>
          <a:p>
            <a:pPr defTabSz="914430">
              <a:spcBef>
                <a:spcPct val="50000"/>
              </a:spcBef>
            </a:pPr>
            <a:r>
              <a:rPr kumimoji="1" lang="en-US" sz="1400"/>
              <a:t>PRINTER</a:t>
            </a:r>
          </a:p>
        </p:txBody>
      </p:sp>
    </p:spTree>
    <p:extLst>
      <p:ext uri="{BB962C8B-B14F-4D97-AF65-F5344CB8AC3E}">
        <p14:creationId xmlns:p14="http://schemas.microsoft.com/office/powerpoint/2010/main" val="11507904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23555" name="Footer Placeholder 2"/>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23556" name="Slide Number Placeholder 3"/>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BD3395A5-0C17-4EB8-BF37-A2BD3A1F5C1E}" type="slidenum">
              <a:rPr lang="en-US" sz="900"/>
              <a:pPr/>
              <a:t>47</a:t>
            </a:fld>
            <a:endParaRPr lang="en-US" sz="900"/>
          </a:p>
        </p:txBody>
      </p:sp>
      <p:sp>
        <p:nvSpPr>
          <p:cNvPr id="23557" name="Rectangle 2"/>
          <p:cNvSpPr>
            <a:spLocks noChangeArrowheads="1"/>
          </p:cNvSpPr>
          <p:nvPr/>
        </p:nvSpPr>
        <p:spPr bwMode="auto">
          <a:xfrm>
            <a:off x="1828800" y="815655"/>
            <a:ext cx="5018068"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algn="ctr" defTabSz="914430"/>
            <a:r>
              <a:rPr kumimoji="1" lang="en-US" sz="1900" b="1" dirty="0"/>
              <a:t>CONTOH MACAM-MACAM ALAT OUTPUT</a:t>
            </a:r>
          </a:p>
        </p:txBody>
      </p:sp>
      <p:graphicFrame>
        <p:nvGraphicFramePr>
          <p:cNvPr id="23558" name="Object 3"/>
          <p:cNvGraphicFramePr>
            <a:graphicFrameLocks noChangeAspect="1"/>
          </p:cNvGraphicFramePr>
          <p:nvPr/>
        </p:nvGraphicFramePr>
        <p:xfrm>
          <a:off x="457883" y="1218903"/>
          <a:ext cx="3200628" cy="1220391"/>
        </p:xfrm>
        <a:graphic>
          <a:graphicData uri="http://schemas.openxmlformats.org/presentationml/2006/ole">
            <mc:AlternateContent xmlns:mc="http://schemas.openxmlformats.org/markup-compatibility/2006">
              <mc:Choice xmlns:v="urn:schemas-microsoft-com:vml" Requires="v">
                <p:oleObj spid="_x0000_s16476" name="VISIO" r:id="rId4" imgW="1362075" imgH="790575" progId="Visio.Drawing.4">
                  <p:embed/>
                </p:oleObj>
              </mc:Choice>
              <mc:Fallback>
                <p:oleObj name="VISIO" r:id="rId4" imgW="1362075" imgH="790575" progId="Visio.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83" y="1218903"/>
                        <a:ext cx="3200628"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5"/>
          <p:cNvGraphicFramePr>
            <a:graphicFrameLocks noChangeAspect="1"/>
          </p:cNvGraphicFramePr>
          <p:nvPr/>
        </p:nvGraphicFramePr>
        <p:xfrm>
          <a:off x="609499" y="2439293"/>
          <a:ext cx="2284863" cy="1143000"/>
        </p:xfrm>
        <a:graphic>
          <a:graphicData uri="http://schemas.openxmlformats.org/presentationml/2006/ole">
            <mc:AlternateContent xmlns:mc="http://schemas.openxmlformats.org/markup-compatibility/2006">
              <mc:Choice xmlns:v="urn:schemas-microsoft-com:vml" Requires="v">
                <p:oleObj spid="_x0000_s16477" name="VISIO" r:id="rId6" imgW="1057275" imgH="723900" progId="Visio.Drawing.4">
                  <p:embed/>
                </p:oleObj>
              </mc:Choice>
              <mc:Fallback>
                <p:oleObj name="VISIO" r:id="rId6" imgW="1057275" imgH="723900" progId="Visio.Drawing.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499" y="2439293"/>
                        <a:ext cx="22848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7"/>
          <p:cNvGraphicFramePr>
            <a:graphicFrameLocks noChangeAspect="1"/>
          </p:cNvGraphicFramePr>
          <p:nvPr/>
        </p:nvGraphicFramePr>
        <p:xfrm>
          <a:off x="3047495" y="1827610"/>
          <a:ext cx="2895878" cy="1677293"/>
        </p:xfrm>
        <a:graphic>
          <a:graphicData uri="http://schemas.openxmlformats.org/presentationml/2006/ole">
            <mc:AlternateContent xmlns:mc="http://schemas.openxmlformats.org/markup-compatibility/2006">
              <mc:Choice xmlns:v="urn:schemas-microsoft-com:vml" Requires="v">
                <p:oleObj spid="_x0000_s16478" name="VISIO" r:id="rId8" imgW="1056640" imgH="962660" progId="Visio.Drawing.4">
                  <p:embed/>
                </p:oleObj>
              </mc:Choice>
              <mc:Fallback>
                <p:oleObj name="VISIO" r:id="rId8" imgW="1056640" imgH="962660" progId="Visio.Drawing.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7495" y="1827610"/>
                        <a:ext cx="2895878" cy="167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8"/>
          <p:cNvGraphicFramePr>
            <a:graphicFrameLocks noChangeAspect="1"/>
          </p:cNvGraphicFramePr>
          <p:nvPr/>
        </p:nvGraphicFramePr>
        <p:xfrm>
          <a:off x="5791756" y="1218903"/>
          <a:ext cx="1980113" cy="1143000"/>
        </p:xfrm>
        <a:graphic>
          <a:graphicData uri="http://schemas.openxmlformats.org/presentationml/2006/ole">
            <mc:AlternateContent xmlns:mc="http://schemas.openxmlformats.org/markup-compatibility/2006">
              <mc:Choice xmlns:v="urn:schemas-microsoft-com:vml" Requires="v">
                <p:oleObj spid="_x0000_s16479" name="VISIO" r:id="rId10" imgW="1057275" imgH="438150" progId="Visio.Drawing.4">
                  <p:embed/>
                </p:oleObj>
              </mc:Choice>
              <mc:Fallback>
                <p:oleObj name="VISIO" r:id="rId10" imgW="1057275" imgH="438150" progId="Visio.Drawing.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756" y="1218903"/>
                        <a:ext cx="19801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2" name="Object 9"/>
          <p:cNvGraphicFramePr>
            <a:graphicFrameLocks noChangeAspect="1"/>
          </p:cNvGraphicFramePr>
          <p:nvPr/>
        </p:nvGraphicFramePr>
        <p:xfrm>
          <a:off x="5966115" y="2361903"/>
          <a:ext cx="1861852" cy="1268016"/>
        </p:xfrm>
        <a:graphic>
          <a:graphicData uri="http://schemas.openxmlformats.org/presentationml/2006/ole">
            <mc:AlternateContent xmlns:mc="http://schemas.openxmlformats.org/markup-compatibility/2006">
              <mc:Choice xmlns:v="urn:schemas-microsoft-com:vml" Requires="v">
                <p:oleObj spid="_x0000_s16480" name="VISIO" r:id="rId12" imgW="1057275" imgH="733425" progId="Visio.Drawing.4">
                  <p:embed/>
                </p:oleObj>
              </mc:Choice>
              <mc:Fallback>
                <p:oleObj name="VISIO" r:id="rId12" imgW="1057275" imgH="733425" progId="Visio.Drawing.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6115" y="2361903"/>
                        <a:ext cx="1861852" cy="12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3" name="Rectangle 10"/>
          <p:cNvSpPr>
            <a:spLocks noChangeArrowheads="1"/>
          </p:cNvSpPr>
          <p:nvPr/>
        </p:nvSpPr>
        <p:spPr bwMode="auto">
          <a:xfrm>
            <a:off x="2362188" y="3963294"/>
            <a:ext cx="4703366" cy="178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b="1"/>
              <a:t>MACAM-MACAM KELUARAN :</a:t>
            </a:r>
          </a:p>
          <a:p>
            <a:pPr defTabSz="914430">
              <a:spcBef>
                <a:spcPct val="30000"/>
              </a:spcBef>
              <a:buFontTx/>
              <a:buChar char="•"/>
            </a:pPr>
            <a:r>
              <a:rPr kumimoji="1" lang="en-US" sz="1900" b="1"/>
              <a:t> </a:t>
            </a:r>
            <a:r>
              <a:rPr kumimoji="1" lang="en-US" sz="1700" b="1"/>
              <a:t>Tulisan</a:t>
            </a:r>
          </a:p>
          <a:p>
            <a:pPr defTabSz="914430">
              <a:spcBef>
                <a:spcPct val="30000"/>
              </a:spcBef>
              <a:buFontTx/>
              <a:buChar char="•"/>
            </a:pPr>
            <a:r>
              <a:rPr kumimoji="1" lang="en-US" sz="1700" b="1"/>
              <a:t>  Image / gambar</a:t>
            </a:r>
          </a:p>
          <a:p>
            <a:pPr defTabSz="914430">
              <a:spcBef>
                <a:spcPct val="30000"/>
              </a:spcBef>
              <a:buFontTx/>
              <a:buChar char="•"/>
            </a:pPr>
            <a:r>
              <a:rPr kumimoji="1" lang="en-US" sz="1700" b="1"/>
              <a:t>  Suara</a:t>
            </a:r>
          </a:p>
          <a:p>
            <a:pPr defTabSz="914430">
              <a:spcBef>
                <a:spcPct val="30000"/>
              </a:spcBef>
              <a:buFontTx/>
              <a:buChar char="•"/>
            </a:pPr>
            <a:r>
              <a:rPr kumimoji="1" lang="en-US" sz="1700" b="1"/>
              <a:t>  Bentuk lain yayng dapat dibaca komputer</a:t>
            </a:r>
          </a:p>
        </p:txBody>
      </p:sp>
    </p:spTree>
    <p:extLst>
      <p:ext uri="{BB962C8B-B14F-4D97-AF65-F5344CB8AC3E}">
        <p14:creationId xmlns:p14="http://schemas.microsoft.com/office/powerpoint/2010/main" val="225284023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Printer</a:t>
            </a:r>
          </a:p>
        </p:txBody>
      </p:sp>
      <p:sp>
        <p:nvSpPr>
          <p:cNvPr id="17411" name="Rectangle 3"/>
          <p:cNvSpPr>
            <a:spLocks noGrp="1" noChangeArrowheads="1"/>
          </p:cNvSpPr>
          <p:nvPr>
            <p:ph type="body" sz="half" idx="1"/>
          </p:nvPr>
        </p:nvSpPr>
        <p:spPr>
          <a:xfrm>
            <a:off x="1828800" y="2209800"/>
            <a:ext cx="3962400" cy="3200400"/>
          </a:xfrm>
        </p:spPr>
        <p:txBody>
          <a:bodyPr/>
          <a:lstStyle/>
          <a:p>
            <a:pPr eaLnBrk="1" hangingPunct="1"/>
            <a:r>
              <a:rPr lang="en-US" sz="1800" smtClean="0"/>
              <a:t>Printer adalah hardware yang juga output device</a:t>
            </a:r>
          </a:p>
          <a:p>
            <a:pPr eaLnBrk="1" hangingPunct="1"/>
            <a:r>
              <a:rPr lang="en-US" sz="1800" smtClean="0"/>
              <a:t>Keluarannya berupa grafik yang telah dicetak berdasarkan perintah komputer yang telah dibaca oleh Head printer</a:t>
            </a:r>
          </a:p>
          <a:p>
            <a:pPr eaLnBrk="1" hangingPunct="1"/>
            <a:r>
              <a:rPr lang="en-US" sz="1800" smtClean="0"/>
              <a:t>Wadah tinta di printer bernama Cartridge.</a:t>
            </a:r>
          </a:p>
        </p:txBody>
      </p:sp>
      <p:pic>
        <p:nvPicPr>
          <p:cNvPr id="17412" name="Picture 9" descr="canon-photo-pr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133600"/>
            <a:ext cx="2971800" cy="202882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7413" name="Group 10"/>
          <p:cNvGrpSpPr>
            <a:grpSpLocks/>
          </p:cNvGrpSpPr>
          <p:nvPr/>
        </p:nvGrpSpPr>
        <p:grpSpPr bwMode="auto">
          <a:xfrm>
            <a:off x="7543800" y="1066800"/>
            <a:ext cx="1600200" cy="838200"/>
            <a:chOff x="4752" y="672"/>
            <a:chExt cx="1008" cy="528"/>
          </a:xfrm>
        </p:grpSpPr>
        <p:sp>
          <p:nvSpPr>
            <p:cNvPr id="17415" name="AutoShape 11">
              <a:hlinkClick r:id="" action="ppaction://hlinkshowjump?jump=nextslide" highlightClick="1">
                <a:snd r:embed="rId3" name="laser.wav"/>
              </a:hlinkClick>
            </p:cNvPr>
            <p:cNvSpPr>
              <a:spLocks noChangeArrowheads="1"/>
            </p:cNvSpPr>
            <p:nvPr/>
          </p:nvSpPr>
          <p:spPr bwMode="auto">
            <a:xfrm>
              <a:off x="4863" y="960"/>
              <a:ext cx="657" cy="240"/>
            </a:xfrm>
            <a:prstGeom prst="actionButtonForwardNex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d-ID"/>
            </a:p>
          </p:txBody>
        </p:sp>
        <p:sp>
          <p:nvSpPr>
            <p:cNvPr id="17416" name="Text Box 12"/>
            <p:cNvSpPr txBox="1">
              <a:spLocks noChangeArrowheads="1"/>
            </p:cNvSpPr>
            <p:nvPr/>
          </p:nvSpPr>
          <p:spPr bwMode="auto">
            <a:xfrm>
              <a:off x="4752" y="672"/>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spcBef>
                  <a:spcPct val="50000"/>
                </a:spcBef>
              </a:pPr>
              <a:r>
                <a:rPr lang="en-US" sz="2400" b="1">
                  <a:solidFill>
                    <a:srgbClr val="000000"/>
                  </a:solidFill>
                  <a:latin typeface="Arial Black" pitchFamily="34" charset="0"/>
                </a:rPr>
                <a:t>lainnya</a:t>
              </a:r>
            </a:p>
          </p:txBody>
        </p:sp>
      </p:grpSp>
      <p:sp>
        <p:nvSpPr>
          <p:cNvPr id="8" name="Rectangle 7"/>
          <p:cNvSpPr/>
          <p:nvPr/>
        </p:nvSpPr>
        <p:spPr>
          <a:xfrm>
            <a:off x="5410200" y="6248400"/>
            <a:ext cx="3505200" cy="304800"/>
          </a:xfrm>
          <a:prstGeom prst="rect">
            <a:avLst/>
          </a:prstGeom>
          <a:solidFill>
            <a:srgbClr val="FF3399"/>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Modify : </a:t>
            </a:r>
            <a:r>
              <a:rPr lang="en-US" b="1" dirty="0" err="1">
                <a:solidFill>
                  <a:schemeClr val="bg1">
                    <a:lumMod val="50000"/>
                  </a:schemeClr>
                </a:solidFill>
              </a:rPr>
              <a:t>Asep</a:t>
            </a:r>
            <a:r>
              <a:rPr lang="en-US" b="1" dirty="0">
                <a:solidFill>
                  <a:schemeClr val="bg1">
                    <a:lumMod val="50000"/>
                  </a:schemeClr>
                </a:solidFill>
              </a:rPr>
              <a:t> </a:t>
            </a:r>
            <a:r>
              <a:rPr lang="en-US" b="1" dirty="0" err="1">
                <a:solidFill>
                  <a:schemeClr val="bg1">
                    <a:lumMod val="50000"/>
                  </a:schemeClr>
                </a:solidFill>
              </a:rPr>
              <a:t>Kurniawan</a:t>
            </a:r>
            <a:endParaRPr lang="en-US" b="1" dirty="0">
              <a:solidFill>
                <a:schemeClr val="bg1">
                  <a:lumMod val="50000"/>
                </a:schemeClr>
              </a:solidFill>
            </a:endParaRPr>
          </a:p>
        </p:txBody>
      </p:sp>
    </p:spTree>
    <p:extLst>
      <p:ext uri="{BB962C8B-B14F-4D97-AF65-F5344CB8AC3E}">
        <p14:creationId xmlns:p14="http://schemas.microsoft.com/office/powerpoint/2010/main" val="1620711516"/>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Speaker</a:t>
            </a:r>
          </a:p>
        </p:txBody>
      </p:sp>
      <p:sp>
        <p:nvSpPr>
          <p:cNvPr id="18435" name="Rectangle 3"/>
          <p:cNvSpPr>
            <a:spLocks noGrp="1" noChangeArrowheads="1"/>
          </p:cNvSpPr>
          <p:nvPr>
            <p:ph type="body" sz="half" idx="1"/>
          </p:nvPr>
        </p:nvSpPr>
        <p:spPr>
          <a:xfrm>
            <a:off x="1676400" y="2819400"/>
            <a:ext cx="3886200" cy="3048000"/>
          </a:xfrm>
        </p:spPr>
        <p:txBody>
          <a:bodyPr/>
          <a:lstStyle/>
          <a:p>
            <a:pPr eaLnBrk="1" hangingPunct="1"/>
            <a:r>
              <a:rPr lang="en-US" sz="1800" b="1" smtClean="0"/>
              <a:t>Speaker</a:t>
            </a:r>
            <a:r>
              <a:rPr lang="en-US" sz="1800" smtClean="0"/>
              <a:t> adalah komponen elektronika yang menerima sinyal masukan dan memberikan respon keluaran berupa frekuensi audio (suara) dengan cara menggetarkan komponennya yang berbentuk selaput </a:t>
            </a:r>
          </a:p>
        </p:txBody>
      </p:sp>
      <p:pic>
        <p:nvPicPr>
          <p:cNvPr id="18436" name="Picture 9" descr="CAAF8DA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2547938"/>
            <a:ext cx="2800350" cy="2100262"/>
          </a:xfrm>
          <a:noFill/>
          <a:effectLst>
            <a:prstShdw prst="shdw13" dist="53882" dir="13500000">
              <a:srgbClr val="808080">
                <a:alpha val="50000"/>
              </a:srgbClr>
            </a:prstShdw>
          </a:effectLst>
          <a:extLst>
            <a:ext uri="{909E8E84-426E-40DD-AFC4-6F175D3DCCD1}">
              <a14:hiddenFill xmlns:a14="http://schemas.microsoft.com/office/drawing/2010/main">
                <a:solidFill>
                  <a:srgbClr val="000000"/>
                </a:solidFill>
              </a14:hiddenFill>
            </a:ext>
          </a:extLst>
        </p:spPr>
      </p:pic>
      <p:grpSp>
        <p:nvGrpSpPr>
          <p:cNvPr id="18437" name="Group 10"/>
          <p:cNvGrpSpPr>
            <a:grpSpLocks/>
          </p:cNvGrpSpPr>
          <p:nvPr/>
        </p:nvGrpSpPr>
        <p:grpSpPr bwMode="auto">
          <a:xfrm>
            <a:off x="7543800" y="1066800"/>
            <a:ext cx="1600200" cy="838200"/>
            <a:chOff x="4752" y="672"/>
            <a:chExt cx="1008" cy="528"/>
          </a:xfrm>
        </p:grpSpPr>
        <p:sp>
          <p:nvSpPr>
            <p:cNvPr id="18439" name="AutoShape 11">
              <a:hlinkClick r:id="" action="ppaction://hlinkshowjump?jump=nextslide" highlightClick="1">
                <a:snd r:embed="rId3" name="laser.wav"/>
              </a:hlinkClick>
            </p:cNvPr>
            <p:cNvSpPr>
              <a:spLocks noChangeArrowheads="1"/>
            </p:cNvSpPr>
            <p:nvPr/>
          </p:nvSpPr>
          <p:spPr bwMode="auto">
            <a:xfrm>
              <a:off x="4863" y="960"/>
              <a:ext cx="657" cy="240"/>
            </a:xfrm>
            <a:prstGeom prst="actionButtonForwardNex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d-ID"/>
            </a:p>
          </p:txBody>
        </p:sp>
        <p:sp>
          <p:nvSpPr>
            <p:cNvPr id="18440" name="Text Box 12"/>
            <p:cNvSpPr txBox="1">
              <a:spLocks noChangeArrowheads="1"/>
            </p:cNvSpPr>
            <p:nvPr/>
          </p:nvSpPr>
          <p:spPr bwMode="auto">
            <a:xfrm>
              <a:off x="4752" y="672"/>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spcBef>
                  <a:spcPct val="50000"/>
                </a:spcBef>
              </a:pPr>
              <a:r>
                <a:rPr lang="en-US" sz="2400" b="1">
                  <a:solidFill>
                    <a:srgbClr val="000000"/>
                  </a:solidFill>
                  <a:latin typeface="Arial Black" pitchFamily="34" charset="0"/>
                </a:rPr>
                <a:t>lainnya</a:t>
              </a:r>
            </a:p>
          </p:txBody>
        </p:sp>
      </p:grpSp>
      <p:sp>
        <p:nvSpPr>
          <p:cNvPr id="8" name="Rectangle 7"/>
          <p:cNvSpPr/>
          <p:nvPr/>
        </p:nvSpPr>
        <p:spPr>
          <a:xfrm>
            <a:off x="5410200" y="6248400"/>
            <a:ext cx="3505200" cy="304800"/>
          </a:xfrm>
          <a:prstGeom prst="rect">
            <a:avLst/>
          </a:prstGeom>
          <a:solidFill>
            <a:srgbClr val="FF3399"/>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Modify : </a:t>
            </a:r>
            <a:r>
              <a:rPr lang="en-US" b="1" dirty="0" err="1">
                <a:solidFill>
                  <a:schemeClr val="bg1">
                    <a:lumMod val="50000"/>
                  </a:schemeClr>
                </a:solidFill>
              </a:rPr>
              <a:t>Asep</a:t>
            </a:r>
            <a:r>
              <a:rPr lang="en-US" b="1" dirty="0">
                <a:solidFill>
                  <a:schemeClr val="bg1">
                    <a:lumMod val="50000"/>
                  </a:schemeClr>
                </a:solidFill>
              </a:rPr>
              <a:t> </a:t>
            </a:r>
            <a:r>
              <a:rPr lang="en-US" b="1" dirty="0" err="1">
                <a:solidFill>
                  <a:schemeClr val="bg1">
                    <a:lumMod val="50000"/>
                  </a:schemeClr>
                </a:solidFill>
              </a:rPr>
              <a:t>Kurniawan</a:t>
            </a:r>
            <a:endParaRPr lang="en-US" b="1" dirty="0">
              <a:solidFill>
                <a:schemeClr val="bg1">
                  <a:lumMod val="50000"/>
                </a:schemeClr>
              </a:solidFill>
            </a:endParaRPr>
          </a:p>
        </p:txBody>
      </p:sp>
    </p:spTree>
    <p:extLst>
      <p:ext uri="{BB962C8B-B14F-4D97-AF65-F5344CB8AC3E}">
        <p14:creationId xmlns:p14="http://schemas.microsoft.com/office/powerpoint/2010/main" val="75183570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idx="1"/>
          </p:nvPr>
        </p:nvSpPr>
        <p:spPr bwMode="auto">
          <a:xfrm>
            <a:off x="542235" y="2056295"/>
            <a:ext cx="7772400" cy="507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30" tIns="48214" rIns="96430" bIns="48214">
            <a:spAutoFit/>
          </a:bodyPr>
          <a:lstStyle/>
          <a:p>
            <a:pPr defTabSz="965200">
              <a:spcBef>
                <a:spcPct val="50000"/>
              </a:spcBef>
            </a:pPr>
            <a:r>
              <a:rPr kumimoji="1" lang="en-US" sz="2500" b="1" dirty="0" err="1"/>
              <a:t>Komputer</a:t>
            </a:r>
            <a:r>
              <a:rPr kumimoji="1" lang="en-US" sz="2500" b="1" dirty="0"/>
              <a:t> </a:t>
            </a:r>
            <a:r>
              <a:rPr kumimoji="1" lang="en-US" sz="2500" b="1" dirty="0" err="1"/>
              <a:t>adalah</a:t>
            </a:r>
            <a:r>
              <a:rPr kumimoji="1" lang="en-US" sz="2500" b="1" dirty="0"/>
              <a:t> :</a:t>
            </a:r>
          </a:p>
          <a:p>
            <a:pPr defTabSz="965200">
              <a:spcBef>
                <a:spcPct val="50000"/>
              </a:spcBef>
              <a:buFontTx/>
              <a:buChar char="•"/>
            </a:pPr>
            <a:r>
              <a:rPr kumimoji="1" lang="en-US" sz="1800" dirty="0"/>
              <a:t> </a:t>
            </a:r>
            <a:r>
              <a:rPr kumimoji="1" lang="en-US" sz="1800" dirty="0" err="1"/>
              <a:t>Alat</a:t>
            </a:r>
            <a:r>
              <a:rPr kumimoji="1" lang="en-US" sz="1800" dirty="0"/>
              <a:t> </a:t>
            </a:r>
            <a:r>
              <a:rPr kumimoji="1" lang="en-US" sz="1800" dirty="0" err="1"/>
              <a:t>elektronik</a:t>
            </a:r>
            <a:endParaRPr kumimoji="1" lang="en-US" sz="1800" dirty="0"/>
          </a:p>
          <a:p>
            <a:pPr defTabSz="965200">
              <a:spcBef>
                <a:spcPct val="50000"/>
              </a:spcBef>
              <a:buFontTx/>
              <a:buChar char="•"/>
            </a:pPr>
            <a:r>
              <a:rPr kumimoji="1" lang="en-US" sz="1800" dirty="0"/>
              <a:t> </a:t>
            </a:r>
            <a:r>
              <a:rPr kumimoji="1" lang="en-US" sz="1800" dirty="0" err="1"/>
              <a:t>Dapat</a:t>
            </a:r>
            <a:r>
              <a:rPr kumimoji="1" lang="en-US" sz="1800" dirty="0"/>
              <a:t> </a:t>
            </a:r>
            <a:r>
              <a:rPr kumimoji="1" lang="en-US" sz="1800" dirty="0" err="1"/>
              <a:t>menerima</a:t>
            </a:r>
            <a:r>
              <a:rPr kumimoji="1" lang="en-US" sz="1800" dirty="0"/>
              <a:t> input data</a:t>
            </a:r>
          </a:p>
          <a:p>
            <a:pPr defTabSz="965200">
              <a:spcBef>
                <a:spcPct val="50000"/>
              </a:spcBef>
              <a:buFontTx/>
              <a:buChar char="•"/>
            </a:pPr>
            <a:r>
              <a:rPr kumimoji="1" lang="en-US" sz="1800" dirty="0"/>
              <a:t> </a:t>
            </a:r>
            <a:r>
              <a:rPr kumimoji="1" lang="en-US" sz="1800" dirty="0" err="1"/>
              <a:t>Dapat</a:t>
            </a:r>
            <a:r>
              <a:rPr kumimoji="1" lang="en-US" sz="1800" dirty="0"/>
              <a:t> </a:t>
            </a:r>
            <a:r>
              <a:rPr kumimoji="1" lang="en-US" sz="1800" dirty="0" err="1"/>
              <a:t>mengolah</a:t>
            </a:r>
            <a:r>
              <a:rPr kumimoji="1" lang="en-US" sz="1800" dirty="0"/>
              <a:t> data</a:t>
            </a:r>
          </a:p>
          <a:p>
            <a:pPr defTabSz="965200">
              <a:spcBef>
                <a:spcPct val="50000"/>
              </a:spcBef>
              <a:buFontTx/>
              <a:buChar char="•"/>
            </a:pPr>
            <a:r>
              <a:rPr kumimoji="1" lang="en-US" sz="1800" dirty="0"/>
              <a:t> </a:t>
            </a:r>
            <a:r>
              <a:rPr kumimoji="1" lang="en-US" sz="1800" dirty="0" err="1"/>
              <a:t>Dapat</a:t>
            </a:r>
            <a:r>
              <a:rPr kumimoji="1" lang="en-US" sz="1800" dirty="0"/>
              <a:t> </a:t>
            </a:r>
            <a:r>
              <a:rPr kumimoji="1" lang="en-US" sz="1800" dirty="0" err="1"/>
              <a:t>memberikan</a:t>
            </a:r>
            <a:r>
              <a:rPr kumimoji="1" lang="en-US" sz="1800" dirty="0"/>
              <a:t> </a:t>
            </a:r>
            <a:r>
              <a:rPr kumimoji="1" lang="en-US" sz="1800" dirty="0" err="1"/>
              <a:t>informasi</a:t>
            </a:r>
            <a:endParaRPr kumimoji="1" lang="en-US" sz="1800" dirty="0"/>
          </a:p>
          <a:p>
            <a:pPr defTabSz="965200">
              <a:spcBef>
                <a:spcPct val="50000"/>
              </a:spcBef>
              <a:buFontTx/>
              <a:buChar char="•"/>
            </a:pPr>
            <a:r>
              <a:rPr kumimoji="1" lang="en-US" sz="1800" dirty="0"/>
              <a:t> </a:t>
            </a:r>
            <a:r>
              <a:rPr kumimoji="1" lang="en-US" sz="1800" dirty="0" err="1"/>
              <a:t>Menggunakaan</a:t>
            </a:r>
            <a:r>
              <a:rPr kumimoji="1" lang="en-US" sz="1800" dirty="0"/>
              <a:t> </a:t>
            </a:r>
            <a:r>
              <a:rPr kumimoji="1" lang="en-US" sz="1800" dirty="0" err="1"/>
              <a:t>suatu</a:t>
            </a:r>
            <a:r>
              <a:rPr kumimoji="1" lang="en-US" sz="1800" dirty="0"/>
              <a:t> program yang </a:t>
            </a:r>
            <a:r>
              <a:rPr kumimoji="1" lang="en-US" sz="1800" dirty="0" err="1"/>
              <a:t>tersimpan</a:t>
            </a:r>
            <a:r>
              <a:rPr kumimoji="1" lang="en-US" sz="1800" dirty="0"/>
              <a:t> di </a:t>
            </a:r>
            <a:r>
              <a:rPr kumimoji="1" lang="en-US" sz="1800" dirty="0" err="1"/>
              <a:t>memori</a:t>
            </a:r>
            <a:r>
              <a:rPr kumimoji="1" lang="en-US" sz="1800" dirty="0"/>
              <a:t> </a:t>
            </a:r>
          </a:p>
          <a:p>
            <a:pPr defTabSz="965200">
              <a:spcBef>
                <a:spcPct val="50000"/>
              </a:spcBef>
            </a:pPr>
            <a:r>
              <a:rPr kumimoji="1" lang="en-US" sz="1800" dirty="0"/>
              <a:t>   </a:t>
            </a:r>
            <a:r>
              <a:rPr kumimoji="1" lang="en-US" sz="1800" dirty="0" err="1"/>
              <a:t>komputer</a:t>
            </a:r>
            <a:endParaRPr kumimoji="1" lang="en-US" sz="1800" dirty="0"/>
          </a:p>
          <a:p>
            <a:pPr defTabSz="965200">
              <a:spcBef>
                <a:spcPct val="50000"/>
              </a:spcBef>
              <a:buFontTx/>
              <a:buChar char="•"/>
            </a:pPr>
            <a:r>
              <a:rPr kumimoji="1" lang="en-US" sz="1800" dirty="0"/>
              <a:t> </a:t>
            </a:r>
            <a:r>
              <a:rPr kumimoji="1" lang="en-US" sz="1800" dirty="0" err="1"/>
              <a:t>Dapat</a:t>
            </a:r>
            <a:r>
              <a:rPr kumimoji="1" lang="en-US" sz="1800" dirty="0"/>
              <a:t> </a:t>
            </a:r>
            <a:r>
              <a:rPr kumimoji="1" lang="en-US" sz="1800" dirty="0" err="1"/>
              <a:t>menyimpan</a:t>
            </a:r>
            <a:r>
              <a:rPr kumimoji="1" lang="en-US" sz="1800" dirty="0"/>
              <a:t> program </a:t>
            </a:r>
            <a:r>
              <a:rPr kumimoji="1" lang="en-US" sz="1800" dirty="0" err="1"/>
              <a:t>dan</a:t>
            </a:r>
            <a:r>
              <a:rPr kumimoji="1" lang="en-US" sz="1800" dirty="0"/>
              <a:t> </a:t>
            </a:r>
            <a:r>
              <a:rPr kumimoji="1" lang="en-US" sz="1800" dirty="0" err="1"/>
              <a:t>hasil</a:t>
            </a:r>
            <a:r>
              <a:rPr kumimoji="1" lang="en-US" sz="1800" dirty="0"/>
              <a:t> </a:t>
            </a:r>
            <a:r>
              <a:rPr kumimoji="1" lang="en-US" sz="1800" dirty="0" err="1"/>
              <a:t>pengolahan</a:t>
            </a:r>
            <a:endParaRPr kumimoji="1" lang="en-US" sz="1800" dirty="0"/>
          </a:p>
          <a:p>
            <a:pPr defTabSz="965200">
              <a:spcBef>
                <a:spcPct val="50000"/>
              </a:spcBef>
              <a:buFontTx/>
              <a:buChar char="•"/>
            </a:pPr>
            <a:r>
              <a:rPr kumimoji="1" lang="en-US" sz="1800" dirty="0"/>
              <a:t> </a:t>
            </a:r>
            <a:r>
              <a:rPr kumimoji="1" lang="en-US" sz="1800" dirty="0" err="1"/>
              <a:t>Bekerja</a:t>
            </a:r>
            <a:r>
              <a:rPr kumimoji="1" lang="en-US" sz="1800" dirty="0"/>
              <a:t> </a:t>
            </a:r>
            <a:r>
              <a:rPr kumimoji="1" lang="en-US" sz="1800" dirty="0" err="1"/>
              <a:t>secara</a:t>
            </a:r>
            <a:r>
              <a:rPr kumimoji="1" lang="en-US" sz="1800" dirty="0"/>
              <a:t> </a:t>
            </a:r>
            <a:r>
              <a:rPr kumimoji="1" lang="en-US" sz="1800" dirty="0" err="1"/>
              <a:t>otomatis</a:t>
            </a:r>
            <a:r>
              <a:rPr kumimoji="1" lang="en-US" sz="1800" dirty="0"/>
              <a:t>.</a:t>
            </a:r>
          </a:p>
          <a:p>
            <a:pPr defTabSz="965200">
              <a:spcBef>
                <a:spcPct val="50000"/>
              </a:spcBef>
              <a:buFontTx/>
              <a:buChar char="•"/>
            </a:pPr>
            <a:endParaRPr kumimoji="1" lang="en-US" sz="1800" dirty="0"/>
          </a:p>
          <a:p>
            <a:pPr defTabSz="965200">
              <a:spcBef>
                <a:spcPct val="50000"/>
              </a:spcBef>
              <a:buFontTx/>
              <a:buChar char="•"/>
            </a:pPr>
            <a:endParaRPr kumimoji="1" lang="en-US" sz="2000" dirty="0"/>
          </a:p>
          <a:p>
            <a:pPr defTabSz="965200">
              <a:spcBef>
                <a:spcPct val="50000"/>
              </a:spcBef>
              <a:buFont typeface="Wingdings" pitchFamily="2" charset="2"/>
              <a:buChar char="ü"/>
            </a:pPr>
            <a:endParaRPr kumimoji="1" lang="en-US" sz="1700" dirty="0"/>
          </a:p>
        </p:txBody>
      </p:sp>
      <p:sp>
        <p:nvSpPr>
          <p:cNvPr id="6" name="Rectangle 6"/>
          <p:cNvSpPr txBox="1">
            <a:spLocks noChangeArrowheads="1"/>
          </p:cNvSpPr>
          <p:nvPr/>
        </p:nvSpPr>
        <p:spPr bwMode="auto">
          <a:xfrm>
            <a:off x="542235" y="545202"/>
            <a:ext cx="728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smtClean="0">
                <a:solidFill>
                  <a:srgbClr val="FF0000"/>
                </a:solidFill>
              </a:rPr>
              <a:t>DEFINISI KOMPUTER</a:t>
            </a:r>
            <a:endParaRPr lang="en-US" b="1" dirty="0" smtClean="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600200"/>
            <a:ext cx="640080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370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Plotter</a:t>
            </a:r>
          </a:p>
        </p:txBody>
      </p:sp>
      <p:sp>
        <p:nvSpPr>
          <p:cNvPr id="19459" name="Rectangle 3"/>
          <p:cNvSpPr>
            <a:spLocks noGrp="1" noChangeArrowheads="1"/>
          </p:cNvSpPr>
          <p:nvPr>
            <p:ph type="body" sz="half" idx="1"/>
          </p:nvPr>
        </p:nvSpPr>
        <p:spPr>
          <a:xfrm>
            <a:off x="1752600" y="2819400"/>
            <a:ext cx="3810000" cy="3200400"/>
          </a:xfrm>
        </p:spPr>
        <p:txBody>
          <a:bodyPr/>
          <a:lstStyle/>
          <a:p>
            <a:pPr eaLnBrk="1" hangingPunct="1"/>
            <a:r>
              <a:rPr lang="en-US" sz="1800" smtClean="0"/>
              <a:t>Plotter adalah hardware sejenis printer, namun lebih besar.</a:t>
            </a:r>
          </a:p>
          <a:p>
            <a:pPr eaLnBrk="1" hangingPunct="1"/>
            <a:r>
              <a:rPr lang="en-US" sz="1800" smtClean="0"/>
              <a:t>Biasanya digunakan Arsitek untuk mencetak desain bangunan.</a:t>
            </a:r>
          </a:p>
        </p:txBody>
      </p:sp>
      <p:graphicFrame>
        <p:nvGraphicFramePr>
          <p:cNvPr id="19460" name="Object 4"/>
          <p:cNvGraphicFramePr>
            <a:graphicFrameLocks noGrp="1" noChangeAspect="1"/>
          </p:cNvGraphicFramePr>
          <p:nvPr>
            <p:ph sz="half" idx="2"/>
          </p:nvPr>
        </p:nvGraphicFramePr>
        <p:xfrm>
          <a:off x="5562600" y="2133600"/>
          <a:ext cx="3467100" cy="2951163"/>
        </p:xfrm>
        <a:graphic>
          <a:graphicData uri="http://schemas.openxmlformats.org/presentationml/2006/ole">
            <mc:AlternateContent xmlns:mc="http://schemas.openxmlformats.org/markup-compatibility/2006">
              <mc:Choice xmlns:v="urn:schemas-microsoft-com:vml" Requires="v">
                <p:oleObj spid="_x0000_s25615" name="CorelDRAW" r:id="rId3" imgW="5356555" imgH="4558589" progId="CorelDRAW.Graphic.11">
                  <p:embed/>
                </p:oleObj>
              </mc:Choice>
              <mc:Fallback>
                <p:oleObj name="CorelDRAW" r:id="rId3" imgW="5356555" imgH="4558589"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33600"/>
                        <a:ext cx="3467100" cy="2951163"/>
                      </a:xfrm>
                      <a:prstGeom prst="rect">
                        <a:avLst/>
                      </a:prstGeom>
                      <a:noFill/>
                      <a:ln w="57150" cmpd="thinThick">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5410200" y="6248400"/>
            <a:ext cx="3505200" cy="304800"/>
          </a:xfrm>
          <a:prstGeom prst="rect">
            <a:avLst/>
          </a:prstGeom>
          <a:solidFill>
            <a:srgbClr val="FF3399"/>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Modify : </a:t>
            </a:r>
            <a:r>
              <a:rPr lang="en-US" b="1" dirty="0" err="1">
                <a:solidFill>
                  <a:schemeClr val="bg1">
                    <a:lumMod val="50000"/>
                  </a:schemeClr>
                </a:solidFill>
              </a:rPr>
              <a:t>Asep</a:t>
            </a:r>
            <a:r>
              <a:rPr lang="en-US" b="1" dirty="0">
                <a:solidFill>
                  <a:schemeClr val="bg1">
                    <a:lumMod val="50000"/>
                  </a:schemeClr>
                </a:solidFill>
              </a:rPr>
              <a:t> </a:t>
            </a:r>
            <a:r>
              <a:rPr lang="en-US" b="1" dirty="0" err="1">
                <a:solidFill>
                  <a:schemeClr val="bg1">
                    <a:lumMod val="50000"/>
                  </a:schemeClr>
                </a:solidFill>
              </a:rPr>
              <a:t>Kurniawan</a:t>
            </a:r>
            <a:endParaRPr lang="en-US" b="1" dirty="0">
              <a:solidFill>
                <a:schemeClr val="bg1">
                  <a:lumMod val="50000"/>
                </a:schemeClr>
              </a:solidFill>
            </a:endParaRPr>
          </a:p>
        </p:txBody>
      </p:sp>
    </p:spTree>
    <p:extLst>
      <p:ext uri="{BB962C8B-B14F-4D97-AF65-F5344CB8AC3E}">
        <p14:creationId xmlns:p14="http://schemas.microsoft.com/office/powerpoint/2010/main" val="409542679"/>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29699"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29700"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CE12271F-2F01-467B-B2A7-90C1361DD61D}" type="slidenum">
              <a:rPr lang="en-US" sz="900"/>
              <a:pPr/>
              <a:t>51</a:t>
            </a:fld>
            <a:endParaRPr lang="en-US" sz="900"/>
          </a:p>
        </p:txBody>
      </p:sp>
      <p:sp>
        <p:nvSpPr>
          <p:cNvPr id="29701" name="Rectangle 2"/>
          <p:cNvSpPr>
            <a:spLocks noGrp="1" noChangeArrowheads="1"/>
          </p:cNvSpPr>
          <p:nvPr>
            <p:ph type="title"/>
          </p:nvPr>
        </p:nvSpPr>
        <p:spPr/>
        <p:txBody>
          <a:bodyPr/>
          <a:lstStyle/>
          <a:p>
            <a:pPr algn="ctr" eaLnBrk="1" hangingPunct="1"/>
            <a:r>
              <a:rPr lang="en-US" sz="3400" b="1" dirty="0"/>
              <a:t>KOMUNIKASI &amp; JARINGAN KOMPUTER</a:t>
            </a:r>
          </a:p>
        </p:txBody>
      </p:sp>
      <p:sp>
        <p:nvSpPr>
          <p:cNvPr id="29702" name="Rectangle 4"/>
          <p:cNvSpPr>
            <a:spLocks noChangeArrowheads="1"/>
          </p:cNvSpPr>
          <p:nvPr/>
        </p:nvSpPr>
        <p:spPr bwMode="auto">
          <a:xfrm>
            <a:off x="424526" y="2286000"/>
            <a:ext cx="1746624" cy="500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nchor="ctr"/>
          <a:lstStyle/>
          <a:p>
            <a:pPr algn="ctr" defTabSz="914430"/>
            <a:r>
              <a:rPr lang="en-US"/>
              <a:t>Sumber</a:t>
            </a:r>
          </a:p>
        </p:txBody>
      </p:sp>
      <p:sp>
        <p:nvSpPr>
          <p:cNvPr id="29703" name="Rectangle 5"/>
          <p:cNvSpPr>
            <a:spLocks noChangeArrowheads="1"/>
          </p:cNvSpPr>
          <p:nvPr/>
        </p:nvSpPr>
        <p:spPr bwMode="auto">
          <a:xfrm>
            <a:off x="5664397" y="2286000"/>
            <a:ext cx="1746624" cy="500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nchor="ctr"/>
          <a:lstStyle/>
          <a:p>
            <a:pPr algn="ctr" defTabSz="914430"/>
            <a:r>
              <a:rPr lang="en-US"/>
              <a:t>Penerima</a:t>
            </a:r>
          </a:p>
        </p:txBody>
      </p:sp>
      <p:sp>
        <p:nvSpPr>
          <p:cNvPr id="29704" name="Rectangle 6"/>
          <p:cNvSpPr>
            <a:spLocks noChangeArrowheads="1"/>
          </p:cNvSpPr>
          <p:nvPr/>
        </p:nvSpPr>
        <p:spPr bwMode="auto">
          <a:xfrm>
            <a:off x="2826134" y="2286000"/>
            <a:ext cx="2183280" cy="500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nchor="ctr"/>
          <a:lstStyle/>
          <a:p>
            <a:pPr algn="ctr" defTabSz="914430"/>
            <a:r>
              <a:rPr lang="en-US"/>
              <a:t>Media Transmisi</a:t>
            </a:r>
          </a:p>
        </p:txBody>
      </p:sp>
      <p:sp>
        <p:nvSpPr>
          <p:cNvPr id="29705" name="Line 7"/>
          <p:cNvSpPr>
            <a:spLocks noChangeShapeType="1"/>
          </p:cNvSpPr>
          <p:nvPr/>
        </p:nvSpPr>
        <p:spPr bwMode="auto">
          <a:xfrm>
            <a:off x="2171150" y="2571750"/>
            <a:ext cx="654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9706" name="Line 8"/>
          <p:cNvSpPr>
            <a:spLocks noChangeShapeType="1"/>
          </p:cNvSpPr>
          <p:nvPr/>
        </p:nvSpPr>
        <p:spPr bwMode="auto">
          <a:xfrm>
            <a:off x="5009414" y="2571750"/>
            <a:ext cx="654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29707" name="Rectangle 9"/>
          <p:cNvSpPr>
            <a:spLocks noChangeArrowheads="1"/>
          </p:cNvSpPr>
          <p:nvPr/>
        </p:nvSpPr>
        <p:spPr bwMode="auto">
          <a:xfrm>
            <a:off x="424527" y="1571625"/>
            <a:ext cx="5692745"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spAutoFit/>
          </a:bodyPr>
          <a:lstStyle/>
          <a:p>
            <a:pPr defTabSz="914430">
              <a:spcBef>
                <a:spcPct val="30000"/>
              </a:spcBef>
            </a:pPr>
            <a:r>
              <a:rPr kumimoji="1" lang="en-US" sz="2300"/>
              <a:t>Tiga buah elemen untuk komunikasi data :</a:t>
            </a:r>
          </a:p>
        </p:txBody>
      </p:sp>
      <p:sp>
        <p:nvSpPr>
          <p:cNvPr id="29708" name="Rectangle 10"/>
          <p:cNvSpPr>
            <a:spLocks noChangeArrowheads="1"/>
          </p:cNvSpPr>
          <p:nvPr/>
        </p:nvSpPr>
        <p:spPr bwMode="auto">
          <a:xfrm>
            <a:off x="351750" y="3214688"/>
            <a:ext cx="6986495" cy="248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spAutoFit/>
          </a:bodyPr>
          <a:lstStyle/>
          <a:p>
            <a:pPr marL="433151" indent="-433151" defTabSz="914430"/>
            <a:r>
              <a:rPr kumimoji="1" lang="en-US" sz="2300"/>
              <a:t>Transmisi Data :</a:t>
            </a:r>
          </a:p>
          <a:p>
            <a:pPr marL="433151" indent="-433151" defTabSz="914430">
              <a:buFont typeface="Wingdings" pitchFamily="2" charset="2"/>
              <a:buChar char="ü"/>
            </a:pPr>
            <a:r>
              <a:rPr kumimoji="1" lang="en-US" sz="1900"/>
              <a:t>Media Transmisi ( Kabel, Satellite System, Laser System )</a:t>
            </a:r>
          </a:p>
          <a:p>
            <a:pPr marL="433151" indent="-433151" defTabSz="914430">
              <a:buFont typeface="Wingdings" pitchFamily="2" charset="2"/>
              <a:buChar char="ü"/>
            </a:pPr>
            <a:r>
              <a:rPr kumimoji="1" lang="en-US" sz="1900"/>
              <a:t>Kapasitas Channel Transmisi ( Voice Band, Wideband )</a:t>
            </a:r>
          </a:p>
          <a:p>
            <a:pPr marL="433151" indent="-433151" defTabSz="914430">
              <a:buFont typeface="Wingdings" pitchFamily="2" charset="2"/>
              <a:buChar char="ü"/>
            </a:pPr>
            <a:r>
              <a:rPr kumimoji="1" lang="en-US" sz="1900"/>
              <a:t>Tipe Channel Transmisi ( One-Way, Either-Way, Both-Way )</a:t>
            </a:r>
          </a:p>
          <a:p>
            <a:pPr marL="433151" indent="-433151" defTabSz="914430">
              <a:buFont typeface="Wingdings" pitchFamily="2" charset="2"/>
              <a:buChar char="ü"/>
            </a:pPr>
            <a:r>
              <a:rPr kumimoji="1" lang="en-US" sz="1900"/>
              <a:t>Kode Transmisi ( ASCII code, SBCDIC code )</a:t>
            </a:r>
          </a:p>
          <a:p>
            <a:pPr marL="433151" indent="-433151" defTabSz="914430">
              <a:buFont typeface="Wingdings" pitchFamily="2" charset="2"/>
              <a:buChar char="ü"/>
            </a:pPr>
            <a:r>
              <a:rPr kumimoji="1" lang="en-US" sz="1900"/>
              <a:t>Mode Transmisi ( Serial, Synchronous, Asynchronous )</a:t>
            </a:r>
          </a:p>
          <a:p>
            <a:pPr marL="433151" indent="-433151" defTabSz="914430">
              <a:buFont typeface="Wingdings" pitchFamily="2" charset="2"/>
              <a:buChar char="ü"/>
            </a:pPr>
            <a:r>
              <a:rPr kumimoji="1" lang="en-US" sz="1900"/>
              <a:t>Protocol : suatu kumpulan dari aturan yang berhubungan </a:t>
            </a:r>
          </a:p>
          <a:p>
            <a:pPr marL="433151" indent="-433151" defTabSz="914430"/>
            <a:r>
              <a:rPr kumimoji="1" lang="en-US" sz="1900"/>
              <a:t>                   dengan komunikasi data.</a:t>
            </a:r>
          </a:p>
        </p:txBody>
      </p:sp>
    </p:spTree>
    <p:extLst>
      <p:ext uri="{BB962C8B-B14F-4D97-AF65-F5344CB8AC3E}">
        <p14:creationId xmlns:p14="http://schemas.microsoft.com/office/powerpoint/2010/main" val="2511355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CF81663-EABB-413F-B503-FA95F70DC208}" type="slidenum">
              <a:rPr lang="en-US"/>
              <a:pPr/>
              <a:t>52</a:t>
            </a:fld>
            <a:endParaRPr lang="en-US"/>
          </a:p>
        </p:txBody>
      </p:sp>
      <p:sp>
        <p:nvSpPr>
          <p:cNvPr id="31746" name="Rectangle 2"/>
          <p:cNvSpPr>
            <a:spLocks noGrp="1" noChangeArrowheads="1"/>
          </p:cNvSpPr>
          <p:nvPr>
            <p:ph type="title"/>
          </p:nvPr>
        </p:nvSpPr>
        <p:spPr/>
        <p:txBody>
          <a:bodyPr/>
          <a:lstStyle/>
          <a:p>
            <a:r>
              <a:rPr lang="en-US" b="1">
                <a:latin typeface="Tempus Sans ITC" pitchFamily="82" charset="0"/>
              </a:rPr>
              <a:t>Dasar Komunikasi</a:t>
            </a:r>
          </a:p>
        </p:txBody>
      </p:sp>
      <p:sp>
        <p:nvSpPr>
          <p:cNvPr id="31747" name="Rectangle 3"/>
          <p:cNvSpPr>
            <a:spLocks noGrp="1" noChangeArrowheads="1"/>
          </p:cNvSpPr>
          <p:nvPr>
            <p:ph type="body" idx="1"/>
          </p:nvPr>
        </p:nvSpPr>
        <p:spPr/>
        <p:txBody>
          <a:bodyPr/>
          <a:lstStyle/>
          <a:p>
            <a:r>
              <a:rPr lang="en-US" b="1">
                <a:latin typeface="Tempus Sans ITC" pitchFamily="82" charset="0"/>
              </a:rPr>
              <a:t>Tiga Tingkatan Komunikasi Komputer</a:t>
            </a:r>
          </a:p>
          <a:p>
            <a:pPr lvl="1"/>
            <a:r>
              <a:rPr lang="en-US">
                <a:latin typeface="Tempus Sans ITC" pitchFamily="82" charset="0"/>
              </a:rPr>
              <a:t>Tingkat Aplikasi</a:t>
            </a:r>
          </a:p>
          <a:p>
            <a:pPr lvl="1"/>
            <a:r>
              <a:rPr lang="en-US">
                <a:latin typeface="Tempus Sans ITC" pitchFamily="82" charset="0"/>
              </a:rPr>
              <a:t>Tingkat Komputer</a:t>
            </a:r>
          </a:p>
          <a:p>
            <a:pPr lvl="1"/>
            <a:r>
              <a:rPr lang="en-US">
                <a:latin typeface="Tempus Sans ITC" pitchFamily="82" charset="0"/>
              </a:rPr>
              <a:t>Saluran Komunikasi</a:t>
            </a:r>
          </a:p>
          <a:p>
            <a:r>
              <a:rPr lang="en-US" b="1">
                <a:latin typeface="Tempus Sans ITC" pitchFamily="82" charset="0"/>
              </a:rPr>
              <a:t>Protokol</a:t>
            </a:r>
          </a:p>
          <a:p>
            <a:pPr lvl="1"/>
            <a:r>
              <a:rPr lang="en-US">
                <a:latin typeface="Tempus Sans ITC" pitchFamily="82" charset="0"/>
              </a:rPr>
              <a:t>Seperangkat aturan untuk komunikasi</a:t>
            </a:r>
          </a:p>
          <a:p>
            <a:pPr lvl="1"/>
            <a:r>
              <a:rPr lang="en-US">
                <a:latin typeface="Tempus Sans ITC" pitchFamily="82" charset="0"/>
              </a:rPr>
              <a:t>Standard Open System Interconnection (OSI)</a:t>
            </a:r>
          </a:p>
        </p:txBody>
      </p:sp>
    </p:spTree>
    <p:extLst>
      <p:ext uri="{BB962C8B-B14F-4D97-AF65-F5344CB8AC3E}">
        <p14:creationId xmlns:p14="http://schemas.microsoft.com/office/powerpoint/2010/main" val="1351468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1C7867CD-7E5A-4737-9766-78389D26FB44}" type="slidenum">
              <a:rPr lang="en-US"/>
              <a:pPr/>
              <a:t>53</a:t>
            </a:fld>
            <a:endParaRPr lang="en-US"/>
          </a:p>
        </p:txBody>
      </p:sp>
      <p:sp>
        <p:nvSpPr>
          <p:cNvPr id="33794" name="Rectangle 2"/>
          <p:cNvSpPr>
            <a:spLocks noGrp="1" noChangeArrowheads="1"/>
          </p:cNvSpPr>
          <p:nvPr>
            <p:ph type="title"/>
          </p:nvPr>
        </p:nvSpPr>
        <p:spPr/>
        <p:txBody>
          <a:bodyPr/>
          <a:lstStyle/>
          <a:p>
            <a:r>
              <a:rPr lang="en-US" b="1">
                <a:latin typeface="Tempus Sans ITC" pitchFamily="82" charset="0"/>
              </a:rPr>
              <a:t>Model Referensi OSI</a:t>
            </a:r>
          </a:p>
        </p:txBody>
      </p:sp>
      <p:graphicFrame>
        <p:nvGraphicFramePr>
          <p:cNvPr id="33866" name="Group 74"/>
          <p:cNvGraphicFramePr>
            <a:graphicFrameLocks noGrp="1"/>
          </p:cNvGraphicFramePr>
          <p:nvPr>
            <p:ph type="tbl" idx="1"/>
          </p:nvPr>
        </p:nvGraphicFramePr>
        <p:xfrm>
          <a:off x="1038225" y="1676400"/>
          <a:ext cx="8105775" cy="4313556"/>
        </p:xfrm>
        <a:graphic>
          <a:graphicData uri="http://schemas.openxmlformats.org/drawingml/2006/table">
            <a:tbl>
              <a:tblPr/>
              <a:tblGrid>
                <a:gridCol w="1019175"/>
                <a:gridCol w="2667000"/>
                <a:gridCol w="4419600"/>
              </a:tblGrid>
              <a:tr h="4857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empus Sans ITC" pitchFamily="82" charset="0"/>
                        </a:rPr>
                        <a:t>Tingkat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empus Sans ITC" pitchFamily="82" charset="0"/>
                        </a:rPr>
                        <a:t>Nama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empus Sans ITC" pitchFamily="82" charset="0"/>
                        </a:rPr>
                        <a:t>Fungsi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Tingkat Aplikasi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Komunikasi antar aplikasi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Tingkat Presentasi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Mengatur pertukaran dan konversi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Tingkat Sesi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Mengkoordinasi liaison pertukaran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Tingkat Transportasi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Menjamin integritas end-to-end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Tingkat Jaringan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Mengatur rute data antar jaringan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Tingkat Hubungan 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Memindahkan data antar jaringan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Tingkat Fisik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empus Sans ITC" pitchFamily="82" charset="0"/>
                        </a:rPr>
                        <a:t>Menampilkan data dari/ke media jaringan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14315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394F22A-1813-48ED-A47D-069EEBE872B1}" type="slidenum">
              <a:rPr lang="en-US"/>
              <a:pPr/>
              <a:t>54</a:t>
            </a:fld>
            <a:endParaRPr lang="en-US"/>
          </a:p>
        </p:txBody>
      </p:sp>
      <p:sp>
        <p:nvSpPr>
          <p:cNvPr id="69634" name="Rectangle 1026"/>
          <p:cNvSpPr>
            <a:spLocks noGrp="1" noChangeArrowheads="1"/>
          </p:cNvSpPr>
          <p:nvPr>
            <p:ph type="title"/>
          </p:nvPr>
        </p:nvSpPr>
        <p:spPr/>
        <p:txBody>
          <a:bodyPr/>
          <a:lstStyle/>
          <a:p>
            <a:r>
              <a:rPr lang="en-US" b="1">
                <a:latin typeface="Tempus Sans ITC" pitchFamily="82" charset="0"/>
              </a:rPr>
              <a:t>Website</a:t>
            </a:r>
            <a:r>
              <a:rPr lang="en-US"/>
              <a:t> </a:t>
            </a:r>
            <a:r>
              <a:rPr lang="en-US" b="1">
                <a:latin typeface="Tempus Sans ITC" pitchFamily="82" charset="0"/>
              </a:rPr>
              <a:t>ISO</a:t>
            </a:r>
          </a:p>
        </p:txBody>
      </p:sp>
      <p:pic>
        <p:nvPicPr>
          <p:cNvPr id="69635"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5562600" cy="374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610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50F3554-A50F-46EF-921B-E9794FF77540}" type="slidenum">
              <a:rPr lang="en-US"/>
              <a:pPr/>
              <a:t>55</a:t>
            </a:fld>
            <a:endParaRPr lang="en-US"/>
          </a:p>
        </p:txBody>
      </p:sp>
      <p:sp>
        <p:nvSpPr>
          <p:cNvPr id="35842" name="Rectangle 2"/>
          <p:cNvSpPr>
            <a:spLocks noGrp="1" noChangeArrowheads="1"/>
          </p:cNvSpPr>
          <p:nvPr>
            <p:ph type="title"/>
          </p:nvPr>
        </p:nvSpPr>
        <p:spPr/>
        <p:txBody>
          <a:bodyPr/>
          <a:lstStyle/>
          <a:p>
            <a:r>
              <a:rPr lang="en-US" b="1">
                <a:latin typeface="Tempus Sans ITC" pitchFamily="82" charset="0"/>
              </a:rPr>
              <a:t>Protokol untuk Komunikasi Komputer</a:t>
            </a:r>
          </a:p>
        </p:txBody>
      </p:sp>
      <p:sp>
        <p:nvSpPr>
          <p:cNvPr id="35843" name="Rectangle 3"/>
          <p:cNvSpPr>
            <a:spLocks noGrp="1" noChangeArrowheads="1"/>
          </p:cNvSpPr>
          <p:nvPr>
            <p:ph type="body" idx="1"/>
          </p:nvPr>
        </p:nvSpPr>
        <p:spPr>
          <a:xfrm>
            <a:off x="809625" y="2214563"/>
            <a:ext cx="7958138" cy="4033837"/>
          </a:xfrm>
        </p:spPr>
        <p:txBody>
          <a:bodyPr/>
          <a:lstStyle/>
          <a:p>
            <a:pPr>
              <a:lnSpc>
                <a:spcPct val="90000"/>
              </a:lnSpc>
            </a:pPr>
            <a:r>
              <a:rPr lang="en-US" sz="2800" b="1">
                <a:latin typeface="Tempus Sans ITC" pitchFamily="82" charset="0"/>
              </a:rPr>
              <a:t>Komputer dahulu</a:t>
            </a:r>
          </a:p>
          <a:p>
            <a:pPr lvl="1">
              <a:lnSpc>
                <a:spcPct val="90000"/>
              </a:lnSpc>
            </a:pPr>
            <a:r>
              <a:rPr lang="en-US" sz="2400">
                <a:latin typeface="Tempus Sans ITC" pitchFamily="82" charset="0"/>
              </a:rPr>
              <a:t>Terminal</a:t>
            </a:r>
          </a:p>
          <a:p>
            <a:pPr lvl="1">
              <a:lnSpc>
                <a:spcPct val="90000"/>
              </a:lnSpc>
            </a:pPr>
            <a:r>
              <a:rPr lang="en-US" sz="2400">
                <a:latin typeface="Tempus Sans ITC" pitchFamily="82" charset="0"/>
              </a:rPr>
              <a:t>Sneaker net</a:t>
            </a:r>
          </a:p>
          <a:p>
            <a:pPr>
              <a:lnSpc>
                <a:spcPct val="90000"/>
              </a:lnSpc>
            </a:pPr>
            <a:r>
              <a:rPr lang="en-US" sz="2800" b="1">
                <a:latin typeface="Tempus Sans ITC" pitchFamily="82" charset="0"/>
              </a:rPr>
              <a:t>System Network Architecture (SNA)</a:t>
            </a:r>
          </a:p>
          <a:p>
            <a:pPr lvl="1">
              <a:lnSpc>
                <a:spcPct val="90000"/>
              </a:lnSpc>
            </a:pPr>
            <a:r>
              <a:rPr lang="en-US" sz="2400">
                <a:latin typeface="Tempus Sans ITC" pitchFamily="82" charset="0"/>
              </a:rPr>
              <a:t>Diciptakan IBM tahun 1974</a:t>
            </a:r>
          </a:p>
          <a:p>
            <a:pPr lvl="1">
              <a:lnSpc>
                <a:spcPct val="90000"/>
              </a:lnSpc>
            </a:pPr>
            <a:r>
              <a:rPr lang="en-US" sz="2400">
                <a:latin typeface="Tempus Sans ITC" pitchFamily="82" charset="0"/>
              </a:rPr>
              <a:t>Brand name (merk)</a:t>
            </a:r>
          </a:p>
          <a:p>
            <a:pPr>
              <a:lnSpc>
                <a:spcPct val="90000"/>
              </a:lnSpc>
            </a:pPr>
            <a:r>
              <a:rPr lang="en-US" sz="2800" b="1">
                <a:latin typeface="Tempus Sans ITC" pitchFamily="82" charset="0"/>
              </a:rPr>
              <a:t>Token-Ring</a:t>
            </a:r>
          </a:p>
          <a:p>
            <a:pPr lvl="1">
              <a:lnSpc>
                <a:spcPct val="90000"/>
              </a:lnSpc>
            </a:pPr>
            <a:r>
              <a:rPr lang="en-US" sz="2400">
                <a:latin typeface="Tempus Sans ITC" pitchFamily="82" charset="0"/>
              </a:rPr>
              <a:t>Dikendalikan komputer host</a:t>
            </a:r>
          </a:p>
          <a:p>
            <a:pPr lvl="1">
              <a:lnSpc>
                <a:spcPct val="90000"/>
              </a:lnSpc>
            </a:pPr>
            <a:r>
              <a:rPr lang="en-US" sz="2400">
                <a:latin typeface="Tempus Sans ITC" pitchFamily="82" charset="0"/>
              </a:rPr>
              <a:t>Peer-ke-peer</a:t>
            </a:r>
          </a:p>
          <a:p>
            <a:pPr lvl="1">
              <a:lnSpc>
                <a:spcPct val="90000"/>
              </a:lnSpc>
            </a:pPr>
            <a:endParaRPr lang="en-US" sz="2400">
              <a:latin typeface="Tempus Sans ITC" pitchFamily="82" charset="0"/>
            </a:endParaRPr>
          </a:p>
        </p:txBody>
      </p:sp>
    </p:spTree>
    <p:extLst>
      <p:ext uri="{BB962C8B-B14F-4D97-AF65-F5344CB8AC3E}">
        <p14:creationId xmlns:p14="http://schemas.microsoft.com/office/powerpoint/2010/main" val="473873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254AA7-7BB8-43F6-8AC0-7E4ED7B99C8D}" type="slidenum">
              <a:rPr lang="en-US"/>
              <a:pPr/>
              <a:t>56</a:t>
            </a:fld>
            <a:endParaRPr lang="en-US"/>
          </a:p>
        </p:txBody>
      </p:sp>
      <p:sp>
        <p:nvSpPr>
          <p:cNvPr id="36866" name="Rectangle 2"/>
          <p:cNvSpPr>
            <a:spLocks noGrp="1" noChangeArrowheads="1"/>
          </p:cNvSpPr>
          <p:nvPr>
            <p:ph type="title"/>
          </p:nvPr>
        </p:nvSpPr>
        <p:spPr/>
        <p:txBody>
          <a:bodyPr/>
          <a:lstStyle/>
          <a:p>
            <a:r>
              <a:rPr lang="en-US" b="1">
                <a:latin typeface="Tempus Sans ITC" pitchFamily="82" charset="0"/>
              </a:rPr>
              <a:t>Protokol untuk Komunikasi Komputer</a:t>
            </a:r>
          </a:p>
        </p:txBody>
      </p:sp>
      <p:sp>
        <p:nvSpPr>
          <p:cNvPr id="36867" name="Rectangle 3"/>
          <p:cNvSpPr>
            <a:spLocks noGrp="1" noChangeArrowheads="1"/>
          </p:cNvSpPr>
          <p:nvPr>
            <p:ph type="body" idx="1"/>
          </p:nvPr>
        </p:nvSpPr>
        <p:spPr/>
        <p:txBody>
          <a:bodyPr/>
          <a:lstStyle/>
          <a:p>
            <a:pPr>
              <a:lnSpc>
                <a:spcPct val="90000"/>
              </a:lnSpc>
            </a:pPr>
            <a:r>
              <a:rPr lang="en-US" b="1">
                <a:latin typeface="Tempus Sans ITC" pitchFamily="82" charset="0"/>
              </a:rPr>
              <a:t>Ethernet</a:t>
            </a:r>
          </a:p>
          <a:p>
            <a:pPr lvl="1">
              <a:lnSpc>
                <a:spcPct val="90000"/>
              </a:lnSpc>
            </a:pPr>
            <a:r>
              <a:rPr lang="en-US">
                <a:latin typeface="Tempus Sans ITC" pitchFamily="82" charset="0"/>
              </a:rPr>
              <a:t>Xerox bekerjasama dengan Intel and Digital Equipment Corporation mengembangkan protokol ini</a:t>
            </a:r>
          </a:p>
          <a:p>
            <a:pPr lvl="1">
              <a:lnSpc>
                <a:spcPct val="90000"/>
              </a:lnSpc>
            </a:pPr>
            <a:r>
              <a:rPr lang="en-US">
                <a:latin typeface="Tempus Sans ITC" pitchFamily="82" charset="0"/>
              </a:rPr>
              <a:t>Bukan nama brand (merk)</a:t>
            </a:r>
          </a:p>
          <a:p>
            <a:pPr lvl="1">
              <a:lnSpc>
                <a:spcPct val="90000"/>
              </a:lnSpc>
            </a:pPr>
            <a:r>
              <a:rPr lang="en-US">
                <a:latin typeface="Tempus Sans ITC" pitchFamily="82" charset="0"/>
              </a:rPr>
              <a:t>Didefinisikan oleh IEEE</a:t>
            </a:r>
          </a:p>
          <a:p>
            <a:pPr lvl="1">
              <a:lnSpc>
                <a:spcPct val="90000"/>
              </a:lnSpc>
            </a:pPr>
            <a:r>
              <a:rPr lang="en-US">
                <a:latin typeface="Tempus Sans ITC" pitchFamily="82" charset="0"/>
              </a:rPr>
              <a:t>Berfungsi dengan jalur transmisi tunggal</a:t>
            </a:r>
          </a:p>
          <a:p>
            <a:pPr lvl="1">
              <a:lnSpc>
                <a:spcPct val="90000"/>
              </a:lnSpc>
            </a:pPr>
            <a:r>
              <a:rPr lang="en-US">
                <a:latin typeface="Tempus Sans ITC" pitchFamily="82" charset="0"/>
              </a:rPr>
              <a:t>Tidak ada token yang disampaikan	</a:t>
            </a:r>
          </a:p>
        </p:txBody>
      </p:sp>
    </p:spTree>
    <p:extLst>
      <p:ext uri="{BB962C8B-B14F-4D97-AF65-F5344CB8AC3E}">
        <p14:creationId xmlns:p14="http://schemas.microsoft.com/office/powerpoint/2010/main" val="1668396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97F4E6A-6D92-49B8-A6E5-343341E1FB1A}" type="slidenum">
              <a:rPr lang="en-US"/>
              <a:pPr/>
              <a:t>57</a:t>
            </a:fld>
            <a:endParaRPr lang="en-US"/>
          </a:p>
        </p:txBody>
      </p:sp>
      <p:sp>
        <p:nvSpPr>
          <p:cNvPr id="37890" name="Rectangle 2"/>
          <p:cNvSpPr>
            <a:spLocks noGrp="1" noChangeArrowheads="1"/>
          </p:cNvSpPr>
          <p:nvPr>
            <p:ph type="title"/>
          </p:nvPr>
        </p:nvSpPr>
        <p:spPr/>
        <p:txBody>
          <a:bodyPr/>
          <a:lstStyle/>
          <a:p>
            <a:r>
              <a:rPr lang="en-US" b="1">
                <a:latin typeface="Tempus Sans ITC" pitchFamily="82" charset="0"/>
              </a:rPr>
              <a:t>Paket</a:t>
            </a:r>
          </a:p>
        </p:txBody>
      </p:sp>
      <p:sp>
        <p:nvSpPr>
          <p:cNvPr id="37891" name="Rectangle 3"/>
          <p:cNvSpPr>
            <a:spLocks noGrp="1" noChangeArrowheads="1"/>
          </p:cNvSpPr>
          <p:nvPr>
            <p:ph type="body" idx="1"/>
          </p:nvPr>
        </p:nvSpPr>
        <p:spPr/>
        <p:txBody>
          <a:bodyPr/>
          <a:lstStyle/>
          <a:p>
            <a:pPr>
              <a:lnSpc>
                <a:spcPct val="110000"/>
              </a:lnSpc>
            </a:pPr>
            <a:r>
              <a:rPr lang="en-US">
                <a:latin typeface="Tempus Sans ITC" pitchFamily="82" charset="0"/>
              </a:rPr>
              <a:t>Sebagian dari keseluruhan data yang akan dikomunikasikan, digabung dengan alamat komputer yang dituju untuk data dan kontrol informasi lain</a:t>
            </a:r>
          </a:p>
          <a:p>
            <a:pPr>
              <a:lnSpc>
                <a:spcPct val="110000"/>
              </a:lnSpc>
            </a:pPr>
            <a:r>
              <a:rPr lang="en-US">
                <a:latin typeface="Tempus Sans ITC" pitchFamily="82" charset="0"/>
              </a:rPr>
              <a:t>TCP/IP adalah salah satu paket protokol saklar (switch)</a:t>
            </a:r>
          </a:p>
        </p:txBody>
      </p:sp>
    </p:spTree>
    <p:extLst>
      <p:ext uri="{BB962C8B-B14F-4D97-AF65-F5344CB8AC3E}">
        <p14:creationId xmlns:p14="http://schemas.microsoft.com/office/powerpoint/2010/main" val="38865243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3B41819-31EC-4E97-BF54-33A934BBCDD1}" type="slidenum">
              <a:rPr lang="en-US"/>
              <a:pPr/>
              <a:t>58</a:t>
            </a:fld>
            <a:endParaRPr lang="en-US"/>
          </a:p>
        </p:txBody>
      </p:sp>
      <p:sp>
        <p:nvSpPr>
          <p:cNvPr id="40962" name="Rectangle 2"/>
          <p:cNvSpPr>
            <a:spLocks noGrp="1" noChangeArrowheads="1"/>
          </p:cNvSpPr>
          <p:nvPr>
            <p:ph type="title"/>
          </p:nvPr>
        </p:nvSpPr>
        <p:spPr/>
        <p:txBody>
          <a:bodyPr/>
          <a:lstStyle/>
          <a:p>
            <a:r>
              <a:rPr lang="en-US" b="1">
                <a:latin typeface="Tempus Sans ITC" pitchFamily="82" charset="0"/>
              </a:rPr>
              <a:t>Alamat Jaringan</a:t>
            </a:r>
          </a:p>
        </p:txBody>
      </p:sp>
      <p:sp>
        <p:nvSpPr>
          <p:cNvPr id="40963" name="Rectangle 3"/>
          <p:cNvSpPr>
            <a:spLocks noGrp="1" noChangeArrowheads="1"/>
          </p:cNvSpPr>
          <p:nvPr>
            <p:ph type="body" idx="1"/>
          </p:nvPr>
        </p:nvSpPr>
        <p:spPr/>
        <p:txBody>
          <a:bodyPr/>
          <a:lstStyle/>
          <a:p>
            <a:r>
              <a:rPr lang="en-US" sz="2800" b="1">
                <a:latin typeface="Tempus Sans ITC" pitchFamily="82" charset="0"/>
              </a:rPr>
              <a:t>Alamat</a:t>
            </a:r>
          </a:p>
          <a:p>
            <a:pPr lvl="1"/>
            <a:r>
              <a:rPr lang="en-US" sz="2400">
                <a:latin typeface="Tempus Sans ITC" pitchFamily="82" charset="0"/>
              </a:rPr>
              <a:t>Serangkaian nomor yang terdiri dari empat bagian</a:t>
            </a:r>
          </a:p>
          <a:p>
            <a:pPr lvl="1"/>
            <a:r>
              <a:rPr lang="en-US" sz="2400">
                <a:latin typeface="Tempus Sans ITC" pitchFamily="82" charset="0"/>
              </a:rPr>
              <a:t>Masing-masing bagian bernilai dari 0 – 255</a:t>
            </a:r>
          </a:p>
          <a:p>
            <a:r>
              <a:rPr lang="en-US" sz="2800" b="1">
                <a:latin typeface="Tempus Sans ITC" pitchFamily="82" charset="0"/>
              </a:rPr>
              <a:t>Penyedia Jasa Internet (ISP)</a:t>
            </a:r>
          </a:p>
          <a:p>
            <a:pPr lvl="1"/>
            <a:r>
              <a:rPr lang="en-US" sz="2400">
                <a:latin typeface="Tempus Sans ITC" pitchFamily="82" charset="0"/>
              </a:rPr>
              <a:t>User berhubungan melalui carrier umum</a:t>
            </a:r>
          </a:p>
          <a:p>
            <a:r>
              <a:rPr lang="en-US" sz="2800" b="1">
                <a:latin typeface="Tempus Sans ITC" pitchFamily="82" charset="0"/>
              </a:rPr>
              <a:t>Protokol Internet Jalur Seri (SLIP) dan Protokol Point-kePoint (PPP)</a:t>
            </a:r>
          </a:p>
          <a:p>
            <a:pPr lvl="1"/>
            <a:r>
              <a:rPr lang="en-US" sz="2400">
                <a:latin typeface="Tempus Sans ITC" pitchFamily="82" charset="0"/>
              </a:rPr>
              <a:t>Protokol untuk user di rumah</a:t>
            </a:r>
          </a:p>
          <a:p>
            <a:endParaRPr lang="en-US" sz="2800">
              <a:latin typeface="Tempus Sans ITC" pitchFamily="82" charset="0"/>
            </a:endParaRPr>
          </a:p>
          <a:p>
            <a:pPr lvl="1"/>
            <a:endParaRPr lang="en-US" sz="2400">
              <a:latin typeface="Tempus Sans ITC" pitchFamily="82" charset="0"/>
            </a:endParaRPr>
          </a:p>
        </p:txBody>
      </p:sp>
    </p:spTree>
    <p:extLst>
      <p:ext uri="{BB962C8B-B14F-4D97-AF65-F5344CB8AC3E}">
        <p14:creationId xmlns:p14="http://schemas.microsoft.com/office/powerpoint/2010/main" val="9242312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53B2CBE-33D0-4EF1-8375-D0BA040BEE38}" type="slidenum">
              <a:rPr lang="en-US"/>
              <a:pPr/>
              <a:t>59</a:t>
            </a:fld>
            <a:endParaRPr lang="en-US"/>
          </a:p>
        </p:txBody>
      </p:sp>
      <p:sp>
        <p:nvSpPr>
          <p:cNvPr id="41986" name="Rectangle 2"/>
          <p:cNvSpPr>
            <a:spLocks noGrp="1" noChangeArrowheads="1"/>
          </p:cNvSpPr>
          <p:nvPr>
            <p:ph type="title"/>
          </p:nvPr>
        </p:nvSpPr>
        <p:spPr/>
        <p:txBody>
          <a:bodyPr/>
          <a:lstStyle/>
          <a:p>
            <a:r>
              <a:rPr lang="en-US">
                <a:latin typeface="Tempus Sans ITC" pitchFamily="82" charset="0"/>
              </a:rPr>
              <a:t>Protokol untuk Sistem Telepon Publik</a:t>
            </a:r>
          </a:p>
        </p:txBody>
      </p:sp>
      <p:sp>
        <p:nvSpPr>
          <p:cNvPr id="41987" name="Rectangle 3"/>
          <p:cNvSpPr>
            <a:spLocks noGrp="1" noChangeArrowheads="1"/>
          </p:cNvSpPr>
          <p:nvPr>
            <p:ph type="body" idx="1"/>
          </p:nvPr>
        </p:nvSpPr>
        <p:spPr/>
        <p:txBody>
          <a:bodyPr/>
          <a:lstStyle/>
          <a:p>
            <a:r>
              <a:rPr lang="en-US" b="1">
                <a:latin typeface="Tempus Sans ITC" pitchFamily="82" charset="0"/>
              </a:rPr>
              <a:t>X.25</a:t>
            </a:r>
          </a:p>
          <a:p>
            <a:pPr lvl="1"/>
            <a:r>
              <a:rPr lang="en-US">
                <a:latin typeface="Tempus Sans ITC" pitchFamily="82" charset="0"/>
              </a:rPr>
              <a:t>Analog</a:t>
            </a:r>
          </a:p>
          <a:p>
            <a:pPr lvl="1"/>
            <a:r>
              <a:rPr lang="en-US">
                <a:latin typeface="Tempus Sans ITC" pitchFamily="82" charset="0"/>
              </a:rPr>
              <a:t>Protokol lama</a:t>
            </a:r>
          </a:p>
          <a:p>
            <a:r>
              <a:rPr lang="en-US" b="1">
                <a:latin typeface="Tempus Sans ITC" pitchFamily="82" charset="0"/>
              </a:rPr>
              <a:t>Layanan Jaringan Digital yang Terintegrasi (ISDN)</a:t>
            </a:r>
          </a:p>
          <a:p>
            <a:pPr lvl="1"/>
            <a:r>
              <a:rPr lang="en-US">
                <a:latin typeface="Tempus Sans ITC" pitchFamily="82" charset="0"/>
              </a:rPr>
              <a:t>Digital</a:t>
            </a:r>
          </a:p>
          <a:p>
            <a:pPr lvl="1"/>
            <a:r>
              <a:rPr lang="en-US">
                <a:latin typeface="Tempus Sans ITC" pitchFamily="82" charset="0"/>
              </a:rPr>
              <a:t>Dapat menyampaikan suara, data, dan gambar</a:t>
            </a:r>
          </a:p>
        </p:txBody>
      </p:sp>
    </p:spTree>
    <p:extLst>
      <p:ext uri="{BB962C8B-B14F-4D97-AF65-F5344CB8AC3E}">
        <p14:creationId xmlns:p14="http://schemas.microsoft.com/office/powerpoint/2010/main" val="488011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4099"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4100"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D77D172D-7B3E-4AA7-84A4-48A75B9C27AF}" type="slidenum">
              <a:rPr lang="en-US" sz="900"/>
              <a:pPr/>
              <a:t>6</a:t>
            </a:fld>
            <a:endParaRPr lang="en-US" sz="900"/>
          </a:p>
        </p:txBody>
      </p:sp>
      <p:sp>
        <p:nvSpPr>
          <p:cNvPr id="4101" name="Rectangle 6"/>
          <p:cNvSpPr>
            <a:spLocks noGrp="1" noChangeArrowheads="1"/>
          </p:cNvSpPr>
          <p:nvPr>
            <p:ph type="title"/>
          </p:nvPr>
        </p:nvSpPr>
        <p:spPr>
          <a:xfrm>
            <a:off x="635274" y="339328"/>
            <a:ext cx="6780296" cy="1143000"/>
          </a:xfrm>
        </p:spPr>
        <p:txBody>
          <a:bodyPr/>
          <a:lstStyle/>
          <a:p>
            <a:pPr eaLnBrk="1" hangingPunct="1"/>
            <a:r>
              <a:rPr lang="en-US" sz="3300" b="1" dirty="0">
                <a:solidFill>
                  <a:srgbClr val="FF0000"/>
                </a:solidFill>
              </a:rPr>
              <a:t>SIKLUS PENGOLAHAN DATA</a:t>
            </a:r>
          </a:p>
        </p:txBody>
      </p:sp>
      <p:sp>
        <p:nvSpPr>
          <p:cNvPr id="4102" name="Oval 11"/>
          <p:cNvSpPr>
            <a:spLocks noChangeArrowheads="1"/>
          </p:cNvSpPr>
          <p:nvPr/>
        </p:nvSpPr>
        <p:spPr bwMode="auto">
          <a:xfrm>
            <a:off x="635275" y="1427263"/>
            <a:ext cx="1980113" cy="68609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INPUT</a:t>
            </a:r>
          </a:p>
        </p:txBody>
      </p:sp>
      <p:sp>
        <p:nvSpPr>
          <p:cNvPr id="4103" name="Oval 12"/>
          <p:cNvSpPr>
            <a:spLocks noChangeArrowheads="1"/>
          </p:cNvSpPr>
          <p:nvPr/>
        </p:nvSpPr>
        <p:spPr bwMode="auto">
          <a:xfrm>
            <a:off x="3047495" y="2457153"/>
            <a:ext cx="2744261" cy="68609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PROCESSING</a:t>
            </a:r>
          </a:p>
        </p:txBody>
      </p:sp>
      <p:sp>
        <p:nvSpPr>
          <p:cNvPr id="4104" name="Oval 13"/>
          <p:cNvSpPr>
            <a:spLocks noChangeArrowheads="1"/>
          </p:cNvSpPr>
          <p:nvPr/>
        </p:nvSpPr>
        <p:spPr bwMode="auto">
          <a:xfrm>
            <a:off x="6222347" y="1427263"/>
            <a:ext cx="1983146" cy="68609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OUTPUT</a:t>
            </a:r>
          </a:p>
        </p:txBody>
      </p:sp>
      <p:sp>
        <p:nvSpPr>
          <p:cNvPr id="4105" name="Line 17"/>
          <p:cNvSpPr>
            <a:spLocks noChangeShapeType="1"/>
          </p:cNvSpPr>
          <p:nvPr/>
        </p:nvSpPr>
        <p:spPr bwMode="auto">
          <a:xfrm>
            <a:off x="2286379" y="2113360"/>
            <a:ext cx="685307" cy="4569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4106" name="Line 18"/>
          <p:cNvSpPr>
            <a:spLocks noChangeShapeType="1"/>
          </p:cNvSpPr>
          <p:nvPr/>
        </p:nvSpPr>
        <p:spPr bwMode="auto">
          <a:xfrm flipV="1">
            <a:off x="5841790" y="2113359"/>
            <a:ext cx="698952" cy="5134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4107" name="Rectangle 19"/>
          <p:cNvSpPr>
            <a:spLocks noChangeArrowheads="1"/>
          </p:cNvSpPr>
          <p:nvPr/>
        </p:nvSpPr>
        <p:spPr bwMode="auto">
          <a:xfrm>
            <a:off x="1206868" y="2169914"/>
            <a:ext cx="727919"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data </a:t>
            </a:r>
          </a:p>
        </p:txBody>
      </p:sp>
      <p:sp>
        <p:nvSpPr>
          <p:cNvPr id="4108" name="Rectangle 20"/>
          <p:cNvSpPr>
            <a:spLocks noChangeArrowheads="1"/>
          </p:cNvSpPr>
          <p:nvPr/>
        </p:nvSpPr>
        <p:spPr bwMode="auto">
          <a:xfrm>
            <a:off x="6666584" y="2169914"/>
            <a:ext cx="1176760"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informasi</a:t>
            </a:r>
          </a:p>
        </p:txBody>
      </p:sp>
      <p:sp>
        <p:nvSpPr>
          <p:cNvPr id="4109" name="Rectangle 21"/>
          <p:cNvSpPr>
            <a:spLocks noChangeArrowheads="1"/>
          </p:cNvSpPr>
          <p:nvPr/>
        </p:nvSpPr>
        <p:spPr bwMode="auto">
          <a:xfrm>
            <a:off x="3682769" y="1998763"/>
            <a:ext cx="1651105"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900"/>
              <a:t>pengolahan</a:t>
            </a:r>
          </a:p>
        </p:txBody>
      </p:sp>
      <p:sp>
        <p:nvSpPr>
          <p:cNvPr id="4110" name="Rectangle 22"/>
          <p:cNvSpPr>
            <a:spLocks noChangeArrowheads="1"/>
          </p:cNvSpPr>
          <p:nvPr/>
        </p:nvSpPr>
        <p:spPr bwMode="auto">
          <a:xfrm>
            <a:off x="571596" y="3257849"/>
            <a:ext cx="8152426" cy="310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pPr>
            <a:r>
              <a:rPr kumimoji="1" lang="en-US" sz="1700" b="1"/>
              <a:t>Data</a:t>
            </a:r>
            <a:r>
              <a:rPr kumimoji="1" lang="en-US" sz="1700"/>
              <a:t>		: kumpulan kejadian yang diangkat dari suatu </a:t>
            </a:r>
          </a:p>
          <a:p>
            <a:pPr defTabSz="914430">
              <a:spcBef>
                <a:spcPct val="50000"/>
              </a:spcBef>
            </a:pPr>
            <a:r>
              <a:rPr kumimoji="1" lang="en-US" sz="1700"/>
              <a:t>                                kenyataan</a:t>
            </a:r>
          </a:p>
          <a:p>
            <a:pPr defTabSz="914430">
              <a:spcBef>
                <a:spcPct val="50000"/>
              </a:spcBef>
            </a:pPr>
            <a:r>
              <a:rPr kumimoji="1" lang="en-US" sz="1700" b="1"/>
              <a:t>Pengolahan	</a:t>
            </a:r>
            <a:r>
              <a:rPr kumimoji="1" lang="en-US" sz="1700"/>
              <a:t>: manipulasi dari data ke dalam bentuk yang lebih </a:t>
            </a:r>
          </a:p>
          <a:p>
            <a:pPr defTabSz="914430">
              <a:spcBef>
                <a:spcPct val="50000"/>
              </a:spcBef>
            </a:pPr>
            <a:r>
              <a:rPr kumimoji="1" lang="en-US" sz="1700"/>
              <a:t>                                berguna dan berarti</a:t>
            </a:r>
          </a:p>
          <a:p>
            <a:pPr defTabSz="914430">
              <a:spcBef>
                <a:spcPct val="50000"/>
              </a:spcBef>
            </a:pPr>
            <a:r>
              <a:rPr kumimoji="1" lang="en-US" sz="1700" b="1"/>
              <a:t>Informasi</a:t>
            </a:r>
            <a:r>
              <a:rPr kumimoji="1" lang="en-US" sz="1700"/>
              <a:t>	: hasil dari kegiataan pengolahan data yang </a:t>
            </a:r>
          </a:p>
          <a:p>
            <a:pPr defTabSz="914430">
              <a:spcBef>
                <a:spcPct val="50000"/>
              </a:spcBef>
            </a:pPr>
            <a:r>
              <a:rPr kumimoji="1" lang="en-US" sz="1700"/>
              <a:t>                                memberikan bentuk yang lebih berarti dari suatu </a:t>
            </a:r>
          </a:p>
          <a:p>
            <a:pPr defTabSz="914430">
              <a:spcBef>
                <a:spcPct val="50000"/>
              </a:spcBef>
            </a:pPr>
            <a:r>
              <a:rPr kumimoji="1" lang="en-US" sz="1700"/>
              <a:t>                                kejadian.</a:t>
            </a:r>
          </a:p>
          <a:p>
            <a:pPr defTabSz="914430">
              <a:spcBef>
                <a:spcPct val="50000"/>
              </a:spcBef>
            </a:pPr>
            <a:endParaRPr kumimoji="1" lang="en-US" sz="1700"/>
          </a:p>
        </p:txBody>
      </p:sp>
    </p:spTree>
    <p:extLst>
      <p:ext uri="{BB962C8B-B14F-4D97-AF65-F5344CB8AC3E}">
        <p14:creationId xmlns:p14="http://schemas.microsoft.com/office/powerpoint/2010/main" val="1484669512"/>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CD8619E-FA97-4519-9D5F-FAEE80F2CAAD}" type="slidenum">
              <a:rPr lang="en-US"/>
              <a:pPr/>
              <a:t>60</a:t>
            </a:fld>
            <a:endParaRPr lang="en-US"/>
          </a:p>
        </p:txBody>
      </p:sp>
      <p:sp>
        <p:nvSpPr>
          <p:cNvPr id="62466" name="Rectangle 2"/>
          <p:cNvSpPr>
            <a:spLocks noGrp="1" noChangeArrowheads="1"/>
          </p:cNvSpPr>
          <p:nvPr>
            <p:ph type="title"/>
          </p:nvPr>
        </p:nvSpPr>
        <p:spPr/>
        <p:txBody>
          <a:bodyPr/>
          <a:lstStyle/>
          <a:p>
            <a:r>
              <a:rPr lang="en-US">
                <a:latin typeface="Tempus Sans ITC" pitchFamily="82" charset="0"/>
              </a:rPr>
              <a:t>Protokol untuk Sistem Telepon Publik</a:t>
            </a:r>
          </a:p>
        </p:txBody>
      </p:sp>
      <p:sp>
        <p:nvSpPr>
          <p:cNvPr id="62467" name="Rectangle 3"/>
          <p:cNvSpPr>
            <a:spLocks noGrp="1" noChangeArrowheads="1"/>
          </p:cNvSpPr>
          <p:nvPr>
            <p:ph type="body" idx="1"/>
          </p:nvPr>
        </p:nvSpPr>
        <p:spPr/>
        <p:txBody>
          <a:bodyPr/>
          <a:lstStyle/>
          <a:p>
            <a:pPr>
              <a:lnSpc>
                <a:spcPct val="120000"/>
              </a:lnSpc>
            </a:pPr>
            <a:r>
              <a:rPr lang="en-US" b="1" i="1">
                <a:latin typeface="Tempus Sans ITC" pitchFamily="82" charset="0"/>
              </a:rPr>
              <a:t>Frame Relays</a:t>
            </a:r>
          </a:p>
          <a:p>
            <a:pPr lvl="1">
              <a:lnSpc>
                <a:spcPct val="120000"/>
              </a:lnSpc>
            </a:pPr>
            <a:r>
              <a:rPr lang="en-US">
                <a:latin typeface="Tempus Sans ITC" pitchFamily="82" charset="0"/>
              </a:rPr>
              <a:t>Beralih ke serat optik</a:t>
            </a:r>
          </a:p>
          <a:p>
            <a:pPr>
              <a:lnSpc>
                <a:spcPct val="120000"/>
              </a:lnSpc>
            </a:pPr>
            <a:r>
              <a:rPr lang="en-US" b="1" i="1">
                <a:latin typeface="Tempus Sans ITC" pitchFamily="82" charset="0"/>
              </a:rPr>
              <a:t>Asynchronous Transfer Mode (ATM)</a:t>
            </a:r>
            <a:endParaRPr lang="en-US">
              <a:latin typeface="Tempus Sans ITC" pitchFamily="82" charset="0"/>
            </a:endParaRPr>
          </a:p>
          <a:p>
            <a:pPr lvl="1">
              <a:lnSpc>
                <a:spcPct val="120000"/>
              </a:lnSpc>
            </a:pPr>
            <a:r>
              <a:rPr lang="en-US">
                <a:latin typeface="Tempus Sans ITC" pitchFamily="82" charset="0"/>
              </a:rPr>
              <a:t>Ukuran paket lebih kecil</a:t>
            </a:r>
          </a:p>
          <a:p>
            <a:pPr lvl="1">
              <a:lnSpc>
                <a:spcPct val="120000"/>
              </a:lnSpc>
            </a:pPr>
            <a:r>
              <a:rPr lang="en-US">
                <a:latin typeface="Tempus Sans ITC" pitchFamily="82" charset="0"/>
              </a:rPr>
              <a:t>Kecepatan trensmisi lebih tinggi</a:t>
            </a:r>
          </a:p>
        </p:txBody>
      </p:sp>
    </p:spTree>
    <p:extLst>
      <p:ext uri="{BB962C8B-B14F-4D97-AF65-F5344CB8AC3E}">
        <p14:creationId xmlns:p14="http://schemas.microsoft.com/office/powerpoint/2010/main" val="3277842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4CFFEB37-FA7C-4818-9566-C71ABD3B5673}" type="slidenum">
              <a:rPr lang="en-US"/>
              <a:pPr/>
              <a:t>61</a:t>
            </a:fld>
            <a:endParaRPr lang="en-US"/>
          </a:p>
        </p:txBody>
      </p:sp>
      <p:sp>
        <p:nvSpPr>
          <p:cNvPr id="43010" name="Rectangle 2"/>
          <p:cNvSpPr>
            <a:spLocks noGrp="1" noChangeArrowheads="1"/>
          </p:cNvSpPr>
          <p:nvPr>
            <p:ph type="title"/>
          </p:nvPr>
        </p:nvSpPr>
        <p:spPr/>
        <p:txBody>
          <a:bodyPr/>
          <a:lstStyle/>
          <a:p>
            <a:r>
              <a:rPr lang="en-US" sz="3600" b="1">
                <a:latin typeface="Tempus Sans ITC" pitchFamily="82" charset="0"/>
              </a:rPr>
              <a:t>Komunikasi Data Menghubungkan Sistem Umum Unsur Model</a:t>
            </a:r>
          </a:p>
        </p:txBody>
      </p:sp>
      <p:sp>
        <p:nvSpPr>
          <p:cNvPr id="43045" name="Line 37"/>
          <p:cNvSpPr>
            <a:spLocks noChangeShapeType="1"/>
          </p:cNvSpPr>
          <p:nvPr/>
        </p:nvSpPr>
        <p:spPr bwMode="auto">
          <a:xfrm flipH="1">
            <a:off x="1143000" y="4114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grpSp>
        <p:nvGrpSpPr>
          <p:cNvPr id="43051" name="Group 43"/>
          <p:cNvGrpSpPr>
            <a:grpSpLocks/>
          </p:cNvGrpSpPr>
          <p:nvPr/>
        </p:nvGrpSpPr>
        <p:grpSpPr bwMode="auto">
          <a:xfrm>
            <a:off x="1143000" y="2667000"/>
            <a:ext cx="6934200" cy="3352800"/>
            <a:chOff x="720" y="1680"/>
            <a:chExt cx="4368" cy="2112"/>
          </a:xfrm>
        </p:grpSpPr>
        <p:sp>
          <p:nvSpPr>
            <p:cNvPr id="43011" name="Rectangle 3"/>
            <p:cNvSpPr>
              <a:spLocks noChangeArrowheads="1"/>
            </p:cNvSpPr>
            <p:nvPr/>
          </p:nvSpPr>
          <p:spPr bwMode="auto">
            <a:xfrm>
              <a:off x="1008" y="1680"/>
              <a:ext cx="1008" cy="43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3012" name="Text Box 4"/>
            <p:cNvSpPr txBox="1">
              <a:spLocks noChangeArrowheads="1"/>
            </p:cNvSpPr>
            <p:nvPr/>
          </p:nvSpPr>
          <p:spPr bwMode="auto">
            <a:xfrm>
              <a:off x="1008" y="1680"/>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Standard</a:t>
              </a:r>
            </a:p>
          </p:txBody>
        </p:sp>
        <p:sp>
          <p:nvSpPr>
            <p:cNvPr id="43015" name="Rectangle 7"/>
            <p:cNvSpPr>
              <a:spLocks noChangeArrowheads="1"/>
            </p:cNvSpPr>
            <p:nvPr/>
          </p:nvSpPr>
          <p:spPr bwMode="auto">
            <a:xfrm>
              <a:off x="1056" y="2400"/>
              <a:ext cx="1104" cy="43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3016" name="Text Box 8"/>
            <p:cNvSpPr txBox="1">
              <a:spLocks noChangeArrowheads="1"/>
            </p:cNvSpPr>
            <p:nvPr/>
          </p:nvSpPr>
          <p:spPr bwMode="auto">
            <a:xfrm>
              <a:off x="1056" y="2400"/>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Manajemen</a:t>
              </a:r>
            </a:p>
          </p:txBody>
        </p:sp>
        <p:sp>
          <p:nvSpPr>
            <p:cNvPr id="43021" name="Rectangle 13"/>
            <p:cNvSpPr>
              <a:spLocks noChangeArrowheads="1"/>
            </p:cNvSpPr>
            <p:nvPr/>
          </p:nvSpPr>
          <p:spPr bwMode="auto">
            <a:xfrm>
              <a:off x="2352" y="3360"/>
              <a:ext cx="1200" cy="43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3022" name="Text Box 14"/>
            <p:cNvSpPr txBox="1">
              <a:spLocks noChangeArrowheads="1"/>
            </p:cNvSpPr>
            <p:nvPr/>
          </p:nvSpPr>
          <p:spPr bwMode="auto">
            <a:xfrm>
              <a:off x="2352" y="3360"/>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Transformasi</a:t>
              </a:r>
            </a:p>
          </p:txBody>
        </p:sp>
        <p:sp>
          <p:nvSpPr>
            <p:cNvPr id="43024" name="Rectangle 16"/>
            <p:cNvSpPr>
              <a:spLocks noChangeArrowheads="1"/>
            </p:cNvSpPr>
            <p:nvPr/>
          </p:nvSpPr>
          <p:spPr bwMode="auto">
            <a:xfrm>
              <a:off x="3744" y="2448"/>
              <a:ext cx="1152" cy="43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3025" name="Text Box 17"/>
            <p:cNvSpPr txBox="1">
              <a:spLocks noChangeArrowheads="1"/>
            </p:cNvSpPr>
            <p:nvPr/>
          </p:nvSpPr>
          <p:spPr bwMode="auto">
            <a:xfrm>
              <a:off x="3744" y="2448"/>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Lingkungan</a:t>
              </a:r>
            </a:p>
          </p:txBody>
        </p:sp>
        <p:sp>
          <p:nvSpPr>
            <p:cNvPr id="43027" name="Rectangle 19"/>
            <p:cNvSpPr>
              <a:spLocks noChangeArrowheads="1"/>
            </p:cNvSpPr>
            <p:nvPr/>
          </p:nvSpPr>
          <p:spPr bwMode="auto">
            <a:xfrm>
              <a:off x="2448" y="2400"/>
              <a:ext cx="1008" cy="52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3028" name="Text Box 20"/>
            <p:cNvSpPr txBox="1">
              <a:spLocks noChangeArrowheads="1"/>
            </p:cNvSpPr>
            <p:nvPr/>
          </p:nvSpPr>
          <p:spPr bwMode="auto">
            <a:xfrm>
              <a:off x="2448" y="2400"/>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Pengolah</a:t>
              </a:r>
              <a:r>
                <a:rPr lang="en-US">
                  <a:latin typeface="Tempus Sans ITC" pitchFamily="82" charset="0"/>
                </a:rPr>
                <a:t> </a:t>
              </a:r>
              <a:r>
                <a:rPr lang="en-US" b="1">
                  <a:latin typeface="Tempus Sans ITC" pitchFamily="82" charset="0"/>
                </a:rPr>
                <a:t>informasi</a:t>
              </a:r>
            </a:p>
          </p:txBody>
        </p:sp>
        <p:sp>
          <p:nvSpPr>
            <p:cNvPr id="43029" name="AutoShape 21"/>
            <p:cNvSpPr>
              <a:spLocks noChangeArrowheads="1"/>
            </p:cNvSpPr>
            <p:nvPr/>
          </p:nvSpPr>
          <p:spPr bwMode="auto">
            <a:xfrm>
              <a:off x="720" y="3360"/>
              <a:ext cx="1248" cy="336"/>
            </a:xfrm>
            <a:prstGeom prst="parallelogram">
              <a:avLst>
                <a:gd name="adj" fmla="val 92857"/>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3030" name="Text Box 22"/>
            <p:cNvSpPr txBox="1">
              <a:spLocks noChangeArrowheads="1"/>
            </p:cNvSpPr>
            <p:nvPr/>
          </p:nvSpPr>
          <p:spPr bwMode="auto">
            <a:xfrm>
              <a:off x="720" y="3360"/>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Input</a:t>
              </a:r>
            </a:p>
          </p:txBody>
        </p:sp>
        <p:sp>
          <p:nvSpPr>
            <p:cNvPr id="43033" name="AutoShape 25"/>
            <p:cNvSpPr>
              <a:spLocks noChangeArrowheads="1"/>
            </p:cNvSpPr>
            <p:nvPr/>
          </p:nvSpPr>
          <p:spPr bwMode="auto">
            <a:xfrm>
              <a:off x="3840" y="3360"/>
              <a:ext cx="1248" cy="336"/>
            </a:xfrm>
            <a:prstGeom prst="parallelogram">
              <a:avLst>
                <a:gd name="adj" fmla="val 92857"/>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3034" name="Text Box 26"/>
            <p:cNvSpPr txBox="1">
              <a:spLocks noChangeArrowheads="1"/>
            </p:cNvSpPr>
            <p:nvPr/>
          </p:nvSpPr>
          <p:spPr bwMode="auto">
            <a:xfrm>
              <a:off x="3840" y="3360"/>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Output</a:t>
              </a:r>
            </a:p>
          </p:txBody>
        </p:sp>
        <p:sp>
          <p:nvSpPr>
            <p:cNvPr id="43035" name="Line 27"/>
            <p:cNvSpPr>
              <a:spLocks noChangeShapeType="1"/>
            </p:cNvSpPr>
            <p:nvPr/>
          </p:nvSpPr>
          <p:spPr bwMode="auto">
            <a:xfrm>
              <a:off x="2160" y="264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36" name="Line 28"/>
            <p:cNvSpPr>
              <a:spLocks noChangeShapeType="1"/>
            </p:cNvSpPr>
            <p:nvPr/>
          </p:nvSpPr>
          <p:spPr bwMode="auto">
            <a:xfrm>
              <a:off x="3456" y="264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grpSp>
          <p:nvGrpSpPr>
            <p:cNvPr id="43044" name="Group 36"/>
            <p:cNvGrpSpPr>
              <a:grpSpLocks/>
            </p:cNvGrpSpPr>
            <p:nvPr/>
          </p:nvGrpSpPr>
          <p:grpSpPr bwMode="auto">
            <a:xfrm>
              <a:off x="1536" y="2928"/>
              <a:ext cx="2976" cy="432"/>
              <a:chOff x="1536" y="2928"/>
              <a:chExt cx="2976" cy="432"/>
            </a:xfrm>
          </p:grpSpPr>
          <p:grpSp>
            <p:nvGrpSpPr>
              <p:cNvPr id="43040" name="Group 32"/>
              <p:cNvGrpSpPr>
                <a:grpSpLocks/>
              </p:cNvGrpSpPr>
              <p:nvPr/>
            </p:nvGrpSpPr>
            <p:grpSpPr bwMode="auto">
              <a:xfrm>
                <a:off x="2928" y="2928"/>
                <a:ext cx="1584" cy="432"/>
                <a:chOff x="2928" y="2928"/>
                <a:chExt cx="1584" cy="432"/>
              </a:xfrm>
            </p:grpSpPr>
            <p:sp>
              <p:nvSpPr>
                <p:cNvPr id="43037" name="Line 29"/>
                <p:cNvSpPr>
                  <a:spLocks noChangeShapeType="1"/>
                </p:cNvSpPr>
                <p:nvPr/>
              </p:nvSpPr>
              <p:spPr bwMode="auto">
                <a:xfrm>
                  <a:off x="2928" y="292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38" name="Line 30"/>
                <p:cNvSpPr>
                  <a:spLocks noChangeShapeType="1"/>
                </p:cNvSpPr>
                <p:nvPr/>
              </p:nvSpPr>
              <p:spPr bwMode="auto">
                <a:xfrm>
                  <a:off x="2928" y="3120"/>
                  <a:ext cx="15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39" name="Line 31"/>
                <p:cNvSpPr>
                  <a:spLocks noChangeShapeType="1"/>
                </p:cNvSpPr>
                <p:nvPr/>
              </p:nvSpPr>
              <p:spPr bwMode="auto">
                <a:xfrm>
                  <a:off x="4512" y="31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grpSp>
          <p:sp>
            <p:nvSpPr>
              <p:cNvPr id="43041" name="Line 33"/>
              <p:cNvSpPr>
                <a:spLocks noChangeShapeType="1"/>
              </p:cNvSpPr>
              <p:nvPr/>
            </p:nvSpPr>
            <p:spPr bwMode="auto">
              <a:xfrm>
                <a:off x="2928" y="31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42" name="Line 34"/>
              <p:cNvSpPr>
                <a:spLocks noChangeShapeType="1"/>
              </p:cNvSpPr>
              <p:nvPr/>
            </p:nvSpPr>
            <p:spPr bwMode="auto">
              <a:xfrm flipH="1">
                <a:off x="1536" y="3120"/>
                <a:ext cx="13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43" name="Line 35"/>
              <p:cNvSpPr>
                <a:spLocks noChangeShapeType="1"/>
              </p:cNvSpPr>
              <p:nvPr/>
            </p:nvSpPr>
            <p:spPr bwMode="auto">
              <a:xfrm>
                <a:off x="1536" y="31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grpSp>
        <p:grpSp>
          <p:nvGrpSpPr>
            <p:cNvPr id="43050" name="Group 42"/>
            <p:cNvGrpSpPr>
              <a:grpSpLocks/>
            </p:cNvGrpSpPr>
            <p:nvPr/>
          </p:nvGrpSpPr>
          <p:grpSpPr bwMode="auto">
            <a:xfrm>
              <a:off x="720" y="2592"/>
              <a:ext cx="4032" cy="912"/>
              <a:chOff x="720" y="2592"/>
              <a:chExt cx="4032" cy="912"/>
            </a:xfrm>
          </p:grpSpPr>
          <p:sp>
            <p:nvSpPr>
              <p:cNvPr id="43046" name="Line 38"/>
              <p:cNvSpPr>
                <a:spLocks noChangeShapeType="1"/>
              </p:cNvSpPr>
              <p:nvPr/>
            </p:nvSpPr>
            <p:spPr bwMode="auto">
              <a:xfrm>
                <a:off x="720" y="2592"/>
                <a:ext cx="0" cy="912"/>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47" name="Line 39"/>
              <p:cNvSpPr>
                <a:spLocks noChangeShapeType="1"/>
              </p:cNvSpPr>
              <p:nvPr/>
            </p:nvSpPr>
            <p:spPr bwMode="auto">
              <a:xfrm>
                <a:off x="720" y="3504"/>
                <a:ext cx="144" cy="0"/>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48" name="Line 40"/>
              <p:cNvSpPr>
                <a:spLocks noChangeShapeType="1"/>
              </p:cNvSpPr>
              <p:nvPr/>
            </p:nvSpPr>
            <p:spPr bwMode="auto">
              <a:xfrm>
                <a:off x="720" y="3216"/>
                <a:ext cx="3984" cy="0"/>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43049" name="Line 41"/>
              <p:cNvSpPr>
                <a:spLocks noChangeShapeType="1"/>
              </p:cNvSpPr>
              <p:nvPr/>
            </p:nvSpPr>
            <p:spPr bwMode="auto">
              <a:xfrm>
                <a:off x="4752" y="3216"/>
                <a:ext cx="0" cy="144"/>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grpSp>
      </p:grpSp>
    </p:spTree>
    <p:extLst>
      <p:ext uri="{BB962C8B-B14F-4D97-AF65-F5344CB8AC3E}">
        <p14:creationId xmlns:p14="http://schemas.microsoft.com/office/powerpoint/2010/main" val="37130317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7339CF-4B1C-462D-986D-28A3696F8552}" type="slidenum">
              <a:rPr lang="en-US"/>
              <a:pPr/>
              <a:t>62</a:t>
            </a:fld>
            <a:endParaRPr lang="en-US"/>
          </a:p>
        </p:txBody>
      </p:sp>
      <p:sp>
        <p:nvSpPr>
          <p:cNvPr id="44034" name="Rectangle 2"/>
          <p:cNvSpPr>
            <a:spLocks noGrp="1" noChangeArrowheads="1"/>
          </p:cNvSpPr>
          <p:nvPr>
            <p:ph type="title"/>
          </p:nvPr>
        </p:nvSpPr>
        <p:spPr/>
        <p:txBody>
          <a:bodyPr/>
          <a:lstStyle/>
          <a:p>
            <a:r>
              <a:rPr lang="en-US" b="1">
                <a:latin typeface="Tempus Sans ITC" pitchFamily="82" charset="0"/>
              </a:rPr>
              <a:t>Jaringan</a:t>
            </a:r>
          </a:p>
        </p:txBody>
      </p:sp>
      <p:sp>
        <p:nvSpPr>
          <p:cNvPr id="44035" name="Rectangle 3"/>
          <p:cNvSpPr>
            <a:spLocks noGrp="1" noChangeArrowheads="1"/>
          </p:cNvSpPr>
          <p:nvPr>
            <p:ph type="body" idx="1"/>
          </p:nvPr>
        </p:nvSpPr>
        <p:spPr/>
        <p:txBody>
          <a:bodyPr/>
          <a:lstStyle/>
          <a:p>
            <a:pPr>
              <a:lnSpc>
                <a:spcPct val="120000"/>
              </a:lnSpc>
            </a:pPr>
            <a:r>
              <a:rPr lang="en-US">
                <a:latin typeface="Tempus Sans ITC" pitchFamily="82" charset="0"/>
              </a:rPr>
              <a:t>Tiap alat harus dihubungkan ke media komunikasi melalui suatu </a:t>
            </a:r>
            <a:r>
              <a:rPr lang="en-US" i="1">
                <a:latin typeface="Tempus Sans ITC" pitchFamily="82" charset="0"/>
              </a:rPr>
              <a:t>network interface card</a:t>
            </a:r>
          </a:p>
        </p:txBody>
      </p:sp>
    </p:spTree>
    <p:extLst>
      <p:ext uri="{BB962C8B-B14F-4D97-AF65-F5344CB8AC3E}">
        <p14:creationId xmlns:p14="http://schemas.microsoft.com/office/powerpoint/2010/main" val="196253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31747" name="Footer Placeholder 5"/>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31748" name="Slide Number Placeholder 6"/>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FE0949C2-0361-4985-8BA1-B45C28BDA7D4}" type="slidenum">
              <a:rPr lang="en-US" sz="900"/>
              <a:pPr/>
              <a:t>63</a:t>
            </a:fld>
            <a:endParaRPr lang="en-US" sz="900"/>
          </a:p>
        </p:txBody>
      </p:sp>
      <p:sp>
        <p:nvSpPr>
          <p:cNvPr id="31749" name="Rectangle 2"/>
          <p:cNvSpPr>
            <a:spLocks noGrp="1" noChangeArrowheads="1"/>
          </p:cNvSpPr>
          <p:nvPr>
            <p:ph type="title"/>
          </p:nvPr>
        </p:nvSpPr>
        <p:spPr/>
        <p:txBody>
          <a:bodyPr/>
          <a:lstStyle/>
          <a:p>
            <a:pPr eaLnBrk="1" hangingPunct="1"/>
            <a:r>
              <a:rPr lang="en-US" sz="3800" b="1"/>
              <a:t>TOPOLOGI JARINGAN</a:t>
            </a:r>
            <a:r>
              <a:rPr lang="en-US" sz="3800"/>
              <a:t> </a:t>
            </a:r>
          </a:p>
        </p:txBody>
      </p:sp>
      <p:graphicFrame>
        <p:nvGraphicFramePr>
          <p:cNvPr id="31750" name="Object 4"/>
          <p:cNvGraphicFramePr>
            <a:graphicFrameLocks noGrp="1" noChangeAspect="1"/>
          </p:cNvGraphicFramePr>
          <p:nvPr>
            <p:ph sz="half" idx="1"/>
          </p:nvPr>
        </p:nvGraphicFramePr>
        <p:xfrm>
          <a:off x="570079" y="1285875"/>
          <a:ext cx="3620605" cy="2163961"/>
        </p:xfrm>
        <a:graphic>
          <a:graphicData uri="http://schemas.openxmlformats.org/presentationml/2006/ole">
            <mc:AlternateContent xmlns:mc="http://schemas.openxmlformats.org/markup-compatibility/2006">
              <mc:Choice xmlns:v="urn:schemas-microsoft-com:vml" Requires="v">
                <p:oleObj spid="_x0000_s35860" name="Visio" r:id="rId4" imgW="3981298" imgH="2423465" progId="Visio.Drawing.6">
                  <p:embed/>
                </p:oleObj>
              </mc:Choice>
              <mc:Fallback>
                <p:oleObj name="Visio" r:id="rId4" imgW="3981298" imgH="2423465"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79" y="1285875"/>
                        <a:ext cx="3620605" cy="216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Rectangle 6"/>
          <p:cNvSpPr>
            <a:spLocks noChangeArrowheads="1"/>
          </p:cNvSpPr>
          <p:nvPr/>
        </p:nvSpPr>
        <p:spPr bwMode="auto">
          <a:xfrm>
            <a:off x="4645534" y="2158008"/>
            <a:ext cx="1877341"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spAutoFit/>
          </a:bodyPr>
          <a:lstStyle/>
          <a:p>
            <a:pPr defTabSz="914430">
              <a:spcBef>
                <a:spcPct val="30000"/>
              </a:spcBef>
            </a:pPr>
            <a:r>
              <a:rPr kumimoji="1" lang="en-US" sz="2300"/>
              <a:t>Star Network</a:t>
            </a:r>
          </a:p>
        </p:txBody>
      </p:sp>
      <p:graphicFrame>
        <p:nvGraphicFramePr>
          <p:cNvPr id="31752" name="Object 9"/>
          <p:cNvGraphicFramePr>
            <a:graphicFrameLocks noGrp="1" noChangeAspect="1"/>
          </p:cNvGraphicFramePr>
          <p:nvPr>
            <p:ph sz="half" idx="2"/>
          </p:nvPr>
        </p:nvGraphicFramePr>
        <p:xfrm>
          <a:off x="3772222" y="3357562"/>
          <a:ext cx="3670639" cy="2357438"/>
        </p:xfrm>
        <a:graphic>
          <a:graphicData uri="http://schemas.openxmlformats.org/presentationml/2006/ole">
            <mc:AlternateContent xmlns:mc="http://schemas.openxmlformats.org/markup-compatibility/2006">
              <mc:Choice xmlns:v="urn:schemas-microsoft-com:vml" Requires="v">
                <p:oleObj spid="_x0000_s35861" name="Visio" r:id="rId6" imgW="3461918" imgH="2010766" progId="Visio.Drawing.6">
                  <p:embed/>
                </p:oleObj>
              </mc:Choice>
              <mc:Fallback>
                <p:oleObj name="Visio" r:id="rId6" imgW="3461918" imgH="2010766"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2222" y="3357562"/>
                        <a:ext cx="3670639"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3" name="Rectangle 11"/>
          <p:cNvSpPr>
            <a:spLocks noChangeArrowheads="1"/>
          </p:cNvSpPr>
          <p:nvPr/>
        </p:nvSpPr>
        <p:spPr bwMode="auto">
          <a:xfrm>
            <a:off x="278975" y="4286250"/>
            <a:ext cx="3561841"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spAutoFit/>
          </a:bodyPr>
          <a:lstStyle/>
          <a:p>
            <a:pPr defTabSz="914430">
              <a:spcBef>
                <a:spcPct val="30000"/>
              </a:spcBef>
            </a:pPr>
            <a:r>
              <a:rPr kumimoji="1" lang="en-US" sz="2300"/>
              <a:t>Hierarchical Tree Network</a:t>
            </a:r>
          </a:p>
        </p:txBody>
      </p:sp>
    </p:spTree>
    <p:extLst>
      <p:ext uri="{BB962C8B-B14F-4D97-AF65-F5344CB8AC3E}">
        <p14:creationId xmlns:p14="http://schemas.microsoft.com/office/powerpoint/2010/main" val="125668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32771" name="Footer Placeholder 5"/>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32772" name="Slide Number Placeholder 6"/>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C9FCFEDF-0B7F-4198-99EC-8C1D5C8F7EFE}" type="slidenum">
              <a:rPr lang="en-US" sz="900"/>
              <a:pPr/>
              <a:t>64</a:t>
            </a:fld>
            <a:endParaRPr lang="en-US" sz="900"/>
          </a:p>
        </p:txBody>
      </p:sp>
      <p:graphicFrame>
        <p:nvGraphicFramePr>
          <p:cNvPr id="32773" name="Object 4"/>
          <p:cNvGraphicFramePr>
            <a:graphicFrameLocks noGrp="1" noChangeAspect="1"/>
          </p:cNvGraphicFramePr>
          <p:nvPr>
            <p:ph sz="half" idx="1"/>
          </p:nvPr>
        </p:nvGraphicFramePr>
        <p:xfrm>
          <a:off x="424527" y="428626"/>
          <a:ext cx="3581185" cy="2550914"/>
        </p:xfrm>
        <a:graphic>
          <a:graphicData uri="http://schemas.openxmlformats.org/presentationml/2006/ole">
            <mc:AlternateContent xmlns:mc="http://schemas.openxmlformats.org/markup-compatibility/2006">
              <mc:Choice xmlns:v="urn:schemas-microsoft-com:vml" Requires="v">
                <p:oleObj spid="_x0000_s36884" name="Visio" r:id="rId4" imgW="3749040" imgH="2720645" progId="Visio.Drawing.6">
                  <p:embed/>
                </p:oleObj>
              </mc:Choice>
              <mc:Fallback>
                <p:oleObj name="Visio" r:id="rId4" imgW="3749040" imgH="2720645"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27" y="428626"/>
                        <a:ext cx="3581185" cy="255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4" name="Rectangle 6"/>
          <p:cNvSpPr>
            <a:spLocks noChangeArrowheads="1"/>
          </p:cNvSpPr>
          <p:nvPr/>
        </p:nvSpPr>
        <p:spPr bwMode="auto">
          <a:xfrm>
            <a:off x="4572758" y="1000125"/>
            <a:ext cx="2131730"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spAutoFit/>
          </a:bodyPr>
          <a:lstStyle/>
          <a:p>
            <a:pPr defTabSz="914430"/>
            <a:r>
              <a:rPr kumimoji="1" lang="en-US" sz="2300"/>
              <a:t>Loop Network</a:t>
            </a:r>
          </a:p>
        </p:txBody>
      </p:sp>
      <p:graphicFrame>
        <p:nvGraphicFramePr>
          <p:cNvPr id="32775" name="Object 7"/>
          <p:cNvGraphicFramePr>
            <a:graphicFrameLocks noGrp="1" noChangeAspect="1"/>
          </p:cNvGraphicFramePr>
          <p:nvPr>
            <p:ph sz="half" idx="2"/>
          </p:nvPr>
        </p:nvGraphicFramePr>
        <p:xfrm>
          <a:off x="4281655" y="3214688"/>
          <a:ext cx="3047494" cy="2463106"/>
        </p:xfrm>
        <a:graphic>
          <a:graphicData uri="http://schemas.openxmlformats.org/presentationml/2006/ole">
            <mc:AlternateContent xmlns:mc="http://schemas.openxmlformats.org/markup-compatibility/2006">
              <mc:Choice xmlns:v="urn:schemas-microsoft-com:vml" Requires="v">
                <p:oleObj spid="_x0000_s36885" name="Visio" r:id="rId6" imgW="3190951" imgH="2627681" progId="Visio.Drawing.6">
                  <p:embed/>
                </p:oleObj>
              </mc:Choice>
              <mc:Fallback>
                <p:oleObj name="Visio" r:id="rId6" imgW="3190951" imgH="2627681"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1655" y="3214688"/>
                        <a:ext cx="3047494" cy="246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6" name="Rectangle 11"/>
          <p:cNvSpPr>
            <a:spLocks noChangeArrowheads="1"/>
          </p:cNvSpPr>
          <p:nvPr/>
        </p:nvSpPr>
        <p:spPr bwMode="auto">
          <a:xfrm>
            <a:off x="861183" y="4143375"/>
            <a:ext cx="1845281"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spAutoFit/>
          </a:bodyPr>
          <a:lstStyle/>
          <a:p>
            <a:pPr defTabSz="914430"/>
            <a:r>
              <a:rPr kumimoji="1" lang="en-US" sz="2300"/>
              <a:t>Bus Network</a:t>
            </a:r>
          </a:p>
        </p:txBody>
      </p:sp>
    </p:spTree>
    <p:extLst>
      <p:ext uri="{BB962C8B-B14F-4D97-AF65-F5344CB8AC3E}">
        <p14:creationId xmlns:p14="http://schemas.microsoft.com/office/powerpoint/2010/main" val="1074306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33795" name="Footer Placeholder 5"/>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33796" name="Slide Number Placeholder 6"/>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93ACE61E-F44D-42C5-A20F-7CAA03BE4B34}" type="slidenum">
              <a:rPr lang="en-US" sz="900"/>
              <a:pPr/>
              <a:t>65</a:t>
            </a:fld>
            <a:endParaRPr lang="en-US" sz="900"/>
          </a:p>
        </p:txBody>
      </p:sp>
      <p:graphicFrame>
        <p:nvGraphicFramePr>
          <p:cNvPr id="33797" name="Object 4"/>
          <p:cNvGraphicFramePr>
            <a:graphicFrameLocks noGrp="1" noChangeAspect="1"/>
          </p:cNvGraphicFramePr>
          <p:nvPr>
            <p:ph sz="half" idx="1"/>
          </p:nvPr>
        </p:nvGraphicFramePr>
        <p:xfrm>
          <a:off x="424527" y="428626"/>
          <a:ext cx="3564508" cy="3046512"/>
        </p:xfrm>
        <a:graphic>
          <a:graphicData uri="http://schemas.openxmlformats.org/presentationml/2006/ole">
            <mc:AlternateContent xmlns:mc="http://schemas.openxmlformats.org/markup-compatibility/2006">
              <mc:Choice xmlns:v="urn:schemas-microsoft-com:vml" Requires="v">
                <p:oleObj spid="_x0000_s37908" name="Visio" r:id="rId4" imgW="3732886" imgH="3249473" progId="Visio.Drawing.6">
                  <p:embed/>
                </p:oleObj>
              </mc:Choice>
              <mc:Fallback>
                <p:oleObj name="Visio" r:id="rId4" imgW="3732886" imgH="3249473"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27" y="428626"/>
                        <a:ext cx="3564508" cy="30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Rectangle 6"/>
          <p:cNvSpPr>
            <a:spLocks noChangeArrowheads="1"/>
          </p:cNvSpPr>
          <p:nvPr/>
        </p:nvSpPr>
        <p:spPr bwMode="auto">
          <a:xfrm>
            <a:off x="4572758" y="1428750"/>
            <a:ext cx="1943065"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spAutoFit/>
          </a:bodyPr>
          <a:lstStyle/>
          <a:p>
            <a:pPr defTabSz="914430"/>
            <a:r>
              <a:rPr kumimoji="1" lang="en-US" sz="2300"/>
              <a:t>Ring Network</a:t>
            </a:r>
          </a:p>
        </p:txBody>
      </p:sp>
      <p:graphicFrame>
        <p:nvGraphicFramePr>
          <p:cNvPr id="33799" name="Object 7"/>
          <p:cNvGraphicFramePr>
            <a:graphicFrameLocks noGrp="1" noChangeAspect="1"/>
          </p:cNvGraphicFramePr>
          <p:nvPr>
            <p:ph sz="half" idx="2"/>
          </p:nvPr>
        </p:nvGraphicFramePr>
        <p:xfrm>
          <a:off x="4208878" y="2928938"/>
          <a:ext cx="2983815" cy="2820293"/>
        </p:xfrm>
        <a:graphic>
          <a:graphicData uri="http://schemas.openxmlformats.org/presentationml/2006/ole">
            <mc:AlternateContent xmlns:mc="http://schemas.openxmlformats.org/markup-compatibility/2006">
              <mc:Choice xmlns:v="urn:schemas-microsoft-com:vml" Requires="v">
                <p:oleObj spid="_x0000_s37909" name="Visio" r:id="rId6" imgW="2494178" imgH="2475281" progId="Visio.Drawing.6">
                  <p:embed/>
                </p:oleObj>
              </mc:Choice>
              <mc:Fallback>
                <p:oleObj name="Visio" r:id="rId6" imgW="2494178" imgH="2475281"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8878" y="2928938"/>
                        <a:ext cx="2983815" cy="282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0" name="Rectangle 10"/>
          <p:cNvSpPr>
            <a:spLocks noChangeArrowheads="1"/>
          </p:cNvSpPr>
          <p:nvPr/>
        </p:nvSpPr>
        <p:spPr bwMode="auto">
          <a:xfrm>
            <a:off x="1079510" y="4214813"/>
            <a:ext cx="1937742"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spAutoFit/>
          </a:bodyPr>
          <a:lstStyle/>
          <a:p>
            <a:pPr defTabSz="914430"/>
            <a:r>
              <a:rPr kumimoji="1" lang="en-US" sz="2300"/>
              <a:t>Web Network</a:t>
            </a:r>
          </a:p>
        </p:txBody>
      </p:sp>
    </p:spTree>
    <p:extLst>
      <p:ext uri="{BB962C8B-B14F-4D97-AF65-F5344CB8AC3E}">
        <p14:creationId xmlns:p14="http://schemas.microsoft.com/office/powerpoint/2010/main" val="139844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34819" name="Footer Placeholder 3"/>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34820" name="Slide Number Placeholder 4"/>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01097056-342D-4DAB-8E61-D5E5BCDD5727}" type="slidenum">
              <a:rPr lang="en-US" sz="900"/>
              <a:pPr/>
              <a:t>66</a:t>
            </a:fld>
            <a:endParaRPr lang="en-US" sz="900"/>
          </a:p>
        </p:txBody>
      </p:sp>
      <p:graphicFrame>
        <p:nvGraphicFramePr>
          <p:cNvPr id="34821" name="Object 4"/>
          <p:cNvGraphicFramePr>
            <a:graphicFrameLocks noGrp="1" noChangeAspect="1"/>
          </p:cNvGraphicFramePr>
          <p:nvPr>
            <p:ph/>
          </p:nvPr>
        </p:nvGraphicFramePr>
        <p:xfrm>
          <a:off x="933958" y="857250"/>
          <a:ext cx="5894855" cy="3857625"/>
        </p:xfrm>
        <a:graphic>
          <a:graphicData uri="http://schemas.openxmlformats.org/presentationml/2006/ole">
            <mc:AlternateContent xmlns:mc="http://schemas.openxmlformats.org/markup-compatibility/2006">
              <mc:Choice xmlns:v="urn:schemas-microsoft-com:vml" Requires="v">
                <p:oleObj spid="_x0000_s38923" name="Visio" r:id="rId4" imgW="3198571" imgH="2437181" progId="Visio.Drawing.6">
                  <p:embed/>
                </p:oleObj>
              </mc:Choice>
              <mc:Fallback>
                <p:oleObj name="Visio" r:id="rId4" imgW="3198571" imgH="2437181"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958" y="857250"/>
                        <a:ext cx="589485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2" name="Rectangle 6"/>
          <p:cNvSpPr>
            <a:spLocks noChangeArrowheads="1"/>
          </p:cNvSpPr>
          <p:nvPr/>
        </p:nvSpPr>
        <p:spPr bwMode="auto">
          <a:xfrm>
            <a:off x="1370615" y="5072063"/>
            <a:ext cx="5155739" cy="4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630" tIns="43315" rIns="86630" bIns="43315">
            <a:spAutoFit/>
          </a:bodyPr>
          <a:lstStyle/>
          <a:p>
            <a:pPr defTabSz="914430">
              <a:spcBef>
                <a:spcPct val="30000"/>
              </a:spcBef>
            </a:pPr>
            <a:r>
              <a:rPr kumimoji="1" lang="en-US" sz="2300" b="1"/>
              <a:t>Gambar Local Area Network ( LAN )</a:t>
            </a:r>
          </a:p>
        </p:txBody>
      </p:sp>
    </p:spTree>
    <p:extLst>
      <p:ext uri="{BB962C8B-B14F-4D97-AF65-F5344CB8AC3E}">
        <p14:creationId xmlns:p14="http://schemas.microsoft.com/office/powerpoint/2010/main" val="56202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8E60394-9E13-43BA-BB7A-8C5688862B90}" type="slidenum">
              <a:rPr lang="en-US"/>
              <a:pPr/>
              <a:t>67</a:t>
            </a:fld>
            <a:endParaRPr lang="en-US"/>
          </a:p>
        </p:txBody>
      </p:sp>
      <p:sp>
        <p:nvSpPr>
          <p:cNvPr id="45058" name="Rectangle 2"/>
          <p:cNvSpPr>
            <a:spLocks noGrp="1" noChangeArrowheads="1"/>
          </p:cNvSpPr>
          <p:nvPr>
            <p:ph type="title"/>
          </p:nvPr>
        </p:nvSpPr>
        <p:spPr/>
        <p:txBody>
          <a:bodyPr/>
          <a:lstStyle/>
          <a:p>
            <a:r>
              <a:rPr lang="en-US" b="1">
                <a:latin typeface="Tempus Sans ITC" pitchFamily="82" charset="0"/>
              </a:rPr>
              <a:t>Jenis – jenis Jaringan</a:t>
            </a:r>
          </a:p>
        </p:txBody>
      </p:sp>
      <p:sp>
        <p:nvSpPr>
          <p:cNvPr id="45059" name="Rectangle 3"/>
          <p:cNvSpPr>
            <a:spLocks noGrp="1" noChangeArrowheads="1"/>
          </p:cNvSpPr>
          <p:nvPr>
            <p:ph type="body" idx="1"/>
          </p:nvPr>
        </p:nvSpPr>
        <p:spPr/>
        <p:txBody>
          <a:bodyPr/>
          <a:lstStyle/>
          <a:p>
            <a:pPr>
              <a:lnSpc>
                <a:spcPct val="90000"/>
              </a:lnSpc>
            </a:pPr>
            <a:r>
              <a:rPr lang="en-US" sz="2800" b="1">
                <a:latin typeface="Tempus Sans ITC" pitchFamily="82" charset="0"/>
              </a:rPr>
              <a:t>LAN (Jaringan Lokal)</a:t>
            </a:r>
          </a:p>
          <a:p>
            <a:pPr lvl="1">
              <a:lnSpc>
                <a:spcPct val="90000"/>
              </a:lnSpc>
            </a:pPr>
            <a:r>
              <a:rPr lang="en-US" sz="2400">
                <a:latin typeface="Tempus Sans ITC" pitchFamily="82" charset="0"/>
              </a:rPr>
              <a:t>Area terbatas, hingga </a:t>
            </a:r>
            <a:r>
              <a:rPr lang="en-US" sz="2400" u="sng">
                <a:latin typeface="Tempus Sans ITC" pitchFamily="82" charset="0"/>
              </a:rPr>
              <a:t>+</a:t>
            </a:r>
            <a:r>
              <a:rPr lang="en-US" sz="2400">
                <a:latin typeface="Tempus Sans ITC" pitchFamily="82" charset="0"/>
              </a:rPr>
              <a:t> 100 mikro komputer (PC)</a:t>
            </a:r>
          </a:p>
          <a:p>
            <a:pPr lvl="1">
              <a:lnSpc>
                <a:spcPct val="90000"/>
              </a:lnSpc>
            </a:pPr>
            <a:r>
              <a:rPr lang="en-US" sz="2400">
                <a:latin typeface="Tempus Sans ITC" pitchFamily="82" charset="0"/>
              </a:rPr>
              <a:t>Terdapat fasilitas </a:t>
            </a:r>
            <a:r>
              <a:rPr lang="en-US" sz="2400" i="1">
                <a:latin typeface="Tempus Sans ITC" pitchFamily="82" charset="0"/>
              </a:rPr>
              <a:t>office automation</a:t>
            </a:r>
          </a:p>
          <a:p>
            <a:pPr>
              <a:lnSpc>
                <a:spcPct val="90000"/>
              </a:lnSpc>
            </a:pPr>
            <a:r>
              <a:rPr lang="en-US" sz="2800" b="1">
                <a:latin typeface="Tempus Sans ITC" pitchFamily="82" charset="0"/>
              </a:rPr>
              <a:t>MAN (Jaringan Metropolitan)</a:t>
            </a:r>
          </a:p>
          <a:p>
            <a:pPr lvl="1">
              <a:lnSpc>
                <a:spcPct val="90000"/>
              </a:lnSpc>
            </a:pPr>
            <a:r>
              <a:rPr lang="en-US" sz="2400">
                <a:latin typeface="Tempus Sans ITC" pitchFamily="82" charset="0"/>
              </a:rPr>
              <a:t>Mencakup suatu kota/metropolitan</a:t>
            </a:r>
          </a:p>
          <a:p>
            <a:pPr>
              <a:lnSpc>
                <a:spcPct val="90000"/>
              </a:lnSpc>
            </a:pPr>
            <a:r>
              <a:rPr lang="en-US" sz="2800" b="1">
                <a:latin typeface="Tempus Sans ITC" pitchFamily="82" charset="0"/>
              </a:rPr>
              <a:t>WAN (Jaringan Luas)</a:t>
            </a:r>
          </a:p>
          <a:p>
            <a:pPr lvl="1">
              <a:lnSpc>
                <a:spcPct val="90000"/>
              </a:lnSpc>
            </a:pPr>
            <a:r>
              <a:rPr lang="en-US" sz="2400">
                <a:latin typeface="Tempus Sans ITC" pitchFamily="82" charset="0"/>
              </a:rPr>
              <a:t>Mencakup area geografis yang luas</a:t>
            </a:r>
          </a:p>
          <a:p>
            <a:pPr lvl="1">
              <a:lnSpc>
                <a:spcPct val="90000"/>
              </a:lnSpc>
            </a:pPr>
            <a:r>
              <a:rPr lang="en-US" sz="2400">
                <a:latin typeface="Tempus Sans ITC" pitchFamily="82" charset="0"/>
              </a:rPr>
              <a:t>Mencakup berbagai jenis sirkuit</a:t>
            </a:r>
          </a:p>
          <a:p>
            <a:pPr lvl="1">
              <a:lnSpc>
                <a:spcPct val="90000"/>
              </a:lnSpc>
            </a:pPr>
            <a:r>
              <a:rPr lang="en-US" sz="2400">
                <a:latin typeface="Tempus Sans ITC" pitchFamily="82" charset="0"/>
              </a:rPr>
              <a:t>Umumnya termasuk komputer </a:t>
            </a:r>
            <a:r>
              <a:rPr lang="en-US" sz="2400" i="1">
                <a:latin typeface="Tempus Sans ITC" pitchFamily="82" charset="0"/>
              </a:rPr>
              <a:t>host</a:t>
            </a:r>
          </a:p>
        </p:txBody>
      </p:sp>
    </p:spTree>
    <p:extLst>
      <p:ext uri="{BB962C8B-B14F-4D97-AF65-F5344CB8AC3E}">
        <p14:creationId xmlns:p14="http://schemas.microsoft.com/office/powerpoint/2010/main" val="29408991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2"/>
          </p:nvPr>
        </p:nvSpPr>
        <p:spPr/>
        <p:txBody>
          <a:bodyPr/>
          <a:lstStyle/>
          <a:p>
            <a:fld id="{A784363F-57D4-4A51-AF0E-810F92A03634}" type="slidenum">
              <a:rPr lang="en-US"/>
              <a:pPr/>
              <a:t>68</a:t>
            </a:fld>
            <a:endParaRPr lang="en-US"/>
          </a:p>
        </p:txBody>
      </p:sp>
      <p:sp>
        <p:nvSpPr>
          <p:cNvPr id="46096" name="Rectangle 16"/>
          <p:cNvSpPr>
            <a:spLocks noChangeArrowheads="1"/>
          </p:cNvSpPr>
          <p:nvPr/>
        </p:nvSpPr>
        <p:spPr bwMode="auto">
          <a:xfrm>
            <a:off x="2597150" y="615950"/>
            <a:ext cx="1358900" cy="8255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097" name="Rectangle 17"/>
          <p:cNvSpPr>
            <a:spLocks noChangeArrowheads="1"/>
          </p:cNvSpPr>
          <p:nvPr/>
        </p:nvSpPr>
        <p:spPr bwMode="auto">
          <a:xfrm>
            <a:off x="2597150" y="1911350"/>
            <a:ext cx="1358900" cy="8255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098" name="Rectangle 18"/>
          <p:cNvSpPr>
            <a:spLocks noChangeArrowheads="1"/>
          </p:cNvSpPr>
          <p:nvPr/>
        </p:nvSpPr>
        <p:spPr bwMode="auto">
          <a:xfrm>
            <a:off x="2597150" y="3206750"/>
            <a:ext cx="1358900" cy="8255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29" name="Rectangle 49"/>
          <p:cNvSpPr>
            <a:spLocks noChangeArrowheads="1"/>
          </p:cNvSpPr>
          <p:nvPr/>
        </p:nvSpPr>
        <p:spPr bwMode="auto">
          <a:xfrm>
            <a:off x="2590800" y="4648200"/>
            <a:ext cx="1358900" cy="8255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31" name="AutoShape 51"/>
          <p:cNvSpPr>
            <a:spLocks noChangeArrowheads="1"/>
          </p:cNvSpPr>
          <p:nvPr/>
        </p:nvSpPr>
        <p:spPr bwMode="auto">
          <a:xfrm>
            <a:off x="7467600" y="3657600"/>
            <a:ext cx="1371600" cy="838200"/>
          </a:xfrm>
          <a:prstGeom prst="flowChartDocumen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32" name="AutoShape 52"/>
          <p:cNvSpPr>
            <a:spLocks noChangeArrowheads="1"/>
          </p:cNvSpPr>
          <p:nvPr/>
        </p:nvSpPr>
        <p:spPr bwMode="auto">
          <a:xfrm>
            <a:off x="7543800" y="1676400"/>
            <a:ext cx="1371600" cy="838200"/>
          </a:xfrm>
          <a:prstGeom prst="flowChartDocumen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082" name="Rectangle 2"/>
          <p:cNvSpPr>
            <a:spLocks noChangeArrowheads="1"/>
          </p:cNvSpPr>
          <p:nvPr/>
        </p:nvSpPr>
        <p:spPr bwMode="auto">
          <a:xfrm>
            <a:off x="1371600" y="3733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a:spcBef>
                <a:spcPct val="20000"/>
              </a:spcBef>
              <a:buClr>
                <a:schemeClr val="accent2"/>
              </a:buClr>
              <a:buFont typeface="Wingdings" pitchFamily="2" charset="2"/>
              <a:buNone/>
            </a:pPr>
            <a:r>
              <a:rPr lang="en-US" sz="1400">
                <a:latin typeface="Arial" charset="0"/>
              </a:rPr>
              <a:t> </a:t>
            </a:r>
          </a:p>
        </p:txBody>
      </p:sp>
      <p:graphicFrame>
        <p:nvGraphicFramePr>
          <p:cNvPr id="46083" name="Object 3">
            <a:hlinkClick r:id="" action="ppaction://ole?verb=0"/>
          </p:cNvPr>
          <p:cNvGraphicFramePr>
            <a:graphicFrameLocks/>
          </p:cNvGraphicFramePr>
          <p:nvPr/>
        </p:nvGraphicFramePr>
        <p:xfrm>
          <a:off x="1612900" y="509588"/>
          <a:ext cx="292100" cy="984250"/>
        </p:xfrm>
        <a:graphic>
          <a:graphicData uri="http://schemas.openxmlformats.org/presentationml/2006/ole">
            <mc:AlternateContent xmlns:mc="http://schemas.openxmlformats.org/markup-compatibility/2006">
              <mc:Choice xmlns:v="urn:schemas-microsoft-com:vml" Requires="v">
                <p:oleObj spid="_x0000_s26662" name="Clip" r:id="rId3" imgW="1344600" imgH="4516200" progId="MS_ClipArt_Gallery.2">
                  <p:embed/>
                </p:oleObj>
              </mc:Choice>
              <mc:Fallback>
                <p:oleObj name="Clip" r:id="rId3" imgW="1344600" imgH="45162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509588"/>
                        <a:ext cx="2921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a:hlinkClick r:id="" action="ppaction://ole?verb=0"/>
          </p:cNvPr>
          <p:cNvGraphicFramePr>
            <a:graphicFrameLocks/>
          </p:cNvGraphicFramePr>
          <p:nvPr/>
        </p:nvGraphicFramePr>
        <p:xfrm>
          <a:off x="1612900" y="3176588"/>
          <a:ext cx="292100" cy="984250"/>
        </p:xfrm>
        <a:graphic>
          <a:graphicData uri="http://schemas.openxmlformats.org/presentationml/2006/ole">
            <mc:AlternateContent xmlns:mc="http://schemas.openxmlformats.org/markup-compatibility/2006">
              <mc:Choice xmlns:v="urn:schemas-microsoft-com:vml" Requires="v">
                <p:oleObj spid="_x0000_s26663" name="Clip" r:id="rId5" imgW="1344600" imgH="4516200" progId="MS_ClipArt_Gallery.2">
                  <p:embed/>
                </p:oleObj>
              </mc:Choice>
              <mc:Fallback>
                <p:oleObj name="Clip" r:id="rId5" imgW="1344600" imgH="45162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3176588"/>
                        <a:ext cx="2921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a:hlinkClick r:id="" action="ppaction://ole?verb=0"/>
          </p:cNvPr>
          <p:cNvGraphicFramePr>
            <a:graphicFrameLocks/>
          </p:cNvGraphicFramePr>
          <p:nvPr/>
        </p:nvGraphicFramePr>
        <p:xfrm>
          <a:off x="1495425" y="1905000"/>
          <a:ext cx="423863" cy="838200"/>
        </p:xfrm>
        <a:graphic>
          <a:graphicData uri="http://schemas.openxmlformats.org/presentationml/2006/ole">
            <mc:AlternateContent xmlns:mc="http://schemas.openxmlformats.org/markup-compatibility/2006">
              <mc:Choice xmlns:v="urn:schemas-microsoft-com:vml" Requires="v">
                <p:oleObj spid="_x0000_s26664" name="Clip" r:id="rId6" imgW="1428480" imgH="3433680" progId="MS_ClipArt_Gallery.2">
                  <p:embed/>
                </p:oleObj>
              </mc:Choice>
              <mc:Fallback>
                <p:oleObj name="Clip" r:id="rId6" imgW="1428480" imgH="343368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5425" y="1905000"/>
                        <a:ext cx="4238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6">
            <a:hlinkClick r:id="" action="ppaction://ole?verb=0"/>
          </p:cNvPr>
          <p:cNvGraphicFramePr>
            <a:graphicFrameLocks/>
          </p:cNvGraphicFramePr>
          <p:nvPr/>
        </p:nvGraphicFramePr>
        <p:xfrm>
          <a:off x="1495425" y="4724400"/>
          <a:ext cx="423863" cy="914400"/>
        </p:xfrm>
        <a:graphic>
          <a:graphicData uri="http://schemas.openxmlformats.org/presentationml/2006/ole">
            <mc:AlternateContent xmlns:mc="http://schemas.openxmlformats.org/markup-compatibility/2006">
              <mc:Choice xmlns:v="urn:schemas-microsoft-com:vml" Requires="v">
                <p:oleObj spid="_x0000_s26665" name="Clip" r:id="rId8" imgW="1428480" imgH="3433680" progId="MS_ClipArt_Gallery.2">
                  <p:embed/>
                </p:oleObj>
              </mc:Choice>
              <mc:Fallback>
                <p:oleObj name="Clip" r:id="rId8" imgW="1428480" imgH="343368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5425" y="4724400"/>
                        <a:ext cx="423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7" name="Line 7"/>
          <p:cNvSpPr>
            <a:spLocks noChangeShapeType="1"/>
          </p:cNvSpPr>
          <p:nvPr/>
        </p:nvSpPr>
        <p:spPr bwMode="auto">
          <a:xfrm>
            <a:off x="1143000" y="774700"/>
            <a:ext cx="0" cy="2032000"/>
          </a:xfrm>
          <a:prstGeom prst="line">
            <a:avLst/>
          </a:prstGeom>
          <a:noFill/>
          <a:ln w="25400">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088" name="Rectangle 8"/>
          <p:cNvSpPr>
            <a:spLocks noChangeArrowheads="1"/>
          </p:cNvSpPr>
          <p:nvPr/>
        </p:nvSpPr>
        <p:spPr bwMode="auto">
          <a:xfrm>
            <a:off x="133350" y="2914650"/>
            <a:ext cx="72231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a:solidFill>
                  <a:srgbClr val="000000"/>
                </a:solidFill>
                <a:effectLst>
                  <a:outerShdw blurRad="38100" dist="38100" dir="2700000" algn="tl">
                    <a:srgbClr val="C0C0C0"/>
                  </a:outerShdw>
                </a:effectLst>
                <a:latin typeface="Impact" pitchFamily="34" charset="0"/>
              </a:rPr>
              <a:t>Users</a:t>
            </a:r>
          </a:p>
        </p:txBody>
      </p:sp>
      <p:sp>
        <p:nvSpPr>
          <p:cNvPr id="46089" name="Rectangle 9"/>
          <p:cNvSpPr>
            <a:spLocks noChangeArrowheads="1"/>
          </p:cNvSpPr>
          <p:nvPr/>
        </p:nvSpPr>
        <p:spPr bwMode="auto">
          <a:xfrm>
            <a:off x="1276350" y="1543050"/>
            <a:ext cx="10572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400" b="1">
                <a:solidFill>
                  <a:srgbClr val="000000"/>
                </a:solidFill>
                <a:effectLst>
                  <a:outerShdw blurRad="38100" dist="38100" dir="2700000" algn="tl">
                    <a:srgbClr val="C0C0C0"/>
                  </a:outerShdw>
                </a:effectLst>
                <a:latin typeface="Arial" charset="0"/>
              </a:rPr>
              <a:t>Manager 1</a:t>
            </a:r>
          </a:p>
        </p:txBody>
      </p:sp>
      <p:sp>
        <p:nvSpPr>
          <p:cNvPr id="46090" name="Rectangle 10"/>
          <p:cNvSpPr>
            <a:spLocks noChangeArrowheads="1"/>
          </p:cNvSpPr>
          <p:nvPr/>
        </p:nvSpPr>
        <p:spPr bwMode="auto">
          <a:xfrm>
            <a:off x="1308100" y="2838450"/>
            <a:ext cx="11382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solidFill>
                  <a:srgbClr val="000000"/>
                </a:solidFill>
                <a:effectLst>
                  <a:outerShdw blurRad="38100" dist="38100" dir="2700000" algn="tl">
                    <a:srgbClr val="C0C0C0"/>
                  </a:outerShdw>
                </a:effectLst>
                <a:latin typeface="Arial" charset="0"/>
              </a:rPr>
              <a:t>Secretary 1</a:t>
            </a:r>
          </a:p>
        </p:txBody>
      </p:sp>
      <p:sp>
        <p:nvSpPr>
          <p:cNvPr id="46091" name="Rectangle 11"/>
          <p:cNvSpPr>
            <a:spLocks noChangeArrowheads="1"/>
          </p:cNvSpPr>
          <p:nvPr/>
        </p:nvSpPr>
        <p:spPr bwMode="auto">
          <a:xfrm>
            <a:off x="1276350" y="4208463"/>
            <a:ext cx="11382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400" b="1">
                <a:solidFill>
                  <a:srgbClr val="000000"/>
                </a:solidFill>
                <a:effectLst>
                  <a:outerShdw blurRad="38100" dist="38100" dir="2700000" algn="tl">
                    <a:srgbClr val="C0C0C0"/>
                  </a:outerShdw>
                </a:effectLst>
                <a:latin typeface="Arial" charset="0"/>
              </a:rPr>
              <a:t>Secretary 2</a:t>
            </a:r>
          </a:p>
        </p:txBody>
      </p:sp>
      <p:sp>
        <p:nvSpPr>
          <p:cNvPr id="46092" name="Rectangle 12"/>
          <p:cNvSpPr>
            <a:spLocks noChangeArrowheads="1"/>
          </p:cNvSpPr>
          <p:nvPr/>
        </p:nvSpPr>
        <p:spPr bwMode="auto">
          <a:xfrm>
            <a:off x="2670175" y="781050"/>
            <a:ext cx="12176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effectLst>
                  <a:outerShdw blurRad="38100" dist="38100" dir="2700000" algn="tl">
                    <a:srgbClr val="C0C0C0"/>
                  </a:outerShdw>
                </a:effectLst>
                <a:latin typeface="Arial" charset="0"/>
              </a:rPr>
              <a:t>Workstation</a:t>
            </a:r>
          </a:p>
          <a:p>
            <a:pPr algn="ctr" eaLnBrk="0" hangingPunct="0"/>
            <a:r>
              <a:rPr lang="en-US" sz="1400" b="1">
                <a:effectLst>
                  <a:outerShdw blurRad="38100" dist="38100" dir="2700000" algn="tl">
                    <a:srgbClr val="C0C0C0"/>
                  </a:outerShdw>
                </a:effectLst>
                <a:latin typeface="Arial" charset="0"/>
              </a:rPr>
              <a:t>1</a:t>
            </a:r>
          </a:p>
        </p:txBody>
      </p:sp>
      <p:sp>
        <p:nvSpPr>
          <p:cNvPr id="46093" name="Rectangle 13"/>
          <p:cNvSpPr>
            <a:spLocks noChangeArrowheads="1"/>
          </p:cNvSpPr>
          <p:nvPr/>
        </p:nvSpPr>
        <p:spPr bwMode="auto">
          <a:xfrm>
            <a:off x="2670175" y="2076450"/>
            <a:ext cx="12176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effectLst>
                  <a:outerShdw blurRad="38100" dist="38100" dir="2700000" algn="tl">
                    <a:srgbClr val="C0C0C0"/>
                  </a:outerShdw>
                </a:effectLst>
                <a:latin typeface="Arial" charset="0"/>
              </a:rPr>
              <a:t>Workstation</a:t>
            </a:r>
          </a:p>
          <a:p>
            <a:pPr algn="ctr" eaLnBrk="0" hangingPunct="0"/>
            <a:r>
              <a:rPr lang="en-US" sz="1400" b="1">
                <a:effectLst>
                  <a:outerShdw blurRad="38100" dist="38100" dir="2700000" algn="tl">
                    <a:srgbClr val="C0C0C0"/>
                  </a:outerShdw>
                </a:effectLst>
                <a:latin typeface="Arial" charset="0"/>
              </a:rPr>
              <a:t>2</a:t>
            </a:r>
          </a:p>
        </p:txBody>
      </p:sp>
      <p:sp>
        <p:nvSpPr>
          <p:cNvPr id="46094" name="Rectangle 14"/>
          <p:cNvSpPr>
            <a:spLocks noChangeArrowheads="1"/>
          </p:cNvSpPr>
          <p:nvPr/>
        </p:nvSpPr>
        <p:spPr bwMode="auto">
          <a:xfrm>
            <a:off x="2670175" y="3370263"/>
            <a:ext cx="12176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effectLst>
                  <a:outerShdw blurRad="38100" dist="38100" dir="2700000" algn="tl">
                    <a:srgbClr val="C0C0C0"/>
                  </a:outerShdw>
                </a:effectLst>
                <a:latin typeface="Arial" charset="0"/>
              </a:rPr>
              <a:t>Workstation</a:t>
            </a:r>
          </a:p>
          <a:p>
            <a:pPr algn="ctr" eaLnBrk="0" hangingPunct="0"/>
            <a:r>
              <a:rPr lang="en-US" sz="1400" b="1">
                <a:effectLst>
                  <a:outerShdw blurRad="38100" dist="38100" dir="2700000" algn="tl">
                    <a:srgbClr val="C0C0C0"/>
                  </a:outerShdw>
                </a:effectLst>
                <a:latin typeface="Arial" charset="0"/>
              </a:rPr>
              <a:t>3</a:t>
            </a:r>
          </a:p>
        </p:txBody>
      </p:sp>
      <p:sp>
        <p:nvSpPr>
          <p:cNvPr id="46095" name="Rectangle 15"/>
          <p:cNvSpPr>
            <a:spLocks noChangeArrowheads="1"/>
          </p:cNvSpPr>
          <p:nvPr/>
        </p:nvSpPr>
        <p:spPr bwMode="auto">
          <a:xfrm>
            <a:off x="2676525" y="4741863"/>
            <a:ext cx="120491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solidFill>
                  <a:srgbClr val="000000"/>
                </a:solidFill>
                <a:effectLst>
                  <a:outerShdw blurRad="38100" dist="38100" dir="2700000" algn="tl">
                    <a:srgbClr val="C0C0C0"/>
                  </a:outerShdw>
                </a:effectLst>
                <a:latin typeface="Arial" charset="0"/>
              </a:rPr>
              <a:t>Workstation</a:t>
            </a:r>
          </a:p>
          <a:p>
            <a:pPr algn="ctr" eaLnBrk="0" hangingPunct="0"/>
            <a:r>
              <a:rPr lang="en-US" sz="1400" b="1">
                <a:solidFill>
                  <a:srgbClr val="000000"/>
                </a:solidFill>
                <a:effectLst>
                  <a:outerShdw blurRad="38100" dist="38100" dir="2700000" algn="tl">
                    <a:srgbClr val="C0C0C0"/>
                  </a:outerShdw>
                </a:effectLst>
                <a:latin typeface="Arial" charset="0"/>
              </a:rPr>
              <a:t>4</a:t>
            </a:r>
          </a:p>
        </p:txBody>
      </p:sp>
      <p:sp>
        <p:nvSpPr>
          <p:cNvPr id="46099" name="Rectangle 19"/>
          <p:cNvSpPr>
            <a:spLocks noChangeArrowheads="1"/>
          </p:cNvSpPr>
          <p:nvPr/>
        </p:nvSpPr>
        <p:spPr bwMode="auto">
          <a:xfrm>
            <a:off x="4578350" y="692150"/>
            <a:ext cx="444500" cy="47117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00" name="Rectangle 20"/>
          <p:cNvSpPr>
            <a:spLocks noChangeArrowheads="1"/>
          </p:cNvSpPr>
          <p:nvPr/>
        </p:nvSpPr>
        <p:spPr bwMode="auto">
          <a:xfrm>
            <a:off x="1276350" y="5656263"/>
            <a:ext cx="10572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400" b="1">
                <a:solidFill>
                  <a:srgbClr val="000000"/>
                </a:solidFill>
                <a:effectLst>
                  <a:outerShdw blurRad="38100" dist="38100" dir="2700000" algn="tl">
                    <a:srgbClr val="C0C0C0"/>
                  </a:outerShdw>
                </a:effectLst>
                <a:latin typeface="Arial" charset="0"/>
              </a:rPr>
              <a:t>Manager 2</a:t>
            </a:r>
          </a:p>
          <a:p>
            <a:pPr eaLnBrk="0" latinLnBrk="1" hangingPunct="0"/>
            <a:endParaRPr lang="en-US" sz="1400" b="1">
              <a:solidFill>
                <a:srgbClr val="000000"/>
              </a:solidFill>
              <a:effectLst>
                <a:outerShdw blurRad="38100" dist="38100" dir="2700000" algn="tl">
                  <a:srgbClr val="C0C0C0"/>
                </a:outerShdw>
              </a:effectLst>
              <a:latin typeface="Arial" charset="0"/>
            </a:endParaRPr>
          </a:p>
        </p:txBody>
      </p:sp>
      <p:sp>
        <p:nvSpPr>
          <p:cNvPr id="46101" name="Rectangle 21"/>
          <p:cNvSpPr>
            <a:spLocks noChangeArrowheads="1"/>
          </p:cNvSpPr>
          <p:nvPr/>
        </p:nvSpPr>
        <p:spPr bwMode="auto">
          <a:xfrm>
            <a:off x="5727700" y="2762250"/>
            <a:ext cx="8937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effectLst>
                  <a:outerShdw blurRad="38100" dist="38100" dir="2700000" algn="tl">
                    <a:srgbClr val="C0C0C0"/>
                  </a:outerShdw>
                </a:effectLst>
                <a:latin typeface="Arial" charset="0"/>
              </a:rPr>
              <a:t>Network</a:t>
            </a:r>
          </a:p>
          <a:p>
            <a:pPr algn="ctr" eaLnBrk="0" hangingPunct="0"/>
            <a:r>
              <a:rPr lang="en-US" sz="1400" b="1">
                <a:effectLst>
                  <a:outerShdw blurRad="38100" dist="38100" dir="2700000" algn="tl">
                    <a:srgbClr val="C0C0C0"/>
                  </a:outerShdw>
                </a:effectLst>
                <a:latin typeface="Arial" charset="0"/>
              </a:rPr>
              <a:t>Server</a:t>
            </a:r>
          </a:p>
        </p:txBody>
      </p:sp>
      <p:sp>
        <p:nvSpPr>
          <p:cNvPr id="46102" name="Rectangle 22"/>
          <p:cNvSpPr>
            <a:spLocks noChangeArrowheads="1"/>
          </p:cNvSpPr>
          <p:nvPr/>
        </p:nvSpPr>
        <p:spPr bwMode="auto">
          <a:xfrm>
            <a:off x="5645150" y="2597150"/>
            <a:ext cx="10541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03" name="Oval 23"/>
          <p:cNvSpPr>
            <a:spLocks noChangeArrowheads="1"/>
          </p:cNvSpPr>
          <p:nvPr/>
        </p:nvSpPr>
        <p:spPr bwMode="auto">
          <a:xfrm>
            <a:off x="5803900" y="4051300"/>
            <a:ext cx="812800" cy="127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04" name="Rectangle 24"/>
          <p:cNvSpPr>
            <a:spLocks noChangeArrowheads="1"/>
          </p:cNvSpPr>
          <p:nvPr/>
        </p:nvSpPr>
        <p:spPr bwMode="auto">
          <a:xfrm>
            <a:off x="5949950" y="4360863"/>
            <a:ext cx="598488"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effectLst>
                  <a:outerShdw blurRad="38100" dist="38100" dir="2700000" algn="tl">
                    <a:srgbClr val="C0C0C0"/>
                  </a:outerShdw>
                </a:effectLst>
                <a:latin typeface="Arial" charset="0"/>
              </a:rPr>
              <a:t>Hard</a:t>
            </a:r>
          </a:p>
          <a:p>
            <a:pPr algn="ctr" eaLnBrk="0" hangingPunct="0"/>
            <a:r>
              <a:rPr lang="en-US" sz="1400" b="1">
                <a:effectLst>
                  <a:outerShdw blurRad="38100" dist="38100" dir="2700000" algn="tl">
                    <a:srgbClr val="C0C0C0"/>
                  </a:outerShdw>
                </a:effectLst>
                <a:latin typeface="Arial" charset="0"/>
              </a:rPr>
              <a:t>Disk</a:t>
            </a:r>
          </a:p>
        </p:txBody>
      </p:sp>
      <p:sp>
        <p:nvSpPr>
          <p:cNvPr id="46105" name="Line 25"/>
          <p:cNvSpPr>
            <a:spLocks noChangeShapeType="1"/>
          </p:cNvSpPr>
          <p:nvPr/>
        </p:nvSpPr>
        <p:spPr bwMode="auto">
          <a:xfrm>
            <a:off x="6769100" y="3048000"/>
            <a:ext cx="177800" cy="0"/>
          </a:xfrm>
          <a:prstGeom prst="line">
            <a:avLst/>
          </a:prstGeom>
          <a:noFill/>
          <a:ln w="1270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07" name="Rectangle 27"/>
          <p:cNvSpPr>
            <a:spLocks noChangeArrowheads="1"/>
          </p:cNvSpPr>
          <p:nvPr/>
        </p:nvSpPr>
        <p:spPr bwMode="auto">
          <a:xfrm>
            <a:off x="7569200" y="1771650"/>
            <a:ext cx="1322388"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solidFill>
                  <a:srgbClr val="000000"/>
                </a:solidFill>
                <a:effectLst>
                  <a:outerShdw blurRad="38100" dist="38100" dir="2700000" algn="tl">
                    <a:srgbClr val="C0C0C0"/>
                  </a:outerShdw>
                </a:effectLst>
                <a:latin typeface="Arial" charset="0"/>
              </a:rPr>
              <a:t>Letter Quality</a:t>
            </a:r>
          </a:p>
          <a:p>
            <a:pPr algn="ctr" eaLnBrk="0" hangingPunct="0"/>
            <a:r>
              <a:rPr lang="en-US" sz="1400" b="1">
                <a:solidFill>
                  <a:srgbClr val="000000"/>
                </a:solidFill>
                <a:effectLst>
                  <a:outerShdw blurRad="38100" dist="38100" dir="2700000" algn="tl">
                    <a:srgbClr val="C0C0C0"/>
                  </a:outerShdw>
                </a:effectLst>
                <a:latin typeface="Arial" charset="0"/>
              </a:rPr>
              <a:t>Printer</a:t>
            </a:r>
          </a:p>
        </p:txBody>
      </p:sp>
      <p:sp>
        <p:nvSpPr>
          <p:cNvPr id="46109" name="Rectangle 29"/>
          <p:cNvSpPr>
            <a:spLocks noChangeArrowheads="1"/>
          </p:cNvSpPr>
          <p:nvPr/>
        </p:nvSpPr>
        <p:spPr bwMode="auto">
          <a:xfrm>
            <a:off x="7783513" y="3827463"/>
            <a:ext cx="7429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400" b="1">
                <a:solidFill>
                  <a:srgbClr val="000000"/>
                </a:solidFill>
                <a:effectLst>
                  <a:outerShdw blurRad="38100" dist="38100" dir="2700000" algn="tl">
                    <a:srgbClr val="C0C0C0"/>
                  </a:outerShdw>
                </a:effectLst>
                <a:latin typeface="Arial" charset="0"/>
              </a:rPr>
              <a:t>Plotter</a:t>
            </a:r>
          </a:p>
        </p:txBody>
      </p:sp>
      <p:sp>
        <p:nvSpPr>
          <p:cNvPr id="46110" name="Rectangle 30"/>
          <p:cNvSpPr>
            <a:spLocks noChangeArrowheads="1"/>
          </p:cNvSpPr>
          <p:nvPr/>
        </p:nvSpPr>
        <p:spPr bwMode="auto">
          <a:xfrm>
            <a:off x="2571750" y="5861050"/>
            <a:ext cx="37338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600">
                <a:solidFill>
                  <a:schemeClr val="tx2"/>
                </a:solidFill>
                <a:effectLst>
                  <a:outerShdw blurRad="38100" dist="38100" dir="2700000" algn="tl">
                    <a:srgbClr val="C0C0C0"/>
                  </a:outerShdw>
                </a:effectLst>
                <a:latin typeface="Impact" pitchFamily="34" charset="0"/>
              </a:rPr>
              <a:t>Local Area Network</a:t>
            </a:r>
          </a:p>
        </p:txBody>
      </p:sp>
      <p:sp>
        <p:nvSpPr>
          <p:cNvPr id="46111" name="Oval 31"/>
          <p:cNvSpPr>
            <a:spLocks noChangeArrowheads="1"/>
          </p:cNvSpPr>
          <p:nvPr/>
        </p:nvSpPr>
        <p:spPr bwMode="auto">
          <a:xfrm>
            <a:off x="5803900" y="5041900"/>
            <a:ext cx="812800" cy="203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12" name="Line 32"/>
          <p:cNvSpPr>
            <a:spLocks noChangeShapeType="1"/>
          </p:cNvSpPr>
          <p:nvPr/>
        </p:nvSpPr>
        <p:spPr bwMode="auto">
          <a:xfrm>
            <a:off x="5791200" y="4127500"/>
            <a:ext cx="0" cy="965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13" name="Line 33"/>
          <p:cNvSpPr>
            <a:spLocks noChangeShapeType="1"/>
          </p:cNvSpPr>
          <p:nvPr/>
        </p:nvSpPr>
        <p:spPr bwMode="auto">
          <a:xfrm>
            <a:off x="6629400" y="4127500"/>
            <a:ext cx="0" cy="965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14" name="Line 34"/>
          <p:cNvSpPr>
            <a:spLocks noChangeShapeType="1"/>
          </p:cNvSpPr>
          <p:nvPr/>
        </p:nvSpPr>
        <p:spPr bwMode="auto">
          <a:xfrm flipH="1">
            <a:off x="3860800" y="35814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16" name="Line 36"/>
          <p:cNvSpPr>
            <a:spLocks noChangeShapeType="1"/>
          </p:cNvSpPr>
          <p:nvPr/>
        </p:nvSpPr>
        <p:spPr bwMode="auto">
          <a:xfrm flipH="1">
            <a:off x="3860800" y="22860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17" name="Line 37"/>
          <p:cNvSpPr>
            <a:spLocks noChangeShapeType="1"/>
          </p:cNvSpPr>
          <p:nvPr/>
        </p:nvSpPr>
        <p:spPr bwMode="auto">
          <a:xfrm flipH="1">
            <a:off x="3860800" y="9906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18" name="Line 38"/>
          <p:cNvSpPr>
            <a:spLocks noChangeShapeType="1"/>
          </p:cNvSpPr>
          <p:nvPr/>
        </p:nvSpPr>
        <p:spPr bwMode="auto">
          <a:xfrm flipH="1">
            <a:off x="1879600" y="9906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19" name="Line 39"/>
          <p:cNvSpPr>
            <a:spLocks noChangeShapeType="1"/>
          </p:cNvSpPr>
          <p:nvPr/>
        </p:nvSpPr>
        <p:spPr bwMode="auto">
          <a:xfrm flipH="1">
            <a:off x="1879600" y="23622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20" name="Line 40"/>
          <p:cNvSpPr>
            <a:spLocks noChangeShapeType="1"/>
          </p:cNvSpPr>
          <p:nvPr/>
        </p:nvSpPr>
        <p:spPr bwMode="auto">
          <a:xfrm flipH="1">
            <a:off x="1879600" y="36576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21" name="Line 41"/>
          <p:cNvSpPr>
            <a:spLocks noChangeShapeType="1"/>
          </p:cNvSpPr>
          <p:nvPr/>
        </p:nvSpPr>
        <p:spPr bwMode="auto">
          <a:xfrm flipH="1">
            <a:off x="1879600" y="52578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22" name="Line 42"/>
          <p:cNvSpPr>
            <a:spLocks noChangeShapeType="1"/>
          </p:cNvSpPr>
          <p:nvPr/>
        </p:nvSpPr>
        <p:spPr bwMode="auto">
          <a:xfrm flipH="1">
            <a:off x="5003800" y="30480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23" name="Line 43"/>
          <p:cNvSpPr>
            <a:spLocks noChangeShapeType="1"/>
          </p:cNvSpPr>
          <p:nvPr/>
        </p:nvSpPr>
        <p:spPr bwMode="auto">
          <a:xfrm>
            <a:off x="6172200" y="3454400"/>
            <a:ext cx="0" cy="63500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
        <p:nvSpPr>
          <p:cNvPr id="46124" name="Rectangle 44"/>
          <p:cNvSpPr>
            <a:spLocks noChangeArrowheads="1"/>
          </p:cNvSpPr>
          <p:nvPr/>
        </p:nvSpPr>
        <p:spPr bwMode="auto">
          <a:xfrm>
            <a:off x="6934200" y="1981200"/>
            <a:ext cx="152400" cy="2133600"/>
          </a:xfrm>
          <a:prstGeom prst="rect">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25" name="Line 45"/>
          <p:cNvSpPr>
            <a:spLocks noChangeShapeType="1"/>
          </p:cNvSpPr>
          <p:nvPr/>
        </p:nvSpPr>
        <p:spPr bwMode="auto">
          <a:xfrm>
            <a:off x="7086600" y="2057400"/>
            <a:ext cx="4572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26" name="Line 46"/>
          <p:cNvSpPr>
            <a:spLocks noChangeShapeType="1"/>
          </p:cNvSpPr>
          <p:nvPr/>
        </p:nvSpPr>
        <p:spPr bwMode="auto">
          <a:xfrm>
            <a:off x="7010400" y="4038600"/>
            <a:ext cx="4572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6128" name="Text Box 48"/>
          <p:cNvSpPr txBox="1">
            <a:spLocks noChangeArrowheads="1"/>
          </p:cNvSpPr>
          <p:nvPr/>
        </p:nvSpPr>
        <p:spPr bwMode="auto">
          <a:xfrm>
            <a:off x="4572000" y="1981200"/>
            <a:ext cx="6096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a:latin typeface="Abadi MT Condensed Light" pitchFamily="34" charset="0"/>
              </a:rPr>
              <a:t>BUS</a:t>
            </a:r>
          </a:p>
        </p:txBody>
      </p:sp>
      <p:sp>
        <p:nvSpPr>
          <p:cNvPr id="46130" name="Line 50"/>
          <p:cNvSpPr>
            <a:spLocks noChangeShapeType="1"/>
          </p:cNvSpPr>
          <p:nvPr/>
        </p:nvSpPr>
        <p:spPr bwMode="auto">
          <a:xfrm flipH="1">
            <a:off x="3810000" y="5029200"/>
            <a:ext cx="736600"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nchor="ctr"/>
          <a:lstStyle/>
          <a:p>
            <a:endParaRPr lang="id-ID"/>
          </a:p>
        </p:txBody>
      </p:sp>
    </p:spTree>
    <p:extLst>
      <p:ext uri="{BB962C8B-B14F-4D97-AF65-F5344CB8AC3E}">
        <p14:creationId xmlns:p14="http://schemas.microsoft.com/office/powerpoint/2010/main" val="1120836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39" y="762000"/>
            <a:ext cx="8229600" cy="639762"/>
          </a:xfrm>
        </p:spPr>
        <p:txBody>
          <a:bodyPr/>
          <a:lstStyle/>
          <a:p>
            <a:pPr eaLnBrk="1" hangingPunct="1"/>
            <a:r>
              <a:rPr lang="en-US" sz="4000" b="1" dirty="0" err="1" smtClean="0">
                <a:solidFill>
                  <a:srgbClr val="FF0000"/>
                </a:solidFill>
              </a:rPr>
              <a:t>Contoh</a:t>
            </a:r>
            <a:r>
              <a:rPr lang="en-US" sz="4000" b="1" dirty="0" smtClean="0">
                <a:solidFill>
                  <a:srgbClr val="FF0000"/>
                </a:solidFill>
              </a:rPr>
              <a:t> MAN</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06775"/>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p:cNvSpPr>
            <a:spLocks noChangeArrowheads="1"/>
          </p:cNvSpPr>
          <p:nvPr/>
        </p:nvSpPr>
        <p:spPr bwMode="auto">
          <a:xfrm>
            <a:off x="2362200" y="4016375"/>
            <a:ext cx="12192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Head End</a:t>
            </a:r>
          </a:p>
        </p:txBody>
      </p:sp>
      <p:grpSp>
        <p:nvGrpSpPr>
          <p:cNvPr id="12293" name="Group 6"/>
          <p:cNvGrpSpPr>
            <a:grpSpLocks/>
          </p:cNvGrpSpPr>
          <p:nvPr/>
        </p:nvGrpSpPr>
        <p:grpSpPr bwMode="auto">
          <a:xfrm>
            <a:off x="2743200" y="4854575"/>
            <a:ext cx="457200" cy="1143000"/>
            <a:chOff x="2451" y="1203"/>
            <a:chExt cx="288" cy="720"/>
          </a:xfrm>
        </p:grpSpPr>
        <p:sp>
          <p:nvSpPr>
            <p:cNvPr id="12326" name="Rectangle 7"/>
            <p:cNvSpPr>
              <a:spLocks noChangeArrowheads="1"/>
            </p:cNvSpPr>
            <p:nvPr/>
          </p:nvSpPr>
          <p:spPr bwMode="auto">
            <a:xfrm>
              <a:off x="2451" y="1203"/>
              <a:ext cx="288" cy="720"/>
            </a:xfrm>
            <a:prstGeom prst="rect">
              <a:avLst/>
            </a:prstGeom>
            <a:solidFill>
              <a:srgbClr val="FFFFFF"/>
            </a:solidFill>
            <a:ln w="9525">
              <a:solidFill>
                <a:srgbClr val="000000"/>
              </a:solidFill>
              <a:miter lim="800000"/>
              <a:headEnd/>
              <a:tailEnd/>
            </a:ln>
          </p:spPr>
          <p:txBody>
            <a:bodyPr/>
            <a:lstStyle/>
            <a:p>
              <a:endParaRPr lang="id-ID"/>
            </a:p>
          </p:txBody>
        </p:sp>
        <p:sp>
          <p:nvSpPr>
            <p:cNvPr id="12327" name="Line 8"/>
            <p:cNvSpPr>
              <a:spLocks noChangeShapeType="1"/>
            </p:cNvSpPr>
            <p:nvPr/>
          </p:nvSpPr>
          <p:spPr bwMode="auto">
            <a:xfrm>
              <a:off x="2451" y="1347"/>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28" name="Line 9"/>
            <p:cNvSpPr>
              <a:spLocks noChangeShapeType="1"/>
            </p:cNvSpPr>
            <p:nvPr/>
          </p:nvSpPr>
          <p:spPr bwMode="auto">
            <a:xfrm>
              <a:off x="2451" y="1419"/>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29" name="Line 10"/>
            <p:cNvSpPr>
              <a:spLocks noChangeShapeType="1"/>
            </p:cNvSpPr>
            <p:nvPr/>
          </p:nvSpPr>
          <p:spPr bwMode="auto">
            <a:xfrm>
              <a:off x="2451" y="1491"/>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2294" name="Text Box 11"/>
          <p:cNvSpPr txBox="1">
            <a:spLocks noChangeArrowheads="1"/>
          </p:cNvSpPr>
          <p:nvPr/>
        </p:nvSpPr>
        <p:spPr bwMode="auto">
          <a:xfrm>
            <a:off x="1752600" y="60198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Server untuk Koneksi ke Internet</a:t>
            </a:r>
          </a:p>
        </p:txBody>
      </p:sp>
      <p:sp>
        <p:nvSpPr>
          <p:cNvPr id="12295" name="Line 12"/>
          <p:cNvSpPr>
            <a:spLocks noChangeShapeType="1"/>
          </p:cNvSpPr>
          <p:nvPr/>
        </p:nvSpPr>
        <p:spPr bwMode="auto">
          <a:xfrm>
            <a:off x="1676400" y="4168775"/>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6" name="Line 13"/>
          <p:cNvSpPr>
            <a:spLocks noChangeShapeType="1"/>
          </p:cNvSpPr>
          <p:nvPr/>
        </p:nvSpPr>
        <p:spPr bwMode="auto">
          <a:xfrm>
            <a:off x="2971800" y="4321175"/>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7" name="Line 14"/>
          <p:cNvSpPr>
            <a:spLocks noChangeShapeType="1"/>
          </p:cNvSpPr>
          <p:nvPr/>
        </p:nvSpPr>
        <p:spPr bwMode="auto">
          <a:xfrm flipV="1">
            <a:off x="3581400" y="2873375"/>
            <a:ext cx="6096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8" name="Line 16"/>
          <p:cNvSpPr>
            <a:spLocks noChangeShapeType="1"/>
          </p:cNvSpPr>
          <p:nvPr/>
        </p:nvSpPr>
        <p:spPr bwMode="auto">
          <a:xfrm>
            <a:off x="3581400" y="4191000"/>
            <a:ext cx="685800" cy="1241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9" name="Rectangle 17"/>
          <p:cNvSpPr>
            <a:spLocks noChangeArrowheads="1"/>
          </p:cNvSpPr>
          <p:nvPr/>
        </p:nvSpPr>
        <p:spPr bwMode="auto">
          <a:xfrm>
            <a:off x="4191000" y="2644775"/>
            <a:ext cx="228600" cy="228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2300" name="Rectangle 18"/>
          <p:cNvSpPr>
            <a:spLocks noChangeArrowheads="1"/>
          </p:cNvSpPr>
          <p:nvPr/>
        </p:nvSpPr>
        <p:spPr bwMode="auto">
          <a:xfrm>
            <a:off x="4191000" y="4114800"/>
            <a:ext cx="228600" cy="228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2301" name="Rectangle 19"/>
          <p:cNvSpPr>
            <a:spLocks noChangeArrowheads="1"/>
          </p:cNvSpPr>
          <p:nvPr/>
        </p:nvSpPr>
        <p:spPr bwMode="auto">
          <a:xfrm>
            <a:off x="4267200" y="5387975"/>
            <a:ext cx="228600" cy="228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2302" name="Line 20"/>
          <p:cNvSpPr>
            <a:spLocks noChangeShapeType="1"/>
          </p:cNvSpPr>
          <p:nvPr/>
        </p:nvSpPr>
        <p:spPr bwMode="auto">
          <a:xfrm>
            <a:off x="4419600" y="2720975"/>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3" name="Line 21"/>
          <p:cNvSpPr>
            <a:spLocks noChangeShapeType="1"/>
          </p:cNvSpPr>
          <p:nvPr/>
        </p:nvSpPr>
        <p:spPr bwMode="auto">
          <a:xfrm>
            <a:off x="5029200" y="2416175"/>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4" name="Line 22"/>
          <p:cNvSpPr>
            <a:spLocks noChangeShapeType="1"/>
          </p:cNvSpPr>
          <p:nvPr/>
        </p:nvSpPr>
        <p:spPr bwMode="auto">
          <a:xfrm>
            <a:off x="6324600" y="2416175"/>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5" name="Line 23"/>
          <p:cNvSpPr>
            <a:spLocks noChangeShapeType="1"/>
          </p:cNvSpPr>
          <p:nvPr/>
        </p:nvSpPr>
        <p:spPr bwMode="auto">
          <a:xfrm>
            <a:off x="7467600" y="2492375"/>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pic>
        <p:nvPicPr>
          <p:cNvPr id="1230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828800"/>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Line 27"/>
          <p:cNvSpPr>
            <a:spLocks noChangeShapeType="1"/>
          </p:cNvSpPr>
          <p:nvPr/>
        </p:nvSpPr>
        <p:spPr bwMode="auto">
          <a:xfrm>
            <a:off x="4419600" y="4191000"/>
            <a:ext cx="3581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0" name="Line 28"/>
          <p:cNvSpPr>
            <a:spLocks noChangeShapeType="1"/>
          </p:cNvSpPr>
          <p:nvPr/>
        </p:nvSpPr>
        <p:spPr bwMode="auto">
          <a:xfrm>
            <a:off x="5105400" y="3886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1" name="Line 29"/>
          <p:cNvSpPr>
            <a:spLocks noChangeShapeType="1"/>
          </p:cNvSpPr>
          <p:nvPr/>
        </p:nvSpPr>
        <p:spPr bwMode="auto">
          <a:xfrm>
            <a:off x="6400800" y="3886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2" name="Line 30"/>
          <p:cNvSpPr>
            <a:spLocks noChangeShapeType="1"/>
          </p:cNvSpPr>
          <p:nvPr/>
        </p:nvSpPr>
        <p:spPr bwMode="auto">
          <a:xfrm>
            <a:off x="7543800" y="39624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pic>
        <p:nvPicPr>
          <p:cNvPr id="1231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988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988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2988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6" name="Line 34"/>
          <p:cNvSpPr>
            <a:spLocks noChangeShapeType="1"/>
          </p:cNvSpPr>
          <p:nvPr/>
        </p:nvSpPr>
        <p:spPr bwMode="auto">
          <a:xfrm>
            <a:off x="4495800" y="5486400"/>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7" name="Line 35"/>
          <p:cNvSpPr>
            <a:spLocks noChangeShapeType="1"/>
          </p:cNvSpPr>
          <p:nvPr/>
        </p:nvSpPr>
        <p:spPr bwMode="auto">
          <a:xfrm>
            <a:off x="5105400" y="51816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8" name="Line 36"/>
          <p:cNvSpPr>
            <a:spLocks noChangeShapeType="1"/>
          </p:cNvSpPr>
          <p:nvPr/>
        </p:nvSpPr>
        <p:spPr bwMode="auto">
          <a:xfrm>
            <a:off x="6400800" y="51816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9" name="Line 37"/>
          <p:cNvSpPr>
            <a:spLocks noChangeShapeType="1"/>
          </p:cNvSpPr>
          <p:nvPr/>
        </p:nvSpPr>
        <p:spPr bwMode="auto">
          <a:xfrm>
            <a:off x="7543800" y="52578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pic>
        <p:nvPicPr>
          <p:cNvPr id="1232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942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942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942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3" name="Line 41"/>
          <p:cNvSpPr>
            <a:spLocks noChangeShapeType="1"/>
          </p:cNvSpPr>
          <p:nvPr/>
        </p:nvSpPr>
        <p:spPr bwMode="auto">
          <a:xfrm>
            <a:off x="3581400" y="41910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24" name="Text Box 42"/>
          <p:cNvSpPr txBox="1">
            <a:spLocks noChangeArrowheads="1"/>
          </p:cNvSpPr>
          <p:nvPr/>
        </p:nvSpPr>
        <p:spPr bwMode="auto">
          <a:xfrm>
            <a:off x="3606800" y="2057400"/>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Junction</a:t>
            </a:r>
          </a:p>
          <a:p>
            <a:pPr algn="ctr" eaLnBrk="1" hangingPunct="1"/>
            <a:r>
              <a:rPr lang="en-US" b="1"/>
              <a:t>Box</a:t>
            </a:r>
          </a:p>
        </p:txBody>
      </p:sp>
      <p:sp>
        <p:nvSpPr>
          <p:cNvPr id="12325" name="Text Box 43"/>
          <p:cNvSpPr txBox="1">
            <a:spLocks noChangeArrowheads="1"/>
          </p:cNvSpPr>
          <p:nvPr/>
        </p:nvSpPr>
        <p:spPr bwMode="auto">
          <a:xfrm>
            <a:off x="533400" y="1645443"/>
            <a:ext cx="372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tx2"/>
                </a:solidFill>
              </a:rPr>
              <a:t>Internet melalui Sistem TV Cable</a:t>
            </a:r>
            <a:endParaRPr lang="en-US">
              <a:solidFill>
                <a:schemeClr val="tx2"/>
              </a:solidFill>
            </a:endParaRPr>
          </a:p>
        </p:txBody>
      </p:sp>
    </p:spTree>
    <p:extLst>
      <p:ext uri="{BB962C8B-B14F-4D97-AF65-F5344CB8AC3E}">
        <p14:creationId xmlns:p14="http://schemas.microsoft.com/office/powerpoint/2010/main" val="221286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5123"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5124"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CF7CDA5C-6B3E-41C3-BB52-C52B0CCC792C}" type="slidenum">
              <a:rPr lang="en-US" sz="900"/>
              <a:pPr/>
              <a:t>7</a:t>
            </a:fld>
            <a:endParaRPr lang="en-US" sz="900"/>
          </a:p>
        </p:txBody>
      </p:sp>
      <p:sp>
        <p:nvSpPr>
          <p:cNvPr id="5125" name="Rectangle 6"/>
          <p:cNvSpPr>
            <a:spLocks noGrp="1" noChangeArrowheads="1"/>
          </p:cNvSpPr>
          <p:nvPr>
            <p:ph type="title"/>
          </p:nvPr>
        </p:nvSpPr>
        <p:spPr>
          <a:xfrm>
            <a:off x="304750" y="608708"/>
            <a:ext cx="8610308" cy="1143000"/>
          </a:xfrm>
        </p:spPr>
        <p:txBody>
          <a:bodyPr/>
          <a:lstStyle/>
          <a:p>
            <a:pPr eaLnBrk="1" hangingPunct="1"/>
            <a:r>
              <a:rPr lang="en-US" sz="3000" b="1" dirty="0" err="1">
                <a:solidFill>
                  <a:srgbClr val="FF0000"/>
                </a:solidFill>
              </a:rPr>
              <a:t>Pengembangan</a:t>
            </a:r>
            <a:r>
              <a:rPr lang="en-US" sz="3000" b="1" dirty="0">
                <a:solidFill>
                  <a:srgbClr val="FF0000"/>
                </a:solidFill>
              </a:rPr>
              <a:t> </a:t>
            </a:r>
            <a:r>
              <a:rPr lang="en-US" sz="3000" b="1" dirty="0" err="1">
                <a:solidFill>
                  <a:srgbClr val="FF0000"/>
                </a:solidFill>
              </a:rPr>
              <a:t>Siklus</a:t>
            </a:r>
            <a:r>
              <a:rPr lang="en-US" sz="3000" b="1" dirty="0">
                <a:solidFill>
                  <a:srgbClr val="FF0000"/>
                </a:solidFill>
              </a:rPr>
              <a:t> </a:t>
            </a:r>
            <a:r>
              <a:rPr lang="en-US" sz="3000" b="1" dirty="0" err="1">
                <a:solidFill>
                  <a:srgbClr val="FF0000"/>
                </a:solidFill>
              </a:rPr>
              <a:t>Pengolahan</a:t>
            </a:r>
            <a:r>
              <a:rPr lang="en-US" sz="3000" b="1" dirty="0">
                <a:solidFill>
                  <a:srgbClr val="FF0000"/>
                </a:solidFill>
              </a:rPr>
              <a:t> Data</a:t>
            </a:r>
            <a:br>
              <a:rPr lang="en-US" sz="3000" b="1" dirty="0">
                <a:solidFill>
                  <a:srgbClr val="FF0000"/>
                </a:solidFill>
              </a:rPr>
            </a:br>
            <a:endParaRPr lang="en-US" sz="3000" b="1" dirty="0">
              <a:solidFill>
                <a:srgbClr val="FF0000"/>
              </a:solidFill>
            </a:endParaRPr>
          </a:p>
        </p:txBody>
      </p:sp>
      <p:sp>
        <p:nvSpPr>
          <p:cNvPr id="5126" name="Rectangle 8"/>
          <p:cNvSpPr>
            <a:spLocks noChangeArrowheads="1"/>
          </p:cNvSpPr>
          <p:nvPr/>
        </p:nvSpPr>
        <p:spPr bwMode="auto">
          <a:xfrm>
            <a:off x="228942" y="1751708"/>
            <a:ext cx="1675363" cy="6101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900">
                <a:latin typeface="Times New Roman" pitchFamily="18" charset="0"/>
              </a:rPr>
              <a:t>ORIGINATION</a:t>
            </a:r>
          </a:p>
        </p:txBody>
      </p:sp>
      <p:sp>
        <p:nvSpPr>
          <p:cNvPr id="5127" name="Rectangle 9"/>
          <p:cNvSpPr>
            <a:spLocks noChangeArrowheads="1"/>
          </p:cNvSpPr>
          <p:nvPr/>
        </p:nvSpPr>
        <p:spPr bwMode="auto">
          <a:xfrm>
            <a:off x="2286379" y="1751708"/>
            <a:ext cx="914249" cy="6101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900">
                <a:latin typeface="Times New Roman" pitchFamily="18" charset="0"/>
              </a:rPr>
              <a:t>INPUT</a:t>
            </a:r>
          </a:p>
        </p:txBody>
      </p:sp>
      <p:sp>
        <p:nvSpPr>
          <p:cNvPr id="5128" name="Rectangle 10"/>
          <p:cNvSpPr>
            <a:spLocks noChangeArrowheads="1"/>
          </p:cNvSpPr>
          <p:nvPr/>
        </p:nvSpPr>
        <p:spPr bwMode="auto">
          <a:xfrm>
            <a:off x="3581186" y="1751708"/>
            <a:ext cx="1676880" cy="6101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900">
                <a:latin typeface="Times New Roman" pitchFamily="18" charset="0"/>
              </a:rPr>
              <a:t>PROCESSING</a:t>
            </a:r>
          </a:p>
        </p:txBody>
      </p:sp>
      <p:sp>
        <p:nvSpPr>
          <p:cNvPr id="5129" name="Rectangle 11"/>
          <p:cNvSpPr>
            <a:spLocks noChangeArrowheads="1"/>
          </p:cNvSpPr>
          <p:nvPr/>
        </p:nvSpPr>
        <p:spPr bwMode="auto">
          <a:xfrm>
            <a:off x="5638624" y="1751708"/>
            <a:ext cx="990056" cy="6101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900">
                <a:latin typeface="Times New Roman" pitchFamily="18" charset="0"/>
              </a:rPr>
              <a:t>OUTPUT</a:t>
            </a:r>
          </a:p>
        </p:txBody>
      </p:sp>
      <p:sp>
        <p:nvSpPr>
          <p:cNvPr id="5130" name="Rectangle 12"/>
          <p:cNvSpPr>
            <a:spLocks noChangeArrowheads="1"/>
          </p:cNvSpPr>
          <p:nvPr/>
        </p:nvSpPr>
        <p:spPr bwMode="auto">
          <a:xfrm>
            <a:off x="7010753" y="1751708"/>
            <a:ext cx="1904305" cy="6101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900">
                <a:latin typeface="Times New Roman" pitchFamily="18" charset="0"/>
              </a:rPr>
              <a:t>DISTRIBUTION</a:t>
            </a:r>
          </a:p>
        </p:txBody>
      </p:sp>
      <p:sp>
        <p:nvSpPr>
          <p:cNvPr id="5131" name="Rectangle 13"/>
          <p:cNvSpPr>
            <a:spLocks noChangeArrowheads="1"/>
          </p:cNvSpPr>
          <p:nvPr/>
        </p:nvSpPr>
        <p:spPr bwMode="auto">
          <a:xfrm>
            <a:off x="3658510" y="2743200"/>
            <a:ext cx="1599555" cy="6087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1900">
                <a:latin typeface="Times New Roman" pitchFamily="18" charset="0"/>
              </a:rPr>
              <a:t>STORAGE</a:t>
            </a:r>
          </a:p>
        </p:txBody>
      </p:sp>
      <p:sp>
        <p:nvSpPr>
          <p:cNvPr id="5132" name="Line 20"/>
          <p:cNvSpPr>
            <a:spLocks noChangeShapeType="1"/>
          </p:cNvSpPr>
          <p:nvPr/>
        </p:nvSpPr>
        <p:spPr bwMode="auto">
          <a:xfrm>
            <a:off x="1904305" y="2056805"/>
            <a:ext cx="38207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33" name="Line 21"/>
          <p:cNvSpPr>
            <a:spLocks noChangeShapeType="1"/>
          </p:cNvSpPr>
          <p:nvPr/>
        </p:nvSpPr>
        <p:spPr bwMode="auto">
          <a:xfrm>
            <a:off x="6628679" y="2056805"/>
            <a:ext cx="38207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34" name="Line 22"/>
          <p:cNvSpPr>
            <a:spLocks noChangeShapeType="1"/>
          </p:cNvSpPr>
          <p:nvPr/>
        </p:nvSpPr>
        <p:spPr bwMode="auto">
          <a:xfrm>
            <a:off x="5258066" y="2056805"/>
            <a:ext cx="38055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35" name="Line 23"/>
          <p:cNvSpPr>
            <a:spLocks noChangeShapeType="1"/>
          </p:cNvSpPr>
          <p:nvPr/>
        </p:nvSpPr>
        <p:spPr bwMode="auto">
          <a:xfrm>
            <a:off x="3200628" y="2056805"/>
            <a:ext cx="38055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36" name="Line 24"/>
          <p:cNvSpPr>
            <a:spLocks noChangeShapeType="1"/>
          </p:cNvSpPr>
          <p:nvPr/>
        </p:nvSpPr>
        <p:spPr bwMode="auto">
          <a:xfrm>
            <a:off x="4114876" y="2361903"/>
            <a:ext cx="0" cy="382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37" name="Line 25"/>
          <p:cNvSpPr>
            <a:spLocks noChangeShapeType="1"/>
          </p:cNvSpPr>
          <p:nvPr/>
        </p:nvSpPr>
        <p:spPr bwMode="auto">
          <a:xfrm flipV="1">
            <a:off x="4419626" y="2361903"/>
            <a:ext cx="0" cy="382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38" name="Line 26"/>
          <p:cNvSpPr>
            <a:spLocks noChangeShapeType="1"/>
          </p:cNvSpPr>
          <p:nvPr/>
        </p:nvSpPr>
        <p:spPr bwMode="auto">
          <a:xfrm flipV="1">
            <a:off x="7925002" y="1448098"/>
            <a:ext cx="0" cy="3036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39" name="Line 27"/>
          <p:cNvSpPr>
            <a:spLocks noChangeShapeType="1"/>
          </p:cNvSpPr>
          <p:nvPr/>
        </p:nvSpPr>
        <p:spPr bwMode="auto">
          <a:xfrm flipV="1">
            <a:off x="990058" y="1524000"/>
            <a:ext cx="69349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40" name="Line 28"/>
          <p:cNvSpPr>
            <a:spLocks noChangeShapeType="1"/>
          </p:cNvSpPr>
          <p:nvPr/>
        </p:nvSpPr>
        <p:spPr bwMode="auto">
          <a:xfrm>
            <a:off x="990057" y="1524000"/>
            <a:ext cx="0" cy="2277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5141" name="Rectangle 29"/>
          <p:cNvSpPr>
            <a:spLocks noChangeArrowheads="1"/>
          </p:cNvSpPr>
          <p:nvPr/>
        </p:nvSpPr>
        <p:spPr bwMode="auto">
          <a:xfrm>
            <a:off x="305506" y="3328715"/>
            <a:ext cx="8609552" cy="25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8" tIns="45678" rIns="91358" bIns="45678">
            <a:spAutoFit/>
          </a:bodyPr>
          <a:lstStyle/>
          <a:p>
            <a:pPr marL="1258888" indent="-1258888" defTabSz="914430">
              <a:spcBef>
                <a:spcPts val="0"/>
              </a:spcBef>
            </a:pPr>
            <a:r>
              <a:rPr kumimoji="1" lang="en-US" b="1" dirty="0" smtClean="0"/>
              <a:t>Origination</a:t>
            </a:r>
            <a:r>
              <a:rPr kumimoji="1" lang="en-US" dirty="0" smtClean="0"/>
              <a:t>:</a:t>
            </a:r>
            <a:r>
              <a:rPr kumimoji="1" lang="id-ID" dirty="0" smtClean="0"/>
              <a:t> </a:t>
            </a:r>
            <a:r>
              <a:rPr kumimoji="1" lang="en-US" dirty="0" err="1" smtClean="0"/>
              <a:t>tahap</a:t>
            </a:r>
            <a:r>
              <a:rPr kumimoji="1" lang="en-US" dirty="0" smtClean="0"/>
              <a:t> </a:t>
            </a:r>
            <a:r>
              <a:rPr kumimoji="1" lang="en-US" dirty="0"/>
              <a:t>yang </a:t>
            </a:r>
            <a:r>
              <a:rPr kumimoji="1" lang="en-US" dirty="0" err="1"/>
              <a:t>berhubungan</a:t>
            </a:r>
            <a:r>
              <a:rPr kumimoji="1" lang="en-US" dirty="0"/>
              <a:t> </a:t>
            </a:r>
            <a:r>
              <a:rPr kumimoji="1" lang="en-US" dirty="0" err="1"/>
              <a:t>dengan</a:t>
            </a:r>
            <a:r>
              <a:rPr kumimoji="1" lang="en-US" dirty="0"/>
              <a:t> proses </a:t>
            </a:r>
            <a:r>
              <a:rPr kumimoji="1" lang="en-US" dirty="0" err="1"/>
              <a:t>pengumpulan</a:t>
            </a:r>
            <a:r>
              <a:rPr kumimoji="1" lang="en-US" dirty="0"/>
              <a:t> data (</a:t>
            </a:r>
            <a:r>
              <a:rPr kumimoji="1" lang="en-US" dirty="0" err="1"/>
              <a:t>pencatatan</a:t>
            </a:r>
            <a:r>
              <a:rPr kumimoji="1" lang="en-US" dirty="0"/>
              <a:t>)</a:t>
            </a:r>
          </a:p>
          <a:p>
            <a:pPr marL="1258888" indent="-1258888" defTabSz="914430">
              <a:spcBef>
                <a:spcPts val="0"/>
              </a:spcBef>
            </a:pPr>
            <a:r>
              <a:rPr kumimoji="1" lang="en-US" b="1" dirty="0" smtClean="0"/>
              <a:t>Input</a:t>
            </a:r>
            <a:r>
              <a:rPr kumimoji="1" lang="id-ID" b="1" dirty="0" smtClean="0"/>
              <a:t>          </a:t>
            </a:r>
            <a:r>
              <a:rPr kumimoji="1" lang="en-US" dirty="0" smtClean="0"/>
              <a:t>: </a:t>
            </a:r>
            <a:r>
              <a:rPr kumimoji="1" lang="en-US" dirty="0" err="1" smtClean="0"/>
              <a:t>tahap</a:t>
            </a:r>
            <a:r>
              <a:rPr kumimoji="1" lang="en-US" dirty="0" smtClean="0"/>
              <a:t> </a:t>
            </a:r>
            <a:r>
              <a:rPr kumimoji="1" lang="en-US" dirty="0"/>
              <a:t>proses </a:t>
            </a:r>
            <a:r>
              <a:rPr kumimoji="1" lang="en-US" dirty="0" err="1"/>
              <a:t>memasukkan</a:t>
            </a:r>
            <a:r>
              <a:rPr kumimoji="1" lang="en-US" dirty="0"/>
              <a:t> data </a:t>
            </a:r>
            <a:r>
              <a:rPr kumimoji="1" lang="en-US" dirty="0" err="1"/>
              <a:t>ke</a:t>
            </a:r>
            <a:r>
              <a:rPr kumimoji="1" lang="en-US" dirty="0"/>
              <a:t> </a:t>
            </a:r>
            <a:r>
              <a:rPr kumimoji="1" lang="en-US" dirty="0" err="1"/>
              <a:t>dalam</a:t>
            </a:r>
            <a:r>
              <a:rPr kumimoji="1" lang="en-US" dirty="0"/>
              <a:t> </a:t>
            </a:r>
            <a:r>
              <a:rPr kumimoji="1" lang="en-US" dirty="0" err="1"/>
              <a:t>komputer</a:t>
            </a:r>
            <a:r>
              <a:rPr kumimoji="1" lang="en-US" dirty="0"/>
              <a:t> </a:t>
            </a:r>
            <a:r>
              <a:rPr kumimoji="1" lang="en-US" dirty="0" err="1"/>
              <a:t>lewat</a:t>
            </a:r>
            <a:r>
              <a:rPr kumimoji="1" lang="en-US" dirty="0"/>
              <a:t> </a:t>
            </a:r>
            <a:r>
              <a:rPr kumimoji="1" lang="en-US" dirty="0" err="1"/>
              <a:t>alat</a:t>
            </a:r>
            <a:r>
              <a:rPr kumimoji="1" lang="en-US" dirty="0"/>
              <a:t> input</a:t>
            </a:r>
          </a:p>
          <a:p>
            <a:pPr marL="1258888" indent="-1258888" defTabSz="914430">
              <a:spcBef>
                <a:spcPts val="0"/>
              </a:spcBef>
            </a:pPr>
            <a:r>
              <a:rPr kumimoji="1" lang="en-US" b="1" dirty="0" smtClean="0"/>
              <a:t>Processing</a:t>
            </a:r>
            <a:r>
              <a:rPr kumimoji="1" lang="id-ID" b="1" dirty="0" smtClean="0"/>
              <a:t> </a:t>
            </a:r>
            <a:r>
              <a:rPr kumimoji="1" lang="en-US" dirty="0" smtClean="0"/>
              <a:t>: </a:t>
            </a:r>
            <a:r>
              <a:rPr kumimoji="1" lang="en-US" dirty="0" err="1" smtClean="0"/>
              <a:t>tahap</a:t>
            </a:r>
            <a:r>
              <a:rPr kumimoji="1" lang="en-US" dirty="0" smtClean="0"/>
              <a:t> </a:t>
            </a:r>
            <a:r>
              <a:rPr kumimoji="1" lang="en-US" dirty="0"/>
              <a:t>proses </a:t>
            </a:r>
            <a:r>
              <a:rPr kumimoji="1" lang="en-US" dirty="0" err="1"/>
              <a:t>pengolahan</a:t>
            </a:r>
            <a:r>
              <a:rPr kumimoji="1" lang="en-US" dirty="0"/>
              <a:t> </a:t>
            </a:r>
            <a:r>
              <a:rPr kumimoji="1" lang="en-US" dirty="0" err="1"/>
              <a:t>dari</a:t>
            </a:r>
            <a:r>
              <a:rPr kumimoji="1" lang="en-US" dirty="0"/>
              <a:t> data yang </a:t>
            </a:r>
            <a:r>
              <a:rPr kumimoji="1" lang="en-US" dirty="0" err="1"/>
              <a:t>sudah</a:t>
            </a:r>
            <a:r>
              <a:rPr kumimoji="1" lang="en-US" dirty="0"/>
              <a:t> </a:t>
            </a:r>
            <a:r>
              <a:rPr kumimoji="1" lang="en-US" dirty="0" err="1"/>
              <a:t>dimasukkan</a:t>
            </a:r>
            <a:r>
              <a:rPr kumimoji="1" lang="en-US" dirty="0"/>
              <a:t> yang </a:t>
            </a:r>
            <a:r>
              <a:rPr kumimoji="1" lang="en-US" dirty="0" err="1" smtClean="0"/>
              <a:t>dilakukan</a:t>
            </a:r>
            <a:r>
              <a:rPr kumimoji="1" lang="id-ID" dirty="0" smtClean="0"/>
              <a:t> </a:t>
            </a:r>
            <a:r>
              <a:rPr kumimoji="1" lang="en-US" dirty="0" err="1" smtClean="0"/>
              <a:t>oleh</a:t>
            </a:r>
            <a:r>
              <a:rPr kumimoji="1" lang="en-US" dirty="0" smtClean="0"/>
              <a:t> </a:t>
            </a:r>
            <a:r>
              <a:rPr kumimoji="1" lang="en-US" dirty="0" err="1"/>
              <a:t>alat</a:t>
            </a:r>
            <a:r>
              <a:rPr kumimoji="1" lang="en-US" dirty="0"/>
              <a:t> proses</a:t>
            </a:r>
          </a:p>
          <a:p>
            <a:pPr marL="1258888" indent="-1258888" defTabSz="914430">
              <a:spcBef>
                <a:spcPts val="0"/>
              </a:spcBef>
            </a:pPr>
            <a:r>
              <a:rPr kumimoji="1" lang="en-US" b="1" dirty="0" smtClean="0"/>
              <a:t>Output</a:t>
            </a:r>
            <a:r>
              <a:rPr kumimoji="1" lang="id-ID" b="1" dirty="0" smtClean="0"/>
              <a:t>      </a:t>
            </a:r>
            <a:r>
              <a:rPr kumimoji="1" lang="en-US" dirty="0" smtClean="0"/>
              <a:t>: </a:t>
            </a:r>
            <a:r>
              <a:rPr kumimoji="1" lang="en-US" dirty="0" err="1"/>
              <a:t>tahap</a:t>
            </a:r>
            <a:r>
              <a:rPr kumimoji="1" lang="en-US" dirty="0"/>
              <a:t> proses </a:t>
            </a:r>
            <a:r>
              <a:rPr kumimoji="1" lang="en-US" dirty="0" err="1"/>
              <a:t>menghasilkan</a:t>
            </a:r>
            <a:r>
              <a:rPr kumimoji="1" lang="en-US" dirty="0"/>
              <a:t> output </a:t>
            </a:r>
            <a:r>
              <a:rPr kumimoji="1" lang="en-US" dirty="0" err="1"/>
              <a:t>dari</a:t>
            </a:r>
            <a:r>
              <a:rPr kumimoji="1" lang="en-US" dirty="0"/>
              <a:t> </a:t>
            </a:r>
            <a:r>
              <a:rPr kumimoji="1" lang="en-US" dirty="0" err="1"/>
              <a:t>hasil</a:t>
            </a:r>
            <a:r>
              <a:rPr kumimoji="1" lang="en-US" dirty="0"/>
              <a:t> </a:t>
            </a:r>
            <a:r>
              <a:rPr kumimoji="1" lang="en-US" dirty="0" err="1"/>
              <a:t>pengolahan</a:t>
            </a:r>
            <a:r>
              <a:rPr kumimoji="1" lang="en-US" dirty="0"/>
              <a:t> data </a:t>
            </a:r>
            <a:r>
              <a:rPr kumimoji="1" lang="en-US" dirty="0" err="1"/>
              <a:t>ke</a:t>
            </a:r>
            <a:r>
              <a:rPr kumimoji="1" lang="en-US" dirty="0"/>
              <a:t> </a:t>
            </a:r>
            <a:r>
              <a:rPr kumimoji="1" lang="en-US" dirty="0" err="1"/>
              <a:t>alat</a:t>
            </a:r>
            <a:r>
              <a:rPr kumimoji="1" lang="en-US" dirty="0"/>
              <a:t> output</a:t>
            </a:r>
          </a:p>
          <a:p>
            <a:pPr marL="1258888" indent="-1258888" defTabSz="914430">
              <a:spcBef>
                <a:spcPts val="0"/>
              </a:spcBef>
            </a:pPr>
            <a:r>
              <a:rPr kumimoji="1" lang="en-US" b="1" dirty="0" smtClean="0"/>
              <a:t>Distribution</a:t>
            </a:r>
            <a:r>
              <a:rPr kumimoji="1" lang="id-ID" b="1" dirty="0" smtClean="0"/>
              <a:t> </a:t>
            </a:r>
            <a:r>
              <a:rPr kumimoji="1" lang="en-US" dirty="0" smtClean="0"/>
              <a:t>: </a:t>
            </a:r>
            <a:r>
              <a:rPr kumimoji="1" lang="en-US" dirty="0" err="1" smtClean="0"/>
              <a:t>tahap</a:t>
            </a:r>
            <a:r>
              <a:rPr kumimoji="1" lang="en-US" dirty="0" smtClean="0"/>
              <a:t> </a:t>
            </a:r>
            <a:r>
              <a:rPr kumimoji="1" lang="en-US" dirty="0" err="1"/>
              <a:t>penyebaran</a:t>
            </a:r>
            <a:r>
              <a:rPr kumimoji="1" lang="en-US" dirty="0"/>
              <a:t> output </a:t>
            </a:r>
            <a:r>
              <a:rPr kumimoji="1" lang="en-US" dirty="0" err="1"/>
              <a:t>ke</a:t>
            </a:r>
            <a:r>
              <a:rPr kumimoji="1" lang="en-US" dirty="0"/>
              <a:t> </a:t>
            </a:r>
            <a:r>
              <a:rPr kumimoji="1" lang="en-US" dirty="0" err="1"/>
              <a:t>pihak</a:t>
            </a:r>
            <a:r>
              <a:rPr kumimoji="1" lang="en-US" dirty="0"/>
              <a:t> yang </a:t>
            </a:r>
            <a:r>
              <a:rPr kumimoji="1" lang="en-US" dirty="0" err="1"/>
              <a:t>membutuhkan</a:t>
            </a:r>
            <a:r>
              <a:rPr kumimoji="1" lang="en-US" dirty="0"/>
              <a:t> </a:t>
            </a:r>
            <a:r>
              <a:rPr kumimoji="1" lang="en-US" dirty="0" err="1"/>
              <a:t>informasi</a:t>
            </a:r>
            <a:endParaRPr kumimoji="1" lang="en-US" dirty="0"/>
          </a:p>
          <a:p>
            <a:pPr marL="1258888" indent="-1258888" defTabSz="914430">
              <a:spcBef>
                <a:spcPts val="0"/>
              </a:spcBef>
            </a:pPr>
            <a:r>
              <a:rPr kumimoji="1" lang="en-US" b="1" dirty="0"/>
              <a:t>Storage</a:t>
            </a:r>
            <a:r>
              <a:rPr kumimoji="1" lang="en-US" dirty="0"/>
              <a:t>	:  </a:t>
            </a:r>
            <a:r>
              <a:rPr kumimoji="1" lang="en-US" dirty="0" err="1"/>
              <a:t>tahap</a:t>
            </a:r>
            <a:r>
              <a:rPr kumimoji="1" lang="en-US" dirty="0"/>
              <a:t> proses </a:t>
            </a:r>
            <a:r>
              <a:rPr kumimoji="1" lang="en-US" dirty="0" err="1"/>
              <a:t>perekaman</a:t>
            </a:r>
            <a:r>
              <a:rPr kumimoji="1" lang="en-US" dirty="0"/>
              <a:t> </a:t>
            </a:r>
            <a:r>
              <a:rPr kumimoji="1" lang="en-US" dirty="0" err="1"/>
              <a:t>hasil</a:t>
            </a:r>
            <a:r>
              <a:rPr kumimoji="1" lang="en-US" dirty="0"/>
              <a:t> </a:t>
            </a:r>
            <a:r>
              <a:rPr kumimoji="1" lang="en-US" dirty="0" err="1"/>
              <a:t>pengolahan</a:t>
            </a:r>
            <a:r>
              <a:rPr kumimoji="1" lang="en-US" dirty="0"/>
              <a:t> </a:t>
            </a:r>
            <a:r>
              <a:rPr kumimoji="1" lang="en-US" dirty="0" err="1"/>
              <a:t>ke</a:t>
            </a:r>
            <a:r>
              <a:rPr kumimoji="1" lang="en-US" dirty="0"/>
              <a:t> </a:t>
            </a:r>
            <a:r>
              <a:rPr kumimoji="1" lang="en-US" dirty="0" err="1"/>
              <a:t>simpanan</a:t>
            </a:r>
            <a:r>
              <a:rPr kumimoji="1" lang="en-US" dirty="0"/>
              <a:t> </a:t>
            </a:r>
            <a:r>
              <a:rPr kumimoji="1" lang="en-US" dirty="0" err="1"/>
              <a:t>luar</a:t>
            </a:r>
            <a:r>
              <a:rPr kumimoji="1" lang="en-US" dirty="0"/>
              <a:t>.</a:t>
            </a:r>
          </a:p>
        </p:txBody>
      </p:sp>
    </p:spTree>
    <p:extLst>
      <p:ext uri="{BB962C8B-B14F-4D97-AF65-F5344CB8AC3E}">
        <p14:creationId xmlns:p14="http://schemas.microsoft.com/office/powerpoint/2010/main" val="1052483019"/>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p:cNvSpPr>
            <a:spLocks noGrp="1"/>
          </p:cNvSpPr>
          <p:nvPr>
            <p:ph type="sldNum" sz="quarter" idx="12"/>
          </p:nvPr>
        </p:nvSpPr>
        <p:spPr/>
        <p:txBody>
          <a:bodyPr/>
          <a:lstStyle/>
          <a:p>
            <a:fld id="{829C8A07-49D0-491D-A60B-DFC10F5EE2AF}" type="slidenum">
              <a:rPr lang="en-US"/>
              <a:pPr/>
              <a:t>70</a:t>
            </a:fld>
            <a:endParaRPr lang="en-US"/>
          </a:p>
        </p:txBody>
      </p:sp>
      <p:graphicFrame>
        <p:nvGraphicFramePr>
          <p:cNvPr id="50178" name="Object 2">
            <a:hlinkClick r:id="" action="ppaction://ole?verb=0"/>
          </p:cNvPr>
          <p:cNvGraphicFramePr>
            <a:graphicFrameLocks/>
          </p:cNvGraphicFramePr>
          <p:nvPr/>
        </p:nvGraphicFramePr>
        <p:xfrm>
          <a:off x="5029200" y="355600"/>
          <a:ext cx="785813" cy="868363"/>
        </p:xfrm>
        <a:graphic>
          <a:graphicData uri="http://schemas.openxmlformats.org/presentationml/2006/ole">
            <mc:AlternateContent xmlns:mc="http://schemas.openxmlformats.org/markup-compatibility/2006">
              <mc:Choice xmlns:v="urn:schemas-microsoft-com:vml" Requires="v">
                <p:oleObj spid="_x0000_s39983" name="Clip" r:id="rId3" imgW="3112920" imgH="3433680" progId="MS_ClipArt_Gallery.2">
                  <p:embed/>
                </p:oleObj>
              </mc:Choice>
              <mc:Fallback>
                <p:oleObj name="Clip" r:id="rId3" imgW="3112920" imgH="34336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5600"/>
                        <a:ext cx="785813"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Rectangle 3"/>
          <p:cNvSpPr>
            <a:spLocks noChangeArrowheads="1"/>
          </p:cNvSpPr>
          <p:nvPr/>
        </p:nvSpPr>
        <p:spPr bwMode="auto">
          <a:xfrm>
            <a:off x="5846763" y="749300"/>
            <a:ext cx="7127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Satelit</a:t>
            </a:r>
          </a:p>
        </p:txBody>
      </p:sp>
      <p:sp>
        <p:nvSpPr>
          <p:cNvPr id="50180" name="Line 4"/>
          <p:cNvSpPr>
            <a:spLocks noChangeShapeType="1"/>
          </p:cNvSpPr>
          <p:nvPr/>
        </p:nvSpPr>
        <p:spPr bwMode="auto">
          <a:xfrm flipH="1">
            <a:off x="3956050" y="1195388"/>
            <a:ext cx="622300" cy="44450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aphicFrame>
        <p:nvGraphicFramePr>
          <p:cNvPr id="50181" name="Object 5">
            <a:hlinkClick r:id="" action="ppaction://ole?verb=0"/>
          </p:cNvPr>
          <p:cNvGraphicFramePr>
            <a:graphicFrameLocks/>
          </p:cNvGraphicFramePr>
          <p:nvPr/>
        </p:nvGraphicFramePr>
        <p:xfrm>
          <a:off x="2930525" y="1874838"/>
          <a:ext cx="566738" cy="808037"/>
        </p:xfrm>
        <a:graphic>
          <a:graphicData uri="http://schemas.openxmlformats.org/presentationml/2006/ole">
            <mc:AlternateContent xmlns:mc="http://schemas.openxmlformats.org/markup-compatibility/2006">
              <mc:Choice xmlns:v="urn:schemas-microsoft-com:vml" Requires="v">
                <p:oleObj spid="_x0000_s39984" name="Clip" r:id="rId5" imgW="2168280" imgH="3082680" progId="MS_ClipArt_Gallery.2">
                  <p:embed/>
                </p:oleObj>
              </mc:Choice>
              <mc:Fallback>
                <p:oleObj name="Clip" r:id="rId5" imgW="2168280" imgH="3082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0525" y="1874838"/>
                        <a:ext cx="566738"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6">
            <a:hlinkClick r:id="" action="ppaction://ole?verb=0"/>
          </p:cNvPr>
          <p:cNvGraphicFramePr>
            <a:graphicFrameLocks/>
          </p:cNvGraphicFramePr>
          <p:nvPr/>
        </p:nvGraphicFramePr>
        <p:xfrm>
          <a:off x="6892925" y="3017838"/>
          <a:ext cx="566738" cy="762000"/>
        </p:xfrm>
        <a:graphic>
          <a:graphicData uri="http://schemas.openxmlformats.org/presentationml/2006/ole">
            <mc:AlternateContent xmlns:mc="http://schemas.openxmlformats.org/markup-compatibility/2006">
              <mc:Choice xmlns:v="urn:schemas-microsoft-com:vml" Requires="v">
                <p:oleObj spid="_x0000_s39985" name="Clip" r:id="rId7" imgW="2168280" imgH="3082680" progId="MS_ClipArt_Gallery.2">
                  <p:embed/>
                </p:oleObj>
              </mc:Choice>
              <mc:Fallback>
                <p:oleObj name="Clip" r:id="rId7" imgW="2168280" imgH="3082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925" y="3017838"/>
                        <a:ext cx="5667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3" name="Line 7"/>
          <p:cNvSpPr>
            <a:spLocks noChangeShapeType="1"/>
          </p:cNvSpPr>
          <p:nvPr/>
        </p:nvSpPr>
        <p:spPr bwMode="auto">
          <a:xfrm>
            <a:off x="5721350" y="1119188"/>
            <a:ext cx="1130300" cy="74930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185" name="Rectangle 9"/>
          <p:cNvSpPr>
            <a:spLocks noChangeArrowheads="1"/>
          </p:cNvSpPr>
          <p:nvPr/>
        </p:nvSpPr>
        <p:spPr bwMode="auto">
          <a:xfrm>
            <a:off x="3505200" y="2057400"/>
            <a:ext cx="8588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400" b="1">
                <a:solidFill>
                  <a:schemeClr val="tx2"/>
                </a:solidFill>
                <a:latin typeface="Arial" charset="0"/>
              </a:rPr>
              <a:t> Stasiun bumi</a:t>
            </a:r>
          </a:p>
        </p:txBody>
      </p:sp>
      <p:sp>
        <p:nvSpPr>
          <p:cNvPr id="50186" name="Arc 10"/>
          <p:cNvSpPr>
            <a:spLocks/>
          </p:cNvSpPr>
          <p:nvPr/>
        </p:nvSpPr>
        <p:spPr bwMode="auto">
          <a:xfrm>
            <a:off x="2286000" y="3406775"/>
            <a:ext cx="222250" cy="6794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187" name="Rectangle 11"/>
          <p:cNvSpPr>
            <a:spLocks noChangeArrowheads="1"/>
          </p:cNvSpPr>
          <p:nvPr/>
        </p:nvSpPr>
        <p:spPr bwMode="auto">
          <a:xfrm>
            <a:off x="741363" y="3797300"/>
            <a:ext cx="1316037"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400" b="1">
                <a:solidFill>
                  <a:schemeClr val="tx2"/>
                </a:solidFill>
                <a:effectLst>
                  <a:outerShdw blurRad="38100" dist="38100" dir="2700000" algn="tl">
                    <a:srgbClr val="C0C0C0"/>
                  </a:outerShdw>
                </a:effectLst>
                <a:latin typeface="Arial" charset="0"/>
              </a:rPr>
              <a:t>Kantor pusat pwerusahaan telepon</a:t>
            </a:r>
          </a:p>
        </p:txBody>
      </p:sp>
      <p:sp>
        <p:nvSpPr>
          <p:cNvPr id="50190" name="Arc 14"/>
          <p:cNvSpPr>
            <a:spLocks/>
          </p:cNvSpPr>
          <p:nvPr/>
        </p:nvSpPr>
        <p:spPr bwMode="auto">
          <a:xfrm>
            <a:off x="3200400" y="4321175"/>
            <a:ext cx="1212850" cy="603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191" name="Arc 15"/>
          <p:cNvSpPr>
            <a:spLocks/>
          </p:cNvSpPr>
          <p:nvPr/>
        </p:nvSpPr>
        <p:spPr bwMode="auto">
          <a:xfrm>
            <a:off x="4953000" y="4922838"/>
            <a:ext cx="1136650" cy="2984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192" name="Arc 16"/>
          <p:cNvSpPr>
            <a:spLocks/>
          </p:cNvSpPr>
          <p:nvPr/>
        </p:nvSpPr>
        <p:spPr bwMode="auto">
          <a:xfrm>
            <a:off x="6553200" y="3703638"/>
            <a:ext cx="603250" cy="6794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194" name="Arc 18"/>
          <p:cNvSpPr>
            <a:spLocks/>
          </p:cNvSpPr>
          <p:nvPr/>
        </p:nvSpPr>
        <p:spPr bwMode="auto">
          <a:xfrm>
            <a:off x="7010400" y="4778375"/>
            <a:ext cx="908050" cy="374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195" name="Arc 19"/>
          <p:cNvSpPr>
            <a:spLocks/>
          </p:cNvSpPr>
          <p:nvPr/>
        </p:nvSpPr>
        <p:spPr bwMode="auto">
          <a:xfrm>
            <a:off x="8534400" y="4999038"/>
            <a:ext cx="222250" cy="4508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196" name="Rectangle 20"/>
          <p:cNvSpPr>
            <a:spLocks noChangeArrowheads="1"/>
          </p:cNvSpPr>
          <p:nvPr/>
        </p:nvSpPr>
        <p:spPr bwMode="auto">
          <a:xfrm>
            <a:off x="7218363" y="4330700"/>
            <a:ext cx="642937"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400" b="1">
                <a:solidFill>
                  <a:srgbClr val="000000"/>
                </a:solidFill>
                <a:latin typeface="Arial" charset="0"/>
              </a:rPr>
              <a:t>Local</a:t>
            </a:r>
          </a:p>
          <a:p>
            <a:pPr eaLnBrk="0" hangingPunct="0"/>
            <a:r>
              <a:rPr lang="en-US" sz="1400" b="1">
                <a:solidFill>
                  <a:srgbClr val="000000"/>
                </a:solidFill>
                <a:latin typeface="Arial" charset="0"/>
              </a:rPr>
              <a:t>loop</a:t>
            </a:r>
          </a:p>
        </p:txBody>
      </p:sp>
      <p:sp>
        <p:nvSpPr>
          <p:cNvPr id="50198" name="Oval 22"/>
          <p:cNvSpPr>
            <a:spLocks noChangeArrowheads="1"/>
          </p:cNvSpPr>
          <p:nvPr/>
        </p:nvSpPr>
        <p:spPr bwMode="auto">
          <a:xfrm>
            <a:off x="1073150" y="1423988"/>
            <a:ext cx="749300" cy="749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00" name="Arc 24"/>
          <p:cNvSpPr>
            <a:spLocks/>
          </p:cNvSpPr>
          <p:nvPr/>
        </p:nvSpPr>
        <p:spPr bwMode="auto">
          <a:xfrm>
            <a:off x="457200" y="1120775"/>
            <a:ext cx="755650" cy="374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01" name="Arc 25"/>
          <p:cNvSpPr>
            <a:spLocks/>
          </p:cNvSpPr>
          <p:nvPr/>
        </p:nvSpPr>
        <p:spPr bwMode="auto">
          <a:xfrm>
            <a:off x="1989138" y="2339975"/>
            <a:ext cx="984250" cy="527050"/>
          </a:xfrm>
          <a:custGeom>
            <a:avLst/>
            <a:gdLst>
              <a:gd name="G0" fmla="+- 21600 0 0"/>
              <a:gd name="G1" fmla="+- 21600 0 0"/>
              <a:gd name="G2" fmla="+- 21600 0 0"/>
              <a:gd name="T0" fmla="*/ 0 w 21600"/>
              <a:gd name="T1" fmla="*/ 21600 h 21600"/>
              <a:gd name="T2" fmla="*/ 2156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4"/>
                  <a:pt x="9649" y="19"/>
                  <a:pt x="21565" y="0"/>
                </a:cubicBezTo>
              </a:path>
              <a:path w="21600" h="21600" stroke="0" extrusionOk="0">
                <a:moveTo>
                  <a:pt x="0" y="21600"/>
                </a:moveTo>
                <a:cubicBezTo>
                  <a:pt x="0" y="9684"/>
                  <a:pt x="9649" y="19"/>
                  <a:pt x="21565"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aphicFrame>
        <p:nvGraphicFramePr>
          <p:cNvPr id="50202" name="Object 26">
            <a:hlinkClick r:id="" action="ppaction://ole?verb=0"/>
          </p:cNvPr>
          <p:cNvGraphicFramePr>
            <a:graphicFrameLocks/>
          </p:cNvGraphicFramePr>
          <p:nvPr/>
        </p:nvGraphicFramePr>
        <p:xfrm>
          <a:off x="5421313" y="3092450"/>
          <a:ext cx="579437" cy="1068388"/>
        </p:xfrm>
        <a:graphic>
          <a:graphicData uri="http://schemas.openxmlformats.org/presentationml/2006/ole">
            <mc:AlternateContent xmlns:mc="http://schemas.openxmlformats.org/markup-compatibility/2006">
              <mc:Choice xmlns:v="urn:schemas-microsoft-com:vml" Requires="v">
                <p:oleObj spid="_x0000_s39986" name="Clip" r:id="rId8" imgW="2800080" imgH="5162400" progId="MS_ClipArt_Gallery.2">
                  <p:embed/>
                </p:oleObj>
              </mc:Choice>
              <mc:Fallback>
                <p:oleObj name="Clip" r:id="rId8" imgW="2800080" imgH="51624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1313" y="3092450"/>
                        <a:ext cx="579437"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203" name="Rectangle 27"/>
          <p:cNvSpPr>
            <a:spLocks noChangeArrowheads="1"/>
          </p:cNvSpPr>
          <p:nvPr/>
        </p:nvSpPr>
        <p:spPr bwMode="auto">
          <a:xfrm>
            <a:off x="3124200" y="3886200"/>
            <a:ext cx="12366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1200" b="1">
                <a:solidFill>
                  <a:srgbClr val="000000"/>
                </a:solidFill>
                <a:latin typeface="Arial" charset="0"/>
              </a:rPr>
              <a:t>Menara Microwave</a:t>
            </a:r>
          </a:p>
          <a:p>
            <a:pPr algn="ctr" eaLnBrk="0" hangingPunct="0"/>
            <a:r>
              <a:rPr lang="en-US" sz="1200" b="1">
                <a:solidFill>
                  <a:srgbClr val="000000"/>
                </a:solidFill>
                <a:latin typeface="Arial" charset="0"/>
              </a:rPr>
              <a:t>   </a:t>
            </a:r>
          </a:p>
        </p:txBody>
      </p:sp>
      <p:sp>
        <p:nvSpPr>
          <p:cNvPr id="50205" name="Arc 29"/>
          <p:cNvSpPr>
            <a:spLocks/>
          </p:cNvSpPr>
          <p:nvPr/>
        </p:nvSpPr>
        <p:spPr bwMode="auto">
          <a:xfrm>
            <a:off x="2293938" y="3170238"/>
            <a:ext cx="1441450" cy="6032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06" name="Arc 30"/>
          <p:cNvSpPr>
            <a:spLocks/>
          </p:cNvSpPr>
          <p:nvPr/>
        </p:nvSpPr>
        <p:spPr bwMode="auto">
          <a:xfrm>
            <a:off x="5791200" y="3940175"/>
            <a:ext cx="679450" cy="4508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07" name="Rectangle 31"/>
          <p:cNvSpPr>
            <a:spLocks noChangeArrowheads="1"/>
          </p:cNvSpPr>
          <p:nvPr/>
        </p:nvSpPr>
        <p:spPr bwMode="auto">
          <a:xfrm>
            <a:off x="4176713" y="3973513"/>
            <a:ext cx="93503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200" b="1">
                <a:solidFill>
                  <a:srgbClr val="000000"/>
                </a:solidFill>
                <a:latin typeface="Arial" charset="0"/>
              </a:rPr>
              <a:t>IXC circuit</a:t>
            </a:r>
          </a:p>
        </p:txBody>
      </p:sp>
      <p:sp>
        <p:nvSpPr>
          <p:cNvPr id="50208" name="Rectangle 32"/>
          <p:cNvSpPr>
            <a:spLocks noChangeArrowheads="1"/>
          </p:cNvSpPr>
          <p:nvPr/>
        </p:nvSpPr>
        <p:spPr bwMode="auto">
          <a:xfrm>
            <a:off x="4038600" y="4191000"/>
            <a:ext cx="1263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1200" b="1">
                <a:solidFill>
                  <a:srgbClr val="000000"/>
                </a:solidFill>
                <a:latin typeface="Arial" charset="0"/>
              </a:rPr>
              <a:t>(interexchange</a:t>
            </a:r>
          </a:p>
          <a:p>
            <a:pPr algn="ctr" eaLnBrk="0" hangingPunct="0"/>
            <a:r>
              <a:rPr lang="en-US" sz="1200" b="1">
                <a:solidFill>
                  <a:srgbClr val="000000"/>
                </a:solidFill>
                <a:latin typeface="Arial" charset="0"/>
              </a:rPr>
              <a:t>    channel)</a:t>
            </a:r>
          </a:p>
        </p:txBody>
      </p:sp>
      <p:sp>
        <p:nvSpPr>
          <p:cNvPr id="50209" name="Line 33"/>
          <p:cNvSpPr>
            <a:spLocks noChangeShapeType="1"/>
          </p:cNvSpPr>
          <p:nvPr/>
        </p:nvSpPr>
        <p:spPr bwMode="auto">
          <a:xfrm>
            <a:off x="4191000" y="3276600"/>
            <a:ext cx="1066800" cy="22860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10" name="Rectangle 34"/>
          <p:cNvSpPr>
            <a:spLocks noChangeArrowheads="1"/>
          </p:cNvSpPr>
          <p:nvPr/>
        </p:nvSpPr>
        <p:spPr bwMode="auto">
          <a:xfrm>
            <a:off x="4856163" y="1992313"/>
            <a:ext cx="93503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200" b="1">
                <a:solidFill>
                  <a:srgbClr val="000000"/>
                </a:solidFill>
                <a:latin typeface="Arial" charset="0"/>
              </a:rPr>
              <a:t>IXC circuit</a:t>
            </a:r>
          </a:p>
        </p:txBody>
      </p:sp>
      <p:sp>
        <p:nvSpPr>
          <p:cNvPr id="50211" name="Rectangle 35"/>
          <p:cNvSpPr>
            <a:spLocks noChangeArrowheads="1"/>
          </p:cNvSpPr>
          <p:nvPr/>
        </p:nvSpPr>
        <p:spPr bwMode="auto">
          <a:xfrm>
            <a:off x="4779963" y="2243138"/>
            <a:ext cx="1263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200" b="1">
                <a:solidFill>
                  <a:srgbClr val="000000"/>
                </a:solidFill>
                <a:latin typeface="Arial" charset="0"/>
              </a:rPr>
              <a:t>(interexchange</a:t>
            </a:r>
          </a:p>
          <a:p>
            <a:pPr eaLnBrk="0" hangingPunct="0"/>
            <a:r>
              <a:rPr lang="en-US" sz="1200" b="1">
                <a:solidFill>
                  <a:srgbClr val="000000"/>
                </a:solidFill>
                <a:latin typeface="Arial" charset="0"/>
              </a:rPr>
              <a:t>     channel</a:t>
            </a:r>
            <a:r>
              <a:rPr lang="en-US" sz="1200">
                <a:solidFill>
                  <a:srgbClr val="000000"/>
                </a:solidFill>
                <a:latin typeface="Arial" charset="0"/>
              </a:rPr>
              <a:t>)</a:t>
            </a:r>
          </a:p>
        </p:txBody>
      </p:sp>
      <p:sp>
        <p:nvSpPr>
          <p:cNvPr id="50212" name="Rectangle 36"/>
          <p:cNvSpPr>
            <a:spLocks noChangeArrowheads="1"/>
          </p:cNvSpPr>
          <p:nvPr/>
        </p:nvSpPr>
        <p:spPr bwMode="auto">
          <a:xfrm>
            <a:off x="1579563" y="2120900"/>
            <a:ext cx="642937"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400" b="1">
                <a:solidFill>
                  <a:srgbClr val="000000"/>
                </a:solidFill>
                <a:latin typeface="Arial" charset="0"/>
              </a:rPr>
              <a:t>Local</a:t>
            </a:r>
          </a:p>
          <a:p>
            <a:pPr eaLnBrk="0" hangingPunct="0"/>
            <a:r>
              <a:rPr lang="en-US" sz="1400" b="1">
                <a:solidFill>
                  <a:srgbClr val="000000"/>
                </a:solidFill>
                <a:latin typeface="Arial" charset="0"/>
              </a:rPr>
              <a:t>loop</a:t>
            </a:r>
          </a:p>
        </p:txBody>
      </p:sp>
      <p:sp>
        <p:nvSpPr>
          <p:cNvPr id="50213" name="Rectangle 37"/>
          <p:cNvSpPr>
            <a:spLocks noChangeArrowheads="1"/>
          </p:cNvSpPr>
          <p:nvPr/>
        </p:nvSpPr>
        <p:spPr bwMode="auto">
          <a:xfrm>
            <a:off x="990600" y="0"/>
            <a:ext cx="3322638"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endParaRPr lang="en-US" sz="3200">
              <a:solidFill>
                <a:srgbClr val="000000"/>
              </a:solidFill>
              <a:effectLst>
                <a:outerShdw blurRad="38100" dist="38100" dir="2700000" algn="tl">
                  <a:srgbClr val="C0C0C0"/>
                </a:outerShdw>
              </a:effectLst>
              <a:latin typeface="Impact" pitchFamily="34" charset="0"/>
            </a:endParaRPr>
          </a:p>
          <a:p>
            <a:pPr eaLnBrk="0" hangingPunct="0"/>
            <a:r>
              <a:rPr lang="en-US" sz="3200">
                <a:solidFill>
                  <a:srgbClr val="000000"/>
                </a:solidFill>
                <a:effectLst>
                  <a:outerShdw blurRad="38100" dist="38100" dir="2700000" algn="tl">
                    <a:srgbClr val="C0C0C0"/>
                  </a:outerShdw>
                </a:effectLst>
                <a:latin typeface="Impact" pitchFamily="34" charset="0"/>
              </a:rPr>
              <a:t>Wide Area Network</a:t>
            </a:r>
          </a:p>
        </p:txBody>
      </p:sp>
      <p:grpSp>
        <p:nvGrpSpPr>
          <p:cNvPr id="50214" name="Group 38"/>
          <p:cNvGrpSpPr>
            <a:grpSpLocks/>
          </p:cNvGrpSpPr>
          <p:nvPr/>
        </p:nvGrpSpPr>
        <p:grpSpPr bwMode="auto">
          <a:xfrm>
            <a:off x="3968750" y="4929188"/>
            <a:ext cx="901700" cy="830262"/>
            <a:chOff x="2500" y="3076"/>
            <a:chExt cx="568" cy="523"/>
          </a:xfrm>
        </p:grpSpPr>
        <p:grpSp>
          <p:nvGrpSpPr>
            <p:cNvPr id="50215" name="Group 39"/>
            <p:cNvGrpSpPr>
              <a:grpSpLocks/>
            </p:cNvGrpSpPr>
            <p:nvPr/>
          </p:nvGrpSpPr>
          <p:grpSpPr bwMode="auto">
            <a:xfrm>
              <a:off x="2500" y="3076"/>
              <a:ext cx="568" cy="523"/>
              <a:chOff x="2500" y="3076"/>
              <a:chExt cx="568" cy="523"/>
            </a:xfrm>
          </p:grpSpPr>
          <p:sp>
            <p:nvSpPr>
              <p:cNvPr id="50216" name="AutoShape 40"/>
              <p:cNvSpPr>
                <a:spLocks noChangeArrowheads="1"/>
              </p:cNvSpPr>
              <p:nvPr/>
            </p:nvSpPr>
            <p:spPr bwMode="auto">
              <a:xfrm flipH="1">
                <a:off x="2500" y="3076"/>
                <a:ext cx="568" cy="520"/>
              </a:xfrm>
              <a:prstGeom prst="cube">
                <a:avLst>
                  <a:gd name="adj" fmla="val 17750"/>
                </a:avLst>
              </a:prstGeom>
              <a:gradFill rotWithShape="0">
                <a:gsLst>
                  <a:gs pos="0">
                    <a:srgbClr val="F57B49">
                      <a:gamma/>
                      <a:shade val="29804"/>
                      <a:invGamma/>
                    </a:srgbClr>
                  </a:gs>
                  <a:gs pos="100000">
                    <a:srgbClr val="F57B49"/>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17" name="Rectangle 41"/>
              <p:cNvSpPr>
                <a:spLocks noChangeArrowheads="1"/>
              </p:cNvSpPr>
              <p:nvPr/>
            </p:nvSpPr>
            <p:spPr bwMode="auto">
              <a:xfrm>
                <a:off x="2649" y="3379"/>
                <a:ext cx="115" cy="220"/>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18" name="Rectangle 42"/>
              <p:cNvSpPr>
                <a:spLocks noChangeArrowheads="1"/>
              </p:cNvSpPr>
              <p:nvPr/>
            </p:nvSpPr>
            <p:spPr bwMode="auto">
              <a:xfrm>
                <a:off x="2807" y="3340"/>
                <a:ext cx="222" cy="167"/>
              </a:xfrm>
              <a:prstGeom prst="rect">
                <a:avLst/>
              </a:prstGeom>
              <a:gradFill rotWithShape="0">
                <a:gsLst>
                  <a:gs pos="0">
                    <a:srgbClr val="009900">
                      <a:gamma/>
                      <a:shade val="60000"/>
                      <a:invGamma/>
                    </a:srgbClr>
                  </a:gs>
                  <a:gs pos="100000">
                    <a:srgbClr val="009900"/>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19" name="Line 43"/>
              <p:cNvSpPr>
                <a:spLocks noChangeShapeType="1"/>
              </p:cNvSpPr>
              <p:nvPr/>
            </p:nvSpPr>
            <p:spPr bwMode="auto">
              <a:xfrm>
                <a:off x="2956" y="3340"/>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20" name="Line 44"/>
              <p:cNvSpPr>
                <a:spLocks noChangeShapeType="1"/>
              </p:cNvSpPr>
              <p:nvPr/>
            </p:nvSpPr>
            <p:spPr bwMode="auto">
              <a:xfrm>
                <a:off x="2879" y="3340"/>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50221" name="Line 45"/>
            <p:cNvSpPr>
              <a:spLocks noChangeShapeType="1"/>
            </p:cNvSpPr>
            <p:nvPr/>
          </p:nvSpPr>
          <p:spPr bwMode="auto">
            <a:xfrm>
              <a:off x="2807" y="3423"/>
              <a:ext cx="22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50222" name="Group 46"/>
          <p:cNvGrpSpPr>
            <a:grpSpLocks/>
          </p:cNvGrpSpPr>
          <p:nvPr/>
        </p:nvGrpSpPr>
        <p:grpSpPr bwMode="auto">
          <a:xfrm>
            <a:off x="2292350" y="4090988"/>
            <a:ext cx="901700" cy="830262"/>
            <a:chOff x="1444" y="2548"/>
            <a:chExt cx="568" cy="523"/>
          </a:xfrm>
        </p:grpSpPr>
        <p:grpSp>
          <p:nvGrpSpPr>
            <p:cNvPr id="50223" name="Group 47"/>
            <p:cNvGrpSpPr>
              <a:grpSpLocks/>
            </p:cNvGrpSpPr>
            <p:nvPr/>
          </p:nvGrpSpPr>
          <p:grpSpPr bwMode="auto">
            <a:xfrm>
              <a:off x="1444" y="2548"/>
              <a:ext cx="568" cy="523"/>
              <a:chOff x="1444" y="2548"/>
              <a:chExt cx="568" cy="523"/>
            </a:xfrm>
          </p:grpSpPr>
          <p:sp>
            <p:nvSpPr>
              <p:cNvPr id="50224" name="AutoShape 48"/>
              <p:cNvSpPr>
                <a:spLocks noChangeArrowheads="1"/>
              </p:cNvSpPr>
              <p:nvPr/>
            </p:nvSpPr>
            <p:spPr bwMode="auto">
              <a:xfrm flipH="1">
                <a:off x="1444" y="2548"/>
                <a:ext cx="568" cy="520"/>
              </a:xfrm>
              <a:prstGeom prst="cube">
                <a:avLst>
                  <a:gd name="adj" fmla="val 17750"/>
                </a:avLst>
              </a:prstGeom>
              <a:gradFill rotWithShape="0">
                <a:gsLst>
                  <a:gs pos="0">
                    <a:srgbClr val="F57B49">
                      <a:gamma/>
                      <a:shade val="29804"/>
                      <a:invGamma/>
                    </a:srgbClr>
                  </a:gs>
                  <a:gs pos="100000">
                    <a:srgbClr val="F57B49"/>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25" name="Rectangle 49"/>
              <p:cNvSpPr>
                <a:spLocks noChangeArrowheads="1"/>
              </p:cNvSpPr>
              <p:nvPr/>
            </p:nvSpPr>
            <p:spPr bwMode="auto">
              <a:xfrm>
                <a:off x="1593" y="2851"/>
                <a:ext cx="115" cy="220"/>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26" name="Rectangle 50"/>
              <p:cNvSpPr>
                <a:spLocks noChangeArrowheads="1"/>
              </p:cNvSpPr>
              <p:nvPr/>
            </p:nvSpPr>
            <p:spPr bwMode="auto">
              <a:xfrm>
                <a:off x="1751" y="2812"/>
                <a:ext cx="222" cy="167"/>
              </a:xfrm>
              <a:prstGeom prst="rect">
                <a:avLst/>
              </a:prstGeom>
              <a:gradFill rotWithShape="0">
                <a:gsLst>
                  <a:gs pos="0">
                    <a:srgbClr val="009900">
                      <a:gamma/>
                      <a:shade val="60000"/>
                      <a:invGamma/>
                    </a:srgbClr>
                  </a:gs>
                  <a:gs pos="100000">
                    <a:srgbClr val="009900"/>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27" name="Line 51"/>
              <p:cNvSpPr>
                <a:spLocks noChangeShapeType="1"/>
              </p:cNvSpPr>
              <p:nvPr/>
            </p:nvSpPr>
            <p:spPr bwMode="auto">
              <a:xfrm>
                <a:off x="1900" y="2812"/>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28" name="Line 52"/>
              <p:cNvSpPr>
                <a:spLocks noChangeShapeType="1"/>
              </p:cNvSpPr>
              <p:nvPr/>
            </p:nvSpPr>
            <p:spPr bwMode="auto">
              <a:xfrm>
                <a:off x="1823" y="2812"/>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50229" name="Line 53"/>
            <p:cNvSpPr>
              <a:spLocks noChangeShapeType="1"/>
            </p:cNvSpPr>
            <p:nvPr/>
          </p:nvSpPr>
          <p:spPr bwMode="auto">
            <a:xfrm>
              <a:off x="1751" y="2895"/>
              <a:ext cx="22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50230" name="Group 54"/>
          <p:cNvGrpSpPr>
            <a:grpSpLocks/>
          </p:cNvGrpSpPr>
          <p:nvPr/>
        </p:nvGrpSpPr>
        <p:grpSpPr bwMode="auto">
          <a:xfrm>
            <a:off x="1377950" y="2871788"/>
            <a:ext cx="901700" cy="830262"/>
            <a:chOff x="868" y="1780"/>
            <a:chExt cx="568" cy="523"/>
          </a:xfrm>
        </p:grpSpPr>
        <p:grpSp>
          <p:nvGrpSpPr>
            <p:cNvPr id="50231" name="Group 55"/>
            <p:cNvGrpSpPr>
              <a:grpSpLocks/>
            </p:cNvGrpSpPr>
            <p:nvPr/>
          </p:nvGrpSpPr>
          <p:grpSpPr bwMode="auto">
            <a:xfrm>
              <a:off x="868" y="1780"/>
              <a:ext cx="568" cy="523"/>
              <a:chOff x="868" y="1780"/>
              <a:chExt cx="568" cy="523"/>
            </a:xfrm>
          </p:grpSpPr>
          <p:sp>
            <p:nvSpPr>
              <p:cNvPr id="50232" name="AutoShape 56"/>
              <p:cNvSpPr>
                <a:spLocks noChangeArrowheads="1"/>
              </p:cNvSpPr>
              <p:nvPr/>
            </p:nvSpPr>
            <p:spPr bwMode="auto">
              <a:xfrm flipH="1">
                <a:off x="868" y="1780"/>
                <a:ext cx="568" cy="520"/>
              </a:xfrm>
              <a:prstGeom prst="cube">
                <a:avLst>
                  <a:gd name="adj" fmla="val 17750"/>
                </a:avLst>
              </a:prstGeom>
              <a:gradFill rotWithShape="0">
                <a:gsLst>
                  <a:gs pos="0">
                    <a:srgbClr val="F57B49">
                      <a:gamma/>
                      <a:shade val="29804"/>
                      <a:invGamma/>
                    </a:srgbClr>
                  </a:gs>
                  <a:gs pos="100000">
                    <a:srgbClr val="F57B49"/>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33" name="Rectangle 57"/>
              <p:cNvSpPr>
                <a:spLocks noChangeArrowheads="1"/>
              </p:cNvSpPr>
              <p:nvPr/>
            </p:nvSpPr>
            <p:spPr bwMode="auto">
              <a:xfrm>
                <a:off x="1017" y="2083"/>
                <a:ext cx="115" cy="220"/>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34" name="Rectangle 58"/>
              <p:cNvSpPr>
                <a:spLocks noChangeArrowheads="1"/>
              </p:cNvSpPr>
              <p:nvPr/>
            </p:nvSpPr>
            <p:spPr bwMode="auto">
              <a:xfrm>
                <a:off x="1175" y="2044"/>
                <a:ext cx="222" cy="167"/>
              </a:xfrm>
              <a:prstGeom prst="rect">
                <a:avLst/>
              </a:prstGeom>
              <a:gradFill rotWithShape="0">
                <a:gsLst>
                  <a:gs pos="0">
                    <a:srgbClr val="009900">
                      <a:gamma/>
                      <a:shade val="60000"/>
                      <a:invGamma/>
                    </a:srgbClr>
                  </a:gs>
                  <a:gs pos="100000">
                    <a:srgbClr val="009900"/>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35" name="Line 59"/>
              <p:cNvSpPr>
                <a:spLocks noChangeShapeType="1"/>
              </p:cNvSpPr>
              <p:nvPr/>
            </p:nvSpPr>
            <p:spPr bwMode="auto">
              <a:xfrm>
                <a:off x="1324" y="2044"/>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36" name="Line 60"/>
              <p:cNvSpPr>
                <a:spLocks noChangeShapeType="1"/>
              </p:cNvSpPr>
              <p:nvPr/>
            </p:nvSpPr>
            <p:spPr bwMode="auto">
              <a:xfrm>
                <a:off x="1247" y="2044"/>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50237" name="Line 61"/>
            <p:cNvSpPr>
              <a:spLocks noChangeShapeType="1"/>
            </p:cNvSpPr>
            <p:nvPr/>
          </p:nvSpPr>
          <p:spPr bwMode="auto">
            <a:xfrm>
              <a:off x="1175" y="2127"/>
              <a:ext cx="22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50238" name="Group 62"/>
          <p:cNvGrpSpPr>
            <a:grpSpLocks/>
          </p:cNvGrpSpPr>
          <p:nvPr/>
        </p:nvGrpSpPr>
        <p:grpSpPr bwMode="auto">
          <a:xfrm>
            <a:off x="6102350" y="4395788"/>
            <a:ext cx="901700" cy="830262"/>
            <a:chOff x="3844" y="2740"/>
            <a:chExt cx="568" cy="523"/>
          </a:xfrm>
        </p:grpSpPr>
        <p:grpSp>
          <p:nvGrpSpPr>
            <p:cNvPr id="50239" name="Group 63"/>
            <p:cNvGrpSpPr>
              <a:grpSpLocks/>
            </p:cNvGrpSpPr>
            <p:nvPr/>
          </p:nvGrpSpPr>
          <p:grpSpPr bwMode="auto">
            <a:xfrm>
              <a:off x="3844" y="2740"/>
              <a:ext cx="568" cy="523"/>
              <a:chOff x="3844" y="2740"/>
              <a:chExt cx="568" cy="523"/>
            </a:xfrm>
          </p:grpSpPr>
          <p:sp>
            <p:nvSpPr>
              <p:cNvPr id="50240" name="AutoShape 64"/>
              <p:cNvSpPr>
                <a:spLocks noChangeArrowheads="1"/>
              </p:cNvSpPr>
              <p:nvPr/>
            </p:nvSpPr>
            <p:spPr bwMode="auto">
              <a:xfrm flipH="1">
                <a:off x="3844" y="2740"/>
                <a:ext cx="568" cy="520"/>
              </a:xfrm>
              <a:prstGeom prst="cube">
                <a:avLst>
                  <a:gd name="adj" fmla="val 17750"/>
                </a:avLst>
              </a:prstGeom>
              <a:gradFill rotWithShape="0">
                <a:gsLst>
                  <a:gs pos="0">
                    <a:srgbClr val="F57B49">
                      <a:gamma/>
                      <a:shade val="29804"/>
                      <a:invGamma/>
                    </a:srgbClr>
                  </a:gs>
                  <a:gs pos="100000">
                    <a:srgbClr val="F57B49"/>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41" name="Rectangle 65"/>
              <p:cNvSpPr>
                <a:spLocks noChangeArrowheads="1"/>
              </p:cNvSpPr>
              <p:nvPr/>
            </p:nvSpPr>
            <p:spPr bwMode="auto">
              <a:xfrm>
                <a:off x="3993" y="3043"/>
                <a:ext cx="115" cy="220"/>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42" name="Rectangle 66"/>
              <p:cNvSpPr>
                <a:spLocks noChangeArrowheads="1"/>
              </p:cNvSpPr>
              <p:nvPr/>
            </p:nvSpPr>
            <p:spPr bwMode="auto">
              <a:xfrm>
                <a:off x="4151" y="3004"/>
                <a:ext cx="222" cy="167"/>
              </a:xfrm>
              <a:prstGeom prst="rect">
                <a:avLst/>
              </a:prstGeom>
              <a:gradFill rotWithShape="0">
                <a:gsLst>
                  <a:gs pos="0">
                    <a:srgbClr val="009900">
                      <a:gamma/>
                      <a:shade val="60000"/>
                      <a:invGamma/>
                    </a:srgbClr>
                  </a:gs>
                  <a:gs pos="100000">
                    <a:srgbClr val="009900"/>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43" name="Line 67"/>
              <p:cNvSpPr>
                <a:spLocks noChangeShapeType="1"/>
              </p:cNvSpPr>
              <p:nvPr/>
            </p:nvSpPr>
            <p:spPr bwMode="auto">
              <a:xfrm>
                <a:off x="4300" y="3004"/>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44" name="Line 68"/>
              <p:cNvSpPr>
                <a:spLocks noChangeShapeType="1"/>
              </p:cNvSpPr>
              <p:nvPr/>
            </p:nvSpPr>
            <p:spPr bwMode="auto">
              <a:xfrm>
                <a:off x="4223" y="3004"/>
                <a:ext cx="0" cy="16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50245" name="Line 69"/>
            <p:cNvSpPr>
              <a:spLocks noChangeShapeType="1"/>
            </p:cNvSpPr>
            <p:nvPr/>
          </p:nvSpPr>
          <p:spPr bwMode="auto">
            <a:xfrm>
              <a:off x="4151" y="3087"/>
              <a:ext cx="22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50247" name="Oval 71"/>
          <p:cNvSpPr>
            <a:spLocks noChangeArrowheads="1"/>
          </p:cNvSpPr>
          <p:nvPr/>
        </p:nvSpPr>
        <p:spPr bwMode="auto">
          <a:xfrm>
            <a:off x="7778750" y="5081588"/>
            <a:ext cx="747713" cy="749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0248" name="Rectangle 72"/>
          <p:cNvSpPr>
            <a:spLocks noChangeArrowheads="1"/>
          </p:cNvSpPr>
          <p:nvPr/>
        </p:nvSpPr>
        <p:spPr bwMode="auto">
          <a:xfrm>
            <a:off x="7772400" y="5029200"/>
            <a:ext cx="85725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endParaRPr lang="en-US" sz="1200">
              <a:solidFill>
                <a:srgbClr val="FFFFFF"/>
              </a:solidFill>
              <a:latin typeface="Arial" charset="0"/>
            </a:endParaRPr>
          </a:p>
          <a:p>
            <a:pPr algn="ctr" eaLnBrk="0" hangingPunct="0"/>
            <a:r>
              <a:rPr lang="en-US" sz="1200">
                <a:solidFill>
                  <a:srgbClr val="FFFFFF"/>
                </a:solidFill>
                <a:latin typeface="Arial" charset="0"/>
              </a:rPr>
              <a:t> </a:t>
            </a:r>
            <a:r>
              <a:rPr lang="en-US" sz="1200" b="1">
                <a:solidFill>
                  <a:srgbClr val="000000"/>
                </a:solidFill>
                <a:effectLst>
                  <a:outerShdw blurRad="38100" dist="38100" dir="2700000" algn="tl">
                    <a:srgbClr val="C0C0C0"/>
                  </a:outerShdw>
                </a:effectLst>
                <a:latin typeface="Arial" charset="0"/>
              </a:rPr>
              <a:t>Modem user </a:t>
            </a:r>
          </a:p>
        </p:txBody>
      </p:sp>
      <p:graphicFrame>
        <p:nvGraphicFramePr>
          <p:cNvPr id="50249" name="Object 73">
            <a:hlinkClick r:id="" action="ppaction://ole?verb=0"/>
          </p:cNvPr>
          <p:cNvGraphicFramePr>
            <a:graphicFrameLocks/>
          </p:cNvGraphicFramePr>
          <p:nvPr/>
        </p:nvGraphicFramePr>
        <p:xfrm>
          <a:off x="3505200" y="2819400"/>
          <a:ext cx="579438" cy="1068388"/>
        </p:xfrm>
        <a:graphic>
          <a:graphicData uri="http://schemas.openxmlformats.org/presentationml/2006/ole">
            <mc:AlternateContent xmlns:mc="http://schemas.openxmlformats.org/markup-compatibility/2006">
              <mc:Choice xmlns:v="urn:schemas-microsoft-com:vml" Requires="v">
                <p:oleObj spid="_x0000_s39987" name="Clip" r:id="rId10" imgW="2800080" imgH="5162400" progId="MS_ClipArt_Gallery.2">
                  <p:embed/>
                </p:oleObj>
              </mc:Choice>
              <mc:Fallback>
                <p:oleObj name="Clip" r:id="rId10" imgW="2800080" imgH="51624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819400"/>
                        <a:ext cx="579438"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250" name="Line 74"/>
          <p:cNvSpPr>
            <a:spLocks noChangeShapeType="1"/>
          </p:cNvSpPr>
          <p:nvPr/>
        </p:nvSpPr>
        <p:spPr bwMode="auto">
          <a:xfrm flipH="1">
            <a:off x="4800600" y="2667000"/>
            <a:ext cx="152400" cy="5334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50251" name="Line 75"/>
          <p:cNvSpPr>
            <a:spLocks noChangeShapeType="1"/>
          </p:cNvSpPr>
          <p:nvPr/>
        </p:nvSpPr>
        <p:spPr bwMode="auto">
          <a:xfrm flipV="1">
            <a:off x="5562600" y="1524000"/>
            <a:ext cx="457200" cy="3810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50252" name="Line 76"/>
          <p:cNvSpPr>
            <a:spLocks noChangeShapeType="1"/>
          </p:cNvSpPr>
          <p:nvPr/>
        </p:nvSpPr>
        <p:spPr bwMode="auto">
          <a:xfrm flipH="1">
            <a:off x="4419600" y="4495800"/>
            <a:ext cx="228600" cy="2286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50253" name="Rectangle 77"/>
          <p:cNvSpPr>
            <a:spLocks noChangeArrowheads="1"/>
          </p:cNvSpPr>
          <p:nvPr/>
        </p:nvSpPr>
        <p:spPr bwMode="auto">
          <a:xfrm>
            <a:off x="2057400" y="4953000"/>
            <a:ext cx="1316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400" b="1">
                <a:solidFill>
                  <a:schemeClr val="tx2"/>
                </a:solidFill>
                <a:effectLst>
                  <a:outerShdw blurRad="38100" dist="38100" dir="2700000" algn="tl">
                    <a:srgbClr val="C0C0C0"/>
                  </a:outerShdw>
                </a:effectLst>
                <a:latin typeface="Arial" charset="0"/>
              </a:rPr>
              <a:t>Kantor pusat pwerusahaan telepon</a:t>
            </a:r>
          </a:p>
        </p:txBody>
      </p:sp>
      <p:sp>
        <p:nvSpPr>
          <p:cNvPr id="50254" name="Rectangle 78"/>
          <p:cNvSpPr>
            <a:spLocks noChangeArrowheads="1"/>
          </p:cNvSpPr>
          <p:nvPr/>
        </p:nvSpPr>
        <p:spPr bwMode="auto">
          <a:xfrm>
            <a:off x="3810000" y="5791200"/>
            <a:ext cx="1316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400" b="1">
                <a:solidFill>
                  <a:schemeClr val="tx2"/>
                </a:solidFill>
                <a:effectLst>
                  <a:outerShdw blurRad="38100" dist="38100" dir="2700000" algn="tl">
                    <a:srgbClr val="C0C0C0"/>
                  </a:outerShdw>
                </a:effectLst>
                <a:latin typeface="Arial" charset="0"/>
              </a:rPr>
              <a:t>Kantor pusat pwerusahaan telepon</a:t>
            </a:r>
          </a:p>
        </p:txBody>
      </p:sp>
      <p:sp>
        <p:nvSpPr>
          <p:cNvPr id="50255" name="Rectangle 79"/>
          <p:cNvSpPr>
            <a:spLocks noChangeArrowheads="1"/>
          </p:cNvSpPr>
          <p:nvPr/>
        </p:nvSpPr>
        <p:spPr bwMode="auto">
          <a:xfrm>
            <a:off x="5943600" y="5257800"/>
            <a:ext cx="1316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400" b="1">
                <a:solidFill>
                  <a:schemeClr val="tx2"/>
                </a:solidFill>
                <a:effectLst>
                  <a:outerShdw blurRad="38100" dist="38100" dir="2700000" algn="tl">
                    <a:srgbClr val="C0C0C0"/>
                  </a:outerShdw>
                </a:effectLst>
                <a:latin typeface="Arial" charset="0"/>
              </a:rPr>
              <a:t>Kantor pusat pwerusahaan telepon</a:t>
            </a:r>
          </a:p>
        </p:txBody>
      </p:sp>
      <p:sp>
        <p:nvSpPr>
          <p:cNvPr id="50256" name="Rectangle 80"/>
          <p:cNvSpPr>
            <a:spLocks noChangeArrowheads="1"/>
          </p:cNvSpPr>
          <p:nvPr/>
        </p:nvSpPr>
        <p:spPr bwMode="auto">
          <a:xfrm>
            <a:off x="7543800" y="3200400"/>
            <a:ext cx="8588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400" b="1">
                <a:solidFill>
                  <a:schemeClr val="tx2"/>
                </a:solidFill>
                <a:latin typeface="Arial" charset="0"/>
              </a:rPr>
              <a:t> Stasiun bumi</a:t>
            </a:r>
          </a:p>
        </p:txBody>
      </p:sp>
      <p:sp>
        <p:nvSpPr>
          <p:cNvPr id="50257" name="Rectangle 81"/>
          <p:cNvSpPr>
            <a:spLocks noChangeArrowheads="1"/>
          </p:cNvSpPr>
          <p:nvPr/>
        </p:nvSpPr>
        <p:spPr bwMode="auto">
          <a:xfrm>
            <a:off x="5105400" y="4191000"/>
            <a:ext cx="12366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1200" b="1">
                <a:solidFill>
                  <a:srgbClr val="000000"/>
                </a:solidFill>
                <a:latin typeface="Arial" charset="0"/>
              </a:rPr>
              <a:t>Menara Microwave</a:t>
            </a:r>
          </a:p>
          <a:p>
            <a:pPr algn="ctr" eaLnBrk="0" hangingPunct="0"/>
            <a:r>
              <a:rPr lang="en-US" sz="1200" b="1">
                <a:solidFill>
                  <a:srgbClr val="000000"/>
                </a:solidFill>
                <a:latin typeface="Arial" charset="0"/>
              </a:rPr>
              <a:t>   </a:t>
            </a:r>
          </a:p>
        </p:txBody>
      </p:sp>
      <p:sp>
        <p:nvSpPr>
          <p:cNvPr id="50258" name="Rectangle 82"/>
          <p:cNvSpPr>
            <a:spLocks noChangeArrowheads="1"/>
          </p:cNvSpPr>
          <p:nvPr/>
        </p:nvSpPr>
        <p:spPr bwMode="auto">
          <a:xfrm>
            <a:off x="1066800" y="1447800"/>
            <a:ext cx="85725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endParaRPr lang="en-US" sz="1200">
              <a:solidFill>
                <a:srgbClr val="FFFFFF"/>
              </a:solidFill>
              <a:latin typeface="Arial" charset="0"/>
            </a:endParaRPr>
          </a:p>
          <a:p>
            <a:pPr algn="ctr" eaLnBrk="0" hangingPunct="0"/>
            <a:r>
              <a:rPr lang="en-US" sz="1200">
                <a:solidFill>
                  <a:srgbClr val="FFFFFF"/>
                </a:solidFill>
                <a:latin typeface="Arial" charset="0"/>
              </a:rPr>
              <a:t> </a:t>
            </a:r>
            <a:r>
              <a:rPr lang="en-US" sz="1200" b="1">
                <a:solidFill>
                  <a:srgbClr val="000000"/>
                </a:solidFill>
                <a:effectLst>
                  <a:outerShdw blurRad="38100" dist="38100" dir="2700000" algn="tl">
                    <a:srgbClr val="C0C0C0"/>
                  </a:outerShdw>
                </a:effectLst>
                <a:latin typeface="Arial" charset="0"/>
              </a:rPr>
              <a:t>Modem user </a:t>
            </a:r>
          </a:p>
        </p:txBody>
      </p:sp>
    </p:spTree>
    <p:extLst>
      <p:ext uri="{BB962C8B-B14F-4D97-AF65-F5344CB8AC3E}">
        <p14:creationId xmlns:p14="http://schemas.microsoft.com/office/powerpoint/2010/main" val="12137766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30723" name="Footer Placeholder 3"/>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30724" name="Slide Number Placeholder 4"/>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F2F1607B-DDA5-470D-8537-00F2732D43FC}" type="slidenum">
              <a:rPr lang="en-US" sz="900"/>
              <a:pPr/>
              <a:t>71</a:t>
            </a:fld>
            <a:endParaRPr lang="en-US" sz="900"/>
          </a:p>
        </p:txBody>
      </p:sp>
      <p:sp>
        <p:nvSpPr>
          <p:cNvPr id="30725" name="AutoShape 4"/>
          <p:cNvSpPr>
            <a:spLocks noChangeArrowheads="1"/>
          </p:cNvSpPr>
          <p:nvPr/>
        </p:nvSpPr>
        <p:spPr bwMode="auto">
          <a:xfrm>
            <a:off x="424527" y="500063"/>
            <a:ext cx="4584887" cy="1000125"/>
          </a:xfrm>
          <a:prstGeom prst="wedgeEllipseCallout">
            <a:avLst>
              <a:gd name="adj1" fmla="val -35815"/>
              <a:gd name="adj2" fmla="val 827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pPr algn="ctr" defTabSz="914430"/>
            <a:r>
              <a:rPr lang="en-US" sz="2300"/>
              <a:t>Hardware </a:t>
            </a:r>
          </a:p>
          <a:p>
            <a:pPr algn="ctr" defTabSz="914430"/>
            <a:r>
              <a:rPr lang="en-US" sz="2300"/>
              <a:t>Komunikasi Data</a:t>
            </a:r>
          </a:p>
        </p:txBody>
      </p:sp>
      <p:sp>
        <p:nvSpPr>
          <p:cNvPr id="30726" name="Rectangle 5"/>
          <p:cNvSpPr>
            <a:spLocks noChangeArrowheads="1"/>
          </p:cNvSpPr>
          <p:nvPr/>
        </p:nvSpPr>
        <p:spPr bwMode="auto">
          <a:xfrm>
            <a:off x="228600" y="1928813"/>
            <a:ext cx="8915400" cy="440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630" tIns="43315" rIns="86630" bIns="43315">
            <a:spAutoFit/>
          </a:bodyPr>
          <a:lstStyle/>
          <a:p>
            <a:pPr defTabSz="914430">
              <a:buFont typeface="Wingdings" pitchFamily="2" charset="2"/>
              <a:buChar char="Ø"/>
            </a:pPr>
            <a:r>
              <a:rPr kumimoji="1" lang="id-ID" sz="2700" dirty="0" smtClean="0">
                <a:latin typeface="+mj-lt"/>
              </a:rPr>
              <a:t> </a:t>
            </a:r>
            <a:r>
              <a:rPr kumimoji="1" lang="en-US" sz="2700" dirty="0" smtClean="0"/>
              <a:t>Modem</a:t>
            </a:r>
            <a:endParaRPr kumimoji="1" lang="id-ID" sz="2700" dirty="0" smtClean="0"/>
          </a:p>
          <a:p>
            <a:pPr marL="715963" lvl="1" indent="-258763">
              <a:lnSpc>
                <a:spcPct val="110000"/>
              </a:lnSpc>
            </a:pPr>
            <a:r>
              <a:rPr kumimoji="1" lang="id-ID" sz="2700" dirty="0" smtClean="0"/>
              <a:t>- </a:t>
            </a:r>
            <a:r>
              <a:rPr kumimoji="1" lang="en-US" sz="2700" dirty="0" err="1" smtClean="0"/>
              <a:t>untuk</a:t>
            </a:r>
            <a:r>
              <a:rPr kumimoji="1" lang="en-US" sz="2700" dirty="0" smtClean="0"/>
              <a:t> </a:t>
            </a:r>
            <a:r>
              <a:rPr kumimoji="1" lang="en-US" sz="2700" dirty="0" err="1"/>
              <a:t>merubah</a:t>
            </a:r>
            <a:r>
              <a:rPr kumimoji="1" lang="en-US" sz="2700" dirty="0"/>
              <a:t> data </a:t>
            </a:r>
            <a:r>
              <a:rPr kumimoji="1" lang="en-US" sz="2700" dirty="0" err="1"/>
              <a:t>dari</a:t>
            </a:r>
            <a:r>
              <a:rPr kumimoji="1" lang="en-US" sz="2700" dirty="0"/>
              <a:t> </a:t>
            </a:r>
            <a:r>
              <a:rPr kumimoji="1" lang="en-US" sz="2700" dirty="0" err="1"/>
              <a:t>bentuk</a:t>
            </a:r>
            <a:r>
              <a:rPr kumimoji="1" lang="en-US" sz="2700" dirty="0"/>
              <a:t> digital </a:t>
            </a:r>
            <a:r>
              <a:rPr kumimoji="1" lang="en-US" sz="2700" dirty="0" err="1"/>
              <a:t>ke</a:t>
            </a:r>
            <a:r>
              <a:rPr kumimoji="1" lang="en-US" sz="2700" dirty="0"/>
              <a:t> analog</a:t>
            </a:r>
            <a:r>
              <a:rPr kumimoji="1" lang="id-ID" sz="2700" dirty="0"/>
              <a:t>, dan sebaliknya</a:t>
            </a:r>
            <a:r>
              <a:rPr kumimoji="1" lang="en-US" sz="2700" dirty="0"/>
              <a:t> </a:t>
            </a:r>
            <a:endParaRPr kumimoji="1" lang="id-ID" sz="2700" dirty="0"/>
          </a:p>
          <a:p>
            <a:pPr marL="715963" lvl="1" indent="-258763">
              <a:lnSpc>
                <a:spcPct val="110000"/>
              </a:lnSpc>
            </a:pPr>
            <a:r>
              <a:rPr lang="id-ID" sz="2700" dirty="0"/>
              <a:t> </a:t>
            </a:r>
            <a:r>
              <a:rPr lang="id-ID" sz="2700" dirty="0" smtClean="0"/>
              <a:t>-</a:t>
            </a:r>
            <a:r>
              <a:rPr lang="en-US" sz="2700" dirty="0" err="1"/>
              <a:t>Kecepatan</a:t>
            </a:r>
            <a:r>
              <a:rPr lang="en-US" sz="2700" dirty="0"/>
              <a:t> </a:t>
            </a:r>
            <a:r>
              <a:rPr lang="en-US" sz="2700" dirty="0" err="1"/>
              <a:t>transmisi</a:t>
            </a:r>
            <a:r>
              <a:rPr lang="en-US" sz="2700" dirty="0"/>
              <a:t> </a:t>
            </a:r>
            <a:r>
              <a:rPr lang="en-US" sz="2700" dirty="0" err="1"/>
              <a:t>dalam</a:t>
            </a:r>
            <a:r>
              <a:rPr lang="en-US" sz="2700" dirty="0"/>
              <a:t> </a:t>
            </a:r>
            <a:r>
              <a:rPr lang="en-US" sz="2700" dirty="0" err="1"/>
              <a:t>satuan</a:t>
            </a:r>
            <a:r>
              <a:rPr lang="en-US" sz="2700" dirty="0"/>
              <a:t> bit per </a:t>
            </a:r>
            <a:r>
              <a:rPr lang="en-US" sz="2700" dirty="0" err="1"/>
              <a:t>detik</a:t>
            </a:r>
            <a:endParaRPr lang="en-US" sz="2700" dirty="0"/>
          </a:p>
          <a:p>
            <a:pPr marL="715963" lvl="1" indent="-258763">
              <a:lnSpc>
                <a:spcPct val="110000"/>
              </a:lnSpc>
            </a:pPr>
            <a:r>
              <a:rPr lang="id-ID" sz="2700" i="1" dirty="0" smtClean="0"/>
              <a:t> -</a:t>
            </a:r>
            <a:r>
              <a:rPr lang="en-US" sz="2700" i="1" dirty="0"/>
              <a:t>Loop</a:t>
            </a:r>
            <a:r>
              <a:rPr lang="en-US" sz="2700" dirty="0"/>
              <a:t> </a:t>
            </a:r>
            <a:r>
              <a:rPr lang="en-US" sz="2700" dirty="0" err="1"/>
              <a:t>lokal</a:t>
            </a:r>
            <a:endParaRPr lang="en-US" sz="2700" dirty="0"/>
          </a:p>
          <a:p>
            <a:pPr defTabSz="914430"/>
            <a:endParaRPr kumimoji="1" lang="en-US" sz="2700" dirty="0" smtClean="0">
              <a:latin typeface="+mj-lt"/>
            </a:endParaRPr>
          </a:p>
          <a:p>
            <a:pPr defTabSz="914430">
              <a:buFont typeface="Wingdings" pitchFamily="2" charset="2"/>
              <a:buChar char="Ø"/>
            </a:pPr>
            <a:r>
              <a:rPr kumimoji="1" lang="en-US" sz="2700" dirty="0" smtClean="0">
                <a:latin typeface="+mj-lt"/>
              </a:rPr>
              <a:t>Multiplexer</a:t>
            </a:r>
            <a:r>
              <a:rPr kumimoji="1" lang="en-US" sz="2700" dirty="0">
                <a:latin typeface="+mj-lt"/>
              </a:rPr>
              <a:t>, </a:t>
            </a:r>
            <a:r>
              <a:rPr kumimoji="1" lang="en-US" sz="2700" dirty="0" err="1">
                <a:latin typeface="+mj-lt"/>
              </a:rPr>
              <a:t>memungkinkan</a:t>
            </a:r>
            <a:r>
              <a:rPr kumimoji="1" lang="en-US" sz="2700" dirty="0">
                <a:latin typeface="+mj-lt"/>
              </a:rPr>
              <a:t> </a:t>
            </a:r>
            <a:r>
              <a:rPr kumimoji="1" lang="en-US" sz="2700" dirty="0" err="1">
                <a:latin typeface="+mj-lt"/>
              </a:rPr>
              <a:t>beberapa</a:t>
            </a:r>
            <a:r>
              <a:rPr kumimoji="1" lang="en-US" sz="2700" dirty="0">
                <a:latin typeface="+mj-lt"/>
              </a:rPr>
              <a:t> signal </a:t>
            </a:r>
            <a:r>
              <a:rPr kumimoji="1" lang="en-US" sz="2700" dirty="0" err="1">
                <a:latin typeface="+mj-lt"/>
              </a:rPr>
              <a:t>komunikasi</a:t>
            </a:r>
            <a:r>
              <a:rPr kumimoji="1" lang="en-US" sz="2700" dirty="0">
                <a:latin typeface="+mj-lt"/>
              </a:rPr>
              <a:t> </a:t>
            </a:r>
          </a:p>
          <a:p>
            <a:pPr defTabSz="914430"/>
            <a:r>
              <a:rPr kumimoji="1" lang="en-US" sz="2700" dirty="0">
                <a:latin typeface="+mj-lt"/>
              </a:rPr>
              <a:t>                           </a:t>
            </a:r>
            <a:r>
              <a:rPr kumimoji="1" lang="en-US" sz="2700" dirty="0" err="1">
                <a:latin typeface="+mj-lt"/>
              </a:rPr>
              <a:t>menggunakan</a:t>
            </a:r>
            <a:r>
              <a:rPr kumimoji="1" lang="en-US" sz="2700" dirty="0">
                <a:latin typeface="+mj-lt"/>
              </a:rPr>
              <a:t> </a:t>
            </a:r>
            <a:r>
              <a:rPr kumimoji="1" lang="en-US" sz="2700" dirty="0" err="1">
                <a:latin typeface="+mj-lt"/>
              </a:rPr>
              <a:t>sebuah</a:t>
            </a:r>
            <a:r>
              <a:rPr kumimoji="1" lang="en-US" sz="2700" dirty="0">
                <a:latin typeface="+mj-lt"/>
              </a:rPr>
              <a:t> channel </a:t>
            </a:r>
            <a:r>
              <a:rPr kumimoji="1" lang="en-US" sz="2700" dirty="0" err="1">
                <a:latin typeface="+mj-lt"/>
              </a:rPr>
              <a:t>transmisi</a:t>
            </a:r>
            <a:r>
              <a:rPr kumimoji="1" lang="en-US" sz="2700" dirty="0">
                <a:latin typeface="+mj-lt"/>
              </a:rPr>
              <a:t> </a:t>
            </a:r>
          </a:p>
          <a:p>
            <a:pPr defTabSz="914430"/>
            <a:r>
              <a:rPr kumimoji="1" lang="en-US" sz="2700" dirty="0">
                <a:latin typeface="+mj-lt"/>
              </a:rPr>
              <a:t>                           </a:t>
            </a:r>
            <a:r>
              <a:rPr kumimoji="1" lang="en-US" sz="2700" dirty="0" err="1">
                <a:latin typeface="+mj-lt"/>
              </a:rPr>
              <a:t>bersama-sama</a:t>
            </a:r>
            <a:endParaRPr kumimoji="1" lang="en-US" sz="2700" dirty="0">
              <a:latin typeface="+mj-lt"/>
            </a:endParaRPr>
          </a:p>
          <a:p>
            <a:pPr defTabSz="914430"/>
            <a:endParaRPr kumimoji="1" lang="en-US" sz="2700" dirty="0">
              <a:latin typeface="+mj-lt"/>
            </a:endParaRPr>
          </a:p>
        </p:txBody>
      </p:sp>
      <p:graphicFrame>
        <p:nvGraphicFramePr>
          <p:cNvPr id="30727" name="Object 6"/>
          <p:cNvGraphicFramePr>
            <a:graphicFrameLocks noGrp="1" noChangeAspect="1"/>
          </p:cNvGraphicFramePr>
          <p:nvPr>
            <p:ph/>
            <p:extLst>
              <p:ext uri="{D42A27DB-BD31-4B8C-83A1-F6EECF244321}">
                <p14:modId xmlns:p14="http://schemas.microsoft.com/office/powerpoint/2010/main" val="913592890"/>
              </p:ext>
            </p:extLst>
          </p:nvPr>
        </p:nvGraphicFramePr>
        <p:xfrm>
          <a:off x="5105400" y="712098"/>
          <a:ext cx="3581400" cy="1209675"/>
        </p:xfrm>
        <a:graphic>
          <a:graphicData uri="http://schemas.openxmlformats.org/presentationml/2006/ole">
            <mc:AlternateContent xmlns:mc="http://schemas.openxmlformats.org/markup-compatibility/2006">
              <mc:Choice xmlns:v="urn:schemas-microsoft-com:vml" Requires="v">
                <p:oleObj spid="_x0000_s33804" name="Visio" r:id="rId4" imgW="1338377" imgH="588264" progId="Visio.Drawing.6">
                  <p:embed/>
                </p:oleObj>
              </mc:Choice>
              <mc:Fallback>
                <p:oleObj name="Visio" r:id="rId4" imgW="1338377" imgH="588264"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712098"/>
                        <a:ext cx="3581400" cy="1209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02516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19844" y="1981200"/>
            <a:ext cx="8924155" cy="4114800"/>
          </a:xfrm>
        </p:spPr>
        <p:txBody>
          <a:bodyPr/>
          <a:lstStyle/>
          <a:p>
            <a:pPr defTabSz="914430">
              <a:buFont typeface="Wingdings" pitchFamily="2" charset="2"/>
              <a:buChar char="Ø"/>
            </a:pPr>
            <a:r>
              <a:rPr kumimoji="1" lang="en-US" sz="2800" dirty="0">
                <a:latin typeface="+mj-lt"/>
              </a:rPr>
              <a:t>Concentrator, </a:t>
            </a:r>
            <a:r>
              <a:rPr kumimoji="1" lang="en-US" sz="2800" dirty="0" err="1">
                <a:latin typeface="+mj-lt"/>
              </a:rPr>
              <a:t>menggabungkan</a:t>
            </a:r>
            <a:r>
              <a:rPr kumimoji="1" lang="en-US" sz="2800" dirty="0">
                <a:latin typeface="+mj-lt"/>
              </a:rPr>
              <a:t> </a:t>
            </a:r>
            <a:r>
              <a:rPr kumimoji="1" lang="en-US" sz="2800" dirty="0" err="1">
                <a:latin typeface="+mj-lt"/>
              </a:rPr>
              <a:t>beberapa</a:t>
            </a:r>
            <a:r>
              <a:rPr kumimoji="1" lang="en-US" sz="2800" dirty="0">
                <a:latin typeface="+mj-lt"/>
              </a:rPr>
              <a:t> signal data </a:t>
            </a:r>
            <a:r>
              <a:rPr kumimoji="1" lang="en-US" sz="2800" dirty="0" err="1" smtClean="0">
                <a:latin typeface="+mj-lt"/>
              </a:rPr>
              <a:t>dari</a:t>
            </a:r>
            <a:r>
              <a:rPr kumimoji="1" lang="en-US" sz="2800" dirty="0" smtClean="0">
                <a:latin typeface="+mj-lt"/>
              </a:rPr>
              <a:t> </a:t>
            </a:r>
            <a:r>
              <a:rPr kumimoji="1" lang="en-US" sz="2800" dirty="0">
                <a:latin typeface="+mj-lt"/>
              </a:rPr>
              <a:t>channel </a:t>
            </a:r>
            <a:r>
              <a:rPr kumimoji="1" lang="en-US" sz="2800" dirty="0" err="1">
                <a:latin typeface="+mj-lt"/>
              </a:rPr>
              <a:t>transmisi</a:t>
            </a:r>
            <a:r>
              <a:rPr kumimoji="1" lang="en-US" sz="2800" dirty="0">
                <a:latin typeface="+mj-lt"/>
              </a:rPr>
              <a:t> </a:t>
            </a:r>
            <a:r>
              <a:rPr kumimoji="1" lang="en-US" sz="2800" dirty="0" err="1">
                <a:latin typeface="+mj-lt"/>
              </a:rPr>
              <a:t>kapasitas</a:t>
            </a:r>
            <a:r>
              <a:rPr kumimoji="1" lang="en-US" sz="2800" dirty="0">
                <a:latin typeface="+mj-lt"/>
              </a:rPr>
              <a:t> </a:t>
            </a:r>
            <a:r>
              <a:rPr kumimoji="1" lang="en-US" sz="2800" dirty="0" err="1">
                <a:latin typeface="+mj-lt"/>
              </a:rPr>
              <a:t>rendah</a:t>
            </a:r>
            <a:r>
              <a:rPr kumimoji="1" lang="en-US" sz="2800" dirty="0">
                <a:latin typeface="+mj-lt"/>
              </a:rPr>
              <a:t> </a:t>
            </a:r>
            <a:r>
              <a:rPr kumimoji="1" lang="en-US" sz="2800" dirty="0" err="1">
                <a:latin typeface="+mj-lt"/>
              </a:rPr>
              <a:t>ke</a:t>
            </a:r>
            <a:r>
              <a:rPr kumimoji="1" lang="en-US" sz="2800" dirty="0">
                <a:latin typeface="+mj-lt"/>
              </a:rPr>
              <a:t> </a:t>
            </a:r>
            <a:r>
              <a:rPr kumimoji="1" lang="id-ID" sz="2800" dirty="0" smtClean="0">
                <a:latin typeface="+mj-lt"/>
              </a:rPr>
              <a:t>k</a:t>
            </a:r>
            <a:r>
              <a:rPr kumimoji="1" lang="en-US" sz="2800" dirty="0" err="1" smtClean="0">
                <a:latin typeface="+mj-lt"/>
              </a:rPr>
              <a:t>apasitas</a:t>
            </a:r>
            <a:r>
              <a:rPr kumimoji="1" lang="en-US" sz="2800" dirty="0" smtClean="0">
                <a:latin typeface="+mj-lt"/>
              </a:rPr>
              <a:t> </a:t>
            </a:r>
            <a:r>
              <a:rPr kumimoji="1" lang="en-US" sz="2800" dirty="0" err="1">
                <a:latin typeface="+mj-lt"/>
              </a:rPr>
              <a:t>tinggi</a:t>
            </a:r>
            <a:endParaRPr kumimoji="1" lang="en-US" sz="2800" dirty="0">
              <a:latin typeface="+mj-lt"/>
            </a:endParaRPr>
          </a:p>
          <a:p>
            <a:pPr defTabSz="914430">
              <a:buFont typeface="Wingdings" pitchFamily="2" charset="2"/>
              <a:buChar char="Ø"/>
            </a:pPr>
            <a:r>
              <a:rPr kumimoji="1" lang="en-US" sz="2800" dirty="0" smtClean="0">
                <a:latin typeface="+mj-lt"/>
              </a:rPr>
              <a:t>Communication </a:t>
            </a:r>
            <a:r>
              <a:rPr kumimoji="1" lang="en-US" sz="2800" dirty="0">
                <a:latin typeface="+mj-lt"/>
              </a:rPr>
              <a:t>Processor, </a:t>
            </a:r>
            <a:r>
              <a:rPr kumimoji="1" lang="en-US" sz="2800" dirty="0" err="1">
                <a:latin typeface="+mj-lt"/>
              </a:rPr>
              <a:t>mengontrol</a:t>
            </a:r>
            <a:r>
              <a:rPr kumimoji="1" lang="en-US" sz="2800" dirty="0">
                <a:latin typeface="+mj-lt"/>
              </a:rPr>
              <a:t> </a:t>
            </a:r>
            <a:r>
              <a:rPr kumimoji="1" lang="en-US" sz="2800" dirty="0" err="1">
                <a:latin typeface="+mj-lt"/>
              </a:rPr>
              <a:t>arus</a:t>
            </a:r>
            <a:r>
              <a:rPr kumimoji="1" lang="en-US" sz="2800" dirty="0">
                <a:latin typeface="+mj-lt"/>
              </a:rPr>
              <a:t> </a:t>
            </a:r>
            <a:r>
              <a:rPr kumimoji="1" lang="en-US" sz="2800" dirty="0" smtClean="0">
                <a:latin typeface="+mj-lt"/>
              </a:rPr>
              <a:t>data </a:t>
            </a:r>
            <a:r>
              <a:rPr kumimoji="1" lang="en-US" sz="2800" dirty="0">
                <a:latin typeface="+mj-lt"/>
              </a:rPr>
              <a:t>yang </a:t>
            </a:r>
            <a:r>
              <a:rPr kumimoji="1" lang="en-US" sz="2800" dirty="0" err="1">
                <a:latin typeface="+mj-lt"/>
              </a:rPr>
              <a:t>masuk</a:t>
            </a:r>
            <a:r>
              <a:rPr kumimoji="1" lang="en-US" sz="2800" dirty="0">
                <a:latin typeface="+mj-lt"/>
              </a:rPr>
              <a:t> </a:t>
            </a:r>
            <a:r>
              <a:rPr kumimoji="1" lang="en-US" sz="2800" dirty="0" err="1">
                <a:latin typeface="+mj-lt"/>
              </a:rPr>
              <a:t>ke</a:t>
            </a:r>
            <a:r>
              <a:rPr kumimoji="1" lang="en-US" sz="2800" dirty="0">
                <a:latin typeface="+mj-lt"/>
              </a:rPr>
              <a:t> </a:t>
            </a:r>
            <a:r>
              <a:rPr kumimoji="1" lang="en-US" sz="2800" dirty="0" smtClean="0">
                <a:latin typeface="+mj-lt"/>
              </a:rPr>
              <a:t>CPU</a:t>
            </a:r>
            <a:endParaRPr kumimoji="1" lang="id-ID" sz="2800" dirty="0" smtClean="0">
              <a:latin typeface="+mj-lt"/>
            </a:endParaRPr>
          </a:p>
          <a:p>
            <a:pPr defTabSz="914430">
              <a:buFont typeface="Wingdings" pitchFamily="2" charset="2"/>
              <a:buChar char="Ø"/>
            </a:pPr>
            <a:r>
              <a:rPr lang="en-US" sz="2800" b="1" i="1" dirty="0" smtClean="0">
                <a:latin typeface="+mj-lt"/>
              </a:rPr>
              <a:t>Hub</a:t>
            </a:r>
            <a:endParaRPr lang="en-US" sz="2800" b="1" i="1" dirty="0">
              <a:latin typeface="+mj-lt"/>
            </a:endParaRPr>
          </a:p>
          <a:p>
            <a:pPr lvl="1">
              <a:lnSpc>
                <a:spcPct val="110000"/>
              </a:lnSpc>
            </a:pPr>
            <a:r>
              <a:rPr lang="en-US" dirty="0" err="1">
                <a:latin typeface="+mj-lt"/>
              </a:rPr>
              <a:t>Menerima</a:t>
            </a:r>
            <a:r>
              <a:rPr lang="en-US" dirty="0">
                <a:latin typeface="+mj-lt"/>
              </a:rPr>
              <a:t> </a:t>
            </a:r>
            <a:r>
              <a:rPr lang="en-US" dirty="0" err="1">
                <a:latin typeface="+mj-lt"/>
              </a:rPr>
              <a:t>paket</a:t>
            </a:r>
            <a:r>
              <a:rPr lang="en-US" dirty="0">
                <a:latin typeface="+mj-lt"/>
              </a:rPr>
              <a:t> data </a:t>
            </a:r>
            <a:r>
              <a:rPr lang="en-US" dirty="0" err="1">
                <a:latin typeface="+mj-lt"/>
              </a:rPr>
              <a:t>dari</a:t>
            </a:r>
            <a:r>
              <a:rPr lang="en-US" dirty="0">
                <a:latin typeface="+mj-lt"/>
              </a:rPr>
              <a:t> </a:t>
            </a:r>
            <a:r>
              <a:rPr lang="en-US" dirty="0" err="1">
                <a:latin typeface="+mj-lt"/>
              </a:rPr>
              <a:t>komputer</a:t>
            </a:r>
            <a:r>
              <a:rPr lang="en-US" dirty="0">
                <a:latin typeface="+mj-lt"/>
              </a:rPr>
              <a:t> </a:t>
            </a:r>
            <a:r>
              <a:rPr lang="en-US" dirty="0" err="1">
                <a:latin typeface="+mj-lt"/>
              </a:rPr>
              <a:t>pada</a:t>
            </a:r>
            <a:r>
              <a:rPr lang="en-US" dirty="0">
                <a:latin typeface="+mj-lt"/>
              </a:rPr>
              <a:t> </a:t>
            </a:r>
            <a:r>
              <a:rPr lang="en-US" dirty="0" err="1">
                <a:latin typeface="+mj-lt"/>
              </a:rPr>
              <a:t>salah</a:t>
            </a:r>
            <a:r>
              <a:rPr lang="en-US" dirty="0">
                <a:latin typeface="+mj-lt"/>
              </a:rPr>
              <a:t> </a:t>
            </a:r>
            <a:r>
              <a:rPr lang="en-US" dirty="0" err="1">
                <a:latin typeface="+mj-lt"/>
              </a:rPr>
              <a:t>satu</a:t>
            </a:r>
            <a:r>
              <a:rPr lang="en-US" dirty="0">
                <a:latin typeface="+mj-lt"/>
              </a:rPr>
              <a:t> </a:t>
            </a:r>
            <a:r>
              <a:rPr lang="en-US" dirty="0" err="1">
                <a:latin typeface="+mj-lt"/>
              </a:rPr>
              <a:t>ujung</a:t>
            </a:r>
            <a:r>
              <a:rPr lang="en-US" dirty="0">
                <a:latin typeface="+mj-lt"/>
              </a:rPr>
              <a:t> </a:t>
            </a:r>
            <a:r>
              <a:rPr lang="en-US" dirty="0" err="1">
                <a:latin typeface="+mj-lt"/>
              </a:rPr>
              <a:t>topografi</a:t>
            </a:r>
            <a:r>
              <a:rPr lang="en-US" dirty="0">
                <a:latin typeface="+mj-lt"/>
              </a:rPr>
              <a:t> </a:t>
            </a:r>
            <a:r>
              <a:rPr lang="en-US" dirty="0" err="1">
                <a:latin typeface="+mj-lt"/>
              </a:rPr>
              <a:t>bentuk</a:t>
            </a:r>
            <a:r>
              <a:rPr lang="en-US" dirty="0">
                <a:latin typeface="+mj-lt"/>
              </a:rPr>
              <a:t> star </a:t>
            </a:r>
            <a:r>
              <a:rPr lang="en-US" dirty="0" err="1">
                <a:latin typeface="+mj-lt"/>
              </a:rPr>
              <a:t>dan</a:t>
            </a:r>
            <a:r>
              <a:rPr lang="en-US" dirty="0">
                <a:latin typeface="+mj-lt"/>
              </a:rPr>
              <a:t> </a:t>
            </a:r>
            <a:r>
              <a:rPr lang="en-US" dirty="0" err="1">
                <a:latin typeface="+mj-lt"/>
              </a:rPr>
              <a:t>menyalin</a:t>
            </a:r>
            <a:r>
              <a:rPr lang="en-US" dirty="0">
                <a:latin typeface="+mj-lt"/>
              </a:rPr>
              <a:t> </a:t>
            </a:r>
            <a:r>
              <a:rPr lang="en-US" dirty="0" err="1">
                <a:latin typeface="+mj-lt"/>
              </a:rPr>
              <a:t>isinya</a:t>
            </a:r>
            <a:r>
              <a:rPr lang="en-US" dirty="0">
                <a:latin typeface="+mj-lt"/>
              </a:rPr>
              <a:t> </a:t>
            </a:r>
            <a:r>
              <a:rPr lang="en-US" dirty="0" err="1">
                <a:latin typeface="+mj-lt"/>
              </a:rPr>
              <a:t>ke</a:t>
            </a:r>
            <a:r>
              <a:rPr lang="en-US" dirty="0">
                <a:latin typeface="+mj-lt"/>
              </a:rPr>
              <a:t> </a:t>
            </a:r>
            <a:r>
              <a:rPr lang="en-US" dirty="0" err="1">
                <a:latin typeface="+mj-lt"/>
              </a:rPr>
              <a:t>komputer</a:t>
            </a:r>
            <a:r>
              <a:rPr lang="en-US" dirty="0">
                <a:latin typeface="+mj-lt"/>
              </a:rPr>
              <a:t> lain</a:t>
            </a:r>
          </a:p>
          <a:p>
            <a:pPr marL="0" indent="0" defTabSz="914430">
              <a:buNone/>
            </a:pPr>
            <a:endParaRPr kumimoji="1" lang="en-US" sz="2800" dirty="0">
              <a:latin typeface="+mj-lt"/>
            </a:endParaRPr>
          </a:p>
          <a:p>
            <a:endParaRPr lang="id-ID" sz="2800" dirty="0">
              <a:latin typeface="+mj-lt"/>
            </a:endParaRPr>
          </a:p>
        </p:txBody>
      </p:sp>
      <p:sp>
        <p:nvSpPr>
          <p:cNvPr id="3" name="AutoShape 4"/>
          <p:cNvSpPr>
            <a:spLocks noChangeArrowheads="1"/>
          </p:cNvSpPr>
          <p:nvPr/>
        </p:nvSpPr>
        <p:spPr bwMode="auto">
          <a:xfrm>
            <a:off x="2514600" y="685800"/>
            <a:ext cx="4584887" cy="1000125"/>
          </a:xfrm>
          <a:prstGeom prst="wedgeEllipseCallout">
            <a:avLst>
              <a:gd name="adj1" fmla="val -35815"/>
              <a:gd name="adj2" fmla="val 827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pPr algn="ctr" defTabSz="914430"/>
            <a:r>
              <a:rPr lang="en-US" sz="2300"/>
              <a:t>Hardware </a:t>
            </a:r>
          </a:p>
          <a:p>
            <a:pPr algn="ctr" defTabSz="914430"/>
            <a:r>
              <a:rPr lang="en-US" sz="2300"/>
              <a:t>Komunikasi Data</a:t>
            </a:r>
          </a:p>
        </p:txBody>
      </p:sp>
    </p:spTree>
    <p:extLst>
      <p:ext uri="{BB962C8B-B14F-4D97-AF65-F5344CB8AC3E}">
        <p14:creationId xmlns:p14="http://schemas.microsoft.com/office/powerpoint/2010/main" val="5260346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p:cNvSpPr>
            <a:spLocks noGrp="1"/>
          </p:cNvSpPr>
          <p:nvPr>
            <p:ph type="sldNum" sz="quarter" idx="12"/>
          </p:nvPr>
        </p:nvSpPr>
        <p:spPr/>
        <p:txBody>
          <a:bodyPr/>
          <a:lstStyle/>
          <a:p>
            <a:fld id="{167878D8-1577-41D2-97EA-6AB4B41DBADE}" type="slidenum">
              <a:rPr lang="en-US"/>
              <a:pPr/>
              <a:t>73</a:t>
            </a:fld>
            <a:endParaRPr lang="en-US"/>
          </a:p>
        </p:txBody>
      </p:sp>
      <p:sp>
        <p:nvSpPr>
          <p:cNvPr id="57346" name="Rectangle 2"/>
          <p:cNvSpPr>
            <a:spLocks noGrp="1" noChangeArrowheads="1"/>
          </p:cNvSpPr>
          <p:nvPr>
            <p:ph type="title"/>
          </p:nvPr>
        </p:nvSpPr>
        <p:spPr>
          <a:xfrm>
            <a:off x="443948" y="685800"/>
            <a:ext cx="8229600" cy="1143000"/>
          </a:xfrm>
        </p:spPr>
        <p:txBody>
          <a:bodyPr/>
          <a:lstStyle/>
          <a:p>
            <a:r>
              <a:rPr lang="en-US" dirty="0" err="1">
                <a:solidFill>
                  <a:srgbClr val="FF0000"/>
                </a:solidFill>
                <a:latin typeface="Tempus Sans ITC" pitchFamily="82" charset="0"/>
              </a:rPr>
              <a:t>Komunikasi</a:t>
            </a:r>
            <a:r>
              <a:rPr lang="en-US" dirty="0">
                <a:solidFill>
                  <a:srgbClr val="FF0000"/>
                </a:solidFill>
                <a:latin typeface="Tempus Sans ITC" pitchFamily="82" charset="0"/>
              </a:rPr>
              <a:t> Data </a:t>
            </a:r>
            <a:r>
              <a:rPr lang="en-US" dirty="0" err="1">
                <a:solidFill>
                  <a:srgbClr val="FF0000"/>
                </a:solidFill>
                <a:latin typeface="Tempus Sans ITC" pitchFamily="82" charset="0"/>
              </a:rPr>
              <a:t>dengan</a:t>
            </a:r>
            <a:r>
              <a:rPr lang="en-US" dirty="0">
                <a:solidFill>
                  <a:srgbClr val="FF0000"/>
                </a:solidFill>
                <a:latin typeface="Tempus Sans ITC" pitchFamily="82" charset="0"/>
              </a:rPr>
              <a:t> Modem</a:t>
            </a:r>
          </a:p>
        </p:txBody>
      </p:sp>
      <p:grpSp>
        <p:nvGrpSpPr>
          <p:cNvPr id="57369" name="Group 25"/>
          <p:cNvGrpSpPr>
            <a:grpSpLocks/>
          </p:cNvGrpSpPr>
          <p:nvPr/>
        </p:nvGrpSpPr>
        <p:grpSpPr bwMode="auto">
          <a:xfrm>
            <a:off x="762000" y="2232991"/>
            <a:ext cx="8001000" cy="838200"/>
            <a:chOff x="480" y="2208"/>
            <a:chExt cx="5040" cy="528"/>
          </a:xfrm>
        </p:grpSpPr>
        <p:grpSp>
          <p:nvGrpSpPr>
            <p:cNvPr id="57349" name="Group 5"/>
            <p:cNvGrpSpPr>
              <a:grpSpLocks/>
            </p:cNvGrpSpPr>
            <p:nvPr/>
          </p:nvGrpSpPr>
          <p:grpSpPr bwMode="auto">
            <a:xfrm>
              <a:off x="480" y="2208"/>
              <a:ext cx="960" cy="528"/>
              <a:chOff x="720" y="2208"/>
              <a:chExt cx="960" cy="528"/>
            </a:xfrm>
          </p:grpSpPr>
          <p:sp>
            <p:nvSpPr>
              <p:cNvPr id="57347" name="Rectangle 3"/>
              <p:cNvSpPr>
                <a:spLocks noChangeArrowheads="1"/>
              </p:cNvSpPr>
              <p:nvPr/>
            </p:nvSpPr>
            <p:spPr bwMode="auto">
              <a:xfrm>
                <a:off x="720" y="2208"/>
                <a:ext cx="960"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7348" name="Text Box 4"/>
              <p:cNvSpPr txBox="1">
                <a:spLocks noChangeArrowheads="1"/>
              </p:cNvSpPr>
              <p:nvPr/>
            </p:nvSpPr>
            <p:spPr bwMode="auto">
              <a:xfrm>
                <a:off x="720" y="2304"/>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Komputer</a:t>
                </a:r>
              </a:p>
            </p:txBody>
          </p:sp>
        </p:grpSp>
        <p:grpSp>
          <p:nvGrpSpPr>
            <p:cNvPr id="57350" name="Group 6"/>
            <p:cNvGrpSpPr>
              <a:grpSpLocks/>
            </p:cNvGrpSpPr>
            <p:nvPr/>
          </p:nvGrpSpPr>
          <p:grpSpPr bwMode="auto">
            <a:xfrm>
              <a:off x="4560" y="2208"/>
              <a:ext cx="960" cy="528"/>
              <a:chOff x="720" y="2208"/>
              <a:chExt cx="960" cy="528"/>
            </a:xfrm>
          </p:grpSpPr>
          <p:sp>
            <p:nvSpPr>
              <p:cNvPr id="57351" name="Rectangle 7"/>
              <p:cNvSpPr>
                <a:spLocks noChangeArrowheads="1"/>
              </p:cNvSpPr>
              <p:nvPr/>
            </p:nvSpPr>
            <p:spPr bwMode="auto">
              <a:xfrm>
                <a:off x="720" y="2208"/>
                <a:ext cx="960"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7352" name="Text Box 8"/>
              <p:cNvSpPr txBox="1">
                <a:spLocks noChangeArrowheads="1"/>
              </p:cNvSpPr>
              <p:nvPr/>
            </p:nvSpPr>
            <p:spPr bwMode="auto">
              <a:xfrm>
                <a:off x="720" y="2304"/>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Komputer</a:t>
                </a:r>
              </a:p>
            </p:txBody>
          </p:sp>
        </p:grpSp>
        <p:grpSp>
          <p:nvGrpSpPr>
            <p:cNvPr id="57355" name="Group 11"/>
            <p:cNvGrpSpPr>
              <a:grpSpLocks/>
            </p:cNvGrpSpPr>
            <p:nvPr/>
          </p:nvGrpSpPr>
          <p:grpSpPr bwMode="auto">
            <a:xfrm>
              <a:off x="1728" y="2256"/>
              <a:ext cx="864" cy="480"/>
              <a:chOff x="1968" y="2976"/>
              <a:chExt cx="864" cy="480"/>
            </a:xfrm>
          </p:grpSpPr>
          <p:sp>
            <p:nvSpPr>
              <p:cNvPr id="57353" name="Oval 9"/>
              <p:cNvSpPr>
                <a:spLocks noChangeArrowheads="1"/>
              </p:cNvSpPr>
              <p:nvPr/>
            </p:nvSpPr>
            <p:spPr bwMode="auto">
              <a:xfrm>
                <a:off x="1968" y="2976"/>
                <a:ext cx="864" cy="48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7354" name="Text Box 10"/>
              <p:cNvSpPr txBox="1">
                <a:spLocks noChangeArrowheads="1"/>
              </p:cNvSpPr>
              <p:nvPr/>
            </p:nvSpPr>
            <p:spPr bwMode="auto">
              <a:xfrm>
                <a:off x="2016" y="3072"/>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empus Sans ITC" pitchFamily="82" charset="0"/>
                  </a:rPr>
                  <a:t>Modem</a:t>
                </a:r>
              </a:p>
            </p:txBody>
          </p:sp>
        </p:grpSp>
        <p:grpSp>
          <p:nvGrpSpPr>
            <p:cNvPr id="57356" name="Group 12"/>
            <p:cNvGrpSpPr>
              <a:grpSpLocks/>
            </p:cNvGrpSpPr>
            <p:nvPr/>
          </p:nvGrpSpPr>
          <p:grpSpPr bwMode="auto">
            <a:xfrm>
              <a:off x="3408" y="2256"/>
              <a:ext cx="864" cy="480"/>
              <a:chOff x="1968" y="2976"/>
              <a:chExt cx="864" cy="480"/>
            </a:xfrm>
          </p:grpSpPr>
          <p:sp>
            <p:nvSpPr>
              <p:cNvPr id="57357" name="Oval 13"/>
              <p:cNvSpPr>
                <a:spLocks noChangeArrowheads="1"/>
              </p:cNvSpPr>
              <p:nvPr/>
            </p:nvSpPr>
            <p:spPr bwMode="auto">
              <a:xfrm>
                <a:off x="1968" y="2976"/>
                <a:ext cx="864" cy="48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7358" name="Text Box 14"/>
              <p:cNvSpPr txBox="1">
                <a:spLocks noChangeArrowheads="1"/>
              </p:cNvSpPr>
              <p:nvPr/>
            </p:nvSpPr>
            <p:spPr bwMode="auto">
              <a:xfrm>
                <a:off x="2016" y="3072"/>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empus Sans ITC" pitchFamily="82" charset="0"/>
                  </a:rPr>
                  <a:t>Modem</a:t>
                </a:r>
              </a:p>
            </p:txBody>
          </p:sp>
        </p:grpSp>
        <p:grpSp>
          <p:nvGrpSpPr>
            <p:cNvPr id="57362" name="Group 18"/>
            <p:cNvGrpSpPr>
              <a:grpSpLocks/>
            </p:cNvGrpSpPr>
            <p:nvPr/>
          </p:nvGrpSpPr>
          <p:grpSpPr bwMode="auto">
            <a:xfrm>
              <a:off x="2592" y="2304"/>
              <a:ext cx="816" cy="432"/>
              <a:chOff x="3312" y="3168"/>
              <a:chExt cx="816" cy="432"/>
            </a:xfrm>
          </p:grpSpPr>
          <p:sp>
            <p:nvSpPr>
              <p:cNvPr id="57359" name="AutoShape 15"/>
              <p:cNvSpPr>
                <a:spLocks noChangeArrowheads="1"/>
              </p:cNvSpPr>
              <p:nvPr/>
            </p:nvSpPr>
            <p:spPr bwMode="auto">
              <a:xfrm>
                <a:off x="3312" y="3168"/>
                <a:ext cx="816" cy="432"/>
              </a:xfrm>
              <a:prstGeom prst="leftRightArrow">
                <a:avLst>
                  <a:gd name="adj1" fmla="val 73148"/>
                  <a:gd name="adj2" fmla="val 3781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7360" name="Text Box 16"/>
              <p:cNvSpPr txBox="1">
                <a:spLocks noChangeArrowheads="1"/>
              </p:cNvSpPr>
              <p:nvPr/>
            </p:nvSpPr>
            <p:spPr bwMode="auto">
              <a:xfrm>
                <a:off x="3360" y="321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Saluran</a:t>
                </a:r>
              </a:p>
            </p:txBody>
          </p:sp>
        </p:grpSp>
        <p:grpSp>
          <p:nvGrpSpPr>
            <p:cNvPr id="57365" name="Group 21"/>
            <p:cNvGrpSpPr>
              <a:grpSpLocks/>
            </p:cNvGrpSpPr>
            <p:nvPr/>
          </p:nvGrpSpPr>
          <p:grpSpPr bwMode="auto">
            <a:xfrm flipV="1">
              <a:off x="1440" y="2497"/>
              <a:ext cx="288" cy="47"/>
              <a:chOff x="1344" y="3552"/>
              <a:chExt cx="240" cy="0"/>
            </a:xfrm>
          </p:grpSpPr>
          <p:sp>
            <p:nvSpPr>
              <p:cNvPr id="57363" name="Line 19"/>
              <p:cNvSpPr>
                <a:spLocks noChangeShapeType="1"/>
              </p:cNvSpPr>
              <p:nvPr/>
            </p:nvSpPr>
            <p:spPr bwMode="auto">
              <a:xfrm>
                <a:off x="1344" y="3552"/>
                <a:ext cx="2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57364" name="Line 20"/>
              <p:cNvSpPr>
                <a:spLocks noChangeShapeType="1"/>
              </p:cNvSpPr>
              <p:nvPr/>
            </p:nvSpPr>
            <p:spPr bwMode="auto">
              <a:xfrm>
                <a:off x="1344" y="3552"/>
                <a:ext cx="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grpSp>
        <p:grpSp>
          <p:nvGrpSpPr>
            <p:cNvPr id="57366" name="Group 22"/>
            <p:cNvGrpSpPr>
              <a:grpSpLocks/>
            </p:cNvGrpSpPr>
            <p:nvPr/>
          </p:nvGrpSpPr>
          <p:grpSpPr bwMode="auto">
            <a:xfrm flipV="1">
              <a:off x="4272" y="2496"/>
              <a:ext cx="288" cy="47"/>
              <a:chOff x="1344" y="3552"/>
              <a:chExt cx="240" cy="0"/>
            </a:xfrm>
          </p:grpSpPr>
          <p:sp>
            <p:nvSpPr>
              <p:cNvPr id="57367" name="Line 23"/>
              <p:cNvSpPr>
                <a:spLocks noChangeShapeType="1"/>
              </p:cNvSpPr>
              <p:nvPr/>
            </p:nvSpPr>
            <p:spPr bwMode="auto">
              <a:xfrm>
                <a:off x="1344" y="3552"/>
                <a:ext cx="2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57368" name="Line 24"/>
              <p:cNvSpPr>
                <a:spLocks noChangeShapeType="1"/>
              </p:cNvSpPr>
              <p:nvPr/>
            </p:nvSpPr>
            <p:spPr bwMode="auto">
              <a:xfrm>
                <a:off x="1344" y="3552"/>
                <a:ext cx="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grpSp>
      </p:grpSp>
      <p:grpSp>
        <p:nvGrpSpPr>
          <p:cNvPr id="57372" name="Group 28"/>
          <p:cNvGrpSpPr>
            <a:grpSpLocks/>
          </p:cNvGrpSpPr>
          <p:nvPr/>
        </p:nvGrpSpPr>
        <p:grpSpPr bwMode="auto">
          <a:xfrm>
            <a:off x="2375452" y="3352800"/>
            <a:ext cx="4572000" cy="1600200"/>
            <a:chOff x="1536" y="2976"/>
            <a:chExt cx="2880" cy="1008"/>
          </a:xfrm>
        </p:grpSpPr>
        <p:sp>
          <p:nvSpPr>
            <p:cNvPr id="57370" name="Text Box 26"/>
            <p:cNvSpPr txBox="1">
              <a:spLocks noChangeArrowheads="1"/>
            </p:cNvSpPr>
            <p:nvPr/>
          </p:nvSpPr>
          <p:spPr bwMode="auto">
            <a:xfrm>
              <a:off x="1632" y="3072"/>
              <a:ext cx="273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Tempus Sans ITC" pitchFamily="82" charset="0"/>
                </a:rPr>
                <a:t>Modem selalu dibutuhkan untuk menghubungkan telepon dengan komputer digital</a:t>
              </a:r>
            </a:p>
          </p:txBody>
        </p:sp>
        <p:sp>
          <p:nvSpPr>
            <p:cNvPr id="57371" name="Rectangle 27"/>
            <p:cNvSpPr>
              <a:spLocks noChangeArrowheads="1"/>
            </p:cNvSpPr>
            <p:nvPr/>
          </p:nvSpPr>
          <p:spPr bwMode="auto">
            <a:xfrm>
              <a:off x="1536" y="2976"/>
              <a:ext cx="2880" cy="1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Tree>
    <p:extLst>
      <p:ext uri="{BB962C8B-B14F-4D97-AF65-F5344CB8AC3E}">
        <p14:creationId xmlns:p14="http://schemas.microsoft.com/office/powerpoint/2010/main" val="2646727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5A7CED5-2DFD-4625-ABF4-6DCA9DAA7048}" type="slidenum">
              <a:rPr lang="en-US"/>
              <a:pPr/>
              <a:t>74</a:t>
            </a:fld>
            <a:endParaRPr lang="en-US"/>
          </a:p>
        </p:txBody>
      </p:sp>
      <p:sp>
        <p:nvSpPr>
          <p:cNvPr id="58370" name="Rectangle 2"/>
          <p:cNvSpPr>
            <a:spLocks noGrp="1" noChangeArrowheads="1"/>
          </p:cNvSpPr>
          <p:nvPr>
            <p:ph type="title"/>
          </p:nvPr>
        </p:nvSpPr>
        <p:spPr>
          <a:xfrm>
            <a:off x="381000" y="533400"/>
            <a:ext cx="8229600" cy="1143000"/>
          </a:xfrm>
        </p:spPr>
        <p:txBody>
          <a:bodyPr/>
          <a:lstStyle/>
          <a:p>
            <a:r>
              <a:rPr lang="en-US" b="1" dirty="0">
                <a:solidFill>
                  <a:srgbClr val="FF0000"/>
                </a:solidFill>
                <a:latin typeface="Tempus Sans ITC" pitchFamily="82" charset="0"/>
              </a:rPr>
              <a:t>Hardware </a:t>
            </a:r>
            <a:r>
              <a:rPr lang="en-US" b="1" dirty="0" err="1">
                <a:solidFill>
                  <a:srgbClr val="FF0000"/>
                </a:solidFill>
                <a:latin typeface="Tempus Sans ITC" pitchFamily="82" charset="0"/>
              </a:rPr>
              <a:t>Komunikasi</a:t>
            </a:r>
            <a:endParaRPr lang="en-US" b="1" dirty="0">
              <a:solidFill>
                <a:srgbClr val="FF0000"/>
              </a:solidFill>
              <a:latin typeface="Tempus Sans ITC" pitchFamily="82" charset="0"/>
            </a:endParaRPr>
          </a:p>
        </p:txBody>
      </p:sp>
      <p:sp>
        <p:nvSpPr>
          <p:cNvPr id="58371" name="Rectangle 3"/>
          <p:cNvSpPr>
            <a:spLocks noGrp="1" noChangeArrowheads="1"/>
          </p:cNvSpPr>
          <p:nvPr>
            <p:ph type="body" idx="1"/>
          </p:nvPr>
        </p:nvSpPr>
        <p:spPr/>
        <p:txBody>
          <a:bodyPr/>
          <a:lstStyle/>
          <a:p>
            <a:pPr>
              <a:lnSpc>
                <a:spcPct val="90000"/>
              </a:lnSpc>
            </a:pPr>
            <a:r>
              <a:rPr lang="en-US" b="1" i="1">
                <a:latin typeface="Tempus Sans ITC" pitchFamily="82" charset="0"/>
              </a:rPr>
              <a:t>Router</a:t>
            </a:r>
          </a:p>
          <a:p>
            <a:pPr lvl="1">
              <a:lnSpc>
                <a:spcPct val="90000"/>
              </a:lnSpc>
            </a:pPr>
            <a:r>
              <a:rPr lang="en-US">
                <a:latin typeface="Tempus Sans ITC" pitchFamily="82" charset="0"/>
              </a:rPr>
              <a:t>Alat yang menghubungkan lebih dari satu LAN</a:t>
            </a:r>
          </a:p>
          <a:p>
            <a:pPr lvl="1">
              <a:lnSpc>
                <a:spcPct val="90000"/>
              </a:lnSpc>
            </a:pPr>
            <a:r>
              <a:rPr lang="en-US">
                <a:latin typeface="Tempus Sans ITC" pitchFamily="82" charset="0"/>
              </a:rPr>
              <a:t>Lebih canggih daripada </a:t>
            </a:r>
            <a:r>
              <a:rPr lang="en-US" i="1">
                <a:latin typeface="Tempus Sans ITC" pitchFamily="82" charset="0"/>
              </a:rPr>
              <a:t>bridge</a:t>
            </a:r>
            <a:endParaRPr lang="en-US">
              <a:latin typeface="Tempus Sans ITC" pitchFamily="82" charset="0"/>
            </a:endParaRPr>
          </a:p>
          <a:p>
            <a:pPr lvl="1">
              <a:lnSpc>
                <a:spcPct val="90000"/>
              </a:lnSpc>
            </a:pPr>
            <a:r>
              <a:rPr lang="en-US">
                <a:latin typeface="Tempus Sans ITC" pitchFamily="82" charset="0"/>
              </a:rPr>
              <a:t>Mengolah informasi </a:t>
            </a:r>
            <a:r>
              <a:rPr lang="en-US" i="1">
                <a:latin typeface="Tempus Sans ITC" pitchFamily="82" charset="0"/>
              </a:rPr>
              <a:t>header</a:t>
            </a:r>
            <a:r>
              <a:rPr lang="en-US">
                <a:latin typeface="Tempus Sans ITC" pitchFamily="82" charset="0"/>
              </a:rPr>
              <a:t> dari suatu paket</a:t>
            </a:r>
          </a:p>
          <a:p>
            <a:pPr>
              <a:lnSpc>
                <a:spcPct val="90000"/>
              </a:lnSpc>
            </a:pPr>
            <a:r>
              <a:rPr lang="en-US" b="1" i="1">
                <a:latin typeface="Tempus Sans ITC" pitchFamily="82" charset="0"/>
              </a:rPr>
              <a:t>Switch (Saklar)</a:t>
            </a:r>
          </a:p>
          <a:p>
            <a:pPr lvl="1">
              <a:lnSpc>
                <a:spcPct val="90000"/>
              </a:lnSpc>
            </a:pPr>
            <a:r>
              <a:rPr lang="en-US">
                <a:latin typeface="Tempus Sans ITC" pitchFamily="82" charset="0"/>
              </a:rPr>
              <a:t>Menyaring data yang tidak ditujukan pada suatu komputer dalam jaringan</a:t>
            </a:r>
          </a:p>
        </p:txBody>
      </p:sp>
    </p:spTree>
    <p:extLst>
      <p:ext uri="{BB962C8B-B14F-4D97-AF65-F5344CB8AC3E}">
        <p14:creationId xmlns:p14="http://schemas.microsoft.com/office/powerpoint/2010/main" val="24378488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6C3DD92-0794-4B6F-8592-FAB9390ABF97}" type="slidenum">
              <a:rPr lang="en-US"/>
              <a:pPr/>
              <a:t>75</a:t>
            </a:fld>
            <a:endParaRPr lang="en-US"/>
          </a:p>
        </p:txBody>
      </p:sp>
      <p:sp>
        <p:nvSpPr>
          <p:cNvPr id="59394" name="Rectangle 2"/>
          <p:cNvSpPr>
            <a:spLocks noGrp="1" noChangeArrowheads="1"/>
          </p:cNvSpPr>
          <p:nvPr>
            <p:ph type="title"/>
          </p:nvPr>
        </p:nvSpPr>
        <p:spPr>
          <a:xfrm>
            <a:off x="457200" y="533400"/>
            <a:ext cx="8229600" cy="1143000"/>
          </a:xfrm>
        </p:spPr>
        <p:txBody>
          <a:bodyPr/>
          <a:lstStyle/>
          <a:p>
            <a:r>
              <a:rPr lang="en-US" b="1" dirty="0" err="1">
                <a:solidFill>
                  <a:srgbClr val="FF0000"/>
                </a:solidFill>
                <a:latin typeface="Tempus Sans ITC" pitchFamily="82" charset="0"/>
              </a:rPr>
              <a:t>Hubungan</a:t>
            </a:r>
            <a:r>
              <a:rPr lang="en-US" b="1" dirty="0">
                <a:solidFill>
                  <a:srgbClr val="FF0000"/>
                </a:solidFill>
                <a:latin typeface="Tempus Sans ITC" pitchFamily="82" charset="0"/>
              </a:rPr>
              <a:t> </a:t>
            </a:r>
            <a:r>
              <a:rPr lang="en-US" b="1" dirty="0" err="1">
                <a:solidFill>
                  <a:srgbClr val="FF0000"/>
                </a:solidFill>
                <a:latin typeface="Tempus Sans ITC" pitchFamily="82" charset="0"/>
              </a:rPr>
              <a:t>Komusikasi</a:t>
            </a:r>
            <a:endParaRPr lang="en-US" b="1" dirty="0">
              <a:solidFill>
                <a:srgbClr val="FF0000"/>
              </a:solidFill>
              <a:latin typeface="Tempus Sans ITC" pitchFamily="82" charset="0"/>
            </a:endParaRPr>
          </a:p>
        </p:txBody>
      </p:sp>
      <p:sp>
        <p:nvSpPr>
          <p:cNvPr id="59395" name="Rectangle 3"/>
          <p:cNvSpPr>
            <a:spLocks noGrp="1" noChangeArrowheads="1"/>
          </p:cNvSpPr>
          <p:nvPr>
            <p:ph type="body" idx="1"/>
          </p:nvPr>
        </p:nvSpPr>
        <p:spPr/>
        <p:txBody>
          <a:bodyPr/>
          <a:lstStyle/>
          <a:p>
            <a:r>
              <a:rPr lang="en-US" b="1">
                <a:latin typeface="Tempus Sans ITC" pitchFamily="82" charset="0"/>
              </a:rPr>
              <a:t>Jalur Pribadi</a:t>
            </a:r>
          </a:p>
          <a:p>
            <a:pPr lvl="1"/>
            <a:r>
              <a:rPr lang="en-US">
                <a:latin typeface="Tempus Sans ITC" pitchFamily="82" charset="0"/>
              </a:rPr>
              <a:t>Sirkuit yang selalu terbuka untuk lalu lintas komunikasi</a:t>
            </a:r>
          </a:p>
          <a:p>
            <a:pPr lvl="1"/>
            <a:r>
              <a:rPr lang="en-US">
                <a:latin typeface="Tempus Sans ITC" pitchFamily="82" charset="0"/>
              </a:rPr>
              <a:t>Disebut juga </a:t>
            </a:r>
            <a:r>
              <a:rPr lang="en-US" i="1">
                <a:latin typeface="Tempus Sans ITC" pitchFamily="82" charset="0"/>
              </a:rPr>
              <a:t>leased line</a:t>
            </a:r>
            <a:r>
              <a:rPr lang="en-US">
                <a:latin typeface="Tempus Sans ITC" pitchFamily="82" charset="0"/>
              </a:rPr>
              <a:t> atau </a:t>
            </a:r>
            <a:r>
              <a:rPr lang="en-US" i="1">
                <a:latin typeface="Tempus Sans ITC" pitchFamily="82" charset="0"/>
              </a:rPr>
              <a:t>dedicated line</a:t>
            </a:r>
          </a:p>
          <a:p>
            <a:pPr lvl="1"/>
            <a:r>
              <a:rPr lang="en-US">
                <a:latin typeface="Tempus Sans ITC" pitchFamily="82" charset="0"/>
              </a:rPr>
              <a:t>Ada dua tipe</a:t>
            </a:r>
          </a:p>
          <a:p>
            <a:pPr lvl="2"/>
            <a:r>
              <a:rPr lang="en-US">
                <a:latin typeface="Tempus Sans ITC" pitchFamily="82" charset="0"/>
              </a:rPr>
              <a:t>T-1 kecepatan maksimum 1.5 Mbps</a:t>
            </a:r>
          </a:p>
          <a:p>
            <a:pPr lvl="2"/>
            <a:r>
              <a:rPr lang="en-US">
                <a:latin typeface="Tempus Sans ITC" pitchFamily="82" charset="0"/>
              </a:rPr>
              <a:t>T-3 kecepatan maksimum 43 Mbps</a:t>
            </a:r>
          </a:p>
        </p:txBody>
      </p:sp>
    </p:spTree>
    <p:extLst>
      <p:ext uri="{BB962C8B-B14F-4D97-AF65-F5344CB8AC3E}">
        <p14:creationId xmlns:p14="http://schemas.microsoft.com/office/powerpoint/2010/main" val="34948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BFE69D2-E6A0-4236-A378-B800E049376B}" type="slidenum">
              <a:rPr lang="en-US"/>
              <a:pPr/>
              <a:t>76</a:t>
            </a:fld>
            <a:endParaRPr lang="en-US"/>
          </a:p>
        </p:txBody>
      </p:sp>
      <p:sp>
        <p:nvSpPr>
          <p:cNvPr id="60418" name="Rectangle 2"/>
          <p:cNvSpPr>
            <a:spLocks noGrp="1" noChangeArrowheads="1"/>
          </p:cNvSpPr>
          <p:nvPr>
            <p:ph type="title"/>
          </p:nvPr>
        </p:nvSpPr>
        <p:spPr>
          <a:xfrm>
            <a:off x="228600" y="838200"/>
            <a:ext cx="8229600" cy="1143000"/>
          </a:xfrm>
        </p:spPr>
        <p:txBody>
          <a:bodyPr/>
          <a:lstStyle/>
          <a:p>
            <a:r>
              <a:rPr lang="en-US" b="1" dirty="0" err="1">
                <a:solidFill>
                  <a:srgbClr val="FF0000"/>
                </a:solidFill>
                <a:latin typeface="Tempus Sans ITC" pitchFamily="82" charset="0"/>
              </a:rPr>
              <a:t>Hubungan</a:t>
            </a:r>
            <a:r>
              <a:rPr lang="en-US" b="1" dirty="0">
                <a:solidFill>
                  <a:srgbClr val="FF0000"/>
                </a:solidFill>
                <a:latin typeface="Tempus Sans ITC" pitchFamily="82" charset="0"/>
              </a:rPr>
              <a:t> </a:t>
            </a:r>
            <a:r>
              <a:rPr lang="en-US" b="1" dirty="0" err="1">
                <a:solidFill>
                  <a:srgbClr val="FF0000"/>
                </a:solidFill>
                <a:latin typeface="Tempus Sans ITC" pitchFamily="82" charset="0"/>
              </a:rPr>
              <a:t>Komusikasi</a:t>
            </a:r>
            <a:endParaRPr lang="en-US" b="1" dirty="0">
              <a:solidFill>
                <a:srgbClr val="FF0000"/>
              </a:solidFill>
              <a:latin typeface="Tempus Sans ITC" pitchFamily="82" charset="0"/>
            </a:endParaRPr>
          </a:p>
        </p:txBody>
      </p:sp>
      <p:sp>
        <p:nvSpPr>
          <p:cNvPr id="60419" name="Rectangle 3"/>
          <p:cNvSpPr>
            <a:spLocks noGrp="1" noChangeArrowheads="1"/>
          </p:cNvSpPr>
          <p:nvPr>
            <p:ph type="body" idx="1"/>
          </p:nvPr>
        </p:nvSpPr>
        <p:spPr>
          <a:xfrm>
            <a:off x="457200" y="2133600"/>
            <a:ext cx="8229600" cy="3992563"/>
          </a:xfrm>
        </p:spPr>
        <p:txBody>
          <a:bodyPr/>
          <a:lstStyle/>
          <a:p>
            <a:pPr>
              <a:lnSpc>
                <a:spcPct val="110000"/>
              </a:lnSpc>
            </a:pPr>
            <a:r>
              <a:rPr lang="en-US" b="1" dirty="0" err="1">
                <a:latin typeface="Tempus Sans ITC" pitchFamily="82" charset="0"/>
              </a:rPr>
              <a:t>Jaringan</a:t>
            </a:r>
            <a:r>
              <a:rPr lang="en-US" b="1" dirty="0">
                <a:latin typeface="Tempus Sans ITC" pitchFamily="82" charset="0"/>
              </a:rPr>
              <a:t> Maya </a:t>
            </a:r>
            <a:r>
              <a:rPr lang="en-US" b="1" dirty="0" err="1">
                <a:latin typeface="Tempus Sans ITC" pitchFamily="82" charset="0"/>
              </a:rPr>
              <a:t>Pribadi</a:t>
            </a:r>
            <a:r>
              <a:rPr lang="en-US" b="1" dirty="0">
                <a:latin typeface="Tempus Sans ITC" pitchFamily="82" charset="0"/>
              </a:rPr>
              <a:t> (VPN)</a:t>
            </a:r>
          </a:p>
          <a:p>
            <a:pPr lvl="1">
              <a:lnSpc>
                <a:spcPct val="110000"/>
              </a:lnSpc>
            </a:pPr>
            <a:r>
              <a:rPr lang="en-US" dirty="0">
                <a:latin typeface="Tempus Sans ITC" pitchFamily="82" charset="0"/>
              </a:rPr>
              <a:t>Software </a:t>
            </a:r>
            <a:r>
              <a:rPr lang="en-US" i="1" dirty="0">
                <a:latin typeface="Tempus Sans ITC" pitchFamily="82" charset="0"/>
              </a:rPr>
              <a:t>Tunnel </a:t>
            </a:r>
            <a:r>
              <a:rPr lang="en-US" dirty="0">
                <a:latin typeface="Tempus Sans ITC" pitchFamily="82" charset="0"/>
              </a:rPr>
              <a:t>yang </a:t>
            </a:r>
            <a:r>
              <a:rPr lang="en-US" dirty="0" err="1">
                <a:latin typeface="Tempus Sans ITC" pitchFamily="82" charset="0"/>
              </a:rPr>
              <a:t>membuat</a:t>
            </a:r>
            <a:r>
              <a:rPr lang="en-US" dirty="0">
                <a:latin typeface="Tempus Sans ITC" pitchFamily="82" charset="0"/>
              </a:rPr>
              <a:t> </a:t>
            </a:r>
            <a:r>
              <a:rPr lang="en-US" dirty="0" err="1">
                <a:latin typeface="Tempus Sans ITC" pitchFamily="82" charset="0"/>
              </a:rPr>
              <a:t>hubungan</a:t>
            </a:r>
            <a:r>
              <a:rPr lang="en-US" dirty="0">
                <a:latin typeface="Tempus Sans ITC" pitchFamily="82" charset="0"/>
              </a:rPr>
              <a:t> internet </a:t>
            </a:r>
            <a:r>
              <a:rPr lang="en-US" dirty="0" err="1">
                <a:latin typeface="Tempus Sans ITC" pitchFamily="82" charset="0"/>
              </a:rPr>
              <a:t>menjadi</a:t>
            </a:r>
            <a:r>
              <a:rPr lang="en-US" dirty="0">
                <a:latin typeface="Tempus Sans ITC" pitchFamily="82" charset="0"/>
              </a:rPr>
              <a:t> </a:t>
            </a:r>
            <a:r>
              <a:rPr lang="en-US" dirty="0" err="1">
                <a:latin typeface="Tempus Sans ITC" pitchFamily="82" charset="0"/>
              </a:rPr>
              <a:t>lebih</a:t>
            </a:r>
            <a:r>
              <a:rPr lang="en-US" dirty="0">
                <a:latin typeface="Tempus Sans ITC" pitchFamily="82" charset="0"/>
              </a:rPr>
              <a:t> </a:t>
            </a:r>
            <a:r>
              <a:rPr lang="en-US" dirty="0" err="1">
                <a:latin typeface="Tempus Sans ITC" pitchFamily="82" charset="0"/>
              </a:rPr>
              <a:t>aman</a:t>
            </a:r>
            <a:endParaRPr lang="en-US" dirty="0">
              <a:latin typeface="Tempus Sans ITC" pitchFamily="82" charset="0"/>
            </a:endParaRPr>
          </a:p>
          <a:p>
            <a:pPr lvl="1">
              <a:lnSpc>
                <a:spcPct val="110000"/>
              </a:lnSpc>
            </a:pPr>
            <a:r>
              <a:rPr lang="en-US" dirty="0" err="1">
                <a:latin typeface="Tempus Sans ITC" pitchFamily="82" charset="0"/>
              </a:rPr>
              <a:t>Privasi</a:t>
            </a:r>
            <a:r>
              <a:rPr lang="en-US" dirty="0">
                <a:latin typeface="Tempus Sans ITC" pitchFamily="82" charset="0"/>
              </a:rPr>
              <a:t> </a:t>
            </a:r>
            <a:r>
              <a:rPr lang="en-US" dirty="0" err="1">
                <a:latin typeface="Tempus Sans ITC" pitchFamily="82" charset="0"/>
              </a:rPr>
              <a:t>lebih</a:t>
            </a:r>
            <a:r>
              <a:rPr lang="en-US" dirty="0">
                <a:latin typeface="Tempus Sans ITC" pitchFamily="82" charset="0"/>
              </a:rPr>
              <a:t> </a:t>
            </a:r>
            <a:r>
              <a:rPr lang="en-US" dirty="0" err="1">
                <a:latin typeface="Tempus Sans ITC" pitchFamily="82" charset="0"/>
              </a:rPr>
              <a:t>terjaga</a:t>
            </a:r>
            <a:r>
              <a:rPr lang="en-US" dirty="0">
                <a:latin typeface="Tempus Sans ITC" pitchFamily="82" charset="0"/>
              </a:rPr>
              <a:t> </a:t>
            </a:r>
          </a:p>
          <a:p>
            <a:pPr lvl="1">
              <a:lnSpc>
                <a:spcPct val="110000"/>
              </a:lnSpc>
            </a:pPr>
            <a:r>
              <a:rPr lang="en-US" dirty="0" err="1">
                <a:latin typeface="Tempus Sans ITC" pitchFamily="82" charset="0"/>
              </a:rPr>
              <a:t>Biaya</a:t>
            </a:r>
            <a:r>
              <a:rPr lang="en-US" dirty="0">
                <a:latin typeface="Tempus Sans ITC" pitchFamily="82" charset="0"/>
              </a:rPr>
              <a:t> </a:t>
            </a:r>
            <a:r>
              <a:rPr lang="en-US" dirty="0" err="1">
                <a:latin typeface="Tempus Sans ITC" pitchFamily="82" charset="0"/>
              </a:rPr>
              <a:t>lebih</a:t>
            </a:r>
            <a:r>
              <a:rPr lang="en-US" dirty="0">
                <a:latin typeface="Tempus Sans ITC" pitchFamily="82" charset="0"/>
              </a:rPr>
              <a:t> </a:t>
            </a:r>
            <a:r>
              <a:rPr lang="en-US" dirty="0" err="1">
                <a:latin typeface="Tempus Sans ITC" pitchFamily="82" charset="0"/>
              </a:rPr>
              <a:t>efektif</a:t>
            </a:r>
            <a:r>
              <a:rPr lang="en-US" dirty="0">
                <a:latin typeface="Tempus Sans ITC" pitchFamily="82" charset="0"/>
              </a:rPr>
              <a:t> </a:t>
            </a:r>
            <a:r>
              <a:rPr lang="en-US" dirty="0" err="1">
                <a:latin typeface="Tempus Sans ITC" pitchFamily="82" charset="0"/>
              </a:rPr>
              <a:t>dibandingkan</a:t>
            </a:r>
            <a:r>
              <a:rPr lang="en-US" dirty="0">
                <a:latin typeface="Tempus Sans ITC" pitchFamily="82" charset="0"/>
              </a:rPr>
              <a:t> </a:t>
            </a:r>
            <a:r>
              <a:rPr lang="en-US" dirty="0" err="1">
                <a:latin typeface="Tempus Sans ITC" pitchFamily="82" charset="0"/>
              </a:rPr>
              <a:t>dengan</a:t>
            </a:r>
            <a:r>
              <a:rPr lang="en-US" dirty="0">
                <a:latin typeface="Tempus Sans ITC" pitchFamily="82" charset="0"/>
              </a:rPr>
              <a:t> </a:t>
            </a:r>
            <a:r>
              <a:rPr lang="en-US" dirty="0" err="1">
                <a:latin typeface="Tempus Sans ITC" pitchFamily="82" charset="0"/>
              </a:rPr>
              <a:t>jalur</a:t>
            </a:r>
            <a:r>
              <a:rPr lang="en-US" dirty="0">
                <a:latin typeface="Tempus Sans ITC" pitchFamily="82" charset="0"/>
              </a:rPr>
              <a:t> </a:t>
            </a:r>
            <a:r>
              <a:rPr lang="en-US" dirty="0" err="1">
                <a:latin typeface="Tempus Sans ITC" pitchFamily="82" charset="0"/>
              </a:rPr>
              <a:t>pribadi</a:t>
            </a:r>
            <a:endParaRPr lang="en-US" dirty="0">
              <a:latin typeface="Tempus Sans ITC" pitchFamily="82" charset="0"/>
            </a:endParaRPr>
          </a:p>
        </p:txBody>
      </p:sp>
    </p:spTree>
    <p:extLst>
      <p:ext uri="{BB962C8B-B14F-4D97-AF65-F5344CB8AC3E}">
        <p14:creationId xmlns:p14="http://schemas.microsoft.com/office/powerpoint/2010/main" val="32334456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A7786DB-EED5-4732-A5D1-F5A7D8F49471}" type="slidenum">
              <a:rPr lang="en-US"/>
              <a:pPr/>
              <a:t>77</a:t>
            </a:fld>
            <a:endParaRPr lang="en-US"/>
          </a:p>
        </p:txBody>
      </p:sp>
      <p:sp>
        <p:nvSpPr>
          <p:cNvPr id="61442" name="Rectangle 2"/>
          <p:cNvSpPr>
            <a:spLocks noGrp="1" noChangeArrowheads="1"/>
          </p:cNvSpPr>
          <p:nvPr>
            <p:ph type="title"/>
          </p:nvPr>
        </p:nvSpPr>
        <p:spPr>
          <a:xfrm>
            <a:off x="457200" y="457200"/>
            <a:ext cx="8229600" cy="1143000"/>
          </a:xfrm>
        </p:spPr>
        <p:txBody>
          <a:bodyPr/>
          <a:lstStyle/>
          <a:p>
            <a:r>
              <a:rPr lang="en-US" b="1" dirty="0" err="1">
                <a:solidFill>
                  <a:srgbClr val="FF0000"/>
                </a:solidFill>
                <a:latin typeface="Tempus Sans ITC" pitchFamily="82" charset="0"/>
              </a:rPr>
              <a:t>Manajemen</a:t>
            </a:r>
            <a:r>
              <a:rPr lang="en-US" b="1" dirty="0">
                <a:solidFill>
                  <a:srgbClr val="FF0000"/>
                </a:solidFill>
                <a:latin typeface="Tempus Sans ITC" pitchFamily="82" charset="0"/>
              </a:rPr>
              <a:t> </a:t>
            </a:r>
            <a:r>
              <a:rPr lang="en-US" b="1" dirty="0" err="1">
                <a:solidFill>
                  <a:srgbClr val="FF0000"/>
                </a:solidFill>
                <a:latin typeface="Tempus Sans ITC" pitchFamily="82" charset="0"/>
              </a:rPr>
              <a:t>Jaringan</a:t>
            </a:r>
            <a:endParaRPr lang="en-US" b="1" dirty="0">
              <a:solidFill>
                <a:srgbClr val="FF0000"/>
              </a:solidFill>
              <a:latin typeface="Tempus Sans ITC" pitchFamily="82" charset="0"/>
            </a:endParaRPr>
          </a:p>
        </p:txBody>
      </p:sp>
      <p:sp>
        <p:nvSpPr>
          <p:cNvPr id="61443" name="Rectangle 3"/>
          <p:cNvSpPr>
            <a:spLocks noGrp="1" noChangeArrowheads="1"/>
          </p:cNvSpPr>
          <p:nvPr>
            <p:ph type="body" idx="1"/>
          </p:nvPr>
        </p:nvSpPr>
        <p:spPr>
          <a:xfrm>
            <a:off x="457200" y="1752600"/>
            <a:ext cx="8229600" cy="4373563"/>
          </a:xfrm>
        </p:spPr>
        <p:txBody>
          <a:bodyPr/>
          <a:lstStyle/>
          <a:p>
            <a:pPr>
              <a:lnSpc>
                <a:spcPct val="90000"/>
              </a:lnSpc>
            </a:pPr>
            <a:r>
              <a:rPr lang="en-US" sz="2800" b="1" dirty="0" err="1">
                <a:latin typeface="Tempus Sans ITC" pitchFamily="82" charset="0"/>
              </a:rPr>
              <a:t>Merupakan</a:t>
            </a:r>
            <a:r>
              <a:rPr lang="en-US" sz="2800" b="1" dirty="0">
                <a:latin typeface="Tempus Sans ITC" pitchFamily="82" charset="0"/>
              </a:rPr>
              <a:t> </a:t>
            </a:r>
            <a:r>
              <a:rPr lang="en-US" sz="2800" b="1" dirty="0" err="1">
                <a:latin typeface="Tempus Sans ITC" pitchFamily="82" charset="0"/>
              </a:rPr>
              <a:t>sistem</a:t>
            </a:r>
            <a:r>
              <a:rPr lang="en-US" sz="2800" b="1" dirty="0">
                <a:latin typeface="Tempus Sans ITC" pitchFamily="82" charset="0"/>
              </a:rPr>
              <a:t> </a:t>
            </a:r>
            <a:r>
              <a:rPr lang="en-US" sz="2800" b="1" dirty="0" err="1">
                <a:latin typeface="Tempus Sans ITC" pitchFamily="82" charset="0"/>
              </a:rPr>
              <a:t>saraf</a:t>
            </a:r>
            <a:r>
              <a:rPr lang="en-US" sz="2800" b="1" dirty="0">
                <a:latin typeface="Tempus Sans ITC" pitchFamily="82" charset="0"/>
              </a:rPr>
              <a:t> </a:t>
            </a:r>
            <a:r>
              <a:rPr lang="en-US" sz="2800" b="1" dirty="0" err="1">
                <a:latin typeface="Tempus Sans ITC" pitchFamily="82" charset="0"/>
              </a:rPr>
              <a:t>dari</a:t>
            </a:r>
            <a:r>
              <a:rPr lang="en-US" sz="2800" b="1" dirty="0">
                <a:latin typeface="Tempus Sans ITC" pitchFamily="82" charset="0"/>
              </a:rPr>
              <a:t> </a:t>
            </a:r>
            <a:r>
              <a:rPr lang="en-US" sz="2800" b="1" dirty="0" err="1">
                <a:latin typeface="Tempus Sans ITC" pitchFamily="82" charset="0"/>
              </a:rPr>
              <a:t>suatu</a:t>
            </a:r>
            <a:r>
              <a:rPr lang="en-US" sz="2800" b="1" dirty="0">
                <a:latin typeface="Tempus Sans ITC" pitchFamily="82" charset="0"/>
              </a:rPr>
              <a:t> </a:t>
            </a:r>
            <a:r>
              <a:rPr lang="en-US" sz="2800" b="1" dirty="0" err="1">
                <a:latin typeface="Tempus Sans ITC" pitchFamily="82" charset="0"/>
              </a:rPr>
              <a:t>organisasi</a:t>
            </a:r>
            <a:endParaRPr lang="en-US" sz="2800" b="1" dirty="0">
              <a:latin typeface="Tempus Sans ITC" pitchFamily="82" charset="0"/>
            </a:endParaRPr>
          </a:p>
          <a:p>
            <a:pPr>
              <a:lnSpc>
                <a:spcPct val="90000"/>
              </a:lnSpc>
            </a:pPr>
            <a:r>
              <a:rPr lang="en-US" sz="2800" b="1" dirty="0" err="1">
                <a:latin typeface="Tempus Sans ITC" pitchFamily="82" charset="0"/>
              </a:rPr>
              <a:t>Perencanaan</a:t>
            </a:r>
            <a:r>
              <a:rPr lang="en-US" sz="2800" b="1" dirty="0">
                <a:latin typeface="Tempus Sans ITC" pitchFamily="82" charset="0"/>
              </a:rPr>
              <a:t> </a:t>
            </a:r>
            <a:r>
              <a:rPr lang="en-US" sz="2800" b="1" dirty="0" err="1">
                <a:latin typeface="Tempus Sans ITC" pitchFamily="82" charset="0"/>
              </a:rPr>
              <a:t>Jaringan</a:t>
            </a:r>
            <a:endParaRPr lang="en-US" sz="2800" b="1" dirty="0">
              <a:latin typeface="Tempus Sans ITC" pitchFamily="82" charset="0"/>
            </a:endParaRPr>
          </a:p>
          <a:p>
            <a:pPr lvl="1">
              <a:lnSpc>
                <a:spcPct val="90000"/>
              </a:lnSpc>
            </a:pPr>
            <a:r>
              <a:rPr lang="en-US" dirty="0" err="1">
                <a:latin typeface="Tempus Sans ITC" pitchFamily="82" charset="0"/>
              </a:rPr>
              <a:t>Mengantisipasi</a:t>
            </a:r>
            <a:r>
              <a:rPr lang="en-US" dirty="0">
                <a:latin typeface="Tempus Sans ITC" pitchFamily="82" charset="0"/>
              </a:rPr>
              <a:t> </a:t>
            </a:r>
            <a:r>
              <a:rPr lang="en-US" dirty="0" err="1">
                <a:latin typeface="Tempus Sans ITC" pitchFamily="82" charset="0"/>
              </a:rPr>
              <a:t>kebutuhan</a:t>
            </a:r>
            <a:r>
              <a:rPr lang="en-US" dirty="0">
                <a:latin typeface="Tempus Sans ITC" pitchFamily="82" charset="0"/>
              </a:rPr>
              <a:t> </a:t>
            </a:r>
            <a:r>
              <a:rPr lang="en-US" dirty="0" err="1">
                <a:latin typeface="Tempus Sans ITC" pitchFamily="82" charset="0"/>
              </a:rPr>
              <a:t>jaringan</a:t>
            </a:r>
            <a:r>
              <a:rPr lang="en-US" dirty="0">
                <a:latin typeface="Tempus Sans ITC" pitchFamily="82" charset="0"/>
              </a:rPr>
              <a:t> </a:t>
            </a:r>
            <a:r>
              <a:rPr lang="en-US" dirty="0" err="1">
                <a:latin typeface="Tempus Sans ITC" pitchFamily="82" charset="0"/>
              </a:rPr>
              <a:t>perusahaan</a:t>
            </a:r>
            <a:endParaRPr lang="en-US" dirty="0">
              <a:latin typeface="Tempus Sans ITC" pitchFamily="82" charset="0"/>
            </a:endParaRPr>
          </a:p>
          <a:p>
            <a:pPr lvl="1">
              <a:lnSpc>
                <a:spcPct val="90000"/>
              </a:lnSpc>
            </a:pPr>
            <a:r>
              <a:rPr lang="en-US" dirty="0" err="1">
                <a:latin typeface="Tempus Sans ITC" pitchFamily="82" charset="0"/>
              </a:rPr>
              <a:t>Memantau</a:t>
            </a:r>
            <a:r>
              <a:rPr lang="en-US" dirty="0">
                <a:latin typeface="Tempus Sans ITC" pitchFamily="82" charset="0"/>
              </a:rPr>
              <a:t> </a:t>
            </a:r>
            <a:r>
              <a:rPr lang="en-US" dirty="0" err="1">
                <a:latin typeface="Tempus Sans ITC" pitchFamily="82" charset="0"/>
              </a:rPr>
              <a:t>kinerja</a:t>
            </a:r>
            <a:endParaRPr lang="en-US" dirty="0">
              <a:latin typeface="Tempus Sans ITC" pitchFamily="82" charset="0"/>
            </a:endParaRPr>
          </a:p>
          <a:p>
            <a:pPr>
              <a:lnSpc>
                <a:spcPct val="90000"/>
              </a:lnSpc>
            </a:pPr>
            <a:r>
              <a:rPr lang="en-US" sz="2800" b="1" dirty="0" err="1">
                <a:latin typeface="Tempus Sans ITC" pitchFamily="82" charset="0"/>
              </a:rPr>
              <a:t>Kendali</a:t>
            </a:r>
            <a:r>
              <a:rPr lang="en-US" sz="2800" b="1" dirty="0">
                <a:latin typeface="Tempus Sans ITC" pitchFamily="82" charset="0"/>
              </a:rPr>
              <a:t> </a:t>
            </a:r>
            <a:r>
              <a:rPr lang="en-US" sz="2800" b="1" dirty="0" err="1">
                <a:latin typeface="Tempus Sans ITC" pitchFamily="82" charset="0"/>
              </a:rPr>
              <a:t>Jaringan</a:t>
            </a:r>
            <a:endParaRPr lang="en-US" sz="2800" b="1" dirty="0">
              <a:latin typeface="Tempus Sans ITC" pitchFamily="82" charset="0"/>
            </a:endParaRPr>
          </a:p>
          <a:p>
            <a:pPr lvl="1">
              <a:lnSpc>
                <a:spcPct val="90000"/>
              </a:lnSpc>
            </a:pPr>
            <a:r>
              <a:rPr lang="en-US" dirty="0" err="1">
                <a:latin typeface="Tempus Sans ITC" pitchFamily="82" charset="0"/>
              </a:rPr>
              <a:t>Menentukan</a:t>
            </a:r>
            <a:r>
              <a:rPr lang="en-US" dirty="0">
                <a:latin typeface="Tempus Sans ITC" pitchFamily="82" charset="0"/>
              </a:rPr>
              <a:t> </a:t>
            </a:r>
            <a:r>
              <a:rPr lang="en-US" dirty="0" err="1">
                <a:latin typeface="Tempus Sans ITC" pitchFamily="82" charset="0"/>
              </a:rPr>
              <a:t>letak</a:t>
            </a:r>
            <a:r>
              <a:rPr lang="en-US" dirty="0">
                <a:latin typeface="Tempus Sans ITC" pitchFamily="82" charset="0"/>
              </a:rPr>
              <a:t> </a:t>
            </a:r>
            <a:r>
              <a:rPr lang="en-US" dirty="0" err="1">
                <a:latin typeface="Tempus Sans ITC" pitchFamily="82" charset="0"/>
              </a:rPr>
              <a:t>kesalahan</a:t>
            </a:r>
            <a:endParaRPr lang="en-US" dirty="0">
              <a:latin typeface="Tempus Sans ITC" pitchFamily="82" charset="0"/>
            </a:endParaRPr>
          </a:p>
          <a:p>
            <a:pPr lvl="2">
              <a:lnSpc>
                <a:spcPct val="90000"/>
              </a:lnSpc>
            </a:pPr>
            <a:r>
              <a:rPr lang="en-US" dirty="0" err="1">
                <a:latin typeface="Tempus Sans ITC" pitchFamily="82" charset="0"/>
              </a:rPr>
              <a:t>Kesalahan</a:t>
            </a:r>
            <a:r>
              <a:rPr lang="en-US" dirty="0">
                <a:latin typeface="Tempus Sans ITC" pitchFamily="82" charset="0"/>
              </a:rPr>
              <a:t> </a:t>
            </a:r>
            <a:r>
              <a:rPr lang="en-US" dirty="0" err="1">
                <a:latin typeface="Tempus Sans ITC" pitchFamily="82" charset="0"/>
              </a:rPr>
              <a:t>dalam</a:t>
            </a:r>
            <a:r>
              <a:rPr lang="en-US" dirty="0">
                <a:latin typeface="Tempus Sans ITC" pitchFamily="82" charset="0"/>
              </a:rPr>
              <a:t> </a:t>
            </a:r>
            <a:r>
              <a:rPr lang="en-US" dirty="0" err="1">
                <a:latin typeface="Tempus Sans ITC" pitchFamily="82" charset="0"/>
              </a:rPr>
              <a:t>komunikasi</a:t>
            </a:r>
            <a:r>
              <a:rPr lang="en-US" dirty="0">
                <a:latin typeface="Tempus Sans ITC" pitchFamily="82" charset="0"/>
              </a:rPr>
              <a:t> data</a:t>
            </a:r>
          </a:p>
          <a:p>
            <a:pPr lvl="2">
              <a:lnSpc>
                <a:spcPct val="90000"/>
              </a:lnSpc>
            </a:pPr>
            <a:r>
              <a:rPr lang="en-US" dirty="0" err="1">
                <a:latin typeface="Tempus Sans ITC" pitchFamily="82" charset="0"/>
              </a:rPr>
              <a:t>Memberi</a:t>
            </a:r>
            <a:r>
              <a:rPr lang="en-US" dirty="0">
                <a:latin typeface="Tempus Sans ITC" pitchFamily="82" charset="0"/>
              </a:rPr>
              <a:t> </a:t>
            </a:r>
            <a:r>
              <a:rPr lang="en-US" dirty="0" err="1">
                <a:latin typeface="Tempus Sans ITC" pitchFamily="82" charset="0"/>
              </a:rPr>
              <a:t>peringatan</a:t>
            </a:r>
            <a:r>
              <a:rPr lang="en-US" dirty="0">
                <a:latin typeface="Tempus Sans ITC" pitchFamily="82" charset="0"/>
              </a:rPr>
              <a:t> </a:t>
            </a:r>
            <a:r>
              <a:rPr lang="en-US" dirty="0" err="1">
                <a:latin typeface="Tempus Sans ITC" pitchFamily="82" charset="0"/>
              </a:rPr>
              <a:t>kemungkinan</a:t>
            </a:r>
            <a:r>
              <a:rPr lang="en-US" dirty="0">
                <a:latin typeface="Tempus Sans ITC" pitchFamily="82" charset="0"/>
              </a:rPr>
              <a:t> </a:t>
            </a:r>
            <a:r>
              <a:rPr lang="en-US" dirty="0" err="1">
                <a:latin typeface="Tempus Sans ITC" pitchFamily="82" charset="0"/>
              </a:rPr>
              <a:t>adanya</a:t>
            </a:r>
            <a:r>
              <a:rPr lang="en-US" dirty="0">
                <a:latin typeface="Tempus Sans ITC" pitchFamily="82" charset="0"/>
              </a:rPr>
              <a:t> </a:t>
            </a:r>
            <a:r>
              <a:rPr lang="en-US" dirty="0" err="1">
                <a:latin typeface="Tempus Sans ITC" pitchFamily="82" charset="0"/>
              </a:rPr>
              <a:t>kesalahan</a:t>
            </a:r>
            <a:endParaRPr lang="en-US" dirty="0">
              <a:latin typeface="Tempus Sans ITC" pitchFamily="82" charset="0"/>
            </a:endParaRPr>
          </a:p>
          <a:p>
            <a:pPr>
              <a:lnSpc>
                <a:spcPct val="90000"/>
              </a:lnSpc>
            </a:pPr>
            <a:endParaRPr lang="en-US" sz="2800" dirty="0">
              <a:latin typeface="Tempus Sans ITC" pitchFamily="82" charset="0"/>
            </a:endParaRPr>
          </a:p>
        </p:txBody>
      </p:sp>
    </p:spTree>
    <p:extLst>
      <p:ext uri="{BB962C8B-B14F-4D97-AF65-F5344CB8AC3E}">
        <p14:creationId xmlns:p14="http://schemas.microsoft.com/office/powerpoint/2010/main" val="19623019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EB21BC5-B233-462B-AEE3-DBE33C92DB32}" type="slidenum">
              <a:rPr lang="en-US"/>
              <a:pPr/>
              <a:t>78</a:t>
            </a:fld>
            <a:endParaRPr lang="en-US"/>
          </a:p>
        </p:txBody>
      </p:sp>
      <p:sp>
        <p:nvSpPr>
          <p:cNvPr id="63490" name="Rectangle 2"/>
          <p:cNvSpPr>
            <a:spLocks noGrp="1" noChangeArrowheads="1"/>
          </p:cNvSpPr>
          <p:nvPr>
            <p:ph type="title"/>
          </p:nvPr>
        </p:nvSpPr>
        <p:spPr>
          <a:xfrm>
            <a:off x="457200" y="609600"/>
            <a:ext cx="8229600" cy="1143000"/>
          </a:xfrm>
        </p:spPr>
        <p:txBody>
          <a:bodyPr/>
          <a:lstStyle/>
          <a:p>
            <a:r>
              <a:rPr lang="en-US" b="1" dirty="0" err="1">
                <a:solidFill>
                  <a:srgbClr val="FF0000"/>
                </a:solidFill>
                <a:latin typeface="Tempus Sans ITC" pitchFamily="82" charset="0"/>
              </a:rPr>
              <a:t>Manajemen</a:t>
            </a:r>
            <a:r>
              <a:rPr lang="en-US" b="1" dirty="0">
                <a:solidFill>
                  <a:srgbClr val="FF0000"/>
                </a:solidFill>
                <a:latin typeface="Tempus Sans ITC" pitchFamily="82" charset="0"/>
              </a:rPr>
              <a:t> </a:t>
            </a:r>
            <a:r>
              <a:rPr lang="en-US" b="1" dirty="0" err="1">
                <a:solidFill>
                  <a:srgbClr val="FF0000"/>
                </a:solidFill>
                <a:latin typeface="Tempus Sans ITC" pitchFamily="82" charset="0"/>
              </a:rPr>
              <a:t>Jaringan</a:t>
            </a:r>
            <a:endParaRPr lang="en-US" b="1" dirty="0">
              <a:solidFill>
                <a:srgbClr val="FF0000"/>
              </a:solidFill>
              <a:latin typeface="Tempus Sans ITC" pitchFamily="82" charset="0"/>
            </a:endParaRPr>
          </a:p>
        </p:txBody>
      </p:sp>
      <p:sp>
        <p:nvSpPr>
          <p:cNvPr id="63491" name="Rectangle 3"/>
          <p:cNvSpPr>
            <a:spLocks noGrp="1" noChangeArrowheads="1"/>
          </p:cNvSpPr>
          <p:nvPr>
            <p:ph type="body" idx="1"/>
          </p:nvPr>
        </p:nvSpPr>
        <p:spPr/>
        <p:txBody>
          <a:bodyPr/>
          <a:lstStyle/>
          <a:p>
            <a:pPr>
              <a:lnSpc>
                <a:spcPct val="90000"/>
              </a:lnSpc>
            </a:pPr>
            <a:r>
              <a:rPr lang="en-US" sz="2800" b="1">
                <a:latin typeface="Tempus Sans ITC" pitchFamily="82" charset="0"/>
              </a:rPr>
              <a:t>Manajer Jaringan</a:t>
            </a:r>
          </a:p>
          <a:p>
            <a:pPr lvl="1">
              <a:lnSpc>
                <a:spcPct val="90000"/>
              </a:lnSpc>
            </a:pPr>
            <a:r>
              <a:rPr lang="en-US">
                <a:latin typeface="Tempus Sans ITC" pitchFamily="82" charset="0"/>
              </a:rPr>
              <a:t>Merencanakan, menerapkan, mengoperasikan, dan mengendalikan jaringan komunikasi data suatu perusahaan</a:t>
            </a:r>
          </a:p>
          <a:p>
            <a:pPr>
              <a:lnSpc>
                <a:spcPct val="90000"/>
              </a:lnSpc>
            </a:pPr>
            <a:r>
              <a:rPr lang="en-US" sz="2800" b="1">
                <a:latin typeface="Tempus Sans ITC" pitchFamily="82" charset="0"/>
              </a:rPr>
              <a:t>Staf</a:t>
            </a:r>
          </a:p>
          <a:p>
            <a:pPr lvl="1">
              <a:lnSpc>
                <a:spcPct val="80000"/>
              </a:lnSpc>
            </a:pPr>
            <a:r>
              <a:rPr lang="en-US">
                <a:latin typeface="Tempus Sans ITC" pitchFamily="82" charset="0"/>
              </a:rPr>
              <a:t>Analis jaringan (sejenis analis sistem)</a:t>
            </a:r>
          </a:p>
          <a:p>
            <a:pPr lvl="1">
              <a:lnSpc>
                <a:spcPct val="80000"/>
              </a:lnSpc>
            </a:pPr>
            <a:r>
              <a:rPr lang="en-US">
                <a:latin typeface="Tempus Sans ITC" pitchFamily="82" charset="0"/>
              </a:rPr>
              <a:t>Analis software</a:t>
            </a:r>
          </a:p>
          <a:p>
            <a:pPr lvl="1">
              <a:lnSpc>
                <a:spcPct val="80000"/>
              </a:lnSpc>
            </a:pPr>
            <a:r>
              <a:rPr lang="en-US">
                <a:latin typeface="Tempus Sans ITC" pitchFamily="82" charset="0"/>
              </a:rPr>
              <a:t>Teknisi Komunikasi Data (khusus untuk hardware)</a:t>
            </a:r>
          </a:p>
          <a:p>
            <a:pPr lvl="1">
              <a:lnSpc>
                <a:spcPct val="80000"/>
              </a:lnSpc>
            </a:pPr>
            <a:r>
              <a:rPr lang="en-US">
                <a:latin typeface="Tempus Sans ITC" pitchFamily="82" charset="0"/>
              </a:rPr>
              <a:t>Manajer LAN</a:t>
            </a:r>
          </a:p>
        </p:txBody>
      </p:sp>
    </p:spTree>
    <p:extLst>
      <p:ext uri="{BB962C8B-B14F-4D97-AF65-F5344CB8AC3E}">
        <p14:creationId xmlns:p14="http://schemas.microsoft.com/office/powerpoint/2010/main" val="42904182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5FD8C1-F02E-4685-8B35-F82775972F72}" type="slidenum">
              <a:rPr lang="en-US"/>
              <a:pPr/>
              <a:t>79</a:t>
            </a:fld>
            <a:endParaRPr lang="en-US"/>
          </a:p>
        </p:txBody>
      </p:sp>
      <p:sp>
        <p:nvSpPr>
          <p:cNvPr id="64514" name="Rectangle 2"/>
          <p:cNvSpPr>
            <a:spLocks noGrp="1" noChangeArrowheads="1"/>
          </p:cNvSpPr>
          <p:nvPr>
            <p:ph type="title"/>
          </p:nvPr>
        </p:nvSpPr>
        <p:spPr>
          <a:xfrm>
            <a:off x="381000" y="381000"/>
            <a:ext cx="8229600" cy="1143000"/>
          </a:xfrm>
        </p:spPr>
        <p:txBody>
          <a:bodyPr/>
          <a:lstStyle/>
          <a:p>
            <a:r>
              <a:rPr lang="en-US" b="1" dirty="0" err="1">
                <a:solidFill>
                  <a:srgbClr val="FF0000"/>
                </a:solidFill>
                <a:latin typeface="Tempus Sans ITC" pitchFamily="82" charset="0"/>
              </a:rPr>
              <a:t>Jaringan</a:t>
            </a:r>
            <a:r>
              <a:rPr lang="en-US" b="1" dirty="0">
                <a:solidFill>
                  <a:srgbClr val="FF0000"/>
                </a:solidFill>
                <a:latin typeface="Tempus Sans ITC" pitchFamily="82" charset="0"/>
              </a:rPr>
              <a:t> </a:t>
            </a:r>
            <a:r>
              <a:rPr lang="en-US" b="1" dirty="0" err="1">
                <a:solidFill>
                  <a:srgbClr val="FF0000"/>
                </a:solidFill>
                <a:latin typeface="Tempus Sans ITC" pitchFamily="82" charset="0"/>
              </a:rPr>
              <a:t>Nirkabel</a:t>
            </a:r>
            <a:endParaRPr lang="en-US" b="1" dirty="0">
              <a:solidFill>
                <a:srgbClr val="FF0000"/>
              </a:solidFill>
              <a:latin typeface="Tempus Sans ITC" pitchFamily="82" charset="0"/>
            </a:endParaRPr>
          </a:p>
        </p:txBody>
      </p:sp>
      <p:sp>
        <p:nvSpPr>
          <p:cNvPr id="64515" name="Rectangle 3"/>
          <p:cNvSpPr>
            <a:spLocks noGrp="1" noChangeArrowheads="1"/>
          </p:cNvSpPr>
          <p:nvPr>
            <p:ph type="body" idx="1"/>
          </p:nvPr>
        </p:nvSpPr>
        <p:spPr/>
        <p:txBody>
          <a:bodyPr/>
          <a:lstStyle/>
          <a:p>
            <a:r>
              <a:rPr lang="en-US" b="1">
                <a:latin typeface="Tempus Sans ITC" pitchFamily="82" charset="0"/>
              </a:rPr>
              <a:t>Jaringan Selular</a:t>
            </a:r>
          </a:p>
          <a:p>
            <a:pPr lvl="1"/>
            <a:r>
              <a:rPr lang="en-US">
                <a:latin typeface="Tempus Sans ITC" pitchFamily="82" charset="0"/>
              </a:rPr>
              <a:t>Telepon genggam</a:t>
            </a:r>
          </a:p>
          <a:p>
            <a:pPr lvl="1"/>
            <a:r>
              <a:rPr lang="en-US">
                <a:latin typeface="Tempus Sans ITC" pitchFamily="82" charset="0"/>
              </a:rPr>
              <a:t>Terutama untuk suara</a:t>
            </a:r>
          </a:p>
          <a:p>
            <a:r>
              <a:rPr lang="en-US" b="1">
                <a:latin typeface="Tempus Sans ITC" pitchFamily="82" charset="0"/>
              </a:rPr>
              <a:t>LAN Nirkabel</a:t>
            </a:r>
          </a:p>
          <a:p>
            <a:pPr lvl="1"/>
            <a:r>
              <a:rPr lang="en-US">
                <a:latin typeface="Tempus Sans ITC" pitchFamily="82" charset="0"/>
              </a:rPr>
              <a:t>Perluasan dari LAN biasa</a:t>
            </a:r>
          </a:p>
          <a:p>
            <a:r>
              <a:rPr lang="en-US" b="1">
                <a:latin typeface="Tempus Sans ITC" pitchFamily="82" charset="0"/>
              </a:rPr>
              <a:t>WAN Nirkabel</a:t>
            </a:r>
          </a:p>
          <a:p>
            <a:pPr lvl="1"/>
            <a:r>
              <a:rPr lang="en-US">
                <a:latin typeface="Tempus Sans ITC" pitchFamily="82" charset="0"/>
              </a:rPr>
              <a:t>Mencakup satu wilayah (negara)</a:t>
            </a:r>
          </a:p>
        </p:txBody>
      </p:sp>
    </p:spTree>
    <p:extLst>
      <p:ext uri="{BB962C8B-B14F-4D97-AF65-F5344CB8AC3E}">
        <p14:creationId xmlns:p14="http://schemas.microsoft.com/office/powerpoint/2010/main" val="347151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6147"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6148"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47AB84AF-609A-4E93-BDFE-E0AA638CE8CA}" type="slidenum">
              <a:rPr lang="en-US" sz="900"/>
              <a:pPr/>
              <a:t>8</a:t>
            </a:fld>
            <a:endParaRPr lang="en-US" sz="900"/>
          </a:p>
        </p:txBody>
      </p:sp>
      <p:sp>
        <p:nvSpPr>
          <p:cNvPr id="6149" name="Rectangle 6"/>
          <p:cNvSpPr>
            <a:spLocks noGrp="1" noChangeArrowheads="1"/>
          </p:cNvSpPr>
          <p:nvPr>
            <p:ph type="title"/>
          </p:nvPr>
        </p:nvSpPr>
        <p:spPr/>
        <p:txBody>
          <a:bodyPr/>
          <a:lstStyle/>
          <a:p>
            <a:pPr eaLnBrk="1" hangingPunct="1"/>
            <a:r>
              <a:rPr lang="en-US" sz="3400" b="1" dirty="0">
                <a:solidFill>
                  <a:srgbClr val="FF0000"/>
                </a:solidFill>
              </a:rPr>
              <a:t>SISTEM KOMPUTER</a:t>
            </a:r>
          </a:p>
        </p:txBody>
      </p:sp>
      <p:sp>
        <p:nvSpPr>
          <p:cNvPr id="6150" name="Rectangle 7"/>
          <p:cNvSpPr>
            <a:spLocks noGrp="1" noChangeArrowheads="1"/>
          </p:cNvSpPr>
          <p:nvPr>
            <p:ph type="body" idx="1"/>
          </p:nvPr>
        </p:nvSpPr>
        <p:spPr>
          <a:xfrm>
            <a:off x="914400" y="2557718"/>
            <a:ext cx="7847525" cy="3353098"/>
          </a:xfrm>
        </p:spPr>
        <p:txBody>
          <a:bodyPr/>
          <a:lstStyle/>
          <a:p>
            <a:pPr eaLnBrk="1" hangingPunct="1">
              <a:lnSpc>
                <a:spcPct val="90000"/>
              </a:lnSpc>
            </a:pPr>
            <a:r>
              <a:rPr lang="en-US" sz="2400" b="1" dirty="0"/>
              <a:t>HARDWARE</a:t>
            </a:r>
          </a:p>
          <a:p>
            <a:pPr eaLnBrk="1" hangingPunct="1">
              <a:lnSpc>
                <a:spcPct val="90000"/>
              </a:lnSpc>
              <a:buFontTx/>
              <a:buNone/>
            </a:pPr>
            <a:r>
              <a:rPr lang="en-US" sz="2400" dirty="0"/>
              <a:t>	</a:t>
            </a:r>
            <a:r>
              <a:rPr lang="en-US" sz="2400" dirty="0" err="1" smtClean="0"/>
              <a:t>Peralatan</a:t>
            </a:r>
            <a:r>
              <a:rPr lang="en-US" sz="2400" dirty="0" smtClean="0"/>
              <a:t> </a:t>
            </a:r>
            <a:r>
              <a:rPr lang="en-US" sz="2400" dirty="0" err="1"/>
              <a:t>dari</a:t>
            </a:r>
            <a:r>
              <a:rPr lang="en-US" sz="2400" dirty="0"/>
              <a:t> </a:t>
            </a:r>
            <a:r>
              <a:rPr lang="en-US" sz="2400" dirty="0" err="1"/>
              <a:t>sistem</a:t>
            </a:r>
            <a:r>
              <a:rPr lang="en-US" sz="2400" dirty="0"/>
              <a:t> </a:t>
            </a:r>
            <a:r>
              <a:rPr lang="en-US" sz="2400" dirty="0" err="1"/>
              <a:t>komputer</a:t>
            </a:r>
            <a:r>
              <a:rPr lang="en-US" sz="2400" dirty="0"/>
              <a:t> yang </a:t>
            </a:r>
            <a:r>
              <a:rPr lang="en-US" sz="2400" dirty="0" err="1"/>
              <a:t>secara</a:t>
            </a:r>
            <a:r>
              <a:rPr lang="en-US" sz="2400" dirty="0"/>
              <a:t> </a:t>
            </a:r>
            <a:r>
              <a:rPr lang="en-US" sz="2400" dirty="0" err="1" smtClean="0"/>
              <a:t>fisik</a:t>
            </a:r>
            <a:r>
              <a:rPr lang="en-US" sz="2400" dirty="0" smtClean="0"/>
              <a:t>  </a:t>
            </a:r>
            <a:r>
              <a:rPr lang="en-US" sz="2400" dirty="0" err="1"/>
              <a:t>terlihat</a:t>
            </a:r>
            <a:r>
              <a:rPr lang="en-US" sz="2400" dirty="0"/>
              <a:t>  </a:t>
            </a:r>
            <a:r>
              <a:rPr lang="en-US" sz="2400" dirty="0" err="1"/>
              <a:t>dan</a:t>
            </a:r>
            <a:r>
              <a:rPr lang="en-US" sz="2400" dirty="0"/>
              <a:t> </a:t>
            </a:r>
            <a:r>
              <a:rPr lang="en-US" sz="2400" dirty="0" err="1"/>
              <a:t>terjamah</a:t>
            </a:r>
            <a:endParaRPr lang="en-US" sz="2400" dirty="0"/>
          </a:p>
          <a:p>
            <a:pPr eaLnBrk="1" hangingPunct="1">
              <a:lnSpc>
                <a:spcPct val="90000"/>
              </a:lnSpc>
            </a:pPr>
            <a:r>
              <a:rPr lang="en-US" sz="2400" b="1" dirty="0"/>
              <a:t>SOFTWARE</a:t>
            </a:r>
          </a:p>
          <a:p>
            <a:pPr eaLnBrk="1" hangingPunct="1">
              <a:lnSpc>
                <a:spcPct val="90000"/>
              </a:lnSpc>
              <a:buFontTx/>
              <a:buNone/>
            </a:pPr>
            <a:r>
              <a:rPr lang="en-US" sz="2400" dirty="0"/>
              <a:t>	</a:t>
            </a:r>
            <a:r>
              <a:rPr lang="en-US" sz="2400" dirty="0" smtClean="0"/>
              <a:t>Program </a:t>
            </a:r>
            <a:r>
              <a:rPr lang="en-US" sz="2400" dirty="0"/>
              <a:t>yang </a:t>
            </a:r>
            <a:r>
              <a:rPr lang="en-US" sz="2400" dirty="0" err="1"/>
              <a:t>berisi</a:t>
            </a:r>
            <a:r>
              <a:rPr lang="en-US" sz="2400" dirty="0"/>
              <a:t> </a:t>
            </a:r>
            <a:r>
              <a:rPr lang="en-US" sz="2400" dirty="0" err="1"/>
              <a:t>perintah</a:t>
            </a:r>
            <a:r>
              <a:rPr lang="en-US" sz="2400" dirty="0"/>
              <a:t> </a:t>
            </a:r>
            <a:r>
              <a:rPr lang="en-US" sz="2400" dirty="0" err="1"/>
              <a:t>untuk</a:t>
            </a:r>
            <a:r>
              <a:rPr lang="en-US" sz="2400" dirty="0"/>
              <a:t> </a:t>
            </a:r>
            <a:r>
              <a:rPr lang="en-US" sz="2400" dirty="0" err="1" smtClean="0"/>
              <a:t>melakukan</a:t>
            </a:r>
            <a:r>
              <a:rPr lang="en-US" sz="2400" dirty="0" smtClean="0"/>
              <a:t>  </a:t>
            </a:r>
            <a:r>
              <a:rPr lang="en-US" sz="2400" dirty="0" err="1"/>
              <a:t>pengolaahan</a:t>
            </a:r>
            <a:r>
              <a:rPr lang="en-US" sz="2400" dirty="0"/>
              <a:t> data</a:t>
            </a:r>
          </a:p>
          <a:p>
            <a:pPr eaLnBrk="1" hangingPunct="1">
              <a:lnSpc>
                <a:spcPct val="90000"/>
              </a:lnSpc>
            </a:pPr>
            <a:r>
              <a:rPr lang="en-US" sz="2400" b="1" dirty="0"/>
              <a:t>BRAINWARE</a:t>
            </a:r>
          </a:p>
          <a:p>
            <a:pPr eaLnBrk="1" hangingPunct="1">
              <a:lnSpc>
                <a:spcPct val="90000"/>
              </a:lnSpc>
              <a:buFontTx/>
              <a:buNone/>
            </a:pPr>
            <a:r>
              <a:rPr lang="en-US" sz="2400" dirty="0"/>
              <a:t>	</a:t>
            </a:r>
            <a:r>
              <a:rPr lang="en-US" sz="2400" dirty="0" err="1" smtClean="0"/>
              <a:t>Manusia</a:t>
            </a:r>
            <a:r>
              <a:rPr lang="en-US" sz="2400" dirty="0" smtClean="0"/>
              <a:t> </a:t>
            </a:r>
            <a:r>
              <a:rPr lang="en-US" sz="2400" dirty="0"/>
              <a:t>yang </a:t>
            </a:r>
            <a:r>
              <a:rPr lang="en-US" sz="2400" dirty="0" err="1"/>
              <a:t>terlibat</a:t>
            </a:r>
            <a:r>
              <a:rPr lang="en-US" sz="2400" dirty="0"/>
              <a:t> </a:t>
            </a:r>
            <a:r>
              <a:rPr lang="en-US" sz="2400" dirty="0" err="1"/>
              <a:t>dalam</a:t>
            </a:r>
            <a:r>
              <a:rPr lang="en-US" sz="2400" dirty="0"/>
              <a:t> </a:t>
            </a:r>
            <a:r>
              <a:rPr lang="en-US" sz="2400" dirty="0" err="1"/>
              <a:t>mengoperasikan</a:t>
            </a:r>
            <a:r>
              <a:rPr lang="en-US" sz="2400" dirty="0"/>
              <a:t> </a:t>
            </a:r>
            <a:r>
              <a:rPr lang="en-US" sz="2400" dirty="0" err="1"/>
              <a:t>serta</a:t>
            </a:r>
            <a:r>
              <a:rPr lang="en-US" sz="2400" dirty="0"/>
              <a:t> </a:t>
            </a:r>
            <a:r>
              <a:rPr lang="en-US" sz="2400" dirty="0" err="1" smtClean="0"/>
              <a:t>mengatur</a:t>
            </a:r>
            <a:r>
              <a:rPr lang="en-US" sz="2400" dirty="0" smtClean="0"/>
              <a:t> </a:t>
            </a:r>
            <a:r>
              <a:rPr lang="en-US" sz="2400" dirty="0" err="1"/>
              <a:t>sistem</a:t>
            </a:r>
            <a:r>
              <a:rPr lang="en-US" sz="2400" dirty="0"/>
              <a:t>  </a:t>
            </a:r>
            <a:r>
              <a:rPr lang="en-US" sz="2400" dirty="0" err="1"/>
              <a:t>komputer</a:t>
            </a:r>
            <a:r>
              <a:rPr lang="en-US" sz="2400" dirty="0"/>
              <a:t> </a:t>
            </a:r>
          </a:p>
        </p:txBody>
      </p:sp>
      <p:sp>
        <p:nvSpPr>
          <p:cNvPr id="6151" name="AutoShape 8"/>
          <p:cNvSpPr>
            <a:spLocks noChangeArrowheads="1"/>
          </p:cNvSpPr>
          <p:nvPr/>
        </p:nvSpPr>
        <p:spPr bwMode="auto">
          <a:xfrm>
            <a:off x="1752600" y="1338815"/>
            <a:ext cx="6019181" cy="1218903"/>
          </a:xfrm>
          <a:prstGeom prst="wedgeRoundRectCallout">
            <a:avLst>
              <a:gd name="adj1" fmla="val -23338"/>
              <a:gd name="adj2" fmla="val -7174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lstStyle/>
          <a:p>
            <a:pPr algn="ctr" defTabSz="914430"/>
            <a:r>
              <a:rPr lang="en-US" sz="2100">
                <a:latin typeface="Times New Roman" pitchFamily="18" charset="0"/>
              </a:rPr>
              <a:t>Jaringan dari elemen-elemen yg saling berhubungan, membentuk satu kesatuan untuk melaksanakan suatu tujuan pokok</a:t>
            </a:r>
          </a:p>
        </p:txBody>
      </p:sp>
      <p:sp>
        <p:nvSpPr>
          <p:cNvPr id="6152" name="Text Box 9"/>
          <p:cNvSpPr txBox="1">
            <a:spLocks noChangeArrowheads="1"/>
          </p:cNvSpPr>
          <p:nvPr/>
        </p:nvSpPr>
        <p:spPr bwMode="auto">
          <a:xfrm>
            <a:off x="2133246" y="1717477"/>
            <a:ext cx="5791756" cy="46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lvl1pPr defTabSz="965200">
              <a:defRPr sz="1900">
                <a:solidFill>
                  <a:schemeClr val="tx1"/>
                </a:solidFill>
                <a:latin typeface="Arial" pitchFamily="34" charset="0"/>
              </a:defRPr>
            </a:lvl1pPr>
            <a:lvl2pPr marL="742950" indent="-285750" defTabSz="965200">
              <a:defRPr sz="1900">
                <a:solidFill>
                  <a:schemeClr val="tx1"/>
                </a:solidFill>
                <a:latin typeface="Arial" pitchFamily="34" charset="0"/>
              </a:defRPr>
            </a:lvl2pPr>
            <a:lvl3pPr marL="1143000" indent="-228600" defTabSz="965200">
              <a:defRPr sz="1900">
                <a:solidFill>
                  <a:schemeClr val="tx1"/>
                </a:solidFill>
                <a:latin typeface="Arial" pitchFamily="34" charset="0"/>
              </a:defRPr>
            </a:lvl3pPr>
            <a:lvl4pPr marL="1600200" indent="-228600" defTabSz="965200">
              <a:defRPr sz="1900">
                <a:solidFill>
                  <a:schemeClr val="tx1"/>
                </a:solidFill>
                <a:latin typeface="Arial" pitchFamily="34" charset="0"/>
              </a:defRPr>
            </a:lvl4pPr>
            <a:lvl5pPr marL="2057400" indent="-228600" defTabSz="965200">
              <a:defRPr sz="1900">
                <a:solidFill>
                  <a:schemeClr val="tx1"/>
                </a:solidFill>
                <a:latin typeface="Arial" pitchFamily="34" charset="0"/>
              </a:defRPr>
            </a:lvl5pPr>
            <a:lvl6pPr marL="2514600" indent="-228600" defTabSz="965200" eaLnBrk="0" fontAlgn="base" hangingPunct="0">
              <a:spcBef>
                <a:spcPct val="0"/>
              </a:spcBef>
              <a:spcAft>
                <a:spcPct val="0"/>
              </a:spcAft>
              <a:defRPr sz="1900">
                <a:solidFill>
                  <a:schemeClr val="tx1"/>
                </a:solidFill>
                <a:latin typeface="Arial" pitchFamily="34" charset="0"/>
              </a:defRPr>
            </a:lvl6pPr>
            <a:lvl7pPr marL="2971800" indent="-228600" defTabSz="965200" eaLnBrk="0" fontAlgn="base" hangingPunct="0">
              <a:spcBef>
                <a:spcPct val="0"/>
              </a:spcBef>
              <a:spcAft>
                <a:spcPct val="0"/>
              </a:spcAft>
              <a:defRPr sz="1900">
                <a:solidFill>
                  <a:schemeClr val="tx1"/>
                </a:solidFill>
                <a:latin typeface="Arial" pitchFamily="34" charset="0"/>
              </a:defRPr>
            </a:lvl7pPr>
            <a:lvl8pPr marL="3429000" indent="-228600" defTabSz="965200" eaLnBrk="0" fontAlgn="base" hangingPunct="0">
              <a:spcBef>
                <a:spcPct val="0"/>
              </a:spcBef>
              <a:spcAft>
                <a:spcPct val="0"/>
              </a:spcAft>
              <a:defRPr sz="1900">
                <a:solidFill>
                  <a:schemeClr val="tx1"/>
                </a:solidFill>
                <a:latin typeface="Arial" pitchFamily="34" charset="0"/>
              </a:defRPr>
            </a:lvl8pPr>
            <a:lvl9pPr marL="3886200" indent="-228600" defTabSz="965200" eaLnBrk="0" fontAlgn="base" hangingPunct="0">
              <a:spcBef>
                <a:spcPct val="0"/>
              </a:spcBef>
              <a:spcAft>
                <a:spcPct val="0"/>
              </a:spcAft>
              <a:defRPr sz="1900">
                <a:solidFill>
                  <a:schemeClr val="tx1"/>
                </a:solidFill>
                <a:latin typeface="Arial" pitchFamily="34" charset="0"/>
              </a:defRPr>
            </a:lvl9pPr>
          </a:lstStyle>
          <a:p>
            <a:pPr eaLnBrk="1" hangingPunct="1"/>
            <a:endParaRPr lang="id-ID" sz="2400">
              <a:latin typeface="Times New Roman" pitchFamily="18" charset="0"/>
            </a:endParaRPr>
          </a:p>
        </p:txBody>
      </p:sp>
      <p:sp>
        <p:nvSpPr>
          <p:cNvPr id="6153" name="Text Box 10"/>
          <p:cNvSpPr txBox="1">
            <a:spLocks noChangeArrowheads="1"/>
          </p:cNvSpPr>
          <p:nvPr/>
        </p:nvSpPr>
        <p:spPr bwMode="auto">
          <a:xfrm>
            <a:off x="2133247" y="1717476"/>
            <a:ext cx="5943372"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lvl1pPr defTabSz="965200">
              <a:defRPr sz="1900">
                <a:solidFill>
                  <a:schemeClr val="tx1"/>
                </a:solidFill>
                <a:latin typeface="Arial" pitchFamily="34" charset="0"/>
              </a:defRPr>
            </a:lvl1pPr>
            <a:lvl2pPr marL="742950" indent="-285750" defTabSz="965200">
              <a:defRPr sz="1900">
                <a:solidFill>
                  <a:schemeClr val="tx1"/>
                </a:solidFill>
                <a:latin typeface="Arial" pitchFamily="34" charset="0"/>
              </a:defRPr>
            </a:lvl2pPr>
            <a:lvl3pPr marL="1143000" indent="-228600" defTabSz="965200">
              <a:defRPr sz="1900">
                <a:solidFill>
                  <a:schemeClr val="tx1"/>
                </a:solidFill>
                <a:latin typeface="Arial" pitchFamily="34" charset="0"/>
              </a:defRPr>
            </a:lvl3pPr>
            <a:lvl4pPr marL="1600200" indent="-228600" defTabSz="965200">
              <a:defRPr sz="1900">
                <a:solidFill>
                  <a:schemeClr val="tx1"/>
                </a:solidFill>
                <a:latin typeface="Arial" pitchFamily="34" charset="0"/>
              </a:defRPr>
            </a:lvl4pPr>
            <a:lvl5pPr marL="2057400" indent="-228600" defTabSz="965200">
              <a:defRPr sz="1900">
                <a:solidFill>
                  <a:schemeClr val="tx1"/>
                </a:solidFill>
                <a:latin typeface="Arial" pitchFamily="34" charset="0"/>
              </a:defRPr>
            </a:lvl5pPr>
            <a:lvl6pPr marL="2514600" indent="-228600" defTabSz="965200" eaLnBrk="0" fontAlgn="base" hangingPunct="0">
              <a:spcBef>
                <a:spcPct val="0"/>
              </a:spcBef>
              <a:spcAft>
                <a:spcPct val="0"/>
              </a:spcAft>
              <a:defRPr sz="1900">
                <a:solidFill>
                  <a:schemeClr val="tx1"/>
                </a:solidFill>
                <a:latin typeface="Arial" pitchFamily="34" charset="0"/>
              </a:defRPr>
            </a:lvl6pPr>
            <a:lvl7pPr marL="2971800" indent="-228600" defTabSz="965200" eaLnBrk="0" fontAlgn="base" hangingPunct="0">
              <a:spcBef>
                <a:spcPct val="0"/>
              </a:spcBef>
              <a:spcAft>
                <a:spcPct val="0"/>
              </a:spcAft>
              <a:defRPr sz="1900">
                <a:solidFill>
                  <a:schemeClr val="tx1"/>
                </a:solidFill>
                <a:latin typeface="Arial" pitchFamily="34" charset="0"/>
              </a:defRPr>
            </a:lvl7pPr>
            <a:lvl8pPr marL="3429000" indent="-228600" defTabSz="965200" eaLnBrk="0" fontAlgn="base" hangingPunct="0">
              <a:spcBef>
                <a:spcPct val="0"/>
              </a:spcBef>
              <a:spcAft>
                <a:spcPct val="0"/>
              </a:spcAft>
              <a:defRPr sz="1900">
                <a:solidFill>
                  <a:schemeClr val="tx1"/>
                </a:solidFill>
                <a:latin typeface="Arial" pitchFamily="34" charset="0"/>
              </a:defRPr>
            </a:lvl8pPr>
            <a:lvl9pPr marL="3886200" indent="-228600" defTabSz="965200" eaLnBrk="0" fontAlgn="base" hangingPunct="0">
              <a:spcBef>
                <a:spcPct val="0"/>
              </a:spcBef>
              <a:spcAft>
                <a:spcPct val="0"/>
              </a:spcAft>
              <a:defRPr sz="1900">
                <a:solidFill>
                  <a:schemeClr val="tx1"/>
                </a:solidFill>
                <a:latin typeface="Arial" pitchFamily="34" charset="0"/>
              </a:defRPr>
            </a:lvl9pPr>
          </a:lstStyle>
          <a:p>
            <a:pPr eaLnBrk="1" hangingPunct="1"/>
            <a:endParaRPr lang="id-ID">
              <a:latin typeface="Times New Roman" pitchFamily="18" charset="0"/>
            </a:endParaRPr>
          </a:p>
        </p:txBody>
      </p:sp>
    </p:spTree>
    <p:extLst>
      <p:ext uri="{BB962C8B-B14F-4D97-AF65-F5344CB8AC3E}">
        <p14:creationId xmlns:p14="http://schemas.microsoft.com/office/powerpoint/2010/main" val="1037204924"/>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B605B92-455B-41A1-9F6C-26B8A2EB5F0F}" type="slidenum">
              <a:rPr lang="en-US"/>
              <a:pPr/>
              <a:t>80</a:t>
            </a:fld>
            <a:endParaRPr lang="en-US"/>
          </a:p>
        </p:txBody>
      </p:sp>
      <p:sp>
        <p:nvSpPr>
          <p:cNvPr id="65538" name="Rectangle 2"/>
          <p:cNvSpPr>
            <a:spLocks noGrp="1" noChangeArrowheads="1"/>
          </p:cNvSpPr>
          <p:nvPr>
            <p:ph type="title"/>
          </p:nvPr>
        </p:nvSpPr>
        <p:spPr>
          <a:xfrm>
            <a:off x="457200" y="457200"/>
            <a:ext cx="8229600" cy="1143000"/>
          </a:xfrm>
        </p:spPr>
        <p:txBody>
          <a:bodyPr/>
          <a:lstStyle/>
          <a:p>
            <a:r>
              <a:rPr lang="en-US" b="1" dirty="0" err="1">
                <a:solidFill>
                  <a:srgbClr val="FF0000"/>
                </a:solidFill>
                <a:latin typeface="Tempus Sans ITC" pitchFamily="82" charset="0"/>
              </a:rPr>
              <a:t>Jaringan</a:t>
            </a:r>
            <a:r>
              <a:rPr lang="en-US" b="1" dirty="0">
                <a:solidFill>
                  <a:srgbClr val="FF0000"/>
                </a:solidFill>
                <a:latin typeface="Tempus Sans ITC" pitchFamily="82" charset="0"/>
              </a:rPr>
              <a:t> </a:t>
            </a:r>
            <a:r>
              <a:rPr lang="en-US" b="1" dirty="0" err="1">
                <a:solidFill>
                  <a:srgbClr val="FF0000"/>
                </a:solidFill>
                <a:latin typeface="Tempus Sans ITC" pitchFamily="82" charset="0"/>
              </a:rPr>
              <a:t>Nirkabel</a:t>
            </a:r>
            <a:endParaRPr lang="en-US" b="1" dirty="0">
              <a:solidFill>
                <a:srgbClr val="FF0000"/>
              </a:solidFill>
              <a:latin typeface="Tempus Sans ITC" pitchFamily="82" charset="0"/>
            </a:endParaRPr>
          </a:p>
        </p:txBody>
      </p:sp>
      <p:sp>
        <p:nvSpPr>
          <p:cNvPr id="65539" name="Rectangle 3"/>
          <p:cNvSpPr>
            <a:spLocks noGrp="1" noChangeArrowheads="1"/>
          </p:cNvSpPr>
          <p:nvPr>
            <p:ph type="body" idx="1"/>
          </p:nvPr>
        </p:nvSpPr>
        <p:spPr>
          <a:xfrm>
            <a:off x="457200" y="1981200"/>
            <a:ext cx="8229600" cy="4144963"/>
          </a:xfrm>
        </p:spPr>
        <p:txBody>
          <a:bodyPr/>
          <a:lstStyle/>
          <a:p>
            <a:r>
              <a:rPr lang="en-US" b="1" dirty="0" err="1">
                <a:latin typeface="Tempus Sans ITC" pitchFamily="82" charset="0"/>
              </a:rPr>
              <a:t>Jaringan</a:t>
            </a:r>
            <a:r>
              <a:rPr lang="en-US" b="1" dirty="0">
                <a:latin typeface="Tempus Sans ITC" pitchFamily="82" charset="0"/>
              </a:rPr>
              <a:t> </a:t>
            </a:r>
            <a:r>
              <a:rPr lang="en-US" b="1" i="1" dirty="0">
                <a:latin typeface="Tempus Sans ITC" pitchFamily="82" charset="0"/>
              </a:rPr>
              <a:t>Paging</a:t>
            </a:r>
          </a:p>
          <a:p>
            <a:pPr lvl="1"/>
            <a:r>
              <a:rPr lang="en-US" dirty="0" err="1">
                <a:latin typeface="Tempus Sans ITC" pitchFamily="82" charset="0"/>
              </a:rPr>
              <a:t>Hanya</a:t>
            </a:r>
            <a:r>
              <a:rPr lang="en-US" dirty="0">
                <a:latin typeface="Tempus Sans ITC" pitchFamily="82" charset="0"/>
              </a:rPr>
              <a:t> </a:t>
            </a:r>
            <a:r>
              <a:rPr lang="en-US" dirty="0" err="1">
                <a:latin typeface="Tempus Sans ITC" pitchFamily="82" charset="0"/>
              </a:rPr>
              <a:t>mampu</a:t>
            </a:r>
            <a:r>
              <a:rPr lang="en-US" dirty="0">
                <a:latin typeface="Tempus Sans ITC" pitchFamily="82" charset="0"/>
              </a:rPr>
              <a:t> </a:t>
            </a:r>
            <a:r>
              <a:rPr lang="en-US" dirty="0" err="1">
                <a:latin typeface="Tempus Sans ITC" pitchFamily="82" charset="0"/>
              </a:rPr>
              <a:t>menerima</a:t>
            </a:r>
            <a:endParaRPr lang="en-US" dirty="0">
              <a:latin typeface="Tempus Sans ITC" pitchFamily="82" charset="0"/>
            </a:endParaRPr>
          </a:p>
          <a:p>
            <a:pPr lvl="1">
              <a:buFont typeface="Wingdings" pitchFamily="2" charset="2"/>
              <a:buNone/>
            </a:pPr>
            <a:endParaRPr lang="en-US" dirty="0">
              <a:latin typeface="Tempus Sans ITC" pitchFamily="82" charset="0"/>
            </a:endParaRPr>
          </a:p>
        </p:txBody>
      </p:sp>
      <p:grpSp>
        <p:nvGrpSpPr>
          <p:cNvPr id="65542" name="Group 6"/>
          <p:cNvGrpSpPr>
            <a:grpSpLocks/>
          </p:cNvGrpSpPr>
          <p:nvPr/>
        </p:nvGrpSpPr>
        <p:grpSpPr bwMode="auto">
          <a:xfrm>
            <a:off x="1295400" y="3352800"/>
            <a:ext cx="6019800" cy="1447800"/>
            <a:chOff x="1056" y="2304"/>
            <a:chExt cx="3792" cy="912"/>
          </a:xfrm>
        </p:grpSpPr>
        <p:sp>
          <p:nvSpPr>
            <p:cNvPr id="65540" name="Text Box 4"/>
            <p:cNvSpPr txBox="1">
              <a:spLocks noChangeArrowheads="1"/>
            </p:cNvSpPr>
            <p:nvPr/>
          </p:nvSpPr>
          <p:spPr bwMode="auto">
            <a:xfrm>
              <a:off x="1104" y="2400"/>
              <a:ext cx="3648"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empus Sans ITC" pitchFamily="82" charset="0"/>
                </a:rPr>
                <a:t>Personal Communication Network (PCN) adalah infrastruktur jaringan untuk nirkabel. Saat ini belum dijalankan.</a:t>
              </a:r>
            </a:p>
          </p:txBody>
        </p:sp>
        <p:sp>
          <p:nvSpPr>
            <p:cNvPr id="65541" name="Rectangle 5"/>
            <p:cNvSpPr>
              <a:spLocks noChangeArrowheads="1"/>
            </p:cNvSpPr>
            <p:nvPr/>
          </p:nvSpPr>
          <p:spPr bwMode="auto">
            <a:xfrm>
              <a:off x="1056" y="2304"/>
              <a:ext cx="3792" cy="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b="1"/>
            </a:p>
          </p:txBody>
        </p:sp>
      </p:grpSp>
    </p:spTree>
    <p:extLst>
      <p:ext uri="{BB962C8B-B14F-4D97-AF65-F5344CB8AC3E}">
        <p14:creationId xmlns:p14="http://schemas.microsoft.com/office/powerpoint/2010/main" val="15074467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p:txBody>
          <a:bodyPr/>
          <a:lstStyle/>
          <a:p>
            <a:fld id="{5029F710-6176-4917-92DC-8F0D3C7D0F71}" type="slidenum">
              <a:rPr lang="en-US"/>
              <a:pPr/>
              <a:t>81</a:t>
            </a:fld>
            <a:endParaRPr lang="en-US"/>
          </a:p>
        </p:txBody>
      </p:sp>
      <p:sp>
        <p:nvSpPr>
          <p:cNvPr id="66601" name="Rectangle 41"/>
          <p:cNvSpPr>
            <a:spLocks noChangeArrowheads="1"/>
          </p:cNvSpPr>
          <p:nvPr/>
        </p:nvSpPr>
        <p:spPr bwMode="auto">
          <a:xfrm>
            <a:off x="6172200" y="35814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602" name="Rectangle 42"/>
          <p:cNvSpPr>
            <a:spLocks noChangeArrowheads="1"/>
          </p:cNvSpPr>
          <p:nvPr/>
        </p:nvSpPr>
        <p:spPr bwMode="auto">
          <a:xfrm>
            <a:off x="2133600" y="35052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600" name="Oval 40"/>
          <p:cNvSpPr>
            <a:spLocks noChangeArrowheads="1"/>
          </p:cNvSpPr>
          <p:nvPr/>
        </p:nvSpPr>
        <p:spPr bwMode="auto">
          <a:xfrm>
            <a:off x="7189788" y="5575300"/>
            <a:ext cx="1435100" cy="444500"/>
          </a:xfrm>
          <a:prstGeom prst="ellipse">
            <a:avLst/>
          </a:prstGeom>
          <a:solidFill>
            <a:srgbClr val="EAEAE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62" name="Rectangle 2"/>
          <p:cNvSpPr>
            <a:spLocks noGrp="1" noChangeArrowheads="1"/>
          </p:cNvSpPr>
          <p:nvPr>
            <p:ph type="title"/>
          </p:nvPr>
        </p:nvSpPr>
        <p:spPr>
          <a:xfrm>
            <a:off x="603250" y="533400"/>
            <a:ext cx="8229600" cy="1143000"/>
          </a:xfrm>
        </p:spPr>
        <p:txBody>
          <a:bodyPr/>
          <a:lstStyle/>
          <a:p>
            <a:r>
              <a:rPr lang="en-US" b="1" dirty="0" err="1">
                <a:solidFill>
                  <a:srgbClr val="FF0000"/>
                </a:solidFill>
                <a:latin typeface="Tempus Sans ITC" pitchFamily="82" charset="0"/>
              </a:rPr>
              <a:t>Jaringan</a:t>
            </a:r>
            <a:r>
              <a:rPr lang="en-US" b="1" dirty="0">
                <a:solidFill>
                  <a:srgbClr val="FF0000"/>
                </a:solidFill>
                <a:latin typeface="Tempus Sans ITC" pitchFamily="82" charset="0"/>
              </a:rPr>
              <a:t> </a:t>
            </a:r>
            <a:r>
              <a:rPr lang="en-US" b="1" dirty="0" err="1">
                <a:solidFill>
                  <a:srgbClr val="FF0000"/>
                </a:solidFill>
                <a:latin typeface="Tempus Sans ITC" pitchFamily="82" charset="0"/>
              </a:rPr>
              <a:t>dengan</a:t>
            </a:r>
            <a:r>
              <a:rPr lang="en-US" b="1" dirty="0">
                <a:solidFill>
                  <a:srgbClr val="FF0000"/>
                </a:solidFill>
                <a:latin typeface="Tempus Sans ITC" pitchFamily="82" charset="0"/>
              </a:rPr>
              <a:t> </a:t>
            </a:r>
            <a:r>
              <a:rPr lang="en-US" b="1" dirty="0" err="1">
                <a:solidFill>
                  <a:srgbClr val="FF0000"/>
                </a:solidFill>
                <a:latin typeface="Tempus Sans ITC" pitchFamily="82" charset="0"/>
              </a:rPr>
              <a:t>Kemampuan</a:t>
            </a:r>
            <a:r>
              <a:rPr lang="en-US" b="1" dirty="0">
                <a:solidFill>
                  <a:srgbClr val="FF0000"/>
                </a:solidFill>
                <a:latin typeface="Tempus Sans ITC" pitchFamily="82" charset="0"/>
              </a:rPr>
              <a:t> Mobile</a:t>
            </a:r>
          </a:p>
        </p:txBody>
      </p:sp>
      <p:sp>
        <p:nvSpPr>
          <p:cNvPr id="66564" name="Oval 4"/>
          <p:cNvSpPr>
            <a:spLocks noChangeArrowheads="1"/>
          </p:cNvSpPr>
          <p:nvPr/>
        </p:nvSpPr>
        <p:spPr bwMode="auto">
          <a:xfrm>
            <a:off x="3733800" y="3200400"/>
            <a:ext cx="2044700" cy="10541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65" name="Oval 5"/>
          <p:cNvSpPr>
            <a:spLocks noChangeArrowheads="1"/>
          </p:cNvSpPr>
          <p:nvPr/>
        </p:nvSpPr>
        <p:spPr bwMode="auto">
          <a:xfrm>
            <a:off x="685800" y="1981200"/>
            <a:ext cx="1435100" cy="444500"/>
          </a:xfrm>
          <a:prstGeom prst="ellipse">
            <a:avLst/>
          </a:prstGeom>
          <a:solidFill>
            <a:srgbClr val="EAEAE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66" name="Oval 6"/>
          <p:cNvSpPr>
            <a:spLocks noChangeArrowheads="1"/>
          </p:cNvSpPr>
          <p:nvPr/>
        </p:nvSpPr>
        <p:spPr bwMode="auto">
          <a:xfrm>
            <a:off x="685800" y="5562600"/>
            <a:ext cx="1435100" cy="444500"/>
          </a:xfrm>
          <a:prstGeom prst="ellipse">
            <a:avLst/>
          </a:prstGeom>
          <a:solidFill>
            <a:srgbClr val="EAEAE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67" name="Oval 7"/>
          <p:cNvSpPr>
            <a:spLocks noChangeArrowheads="1"/>
          </p:cNvSpPr>
          <p:nvPr/>
        </p:nvSpPr>
        <p:spPr bwMode="auto">
          <a:xfrm>
            <a:off x="7162800" y="1828800"/>
            <a:ext cx="1435100" cy="444500"/>
          </a:xfrm>
          <a:prstGeom prst="ellipse">
            <a:avLst/>
          </a:prstGeom>
          <a:solidFill>
            <a:srgbClr val="EAEAE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68" name="Rectangle 8"/>
          <p:cNvSpPr>
            <a:spLocks noChangeArrowheads="1"/>
          </p:cNvSpPr>
          <p:nvPr/>
        </p:nvSpPr>
        <p:spPr bwMode="auto">
          <a:xfrm>
            <a:off x="2362200" y="28194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69" name="Rectangle 9"/>
          <p:cNvSpPr>
            <a:spLocks noChangeArrowheads="1"/>
          </p:cNvSpPr>
          <p:nvPr/>
        </p:nvSpPr>
        <p:spPr bwMode="auto">
          <a:xfrm>
            <a:off x="2514600" y="43434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70" name="Rectangle 10"/>
          <p:cNvSpPr>
            <a:spLocks noChangeArrowheads="1"/>
          </p:cNvSpPr>
          <p:nvPr/>
        </p:nvSpPr>
        <p:spPr bwMode="auto">
          <a:xfrm>
            <a:off x="5943600" y="42672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71" name="Rectangle 11"/>
          <p:cNvSpPr>
            <a:spLocks noChangeArrowheads="1"/>
          </p:cNvSpPr>
          <p:nvPr/>
        </p:nvSpPr>
        <p:spPr bwMode="auto">
          <a:xfrm>
            <a:off x="4191000" y="46482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72" name="Rectangle 12"/>
          <p:cNvSpPr>
            <a:spLocks noChangeArrowheads="1"/>
          </p:cNvSpPr>
          <p:nvPr/>
        </p:nvSpPr>
        <p:spPr bwMode="auto">
          <a:xfrm>
            <a:off x="5943600" y="28194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73" name="Rectangle 13"/>
          <p:cNvSpPr>
            <a:spLocks noChangeArrowheads="1"/>
          </p:cNvSpPr>
          <p:nvPr/>
        </p:nvSpPr>
        <p:spPr bwMode="auto">
          <a:xfrm>
            <a:off x="4114800" y="2514600"/>
            <a:ext cx="1282700" cy="368300"/>
          </a:xfrm>
          <a:prstGeom prst="rect">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74" name="Rectangle 14"/>
          <p:cNvSpPr>
            <a:spLocks noChangeArrowheads="1"/>
          </p:cNvSpPr>
          <p:nvPr/>
        </p:nvSpPr>
        <p:spPr bwMode="auto">
          <a:xfrm>
            <a:off x="914400" y="2057400"/>
            <a:ext cx="9826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solidFill>
                  <a:srgbClr val="000000"/>
                </a:solidFill>
                <a:latin typeface="Tempus Sans ITC" pitchFamily="82" charset="0"/>
              </a:rPr>
              <a:t>MU MU</a:t>
            </a:r>
          </a:p>
        </p:txBody>
      </p:sp>
      <p:sp>
        <p:nvSpPr>
          <p:cNvPr id="66575" name="Rectangle 15"/>
          <p:cNvSpPr>
            <a:spLocks noChangeArrowheads="1"/>
          </p:cNvSpPr>
          <p:nvPr/>
        </p:nvSpPr>
        <p:spPr bwMode="auto">
          <a:xfrm>
            <a:off x="963613" y="5626100"/>
            <a:ext cx="9826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solidFill>
                  <a:srgbClr val="000000"/>
                </a:solidFill>
                <a:latin typeface="Tempus Sans ITC" pitchFamily="82" charset="0"/>
              </a:rPr>
              <a:t>MU MU</a:t>
            </a:r>
          </a:p>
        </p:txBody>
      </p:sp>
      <p:sp>
        <p:nvSpPr>
          <p:cNvPr id="66576" name="Rectangle 16"/>
          <p:cNvSpPr>
            <a:spLocks noChangeArrowheads="1"/>
          </p:cNvSpPr>
          <p:nvPr/>
        </p:nvSpPr>
        <p:spPr bwMode="auto">
          <a:xfrm>
            <a:off x="7467600" y="5638800"/>
            <a:ext cx="9826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solidFill>
                  <a:srgbClr val="000000"/>
                </a:solidFill>
                <a:latin typeface="Tempus Sans ITC" pitchFamily="82" charset="0"/>
              </a:rPr>
              <a:t>MU MU</a:t>
            </a:r>
          </a:p>
        </p:txBody>
      </p:sp>
      <p:sp>
        <p:nvSpPr>
          <p:cNvPr id="66577" name="Rectangle 17"/>
          <p:cNvSpPr>
            <a:spLocks noChangeArrowheads="1"/>
          </p:cNvSpPr>
          <p:nvPr/>
        </p:nvSpPr>
        <p:spPr bwMode="auto">
          <a:xfrm>
            <a:off x="7391400" y="1905000"/>
            <a:ext cx="9826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solidFill>
                  <a:srgbClr val="000000"/>
                </a:solidFill>
                <a:latin typeface="Tempus Sans ITC" pitchFamily="82" charset="0"/>
              </a:rPr>
              <a:t>MU MU</a:t>
            </a:r>
          </a:p>
        </p:txBody>
      </p:sp>
      <p:sp>
        <p:nvSpPr>
          <p:cNvPr id="66578" name="Rectangle 18"/>
          <p:cNvSpPr>
            <a:spLocks noChangeArrowheads="1"/>
          </p:cNvSpPr>
          <p:nvPr/>
        </p:nvSpPr>
        <p:spPr bwMode="auto">
          <a:xfrm>
            <a:off x="2640013" y="2806700"/>
            <a:ext cx="6207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MSS</a:t>
            </a:r>
          </a:p>
        </p:txBody>
      </p:sp>
      <p:sp>
        <p:nvSpPr>
          <p:cNvPr id="66579" name="Rectangle 19"/>
          <p:cNvSpPr>
            <a:spLocks noChangeArrowheads="1"/>
          </p:cNvSpPr>
          <p:nvPr/>
        </p:nvSpPr>
        <p:spPr bwMode="auto">
          <a:xfrm>
            <a:off x="2792413" y="4330700"/>
            <a:ext cx="6207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MSS</a:t>
            </a:r>
          </a:p>
        </p:txBody>
      </p:sp>
      <p:sp>
        <p:nvSpPr>
          <p:cNvPr id="66580" name="Rectangle 20"/>
          <p:cNvSpPr>
            <a:spLocks noChangeArrowheads="1"/>
          </p:cNvSpPr>
          <p:nvPr/>
        </p:nvSpPr>
        <p:spPr bwMode="auto">
          <a:xfrm>
            <a:off x="6297613" y="4254500"/>
            <a:ext cx="6207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MSS</a:t>
            </a:r>
          </a:p>
        </p:txBody>
      </p:sp>
      <p:sp>
        <p:nvSpPr>
          <p:cNvPr id="66581" name="Rectangle 21"/>
          <p:cNvSpPr>
            <a:spLocks noChangeArrowheads="1"/>
          </p:cNvSpPr>
          <p:nvPr/>
        </p:nvSpPr>
        <p:spPr bwMode="auto">
          <a:xfrm>
            <a:off x="6221413" y="2806700"/>
            <a:ext cx="6207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MSS</a:t>
            </a:r>
          </a:p>
        </p:txBody>
      </p:sp>
      <p:sp>
        <p:nvSpPr>
          <p:cNvPr id="66582" name="Rectangle 22"/>
          <p:cNvSpPr>
            <a:spLocks noChangeArrowheads="1"/>
          </p:cNvSpPr>
          <p:nvPr/>
        </p:nvSpPr>
        <p:spPr bwMode="auto">
          <a:xfrm>
            <a:off x="2106613" y="3492500"/>
            <a:ext cx="12731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Fixed host</a:t>
            </a:r>
          </a:p>
        </p:txBody>
      </p:sp>
      <p:sp>
        <p:nvSpPr>
          <p:cNvPr id="66583" name="Rectangle 23"/>
          <p:cNvSpPr>
            <a:spLocks noChangeArrowheads="1"/>
          </p:cNvSpPr>
          <p:nvPr/>
        </p:nvSpPr>
        <p:spPr bwMode="auto">
          <a:xfrm>
            <a:off x="4114800" y="2514600"/>
            <a:ext cx="12731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Fixed host</a:t>
            </a:r>
          </a:p>
        </p:txBody>
      </p:sp>
      <p:sp>
        <p:nvSpPr>
          <p:cNvPr id="66584" name="Rectangle 24"/>
          <p:cNvSpPr>
            <a:spLocks noChangeArrowheads="1"/>
          </p:cNvSpPr>
          <p:nvPr/>
        </p:nvSpPr>
        <p:spPr bwMode="auto">
          <a:xfrm>
            <a:off x="6145213" y="3568700"/>
            <a:ext cx="12731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Fixed host</a:t>
            </a:r>
          </a:p>
        </p:txBody>
      </p:sp>
      <p:sp>
        <p:nvSpPr>
          <p:cNvPr id="66585" name="Rectangle 25"/>
          <p:cNvSpPr>
            <a:spLocks noChangeArrowheads="1"/>
          </p:cNvSpPr>
          <p:nvPr/>
        </p:nvSpPr>
        <p:spPr bwMode="auto">
          <a:xfrm>
            <a:off x="4191000" y="4648200"/>
            <a:ext cx="12731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Tempus Sans ITC" pitchFamily="82" charset="0"/>
              </a:rPr>
              <a:t>Fixed host</a:t>
            </a:r>
          </a:p>
        </p:txBody>
      </p:sp>
      <p:sp>
        <p:nvSpPr>
          <p:cNvPr id="66586" name="Line 26"/>
          <p:cNvSpPr>
            <a:spLocks noChangeShapeType="1"/>
          </p:cNvSpPr>
          <p:nvPr/>
        </p:nvSpPr>
        <p:spPr bwMode="auto">
          <a:xfrm>
            <a:off x="3448050" y="3727450"/>
            <a:ext cx="254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87" name="Line 27"/>
          <p:cNvSpPr>
            <a:spLocks noChangeShapeType="1"/>
          </p:cNvSpPr>
          <p:nvPr/>
        </p:nvSpPr>
        <p:spPr bwMode="auto">
          <a:xfrm flipV="1">
            <a:off x="5867400" y="3727450"/>
            <a:ext cx="273050" cy="635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88" name="Line 28"/>
          <p:cNvSpPr>
            <a:spLocks noChangeShapeType="1"/>
          </p:cNvSpPr>
          <p:nvPr/>
        </p:nvSpPr>
        <p:spPr bwMode="auto">
          <a:xfrm>
            <a:off x="4718050" y="2914650"/>
            <a:ext cx="0" cy="25400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89" name="Line 29"/>
          <p:cNvSpPr>
            <a:spLocks noChangeShapeType="1"/>
          </p:cNvSpPr>
          <p:nvPr/>
        </p:nvSpPr>
        <p:spPr bwMode="auto">
          <a:xfrm>
            <a:off x="4794250" y="4286250"/>
            <a:ext cx="6350" cy="36195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0" name="Rectangle 30"/>
          <p:cNvSpPr>
            <a:spLocks noChangeArrowheads="1"/>
          </p:cNvSpPr>
          <p:nvPr/>
        </p:nvSpPr>
        <p:spPr bwMode="auto">
          <a:xfrm>
            <a:off x="4103688" y="3263900"/>
            <a:ext cx="12446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b="1">
                <a:solidFill>
                  <a:srgbClr val="000000"/>
                </a:solidFill>
                <a:latin typeface="Tempus Sans ITC" pitchFamily="82" charset="0"/>
              </a:rPr>
              <a:t>Fixed </a:t>
            </a:r>
          </a:p>
          <a:p>
            <a:pPr algn="ctr" eaLnBrk="0" hangingPunct="0"/>
            <a:r>
              <a:rPr lang="en-US" b="1">
                <a:solidFill>
                  <a:srgbClr val="000000"/>
                </a:solidFill>
                <a:latin typeface="Tempus Sans ITC" pitchFamily="82" charset="0"/>
              </a:rPr>
              <a:t>network</a:t>
            </a:r>
          </a:p>
        </p:txBody>
      </p:sp>
      <p:sp>
        <p:nvSpPr>
          <p:cNvPr id="66591" name="Arc 31"/>
          <p:cNvSpPr>
            <a:spLocks/>
          </p:cNvSpPr>
          <p:nvPr/>
        </p:nvSpPr>
        <p:spPr bwMode="auto">
          <a:xfrm>
            <a:off x="1392238" y="2432050"/>
            <a:ext cx="965200" cy="5080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2" name="Arc 32"/>
          <p:cNvSpPr>
            <a:spLocks/>
          </p:cNvSpPr>
          <p:nvPr/>
        </p:nvSpPr>
        <p:spPr bwMode="auto">
          <a:xfrm>
            <a:off x="3651250" y="2992438"/>
            <a:ext cx="431800" cy="27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3" name="Arc 33"/>
          <p:cNvSpPr>
            <a:spLocks/>
          </p:cNvSpPr>
          <p:nvPr/>
        </p:nvSpPr>
        <p:spPr bwMode="auto">
          <a:xfrm>
            <a:off x="5430838" y="2992438"/>
            <a:ext cx="508000" cy="279400"/>
          </a:xfrm>
          <a:custGeom>
            <a:avLst/>
            <a:gdLst>
              <a:gd name="G0" fmla="+- 21600 0 0"/>
              <a:gd name="G1" fmla="+- 21600 0 0"/>
              <a:gd name="G2" fmla="+- 21600 0 0"/>
              <a:gd name="T0" fmla="*/ 0 w 21600"/>
              <a:gd name="T1" fmla="*/ 21600 h 21600"/>
              <a:gd name="T2" fmla="*/ 2153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6"/>
                  <a:pt x="9629" y="37"/>
                  <a:pt x="21533" y="0"/>
                </a:cubicBezTo>
              </a:path>
              <a:path w="21600" h="21600" stroke="0" extrusionOk="0">
                <a:moveTo>
                  <a:pt x="0" y="21600"/>
                </a:moveTo>
                <a:cubicBezTo>
                  <a:pt x="0" y="9696"/>
                  <a:pt x="9629" y="37"/>
                  <a:pt x="21533" y="0"/>
                </a:cubicBezTo>
                <a:lnTo>
                  <a:pt x="21600" y="2160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4" name="Arc 34"/>
          <p:cNvSpPr>
            <a:spLocks/>
          </p:cNvSpPr>
          <p:nvPr/>
        </p:nvSpPr>
        <p:spPr bwMode="auto">
          <a:xfrm>
            <a:off x="3803650" y="4260850"/>
            <a:ext cx="431800" cy="2032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5" name="Arc 35"/>
          <p:cNvSpPr>
            <a:spLocks/>
          </p:cNvSpPr>
          <p:nvPr/>
        </p:nvSpPr>
        <p:spPr bwMode="auto">
          <a:xfrm>
            <a:off x="5354638" y="4184650"/>
            <a:ext cx="584200" cy="2794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6" name="Arc 36"/>
          <p:cNvSpPr>
            <a:spLocks/>
          </p:cNvSpPr>
          <p:nvPr/>
        </p:nvSpPr>
        <p:spPr bwMode="auto">
          <a:xfrm>
            <a:off x="1392238" y="4516438"/>
            <a:ext cx="1117600" cy="10414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7" name="Arc 37"/>
          <p:cNvSpPr>
            <a:spLocks/>
          </p:cNvSpPr>
          <p:nvPr/>
        </p:nvSpPr>
        <p:spPr bwMode="auto">
          <a:xfrm>
            <a:off x="7232650" y="4440238"/>
            <a:ext cx="660400" cy="1117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598" name="Arc 38"/>
          <p:cNvSpPr>
            <a:spLocks/>
          </p:cNvSpPr>
          <p:nvPr/>
        </p:nvSpPr>
        <p:spPr bwMode="auto">
          <a:xfrm>
            <a:off x="7232650" y="2279650"/>
            <a:ext cx="584200" cy="6604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6603" name="Text Box 43"/>
          <p:cNvSpPr txBox="1">
            <a:spLocks noChangeArrowheads="1"/>
          </p:cNvSpPr>
          <p:nvPr/>
        </p:nvSpPr>
        <p:spPr bwMode="auto">
          <a:xfrm>
            <a:off x="2971800" y="5791200"/>
            <a:ext cx="37338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en-US" b="1">
                <a:latin typeface="Tempus Sans ITC" pitchFamily="82" charset="0"/>
              </a:rPr>
              <a:t>MSS : sistem suport mobile</a:t>
            </a:r>
          </a:p>
          <a:p>
            <a:pPr>
              <a:lnSpc>
                <a:spcPct val="60000"/>
              </a:lnSpc>
              <a:spcBef>
                <a:spcPct val="50000"/>
              </a:spcBef>
            </a:pPr>
            <a:r>
              <a:rPr lang="en-US" b="1">
                <a:latin typeface="Tempus Sans ITC" pitchFamily="82" charset="0"/>
              </a:rPr>
              <a:t>MU : unit mobile</a:t>
            </a:r>
          </a:p>
        </p:txBody>
      </p:sp>
    </p:spTree>
    <p:extLst>
      <p:ext uri="{BB962C8B-B14F-4D97-AF65-F5344CB8AC3E}">
        <p14:creationId xmlns:p14="http://schemas.microsoft.com/office/powerpoint/2010/main" val="34951414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36374" y="2209800"/>
            <a:ext cx="6629400" cy="358140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Tx/>
              <a:buChar char="•"/>
            </a:pPr>
            <a:r>
              <a:rPr lang="en-US" sz="3600" dirty="0" smtClean="0"/>
              <a:t> </a:t>
            </a:r>
            <a:r>
              <a:rPr lang="en-US" sz="3600" dirty="0" err="1" smtClean="0"/>
              <a:t>Komunikasi</a:t>
            </a:r>
            <a:r>
              <a:rPr lang="en-US" sz="3600" dirty="0" smtClean="0"/>
              <a:t> Data</a:t>
            </a:r>
          </a:p>
          <a:p>
            <a:pPr eaLnBrk="1" hangingPunct="1">
              <a:lnSpc>
                <a:spcPct val="90000"/>
              </a:lnSpc>
              <a:buFontTx/>
              <a:buChar char="•"/>
            </a:pPr>
            <a:r>
              <a:rPr lang="en-US" sz="3600" dirty="0" smtClean="0"/>
              <a:t> </a:t>
            </a:r>
            <a:r>
              <a:rPr lang="en-US" sz="3600" dirty="0" err="1" smtClean="0"/>
              <a:t>Jenis</a:t>
            </a:r>
            <a:r>
              <a:rPr lang="id-ID" sz="3600" dirty="0" smtClean="0"/>
              <a:t> Jenis Jaringan</a:t>
            </a:r>
            <a:endParaRPr lang="en-US" sz="3600" dirty="0" smtClean="0"/>
          </a:p>
          <a:p>
            <a:pPr eaLnBrk="1" hangingPunct="1">
              <a:lnSpc>
                <a:spcPct val="90000"/>
              </a:lnSpc>
              <a:buFontTx/>
              <a:buChar char="•"/>
            </a:pPr>
            <a:r>
              <a:rPr lang="en-US" sz="3600" dirty="0" smtClean="0"/>
              <a:t> </a:t>
            </a:r>
            <a:r>
              <a:rPr lang="en-US" sz="3600" dirty="0" err="1" smtClean="0"/>
              <a:t>Perangkat</a:t>
            </a:r>
            <a:r>
              <a:rPr lang="en-US" sz="3600" dirty="0" smtClean="0"/>
              <a:t> </a:t>
            </a:r>
            <a:r>
              <a:rPr lang="en-US" sz="3600" dirty="0" err="1" smtClean="0"/>
              <a:t>Keras</a:t>
            </a:r>
            <a:r>
              <a:rPr lang="en-US" sz="3600" dirty="0" smtClean="0"/>
              <a:t> </a:t>
            </a:r>
            <a:r>
              <a:rPr lang="en-US" sz="3600" dirty="0" err="1" smtClean="0"/>
              <a:t>dan</a:t>
            </a:r>
            <a:r>
              <a:rPr lang="en-US" sz="3600" dirty="0" smtClean="0"/>
              <a:t> </a:t>
            </a:r>
            <a:r>
              <a:rPr lang="en-US" sz="3600" dirty="0" err="1" smtClean="0"/>
              <a:t>Lunak</a:t>
            </a:r>
            <a:r>
              <a:rPr lang="en-US" sz="3600" dirty="0" smtClean="0"/>
              <a:t> </a:t>
            </a:r>
          </a:p>
          <a:p>
            <a:pPr eaLnBrk="1" hangingPunct="1">
              <a:lnSpc>
                <a:spcPct val="90000"/>
              </a:lnSpc>
              <a:buFontTx/>
              <a:buChar char="•"/>
            </a:pPr>
            <a:r>
              <a:rPr lang="en-US" sz="3600" dirty="0" smtClean="0"/>
              <a:t> </a:t>
            </a:r>
            <a:r>
              <a:rPr lang="en-US" sz="3600" dirty="0" err="1" smtClean="0"/>
              <a:t>Contoh</a:t>
            </a:r>
            <a:r>
              <a:rPr lang="en-US" sz="3600" dirty="0" smtClean="0"/>
              <a:t> </a:t>
            </a:r>
            <a:r>
              <a:rPr lang="en-US" sz="3600" dirty="0" err="1" smtClean="0"/>
              <a:t>Konfigurasi</a:t>
            </a:r>
            <a:endParaRPr lang="en-US" sz="3600" dirty="0" smtClean="0"/>
          </a:p>
          <a:p>
            <a:pPr eaLnBrk="1" hangingPunct="1">
              <a:lnSpc>
                <a:spcPct val="90000"/>
              </a:lnSpc>
              <a:buFontTx/>
              <a:buChar char="•"/>
            </a:pPr>
            <a:r>
              <a:rPr lang="en-US" sz="3600" dirty="0" smtClean="0"/>
              <a:t> </a:t>
            </a:r>
            <a:r>
              <a:rPr lang="en-US" sz="3600" dirty="0" err="1" smtClean="0"/>
              <a:t>Arsitektur</a:t>
            </a:r>
            <a:r>
              <a:rPr lang="en-US" sz="3600" dirty="0" smtClean="0"/>
              <a:t> </a:t>
            </a:r>
            <a:r>
              <a:rPr lang="en-US" sz="3600" dirty="0" err="1" smtClean="0"/>
              <a:t>Protokol</a:t>
            </a:r>
            <a:endParaRPr lang="en-US" sz="3600" dirty="0" smtClean="0"/>
          </a:p>
          <a:p>
            <a:pPr eaLnBrk="1" hangingPunct="1">
              <a:lnSpc>
                <a:spcPct val="90000"/>
              </a:lnSpc>
              <a:buFontTx/>
              <a:buChar char="•"/>
            </a:pPr>
            <a:r>
              <a:rPr lang="en-US" sz="3600" dirty="0" smtClean="0"/>
              <a:t> </a:t>
            </a:r>
            <a:r>
              <a:rPr lang="en-US" sz="3600" dirty="0" err="1" smtClean="0"/>
              <a:t>Sistem</a:t>
            </a:r>
            <a:r>
              <a:rPr lang="en-US" sz="3600" dirty="0" smtClean="0"/>
              <a:t> </a:t>
            </a:r>
            <a:r>
              <a:rPr lang="en-US" sz="3600" dirty="0" err="1" smtClean="0"/>
              <a:t>Operasi</a:t>
            </a:r>
            <a:r>
              <a:rPr lang="en-US" sz="3600" dirty="0" smtClean="0"/>
              <a:t> </a:t>
            </a:r>
            <a:r>
              <a:rPr lang="en-US" sz="3600" dirty="0" err="1" smtClean="0"/>
              <a:t>Jaringam</a:t>
            </a:r>
            <a:endParaRPr lang="en-US" sz="3600" dirty="0" smtClean="0"/>
          </a:p>
        </p:txBody>
      </p:sp>
      <p:sp>
        <p:nvSpPr>
          <p:cNvPr id="4" name="Rectangle 2"/>
          <p:cNvSpPr txBox="1">
            <a:spLocks noChangeArrowheads="1"/>
          </p:cNvSpPr>
          <p:nvPr/>
        </p:nvSpPr>
        <p:spPr bwMode="auto">
          <a:xfrm>
            <a:off x="685800" y="838201"/>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sz="4000" b="1" dirty="0" smtClean="0">
                <a:solidFill>
                  <a:srgbClr val="FF0000"/>
                </a:solidFill>
              </a:rPr>
              <a:t>PENGENALAN DASAR JARINGAN KOMPUTER</a:t>
            </a:r>
          </a:p>
        </p:txBody>
      </p:sp>
    </p:spTree>
    <p:extLst>
      <p:ext uri="{BB962C8B-B14F-4D97-AF65-F5344CB8AC3E}">
        <p14:creationId xmlns:p14="http://schemas.microsoft.com/office/powerpoint/2010/main" val="2562450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838200"/>
            <a:ext cx="5638800" cy="838200"/>
          </a:xfrm>
        </p:spPr>
        <p:txBody>
          <a:bodyPr/>
          <a:lstStyle/>
          <a:p>
            <a:pPr eaLnBrk="1" hangingPunct="1"/>
            <a:r>
              <a:rPr lang="en-US" sz="4800" b="1" dirty="0" err="1" smtClean="0">
                <a:solidFill>
                  <a:srgbClr val="FF0000"/>
                </a:solidFill>
              </a:rPr>
              <a:t>Definisi</a:t>
            </a:r>
            <a:endParaRPr lang="en-US" sz="4800" b="1" dirty="0" smtClean="0">
              <a:solidFill>
                <a:srgbClr val="FF0000"/>
              </a:solidFill>
            </a:endParaRPr>
          </a:p>
        </p:txBody>
      </p:sp>
      <p:sp>
        <p:nvSpPr>
          <p:cNvPr id="4099" name="Rectangle 3"/>
          <p:cNvSpPr>
            <a:spLocks noGrp="1" noChangeArrowheads="1"/>
          </p:cNvSpPr>
          <p:nvPr>
            <p:ph type="body" idx="1"/>
          </p:nvPr>
        </p:nvSpPr>
        <p:spPr>
          <a:xfrm>
            <a:off x="457200" y="1676400"/>
            <a:ext cx="8229600" cy="4449763"/>
          </a:xfrm>
        </p:spPr>
        <p:txBody>
          <a:bodyPr/>
          <a:lstStyle/>
          <a:p>
            <a:pPr eaLnBrk="1" hangingPunct="1">
              <a:lnSpc>
                <a:spcPct val="90000"/>
              </a:lnSpc>
            </a:pPr>
            <a:r>
              <a:rPr lang="en-US" sz="2800" dirty="0" err="1" smtClean="0"/>
              <a:t>Jaringan</a:t>
            </a:r>
            <a:r>
              <a:rPr lang="en-US" sz="2800" dirty="0" smtClean="0"/>
              <a:t> </a:t>
            </a:r>
            <a:r>
              <a:rPr lang="en-US" sz="2800" dirty="0" err="1" smtClean="0"/>
              <a:t>komputer</a:t>
            </a:r>
            <a:r>
              <a:rPr lang="en-US" sz="2800" dirty="0" smtClean="0"/>
              <a:t> </a:t>
            </a:r>
            <a:r>
              <a:rPr lang="en-US" sz="2800" dirty="0" err="1" smtClean="0"/>
              <a:t>adalah</a:t>
            </a:r>
            <a:r>
              <a:rPr lang="en-US" sz="2800" dirty="0" smtClean="0"/>
              <a:t> </a:t>
            </a:r>
            <a:r>
              <a:rPr lang="en-US" sz="2800" dirty="0" err="1" smtClean="0"/>
              <a:t>sekumpulan</a:t>
            </a:r>
            <a:r>
              <a:rPr lang="en-US" sz="2800" dirty="0" smtClean="0"/>
              <a:t> </a:t>
            </a:r>
            <a:r>
              <a:rPr lang="en-US" sz="2800" dirty="0" err="1" smtClean="0"/>
              <a:t>peralatan</a:t>
            </a:r>
            <a:r>
              <a:rPr lang="en-US" sz="2800" dirty="0" smtClean="0"/>
              <a:t> </a:t>
            </a:r>
            <a:r>
              <a:rPr lang="en-US" sz="2800" dirty="0" err="1" smtClean="0"/>
              <a:t>komputer</a:t>
            </a:r>
            <a:r>
              <a:rPr lang="en-US" sz="2800" dirty="0" smtClean="0"/>
              <a:t> yang </a:t>
            </a:r>
            <a:r>
              <a:rPr lang="en-US" sz="2800" dirty="0" err="1" smtClean="0"/>
              <a:t>dihubungkan</a:t>
            </a:r>
            <a:r>
              <a:rPr lang="en-US" sz="2800" dirty="0" smtClean="0"/>
              <a:t> agar </a:t>
            </a:r>
            <a:r>
              <a:rPr lang="en-US" sz="2800" dirty="0" err="1" smtClean="0"/>
              <a:t>dapat</a:t>
            </a:r>
            <a:r>
              <a:rPr lang="en-US" sz="2800" dirty="0" smtClean="0"/>
              <a:t> </a:t>
            </a:r>
            <a:r>
              <a:rPr lang="en-US" sz="2800" dirty="0" err="1" smtClean="0"/>
              <a:t>saling</a:t>
            </a:r>
            <a:r>
              <a:rPr lang="en-US" sz="2800" dirty="0" smtClean="0"/>
              <a:t> </a:t>
            </a:r>
            <a:r>
              <a:rPr lang="en-US" sz="2800" dirty="0" err="1" smtClean="0"/>
              <a:t>berkomunikasi</a:t>
            </a:r>
            <a:r>
              <a:rPr lang="en-US" sz="2800" dirty="0" smtClean="0"/>
              <a:t> </a:t>
            </a:r>
            <a:r>
              <a:rPr lang="en-US" sz="2800" dirty="0" err="1" smtClean="0"/>
              <a:t>dengan</a:t>
            </a:r>
            <a:r>
              <a:rPr lang="en-US" sz="2800" dirty="0" smtClean="0"/>
              <a:t> </a:t>
            </a:r>
            <a:r>
              <a:rPr lang="en-US" sz="2800" dirty="0" err="1" smtClean="0"/>
              <a:t>tujuan</a:t>
            </a:r>
            <a:r>
              <a:rPr lang="en-US" sz="2800" dirty="0" smtClean="0"/>
              <a:t> </a:t>
            </a:r>
            <a:r>
              <a:rPr lang="en-US" sz="2800" dirty="0" err="1" smtClean="0"/>
              <a:t>membagi</a:t>
            </a:r>
            <a:r>
              <a:rPr lang="en-US" sz="2800" dirty="0" smtClean="0"/>
              <a:t> </a:t>
            </a:r>
            <a:r>
              <a:rPr lang="en-US" sz="2800" dirty="0" err="1" smtClean="0"/>
              <a:t>sumber</a:t>
            </a:r>
            <a:r>
              <a:rPr lang="en-US" sz="2800" dirty="0" smtClean="0"/>
              <a:t> </a:t>
            </a:r>
            <a:r>
              <a:rPr lang="en-US" sz="2800" dirty="0" err="1" smtClean="0"/>
              <a:t>daya</a:t>
            </a:r>
            <a:r>
              <a:rPr lang="en-US" sz="2800" dirty="0" smtClean="0"/>
              <a:t> (</a:t>
            </a:r>
            <a:r>
              <a:rPr lang="en-US" sz="2800" dirty="0" err="1" smtClean="0"/>
              <a:t>seperti</a:t>
            </a:r>
            <a:r>
              <a:rPr lang="en-US" sz="2800" dirty="0" smtClean="0"/>
              <a:t> file </a:t>
            </a:r>
            <a:r>
              <a:rPr lang="en-US" sz="2800" dirty="0" err="1" smtClean="0"/>
              <a:t>dan</a:t>
            </a:r>
            <a:r>
              <a:rPr lang="en-US" sz="2800" dirty="0" smtClean="0"/>
              <a:t> printer).</a:t>
            </a:r>
          </a:p>
          <a:p>
            <a:pPr eaLnBrk="1" hangingPunct="1">
              <a:lnSpc>
                <a:spcPct val="90000"/>
              </a:lnSpc>
            </a:pPr>
            <a:r>
              <a:rPr lang="en-US" sz="2800" dirty="0" smtClean="0"/>
              <a:t>Agar </a:t>
            </a:r>
            <a:r>
              <a:rPr lang="en-US" sz="2800" dirty="0" err="1" smtClean="0"/>
              <a:t>jaringan</a:t>
            </a:r>
            <a:r>
              <a:rPr lang="en-US" sz="2800" dirty="0" smtClean="0"/>
              <a:t> </a:t>
            </a:r>
            <a:r>
              <a:rPr lang="en-US" sz="2800" dirty="0" err="1" smtClean="0"/>
              <a:t>dapat</a:t>
            </a:r>
            <a:r>
              <a:rPr lang="en-US" sz="2800" dirty="0" smtClean="0"/>
              <a:t> </a:t>
            </a:r>
            <a:r>
              <a:rPr lang="en-US" sz="2800" dirty="0" err="1" smtClean="0"/>
              <a:t>berfungsi</a:t>
            </a:r>
            <a:r>
              <a:rPr lang="en-US" sz="2800" dirty="0" smtClean="0"/>
              <a:t>, </a:t>
            </a:r>
            <a:r>
              <a:rPr lang="en-US" sz="2800" dirty="0" err="1" smtClean="0"/>
              <a:t>dibutuhkan</a:t>
            </a:r>
            <a:r>
              <a:rPr lang="en-US" sz="2800" dirty="0" smtClean="0"/>
              <a:t> </a:t>
            </a:r>
            <a:r>
              <a:rPr lang="en-US" sz="2800" b="1" dirty="0" err="1" smtClean="0"/>
              <a:t>layanan-layanan</a:t>
            </a:r>
            <a:r>
              <a:rPr lang="en-US" sz="2800" dirty="0" smtClean="0"/>
              <a:t> yang </a:t>
            </a:r>
            <a:r>
              <a:rPr lang="en-US" sz="2800" dirty="0" err="1" smtClean="0"/>
              <a:t>dapat</a:t>
            </a:r>
            <a:r>
              <a:rPr lang="en-US" sz="2800" dirty="0" smtClean="0"/>
              <a:t> </a:t>
            </a:r>
            <a:r>
              <a:rPr lang="en-US" sz="2800" dirty="0" err="1" smtClean="0"/>
              <a:t>mengatur</a:t>
            </a:r>
            <a:r>
              <a:rPr lang="en-US" sz="2800" dirty="0" smtClean="0"/>
              <a:t> </a:t>
            </a:r>
            <a:r>
              <a:rPr lang="en-US" sz="2800" dirty="0" err="1" smtClean="0"/>
              <a:t>pembagian</a:t>
            </a:r>
            <a:r>
              <a:rPr lang="en-US" sz="2800" dirty="0" smtClean="0"/>
              <a:t> </a:t>
            </a:r>
            <a:r>
              <a:rPr lang="en-US" sz="2800" dirty="0" err="1" smtClean="0"/>
              <a:t>sumber</a:t>
            </a:r>
            <a:r>
              <a:rPr lang="en-US" sz="2800" dirty="0" smtClean="0"/>
              <a:t> </a:t>
            </a:r>
            <a:r>
              <a:rPr lang="en-US" sz="2800" dirty="0" err="1" smtClean="0"/>
              <a:t>daya</a:t>
            </a:r>
            <a:r>
              <a:rPr lang="en-US" sz="2800" dirty="0" smtClean="0"/>
              <a:t>.</a:t>
            </a:r>
          </a:p>
          <a:p>
            <a:pPr eaLnBrk="1" hangingPunct="1">
              <a:lnSpc>
                <a:spcPct val="90000"/>
              </a:lnSpc>
            </a:pPr>
            <a:r>
              <a:rPr lang="en-US" sz="2800" dirty="0" err="1" smtClean="0"/>
              <a:t>Dibutuhkan</a:t>
            </a:r>
            <a:r>
              <a:rPr lang="en-US" sz="2800" dirty="0" smtClean="0"/>
              <a:t> </a:t>
            </a:r>
            <a:r>
              <a:rPr lang="en-US" sz="2800" dirty="0" err="1" smtClean="0"/>
              <a:t>aturan-aturan</a:t>
            </a:r>
            <a:r>
              <a:rPr lang="en-US" sz="2800" dirty="0" smtClean="0"/>
              <a:t> (</a:t>
            </a:r>
            <a:r>
              <a:rPr lang="en-US" sz="2800" b="1" dirty="0" smtClean="0"/>
              <a:t>protocols</a:t>
            </a:r>
            <a:r>
              <a:rPr lang="en-US" sz="2800" dirty="0" smtClean="0"/>
              <a:t>)</a:t>
            </a:r>
            <a:r>
              <a:rPr lang="en-US" sz="2800" b="1" dirty="0" smtClean="0"/>
              <a:t> </a:t>
            </a:r>
            <a:r>
              <a:rPr lang="en-US" sz="2800" dirty="0" smtClean="0"/>
              <a:t>yang </a:t>
            </a:r>
            <a:r>
              <a:rPr lang="en-US" sz="2800" dirty="0" err="1" smtClean="0"/>
              <a:t>mengatur</a:t>
            </a:r>
            <a:r>
              <a:rPr lang="en-US" sz="2800" dirty="0" smtClean="0"/>
              <a:t> </a:t>
            </a:r>
            <a:r>
              <a:rPr lang="en-US" sz="2800" dirty="0" err="1" smtClean="0"/>
              <a:t>komunikasi</a:t>
            </a:r>
            <a:r>
              <a:rPr lang="en-US" sz="2800" dirty="0" smtClean="0"/>
              <a:t> </a:t>
            </a:r>
            <a:r>
              <a:rPr lang="en-US" sz="2800" dirty="0" err="1" smtClean="0"/>
              <a:t>dan</a:t>
            </a:r>
            <a:r>
              <a:rPr lang="en-US" sz="2800" dirty="0" smtClean="0"/>
              <a:t> </a:t>
            </a:r>
            <a:r>
              <a:rPr lang="en-US" sz="2800" dirty="0" err="1" smtClean="0"/>
              <a:t>layanan-layanan</a:t>
            </a:r>
            <a:r>
              <a:rPr lang="en-US" sz="2800" dirty="0" smtClean="0"/>
              <a:t> </a:t>
            </a:r>
            <a:r>
              <a:rPr lang="en-US" sz="2800" dirty="0" err="1" smtClean="0"/>
              <a:t>secara</a:t>
            </a:r>
            <a:r>
              <a:rPr lang="en-US" sz="2800" dirty="0" smtClean="0"/>
              <a:t> </a:t>
            </a:r>
            <a:r>
              <a:rPr lang="en-US" sz="2800" dirty="0" err="1" smtClean="0"/>
              <a:t>umum</a:t>
            </a:r>
            <a:r>
              <a:rPr lang="en-US" sz="2800" dirty="0" smtClean="0"/>
              <a:t> </a:t>
            </a:r>
            <a:r>
              <a:rPr lang="en-US" sz="2800" dirty="0" err="1" smtClean="0"/>
              <a:t>untuk</a:t>
            </a:r>
            <a:r>
              <a:rPr lang="en-US" sz="2800" dirty="0" smtClean="0"/>
              <a:t> </a:t>
            </a:r>
            <a:r>
              <a:rPr lang="en-US" sz="2800" dirty="0" err="1" smtClean="0"/>
              <a:t>seluruh</a:t>
            </a:r>
            <a:r>
              <a:rPr lang="en-US" sz="2800" dirty="0" smtClean="0"/>
              <a:t> </a:t>
            </a:r>
            <a:r>
              <a:rPr lang="en-US" sz="2800" dirty="0" err="1" smtClean="0"/>
              <a:t>sistem</a:t>
            </a:r>
            <a:r>
              <a:rPr lang="en-US" sz="2800" dirty="0" smtClean="0"/>
              <a:t> </a:t>
            </a:r>
            <a:r>
              <a:rPr lang="en-US" sz="2800" dirty="0" err="1" smtClean="0"/>
              <a:t>jaringan</a:t>
            </a:r>
            <a:endParaRPr lang="en-US" sz="2800" dirty="0" smtClean="0"/>
          </a:p>
        </p:txBody>
      </p:sp>
    </p:spTree>
    <p:extLst>
      <p:ext uri="{BB962C8B-B14F-4D97-AF65-F5344CB8AC3E}">
        <p14:creationId xmlns:p14="http://schemas.microsoft.com/office/powerpoint/2010/main" val="1705889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09600"/>
            <a:ext cx="8229600" cy="808038"/>
          </a:xfrm>
        </p:spPr>
        <p:txBody>
          <a:bodyPr/>
          <a:lstStyle/>
          <a:p>
            <a:pPr eaLnBrk="1" hangingPunct="1"/>
            <a:r>
              <a:rPr lang="en-US" sz="4000" b="1" dirty="0" err="1" smtClean="0">
                <a:solidFill>
                  <a:srgbClr val="FF0000"/>
                </a:solidFill>
              </a:rPr>
              <a:t>Sistem</a:t>
            </a:r>
            <a:r>
              <a:rPr lang="en-US" sz="4000" b="1" dirty="0" smtClean="0">
                <a:solidFill>
                  <a:srgbClr val="FF0000"/>
                </a:solidFill>
              </a:rPr>
              <a:t> </a:t>
            </a:r>
            <a:r>
              <a:rPr lang="en-US" sz="4000" b="1" dirty="0" err="1" smtClean="0">
                <a:solidFill>
                  <a:srgbClr val="FF0000"/>
                </a:solidFill>
              </a:rPr>
              <a:t>Komunikasi</a:t>
            </a:r>
            <a:endParaRPr lang="en-US" sz="4000" b="1" dirty="0" smtClean="0">
              <a:solidFill>
                <a:srgbClr val="FF0000"/>
              </a:solidFill>
            </a:endParaRPr>
          </a:p>
        </p:txBody>
      </p:sp>
      <p:sp>
        <p:nvSpPr>
          <p:cNvPr id="5123" name="Rectangle 3"/>
          <p:cNvSpPr>
            <a:spLocks noGrp="1" noChangeArrowheads="1"/>
          </p:cNvSpPr>
          <p:nvPr>
            <p:ph type="body" idx="1"/>
          </p:nvPr>
        </p:nvSpPr>
        <p:spPr>
          <a:xfrm>
            <a:off x="457200" y="1600200"/>
            <a:ext cx="8229600" cy="2286000"/>
          </a:xfrm>
        </p:spPr>
        <p:txBody>
          <a:bodyPr/>
          <a:lstStyle/>
          <a:p>
            <a:pPr eaLnBrk="1" hangingPunct="1">
              <a:lnSpc>
                <a:spcPct val="90000"/>
              </a:lnSpc>
            </a:pPr>
            <a:r>
              <a:rPr lang="en-US" sz="2800" smtClean="0"/>
              <a:t>Jaringan komputer = jaringan komunikasi data = sistem komunikasi</a:t>
            </a:r>
          </a:p>
          <a:p>
            <a:pPr lvl="1" eaLnBrk="1" hangingPunct="1">
              <a:lnSpc>
                <a:spcPct val="90000"/>
              </a:lnSpc>
            </a:pPr>
            <a:r>
              <a:rPr lang="en-US" sz="2400" smtClean="0"/>
              <a:t>Pertukaran data minimal antar dua entitas</a:t>
            </a:r>
          </a:p>
          <a:p>
            <a:pPr lvl="1" eaLnBrk="1" hangingPunct="1">
              <a:lnSpc>
                <a:spcPct val="90000"/>
              </a:lnSpc>
              <a:buFontTx/>
              <a:buNone/>
            </a:pPr>
            <a:endParaRPr lang="en-US" sz="2400" smtClean="0"/>
          </a:p>
          <a:p>
            <a:pPr eaLnBrk="1" hangingPunct="1">
              <a:lnSpc>
                <a:spcPct val="90000"/>
              </a:lnSpc>
            </a:pPr>
            <a:r>
              <a:rPr lang="en-US" sz="2800" smtClean="0"/>
              <a:t>Model komunikasi umum:</a:t>
            </a:r>
          </a:p>
        </p:txBody>
      </p:sp>
      <p:sp>
        <p:nvSpPr>
          <p:cNvPr id="5124" name="AutoShape 5"/>
          <p:cNvSpPr>
            <a:spLocks noChangeArrowheads="1"/>
          </p:cNvSpPr>
          <p:nvPr/>
        </p:nvSpPr>
        <p:spPr bwMode="auto">
          <a:xfrm>
            <a:off x="1219200" y="4495800"/>
            <a:ext cx="304800" cy="533400"/>
          </a:xfrm>
          <a:prstGeom prst="can">
            <a:avLst>
              <a:gd name="adj" fmla="val 43750"/>
            </a:avLst>
          </a:prstGeom>
          <a:solidFill>
            <a:srgbClr val="FF0000"/>
          </a:solidFill>
          <a:ln w="9525">
            <a:solidFill>
              <a:schemeClr val="tx1"/>
            </a:solidFill>
            <a:round/>
            <a:headEnd/>
            <a:tailEnd/>
          </a:ln>
        </p:spPr>
        <p:txBody>
          <a:bodyPr wrap="none" anchor="ctr"/>
          <a:lstStyle/>
          <a:p>
            <a:endParaRPr lang="id-ID"/>
          </a:p>
        </p:txBody>
      </p:sp>
      <p:sp>
        <p:nvSpPr>
          <p:cNvPr id="5125" name="AutoShape 6"/>
          <p:cNvSpPr>
            <a:spLocks noChangeArrowheads="1"/>
          </p:cNvSpPr>
          <p:nvPr/>
        </p:nvSpPr>
        <p:spPr bwMode="auto">
          <a:xfrm>
            <a:off x="7467600" y="4495800"/>
            <a:ext cx="304800" cy="533400"/>
          </a:xfrm>
          <a:prstGeom prst="can">
            <a:avLst>
              <a:gd name="adj" fmla="val 43750"/>
            </a:avLst>
          </a:prstGeom>
          <a:solidFill>
            <a:srgbClr val="0000FF"/>
          </a:solidFill>
          <a:ln w="9525">
            <a:solidFill>
              <a:schemeClr val="tx1"/>
            </a:solidFill>
            <a:round/>
            <a:headEnd/>
            <a:tailEnd/>
          </a:ln>
        </p:spPr>
        <p:txBody>
          <a:bodyPr wrap="none" anchor="ctr"/>
          <a:lstStyle/>
          <a:p>
            <a:endParaRPr lang="id-ID"/>
          </a:p>
        </p:txBody>
      </p:sp>
      <p:sp>
        <p:nvSpPr>
          <p:cNvPr id="5126" name="AutoShape 7"/>
          <p:cNvSpPr>
            <a:spLocks noChangeArrowheads="1"/>
          </p:cNvSpPr>
          <p:nvPr/>
        </p:nvSpPr>
        <p:spPr bwMode="auto">
          <a:xfrm>
            <a:off x="2362200" y="4648200"/>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id-ID"/>
          </a:p>
        </p:txBody>
      </p:sp>
      <p:sp>
        <p:nvSpPr>
          <p:cNvPr id="5127" name="AutoShape 8"/>
          <p:cNvSpPr>
            <a:spLocks noChangeArrowheads="1"/>
          </p:cNvSpPr>
          <p:nvPr/>
        </p:nvSpPr>
        <p:spPr bwMode="auto">
          <a:xfrm>
            <a:off x="5943600" y="4648200"/>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id-ID"/>
          </a:p>
        </p:txBody>
      </p:sp>
      <p:sp>
        <p:nvSpPr>
          <p:cNvPr id="5128" name="Line 10"/>
          <p:cNvSpPr>
            <a:spLocks noChangeShapeType="1"/>
          </p:cNvSpPr>
          <p:nvPr/>
        </p:nvSpPr>
        <p:spPr bwMode="auto">
          <a:xfrm>
            <a:off x="1676400" y="4800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5129" name="Line 11"/>
          <p:cNvSpPr>
            <a:spLocks noChangeShapeType="1"/>
          </p:cNvSpPr>
          <p:nvPr/>
        </p:nvSpPr>
        <p:spPr bwMode="auto">
          <a:xfrm>
            <a:off x="3124200" y="4800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5130" name="Line 12"/>
          <p:cNvSpPr>
            <a:spLocks noChangeShapeType="1"/>
          </p:cNvSpPr>
          <p:nvPr/>
        </p:nvSpPr>
        <p:spPr bwMode="auto">
          <a:xfrm>
            <a:off x="5029200" y="4800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5131" name="Line 13"/>
          <p:cNvSpPr>
            <a:spLocks noChangeShapeType="1"/>
          </p:cNvSpPr>
          <p:nvPr/>
        </p:nvSpPr>
        <p:spPr bwMode="auto">
          <a:xfrm>
            <a:off x="6705600" y="4800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5132" name="Text Box 14"/>
          <p:cNvSpPr txBox="1">
            <a:spLocks noChangeArrowheads="1"/>
          </p:cNvSpPr>
          <p:nvPr/>
        </p:nvSpPr>
        <p:spPr bwMode="auto">
          <a:xfrm>
            <a:off x="914400" y="4075113"/>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Sumber</a:t>
            </a:r>
          </a:p>
        </p:txBody>
      </p:sp>
      <p:sp>
        <p:nvSpPr>
          <p:cNvPr id="5133" name="Text Box 15"/>
          <p:cNvSpPr txBox="1">
            <a:spLocks noChangeArrowheads="1"/>
          </p:cNvSpPr>
          <p:nvPr/>
        </p:nvSpPr>
        <p:spPr bwMode="auto">
          <a:xfrm>
            <a:off x="2133600" y="4075113"/>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Pengirim</a:t>
            </a:r>
          </a:p>
        </p:txBody>
      </p:sp>
      <p:sp>
        <p:nvSpPr>
          <p:cNvPr id="5134" name="Text Box 16"/>
          <p:cNvSpPr txBox="1">
            <a:spLocks noChangeArrowheads="1"/>
          </p:cNvSpPr>
          <p:nvPr/>
        </p:nvSpPr>
        <p:spPr bwMode="auto">
          <a:xfrm>
            <a:off x="3657600" y="3846513"/>
            <a:ext cx="142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Sistem</a:t>
            </a:r>
          </a:p>
          <a:p>
            <a:pPr algn="ctr" eaLnBrk="1" hangingPunct="1"/>
            <a:r>
              <a:rPr lang="en-US" b="1"/>
              <a:t>Pengiriman</a:t>
            </a:r>
          </a:p>
        </p:txBody>
      </p:sp>
      <p:sp>
        <p:nvSpPr>
          <p:cNvPr id="5135" name="Text Box 17"/>
          <p:cNvSpPr txBox="1">
            <a:spLocks noChangeArrowheads="1"/>
          </p:cNvSpPr>
          <p:nvPr/>
        </p:nvSpPr>
        <p:spPr bwMode="auto">
          <a:xfrm>
            <a:off x="5638800" y="3998913"/>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Penerima</a:t>
            </a:r>
          </a:p>
        </p:txBody>
      </p:sp>
      <p:sp>
        <p:nvSpPr>
          <p:cNvPr id="5136" name="Text Box 18"/>
          <p:cNvSpPr txBox="1">
            <a:spLocks noChangeArrowheads="1"/>
          </p:cNvSpPr>
          <p:nvPr/>
        </p:nvSpPr>
        <p:spPr bwMode="auto">
          <a:xfrm>
            <a:off x="7143750" y="3976688"/>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Tujuan</a:t>
            </a:r>
          </a:p>
        </p:txBody>
      </p:sp>
      <p:sp>
        <p:nvSpPr>
          <p:cNvPr id="5137" name="AutoShape 19"/>
          <p:cNvSpPr>
            <a:spLocks/>
          </p:cNvSpPr>
          <p:nvPr/>
        </p:nvSpPr>
        <p:spPr bwMode="auto">
          <a:xfrm rot="-5400000">
            <a:off x="2019300" y="4152900"/>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5138" name="AutoShape 20"/>
          <p:cNvSpPr>
            <a:spLocks/>
          </p:cNvSpPr>
          <p:nvPr/>
        </p:nvSpPr>
        <p:spPr bwMode="auto">
          <a:xfrm rot="-5400000">
            <a:off x="6743700" y="4152900"/>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5139" name="Text Box 21"/>
          <p:cNvSpPr txBox="1">
            <a:spLocks noChangeArrowheads="1"/>
          </p:cNvSpPr>
          <p:nvPr/>
        </p:nvSpPr>
        <p:spPr bwMode="auto">
          <a:xfrm>
            <a:off x="1301750" y="5446713"/>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Sistem Sumber</a:t>
            </a:r>
          </a:p>
        </p:txBody>
      </p:sp>
      <p:sp>
        <p:nvSpPr>
          <p:cNvPr id="5140" name="Text Box 22"/>
          <p:cNvSpPr txBox="1">
            <a:spLocks noChangeArrowheads="1"/>
          </p:cNvSpPr>
          <p:nvPr/>
        </p:nvSpPr>
        <p:spPr bwMode="auto">
          <a:xfrm>
            <a:off x="6019800" y="5486400"/>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Sistem Tujuan</a:t>
            </a:r>
          </a:p>
        </p:txBody>
      </p:sp>
      <p:sp>
        <p:nvSpPr>
          <p:cNvPr id="5141" name="AutoShape 23"/>
          <p:cNvSpPr>
            <a:spLocks noChangeArrowheads="1"/>
          </p:cNvSpPr>
          <p:nvPr/>
        </p:nvSpPr>
        <p:spPr bwMode="auto">
          <a:xfrm>
            <a:off x="3810000" y="4419600"/>
            <a:ext cx="1143000" cy="838200"/>
          </a:xfrm>
          <a:prstGeom prst="irregularSeal1">
            <a:avLst/>
          </a:prstGeom>
          <a:solidFill>
            <a:schemeClr val="accent1"/>
          </a:solidFill>
          <a:ln w="9525">
            <a:solidFill>
              <a:schemeClr val="tx1"/>
            </a:solidFill>
            <a:miter lim="800000"/>
            <a:headEnd/>
            <a:tailEnd/>
          </a:ln>
        </p:spPr>
        <p:txBody>
          <a:bodyPr wrap="none" anchor="ctr"/>
          <a:lstStyle/>
          <a:p>
            <a:endParaRPr lang="id-ID"/>
          </a:p>
        </p:txBody>
      </p:sp>
    </p:spTree>
    <p:extLst>
      <p:ext uri="{BB962C8B-B14F-4D97-AF65-F5344CB8AC3E}">
        <p14:creationId xmlns:p14="http://schemas.microsoft.com/office/powerpoint/2010/main" val="17739282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09600"/>
            <a:ext cx="8229600" cy="1143000"/>
          </a:xfrm>
        </p:spPr>
        <p:txBody>
          <a:bodyPr/>
          <a:lstStyle/>
          <a:p>
            <a:pPr eaLnBrk="1" hangingPunct="1"/>
            <a:r>
              <a:rPr lang="en-US" sz="4000" b="1" dirty="0" err="1" smtClean="0">
                <a:solidFill>
                  <a:srgbClr val="FF0000"/>
                </a:solidFill>
              </a:rPr>
              <a:t>Sistem</a:t>
            </a:r>
            <a:r>
              <a:rPr lang="en-US" sz="4000" b="1" dirty="0" smtClean="0">
                <a:solidFill>
                  <a:srgbClr val="FF0000"/>
                </a:solidFill>
              </a:rPr>
              <a:t> </a:t>
            </a:r>
            <a:r>
              <a:rPr lang="en-US" sz="4000" b="1" dirty="0" err="1" smtClean="0">
                <a:solidFill>
                  <a:srgbClr val="FF0000"/>
                </a:solidFill>
              </a:rPr>
              <a:t>Komunikasi</a:t>
            </a:r>
            <a:r>
              <a:rPr lang="en-US" sz="4000" b="1" dirty="0" smtClean="0">
                <a:solidFill>
                  <a:srgbClr val="FF0000"/>
                </a:solidFill>
              </a:rPr>
              <a:t> (...)</a:t>
            </a:r>
          </a:p>
        </p:txBody>
      </p:sp>
      <p:sp>
        <p:nvSpPr>
          <p:cNvPr id="6147" name="Rectangle 3"/>
          <p:cNvSpPr>
            <a:spLocks noGrp="1" noChangeArrowheads="1"/>
          </p:cNvSpPr>
          <p:nvPr>
            <p:ph type="body" idx="1"/>
          </p:nvPr>
        </p:nvSpPr>
        <p:spPr>
          <a:xfrm>
            <a:off x="457200" y="1600200"/>
            <a:ext cx="8229600" cy="838200"/>
          </a:xfrm>
        </p:spPr>
        <p:txBody>
          <a:bodyPr/>
          <a:lstStyle/>
          <a:p>
            <a:pPr eaLnBrk="1" hangingPunct="1"/>
            <a:r>
              <a:rPr lang="en-US" smtClean="0"/>
              <a:t>Contoh:</a:t>
            </a:r>
          </a:p>
        </p:txBody>
      </p:sp>
      <p:sp>
        <p:nvSpPr>
          <p:cNvPr id="6148" name="AutoShape 4"/>
          <p:cNvSpPr>
            <a:spLocks noChangeArrowheads="1"/>
          </p:cNvSpPr>
          <p:nvPr/>
        </p:nvSpPr>
        <p:spPr bwMode="auto">
          <a:xfrm>
            <a:off x="1219200" y="3316288"/>
            <a:ext cx="304800" cy="533400"/>
          </a:xfrm>
          <a:prstGeom prst="can">
            <a:avLst>
              <a:gd name="adj" fmla="val 43750"/>
            </a:avLst>
          </a:prstGeom>
          <a:solidFill>
            <a:srgbClr val="FF0000"/>
          </a:solidFill>
          <a:ln w="9525">
            <a:solidFill>
              <a:schemeClr val="tx1"/>
            </a:solidFill>
            <a:round/>
            <a:headEnd/>
            <a:tailEnd/>
          </a:ln>
        </p:spPr>
        <p:txBody>
          <a:bodyPr wrap="none" anchor="ctr"/>
          <a:lstStyle/>
          <a:p>
            <a:endParaRPr lang="id-ID"/>
          </a:p>
        </p:txBody>
      </p:sp>
      <p:sp>
        <p:nvSpPr>
          <p:cNvPr id="6149" name="AutoShape 5"/>
          <p:cNvSpPr>
            <a:spLocks noChangeArrowheads="1"/>
          </p:cNvSpPr>
          <p:nvPr/>
        </p:nvSpPr>
        <p:spPr bwMode="auto">
          <a:xfrm>
            <a:off x="7467600" y="3316288"/>
            <a:ext cx="304800" cy="533400"/>
          </a:xfrm>
          <a:prstGeom prst="can">
            <a:avLst>
              <a:gd name="adj" fmla="val 43750"/>
            </a:avLst>
          </a:prstGeom>
          <a:solidFill>
            <a:srgbClr val="0000FF"/>
          </a:solidFill>
          <a:ln w="9525">
            <a:solidFill>
              <a:schemeClr val="tx1"/>
            </a:solidFill>
            <a:round/>
            <a:headEnd/>
            <a:tailEnd/>
          </a:ln>
        </p:spPr>
        <p:txBody>
          <a:bodyPr wrap="none" anchor="ctr"/>
          <a:lstStyle/>
          <a:p>
            <a:endParaRPr lang="id-ID"/>
          </a:p>
        </p:txBody>
      </p:sp>
      <p:sp>
        <p:nvSpPr>
          <p:cNvPr id="6150" name="AutoShape 6"/>
          <p:cNvSpPr>
            <a:spLocks noChangeArrowheads="1"/>
          </p:cNvSpPr>
          <p:nvPr/>
        </p:nvSpPr>
        <p:spPr bwMode="auto">
          <a:xfrm>
            <a:off x="2362200" y="3468688"/>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id-ID"/>
          </a:p>
        </p:txBody>
      </p:sp>
      <p:sp>
        <p:nvSpPr>
          <p:cNvPr id="6151" name="AutoShape 7"/>
          <p:cNvSpPr>
            <a:spLocks noChangeArrowheads="1"/>
          </p:cNvSpPr>
          <p:nvPr/>
        </p:nvSpPr>
        <p:spPr bwMode="auto">
          <a:xfrm>
            <a:off x="5943600" y="3468688"/>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id-ID"/>
          </a:p>
        </p:txBody>
      </p:sp>
      <p:sp>
        <p:nvSpPr>
          <p:cNvPr id="6152" name="Line 9"/>
          <p:cNvSpPr>
            <a:spLocks noChangeShapeType="1"/>
          </p:cNvSpPr>
          <p:nvPr/>
        </p:nvSpPr>
        <p:spPr bwMode="auto">
          <a:xfrm>
            <a:off x="1676400" y="36210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153" name="Line 10"/>
          <p:cNvSpPr>
            <a:spLocks noChangeShapeType="1"/>
          </p:cNvSpPr>
          <p:nvPr/>
        </p:nvSpPr>
        <p:spPr bwMode="auto">
          <a:xfrm>
            <a:off x="3124200" y="3621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154" name="Line 11"/>
          <p:cNvSpPr>
            <a:spLocks noChangeShapeType="1"/>
          </p:cNvSpPr>
          <p:nvPr/>
        </p:nvSpPr>
        <p:spPr bwMode="auto">
          <a:xfrm>
            <a:off x="5029200" y="3621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155" name="Line 12"/>
          <p:cNvSpPr>
            <a:spLocks noChangeShapeType="1"/>
          </p:cNvSpPr>
          <p:nvPr/>
        </p:nvSpPr>
        <p:spPr bwMode="auto">
          <a:xfrm>
            <a:off x="6705600" y="3621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156" name="Text Box 13"/>
          <p:cNvSpPr txBox="1">
            <a:spLocks noChangeArrowheads="1"/>
          </p:cNvSpPr>
          <p:nvPr/>
        </p:nvSpPr>
        <p:spPr bwMode="auto">
          <a:xfrm>
            <a:off x="831850" y="28956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komputer</a:t>
            </a:r>
          </a:p>
        </p:txBody>
      </p:sp>
      <p:sp>
        <p:nvSpPr>
          <p:cNvPr id="6157" name="Text Box 14"/>
          <p:cNvSpPr txBox="1">
            <a:spLocks noChangeArrowheads="1"/>
          </p:cNvSpPr>
          <p:nvPr/>
        </p:nvSpPr>
        <p:spPr bwMode="auto">
          <a:xfrm>
            <a:off x="2216150" y="289560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Modem</a:t>
            </a:r>
          </a:p>
        </p:txBody>
      </p:sp>
      <p:sp>
        <p:nvSpPr>
          <p:cNvPr id="6158" name="Text Box 15"/>
          <p:cNvSpPr txBox="1">
            <a:spLocks noChangeArrowheads="1"/>
          </p:cNvSpPr>
          <p:nvPr/>
        </p:nvSpPr>
        <p:spPr bwMode="auto">
          <a:xfrm>
            <a:off x="3803650" y="2362200"/>
            <a:ext cx="1136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Jaringan</a:t>
            </a:r>
          </a:p>
          <a:p>
            <a:pPr algn="ctr" eaLnBrk="1" hangingPunct="1"/>
            <a:r>
              <a:rPr lang="en-US" b="1"/>
              <a:t>Telepon</a:t>
            </a:r>
          </a:p>
          <a:p>
            <a:pPr algn="ctr" eaLnBrk="1" hangingPunct="1"/>
            <a:r>
              <a:rPr lang="en-US" b="1"/>
              <a:t>Umum</a:t>
            </a:r>
          </a:p>
        </p:txBody>
      </p:sp>
      <p:sp>
        <p:nvSpPr>
          <p:cNvPr id="6159" name="Text Box 16"/>
          <p:cNvSpPr txBox="1">
            <a:spLocks noChangeArrowheads="1"/>
          </p:cNvSpPr>
          <p:nvPr/>
        </p:nvSpPr>
        <p:spPr bwMode="auto">
          <a:xfrm>
            <a:off x="5715000" y="281940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Modem</a:t>
            </a:r>
          </a:p>
        </p:txBody>
      </p:sp>
      <p:sp>
        <p:nvSpPr>
          <p:cNvPr id="6160" name="Text Box 17"/>
          <p:cNvSpPr txBox="1">
            <a:spLocks noChangeArrowheads="1"/>
          </p:cNvSpPr>
          <p:nvPr/>
        </p:nvSpPr>
        <p:spPr bwMode="auto">
          <a:xfrm>
            <a:off x="7181850" y="2797175"/>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Server</a:t>
            </a:r>
          </a:p>
        </p:txBody>
      </p:sp>
      <p:sp>
        <p:nvSpPr>
          <p:cNvPr id="6161" name="AutoShape 18"/>
          <p:cNvSpPr>
            <a:spLocks/>
          </p:cNvSpPr>
          <p:nvPr/>
        </p:nvSpPr>
        <p:spPr bwMode="auto">
          <a:xfrm rot="-5400000">
            <a:off x="2019300" y="2973388"/>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6162" name="AutoShape 19"/>
          <p:cNvSpPr>
            <a:spLocks/>
          </p:cNvSpPr>
          <p:nvPr/>
        </p:nvSpPr>
        <p:spPr bwMode="auto">
          <a:xfrm rot="-5400000">
            <a:off x="6743700" y="2973388"/>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6163" name="Text Box 20"/>
          <p:cNvSpPr txBox="1">
            <a:spLocks noChangeArrowheads="1"/>
          </p:cNvSpPr>
          <p:nvPr/>
        </p:nvSpPr>
        <p:spPr bwMode="auto">
          <a:xfrm>
            <a:off x="1301750" y="42672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Sistem Sumber</a:t>
            </a:r>
          </a:p>
        </p:txBody>
      </p:sp>
      <p:sp>
        <p:nvSpPr>
          <p:cNvPr id="6164" name="Text Box 21"/>
          <p:cNvSpPr txBox="1">
            <a:spLocks noChangeArrowheads="1"/>
          </p:cNvSpPr>
          <p:nvPr/>
        </p:nvSpPr>
        <p:spPr bwMode="auto">
          <a:xfrm>
            <a:off x="6019800" y="4306888"/>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Sistem Tujuan</a:t>
            </a:r>
          </a:p>
        </p:txBody>
      </p:sp>
      <p:sp>
        <p:nvSpPr>
          <p:cNvPr id="6165" name="AutoShape 22"/>
          <p:cNvSpPr>
            <a:spLocks noChangeArrowheads="1"/>
          </p:cNvSpPr>
          <p:nvPr/>
        </p:nvSpPr>
        <p:spPr bwMode="auto">
          <a:xfrm>
            <a:off x="3810000" y="3276600"/>
            <a:ext cx="1143000" cy="838200"/>
          </a:xfrm>
          <a:prstGeom prst="irregularSeal1">
            <a:avLst/>
          </a:prstGeom>
          <a:solidFill>
            <a:schemeClr val="accent1"/>
          </a:solidFill>
          <a:ln w="9525">
            <a:solidFill>
              <a:schemeClr val="tx1"/>
            </a:solidFill>
            <a:miter lim="800000"/>
            <a:headEnd/>
            <a:tailEnd/>
          </a:ln>
        </p:spPr>
        <p:txBody>
          <a:bodyPr wrap="none" anchor="ctr"/>
          <a:lstStyle/>
          <a:p>
            <a:endParaRPr lang="id-ID"/>
          </a:p>
        </p:txBody>
      </p:sp>
    </p:spTree>
    <p:extLst>
      <p:ext uri="{BB962C8B-B14F-4D97-AF65-F5344CB8AC3E}">
        <p14:creationId xmlns:p14="http://schemas.microsoft.com/office/powerpoint/2010/main" val="1254688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609600"/>
            <a:ext cx="8229600" cy="1143000"/>
          </a:xfrm>
        </p:spPr>
        <p:txBody>
          <a:bodyPr/>
          <a:lstStyle/>
          <a:p>
            <a:pPr eaLnBrk="1" hangingPunct="1"/>
            <a:r>
              <a:rPr lang="en-US" sz="4000" b="1" dirty="0" err="1" smtClean="0">
                <a:solidFill>
                  <a:srgbClr val="FF0000"/>
                </a:solidFill>
              </a:rPr>
              <a:t>Komunikasi</a:t>
            </a:r>
            <a:r>
              <a:rPr lang="en-US" sz="4000" b="1" dirty="0" smtClean="0">
                <a:solidFill>
                  <a:srgbClr val="FF0000"/>
                </a:solidFill>
              </a:rPr>
              <a:t> Data</a:t>
            </a:r>
          </a:p>
        </p:txBody>
      </p:sp>
      <p:sp>
        <p:nvSpPr>
          <p:cNvPr id="7171" name="AutoShape 4"/>
          <p:cNvSpPr>
            <a:spLocks noChangeArrowheads="1"/>
          </p:cNvSpPr>
          <p:nvPr/>
        </p:nvSpPr>
        <p:spPr bwMode="auto">
          <a:xfrm>
            <a:off x="1219200" y="3011488"/>
            <a:ext cx="304800" cy="533400"/>
          </a:xfrm>
          <a:prstGeom prst="can">
            <a:avLst>
              <a:gd name="adj" fmla="val 43750"/>
            </a:avLst>
          </a:prstGeom>
          <a:solidFill>
            <a:srgbClr val="FF0000"/>
          </a:solidFill>
          <a:ln w="9525">
            <a:solidFill>
              <a:schemeClr val="tx1"/>
            </a:solidFill>
            <a:round/>
            <a:headEnd/>
            <a:tailEnd/>
          </a:ln>
        </p:spPr>
        <p:txBody>
          <a:bodyPr wrap="none" anchor="ctr"/>
          <a:lstStyle/>
          <a:p>
            <a:endParaRPr lang="id-ID"/>
          </a:p>
        </p:txBody>
      </p:sp>
      <p:sp>
        <p:nvSpPr>
          <p:cNvPr id="7172" name="AutoShape 5"/>
          <p:cNvSpPr>
            <a:spLocks noChangeArrowheads="1"/>
          </p:cNvSpPr>
          <p:nvPr/>
        </p:nvSpPr>
        <p:spPr bwMode="auto">
          <a:xfrm>
            <a:off x="7467600" y="3011488"/>
            <a:ext cx="304800" cy="533400"/>
          </a:xfrm>
          <a:prstGeom prst="can">
            <a:avLst>
              <a:gd name="adj" fmla="val 43750"/>
            </a:avLst>
          </a:prstGeom>
          <a:solidFill>
            <a:srgbClr val="0000FF"/>
          </a:solidFill>
          <a:ln w="9525">
            <a:solidFill>
              <a:schemeClr val="tx1"/>
            </a:solidFill>
            <a:round/>
            <a:headEnd/>
            <a:tailEnd/>
          </a:ln>
        </p:spPr>
        <p:txBody>
          <a:bodyPr wrap="none" anchor="ctr"/>
          <a:lstStyle/>
          <a:p>
            <a:endParaRPr lang="id-ID"/>
          </a:p>
        </p:txBody>
      </p:sp>
      <p:sp>
        <p:nvSpPr>
          <p:cNvPr id="7173" name="AutoShape 6"/>
          <p:cNvSpPr>
            <a:spLocks noChangeArrowheads="1"/>
          </p:cNvSpPr>
          <p:nvPr/>
        </p:nvSpPr>
        <p:spPr bwMode="auto">
          <a:xfrm>
            <a:off x="2362200" y="3163888"/>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id-ID"/>
          </a:p>
        </p:txBody>
      </p:sp>
      <p:sp>
        <p:nvSpPr>
          <p:cNvPr id="7174" name="AutoShape 7"/>
          <p:cNvSpPr>
            <a:spLocks noChangeArrowheads="1"/>
          </p:cNvSpPr>
          <p:nvPr/>
        </p:nvSpPr>
        <p:spPr bwMode="auto">
          <a:xfrm>
            <a:off x="5943600" y="3163888"/>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id-ID"/>
          </a:p>
        </p:txBody>
      </p:sp>
      <p:sp>
        <p:nvSpPr>
          <p:cNvPr id="7175" name="Line 8"/>
          <p:cNvSpPr>
            <a:spLocks noChangeShapeType="1"/>
          </p:cNvSpPr>
          <p:nvPr/>
        </p:nvSpPr>
        <p:spPr bwMode="auto">
          <a:xfrm>
            <a:off x="1676400" y="33162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7176" name="Line 9"/>
          <p:cNvSpPr>
            <a:spLocks noChangeShapeType="1"/>
          </p:cNvSpPr>
          <p:nvPr/>
        </p:nvSpPr>
        <p:spPr bwMode="auto">
          <a:xfrm>
            <a:off x="3124200" y="33162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7177" name="Line 10"/>
          <p:cNvSpPr>
            <a:spLocks noChangeShapeType="1"/>
          </p:cNvSpPr>
          <p:nvPr/>
        </p:nvSpPr>
        <p:spPr bwMode="auto">
          <a:xfrm>
            <a:off x="5029200" y="33162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7178" name="Line 11"/>
          <p:cNvSpPr>
            <a:spLocks noChangeShapeType="1"/>
          </p:cNvSpPr>
          <p:nvPr/>
        </p:nvSpPr>
        <p:spPr bwMode="auto">
          <a:xfrm>
            <a:off x="6705600" y="33162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7179" name="Text Box 12"/>
          <p:cNvSpPr txBox="1">
            <a:spLocks noChangeArrowheads="1"/>
          </p:cNvSpPr>
          <p:nvPr/>
        </p:nvSpPr>
        <p:spPr bwMode="auto">
          <a:xfrm>
            <a:off x="914400" y="259080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Sumber</a:t>
            </a:r>
          </a:p>
        </p:txBody>
      </p:sp>
      <p:sp>
        <p:nvSpPr>
          <p:cNvPr id="7180" name="Text Box 13"/>
          <p:cNvSpPr txBox="1">
            <a:spLocks noChangeArrowheads="1"/>
          </p:cNvSpPr>
          <p:nvPr/>
        </p:nvSpPr>
        <p:spPr bwMode="auto">
          <a:xfrm>
            <a:off x="2133600" y="25908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Pengirim</a:t>
            </a:r>
          </a:p>
        </p:txBody>
      </p:sp>
      <p:sp>
        <p:nvSpPr>
          <p:cNvPr id="7181" name="Text Box 14"/>
          <p:cNvSpPr txBox="1">
            <a:spLocks noChangeArrowheads="1"/>
          </p:cNvSpPr>
          <p:nvPr/>
        </p:nvSpPr>
        <p:spPr bwMode="auto">
          <a:xfrm>
            <a:off x="3657600" y="2362200"/>
            <a:ext cx="142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Sistem</a:t>
            </a:r>
          </a:p>
          <a:p>
            <a:pPr algn="ctr" eaLnBrk="1" hangingPunct="1"/>
            <a:r>
              <a:rPr lang="en-US" b="1"/>
              <a:t>Pengiriman</a:t>
            </a:r>
          </a:p>
        </p:txBody>
      </p:sp>
      <p:sp>
        <p:nvSpPr>
          <p:cNvPr id="7182" name="Text Box 15"/>
          <p:cNvSpPr txBox="1">
            <a:spLocks noChangeArrowheads="1"/>
          </p:cNvSpPr>
          <p:nvPr/>
        </p:nvSpPr>
        <p:spPr bwMode="auto">
          <a:xfrm>
            <a:off x="5638800" y="2514600"/>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Penerima</a:t>
            </a:r>
          </a:p>
        </p:txBody>
      </p:sp>
      <p:sp>
        <p:nvSpPr>
          <p:cNvPr id="7183" name="Text Box 16"/>
          <p:cNvSpPr txBox="1">
            <a:spLocks noChangeArrowheads="1"/>
          </p:cNvSpPr>
          <p:nvPr/>
        </p:nvSpPr>
        <p:spPr bwMode="auto">
          <a:xfrm>
            <a:off x="7143750" y="2492375"/>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Tujuan</a:t>
            </a:r>
          </a:p>
        </p:txBody>
      </p:sp>
      <p:sp>
        <p:nvSpPr>
          <p:cNvPr id="7184" name="AutoShape 17"/>
          <p:cNvSpPr>
            <a:spLocks noChangeArrowheads="1"/>
          </p:cNvSpPr>
          <p:nvPr/>
        </p:nvSpPr>
        <p:spPr bwMode="auto">
          <a:xfrm>
            <a:off x="3810000" y="2935288"/>
            <a:ext cx="1143000" cy="838200"/>
          </a:xfrm>
          <a:prstGeom prst="irregularSeal1">
            <a:avLst/>
          </a:prstGeom>
          <a:solidFill>
            <a:schemeClr val="accent1"/>
          </a:solidFill>
          <a:ln w="9525">
            <a:solidFill>
              <a:schemeClr val="tx1"/>
            </a:solidFill>
            <a:miter lim="800000"/>
            <a:headEnd/>
            <a:tailEnd/>
          </a:ln>
        </p:spPr>
        <p:txBody>
          <a:bodyPr wrap="none" anchor="ctr"/>
          <a:lstStyle/>
          <a:p>
            <a:endParaRPr lang="id-ID"/>
          </a:p>
        </p:txBody>
      </p:sp>
      <p:sp>
        <p:nvSpPr>
          <p:cNvPr id="7185" name="Text Box 18"/>
          <p:cNvSpPr txBox="1">
            <a:spLocks noChangeArrowheads="1"/>
          </p:cNvSpPr>
          <p:nvPr/>
        </p:nvSpPr>
        <p:spPr bwMode="auto">
          <a:xfrm>
            <a:off x="365125" y="36179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Text</a:t>
            </a:r>
          </a:p>
        </p:txBody>
      </p:sp>
      <p:sp>
        <p:nvSpPr>
          <p:cNvPr id="7186" name="Line 19"/>
          <p:cNvSpPr>
            <a:spLocks noChangeShapeType="1"/>
          </p:cNvSpPr>
          <p:nvPr/>
        </p:nvSpPr>
        <p:spPr bwMode="auto">
          <a:xfrm>
            <a:off x="1371600" y="3886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87" name="Line 20"/>
          <p:cNvSpPr>
            <a:spLocks noChangeShapeType="1"/>
          </p:cNvSpPr>
          <p:nvPr/>
        </p:nvSpPr>
        <p:spPr bwMode="auto">
          <a:xfrm>
            <a:off x="1600200" y="3657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88" name="Line 21"/>
          <p:cNvSpPr>
            <a:spLocks noChangeShapeType="1"/>
          </p:cNvSpPr>
          <p:nvPr/>
        </p:nvSpPr>
        <p:spPr bwMode="auto">
          <a:xfrm>
            <a:off x="1600200" y="3657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89" name="Line 22"/>
          <p:cNvSpPr>
            <a:spLocks noChangeShapeType="1"/>
          </p:cNvSpPr>
          <p:nvPr/>
        </p:nvSpPr>
        <p:spPr bwMode="auto">
          <a:xfrm>
            <a:off x="1828800" y="3657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90" name="Line 23"/>
          <p:cNvSpPr>
            <a:spLocks noChangeShapeType="1"/>
          </p:cNvSpPr>
          <p:nvPr/>
        </p:nvSpPr>
        <p:spPr bwMode="auto">
          <a:xfrm>
            <a:off x="1828800" y="3886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91" name="Line 24"/>
          <p:cNvSpPr>
            <a:spLocks noChangeShapeType="1"/>
          </p:cNvSpPr>
          <p:nvPr/>
        </p:nvSpPr>
        <p:spPr bwMode="auto">
          <a:xfrm>
            <a:off x="2057400" y="3657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92" name="Line 25"/>
          <p:cNvSpPr>
            <a:spLocks noChangeShapeType="1"/>
          </p:cNvSpPr>
          <p:nvPr/>
        </p:nvSpPr>
        <p:spPr bwMode="auto">
          <a:xfrm>
            <a:off x="2057400" y="3657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93" name="Text Box 26"/>
          <p:cNvSpPr txBox="1">
            <a:spLocks noChangeArrowheads="1"/>
          </p:cNvSpPr>
          <p:nvPr/>
        </p:nvSpPr>
        <p:spPr bwMode="auto">
          <a:xfrm>
            <a:off x="1035050" y="3998913"/>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Aliran data </a:t>
            </a:r>
          </a:p>
          <a:p>
            <a:pPr algn="ctr" eaLnBrk="1" hangingPunct="1"/>
            <a:r>
              <a:rPr lang="en-US"/>
              <a:t>digital (bit-bit)</a:t>
            </a:r>
          </a:p>
        </p:txBody>
      </p:sp>
      <p:sp>
        <p:nvSpPr>
          <p:cNvPr id="7194" name="Freeform 32"/>
          <p:cNvSpPr>
            <a:spLocks/>
          </p:cNvSpPr>
          <p:nvPr/>
        </p:nvSpPr>
        <p:spPr bwMode="auto">
          <a:xfrm>
            <a:off x="3048000" y="3632200"/>
            <a:ext cx="685800" cy="330200"/>
          </a:xfrm>
          <a:custGeom>
            <a:avLst/>
            <a:gdLst>
              <a:gd name="T0" fmla="*/ 0 w 432"/>
              <a:gd name="T1" fmla="*/ 282257500 h 208"/>
              <a:gd name="T2" fmla="*/ 120967500 w 432"/>
              <a:gd name="T3" fmla="*/ 40322500 h 208"/>
              <a:gd name="T4" fmla="*/ 241935000 w 432"/>
              <a:gd name="T5" fmla="*/ 524192500 h 208"/>
              <a:gd name="T6" fmla="*/ 362902500 w 432"/>
              <a:gd name="T7" fmla="*/ 40322500 h 208"/>
              <a:gd name="T8" fmla="*/ 483870000 w 432"/>
              <a:gd name="T9" fmla="*/ 524192500 h 208"/>
              <a:gd name="T10" fmla="*/ 604837500 w 432"/>
              <a:gd name="T11" fmla="*/ 40322500 h 208"/>
              <a:gd name="T12" fmla="*/ 725805000 w 432"/>
              <a:gd name="T13" fmla="*/ 524192500 h 208"/>
              <a:gd name="T14" fmla="*/ 846772500 w 432"/>
              <a:gd name="T15" fmla="*/ 40322500 h 208"/>
              <a:gd name="T16" fmla="*/ 1088707500 w 432"/>
              <a:gd name="T17" fmla="*/ 282257500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208"/>
              <a:gd name="T29" fmla="*/ 432 w 432"/>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208">
                <a:moveTo>
                  <a:pt x="0" y="112"/>
                </a:moveTo>
                <a:cubicBezTo>
                  <a:pt x="16" y="56"/>
                  <a:pt x="32" y="0"/>
                  <a:pt x="48" y="16"/>
                </a:cubicBezTo>
                <a:cubicBezTo>
                  <a:pt x="64" y="32"/>
                  <a:pt x="80" y="208"/>
                  <a:pt x="96" y="208"/>
                </a:cubicBezTo>
                <a:cubicBezTo>
                  <a:pt x="112" y="208"/>
                  <a:pt x="128" y="16"/>
                  <a:pt x="144" y="16"/>
                </a:cubicBezTo>
                <a:cubicBezTo>
                  <a:pt x="160" y="16"/>
                  <a:pt x="176" y="208"/>
                  <a:pt x="192" y="208"/>
                </a:cubicBezTo>
                <a:cubicBezTo>
                  <a:pt x="208" y="208"/>
                  <a:pt x="224" y="16"/>
                  <a:pt x="240" y="16"/>
                </a:cubicBezTo>
                <a:cubicBezTo>
                  <a:pt x="256" y="16"/>
                  <a:pt x="272" y="208"/>
                  <a:pt x="288" y="208"/>
                </a:cubicBezTo>
                <a:cubicBezTo>
                  <a:pt x="304" y="208"/>
                  <a:pt x="312" y="32"/>
                  <a:pt x="336" y="16"/>
                </a:cubicBezTo>
                <a:cubicBezTo>
                  <a:pt x="360" y="0"/>
                  <a:pt x="396" y="56"/>
                  <a:pt x="432" y="1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7195" name="Text Box 33"/>
          <p:cNvSpPr txBox="1">
            <a:spLocks noChangeArrowheads="1"/>
          </p:cNvSpPr>
          <p:nvPr/>
        </p:nvSpPr>
        <p:spPr bwMode="auto">
          <a:xfrm>
            <a:off x="2933700" y="4038600"/>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Sinyal</a:t>
            </a:r>
          </a:p>
          <a:p>
            <a:pPr algn="ctr" eaLnBrk="1" hangingPunct="1"/>
            <a:r>
              <a:rPr lang="en-US"/>
              <a:t>analog</a:t>
            </a:r>
          </a:p>
        </p:txBody>
      </p:sp>
      <p:sp>
        <p:nvSpPr>
          <p:cNvPr id="7196" name="Freeform 34"/>
          <p:cNvSpPr>
            <a:spLocks/>
          </p:cNvSpPr>
          <p:nvPr/>
        </p:nvSpPr>
        <p:spPr bwMode="auto">
          <a:xfrm>
            <a:off x="5035550" y="3676650"/>
            <a:ext cx="685800" cy="330200"/>
          </a:xfrm>
          <a:custGeom>
            <a:avLst/>
            <a:gdLst>
              <a:gd name="T0" fmla="*/ 0 w 432"/>
              <a:gd name="T1" fmla="*/ 282257500 h 208"/>
              <a:gd name="T2" fmla="*/ 120967500 w 432"/>
              <a:gd name="T3" fmla="*/ 40322500 h 208"/>
              <a:gd name="T4" fmla="*/ 241935000 w 432"/>
              <a:gd name="T5" fmla="*/ 524192500 h 208"/>
              <a:gd name="T6" fmla="*/ 362902500 w 432"/>
              <a:gd name="T7" fmla="*/ 40322500 h 208"/>
              <a:gd name="T8" fmla="*/ 483870000 w 432"/>
              <a:gd name="T9" fmla="*/ 524192500 h 208"/>
              <a:gd name="T10" fmla="*/ 604837500 w 432"/>
              <a:gd name="T11" fmla="*/ 40322500 h 208"/>
              <a:gd name="T12" fmla="*/ 725805000 w 432"/>
              <a:gd name="T13" fmla="*/ 524192500 h 208"/>
              <a:gd name="T14" fmla="*/ 846772500 w 432"/>
              <a:gd name="T15" fmla="*/ 40322500 h 208"/>
              <a:gd name="T16" fmla="*/ 1088707500 w 432"/>
              <a:gd name="T17" fmla="*/ 282257500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208"/>
              <a:gd name="T29" fmla="*/ 432 w 432"/>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208">
                <a:moveTo>
                  <a:pt x="0" y="112"/>
                </a:moveTo>
                <a:cubicBezTo>
                  <a:pt x="16" y="56"/>
                  <a:pt x="32" y="0"/>
                  <a:pt x="48" y="16"/>
                </a:cubicBezTo>
                <a:cubicBezTo>
                  <a:pt x="64" y="32"/>
                  <a:pt x="80" y="208"/>
                  <a:pt x="96" y="208"/>
                </a:cubicBezTo>
                <a:cubicBezTo>
                  <a:pt x="112" y="208"/>
                  <a:pt x="128" y="16"/>
                  <a:pt x="144" y="16"/>
                </a:cubicBezTo>
                <a:cubicBezTo>
                  <a:pt x="160" y="16"/>
                  <a:pt x="176" y="208"/>
                  <a:pt x="192" y="208"/>
                </a:cubicBezTo>
                <a:cubicBezTo>
                  <a:pt x="208" y="208"/>
                  <a:pt x="224" y="16"/>
                  <a:pt x="240" y="16"/>
                </a:cubicBezTo>
                <a:cubicBezTo>
                  <a:pt x="256" y="16"/>
                  <a:pt x="272" y="208"/>
                  <a:pt x="288" y="208"/>
                </a:cubicBezTo>
                <a:cubicBezTo>
                  <a:pt x="304" y="208"/>
                  <a:pt x="312" y="32"/>
                  <a:pt x="336" y="16"/>
                </a:cubicBezTo>
                <a:cubicBezTo>
                  <a:pt x="360" y="0"/>
                  <a:pt x="396" y="56"/>
                  <a:pt x="432" y="1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7197" name="Text Box 35"/>
          <p:cNvSpPr txBox="1">
            <a:spLocks noChangeArrowheads="1"/>
          </p:cNvSpPr>
          <p:nvPr/>
        </p:nvSpPr>
        <p:spPr bwMode="auto">
          <a:xfrm>
            <a:off x="4921250" y="4083050"/>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Sinyal</a:t>
            </a:r>
          </a:p>
          <a:p>
            <a:pPr algn="ctr" eaLnBrk="1" hangingPunct="1"/>
            <a:r>
              <a:rPr lang="en-US"/>
              <a:t>analog</a:t>
            </a:r>
          </a:p>
        </p:txBody>
      </p:sp>
      <p:sp>
        <p:nvSpPr>
          <p:cNvPr id="7198" name="Line 36"/>
          <p:cNvSpPr>
            <a:spLocks noChangeShapeType="1"/>
          </p:cNvSpPr>
          <p:nvPr/>
        </p:nvSpPr>
        <p:spPr bwMode="auto">
          <a:xfrm>
            <a:off x="6508750" y="39703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99" name="Line 37"/>
          <p:cNvSpPr>
            <a:spLocks noChangeShapeType="1"/>
          </p:cNvSpPr>
          <p:nvPr/>
        </p:nvSpPr>
        <p:spPr bwMode="auto">
          <a:xfrm>
            <a:off x="6737350" y="374173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200" name="Line 38"/>
          <p:cNvSpPr>
            <a:spLocks noChangeShapeType="1"/>
          </p:cNvSpPr>
          <p:nvPr/>
        </p:nvSpPr>
        <p:spPr bwMode="auto">
          <a:xfrm>
            <a:off x="6737350" y="37417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201" name="Line 39"/>
          <p:cNvSpPr>
            <a:spLocks noChangeShapeType="1"/>
          </p:cNvSpPr>
          <p:nvPr/>
        </p:nvSpPr>
        <p:spPr bwMode="auto">
          <a:xfrm>
            <a:off x="6965950" y="374173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202" name="Line 40"/>
          <p:cNvSpPr>
            <a:spLocks noChangeShapeType="1"/>
          </p:cNvSpPr>
          <p:nvPr/>
        </p:nvSpPr>
        <p:spPr bwMode="auto">
          <a:xfrm>
            <a:off x="6965950" y="39703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203" name="Line 41"/>
          <p:cNvSpPr>
            <a:spLocks noChangeShapeType="1"/>
          </p:cNvSpPr>
          <p:nvPr/>
        </p:nvSpPr>
        <p:spPr bwMode="auto">
          <a:xfrm>
            <a:off x="7194550" y="374173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204" name="Line 42"/>
          <p:cNvSpPr>
            <a:spLocks noChangeShapeType="1"/>
          </p:cNvSpPr>
          <p:nvPr/>
        </p:nvSpPr>
        <p:spPr bwMode="auto">
          <a:xfrm>
            <a:off x="7194550" y="37417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205" name="Text Box 43"/>
          <p:cNvSpPr txBox="1">
            <a:spLocks noChangeArrowheads="1"/>
          </p:cNvSpPr>
          <p:nvPr/>
        </p:nvSpPr>
        <p:spPr bwMode="auto">
          <a:xfrm>
            <a:off x="6172200" y="4083050"/>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Aliran data </a:t>
            </a:r>
          </a:p>
          <a:p>
            <a:pPr algn="ctr" eaLnBrk="1" hangingPunct="1"/>
            <a:r>
              <a:rPr lang="en-US"/>
              <a:t>digital (bit-bit)</a:t>
            </a:r>
          </a:p>
        </p:txBody>
      </p:sp>
      <p:sp>
        <p:nvSpPr>
          <p:cNvPr id="7206" name="Text Box 44"/>
          <p:cNvSpPr txBox="1">
            <a:spLocks noChangeArrowheads="1"/>
          </p:cNvSpPr>
          <p:nvPr/>
        </p:nvSpPr>
        <p:spPr bwMode="auto">
          <a:xfrm>
            <a:off x="7924800" y="37338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Text</a:t>
            </a:r>
          </a:p>
        </p:txBody>
      </p:sp>
    </p:spTree>
    <p:extLst>
      <p:ext uri="{BB962C8B-B14F-4D97-AF65-F5344CB8AC3E}">
        <p14:creationId xmlns:p14="http://schemas.microsoft.com/office/powerpoint/2010/main" val="9501991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8229600" cy="1143000"/>
          </a:xfrm>
        </p:spPr>
        <p:txBody>
          <a:bodyPr/>
          <a:lstStyle/>
          <a:p>
            <a:pPr eaLnBrk="1" hangingPunct="1"/>
            <a:r>
              <a:rPr lang="en-US" b="1" dirty="0" err="1" smtClean="0">
                <a:solidFill>
                  <a:srgbClr val="FF0000"/>
                </a:solidFill>
              </a:rPr>
              <a:t>Jenis-Jenis</a:t>
            </a:r>
            <a:r>
              <a:rPr lang="en-US" b="1" dirty="0" smtClean="0">
                <a:solidFill>
                  <a:srgbClr val="FF0000"/>
                </a:solidFill>
              </a:rPr>
              <a:t> </a:t>
            </a:r>
            <a:r>
              <a:rPr lang="en-US" b="1" dirty="0" err="1" smtClean="0">
                <a:solidFill>
                  <a:srgbClr val="FF0000"/>
                </a:solidFill>
              </a:rPr>
              <a:t>Jaringan</a:t>
            </a:r>
            <a:endParaRPr lang="en-US" b="1" dirty="0" smtClean="0">
              <a:solidFill>
                <a:srgbClr val="FF0000"/>
              </a:solidFill>
            </a:endParaRPr>
          </a:p>
        </p:txBody>
      </p:sp>
      <p:sp>
        <p:nvSpPr>
          <p:cNvPr id="8195" name="Rectangle 3"/>
          <p:cNvSpPr>
            <a:spLocks noGrp="1" noChangeArrowheads="1"/>
          </p:cNvSpPr>
          <p:nvPr>
            <p:ph type="body" sz="half" idx="1"/>
          </p:nvPr>
        </p:nvSpPr>
        <p:spPr/>
        <p:txBody>
          <a:bodyPr/>
          <a:lstStyle/>
          <a:p>
            <a:pPr eaLnBrk="1" hangingPunct="1">
              <a:lnSpc>
                <a:spcPct val="90000"/>
              </a:lnSpc>
            </a:pPr>
            <a:r>
              <a:rPr lang="en-US" sz="2400" dirty="0" err="1" smtClean="0"/>
              <a:t>Berdasarkan</a:t>
            </a:r>
            <a:r>
              <a:rPr lang="en-US" sz="2400" dirty="0" smtClean="0"/>
              <a:t> </a:t>
            </a:r>
            <a:r>
              <a:rPr lang="en-US" sz="2400" dirty="0" err="1" smtClean="0"/>
              <a:t>koneksi</a:t>
            </a:r>
            <a:r>
              <a:rPr lang="en-US" sz="2400" dirty="0" smtClean="0"/>
              <a:t> (</a:t>
            </a:r>
            <a:r>
              <a:rPr lang="en-US" sz="2400" dirty="0" err="1" smtClean="0"/>
              <a:t>keterhubungan</a:t>
            </a:r>
            <a:r>
              <a:rPr lang="en-US" sz="2400" dirty="0" smtClean="0"/>
              <a:t>):</a:t>
            </a:r>
          </a:p>
          <a:p>
            <a:pPr lvl="1" eaLnBrk="1" hangingPunct="1">
              <a:lnSpc>
                <a:spcPct val="90000"/>
              </a:lnSpc>
            </a:pPr>
            <a:r>
              <a:rPr lang="en-US" sz="2000" dirty="0" smtClean="0"/>
              <a:t>Broadcast Links</a:t>
            </a:r>
          </a:p>
          <a:p>
            <a:pPr lvl="1" eaLnBrk="1" hangingPunct="1">
              <a:lnSpc>
                <a:spcPct val="90000"/>
              </a:lnSpc>
            </a:pPr>
            <a:r>
              <a:rPr lang="en-US" sz="2000" dirty="0" smtClean="0"/>
              <a:t>Point-to-point Links</a:t>
            </a:r>
          </a:p>
          <a:p>
            <a:pPr eaLnBrk="1" hangingPunct="1">
              <a:lnSpc>
                <a:spcPct val="90000"/>
              </a:lnSpc>
            </a:pPr>
            <a:r>
              <a:rPr lang="en-US" sz="2400" dirty="0" err="1" smtClean="0"/>
              <a:t>Berdasarkan</a:t>
            </a:r>
            <a:r>
              <a:rPr lang="en-US" sz="2400" dirty="0" smtClean="0"/>
              <a:t> </a:t>
            </a:r>
            <a:r>
              <a:rPr lang="en-US" sz="2400" dirty="0" err="1" smtClean="0"/>
              <a:t>skala</a:t>
            </a:r>
            <a:r>
              <a:rPr lang="en-US" sz="2400" dirty="0" smtClean="0"/>
              <a:t>:</a:t>
            </a:r>
          </a:p>
          <a:p>
            <a:pPr lvl="1" eaLnBrk="1" hangingPunct="1">
              <a:lnSpc>
                <a:spcPct val="90000"/>
              </a:lnSpc>
            </a:pPr>
            <a:r>
              <a:rPr lang="en-US" sz="2000" dirty="0" smtClean="0"/>
              <a:t>Local Area Network (</a:t>
            </a:r>
            <a:r>
              <a:rPr lang="en-US" sz="2000" b="1" dirty="0" smtClean="0">
                <a:solidFill>
                  <a:srgbClr val="FF0000"/>
                </a:solidFill>
              </a:rPr>
              <a:t>LAN</a:t>
            </a:r>
            <a:r>
              <a:rPr lang="en-US" sz="2000" dirty="0" smtClean="0"/>
              <a:t>)</a:t>
            </a:r>
          </a:p>
          <a:p>
            <a:pPr lvl="1" eaLnBrk="1" hangingPunct="1">
              <a:lnSpc>
                <a:spcPct val="90000"/>
              </a:lnSpc>
            </a:pPr>
            <a:r>
              <a:rPr lang="en-US" sz="2000" dirty="0" smtClean="0"/>
              <a:t>Metropolitan Area Network (</a:t>
            </a:r>
            <a:r>
              <a:rPr lang="en-US" sz="2000" b="1" dirty="0" smtClean="0">
                <a:solidFill>
                  <a:srgbClr val="FF0000"/>
                </a:solidFill>
              </a:rPr>
              <a:t>MAN</a:t>
            </a:r>
            <a:r>
              <a:rPr lang="en-US" sz="2000" dirty="0" smtClean="0"/>
              <a:t>)</a:t>
            </a:r>
          </a:p>
          <a:p>
            <a:pPr lvl="1" eaLnBrk="1" hangingPunct="1">
              <a:lnSpc>
                <a:spcPct val="90000"/>
              </a:lnSpc>
            </a:pPr>
            <a:r>
              <a:rPr lang="en-US" sz="2000" dirty="0" smtClean="0"/>
              <a:t>Wide Area Network (</a:t>
            </a:r>
            <a:r>
              <a:rPr lang="en-US" sz="2000" b="1" dirty="0" smtClean="0">
                <a:solidFill>
                  <a:srgbClr val="FF0000"/>
                </a:solidFill>
              </a:rPr>
              <a:t>WAN</a:t>
            </a:r>
            <a:r>
              <a:rPr lang="en-US" sz="2000" dirty="0" smtClean="0"/>
              <a:t>)</a:t>
            </a:r>
          </a:p>
          <a:p>
            <a:pPr lvl="1" eaLnBrk="1" hangingPunct="1">
              <a:lnSpc>
                <a:spcPct val="90000"/>
              </a:lnSpc>
            </a:pPr>
            <a:r>
              <a:rPr lang="en-US" sz="2000" dirty="0" smtClean="0"/>
              <a:t>Internetwork (internet)</a:t>
            </a:r>
          </a:p>
        </p:txBody>
      </p:sp>
      <p:sp>
        <p:nvSpPr>
          <p:cNvPr id="8196" name="Rectangle 4"/>
          <p:cNvSpPr>
            <a:spLocks noGrp="1" noChangeArrowheads="1"/>
          </p:cNvSpPr>
          <p:nvPr>
            <p:ph type="body" sz="half" idx="2"/>
          </p:nvPr>
        </p:nvSpPr>
        <p:spPr/>
        <p:txBody>
          <a:bodyPr/>
          <a:lstStyle/>
          <a:p>
            <a:pPr eaLnBrk="1" hangingPunct="1">
              <a:lnSpc>
                <a:spcPct val="80000"/>
              </a:lnSpc>
            </a:pPr>
            <a:r>
              <a:rPr lang="en-US" sz="2400" dirty="0" err="1" smtClean="0"/>
              <a:t>Berdasarkan</a:t>
            </a:r>
            <a:r>
              <a:rPr lang="en-US" sz="2400" dirty="0" smtClean="0"/>
              <a:t> </a:t>
            </a:r>
            <a:r>
              <a:rPr lang="en-US" sz="2400" dirty="0" err="1" smtClean="0"/>
              <a:t>topologi</a:t>
            </a:r>
            <a:r>
              <a:rPr lang="en-US" sz="2400" dirty="0" smtClean="0"/>
              <a:t>:</a:t>
            </a:r>
          </a:p>
          <a:p>
            <a:pPr lvl="1" eaLnBrk="1" hangingPunct="1">
              <a:lnSpc>
                <a:spcPct val="80000"/>
              </a:lnSpc>
            </a:pPr>
            <a:r>
              <a:rPr lang="en-US" sz="2000" dirty="0" smtClean="0"/>
              <a:t>Bus</a:t>
            </a:r>
          </a:p>
          <a:p>
            <a:pPr lvl="1" eaLnBrk="1" hangingPunct="1">
              <a:lnSpc>
                <a:spcPct val="80000"/>
              </a:lnSpc>
            </a:pPr>
            <a:r>
              <a:rPr lang="en-US" sz="2000" dirty="0" smtClean="0"/>
              <a:t>Star</a:t>
            </a:r>
          </a:p>
          <a:p>
            <a:pPr lvl="1" eaLnBrk="1" hangingPunct="1">
              <a:lnSpc>
                <a:spcPct val="80000"/>
              </a:lnSpc>
            </a:pPr>
            <a:r>
              <a:rPr lang="en-US" sz="2000" dirty="0" smtClean="0"/>
              <a:t>Ring</a:t>
            </a:r>
          </a:p>
          <a:p>
            <a:pPr lvl="1" eaLnBrk="1" hangingPunct="1">
              <a:lnSpc>
                <a:spcPct val="80000"/>
              </a:lnSpc>
            </a:pPr>
            <a:r>
              <a:rPr lang="en-US" sz="2000" dirty="0" err="1" smtClean="0"/>
              <a:t>dll</a:t>
            </a:r>
            <a:endParaRPr lang="en-US" sz="2000" dirty="0" smtClean="0"/>
          </a:p>
          <a:p>
            <a:pPr eaLnBrk="1" hangingPunct="1">
              <a:lnSpc>
                <a:spcPct val="80000"/>
              </a:lnSpc>
            </a:pPr>
            <a:r>
              <a:rPr lang="en-US" sz="2400" dirty="0" err="1" smtClean="0"/>
              <a:t>Berdasarkan</a:t>
            </a:r>
            <a:r>
              <a:rPr lang="en-US" sz="2400" dirty="0" smtClean="0"/>
              <a:t> </a:t>
            </a:r>
            <a:r>
              <a:rPr lang="en-US" sz="2400" dirty="0" err="1" smtClean="0"/>
              <a:t>protokol</a:t>
            </a:r>
            <a:r>
              <a:rPr lang="en-US" sz="2400" dirty="0" smtClean="0"/>
              <a:t>:</a:t>
            </a:r>
          </a:p>
          <a:p>
            <a:pPr lvl="1" eaLnBrk="1" hangingPunct="1">
              <a:lnSpc>
                <a:spcPct val="80000"/>
              </a:lnSpc>
            </a:pPr>
            <a:r>
              <a:rPr lang="en-US" sz="2000" dirty="0" smtClean="0"/>
              <a:t>Ethernet</a:t>
            </a:r>
          </a:p>
          <a:p>
            <a:pPr lvl="1" eaLnBrk="1" hangingPunct="1">
              <a:lnSpc>
                <a:spcPct val="80000"/>
              </a:lnSpc>
            </a:pPr>
            <a:r>
              <a:rPr lang="en-US" sz="2000" dirty="0" smtClean="0"/>
              <a:t>Token Ring</a:t>
            </a:r>
          </a:p>
          <a:p>
            <a:pPr lvl="1" eaLnBrk="1" hangingPunct="1">
              <a:lnSpc>
                <a:spcPct val="80000"/>
              </a:lnSpc>
            </a:pPr>
            <a:r>
              <a:rPr lang="en-US" sz="2000" dirty="0" err="1" smtClean="0"/>
              <a:t>dll</a:t>
            </a:r>
            <a:endParaRPr lang="en-US" sz="2000" dirty="0" smtClean="0"/>
          </a:p>
          <a:p>
            <a:pPr eaLnBrk="1" hangingPunct="1">
              <a:lnSpc>
                <a:spcPct val="80000"/>
              </a:lnSpc>
            </a:pPr>
            <a:r>
              <a:rPr lang="en-US" sz="2400" dirty="0" err="1" smtClean="0"/>
              <a:t>Berdasarkan</a:t>
            </a:r>
            <a:r>
              <a:rPr lang="en-US" sz="2400" dirty="0" smtClean="0"/>
              <a:t> </a:t>
            </a:r>
            <a:r>
              <a:rPr lang="en-US" sz="2400" dirty="0" err="1" smtClean="0"/>
              <a:t>arsitektur</a:t>
            </a:r>
            <a:endParaRPr lang="en-US" sz="2400" dirty="0" smtClean="0"/>
          </a:p>
          <a:p>
            <a:pPr lvl="1" eaLnBrk="1" hangingPunct="1">
              <a:lnSpc>
                <a:spcPct val="80000"/>
              </a:lnSpc>
            </a:pPr>
            <a:r>
              <a:rPr lang="en-US" sz="2000" dirty="0" smtClean="0"/>
              <a:t>Peer-to-peer</a:t>
            </a:r>
          </a:p>
          <a:p>
            <a:pPr lvl="1" eaLnBrk="1" hangingPunct="1">
              <a:lnSpc>
                <a:spcPct val="80000"/>
              </a:lnSpc>
            </a:pPr>
            <a:r>
              <a:rPr lang="en-US" sz="2000" dirty="0" smtClean="0"/>
              <a:t>Client/Server</a:t>
            </a:r>
          </a:p>
          <a:p>
            <a:pPr lvl="1" eaLnBrk="1" hangingPunct="1">
              <a:lnSpc>
                <a:spcPct val="80000"/>
              </a:lnSpc>
            </a:pPr>
            <a:r>
              <a:rPr lang="en-US" sz="2000" dirty="0" smtClean="0"/>
              <a:t>hybrid</a:t>
            </a:r>
          </a:p>
        </p:txBody>
      </p:sp>
    </p:spTree>
    <p:extLst>
      <p:ext uri="{BB962C8B-B14F-4D97-AF65-F5344CB8AC3E}">
        <p14:creationId xmlns:p14="http://schemas.microsoft.com/office/powerpoint/2010/main" val="1910438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672661"/>
            <a:ext cx="8077201" cy="565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046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14400"/>
            <a:ext cx="7239000" cy="655638"/>
          </a:xfrm>
        </p:spPr>
        <p:txBody>
          <a:bodyPr/>
          <a:lstStyle/>
          <a:p>
            <a:pPr eaLnBrk="1" hangingPunct="1"/>
            <a:r>
              <a:rPr lang="en-US" sz="4000" b="1" dirty="0" smtClean="0">
                <a:solidFill>
                  <a:srgbClr val="FF0000"/>
                </a:solidFill>
              </a:rPr>
              <a:t>LAN</a:t>
            </a:r>
          </a:p>
        </p:txBody>
      </p:sp>
      <p:sp>
        <p:nvSpPr>
          <p:cNvPr id="9219" name="Rectangle 3"/>
          <p:cNvSpPr>
            <a:spLocks noGrp="1" noChangeArrowheads="1"/>
          </p:cNvSpPr>
          <p:nvPr>
            <p:ph type="body" idx="1"/>
          </p:nvPr>
        </p:nvSpPr>
        <p:spPr/>
        <p:txBody>
          <a:bodyPr/>
          <a:lstStyle/>
          <a:p>
            <a:pPr eaLnBrk="1" hangingPunct="1"/>
            <a:r>
              <a:rPr lang="en-US" smtClean="0"/>
              <a:t>Jaringan komputer lokal yang dimiliki oleh sebuah organisasi, dimana perangkat jaringan yang saling terhubung terletak didalam sebuah gedung atau antar gedung yang berjarak beberapa km.</a:t>
            </a:r>
          </a:p>
          <a:p>
            <a:pPr eaLnBrk="1" hangingPunct="1"/>
            <a:r>
              <a:rPr lang="en-US" smtClean="0"/>
              <a:t>Teknologi:</a:t>
            </a:r>
          </a:p>
          <a:p>
            <a:pPr lvl="1" eaLnBrk="1" hangingPunct="1"/>
            <a:r>
              <a:rPr lang="en-US" smtClean="0"/>
              <a:t>Ethernet LAN</a:t>
            </a:r>
          </a:p>
          <a:p>
            <a:pPr lvl="1" eaLnBrk="1" hangingPunct="1"/>
            <a:r>
              <a:rPr lang="en-US" smtClean="0"/>
              <a:t>Wireless LAN</a:t>
            </a:r>
          </a:p>
          <a:p>
            <a:pPr lvl="1" eaLnBrk="1" hangingPunct="1"/>
            <a:endParaRPr lang="en-US" smtClean="0"/>
          </a:p>
        </p:txBody>
      </p:sp>
    </p:spTree>
    <p:extLst>
      <p:ext uri="{BB962C8B-B14F-4D97-AF65-F5344CB8AC3E}">
        <p14:creationId xmlns:p14="http://schemas.microsoft.com/office/powerpoint/2010/main" val="33142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Pengantar Komputer A</a:t>
            </a:r>
          </a:p>
        </p:txBody>
      </p:sp>
      <p:sp>
        <p:nvSpPr>
          <p:cNvPr id="7171" name="Footer Placeholder 4"/>
          <p:cNvSpPr>
            <a:spLocks noGrp="1"/>
          </p:cNvSpPr>
          <p:nvPr>
            <p:ph type="ftr" sz="quarter" idx="11"/>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r>
              <a:rPr lang="en-US" sz="900"/>
              <a:t>Minggu ke 2 - 9</a:t>
            </a:r>
          </a:p>
        </p:txBody>
      </p:sp>
      <p:sp>
        <p:nvSpPr>
          <p:cNvPr id="7172" name="Slide Number Placeholder 5"/>
          <p:cNvSpPr>
            <a:spLocks noGrp="1"/>
          </p:cNvSpPr>
          <p:nvPr>
            <p:ph type="sldNum" sz="quarter" idx="12"/>
          </p:nvPr>
        </p:nvSpPr>
        <p:spPr>
          <a:noFill/>
        </p:spPr>
        <p:txBody>
          <a:bodyPr/>
          <a:lstStyle>
            <a:lvl1pPr defTabSz="914430">
              <a:defRPr sz="1800">
                <a:solidFill>
                  <a:schemeClr val="tx1"/>
                </a:solidFill>
                <a:latin typeface="Arial" pitchFamily="34" charset="0"/>
              </a:defRPr>
            </a:lvl1pPr>
            <a:lvl2pPr marL="703871" indent="-270720" defTabSz="914430">
              <a:defRPr sz="1800">
                <a:solidFill>
                  <a:schemeClr val="tx1"/>
                </a:solidFill>
                <a:latin typeface="Arial" pitchFamily="34" charset="0"/>
              </a:defRPr>
            </a:lvl2pPr>
            <a:lvl3pPr marL="1082878" indent="-216576" defTabSz="914430">
              <a:defRPr sz="1800">
                <a:solidFill>
                  <a:schemeClr val="tx1"/>
                </a:solidFill>
                <a:latin typeface="Arial" pitchFamily="34" charset="0"/>
              </a:defRPr>
            </a:lvl3pPr>
            <a:lvl4pPr marL="1516029" indent="-216576" defTabSz="914430">
              <a:defRPr sz="1800">
                <a:solidFill>
                  <a:schemeClr val="tx1"/>
                </a:solidFill>
                <a:latin typeface="Arial" pitchFamily="34" charset="0"/>
              </a:defRPr>
            </a:lvl4pPr>
            <a:lvl5pPr marL="1949181" indent="-216576" defTabSz="914430">
              <a:defRPr sz="1800">
                <a:solidFill>
                  <a:schemeClr val="tx1"/>
                </a:solidFill>
                <a:latin typeface="Arial" pitchFamily="34" charset="0"/>
              </a:defRPr>
            </a:lvl5pPr>
            <a:lvl6pPr marL="2382332" indent="-216576" defTabSz="914430" eaLnBrk="0" fontAlgn="base" hangingPunct="0">
              <a:spcBef>
                <a:spcPct val="0"/>
              </a:spcBef>
              <a:spcAft>
                <a:spcPct val="0"/>
              </a:spcAft>
              <a:defRPr sz="1800">
                <a:solidFill>
                  <a:schemeClr val="tx1"/>
                </a:solidFill>
                <a:latin typeface="Arial" pitchFamily="34" charset="0"/>
              </a:defRPr>
            </a:lvl6pPr>
            <a:lvl7pPr marL="2815483" indent="-216576" defTabSz="914430" eaLnBrk="0" fontAlgn="base" hangingPunct="0">
              <a:spcBef>
                <a:spcPct val="0"/>
              </a:spcBef>
              <a:spcAft>
                <a:spcPct val="0"/>
              </a:spcAft>
              <a:defRPr sz="1800">
                <a:solidFill>
                  <a:schemeClr val="tx1"/>
                </a:solidFill>
                <a:latin typeface="Arial" pitchFamily="34" charset="0"/>
              </a:defRPr>
            </a:lvl7pPr>
            <a:lvl8pPr marL="3248635" indent="-216576" defTabSz="914430" eaLnBrk="0" fontAlgn="base" hangingPunct="0">
              <a:spcBef>
                <a:spcPct val="0"/>
              </a:spcBef>
              <a:spcAft>
                <a:spcPct val="0"/>
              </a:spcAft>
              <a:defRPr sz="1800">
                <a:solidFill>
                  <a:schemeClr val="tx1"/>
                </a:solidFill>
                <a:latin typeface="Arial" pitchFamily="34" charset="0"/>
              </a:defRPr>
            </a:lvl8pPr>
            <a:lvl9pPr marL="3681786" indent="-216576" defTabSz="914430" eaLnBrk="0" fontAlgn="base" hangingPunct="0">
              <a:spcBef>
                <a:spcPct val="0"/>
              </a:spcBef>
              <a:spcAft>
                <a:spcPct val="0"/>
              </a:spcAft>
              <a:defRPr sz="1800">
                <a:solidFill>
                  <a:schemeClr val="tx1"/>
                </a:solidFill>
                <a:latin typeface="Arial" pitchFamily="34" charset="0"/>
              </a:defRPr>
            </a:lvl9pPr>
          </a:lstStyle>
          <a:p>
            <a:fld id="{76057B32-0625-4A55-8E52-3F1FF3A98858}" type="slidenum">
              <a:rPr lang="en-US" sz="900"/>
              <a:pPr/>
              <a:t>9</a:t>
            </a:fld>
            <a:endParaRPr lang="en-US" sz="900"/>
          </a:p>
        </p:txBody>
      </p:sp>
      <p:sp>
        <p:nvSpPr>
          <p:cNvPr id="7173" name="Rectangle 6"/>
          <p:cNvSpPr>
            <a:spLocks noGrp="1" noChangeArrowheads="1"/>
          </p:cNvSpPr>
          <p:nvPr>
            <p:ph type="title"/>
          </p:nvPr>
        </p:nvSpPr>
        <p:spPr>
          <a:xfrm>
            <a:off x="914399" y="532804"/>
            <a:ext cx="7205429" cy="763489"/>
          </a:xfrm>
        </p:spPr>
        <p:txBody>
          <a:bodyPr/>
          <a:lstStyle/>
          <a:p>
            <a:pPr eaLnBrk="1" hangingPunct="1"/>
            <a:r>
              <a:rPr lang="en-US" sz="4200" b="1" dirty="0">
                <a:solidFill>
                  <a:srgbClr val="FF0000"/>
                </a:solidFill>
              </a:rPr>
              <a:t>JENIS KOMPUTER</a:t>
            </a:r>
          </a:p>
        </p:txBody>
      </p:sp>
      <p:sp>
        <p:nvSpPr>
          <p:cNvPr id="7174" name="Rectangle 8"/>
          <p:cNvSpPr>
            <a:spLocks noChangeArrowheads="1"/>
          </p:cNvSpPr>
          <p:nvPr/>
        </p:nvSpPr>
        <p:spPr bwMode="auto">
          <a:xfrm>
            <a:off x="698954" y="1654969"/>
            <a:ext cx="2475899" cy="12189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endParaRPr lang="en-US" sz="2400">
              <a:latin typeface="Times New Roman" pitchFamily="18" charset="0"/>
            </a:endParaRPr>
          </a:p>
          <a:p>
            <a:pPr algn="ctr" defTabSz="914430"/>
            <a:r>
              <a:rPr lang="en-US" sz="2400">
                <a:latin typeface="Times New Roman" pitchFamily="18" charset="0"/>
              </a:rPr>
              <a:t>Berdasarkan Data </a:t>
            </a:r>
          </a:p>
          <a:p>
            <a:pPr algn="ctr" defTabSz="914430"/>
            <a:r>
              <a:rPr lang="en-US" sz="2400">
                <a:latin typeface="Times New Roman" pitchFamily="18" charset="0"/>
              </a:rPr>
              <a:t>yang Diolah</a:t>
            </a:r>
          </a:p>
          <a:p>
            <a:pPr algn="ctr" defTabSz="914430"/>
            <a:r>
              <a:rPr lang="en-US" sz="2400">
                <a:latin typeface="Times New Roman" pitchFamily="18" charset="0"/>
              </a:rPr>
              <a:t> </a:t>
            </a:r>
          </a:p>
        </p:txBody>
      </p:sp>
      <p:sp>
        <p:nvSpPr>
          <p:cNvPr id="7175" name="Rectangle 9"/>
          <p:cNvSpPr>
            <a:spLocks noChangeArrowheads="1"/>
          </p:cNvSpPr>
          <p:nvPr/>
        </p:nvSpPr>
        <p:spPr bwMode="auto">
          <a:xfrm>
            <a:off x="3658510" y="1677294"/>
            <a:ext cx="2284862" cy="121741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Berdasarkan </a:t>
            </a:r>
          </a:p>
          <a:p>
            <a:pPr algn="ctr" defTabSz="914430"/>
            <a:r>
              <a:rPr lang="en-US" sz="2400">
                <a:latin typeface="Times New Roman" pitchFamily="18" charset="0"/>
              </a:rPr>
              <a:t>Ukurannya</a:t>
            </a:r>
          </a:p>
        </p:txBody>
      </p:sp>
      <p:sp>
        <p:nvSpPr>
          <p:cNvPr id="7176" name="Rectangle 10"/>
          <p:cNvSpPr>
            <a:spLocks noChangeArrowheads="1"/>
          </p:cNvSpPr>
          <p:nvPr/>
        </p:nvSpPr>
        <p:spPr bwMode="auto">
          <a:xfrm>
            <a:off x="6399739" y="1677294"/>
            <a:ext cx="2286379" cy="121741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nchor="ctr"/>
          <a:lstStyle/>
          <a:p>
            <a:pPr algn="ctr" defTabSz="914430"/>
            <a:r>
              <a:rPr lang="en-US" sz="2400">
                <a:latin typeface="Times New Roman" pitchFamily="18" charset="0"/>
              </a:rPr>
              <a:t>Berdasarkan</a:t>
            </a:r>
          </a:p>
          <a:p>
            <a:pPr algn="ctr" defTabSz="914430"/>
            <a:r>
              <a:rPr lang="en-US" sz="2400">
                <a:latin typeface="Times New Roman" pitchFamily="18" charset="0"/>
              </a:rPr>
              <a:t>Penggunaannya </a:t>
            </a:r>
          </a:p>
        </p:txBody>
      </p:sp>
      <p:sp>
        <p:nvSpPr>
          <p:cNvPr id="7177" name="Line 14"/>
          <p:cNvSpPr>
            <a:spLocks noChangeShapeType="1"/>
          </p:cNvSpPr>
          <p:nvPr/>
        </p:nvSpPr>
        <p:spPr bwMode="auto">
          <a:xfrm>
            <a:off x="4877508" y="129629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78" name="Line 15"/>
          <p:cNvSpPr>
            <a:spLocks noChangeShapeType="1"/>
          </p:cNvSpPr>
          <p:nvPr/>
        </p:nvSpPr>
        <p:spPr bwMode="auto">
          <a:xfrm>
            <a:off x="7542928" y="129629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79" name="Line 16"/>
          <p:cNvSpPr>
            <a:spLocks noChangeShapeType="1"/>
          </p:cNvSpPr>
          <p:nvPr/>
        </p:nvSpPr>
        <p:spPr bwMode="auto">
          <a:xfrm>
            <a:off x="1981630" y="129629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80" name="Line 17"/>
          <p:cNvSpPr>
            <a:spLocks noChangeShapeType="1"/>
          </p:cNvSpPr>
          <p:nvPr/>
        </p:nvSpPr>
        <p:spPr bwMode="auto">
          <a:xfrm>
            <a:off x="1981630" y="1296293"/>
            <a:ext cx="55612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81" name="Line 18"/>
          <p:cNvSpPr>
            <a:spLocks noChangeShapeType="1"/>
          </p:cNvSpPr>
          <p:nvPr/>
        </p:nvSpPr>
        <p:spPr bwMode="auto">
          <a:xfrm>
            <a:off x="1067381" y="2894708"/>
            <a:ext cx="0" cy="22115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82" name="Line 19"/>
          <p:cNvSpPr>
            <a:spLocks noChangeShapeType="1"/>
          </p:cNvSpPr>
          <p:nvPr/>
        </p:nvSpPr>
        <p:spPr bwMode="auto">
          <a:xfrm>
            <a:off x="1067381" y="3353098"/>
            <a:ext cx="8369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83" name="Line 20"/>
          <p:cNvSpPr>
            <a:spLocks noChangeShapeType="1"/>
          </p:cNvSpPr>
          <p:nvPr/>
        </p:nvSpPr>
        <p:spPr bwMode="auto">
          <a:xfrm>
            <a:off x="1067381" y="5106293"/>
            <a:ext cx="8369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84" name="Line 21"/>
          <p:cNvSpPr>
            <a:spLocks noChangeShapeType="1"/>
          </p:cNvSpPr>
          <p:nvPr/>
        </p:nvSpPr>
        <p:spPr bwMode="auto">
          <a:xfrm>
            <a:off x="1067381" y="4266903"/>
            <a:ext cx="8369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85" name="Rectangle 22"/>
          <p:cNvSpPr>
            <a:spLocks noChangeArrowheads="1"/>
          </p:cNvSpPr>
          <p:nvPr/>
        </p:nvSpPr>
        <p:spPr bwMode="auto">
          <a:xfrm>
            <a:off x="1828497" y="3199805"/>
            <a:ext cx="1258512" cy="7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Analog</a:t>
            </a:r>
          </a:p>
          <a:p>
            <a:pPr defTabSz="914430">
              <a:spcBef>
                <a:spcPct val="30000"/>
              </a:spcBef>
            </a:pPr>
            <a:r>
              <a:rPr kumimoji="1" lang="en-US" sz="1900"/>
              <a:t>Computer</a:t>
            </a:r>
          </a:p>
        </p:txBody>
      </p:sp>
      <p:sp>
        <p:nvSpPr>
          <p:cNvPr id="7186" name="Rectangle 23"/>
          <p:cNvSpPr>
            <a:spLocks noChangeArrowheads="1"/>
          </p:cNvSpPr>
          <p:nvPr/>
        </p:nvSpPr>
        <p:spPr bwMode="auto">
          <a:xfrm>
            <a:off x="1828497" y="4037708"/>
            <a:ext cx="1258512" cy="7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Digital</a:t>
            </a:r>
          </a:p>
          <a:p>
            <a:pPr defTabSz="914430">
              <a:spcBef>
                <a:spcPct val="30000"/>
              </a:spcBef>
            </a:pPr>
            <a:r>
              <a:rPr kumimoji="1" lang="en-US" sz="1900"/>
              <a:t>Computer</a:t>
            </a:r>
          </a:p>
        </p:txBody>
      </p:sp>
      <p:sp>
        <p:nvSpPr>
          <p:cNvPr id="7187" name="Rectangle 24"/>
          <p:cNvSpPr>
            <a:spLocks noChangeArrowheads="1"/>
          </p:cNvSpPr>
          <p:nvPr/>
        </p:nvSpPr>
        <p:spPr bwMode="auto">
          <a:xfrm>
            <a:off x="1828497" y="4877099"/>
            <a:ext cx="1258512" cy="7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Hybrid</a:t>
            </a:r>
          </a:p>
          <a:p>
            <a:pPr defTabSz="914430">
              <a:spcBef>
                <a:spcPct val="30000"/>
              </a:spcBef>
            </a:pPr>
            <a:r>
              <a:rPr kumimoji="1" lang="en-US" sz="1900"/>
              <a:t>Computer</a:t>
            </a:r>
          </a:p>
        </p:txBody>
      </p:sp>
      <p:sp>
        <p:nvSpPr>
          <p:cNvPr id="7188" name="Line 25"/>
          <p:cNvSpPr>
            <a:spLocks noChangeShapeType="1"/>
          </p:cNvSpPr>
          <p:nvPr/>
        </p:nvSpPr>
        <p:spPr bwMode="auto">
          <a:xfrm>
            <a:off x="3963259" y="2894708"/>
            <a:ext cx="0" cy="22115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89" name="Line 26"/>
          <p:cNvSpPr>
            <a:spLocks noChangeShapeType="1"/>
          </p:cNvSpPr>
          <p:nvPr/>
        </p:nvSpPr>
        <p:spPr bwMode="auto">
          <a:xfrm>
            <a:off x="6857621" y="2894708"/>
            <a:ext cx="0" cy="22115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90" name="Line 27"/>
          <p:cNvSpPr>
            <a:spLocks noChangeShapeType="1"/>
          </p:cNvSpPr>
          <p:nvPr/>
        </p:nvSpPr>
        <p:spPr bwMode="auto">
          <a:xfrm>
            <a:off x="6857621" y="5106293"/>
            <a:ext cx="838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91" name="Line 28"/>
          <p:cNvSpPr>
            <a:spLocks noChangeShapeType="1"/>
          </p:cNvSpPr>
          <p:nvPr/>
        </p:nvSpPr>
        <p:spPr bwMode="auto">
          <a:xfrm>
            <a:off x="6857621" y="3275708"/>
            <a:ext cx="838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92" name="Line 29"/>
          <p:cNvSpPr>
            <a:spLocks noChangeShapeType="1"/>
          </p:cNvSpPr>
          <p:nvPr/>
        </p:nvSpPr>
        <p:spPr bwMode="auto">
          <a:xfrm>
            <a:off x="3963259" y="5106293"/>
            <a:ext cx="8369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93" name="Line 30"/>
          <p:cNvSpPr>
            <a:spLocks noChangeShapeType="1"/>
          </p:cNvSpPr>
          <p:nvPr/>
        </p:nvSpPr>
        <p:spPr bwMode="auto">
          <a:xfrm>
            <a:off x="3963259" y="4191000"/>
            <a:ext cx="8369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94" name="Line 31"/>
          <p:cNvSpPr>
            <a:spLocks noChangeShapeType="1"/>
          </p:cNvSpPr>
          <p:nvPr/>
        </p:nvSpPr>
        <p:spPr bwMode="auto">
          <a:xfrm>
            <a:off x="3963259" y="3353098"/>
            <a:ext cx="8369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lstStyle/>
          <a:p>
            <a:endParaRPr lang="id-ID"/>
          </a:p>
        </p:txBody>
      </p:sp>
      <p:sp>
        <p:nvSpPr>
          <p:cNvPr id="7195" name="Rectangle 32"/>
          <p:cNvSpPr>
            <a:spLocks noChangeArrowheads="1"/>
          </p:cNvSpPr>
          <p:nvPr/>
        </p:nvSpPr>
        <p:spPr bwMode="auto">
          <a:xfrm>
            <a:off x="4724375" y="3123903"/>
            <a:ext cx="1340266"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Mainframe</a:t>
            </a:r>
          </a:p>
        </p:txBody>
      </p:sp>
      <p:sp>
        <p:nvSpPr>
          <p:cNvPr id="7196" name="Rectangle 33"/>
          <p:cNvSpPr>
            <a:spLocks noChangeArrowheads="1"/>
          </p:cNvSpPr>
          <p:nvPr/>
        </p:nvSpPr>
        <p:spPr bwMode="auto">
          <a:xfrm>
            <a:off x="4724375" y="3963293"/>
            <a:ext cx="1652851"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Minicomputer</a:t>
            </a:r>
          </a:p>
        </p:txBody>
      </p:sp>
      <p:sp>
        <p:nvSpPr>
          <p:cNvPr id="7197" name="Rectangle 34"/>
          <p:cNvSpPr>
            <a:spLocks noChangeArrowheads="1"/>
          </p:cNvSpPr>
          <p:nvPr/>
        </p:nvSpPr>
        <p:spPr bwMode="auto">
          <a:xfrm>
            <a:off x="4724375" y="4877098"/>
            <a:ext cx="1801931" cy="3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8" tIns="45678" rIns="91358" bIns="45678">
            <a:spAutoFit/>
          </a:bodyPr>
          <a:lstStyle/>
          <a:p>
            <a:pPr defTabSz="914430">
              <a:spcBef>
                <a:spcPct val="30000"/>
              </a:spcBef>
            </a:pPr>
            <a:r>
              <a:rPr kumimoji="1" lang="en-US" sz="1900"/>
              <a:t>Microcomputer</a:t>
            </a:r>
          </a:p>
        </p:txBody>
      </p:sp>
      <p:sp>
        <p:nvSpPr>
          <p:cNvPr id="7198" name="Rectangle 35"/>
          <p:cNvSpPr>
            <a:spLocks noChangeArrowheads="1"/>
          </p:cNvSpPr>
          <p:nvPr/>
        </p:nvSpPr>
        <p:spPr bwMode="auto">
          <a:xfrm>
            <a:off x="7683932" y="2970609"/>
            <a:ext cx="1460069" cy="170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50000"/>
              </a:spcBef>
            </a:pPr>
            <a:r>
              <a:rPr kumimoji="1" lang="en-US" sz="1900"/>
              <a:t>Special</a:t>
            </a:r>
          </a:p>
          <a:p>
            <a:pPr defTabSz="914430">
              <a:spcBef>
                <a:spcPct val="50000"/>
              </a:spcBef>
            </a:pPr>
            <a:r>
              <a:rPr kumimoji="1" lang="en-US" sz="1900"/>
              <a:t>Purpose</a:t>
            </a:r>
          </a:p>
          <a:p>
            <a:pPr defTabSz="914430">
              <a:spcBef>
                <a:spcPct val="50000"/>
              </a:spcBef>
            </a:pPr>
            <a:r>
              <a:rPr kumimoji="1" lang="en-US" sz="1900"/>
              <a:t>Computer </a:t>
            </a:r>
          </a:p>
          <a:p>
            <a:pPr defTabSz="914430">
              <a:spcBef>
                <a:spcPct val="50000"/>
              </a:spcBef>
            </a:pPr>
            <a:endParaRPr kumimoji="1" lang="en-US" sz="1900"/>
          </a:p>
        </p:txBody>
      </p:sp>
      <p:sp>
        <p:nvSpPr>
          <p:cNvPr id="7199" name="Rectangle 36"/>
          <p:cNvSpPr>
            <a:spLocks noChangeArrowheads="1"/>
          </p:cNvSpPr>
          <p:nvPr/>
        </p:nvSpPr>
        <p:spPr bwMode="auto">
          <a:xfrm>
            <a:off x="7747611" y="4801195"/>
            <a:ext cx="1466133" cy="114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8" tIns="45678" rIns="91358" bIns="45678">
            <a:spAutoFit/>
          </a:bodyPr>
          <a:lstStyle/>
          <a:p>
            <a:pPr defTabSz="914430">
              <a:spcBef>
                <a:spcPct val="30000"/>
              </a:spcBef>
            </a:pPr>
            <a:r>
              <a:rPr kumimoji="1" lang="en-US" sz="1900"/>
              <a:t>General </a:t>
            </a:r>
          </a:p>
          <a:p>
            <a:pPr defTabSz="914430">
              <a:spcBef>
                <a:spcPct val="30000"/>
              </a:spcBef>
            </a:pPr>
            <a:r>
              <a:rPr kumimoji="1" lang="en-US" sz="1900"/>
              <a:t>Purpose</a:t>
            </a:r>
            <a:endParaRPr kumimoji="1" lang="en-US" sz="1200"/>
          </a:p>
          <a:p>
            <a:pPr defTabSz="914430">
              <a:spcBef>
                <a:spcPct val="30000"/>
              </a:spcBef>
            </a:pPr>
            <a:r>
              <a:rPr kumimoji="1" lang="en-US" sz="1900"/>
              <a:t>Computer</a:t>
            </a:r>
          </a:p>
        </p:txBody>
      </p:sp>
    </p:spTree>
    <p:extLst>
      <p:ext uri="{BB962C8B-B14F-4D97-AF65-F5344CB8AC3E}">
        <p14:creationId xmlns:p14="http://schemas.microsoft.com/office/powerpoint/2010/main" val="1466815098"/>
      </p:ext>
    </p:extLst>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61963" y="533400"/>
            <a:ext cx="8229600" cy="11430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konfigurasi</a:t>
            </a:r>
            <a:r>
              <a:rPr lang="en-US" b="1" dirty="0" smtClean="0">
                <a:solidFill>
                  <a:srgbClr val="FF0000"/>
                </a:solidFill>
              </a:rPr>
              <a:t> LAN</a:t>
            </a:r>
          </a:p>
        </p:txBody>
      </p:sp>
      <p:grpSp>
        <p:nvGrpSpPr>
          <p:cNvPr id="10243" name="Group 32"/>
          <p:cNvGrpSpPr>
            <a:grpSpLocks/>
          </p:cNvGrpSpPr>
          <p:nvPr/>
        </p:nvGrpSpPr>
        <p:grpSpPr bwMode="auto">
          <a:xfrm>
            <a:off x="338138" y="1895476"/>
            <a:ext cx="3590925" cy="3825078"/>
            <a:chOff x="1728" y="1200"/>
            <a:chExt cx="2262" cy="1806"/>
          </a:xfrm>
        </p:grpSpPr>
        <p:sp>
          <p:nvSpPr>
            <p:cNvPr id="10244" name="AutoShape 7"/>
            <p:cNvSpPr>
              <a:spLocks noChangeAspect="1" noChangeArrowheads="1"/>
            </p:cNvSpPr>
            <p:nvPr/>
          </p:nvSpPr>
          <p:spPr bwMode="auto">
            <a:xfrm>
              <a:off x="1728" y="1200"/>
              <a:ext cx="2262"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0245" name="Rectangle 9"/>
            <p:cNvSpPr>
              <a:spLocks noChangeArrowheads="1"/>
            </p:cNvSpPr>
            <p:nvPr/>
          </p:nvSpPr>
          <p:spPr bwMode="auto">
            <a:xfrm>
              <a:off x="2835" y="1491"/>
              <a:ext cx="432" cy="360"/>
            </a:xfrm>
            <a:prstGeom prst="rect">
              <a:avLst/>
            </a:prstGeom>
            <a:solidFill>
              <a:srgbClr val="FFFFFF"/>
            </a:solidFill>
            <a:ln w="38100" cmpd="dbl">
              <a:solidFill>
                <a:srgbClr val="000000"/>
              </a:solidFill>
              <a:miter lim="800000"/>
              <a:headEnd/>
              <a:tailEnd/>
            </a:ln>
          </p:spPr>
          <p:txBody>
            <a:bodyPr/>
            <a:lstStyle/>
            <a:p>
              <a:endParaRPr lang="id-ID"/>
            </a:p>
          </p:txBody>
        </p:sp>
        <p:sp>
          <p:nvSpPr>
            <p:cNvPr id="10246" name="AutoShape 10"/>
            <p:cNvSpPr>
              <a:spLocks noChangeArrowheads="1"/>
            </p:cNvSpPr>
            <p:nvPr/>
          </p:nvSpPr>
          <p:spPr bwMode="auto">
            <a:xfrm>
              <a:off x="2931" y="1851"/>
              <a:ext cx="240" cy="72"/>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grpSp>
          <p:nvGrpSpPr>
            <p:cNvPr id="10247" name="Group 31"/>
            <p:cNvGrpSpPr>
              <a:grpSpLocks/>
            </p:cNvGrpSpPr>
            <p:nvPr/>
          </p:nvGrpSpPr>
          <p:grpSpPr bwMode="auto">
            <a:xfrm>
              <a:off x="2451" y="1203"/>
              <a:ext cx="288" cy="720"/>
              <a:chOff x="2451" y="1203"/>
              <a:chExt cx="288" cy="720"/>
            </a:xfrm>
          </p:grpSpPr>
          <p:sp>
            <p:nvSpPr>
              <p:cNvPr id="10265" name="Rectangle 8"/>
              <p:cNvSpPr>
                <a:spLocks noChangeArrowheads="1"/>
              </p:cNvSpPr>
              <p:nvPr/>
            </p:nvSpPr>
            <p:spPr bwMode="auto">
              <a:xfrm>
                <a:off x="2451" y="1203"/>
                <a:ext cx="288" cy="720"/>
              </a:xfrm>
              <a:prstGeom prst="rect">
                <a:avLst/>
              </a:prstGeom>
              <a:solidFill>
                <a:srgbClr val="FFFFFF"/>
              </a:solidFill>
              <a:ln w="9525">
                <a:solidFill>
                  <a:srgbClr val="000000"/>
                </a:solidFill>
                <a:miter lim="800000"/>
                <a:headEnd/>
                <a:tailEnd/>
              </a:ln>
            </p:spPr>
            <p:txBody>
              <a:bodyPr/>
              <a:lstStyle/>
              <a:p>
                <a:endParaRPr lang="id-ID"/>
              </a:p>
            </p:txBody>
          </p:sp>
          <p:sp>
            <p:nvSpPr>
              <p:cNvPr id="10266" name="Line 11"/>
              <p:cNvSpPr>
                <a:spLocks noChangeShapeType="1"/>
              </p:cNvSpPr>
              <p:nvPr/>
            </p:nvSpPr>
            <p:spPr bwMode="auto">
              <a:xfrm>
                <a:off x="2451" y="1347"/>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67" name="Line 12"/>
              <p:cNvSpPr>
                <a:spLocks noChangeShapeType="1"/>
              </p:cNvSpPr>
              <p:nvPr/>
            </p:nvSpPr>
            <p:spPr bwMode="auto">
              <a:xfrm>
                <a:off x="2451" y="1419"/>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68" name="Line 13"/>
              <p:cNvSpPr>
                <a:spLocks noChangeShapeType="1"/>
              </p:cNvSpPr>
              <p:nvPr/>
            </p:nvSpPr>
            <p:spPr bwMode="auto">
              <a:xfrm>
                <a:off x="2451" y="1491"/>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0248" name="Rectangle 14"/>
            <p:cNvSpPr>
              <a:spLocks noChangeArrowheads="1"/>
            </p:cNvSpPr>
            <p:nvPr/>
          </p:nvSpPr>
          <p:spPr bwMode="auto">
            <a:xfrm>
              <a:off x="1875" y="2355"/>
              <a:ext cx="432" cy="360"/>
            </a:xfrm>
            <a:prstGeom prst="rect">
              <a:avLst/>
            </a:prstGeom>
            <a:solidFill>
              <a:srgbClr val="FFFFFF"/>
            </a:solidFill>
            <a:ln w="38100" cmpd="dbl">
              <a:solidFill>
                <a:srgbClr val="000000"/>
              </a:solidFill>
              <a:miter lim="800000"/>
              <a:headEnd/>
              <a:tailEnd/>
            </a:ln>
          </p:spPr>
          <p:txBody>
            <a:bodyPr/>
            <a:lstStyle/>
            <a:p>
              <a:endParaRPr lang="id-ID"/>
            </a:p>
          </p:txBody>
        </p:sp>
        <p:sp>
          <p:nvSpPr>
            <p:cNvPr id="10249" name="AutoShape 15"/>
            <p:cNvSpPr>
              <a:spLocks noChangeArrowheads="1"/>
            </p:cNvSpPr>
            <p:nvPr/>
          </p:nvSpPr>
          <p:spPr bwMode="auto">
            <a:xfrm>
              <a:off x="1971" y="2715"/>
              <a:ext cx="240" cy="72"/>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0250" name="Rectangle 16"/>
            <p:cNvSpPr>
              <a:spLocks noChangeArrowheads="1"/>
            </p:cNvSpPr>
            <p:nvPr/>
          </p:nvSpPr>
          <p:spPr bwMode="auto">
            <a:xfrm>
              <a:off x="1731" y="2787"/>
              <a:ext cx="720" cy="216"/>
            </a:xfrm>
            <a:prstGeom prst="rect">
              <a:avLst/>
            </a:prstGeom>
            <a:solidFill>
              <a:srgbClr val="FFFFFF"/>
            </a:solidFill>
            <a:ln w="9525">
              <a:solidFill>
                <a:srgbClr val="000000"/>
              </a:solidFill>
              <a:miter lim="800000"/>
              <a:headEnd/>
              <a:tailEnd/>
            </a:ln>
          </p:spPr>
          <p:txBody>
            <a:bodyPr/>
            <a:lstStyle/>
            <a:p>
              <a:endParaRPr lang="id-ID"/>
            </a:p>
          </p:txBody>
        </p:sp>
        <p:sp>
          <p:nvSpPr>
            <p:cNvPr id="10251" name="Rectangle 17"/>
            <p:cNvSpPr>
              <a:spLocks noChangeArrowheads="1"/>
            </p:cNvSpPr>
            <p:nvPr/>
          </p:nvSpPr>
          <p:spPr bwMode="auto">
            <a:xfrm>
              <a:off x="2211" y="2859"/>
              <a:ext cx="192" cy="72"/>
            </a:xfrm>
            <a:prstGeom prst="rect">
              <a:avLst/>
            </a:prstGeom>
            <a:solidFill>
              <a:srgbClr val="FFFFFF"/>
            </a:solidFill>
            <a:ln w="9525">
              <a:solidFill>
                <a:srgbClr val="000000"/>
              </a:solidFill>
              <a:miter lim="800000"/>
              <a:headEnd/>
              <a:tailEnd/>
            </a:ln>
          </p:spPr>
          <p:txBody>
            <a:bodyPr/>
            <a:lstStyle/>
            <a:p>
              <a:endParaRPr lang="id-ID"/>
            </a:p>
          </p:txBody>
        </p:sp>
        <p:sp>
          <p:nvSpPr>
            <p:cNvPr id="10252" name="Rectangle 18"/>
            <p:cNvSpPr>
              <a:spLocks noChangeArrowheads="1"/>
            </p:cNvSpPr>
            <p:nvPr/>
          </p:nvSpPr>
          <p:spPr bwMode="auto">
            <a:xfrm>
              <a:off x="3411" y="2355"/>
              <a:ext cx="432" cy="360"/>
            </a:xfrm>
            <a:prstGeom prst="rect">
              <a:avLst/>
            </a:prstGeom>
            <a:solidFill>
              <a:srgbClr val="FFFFFF"/>
            </a:solidFill>
            <a:ln w="38100" cmpd="dbl">
              <a:solidFill>
                <a:srgbClr val="000000"/>
              </a:solidFill>
              <a:miter lim="800000"/>
              <a:headEnd/>
              <a:tailEnd/>
            </a:ln>
          </p:spPr>
          <p:txBody>
            <a:bodyPr/>
            <a:lstStyle/>
            <a:p>
              <a:endParaRPr lang="id-ID"/>
            </a:p>
          </p:txBody>
        </p:sp>
        <p:sp>
          <p:nvSpPr>
            <p:cNvPr id="10253" name="AutoShape 19"/>
            <p:cNvSpPr>
              <a:spLocks noChangeArrowheads="1"/>
            </p:cNvSpPr>
            <p:nvPr/>
          </p:nvSpPr>
          <p:spPr bwMode="auto">
            <a:xfrm>
              <a:off x="3507" y="2715"/>
              <a:ext cx="240" cy="72"/>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0254" name="Rectangle 20"/>
            <p:cNvSpPr>
              <a:spLocks noChangeArrowheads="1"/>
            </p:cNvSpPr>
            <p:nvPr/>
          </p:nvSpPr>
          <p:spPr bwMode="auto">
            <a:xfrm>
              <a:off x="3267" y="2787"/>
              <a:ext cx="720" cy="216"/>
            </a:xfrm>
            <a:prstGeom prst="rect">
              <a:avLst/>
            </a:prstGeom>
            <a:solidFill>
              <a:srgbClr val="FFFFFF"/>
            </a:solidFill>
            <a:ln w="9525">
              <a:solidFill>
                <a:srgbClr val="000000"/>
              </a:solidFill>
              <a:miter lim="800000"/>
              <a:headEnd/>
              <a:tailEnd/>
            </a:ln>
          </p:spPr>
          <p:txBody>
            <a:bodyPr/>
            <a:lstStyle/>
            <a:p>
              <a:endParaRPr lang="id-ID"/>
            </a:p>
          </p:txBody>
        </p:sp>
        <p:sp>
          <p:nvSpPr>
            <p:cNvPr id="10255" name="Rectangle 21"/>
            <p:cNvSpPr>
              <a:spLocks noChangeArrowheads="1"/>
            </p:cNvSpPr>
            <p:nvPr/>
          </p:nvSpPr>
          <p:spPr bwMode="auto">
            <a:xfrm>
              <a:off x="3747" y="2859"/>
              <a:ext cx="192" cy="72"/>
            </a:xfrm>
            <a:prstGeom prst="rect">
              <a:avLst/>
            </a:prstGeom>
            <a:solidFill>
              <a:srgbClr val="FFFFFF"/>
            </a:solidFill>
            <a:ln w="9525">
              <a:solidFill>
                <a:srgbClr val="000000"/>
              </a:solidFill>
              <a:miter lim="800000"/>
              <a:headEnd/>
              <a:tailEnd/>
            </a:ln>
          </p:spPr>
          <p:txBody>
            <a:bodyPr/>
            <a:lstStyle/>
            <a:p>
              <a:endParaRPr lang="id-ID"/>
            </a:p>
          </p:txBody>
        </p:sp>
        <p:sp>
          <p:nvSpPr>
            <p:cNvPr id="10256" name="Rectangle 22"/>
            <p:cNvSpPr>
              <a:spLocks noChangeArrowheads="1"/>
            </p:cNvSpPr>
            <p:nvPr/>
          </p:nvSpPr>
          <p:spPr bwMode="auto">
            <a:xfrm>
              <a:off x="2499" y="2211"/>
              <a:ext cx="720" cy="144"/>
            </a:xfrm>
            <a:prstGeom prst="rect">
              <a:avLst/>
            </a:prstGeom>
            <a:solidFill>
              <a:srgbClr val="FFFFFF"/>
            </a:solidFill>
            <a:ln w="9525">
              <a:solidFill>
                <a:srgbClr val="000000"/>
              </a:solidFill>
              <a:miter lim="800000"/>
              <a:headEnd/>
              <a:tailEnd/>
            </a:ln>
          </p:spPr>
          <p:txBody>
            <a:bodyPr/>
            <a:lstStyle/>
            <a:p>
              <a:endParaRPr lang="id-ID"/>
            </a:p>
          </p:txBody>
        </p:sp>
        <p:sp>
          <p:nvSpPr>
            <p:cNvPr id="10257" name="Rectangle 23"/>
            <p:cNvSpPr>
              <a:spLocks noChangeArrowheads="1"/>
            </p:cNvSpPr>
            <p:nvPr/>
          </p:nvSpPr>
          <p:spPr bwMode="auto">
            <a:xfrm>
              <a:off x="2643" y="2283"/>
              <a:ext cx="96" cy="72"/>
            </a:xfrm>
            <a:prstGeom prst="rect">
              <a:avLst/>
            </a:prstGeom>
            <a:solidFill>
              <a:srgbClr val="000000"/>
            </a:solidFill>
            <a:ln w="9525">
              <a:solidFill>
                <a:srgbClr val="000000"/>
              </a:solidFill>
              <a:miter lim="800000"/>
              <a:headEnd/>
              <a:tailEnd/>
            </a:ln>
          </p:spPr>
          <p:txBody>
            <a:bodyPr/>
            <a:lstStyle/>
            <a:p>
              <a:endParaRPr lang="id-ID"/>
            </a:p>
          </p:txBody>
        </p:sp>
        <p:sp>
          <p:nvSpPr>
            <p:cNvPr id="10258" name="Line 24"/>
            <p:cNvSpPr>
              <a:spLocks noChangeShapeType="1"/>
            </p:cNvSpPr>
            <p:nvPr/>
          </p:nvSpPr>
          <p:spPr bwMode="auto">
            <a:xfrm flipH="1">
              <a:off x="2355" y="2355"/>
              <a:ext cx="336" cy="43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59" name="Rectangle 25"/>
            <p:cNvSpPr>
              <a:spLocks noChangeArrowheads="1"/>
            </p:cNvSpPr>
            <p:nvPr/>
          </p:nvSpPr>
          <p:spPr bwMode="auto">
            <a:xfrm>
              <a:off x="2739" y="2283"/>
              <a:ext cx="96" cy="72"/>
            </a:xfrm>
            <a:prstGeom prst="rect">
              <a:avLst/>
            </a:prstGeom>
            <a:solidFill>
              <a:srgbClr val="FFFFFF"/>
            </a:solidFill>
            <a:ln w="9525">
              <a:solidFill>
                <a:srgbClr val="000000"/>
              </a:solidFill>
              <a:miter lim="800000"/>
              <a:headEnd/>
              <a:tailEnd/>
            </a:ln>
          </p:spPr>
          <p:txBody>
            <a:bodyPr/>
            <a:lstStyle/>
            <a:p>
              <a:endParaRPr lang="id-ID"/>
            </a:p>
          </p:txBody>
        </p:sp>
        <p:sp>
          <p:nvSpPr>
            <p:cNvPr id="10260" name="Rectangle 26"/>
            <p:cNvSpPr>
              <a:spLocks noChangeArrowheads="1"/>
            </p:cNvSpPr>
            <p:nvPr/>
          </p:nvSpPr>
          <p:spPr bwMode="auto">
            <a:xfrm>
              <a:off x="2835" y="2283"/>
              <a:ext cx="96" cy="72"/>
            </a:xfrm>
            <a:prstGeom prst="rect">
              <a:avLst/>
            </a:prstGeom>
            <a:solidFill>
              <a:srgbClr val="FFFFFF"/>
            </a:solidFill>
            <a:ln w="9525">
              <a:solidFill>
                <a:srgbClr val="000000"/>
              </a:solidFill>
              <a:miter lim="800000"/>
              <a:headEnd/>
              <a:tailEnd/>
            </a:ln>
          </p:spPr>
          <p:txBody>
            <a:bodyPr/>
            <a:lstStyle/>
            <a:p>
              <a:endParaRPr lang="id-ID"/>
            </a:p>
          </p:txBody>
        </p:sp>
        <p:sp>
          <p:nvSpPr>
            <p:cNvPr id="10261" name="Rectangle 27"/>
            <p:cNvSpPr>
              <a:spLocks noChangeArrowheads="1"/>
            </p:cNvSpPr>
            <p:nvPr/>
          </p:nvSpPr>
          <p:spPr bwMode="auto">
            <a:xfrm>
              <a:off x="2931" y="2283"/>
              <a:ext cx="96" cy="72"/>
            </a:xfrm>
            <a:prstGeom prst="rect">
              <a:avLst/>
            </a:prstGeom>
            <a:solidFill>
              <a:srgbClr val="000000"/>
            </a:solidFill>
            <a:ln w="9525">
              <a:solidFill>
                <a:srgbClr val="000000"/>
              </a:solidFill>
              <a:miter lim="800000"/>
              <a:headEnd/>
              <a:tailEnd/>
            </a:ln>
          </p:spPr>
          <p:txBody>
            <a:bodyPr/>
            <a:lstStyle/>
            <a:p>
              <a:endParaRPr lang="id-ID"/>
            </a:p>
          </p:txBody>
        </p:sp>
        <p:sp>
          <p:nvSpPr>
            <p:cNvPr id="10262" name="Rectangle 28"/>
            <p:cNvSpPr>
              <a:spLocks noChangeArrowheads="1"/>
            </p:cNvSpPr>
            <p:nvPr/>
          </p:nvSpPr>
          <p:spPr bwMode="auto">
            <a:xfrm>
              <a:off x="2499" y="2211"/>
              <a:ext cx="96" cy="72"/>
            </a:xfrm>
            <a:prstGeom prst="rect">
              <a:avLst/>
            </a:prstGeom>
            <a:solidFill>
              <a:srgbClr val="000000"/>
            </a:solidFill>
            <a:ln w="9525">
              <a:solidFill>
                <a:srgbClr val="000000"/>
              </a:solidFill>
              <a:miter lim="800000"/>
              <a:headEnd/>
              <a:tailEnd/>
            </a:ln>
          </p:spPr>
          <p:txBody>
            <a:bodyPr/>
            <a:lstStyle/>
            <a:p>
              <a:endParaRPr lang="id-ID"/>
            </a:p>
          </p:txBody>
        </p:sp>
        <p:sp>
          <p:nvSpPr>
            <p:cNvPr id="10263" name="Freeform 29"/>
            <p:cNvSpPr>
              <a:spLocks/>
            </p:cNvSpPr>
            <p:nvPr/>
          </p:nvSpPr>
          <p:spPr bwMode="auto">
            <a:xfrm>
              <a:off x="2291" y="1779"/>
              <a:ext cx="256" cy="432"/>
            </a:xfrm>
            <a:custGeom>
              <a:avLst/>
              <a:gdLst>
                <a:gd name="T0" fmla="*/ 64 w 640"/>
                <a:gd name="T1" fmla="*/ 0 h 1080"/>
                <a:gd name="T2" fmla="*/ 6 w 640"/>
                <a:gd name="T3" fmla="*/ 29 h 1080"/>
                <a:gd name="T4" fmla="*/ 102 w 640"/>
                <a:gd name="T5" fmla="*/ 173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0264" name="Line 30"/>
            <p:cNvSpPr>
              <a:spLocks noChangeShapeType="1"/>
            </p:cNvSpPr>
            <p:nvPr/>
          </p:nvSpPr>
          <p:spPr bwMode="auto">
            <a:xfrm>
              <a:off x="2979" y="2355"/>
              <a:ext cx="384" cy="43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035" y="1600200"/>
            <a:ext cx="511865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9845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90870"/>
            <a:ext cx="3802075" cy="437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875" y="1490870"/>
            <a:ext cx="4884725" cy="460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914400"/>
            <a:ext cx="7239000" cy="655638"/>
          </a:xfrm>
        </p:spPr>
        <p:txBody>
          <a:bodyPr/>
          <a:lstStyle/>
          <a:p>
            <a:pPr eaLnBrk="1" hangingPunct="1"/>
            <a:r>
              <a:rPr lang="id-ID" sz="4000" b="1" dirty="0" smtClean="0">
                <a:solidFill>
                  <a:srgbClr val="FF0000"/>
                </a:solidFill>
              </a:rPr>
              <a:t>CONTOH </a:t>
            </a:r>
            <a:r>
              <a:rPr lang="en-US" sz="4000" b="1" dirty="0" smtClean="0">
                <a:solidFill>
                  <a:srgbClr val="FF0000"/>
                </a:solidFill>
              </a:rPr>
              <a:t>LAN</a:t>
            </a:r>
            <a:endParaRPr lang="en-US" sz="4000" b="1" dirty="0" smtClean="0">
              <a:solidFill>
                <a:srgbClr val="FF0000"/>
              </a:solidFill>
            </a:endParaRPr>
          </a:p>
        </p:txBody>
      </p:sp>
    </p:spTree>
    <p:extLst>
      <p:ext uri="{BB962C8B-B14F-4D97-AF65-F5344CB8AC3E}">
        <p14:creationId xmlns:p14="http://schemas.microsoft.com/office/powerpoint/2010/main" val="19330826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662319"/>
            <a:ext cx="3476625" cy="437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asil gambar untuk contoh jaringan LAN"/>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 name="Picture 5"/>
          <p:cNvPicPr/>
          <p:nvPr/>
        </p:nvPicPr>
        <p:blipFill rotWithShape="1">
          <a:blip r:embed="rId3">
            <a:extLst>
              <a:ext uri="{28A0092B-C50C-407E-A947-70E740481C1C}">
                <a14:useLocalDpi xmlns:a14="http://schemas.microsoft.com/office/drawing/2010/main" val="0"/>
              </a:ext>
            </a:extLst>
          </a:blip>
          <a:srcRect l="5491" t="7317" r="4991" b="11531"/>
          <a:stretch/>
        </p:blipFill>
        <p:spPr bwMode="auto">
          <a:xfrm>
            <a:off x="304800" y="1524000"/>
            <a:ext cx="5124450" cy="4724399"/>
          </a:xfrm>
          <a:prstGeom prst="rect">
            <a:avLst/>
          </a:prstGeom>
          <a:noFill/>
          <a:ln>
            <a:noFill/>
          </a:ln>
          <a:extLst>
            <a:ext uri="{53640926-AAD7-44D8-BBD7-CCE9431645EC}">
              <a14:shadowObscured xmlns:a14="http://schemas.microsoft.com/office/drawing/2010/main"/>
            </a:ext>
          </a:extLst>
        </p:spPr>
      </p:pic>
      <p:sp>
        <p:nvSpPr>
          <p:cNvPr id="7" name="Rectangle 4"/>
          <p:cNvSpPr>
            <a:spLocks noGrp="1" noChangeArrowheads="1"/>
          </p:cNvSpPr>
          <p:nvPr>
            <p:ph type="title"/>
          </p:nvPr>
        </p:nvSpPr>
        <p:spPr>
          <a:xfrm>
            <a:off x="461963" y="533400"/>
            <a:ext cx="8229600" cy="9906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konfigurasi</a:t>
            </a:r>
            <a:r>
              <a:rPr lang="en-US" b="1" dirty="0" smtClean="0">
                <a:solidFill>
                  <a:srgbClr val="FF0000"/>
                </a:solidFill>
              </a:rPr>
              <a:t> LAN</a:t>
            </a:r>
          </a:p>
        </p:txBody>
      </p:sp>
    </p:spTree>
    <p:extLst>
      <p:ext uri="{BB962C8B-B14F-4D97-AF65-F5344CB8AC3E}">
        <p14:creationId xmlns:p14="http://schemas.microsoft.com/office/powerpoint/2010/main" val="422001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MAN</a:t>
            </a:r>
            <a:r>
              <a:rPr lang="id-ID" b="1" dirty="0" smtClean="0">
                <a:solidFill>
                  <a:srgbClr val="FF0000"/>
                </a:solidFill>
              </a:rPr>
              <a:t>/</a:t>
            </a:r>
            <a:r>
              <a:rPr lang="id-ID" dirty="0"/>
              <a:t> Metropolitan area network </a:t>
            </a:r>
            <a:endParaRPr lang="en-US" b="1" dirty="0" smtClean="0">
              <a:solidFill>
                <a:srgbClr val="FF0000"/>
              </a:solidFill>
            </a:endParaRPr>
          </a:p>
        </p:txBody>
      </p:sp>
      <p:sp>
        <p:nvSpPr>
          <p:cNvPr id="11267" name="Rectangle 3"/>
          <p:cNvSpPr>
            <a:spLocks noGrp="1" noChangeArrowheads="1"/>
          </p:cNvSpPr>
          <p:nvPr>
            <p:ph type="body" idx="1"/>
          </p:nvPr>
        </p:nvSpPr>
        <p:spPr>
          <a:xfrm>
            <a:off x="457200" y="1981200"/>
            <a:ext cx="8229600" cy="4144963"/>
          </a:xfrm>
        </p:spPr>
        <p:txBody>
          <a:bodyPr/>
          <a:lstStyle/>
          <a:p>
            <a:pPr eaLnBrk="1" hangingPunct="1"/>
            <a:r>
              <a:rPr lang="id-ID" b="1" dirty="0"/>
              <a:t>MAN</a:t>
            </a:r>
            <a:r>
              <a:rPr lang="id-ID" dirty="0"/>
              <a:t> adalah suatu </a:t>
            </a:r>
            <a:r>
              <a:rPr lang="id-ID" b="1" dirty="0"/>
              <a:t>jaringan</a:t>
            </a:r>
            <a:r>
              <a:rPr lang="id-ID" dirty="0"/>
              <a:t> dalam suatu kota dengan transfer data berkecepatan tinggi yang menghubungkan berbagai lokasi seperti kampus, perkantoran, pemerintahan, dan sebagainya</a:t>
            </a:r>
            <a:endParaRPr lang="en-US" dirty="0"/>
          </a:p>
          <a:p>
            <a:pPr eaLnBrk="1" hangingPunct="1"/>
            <a:r>
              <a:rPr lang="en-US" dirty="0" err="1" smtClean="0"/>
              <a:t>Jaringan</a:t>
            </a:r>
            <a:r>
              <a:rPr lang="en-US" dirty="0" smtClean="0"/>
              <a:t> </a:t>
            </a:r>
            <a:r>
              <a:rPr lang="en-US" dirty="0" err="1" smtClean="0"/>
              <a:t>komputer</a:t>
            </a:r>
            <a:r>
              <a:rPr lang="en-US" dirty="0" smtClean="0"/>
              <a:t> yang </a:t>
            </a:r>
            <a:r>
              <a:rPr lang="en-US" dirty="0" err="1" smtClean="0"/>
              <a:t>jangkauannya</a:t>
            </a:r>
            <a:r>
              <a:rPr lang="en-US" dirty="0" smtClean="0"/>
              <a:t> </a:t>
            </a:r>
            <a:r>
              <a:rPr lang="en-US" dirty="0" err="1" smtClean="0"/>
              <a:t>mencakup</a:t>
            </a:r>
            <a:r>
              <a:rPr lang="en-US" dirty="0" smtClean="0"/>
              <a:t> </a:t>
            </a:r>
            <a:r>
              <a:rPr lang="en-US" dirty="0" err="1" smtClean="0"/>
              <a:t>kota</a:t>
            </a:r>
            <a:r>
              <a:rPr lang="en-US" dirty="0" smtClean="0"/>
              <a:t>.</a:t>
            </a:r>
          </a:p>
          <a:p>
            <a:pPr eaLnBrk="1" hangingPunct="1"/>
            <a:r>
              <a:rPr lang="en-US" dirty="0" err="1" smtClean="0"/>
              <a:t>Teknologi</a:t>
            </a:r>
            <a:r>
              <a:rPr lang="en-US" dirty="0" smtClean="0"/>
              <a:t>: </a:t>
            </a:r>
            <a:r>
              <a:rPr lang="en-US" dirty="0" err="1" smtClean="0"/>
              <a:t>jaringan</a:t>
            </a:r>
            <a:r>
              <a:rPr lang="en-US" dirty="0" smtClean="0"/>
              <a:t> TV </a:t>
            </a:r>
            <a:r>
              <a:rPr lang="en-US" dirty="0" err="1" smtClean="0"/>
              <a:t>kabel</a:t>
            </a:r>
            <a:endParaRPr lang="id-ID" dirty="0" smtClean="0"/>
          </a:p>
        </p:txBody>
      </p:sp>
    </p:spTree>
    <p:extLst>
      <p:ext uri="{BB962C8B-B14F-4D97-AF65-F5344CB8AC3E}">
        <p14:creationId xmlns:p14="http://schemas.microsoft.com/office/powerpoint/2010/main" val="9527899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39" y="762000"/>
            <a:ext cx="8229600" cy="639762"/>
          </a:xfrm>
        </p:spPr>
        <p:txBody>
          <a:bodyPr/>
          <a:lstStyle/>
          <a:p>
            <a:pPr eaLnBrk="1" hangingPunct="1"/>
            <a:r>
              <a:rPr lang="en-US" sz="4000" b="1" dirty="0" err="1" smtClean="0">
                <a:solidFill>
                  <a:srgbClr val="FF0000"/>
                </a:solidFill>
              </a:rPr>
              <a:t>Contoh</a:t>
            </a:r>
            <a:r>
              <a:rPr lang="en-US" sz="4000" b="1" dirty="0" smtClean="0">
                <a:solidFill>
                  <a:srgbClr val="FF0000"/>
                </a:solidFill>
              </a:rPr>
              <a:t> MAN</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06775"/>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p:cNvSpPr>
            <a:spLocks noChangeArrowheads="1"/>
          </p:cNvSpPr>
          <p:nvPr/>
        </p:nvSpPr>
        <p:spPr bwMode="auto">
          <a:xfrm>
            <a:off x="2362200" y="4016375"/>
            <a:ext cx="12192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Head End</a:t>
            </a:r>
          </a:p>
        </p:txBody>
      </p:sp>
      <p:grpSp>
        <p:nvGrpSpPr>
          <p:cNvPr id="12293" name="Group 6"/>
          <p:cNvGrpSpPr>
            <a:grpSpLocks/>
          </p:cNvGrpSpPr>
          <p:nvPr/>
        </p:nvGrpSpPr>
        <p:grpSpPr bwMode="auto">
          <a:xfrm>
            <a:off x="2743200" y="4854575"/>
            <a:ext cx="457200" cy="1143000"/>
            <a:chOff x="2451" y="1203"/>
            <a:chExt cx="288" cy="720"/>
          </a:xfrm>
        </p:grpSpPr>
        <p:sp>
          <p:nvSpPr>
            <p:cNvPr id="12326" name="Rectangle 7"/>
            <p:cNvSpPr>
              <a:spLocks noChangeArrowheads="1"/>
            </p:cNvSpPr>
            <p:nvPr/>
          </p:nvSpPr>
          <p:spPr bwMode="auto">
            <a:xfrm>
              <a:off x="2451" y="1203"/>
              <a:ext cx="288" cy="720"/>
            </a:xfrm>
            <a:prstGeom prst="rect">
              <a:avLst/>
            </a:prstGeom>
            <a:solidFill>
              <a:srgbClr val="FFFFFF"/>
            </a:solidFill>
            <a:ln w="9525">
              <a:solidFill>
                <a:srgbClr val="000000"/>
              </a:solidFill>
              <a:miter lim="800000"/>
              <a:headEnd/>
              <a:tailEnd/>
            </a:ln>
          </p:spPr>
          <p:txBody>
            <a:bodyPr/>
            <a:lstStyle/>
            <a:p>
              <a:endParaRPr lang="id-ID"/>
            </a:p>
          </p:txBody>
        </p:sp>
        <p:sp>
          <p:nvSpPr>
            <p:cNvPr id="12327" name="Line 8"/>
            <p:cNvSpPr>
              <a:spLocks noChangeShapeType="1"/>
            </p:cNvSpPr>
            <p:nvPr/>
          </p:nvSpPr>
          <p:spPr bwMode="auto">
            <a:xfrm>
              <a:off x="2451" y="1347"/>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28" name="Line 9"/>
            <p:cNvSpPr>
              <a:spLocks noChangeShapeType="1"/>
            </p:cNvSpPr>
            <p:nvPr/>
          </p:nvSpPr>
          <p:spPr bwMode="auto">
            <a:xfrm>
              <a:off x="2451" y="1419"/>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29" name="Line 10"/>
            <p:cNvSpPr>
              <a:spLocks noChangeShapeType="1"/>
            </p:cNvSpPr>
            <p:nvPr/>
          </p:nvSpPr>
          <p:spPr bwMode="auto">
            <a:xfrm>
              <a:off x="2451" y="1491"/>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2294" name="Text Box 11"/>
          <p:cNvSpPr txBox="1">
            <a:spLocks noChangeArrowheads="1"/>
          </p:cNvSpPr>
          <p:nvPr/>
        </p:nvSpPr>
        <p:spPr bwMode="auto">
          <a:xfrm>
            <a:off x="1752600" y="60198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Server untuk Koneksi ke Internet</a:t>
            </a:r>
          </a:p>
        </p:txBody>
      </p:sp>
      <p:sp>
        <p:nvSpPr>
          <p:cNvPr id="12295" name="Line 12"/>
          <p:cNvSpPr>
            <a:spLocks noChangeShapeType="1"/>
          </p:cNvSpPr>
          <p:nvPr/>
        </p:nvSpPr>
        <p:spPr bwMode="auto">
          <a:xfrm>
            <a:off x="1676400" y="4168775"/>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6" name="Line 13"/>
          <p:cNvSpPr>
            <a:spLocks noChangeShapeType="1"/>
          </p:cNvSpPr>
          <p:nvPr/>
        </p:nvSpPr>
        <p:spPr bwMode="auto">
          <a:xfrm>
            <a:off x="2971800" y="4321175"/>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7" name="Line 14"/>
          <p:cNvSpPr>
            <a:spLocks noChangeShapeType="1"/>
          </p:cNvSpPr>
          <p:nvPr/>
        </p:nvSpPr>
        <p:spPr bwMode="auto">
          <a:xfrm flipV="1">
            <a:off x="3581400" y="2873375"/>
            <a:ext cx="6096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8" name="Line 16"/>
          <p:cNvSpPr>
            <a:spLocks noChangeShapeType="1"/>
          </p:cNvSpPr>
          <p:nvPr/>
        </p:nvSpPr>
        <p:spPr bwMode="auto">
          <a:xfrm>
            <a:off x="3581400" y="4191000"/>
            <a:ext cx="685800" cy="1241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9" name="Rectangle 17"/>
          <p:cNvSpPr>
            <a:spLocks noChangeArrowheads="1"/>
          </p:cNvSpPr>
          <p:nvPr/>
        </p:nvSpPr>
        <p:spPr bwMode="auto">
          <a:xfrm>
            <a:off x="4191000" y="2644775"/>
            <a:ext cx="228600" cy="228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2300" name="Rectangle 18"/>
          <p:cNvSpPr>
            <a:spLocks noChangeArrowheads="1"/>
          </p:cNvSpPr>
          <p:nvPr/>
        </p:nvSpPr>
        <p:spPr bwMode="auto">
          <a:xfrm>
            <a:off x="4191000" y="4114800"/>
            <a:ext cx="228600" cy="228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2301" name="Rectangle 19"/>
          <p:cNvSpPr>
            <a:spLocks noChangeArrowheads="1"/>
          </p:cNvSpPr>
          <p:nvPr/>
        </p:nvSpPr>
        <p:spPr bwMode="auto">
          <a:xfrm>
            <a:off x="4267200" y="5387975"/>
            <a:ext cx="228600" cy="228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2302" name="Line 20"/>
          <p:cNvSpPr>
            <a:spLocks noChangeShapeType="1"/>
          </p:cNvSpPr>
          <p:nvPr/>
        </p:nvSpPr>
        <p:spPr bwMode="auto">
          <a:xfrm>
            <a:off x="4419600" y="2720975"/>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3" name="Line 21"/>
          <p:cNvSpPr>
            <a:spLocks noChangeShapeType="1"/>
          </p:cNvSpPr>
          <p:nvPr/>
        </p:nvSpPr>
        <p:spPr bwMode="auto">
          <a:xfrm>
            <a:off x="5029200" y="2416175"/>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4" name="Line 22"/>
          <p:cNvSpPr>
            <a:spLocks noChangeShapeType="1"/>
          </p:cNvSpPr>
          <p:nvPr/>
        </p:nvSpPr>
        <p:spPr bwMode="auto">
          <a:xfrm>
            <a:off x="6324600" y="2416175"/>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5" name="Line 23"/>
          <p:cNvSpPr>
            <a:spLocks noChangeShapeType="1"/>
          </p:cNvSpPr>
          <p:nvPr/>
        </p:nvSpPr>
        <p:spPr bwMode="auto">
          <a:xfrm>
            <a:off x="7467600" y="2492375"/>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pic>
        <p:nvPicPr>
          <p:cNvPr id="1230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828800"/>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Line 27"/>
          <p:cNvSpPr>
            <a:spLocks noChangeShapeType="1"/>
          </p:cNvSpPr>
          <p:nvPr/>
        </p:nvSpPr>
        <p:spPr bwMode="auto">
          <a:xfrm>
            <a:off x="4419600" y="4191000"/>
            <a:ext cx="3581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0" name="Line 28"/>
          <p:cNvSpPr>
            <a:spLocks noChangeShapeType="1"/>
          </p:cNvSpPr>
          <p:nvPr/>
        </p:nvSpPr>
        <p:spPr bwMode="auto">
          <a:xfrm>
            <a:off x="5105400" y="3886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1" name="Line 29"/>
          <p:cNvSpPr>
            <a:spLocks noChangeShapeType="1"/>
          </p:cNvSpPr>
          <p:nvPr/>
        </p:nvSpPr>
        <p:spPr bwMode="auto">
          <a:xfrm>
            <a:off x="6400800" y="3886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2" name="Line 30"/>
          <p:cNvSpPr>
            <a:spLocks noChangeShapeType="1"/>
          </p:cNvSpPr>
          <p:nvPr/>
        </p:nvSpPr>
        <p:spPr bwMode="auto">
          <a:xfrm>
            <a:off x="7543800" y="39624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pic>
        <p:nvPicPr>
          <p:cNvPr id="1231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988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988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2988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6" name="Line 34"/>
          <p:cNvSpPr>
            <a:spLocks noChangeShapeType="1"/>
          </p:cNvSpPr>
          <p:nvPr/>
        </p:nvSpPr>
        <p:spPr bwMode="auto">
          <a:xfrm>
            <a:off x="4495800" y="5486400"/>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7" name="Line 35"/>
          <p:cNvSpPr>
            <a:spLocks noChangeShapeType="1"/>
          </p:cNvSpPr>
          <p:nvPr/>
        </p:nvSpPr>
        <p:spPr bwMode="auto">
          <a:xfrm>
            <a:off x="5105400" y="51816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8" name="Line 36"/>
          <p:cNvSpPr>
            <a:spLocks noChangeShapeType="1"/>
          </p:cNvSpPr>
          <p:nvPr/>
        </p:nvSpPr>
        <p:spPr bwMode="auto">
          <a:xfrm>
            <a:off x="6400800" y="51816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19" name="Line 37"/>
          <p:cNvSpPr>
            <a:spLocks noChangeShapeType="1"/>
          </p:cNvSpPr>
          <p:nvPr/>
        </p:nvSpPr>
        <p:spPr bwMode="auto">
          <a:xfrm>
            <a:off x="7543800" y="52578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pic>
        <p:nvPicPr>
          <p:cNvPr id="1232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942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942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94225"/>
            <a:ext cx="45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3" name="Line 41"/>
          <p:cNvSpPr>
            <a:spLocks noChangeShapeType="1"/>
          </p:cNvSpPr>
          <p:nvPr/>
        </p:nvSpPr>
        <p:spPr bwMode="auto">
          <a:xfrm>
            <a:off x="3581400" y="41910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24" name="Text Box 42"/>
          <p:cNvSpPr txBox="1">
            <a:spLocks noChangeArrowheads="1"/>
          </p:cNvSpPr>
          <p:nvPr/>
        </p:nvSpPr>
        <p:spPr bwMode="auto">
          <a:xfrm>
            <a:off x="3606800" y="2057400"/>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Junction</a:t>
            </a:r>
          </a:p>
          <a:p>
            <a:pPr algn="ctr" eaLnBrk="1" hangingPunct="1"/>
            <a:r>
              <a:rPr lang="en-US" b="1"/>
              <a:t>Box</a:t>
            </a:r>
          </a:p>
        </p:txBody>
      </p:sp>
      <p:sp>
        <p:nvSpPr>
          <p:cNvPr id="12325" name="Text Box 43"/>
          <p:cNvSpPr txBox="1">
            <a:spLocks noChangeArrowheads="1"/>
          </p:cNvSpPr>
          <p:nvPr/>
        </p:nvSpPr>
        <p:spPr bwMode="auto">
          <a:xfrm>
            <a:off x="533400" y="1645443"/>
            <a:ext cx="372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tx2"/>
                </a:solidFill>
              </a:rPr>
              <a:t>Internet melalui Sistem TV Cable</a:t>
            </a:r>
            <a:endParaRPr lang="en-US">
              <a:solidFill>
                <a:schemeClr val="tx2"/>
              </a:solidFill>
            </a:endParaRPr>
          </a:p>
        </p:txBody>
      </p:sp>
    </p:spTree>
    <p:extLst>
      <p:ext uri="{BB962C8B-B14F-4D97-AF65-F5344CB8AC3E}">
        <p14:creationId xmlns:p14="http://schemas.microsoft.com/office/powerpoint/2010/main" val="32703362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39200" cy="566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3684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1018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961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 y="655298"/>
            <a:ext cx="9130748" cy="582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6157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WAN</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Jaringan komputer yang cakupannya lebih luas dari LAN, yaitu dari negara sampai benua.</a:t>
            </a:r>
          </a:p>
          <a:p>
            <a:pPr eaLnBrk="1" hangingPunct="1">
              <a:lnSpc>
                <a:spcPct val="90000"/>
              </a:lnSpc>
            </a:pPr>
            <a:r>
              <a:rPr lang="en-US" smtClean="0"/>
              <a:t>Teknologi:</a:t>
            </a:r>
          </a:p>
          <a:p>
            <a:pPr lvl="1" eaLnBrk="1" hangingPunct="1">
              <a:lnSpc>
                <a:spcPct val="90000"/>
              </a:lnSpc>
            </a:pPr>
            <a:r>
              <a:rPr lang="en-US" smtClean="0"/>
              <a:t>Circuit Switching</a:t>
            </a:r>
          </a:p>
          <a:p>
            <a:pPr lvl="1" eaLnBrk="1" hangingPunct="1">
              <a:lnSpc>
                <a:spcPct val="90000"/>
              </a:lnSpc>
            </a:pPr>
            <a:r>
              <a:rPr lang="en-US" smtClean="0"/>
              <a:t>Packet Switching</a:t>
            </a:r>
          </a:p>
          <a:p>
            <a:pPr lvl="1" eaLnBrk="1" hangingPunct="1">
              <a:lnSpc>
                <a:spcPct val="90000"/>
              </a:lnSpc>
            </a:pPr>
            <a:r>
              <a:rPr lang="en-US" smtClean="0"/>
              <a:t>Frame Relay</a:t>
            </a:r>
          </a:p>
          <a:p>
            <a:pPr lvl="1" eaLnBrk="1" hangingPunct="1">
              <a:lnSpc>
                <a:spcPct val="90000"/>
              </a:lnSpc>
            </a:pPr>
            <a:r>
              <a:rPr lang="en-US" smtClean="0"/>
              <a:t>Asynchronous Transfer Mode (ATM)</a:t>
            </a:r>
          </a:p>
          <a:p>
            <a:pPr lvl="1" eaLnBrk="1" hangingPunct="1">
              <a:lnSpc>
                <a:spcPct val="90000"/>
              </a:lnSpc>
            </a:pPr>
            <a:r>
              <a:rPr lang="en-US" smtClean="0"/>
              <a:t>Jaringan wireless seluler</a:t>
            </a:r>
          </a:p>
        </p:txBody>
      </p:sp>
    </p:spTree>
    <p:extLst>
      <p:ext uri="{BB962C8B-B14F-4D97-AF65-F5344CB8AC3E}">
        <p14:creationId xmlns:p14="http://schemas.microsoft.com/office/powerpoint/2010/main" val="1115657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766763"/>
            <a:ext cx="783907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8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5886</Words>
  <Application>Microsoft Office PowerPoint</Application>
  <PresentationFormat>On-screen Show (4:3)</PresentationFormat>
  <Paragraphs>1170</Paragraphs>
  <Slides>153</Slides>
  <Notes>27</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153</vt:i4>
      </vt:variant>
    </vt:vector>
  </HeadingPairs>
  <TitlesOfParts>
    <vt:vector size="159" baseType="lpstr">
      <vt:lpstr>Office Theme</vt:lpstr>
      <vt:lpstr>VISIO</vt:lpstr>
      <vt:lpstr>CorelDRAW</vt:lpstr>
      <vt:lpstr>Image</vt:lpstr>
      <vt:lpstr>Microsoft Clip Gallery</vt:lpstr>
      <vt:lpstr>Visio</vt:lpstr>
      <vt:lpstr>DASAR SISTEM INFORMASI</vt:lpstr>
      <vt:lpstr>PowerPoint Presentation</vt:lpstr>
      <vt:lpstr>Learning  Outcomes</vt:lpstr>
      <vt:lpstr>Learning  Outcomes</vt:lpstr>
      <vt:lpstr>PowerPoint Presentation</vt:lpstr>
      <vt:lpstr>SIKLUS PENGOLAHAN DATA</vt:lpstr>
      <vt:lpstr>Pengembangan Siklus Pengolahan Data </vt:lpstr>
      <vt:lpstr>SISTEM KOMPUTER</vt:lpstr>
      <vt:lpstr>JENIS KOMPUTER</vt:lpstr>
      <vt:lpstr>EVOLUSI /PERKEMB.GENERASI KOMPUTER</vt:lpstr>
      <vt:lpstr>PowerPoint Presentation</vt:lpstr>
      <vt:lpstr>PowerPoint Presentation</vt:lpstr>
      <vt:lpstr>PowerPoint Presentation</vt:lpstr>
      <vt:lpstr>PENGENALAN HARDWARE</vt:lpstr>
      <vt:lpstr>ALAT INPUT</vt:lpstr>
      <vt:lpstr>Mouse</vt:lpstr>
      <vt:lpstr>Keyboard</vt:lpstr>
      <vt:lpstr>Barcode Scanner</vt:lpstr>
      <vt:lpstr>Joystick/game controller</vt:lpstr>
      <vt:lpstr>Scanner</vt:lpstr>
      <vt:lpstr>WebCam</vt:lpstr>
      <vt:lpstr>Hardware berfungsi sebagai I/O</vt:lpstr>
      <vt:lpstr>DLP (LCD) Projector</vt:lpstr>
      <vt:lpstr>ALAT PEMROSES</vt:lpstr>
      <vt:lpstr>CPU</vt:lpstr>
      <vt:lpstr>Chipset</vt:lpstr>
      <vt:lpstr>Motherboard</vt:lpstr>
      <vt:lpstr>Soundcard</vt:lpstr>
      <vt:lpstr>ALAT PENYIMPANAN</vt:lpstr>
      <vt:lpstr>PowerPoint Presentation</vt:lpstr>
      <vt:lpstr>PowerPoint Presentation</vt:lpstr>
      <vt:lpstr>PowerPoint Presentation</vt:lpstr>
      <vt:lpstr>PowerPoint Presentation</vt:lpstr>
      <vt:lpstr>PowerPoint Presentation</vt:lpstr>
      <vt:lpstr>PowerPoint Presentation</vt:lpstr>
      <vt:lpstr>MEMORY RAM</vt:lpstr>
      <vt:lpstr>VGA Card</vt:lpstr>
      <vt:lpstr>CD-Rom/Rw Reader/Writer</vt:lpstr>
      <vt:lpstr>Floppy Disk Drive</vt:lpstr>
      <vt:lpstr>DVD-Rom/Rw Reader/Writer</vt:lpstr>
      <vt:lpstr>HARDISK</vt:lpstr>
      <vt:lpstr>FLOPPY DISK (DISKET)</vt:lpstr>
      <vt:lpstr>CD (COMPACT DISK) / DVD</vt:lpstr>
      <vt:lpstr>MEMORY CARD</vt:lpstr>
      <vt:lpstr>FLASHDISK</vt:lpstr>
      <vt:lpstr>ALAT OUTPUT</vt:lpstr>
      <vt:lpstr>PowerPoint Presentation</vt:lpstr>
      <vt:lpstr>Printer</vt:lpstr>
      <vt:lpstr>Speaker</vt:lpstr>
      <vt:lpstr>Plotter</vt:lpstr>
      <vt:lpstr>KOMUNIKASI &amp; JARINGAN KOMPUTER</vt:lpstr>
      <vt:lpstr>Dasar Komunikasi</vt:lpstr>
      <vt:lpstr>Model Referensi OSI</vt:lpstr>
      <vt:lpstr>Website ISO</vt:lpstr>
      <vt:lpstr>Protokol untuk Komunikasi Komputer</vt:lpstr>
      <vt:lpstr>Protokol untuk Komunikasi Komputer</vt:lpstr>
      <vt:lpstr>Paket</vt:lpstr>
      <vt:lpstr>Alamat Jaringan</vt:lpstr>
      <vt:lpstr>Protokol untuk Sistem Telepon Publik</vt:lpstr>
      <vt:lpstr>Protokol untuk Sistem Telepon Publik</vt:lpstr>
      <vt:lpstr>Komunikasi Data Menghubungkan Sistem Umum Unsur Model</vt:lpstr>
      <vt:lpstr>Jaringan</vt:lpstr>
      <vt:lpstr>TOPOLOGI JARINGAN </vt:lpstr>
      <vt:lpstr>PowerPoint Presentation</vt:lpstr>
      <vt:lpstr>PowerPoint Presentation</vt:lpstr>
      <vt:lpstr>PowerPoint Presentation</vt:lpstr>
      <vt:lpstr>Jenis – jenis Jaringan</vt:lpstr>
      <vt:lpstr>PowerPoint Presentation</vt:lpstr>
      <vt:lpstr>Contoh MAN</vt:lpstr>
      <vt:lpstr>PowerPoint Presentation</vt:lpstr>
      <vt:lpstr>PowerPoint Presentation</vt:lpstr>
      <vt:lpstr>PowerPoint Presentation</vt:lpstr>
      <vt:lpstr>Komunikasi Data dengan Modem</vt:lpstr>
      <vt:lpstr>Hardware Komunikasi</vt:lpstr>
      <vt:lpstr>Hubungan Komusikasi</vt:lpstr>
      <vt:lpstr>Hubungan Komusikasi</vt:lpstr>
      <vt:lpstr>Manajemen Jaringan</vt:lpstr>
      <vt:lpstr>Manajemen Jaringan</vt:lpstr>
      <vt:lpstr>Jaringan Nirkabel</vt:lpstr>
      <vt:lpstr>Jaringan Nirkabel</vt:lpstr>
      <vt:lpstr>Jaringan dengan Kemampuan Mobile</vt:lpstr>
      <vt:lpstr>PowerPoint Presentation</vt:lpstr>
      <vt:lpstr>Definisi</vt:lpstr>
      <vt:lpstr>Sistem Komunikasi</vt:lpstr>
      <vt:lpstr>Sistem Komunikasi (...)</vt:lpstr>
      <vt:lpstr>Komunikasi Data</vt:lpstr>
      <vt:lpstr>Jenis-Jenis Jaringan</vt:lpstr>
      <vt:lpstr>PowerPoint Presentation</vt:lpstr>
      <vt:lpstr>LAN</vt:lpstr>
      <vt:lpstr>Contoh konfigurasi LAN</vt:lpstr>
      <vt:lpstr>CONTOH LAN</vt:lpstr>
      <vt:lpstr>Contoh konfigurasi LAN</vt:lpstr>
      <vt:lpstr>MAN/ Metropolitan area network </vt:lpstr>
      <vt:lpstr>Contoh MAN</vt:lpstr>
      <vt:lpstr>PowerPoint Presentation</vt:lpstr>
      <vt:lpstr>PowerPoint Presentation</vt:lpstr>
      <vt:lpstr>PowerPoint Presentation</vt:lpstr>
      <vt:lpstr>WAN</vt:lpstr>
      <vt:lpstr>PowerPoint Presentation</vt:lpstr>
      <vt:lpstr>Contoh WAN</vt:lpstr>
      <vt:lpstr>Kontrol Komunikasi Data Jaringan</vt:lpstr>
      <vt:lpstr>Jaringan Terpusat/Terminal</vt:lpstr>
      <vt:lpstr>Jaringan Pengolahan Terdistribusi</vt:lpstr>
      <vt:lpstr>Jenis – jenis Jaringan</vt:lpstr>
      <vt:lpstr>INTERNET – INTRANET -EXTRANET</vt:lpstr>
      <vt:lpstr>internet</vt:lpstr>
      <vt:lpstr>Contoh internet</vt:lpstr>
      <vt:lpstr>PowerPoint Presentation</vt:lpstr>
      <vt:lpstr>Intranets</vt:lpstr>
      <vt:lpstr>Examples of Intranet</vt:lpstr>
      <vt:lpstr>Contoh Intranets</vt:lpstr>
      <vt:lpstr>Extranets</vt:lpstr>
      <vt:lpstr>Extranets</vt:lpstr>
      <vt:lpstr>Extranets</vt:lpstr>
      <vt:lpstr>Extranets</vt:lpstr>
      <vt:lpstr>Intranet - Extranet</vt:lpstr>
      <vt:lpstr>PowerPoint Presentation</vt:lpstr>
      <vt:lpstr>Intranet - Extranets</vt:lpstr>
      <vt:lpstr>PowerPoint Presentation</vt:lpstr>
      <vt:lpstr>PowerPoint Presentation</vt:lpstr>
      <vt:lpstr>Client/Server</vt:lpstr>
      <vt:lpstr>Client/Server</vt:lpstr>
      <vt:lpstr>Client/Server</vt:lpstr>
      <vt:lpstr>Peer-to-Peer</vt:lpstr>
      <vt:lpstr>Contoh Peer-to-Peer</vt:lpstr>
      <vt:lpstr>Contoh Peer-to-Peer</vt:lpstr>
      <vt:lpstr>Hybrid</vt:lpstr>
      <vt:lpstr>Hybrid</vt:lpstr>
      <vt:lpstr>PowerPoint Presentation</vt:lpstr>
      <vt:lpstr>Perangkat Jaringan</vt:lpstr>
      <vt:lpstr>Arsitektur Protokol</vt:lpstr>
      <vt:lpstr>Hubungan antara Layer dan Layanan</vt:lpstr>
      <vt:lpstr>Model OSI</vt:lpstr>
      <vt:lpstr>Model OSI</vt:lpstr>
      <vt:lpstr>Physical Layer</vt:lpstr>
      <vt:lpstr>Data Link Layer</vt:lpstr>
      <vt:lpstr>Network Layer</vt:lpstr>
      <vt:lpstr>Transport Layer</vt:lpstr>
      <vt:lpstr>Session Layer</vt:lpstr>
      <vt:lpstr>Presentation Layer</vt:lpstr>
      <vt:lpstr>Application Layer</vt:lpstr>
      <vt:lpstr>Model TCP/IP</vt:lpstr>
      <vt:lpstr>Data Link Layer</vt:lpstr>
      <vt:lpstr>Network Layer</vt:lpstr>
      <vt:lpstr>Transport Layer</vt:lpstr>
      <vt:lpstr>Application Layer</vt:lpstr>
      <vt:lpstr>Sistem Operasi Jaringan</vt:lpstr>
      <vt:lpstr>UNIX</vt:lpstr>
      <vt:lpstr>Linux</vt:lpstr>
      <vt:lpstr>Novell Netware</vt:lpstr>
      <vt:lpstr>OS/2</vt:lpstr>
      <vt:lpstr>Windows NT</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289</cp:revision>
  <dcterms:created xsi:type="dcterms:W3CDTF">2010-08-24T06:47:44Z</dcterms:created>
  <dcterms:modified xsi:type="dcterms:W3CDTF">2017-10-02T11:09:40Z</dcterms:modified>
</cp:coreProperties>
</file>