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6"/>
  </p:notesMasterIdLst>
  <p:handoutMasterIdLst>
    <p:handoutMasterId r:id="rId157"/>
  </p:handoutMasterIdLst>
  <p:sldIdLst>
    <p:sldId id="388" r:id="rId2"/>
    <p:sldId id="389" r:id="rId3"/>
    <p:sldId id="583" r:id="rId4"/>
    <p:sldId id="427" r:id="rId5"/>
    <p:sldId id="434"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 id="449" r:id="rId21"/>
    <p:sldId id="450" r:id="rId22"/>
    <p:sldId id="451" r:id="rId23"/>
    <p:sldId id="452" r:id="rId24"/>
    <p:sldId id="453" r:id="rId25"/>
    <p:sldId id="454" r:id="rId26"/>
    <p:sldId id="455" r:id="rId27"/>
    <p:sldId id="456" r:id="rId28"/>
    <p:sldId id="457" r:id="rId29"/>
    <p:sldId id="458" r:id="rId30"/>
    <p:sldId id="459" r:id="rId31"/>
    <p:sldId id="460" r:id="rId32"/>
    <p:sldId id="461" r:id="rId33"/>
    <p:sldId id="462" r:id="rId34"/>
    <p:sldId id="463" r:id="rId35"/>
    <p:sldId id="464" r:id="rId36"/>
    <p:sldId id="465" r:id="rId37"/>
    <p:sldId id="466" r:id="rId38"/>
    <p:sldId id="467" r:id="rId39"/>
    <p:sldId id="468" r:id="rId40"/>
    <p:sldId id="469" r:id="rId41"/>
    <p:sldId id="470" r:id="rId42"/>
    <p:sldId id="471" r:id="rId43"/>
    <p:sldId id="472" r:id="rId44"/>
    <p:sldId id="473" r:id="rId45"/>
    <p:sldId id="474" r:id="rId46"/>
    <p:sldId id="475" r:id="rId47"/>
    <p:sldId id="476" r:id="rId48"/>
    <p:sldId id="477" r:id="rId49"/>
    <p:sldId id="478" r:id="rId50"/>
    <p:sldId id="479" r:id="rId51"/>
    <p:sldId id="480" r:id="rId52"/>
    <p:sldId id="481" r:id="rId53"/>
    <p:sldId id="482" r:id="rId54"/>
    <p:sldId id="483" r:id="rId55"/>
    <p:sldId id="484" r:id="rId56"/>
    <p:sldId id="485" r:id="rId57"/>
    <p:sldId id="486" r:id="rId58"/>
    <p:sldId id="487" r:id="rId59"/>
    <p:sldId id="488" r:id="rId60"/>
    <p:sldId id="489" r:id="rId61"/>
    <p:sldId id="490" r:id="rId62"/>
    <p:sldId id="491" r:id="rId63"/>
    <p:sldId id="492" r:id="rId64"/>
    <p:sldId id="493" r:id="rId65"/>
    <p:sldId id="494" r:id="rId66"/>
    <p:sldId id="495" r:id="rId67"/>
    <p:sldId id="496" r:id="rId68"/>
    <p:sldId id="497" r:id="rId69"/>
    <p:sldId id="498" r:id="rId70"/>
    <p:sldId id="499" r:id="rId71"/>
    <p:sldId id="500" r:id="rId72"/>
    <p:sldId id="501" r:id="rId73"/>
    <p:sldId id="502" r:id="rId74"/>
    <p:sldId id="503" r:id="rId75"/>
    <p:sldId id="504" r:id="rId76"/>
    <p:sldId id="505" r:id="rId77"/>
    <p:sldId id="506" r:id="rId78"/>
    <p:sldId id="507" r:id="rId79"/>
    <p:sldId id="508" r:id="rId80"/>
    <p:sldId id="509" r:id="rId81"/>
    <p:sldId id="510" r:id="rId82"/>
    <p:sldId id="511" r:id="rId83"/>
    <p:sldId id="512" r:id="rId84"/>
    <p:sldId id="513" r:id="rId85"/>
    <p:sldId id="514" r:id="rId86"/>
    <p:sldId id="515" r:id="rId87"/>
    <p:sldId id="516" r:id="rId88"/>
    <p:sldId id="517" r:id="rId89"/>
    <p:sldId id="518" r:id="rId90"/>
    <p:sldId id="519" r:id="rId91"/>
    <p:sldId id="520" r:id="rId92"/>
    <p:sldId id="521" r:id="rId93"/>
    <p:sldId id="522" r:id="rId94"/>
    <p:sldId id="523" r:id="rId95"/>
    <p:sldId id="524" r:id="rId96"/>
    <p:sldId id="525" r:id="rId97"/>
    <p:sldId id="526" r:id="rId98"/>
    <p:sldId id="527" r:id="rId99"/>
    <p:sldId id="528" r:id="rId100"/>
    <p:sldId id="529" r:id="rId101"/>
    <p:sldId id="530" r:id="rId102"/>
    <p:sldId id="531" r:id="rId103"/>
    <p:sldId id="532" r:id="rId104"/>
    <p:sldId id="533" r:id="rId105"/>
    <p:sldId id="534" r:id="rId106"/>
    <p:sldId id="535" r:id="rId107"/>
    <p:sldId id="536" r:id="rId108"/>
    <p:sldId id="537" r:id="rId109"/>
    <p:sldId id="538" r:id="rId110"/>
    <p:sldId id="539" r:id="rId111"/>
    <p:sldId id="540" r:id="rId112"/>
    <p:sldId id="541" r:id="rId113"/>
    <p:sldId id="542" r:id="rId114"/>
    <p:sldId id="543" r:id="rId115"/>
    <p:sldId id="544" r:id="rId116"/>
    <p:sldId id="545" r:id="rId117"/>
    <p:sldId id="546" r:id="rId118"/>
    <p:sldId id="547" r:id="rId119"/>
    <p:sldId id="548" r:id="rId120"/>
    <p:sldId id="549" r:id="rId121"/>
    <p:sldId id="550" r:id="rId122"/>
    <p:sldId id="551" r:id="rId123"/>
    <p:sldId id="552" r:id="rId124"/>
    <p:sldId id="553" r:id="rId125"/>
    <p:sldId id="554" r:id="rId126"/>
    <p:sldId id="555" r:id="rId127"/>
    <p:sldId id="556" r:id="rId128"/>
    <p:sldId id="557" r:id="rId129"/>
    <p:sldId id="558" r:id="rId130"/>
    <p:sldId id="559" r:id="rId131"/>
    <p:sldId id="560" r:id="rId132"/>
    <p:sldId id="561" r:id="rId133"/>
    <p:sldId id="562" r:id="rId134"/>
    <p:sldId id="563" r:id="rId135"/>
    <p:sldId id="564" r:id="rId136"/>
    <p:sldId id="565" r:id="rId137"/>
    <p:sldId id="566" r:id="rId138"/>
    <p:sldId id="567" r:id="rId139"/>
    <p:sldId id="568" r:id="rId140"/>
    <p:sldId id="569" r:id="rId141"/>
    <p:sldId id="570" r:id="rId142"/>
    <p:sldId id="571" r:id="rId143"/>
    <p:sldId id="572" r:id="rId144"/>
    <p:sldId id="573" r:id="rId145"/>
    <p:sldId id="574" r:id="rId146"/>
    <p:sldId id="575" r:id="rId147"/>
    <p:sldId id="576" r:id="rId148"/>
    <p:sldId id="577" r:id="rId149"/>
    <p:sldId id="578" r:id="rId150"/>
    <p:sldId id="579" r:id="rId151"/>
    <p:sldId id="580" r:id="rId152"/>
    <p:sldId id="581" r:id="rId153"/>
    <p:sldId id="582" r:id="rId154"/>
    <p:sldId id="433" r:id="rId1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72" d="100"/>
          <a:sy n="72" d="100"/>
        </p:scale>
        <p:origin x="-1266" y="198"/>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28/09/2017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28/09/2017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C824641-ABD0-458E-A2E1-E802E967C0F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097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981200"/>
            <a:ext cx="8229600" cy="3886200"/>
          </a:xfrm>
        </p:spPr>
        <p:txBody>
          <a:bodyPr/>
          <a:lstStyle/>
          <a:p>
            <a:pPr lvl="0"/>
            <a:endParaRPr lang="id-ID"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5FEB1AA-202B-4AD8-A7D1-E1308D757D5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71B5D311-BD86-4C7F-9314-4D81555A4F61}"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668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9/28/2017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9/28/2017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9/28/2017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9/28/2017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9/28/2017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9/28/2017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9/28/2017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8" Type="http://schemas.openxmlformats.org/officeDocument/2006/relationships/hyperlink" Target="http://en.wikipedia.org/wiki/VPN" TargetMode="External"/><Relationship Id="rId13" Type="http://schemas.openxmlformats.org/officeDocument/2006/relationships/hyperlink" Target="http://en.wikipedia.org/wiki/CMTS" TargetMode="External"/><Relationship Id="rId3" Type="http://schemas.openxmlformats.org/officeDocument/2006/relationships/hyperlink" Target="http://en.wikipedia.org/wiki/Internet_Protocol" TargetMode="External"/><Relationship Id="rId7" Type="http://schemas.openxmlformats.org/officeDocument/2006/relationships/hyperlink" Target="http://en.wikipedia.org/wiki/Firewall_(networking)" TargetMode="External"/><Relationship Id="rId12" Type="http://schemas.openxmlformats.org/officeDocument/2006/relationships/hyperlink" Target="http://en.wikipedia.org/wiki/Cable_Modem" TargetMode="External"/><Relationship Id="rId17" Type="http://schemas.openxmlformats.org/officeDocument/2006/relationships/hyperlink" Target="http://en.wikipedia.org/wiki/Linksys" TargetMode="External"/><Relationship Id="rId2" Type="http://schemas.openxmlformats.org/officeDocument/2006/relationships/hyperlink" Target="http://en.wikipedia.org/wiki/Customer_premises_equipment" TargetMode="External"/><Relationship Id="rId16" Type="http://schemas.openxmlformats.org/officeDocument/2006/relationships/hyperlink" Target="http://en.wikipedia.org/wiki/Network_management" TargetMode="External"/><Relationship Id="rId1" Type="http://schemas.openxmlformats.org/officeDocument/2006/relationships/slideLayout" Target="../slideLayouts/slideLayout2.xml"/><Relationship Id="rId6" Type="http://schemas.openxmlformats.org/officeDocument/2006/relationships/hyperlink" Target="http://en.wikipedia.org/wiki/VoIP" TargetMode="External"/><Relationship Id="rId11" Type="http://schemas.openxmlformats.org/officeDocument/2006/relationships/hyperlink" Target="http://en.wikipedia.org/wiki/Asynchronous_Transfer_Mode" TargetMode="External"/><Relationship Id="rId5" Type="http://schemas.openxmlformats.org/officeDocument/2006/relationships/hyperlink" Target="http://en.wikipedia.org/wiki/CallManager" TargetMode="External"/><Relationship Id="rId15" Type="http://schemas.openxmlformats.org/officeDocument/2006/relationships/hyperlink" Target="http://en.wikipedia.org/wiki/Storage_Area_Network" TargetMode="External"/><Relationship Id="rId10" Type="http://schemas.openxmlformats.org/officeDocument/2006/relationships/hyperlink" Target="http://en.wikipedia.org/wiki/MPLS" TargetMode="External"/><Relationship Id="rId4" Type="http://schemas.openxmlformats.org/officeDocument/2006/relationships/hyperlink" Target="http://en.wikipedia.org/wiki/Private_branch_exchange" TargetMode="External"/><Relationship Id="rId9" Type="http://schemas.openxmlformats.org/officeDocument/2006/relationships/hyperlink" Target="http://en.wikipedia.org/wiki/Software" TargetMode="External"/><Relationship Id="rId14" Type="http://schemas.openxmlformats.org/officeDocument/2006/relationships/hyperlink" Target="http://en.wikipedia.org/wiki/Digital_Subscriber_Line" TargetMode="Externa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belajarjaringan.co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budi/" TargetMode="External"/><Relationship Id="rId2" Type="http://schemas.openxmlformats.org/officeDocument/2006/relationships/hyperlink" Target="http://www.belajarjaringan.com/" TargetMode="External"/><Relationship Id="rId1" Type="http://schemas.openxmlformats.org/officeDocument/2006/relationships/slideLayout" Target="../slideLayouts/slideLayout2.xml"/><Relationship Id="rId5" Type="http://schemas.openxmlformats.org/officeDocument/2006/relationships/hyperlink" Target="http://152.118.34.56/" TargetMode="External"/><Relationship Id="rId4" Type="http://schemas.openxmlformats.org/officeDocument/2006/relationships/hyperlink" Target="http://budi.belajarjaringan.com/"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47800"/>
            <a:ext cx="6274059" cy="2076451"/>
          </a:xfrm>
        </p:spPr>
        <p:txBody>
          <a:bodyPr/>
          <a:lstStyle/>
          <a:p>
            <a:r>
              <a:rPr lang="id-ID" dirty="0" smtClean="0"/>
              <a:t>DASAR SISTEM INFORMASI</a:t>
            </a:r>
            <a:endParaRPr lang="id-ID" dirty="0"/>
          </a:p>
        </p:txBody>
      </p:sp>
      <p:sp>
        <p:nvSpPr>
          <p:cNvPr id="3" name="Subtitle 2"/>
          <p:cNvSpPr>
            <a:spLocks noGrp="1"/>
          </p:cNvSpPr>
          <p:nvPr>
            <p:ph type="subTitle" idx="1"/>
          </p:nvPr>
        </p:nvSpPr>
        <p:spPr>
          <a:xfrm>
            <a:off x="2946140" y="3657600"/>
            <a:ext cx="6274060" cy="1524000"/>
          </a:xfrm>
        </p:spPr>
        <p:txBody>
          <a:bodyPr/>
          <a:lstStyle/>
          <a:p>
            <a:r>
              <a:rPr lang="en-US" sz="2800" dirty="0" err="1" smtClean="0"/>
              <a:t>Dosen</a:t>
            </a:r>
            <a:r>
              <a:rPr lang="en-US" sz="2800" dirty="0" smtClean="0"/>
              <a:t> </a:t>
            </a:r>
            <a:r>
              <a:rPr lang="en-US" sz="2800" dirty="0" err="1"/>
              <a:t>Pengampu</a:t>
            </a:r>
            <a:r>
              <a:rPr lang="id-ID" sz="2800" dirty="0"/>
              <a:t> </a:t>
            </a:r>
            <a:r>
              <a:rPr lang="en-US" sz="2800" dirty="0"/>
              <a:t>: </a:t>
            </a:r>
            <a:r>
              <a:rPr lang="id-ID" sz="2800" dirty="0"/>
              <a:t>KARTINI S.Kom.,MMSI</a:t>
            </a:r>
            <a:endParaRPr lang="en-US" sz="2800" dirty="0"/>
          </a:p>
          <a:p>
            <a:r>
              <a:rPr lang="en-US" sz="2800" dirty="0"/>
              <a:t>Prodi </a:t>
            </a:r>
            <a:r>
              <a:rPr lang="en-US" sz="2800" dirty="0" err="1"/>
              <a:t>Sistem</a:t>
            </a:r>
            <a:r>
              <a:rPr lang="en-US" sz="2800" dirty="0"/>
              <a:t> </a:t>
            </a:r>
            <a:r>
              <a:rPr lang="en-US" sz="2800" dirty="0" err="1"/>
              <a:t>Informasi</a:t>
            </a:r>
            <a:r>
              <a:rPr lang="en-US" sz="2800" dirty="0"/>
              <a:t> - </a:t>
            </a:r>
            <a:r>
              <a:rPr lang="en-US" sz="2800" dirty="0" err="1"/>
              <a:t>Fakultas</a:t>
            </a:r>
            <a:r>
              <a:rPr lang="en-US" sz="2800" dirty="0"/>
              <a:t> </a:t>
            </a:r>
            <a:r>
              <a:rPr lang="en-US" sz="2800" dirty="0" err="1"/>
              <a:t>Ilmu</a:t>
            </a:r>
            <a:r>
              <a:rPr lang="en-US" sz="2800" dirty="0"/>
              <a:t> </a:t>
            </a:r>
            <a:r>
              <a:rPr lang="en-US" sz="2800" dirty="0" err="1" smtClean="0"/>
              <a:t>Komputer</a:t>
            </a:r>
            <a:endParaRPr lang="en-US" sz="2800" dirty="0"/>
          </a:p>
        </p:txBody>
      </p:sp>
    </p:spTree>
    <p:extLst>
      <p:ext uri="{BB962C8B-B14F-4D97-AF65-F5344CB8AC3E}">
        <p14:creationId xmlns:p14="http://schemas.microsoft.com/office/powerpoint/2010/main" val="258255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sv-SE" smtClean="0"/>
              <a:t>Jaringan LAN</a:t>
            </a:r>
            <a:endParaRPr lang="en-US" smtClean="0"/>
          </a:p>
        </p:txBody>
      </p:sp>
      <p:sp>
        <p:nvSpPr>
          <p:cNvPr id="10243" name="Rectangle 3"/>
          <p:cNvSpPr>
            <a:spLocks noGrp="1" noChangeArrowheads="1"/>
          </p:cNvSpPr>
          <p:nvPr>
            <p:ph type="body" idx="1"/>
          </p:nvPr>
        </p:nvSpPr>
        <p:spPr/>
        <p:txBody>
          <a:bodyPr/>
          <a:lstStyle/>
          <a:p>
            <a:pPr eaLnBrk="1" hangingPunct="1"/>
            <a:r>
              <a:rPr lang="sv-SE" smtClean="0"/>
              <a:t>jaringan komputer yang berhubungan dalam satu lokasi (misalkan dalam suatu gedung)</a:t>
            </a:r>
            <a:r>
              <a:rPr lang="en-US" smtClean="0"/>
              <a:t> </a:t>
            </a:r>
          </a:p>
          <a:p>
            <a:pPr eaLnBrk="1" hangingPunct="1"/>
            <a:r>
              <a:rPr lang="sv-SE" smtClean="0"/>
              <a:t>muncul tahun 1984</a:t>
            </a:r>
            <a:r>
              <a:rPr lang="en-US" smtClean="0"/>
              <a:t> </a:t>
            </a:r>
          </a:p>
        </p:txBody>
      </p:sp>
    </p:spTree>
    <p:extLst>
      <p:ext uri="{BB962C8B-B14F-4D97-AF65-F5344CB8AC3E}">
        <p14:creationId xmlns:p14="http://schemas.microsoft.com/office/powerpoint/2010/main" val="1405236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Instalasi dan Konfigurasi</a:t>
            </a:r>
          </a:p>
        </p:txBody>
      </p:sp>
      <p:sp>
        <p:nvSpPr>
          <p:cNvPr id="102403" name="Rectangle 3"/>
          <p:cNvSpPr>
            <a:spLocks noGrp="1" noChangeArrowheads="1"/>
          </p:cNvSpPr>
          <p:nvPr>
            <p:ph type="body" idx="1"/>
          </p:nvPr>
        </p:nvSpPr>
        <p:spPr/>
        <p:txBody>
          <a:bodyPr/>
          <a:lstStyle/>
          <a:p>
            <a:pPr eaLnBrk="1" hangingPunct="1"/>
            <a:r>
              <a:rPr lang="en-US" smtClean="0"/>
              <a:t>Proses Instalasi SQL Server 2000	</a:t>
            </a:r>
          </a:p>
          <a:p>
            <a:pPr eaLnBrk="1" hangingPunct="1"/>
            <a:r>
              <a:rPr lang="en-US" smtClean="0"/>
              <a:t>Konfigurasi SQL Server 2000</a:t>
            </a:r>
          </a:p>
          <a:p>
            <a:pPr lvl="1" algn="just" eaLnBrk="1" hangingPunct="1"/>
            <a:r>
              <a:rPr lang="en-US" b="1" smtClean="0"/>
              <a:t>Membuat Database Baru</a:t>
            </a:r>
          </a:p>
          <a:p>
            <a:pPr lvl="1" algn="just" eaLnBrk="1" hangingPunct="1"/>
            <a:r>
              <a:rPr lang="en-US" b="1" smtClean="0"/>
              <a:t>Menghapus Database</a:t>
            </a:r>
          </a:p>
          <a:p>
            <a:pPr lvl="1" algn="just" eaLnBrk="1" hangingPunct="1"/>
            <a:r>
              <a:rPr lang="en-US" b="1" smtClean="0"/>
              <a:t>Membuat Tabel Melalui Enterprise Manager</a:t>
            </a:r>
          </a:p>
          <a:p>
            <a:pPr lvl="1" algn="just" eaLnBrk="1" hangingPunct="1"/>
            <a:r>
              <a:rPr lang="en-US" b="1" smtClean="0"/>
              <a:t>Menggunakan Query Analyzer</a:t>
            </a:r>
          </a:p>
          <a:p>
            <a:pPr lvl="1" algn="just" eaLnBrk="1" hangingPunct="1">
              <a:buFont typeface="Wingdings" pitchFamily="2" charset="2"/>
              <a:buNone/>
            </a:pPr>
            <a:endParaRPr lang="en-US" b="1" smtClean="0"/>
          </a:p>
          <a:p>
            <a:pPr lvl="1" eaLnBrk="1" hangingPunct="1"/>
            <a:endParaRPr lang="en-US" smtClean="0"/>
          </a:p>
        </p:txBody>
      </p:sp>
    </p:spTree>
    <p:extLst>
      <p:ext uri="{BB962C8B-B14F-4D97-AF65-F5344CB8AC3E}">
        <p14:creationId xmlns:p14="http://schemas.microsoft.com/office/powerpoint/2010/main" val="31337974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ctrTitle"/>
          </p:nvPr>
        </p:nvSpPr>
        <p:spPr/>
        <p:txBody>
          <a:bodyPr/>
          <a:lstStyle/>
          <a:p>
            <a:pPr eaLnBrk="1" hangingPunct="1"/>
            <a:r>
              <a:rPr lang="en-US" sz="4600" smtClean="0"/>
              <a:t>Bab 14.</a:t>
            </a:r>
            <a:br>
              <a:rPr lang="en-US" sz="4600" smtClean="0"/>
            </a:br>
            <a:r>
              <a:rPr lang="en-US" sz="4600" smtClean="0"/>
              <a:t>Keamanan Jaringan </a:t>
            </a:r>
          </a:p>
        </p:txBody>
      </p:sp>
      <p:sp>
        <p:nvSpPr>
          <p:cNvPr id="103427"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41574458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Keamanan Jaringan</a:t>
            </a:r>
          </a:p>
        </p:txBody>
      </p:sp>
      <p:sp>
        <p:nvSpPr>
          <p:cNvPr id="104451" name="Rectangle 3"/>
          <p:cNvSpPr>
            <a:spLocks noGrp="1" noChangeArrowheads="1"/>
          </p:cNvSpPr>
          <p:nvPr>
            <p:ph type="body" idx="1"/>
          </p:nvPr>
        </p:nvSpPr>
        <p:spPr/>
        <p:txBody>
          <a:bodyPr/>
          <a:lstStyle/>
          <a:p>
            <a:pPr eaLnBrk="1" hangingPunct="1"/>
            <a:r>
              <a:rPr lang="en-US" smtClean="0"/>
              <a:t>Keamanan jaringan saat ini menjadi isu yang sangat penting dan terus berkembang. Beberapa kasus menyangkut keamanan sistem saat ini </a:t>
            </a:r>
          </a:p>
        </p:txBody>
      </p:sp>
    </p:spTree>
    <p:extLst>
      <p:ext uri="{BB962C8B-B14F-4D97-AF65-F5344CB8AC3E}">
        <p14:creationId xmlns:p14="http://schemas.microsoft.com/office/powerpoint/2010/main" val="22392359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z="4000" smtClean="0"/>
              <a:t>Masalah dalam keterbukaan askes</a:t>
            </a:r>
          </a:p>
        </p:txBody>
      </p:sp>
      <p:sp>
        <p:nvSpPr>
          <p:cNvPr id="105475" name="Rectangle 3"/>
          <p:cNvSpPr>
            <a:spLocks noGrp="1" noChangeArrowheads="1"/>
          </p:cNvSpPr>
          <p:nvPr>
            <p:ph type="body" idx="1"/>
          </p:nvPr>
        </p:nvSpPr>
        <p:spPr/>
        <p:txBody>
          <a:bodyPr/>
          <a:lstStyle/>
          <a:p>
            <a:pPr eaLnBrk="1" hangingPunct="1"/>
            <a:r>
              <a:rPr lang="en-US" sz="2800" smtClean="0"/>
              <a:t>Pemeliharaan validitas dan integritas data atau informasi tersebut</a:t>
            </a:r>
          </a:p>
          <a:p>
            <a:pPr eaLnBrk="1" hangingPunct="1"/>
            <a:r>
              <a:rPr lang="en-US" sz="2800" smtClean="0"/>
              <a:t>Jaminan ketersediaan informasi bagi pengguna yang berhak</a:t>
            </a:r>
          </a:p>
          <a:p>
            <a:pPr eaLnBrk="1" hangingPunct="1"/>
            <a:r>
              <a:rPr lang="en-US" sz="2800" smtClean="0"/>
              <a:t>Pencegahan akses sistem dari yang tidak berhak </a:t>
            </a:r>
          </a:p>
          <a:p>
            <a:pPr eaLnBrk="1" hangingPunct="1"/>
            <a:r>
              <a:rPr lang="en-US" sz="2800" smtClean="0"/>
              <a:t>Pencegahan akses informasi dari yang tidak berhak</a:t>
            </a:r>
          </a:p>
        </p:txBody>
      </p:sp>
    </p:spTree>
    <p:extLst>
      <p:ext uri="{BB962C8B-B14F-4D97-AF65-F5344CB8AC3E}">
        <p14:creationId xmlns:p14="http://schemas.microsoft.com/office/powerpoint/2010/main" val="33987840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z="4000" smtClean="0"/>
              <a:t>Hal yang Membahayakan Jaringan</a:t>
            </a:r>
          </a:p>
        </p:txBody>
      </p:sp>
      <p:sp>
        <p:nvSpPr>
          <p:cNvPr id="106499" name="Rectangle 3"/>
          <p:cNvSpPr>
            <a:spLocks noGrp="1" noChangeArrowheads="1"/>
          </p:cNvSpPr>
          <p:nvPr>
            <p:ph type="body" idx="1"/>
          </p:nvPr>
        </p:nvSpPr>
        <p:spPr/>
        <p:txBody>
          <a:bodyPr/>
          <a:lstStyle/>
          <a:p>
            <a:pPr eaLnBrk="1" hangingPunct="1">
              <a:lnSpc>
                <a:spcPct val="80000"/>
              </a:lnSpc>
            </a:pPr>
            <a:r>
              <a:rPr lang="en-US" sz="2800" smtClean="0"/>
              <a:t>Probe </a:t>
            </a:r>
          </a:p>
          <a:p>
            <a:pPr eaLnBrk="1" hangingPunct="1">
              <a:lnSpc>
                <a:spcPct val="80000"/>
              </a:lnSpc>
            </a:pPr>
            <a:r>
              <a:rPr lang="en-US" sz="2800" smtClean="0"/>
              <a:t>Scan</a:t>
            </a:r>
          </a:p>
          <a:p>
            <a:pPr eaLnBrk="1" hangingPunct="1">
              <a:lnSpc>
                <a:spcPct val="80000"/>
              </a:lnSpc>
            </a:pPr>
            <a:r>
              <a:rPr lang="en-US" sz="2800" smtClean="0"/>
              <a:t>Account Compromise</a:t>
            </a:r>
          </a:p>
          <a:p>
            <a:pPr eaLnBrk="1" hangingPunct="1">
              <a:lnSpc>
                <a:spcPct val="80000"/>
              </a:lnSpc>
            </a:pPr>
            <a:r>
              <a:rPr lang="en-US" sz="2800" smtClean="0"/>
              <a:t>Root Compromise</a:t>
            </a:r>
          </a:p>
          <a:p>
            <a:pPr eaLnBrk="1" hangingPunct="1">
              <a:lnSpc>
                <a:spcPct val="80000"/>
              </a:lnSpc>
            </a:pPr>
            <a:r>
              <a:rPr lang="en-US" sz="2800" smtClean="0"/>
              <a:t>Packet Sniffer</a:t>
            </a:r>
          </a:p>
          <a:p>
            <a:pPr eaLnBrk="1" hangingPunct="1">
              <a:lnSpc>
                <a:spcPct val="80000"/>
              </a:lnSpc>
            </a:pPr>
            <a:r>
              <a:rPr lang="en-US" sz="2800" smtClean="0"/>
              <a:t>Denial of Service</a:t>
            </a:r>
          </a:p>
          <a:p>
            <a:pPr eaLnBrk="1" hangingPunct="1">
              <a:lnSpc>
                <a:spcPct val="80000"/>
              </a:lnSpc>
            </a:pPr>
            <a:r>
              <a:rPr lang="en-US" sz="2800" smtClean="0"/>
              <a:t>Exploitation of Trust</a:t>
            </a:r>
          </a:p>
          <a:p>
            <a:pPr eaLnBrk="1" hangingPunct="1">
              <a:lnSpc>
                <a:spcPct val="80000"/>
              </a:lnSpc>
            </a:pPr>
            <a:r>
              <a:rPr lang="en-US" sz="2800" smtClean="0"/>
              <a:t>Malicious Code</a:t>
            </a:r>
          </a:p>
          <a:p>
            <a:pPr eaLnBrk="1" hangingPunct="1">
              <a:lnSpc>
                <a:spcPct val="80000"/>
              </a:lnSpc>
            </a:pPr>
            <a:r>
              <a:rPr lang="en-US" sz="2800" smtClean="0"/>
              <a:t>Internet Infrastructure Attacks</a:t>
            </a:r>
          </a:p>
        </p:txBody>
      </p:sp>
    </p:spTree>
    <p:extLst>
      <p:ext uri="{BB962C8B-B14F-4D97-AF65-F5344CB8AC3E}">
        <p14:creationId xmlns:p14="http://schemas.microsoft.com/office/powerpoint/2010/main" val="20131978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Perencanaan Keamanan</a:t>
            </a:r>
          </a:p>
        </p:txBody>
      </p:sp>
      <p:sp>
        <p:nvSpPr>
          <p:cNvPr id="107523" name="Rectangle 3"/>
          <p:cNvSpPr>
            <a:spLocks noGrp="1" noChangeArrowheads="1"/>
          </p:cNvSpPr>
          <p:nvPr>
            <p:ph type="body" idx="1"/>
          </p:nvPr>
        </p:nvSpPr>
        <p:spPr/>
        <p:txBody>
          <a:bodyPr/>
          <a:lstStyle/>
          <a:p>
            <a:pPr eaLnBrk="1" hangingPunct="1">
              <a:lnSpc>
                <a:spcPct val="90000"/>
              </a:lnSpc>
            </a:pPr>
            <a:r>
              <a:rPr lang="en-US" smtClean="0"/>
              <a:t>Menentukan data atau informasi apa saja yang harus dilindungi</a:t>
            </a:r>
          </a:p>
          <a:p>
            <a:pPr eaLnBrk="1" hangingPunct="1">
              <a:lnSpc>
                <a:spcPct val="90000"/>
              </a:lnSpc>
            </a:pPr>
            <a:r>
              <a:rPr lang="en-US" smtClean="0"/>
              <a:t>Menentukan berapa besar biaya yang harus ditanamkan dalam melindunginya</a:t>
            </a:r>
          </a:p>
          <a:p>
            <a:pPr eaLnBrk="1" hangingPunct="1">
              <a:lnSpc>
                <a:spcPct val="90000"/>
              </a:lnSpc>
            </a:pPr>
            <a:r>
              <a:rPr lang="en-US" smtClean="0"/>
              <a:t>Menentukan siapa yang bertanggung jawab untuk menjalankan langkah-langkah yang diperlukan untuk melindungi bagian tersebut</a:t>
            </a:r>
          </a:p>
        </p:txBody>
      </p:sp>
    </p:spTree>
    <p:extLst>
      <p:ext uri="{BB962C8B-B14F-4D97-AF65-F5344CB8AC3E}">
        <p14:creationId xmlns:p14="http://schemas.microsoft.com/office/powerpoint/2010/main" val="5738597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Metode Keamanan Jaringan</a:t>
            </a:r>
          </a:p>
        </p:txBody>
      </p:sp>
      <p:sp>
        <p:nvSpPr>
          <p:cNvPr id="108547" name="Rectangle 3"/>
          <p:cNvSpPr>
            <a:spLocks noGrp="1" noChangeArrowheads="1"/>
          </p:cNvSpPr>
          <p:nvPr>
            <p:ph type="body" idx="1"/>
          </p:nvPr>
        </p:nvSpPr>
        <p:spPr/>
        <p:txBody>
          <a:bodyPr/>
          <a:lstStyle/>
          <a:p>
            <a:pPr eaLnBrk="1" hangingPunct="1"/>
            <a:r>
              <a:rPr lang="en-US" smtClean="0"/>
              <a:t>Pembatasan akses pada suatu jaringan</a:t>
            </a:r>
          </a:p>
          <a:p>
            <a:pPr lvl="1" eaLnBrk="1" hangingPunct="1"/>
            <a:r>
              <a:rPr lang="en-US" smtClean="0"/>
              <a:t>Internal Password Authentication</a:t>
            </a:r>
          </a:p>
          <a:p>
            <a:pPr lvl="1" eaLnBrk="1" hangingPunct="1"/>
            <a:r>
              <a:rPr lang="en-US" smtClean="0"/>
              <a:t>Server-based password authentication</a:t>
            </a:r>
          </a:p>
          <a:p>
            <a:pPr lvl="1" eaLnBrk="1" hangingPunct="1"/>
            <a:r>
              <a:rPr lang="en-US" smtClean="0"/>
              <a:t>Firewall dan Routing Control</a:t>
            </a:r>
          </a:p>
          <a:p>
            <a:pPr lvl="1" eaLnBrk="1" hangingPunct="1">
              <a:buFont typeface="Wingdings" pitchFamily="2" charset="2"/>
              <a:buNone/>
            </a:pPr>
            <a:endParaRPr lang="en-US" smtClean="0"/>
          </a:p>
          <a:p>
            <a:pPr eaLnBrk="1" hangingPunct="1"/>
            <a:r>
              <a:rPr lang="en-US" smtClean="0"/>
              <a:t>Menggunakan metode enkripsi tertentu</a:t>
            </a:r>
          </a:p>
          <a:p>
            <a:pPr eaLnBrk="1" hangingPunct="1"/>
            <a:r>
              <a:rPr lang="en-US" smtClean="0"/>
              <a:t>Pemonitoran terjadwal terhadap jaringan</a:t>
            </a:r>
          </a:p>
        </p:txBody>
      </p:sp>
    </p:spTree>
    <p:extLst>
      <p:ext uri="{BB962C8B-B14F-4D97-AF65-F5344CB8AC3E}">
        <p14:creationId xmlns:p14="http://schemas.microsoft.com/office/powerpoint/2010/main" val="26000546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Password</a:t>
            </a:r>
          </a:p>
        </p:txBody>
      </p:sp>
      <p:sp>
        <p:nvSpPr>
          <p:cNvPr id="109571" name="Rectangle 3"/>
          <p:cNvSpPr>
            <a:spLocks noGrp="1" noChangeArrowheads="1"/>
          </p:cNvSpPr>
          <p:nvPr>
            <p:ph type="body" idx="1"/>
          </p:nvPr>
        </p:nvSpPr>
        <p:spPr/>
        <p:txBody>
          <a:bodyPr/>
          <a:lstStyle/>
          <a:p>
            <a:pPr eaLnBrk="1" hangingPunct="1"/>
            <a:r>
              <a:rPr lang="en-US" smtClean="0"/>
              <a:t>Akun administrator pada suatu server sebaiknya diubah namanya dan sebaiknya hanya satu akun saja yang dapat mengakses </a:t>
            </a:r>
          </a:p>
          <a:p>
            <a:pPr eaLnBrk="1" hangingPunct="1"/>
            <a:r>
              <a:rPr lang="en-US" smtClean="0"/>
              <a:t>password itu harus memiliki suatu karakter yang unik dan sukar ditebak </a:t>
            </a:r>
          </a:p>
        </p:txBody>
      </p:sp>
    </p:spTree>
    <p:extLst>
      <p:ext uri="{BB962C8B-B14F-4D97-AF65-F5344CB8AC3E}">
        <p14:creationId xmlns:p14="http://schemas.microsoft.com/office/powerpoint/2010/main" val="2687639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Metode Enkripsi</a:t>
            </a:r>
          </a:p>
        </p:txBody>
      </p:sp>
      <p:sp>
        <p:nvSpPr>
          <p:cNvPr id="110595" name="Rectangle 3"/>
          <p:cNvSpPr>
            <a:spLocks noGrp="1" noChangeArrowheads="1"/>
          </p:cNvSpPr>
          <p:nvPr>
            <p:ph type="body" idx="1"/>
          </p:nvPr>
        </p:nvSpPr>
        <p:spPr/>
        <p:txBody>
          <a:bodyPr/>
          <a:lstStyle/>
          <a:p>
            <a:pPr eaLnBrk="1" hangingPunct="1"/>
            <a:r>
              <a:rPr lang="en-US" sz="2800" smtClean="0"/>
              <a:t>Kriptografi digunakan untuk mencegah orang yang tidak berhak untuk memasuki komunikasi, sehingga kerahasiaan data dapat dilindungi </a:t>
            </a:r>
          </a:p>
          <a:p>
            <a:pPr eaLnBrk="1" hangingPunct="1"/>
            <a:r>
              <a:rPr lang="en-US" sz="2800" smtClean="0"/>
              <a:t>Metode:</a:t>
            </a:r>
          </a:p>
          <a:p>
            <a:pPr lvl="1" eaLnBrk="1" hangingPunct="1"/>
            <a:r>
              <a:rPr lang="en-US" sz="2400" smtClean="0"/>
              <a:t>DES</a:t>
            </a:r>
          </a:p>
          <a:p>
            <a:pPr lvl="1" eaLnBrk="1" hangingPunct="1"/>
            <a:r>
              <a:rPr lang="en-US" sz="2400" smtClean="0"/>
              <a:t>PGP (Pretty Good Privacy)</a:t>
            </a:r>
          </a:p>
          <a:p>
            <a:pPr lvl="1" eaLnBrk="1" hangingPunct="1"/>
            <a:r>
              <a:rPr lang="en-US" sz="2400" smtClean="0"/>
              <a:t>SSL</a:t>
            </a:r>
          </a:p>
          <a:p>
            <a:pPr lvl="1" eaLnBrk="1" hangingPunct="1"/>
            <a:r>
              <a:rPr lang="en-US" sz="2400" smtClean="0"/>
              <a:t>SSH</a:t>
            </a:r>
          </a:p>
        </p:txBody>
      </p:sp>
    </p:spTree>
    <p:extLst>
      <p:ext uri="{BB962C8B-B14F-4D97-AF65-F5344CB8AC3E}">
        <p14:creationId xmlns:p14="http://schemas.microsoft.com/office/powerpoint/2010/main" val="25436267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Memonitor Jaringan</a:t>
            </a:r>
          </a:p>
        </p:txBody>
      </p:sp>
      <p:sp>
        <p:nvSpPr>
          <p:cNvPr id="111619" name="Rectangle 3"/>
          <p:cNvSpPr>
            <a:spLocks noGrp="1" noChangeArrowheads="1"/>
          </p:cNvSpPr>
          <p:nvPr>
            <p:ph type="body" idx="1"/>
          </p:nvPr>
        </p:nvSpPr>
        <p:spPr/>
        <p:txBody>
          <a:bodyPr/>
          <a:lstStyle/>
          <a:p>
            <a:pPr eaLnBrk="1" hangingPunct="1">
              <a:lnSpc>
                <a:spcPct val="90000"/>
              </a:lnSpc>
            </a:pPr>
            <a:r>
              <a:rPr lang="en-US" smtClean="0"/>
              <a:t>dengan melakukan pembatasan berdasarkan hal berikut ini:</a:t>
            </a:r>
          </a:p>
          <a:p>
            <a:pPr marL="784225" lvl="1" indent="-327025" eaLnBrk="1" hangingPunct="1">
              <a:lnSpc>
                <a:spcPct val="90000"/>
              </a:lnSpc>
            </a:pPr>
            <a:r>
              <a:rPr lang="en-US" smtClean="0"/>
              <a:t>MAC Address</a:t>
            </a:r>
          </a:p>
          <a:p>
            <a:pPr marL="784225" lvl="1" indent="-327025" eaLnBrk="1" hangingPunct="1">
              <a:lnSpc>
                <a:spcPct val="90000"/>
              </a:lnSpc>
            </a:pPr>
            <a:r>
              <a:rPr lang="en-US" smtClean="0"/>
              <a:t>IP Address</a:t>
            </a:r>
          </a:p>
          <a:p>
            <a:pPr eaLnBrk="1" hangingPunct="1">
              <a:lnSpc>
                <a:spcPct val="90000"/>
              </a:lnSpc>
            </a:pPr>
            <a:r>
              <a:rPr lang="en-US" smtClean="0"/>
              <a:t>Tools untuk diagnosis:</a:t>
            </a:r>
          </a:p>
          <a:p>
            <a:pPr marL="784225" lvl="1" indent="-327025" eaLnBrk="1" hangingPunct="1">
              <a:lnSpc>
                <a:spcPct val="90000"/>
              </a:lnSpc>
            </a:pPr>
            <a:r>
              <a:rPr lang="en-US" smtClean="0"/>
              <a:t>NSAuditor</a:t>
            </a:r>
          </a:p>
          <a:p>
            <a:pPr marL="784225" lvl="1" indent="-327025" eaLnBrk="1" hangingPunct="1">
              <a:lnSpc>
                <a:spcPct val="90000"/>
              </a:lnSpc>
            </a:pPr>
            <a:r>
              <a:rPr lang="en-US" smtClean="0"/>
              <a:t>GFI Network Server Monitoring</a:t>
            </a:r>
          </a:p>
          <a:p>
            <a:pPr marL="784225" lvl="1" indent="-327025" eaLnBrk="1" hangingPunct="1">
              <a:lnSpc>
                <a:spcPct val="90000"/>
              </a:lnSpc>
            </a:pPr>
            <a:r>
              <a:rPr lang="en-US" smtClean="0"/>
              <a:t>MRTG</a:t>
            </a:r>
          </a:p>
          <a:p>
            <a:pPr marL="784225" lvl="1" indent="-327025" eaLnBrk="1" hangingPunct="1">
              <a:lnSpc>
                <a:spcPct val="90000"/>
              </a:lnSpc>
              <a:buFont typeface="Wingdings" pitchFamily="2" charset="2"/>
              <a:buNone/>
            </a:pPr>
            <a:endParaRPr lang="en-US" smtClean="0"/>
          </a:p>
          <a:p>
            <a:pPr marL="784225" lvl="1" indent="-327025" eaLnBrk="1" hangingPunct="1">
              <a:lnSpc>
                <a:spcPct val="90000"/>
              </a:lnSpc>
              <a:buFont typeface="Wingdings" pitchFamily="2" charset="2"/>
              <a:buNone/>
            </a:pPr>
            <a:endParaRPr lang="en-US" smtClean="0"/>
          </a:p>
        </p:txBody>
      </p:sp>
    </p:spTree>
    <p:extLst>
      <p:ext uri="{BB962C8B-B14F-4D97-AF65-F5344CB8AC3E}">
        <p14:creationId xmlns:p14="http://schemas.microsoft.com/office/powerpoint/2010/main" val="162923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Kegunaan LAN</a:t>
            </a:r>
          </a:p>
        </p:txBody>
      </p:sp>
      <p:sp>
        <p:nvSpPr>
          <p:cNvPr id="11267" name="Rectangle 3"/>
          <p:cNvSpPr>
            <a:spLocks noGrp="1" noChangeArrowheads="1"/>
          </p:cNvSpPr>
          <p:nvPr>
            <p:ph type="body" idx="1"/>
          </p:nvPr>
        </p:nvSpPr>
        <p:spPr/>
        <p:txBody>
          <a:bodyPr/>
          <a:lstStyle/>
          <a:p>
            <a:pPr eaLnBrk="1" hangingPunct="1">
              <a:lnSpc>
                <a:spcPct val="90000"/>
              </a:lnSpc>
            </a:pPr>
            <a:r>
              <a:rPr lang="sv-SE" smtClean="0"/>
              <a:t>Shared data</a:t>
            </a:r>
          </a:p>
          <a:p>
            <a:pPr eaLnBrk="1" hangingPunct="1">
              <a:lnSpc>
                <a:spcPct val="90000"/>
              </a:lnSpc>
            </a:pPr>
            <a:r>
              <a:rPr lang="sv-SE" smtClean="0"/>
              <a:t>Shared software</a:t>
            </a:r>
          </a:p>
          <a:p>
            <a:pPr eaLnBrk="1" hangingPunct="1">
              <a:lnSpc>
                <a:spcPct val="90000"/>
              </a:lnSpc>
            </a:pPr>
            <a:r>
              <a:rPr lang="sv-SE" smtClean="0"/>
              <a:t>Penggunaan hardware yang lebih efektif</a:t>
            </a:r>
          </a:p>
          <a:p>
            <a:pPr eaLnBrk="1" hangingPunct="1">
              <a:lnSpc>
                <a:spcPct val="90000"/>
              </a:lnSpc>
            </a:pPr>
            <a:r>
              <a:rPr lang="sv-SE" smtClean="0"/>
              <a:t>Email</a:t>
            </a:r>
          </a:p>
          <a:p>
            <a:pPr eaLnBrk="1" hangingPunct="1">
              <a:lnSpc>
                <a:spcPct val="90000"/>
              </a:lnSpc>
            </a:pPr>
            <a:r>
              <a:rPr lang="sv-SE" smtClean="0"/>
              <a:t>Komunikasi data dengan kecepatan tinggi</a:t>
            </a:r>
          </a:p>
          <a:p>
            <a:pPr eaLnBrk="1" hangingPunct="1">
              <a:lnSpc>
                <a:spcPct val="90000"/>
              </a:lnSpc>
            </a:pPr>
            <a:r>
              <a:rPr lang="sv-SE" smtClean="0"/>
              <a:t>Metered Software Applications</a:t>
            </a:r>
          </a:p>
          <a:p>
            <a:pPr eaLnBrk="1" hangingPunct="1">
              <a:lnSpc>
                <a:spcPct val="90000"/>
              </a:lnSpc>
            </a:pPr>
            <a:r>
              <a:rPr lang="sv-SE" smtClean="0"/>
              <a:t>Sharing Printer</a:t>
            </a:r>
            <a:endParaRPr lang="en-US" smtClean="0"/>
          </a:p>
        </p:txBody>
      </p:sp>
    </p:spTree>
    <p:extLst>
      <p:ext uri="{BB962C8B-B14F-4D97-AF65-F5344CB8AC3E}">
        <p14:creationId xmlns:p14="http://schemas.microsoft.com/office/powerpoint/2010/main" val="181970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mtClean="0"/>
              <a:t>Intrusion Detection System</a:t>
            </a:r>
          </a:p>
        </p:txBody>
      </p:sp>
      <p:sp>
        <p:nvSpPr>
          <p:cNvPr id="112643" name="Rectangle 3"/>
          <p:cNvSpPr>
            <a:spLocks noGrp="1" noChangeArrowheads="1"/>
          </p:cNvSpPr>
          <p:nvPr>
            <p:ph type="body" idx="1"/>
          </p:nvPr>
        </p:nvSpPr>
        <p:spPr/>
        <p:txBody>
          <a:bodyPr/>
          <a:lstStyle/>
          <a:p>
            <a:pPr eaLnBrk="1" hangingPunct="1">
              <a:lnSpc>
                <a:spcPct val="90000"/>
              </a:lnSpc>
            </a:pPr>
            <a:r>
              <a:rPr lang="en-US" smtClean="0"/>
              <a:t>sebuah sistem untuk mendeteksi penyalahgunaan jaringan dan sumber daya komputer </a:t>
            </a:r>
          </a:p>
          <a:p>
            <a:pPr eaLnBrk="1" hangingPunct="1">
              <a:lnSpc>
                <a:spcPct val="90000"/>
              </a:lnSpc>
            </a:pPr>
            <a:r>
              <a:rPr lang="en-US" smtClean="0"/>
              <a:t>IDS memiliki sejumlah sensor yang digunakan untuk mendeteksi penyusupan</a:t>
            </a:r>
          </a:p>
          <a:p>
            <a:pPr lvl="1" eaLnBrk="1" hangingPunct="1">
              <a:lnSpc>
                <a:spcPct val="90000"/>
              </a:lnSpc>
            </a:pPr>
            <a:r>
              <a:rPr lang="en-US" smtClean="0"/>
              <a:t>Sebuah sensor untuk memonitor TCP request</a:t>
            </a:r>
          </a:p>
          <a:p>
            <a:pPr lvl="1" eaLnBrk="1" hangingPunct="1">
              <a:lnSpc>
                <a:spcPct val="90000"/>
              </a:lnSpc>
            </a:pPr>
            <a:r>
              <a:rPr lang="en-US" smtClean="0"/>
              <a:t>Log file monitor</a:t>
            </a:r>
          </a:p>
          <a:p>
            <a:pPr lvl="1" eaLnBrk="1" hangingPunct="1">
              <a:lnSpc>
                <a:spcPct val="90000"/>
              </a:lnSpc>
            </a:pPr>
            <a:r>
              <a:rPr lang="en-US" smtClean="0"/>
              <a:t>File integrity checker</a:t>
            </a:r>
          </a:p>
        </p:txBody>
      </p:sp>
    </p:spTree>
    <p:extLst>
      <p:ext uri="{BB962C8B-B14F-4D97-AF65-F5344CB8AC3E}">
        <p14:creationId xmlns:p14="http://schemas.microsoft.com/office/powerpoint/2010/main" val="15174290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diagram blok IDS</a:t>
            </a:r>
          </a:p>
        </p:txBody>
      </p:sp>
      <p:sp>
        <p:nvSpPr>
          <p:cNvPr id="113667" name="Rectangle 3"/>
          <p:cNvSpPr>
            <a:spLocks noGrp="1" noChangeArrowheads="1"/>
          </p:cNvSpPr>
          <p:nvPr>
            <p:ph type="body" idx="1"/>
          </p:nvPr>
        </p:nvSpPr>
        <p:spPr/>
        <p:txBody>
          <a:bodyPr/>
          <a:lstStyle/>
          <a:p>
            <a:pPr eaLnBrk="1" hangingPunct="1"/>
            <a:r>
              <a:rPr lang="en-US" smtClean="0"/>
              <a:t>Modul sensor (sensor modul)</a:t>
            </a:r>
          </a:p>
          <a:p>
            <a:pPr eaLnBrk="1" hangingPunct="1"/>
            <a:r>
              <a:rPr lang="en-US" smtClean="0"/>
              <a:t>Modul analisis (analyzer modul)</a:t>
            </a:r>
          </a:p>
          <a:p>
            <a:pPr eaLnBrk="1" hangingPunct="1"/>
            <a:r>
              <a:rPr lang="en-US" smtClean="0"/>
              <a:t>Modul basis data (database modul)</a:t>
            </a:r>
          </a:p>
        </p:txBody>
      </p:sp>
    </p:spTree>
    <p:extLst>
      <p:ext uri="{BB962C8B-B14F-4D97-AF65-F5344CB8AC3E}">
        <p14:creationId xmlns:p14="http://schemas.microsoft.com/office/powerpoint/2010/main" val="37218041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ChangeArrowheads="1"/>
          </p:cNvSpPr>
          <p:nvPr>
            <p:ph type="ctrTitle"/>
          </p:nvPr>
        </p:nvSpPr>
        <p:spPr/>
        <p:txBody>
          <a:bodyPr/>
          <a:lstStyle/>
          <a:p>
            <a:pPr eaLnBrk="1" hangingPunct="1"/>
            <a:r>
              <a:rPr lang="en-US" sz="4600" smtClean="0"/>
              <a:t>Bab 15.</a:t>
            </a:r>
            <a:br>
              <a:rPr lang="en-US" sz="4600" smtClean="0"/>
            </a:br>
            <a:r>
              <a:rPr lang="en-US" sz="4600" smtClean="0"/>
              <a:t>Keamanan Jaringan dengan Firewall </a:t>
            </a:r>
          </a:p>
        </p:txBody>
      </p:sp>
      <p:sp>
        <p:nvSpPr>
          <p:cNvPr id="114691"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3191759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Karakteristik Firewall</a:t>
            </a:r>
          </a:p>
        </p:txBody>
      </p:sp>
      <p:sp>
        <p:nvSpPr>
          <p:cNvPr id="115715" name="Rectangle 3"/>
          <p:cNvSpPr>
            <a:spLocks noGrp="1" noChangeArrowheads="1"/>
          </p:cNvSpPr>
          <p:nvPr>
            <p:ph type="body" sz="half" idx="1"/>
          </p:nvPr>
        </p:nvSpPr>
        <p:spPr/>
        <p:txBody>
          <a:bodyPr/>
          <a:lstStyle/>
          <a:p>
            <a:pPr eaLnBrk="1" hangingPunct="1">
              <a:lnSpc>
                <a:spcPct val="90000"/>
              </a:lnSpc>
            </a:pPr>
            <a:r>
              <a:rPr lang="nb-NO" sz="2000" smtClean="0"/>
              <a:t>Seluruh hubungan/kegiatan dari dalam ke luar, harus melewati </a:t>
            </a:r>
            <a:r>
              <a:rPr lang="nb-NO" sz="2000" i="1" smtClean="0"/>
              <a:t>firewall</a:t>
            </a:r>
            <a:r>
              <a:rPr lang="en-US" sz="2000" smtClean="0"/>
              <a:t> </a:t>
            </a:r>
          </a:p>
          <a:p>
            <a:pPr eaLnBrk="1" hangingPunct="1">
              <a:lnSpc>
                <a:spcPct val="90000"/>
              </a:lnSpc>
            </a:pPr>
            <a:r>
              <a:rPr lang="nb-NO" sz="2000" smtClean="0"/>
              <a:t>Hanya kegiatan yang terdaftar/dikenal yang dapat melewati/melakukan hubungan,</a:t>
            </a:r>
          </a:p>
          <a:p>
            <a:pPr eaLnBrk="1" hangingPunct="1">
              <a:lnSpc>
                <a:spcPct val="90000"/>
              </a:lnSpc>
            </a:pPr>
            <a:r>
              <a:rPr lang="nb-NO" sz="2000" i="1" smtClean="0"/>
              <a:t>Firewall</a:t>
            </a:r>
            <a:r>
              <a:rPr lang="nb-NO" sz="2000" smtClean="0"/>
              <a:t> itu sendiri haruslah kebal atau relatif kuat terhadap serangan/kelemahan</a:t>
            </a:r>
            <a:r>
              <a:rPr lang="en-US" sz="2000" smtClean="0"/>
              <a:t> </a:t>
            </a:r>
            <a:r>
              <a:rPr lang="nb-NO" sz="2000" smtClean="0"/>
              <a:t> </a:t>
            </a:r>
            <a:endParaRPr lang="en-US" sz="2000" smtClean="0"/>
          </a:p>
        </p:txBody>
      </p:sp>
      <p:pic>
        <p:nvPicPr>
          <p:cNvPr id="115716" name="Picture 4" descr="Image240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4888" y="2486025"/>
            <a:ext cx="3705225" cy="287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42849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nb-NO" smtClean="0"/>
              <a:t>Jenis-jenis Firewall</a:t>
            </a:r>
            <a:endParaRPr lang="en-US" smtClean="0"/>
          </a:p>
        </p:txBody>
      </p:sp>
      <p:sp>
        <p:nvSpPr>
          <p:cNvPr id="116739" name="Rectangle 3"/>
          <p:cNvSpPr>
            <a:spLocks noGrp="1" noChangeArrowheads="1"/>
          </p:cNvSpPr>
          <p:nvPr>
            <p:ph type="body" idx="1"/>
          </p:nvPr>
        </p:nvSpPr>
        <p:spPr/>
        <p:txBody>
          <a:bodyPr/>
          <a:lstStyle/>
          <a:p>
            <a:pPr algn="just" eaLnBrk="1" hangingPunct="1"/>
            <a:r>
              <a:rPr lang="nb-NO" b="1" smtClean="0"/>
              <a:t>Packet Filtering Firewall</a:t>
            </a:r>
            <a:endParaRPr lang="en-US" b="1" smtClean="0"/>
          </a:p>
          <a:p>
            <a:pPr algn="just" eaLnBrk="1" hangingPunct="1"/>
            <a:r>
              <a:rPr lang="nb-NO" b="1" smtClean="0"/>
              <a:t>Circuit Level Gateway</a:t>
            </a:r>
            <a:endParaRPr lang="en-US" b="1" smtClean="0"/>
          </a:p>
          <a:p>
            <a:pPr algn="just" eaLnBrk="1" hangingPunct="1"/>
            <a:r>
              <a:rPr lang="en-US" b="1" smtClean="0"/>
              <a:t>Application Level Gateway</a:t>
            </a:r>
          </a:p>
          <a:p>
            <a:pPr eaLnBrk="1" hangingPunct="1"/>
            <a:endParaRPr lang="en-US" smtClean="0"/>
          </a:p>
        </p:txBody>
      </p:sp>
    </p:spTree>
    <p:extLst>
      <p:ext uri="{BB962C8B-B14F-4D97-AF65-F5344CB8AC3E}">
        <p14:creationId xmlns:p14="http://schemas.microsoft.com/office/powerpoint/2010/main" val="21924635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nb-NO" smtClean="0"/>
              <a:t>Konfigurasi Firewall</a:t>
            </a:r>
            <a:endParaRPr lang="en-US" smtClean="0"/>
          </a:p>
        </p:txBody>
      </p:sp>
      <p:sp>
        <p:nvSpPr>
          <p:cNvPr id="117763" name="Rectangle 3"/>
          <p:cNvSpPr>
            <a:spLocks noGrp="1" noChangeArrowheads="1"/>
          </p:cNvSpPr>
          <p:nvPr>
            <p:ph type="body" idx="1"/>
          </p:nvPr>
        </p:nvSpPr>
        <p:spPr/>
        <p:txBody>
          <a:bodyPr/>
          <a:lstStyle/>
          <a:p>
            <a:pPr eaLnBrk="1" hangingPunct="1"/>
            <a:r>
              <a:rPr lang="en-US" i="1" smtClean="0"/>
              <a:t>Screened Host Firewall system</a:t>
            </a:r>
            <a:r>
              <a:rPr lang="en-US" smtClean="0"/>
              <a:t> (</a:t>
            </a:r>
            <a:r>
              <a:rPr lang="en-US" i="1" smtClean="0"/>
              <a:t>single-homed bastion</a:t>
            </a:r>
            <a:r>
              <a:rPr lang="en-US" smtClean="0"/>
              <a:t>)</a:t>
            </a:r>
          </a:p>
          <a:p>
            <a:pPr eaLnBrk="1" hangingPunct="1"/>
            <a:r>
              <a:rPr lang="en-US" i="1" smtClean="0"/>
              <a:t>Screened Host Firewall system</a:t>
            </a:r>
            <a:r>
              <a:rPr lang="en-US" smtClean="0"/>
              <a:t> (</a:t>
            </a:r>
            <a:r>
              <a:rPr lang="en-US" i="1" smtClean="0"/>
              <a:t>Dual-homed bastion</a:t>
            </a:r>
            <a:r>
              <a:rPr lang="en-US" smtClean="0"/>
              <a:t>)</a:t>
            </a:r>
          </a:p>
          <a:p>
            <a:pPr eaLnBrk="1" hangingPunct="1"/>
            <a:r>
              <a:rPr lang="en-US" i="1" smtClean="0"/>
              <a:t>Screened subnet firewall</a:t>
            </a:r>
          </a:p>
        </p:txBody>
      </p:sp>
    </p:spTree>
    <p:extLst>
      <p:ext uri="{BB962C8B-B14F-4D97-AF65-F5344CB8AC3E}">
        <p14:creationId xmlns:p14="http://schemas.microsoft.com/office/powerpoint/2010/main" val="16966527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Membangun Firewall</a:t>
            </a:r>
          </a:p>
        </p:txBody>
      </p:sp>
      <p:sp>
        <p:nvSpPr>
          <p:cNvPr id="118787" name="Rectangle 3"/>
          <p:cNvSpPr>
            <a:spLocks noGrp="1" noChangeArrowheads="1"/>
          </p:cNvSpPr>
          <p:nvPr>
            <p:ph type="body" idx="1"/>
          </p:nvPr>
        </p:nvSpPr>
        <p:spPr/>
        <p:txBody>
          <a:bodyPr/>
          <a:lstStyle/>
          <a:p>
            <a:pPr eaLnBrk="1" hangingPunct="1"/>
            <a:r>
              <a:rPr lang="en-US" smtClean="0"/>
              <a:t>Mengidentifikasi bentuk jaringan yang dimiliki</a:t>
            </a:r>
          </a:p>
          <a:p>
            <a:pPr eaLnBrk="1" hangingPunct="1"/>
            <a:r>
              <a:rPr lang="en-US" smtClean="0"/>
              <a:t>Menentukan </a:t>
            </a:r>
            <a:r>
              <a:rPr lang="en-US" i="1" smtClean="0"/>
              <a:t>Policy</a:t>
            </a:r>
            <a:r>
              <a:rPr lang="en-US" smtClean="0"/>
              <a:t> atau kebijakan</a:t>
            </a:r>
          </a:p>
          <a:p>
            <a:pPr eaLnBrk="1" hangingPunct="1"/>
            <a:r>
              <a:rPr lang="nb-NO" smtClean="0"/>
              <a:t>Menyiapkan Software atau Hardware yang akan digunakan</a:t>
            </a:r>
          </a:p>
          <a:p>
            <a:pPr eaLnBrk="1" hangingPunct="1"/>
            <a:r>
              <a:rPr lang="en-US" smtClean="0"/>
              <a:t>Melakukan test konfigurasi</a:t>
            </a:r>
          </a:p>
        </p:txBody>
      </p:sp>
    </p:spTree>
    <p:extLst>
      <p:ext uri="{BB962C8B-B14F-4D97-AF65-F5344CB8AC3E}">
        <p14:creationId xmlns:p14="http://schemas.microsoft.com/office/powerpoint/2010/main" val="27236270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Grp="1" noChangeArrowheads="1"/>
          </p:cNvSpPr>
          <p:nvPr>
            <p:ph type="ctrTitle"/>
          </p:nvPr>
        </p:nvSpPr>
        <p:spPr/>
        <p:txBody>
          <a:bodyPr/>
          <a:lstStyle/>
          <a:p>
            <a:pPr eaLnBrk="1" hangingPunct="1"/>
            <a:r>
              <a:rPr lang="en-US" sz="4000" smtClean="0"/>
              <a:t>Bab 16.</a:t>
            </a:r>
            <a:br>
              <a:rPr lang="en-US" sz="4000" smtClean="0"/>
            </a:br>
            <a:r>
              <a:rPr lang="en-US" sz="4000" smtClean="0"/>
              <a:t>Perawatan dan Pemeliharaan Jaringan</a:t>
            </a:r>
            <a:r>
              <a:rPr lang="en-US" smtClean="0"/>
              <a:t> </a:t>
            </a:r>
          </a:p>
        </p:txBody>
      </p:sp>
      <p:sp>
        <p:nvSpPr>
          <p:cNvPr id="119811"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15000244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z="4000" smtClean="0"/>
              <a:t>Kerugian Akibat Koneksi Putus</a:t>
            </a:r>
          </a:p>
        </p:txBody>
      </p:sp>
      <p:sp>
        <p:nvSpPr>
          <p:cNvPr id="120835" name="Rectangle 3"/>
          <p:cNvSpPr>
            <a:spLocks noGrp="1" noChangeArrowheads="1"/>
          </p:cNvSpPr>
          <p:nvPr>
            <p:ph type="body" idx="1"/>
          </p:nvPr>
        </p:nvSpPr>
        <p:spPr/>
        <p:txBody>
          <a:bodyPr/>
          <a:lstStyle/>
          <a:p>
            <a:pPr eaLnBrk="1" hangingPunct="1"/>
            <a:r>
              <a:rPr lang="en-US" smtClean="0"/>
              <a:t>Terhambatnya proses pelaksanaan bisnis suatu perusahaan</a:t>
            </a:r>
          </a:p>
          <a:p>
            <a:pPr eaLnBrk="1" hangingPunct="1"/>
            <a:r>
              <a:rPr lang="en-US" smtClean="0"/>
              <a:t>Tertundanya beberapa pekerjaan yang dapat mengakibatkan kerugian materi</a:t>
            </a:r>
          </a:p>
          <a:p>
            <a:pPr eaLnBrk="1" hangingPunct="1">
              <a:buFont typeface="Wingdings" pitchFamily="2" charset="2"/>
              <a:buNone/>
            </a:pPr>
            <a:endParaRPr lang="en-US" smtClean="0"/>
          </a:p>
          <a:p>
            <a:pPr eaLnBrk="1" hangingPunct="1">
              <a:buFont typeface="Wingdings" pitchFamily="2" charset="2"/>
              <a:buNone/>
            </a:pPr>
            <a:endParaRPr lang="en-US" smtClean="0"/>
          </a:p>
        </p:txBody>
      </p:sp>
      <p:sp>
        <p:nvSpPr>
          <p:cNvPr id="120836" name="Text Box 4"/>
          <p:cNvSpPr txBox="1">
            <a:spLocks noChangeArrowheads="1"/>
          </p:cNvSpPr>
          <p:nvPr/>
        </p:nvSpPr>
        <p:spPr bwMode="auto">
          <a:xfrm>
            <a:off x="468313" y="4868863"/>
            <a:ext cx="69834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chemeClr val="bg2"/>
                </a:solidFill>
              </a:rPr>
              <a:t>Dari penjelasan di atas, dapat diambil sebuah kesimpulan bahwa jaringan adalah suatu asset yang berharga </a:t>
            </a:r>
          </a:p>
        </p:txBody>
      </p:sp>
    </p:spTree>
    <p:extLst>
      <p:ext uri="{BB962C8B-B14F-4D97-AF65-F5344CB8AC3E}">
        <p14:creationId xmlns:p14="http://schemas.microsoft.com/office/powerpoint/2010/main" val="273361972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z="4000" smtClean="0"/>
              <a:t>Menentukan Strategi Perawatan</a:t>
            </a:r>
          </a:p>
        </p:txBody>
      </p:sp>
      <p:sp>
        <p:nvSpPr>
          <p:cNvPr id="121859" name="Rectangle 3"/>
          <p:cNvSpPr>
            <a:spLocks noGrp="1" noChangeArrowheads="1"/>
          </p:cNvSpPr>
          <p:nvPr>
            <p:ph type="body" idx="1"/>
          </p:nvPr>
        </p:nvSpPr>
        <p:spPr/>
        <p:txBody>
          <a:bodyPr/>
          <a:lstStyle/>
          <a:p>
            <a:pPr marL="0" indent="0" eaLnBrk="1" hangingPunct="1">
              <a:buFont typeface="Wingdings" pitchFamily="2" charset="2"/>
              <a:buNone/>
            </a:pPr>
            <a:r>
              <a:rPr lang="en-US" sz="2800" smtClean="0"/>
              <a:t>Suatu strategi-strategi perawatan untuk menjaga kontinuitas operasi IT dan fungsi bisnis diidentifikasi berdasarkan faktor, faktor tersebut antara lain adalah sebagai berikut:</a:t>
            </a:r>
          </a:p>
          <a:p>
            <a:pPr marL="0" indent="0" eaLnBrk="1" hangingPunct="1"/>
            <a:r>
              <a:rPr lang="en-US" sz="2800" smtClean="0"/>
              <a:t>Anggaran</a:t>
            </a:r>
          </a:p>
          <a:p>
            <a:pPr marL="0" indent="0" eaLnBrk="1" hangingPunct="1"/>
            <a:r>
              <a:rPr lang="en-US" sz="2800" smtClean="0"/>
              <a:t>Kebutuhan bisnis</a:t>
            </a:r>
          </a:p>
          <a:p>
            <a:pPr marL="0" indent="0" eaLnBrk="1" hangingPunct="1"/>
            <a:r>
              <a:rPr lang="en-US" sz="2800" smtClean="0"/>
              <a:t>Persyaratan SLA</a:t>
            </a:r>
          </a:p>
        </p:txBody>
      </p:sp>
    </p:spTree>
    <p:extLst>
      <p:ext uri="{BB962C8B-B14F-4D97-AF65-F5344CB8AC3E}">
        <p14:creationId xmlns:p14="http://schemas.microsoft.com/office/powerpoint/2010/main" val="983532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pPr eaLnBrk="1" hangingPunct="1"/>
            <a:r>
              <a:rPr lang="sv-SE" sz="4600" dirty="0" smtClean="0"/>
              <a:t/>
            </a:r>
            <a:br>
              <a:rPr lang="sv-SE" sz="4600" dirty="0" smtClean="0"/>
            </a:br>
            <a:r>
              <a:rPr lang="sv-SE" sz="4600" dirty="0" smtClean="0"/>
              <a:t>Ba</a:t>
            </a:r>
            <a:r>
              <a:rPr lang="id-ID" sz="4600" dirty="0" smtClean="0"/>
              <a:t>gian</a:t>
            </a:r>
            <a:r>
              <a:rPr lang="sv-SE" sz="4600" dirty="0" smtClean="0"/>
              <a:t> 2. </a:t>
            </a:r>
            <a:br>
              <a:rPr lang="sv-SE" sz="4600" dirty="0" smtClean="0"/>
            </a:br>
            <a:r>
              <a:rPr lang="sv-SE" sz="4600" dirty="0" smtClean="0"/>
              <a:t>Instalasi Jaringan</a:t>
            </a:r>
            <a:endParaRPr lang="en-US" sz="4600" dirty="0" smtClean="0"/>
          </a:p>
        </p:txBody>
      </p:sp>
      <p:sp>
        <p:nvSpPr>
          <p:cNvPr id="12291"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34716003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mtClean="0"/>
              <a:t>SLA</a:t>
            </a:r>
          </a:p>
        </p:txBody>
      </p:sp>
      <p:sp>
        <p:nvSpPr>
          <p:cNvPr id="122883" name="Rectangle 3"/>
          <p:cNvSpPr>
            <a:spLocks noGrp="1" noChangeArrowheads="1"/>
          </p:cNvSpPr>
          <p:nvPr>
            <p:ph type="body" idx="1"/>
          </p:nvPr>
        </p:nvSpPr>
        <p:spPr/>
        <p:txBody>
          <a:bodyPr/>
          <a:lstStyle/>
          <a:p>
            <a:pPr eaLnBrk="1" hangingPunct="1">
              <a:lnSpc>
                <a:spcPct val="90000"/>
              </a:lnSpc>
            </a:pPr>
            <a:r>
              <a:rPr lang="en-US" sz="2400" smtClean="0"/>
              <a:t>SLA atau yang dikenal dengan perjanjian tingkat layanan adalah perjanjian formal antara Service Provider dengan pelanggan untuk menetapkan suatu level pelayanan (QoS) tertentu. </a:t>
            </a:r>
          </a:p>
          <a:p>
            <a:pPr eaLnBrk="1" hangingPunct="1">
              <a:lnSpc>
                <a:spcPct val="90000"/>
              </a:lnSpc>
              <a:buFont typeface="Wingdings" pitchFamily="2" charset="2"/>
              <a:buNone/>
            </a:pPr>
            <a:endParaRPr lang="en-US" sz="2400" smtClean="0"/>
          </a:p>
          <a:p>
            <a:pPr eaLnBrk="1" hangingPunct="1">
              <a:lnSpc>
                <a:spcPct val="90000"/>
              </a:lnSpc>
            </a:pPr>
            <a:r>
              <a:rPr lang="en-US" sz="2400" smtClean="0"/>
              <a:t>Beberapa parameter yang dapat mempengaruhi SLA untuk layanan voice adalah sebagai berikut :</a:t>
            </a:r>
          </a:p>
          <a:p>
            <a:pPr lvl="1" eaLnBrk="1" hangingPunct="1">
              <a:lnSpc>
                <a:spcPct val="90000"/>
              </a:lnSpc>
            </a:pPr>
            <a:r>
              <a:rPr lang="en-US" sz="2000" smtClean="0"/>
              <a:t>Paket loss</a:t>
            </a:r>
          </a:p>
          <a:p>
            <a:pPr lvl="1" eaLnBrk="1" hangingPunct="1">
              <a:lnSpc>
                <a:spcPct val="90000"/>
              </a:lnSpc>
            </a:pPr>
            <a:r>
              <a:rPr lang="en-US" sz="2000" smtClean="0"/>
              <a:t>Delay</a:t>
            </a:r>
          </a:p>
          <a:p>
            <a:pPr lvl="1" eaLnBrk="1" hangingPunct="1">
              <a:lnSpc>
                <a:spcPct val="90000"/>
              </a:lnSpc>
            </a:pPr>
            <a:r>
              <a:rPr lang="en-US" sz="2000" smtClean="0"/>
              <a:t>Jitter</a:t>
            </a:r>
          </a:p>
          <a:p>
            <a:pPr lvl="1" eaLnBrk="1" hangingPunct="1">
              <a:lnSpc>
                <a:spcPct val="90000"/>
              </a:lnSpc>
            </a:pPr>
            <a:r>
              <a:rPr lang="en-US" sz="2000" smtClean="0"/>
              <a:t>Throughput</a:t>
            </a:r>
          </a:p>
        </p:txBody>
      </p:sp>
    </p:spTree>
    <p:extLst>
      <p:ext uri="{BB962C8B-B14F-4D97-AF65-F5344CB8AC3E}">
        <p14:creationId xmlns:p14="http://schemas.microsoft.com/office/powerpoint/2010/main" val="9615766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Help Desk</a:t>
            </a:r>
          </a:p>
        </p:txBody>
      </p:sp>
      <p:sp>
        <p:nvSpPr>
          <p:cNvPr id="123907" name="Rectangle 3"/>
          <p:cNvSpPr>
            <a:spLocks noGrp="1" noChangeArrowheads="1"/>
          </p:cNvSpPr>
          <p:nvPr>
            <p:ph type="body" idx="1"/>
          </p:nvPr>
        </p:nvSpPr>
        <p:spPr/>
        <p:txBody>
          <a:bodyPr/>
          <a:lstStyle/>
          <a:p>
            <a:pPr eaLnBrk="1" hangingPunct="1"/>
            <a:r>
              <a:rPr lang="en-US" smtClean="0"/>
              <a:t>adalah suatu sistem pendukung yang didesain untuk menuntun pelanggan dengan jawaban teknis dan fungsional.</a:t>
            </a:r>
          </a:p>
        </p:txBody>
      </p:sp>
    </p:spTree>
    <p:extLst>
      <p:ext uri="{BB962C8B-B14F-4D97-AF65-F5344CB8AC3E}">
        <p14:creationId xmlns:p14="http://schemas.microsoft.com/office/powerpoint/2010/main" val="41220592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mtClean="0"/>
              <a:t>Metode Identifikasi Masalah</a:t>
            </a:r>
          </a:p>
        </p:txBody>
      </p:sp>
      <p:sp>
        <p:nvSpPr>
          <p:cNvPr id="124931" name="Rectangle 3"/>
          <p:cNvSpPr>
            <a:spLocks noGrp="1" noChangeArrowheads="1"/>
          </p:cNvSpPr>
          <p:nvPr>
            <p:ph type="body" idx="1"/>
          </p:nvPr>
        </p:nvSpPr>
        <p:spPr/>
        <p:txBody>
          <a:bodyPr/>
          <a:lstStyle/>
          <a:p>
            <a:pPr eaLnBrk="1" hangingPunct="1"/>
            <a:r>
              <a:rPr lang="en-US" sz="2800" smtClean="0"/>
              <a:t>Metode Penelusuran Kesalahan</a:t>
            </a:r>
          </a:p>
          <a:p>
            <a:pPr eaLnBrk="1" hangingPunct="1">
              <a:buFont typeface="Wingdings" pitchFamily="2" charset="2"/>
              <a:buNone/>
            </a:pPr>
            <a:r>
              <a:rPr lang="en-US" sz="2800" smtClean="0"/>
              <a:t>	melakukan pelacakan hal-hal yang menyebabkan terjadinya kesalahan pada sistem jaringan</a:t>
            </a:r>
          </a:p>
          <a:p>
            <a:pPr eaLnBrk="1" hangingPunct="1">
              <a:buFont typeface="Wingdings" pitchFamily="2" charset="2"/>
              <a:buNone/>
            </a:pPr>
            <a:endParaRPr lang="en-US" sz="2800" smtClean="0"/>
          </a:p>
          <a:p>
            <a:pPr eaLnBrk="1" hangingPunct="1"/>
            <a:r>
              <a:rPr lang="en-US" sz="2800" smtClean="0"/>
              <a:t>Metode </a:t>
            </a:r>
            <a:r>
              <a:rPr lang="en-US" sz="2800" i="1" smtClean="0"/>
              <a:t>Try and Error</a:t>
            </a:r>
          </a:p>
          <a:p>
            <a:pPr eaLnBrk="1" hangingPunct="1">
              <a:buFont typeface="Wingdings" pitchFamily="2" charset="2"/>
              <a:buNone/>
            </a:pPr>
            <a:r>
              <a:rPr lang="en-US" sz="2800" i="1" smtClean="0"/>
              <a:t>	</a:t>
            </a:r>
            <a:r>
              <a:rPr lang="en-US" sz="2800" smtClean="0"/>
              <a:t>melakukan percobaan dan mencatat hasil yang dikeluarkan untuk menemukan pemecahan </a:t>
            </a:r>
          </a:p>
        </p:txBody>
      </p:sp>
    </p:spTree>
    <p:extLst>
      <p:ext uri="{BB962C8B-B14F-4D97-AF65-F5344CB8AC3E}">
        <p14:creationId xmlns:p14="http://schemas.microsoft.com/office/powerpoint/2010/main" val="37355934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Perawatan Perangkat Keras</a:t>
            </a:r>
          </a:p>
        </p:txBody>
      </p:sp>
      <p:sp>
        <p:nvSpPr>
          <p:cNvPr id="125955" name="Rectangle 3"/>
          <p:cNvSpPr>
            <a:spLocks noGrp="1" noChangeArrowheads="1"/>
          </p:cNvSpPr>
          <p:nvPr>
            <p:ph type="body" idx="1"/>
          </p:nvPr>
        </p:nvSpPr>
        <p:spPr/>
        <p:txBody>
          <a:bodyPr/>
          <a:lstStyle/>
          <a:p>
            <a:pPr eaLnBrk="1" hangingPunct="1">
              <a:lnSpc>
                <a:spcPct val="90000"/>
              </a:lnSpc>
            </a:pPr>
            <a:r>
              <a:rPr lang="en-US" sz="2800" smtClean="0"/>
              <a:t>Membersihkan setiap perangkat keras jaringan dari debu yang menumpuk</a:t>
            </a:r>
          </a:p>
          <a:p>
            <a:pPr eaLnBrk="1" hangingPunct="1">
              <a:lnSpc>
                <a:spcPct val="90000"/>
              </a:lnSpc>
            </a:pPr>
            <a:r>
              <a:rPr lang="en-US" sz="2800" smtClean="0"/>
              <a:t>Melakukan penyusunan kabel LAN secara teratur untuk mudah dalam melakukan penelusuran kesalahan. Oleh karena itu kabel LAN biasanya diberikan sebuah label.</a:t>
            </a:r>
          </a:p>
          <a:p>
            <a:pPr eaLnBrk="1" hangingPunct="1">
              <a:lnSpc>
                <a:spcPct val="90000"/>
              </a:lnSpc>
            </a:pPr>
            <a:r>
              <a:rPr lang="en-US" sz="2800" smtClean="0"/>
              <a:t>Memastikan antena yang terhubung ke ISP tidak berubah posisi dari posisi semula dan berada pada kondisi Line Of Sight.</a:t>
            </a:r>
          </a:p>
        </p:txBody>
      </p:sp>
    </p:spTree>
    <p:extLst>
      <p:ext uri="{BB962C8B-B14F-4D97-AF65-F5344CB8AC3E}">
        <p14:creationId xmlns:p14="http://schemas.microsoft.com/office/powerpoint/2010/main" val="29280737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Perawatan Perangkat Lunak</a:t>
            </a:r>
          </a:p>
        </p:txBody>
      </p:sp>
      <p:sp>
        <p:nvSpPr>
          <p:cNvPr id="126979" name="Rectangle 3"/>
          <p:cNvSpPr>
            <a:spLocks noGrp="1" noChangeArrowheads="1"/>
          </p:cNvSpPr>
          <p:nvPr>
            <p:ph type="body" idx="1"/>
          </p:nvPr>
        </p:nvSpPr>
        <p:spPr/>
        <p:txBody>
          <a:bodyPr/>
          <a:lstStyle/>
          <a:p>
            <a:pPr eaLnBrk="1" hangingPunct="1">
              <a:lnSpc>
                <a:spcPct val="90000"/>
              </a:lnSpc>
            </a:pPr>
            <a:r>
              <a:rPr lang="en-US" smtClean="0"/>
              <a:t>Tidak melakukan perangkat lunak yang memakan memori besar pada komputer yang berfungsi untuk memonitoring kondisi jaringan. Perangkat lunak yang memakan memori besar antara lain adalah game.</a:t>
            </a:r>
          </a:p>
          <a:p>
            <a:pPr eaLnBrk="1" hangingPunct="1">
              <a:lnSpc>
                <a:spcPct val="90000"/>
              </a:lnSpc>
            </a:pPr>
            <a:r>
              <a:rPr lang="en-US" smtClean="0"/>
              <a:t>Selalu memperbaharui kompatibilitas perangkat lunak dengan perangkat keras</a:t>
            </a:r>
          </a:p>
        </p:txBody>
      </p:sp>
    </p:spTree>
    <p:extLst>
      <p:ext uri="{BB962C8B-B14F-4D97-AF65-F5344CB8AC3E}">
        <p14:creationId xmlns:p14="http://schemas.microsoft.com/office/powerpoint/2010/main" val="6537169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t>Dokumentasi Perawatan</a:t>
            </a:r>
          </a:p>
        </p:txBody>
      </p:sp>
      <p:sp>
        <p:nvSpPr>
          <p:cNvPr id="128003" name="Rectangle 3"/>
          <p:cNvSpPr>
            <a:spLocks noGrp="1" noChangeArrowheads="1"/>
          </p:cNvSpPr>
          <p:nvPr>
            <p:ph type="body" idx="1"/>
          </p:nvPr>
        </p:nvSpPr>
        <p:spPr/>
        <p:txBody>
          <a:bodyPr/>
          <a:lstStyle/>
          <a:p>
            <a:pPr eaLnBrk="1" hangingPunct="1"/>
            <a:r>
              <a:rPr lang="en-US" smtClean="0"/>
              <a:t>dokumentasi yang dibuat secara digital memiliki kelebihan dibandingkan dokumentasi secara manual </a:t>
            </a:r>
          </a:p>
          <a:p>
            <a:pPr eaLnBrk="1" hangingPunct="1"/>
            <a:r>
              <a:rPr lang="en-US" smtClean="0"/>
              <a:t>Contoh dari format digital adalah dengan membuat dokumen berformat .txt, .doc, atau .pdf </a:t>
            </a:r>
          </a:p>
        </p:txBody>
      </p:sp>
    </p:spTree>
    <p:extLst>
      <p:ext uri="{BB962C8B-B14F-4D97-AF65-F5344CB8AC3E}">
        <p14:creationId xmlns:p14="http://schemas.microsoft.com/office/powerpoint/2010/main" val="10640653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Pembaharuan Jaringan</a:t>
            </a:r>
          </a:p>
        </p:txBody>
      </p:sp>
      <p:sp>
        <p:nvSpPr>
          <p:cNvPr id="129027" name="Rectangle 3"/>
          <p:cNvSpPr>
            <a:spLocks noGrp="1" noChangeArrowheads="1"/>
          </p:cNvSpPr>
          <p:nvPr>
            <p:ph type="body" idx="1"/>
          </p:nvPr>
        </p:nvSpPr>
        <p:spPr/>
        <p:txBody>
          <a:bodyPr/>
          <a:lstStyle/>
          <a:p>
            <a:pPr eaLnBrk="1" hangingPunct="1"/>
            <a:r>
              <a:rPr lang="en-US" sz="2800" smtClean="0"/>
              <a:t>Untuk dapat memenuhi permintaaan perubahan suatu sistem, laporan kesalahan dan laporan help desk perlu dikumpulkan dan ditinjau terlebih dahulu </a:t>
            </a:r>
          </a:p>
          <a:p>
            <a:pPr lvl="1" eaLnBrk="1" hangingPunct="1"/>
            <a:r>
              <a:rPr lang="en-US" sz="2400" smtClean="0"/>
              <a:t>Untuk dijadikan sebagai bahan pertimbangan dalam proses pengerjaan permintaan perubahan sistem</a:t>
            </a:r>
          </a:p>
          <a:p>
            <a:pPr lvl="1" eaLnBrk="1" hangingPunct="1"/>
            <a:r>
              <a:rPr lang="en-US" sz="2400" smtClean="0"/>
              <a:t>Agar dapat menjalankan permintaan secara terstruktur sesuai dengan laporan dan permintaan yang ada</a:t>
            </a:r>
          </a:p>
        </p:txBody>
      </p:sp>
    </p:spTree>
    <p:extLst>
      <p:ext uri="{BB962C8B-B14F-4D97-AF65-F5344CB8AC3E}">
        <p14:creationId xmlns:p14="http://schemas.microsoft.com/office/powerpoint/2010/main" val="14089988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Modifikasi Sistem</a:t>
            </a:r>
          </a:p>
        </p:txBody>
      </p:sp>
      <p:sp>
        <p:nvSpPr>
          <p:cNvPr id="130051" name="Rectangle 3"/>
          <p:cNvSpPr>
            <a:spLocks noGrp="1" noChangeArrowheads="1"/>
          </p:cNvSpPr>
          <p:nvPr>
            <p:ph type="body" idx="1"/>
          </p:nvPr>
        </p:nvSpPr>
        <p:spPr/>
        <p:txBody>
          <a:bodyPr/>
          <a:lstStyle/>
          <a:p>
            <a:pPr eaLnBrk="1" hangingPunct="1">
              <a:lnSpc>
                <a:spcPct val="90000"/>
              </a:lnSpc>
            </a:pPr>
            <a:r>
              <a:rPr lang="en-US" sz="2800" smtClean="0"/>
              <a:t>Koreksi kesalahan sistem</a:t>
            </a:r>
          </a:p>
          <a:p>
            <a:pPr eaLnBrk="1" hangingPunct="1">
              <a:lnSpc>
                <a:spcPct val="90000"/>
              </a:lnSpc>
            </a:pPr>
            <a:r>
              <a:rPr lang="en-US" sz="2800" smtClean="0"/>
              <a:t>Perbaikan sistem</a:t>
            </a:r>
          </a:p>
          <a:p>
            <a:pPr eaLnBrk="1" hangingPunct="1">
              <a:lnSpc>
                <a:spcPct val="90000"/>
              </a:lnSpc>
            </a:pPr>
            <a:r>
              <a:rPr lang="en-US" sz="2800" smtClean="0"/>
              <a:t>Pengembangan sistem</a:t>
            </a:r>
          </a:p>
          <a:p>
            <a:pPr eaLnBrk="1" hangingPunct="1">
              <a:lnSpc>
                <a:spcPct val="90000"/>
              </a:lnSpc>
              <a:buFont typeface="Wingdings" pitchFamily="2" charset="2"/>
              <a:buNone/>
            </a:pPr>
            <a:endParaRPr lang="en-US" sz="2800" smtClean="0"/>
          </a:p>
          <a:p>
            <a:pPr eaLnBrk="1" hangingPunct="1">
              <a:lnSpc>
                <a:spcPct val="90000"/>
              </a:lnSpc>
              <a:buFont typeface="Wingdings" pitchFamily="2" charset="2"/>
              <a:buNone/>
            </a:pPr>
            <a:r>
              <a:rPr lang="en-US" sz="2800" smtClean="0"/>
              <a:t>Staf yang ditugasi:</a:t>
            </a:r>
          </a:p>
          <a:p>
            <a:pPr eaLnBrk="1" hangingPunct="1">
              <a:lnSpc>
                <a:spcPct val="90000"/>
              </a:lnSpc>
            </a:pPr>
            <a:r>
              <a:rPr lang="en-US" sz="2800" smtClean="0"/>
              <a:t>Administrator</a:t>
            </a:r>
          </a:p>
          <a:p>
            <a:pPr eaLnBrk="1" hangingPunct="1">
              <a:lnSpc>
                <a:spcPct val="90000"/>
              </a:lnSpc>
            </a:pPr>
            <a:r>
              <a:rPr lang="en-US" sz="2800" smtClean="0"/>
              <a:t>IT technical support</a:t>
            </a:r>
          </a:p>
          <a:p>
            <a:pPr eaLnBrk="1" hangingPunct="1">
              <a:lnSpc>
                <a:spcPct val="90000"/>
              </a:lnSpc>
            </a:pPr>
            <a:r>
              <a:rPr lang="en-US" sz="2800" smtClean="0"/>
              <a:t>Provider jaringan</a:t>
            </a:r>
          </a:p>
        </p:txBody>
      </p:sp>
    </p:spTree>
    <p:extLst>
      <p:ext uri="{BB962C8B-B14F-4D97-AF65-F5344CB8AC3E}">
        <p14:creationId xmlns:p14="http://schemas.microsoft.com/office/powerpoint/2010/main" val="7743233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mtClean="0"/>
              <a:t>Koreksi Kesalahan Sistem</a:t>
            </a:r>
          </a:p>
        </p:txBody>
      </p:sp>
      <p:sp>
        <p:nvSpPr>
          <p:cNvPr id="131075" name="Rectangle 3"/>
          <p:cNvSpPr>
            <a:spLocks noGrp="1" noChangeArrowheads="1"/>
          </p:cNvSpPr>
          <p:nvPr>
            <p:ph type="body" idx="1"/>
          </p:nvPr>
        </p:nvSpPr>
        <p:spPr/>
        <p:txBody>
          <a:bodyPr/>
          <a:lstStyle/>
          <a:p>
            <a:pPr eaLnBrk="1" hangingPunct="1"/>
            <a:r>
              <a:rPr lang="en-US" smtClean="0"/>
              <a:t>Memeriksa log sistem</a:t>
            </a:r>
          </a:p>
          <a:p>
            <a:pPr eaLnBrk="1" hangingPunct="1"/>
            <a:r>
              <a:rPr lang="en-US" smtClean="0"/>
              <a:t>Melakukan pencarian kesalahan</a:t>
            </a:r>
          </a:p>
          <a:p>
            <a:pPr eaLnBrk="1" hangingPunct="1"/>
            <a:r>
              <a:rPr lang="en-US" smtClean="0"/>
              <a:t>Membenahi dan membetulkan sistem yang salah</a:t>
            </a:r>
          </a:p>
        </p:txBody>
      </p:sp>
    </p:spTree>
    <p:extLst>
      <p:ext uri="{BB962C8B-B14F-4D97-AF65-F5344CB8AC3E}">
        <p14:creationId xmlns:p14="http://schemas.microsoft.com/office/powerpoint/2010/main" val="28967497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Pengembangan Sistem</a:t>
            </a:r>
          </a:p>
        </p:txBody>
      </p:sp>
      <p:sp>
        <p:nvSpPr>
          <p:cNvPr id="132099" name="Rectangle 3"/>
          <p:cNvSpPr>
            <a:spLocks noGrp="1" noChangeArrowheads="1"/>
          </p:cNvSpPr>
          <p:nvPr>
            <p:ph type="body" idx="1"/>
          </p:nvPr>
        </p:nvSpPr>
        <p:spPr/>
        <p:txBody>
          <a:bodyPr/>
          <a:lstStyle/>
          <a:p>
            <a:pPr eaLnBrk="1" hangingPunct="1"/>
            <a:r>
              <a:rPr lang="en-US" smtClean="0"/>
              <a:t>Menilai kelayakan sistem</a:t>
            </a:r>
          </a:p>
          <a:p>
            <a:pPr eaLnBrk="1" hangingPunct="1"/>
            <a:r>
              <a:rPr lang="en-US" smtClean="0"/>
              <a:t>Memperbaharui seluruh komponen dalam sistem</a:t>
            </a:r>
          </a:p>
          <a:p>
            <a:pPr eaLnBrk="1" hangingPunct="1"/>
            <a:r>
              <a:rPr lang="en-US" smtClean="0"/>
              <a:t>Menyelaraskan dengan standarisasi teknologi yang baru</a:t>
            </a:r>
          </a:p>
        </p:txBody>
      </p:sp>
    </p:spTree>
    <p:extLst>
      <p:ext uri="{BB962C8B-B14F-4D97-AF65-F5344CB8AC3E}">
        <p14:creationId xmlns:p14="http://schemas.microsoft.com/office/powerpoint/2010/main" val="189456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sv-SE" smtClean="0"/>
              <a:t>Instalasi Jaringan</a:t>
            </a:r>
            <a:endParaRPr lang="en-US" smtClean="0"/>
          </a:p>
        </p:txBody>
      </p:sp>
      <p:sp>
        <p:nvSpPr>
          <p:cNvPr id="13315" name="Rectangle 3"/>
          <p:cNvSpPr>
            <a:spLocks noGrp="1" noChangeArrowheads="1"/>
          </p:cNvSpPr>
          <p:nvPr>
            <p:ph type="body" idx="1"/>
          </p:nvPr>
        </p:nvSpPr>
        <p:spPr/>
        <p:txBody>
          <a:bodyPr/>
          <a:lstStyle/>
          <a:p>
            <a:pPr eaLnBrk="1" hangingPunct="1"/>
            <a:r>
              <a:rPr lang="sv-SE" smtClean="0"/>
              <a:t>harus memiliki komputer Server dan Workstation,</a:t>
            </a:r>
            <a:r>
              <a:rPr lang="en-US" smtClean="0"/>
              <a:t> </a:t>
            </a:r>
          </a:p>
          <a:p>
            <a:pPr eaLnBrk="1" hangingPunct="1"/>
            <a:r>
              <a:rPr lang="sv-SE" smtClean="0"/>
              <a:t>diperlukan perangkat keras lain yang mendukung jaringan tersebut</a:t>
            </a:r>
            <a:r>
              <a:rPr lang="en-US" smtClean="0"/>
              <a:t> </a:t>
            </a:r>
          </a:p>
          <a:p>
            <a:pPr eaLnBrk="1" hangingPunct="1"/>
            <a:r>
              <a:rPr lang="sv-SE" smtClean="0"/>
              <a:t>sistem operasi harus diinstal agar jaringan dapat berfungsi dengan baik</a:t>
            </a:r>
            <a:r>
              <a:rPr lang="en-US" smtClean="0"/>
              <a:t> </a:t>
            </a:r>
          </a:p>
        </p:txBody>
      </p:sp>
    </p:spTree>
    <p:extLst>
      <p:ext uri="{BB962C8B-B14F-4D97-AF65-F5344CB8AC3E}">
        <p14:creationId xmlns:p14="http://schemas.microsoft.com/office/powerpoint/2010/main" val="229270428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mtClean="0"/>
              <a:t>Dampak </a:t>
            </a:r>
          </a:p>
        </p:txBody>
      </p:sp>
      <p:sp>
        <p:nvSpPr>
          <p:cNvPr id="13312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400" smtClean="0"/>
              <a:t>	Contoh dampak terhadap basis pengguna antara lain adalah sebagai berikut:</a:t>
            </a:r>
          </a:p>
          <a:p>
            <a:pPr eaLnBrk="1" hangingPunct="1">
              <a:lnSpc>
                <a:spcPct val="90000"/>
              </a:lnSpc>
            </a:pPr>
            <a:r>
              <a:rPr lang="en-US" sz="2400" smtClean="0"/>
              <a:t>Pemadaman jaringan sementara waktu</a:t>
            </a:r>
          </a:p>
          <a:p>
            <a:pPr eaLnBrk="1" hangingPunct="1">
              <a:lnSpc>
                <a:spcPct val="90000"/>
              </a:lnSpc>
            </a:pPr>
            <a:r>
              <a:rPr lang="en-US" sz="2400" smtClean="0"/>
              <a:t>User akan off-line sementara waktu</a:t>
            </a:r>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	Sedangkan perubahan yang terjadi ketika terjadi migrasi dari jaringan kabel ke jaringan nirkabel antara lain adalah sebagai berikut:</a:t>
            </a:r>
          </a:p>
          <a:p>
            <a:pPr eaLnBrk="1" hangingPunct="1">
              <a:lnSpc>
                <a:spcPct val="90000"/>
              </a:lnSpc>
            </a:pPr>
            <a:r>
              <a:rPr lang="en-US" sz="2400" smtClean="0"/>
              <a:t>Perubahan perangkat jaringan</a:t>
            </a:r>
          </a:p>
          <a:p>
            <a:pPr eaLnBrk="1" hangingPunct="1">
              <a:lnSpc>
                <a:spcPct val="90000"/>
              </a:lnSpc>
            </a:pPr>
            <a:r>
              <a:rPr lang="en-US" sz="2400" smtClean="0"/>
              <a:t>Perubahan kecepatan data</a:t>
            </a:r>
          </a:p>
        </p:txBody>
      </p:sp>
    </p:spTree>
    <p:extLst>
      <p:ext uri="{BB962C8B-B14F-4D97-AF65-F5344CB8AC3E}">
        <p14:creationId xmlns:p14="http://schemas.microsoft.com/office/powerpoint/2010/main" val="261320999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ChangeArrowheads="1"/>
          </p:cNvSpPr>
          <p:nvPr>
            <p:ph type="ctrTitle"/>
          </p:nvPr>
        </p:nvSpPr>
        <p:spPr/>
        <p:txBody>
          <a:bodyPr/>
          <a:lstStyle/>
          <a:p>
            <a:pPr eaLnBrk="1" hangingPunct="1"/>
            <a:r>
              <a:rPr lang="en-US" sz="4600" smtClean="0"/>
              <a:t>Bab 17.</a:t>
            </a:r>
            <a:br>
              <a:rPr lang="en-US" sz="4600" smtClean="0"/>
            </a:br>
            <a:r>
              <a:rPr lang="en-US" sz="4600" smtClean="0"/>
              <a:t>Penyimpanan dan Back Up </a:t>
            </a:r>
          </a:p>
        </p:txBody>
      </p:sp>
      <p:sp>
        <p:nvSpPr>
          <p:cNvPr id="134147"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6876023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mtClean="0"/>
              <a:t>Penyimpanan</a:t>
            </a:r>
          </a:p>
        </p:txBody>
      </p:sp>
      <p:sp>
        <p:nvSpPr>
          <p:cNvPr id="135171" name="Rectangle 3"/>
          <p:cNvSpPr>
            <a:spLocks noGrp="1" noChangeArrowheads="1"/>
          </p:cNvSpPr>
          <p:nvPr>
            <p:ph type="body" idx="1"/>
          </p:nvPr>
        </p:nvSpPr>
        <p:spPr/>
        <p:txBody>
          <a:bodyPr/>
          <a:lstStyle/>
          <a:p>
            <a:pPr eaLnBrk="1" hangingPunct="1"/>
            <a:r>
              <a:rPr lang="en-US" smtClean="0"/>
              <a:t>Penyimpanan dokumentasi tiap user</a:t>
            </a:r>
          </a:p>
          <a:p>
            <a:pPr eaLnBrk="1" hangingPunct="1"/>
            <a:r>
              <a:rPr lang="en-US" smtClean="0"/>
              <a:t>Penyimpanan data</a:t>
            </a:r>
          </a:p>
          <a:p>
            <a:pPr eaLnBrk="1" hangingPunct="1"/>
            <a:r>
              <a:rPr lang="en-US" smtClean="0"/>
              <a:t>Penyimpanan program</a:t>
            </a:r>
          </a:p>
          <a:p>
            <a:pPr eaLnBrk="1" hangingPunct="1"/>
            <a:r>
              <a:rPr lang="en-US" smtClean="0"/>
              <a:t>Penyimpanan komponen dari sistem</a:t>
            </a:r>
          </a:p>
        </p:txBody>
      </p:sp>
    </p:spTree>
    <p:extLst>
      <p:ext uri="{BB962C8B-B14F-4D97-AF65-F5344CB8AC3E}">
        <p14:creationId xmlns:p14="http://schemas.microsoft.com/office/powerpoint/2010/main" val="40782015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z="4000" smtClean="0"/>
              <a:t>Perubahan atau pengembangan pada penyimpanan. </a:t>
            </a:r>
          </a:p>
        </p:txBody>
      </p:sp>
      <p:sp>
        <p:nvSpPr>
          <p:cNvPr id="136195" name="Rectangle 3"/>
          <p:cNvSpPr>
            <a:spLocks noGrp="1" noChangeArrowheads="1"/>
          </p:cNvSpPr>
          <p:nvPr>
            <p:ph type="body" idx="1"/>
          </p:nvPr>
        </p:nvSpPr>
        <p:spPr/>
        <p:txBody>
          <a:bodyPr/>
          <a:lstStyle/>
          <a:p>
            <a:pPr eaLnBrk="1" hangingPunct="1">
              <a:lnSpc>
                <a:spcPct val="90000"/>
              </a:lnSpc>
            </a:pPr>
            <a:r>
              <a:rPr lang="en-US" sz="2800" smtClean="0"/>
              <a:t>Perubahan kapasitas dari storage tersebut</a:t>
            </a:r>
          </a:p>
          <a:p>
            <a:pPr eaLnBrk="1" hangingPunct="1">
              <a:lnSpc>
                <a:spcPct val="90000"/>
              </a:lnSpc>
            </a:pPr>
            <a:r>
              <a:rPr lang="en-US" sz="2800" smtClean="0"/>
              <a:t>Perubahan letak dari storage tersebut</a:t>
            </a:r>
          </a:p>
          <a:p>
            <a:pPr eaLnBrk="1" hangingPunct="1">
              <a:lnSpc>
                <a:spcPct val="90000"/>
              </a:lnSpc>
              <a:buFont typeface="Wingdings" pitchFamily="2" charset="2"/>
              <a:buNone/>
            </a:pPr>
            <a:endParaRPr lang="en-US" sz="2800" smtClean="0"/>
          </a:p>
          <a:p>
            <a:pPr eaLnBrk="1" hangingPunct="1">
              <a:lnSpc>
                <a:spcPct val="90000"/>
              </a:lnSpc>
              <a:buFont typeface="Wingdings" pitchFamily="2" charset="2"/>
              <a:buNone/>
            </a:pPr>
            <a:r>
              <a:rPr lang="en-US" sz="2800" smtClean="0"/>
              <a:t>Dampak:</a:t>
            </a:r>
          </a:p>
          <a:p>
            <a:pPr eaLnBrk="1" hangingPunct="1">
              <a:lnSpc>
                <a:spcPct val="90000"/>
              </a:lnSpc>
            </a:pPr>
            <a:r>
              <a:rPr lang="en-US" sz="2800" smtClean="0"/>
              <a:t>Jaringan akan dimatikan dan down dalam beberapa saat</a:t>
            </a:r>
          </a:p>
          <a:p>
            <a:pPr eaLnBrk="1" hangingPunct="1">
              <a:lnSpc>
                <a:spcPct val="90000"/>
              </a:lnSpc>
            </a:pPr>
            <a:r>
              <a:rPr lang="en-US" sz="2800" smtClean="0"/>
              <a:t>Alamat dari storage akan dikonfigurasi ulang (untuk perubahan letak storage)</a:t>
            </a:r>
          </a:p>
        </p:txBody>
      </p:sp>
    </p:spTree>
    <p:extLst>
      <p:ext uri="{BB962C8B-B14F-4D97-AF65-F5344CB8AC3E}">
        <p14:creationId xmlns:p14="http://schemas.microsoft.com/office/powerpoint/2010/main" val="9286700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z="4000" smtClean="0"/>
              <a:t>Penyimpanan dengan jaringan</a:t>
            </a:r>
          </a:p>
        </p:txBody>
      </p:sp>
      <p:sp>
        <p:nvSpPr>
          <p:cNvPr id="137219" name="Rectangle 3"/>
          <p:cNvSpPr>
            <a:spLocks noGrp="1" noChangeArrowheads="1"/>
          </p:cNvSpPr>
          <p:nvPr>
            <p:ph type="body" idx="1"/>
          </p:nvPr>
        </p:nvSpPr>
        <p:spPr/>
        <p:txBody>
          <a:bodyPr/>
          <a:lstStyle/>
          <a:p>
            <a:pPr eaLnBrk="1" hangingPunct="1"/>
            <a:r>
              <a:rPr lang="en-US" smtClean="0"/>
              <a:t>Penyimpanan juga dapat dilakukan melalui jaringan berbasis IP. </a:t>
            </a:r>
          </a:p>
          <a:p>
            <a:pPr eaLnBrk="1" hangingPunct="1"/>
            <a:r>
              <a:rPr lang="en-US" smtClean="0"/>
              <a:t>Salah satu keuntungan dari network storage berbasis IP adalah membuat pelanggan dapat memilih arsitektur penyimpanan baik tersebar (distributed), maupun terpusat (centralized).</a:t>
            </a:r>
          </a:p>
        </p:txBody>
      </p:sp>
    </p:spTree>
    <p:extLst>
      <p:ext uri="{BB962C8B-B14F-4D97-AF65-F5344CB8AC3E}">
        <p14:creationId xmlns:p14="http://schemas.microsoft.com/office/powerpoint/2010/main" val="32173494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mtClean="0"/>
              <a:t>Back-Up</a:t>
            </a:r>
          </a:p>
        </p:txBody>
      </p:sp>
      <p:sp>
        <p:nvSpPr>
          <p:cNvPr id="138243" name="Rectangle 3"/>
          <p:cNvSpPr>
            <a:spLocks noGrp="1" noChangeArrowheads="1"/>
          </p:cNvSpPr>
          <p:nvPr>
            <p:ph type="body" idx="1"/>
          </p:nvPr>
        </p:nvSpPr>
        <p:spPr/>
        <p:txBody>
          <a:bodyPr/>
          <a:lstStyle/>
          <a:p>
            <a:pPr eaLnBrk="1" hangingPunct="1">
              <a:lnSpc>
                <a:spcPct val="80000"/>
              </a:lnSpc>
            </a:pPr>
            <a:r>
              <a:rPr lang="en-US" sz="2800" smtClean="0"/>
              <a:t>mengantisipasi terjadinya perubahan yang terjadi pada storage </a:t>
            </a:r>
          </a:p>
          <a:p>
            <a:pPr eaLnBrk="1" hangingPunct="1">
              <a:lnSpc>
                <a:spcPct val="80000"/>
              </a:lnSpc>
            </a:pPr>
            <a:r>
              <a:rPr lang="en-US" sz="2800" smtClean="0"/>
              <a:t>membuat salinan atau copy terhadap data dan informasi yang terdapat pada storage ke media tertentu </a:t>
            </a:r>
          </a:p>
          <a:p>
            <a:pPr lvl="1" eaLnBrk="1" hangingPunct="1">
              <a:lnSpc>
                <a:spcPct val="80000"/>
              </a:lnSpc>
            </a:pPr>
            <a:r>
              <a:rPr lang="en-US" sz="2400" smtClean="0"/>
              <a:t>Hard Disk Eksternal</a:t>
            </a:r>
          </a:p>
          <a:p>
            <a:pPr lvl="1" eaLnBrk="1" hangingPunct="1">
              <a:lnSpc>
                <a:spcPct val="80000"/>
              </a:lnSpc>
            </a:pPr>
            <a:r>
              <a:rPr lang="en-US" sz="2400" smtClean="0"/>
              <a:t>Flash Disk</a:t>
            </a:r>
          </a:p>
          <a:p>
            <a:pPr lvl="1" eaLnBrk="1" hangingPunct="1">
              <a:lnSpc>
                <a:spcPct val="80000"/>
              </a:lnSpc>
            </a:pPr>
            <a:r>
              <a:rPr lang="en-US" sz="2400" smtClean="0"/>
              <a:t>CD / DVD</a:t>
            </a:r>
          </a:p>
          <a:p>
            <a:pPr lvl="1" eaLnBrk="1" hangingPunct="1">
              <a:lnSpc>
                <a:spcPct val="80000"/>
              </a:lnSpc>
            </a:pPr>
            <a:r>
              <a:rPr lang="en-US" sz="2400" smtClean="0"/>
              <a:t>Floppy Disk</a:t>
            </a:r>
          </a:p>
          <a:p>
            <a:pPr lvl="1" eaLnBrk="1" hangingPunct="1">
              <a:lnSpc>
                <a:spcPct val="80000"/>
              </a:lnSpc>
            </a:pPr>
            <a:r>
              <a:rPr lang="en-US" sz="2400" smtClean="0"/>
              <a:t>Lain–lain </a:t>
            </a:r>
          </a:p>
        </p:txBody>
      </p:sp>
    </p:spTree>
    <p:extLst>
      <p:ext uri="{BB962C8B-B14F-4D97-AF65-F5344CB8AC3E}">
        <p14:creationId xmlns:p14="http://schemas.microsoft.com/office/powerpoint/2010/main" val="19417528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mtClean="0"/>
              <a:t>Proses Back-up</a:t>
            </a:r>
          </a:p>
        </p:txBody>
      </p:sp>
      <p:sp>
        <p:nvSpPr>
          <p:cNvPr id="139267" name="Rectangle 3"/>
          <p:cNvSpPr>
            <a:spLocks noGrp="1" noChangeArrowheads="1"/>
          </p:cNvSpPr>
          <p:nvPr>
            <p:ph type="body" idx="1"/>
          </p:nvPr>
        </p:nvSpPr>
        <p:spPr/>
        <p:txBody>
          <a:bodyPr/>
          <a:lstStyle/>
          <a:p>
            <a:pPr eaLnBrk="1" hangingPunct="1"/>
            <a:r>
              <a:rPr lang="en-US" smtClean="0"/>
              <a:t>Memilih data yang akan di back-up</a:t>
            </a:r>
          </a:p>
          <a:p>
            <a:pPr eaLnBrk="1" hangingPunct="1"/>
            <a:r>
              <a:rPr lang="en-US" smtClean="0"/>
              <a:t>Menghubungkan dengan media penyimpanan (strorage)</a:t>
            </a:r>
          </a:p>
          <a:p>
            <a:pPr eaLnBrk="1" hangingPunct="1"/>
            <a:r>
              <a:rPr lang="en-US" smtClean="0"/>
              <a:t>Pemilihan media penyimpanan untuk back-up</a:t>
            </a:r>
          </a:p>
        </p:txBody>
      </p:sp>
    </p:spTree>
    <p:extLst>
      <p:ext uri="{BB962C8B-B14F-4D97-AF65-F5344CB8AC3E}">
        <p14:creationId xmlns:p14="http://schemas.microsoft.com/office/powerpoint/2010/main" val="9776497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t>Back-up melalui jaringan </a:t>
            </a:r>
          </a:p>
        </p:txBody>
      </p:sp>
      <p:sp>
        <p:nvSpPr>
          <p:cNvPr id="140291" name="Rectangle 3"/>
          <p:cNvSpPr>
            <a:spLocks noGrp="1" noChangeArrowheads="1"/>
          </p:cNvSpPr>
          <p:nvPr>
            <p:ph type="body" sz="half" idx="1"/>
          </p:nvPr>
        </p:nvSpPr>
        <p:spPr/>
        <p:txBody>
          <a:bodyPr/>
          <a:lstStyle/>
          <a:p>
            <a:pPr eaLnBrk="1" hangingPunct="1"/>
            <a:r>
              <a:rPr lang="en-US" sz="2800" smtClean="0"/>
              <a:t>Network Attached Storage</a:t>
            </a:r>
          </a:p>
          <a:p>
            <a:pPr eaLnBrk="1" hangingPunct="1">
              <a:buFont typeface="Wingdings" pitchFamily="2" charset="2"/>
              <a:buNone/>
            </a:pPr>
            <a:endParaRPr lang="en-US" sz="2800" smtClean="0"/>
          </a:p>
          <a:p>
            <a:pPr eaLnBrk="1" hangingPunct="1"/>
            <a:r>
              <a:rPr lang="en-US" sz="2800" smtClean="0"/>
              <a:t>Storage Area Network</a:t>
            </a:r>
          </a:p>
        </p:txBody>
      </p:sp>
      <p:pic>
        <p:nvPicPr>
          <p:cNvPr id="140292" name="Picture 4" descr="san-nas-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2349500"/>
            <a:ext cx="3290887"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45779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mtClean="0"/>
              <a:t>Restore</a:t>
            </a:r>
          </a:p>
        </p:txBody>
      </p:sp>
      <p:sp>
        <p:nvSpPr>
          <p:cNvPr id="141315" name="Rectangle 3"/>
          <p:cNvSpPr>
            <a:spLocks noGrp="1" noChangeArrowheads="1"/>
          </p:cNvSpPr>
          <p:nvPr>
            <p:ph type="body" idx="1"/>
          </p:nvPr>
        </p:nvSpPr>
        <p:spPr/>
        <p:txBody>
          <a:bodyPr/>
          <a:lstStyle/>
          <a:p>
            <a:pPr eaLnBrk="1" hangingPunct="1">
              <a:lnSpc>
                <a:spcPct val="90000"/>
              </a:lnSpc>
            </a:pPr>
            <a:r>
              <a:rPr lang="en-US" smtClean="0"/>
              <a:t>sistem yang berguna untuk mengembalikan suatu komputer ke suatu keadaan sebelumnya tanpa kehilangan data-data penting (seperti dokumen word,email dll) sesuai dengan restore point yang ditandai. </a:t>
            </a:r>
          </a:p>
          <a:p>
            <a:pPr eaLnBrk="1" hangingPunct="1">
              <a:lnSpc>
                <a:spcPct val="90000"/>
              </a:lnSpc>
            </a:pPr>
            <a:r>
              <a:rPr lang="sv-SE" smtClean="0"/>
              <a:t>Restore point adalah Representasi kondisi waktu data tertentu dari suatu komputer</a:t>
            </a:r>
            <a:endParaRPr lang="en-US" smtClean="0"/>
          </a:p>
        </p:txBody>
      </p:sp>
    </p:spTree>
    <p:extLst>
      <p:ext uri="{BB962C8B-B14F-4D97-AF65-F5344CB8AC3E}">
        <p14:creationId xmlns:p14="http://schemas.microsoft.com/office/powerpoint/2010/main" val="38368399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4000" smtClean="0"/>
              <a:t>Back-Up pada Windows Server 2003</a:t>
            </a:r>
          </a:p>
        </p:txBody>
      </p:sp>
      <p:sp>
        <p:nvSpPr>
          <p:cNvPr id="142339" name="Rectangle 3"/>
          <p:cNvSpPr>
            <a:spLocks noGrp="1" noChangeArrowheads="1"/>
          </p:cNvSpPr>
          <p:nvPr>
            <p:ph type="body" idx="1"/>
          </p:nvPr>
        </p:nvSpPr>
        <p:spPr/>
        <p:txBody>
          <a:bodyPr/>
          <a:lstStyle/>
          <a:p>
            <a:pPr algn="just" eaLnBrk="1" hangingPunct="1"/>
            <a:r>
              <a:rPr lang="en-US" b="1" smtClean="0"/>
              <a:t>Back-up Data</a:t>
            </a:r>
          </a:p>
          <a:p>
            <a:pPr algn="just" eaLnBrk="1" hangingPunct="1"/>
            <a:r>
              <a:rPr lang="en-US" b="1" smtClean="0"/>
              <a:t>Restore Data</a:t>
            </a:r>
          </a:p>
          <a:p>
            <a:pPr algn="just" eaLnBrk="1" hangingPunct="1"/>
            <a:r>
              <a:rPr lang="en-US" b="1" smtClean="0"/>
              <a:t>Penjadwalan Back-Up</a:t>
            </a:r>
          </a:p>
          <a:p>
            <a:pPr algn="just" eaLnBrk="1" hangingPunct="1"/>
            <a:r>
              <a:rPr lang="en-US" b="1" smtClean="0"/>
              <a:t>Melihat Jadwal Back-up</a:t>
            </a:r>
          </a:p>
          <a:p>
            <a:pPr algn="just" eaLnBrk="1" hangingPunct="1"/>
            <a:r>
              <a:rPr lang="en-US" b="1" smtClean="0"/>
              <a:t>Automated System Recovery</a:t>
            </a:r>
          </a:p>
          <a:p>
            <a:pPr eaLnBrk="1" hangingPunct="1"/>
            <a:endParaRPr lang="en-US" smtClean="0"/>
          </a:p>
        </p:txBody>
      </p:sp>
    </p:spTree>
    <p:extLst>
      <p:ext uri="{BB962C8B-B14F-4D97-AF65-F5344CB8AC3E}">
        <p14:creationId xmlns:p14="http://schemas.microsoft.com/office/powerpoint/2010/main" val="652040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v-SE" sz="4000" smtClean="0"/>
              <a:t>Keperluan Pembuatan Jaringan</a:t>
            </a:r>
            <a:endParaRPr lang="en-US" sz="4000" smtClean="0"/>
          </a:p>
        </p:txBody>
      </p:sp>
      <p:sp>
        <p:nvSpPr>
          <p:cNvPr id="14339" name="Rectangle 3"/>
          <p:cNvSpPr>
            <a:spLocks noGrp="1" noChangeArrowheads="1"/>
          </p:cNvSpPr>
          <p:nvPr>
            <p:ph type="body" idx="1"/>
          </p:nvPr>
        </p:nvSpPr>
        <p:spPr/>
        <p:txBody>
          <a:bodyPr/>
          <a:lstStyle/>
          <a:p>
            <a:pPr eaLnBrk="1" hangingPunct="1">
              <a:lnSpc>
                <a:spcPct val="80000"/>
              </a:lnSpc>
            </a:pPr>
            <a:r>
              <a:rPr lang="sv-SE" sz="2000" smtClean="0"/>
              <a:t>server</a:t>
            </a:r>
            <a:r>
              <a:rPr lang="en-US" sz="2000" smtClean="0"/>
              <a:t> </a:t>
            </a:r>
          </a:p>
          <a:p>
            <a:pPr eaLnBrk="1" hangingPunct="1">
              <a:lnSpc>
                <a:spcPct val="80000"/>
              </a:lnSpc>
            </a:pPr>
            <a:r>
              <a:rPr lang="sv-SE" sz="2000" smtClean="0"/>
              <a:t>workstation</a:t>
            </a:r>
            <a:r>
              <a:rPr lang="en-US" sz="2000" smtClean="0"/>
              <a:t> </a:t>
            </a:r>
          </a:p>
          <a:p>
            <a:pPr eaLnBrk="1" hangingPunct="1">
              <a:lnSpc>
                <a:spcPct val="80000"/>
              </a:lnSpc>
            </a:pPr>
            <a:r>
              <a:rPr lang="sv-SE" sz="2000" smtClean="0"/>
              <a:t>NIC (Network Interface Card)</a:t>
            </a:r>
          </a:p>
          <a:p>
            <a:pPr eaLnBrk="1" hangingPunct="1">
              <a:lnSpc>
                <a:spcPct val="80000"/>
              </a:lnSpc>
            </a:pPr>
            <a:r>
              <a:rPr lang="sv-SE" sz="2000" smtClean="0"/>
              <a:t>Wireless LAN</a:t>
            </a:r>
          </a:p>
          <a:p>
            <a:pPr eaLnBrk="1" hangingPunct="1">
              <a:lnSpc>
                <a:spcPct val="80000"/>
              </a:lnSpc>
            </a:pPr>
            <a:r>
              <a:rPr lang="sv-SE" sz="2000" smtClean="0"/>
              <a:t>HUB atau Switch</a:t>
            </a:r>
          </a:p>
          <a:p>
            <a:pPr eaLnBrk="1" hangingPunct="1">
              <a:lnSpc>
                <a:spcPct val="80000"/>
              </a:lnSpc>
            </a:pPr>
            <a:r>
              <a:rPr lang="sv-SE" sz="2000" smtClean="0"/>
              <a:t>Switch Wireless</a:t>
            </a:r>
          </a:p>
          <a:p>
            <a:pPr eaLnBrk="1" hangingPunct="1">
              <a:lnSpc>
                <a:spcPct val="80000"/>
              </a:lnSpc>
            </a:pPr>
            <a:r>
              <a:rPr lang="sv-SE" sz="2000" smtClean="0"/>
              <a:t>Kabel UTP</a:t>
            </a:r>
          </a:p>
          <a:p>
            <a:pPr eaLnBrk="1" hangingPunct="1">
              <a:lnSpc>
                <a:spcPct val="80000"/>
              </a:lnSpc>
            </a:pPr>
            <a:r>
              <a:rPr lang="sv-SE" sz="2000" smtClean="0"/>
              <a:t>Kabel Telepon</a:t>
            </a:r>
          </a:p>
          <a:p>
            <a:pPr eaLnBrk="1" hangingPunct="1">
              <a:lnSpc>
                <a:spcPct val="80000"/>
              </a:lnSpc>
            </a:pPr>
            <a:r>
              <a:rPr lang="sv-SE" sz="2000" smtClean="0"/>
              <a:t>Connector RJ45 dan RJ11</a:t>
            </a:r>
          </a:p>
          <a:p>
            <a:pPr eaLnBrk="1" hangingPunct="1">
              <a:lnSpc>
                <a:spcPct val="80000"/>
              </a:lnSpc>
            </a:pPr>
            <a:r>
              <a:rPr lang="sv-SE" sz="2000" smtClean="0"/>
              <a:t>VDSL Converter</a:t>
            </a:r>
          </a:p>
          <a:p>
            <a:pPr eaLnBrk="1" hangingPunct="1">
              <a:lnSpc>
                <a:spcPct val="80000"/>
              </a:lnSpc>
            </a:pPr>
            <a:r>
              <a:rPr lang="sv-SE" sz="2000" smtClean="0"/>
              <a:t>UPS jika diperlukan</a:t>
            </a:r>
            <a:endParaRPr lang="en-US" sz="2000" smtClean="0"/>
          </a:p>
        </p:txBody>
      </p:sp>
    </p:spTree>
    <p:extLst>
      <p:ext uri="{BB962C8B-B14F-4D97-AF65-F5344CB8AC3E}">
        <p14:creationId xmlns:p14="http://schemas.microsoft.com/office/powerpoint/2010/main" val="293779905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ctrTitle"/>
          </p:nvPr>
        </p:nvSpPr>
        <p:spPr/>
        <p:txBody>
          <a:bodyPr/>
          <a:lstStyle/>
          <a:p>
            <a:pPr eaLnBrk="1" hangingPunct="1"/>
            <a:r>
              <a:rPr lang="en-US" sz="4600" smtClean="0"/>
              <a:t>Bab 18.</a:t>
            </a:r>
            <a:br>
              <a:rPr lang="en-US" sz="4600" smtClean="0"/>
            </a:br>
            <a:r>
              <a:rPr lang="en-US" sz="4600" smtClean="0"/>
              <a:t>Penanganan Masalah Jaringan</a:t>
            </a:r>
          </a:p>
        </p:txBody>
      </p:sp>
      <p:sp>
        <p:nvSpPr>
          <p:cNvPr id="143363"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31033669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smtClean="0"/>
              <a:t>Disaster Recovery System</a:t>
            </a:r>
          </a:p>
        </p:txBody>
      </p:sp>
      <p:sp>
        <p:nvSpPr>
          <p:cNvPr id="144387" name="Rectangle 3"/>
          <p:cNvSpPr>
            <a:spLocks noGrp="1" noChangeArrowheads="1"/>
          </p:cNvSpPr>
          <p:nvPr>
            <p:ph type="body" idx="1"/>
          </p:nvPr>
        </p:nvSpPr>
        <p:spPr/>
        <p:txBody>
          <a:bodyPr/>
          <a:lstStyle/>
          <a:p>
            <a:pPr eaLnBrk="1" hangingPunct="1">
              <a:lnSpc>
                <a:spcPct val="90000"/>
              </a:lnSpc>
            </a:pPr>
            <a:r>
              <a:rPr lang="en-US" smtClean="0"/>
              <a:t>sistem yang dijalankan ketika terjadi masalah yang disebabkan oleh suatu bencana alam </a:t>
            </a:r>
          </a:p>
          <a:p>
            <a:pPr lvl="1" eaLnBrk="1" hangingPunct="1">
              <a:lnSpc>
                <a:spcPct val="90000"/>
              </a:lnSpc>
            </a:pPr>
            <a:r>
              <a:rPr lang="en-US" smtClean="0"/>
              <a:t>Gempa</a:t>
            </a:r>
          </a:p>
          <a:p>
            <a:pPr lvl="1" eaLnBrk="1" hangingPunct="1">
              <a:lnSpc>
                <a:spcPct val="90000"/>
              </a:lnSpc>
            </a:pPr>
            <a:r>
              <a:rPr lang="en-US" smtClean="0"/>
              <a:t>Tsunami</a:t>
            </a:r>
          </a:p>
          <a:p>
            <a:pPr lvl="1" eaLnBrk="1" hangingPunct="1">
              <a:lnSpc>
                <a:spcPct val="90000"/>
              </a:lnSpc>
            </a:pPr>
            <a:r>
              <a:rPr lang="en-US" smtClean="0"/>
              <a:t>Banjir</a:t>
            </a:r>
          </a:p>
          <a:p>
            <a:pPr lvl="1" eaLnBrk="1" hangingPunct="1">
              <a:lnSpc>
                <a:spcPct val="90000"/>
              </a:lnSpc>
            </a:pPr>
            <a:r>
              <a:rPr lang="en-US" smtClean="0"/>
              <a:t>Kebakaran</a:t>
            </a:r>
          </a:p>
          <a:p>
            <a:pPr lvl="1" eaLnBrk="1" hangingPunct="1">
              <a:lnSpc>
                <a:spcPct val="90000"/>
              </a:lnSpc>
            </a:pPr>
            <a:r>
              <a:rPr lang="en-US" smtClean="0"/>
              <a:t>Dan Lain Lain</a:t>
            </a:r>
          </a:p>
        </p:txBody>
      </p:sp>
    </p:spTree>
    <p:extLst>
      <p:ext uri="{BB962C8B-B14F-4D97-AF65-F5344CB8AC3E}">
        <p14:creationId xmlns:p14="http://schemas.microsoft.com/office/powerpoint/2010/main" val="5845407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smtClean="0"/>
              <a:t>Dampak Bencana</a:t>
            </a:r>
          </a:p>
        </p:txBody>
      </p:sp>
      <p:sp>
        <p:nvSpPr>
          <p:cNvPr id="145411" name="Rectangle 3"/>
          <p:cNvSpPr>
            <a:spLocks noGrp="1" noChangeArrowheads="1"/>
          </p:cNvSpPr>
          <p:nvPr>
            <p:ph type="body" idx="1"/>
          </p:nvPr>
        </p:nvSpPr>
        <p:spPr/>
        <p:txBody>
          <a:bodyPr/>
          <a:lstStyle/>
          <a:p>
            <a:pPr eaLnBrk="1" hangingPunct="1">
              <a:lnSpc>
                <a:spcPct val="80000"/>
              </a:lnSpc>
            </a:pPr>
            <a:r>
              <a:rPr lang="en-US" sz="2800" smtClean="0"/>
              <a:t>Semakin memperbesar keterlambatan suatu perusahaan dalam menyediakan jasa. Hal ini tentu saja akan membuat perusahaan kehilangan keuntungan yang tidak sedikit jumlahnya. </a:t>
            </a:r>
          </a:p>
          <a:p>
            <a:pPr eaLnBrk="1" hangingPunct="1">
              <a:lnSpc>
                <a:spcPct val="80000"/>
              </a:lnSpc>
            </a:pPr>
            <a:r>
              <a:rPr lang="en-US" sz="2800" smtClean="0"/>
              <a:t>Hilangnya data-data pelanggan dan perusahaan yang akan berdampak serius pada kelangsungan bisnis perusahaan ke depannya.</a:t>
            </a:r>
          </a:p>
          <a:p>
            <a:pPr eaLnBrk="1" hangingPunct="1">
              <a:lnSpc>
                <a:spcPct val="80000"/>
              </a:lnSpc>
            </a:pPr>
            <a:r>
              <a:rPr lang="en-US" sz="2800" smtClean="0"/>
              <a:t>Runtuhnya infrastruktur jaringan yang telah dibangun dengan biaya yang tidak sedikit.</a:t>
            </a:r>
          </a:p>
        </p:txBody>
      </p:sp>
    </p:spTree>
    <p:extLst>
      <p:ext uri="{BB962C8B-B14F-4D97-AF65-F5344CB8AC3E}">
        <p14:creationId xmlns:p14="http://schemas.microsoft.com/office/powerpoint/2010/main" val="28855829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sz="4000" smtClean="0"/>
              <a:t>Strategi dan Skenario Disaster Recovery Plan</a:t>
            </a:r>
          </a:p>
        </p:txBody>
      </p:sp>
      <p:sp>
        <p:nvSpPr>
          <p:cNvPr id="146435" name="Rectangle 3"/>
          <p:cNvSpPr>
            <a:spLocks noGrp="1" noChangeArrowheads="1"/>
          </p:cNvSpPr>
          <p:nvPr>
            <p:ph type="body" idx="1"/>
          </p:nvPr>
        </p:nvSpPr>
        <p:spPr/>
        <p:txBody>
          <a:bodyPr/>
          <a:lstStyle/>
          <a:p>
            <a:pPr eaLnBrk="1" hangingPunct="1"/>
            <a:r>
              <a:rPr lang="en-US" smtClean="0"/>
              <a:t>Memastikan keamanan para pekerja dan pengunjung atau pelanggan</a:t>
            </a:r>
          </a:p>
          <a:p>
            <a:pPr eaLnBrk="1" hangingPunct="1"/>
            <a:r>
              <a:rPr lang="en-US" smtClean="0"/>
              <a:t>Menata dan mem-back-up data-data perusahaan dengan baik</a:t>
            </a:r>
          </a:p>
          <a:p>
            <a:pPr eaLnBrk="1" hangingPunct="1"/>
            <a:r>
              <a:rPr lang="en-US" smtClean="0"/>
              <a:t>Melakukan pelatihan pada para pekerja secara periodik yang meliputi berbagai aspek.</a:t>
            </a:r>
          </a:p>
        </p:txBody>
      </p:sp>
    </p:spTree>
    <p:extLst>
      <p:ext uri="{BB962C8B-B14F-4D97-AF65-F5344CB8AC3E}">
        <p14:creationId xmlns:p14="http://schemas.microsoft.com/office/powerpoint/2010/main" val="6780486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smtClean="0"/>
              <a:t>Kegagalan Infrastruktur</a:t>
            </a:r>
          </a:p>
        </p:txBody>
      </p:sp>
      <p:sp>
        <p:nvSpPr>
          <p:cNvPr id="147459" name="Rectangle 3"/>
          <p:cNvSpPr>
            <a:spLocks noGrp="1" noChangeArrowheads="1"/>
          </p:cNvSpPr>
          <p:nvPr>
            <p:ph type="body" idx="1"/>
          </p:nvPr>
        </p:nvSpPr>
        <p:spPr/>
        <p:txBody>
          <a:bodyPr/>
          <a:lstStyle/>
          <a:p>
            <a:pPr eaLnBrk="1" hangingPunct="1"/>
            <a:r>
              <a:rPr lang="en-US" smtClean="0"/>
              <a:t>Sabotase dari pihak yang tidak bertanggung jawab</a:t>
            </a:r>
          </a:p>
          <a:p>
            <a:pPr eaLnBrk="1" hangingPunct="1"/>
            <a:r>
              <a:rPr lang="en-US" smtClean="0"/>
              <a:t>Kegagalan infrastruktur </a:t>
            </a:r>
          </a:p>
          <a:p>
            <a:pPr eaLnBrk="1" hangingPunct="1"/>
            <a:r>
              <a:rPr lang="en-US" smtClean="0"/>
              <a:t>Serangan para cracker ganas</a:t>
            </a:r>
          </a:p>
        </p:txBody>
      </p:sp>
    </p:spTree>
    <p:extLst>
      <p:ext uri="{BB962C8B-B14F-4D97-AF65-F5344CB8AC3E}">
        <p14:creationId xmlns:p14="http://schemas.microsoft.com/office/powerpoint/2010/main" val="22223996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sz="4000" smtClean="0"/>
              <a:t>Menangani suatu sistem yang crash </a:t>
            </a:r>
          </a:p>
        </p:txBody>
      </p:sp>
      <p:sp>
        <p:nvSpPr>
          <p:cNvPr id="148483" name="Rectangle 3"/>
          <p:cNvSpPr>
            <a:spLocks noGrp="1" noChangeArrowheads="1"/>
          </p:cNvSpPr>
          <p:nvPr>
            <p:ph type="body" idx="1"/>
          </p:nvPr>
        </p:nvSpPr>
        <p:spPr/>
        <p:txBody>
          <a:bodyPr/>
          <a:lstStyle/>
          <a:p>
            <a:pPr eaLnBrk="1" hangingPunct="1"/>
            <a:r>
              <a:rPr lang="en-US" smtClean="0"/>
              <a:t>Memeriksa letak kesalahan</a:t>
            </a:r>
          </a:p>
          <a:p>
            <a:pPr eaLnBrk="1" hangingPunct="1"/>
            <a:r>
              <a:rPr lang="en-US" smtClean="0"/>
              <a:t>Mengidentifikasi jenis kesalahan</a:t>
            </a:r>
          </a:p>
          <a:p>
            <a:pPr eaLnBrk="1" hangingPunct="1"/>
            <a:r>
              <a:rPr lang="en-US" smtClean="0"/>
              <a:t>Membetulkan kesalahan sesuai jenisnya</a:t>
            </a:r>
          </a:p>
          <a:p>
            <a:pPr eaLnBrk="1" hangingPunct="1"/>
            <a:r>
              <a:rPr lang="en-US" smtClean="0"/>
              <a:t>Membetulkan kesalahan sesuai jenisnya</a:t>
            </a:r>
          </a:p>
        </p:txBody>
      </p:sp>
    </p:spTree>
    <p:extLst>
      <p:ext uri="{BB962C8B-B14F-4D97-AF65-F5344CB8AC3E}">
        <p14:creationId xmlns:p14="http://schemas.microsoft.com/office/powerpoint/2010/main" val="206075365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smtClean="0"/>
              <a:t>Business Continuity Plan</a:t>
            </a:r>
          </a:p>
        </p:txBody>
      </p:sp>
      <p:sp>
        <p:nvSpPr>
          <p:cNvPr id="149507" name="Rectangle 3"/>
          <p:cNvSpPr>
            <a:spLocks noGrp="1" noChangeArrowheads="1"/>
          </p:cNvSpPr>
          <p:nvPr>
            <p:ph type="body" idx="1"/>
          </p:nvPr>
        </p:nvSpPr>
        <p:spPr/>
        <p:txBody>
          <a:bodyPr/>
          <a:lstStyle/>
          <a:p>
            <a:pPr eaLnBrk="1" hangingPunct="1"/>
            <a:r>
              <a:rPr lang="en-US" smtClean="0"/>
              <a:t>adalah sebuah rencana yang diambil suatu perusahaan untuk meneruskan bisnisnya, jika terjadi suatu kekacauan </a:t>
            </a:r>
          </a:p>
        </p:txBody>
      </p:sp>
    </p:spTree>
    <p:extLst>
      <p:ext uri="{BB962C8B-B14F-4D97-AF65-F5344CB8AC3E}">
        <p14:creationId xmlns:p14="http://schemas.microsoft.com/office/powerpoint/2010/main" val="253341370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mtClean="0"/>
              <a:t>Perencanaan BCP (4R)</a:t>
            </a:r>
          </a:p>
        </p:txBody>
      </p:sp>
      <p:sp>
        <p:nvSpPr>
          <p:cNvPr id="150531" name="Rectangle 3"/>
          <p:cNvSpPr>
            <a:spLocks noGrp="1" noChangeArrowheads="1"/>
          </p:cNvSpPr>
          <p:nvPr>
            <p:ph type="body" idx="1"/>
          </p:nvPr>
        </p:nvSpPr>
        <p:spPr/>
        <p:txBody>
          <a:bodyPr/>
          <a:lstStyle/>
          <a:p>
            <a:pPr eaLnBrk="1" hangingPunct="1"/>
            <a:r>
              <a:rPr lang="en-US" sz="2800" smtClean="0"/>
              <a:t>Mengurangi ancaman-ancaman yang mungkin terjadi (Reduce), </a:t>
            </a:r>
          </a:p>
          <a:p>
            <a:pPr eaLnBrk="1" hangingPunct="1"/>
            <a:r>
              <a:rPr lang="en-US" sz="2800" smtClean="0"/>
              <a:t>Merespon suatu peristiwa dengan baik (Respon), </a:t>
            </a:r>
          </a:p>
          <a:p>
            <a:pPr eaLnBrk="1" hangingPunct="1"/>
            <a:r>
              <a:rPr lang="en-US" sz="2800" smtClean="0"/>
              <a:t>Memulihkan dari dampak langsung suatu peristiwa (Recover), </a:t>
            </a:r>
          </a:p>
          <a:p>
            <a:pPr eaLnBrk="1" hangingPunct="1"/>
            <a:r>
              <a:rPr lang="en-US" sz="2800" smtClean="0"/>
              <a:t>Mengembalikan ke kondisi semula (Restore). </a:t>
            </a:r>
          </a:p>
        </p:txBody>
      </p:sp>
    </p:spTree>
    <p:extLst>
      <p:ext uri="{BB962C8B-B14F-4D97-AF65-F5344CB8AC3E}">
        <p14:creationId xmlns:p14="http://schemas.microsoft.com/office/powerpoint/2010/main" val="159462837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Perancangan BCP</a:t>
            </a:r>
          </a:p>
        </p:txBody>
      </p:sp>
      <p:sp>
        <p:nvSpPr>
          <p:cNvPr id="151555" name="Rectangle 3"/>
          <p:cNvSpPr>
            <a:spLocks noGrp="1" noChangeArrowheads="1"/>
          </p:cNvSpPr>
          <p:nvPr>
            <p:ph type="body" idx="1"/>
          </p:nvPr>
        </p:nvSpPr>
        <p:spPr/>
        <p:txBody>
          <a:bodyPr/>
          <a:lstStyle/>
          <a:p>
            <a:pPr eaLnBrk="1" hangingPunct="1"/>
            <a:r>
              <a:rPr lang="en-US" smtClean="0"/>
              <a:t>dilakukan pengamatan pada semua area pengolahan informasi kritis perusahaan </a:t>
            </a:r>
          </a:p>
          <a:p>
            <a:pPr lvl="1" eaLnBrk="1" hangingPunct="1"/>
            <a:r>
              <a:rPr lang="en-US" smtClean="0"/>
              <a:t>LAN, WAN, Server, workstation</a:t>
            </a:r>
          </a:p>
          <a:p>
            <a:pPr lvl="1" eaLnBrk="1" hangingPunct="1"/>
            <a:r>
              <a:rPr lang="en-US" smtClean="0"/>
              <a:t>Telekomunikasi dan link komunikasi data</a:t>
            </a:r>
          </a:p>
          <a:p>
            <a:pPr lvl="1" eaLnBrk="1" hangingPunct="1"/>
            <a:r>
              <a:rPr lang="en-US" smtClean="0"/>
              <a:t>Perangkat keras, perangkat lunak dan data</a:t>
            </a:r>
          </a:p>
          <a:p>
            <a:pPr lvl="1" eaLnBrk="1" hangingPunct="1"/>
            <a:r>
              <a:rPr lang="en-US" smtClean="0"/>
              <a:t>Media dan penyimpanan arsip</a:t>
            </a:r>
          </a:p>
          <a:p>
            <a:pPr lvl="1" eaLnBrk="1" hangingPunct="1"/>
            <a:r>
              <a:rPr lang="en-US" smtClean="0"/>
              <a:t>Tugas-tugas staf dan proses produksi </a:t>
            </a:r>
          </a:p>
        </p:txBody>
      </p:sp>
    </p:spTree>
    <p:extLst>
      <p:ext uri="{BB962C8B-B14F-4D97-AF65-F5344CB8AC3E}">
        <p14:creationId xmlns:p14="http://schemas.microsoft.com/office/powerpoint/2010/main" val="11188994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mtClean="0"/>
              <a:t>Proses BCP</a:t>
            </a:r>
          </a:p>
        </p:txBody>
      </p:sp>
      <p:sp>
        <p:nvSpPr>
          <p:cNvPr id="152579" name="Rectangle 3"/>
          <p:cNvSpPr>
            <a:spLocks noGrp="1" noChangeArrowheads="1"/>
          </p:cNvSpPr>
          <p:nvPr>
            <p:ph type="body" idx="1"/>
          </p:nvPr>
        </p:nvSpPr>
        <p:spPr/>
        <p:txBody>
          <a:bodyPr/>
          <a:lstStyle/>
          <a:p>
            <a:pPr eaLnBrk="1" hangingPunct="1"/>
            <a:r>
              <a:rPr lang="en-US" smtClean="0"/>
              <a:t>Proses Inisiasi Lingkup dan Rencana</a:t>
            </a:r>
          </a:p>
          <a:p>
            <a:pPr eaLnBrk="1" hangingPunct="1"/>
            <a:r>
              <a:rPr lang="en-US" smtClean="0"/>
              <a:t>Proses Business Impact Assessment</a:t>
            </a:r>
          </a:p>
          <a:p>
            <a:pPr eaLnBrk="1" hangingPunct="1"/>
            <a:r>
              <a:rPr lang="en-US" smtClean="0"/>
              <a:t>Proses Persetujuan Rencana dan implementasi</a:t>
            </a:r>
          </a:p>
          <a:p>
            <a:pPr eaLnBrk="1" hangingPunct="1"/>
            <a:r>
              <a:rPr lang="en-US" smtClean="0"/>
              <a:t>Proses Pengembangan BCP</a:t>
            </a:r>
          </a:p>
        </p:txBody>
      </p:sp>
    </p:spTree>
    <p:extLst>
      <p:ext uri="{BB962C8B-B14F-4D97-AF65-F5344CB8AC3E}">
        <p14:creationId xmlns:p14="http://schemas.microsoft.com/office/powerpoint/2010/main" val="332107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sv-SE" smtClean="0"/>
              <a:t>Komputer Server</a:t>
            </a:r>
            <a:endParaRPr lang="en-US" smtClean="0"/>
          </a:p>
        </p:txBody>
      </p:sp>
      <p:sp>
        <p:nvSpPr>
          <p:cNvPr id="15363" name="Rectangle 3"/>
          <p:cNvSpPr>
            <a:spLocks noGrp="1" noChangeArrowheads="1"/>
          </p:cNvSpPr>
          <p:nvPr>
            <p:ph type="body" sz="half" idx="1"/>
          </p:nvPr>
        </p:nvSpPr>
        <p:spPr/>
        <p:txBody>
          <a:bodyPr/>
          <a:lstStyle/>
          <a:p>
            <a:pPr eaLnBrk="1" hangingPunct="1">
              <a:buFont typeface="Wingdings" pitchFamily="2" charset="2"/>
              <a:buNone/>
            </a:pPr>
            <a:r>
              <a:rPr lang="sv-SE" sz="2800" smtClean="0"/>
              <a:t>	sistem komputer yang berjalan terus menerus di jaringan dengan tugas untuk melayani komputer lain (workstation) dalam jaringan</a:t>
            </a:r>
            <a:r>
              <a:rPr lang="en-US" sz="2800" smtClean="0"/>
              <a:t> </a:t>
            </a:r>
          </a:p>
        </p:txBody>
      </p:sp>
      <p:pic>
        <p:nvPicPr>
          <p:cNvPr id="15364" name="Picture 4" descr="200px-Wikimedia-servers-Sept0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51500" y="1989138"/>
            <a:ext cx="2540000" cy="339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72504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ctrTitle"/>
          </p:nvPr>
        </p:nvSpPr>
        <p:spPr/>
        <p:txBody>
          <a:bodyPr/>
          <a:lstStyle/>
          <a:p>
            <a:pPr eaLnBrk="1" hangingPunct="1"/>
            <a:r>
              <a:rPr lang="en-US" smtClean="0"/>
              <a:t>Bab 19. CISCO </a:t>
            </a:r>
          </a:p>
        </p:txBody>
      </p:sp>
      <p:sp>
        <p:nvSpPr>
          <p:cNvPr id="153603"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39978226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sv-SE" smtClean="0"/>
              <a:t>CISCO</a:t>
            </a:r>
            <a:endParaRPr lang="en-US" smtClean="0"/>
          </a:p>
        </p:txBody>
      </p:sp>
      <p:sp>
        <p:nvSpPr>
          <p:cNvPr id="154627" name="Rectangle 3"/>
          <p:cNvSpPr>
            <a:spLocks noGrp="1" noChangeArrowheads="1"/>
          </p:cNvSpPr>
          <p:nvPr>
            <p:ph type="body" idx="1"/>
          </p:nvPr>
        </p:nvSpPr>
        <p:spPr/>
        <p:txBody>
          <a:bodyPr/>
          <a:lstStyle/>
          <a:p>
            <a:pPr eaLnBrk="1" hangingPunct="1"/>
            <a:r>
              <a:rPr lang="sv-SE" smtClean="0"/>
              <a:t>Perusahaan peralatan komunikasi yang berbasis di California, Amerika Serikat</a:t>
            </a:r>
            <a:r>
              <a:rPr lang="en-US" smtClean="0"/>
              <a:t> </a:t>
            </a:r>
          </a:p>
          <a:p>
            <a:pPr eaLnBrk="1" hangingPunct="1"/>
            <a:r>
              <a:rPr lang="sv-SE" smtClean="0"/>
              <a:t>Perusahaan ini awalnya hanya membuat peralatan routing, akan tetapi sekarang menjual bermacam peralatan-peralatan komunikasi</a:t>
            </a:r>
            <a:r>
              <a:rPr lang="en-US" smtClean="0"/>
              <a:t> </a:t>
            </a:r>
          </a:p>
        </p:txBody>
      </p:sp>
    </p:spTree>
    <p:extLst>
      <p:ext uri="{BB962C8B-B14F-4D97-AF65-F5344CB8AC3E}">
        <p14:creationId xmlns:p14="http://schemas.microsoft.com/office/powerpoint/2010/main" val="39464774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mtClean="0"/>
              <a:t>Alat Komunikasi CISCO</a:t>
            </a:r>
          </a:p>
        </p:txBody>
      </p:sp>
      <p:sp>
        <p:nvSpPr>
          <p:cNvPr id="155651" name="Rectangle 3"/>
          <p:cNvSpPr>
            <a:spLocks noGrp="1" noChangeArrowheads="1"/>
          </p:cNvSpPr>
          <p:nvPr>
            <p:ph type="body" idx="1"/>
          </p:nvPr>
        </p:nvSpPr>
        <p:spPr/>
        <p:txBody>
          <a:bodyPr/>
          <a:lstStyle/>
          <a:p>
            <a:pPr eaLnBrk="1" hangingPunct="1">
              <a:lnSpc>
                <a:spcPct val="80000"/>
              </a:lnSpc>
            </a:pPr>
            <a:r>
              <a:rPr lang="id-ID" sz="1600" smtClean="0"/>
              <a:t>Ethernet switches </a:t>
            </a:r>
          </a:p>
          <a:p>
            <a:pPr eaLnBrk="1" hangingPunct="1">
              <a:lnSpc>
                <a:spcPct val="80000"/>
              </a:lnSpc>
            </a:pPr>
            <a:r>
              <a:rPr lang="id-ID" sz="1600" smtClean="0"/>
              <a:t>Branch office routers and CPE (</a:t>
            </a:r>
            <a:r>
              <a:rPr lang="id-ID" sz="1600" smtClean="0">
                <a:hlinkClick r:id="rId2" tooltip="Customer premises equipment"/>
              </a:rPr>
              <a:t>Customer Premises Equipment</a:t>
            </a:r>
            <a:r>
              <a:rPr lang="id-ID" sz="1600" smtClean="0"/>
              <a:t>) </a:t>
            </a:r>
          </a:p>
          <a:p>
            <a:pPr eaLnBrk="1" hangingPunct="1">
              <a:lnSpc>
                <a:spcPct val="80000"/>
              </a:lnSpc>
            </a:pPr>
            <a:r>
              <a:rPr lang="id-ID" sz="1600" smtClean="0"/>
              <a:t>IP Telephony products such as </a:t>
            </a:r>
            <a:r>
              <a:rPr lang="id-ID" sz="1600" smtClean="0">
                <a:hlinkClick r:id="rId3" tooltip="Internet Protocol"/>
              </a:rPr>
              <a:t>IP</a:t>
            </a:r>
            <a:r>
              <a:rPr lang="id-ID" sz="1600" smtClean="0"/>
              <a:t> </a:t>
            </a:r>
            <a:r>
              <a:rPr lang="id-ID" sz="1600" smtClean="0">
                <a:hlinkClick r:id="rId4" tooltip="Private branch exchange"/>
              </a:rPr>
              <a:t>PBXes</a:t>
            </a:r>
            <a:r>
              <a:rPr lang="id-ID" sz="1600" smtClean="0"/>
              <a:t> (</a:t>
            </a:r>
            <a:r>
              <a:rPr lang="id-ID" sz="1600" smtClean="0">
                <a:hlinkClick r:id="rId5" tooltip="CallManager"/>
              </a:rPr>
              <a:t>CallManager</a:t>
            </a:r>
            <a:r>
              <a:rPr lang="id-ID" sz="1600" smtClean="0"/>
              <a:t>), </a:t>
            </a:r>
            <a:r>
              <a:rPr lang="id-ID" sz="1600" smtClean="0">
                <a:hlinkClick r:id="rId6" tooltip="VoIP"/>
              </a:rPr>
              <a:t>VoIP</a:t>
            </a:r>
            <a:r>
              <a:rPr lang="id-ID" sz="1600" smtClean="0"/>
              <a:t> gateways and IP phones </a:t>
            </a:r>
          </a:p>
          <a:p>
            <a:pPr eaLnBrk="1" hangingPunct="1">
              <a:lnSpc>
                <a:spcPct val="80000"/>
              </a:lnSpc>
            </a:pPr>
            <a:r>
              <a:rPr lang="id-ID" sz="1600" smtClean="0"/>
              <a:t>Network security devices such as </a:t>
            </a:r>
            <a:r>
              <a:rPr lang="id-ID" sz="1600" smtClean="0">
                <a:hlinkClick r:id="rId7" tooltip="Firewall (networking)"/>
              </a:rPr>
              <a:t>Firewalls</a:t>
            </a:r>
            <a:r>
              <a:rPr lang="id-ID" sz="1600" smtClean="0"/>
              <a:t>, </a:t>
            </a:r>
            <a:r>
              <a:rPr lang="id-ID" sz="1600" smtClean="0">
                <a:hlinkClick r:id="rId8" tooltip="VPN"/>
              </a:rPr>
              <a:t>VPN</a:t>
            </a:r>
            <a:r>
              <a:rPr lang="id-ID" sz="1600" smtClean="0"/>
              <a:t> concentrators, Network and Host Intrusion Prevention and </a:t>
            </a:r>
            <a:r>
              <a:rPr lang="id-ID" sz="1600" smtClean="0">
                <a:hlinkClick r:id="rId9" tooltip="Software"/>
              </a:rPr>
              <a:t>Software</a:t>
            </a:r>
            <a:r>
              <a:rPr lang="id-ID" sz="1600" smtClean="0"/>
              <a:t> </a:t>
            </a:r>
          </a:p>
          <a:p>
            <a:pPr eaLnBrk="1" hangingPunct="1">
              <a:lnSpc>
                <a:spcPct val="80000"/>
              </a:lnSpc>
            </a:pPr>
            <a:r>
              <a:rPr lang="id-ID" sz="1600" smtClean="0"/>
              <a:t>Metro optical switching platforms </a:t>
            </a:r>
          </a:p>
          <a:p>
            <a:pPr eaLnBrk="1" hangingPunct="1">
              <a:lnSpc>
                <a:spcPct val="80000"/>
              </a:lnSpc>
            </a:pPr>
            <a:r>
              <a:rPr lang="id-ID" sz="1600" smtClean="0"/>
              <a:t>Large carrier grade core and edge routers / </a:t>
            </a:r>
            <a:r>
              <a:rPr lang="id-ID" sz="1600" smtClean="0">
                <a:hlinkClick r:id="rId10" tooltip="MPLS"/>
              </a:rPr>
              <a:t>MPLS</a:t>
            </a:r>
            <a:r>
              <a:rPr lang="id-ID" sz="1600" smtClean="0"/>
              <a:t> switches </a:t>
            </a:r>
          </a:p>
          <a:p>
            <a:pPr eaLnBrk="1" hangingPunct="1">
              <a:lnSpc>
                <a:spcPct val="80000"/>
              </a:lnSpc>
            </a:pPr>
            <a:r>
              <a:rPr lang="id-ID" sz="1600" smtClean="0"/>
              <a:t>Carrier and enterprise </a:t>
            </a:r>
            <a:r>
              <a:rPr lang="id-ID" sz="1600" smtClean="0">
                <a:hlinkClick r:id="rId11" tooltip="Asynchronous Transfer Mode"/>
              </a:rPr>
              <a:t>ATM</a:t>
            </a:r>
            <a:r>
              <a:rPr lang="id-ID" sz="1600" smtClean="0"/>
              <a:t> switches </a:t>
            </a:r>
            <a:endParaRPr lang="id-ID" sz="1600" smtClean="0">
              <a:hlinkClick r:id="rId12" tooltip="Cable Modem"/>
            </a:endParaRPr>
          </a:p>
          <a:p>
            <a:pPr eaLnBrk="1" hangingPunct="1">
              <a:lnSpc>
                <a:spcPct val="80000"/>
              </a:lnSpc>
            </a:pPr>
            <a:r>
              <a:rPr lang="id-ID" sz="1600" smtClean="0">
                <a:hlinkClick r:id="rId12" tooltip="Cable Modem"/>
              </a:rPr>
              <a:t>Cable Modem</a:t>
            </a:r>
            <a:r>
              <a:rPr lang="id-ID" sz="1600" smtClean="0"/>
              <a:t> Termination Systems (</a:t>
            </a:r>
            <a:r>
              <a:rPr lang="id-ID" sz="1600" smtClean="0">
                <a:hlinkClick r:id="rId13" tooltip="CMTS"/>
              </a:rPr>
              <a:t>CMTSes</a:t>
            </a:r>
            <a:r>
              <a:rPr lang="id-ID" sz="1600" smtClean="0"/>
              <a:t>) </a:t>
            </a:r>
            <a:endParaRPr lang="id-ID" sz="1600" smtClean="0">
              <a:hlinkClick r:id="rId14" tooltip="Digital Subscriber Line"/>
            </a:endParaRPr>
          </a:p>
          <a:p>
            <a:pPr eaLnBrk="1" hangingPunct="1">
              <a:lnSpc>
                <a:spcPct val="80000"/>
              </a:lnSpc>
            </a:pPr>
            <a:r>
              <a:rPr lang="id-ID" sz="1600" smtClean="0">
                <a:hlinkClick r:id="rId14" tooltip="Digital Subscriber Line"/>
              </a:rPr>
              <a:t>DSL</a:t>
            </a:r>
            <a:r>
              <a:rPr lang="id-ID" sz="1600" smtClean="0"/>
              <a:t> subscriber aggregation / concentration equipment </a:t>
            </a:r>
          </a:p>
          <a:p>
            <a:pPr eaLnBrk="1" hangingPunct="1">
              <a:lnSpc>
                <a:spcPct val="80000"/>
              </a:lnSpc>
            </a:pPr>
            <a:r>
              <a:rPr lang="id-ID" sz="1600" smtClean="0"/>
              <a:t>Remote access and universal gateways </a:t>
            </a:r>
            <a:endParaRPr lang="id-ID" sz="1600" smtClean="0">
              <a:hlinkClick r:id="rId15" tooltip="Storage Area Network"/>
            </a:endParaRPr>
          </a:p>
          <a:p>
            <a:pPr eaLnBrk="1" hangingPunct="1">
              <a:lnSpc>
                <a:spcPct val="80000"/>
              </a:lnSpc>
            </a:pPr>
            <a:r>
              <a:rPr lang="id-ID" sz="1600" smtClean="0">
                <a:hlinkClick r:id="rId15" tooltip="Storage Area Network"/>
              </a:rPr>
              <a:t>Storage Area Network</a:t>
            </a:r>
            <a:r>
              <a:rPr lang="id-ID" sz="1600" smtClean="0"/>
              <a:t> (SAN) switches and appliances </a:t>
            </a:r>
            <a:endParaRPr lang="id-ID" sz="1600" smtClean="0">
              <a:hlinkClick r:id="rId16" tooltip="Network management"/>
            </a:endParaRPr>
          </a:p>
          <a:p>
            <a:pPr eaLnBrk="1" hangingPunct="1">
              <a:lnSpc>
                <a:spcPct val="80000"/>
              </a:lnSpc>
            </a:pPr>
            <a:r>
              <a:rPr lang="id-ID" sz="1600" smtClean="0">
                <a:hlinkClick r:id="rId16" tooltip="Network management"/>
              </a:rPr>
              <a:t>Network management</a:t>
            </a:r>
            <a:r>
              <a:rPr lang="id-ID" sz="1600" smtClean="0"/>
              <a:t> software and appliances </a:t>
            </a:r>
          </a:p>
          <a:p>
            <a:pPr eaLnBrk="1" hangingPunct="1">
              <a:lnSpc>
                <a:spcPct val="80000"/>
              </a:lnSpc>
            </a:pPr>
            <a:r>
              <a:rPr lang="id-ID" sz="1600" smtClean="0"/>
              <a:t>Wireless </a:t>
            </a:r>
          </a:p>
          <a:p>
            <a:pPr eaLnBrk="1" hangingPunct="1">
              <a:lnSpc>
                <a:spcPct val="80000"/>
              </a:lnSpc>
            </a:pPr>
            <a:r>
              <a:rPr lang="id-ID" sz="1600" smtClean="0"/>
              <a:t>Home networking products (via the </a:t>
            </a:r>
            <a:r>
              <a:rPr lang="id-ID" sz="1600" smtClean="0">
                <a:hlinkClick r:id="rId17" tooltip="Linksys"/>
              </a:rPr>
              <a:t>Linksys</a:t>
            </a:r>
            <a:r>
              <a:rPr lang="id-ID" sz="1600" smtClean="0"/>
              <a:t> division) </a:t>
            </a:r>
            <a:endParaRPr lang="en-US" sz="1600" smtClean="0"/>
          </a:p>
        </p:txBody>
      </p:sp>
    </p:spTree>
    <p:extLst>
      <p:ext uri="{BB962C8B-B14F-4D97-AF65-F5344CB8AC3E}">
        <p14:creationId xmlns:p14="http://schemas.microsoft.com/office/powerpoint/2010/main" val="25017378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id-ID" smtClean="0"/>
              <a:t>CISCO Networking Academy</a:t>
            </a:r>
            <a:endParaRPr lang="en-US" smtClean="0"/>
          </a:p>
        </p:txBody>
      </p:sp>
      <p:sp>
        <p:nvSpPr>
          <p:cNvPr id="156675" name="Rectangle 3"/>
          <p:cNvSpPr>
            <a:spLocks noGrp="1" noChangeArrowheads="1"/>
          </p:cNvSpPr>
          <p:nvPr>
            <p:ph type="body" idx="1"/>
          </p:nvPr>
        </p:nvSpPr>
        <p:spPr/>
        <p:txBody>
          <a:bodyPr/>
          <a:lstStyle/>
          <a:p>
            <a:pPr eaLnBrk="1" hangingPunct="1">
              <a:lnSpc>
                <a:spcPct val="80000"/>
              </a:lnSpc>
            </a:pPr>
            <a:r>
              <a:rPr lang="id-ID" sz="2800" smtClean="0"/>
              <a:t>CCNA </a:t>
            </a:r>
          </a:p>
          <a:p>
            <a:pPr eaLnBrk="1" hangingPunct="1">
              <a:lnSpc>
                <a:spcPct val="80000"/>
              </a:lnSpc>
            </a:pPr>
            <a:r>
              <a:rPr lang="id-ID" sz="2800" smtClean="0"/>
              <a:t>CCNP </a:t>
            </a:r>
          </a:p>
          <a:p>
            <a:pPr eaLnBrk="1" hangingPunct="1">
              <a:lnSpc>
                <a:spcPct val="80000"/>
              </a:lnSpc>
            </a:pPr>
            <a:r>
              <a:rPr lang="id-ID" sz="2800" smtClean="0"/>
              <a:t>Hp IT Essentials I </a:t>
            </a:r>
          </a:p>
          <a:p>
            <a:pPr eaLnBrk="1" hangingPunct="1">
              <a:lnSpc>
                <a:spcPct val="80000"/>
              </a:lnSpc>
            </a:pPr>
            <a:r>
              <a:rPr lang="id-ID" sz="2800" smtClean="0"/>
              <a:t>Hp IT Essentials II </a:t>
            </a:r>
          </a:p>
          <a:p>
            <a:pPr eaLnBrk="1" hangingPunct="1">
              <a:lnSpc>
                <a:spcPct val="80000"/>
              </a:lnSpc>
            </a:pPr>
            <a:r>
              <a:rPr lang="id-ID" sz="2800" smtClean="0"/>
              <a:t>JAVA </a:t>
            </a:r>
          </a:p>
          <a:p>
            <a:pPr eaLnBrk="1" hangingPunct="1">
              <a:lnSpc>
                <a:spcPct val="80000"/>
              </a:lnSpc>
            </a:pPr>
            <a:r>
              <a:rPr lang="id-ID" sz="2800" smtClean="0"/>
              <a:t>Network Security </a:t>
            </a:r>
          </a:p>
          <a:p>
            <a:pPr eaLnBrk="1" hangingPunct="1">
              <a:lnSpc>
                <a:spcPct val="80000"/>
              </a:lnSpc>
            </a:pPr>
            <a:r>
              <a:rPr lang="id-ID" sz="2800" smtClean="0"/>
              <a:t>UNIX </a:t>
            </a:r>
          </a:p>
          <a:p>
            <a:pPr eaLnBrk="1" hangingPunct="1">
              <a:lnSpc>
                <a:spcPct val="80000"/>
              </a:lnSpc>
            </a:pPr>
            <a:r>
              <a:rPr lang="id-ID" sz="2800" smtClean="0"/>
              <a:t>Web Design </a:t>
            </a:r>
          </a:p>
          <a:p>
            <a:pPr eaLnBrk="1" hangingPunct="1">
              <a:lnSpc>
                <a:spcPct val="80000"/>
              </a:lnSpc>
            </a:pPr>
            <a:r>
              <a:rPr lang="id-ID" sz="2800" smtClean="0"/>
              <a:t>Wireless LAN </a:t>
            </a:r>
            <a:endParaRPr lang="en-US" sz="2800" smtClean="0"/>
          </a:p>
        </p:txBody>
      </p:sp>
    </p:spTree>
    <p:extLst>
      <p:ext uri="{BB962C8B-B14F-4D97-AF65-F5344CB8AC3E}">
        <p14:creationId xmlns:p14="http://schemas.microsoft.com/office/powerpoint/2010/main" val="14179353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algn="ctr" eaLnBrk="1" hangingPunct="1"/>
            <a:r>
              <a:rPr lang="en-US" smtClean="0"/>
              <a:t>Terima Kasih</a:t>
            </a:r>
          </a:p>
        </p:txBody>
      </p:sp>
      <p:sp>
        <p:nvSpPr>
          <p:cNvPr id="3" name="Rectangle 2"/>
          <p:cNvSpPr/>
          <p:nvPr/>
        </p:nvSpPr>
        <p:spPr>
          <a:xfrm>
            <a:off x="4724400" y="5791200"/>
            <a:ext cx="3002745" cy="707886"/>
          </a:xfrm>
          <a:prstGeom prst="rect">
            <a:avLst/>
          </a:prstGeom>
        </p:spPr>
        <p:txBody>
          <a:bodyPr wrap="none">
            <a:spAutoFit/>
          </a:bodyPr>
          <a:lstStyle/>
          <a:p>
            <a:r>
              <a:rPr lang="id-ID" sz="4000" b="1" dirty="0">
                <a:solidFill>
                  <a:srgbClr val="FF0000"/>
                </a:solidFill>
              </a:rPr>
              <a:t>Good </a:t>
            </a:r>
            <a:r>
              <a:rPr lang="id-ID" sz="4000" b="1" dirty="0" smtClean="0">
                <a:solidFill>
                  <a:srgbClr val="FF0000"/>
                </a:solidFill>
              </a:rPr>
              <a:t>Luck </a:t>
            </a:r>
            <a:endParaRPr lang="id-ID" sz="4000" b="1" dirty="0">
              <a:solidFill>
                <a:srgbClr val="FF0000"/>
              </a:solidFill>
            </a:endParaRPr>
          </a:p>
        </p:txBody>
      </p:sp>
    </p:spTree>
    <p:extLst>
      <p:ext uri="{BB962C8B-B14F-4D97-AF65-F5344CB8AC3E}">
        <p14:creationId xmlns:p14="http://schemas.microsoft.com/office/powerpoint/2010/main" val="221792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sv-SE" smtClean="0"/>
              <a:t>Komputer Server (cont’d)</a:t>
            </a:r>
            <a:endParaRPr lang="en-US" smtClean="0"/>
          </a:p>
        </p:txBody>
      </p:sp>
      <p:sp>
        <p:nvSpPr>
          <p:cNvPr id="16387" name="Rectangle 3"/>
          <p:cNvSpPr>
            <a:spLocks noGrp="1" noChangeArrowheads="1"/>
          </p:cNvSpPr>
          <p:nvPr>
            <p:ph type="body" idx="1"/>
          </p:nvPr>
        </p:nvSpPr>
        <p:spPr/>
        <p:txBody>
          <a:bodyPr/>
          <a:lstStyle/>
          <a:p>
            <a:pPr eaLnBrk="1" hangingPunct="1"/>
            <a:r>
              <a:rPr lang="sv-SE" smtClean="0"/>
              <a:t>Mail Server</a:t>
            </a:r>
          </a:p>
          <a:p>
            <a:pPr eaLnBrk="1" hangingPunct="1"/>
            <a:r>
              <a:rPr lang="sv-SE" smtClean="0"/>
              <a:t>Streaming Media Server</a:t>
            </a:r>
          </a:p>
          <a:p>
            <a:pPr eaLnBrk="1" hangingPunct="1"/>
            <a:r>
              <a:rPr lang="sv-SE" smtClean="0"/>
              <a:t>Web Server</a:t>
            </a:r>
          </a:p>
          <a:p>
            <a:pPr eaLnBrk="1" hangingPunct="1"/>
            <a:r>
              <a:rPr lang="sv-SE" smtClean="0"/>
              <a:t>FTP Server</a:t>
            </a:r>
          </a:p>
          <a:p>
            <a:pPr eaLnBrk="1" hangingPunct="1"/>
            <a:r>
              <a:rPr lang="sv-SE" smtClean="0"/>
              <a:t>Proxy Server</a:t>
            </a:r>
          </a:p>
          <a:p>
            <a:pPr eaLnBrk="1" hangingPunct="1"/>
            <a:r>
              <a:rPr lang="sv-SE" smtClean="0"/>
              <a:t>Database Server</a:t>
            </a:r>
            <a:endParaRPr lang="en-US" smtClean="0"/>
          </a:p>
        </p:txBody>
      </p:sp>
    </p:spTree>
    <p:extLst>
      <p:ext uri="{BB962C8B-B14F-4D97-AF65-F5344CB8AC3E}">
        <p14:creationId xmlns:p14="http://schemas.microsoft.com/office/powerpoint/2010/main" val="912710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sv-SE" smtClean="0"/>
              <a:t>Vendor-vendor</a:t>
            </a:r>
            <a:r>
              <a:rPr lang="en-US" smtClean="0"/>
              <a:t> </a:t>
            </a:r>
          </a:p>
        </p:txBody>
      </p:sp>
      <p:sp>
        <p:nvSpPr>
          <p:cNvPr id="17411" name="Rectangle 3"/>
          <p:cNvSpPr>
            <a:spLocks noGrp="1" noChangeArrowheads="1"/>
          </p:cNvSpPr>
          <p:nvPr>
            <p:ph type="body" idx="1"/>
          </p:nvPr>
        </p:nvSpPr>
        <p:spPr/>
        <p:txBody>
          <a:bodyPr/>
          <a:lstStyle/>
          <a:p>
            <a:pPr eaLnBrk="1" hangingPunct="1"/>
            <a:r>
              <a:rPr lang="sv-SE" smtClean="0"/>
              <a:t>ACER </a:t>
            </a:r>
          </a:p>
          <a:p>
            <a:pPr eaLnBrk="1" hangingPunct="1"/>
            <a:r>
              <a:rPr lang="sv-SE" smtClean="0"/>
              <a:t>DELL</a:t>
            </a:r>
          </a:p>
          <a:p>
            <a:pPr eaLnBrk="1" hangingPunct="1"/>
            <a:r>
              <a:rPr lang="sv-SE" smtClean="0"/>
              <a:t>EXTRON</a:t>
            </a:r>
          </a:p>
          <a:p>
            <a:pPr eaLnBrk="1" hangingPunct="1"/>
            <a:r>
              <a:rPr lang="sv-SE" smtClean="0"/>
              <a:t>HP</a:t>
            </a:r>
          </a:p>
          <a:p>
            <a:pPr eaLnBrk="1" hangingPunct="1"/>
            <a:r>
              <a:rPr lang="sv-SE" smtClean="0"/>
              <a:t>IBM </a:t>
            </a:r>
            <a:endParaRPr lang="en-US" smtClean="0"/>
          </a:p>
        </p:txBody>
      </p:sp>
    </p:spTree>
    <p:extLst>
      <p:ext uri="{BB962C8B-B14F-4D97-AF65-F5344CB8AC3E}">
        <p14:creationId xmlns:p14="http://schemas.microsoft.com/office/powerpoint/2010/main" val="2404211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sv-SE" smtClean="0"/>
              <a:t>Komponen Jaringan</a:t>
            </a:r>
            <a:endParaRPr lang="en-US" smtClean="0"/>
          </a:p>
        </p:txBody>
      </p:sp>
      <p:sp>
        <p:nvSpPr>
          <p:cNvPr id="18435" name="Rectangle 3"/>
          <p:cNvSpPr>
            <a:spLocks noGrp="1" noChangeArrowheads="1"/>
          </p:cNvSpPr>
          <p:nvPr>
            <p:ph type="body" sz="half" idx="1"/>
          </p:nvPr>
        </p:nvSpPr>
        <p:spPr>
          <a:xfrm>
            <a:off x="457200" y="1981200"/>
            <a:ext cx="4906963" cy="3886200"/>
          </a:xfrm>
        </p:spPr>
        <p:txBody>
          <a:bodyPr/>
          <a:lstStyle/>
          <a:p>
            <a:pPr eaLnBrk="1" hangingPunct="1"/>
            <a:r>
              <a:rPr lang="sv-SE" sz="2800" smtClean="0"/>
              <a:t>Network Interface Card (NIC)</a:t>
            </a:r>
          </a:p>
          <a:p>
            <a:pPr eaLnBrk="1" hangingPunct="1"/>
            <a:r>
              <a:rPr lang="sv-SE" sz="2800" smtClean="0"/>
              <a:t>Hub</a:t>
            </a:r>
          </a:p>
          <a:p>
            <a:pPr eaLnBrk="1" hangingPunct="1"/>
            <a:r>
              <a:rPr lang="sv-SE" sz="2800" smtClean="0"/>
              <a:t>Repeater</a:t>
            </a:r>
          </a:p>
          <a:p>
            <a:pPr eaLnBrk="1" hangingPunct="1"/>
            <a:r>
              <a:rPr lang="sv-SE" sz="2800" smtClean="0"/>
              <a:t>Bridge (jembatan)</a:t>
            </a:r>
          </a:p>
          <a:p>
            <a:pPr eaLnBrk="1" hangingPunct="1"/>
            <a:r>
              <a:rPr lang="sv-SE" sz="2800" smtClean="0"/>
              <a:t>Switch</a:t>
            </a:r>
            <a:endParaRPr lang="en-US" sz="2800" smtClean="0"/>
          </a:p>
        </p:txBody>
      </p:sp>
      <p:pic>
        <p:nvPicPr>
          <p:cNvPr id="18436" name="Picture 4" descr="250px-NetworkCardCloseup"/>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80063" y="2636838"/>
            <a:ext cx="2881312" cy="2154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446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sv-SE" smtClean="0"/>
              <a:t>Komponen Jaringan (cont’d)</a:t>
            </a:r>
            <a:endParaRPr lang="en-US" smtClean="0"/>
          </a:p>
        </p:txBody>
      </p:sp>
      <p:sp>
        <p:nvSpPr>
          <p:cNvPr id="19459" name="Rectangle 3"/>
          <p:cNvSpPr>
            <a:spLocks noGrp="1" noChangeArrowheads="1"/>
          </p:cNvSpPr>
          <p:nvPr>
            <p:ph type="body" idx="1"/>
          </p:nvPr>
        </p:nvSpPr>
        <p:spPr/>
        <p:txBody>
          <a:bodyPr/>
          <a:lstStyle/>
          <a:p>
            <a:pPr eaLnBrk="1" hangingPunct="1"/>
            <a:r>
              <a:rPr lang="sv-SE" smtClean="0"/>
              <a:t>Wireless</a:t>
            </a:r>
          </a:p>
          <a:p>
            <a:pPr eaLnBrk="1" hangingPunct="1"/>
            <a:r>
              <a:rPr lang="sv-SE" smtClean="0"/>
              <a:t>Router</a:t>
            </a:r>
          </a:p>
          <a:p>
            <a:pPr eaLnBrk="1" hangingPunct="1"/>
            <a:r>
              <a:rPr lang="sv-SE" smtClean="0"/>
              <a:t>Kabel jaringan</a:t>
            </a:r>
          </a:p>
          <a:p>
            <a:pPr lvl="1" eaLnBrk="1" hangingPunct="1"/>
            <a:r>
              <a:rPr lang="en-US" smtClean="0"/>
              <a:t>UTP</a:t>
            </a:r>
          </a:p>
          <a:p>
            <a:pPr lvl="1" eaLnBrk="1" hangingPunct="1"/>
            <a:r>
              <a:rPr lang="en-US" smtClean="0"/>
              <a:t>Coaxial</a:t>
            </a:r>
          </a:p>
        </p:txBody>
      </p:sp>
    </p:spTree>
    <p:extLst>
      <p:ext uri="{BB962C8B-B14F-4D97-AF65-F5344CB8AC3E}">
        <p14:creationId xmlns:p14="http://schemas.microsoft.com/office/powerpoint/2010/main" val="56590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3048000"/>
            <a:ext cx="5638800" cy="3733800"/>
          </a:xfrm>
        </p:spPr>
        <p:txBody>
          <a:bodyPr/>
          <a:lstStyle/>
          <a:p>
            <a:pPr marL="0" indent="0" algn="ctr">
              <a:buNone/>
            </a:pPr>
            <a:r>
              <a:rPr lang="sv-SE" sz="3200" dirty="0"/>
              <a:t>Ba</a:t>
            </a:r>
            <a:r>
              <a:rPr lang="id-ID" sz="3200" dirty="0"/>
              <a:t>gian</a:t>
            </a:r>
            <a:r>
              <a:rPr lang="sv-SE" sz="3200" dirty="0"/>
              <a:t> </a:t>
            </a:r>
            <a:r>
              <a:rPr lang="id-ID" sz="3200" dirty="0" smtClean="0"/>
              <a:t>1. </a:t>
            </a:r>
            <a:r>
              <a:rPr lang="en-US" sz="3200" dirty="0" err="1" smtClean="0"/>
              <a:t>Sekilas</a:t>
            </a:r>
            <a:r>
              <a:rPr lang="en-US" sz="3200" dirty="0" smtClean="0"/>
              <a:t> </a:t>
            </a:r>
            <a:r>
              <a:rPr lang="en-US" sz="3200" dirty="0" err="1"/>
              <a:t>Tentang</a:t>
            </a:r>
            <a:r>
              <a:rPr lang="en-US" sz="3200" dirty="0"/>
              <a:t> </a:t>
            </a:r>
            <a:r>
              <a:rPr lang="en-US" sz="3200" dirty="0" err="1" smtClean="0"/>
              <a:t>Jaringan</a:t>
            </a:r>
            <a:r>
              <a:rPr lang="en-US" sz="3200" dirty="0" smtClean="0"/>
              <a:t> </a:t>
            </a:r>
            <a:r>
              <a:rPr lang="en-US" sz="3200" dirty="0" err="1" smtClean="0"/>
              <a:t>Komputer</a:t>
            </a:r>
            <a:endParaRPr lang="id-ID" sz="3200" dirty="0" smtClean="0"/>
          </a:p>
          <a:p>
            <a:pPr marL="0" indent="0" algn="ctr">
              <a:buNone/>
            </a:pPr>
            <a:r>
              <a:rPr lang="sv-SE" sz="3200" dirty="0"/>
              <a:t>Ba</a:t>
            </a:r>
            <a:r>
              <a:rPr lang="id-ID" sz="3200" dirty="0"/>
              <a:t>gian</a:t>
            </a:r>
            <a:r>
              <a:rPr lang="sv-SE" sz="3200" dirty="0"/>
              <a:t> 2. </a:t>
            </a:r>
            <a:r>
              <a:rPr lang="sv-SE" sz="3200" dirty="0" smtClean="0"/>
              <a:t>Instalasi </a:t>
            </a:r>
            <a:r>
              <a:rPr lang="sv-SE" sz="3200" dirty="0"/>
              <a:t>Jaringan</a:t>
            </a:r>
            <a:endParaRPr lang="id-ID" sz="3200" dirty="0" smtClean="0"/>
          </a:p>
          <a:p>
            <a:pPr marL="0" indent="0" algn="ctr">
              <a:buNone/>
            </a:pPr>
            <a:r>
              <a:rPr lang="id-ID" sz="3200" dirty="0" smtClean="0">
                <a:solidFill>
                  <a:srgbClr val="0000CC"/>
                </a:solidFill>
              </a:rPr>
              <a:t>......s/d</a:t>
            </a:r>
          </a:p>
          <a:p>
            <a:pPr marL="0" indent="0" algn="ctr">
              <a:buNone/>
            </a:pPr>
            <a:r>
              <a:rPr lang="sv-SE" sz="3200" dirty="0"/>
              <a:t>Ba</a:t>
            </a:r>
            <a:r>
              <a:rPr lang="id-ID" sz="3200" dirty="0"/>
              <a:t>gian</a:t>
            </a:r>
            <a:r>
              <a:rPr lang="sv-SE" sz="3200" dirty="0"/>
              <a:t> </a:t>
            </a:r>
            <a:r>
              <a:rPr lang="id-ID" sz="3200" dirty="0" smtClean="0"/>
              <a:t>10. Cisco</a:t>
            </a:r>
            <a:endParaRPr lang="id-ID" sz="3200" dirty="0" smtClean="0">
              <a:solidFill>
                <a:srgbClr val="0000CC"/>
              </a:solidFill>
            </a:endParaRPr>
          </a:p>
        </p:txBody>
      </p:sp>
      <p:sp>
        <p:nvSpPr>
          <p:cNvPr id="4" name="Rectangle 3"/>
          <p:cNvSpPr/>
          <p:nvPr/>
        </p:nvSpPr>
        <p:spPr>
          <a:xfrm>
            <a:off x="3657600" y="310610"/>
            <a:ext cx="5486400" cy="1446550"/>
          </a:xfrm>
          <a:prstGeom prst="rect">
            <a:avLst/>
          </a:prstGeom>
        </p:spPr>
        <p:txBody>
          <a:bodyPr wrap="square">
            <a:spAutoFit/>
          </a:bodyPr>
          <a:lstStyle/>
          <a:p>
            <a:pPr algn="ctr"/>
            <a:r>
              <a:rPr lang="id-ID" sz="4400" dirty="0" smtClean="0">
                <a:solidFill>
                  <a:srgbClr val="FF0000"/>
                </a:solidFill>
              </a:rPr>
              <a:t>DASAR SISTEM INFORMASI</a:t>
            </a:r>
            <a:endParaRPr lang="id-ID" sz="4400" dirty="0">
              <a:solidFill>
                <a:srgbClr val="FF0000"/>
              </a:solidFill>
            </a:endParaRPr>
          </a:p>
        </p:txBody>
      </p:sp>
      <p:sp>
        <p:nvSpPr>
          <p:cNvPr id="2" name="Rectangle 1"/>
          <p:cNvSpPr/>
          <p:nvPr/>
        </p:nvSpPr>
        <p:spPr>
          <a:xfrm>
            <a:off x="3352800" y="2209800"/>
            <a:ext cx="3105567" cy="923330"/>
          </a:xfrm>
          <a:prstGeom prst="rect">
            <a:avLst/>
          </a:prstGeom>
        </p:spPr>
        <p:txBody>
          <a:bodyPr wrap="square">
            <a:spAutoFit/>
          </a:bodyPr>
          <a:lstStyle/>
          <a:p>
            <a:r>
              <a:rPr lang="id-ID" sz="5400" dirty="0" smtClean="0"/>
              <a:t>Pert.05B </a:t>
            </a:r>
            <a:endParaRPr lang="id-ID" sz="5400" dirty="0"/>
          </a:p>
        </p:txBody>
      </p:sp>
    </p:spTree>
    <p:extLst>
      <p:ext uri="{BB962C8B-B14F-4D97-AF65-F5344CB8AC3E}">
        <p14:creationId xmlns:p14="http://schemas.microsoft.com/office/powerpoint/2010/main" val="19654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sv-SE" smtClean="0"/>
              <a:t>Pemilihan Kabel</a:t>
            </a:r>
            <a:endParaRPr lang="en-US" smtClean="0"/>
          </a:p>
        </p:txBody>
      </p:sp>
      <p:graphicFrame>
        <p:nvGraphicFramePr>
          <p:cNvPr id="34981" name="Group 165"/>
          <p:cNvGraphicFramePr>
            <a:graphicFrameLocks noGrp="1"/>
          </p:cNvGraphicFramePr>
          <p:nvPr>
            <p:ph idx="1"/>
          </p:nvPr>
        </p:nvGraphicFramePr>
        <p:xfrm>
          <a:off x="457200" y="1981200"/>
          <a:ext cx="8229600" cy="4341813"/>
        </p:xfrm>
        <a:graphic>
          <a:graphicData uri="http://schemas.openxmlformats.org/drawingml/2006/table">
            <a:tbl>
              <a:tblPr/>
              <a:tblGrid>
                <a:gridCol w="2057400"/>
                <a:gridCol w="2057400"/>
                <a:gridCol w="2057400"/>
                <a:gridCol w="2057400"/>
              </a:tblGrid>
              <a:tr h="43977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smtClean="0">
                          <a:ln>
                            <a:noFill/>
                          </a:ln>
                          <a:solidFill>
                            <a:srgbClr val="FFFFFF"/>
                          </a:solidFill>
                          <a:effectLst/>
                          <a:latin typeface="Verdana" pitchFamily="34" charset="0"/>
                          <a:cs typeface="Times New Roman" pitchFamily="18" charset="0"/>
                        </a:rPr>
                        <a:t>Tipe</a:t>
                      </a:r>
                      <a:endParaRPr kumimoji="0" lang="sv-SE" sz="18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smtClean="0">
                          <a:ln>
                            <a:noFill/>
                          </a:ln>
                          <a:solidFill>
                            <a:srgbClr val="FFFFFF"/>
                          </a:solidFill>
                          <a:effectLst/>
                          <a:latin typeface="Verdana" pitchFamily="34" charset="0"/>
                          <a:cs typeface="Times New Roman" pitchFamily="18" charset="0"/>
                        </a:rPr>
                        <a:t>Kecepatan</a:t>
                      </a:r>
                      <a:endParaRPr kumimoji="0" lang="sv-SE" sz="18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smtClean="0">
                          <a:ln>
                            <a:noFill/>
                          </a:ln>
                          <a:solidFill>
                            <a:srgbClr val="FFFFFF"/>
                          </a:solidFill>
                          <a:effectLst/>
                          <a:latin typeface="Verdana" pitchFamily="34" charset="0"/>
                          <a:cs typeface="Times New Roman" pitchFamily="18" charset="0"/>
                        </a:rPr>
                        <a:t>Jarak</a:t>
                      </a:r>
                      <a:endParaRPr kumimoji="0" lang="sv-SE" sz="18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smtClean="0">
                          <a:ln>
                            <a:noFill/>
                          </a:ln>
                          <a:solidFill>
                            <a:srgbClr val="FFFFFF"/>
                          </a:solidFill>
                          <a:effectLst/>
                          <a:latin typeface="Verdana" pitchFamily="34" charset="0"/>
                          <a:cs typeface="Times New Roman" pitchFamily="18" charset="0"/>
                        </a:rPr>
                        <a:t>Konektor</a:t>
                      </a:r>
                      <a:endParaRPr kumimoji="0" lang="sv-SE" sz="18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823020">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UTP</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Kategori 5</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10 Mbps</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Times New Roman" pitchFamily="18" charset="0"/>
                          <a:cs typeface="Times New Roman" pitchFamily="18" charset="0"/>
                        </a:rPr>
                        <a:t>±</a:t>
                      </a:r>
                      <a:r>
                        <a:rPr kumimoji="0" lang="sv-SE" sz="1600" b="0" i="0" u="none" strike="noStrike" cap="none" normalizeH="0" baseline="0" smtClean="0">
                          <a:ln>
                            <a:noFill/>
                          </a:ln>
                          <a:solidFill>
                            <a:schemeClr val="tx1"/>
                          </a:solidFill>
                          <a:effectLst/>
                          <a:latin typeface="Verdana" pitchFamily="34" charset="0"/>
                          <a:cs typeface="Times New Roman" pitchFamily="18" charset="0"/>
                        </a:rPr>
                        <a:t> 300 kaki</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RJ45</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33">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Kabel koaksial</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10 Mbps</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Times New Roman" pitchFamily="18" charset="0"/>
                          <a:cs typeface="Times New Roman" pitchFamily="18" charset="0"/>
                        </a:rPr>
                        <a:t>±</a:t>
                      </a:r>
                      <a:r>
                        <a:rPr kumimoji="0" lang="sv-SE" sz="1600" b="0" i="0" u="none" strike="noStrike" cap="none" normalizeH="0" baseline="0" smtClean="0">
                          <a:ln>
                            <a:noFill/>
                          </a:ln>
                          <a:solidFill>
                            <a:schemeClr val="tx1"/>
                          </a:solidFill>
                          <a:effectLst/>
                          <a:latin typeface="Verdana" pitchFamily="34" charset="0"/>
                          <a:cs typeface="Times New Roman" pitchFamily="18" charset="0"/>
                        </a:rPr>
                        <a:t> 2500 kaki</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BNC Connector</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0179">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Kabel Telepon</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bg2"/>
                        </a:buClr>
                        <a:buSzPct val="75000"/>
                        <a:buFont typeface="Wingdings" pitchFamily="2" charset="2"/>
                        <a:buNone/>
                        <a:tabLst/>
                      </a:pPr>
                      <a:endParaRPr kumimoji="0" lang="id-ID" sz="1600" b="0" i="0" u="none" strike="noStrike" cap="none" normalizeH="0" baseline="0" smtClean="0">
                        <a:ln>
                          <a:noFill/>
                        </a:ln>
                        <a:solidFill>
                          <a:schemeClr val="bg2"/>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bg2"/>
                        </a:buClr>
                        <a:buSzPct val="75000"/>
                        <a:buFont typeface="Wingdings" pitchFamily="2" charset="2"/>
                        <a:buNone/>
                        <a:tabLst/>
                      </a:pPr>
                      <a:endParaRPr kumimoji="0" lang="id-ID" sz="1600" b="0" i="0" u="none" strike="noStrike" cap="none" normalizeH="0" baseline="0" smtClean="0">
                        <a:ln>
                          <a:noFill/>
                        </a:ln>
                        <a:solidFill>
                          <a:schemeClr val="bg2"/>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Konverter RJ11</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8591">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Wireless</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lebih dari  10 Mbps</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Tergantung jenis dan merek</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bg2"/>
                        </a:buClr>
                        <a:buSzPct val="75000"/>
                        <a:buFont typeface="Wingdings" pitchFamily="2" charset="2"/>
                        <a:buNone/>
                        <a:tabLst/>
                      </a:pPr>
                      <a:endParaRPr kumimoji="0" lang="id-ID" sz="1600" b="0" i="0" u="none" strike="noStrike" cap="none" normalizeH="0" baseline="0" smtClean="0">
                        <a:ln>
                          <a:noFill/>
                        </a:ln>
                        <a:solidFill>
                          <a:schemeClr val="bg2"/>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20">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Serat Optik</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100 Mbps</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Times New Roman" pitchFamily="18" charset="0"/>
                          <a:cs typeface="Times New Roman" pitchFamily="18" charset="0"/>
                        </a:rPr>
                        <a:t>±</a:t>
                      </a:r>
                      <a:r>
                        <a:rPr kumimoji="0" lang="sv-SE" sz="1600" b="0" i="0" u="none" strike="noStrike" cap="none" normalizeH="0" baseline="0" smtClean="0">
                          <a:ln>
                            <a:noFill/>
                          </a:ln>
                          <a:solidFill>
                            <a:schemeClr val="tx1"/>
                          </a:solidFill>
                          <a:effectLst/>
                          <a:latin typeface="Verdana" pitchFamily="34" charset="0"/>
                          <a:cs typeface="Times New Roman" pitchFamily="18" charset="0"/>
                        </a:rPr>
                        <a:t> 3 mil</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sv-SE" sz="1600" b="0" i="0" u="none" strike="noStrike" cap="none" normalizeH="0" baseline="0" smtClean="0">
                          <a:ln>
                            <a:noFill/>
                          </a:ln>
                          <a:solidFill>
                            <a:schemeClr val="tx1"/>
                          </a:solidFill>
                          <a:effectLst/>
                          <a:latin typeface="Verdana" pitchFamily="34" charset="0"/>
                          <a:cs typeface="Times New Roman" pitchFamily="18" charset="0"/>
                        </a:rPr>
                        <a:t>ST (spring loaded twist)</a:t>
                      </a:r>
                      <a:endParaRPr kumimoji="0" lang="sv-SE" sz="1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93525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sv-SE" smtClean="0"/>
              <a:t>Topologi Jaringan</a:t>
            </a:r>
            <a:endParaRPr lang="en-US" smtClean="0"/>
          </a:p>
        </p:txBody>
      </p:sp>
      <p:sp>
        <p:nvSpPr>
          <p:cNvPr id="21507" name="Rectangle 3"/>
          <p:cNvSpPr>
            <a:spLocks noGrp="1" noChangeArrowheads="1"/>
          </p:cNvSpPr>
          <p:nvPr>
            <p:ph type="body" sz="half" idx="1"/>
          </p:nvPr>
        </p:nvSpPr>
        <p:spPr/>
        <p:txBody>
          <a:bodyPr/>
          <a:lstStyle/>
          <a:p>
            <a:pPr algn="just" eaLnBrk="1" hangingPunct="1"/>
            <a:r>
              <a:rPr lang="sv-SE" sz="2800" b="1" smtClean="0"/>
              <a:t>Topologi Bus</a:t>
            </a:r>
            <a:endParaRPr lang="en-US" sz="2800" b="1" smtClean="0"/>
          </a:p>
          <a:p>
            <a:pPr algn="just" eaLnBrk="1" hangingPunct="1"/>
            <a:r>
              <a:rPr lang="sv-SE" sz="2800" b="1" smtClean="0"/>
              <a:t>Topologi Star</a:t>
            </a:r>
            <a:endParaRPr lang="en-US" sz="2800" b="1" smtClean="0"/>
          </a:p>
          <a:p>
            <a:pPr algn="just" eaLnBrk="1" hangingPunct="1"/>
            <a:r>
              <a:rPr lang="sv-SE" sz="2800" b="1" smtClean="0"/>
              <a:t>Topologi Ring</a:t>
            </a:r>
            <a:endParaRPr lang="en-US" sz="2800" b="1" smtClean="0"/>
          </a:p>
          <a:p>
            <a:pPr algn="just" eaLnBrk="1" hangingPunct="1"/>
            <a:r>
              <a:rPr lang="sv-SE" sz="2800" b="1" smtClean="0"/>
              <a:t>Topologi Tree</a:t>
            </a:r>
            <a:endParaRPr lang="en-US" sz="2800" b="1" smtClean="0"/>
          </a:p>
          <a:p>
            <a:pPr eaLnBrk="1" hangingPunct="1">
              <a:buFont typeface="Wingdings" pitchFamily="2" charset="2"/>
              <a:buNone/>
            </a:pPr>
            <a:endParaRPr lang="en-US" sz="2800" smtClean="0"/>
          </a:p>
        </p:txBody>
      </p:sp>
      <p:pic>
        <p:nvPicPr>
          <p:cNvPr id="21508" name="Picture 4"/>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68938" y="1981200"/>
            <a:ext cx="2395537" cy="186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6"/>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40425" y="4292600"/>
            <a:ext cx="1933575" cy="158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9663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Topologi Logik</a:t>
            </a:r>
          </a:p>
        </p:txBody>
      </p:sp>
      <p:sp>
        <p:nvSpPr>
          <p:cNvPr id="22531" name="Rectangle 3"/>
          <p:cNvSpPr>
            <a:spLocks noGrp="1" noChangeArrowheads="1"/>
          </p:cNvSpPr>
          <p:nvPr>
            <p:ph type="body" sz="half" idx="1"/>
          </p:nvPr>
        </p:nvSpPr>
        <p:spPr/>
        <p:txBody>
          <a:bodyPr/>
          <a:lstStyle/>
          <a:p>
            <a:pPr eaLnBrk="1" hangingPunct="1"/>
            <a:r>
              <a:rPr lang="sv-SE" sz="2800" smtClean="0"/>
              <a:t>Bus</a:t>
            </a:r>
          </a:p>
          <a:p>
            <a:pPr eaLnBrk="1" hangingPunct="1"/>
            <a:endParaRPr lang="sv-SE" sz="2800" smtClean="0"/>
          </a:p>
          <a:p>
            <a:pPr eaLnBrk="1" hangingPunct="1"/>
            <a:endParaRPr lang="sv-SE" sz="2800" smtClean="0"/>
          </a:p>
          <a:p>
            <a:pPr eaLnBrk="1" hangingPunct="1"/>
            <a:endParaRPr lang="sv-SE" sz="2800" smtClean="0"/>
          </a:p>
          <a:p>
            <a:pPr eaLnBrk="1" hangingPunct="1">
              <a:buFont typeface="Wingdings" pitchFamily="2" charset="2"/>
              <a:buNone/>
            </a:pPr>
            <a:endParaRPr lang="sv-SE" sz="2800" smtClean="0"/>
          </a:p>
          <a:p>
            <a:pPr eaLnBrk="1" hangingPunct="1"/>
            <a:r>
              <a:rPr lang="sv-SE" sz="2800" smtClean="0"/>
              <a:t>Ring</a:t>
            </a:r>
            <a:endParaRPr lang="en-US" sz="2800" smtClean="0"/>
          </a:p>
        </p:txBody>
      </p:sp>
      <p:pic>
        <p:nvPicPr>
          <p:cNvPr id="22532" name="Picture 4"/>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52963" y="2162175"/>
            <a:ext cx="4029075" cy="1504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6" descr="ring_topology"/>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73738" y="4000500"/>
            <a:ext cx="1785937" cy="186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4080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sv-SE" smtClean="0"/>
              <a:t>Pemilihan Topologi</a:t>
            </a:r>
            <a:endParaRPr lang="en-US" smtClean="0"/>
          </a:p>
        </p:txBody>
      </p:sp>
      <p:sp>
        <p:nvSpPr>
          <p:cNvPr id="23555" name="Rectangle 3"/>
          <p:cNvSpPr>
            <a:spLocks noGrp="1" noChangeArrowheads="1"/>
          </p:cNvSpPr>
          <p:nvPr>
            <p:ph type="body" idx="1"/>
          </p:nvPr>
        </p:nvSpPr>
        <p:spPr/>
        <p:txBody>
          <a:bodyPr/>
          <a:lstStyle/>
          <a:p>
            <a:pPr eaLnBrk="1" hangingPunct="1"/>
            <a:r>
              <a:rPr lang="sv-SE" smtClean="0"/>
              <a:t>Biaya</a:t>
            </a:r>
            <a:r>
              <a:rPr lang="en-US" smtClean="0"/>
              <a:t> </a:t>
            </a:r>
          </a:p>
          <a:p>
            <a:pPr eaLnBrk="1" hangingPunct="1"/>
            <a:r>
              <a:rPr lang="sv-SE" smtClean="0"/>
              <a:t>Kecepatan</a:t>
            </a:r>
            <a:r>
              <a:rPr lang="en-US" smtClean="0"/>
              <a:t> </a:t>
            </a:r>
          </a:p>
          <a:p>
            <a:pPr eaLnBrk="1" hangingPunct="1"/>
            <a:r>
              <a:rPr lang="sv-SE" smtClean="0"/>
              <a:t>Lingkungan</a:t>
            </a:r>
            <a:r>
              <a:rPr lang="en-US" smtClean="0"/>
              <a:t> </a:t>
            </a:r>
          </a:p>
          <a:p>
            <a:pPr eaLnBrk="1" hangingPunct="1"/>
            <a:r>
              <a:rPr lang="sv-SE" smtClean="0"/>
              <a:t>Ukuran (skalabilitas)</a:t>
            </a:r>
          </a:p>
          <a:p>
            <a:pPr eaLnBrk="1" hangingPunct="1"/>
            <a:r>
              <a:rPr lang="sv-SE" smtClean="0"/>
              <a:t>Konektivitas</a:t>
            </a:r>
            <a:r>
              <a:rPr lang="en-US" smtClean="0"/>
              <a:t> </a:t>
            </a:r>
          </a:p>
        </p:txBody>
      </p:sp>
    </p:spTree>
    <p:extLst>
      <p:ext uri="{BB962C8B-B14F-4D97-AF65-F5344CB8AC3E}">
        <p14:creationId xmlns:p14="http://schemas.microsoft.com/office/powerpoint/2010/main" val="3100801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v-SE" smtClean="0"/>
              <a:t>Perangkat Lunak</a:t>
            </a:r>
            <a:endParaRPr lang="en-US" smtClean="0"/>
          </a:p>
        </p:txBody>
      </p:sp>
      <p:sp>
        <p:nvSpPr>
          <p:cNvPr id="24579" name="Rectangle 3"/>
          <p:cNvSpPr>
            <a:spLocks noGrp="1" noChangeArrowheads="1"/>
          </p:cNvSpPr>
          <p:nvPr>
            <p:ph type="body" idx="1"/>
          </p:nvPr>
        </p:nvSpPr>
        <p:spPr/>
        <p:txBody>
          <a:bodyPr/>
          <a:lstStyle/>
          <a:p>
            <a:pPr eaLnBrk="1" hangingPunct="1"/>
            <a:r>
              <a:rPr lang="sv-SE" smtClean="0"/>
              <a:t>Yang paling populer adalah Linux dan Microsoft Windows</a:t>
            </a:r>
            <a:r>
              <a:rPr lang="en-US" smtClean="0"/>
              <a:t> </a:t>
            </a:r>
          </a:p>
          <a:p>
            <a:pPr eaLnBrk="1" hangingPunct="1"/>
            <a:r>
              <a:rPr lang="sv-SE" smtClean="0"/>
              <a:t>Dengan sistem operasi Microsoft Windows Server 2003, seseorang telah dapat merancang jaringan LAN.</a:t>
            </a:r>
            <a:endParaRPr lang="en-US" smtClean="0"/>
          </a:p>
        </p:txBody>
      </p:sp>
    </p:spTree>
    <p:extLst>
      <p:ext uri="{BB962C8B-B14F-4D97-AF65-F5344CB8AC3E}">
        <p14:creationId xmlns:p14="http://schemas.microsoft.com/office/powerpoint/2010/main" val="726135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sv-SE" sz="4000" smtClean="0"/>
              <a:t>Fitur yang harus dimiliki sebuah sistem operasi untuk server</a:t>
            </a:r>
            <a:r>
              <a:rPr lang="en-US" sz="4000" smtClean="0"/>
              <a:t> </a:t>
            </a:r>
          </a:p>
        </p:txBody>
      </p:sp>
      <p:sp>
        <p:nvSpPr>
          <p:cNvPr id="25603" name="Rectangle 3"/>
          <p:cNvSpPr>
            <a:spLocks noGrp="1" noChangeArrowheads="1"/>
          </p:cNvSpPr>
          <p:nvPr>
            <p:ph type="body" idx="1"/>
          </p:nvPr>
        </p:nvSpPr>
        <p:spPr/>
        <p:txBody>
          <a:bodyPr/>
          <a:lstStyle/>
          <a:p>
            <a:pPr eaLnBrk="1" hangingPunct="1"/>
            <a:r>
              <a:rPr lang="sv-SE" smtClean="0"/>
              <a:t>Realtime</a:t>
            </a:r>
          </a:p>
          <a:p>
            <a:pPr eaLnBrk="1" hangingPunct="1"/>
            <a:r>
              <a:rPr lang="sv-SE" smtClean="0"/>
              <a:t>Security</a:t>
            </a:r>
          </a:p>
          <a:p>
            <a:pPr eaLnBrk="1" hangingPunct="1"/>
            <a:r>
              <a:rPr lang="sv-SE" smtClean="0"/>
              <a:t>Reliabilitas</a:t>
            </a:r>
          </a:p>
          <a:p>
            <a:pPr eaLnBrk="1" hangingPunct="1"/>
            <a:r>
              <a:rPr lang="sv-SE" smtClean="0"/>
              <a:t>Skalabilitas</a:t>
            </a:r>
            <a:endParaRPr lang="en-US" smtClean="0"/>
          </a:p>
        </p:txBody>
      </p:sp>
    </p:spTree>
    <p:extLst>
      <p:ext uri="{BB962C8B-B14F-4D97-AF65-F5344CB8AC3E}">
        <p14:creationId xmlns:p14="http://schemas.microsoft.com/office/powerpoint/2010/main" val="271675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Perancangan LAN</a:t>
            </a:r>
          </a:p>
        </p:txBody>
      </p:sp>
      <p:pic>
        <p:nvPicPr>
          <p:cNvPr id="26627"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628775"/>
            <a:ext cx="7993063"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1459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sv-SE" smtClean="0"/>
              <a:t>Prosedur Instalasi</a:t>
            </a:r>
            <a:endParaRPr lang="en-US" smtClean="0"/>
          </a:p>
        </p:txBody>
      </p:sp>
      <p:sp>
        <p:nvSpPr>
          <p:cNvPr id="27651" name="Rectangle 3"/>
          <p:cNvSpPr>
            <a:spLocks noGrp="1" noChangeArrowheads="1"/>
          </p:cNvSpPr>
          <p:nvPr>
            <p:ph type="body" idx="1"/>
          </p:nvPr>
        </p:nvSpPr>
        <p:spPr/>
        <p:txBody>
          <a:bodyPr/>
          <a:lstStyle/>
          <a:p>
            <a:pPr eaLnBrk="1" hangingPunct="1">
              <a:lnSpc>
                <a:spcPct val="80000"/>
              </a:lnSpc>
            </a:pPr>
            <a:r>
              <a:rPr lang="sv-SE" sz="2000" smtClean="0"/>
              <a:t>Konstruksi</a:t>
            </a:r>
          </a:p>
          <a:p>
            <a:pPr eaLnBrk="1" hangingPunct="1">
              <a:lnSpc>
                <a:spcPct val="80000"/>
              </a:lnSpc>
            </a:pPr>
            <a:r>
              <a:rPr lang="sv-SE" sz="2000" smtClean="0"/>
              <a:t>Elektris</a:t>
            </a:r>
          </a:p>
          <a:p>
            <a:pPr eaLnBrk="1" hangingPunct="1">
              <a:lnSpc>
                <a:spcPct val="80000"/>
              </a:lnSpc>
            </a:pPr>
            <a:endParaRPr lang="sv-SE" sz="2000" smtClean="0"/>
          </a:p>
          <a:p>
            <a:pPr eaLnBrk="1" hangingPunct="1">
              <a:lnSpc>
                <a:spcPct val="80000"/>
              </a:lnSpc>
              <a:buFont typeface="Wingdings" pitchFamily="2" charset="2"/>
              <a:buNone/>
            </a:pPr>
            <a:r>
              <a:rPr lang="sv-SE" sz="2000" smtClean="0"/>
              <a:t>Peralatan yang dibutuhkan:</a:t>
            </a:r>
          </a:p>
          <a:p>
            <a:pPr eaLnBrk="1" hangingPunct="1">
              <a:lnSpc>
                <a:spcPct val="80000"/>
              </a:lnSpc>
            </a:pPr>
            <a:r>
              <a:rPr lang="sv-SE" sz="2000" smtClean="0"/>
              <a:t>Obeng belimbing dan obeng minus</a:t>
            </a:r>
          </a:p>
          <a:p>
            <a:pPr eaLnBrk="1" hangingPunct="1">
              <a:lnSpc>
                <a:spcPct val="80000"/>
              </a:lnSpc>
            </a:pPr>
            <a:r>
              <a:rPr lang="sv-SE" sz="2000" smtClean="0"/>
              <a:t>Obeng belimbing bermagnet</a:t>
            </a:r>
          </a:p>
          <a:p>
            <a:pPr eaLnBrk="1" hangingPunct="1">
              <a:lnSpc>
                <a:spcPct val="80000"/>
              </a:lnSpc>
            </a:pPr>
            <a:r>
              <a:rPr lang="sv-SE" sz="2000" smtClean="0"/>
              <a:t>Test pen</a:t>
            </a:r>
          </a:p>
          <a:p>
            <a:pPr eaLnBrk="1" hangingPunct="1">
              <a:lnSpc>
                <a:spcPct val="80000"/>
              </a:lnSpc>
            </a:pPr>
            <a:r>
              <a:rPr lang="sv-SE" sz="2000" smtClean="0"/>
              <a:t>Tang pemotong</a:t>
            </a:r>
          </a:p>
          <a:p>
            <a:pPr eaLnBrk="1" hangingPunct="1">
              <a:lnSpc>
                <a:spcPct val="80000"/>
              </a:lnSpc>
            </a:pPr>
            <a:r>
              <a:rPr lang="sv-SE" sz="2000" smtClean="0"/>
              <a:t>Tang penjepit (</a:t>
            </a:r>
            <a:r>
              <a:rPr lang="sv-SE" sz="2000" i="1" smtClean="0"/>
              <a:t>clipper</a:t>
            </a:r>
            <a:r>
              <a:rPr lang="sv-SE" sz="2000" smtClean="0"/>
              <a:t> atau </a:t>
            </a:r>
            <a:r>
              <a:rPr lang="sv-SE" sz="2000" i="1" smtClean="0"/>
              <a:t>crampper</a:t>
            </a:r>
            <a:r>
              <a:rPr lang="sv-SE" sz="2000" smtClean="0"/>
              <a:t>)</a:t>
            </a:r>
          </a:p>
          <a:p>
            <a:pPr eaLnBrk="1" hangingPunct="1">
              <a:lnSpc>
                <a:spcPct val="80000"/>
              </a:lnSpc>
            </a:pPr>
            <a:r>
              <a:rPr lang="sv-SE" sz="2000" smtClean="0"/>
              <a:t>Tester untuk mengetahui konetisitas kabel UTP jika ada.</a:t>
            </a:r>
          </a:p>
          <a:p>
            <a:pPr eaLnBrk="1" hangingPunct="1">
              <a:lnSpc>
                <a:spcPct val="80000"/>
              </a:lnSpc>
            </a:pPr>
            <a:r>
              <a:rPr lang="en-US" sz="2000" smtClean="0"/>
              <a:t>DLL</a:t>
            </a:r>
          </a:p>
        </p:txBody>
      </p:sp>
    </p:spTree>
    <p:extLst>
      <p:ext uri="{BB962C8B-B14F-4D97-AF65-F5344CB8AC3E}">
        <p14:creationId xmlns:p14="http://schemas.microsoft.com/office/powerpoint/2010/main" val="3574957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sv-SE" smtClean="0"/>
              <a:t>Tim Instalasi </a:t>
            </a:r>
            <a:endParaRPr lang="en-US" smtClean="0"/>
          </a:p>
        </p:txBody>
      </p:sp>
      <p:sp>
        <p:nvSpPr>
          <p:cNvPr id="28675" name="Rectangle 3"/>
          <p:cNvSpPr>
            <a:spLocks noGrp="1" noChangeArrowheads="1"/>
          </p:cNvSpPr>
          <p:nvPr>
            <p:ph type="body" idx="1"/>
          </p:nvPr>
        </p:nvSpPr>
        <p:spPr/>
        <p:txBody>
          <a:bodyPr/>
          <a:lstStyle/>
          <a:p>
            <a:pPr eaLnBrk="1" hangingPunct="1">
              <a:lnSpc>
                <a:spcPct val="90000"/>
              </a:lnSpc>
            </a:pPr>
            <a:r>
              <a:rPr lang="sv-SE" smtClean="0"/>
              <a:t>Orang-orang yang terlibat dalam melaksanakan instalasi suatu jaringan LAN</a:t>
            </a:r>
            <a:r>
              <a:rPr lang="en-US" smtClean="0"/>
              <a:t> </a:t>
            </a:r>
          </a:p>
          <a:p>
            <a:pPr eaLnBrk="1" hangingPunct="1">
              <a:lnSpc>
                <a:spcPct val="90000"/>
              </a:lnSpc>
            </a:pPr>
            <a:r>
              <a:rPr lang="en-US" smtClean="0"/>
              <a:t>Hendaknya memiliki kriteria sebagai berikut:</a:t>
            </a:r>
          </a:p>
          <a:p>
            <a:pPr lvl="1" eaLnBrk="1" hangingPunct="1">
              <a:lnSpc>
                <a:spcPct val="90000"/>
              </a:lnSpc>
            </a:pPr>
            <a:r>
              <a:rPr lang="sv-SE" smtClean="0"/>
              <a:t>Memiliki pengalaman dalam bidang jaringan komputer</a:t>
            </a:r>
            <a:r>
              <a:rPr lang="en-US" smtClean="0"/>
              <a:t> </a:t>
            </a:r>
          </a:p>
          <a:p>
            <a:pPr lvl="1" eaLnBrk="1" hangingPunct="1">
              <a:lnSpc>
                <a:spcPct val="90000"/>
              </a:lnSpc>
            </a:pPr>
            <a:r>
              <a:rPr lang="sv-SE" smtClean="0"/>
              <a:t>Sehat secara fisik, mental, dan jiwa</a:t>
            </a:r>
            <a:endParaRPr lang="en-US" smtClean="0"/>
          </a:p>
        </p:txBody>
      </p:sp>
    </p:spTree>
    <p:extLst>
      <p:ext uri="{BB962C8B-B14F-4D97-AF65-F5344CB8AC3E}">
        <p14:creationId xmlns:p14="http://schemas.microsoft.com/office/powerpoint/2010/main" val="822848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sv-SE" smtClean="0"/>
              <a:t>Penempatan Server</a:t>
            </a:r>
            <a:endParaRPr lang="en-US" smtClean="0"/>
          </a:p>
        </p:txBody>
      </p:sp>
      <p:sp>
        <p:nvSpPr>
          <p:cNvPr id="29699" name="Rectangle 3"/>
          <p:cNvSpPr>
            <a:spLocks noGrp="1" noChangeArrowheads="1"/>
          </p:cNvSpPr>
          <p:nvPr>
            <p:ph type="body" idx="1"/>
          </p:nvPr>
        </p:nvSpPr>
        <p:spPr/>
        <p:txBody>
          <a:bodyPr/>
          <a:lstStyle/>
          <a:p>
            <a:pPr eaLnBrk="1" hangingPunct="1"/>
            <a:r>
              <a:rPr lang="sv-SE" smtClean="0"/>
              <a:t>Sebaiknya dipasangi pendingin udara (AC</a:t>
            </a:r>
            <a:r>
              <a:rPr lang="en-US" smtClean="0"/>
              <a:t>)</a:t>
            </a:r>
          </a:p>
          <a:p>
            <a:pPr eaLnBrk="1" hangingPunct="1"/>
            <a:r>
              <a:rPr lang="sv-SE" smtClean="0"/>
              <a:t>Diletakkan di tempat yang aman</a:t>
            </a:r>
            <a:r>
              <a:rPr lang="en-US" smtClean="0"/>
              <a:t> </a:t>
            </a:r>
          </a:p>
          <a:p>
            <a:pPr eaLnBrk="1" hangingPunct="1"/>
            <a:r>
              <a:rPr lang="sv-SE" smtClean="0"/>
              <a:t>Switch atau Hub sebaiknya diletakkan dekat Server</a:t>
            </a:r>
            <a:r>
              <a:rPr lang="en-US" smtClean="0"/>
              <a:t> </a:t>
            </a:r>
          </a:p>
        </p:txBody>
      </p:sp>
    </p:spTree>
    <p:extLst>
      <p:ext uri="{BB962C8B-B14F-4D97-AF65-F5344CB8AC3E}">
        <p14:creationId xmlns:p14="http://schemas.microsoft.com/office/powerpoint/2010/main" val="329499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2971799" y="1524000"/>
            <a:ext cx="6274059" cy="1295400"/>
          </a:xfrm>
        </p:spPr>
        <p:txBody>
          <a:bodyPr/>
          <a:lstStyle/>
          <a:p>
            <a:pPr eaLnBrk="1" hangingPunct="1"/>
            <a:r>
              <a:rPr lang="sv-SE" sz="4600" dirty="0" smtClean="0"/>
              <a:t/>
            </a:r>
            <a:br>
              <a:rPr lang="sv-SE" sz="4600" dirty="0" smtClean="0"/>
            </a:br>
            <a:r>
              <a:rPr lang="sv-SE" sz="4600" dirty="0" smtClean="0"/>
              <a:t>Ba</a:t>
            </a:r>
            <a:r>
              <a:rPr lang="id-ID" sz="4600" dirty="0" smtClean="0"/>
              <a:t>gian</a:t>
            </a:r>
            <a:r>
              <a:rPr lang="sv-SE" sz="4600" dirty="0" smtClean="0"/>
              <a:t> </a:t>
            </a:r>
            <a:r>
              <a:rPr lang="id-ID" sz="4600" dirty="0" smtClean="0"/>
              <a:t>1</a:t>
            </a:r>
            <a:r>
              <a:rPr lang="sv-SE" sz="4600" dirty="0" smtClean="0"/>
              <a:t>. </a:t>
            </a:r>
            <a:r>
              <a:rPr lang="sv-SE" sz="4600" dirty="0" smtClean="0"/>
              <a:t/>
            </a:r>
            <a:br>
              <a:rPr lang="sv-SE" sz="4600" dirty="0" smtClean="0"/>
            </a:br>
            <a:r>
              <a:rPr lang="en-US" sz="4800" dirty="0" err="1"/>
              <a:t>Sekilas</a:t>
            </a:r>
            <a:r>
              <a:rPr lang="en-US" sz="4800" dirty="0"/>
              <a:t> </a:t>
            </a:r>
            <a:r>
              <a:rPr lang="en-US" sz="4800" dirty="0" err="1"/>
              <a:t>Tentang</a:t>
            </a:r>
            <a:r>
              <a:rPr lang="en-US" sz="4800" dirty="0"/>
              <a:t> </a:t>
            </a:r>
            <a:r>
              <a:rPr lang="en-US" sz="4800" dirty="0" err="1"/>
              <a:t>Jaringan</a:t>
            </a:r>
            <a:r>
              <a:rPr lang="en-US" sz="4800" dirty="0"/>
              <a:t> </a:t>
            </a:r>
            <a:r>
              <a:rPr lang="en-US" sz="4800" dirty="0" err="1"/>
              <a:t>Komputer</a:t>
            </a:r>
            <a:endParaRPr lang="en-US" sz="4600" dirty="0" smtClean="0"/>
          </a:p>
        </p:txBody>
      </p:sp>
    </p:spTree>
    <p:extLst>
      <p:ext uri="{BB962C8B-B14F-4D97-AF65-F5344CB8AC3E}">
        <p14:creationId xmlns:p14="http://schemas.microsoft.com/office/powerpoint/2010/main" val="2359256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sv-SE" sz="4000" smtClean="0"/>
              <a:t>komponen yang harus berada di ruangan server</a:t>
            </a:r>
            <a:r>
              <a:rPr lang="en-US" sz="4000" smtClean="0"/>
              <a:t> </a:t>
            </a:r>
          </a:p>
        </p:txBody>
      </p:sp>
      <p:sp>
        <p:nvSpPr>
          <p:cNvPr id="30723" name="Rectangle 3"/>
          <p:cNvSpPr>
            <a:spLocks noGrp="1" noChangeArrowheads="1"/>
          </p:cNvSpPr>
          <p:nvPr>
            <p:ph type="body" idx="1"/>
          </p:nvPr>
        </p:nvSpPr>
        <p:spPr/>
        <p:txBody>
          <a:bodyPr/>
          <a:lstStyle/>
          <a:p>
            <a:pPr eaLnBrk="1" hangingPunct="1"/>
            <a:r>
              <a:rPr lang="sv-SE" sz="2800" smtClean="0"/>
              <a:t>Komputer Server</a:t>
            </a:r>
          </a:p>
          <a:p>
            <a:pPr eaLnBrk="1" hangingPunct="1"/>
            <a:r>
              <a:rPr lang="sv-SE" sz="2800" smtClean="0"/>
              <a:t>Switch atau Hub</a:t>
            </a:r>
          </a:p>
          <a:p>
            <a:pPr eaLnBrk="1" hangingPunct="1"/>
            <a:r>
              <a:rPr lang="sv-SE" sz="2800" smtClean="0"/>
              <a:t>Modem ADSL atau Modem DialUp</a:t>
            </a:r>
          </a:p>
          <a:p>
            <a:pPr eaLnBrk="1" hangingPunct="1"/>
            <a:r>
              <a:rPr lang="sv-SE" sz="2800" smtClean="0"/>
              <a:t>Jalur Telepon</a:t>
            </a:r>
          </a:p>
          <a:p>
            <a:pPr eaLnBrk="1" hangingPunct="1"/>
            <a:r>
              <a:rPr lang="sv-SE" sz="2800" smtClean="0"/>
              <a:t>Komputer untuk memantau aktivitas jaringan</a:t>
            </a:r>
          </a:p>
          <a:p>
            <a:pPr eaLnBrk="1" hangingPunct="1"/>
            <a:r>
              <a:rPr lang="sv-SE" sz="2800" smtClean="0"/>
              <a:t>Printer</a:t>
            </a:r>
          </a:p>
          <a:p>
            <a:pPr eaLnBrk="1" hangingPunct="1"/>
            <a:r>
              <a:rPr lang="sv-SE" sz="2800" smtClean="0"/>
              <a:t>Scanner jika diperlukan</a:t>
            </a:r>
            <a:endParaRPr lang="en-US" sz="2800" smtClean="0"/>
          </a:p>
        </p:txBody>
      </p:sp>
    </p:spTree>
    <p:extLst>
      <p:ext uri="{BB962C8B-B14F-4D97-AF65-F5344CB8AC3E}">
        <p14:creationId xmlns:p14="http://schemas.microsoft.com/office/powerpoint/2010/main" val="46254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sv-SE" smtClean="0"/>
              <a:t>Pengkabelan</a:t>
            </a:r>
            <a:endParaRPr lang="en-US" smtClean="0"/>
          </a:p>
        </p:txBody>
      </p:sp>
      <p:sp>
        <p:nvSpPr>
          <p:cNvPr id="31747" name="Rectangle 3"/>
          <p:cNvSpPr>
            <a:spLocks noGrp="1" noChangeArrowheads="1"/>
          </p:cNvSpPr>
          <p:nvPr>
            <p:ph type="body" idx="1"/>
          </p:nvPr>
        </p:nvSpPr>
        <p:spPr/>
        <p:txBody>
          <a:bodyPr/>
          <a:lstStyle/>
          <a:p>
            <a:pPr eaLnBrk="1" hangingPunct="1"/>
            <a:r>
              <a:rPr lang="sv-SE" smtClean="0"/>
              <a:t>Lakukan pemeriksaan terhadap kabel yang akan dipasang</a:t>
            </a:r>
            <a:r>
              <a:rPr lang="en-US" smtClean="0"/>
              <a:t> </a:t>
            </a:r>
          </a:p>
          <a:p>
            <a:pPr eaLnBrk="1" hangingPunct="1"/>
            <a:r>
              <a:rPr lang="sv-SE" smtClean="0"/>
              <a:t>Gunakan pipa penutup agar rapi</a:t>
            </a:r>
            <a:endParaRPr lang="en-US" smtClean="0"/>
          </a:p>
          <a:p>
            <a:pPr eaLnBrk="1" hangingPunct="1"/>
            <a:r>
              <a:rPr lang="sv-SE" smtClean="0"/>
              <a:t>Pemberian tanda pada kabel sebaiknya diterapkan</a:t>
            </a:r>
            <a:r>
              <a:rPr lang="en-US" smtClean="0"/>
              <a:t> </a:t>
            </a:r>
          </a:p>
        </p:txBody>
      </p:sp>
    </p:spTree>
    <p:extLst>
      <p:ext uri="{BB962C8B-B14F-4D97-AF65-F5344CB8AC3E}">
        <p14:creationId xmlns:p14="http://schemas.microsoft.com/office/powerpoint/2010/main" val="2600605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sv-SE" smtClean="0"/>
              <a:t>Pemasangan Konektor</a:t>
            </a:r>
            <a:endParaRPr lang="en-US" smtClean="0"/>
          </a:p>
        </p:txBody>
      </p:sp>
      <p:sp>
        <p:nvSpPr>
          <p:cNvPr id="32771" name="Rectangle 3"/>
          <p:cNvSpPr>
            <a:spLocks noGrp="1" noChangeArrowheads="1"/>
          </p:cNvSpPr>
          <p:nvPr>
            <p:ph type="body" sz="half" idx="1"/>
          </p:nvPr>
        </p:nvSpPr>
        <p:spPr/>
        <p:txBody>
          <a:bodyPr/>
          <a:lstStyle/>
          <a:p>
            <a:pPr eaLnBrk="1" hangingPunct="1"/>
            <a:r>
              <a:rPr lang="sv-SE" sz="2800" smtClean="0"/>
              <a:t>Untuk kabel straight through</a:t>
            </a:r>
            <a:r>
              <a:rPr lang="en-US" sz="2800" smtClean="0"/>
              <a:t> </a:t>
            </a:r>
          </a:p>
        </p:txBody>
      </p:sp>
      <p:graphicFrame>
        <p:nvGraphicFramePr>
          <p:cNvPr id="53414" name="Group 166"/>
          <p:cNvGraphicFramePr>
            <a:graphicFrameLocks noGrp="1"/>
          </p:cNvGraphicFramePr>
          <p:nvPr>
            <p:ph sz="quarter" idx="2"/>
          </p:nvPr>
        </p:nvGraphicFramePr>
        <p:xfrm>
          <a:off x="4648200" y="1981200"/>
          <a:ext cx="4038600" cy="4145184"/>
        </p:xfrm>
        <a:graphic>
          <a:graphicData uri="http://schemas.openxmlformats.org/drawingml/2006/table">
            <a:tbl>
              <a:tblPr/>
              <a:tblGrid>
                <a:gridCol w="1820863"/>
                <a:gridCol w="354012"/>
                <a:gridCol w="1863725"/>
              </a:tblGrid>
              <a:tr h="5181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Orange</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Orange</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Orange</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Orange</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Hijau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Hijau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Biru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Biru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Biru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Biru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Hijau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Hijau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Coklat</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Coklat</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Coklat</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Coklat</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2810" name="Object 164"/>
          <p:cNvGraphicFramePr>
            <a:graphicFrameLocks noChangeAspect="1"/>
          </p:cNvGraphicFramePr>
          <p:nvPr>
            <p:ph sz="quarter" idx="3"/>
          </p:nvPr>
        </p:nvGraphicFramePr>
        <p:xfrm>
          <a:off x="539750" y="3716338"/>
          <a:ext cx="3744913" cy="2103437"/>
        </p:xfrm>
        <a:graphic>
          <a:graphicData uri="http://schemas.openxmlformats.org/presentationml/2006/ole">
            <mc:AlternateContent xmlns:mc="http://schemas.openxmlformats.org/markup-compatibility/2006">
              <mc:Choice xmlns:v="urn:schemas-microsoft-com:vml" Requires="v">
                <p:oleObj spid="_x0000_s6146" name="Bitmap Image" r:id="rId3" imgW="2085714" imgH="1171429" progId="Paint.Picture">
                  <p:embed/>
                </p:oleObj>
              </mc:Choice>
              <mc:Fallback>
                <p:oleObj name="Bitmap Image" r:id="rId3" imgW="2085714" imgH="117142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716338"/>
                        <a:ext cx="3744913"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97312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sv-SE" sz="4000" smtClean="0"/>
              <a:t>Pemasangan Konektor (cont’d)</a:t>
            </a:r>
            <a:endParaRPr lang="en-US" sz="4000" smtClean="0"/>
          </a:p>
        </p:txBody>
      </p:sp>
      <p:sp>
        <p:nvSpPr>
          <p:cNvPr id="33795" name="Rectangle 3"/>
          <p:cNvSpPr>
            <a:spLocks noGrp="1" noChangeArrowheads="1"/>
          </p:cNvSpPr>
          <p:nvPr>
            <p:ph type="body" sz="half" idx="1"/>
          </p:nvPr>
        </p:nvSpPr>
        <p:spPr/>
        <p:txBody>
          <a:bodyPr/>
          <a:lstStyle/>
          <a:p>
            <a:pPr eaLnBrk="1" hangingPunct="1"/>
            <a:r>
              <a:rPr lang="en-US" sz="2800" smtClean="0"/>
              <a:t>Untuk kabel cross</a:t>
            </a:r>
          </a:p>
        </p:txBody>
      </p:sp>
      <p:graphicFrame>
        <p:nvGraphicFramePr>
          <p:cNvPr id="55459" name="Group 163"/>
          <p:cNvGraphicFramePr>
            <a:graphicFrameLocks noGrp="1"/>
          </p:cNvGraphicFramePr>
          <p:nvPr>
            <p:ph sz="quarter" idx="2"/>
          </p:nvPr>
        </p:nvGraphicFramePr>
        <p:xfrm>
          <a:off x="4648200" y="1981200"/>
          <a:ext cx="4038600" cy="4145184"/>
        </p:xfrm>
        <a:graphic>
          <a:graphicData uri="http://schemas.openxmlformats.org/drawingml/2006/table">
            <a:tbl>
              <a:tblPr/>
              <a:tblGrid>
                <a:gridCol w="1820863"/>
                <a:gridCol w="315912"/>
                <a:gridCol w="1901825"/>
              </a:tblGrid>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Orange</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Hijau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Orange</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Hijau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Hijau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Orange</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Biru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Biru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Biru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Biru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Hijau</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Orange</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Coklat</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Putih Coklat</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2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Coklat</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bg2"/>
                          </a:solidFill>
                          <a:effectLst/>
                          <a:latin typeface="Verdana" pitchFamily="34" charset="0"/>
                          <a:cs typeface="Times New Roman" pitchFamily="18" charset="0"/>
                        </a:rPr>
                        <a:t>Coklat</a:t>
                      </a:r>
                      <a:endParaRPr kumimoji="0" lang="sv-SE" sz="1800" b="1" i="0" u="none" strike="noStrike" cap="none" normalizeH="0" baseline="0" smtClean="0">
                        <a:ln>
                          <a:noFill/>
                        </a:ln>
                        <a:solidFill>
                          <a:schemeClr val="bg2"/>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3834" name="Object 161"/>
          <p:cNvGraphicFramePr>
            <a:graphicFrameLocks noChangeAspect="1"/>
          </p:cNvGraphicFramePr>
          <p:nvPr>
            <p:ph sz="quarter" idx="3"/>
          </p:nvPr>
        </p:nvGraphicFramePr>
        <p:xfrm>
          <a:off x="611188" y="3357563"/>
          <a:ext cx="3671887" cy="2808287"/>
        </p:xfrm>
        <a:graphic>
          <a:graphicData uri="http://schemas.openxmlformats.org/presentationml/2006/ole">
            <mc:AlternateContent xmlns:mc="http://schemas.openxmlformats.org/markup-compatibility/2006">
              <mc:Choice xmlns:v="urn:schemas-microsoft-com:vml" Requires="v">
                <p:oleObj spid="_x0000_s7170" name="Bitmap Image" r:id="rId3" imgW="2123810" imgH="1419048" progId="Paint.Picture">
                  <p:embed/>
                </p:oleObj>
              </mc:Choice>
              <mc:Fallback>
                <p:oleObj name="Bitmap Image" r:id="rId3" imgW="2123810" imgH="141904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357563"/>
                        <a:ext cx="3671887"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29572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sv-SE" smtClean="0"/>
              <a:t>Pemasangan kartu jaringan</a:t>
            </a:r>
            <a:endParaRPr lang="en-US" smtClean="0"/>
          </a:p>
        </p:txBody>
      </p:sp>
      <p:sp>
        <p:nvSpPr>
          <p:cNvPr id="34819" name="Rectangle 3"/>
          <p:cNvSpPr>
            <a:spLocks noGrp="1" noChangeArrowheads="1"/>
          </p:cNvSpPr>
          <p:nvPr>
            <p:ph type="body" idx="1"/>
          </p:nvPr>
        </p:nvSpPr>
        <p:spPr/>
        <p:txBody>
          <a:bodyPr/>
          <a:lstStyle/>
          <a:p>
            <a:pPr eaLnBrk="1" hangingPunct="1">
              <a:lnSpc>
                <a:spcPct val="90000"/>
              </a:lnSpc>
            </a:pPr>
            <a:r>
              <a:rPr lang="sv-SE" sz="2400" smtClean="0"/>
              <a:t>Buka casing komputer, baik untuk Server maupun untuk workstation</a:t>
            </a:r>
          </a:p>
          <a:p>
            <a:pPr eaLnBrk="1" hangingPunct="1">
              <a:lnSpc>
                <a:spcPct val="90000"/>
              </a:lnSpc>
            </a:pPr>
            <a:r>
              <a:rPr lang="sv-SE" sz="2400" smtClean="0"/>
              <a:t>Setelah casing terbuka, pasang (tancapkan) kartu jaringan ke soket atau slot PCI di komputer.</a:t>
            </a:r>
          </a:p>
          <a:p>
            <a:pPr eaLnBrk="1" hangingPunct="1">
              <a:lnSpc>
                <a:spcPct val="90000"/>
              </a:lnSpc>
            </a:pPr>
            <a:r>
              <a:rPr lang="sv-SE" sz="2400" smtClean="0"/>
              <a:t>Pasang mur di bagian atas sehingga kartu jaringan kokoh dan tidak goyang. </a:t>
            </a:r>
          </a:p>
          <a:p>
            <a:pPr eaLnBrk="1" hangingPunct="1">
              <a:lnSpc>
                <a:spcPct val="90000"/>
              </a:lnSpc>
            </a:pPr>
            <a:r>
              <a:rPr lang="sv-SE" sz="2400" smtClean="0"/>
              <a:t>Setelah selesai tutup casing dan rapikan letak komputer yang sudah dipasang kartu jaringan</a:t>
            </a:r>
          </a:p>
          <a:p>
            <a:pPr eaLnBrk="1" hangingPunct="1">
              <a:lnSpc>
                <a:spcPct val="90000"/>
              </a:lnSpc>
            </a:pPr>
            <a:r>
              <a:rPr lang="sv-SE" sz="2400" smtClean="0"/>
              <a:t>Tancapkan kabel yang telah dipasang konektor RJ45 ke port di Hub dan di komputer</a:t>
            </a:r>
            <a:r>
              <a:rPr lang="en-US" sz="2400" smtClean="0"/>
              <a:t> </a:t>
            </a:r>
          </a:p>
        </p:txBody>
      </p:sp>
    </p:spTree>
    <p:extLst>
      <p:ext uri="{BB962C8B-B14F-4D97-AF65-F5344CB8AC3E}">
        <p14:creationId xmlns:p14="http://schemas.microsoft.com/office/powerpoint/2010/main" val="3359400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ctrTitle"/>
          </p:nvPr>
        </p:nvSpPr>
        <p:spPr/>
        <p:txBody>
          <a:bodyPr/>
          <a:lstStyle/>
          <a:p>
            <a:pPr eaLnBrk="1" hangingPunct="1"/>
            <a:r>
              <a:rPr lang="sv-SE" sz="4600" smtClean="0"/>
              <a:t/>
            </a:r>
            <a:br>
              <a:rPr lang="sv-SE" sz="4600" smtClean="0"/>
            </a:br>
            <a:r>
              <a:rPr lang="sv-SE" sz="4600" smtClean="0"/>
              <a:t>Ba</a:t>
            </a:r>
            <a:r>
              <a:rPr lang="id-ID" sz="4600" smtClean="0"/>
              <a:t>gian </a:t>
            </a:r>
            <a:r>
              <a:rPr lang="sv-SE" sz="4600" smtClean="0"/>
              <a:t> 3.</a:t>
            </a:r>
            <a:br>
              <a:rPr lang="sv-SE" sz="4600" smtClean="0"/>
            </a:br>
            <a:r>
              <a:rPr lang="sv-SE" sz="4600" smtClean="0"/>
              <a:t>Wide Area Network (WAN)</a:t>
            </a:r>
            <a:r>
              <a:rPr lang="en-US" sz="4600" smtClean="0"/>
              <a:t/>
            </a:r>
            <a:br>
              <a:rPr lang="en-US" sz="4600" smtClean="0"/>
            </a:br>
            <a:endParaRPr lang="en-US" sz="4600" smtClean="0"/>
          </a:p>
        </p:txBody>
      </p:sp>
      <p:sp>
        <p:nvSpPr>
          <p:cNvPr id="35843"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3797541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WAN</a:t>
            </a:r>
          </a:p>
        </p:txBody>
      </p:sp>
      <p:sp>
        <p:nvSpPr>
          <p:cNvPr id="36867" name="Rectangle 3"/>
          <p:cNvSpPr>
            <a:spLocks noGrp="1" noChangeArrowheads="1"/>
          </p:cNvSpPr>
          <p:nvPr>
            <p:ph type="body" idx="1"/>
          </p:nvPr>
        </p:nvSpPr>
        <p:spPr/>
        <p:txBody>
          <a:bodyPr/>
          <a:lstStyle/>
          <a:p>
            <a:pPr eaLnBrk="1" hangingPunct="1">
              <a:lnSpc>
                <a:spcPct val="80000"/>
              </a:lnSpc>
            </a:pPr>
            <a:r>
              <a:rPr lang="en-US" sz="2800" smtClean="0"/>
              <a:t>WAN digunakan untuk menghubungkan beberapa LAN yang terpisah oleh jarak yang jauh</a:t>
            </a:r>
          </a:p>
          <a:p>
            <a:pPr eaLnBrk="1" hangingPunct="1">
              <a:lnSpc>
                <a:spcPct val="80000"/>
              </a:lnSpc>
            </a:pPr>
            <a:r>
              <a:rPr lang="en-US" sz="2800" smtClean="0"/>
              <a:t>WAN dirancang untuk: </a:t>
            </a:r>
          </a:p>
          <a:p>
            <a:pPr lvl="1" eaLnBrk="1" hangingPunct="1">
              <a:lnSpc>
                <a:spcPct val="80000"/>
              </a:lnSpc>
            </a:pPr>
            <a:r>
              <a:rPr lang="en-US" sz="2400" smtClean="0"/>
              <a:t>Beroperasi di wilayah yang sangat luas. </a:t>
            </a:r>
          </a:p>
          <a:p>
            <a:pPr lvl="1" eaLnBrk="1" hangingPunct="1">
              <a:lnSpc>
                <a:spcPct val="80000"/>
              </a:lnSpc>
            </a:pPr>
            <a:r>
              <a:rPr lang="en-US" sz="2400" smtClean="0"/>
              <a:t>Memungkinkan akses melalui interface yang berurut pada kecepatan rendah</a:t>
            </a:r>
          </a:p>
          <a:p>
            <a:pPr lvl="1" eaLnBrk="1" hangingPunct="1">
              <a:lnSpc>
                <a:spcPct val="80000"/>
              </a:lnSpc>
            </a:pPr>
            <a:r>
              <a:rPr lang="en-US" sz="2400" smtClean="0"/>
              <a:t>Menyediakan koneksi full-time dan part-time</a:t>
            </a:r>
          </a:p>
          <a:p>
            <a:pPr lvl="1" eaLnBrk="1" hangingPunct="1">
              <a:lnSpc>
                <a:spcPct val="80000"/>
              </a:lnSpc>
            </a:pPr>
            <a:r>
              <a:rPr lang="en-US" sz="2400" smtClean="0"/>
              <a:t>Menghubungkan alat-alat yang terpisah jauh bahkan oleh area yang sangat luas </a:t>
            </a:r>
          </a:p>
        </p:txBody>
      </p:sp>
    </p:spTree>
    <p:extLst>
      <p:ext uri="{BB962C8B-B14F-4D97-AF65-F5344CB8AC3E}">
        <p14:creationId xmlns:p14="http://schemas.microsoft.com/office/powerpoint/2010/main" val="1467455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Perangkat WAN </a:t>
            </a:r>
          </a:p>
        </p:txBody>
      </p:sp>
      <p:sp>
        <p:nvSpPr>
          <p:cNvPr id="37891" name="Rectangle 3"/>
          <p:cNvSpPr>
            <a:spLocks noGrp="1" noChangeArrowheads="1"/>
          </p:cNvSpPr>
          <p:nvPr>
            <p:ph type="body" idx="1"/>
          </p:nvPr>
        </p:nvSpPr>
        <p:spPr/>
        <p:txBody>
          <a:bodyPr/>
          <a:lstStyle/>
          <a:p>
            <a:pPr eaLnBrk="1" hangingPunct="1"/>
            <a:r>
              <a:rPr lang="en-US" b="1" i="1" smtClean="0"/>
              <a:t>Routers</a:t>
            </a:r>
            <a:r>
              <a:rPr lang="en-US" smtClean="0"/>
              <a:t> </a:t>
            </a:r>
          </a:p>
          <a:p>
            <a:pPr eaLnBrk="1" hangingPunct="1"/>
            <a:r>
              <a:rPr lang="en-US" b="1" i="1" smtClean="0"/>
              <a:t>WAN Bandwidth Switches</a:t>
            </a:r>
          </a:p>
          <a:p>
            <a:pPr eaLnBrk="1" hangingPunct="1"/>
            <a:r>
              <a:rPr lang="en-US" b="1" i="1" smtClean="0"/>
              <a:t>Modems (CSU/DSU) (TA/NT1)</a:t>
            </a:r>
          </a:p>
          <a:p>
            <a:pPr eaLnBrk="1" hangingPunct="1"/>
            <a:r>
              <a:rPr lang="en-US" b="1" i="1" smtClean="0"/>
              <a:t>Communication Servers</a:t>
            </a:r>
            <a:r>
              <a:rPr lang="en-US" smtClean="0"/>
              <a:t> </a:t>
            </a:r>
          </a:p>
        </p:txBody>
      </p:sp>
    </p:spTree>
    <p:extLst>
      <p:ext uri="{BB962C8B-B14F-4D97-AF65-F5344CB8AC3E}">
        <p14:creationId xmlns:p14="http://schemas.microsoft.com/office/powerpoint/2010/main" val="3715445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p:txBody>
          <a:bodyPr/>
          <a:lstStyle/>
          <a:p>
            <a:pPr eaLnBrk="1" hangingPunct="1"/>
            <a:r>
              <a:rPr lang="sv-SE" sz="4600" dirty="0" smtClean="0"/>
              <a:t>Ba</a:t>
            </a:r>
            <a:r>
              <a:rPr lang="id-ID" sz="4600" dirty="0" smtClean="0"/>
              <a:t>gian</a:t>
            </a:r>
            <a:r>
              <a:rPr lang="sv-SE" sz="4600" dirty="0" smtClean="0"/>
              <a:t> 4. </a:t>
            </a:r>
            <a:br>
              <a:rPr lang="sv-SE" sz="4600" dirty="0" smtClean="0"/>
            </a:br>
            <a:r>
              <a:rPr lang="sv-SE" sz="4600" dirty="0" smtClean="0"/>
              <a:t>Jaringan Nirkabel dan Serat Optik</a:t>
            </a:r>
            <a:r>
              <a:rPr lang="en-US" sz="4600" dirty="0" smtClean="0"/>
              <a:t> </a:t>
            </a:r>
          </a:p>
        </p:txBody>
      </p:sp>
      <p:sp>
        <p:nvSpPr>
          <p:cNvPr id="38915"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1085483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v-SE" smtClean="0"/>
              <a:t>Jaringan Nirkabel</a:t>
            </a:r>
            <a:endParaRPr lang="en-US" smtClean="0"/>
          </a:p>
        </p:txBody>
      </p:sp>
      <p:sp>
        <p:nvSpPr>
          <p:cNvPr id="39939" name="Rectangle 3"/>
          <p:cNvSpPr>
            <a:spLocks noGrp="1" noChangeArrowheads="1"/>
          </p:cNvSpPr>
          <p:nvPr>
            <p:ph type="body" idx="1"/>
          </p:nvPr>
        </p:nvSpPr>
        <p:spPr/>
        <p:txBody>
          <a:bodyPr/>
          <a:lstStyle/>
          <a:p>
            <a:pPr eaLnBrk="1" hangingPunct="1"/>
            <a:r>
              <a:rPr lang="sv-SE" smtClean="0"/>
              <a:t>adalah jaringan yang tidak menggunakan media kabel sebagai media penyampaian data</a:t>
            </a:r>
            <a:r>
              <a:rPr lang="en-US" smtClean="0"/>
              <a:t> </a:t>
            </a:r>
          </a:p>
          <a:p>
            <a:pPr eaLnBrk="1" hangingPunct="1"/>
            <a:r>
              <a:rPr lang="sv-SE" smtClean="0"/>
              <a:t>menggunakan gelombang radio</a:t>
            </a:r>
            <a:r>
              <a:rPr lang="en-US" smtClean="0"/>
              <a:t> </a:t>
            </a:r>
          </a:p>
        </p:txBody>
      </p:sp>
    </p:spTree>
    <p:extLst>
      <p:ext uri="{BB962C8B-B14F-4D97-AF65-F5344CB8AC3E}">
        <p14:creationId xmlns:p14="http://schemas.microsoft.com/office/powerpoint/2010/main" val="138973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7467600" cy="3505200"/>
          </a:xfrm>
        </p:spPr>
        <p:txBody>
          <a:bodyPr/>
          <a:lstStyle/>
          <a:p>
            <a:pPr marL="265113" indent="-265113"/>
            <a:r>
              <a:rPr lang="id-ID" b="1" dirty="0"/>
              <a:t>Apa itu </a:t>
            </a:r>
            <a:r>
              <a:rPr lang="en-US" b="1" dirty="0" err="1"/>
              <a:t>Jaringan</a:t>
            </a:r>
            <a:r>
              <a:rPr lang="en-US" b="1" dirty="0"/>
              <a:t> </a:t>
            </a:r>
            <a:r>
              <a:rPr lang="en-US" b="1" dirty="0" err="1"/>
              <a:t>komputer</a:t>
            </a:r>
            <a:endParaRPr lang="id-ID" b="1" dirty="0"/>
          </a:p>
          <a:p>
            <a:pPr marL="265113" indent="-265113"/>
            <a:r>
              <a:rPr lang="sv-SE" b="1" dirty="0" smtClean="0"/>
              <a:t>Tujuan </a:t>
            </a:r>
            <a:r>
              <a:rPr lang="id-ID" b="1" dirty="0"/>
              <a:t>m</a:t>
            </a:r>
            <a:r>
              <a:rPr lang="sv-SE" b="1" dirty="0"/>
              <a:t>embangun Jaringan</a:t>
            </a:r>
            <a:r>
              <a:rPr lang="id-ID" b="1" dirty="0"/>
              <a:t> komputer</a:t>
            </a:r>
          </a:p>
          <a:p>
            <a:pPr marL="265113" indent="-265113"/>
            <a:r>
              <a:rPr lang="sv-SE" b="1" dirty="0" smtClean="0"/>
              <a:t>Manfaat </a:t>
            </a:r>
            <a:r>
              <a:rPr lang="sv-SE" b="1" dirty="0"/>
              <a:t>Jaringan Komputer</a:t>
            </a:r>
            <a:endParaRPr lang="id-ID" b="1" dirty="0"/>
          </a:p>
          <a:p>
            <a:pPr marL="265113" indent="-265113"/>
            <a:r>
              <a:rPr lang="sv-SE" b="1" dirty="0" smtClean="0"/>
              <a:t>Komponen-komponen </a:t>
            </a:r>
            <a:r>
              <a:rPr lang="sv-SE" b="1" dirty="0"/>
              <a:t>dalam komunikasi data</a:t>
            </a:r>
            <a:endParaRPr lang="id-ID" b="1" dirty="0"/>
          </a:p>
          <a:p>
            <a:pPr marL="265113" indent="-265113"/>
            <a:r>
              <a:rPr lang="sv-SE" b="1" dirty="0" smtClean="0"/>
              <a:t>Kategori </a:t>
            </a:r>
            <a:r>
              <a:rPr lang="sv-SE" b="1" dirty="0"/>
              <a:t>Jaringan</a:t>
            </a:r>
            <a:endParaRPr lang="id-ID" b="1" dirty="0"/>
          </a:p>
        </p:txBody>
      </p:sp>
      <p:sp>
        <p:nvSpPr>
          <p:cNvPr id="4" name="Title 1"/>
          <p:cNvSpPr>
            <a:spLocks noGrp="1"/>
          </p:cNvSpPr>
          <p:nvPr>
            <p:ph type="title"/>
          </p:nvPr>
        </p:nvSpPr>
        <p:spPr>
          <a:xfrm>
            <a:off x="228600" y="762000"/>
            <a:ext cx="8229600" cy="1143000"/>
          </a:xfrm>
        </p:spPr>
        <p:txBody>
          <a:bodyPr/>
          <a:lstStyle/>
          <a:p>
            <a:r>
              <a:rPr lang="en-US" sz="4000" b="1" dirty="0" smtClean="0">
                <a:solidFill>
                  <a:srgbClr val="FF3300"/>
                </a:solidFill>
                <a:latin typeface="Algerian" pitchFamily="82" charset="0"/>
              </a:rPr>
              <a:t>Learning </a:t>
            </a:r>
            <a:r>
              <a:rPr lang="id-ID" sz="4000" b="1" dirty="0" smtClean="0">
                <a:solidFill>
                  <a:srgbClr val="FF3300"/>
                </a:solidFill>
                <a:latin typeface="Algerian" pitchFamily="82" charset="0"/>
              </a:rPr>
              <a:t> </a:t>
            </a:r>
            <a:r>
              <a:rPr lang="en-US" sz="4000" b="1" dirty="0" smtClean="0">
                <a:solidFill>
                  <a:srgbClr val="FF3300"/>
                </a:solidFill>
                <a:latin typeface="Algerian" pitchFamily="82" charset="0"/>
              </a:rPr>
              <a:t>Outcomes</a:t>
            </a:r>
            <a:endParaRPr lang="id-ID" sz="4000" b="1" dirty="0">
              <a:solidFill>
                <a:srgbClr val="FF3300"/>
              </a:solidFill>
              <a:latin typeface="Algerian" pitchFamily="82" charset="0"/>
            </a:endParaRPr>
          </a:p>
        </p:txBody>
      </p:sp>
    </p:spTree>
    <p:extLst>
      <p:ext uri="{BB962C8B-B14F-4D97-AF65-F5344CB8AC3E}">
        <p14:creationId xmlns:p14="http://schemas.microsoft.com/office/powerpoint/2010/main" val="3497742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sv-SE" smtClean="0"/>
              <a:t>IEEE 802.11 </a:t>
            </a:r>
            <a:endParaRPr lang="en-US" smtClean="0"/>
          </a:p>
        </p:txBody>
      </p:sp>
      <p:sp>
        <p:nvSpPr>
          <p:cNvPr id="40963" name="Rectangle 3"/>
          <p:cNvSpPr>
            <a:spLocks noGrp="1" noChangeArrowheads="1"/>
          </p:cNvSpPr>
          <p:nvPr>
            <p:ph type="body" idx="1"/>
          </p:nvPr>
        </p:nvSpPr>
        <p:spPr/>
        <p:txBody>
          <a:bodyPr/>
          <a:lstStyle/>
          <a:p>
            <a:pPr eaLnBrk="1" hangingPunct="1"/>
            <a:r>
              <a:rPr lang="sv-SE" smtClean="0"/>
              <a:t>802.11a</a:t>
            </a:r>
          </a:p>
          <a:p>
            <a:pPr eaLnBrk="1" hangingPunct="1"/>
            <a:r>
              <a:rPr lang="sv-SE" smtClean="0"/>
              <a:t>802.11b</a:t>
            </a:r>
          </a:p>
          <a:p>
            <a:pPr eaLnBrk="1" hangingPunct="1"/>
            <a:r>
              <a:rPr lang="sv-SE" smtClean="0"/>
              <a:t>802.11g</a:t>
            </a:r>
            <a:endParaRPr lang="en-US" smtClean="0"/>
          </a:p>
        </p:txBody>
      </p:sp>
    </p:spTree>
    <p:extLst>
      <p:ext uri="{BB962C8B-B14F-4D97-AF65-F5344CB8AC3E}">
        <p14:creationId xmlns:p14="http://schemas.microsoft.com/office/powerpoint/2010/main" val="1076587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Komponen Wireless</a:t>
            </a:r>
          </a:p>
        </p:txBody>
      </p:sp>
      <p:sp>
        <p:nvSpPr>
          <p:cNvPr id="41987" name="Rectangle 3"/>
          <p:cNvSpPr>
            <a:spLocks noGrp="1" noChangeArrowheads="1"/>
          </p:cNvSpPr>
          <p:nvPr>
            <p:ph type="body" idx="1"/>
          </p:nvPr>
        </p:nvSpPr>
        <p:spPr/>
        <p:txBody>
          <a:bodyPr/>
          <a:lstStyle/>
          <a:p>
            <a:pPr eaLnBrk="1" hangingPunct="1">
              <a:lnSpc>
                <a:spcPct val="90000"/>
              </a:lnSpc>
            </a:pPr>
            <a:r>
              <a:rPr lang="sv-SE" sz="2800" smtClean="0"/>
              <a:t>Access Point</a:t>
            </a:r>
          </a:p>
          <a:p>
            <a:pPr eaLnBrk="1" hangingPunct="1">
              <a:lnSpc>
                <a:spcPct val="90000"/>
              </a:lnSpc>
            </a:pPr>
            <a:r>
              <a:rPr lang="en-US" sz="2800" smtClean="0"/>
              <a:t>Wireless Clients (Wireless Capture Device)</a:t>
            </a:r>
          </a:p>
          <a:p>
            <a:pPr eaLnBrk="1" hangingPunct="1">
              <a:lnSpc>
                <a:spcPct val="90000"/>
              </a:lnSpc>
              <a:buFont typeface="Wingdings" pitchFamily="2" charset="2"/>
              <a:buNone/>
            </a:pPr>
            <a:endParaRPr lang="en-US" sz="2800" smtClean="0"/>
          </a:p>
          <a:p>
            <a:pPr eaLnBrk="1" hangingPunct="1">
              <a:lnSpc>
                <a:spcPct val="90000"/>
              </a:lnSpc>
              <a:buFont typeface="Wingdings" pitchFamily="2" charset="2"/>
              <a:buNone/>
            </a:pPr>
            <a:r>
              <a:rPr lang="en-US" sz="2800" smtClean="0"/>
              <a:t>Faktor dalam memilih perangkat:</a:t>
            </a:r>
          </a:p>
          <a:p>
            <a:pPr eaLnBrk="1" hangingPunct="1">
              <a:lnSpc>
                <a:spcPct val="90000"/>
              </a:lnSpc>
            </a:pPr>
            <a:r>
              <a:rPr lang="sv-SE" sz="2800" smtClean="0"/>
              <a:t>Faktor jarak</a:t>
            </a:r>
          </a:p>
          <a:p>
            <a:pPr eaLnBrk="1" hangingPunct="1">
              <a:lnSpc>
                <a:spcPct val="90000"/>
              </a:lnSpc>
            </a:pPr>
            <a:r>
              <a:rPr lang="sv-SE" sz="2800" smtClean="0"/>
              <a:t>Faktor kecepatan</a:t>
            </a:r>
          </a:p>
          <a:p>
            <a:pPr eaLnBrk="1" hangingPunct="1">
              <a:lnSpc>
                <a:spcPct val="90000"/>
              </a:lnSpc>
            </a:pPr>
            <a:r>
              <a:rPr lang="sv-SE" sz="2800" smtClean="0"/>
              <a:t>Faktor daya pancar antena</a:t>
            </a:r>
          </a:p>
          <a:p>
            <a:pPr eaLnBrk="1" hangingPunct="1">
              <a:lnSpc>
                <a:spcPct val="90000"/>
              </a:lnSpc>
            </a:pPr>
            <a:r>
              <a:rPr lang="sv-SE" sz="2800" smtClean="0"/>
              <a:t>Faktor kompatibilitas dengan Access Point </a:t>
            </a:r>
            <a:endParaRPr lang="en-US" sz="2800" smtClean="0"/>
          </a:p>
        </p:txBody>
      </p:sp>
    </p:spTree>
    <p:extLst>
      <p:ext uri="{BB962C8B-B14F-4D97-AF65-F5344CB8AC3E}">
        <p14:creationId xmlns:p14="http://schemas.microsoft.com/office/powerpoint/2010/main" val="3553318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sv-SE" smtClean="0"/>
              <a:t>Hotspot</a:t>
            </a:r>
            <a:endParaRPr lang="en-US" smtClean="0"/>
          </a:p>
        </p:txBody>
      </p:sp>
      <p:sp>
        <p:nvSpPr>
          <p:cNvPr id="43011" name="Rectangle 3"/>
          <p:cNvSpPr>
            <a:spLocks noGrp="1" noChangeArrowheads="1"/>
          </p:cNvSpPr>
          <p:nvPr>
            <p:ph type="body" idx="1"/>
          </p:nvPr>
        </p:nvSpPr>
        <p:spPr/>
        <p:txBody>
          <a:bodyPr/>
          <a:lstStyle/>
          <a:p>
            <a:pPr eaLnBrk="1" hangingPunct="1">
              <a:lnSpc>
                <a:spcPct val="90000"/>
              </a:lnSpc>
            </a:pPr>
            <a:r>
              <a:rPr lang="sv-SE" smtClean="0"/>
              <a:t>lokasi tempat wireless (wifi) access point berada sehingga seseorang dapat menghubungkan komputer mobilenya (laptop, PDA, dsb) dengan Internet</a:t>
            </a:r>
            <a:r>
              <a:rPr lang="en-US" smtClean="0"/>
              <a:t> </a:t>
            </a:r>
          </a:p>
          <a:p>
            <a:pPr eaLnBrk="1" hangingPunct="1">
              <a:lnSpc>
                <a:spcPct val="90000"/>
              </a:lnSpc>
            </a:pPr>
            <a:r>
              <a:rPr lang="en-US" smtClean="0"/>
              <a:t>contoh provider hotspot antara lain </a:t>
            </a:r>
            <a:r>
              <a:rPr lang="id-ID" smtClean="0"/>
              <a:t>T-Mobile Hotspot, Wayport, Patriot Broadband, Surf and Sip, SurfSpot (New Zealand) dan Surf2Go</a:t>
            </a:r>
            <a:r>
              <a:rPr lang="en-US" smtClean="0"/>
              <a:t> </a:t>
            </a:r>
          </a:p>
        </p:txBody>
      </p:sp>
    </p:spTree>
    <p:extLst>
      <p:ext uri="{BB962C8B-B14F-4D97-AF65-F5344CB8AC3E}">
        <p14:creationId xmlns:p14="http://schemas.microsoft.com/office/powerpoint/2010/main" val="2853811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sv-SE" smtClean="0"/>
              <a:t>Instalasi Jaringan Nirkabel</a:t>
            </a:r>
            <a:endParaRPr lang="en-US" smtClean="0"/>
          </a:p>
        </p:txBody>
      </p:sp>
      <p:sp>
        <p:nvSpPr>
          <p:cNvPr id="44035" name="Rectangle 3"/>
          <p:cNvSpPr>
            <a:spLocks noGrp="1" noChangeArrowheads="1"/>
          </p:cNvSpPr>
          <p:nvPr>
            <p:ph type="body" sz="half" idx="1"/>
          </p:nvPr>
        </p:nvSpPr>
        <p:spPr/>
        <p:txBody>
          <a:bodyPr/>
          <a:lstStyle/>
          <a:p>
            <a:pPr algn="just" eaLnBrk="1" hangingPunct="1"/>
            <a:r>
              <a:rPr lang="en-US" sz="2800" b="1" smtClean="0"/>
              <a:t>Instalasi Access Point</a:t>
            </a:r>
          </a:p>
          <a:p>
            <a:pPr algn="just" eaLnBrk="1" hangingPunct="1">
              <a:buFont typeface="Wingdings" pitchFamily="2" charset="2"/>
              <a:buNone/>
            </a:pPr>
            <a:endParaRPr lang="en-US" sz="2800" b="1" smtClean="0"/>
          </a:p>
          <a:p>
            <a:pPr algn="just" eaLnBrk="1" hangingPunct="1"/>
            <a:r>
              <a:rPr lang="sv-SE" sz="2800" b="1" smtClean="0"/>
              <a:t>Instalasi WLAN Card</a:t>
            </a:r>
            <a:endParaRPr lang="en-US" sz="2800" b="1" smtClean="0"/>
          </a:p>
          <a:p>
            <a:pPr eaLnBrk="1" hangingPunct="1"/>
            <a:endParaRPr lang="en-US" sz="2800" smtClean="0"/>
          </a:p>
        </p:txBody>
      </p:sp>
      <p:pic>
        <p:nvPicPr>
          <p:cNvPr id="44036" name="Picture 4" descr="467"/>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00713" y="2314575"/>
            <a:ext cx="1490662" cy="2482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0239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sv-SE" smtClean="0"/>
              <a:t>Jaringan Serat Optik</a:t>
            </a:r>
            <a:endParaRPr lang="en-US" smtClean="0"/>
          </a:p>
        </p:txBody>
      </p:sp>
      <p:sp>
        <p:nvSpPr>
          <p:cNvPr id="45059" name="Rectangle 3"/>
          <p:cNvSpPr>
            <a:spLocks noGrp="1" noChangeArrowheads="1"/>
          </p:cNvSpPr>
          <p:nvPr>
            <p:ph type="body" idx="1"/>
          </p:nvPr>
        </p:nvSpPr>
        <p:spPr/>
        <p:txBody>
          <a:bodyPr/>
          <a:lstStyle/>
          <a:p>
            <a:pPr eaLnBrk="1" hangingPunct="1"/>
            <a:r>
              <a:rPr lang="sv-SE" smtClean="0"/>
              <a:t>Sistem serat optik pada dasarnya sama seperti sistem dengan kabel tembaga.</a:t>
            </a:r>
            <a:r>
              <a:rPr lang="en-US" smtClean="0"/>
              <a:t> </a:t>
            </a:r>
          </a:p>
          <a:p>
            <a:pPr eaLnBrk="1" hangingPunct="1"/>
            <a:r>
              <a:rPr lang="sv-SE" smtClean="0"/>
              <a:t>serat optik menggunakan sinyal cahaya</a:t>
            </a:r>
            <a:r>
              <a:rPr lang="en-US" smtClean="0"/>
              <a:t> </a:t>
            </a:r>
          </a:p>
        </p:txBody>
      </p:sp>
    </p:spTree>
    <p:extLst>
      <p:ext uri="{BB962C8B-B14F-4D97-AF65-F5344CB8AC3E}">
        <p14:creationId xmlns:p14="http://schemas.microsoft.com/office/powerpoint/2010/main" val="3426629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Kelebihan serat optik</a:t>
            </a:r>
          </a:p>
        </p:txBody>
      </p:sp>
      <p:sp>
        <p:nvSpPr>
          <p:cNvPr id="46083" name="Rectangle 3"/>
          <p:cNvSpPr>
            <a:spLocks noGrp="1" noChangeArrowheads="1"/>
          </p:cNvSpPr>
          <p:nvPr>
            <p:ph type="body" idx="1"/>
          </p:nvPr>
        </p:nvSpPr>
        <p:spPr/>
        <p:txBody>
          <a:bodyPr/>
          <a:lstStyle/>
          <a:p>
            <a:pPr eaLnBrk="1" hangingPunct="1"/>
            <a:r>
              <a:rPr lang="sv-SE" smtClean="0"/>
              <a:t>Kecepatan</a:t>
            </a:r>
          </a:p>
          <a:p>
            <a:pPr eaLnBrk="1" hangingPunct="1"/>
            <a:r>
              <a:rPr lang="sv-SE" smtClean="0"/>
              <a:t>Bandwith</a:t>
            </a:r>
          </a:p>
          <a:p>
            <a:pPr eaLnBrk="1" hangingPunct="1"/>
            <a:r>
              <a:rPr lang="sv-SE" smtClean="0"/>
              <a:t>Jarak</a:t>
            </a:r>
          </a:p>
          <a:p>
            <a:pPr eaLnBrk="1" hangingPunct="1"/>
            <a:r>
              <a:rPr lang="sv-SE" smtClean="0"/>
              <a:t>Ketahanan (resistensi)</a:t>
            </a:r>
          </a:p>
          <a:p>
            <a:pPr eaLnBrk="1" hangingPunct="1"/>
            <a:r>
              <a:rPr lang="sv-SE" smtClean="0"/>
              <a:t>Pemeliharaan</a:t>
            </a:r>
            <a:endParaRPr lang="en-US" smtClean="0"/>
          </a:p>
        </p:txBody>
      </p:sp>
    </p:spTree>
    <p:extLst>
      <p:ext uri="{BB962C8B-B14F-4D97-AF65-F5344CB8AC3E}">
        <p14:creationId xmlns:p14="http://schemas.microsoft.com/office/powerpoint/2010/main" val="2956943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Jenis serat optik</a:t>
            </a:r>
          </a:p>
        </p:txBody>
      </p:sp>
      <p:sp>
        <p:nvSpPr>
          <p:cNvPr id="47107" name="Rectangle 3"/>
          <p:cNvSpPr>
            <a:spLocks noGrp="1" noChangeArrowheads="1"/>
          </p:cNvSpPr>
          <p:nvPr>
            <p:ph type="body" idx="1"/>
          </p:nvPr>
        </p:nvSpPr>
        <p:spPr/>
        <p:txBody>
          <a:bodyPr/>
          <a:lstStyle/>
          <a:p>
            <a:pPr eaLnBrk="1" hangingPunct="1"/>
            <a:r>
              <a:rPr lang="sv-SE" smtClean="0"/>
              <a:t>Single mode</a:t>
            </a:r>
          </a:p>
          <a:p>
            <a:pPr eaLnBrk="1" hangingPunct="1"/>
            <a:r>
              <a:rPr lang="sv-SE" smtClean="0"/>
              <a:t>Multimode</a:t>
            </a:r>
          </a:p>
          <a:p>
            <a:pPr eaLnBrk="1" hangingPunct="1"/>
            <a:r>
              <a:rPr lang="sv-SE" smtClean="0"/>
              <a:t>Plastic optical fiber (POF)</a:t>
            </a:r>
            <a:endParaRPr lang="en-US" smtClean="0"/>
          </a:p>
        </p:txBody>
      </p:sp>
    </p:spTree>
    <p:extLst>
      <p:ext uri="{BB962C8B-B14F-4D97-AF65-F5344CB8AC3E}">
        <p14:creationId xmlns:p14="http://schemas.microsoft.com/office/powerpoint/2010/main" val="4225593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ctrTitle"/>
          </p:nvPr>
        </p:nvSpPr>
        <p:spPr/>
        <p:txBody>
          <a:bodyPr/>
          <a:lstStyle/>
          <a:p>
            <a:pPr eaLnBrk="1" hangingPunct="1"/>
            <a:r>
              <a:rPr lang="sv-SE" smtClean="0"/>
              <a:t>Ba</a:t>
            </a:r>
            <a:r>
              <a:rPr lang="id-ID" smtClean="0"/>
              <a:t>gian</a:t>
            </a:r>
            <a:r>
              <a:rPr lang="sv-SE" smtClean="0"/>
              <a:t> 5.</a:t>
            </a:r>
            <a:br>
              <a:rPr lang="sv-SE" smtClean="0"/>
            </a:br>
            <a:r>
              <a:rPr lang="sv-SE" smtClean="0"/>
              <a:t>Instalasi Server</a:t>
            </a:r>
            <a:r>
              <a:rPr lang="en-US" smtClean="0"/>
              <a:t> </a:t>
            </a:r>
          </a:p>
        </p:txBody>
      </p:sp>
      <p:sp>
        <p:nvSpPr>
          <p:cNvPr id="48131"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2747945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Syarat Hardware</a:t>
            </a:r>
          </a:p>
        </p:txBody>
      </p:sp>
      <p:sp>
        <p:nvSpPr>
          <p:cNvPr id="49155" name="Rectangle 3"/>
          <p:cNvSpPr>
            <a:spLocks noGrp="1" noChangeArrowheads="1"/>
          </p:cNvSpPr>
          <p:nvPr>
            <p:ph type="body" idx="1"/>
          </p:nvPr>
        </p:nvSpPr>
        <p:spPr/>
        <p:txBody>
          <a:bodyPr/>
          <a:lstStyle/>
          <a:p>
            <a:pPr eaLnBrk="1" hangingPunct="1"/>
            <a:r>
              <a:rPr lang="en-US" smtClean="0"/>
              <a:t>Tidak akan lebih kecil daripada syarat hardware minimal yang dibutuhkan untuk melakukan instalasi Windows XP</a:t>
            </a:r>
          </a:p>
          <a:p>
            <a:pPr eaLnBrk="1" hangingPunct="1"/>
            <a:r>
              <a:rPr lang="en-US" smtClean="0"/>
              <a:t>Tergantung dari edisi Windows Server 2003-nya </a:t>
            </a:r>
          </a:p>
        </p:txBody>
      </p:sp>
    </p:spTree>
    <p:extLst>
      <p:ext uri="{BB962C8B-B14F-4D97-AF65-F5344CB8AC3E}">
        <p14:creationId xmlns:p14="http://schemas.microsoft.com/office/powerpoint/2010/main" val="183308113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Proses Instalasi</a:t>
            </a:r>
          </a:p>
        </p:txBody>
      </p:sp>
      <p:sp>
        <p:nvSpPr>
          <p:cNvPr id="50179" name="Rectangle 3"/>
          <p:cNvSpPr>
            <a:spLocks noGrp="1" noChangeArrowheads="1"/>
          </p:cNvSpPr>
          <p:nvPr>
            <p:ph type="body" idx="1"/>
          </p:nvPr>
        </p:nvSpPr>
        <p:spPr/>
        <p:txBody>
          <a:bodyPr/>
          <a:lstStyle/>
          <a:p>
            <a:pPr eaLnBrk="1" hangingPunct="1"/>
            <a:r>
              <a:rPr lang="en-US" smtClean="0"/>
              <a:t>Clean Install</a:t>
            </a:r>
          </a:p>
          <a:p>
            <a:pPr eaLnBrk="1" hangingPunct="1"/>
            <a:r>
              <a:rPr lang="en-US" smtClean="0"/>
              <a:t>Upgrade</a:t>
            </a:r>
          </a:p>
          <a:p>
            <a:pPr eaLnBrk="1" hangingPunct="1"/>
            <a:r>
              <a:rPr lang="en-US" smtClean="0"/>
              <a:t>Konfigurasi Server</a:t>
            </a:r>
          </a:p>
        </p:txBody>
      </p:sp>
    </p:spTree>
    <p:extLst>
      <p:ext uri="{BB962C8B-B14F-4D97-AF65-F5344CB8AC3E}">
        <p14:creationId xmlns:p14="http://schemas.microsoft.com/office/powerpoint/2010/main" val="39515578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762000"/>
            <a:ext cx="8229600" cy="1143000"/>
          </a:xfrm>
        </p:spPr>
        <p:txBody>
          <a:bodyPr/>
          <a:lstStyle/>
          <a:p>
            <a:pPr eaLnBrk="1" hangingPunct="1"/>
            <a:r>
              <a:rPr lang="id-ID" b="1" dirty="0" smtClean="0"/>
              <a:t>Apa itu </a:t>
            </a:r>
            <a:r>
              <a:rPr lang="en-US" b="1" dirty="0" err="1" smtClean="0"/>
              <a:t>Jaringan</a:t>
            </a:r>
            <a:r>
              <a:rPr lang="en-US" b="1" dirty="0" smtClean="0"/>
              <a:t> </a:t>
            </a:r>
            <a:r>
              <a:rPr lang="en-US" b="1" dirty="0" err="1" smtClean="0"/>
              <a:t>komputer</a:t>
            </a:r>
            <a:endParaRPr lang="en-US" b="1" dirty="0" smtClean="0"/>
          </a:p>
        </p:txBody>
      </p:sp>
      <p:sp>
        <p:nvSpPr>
          <p:cNvPr id="5123" name="Rectangle 3"/>
          <p:cNvSpPr>
            <a:spLocks noGrp="1" noChangeArrowheads="1"/>
          </p:cNvSpPr>
          <p:nvPr>
            <p:ph type="body" idx="1"/>
          </p:nvPr>
        </p:nvSpPr>
        <p:spPr>
          <a:xfrm>
            <a:off x="457200" y="1905000"/>
            <a:ext cx="8229600" cy="4221163"/>
          </a:xfrm>
        </p:spPr>
        <p:txBody>
          <a:bodyPr/>
          <a:lstStyle/>
          <a:p>
            <a:pPr eaLnBrk="1" hangingPunct="1"/>
            <a:r>
              <a:rPr lang="en-US" dirty="0" err="1" smtClean="0"/>
              <a:t>Adalah</a:t>
            </a:r>
            <a:r>
              <a:rPr lang="en-US" dirty="0" smtClean="0"/>
              <a:t> </a:t>
            </a:r>
            <a:r>
              <a:rPr lang="en-US" dirty="0" err="1" smtClean="0"/>
              <a:t>sekelompok</a:t>
            </a:r>
            <a:r>
              <a:rPr lang="en-US" dirty="0" smtClean="0"/>
              <a:t> </a:t>
            </a:r>
            <a:r>
              <a:rPr lang="en-US" dirty="0" err="1" smtClean="0"/>
              <a:t>komputer</a:t>
            </a:r>
            <a:r>
              <a:rPr lang="en-US" dirty="0" smtClean="0"/>
              <a:t> </a:t>
            </a:r>
            <a:r>
              <a:rPr lang="en-US" dirty="0" err="1" smtClean="0"/>
              <a:t>otonom</a:t>
            </a:r>
            <a:r>
              <a:rPr lang="en-US" dirty="0" smtClean="0"/>
              <a:t> yang </a:t>
            </a:r>
            <a:r>
              <a:rPr lang="en-US" dirty="0" err="1" smtClean="0"/>
              <a:t>saling</a:t>
            </a:r>
            <a:r>
              <a:rPr lang="en-US" dirty="0" smtClean="0"/>
              <a:t> </a:t>
            </a:r>
            <a:r>
              <a:rPr lang="en-US" dirty="0" err="1" smtClean="0"/>
              <a:t>berhubungan</a:t>
            </a:r>
            <a:r>
              <a:rPr lang="en-US" dirty="0" smtClean="0"/>
              <a:t> </a:t>
            </a:r>
            <a:r>
              <a:rPr lang="en-US" dirty="0" err="1" smtClean="0"/>
              <a:t>antara</a:t>
            </a:r>
            <a:r>
              <a:rPr lang="en-US" dirty="0" smtClean="0"/>
              <a:t> yang </a:t>
            </a:r>
            <a:r>
              <a:rPr lang="en-US" dirty="0" err="1" smtClean="0"/>
              <a:t>satu</a:t>
            </a:r>
            <a:r>
              <a:rPr lang="en-US" dirty="0" smtClean="0"/>
              <a:t> </a:t>
            </a:r>
            <a:r>
              <a:rPr lang="en-US" dirty="0" err="1" smtClean="0"/>
              <a:t>dengan</a:t>
            </a:r>
            <a:r>
              <a:rPr lang="en-US" dirty="0" smtClean="0"/>
              <a:t> </a:t>
            </a:r>
            <a:r>
              <a:rPr lang="en-US" dirty="0" err="1" smtClean="0"/>
              <a:t>lainnya</a:t>
            </a:r>
            <a:r>
              <a:rPr lang="en-US" dirty="0" smtClean="0"/>
              <a:t>, </a:t>
            </a:r>
          </a:p>
          <a:p>
            <a:pPr eaLnBrk="1" hangingPunct="1"/>
            <a:r>
              <a:rPr lang="en-US" dirty="0" err="1" smtClean="0"/>
              <a:t>Menggunakan</a:t>
            </a:r>
            <a:r>
              <a:rPr lang="en-US" dirty="0" smtClean="0"/>
              <a:t> </a:t>
            </a:r>
            <a:r>
              <a:rPr lang="en-US" dirty="0" err="1" smtClean="0"/>
              <a:t>suatu</a:t>
            </a:r>
            <a:r>
              <a:rPr lang="en-US" dirty="0" smtClean="0"/>
              <a:t> </a:t>
            </a:r>
            <a:r>
              <a:rPr lang="en-US" dirty="0" err="1" smtClean="0"/>
              <a:t>protokol</a:t>
            </a:r>
            <a:r>
              <a:rPr lang="en-US" dirty="0" smtClean="0"/>
              <a:t> </a:t>
            </a:r>
            <a:r>
              <a:rPr lang="en-US" dirty="0" err="1" smtClean="0"/>
              <a:t>komunikasi</a:t>
            </a:r>
            <a:r>
              <a:rPr lang="en-US" dirty="0" smtClean="0"/>
              <a:t> </a:t>
            </a:r>
            <a:r>
              <a:rPr lang="en-US" dirty="0" err="1" smtClean="0"/>
              <a:t>melalui</a:t>
            </a:r>
            <a:r>
              <a:rPr lang="en-US" dirty="0" smtClean="0"/>
              <a:t> media </a:t>
            </a:r>
            <a:r>
              <a:rPr lang="en-US" dirty="0" err="1" smtClean="0"/>
              <a:t>komunikasi</a:t>
            </a:r>
            <a:r>
              <a:rPr lang="en-US" dirty="0" smtClean="0"/>
              <a:t> </a:t>
            </a:r>
            <a:r>
              <a:rPr lang="en-US" dirty="0" err="1" smtClean="0"/>
              <a:t>sehingga</a:t>
            </a:r>
            <a:r>
              <a:rPr lang="en-US" dirty="0" smtClean="0"/>
              <a:t> </a:t>
            </a:r>
            <a:r>
              <a:rPr lang="en-US" dirty="0" err="1" smtClean="0"/>
              <a:t>dapat</a:t>
            </a:r>
            <a:r>
              <a:rPr lang="en-US" dirty="0" smtClean="0"/>
              <a:t> </a:t>
            </a:r>
            <a:r>
              <a:rPr lang="en-US" dirty="0" err="1" smtClean="0"/>
              <a:t>saling</a:t>
            </a:r>
            <a:r>
              <a:rPr lang="en-US" dirty="0" smtClean="0"/>
              <a:t> </a:t>
            </a:r>
            <a:r>
              <a:rPr lang="en-US" dirty="0" err="1" smtClean="0"/>
              <a:t>berbagi</a:t>
            </a:r>
            <a:r>
              <a:rPr lang="en-US" dirty="0" smtClean="0"/>
              <a:t> </a:t>
            </a:r>
            <a:r>
              <a:rPr lang="en-US" dirty="0" err="1" smtClean="0"/>
              <a:t>dan</a:t>
            </a:r>
            <a:r>
              <a:rPr lang="en-US" dirty="0" smtClean="0"/>
              <a:t> </a:t>
            </a:r>
            <a:r>
              <a:rPr lang="en-US" dirty="0" err="1" smtClean="0"/>
              <a:t>bertukar</a:t>
            </a:r>
            <a:r>
              <a:rPr lang="en-US" dirty="0" smtClean="0"/>
              <a:t> </a:t>
            </a:r>
            <a:r>
              <a:rPr lang="en-US" dirty="0" err="1" smtClean="0"/>
              <a:t>informasi</a:t>
            </a:r>
            <a:r>
              <a:rPr lang="en-US" dirty="0" smtClean="0"/>
              <a:t> </a:t>
            </a:r>
          </a:p>
        </p:txBody>
      </p:sp>
    </p:spTree>
    <p:extLst>
      <p:ext uri="{BB962C8B-B14F-4D97-AF65-F5344CB8AC3E}">
        <p14:creationId xmlns:p14="http://schemas.microsoft.com/office/powerpoint/2010/main" val="3737188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Active Directory</a:t>
            </a:r>
          </a:p>
        </p:txBody>
      </p:sp>
      <p:sp>
        <p:nvSpPr>
          <p:cNvPr id="51203" name="Rectangle 3"/>
          <p:cNvSpPr>
            <a:spLocks noGrp="1" noChangeArrowheads="1"/>
          </p:cNvSpPr>
          <p:nvPr>
            <p:ph type="body" idx="1"/>
          </p:nvPr>
        </p:nvSpPr>
        <p:spPr/>
        <p:txBody>
          <a:bodyPr/>
          <a:lstStyle/>
          <a:p>
            <a:pPr eaLnBrk="1" hangingPunct="1">
              <a:lnSpc>
                <a:spcPct val="90000"/>
              </a:lnSpc>
            </a:pPr>
            <a:r>
              <a:rPr lang="en-US" smtClean="0"/>
              <a:t>Microsoft Windows Server 2003 tidak akan bekerja dengan maksimal jika Active Directory belum diinstalasi.</a:t>
            </a:r>
          </a:p>
          <a:p>
            <a:pPr eaLnBrk="1" hangingPunct="1">
              <a:lnSpc>
                <a:spcPct val="90000"/>
              </a:lnSpc>
            </a:pPr>
            <a:r>
              <a:rPr lang="en-US" smtClean="0"/>
              <a:t>Active Directory hanya dapat diinstal jika sudah terpasang kartu jaringan yang baik dan benar </a:t>
            </a:r>
          </a:p>
          <a:p>
            <a:pPr eaLnBrk="1" hangingPunct="1">
              <a:lnSpc>
                <a:spcPct val="90000"/>
              </a:lnSpc>
            </a:pPr>
            <a:r>
              <a:rPr lang="en-US" smtClean="0"/>
              <a:t>Hard disk yang digunakan juga harus memiliki format NTFS </a:t>
            </a:r>
          </a:p>
        </p:txBody>
      </p:sp>
    </p:spTree>
    <p:extLst>
      <p:ext uri="{BB962C8B-B14F-4D97-AF65-F5344CB8AC3E}">
        <p14:creationId xmlns:p14="http://schemas.microsoft.com/office/powerpoint/2010/main" val="119457559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ctrTitle"/>
          </p:nvPr>
        </p:nvSpPr>
        <p:spPr/>
        <p:txBody>
          <a:bodyPr/>
          <a:lstStyle/>
          <a:p>
            <a:pPr eaLnBrk="1" hangingPunct="1"/>
            <a:r>
              <a:rPr lang="en-US" smtClean="0"/>
              <a:t>Ba</a:t>
            </a:r>
            <a:r>
              <a:rPr lang="id-ID" smtClean="0"/>
              <a:t>gian</a:t>
            </a:r>
            <a:r>
              <a:rPr lang="en-US" smtClean="0"/>
              <a:t> 6. TCP/IP</a:t>
            </a:r>
          </a:p>
        </p:txBody>
      </p:sp>
    </p:spTree>
    <p:extLst>
      <p:ext uri="{BB962C8B-B14F-4D97-AF65-F5344CB8AC3E}">
        <p14:creationId xmlns:p14="http://schemas.microsoft.com/office/powerpoint/2010/main" val="2703237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TCP/IP</a:t>
            </a:r>
          </a:p>
        </p:txBody>
      </p:sp>
      <p:sp>
        <p:nvSpPr>
          <p:cNvPr id="53251" name="Rectangle 3"/>
          <p:cNvSpPr>
            <a:spLocks noGrp="1" noChangeArrowheads="1"/>
          </p:cNvSpPr>
          <p:nvPr>
            <p:ph type="body" idx="1"/>
          </p:nvPr>
        </p:nvSpPr>
        <p:spPr/>
        <p:txBody>
          <a:bodyPr/>
          <a:lstStyle/>
          <a:p>
            <a:pPr eaLnBrk="1" hangingPunct="1"/>
            <a:r>
              <a:rPr lang="en-US" smtClean="0"/>
              <a:t>Semua sistem operasi yang modern akan menawarkan dukungan TCP/IP dan kebanyakan jaringan besar juga mengandalkan TCP/IP untuk lalu lintas jaringannya </a:t>
            </a:r>
          </a:p>
          <a:p>
            <a:pPr eaLnBrk="1" hangingPunct="1"/>
            <a:r>
              <a:rPr lang="en-US" smtClean="0"/>
              <a:t>Jaringan TCP/IP dapat dipadukan dengan Internet </a:t>
            </a:r>
          </a:p>
        </p:txBody>
      </p:sp>
    </p:spTree>
    <p:extLst>
      <p:ext uri="{BB962C8B-B14F-4D97-AF65-F5344CB8AC3E}">
        <p14:creationId xmlns:p14="http://schemas.microsoft.com/office/powerpoint/2010/main" val="1177000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Utiliti TCP/IP</a:t>
            </a:r>
          </a:p>
        </p:txBody>
      </p:sp>
      <p:sp>
        <p:nvSpPr>
          <p:cNvPr id="54275" name="Rectangle 3"/>
          <p:cNvSpPr>
            <a:spLocks noGrp="1" noChangeArrowheads="1"/>
          </p:cNvSpPr>
          <p:nvPr>
            <p:ph type="body" idx="1"/>
          </p:nvPr>
        </p:nvSpPr>
        <p:spPr/>
        <p:txBody>
          <a:bodyPr/>
          <a:lstStyle/>
          <a:p>
            <a:pPr eaLnBrk="1" hangingPunct="1"/>
            <a:r>
              <a:rPr lang="en-US" smtClean="0"/>
              <a:t>Utiliti transfer data</a:t>
            </a:r>
          </a:p>
          <a:p>
            <a:pPr eaLnBrk="1" hangingPunct="1"/>
            <a:r>
              <a:rPr lang="en-US" smtClean="0"/>
              <a:t>Telnet</a:t>
            </a:r>
          </a:p>
          <a:p>
            <a:pPr eaLnBrk="1" hangingPunct="1"/>
            <a:r>
              <a:rPr lang="en-US" smtClean="0"/>
              <a:t>Utiliti pencetakan</a:t>
            </a:r>
          </a:p>
          <a:p>
            <a:pPr eaLnBrk="1" hangingPunct="1"/>
            <a:r>
              <a:rPr lang="en-US" smtClean="0"/>
              <a:t>Utiliti diagnostik</a:t>
            </a:r>
          </a:p>
        </p:txBody>
      </p:sp>
    </p:spTree>
    <p:extLst>
      <p:ext uri="{BB962C8B-B14F-4D97-AF65-F5344CB8AC3E}">
        <p14:creationId xmlns:p14="http://schemas.microsoft.com/office/powerpoint/2010/main" val="1689506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IP Address</a:t>
            </a:r>
          </a:p>
        </p:txBody>
      </p:sp>
      <p:sp>
        <p:nvSpPr>
          <p:cNvPr id="55299" name="Rectangle 3"/>
          <p:cNvSpPr>
            <a:spLocks noGrp="1" noChangeArrowheads="1"/>
          </p:cNvSpPr>
          <p:nvPr>
            <p:ph type="body" idx="1"/>
          </p:nvPr>
        </p:nvSpPr>
        <p:spPr/>
        <p:txBody>
          <a:bodyPr/>
          <a:lstStyle/>
          <a:p>
            <a:pPr eaLnBrk="1" hangingPunct="1"/>
            <a:r>
              <a:rPr lang="en-US" smtClean="0"/>
              <a:t>Host yang menggunakan protokol TCP/IP harus memiliki alamat Internet Protocol (IP) sendiri </a:t>
            </a:r>
          </a:p>
          <a:p>
            <a:pPr eaLnBrk="1" hangingPunct="1"/>
            <a:r>
              <a:rPr lang="en-US" smtClean="0"/>
              <a:t>alamat logikal yang terdiri dari 32 bit </a:t>
            </a:r>
          </a:p>
          <a:p>
            <a:pPr eaLnBrk="1" hangingPunct="1"/>
            <a:r>
              <a:rPr lang="en-US" smtClean="0"/>
              <a:t>xxx.xxx.xxx.xxx.</a:t>
            </a:r>
          </a:p>
          <a:p>
            <a:pPr eaLnBrk="1" hangingPunct="1"/>
            <a:r>
              <a:rPr lang="en-US" smtClean="0"/>
              <a:t>152. 18.24.20 </a:t>
            </a:r>
          </a:p>
        </p:txBody>
      </p:sp>
    </p:spTree>
    <p:extLst>
      <p:ext uri="{BB962C8B-B14F-4D97-AF65-F5344CB8AC3E}">
        <p14:creationId xmlns:p14="http://schemas.microsoft.com/office/powerpoint/2010/main" val="281663745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Alamat IP Spesial</a:t>
            </a:r>
          </a:p>
        </p:txBody>
      </p:sp>
      <p:sp>
        <p:nvSpPr>
          <p:cNvPr id="56323" name="Rectangle 3"/>
          <p:cNvSpPr>
            <a:spLocks noGrp="1" noChangeArrowheads="1"/>
          </p:cNvSpPr>
          <p:nvPr>
            <p:ph type="body" idx="1"/>
          </p:nvPr>
        </p:nvSpPr>
        <p:spPr/>
        <p:txBody>
          <a:bodyPr/>
          <a:lstStyle/>
          <a:p>
            <a:pPr eaLnBrk="1" hangingPunct="1"/>
            <a:r>
              <a:rPr lang="en-US" smtClean="0"/>
              <a:t>Alamat IP yang tidak boleh digunakan sebagai host, sbb:</a:t>
            </a:r>
          </a:p>
          <a:p>
            <a:pPr lvl="1" eaLnBrk="1" hangingPunct="1"/>
            <a:r>
              <a:rPr lang="en-US" smtClean="0"/>
              <a:t>Alamat host tidak boleh memiliki nilai 0 atau 255</a:t>
            </a:r>
          </a:p>
          <a:p>
            <a:pPr lvl="1" eaLnBrk="1" hangingPunct="1"/>
            <a:r>
              <a:rPr lang="en-US" smtClean="0"/>
              <a:t>Alamat broadcast yang disebut sebagai local broadcast, yaitu 255.255.255.255.</a:t>
            </a:r>
          </a:p>
          <a:p>
            <a:pPr lvl="1" eaLnBrk="1" hangingPunct="1"/>
            <a:r>
              <a:rPr lang="en-US" smtClean="0"/>
              <a:t>Alamat IP lain yaitu 127.xxx.xxx.xxx.  </a:t>
            </a:r>
          </a:p>
        </p:txBody>
      </p:sp>
    </p:spTree>
    <p:extLst>
      <p:ext uri="{BB962C8B-B14F-4D97-AF65-F5344CB8AC3E}">
        <p14:creationId xmlns:p14="http://schemas.microsoft.com/office/powerpoint/2010/main" val="355816285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Alamat Privat</a:t>
            </a:r>
          </a:p>
        </p:txBody>
      </p:sp>
      <p:sp>
        <p:nvSpPr>
          <p:cNvPr id="57347" name="Rectangle 3"/>
          <p:cNvSpPr>
            <a:spLocks noGrp="1" noChangeArrowheads="1"/>
          </p:cNvSpPr>
          <p:nvPr>
            <p:ph type="body" idx="1"/>
          </p:nvPr>
        </p:nvSpPr>
        <p:spPr/>
        <p:txBody>
          <a:bodyPr/>
          <a:lstStyle/>
          <a:p>
            <a:pPr eaLnBrk="1" hangingPunct="1"/>
            <a:r>
              <a:rPr lang="en-US" smtClean="0"/>
              <a:t>alamat-alamat yang dapat digunakan sebagai alamat jaringan yang disebut sebagai private address, sbb:</a:t>
            </a:r>
          </a:p>
          <a:p>
            <a:pPr lvl="1" eaLnBrk="1" hangingPunct="1"/>
            <a:r>
              <a:rPr lang="en-US" smtClean="0"/>
              <a:t>Kelas A: 10.0.0.1 – 10.255.255.254 </a:t>
            </a:r>
          </a:p>
          <a:p>
            <a:pPr lvl="1" eaLnBrk="1" hangingPunct="1"/>
            <a:r>
              <a:rPr lang="en-US" smtClean="0"/>
              <a:t>Kelas B: 172.16.0.1 – 172.31.255.254 </a:t>
            </a:r>
          </a:p>
          <a:p>
            <a:pPr lvl="1" eaLnBrk="1" hangingPunct="1"/>
            <a:r>
              <a:rPr lang="en-US" smtClean="0"/>
              <a:t>Kelas C: 193.168.0.1 – 192.168.255.254 </a:t>
            </a:r>
          </a:p>
        </p:txBody>
      </p:sp>
    </p:spTree>
    <p:extLst>
      <p:ext uri="{BB962C8B-B14F-4D97-AF65-F5344CB8AC3E}">
        <p14:creationId xmlns:p14="http://schemas.microsoft.com/office/powerpoint/2010/main" val="137863617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Penggolongan Alamat IP</a:t>
            </a:r>
          </a:p>
        </p:txBody>
      </p:sp>
      <p:graphicFrame>
        <p:nvGraphicFramePr>
          <p:cNvPr id="95358" name="Group 126"/>
          <p:cNvGraphicFramePr>
            <a:graphicFrameLocks noGrp="1"/>
          </p:cNvGraphicFramePr>
          <p:nvPr>
            <p:ph idx="1"/>
          </p:nvPr>
        </p:nvGraphicFramePr>
        <p:xfrm>
          <a:off x="457200" y="1981200"/>
          <a:ext cx="8229600" cy="3255963"/>
        </p:xfrm>
        <a:graphic>
          <a:graphicData uri="http://schemas.openxmlformats.org/drawingml/2006/table">
            <a:tbl>
              <a:tblPr/>
              <a:tblGrid>
                <a:gridCol w="969963"/>
                <a:gridCol w="3625850"/>
                <a:gridCol w="3633787"/>
              </a:tblGrid>
              <a:tr h="3683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cs typeface="Times New Roman" pitchFamily="18" charset="0"/>
                        </a:rPr>
                        <a:t>Kelas</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cs typeface="Times New Roman" pitchFamily="18" charset="0"/>
                        </a:rPr>
                        <a:t>Batas</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cs typeface="Times New Roman" pitchFamily="18" charset="0"/>
                        </a:rPr>
                        <a:t>Subnet Mask</a:t>
                      </a:r>
                      <a:endParaRPr kumimoji="0" lang="en-US" sz="16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77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A</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0.0.0.0 – 127.255.255.255</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255.0.0.0</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B</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128.0.0.0 – 191.255.255.255</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255.255.0.0</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C</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192.0.0.0 – 223.255.255.255</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255.255.255.0</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D</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240.0.0.0 – 247.255.255.255</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E</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248.0.0.0 – 255.255.255.255</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2"/>
                          </a:solidFill>
                          <a:effectLst/>
                          <a:latin typeface="Verdana" pitchFamily="34" charset="0"/>
                          <a:cs typeface="Times New Roman" pitchFamily="18" charset="0"/>
                        </a:rPr>
                        <a:t>-</a:t>
                      </a:r>
                      <a:endParaRPr kumimoji="0" lang="en-US" sz="1600" b="0" i="0" u="none" strike="noStrike" cap="none" normalizeH="0" baseline="0" smtClean="0">
                        <a:ln>
                          <a:noFill/>
                        </a:ln>
                        <a:solidFill>
                          <a:schemeClr val="bg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544158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Instalasi &amp; Konfigurasi</a:t>
            </a:r>
          </a:p>
        </p:txBody>
      </p:sp>
      <p:sp>
        <p:nvSpPr>
          <p:cNvPr id="59395" name="Rectangle 3"/>
          <p:cNvSpPr>
            <a:spLocks noGrp="1" noChangeArrowheads="1"/>
          </p:cNvSpPr>
          <p:nvPr>
            <p:ph type="body" idx="1"/>
          </p:nvPr>
        </p:nvSpPr>
        <p:spPr/>
        <p:txBody>
          <a:bodyPr/>
          <a:lstStyle/>
          <a:p>
            <a:pPr eaLnBrk="1" hangingPunct="1"/>
            <a:r>
              <a:rPr lang="en-US" smtClean="0"/>
              <a:t>Proses Instalasi</a:t>
            </a:r>
          </a:p>
          <a:p>
            <a:pPr eaLnBrk="1" hangingPunct="1"/>
            <a:r>
              <a:rPr lang="en-US" smtClean="0"/>
              <a:t>Konfigurasi</a:t>
            </a:r>
          </a:p>
          <a:p>
            <a:pPr lvl="1" eaLnBrk="1" hangingPunct="1"/>
            <a:r>
              <a:rPr lang="en-US" smtClean="0"/>
              <a:t>Dinamis</a:t>
            </a:r>
          </a:p>
          <a:p>
            <a:pPr lvl="1" eaLnBrk="1" hangingPunct="1"/>
            <a:r>
              <a:rPr lang="en-US" smtClean="0"/>
              <a:t>Manual</a:t>
            </a:r>
          </a:p>
          <a:p>
            <a:pPr lvl="1" eaLnBrk="1" hangingPunct="1"/>
            <a:r>
              <a:rPr lang="en-US" smtClean="0"/>
              <a:t>Lainnya</a:t>
            </a:r>
          </a:p>
        </p:txBody>
      </p:sp>
    </p:spTree>
    <p:extLst>
      <p:ext uri="{BB962C8B-B14F-4D97-AF65-F5344CB8AC3E}">
        <p14:creationId xmlns:p14="http://schemas.microsoft.com/office/powerpoint/2010/main" val="27503199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Pengujian</a:t>
            </a:r>
          </a:p>
        </p:txBody>
      </p:sp>
      <p:sp>
        <p:nvSpPr>
          <p:cNvPr id="60419" name="Rectangle 3"/>
          <p:cNvSpPr>
            <a:spLocks noGrp="1" noChangeArrowheads="1"/>
          </p:cNvSpPr>
          <p:nvPr>
            <p:ph type="body" idx="1"/>
          </p:nvPr>
        </p:nvSpPr>
        <p:spPr/>
        <p:txBody>
          <a:bodyPr/>
          <a:lstStyle/>
          <a:p>
            <a:pPr eaLnBrk="1" hangingPunct="1"/>
            <a:r>
              <a:rPr lang="en-US" sz="2800" b="1" smtClean="0"/>
              <a:t>ipconfig</a:t>
            </a:r>
          </a:p>
          <a:p>
            <a:pPr eaLnBrk="1" hangingPunct="1">
              <a:buFont typeface="Wingdings" pitchFamily="2" charset="2"/>
              <a:buNone/>
            </a:pPr>
            <a:r>
              <a:rPr lang="en-US" sz="2800" smtClean="0"/>
              <a:t>	melakukan verifikasi parameter-parameter konfigurasi TCP/IP pada sebuah host melalui command prompt (mengetahui alamat IP)</a:t>
            </a:r>
          </a:p>
          <a:p>
            <a:pPr eaLnBrk="1" hangingPunct="1">
              <a:buFont typeface="Wingdings" pitchFamily="2" charset="2"/>
              <a:buNone/>
            </a:pPr>
            <a:endParaRPr lang="en-US" sz="2800" smtClean="0"/>
          </a:p>
          <a:p>
            <a:pPr eaLnBrk="1" hangingPunct="1"/>
            <a:r>
              <a:rPr lang="en-US" sz="2800" b="1" smtClean="0"/>
              <a:t>PING</a:t>
            </a:r>
          </a:p>
          <a:p>
            <a:pPr eaLnBrk="1" hangingPunct="1">
              <a:buFont typeface="Wingdings" pitchFamily="2" charset="2"/>
              <a:buNone/>
            </a:pPr>
            <a:r>
              <a:rPr lang="en-US" sz="2800" b="1" smtClean="0"/>
              <a:t>	</a:t>
            </a:r>
            <a:r>
              <a:rPr lang="en-US" sz="2800" smtClean="0"/>
              <a:t>menguji konfigurasi-konfigurasi TCP/IP dan melakukan diagnosa kegagalan koneksi </a:t>
            </a:r>
            <a:endParaRPr lang="en-US" sz="2800" b="1" smtClean="0"/>
          </a:p>
          <a:p>
            <a:pPr eaLnBrk="1" hangingPunct="1">
              <a:buFont typeface="Wingdings" pitchFamily="2" charset="2"/>
              <a:buNone/>
            </a:pPr>
            <a:endParaRPr lang="en-US" sz="2800" smtClean="0"/>
          </a:p>
        </p:txBody>
      </p:sp>
    </p:spTree>
    <p:extLst>
      <p:ext uri="{BB962C8B-B14F-4D97-AF65-F5344CB8AC3E}">
        <p14:creationId xmlns:p14="http://schemas.microsoft.com/office/powerpoint/2010/main" val="16604968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sv-SE" sz="4000" dirty="0" smtClean="0"/>
              <a:t>Tujuan Pembangunan Jaringan Komputer</a:t>
            </a:r>
            <a:endParaRPr lang="en-US" sz="4000" dirty="0" smtClean="0"/>
          </a:p>
        </p:txBody>
      </p:sp>
      <p:sp>
        <p:nvSpPr>
          <p:cNvPr id="6147" name="Rectangle 3"/>
          <p:cNvSpPr>
            <a:spLocks noGrp="1" noChangeArrowheads="1"/>
          </p:cNvSpPr>
          <p:nvPr>
            <p:ph type="body" idx="1"/>
          </p:nvPr>
        </p:nvSpPr>
        <p:spPr/>
        <p:txBody>
          <a:bodyPr/>
          <a:lstStyle/>
          <a:p>
            <a:pPr marL="0" indent="0" eaLnBrk="1" hangingPunct="1">
              <a:buFont typeface="Wingdings" pitchFamily="2" charset="2"/>
              <a:buNone/>
            </a:pPr>
            <a:r>
              <a:rPr lang="sv-SE" smtClean="0"/>
              <a:t>mengantarkan informasi secara tepat dan akurat dari sisi pengirim ke sisi penerima</a:t>
            </a:r>
            <a:r>
              <a:rPr lang="en-US" smtClean="0"/>
              <a:t> </a:t>
            </a:r>
          </a:p>
        </p:txBody>
      </p:sp>
    </p:spTree>
    <p:extLst>
      <p:ext uri="{BB962C8B-B14F-4D97-AF65-F5344CB8AC3E}">
        <p14:creationId xmlns:p14="http://schemas.microsoft.com/office/powerpoint/2010/main" val="3445627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4000" smtClean="0"/>
              <a:t>Keamanan Jaringan dengan Filter Paket IP</a:t>
            </a:r>
          </a:p>
        </p:txBody>
      </p:sp>
      <p:sp>
        <p:nvSpPr>
          <p:cNvPr id="61443" name="Rectangle 3"/>
          <p:cNvSpPr>
            <a:spLocks noGrp="1" noChangeArrowheads="1"/>
          </p:cNvSpPr>
          <p:nvPr>
            <p:ph type="body" idx="1"/>
          </p:nvPr>
        </p:nvSpPr>
        <p:spPr/>
        <p:txBody>
          <a:bodyPr/>
          <a:lstStyle/>
          <a:p>
            <a:pPr eaLnBrk="1" hangingPunct="1"/>
            <a:r>
              <a:rPr lang="en-US" sz="2800" smtClean="0"/>
              <a:t>User dapat memnentukan IP mana yang akan diamankan, dihalangi, atau diizinkan untuk dapat melintas tanpa dilakukan penyaringan</a:t>
            </a:r>
          </a:p>
          <a:p>
            <a:pPr eaLnBrk="1" hangingPunct="1"/>
            <a:r>
              <a:rPr lang="en-US" sz="2800" smtClean="0"/>
              <a:t>Penyaringan paket-paket IP yang berdasarkan pada:</a:t>
            </a:r>
          </a:p>
          <a:p>
            <a:pPr lvl="1" eaLnBrk="1" hangingPunct="1"/>
            <a:r>
              <a:rPr lang="en-US" sz="2400" smtClean="0"/>
              <a:t>TCP port number</a:t>
            </a:r>
          </a:p>
          <a:p>
            <a:pPr lvl="1" eaLnBrk="1" hangingPunct="1"/>
            <a:r>
              <a:rPr lang="en-US" sz="2400" smtClean="0"/>
              <a:t>UDP port number</a:t>
            </a:r>
          </a:p>
          <a:p>
            <a:pPr lvl="1" eaLnBrk="1" hangingPunct="1"/>
            <a:r>
              <a:rPr lang="en-US" sz="2400" smtClean="0"/>
              <a:t>IP protocol number</a:t>
            </a:r>
          </a:p>
          <a:p>
            <a:pPr eaLnBrk="1" hangingPunct="1"/>
            <a:endParaRPr lang="en-US" sz="2800" smtClean="0"/>
          </a:p>
        </p:txBody>
      </p:sp>
    </p:spTree>
    <p:extLst>
      <p:ext uri="{BB962C8B-B14F-4D97-AF65-F5344CB8AC3E}">
        <p14:creationId xmlns:p14="http://schemas.microsoft.com/office/powerpoint/2010/main" val="3718725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eaLnBrk="1" hangingPunct="1"/>
            <a:r>
              <a:rPr lang="sv-SE" smtClean="0"/>
              <a:t>Bab 7.</a:t>
            </a:r>
            <a:br>
              <a:rPr lang="sv-SE" smtClean="0"/>
            </a:br>
            <a:r>
              <a:rPr lang="sv-SE" smtClean="0"/>
              <a:t>Switch dan Router</a:t>
            </a:r>
            <a:r>
              <a:rPr lang="en-US" smtClean="0"/>
              <a:t> </a:t>
            </a:r>
          </a:p>
        </p:txBody>
      </p:sp>
      <p:sp>
        <p:nvSpPr>
          <p:cNvPr id="62467"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4086485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sv-SE" smtClean="0"/>
              <a:t>Switch</a:t>
            </a:r>
            <a:r>
              <a:rPr lang="en-US" smtClean="0"/>
              <a:t> </a:t>
            </a:r>
          </a:p>
        </p:txBody>
      </p:sp>
      <p:sp>
        <p:nvSpPr>
          <p:cNvPr id="63491" name="Rectangle 3"/>
          <p:cNvSpPr>
            <a:spLocks noGrp="1" noChangeArrowheads="1"/>
          </p:cNvSpPr>
          <p:nvPr>
            <p:ph type="body" idx="1"/>
          </p:nvPr>
        </p:nvSpPr>
        <p:spPr/>
        <p:txBody>
          <a:bodyPr/>
          <a:lstStyle/>
          <a:p>
            <a:pPr eaLnBrk="1" hangingPunct="1"/>
            <a:r>
              <a:rPr lang="sv-SE" smtClean="0"/>
              <a:t>Perluasan dari bridge</a:t>
            </a:r>
            <a:r>
              <a:rPr lang="en-US" smtClean="0"/>
              <a:t> </a:t>
            </a:r>
          </a:p>
          <a:p>
            <a:pPr eaLnBrk="1" hangingPunct="1"/>
            <a:r>
              <a:rPr lang="en-US" smtClean="0"/>
              <a:t>Arsitektur switch:</a:t>
            </a:r>
          </a:p>
          <a:p>
            <a:pPr lvl="1" eaLnBrk="1" hangingPunct="1"/>
            <a:r>
              <a:rPr lang="sv-SE" smtClean="0"/>
              <a:t>Cut through</a:t>
            </a:r>
          </a:p>
          <a:p>
            <a:pPr lvl="1" eaLnBrk="1" hangingPunct="1"/>
            <a:r>
              <a:rPr lang="sv-SE" smtClean="0"/>
              <a:t>Store and forward</a:t>
            </a:r>
            <a:endParaRPr lang="en-US" smtClean="0"/>
          </a:p>
        </p:txBody>
      </p:sp>
    </p:spTree>
    <p:extLst>
      <p:ext uri="{BB962C8B-B14F-4D97-AF65-F5344CB8AC3E}">
        <p14:creationId xmlns:p14="http://schemas.microsoft.com/office/powerpoint/2010/main" val="3125917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Keuntungan switch</a:t>
            </a:r>
          </a:p>
        </p:txBody>
      </p:sp>
      <p:sp>
        <p:nvSpPr>
          <p:cNvPr id="64515" name="Rectangle 3"/>
          <p:cNvSpPr>
            <a:spLocks noGrp="1" noChangeArrowheads="1"/>
          </p:cNvSpPr>
          <p:nvPr>
            <p:ph type="body" idx="1"/>
          </p:nvPr>
        </p:nvSpPr>
        <p:spPr/>
        <p:txBody>
          <a:bodyPr/>
          <a:lstStyle/>
          <a:p>
            <a:pPr eaLnBrk="1" hangingPunct="1"/>
            <a:r>
              <a:rPr lang="sv-SE" smtClean="0"/>
              <a:t>Keuntungan menggunakan switch adalah karena setiap segmen jaringan memiliki bandwith 10 Mbps penuh, tidak terbagi seperti pada hub</a:t>
            </a:r>
            <a:r>
              <a:rPr lang="en-US" smtClean="0"/>
              <a:t> </a:t>
            </a:r>
          </a:p>
        </p:txBody>
      </p:sp>
    </p:spTree>
    <p:extLst>
      <p:ext uri="{BB962C8B-B14F-4D97-AF65-F5344CB8AC3E}">
        <p14:creationId xmlns:p14="http://schemas.microsoft.com/office/powerpoint/2010/main" val="1792919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000" smtClean="0"/>
              <a:t>Switch menurut kemampuan dikelola</a:t>
            </a:r>
          </a:p>
        </p:txBody>
      </p:sp>
      <p:sp>
        <p:nvSpPr>
          <p:cNvPr id="65539" name="Rectangle 3"/>
          <p:cNvSpPr>
            <a:spLocks noGrp="1" noChangeArrowheads="1"/>
          </p:cNvSpPr>
          <p:nvPr>
            <p:ph type="body" idx="1"/>
          </p:nvPr>
        </p:nvSpPr>
        <p:spPr/>
        <p:txBody>
          <a:bodyPr/>
          <a:lstStyle/>
          <a:p>
            <a:pPr eaLnBrk="1" hangingPunct="1"/>
            <a:r>
              <a:rPr lang="sv-SE" smtClean="0"/>
              <a:t>Manageable Switch</a:t>
            </a:r>
          </a:p>
          <a:p>
            <a:pPr eaLnBrk="1" hangingPunct="1"/>
            <a:r>
              <a:rPr lang="sv-SE" smtClean="0"/>
              <a:t>Non Manageable Switch</a:t>
            </a:r>
            <a:endParaRPr lang="en-US" smtClean="0"/>
          </a:p>
        </p:txBody>
      </p:sp>
    </p:spTree>
    <p:extLst>
      <p:ext uri="{BB962C8B-B14F-4D97-AF65-F5344CB8AC3E}">
        <p14:creationId xmlns:p14="http://schemas.microsoft.com/office/powerpoint/2010/main" val="3855117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sv-SE" smtClean="0"/>
              <a:t>Manageable Switch</a:t>
            </a:r>
            <a:endParaRPr lang="en-US" smtClean="0"/>
          </a:p>
        </p:txBody>
      </p:sp>
      <p:sp>
        <p:nvSpPr>
          <p:cNvPr id="66563" name="Rectangle 3"/>
          <p:cNvSpPr>
            <a:spLocks noGrp="1" noChangeArrowheads="1"/>
          </p:cNvSpPr>
          <p:nvPr>
            <p:ph type="body" idx="1"/>
          </p:nvPr>
        </p:nvSpPr>
        <p:spPr/>
        <p:txBody>
          <a:bodyPr/>
          <a:lstStyle/>
          <a:p>
            <a:pPr eaLnBrk="1" hangingPunct="1"/>
            <a:r>
              <a:rPr lang="sv-SE" smtClean="0"/>
              <a:t>Jika dibandingkan dengan Router, manageable switch memiliki kelebihan dalam harga yang relatif lebih murah</a:t>
            </a:r>
            <a:r>
              <a:rPr lang="en-US" smtClean="0"/>
              <a:t> </a:t>
            </a:r>
          </a:p>
          <a:p>
            <a:pPr eaLnBrk="1" hangingPunct="1"/>
            <a:r>
              <a:rPr lang="sv-SE" smtClean="0"/>
              <a:t>Manageable switch unggul dalam skalabilitas jaringan yang dapat dilakukan dengan penambahan satu unit rak Ethernet</a:t>
            </a:r>
            <a:r>
              <a:rPr lang="en-US" smtClean="0"/>
              <a:t> </a:t>
            </a:r>
          </a:p>
        </p:txBody>
      </p:sp>
    </p:spTree>
    <p:extLst>
      <p:ext uri="{BB962C8B-B14F-4D97-AF65-F5344CB8AC3E}">
        <p14:creationId xmlns:p14="http://schemas.microsoft.com/office/powerpoint/2010/main" val="461647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Contoh konfigurasi switch</a:t>
            </a:r>
          </a:p>
        </p:txBody>
      </p:sp>
      <p:sp>
        <p:nvSpPr>
          <p:cNvPr id="67587" name="Rectangle 3"/>
          <p:cNvSpPr>
            <a:spLocks noGrp="1" noChangeArrowheads="1"/>
          </p:cNvSpPr>
          <p:nvPr>
            <p:ph type="body" idx="1"/>
          </p:nvPr>
        </p:nvSpPr>
        <p:spPr/>
        <p:txBody>
          <a:bodyPr/>
          <a:lstStyle/>
          <a:p>
            <a:pPr marL="609600" indent="-609600" algn="just" eaLnBrk="1" hangingPunct="1"/>
            <a:r>
              <a:rPr lang="sv-SE" smtClean="0"/>
              <a:t>Untuk Cisco manageable switch</a:t>
            </a:r>
          </a:p>
          <a:p>
            <a:pPr marL="609600" indent="-609600" algn="just" eaLnBrk="1" hangingPunct="1"/>
            <a:r>
              <a:rPr lang="sv-SE" smtClean="0"/>
              <a:t>Untuk OvisLink manageable switch</a:t>
            </a:r>
            <a:endParaRPr lang="en-US" smtClean="0"/>
          </a:p>
          <a:p>
            <a:pPr marL="609600" indent="-609600" algn="just" eaLnBrk="1" hangingPunct="1"/>
            <a:endParaRPr lang="en-US" smtClean="0"/>
          </a:p>
          <a:p>
            <a:pPr marL="609600" indent="-609600" eaLnBrk="1" hangingPunct="1"/>
            <a:endParaRPr lang="en-US" smtClean="0"/>
          </a:p>
        </p:txBody>
      </p:sp>
    </p:spTree>
    <p:extLst>
      <p:ext uri="{BB962C8B-B14F-4D97-AF65-F5344CB8AC3E}">
        <p14:creationId xmlns:p14="http://schemas.microsoft.com/office/powerpoint/2010/main" val="2318187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Instalasi dan Konfigurasi</a:t>
            </a:r>
          </a:p>
        </p:txBody>
      </p:sp>
      <p:sp>
        <p:nvSpPr>
          <p:cNvPr id="68611" name="Rectangle 3"/>
          <p:cNvSpPr>
            <a:spLocks noGrp="1" noChangeArrowheads="1"/>
          </p:cNvSpPr>
          <p:nvPr>
            <p:ph type="body" idx="1"/>
          </p:nvPr>
        </p:nvSpPr>
        <p:spPr/>
        <p:txBody>
          <a:bodyPr/>
          <a:lstStyle/>
          <a:p>
            <a:pPr eaLnBrk="1" hangingPunct="1"/>
            <a:r>
              <a:rPr lang="en-US" smtClean="0"/>
              <a:t>Proses Instalasi</a:t>
            </a:r>
          </a:p>
          <a:p>
            <a:pPr eaLnBrk="1" hangingPunct="1"/>
            <a:r>
              <a:rPr lang="en-US" smtClean="0"/>
              <a:t>Konfigurasi</a:t>
            </a:r>
          </a:p>
        </p:txBody>
      </p:sp>
    </p:spTree>
    <p:extLst>
      <p:ext uri="{BB962C8B-B14F-4D97-AF65-F5344CB8AC3E}">
        <p14:creationId xmlns:p14="http://schemas.microsoft.com/office/powerpoint/2010/main" val="2701491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IP Routing</a:t>
            </a:r>
          </a:p>
        </p:txBody>
      </p:sp>
      <p:sp>
        <p:nvSpPr>
          <p:cNvPr id="69635" name="Rectangle 3"/>
          <p:cNvSpPr>
            <a:spLocks noGrp="1" noChangeArrowheads="1"/>
          </p:cNvSpPr>
          <p:nvPr>
            <p:ph type="body" idx="1"/>
          </p:nvPr>
        </p:nvSpPr>
        <p:spPr/>
        <p:txBody>
          <a:bodyPr/>
          <a:lstStyle/>
          <a:p>
            <a:pPr eaLnBrk="1" hangingPunct="1"/>
            <a:r>
              <a:rPr lang="en-US" smtClean="0"/>
              <a:t>Routing adalah proses memilih suatu jalur untuk mengirimkan paket-paket yang merupakan suatu fungsi utama IP </a:t>
            </a:r>
          </a:p>
          <a:p>
            <a:pPr eaLnBrk="1" hangingPunct="1"/>
            <a:r>
              <a:rPr lang="en-US" smtClean="0"/>
              <a:t>IP Routing:</a:t>
            </a:r>
          </a:p>
          <a:p>
            <a:pPr lvl="1" eaLnBrk="1" hangingPunct="1"/>
            <a:r>
              <a:rPr lang="en-US" smtClean="0"/>
              <a:t>Dinamis </a:t>
            </a:r>
          </a:p>
          <a:p>
            <a:pPr lvl="1" eaLnBrk="1" hangingPunct="1"/>
            <a:r>
              <a:rPr lang="en-US" smtClean="0"/>
              <a:t>Statis</a:t>
            </a:r>
          </a:p>
        </p:txBody>
      </p:sp>
    </p:spTree>
    <p:extLst>
      <p:ext uri="{BB962C8B-B14F-4D97-AF65-F5344CB8AC3E}">
        <p14:creationId xmlns:p14="http://schemas.microsoft.com/office/powerpoint/2010/main" val="504803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ctrTitle"/>
          </p:nvPr>
        </p:nvSpPr>
        <p:spPr/>
        <p:txBody>
          <a:bodyPr/>
          <a:lstStyle/>
          <a:p>
            <a:pPr eaLnBrk="1" hangingPunct="1"/>
            <a:r>
              <a:rPr lang="sv-SE" smtClean="0"/>
              <a:t>Bab 8. Domain Name Server</a:t>
            </a:r>
            <a:r>
              <a:rPr lang="en-US" smtClean="0"/>
              <a:t> </a:t>
            </a:r>
          </a:p>
        </p:txBody>
      </p:sp>
      <p:sp>
        <p:nvSpPr>
          <p:cNvPr id="70659"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245712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sv-SE" dirty="0" smtClean="0"/>
              <a:t>Manfaat Jaringan Komputer</a:t>
            </a:r>
            <a:endParaRPr lang="en-US" dirty="0" smtClean="0"/>
          </a:p>
        </p:txBody>
      </p:sp>
      <p:sp>
        <p:nvSpPr>
          <p:cNvPr id="7171" name="Rectangle 3"/>
          <p:cNvSpPr>
            <a:spLocks noGrp="1" noChangeArrowheads="1"/>
          </p:cNvSpPr>
          <p:nvPr>
            <p:ph type="body" idx="1"/>
          </p:nvPr>
        </p:nvSpPr>
        <p:spPr/>
        <p:txBody>
          <a:bodyPr/>
          <a:lstStyle/>
          <a:p>
            <a:pPr eaLnBrk="1" hangingPunct="1">
              <a:lnSpc>
                <a:spcPct val="90000"/>
              </a:lnSpc>
            </a:pPr>
            <a:r>
              <a:rPr lang="sv-SE" smtClean="0"/>
              <a:t>Berbagi sumber daya (</a:t>
            </a:r>
            <a:r>
              <a:rPr lang="sv-SE" i="1" smtClean="0"/>
              <a:t>sharing resources</a:t>
            </a:r>
            <a:r>
              <a:rPr lang="sv-SE" smtClean="0"/>
              <a:t>) </a:t>
            </a:r>
          </a:p>
          <a:p>
            <a:pPr eaLnBrk="1" hangingPunct="1">
              <a:lnSpc>
                <a:spcPct val="90000"/>
              </a:lnSpc>
            </a:pPr>
            <a:r>
              <a:rPr lang="sv-SE" smtClean="0"/>
              <a:t>Media komunikasi</a:t>
            </a:r>
          </a:p>
          <a:p>
            <a:pPr eaLnBrk="1" hangingPunct="1">
              <a:lnSpc>
                <a:spcPct val="90000"/>
              </a:lnSpc>
            </a:pPr>
            <a:r>
              <a:rPr lang="sv-SE" smtClean="0"/>
              <a:t>Integrasi data</a:t>
            </a:r>
          </a:p>
          <a:p>
            <a:pPr eaLnBrk="1" hangingPunct="1">
              <a:lnSpc>
                <a:spcPct val="90000"/>
              </a:lnSpc>
            </a:pPr>
            <a:r>
              <a:rPr lang="sv-SE" smtClean="0"/>
              <a:t>Pengembangan dan pemeliharaan</a:t>
            </a:r>
          </a:p>
          <a:p>
            <a:pPr eaLnBrk="1" hangingPunct="1">
              <a:lnSpc>
                <a:spcPct val="90000"/>
              </a:lnSpc>
            </a:pPr>
            <a:r>
              <a:rPr lang="sv-SE" smtClean="0"/>
              <a:t>Keamanan data</a:t>
            </a:r>
          </a:p>
          <a:p>
            <a:pPr eaLnBrk="1" hangingPunct="1">
              <a:lnSpc>
                <a:spcPct val="90000"/>
              </a:lnSpc>
            </a:pPr>
            <a:r>
              <a:rPr lang="sv-SE" smtClean="0"/>
              <a:t>Sumber daya lebih efisien dan informasi terkini.</a:t>
            </a:r>
            <a:endParaRPr lang="en-US" smtClean="0"/>
          </a:p>
        </p:txBody>
      </p:sp>
    </p:spTree>
    <p:extLst>
      <p:ext uri="{BB962C8B-B14F-4D97-AF65-F5344CB8AC3E}">
        <p14:creationId xmlns:p14="http://schemas.microsoft.com/office/powerpoint/2010/main" val="36991696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DNS</a:t>
            </a:r>
          </a:p>
        </p:txBody>
      </p:sp>
      <p:sp>
        <p:nvSpPr>
          <p:cNvPr id="71683" name="Rectangle 3"/>
          <p:cNvSpPr>
            <a:spLocks noGrp="1" noChangeArrowheads="1"/>
          </p:cNvSpPr>
          <p:nvPr>
            <p:ph type="body" idx="1"/>
          </p:nvPr>
        </p:nvSpPr>
        <p:spPr/>
        <p:txBody>
          <a:bodyPr/>
          <a:lstStyle/>
          <a:p>
            <a:pPr eaLnBrk="1" hangingPunct="1"/>
            <a:r>
              <a:rPr lang="sv-SE" sz="2800" smtClean="0"/>
              <a:t>DNS dapat dianalogikan seperti sebuah buku telepon</a:t>
            </a:r>
            <a:r>
              <a:rPr lang="en-US" sz="2800" smtClean="0"/>
              <a:t> </a:t>
            </a:r>
          </a:p>
          <a:p>
            <a:pPr eaLnBrk="1" hangingPunct="1"/>
            <a:r>
              <a:rPr lang="sv-SE" sz="2800" smtClean="0"/>
              <a:t>Ketika suatu komputer ingin berhubungan dengan komputer lain, user harus memasukkan nama host komputer yang ingin dituju kemudian komputer akan menghubungi server DNS yang akan menyediakan alamat IP dari nama host yang telah dimasukkan tadi</a:t>
            </a:r>
            <a:r>
              <a:rPr lang="en-US" sz="2800" smtClean="0"/>
              <a:t> </a:t>
            </a:r>
          </a:p>
        </p:txBody>
      </p:sp>
    </p:spTree>
    <p:extLst>
      <p:ext uri="{BB962C8B-B14F-4D97-AF65-F5344CB8AC3E}">
        <p14:creationId xmlns:p14="http://schemas.microsoft.com/office/powerpoint/2010/main" val="2079813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sv-SE" smtClean="0"/>
              <a:t>Cara Kerja DNS</a:t>
            </a:r>
            <a:endParaRPr lang="en-US" smtClean="0"/>
          </a:p>
        </p:txBody>
      </p:sp>
      <p:sp>
        <p:nvSpPr>
          <p:cNvPr id="72707" name="Rectangle 3"/>
          <p:cNvSpPr>
            <a:spLocks noGrp="1" noChangeArrowheads="1"/>
          </p:cNvSpPr>
          <p:nvPr>
            <p:ph type="body" idx="1"/>
          </p:nvPr>
        </p:nvSpPr>
        <p:spPr/>
        <p:txBody>
          <a:bodyPr/>
          <a:lstStyle/>
          <a:p>
            <a:pPr eaLnBrk="1" hangingPunct="1"/>
            <a:r>
              <a:rPr lang="sv-SE" smtClean="0"/>
              <a:t>DNS adalah layanan nama bagi alamat Internet yang menerjemahkan nama-nama domain yang sudah dikenali ke alamat IP numerik</a:t>
            </a:r>
            <a:r>
              <a:rPr lang="en-US" smtClean="0"/>
              <a:t> </a:t>
            </a:r>
          </a:p>
          <a:p>
            <a:pPr eaLnBrk="1" hangingPunct="1"/>
            <a:r>
              <a:rPr lang="sv-SE" smtClean="0"/>
              <a:t>Misalnya </a:t>
            </a:r>
            <a:r>
              <a:rPr lang="sv-SE" smtClean="0">
                <a:hlinkClick r:id="rId2"/>
              </a:rPr>
              <a:t>www.belajarjaringan.com</a:t>
            </a:r>
            <a:r>
              <a:rPr lang="sv-SE" smtClean="0"/>
              <a:t> diterjemahkan ke IP 152.118.26.153</a:t>
            </a:r>
            <a:r>
              <a:rPr lang="en-US" smtClean="0"/>
              <a:t> </a:t>
            </a:r>
          </a:p>
        </p:txBody>
      </p:sp>
    </p:spTree>
    <p:extLst>
      <p:ext uri="{BB962C8B-B14F-4D97-AF65-F5344CB8AC3E}">
        <p14:creationId xmlns:p14="http://schemas.microsoft.com/office/powerpoint/2010/main" val="944239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Komponen DNS</a:t>
            </a:r>
          </a:p>
        </p:txBody>
      </p:sp>
      <p:sp>
        <p:nvSpPr>
          <p:cNvPr id="73731" name="Rectangle 3"/>
          <p:cNvSpPr>
            <a:spLocks noGrp="1" noChangeArrowheads="1"/>
          </p:cNvSpPr>
          <p:nvPr>
            <p:ph type="body" idx="1"/>
          </p:nvPr>
        </p:nvSpPr>
        <p:spPr/>
        <p:txBody>
          <a:bodyPr/>
          <a:lstStyle/>
          <a:p>
            <a:pPr eaLnBrk="1" hangingPunct="1"/>
            <a:r>
              <a:rPr lang="sv-SE" smtClean="0"/>
              <a:t>Resolver</a:t>
            </a:r>
          </a:p>
          <a:p>
            <a:pPr eaLnBrk="1" hangingPunct="1"/>
            <a:r>
              <a:rPr lang="sv-SE" smtClean="0"/>
              <a:t>Name server</a:t>
            </a:r>
          </a:p>
          <a:p>
            <a:pPr eaLnBrk="1" hangingPunct="1"/>
            <a:r>
              <a:rPr lang="sv-SE" smtClean="0"/>
              <a:t>Ruang nama domain</a:t>
            </a:r>
          </a:p>
          <a:p>
            <a:pPr eaLnBrk="1" hangingPunct="1">
              <a:buFont typeface="Wingdings" pitchFamily="2" charset="2"/>
              <a:buNone/>
            </a:pPr>
            <a:endParaRPr lang="en-US" smtClean="0"/>
          </a:p>
        </p:txBody>
      </p:sp>
    </p:spTree>
    <p:extLst>
      <p:ext uri="{BB962C8B-B14F-4D97-AF65-F5344CB8AC3E}">
        <p14:creationId xmlns:p14="http://schemas.microsoft.com/office/powerpoint/2010/main" val="2540252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sv-SE" sz="4000" smtClean="0"/>
              <a:t>Struktur Domain, Host, dan Zona</a:t>
            </a:r>
            <a:endParaRPr lang="en-US" sz="4000" smtClean="0"/>
          </a:p>
        </p:txBody>
      </p:sp>
      <p:sp>
        <p:nvSpPr>
          <p:cNvPr id="74755" name="Rectangle 3"/>
          <p:cNvSpPr>
            <a:spLocks noGrp="1" noChangeArrowheads="1"/>
          </p:cNvSpPr>
          <p:nvPr>
            <p:ph type="body" idx="1"/>
          </p:nvPr>
        </p:nvSpPr>
        <p:spPr/>
        <p:txBody>
          <a:bodyPr/>
          <a:lstStyle/>
          <a:p>
            <a:pPr algn="just" eaLnBrk="1" hangingPunct="1"/>
            <a:r>
              <a:rPr lang="sv-SE" b="1" smtClean="0"/>
              <a:t>Domain Level 1 (uplevel) - .co, .uk</a:t>
            </a:r>
            <a:endParaRPr lang="en-US" b="1" smtClean="0"/>
          </a:p>
          <a:p>
            <a:pPr algn="just" eaLnBrk="1" hangingPunct="1"/>
            <a:r>
              <a:rPr lang="sv-SE" b="1" smtClean="0"/>
              <a:t>Domain Level 2 - belajarjaringan.com</a:t>
            </a:r>
            <a:r>
              <a:rPr lang="en-US" smtClean="0"/>
              <a:t>  </a:t>
            </a:r>
            <a:endParaRPr lang="en-US" b="1" smtClean="0"/>
          </a:p>
          <a:p>
            <a:pPr algn="just" eaLnBrk="1" hangingPunct="1"/>
            <a:r>
              <a:rPr lang="sv-SE" b="1" smtClean="0"/>
              <a:t>Nama Host</a:t>
            </a:r>
            <a:endParaRPr lang="en-US" b="1" smtClean="0"/>
          </a:p>
          <a:p>
            <a:pPr algn="just" eaLnBrk="1" hangingPunct="1"/>
            <a:r>
              <a:rPr lang="sv-SE" b="1" smtClean="0"/>
              <a:t>Zona</a:t>
            </a:r>
            <a:endParaRPr lang="en-US" b="1" smtClean="0"/>
          </a:p>
          <a:p>
            <a:pPr eaLnBrk="1" hangingPunct="1">
              <a:buFont typeface="Wingdings" pitchFamily="2" charset="2"/>
              <a:buNone/>
            </a:pPr>
            <a:endParaRPr lang="en-US" smtClean="0"/>
          </a:p>
        </p:txBody>
      </p:sp>
    </p:spTree>
    <p:extLst>
      <p:ext uri="{BB962C8B-B14F-4D97-AF65-F5344CB8AC3E}">
        <p14:creationId xmlns:p14="http://schemas.microsoft.com/office/powerpoint/2010/main" val="2789640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sv-SE" smtClean="0"/>
              <a:t>Name Server</a:t>
            </a:r>
            <a:endParaRPr lang="en-US" smtClean="0"/>
          </a:p>
        </p:txBody>
      </p:sp>
      <p:sp>
        <p:nvSpPr>
          <p:cNvPr id="75779" name="Rectangle 3"/>
          <p:cNvSpPr>
            <a:spLocks noGrp="1" noChangeArrowheads="1"/>
          </p:cNvSpPr>
          <p:nvPr>
            <p:ph type="body" idx="1"/>
          </p:nvPr>
        </p:nvSpPr>
        <p:spPr/>
        <p:txBody>
          <a:bodyPr/>
          <a:lstStyle/>
          <a:p>
            <a:pPr algn="just" eaLnBrk="1" hangingPunct="1"/>
            <a:r>
              <a:rPr lang="sv-SE" b="1" smtClean="0"/>
              <a:t>Name Server Primer</a:t>
            </a:r>
            <a:endParaRPr lang="en-US" b="1" smtClean="0"/>
          </a:p>
          <a:p>
            <a:pPr algn="just" eaLnBrk="1" hangingPunct="1"/>
            <a:r>
              <a:rPr lang="sv-SE" b="1" smtClean="0"/>
              <a:t>Name Server Sekunder</a:t>
            </a:r>
            <a:endParaRPr lang="en-US" b="1" smtClean="0"/>
          </a:p>
          <a:p>
            <a:pPr lvl="1" eaLnBrk="1" hangingPunct="1"/>
            <a:r>
              <a:rPr lang="sv-SE" smtClean="0"/>
              <a:t>Akses yang lebih cepat untuk lokasi yang jauh.</a:t>
            </a:r>
          </a:p>
          <a:p>
            <a:pPr lvl="1" eaLnBrk="1" hangingPunct="1"/>
            <a:r>
              <a:rPr lang="sv-SE" smtClean="0"/>
              <a:t>Pengurangan proses load pada name server primer.</a:t>
            </a:r>
            <a:endParaRPr lang="en-US" smtClean="0"/>
          </a:p>
        </p:txBody>
      </p:sp>
    </p:spTree>
    <p:extLst>
      <p:ext uri="{BB962C8B-B14F-4D97-AF65-F5344CB8AC3E}">
        <p14:creationId xmlns:p14="http://schemas.microsoft.com/office/powerpoint/2010/main" val="32979025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Instalasi &amp; Konfigurasi</a:t>
            </a:r>
          </a:p>
        </p:txBody>
      </p:sp>
      <p:sp>
        <p:nvSpPr>
          <p:cNvPr id="76803" name="Rectangle 3"/>
          <p:cNvSpPr>
            <a:spLocks noGrp="1" noChangeArrowheads="1"/>
          </p:cNvSpPr>
          <p:nvPr>
            <p:ph type="body" idx="1"/>
          </p:nvPr>
        </p:nvSpPr>
        <p:spPr/>
        <p:txBody>
          <a:bodyPr/>
          <a:lstStyle/>
          <a:p>
            <a:pPr eaLnBrk="1" hangingPunct="1"/>
            <a:r>
              <a:rPr lang="en-US" smtClean="0"/>
              <a:t>Proses Instalasi</a:t>
            </a:r>
          </a:p>
          <a:p>
            <a:pPr eaLnBrk="1" hangingPunct="1"/>
            <a:r>
              <a:rPr lang="en-US" smtClean="0"/>
              <a:t>Konfigurasi DNS</a:t>
            </a:r>
          </a:p>
          <a:p>
            <a:pPr lvl="1" eaLnBrk="1" hangingPunct="1"/>
            <a:r>
              <a:rPr lang="en-US" b="1" smtClean="0"/>
              <a:t>Melakukan Konfigurasi Properti DNS Server</a:t>
            </a:r>
          </a:p>
          <a:p>
            <a:pPr lvl="1" eaLnBrk="1" hangingPunct="1"/>
            <a:r>
              <a:rPr lang="en-US" b="1" smtClean="0"/>
              <a:t>Konfigurasi DNS Melalui Active Directory</a:t>
            </a:r>
          </a:p>
          <a:p>
            <a:pPr lvl="1" eaLnBrk="1" hangingPunct="1">
              <a:buFont typeface="Wingdings" pitchFamily="2" charset="2"/>
              <a:buNone/>
            </a:pPr>
            <a:endParaRPr lang="en-US" smtClean="0"/>
          </a:p>
        </p:txBody>
      </p:sp>
    </p:spTree>
    <p:extLst>
      <p:ext uri="{BB962C8B-B14F-4D97-AF65-F5344CB8AC3E}">
        <p14:creationId xmlns:p14="http://schemas.microsoft.com/office/powerpoint/2010/main" val="137004804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Reverse Lookup Zone</a:t>
            </a:r>
          </a:p>
        </p:txBody>
      </p:sp>
      <p:sp>
        <p:nvSpPr>
          <p:cNvPr id="77827" name="Rectangle 3"/>
          <p:cNvSpPr>
            <a:spLocks noGrp="1" noChangeArrowheads="1"/>
          </p:cNvSpPr>
          <p:nvPr>
            <p:ph type="body" idx="1"/>
          </p:nvPr>
        </p:nvSpPr>
        <p:spPr/>
        <p:txBody>
          <a:bodyPr/>
          <a:lstStyle/>
          <a:p>
            <a:pPr eaLnBrk="1" hangingPunct="1"/>
            <a:r>
              <a:rPr lang="en-US" smtClean="0"/>
              <a:t>proses kebalikan DNS, yaitu memetakan alamat IP ke nama domain</a:t>
            </a:r>
          </a:p>
          <a:p>
            <a:pPr eaLnBrk="1" hangingPunct="1"/>
            <a:r>
              <a:rPr lang="en-US" smtClean="0"/>
              <a:t>biasanya digunakan untuk melacak kesalahan jika terjadi problem pada pencarian nama alamat </a:t>
            </a:r>
          </a:p>
        </p:txBody>
      </p:sp>
    </p:spTree>
    <p:extLst>
      <p:ext uri="{BB962C8B-B14F-4D97-AF65-F5344CB8AC3E}">
        <p14:creationId xmlns:p14="http://schemas.microsoft.com/office/powerpoint/2010/main" val="77172348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ctrTitle"/>
          </p:nvPr>
        </p:nvSpPr>
        <p:spPr/>
        <p:txBody>
          <a:bodyPr/>
          <a:lstStyle/>
          <a:p>
            <a:pPr eaLnBrk="1" hangingPunct="1"/>
            <a:r>
              <a:rPr lang="sv-SE" sz="3600" smtClean="0"/>
              <a:t>Bab 9.</a:t>
            </a:r>
            <a:br>
              <a:rPr lang="sv-SE" sz="3600" smtClean="0"/>
            </a:br>
            <a:r>
              <a:rPr lang="sv-SE" sz="3600" smtClean="0"/>
              <a:t>Dynamic Host Configuration Protocol</a:t>
            </a:r>
            <a:r>
              <a:rPr lang="en-US" sz="3600" smtClean="0"/>
              <a:t> </a:t>
            </a:r>
          </a:p>
        </p:txBody>
      </p:sp>
      <p:sp>
        <p:nvSpPr>
          <p:cNvPr id="78851"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41733659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Instalasi DHCP Server</a:t>
            </a:r>
          </a:p>
        </p:txBody>
      </p:sp>
      <p:sp>
        <p:nvSpPr>
          <p:cNvPr id="79875" name="Rectangle 3"/>
          <p:cNvSpPr>
            <a:spLocks noGrp="1" noChangeArrowheads="1"/>
          </p:cNvSpPr>
          <p:nvPr>
            <p:ph type="body" idx="1"/>
          </p:nvPr>
        </p:nvSpPr>
        <p:spPr/>
        <p:txBody>
          <a:bodyPr/>
          <a:lstStyle/>
          <a:p>
            <a:pPr eaLnBrk="1" hangingPunct="1"/>
            <a:r>
              <a:rPr lang="en-US" sz="2800" smtClean="0"/>
              <a:t>melakukan identifikasi terhadap hal-hal berikut:</a:t>
            </a:r>
          </a:p>
          <a:p>
            <a:pPr lvl="1" eaLnBrk="1" hangingPunct="1"/>
            <a:r>
              <a:rPr lang="en-US" sz="2400" smtClean="0"/>
              <a:t>Persyaratan penyimpanan dan hardware untuk server DHCP</a:t>
            </a:r>
          </a:p>
          <a:p>
            <a:pPr lvl="1" eaLnBrk="1" hangingPunct="1"/>
            <a:r>
              <a:rPr lang="en-US" sz="2400" smtClean="0"/>
              <a:t>Komputer mana yang dikonfigurasikan sebagai client DHCP untuk konfigurasi TCP/IP dinamis dan komputer mana yang statis</a:t>
            </a:r>
          </a:p>
          <a:p>
            <a:pPr lvl="1" eaLnBrk="1" hangingPunct="1"/>
            <a:r>
              <a:rPr lang="en-US" sz="2400" smtClean="0"/>
              <a:t>Tipe-tipe pilihan DHCP dan angka-angkanya ditentukan sebelumnya untuk client DHCP.</a:t>
            </a:r>
          </a:p>
        </p:txBody>
      </p:sp>
    </p:spTree>
    <p:extLst>
      <p:ext uri="{BB962C8B-B14F-4D97-AF65-F5344CB8AC3E}">
        <p14:creationId xmlns:p14="http://schemas.microsoft.com/office/powerpoint/2010/main" val="263277996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Konfigurasi DHCP Server</a:t>
            </a:r>
          </a:p>
        </p:txBody>
      </p:sp>
      <p:sp>
        <p:nvSpPr>
          <p:cNvPr id="80899" name="Rectangle 3"/>
          <p:cNvSpPr>
            <a:spLocks noGrp="1" noChangeArrowheads="1"/>
          </p:cNvSpPr>
          <p:nvPr>
            <p:ph type="body" idx="1"/>
          </p:nvPr>
        </p:nvSpPr>
        <p:spPr/>
        <p:txBody>
          <a:bodyPr/>
          <a:lstStyle/>
          <a:p>
            <a:pPr eaLnBrk="1" hangingPunct="1"/>
            <a:r>
              <a:rPr lang="en-US" smtClean="0"/>
              <a:t>Pembuatan Scope</a:t>
            </a:r>
          </a:p>
          <a:p>
            <a:pPr eaLnBrk="1" hangingPunct="1"/>
            <a:r>
              <a:rPr lang="en-US" smtClean="0"/>
              <a:t>Konfigurasi Client</a:t>
            </a:r>
          </a:p>
          <a:p>
            <a:pPr eaLnBrk="1" hangingPunct="1"/>
            <a:r>
              <a:rPr lang="en-US" smtClean="0"/>
              <a:t>Mengesahkan DHCP</a:t>
            </a:r>
          </a:p>
          <a:p>
            <a:pPr eaLnBrk="1" hangingPunct="1">
              <a:buFont typeface="Wingdings" pitchFamily="2" charset="2"/>
              <a:buNone/>
            </a:pPr>
            <a:endParaRPr lang="en-US" smtClean="0"/>
          </a:p>
        </p:txBody>
      </p:sp>
    </p:spTree>
    <p:extLst>
      <p:ext uri="{BB962C8B-B14F-4D97-AF65-F5344CB8AC3E}">
        <p14:creationId xmlns:p14="http://schemas.microsoft.com/office/powerpoint/2010/main" val="6292278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sv-SE" sz="4000" dirty="0" smtClean="0"/>
              <a:t>Komponen-komponen dalam komunikasi data</a:t>
            </a:r>
            <a:endParaRPr lang="en-US" sz="4000" dirty="0" smtClean="0"/>
          </a:p>
        </p:txBody>
      </p:sp>
      <p:sp>
        <p:nvSpPr>
          <p:cNvPr id="8195" name="Rectangle 3"/>
          <p:cNvSpPr>
            <a:spLocks noGrp="1" noChangeArrowheads="1"/>
          </p:cNvSpPr>
          <p:nvPr>
            <p:ph type="body" idx="1"/>
          </p:nvPr>
        </p:nvSpPr>
        <p:spPr/>
        <p:txBody>
          <a:bodyPr/>
          <a:lstStyle/>
          <a:p>
            <a:pPr eaLnBrk="1" hangingPunct="1"/>
            <a:r>
              <a:rPr lang="sv-SE" smtClean="0"/>
              <a:t>Komputer host</a:t>
            </a:r>
          </a:p>
          <a:p>
            <a:pPr eaLnBrk="1" hangingPunct="1"/>
            <a:r>
              <a:rPr lang="sv-SE" smtClean="0"/>
              <a:t>Komputer receiver</a:t>
            </a:r>
          </a:p>
          <a:p>
            <a:pPr eaLnBrk="1" hangingPunct="1"/>
            <a:r>
              <a:rPr lang="sv-SE" smtClean="0"/>
              <a:t>Data</a:t>
            </a:r>
          </a:p>
          <a:p>
            <a:pPr eaLnBrk="1" hangingPunct="1"/>
            <a:r>
              <a:rPr lang="sv-SE" smtClean="0"/>
              <a:t>Protokol komunikasi</a:t>
            </a:r>
          </a:p>
          <a:p>
            <a:pPr eaLnBrk="1" hangingPunct="1"/>
            <a:endParaRPr lang="en-US" smtClean="0"/>
          </a:p>
        </p:txBody>
      </p:sp>
    </p:spTree>
    <p:extLst>
      <p:ext uri="{BB962C8B-B14F-4D97-AF65-F5344CB8AC3E}">
        <p14:creationId xmlns:p14="http://schemas.microsoft.com/office/powerpoint/2010/main" val="36969377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ctrTitle"/>
          </p:nvPr>
        </p:nvSpPr>
        <p:spPr/>
        <p:txBody>
          <a:bodyPr/>
          <a:lstStyle/>
          <a:p>
            <a:pPr eaLnBrk="1" hangingPunct="1"/>
            <a:r>
              <a:rPr lang="sv-SE" sz="4600" smtClean="0"/>
              <a:t>Bab 10.</a:t>
            </a:r>
            <a:br>
              <a:rPr lang="sv-SE" sz="4600" smtClean="0"/>
            </a:br>
            <a:r>
              <a:rPr lang="sv-SE" sz="4600" smtClean="0"/>
              <a:t>Web dan FTP Server</a:t>
            </a:r>
            <a:r>
              <a:rPr lang="en-US" sz="4600" smtClean="0"/>
              <a:t> </a:t>
            </a:r>
          </a:p>
        </p:txBody>
      </p:sp>
      <p:sp>
        <p:nvSpPr>
          <p:cNvPr id="81923"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27257897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Instalasi Web dan FTP Server</a:t>
            </a:r>
          </a:p>
        </p:txBody>
      </p:sp>
      <p:sp>
        <p:nvSpPr>
          <p:cNvPr id="82947" name="Rectangle 3"/>
          <p:cNvSpPr>
            <a:spLocks noGrp="1" noChangeArrowheads="1"/>
          </p:cNvSpPr>
          <p:nvPr>
            <p:ph type="body" idx="1"/>
          </p:nvPr>
        </p:nvSpPr>
        <p:spPr/>
        <p:txBody>
          <a:bodyPr/>
          <a:lstStyle/>
          <a:p>
            <a:pPr eaLnBrk="1" hangingPunct="1"/>
            <a:r>
              <a:rPr lang="en-US" sz="2800" smtClean="0"/>
              <a:t>Web Server adalah komponen pada Windows Server 2003 yang dapat diinstal melalui Control Panel.</a:t>
            </a:r>
          </a:p>
          <a:p>
            <a:pPr eaLnBrk="1" hangingPunct="1">
              <a:buFont typeface="Wingdings" pitchFamily="2" charset="2"/>
              <a:buNone/>
            </a:pPr>
            <a:endParaRPr lang="en-US" sz="2800" smtClean="0"/>
          </a:p>
          <a:p>
            <a:pPr eaLnBrk="1" hangingPunct="1"/>
            <a:r>
              <a:rPr lang="en-US" sz="2800" smtClean="0"/>
              <a:t>Seperti komponen lain yang dapat ditambah atau dapat pula dikurangi, untuk menambah user harus masuk ke Control Panel </a:t>
            </a:r>
          </a:p>
          <a:p>
            <a:pPr eaLnBrk="1" hangingPunct="1">
              <a:buFont typeface="Wingdings" pitchFamily="2" charset="2"/>
              <a:buNone/>
            </a:pPr>
            <a:r>
              <a:rPr lang="en-US" sz="2800" smtClean="0"/>
              <a:t> </a:t>
            </a:r>
          </a:p>
        </p:txBody>
      </p:sp>
    </p:spTree>
    <p:extLst>
      <p:ext uri="{BB962C8B-B14F-4D97-AF65-F5344CB8AC3E}">
        <p14:creationId xmlns:p14="http://schemas.microsoft.com/office/powerpoint/2010/main" val="124884102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Pengujian</a:t>
            </a:r>
          </a:p>
        </p:txBody>
      </p:sp>
      <p:sp>
        <p:nvSpPr>
          <p:cNvPr id="83971" name="Rectangle 3"/>
          <p:cNvSpPr>
            <a:spLocks noGrp="1" noChangeArrowheads="1"/>
          </p:cNvSpPr>
          <p:nvPr>
            <p:ph type="body" idx="1"/>
          </p:nvPr>
        </p:nvSpPr>
        <p:spPr/>
        <p:txBody>
          <a:bodyPr/>
          <a:lstStyle/>
          <a:p>
            <a:pPr eaLnBrk="1" hangingPunct="1"/>
            <a:r>
              <a:rPr lang="en-US" smtClean="0"/>
              <a:t>Kemampuan web server dapat diketahui dengan cara membuat sebuah web site dan meletakkannya pada web server. </a:t>
            </a:r>
          </a:p>
          <a:p>
            <a:pPr eaLnBrk="1" hangingPunct="1"/>
            <a:r>
              <a:rPr lang="en-US" smtClean="0"/>
              <a:t>URL:</a:t>
            </a:r>
          </a:p>
          <a:p>
            <a:pPr lvl="1" eaLnBrk="1" hangingPunct="1"/>
            <a:r>
              <a:rPr lang="en-US" smtClean="0"/>
              <a:t>Menggunakan IP Address</a:t>
            </a:r>
          </a:p>
          <a:p>
            <a:pPr lvl="1" eaLnBrk="1" hangingPunct="1"/>
            <a:r>
              <a:rPr lang="en-US" smtClean="0"/>
              <a:t>Menggunakan Nama Host</a:t>
            </a:r>
          </a:p>
          <a:p>
            <a:pPr lvl="1" eaLnBrk="1" hangingPunct="1"/>
            <a:r>
              <a:rPr lang="en-US" smtClean="0"/>
              <a:t>Menggunakan nama domain</a:t>
            </a:r>
          </a:p>
        </p:txBody>
      </p:sp>
    </p:spTree>
    <p:extLst>
      <p:ext uri="{BB962C8B-B14F-4D97-AF65-F5344CB8AC3E}">
        <p14:creationId xmlns:p14="http://schemas.microsoft.com/office/powerpoint/2010/main" val="69279406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URL</a:t>
            </a:r>
          </a:p>
        </p:txBody>
      </p:sp>
      <p:sp>
        <p:nvSpPr>
          <p:cNvPr id="84995" name="Rectangle 3"/>
          <p:cNvSpPr>
            <a:spLocks noGrp="1" noChangeArrowheads="1"/>
          </p:cNvSpPr>
          <p:nvPr>
            <p:ph type="body" idx="1"/>
          </p:nvPr>
        </p:nvSpPr>
        <p:spPr/>
        <p:txBody>
          <a:bodyPr/>
          <a:lstStyle/>
          <a:p>
            <a:pPr eaLnBrk="1" hangingPunct="1"/>
            <a:r>
              <a:rPr lang="en-US" smtClean="0"/>
              <a:t>Nama domain, seperti </a:t>
            </a:r>
            <a:r>
              <a:rPr lang="en-US" smtClean="0">
                <a:hlinkClick r:id="rId2"/>
              </a:rPr>
              <a:t>http://www.belajarjaringan.com</a:t>
            </a:r>
            <a:r>
              <a:rPr lang="en-US" smtClean="0"/>
              <a:t> </a:t>
            </a:r>
          </a:p>
          <a:p>
            <a:pPr eaLnBrk="1" hangingPunct="1"/>
            <a:r>
              <a:rPr lang="en-US" smtClean="0"/>
              <a:t>Nama host, seperti </a:t>
            </a:r>
            <a:r>
              <a:rPr lang="en-US" smtClean="0">
                <a:hlinkClick r:id="rId3"/>
              </a:rPr>
              <a:t>http://budi</a:t>
            </a:r>
            <a:r>
              <a:rPr lang="en-US" smtClean="0"/>
              <a:t> atau </a:t>
            </a:r>
            <a:r>
              <a:rPr lang="en-US" smtClean="0">
                <a:hlinkClick r:id="rId4"/>
              </a:rPr>
              <a:t>http://budi.belajarjaringan.com</a:t>
            </a:r>
            <a:r>
              <a:rPr lang="en-US" smtClean="0"/>
              <a:t> </a:t>
            </a:r>
          </a:p>
          <a:p>
            <a:pPr eaLnBrk="1" hangingPunct="1"/>
            <a:r>
              <a:rPr lang="en-US" smtClean="0"/>
              <a:t>Alamat IP, seperti </a:t>
            </a:r>
            <a:r>
              <a:rPr lang="en-US" smtClean="0">
                <a:hlinkClick r:id="rId5"/>
              </a:rPr>
              <a:t>http://152.118.34.56</a:t>
            </a:r>
            <a:r>
              <a:rPr lang="en-US" smtClean="0"/>
              <a:t> </a:t>
            </a:r>
          </a:p>
        </p:txBody>
      </p:sp>
    </p:spTree>
    <p:extLst>
      <p:ext uri="{BB962C8B-B14F-4D97-AF65-F5344CB8AC3E}">
        <p14:creationId xmlns:p14="http://schemas.microsoft.com/office/powerpoint/2010/main" val="1090677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Content Management System</a:t>
            </a:r>
          </a:p>
        </p:txBody>
      </p:sp>
      <p:sp>
        <p:nvSpPr>
          <p:cNvPr id="86019" name="Rectangle 3"/>
          <p:cNvSpPr>
            <a:spLocks noGrp="1" noChangeArrowheads="1"/>
          </p:cNvSpPr>
          <p:nvPr>
            <p:ph type="body" idx="1"/>
          </p:nvPr>
        </p:nvSpPr>
        <p:spPr/>
        <p:txBody>
          <a:bodyPr/>
          <a:lstStyle/>
          <a:p>
            <a:pPr eaLnBrk="1" hangingPunct="1">
              <a:lnSpc>
                <a:spcPct val="90000"/>
              </a:lnSpc>
            </a:pPr>
            <a:r>
              <a:rPr lang="en-US" sz="2400" smtClean="0"/>
              <a:t>CMS adalah suatu aplikasi yang memberikan kemudahan di dalam proses distribusi informasi </a:t>
            </a:r>
          </a:p>
          <a:p>
            <a:pPr eaLnBrk="1" hangingPunct="1">
              <a:lnSpc>
                <a:spcPct val="90000"/>
              </a:lnSpc>
              <a:buFont typeface="Wingdings" pitchFamily="2" charset="2"/>
              <a:buNone/>
            </a:pPr>
            <a:endParaRPr lang="en-US" sz="2400" smtClean="0"/>
          </a:p>
          <a:p>
            <a:pPr eaLnBrk="1" hangingPunct="1">
              <a:lnSpc>
                <a:spcPct val="90000"/>
              </a:lnSpc>
            </a:pPr>
            <a:r>
              <a:rPr lang="en-US" sz="2400" smtClean="0"/>
              <a:t>Aplikasi CMS digunakan untuk mempermudah pengguna dalam manajemen data, mempermudah perubahan situs web yang diinginkan, Melakukan standarisasi isi dan tampilan karena antara data dan tampilan terpisah, dan melakukan pemutakhiran dan pemeliharaan dengan menggunakan “template based” yang memisahkan data isi dan disain tampilan </a:t>
            </a:r>
          </a:p>
        </p:txBody>
      </p:sp>
    </p:spTree>
    <p:extLst>
      <p:ext uri="{BB962C8B-B14F-4D97-AF65-F5344CB8AC3E}">
        <p14:creationId xmlns:p14="http://schemas.microsoft.com/office/powerpoint/2010/main" val="22545715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ctrTitle"/>
          </p:nvPr>
        </p:nvSpPr>
        <p:spPr/>
        <p:txBody>
          <a:bodyPr/>
          <a:lstStyle/>
          <a:p>
            <a:pPr eaLnBrk="1" hangingPunct="1"/>
            <a:r>
              <a:rPr lang="en-US" sz="4600" smtClean="0"/>
              <a:t>Bab 11.</a:t>
            </a:r>
            <a:br>
              <a:rPr lang="en-US" sz="4600" smtClean="0"/>
            </a:br>
            <a:r>
              <a:rPr lang="en-US" sz="4600" smtClean="0"/>
              <a:t>File dan Print Server </a:t>
            </a:r>
          </a:p>
        </p:txBody>
      </p:sp>
      <p:sp>
        <p:nvSpPr>
          <p:cNvPr id="87043"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5726352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Instalasi File Server</a:t>
            </a:r>
          </a:p>
        </p:txBody>
      </p:sp>
      <p:sp>
        <p:nvSpPr>
          <p:cNvPr id="88067" name="Rectangle 3"/>
          <p:cNvSpPr>
            <a:spLocks noGrp="1" noChangeArrowheads="1"/>
          </p:cNvSpPr>
          <p:nvPr>
            <p:ph type="body" idx="1"/>
          </p:nvPr>
        </p:nvSpPr>
        <p:spPr/>
        <p:txBody>
          <a:bodyPr/>
          <a:lstStyle/>
          <a:p>
            <a:pPr eaLnBrk="1" hangingPunct="1">
              <a:lnSpc>
                <a:spcPct val="90000"/>
              </a:lnSpc>
            </a:pPr>
            <a:r>
              <a:rPr lang="en-US" smtClean="0"/>
              <a:t>Jika user telah melakukan instalasi file atau direktori secara sharing, maka file atau direktori tersebut dapat digunakan secara bersamaan dari Client </a:t>
            </a:r>
          </a:p>
          <a:p>
            <a:pPr eaLnBrk="1" hangingPunct="1">
              <a:lnSpc>
                <a:spcPct val="90000"/>
              </a:lnSpc>
            </a:pPr>
            <a:r>
              <a:rPr lang="en-US" smtClean="0"/>
              <a:t>user harus melakukan instalasi atau menjadikan file tersebut dapat dimanfaatkan oleh semua pemakai dalam jaringan, sebelum digunakan. </a:t>
            </a:r>
          </a:p>
        </p:txBody>
      </p:sp>
    </p:spTree>
    <p:extLst>
      <p:ext uri="{BB962C8B-B14F-4D97-AF65-F5344CB8AC3E}">
        <p14:creationId xmlns:p14="http://schemas.microsoft.com/office/powerpoint/2010/main" val="67710357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Distributed File System (DFS)</a:t>
            </a:r>
          </a:p>
        </p:txBody>
      </p:sp>
      <p:sp>
        <p:nvSpPr>
          <p:cNvPr id="89091" name="Rectangle 3"/>
          <p:cNvSpPr>
            <a:spLocks noGrp="1" noChangeArrowheads="1"/>
          </p:cNvSpPr>
          <p:nvPr>
            <p:ph type="body" idx="1"/>
          </p:nvPr>
        </p:nvSpPr>
        <p:spPr/>
        <p:txBody>
          <a:bodyPr/>
          <a:lstStyle/>
          <a:p>
            <a:pPr eaLnBrk="1" hangingPunct="1"/>
            <a:r>
              <a:rPr lang="en-US" smtClean="0"/>
              <a:t>Membuat Distributed File System Link</a:t>
            </a:r>
          </a:p>
          <a:p>
            <a:pPr eaLnBrk="1" hangingPunct="1"/>
            <a:r>
              <a:rPr lang="en-US" smtClean="0"/>
              <a:t>Membuat Replika Folder</a:t>
            </a:r>
          </a:p>
          <a:p>
            <a:pPr eaLnBrk="1" hangingPunct="1"/>
            <a:r>
              <a:rPr lang="en-US" smtClean="0"/>
              <a:t>Mengecek Status</a:t>
            </a:r>
          </a:p>
          <a:p>
            <a:pPr eaLnBrk="1" hangingPunct="1">
              <a:buFont typeface="Wingdings" pitchFamily="2" charset="2"/>
              <a:buNone/>
            </a:pPr>
            <a:endParaRPr lang="en-US" smtClean="0"/>
          </a:p>
        </p:txBody>
      </p:sp>
    </p:spTree>
    <p:extLst>
      <p:ext uri="{BB962C8B-B14F-4D97-AF65-F5344CB8AC3E}">
        <p14:creationId xmlns:p14="http://schemas.microsoft.com/office/powerpoint/2010/main" val="241451112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Instalasi Print Server</a:t>
            </a:r>
          </a:p>
        </p:txBody>
      </p:sp>
      <p:sp>
        <p:nvSpPr>
          <p:cNvPr id="90115" name="Rectangle 3"/>
          <p:cNvSpPr>
            <a:spLocks noGrp="1" noChangeArrowheads="1"/>
          </p:cNvSpPr>
          <p:nvPr>
            <p:ph type="body" idx="1"/>
          </p:nvPr>
        </p:nvSpPr>
        <p:spPr/>
        <p:txBody>
          <a:bodyPr/>
          <a:lstStyle/>
          <a:p>
            <a:pPr eaLnBrk="1" hangingPunct="1"/>
            <a:r>
              <a:rPr lang="en-US" b="1" smtClean="0"/>
              <a:t>Instalasi Printer di Server</a:t>
            </a:r>
          </a:p>
          <a:p>
            <a:pPr eaLnBrk="1" hangingPunct="1"/>
            <a:r>
              <a:rPr lang="en-US" b="1" smtClean="0"/>
              <a:t>Instalasi Printer di Client</a:t>
            </a:r>
          </a:p>
          <a:p>
            <a:pPr eaLnBrk="1" hangingPunct="1">
              <a:buFont typeface="Wingdings" pitchFamily="2" charset="2"/>
              <a:buNone/>
            </a:pPr>
            <a:endParaRPr lang="en-US" smtClean="0"/>
          </a:p>
        </p:txBody>
      </p:sp>
    </p:spTree>
    <p:extLst>
      <p:ext uri="{BB962C8B-B14F-4D97-AF65-F5344CB8AC3E}">
        <p14:creationId xmlns:p14="http://schemas.microsoft.com/office/powerpoint/2010/main" val="354591988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Konfigurasi Printer</a:t>
            </a:r>
          </a:p>
        </p:txBody>
      </p:sp>
      <p:sp>
        <p:nvSpPr>
          <p:cNvPr id="91139" name="Rectangle 3"/>
          <p:cNvSpPr>
            <a:spLocks noGrp="1" noChangeArrowheads="1"/>
          </p:cNvSpPr>
          <p:nvPr>
            <p:ph type="body" idx="1"/>
          </p:nvPr>
        </p:nvSpPr>
        <p:spPr/>
        <p:txBody>
          <a:bodyPr/>
          <a:lstStyle/>
          <a:p>
            <a:pPr eaLnBrk="1" hangingPunct="1"/>
            <a:r>
              <a:rPr lang="en-US" b="1" smtClean="0"/>
              <a:t>Memberikan Izin atas Print Server</a:t>
            </a:r>
          </a:p>
          <a:p>
            <a:pPr eaLnBrk="1" hangingPunct="1"/>
            <a:r>
              <a:rPr lang="en-US" b="1" smtClean="0"/>
              <a:t>Menambahkan Driver Printer</a:t>
            </a:r>
          </a:p>
          <a:p>
            <a:pPr eaLnBrk="1" hangingPunct="1">
              <a:buFont typeface="Wingdings" pitchFamily="2" charset="2"/>
              <a:buNone/>
            </a:pPr>
            <a:endParaRPr lang="en-US" smtClean="0"/>
          </a:p>
        </p:txBody>
      </p:sp>
    </p:spTree>
    <p:extLst>
      <p:ext uri="{BB962C8B-B14F-4D97-AF65-F5344CB8AC3E}">
        <p14:creationId xmlns:p14="http://schemas.microsoft.com/office/powerpoint/2010/main" val="16460433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sv-SE" dirty="0" smtClean="0"/>
              <a:t>Kategori Jaringan</a:t>
            </a:r>
            <a:endParaRPr lang="en-US" dirty="0" smtClean="0"/>
          </a:p>
        </p:txBody>
      </p:sp>
      <p:sp>
        <p:nvSpPr>
          <p:cNvPr id="9219" name="Rectangle 3"/>
          <p:cNvSpPr>
            <a:spLocks noGrp="1" noChangeArrowheads="1"/>
          </p:cNvSpPr>
          <p:nvPr>
            <p:ph type="body" idx="1"/>
          </p:nvPr>
        </p:nvSpPr>
        <p:spPr/>
        <p:txBody>
          <a:bodyPr/>
          <a:lstStyle/>
          <a:p>
            <a:pPr eaLnBrk="1" hangingPunct="1">
              <a:lnSpc>
                <a:spcPct val="90000"/>
              </a:lnSpc>
            </a:pPr>
            <a:r>
              <a:rPr lang="sv-SE" sz="2800" smtClean="0"/>
              <a:t>Jaringan lokal (LAN)</a:t>
            </a:r>
          </a:p>
          <a:p>
            <a:pPr eaLnBrk="1" hangingPunct="1">
              <a:lnSpc>
                <a:spcPct val="90000"/>
              </a:lnSpc>
            </a:pPr>
            <a:r>
              <a:rPr lang="sv-SE" sz="2800" smtClean="0"/>
              <a:t>Metropolitan Area Network (MAN)</a:t>
            </a:r>
          </a:p>
          <a:p>
            <a:pPr eaLnBrk="1" hangingPunct="1">
              <a:lnSpc>
                <a:spcPct val="90000"/>
              </a:lnSpc>
            </a:pPr>
            <a:r>
              <a:rPr lang="sv-SE" sz="2800" smtClean="0"/>
              <a:t>Wide Area Network (WAN)</a:t>
            </a:r>
          </a:p>
          <a:p>
            <a:pPr eaLnBrk="1" hangingPunct="1">
              <a:lnSpc>
                <a:spcPct val="90000"/>
              </a:lnSpc>
            </a:pPr>
            <a:r>
              <a:rPr lang="sv-SE" sz="2800" smtClean="0"/>
              <a:t>Personel Area Network (PAN)</a:t>
            </a:r>
          </a:p>
          <a:p>
            <a:pPr eaLnBrk="1" hangingPunct="1">
              <a:lnSpc>
                <a:spcPct val="90000"/>
              </a:lnSpc>
              <a:buFont typeface="Wingdings" pitchFamily="2" charset="2"/>
              <a:buNone/>
            </a:pPr>
            <a:endParaRPr lang="en-US" sz="2800" smtClean="0"/>
          </a:p>
          <a:p>
            <a:pPr eaLnBrk="1" hangingPunct="1">
              <a:lnSpc>
                <a:spcPct val="90000"/>
              </a:lnSpc>
              <a:buFont typeface="Wingdings" pitchFamily="2" charset="2"/>
              <a:buNone/>
            </a:pPr>
            <a:r>
              <a:rPr lang="en-US" sz="2800" smtClean="0"/>
              <a:t>Berdasarkan fungsional:</a:t>
            </a:r>
          </a:p>
          <a:p>
            <a:pPr eaLnBrk="1" hangingPunct="1">
              <a:lnSpc>
                <a:spcPct val="90000"/>
              </a:lnSpc>
            </a:pPr>
            <a:r>
              <a:rPr lang="sv-SE" sz="2800" smtClean="0"/>
              <a:t>Client-Server</a:t>
            </a:r>
          </a:p>
          <a:p>
            <a:pPr eaLnBrk="1" hangingPunct="1">
              <a:lnSpc>
                <a:spcPct val="90000"/>
              </a:lnSpc>
            </a:pPr>
            <a:r>
              <a:rPr lang="sv-SE" sz="2800" smtClean="0"/>
              <a:t>Peer to peer (workgroup)</a:t>
            </a:r>
            <a:endParaRPr lang="en-US" sz="2800" smtClean="0"/>
          </a:p>
        </p:txBody>
      </p:sp>
    </p:spTree>
    <p:extLst>
      <p:ext uri="{BB962C8B-B14F-4D97-AF65-F5344CB8AC3E}">
        <p14:creationId xmlns:p14="http://schemas.microsoft.com/office/powerpoint/2010/main" val="35322066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ctrTitle"/>
          </p:nvPr>
        </p:nvSpPr>
        <p:spPr/>
        <p:txBody>
          <a:bodyPr/>
          <a:lstStyle/>
          <a:p>
            <a:pPr eaLnBrk="1" hangingPunct="1"/>
            <a:r>
              <a:rPr lang="en-US" smtClean="0"/>
              <a:t>Bab 12.</a:t>
            </a:r>
            <a:br>
              <a:rPr lang="en-US" smtClean="0"/>
            </a:br>
            <a:r>
              <a:rPr lang="en-US" smtClean="0"/>
              <a:t>Mail Server</a:t>
            </a:r>
          </a:p>
        </p:txBody>
      </p:sp>
      <p:sp>
        <p:nvSpPr>
          <p:cNvPr id="92163"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25318932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Jenis Mail Server</a:t>
            </a:r>
          </a:p>
        </p:txBody>
      </p:sp>
      <p:sp>
        <p:nvSpPr>
          <p:cNvPr id="93187" name="Rectangle 3"/>
          <p:cNvSpPr>
            <a:spLocks noGrp="1" noChangeArrowheads="1"/>
          </p:cNvSpPr>
          <p:nvPr>
            <p:ph type="body" idx="1"/>
          </p:nvPr>
        </p:nvSpPr>
        <p:spPr/>
        <p:txBody>
          <a:bodyPr/>
          <a:lstStyle/>
          <a:p>
            <a:pPr eaLnBrk="1" hangingPunct="1">
              <a:lnSpc>
                <a:spcPct val="80000"/>
              </a:lnSpc>
            </a:pPr>
            <a:r>
              <a:rPr lang="en-US" sz="2400" smtClean="0"/>
              <a:t>Merak Mail Server</a:t>
            </a:r>
          </a:p>
          <a:p>
            <a:pPr eaLnBrk="1" hangingPunct="1">
              <a:lnSpc>
                <a:spcPct val="80000"/>
              </a:lnSpc>
            </a:pPr>
            <a:r>
              <a:rPr lang="en-US" sz="2400" smtClean="0"/>
              <a:t>MDaemon</a:t>
            </a:r>
          </a:p>
          <a:p>
            <a:pPr eaLnBrk="1" hangingPunct="1">
              <a:lnSpc>
                <a:spcPct val="80000"/>
              </a:lnSpc>
            </a:pPr>
            <a:r>
              <a:rPr lang="en-US" sz="2400" smtClean="0"/>
              <a:t>Sendmail</a:t>
            </a:r>
          </a:p>
          <a:p>
            <a:pPr eaLnBrk="1" hangingPunct="1">
              <a:lnSpc>
                <a:spcPct val="80000"/>
              </a:lnSpc>
            </a:pPr>
            <a:r>
              <a:rPr lang="en-US" sz="2400" smtClean="0"/>
              <a:t>Qmail</a:t>
            </a:r>
          </a:p>
          <a:p>
            <a:pPr eaLnBrk="1" hangingPunct="1">
              <a:lnSpc>
                <a:spcPct val="80000"/>
              </a:lnSpc>
            </a:pPr>
            <a:r>
              <a:rPr lang="en-US" sz="2400" smtClean="0"/>
              <a:t>Zimbra</a:t>
            </a:r>
          </a:p>
          <a:p>
            <a:pPr eaLnBrk="1" hangingPunct="1">
              <a:lnSpc>
                <a:spcPct val="80000"/>
              </a:lnSpc>
            </a:pPr>
            <a:r>
              <a:rPr lang="en-US" sz="2400" smtClean="0"/>
              <a:t>Apache James</a:t>
            </a:r>
          </a:p>
          <a:p>
            <a:pPr eaLnBrk="1" hangingPunct="1">
              <a:lnSpc>
                <a:spcPct val="80000"/>
              </a:lnSpc>
            </a:pPr>
            <a:r>
              <a:rPr lang="en-US" sz="2400" smtClean="0"/>
              <a:t>Qmail</a:t>
            </a:r>
          </a:p>
          <a:p>
            <a:pPr eaLnBrk="1" hangingPunct="1">
              <a:lnSpc>
                <a:spcPct val="80000"/>
              </a:lnSpc>
            </a:pPr>
            <a:r>
              <a:rPr lang="en-US" sz="2400" smtClean="0"/>
              <a:t>Microsoft Exchange</a:t>
            </a:r>
          </a:p>
          <a:p>
            <a:pPr eaLnBrk="1" hangingPunct="1">
              <a:lnSpc>
                <a:spcPct val="80000"/>
              </a:lnSpc>
            </a:pPr>
            <a:r>
              <a:rPr lang="en-US" sz="2400" smtClean="0"/>
              <a:t>Postfix</a:t>
            </a:r>
          </a:p>
          <a:p>
            <a:pPr eaLnBrk="1" hangingPunct="1">
              <a:lnSpc>
                <a:spcPct val="80000"/>
              </a:lnSpc>
            </a:pPr>
            <a:r>
              <a:rPr lang="en-US" sz="2400" smtClean="0"/>
              <a:t>Dan lain lain</a:t>
            </a:r>
          </a:p>
        </p:txBody>
      </p:sp>
    </p:spTree>
    <p:extLst>
      <p:ext uri="{BB962C8B-B14F-4D97-AF65-F5344CB8AC3E}">
        <p14:creationId xmlns:p14="http://schemas.microsoft.com/office/powerpoint/2010/main" val="4288335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Instalasi Mail Server</a:t>
            </a:r>
          </a:p>
        </p:txBody>
      </p:sp>
      <p:sp>
        <p:nvSpPr>
          <p:cNvPr id="94211" name="Rectangle 3"/>
          <p:cNvSpPr>
            <a:spLocks noGrp="1" noChangeArrowheads="1"/>
          </p:cNvSpPr>
          <p:nvPr>
            <p:ph type="body" idx="1"/>
          </p:nvPr>
        </p:nvSpPr>
        <p:spPr/>
        <p:txBody>
          <a:bodyPr/>
          <a:lstStyle/>
          <a:p>
            <a:pPr algn="just" eaLnBrk="1" hangingPunct="1"/>
            <a:r>
              <a:rPr lang="en-US" b="1" smtClean="0"/>
              <a:t>Perangkat Keras</a:t>
            </a:r>
          </a:p>
          <a:p>
            <a:pPr algn="just" eaLnBrk="1" hangingPunct="1"/>
            <a:r>
              <a:rPr lang="en-US" b="1" smtClean="0"/>
              <a:t>Perangkat Lunak</a:t>
            </a:r>
          </a:p>
          <a:p>
            <a:pPr algn="just" eaLnBrk="1" hangingPunct="1"/>
            <a:r>
              <a:rPr lang="en-US" b="1" smtClean="0"/>
              <a:t>Proses Instalasi</a:t>
            </a:r>
          </a:p>
          <a:p>
            <a:pPr eaLnBrk="1" hangingPunct="1">
              <a:buFont typeface="Wingdings" pitchFamily="2" charset="2"/>
              <a:buNone/>
            </a:pPr>
            <a:endParaRPr lang="en-US" smtClean="0"/>
          </a:p>
        </p:txBody>
      </p:sp>
    </p:spTree>
    <p:extLst>
      <p:ext uri="{BB962C8B-B14F-4D97-AF65-F5344CB8AC3E}">
        <p14:creationId xmlns:p14="http://schemas.microsoft.com/office/powerpoint/2010/main" val="32030926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Konfigurasi Mail Server</a:t>
            </a:r>
          </a:p>
        </p:txBody>
      </p:sp>
      <p:sp>
        <p:nvSpPr>
          <p:cNvPr id="95235" name="Rectangle 3"/>
          <p:cNvSpPr>
            <a:spLocks noGrp="1" noChangeArrowheads="1"/>
          </p:cNvSpPr>
          <p:nvPr>
            <p:ph type="body" idx="1"/>
          </p:nvPr>
        </p:nvSpPr>
        <p:spPr/>
        <p:txBody>
          <a:bodyPr/>
          <a:lstStyle/>
          <a:p>
            <a:pPr algn="just" eaLnBrk="1" hangingPunct="1"/>
            <a:r>
              <a:rPr lang="en-US" b="1" smtClean="0"/>
              <a:t>Membuat dan Mengelola Mail Box</a:t>
            </a:r>
          </a:p>
          <a:p>
            <a:pPr algn="just" eaLnBrk="1" hangingPunct="1"/>
            <a:r>
              <a:rPr lang="en-US" b="1" smtClean="0"/>
              <a:t>Mengunci Mail Box</a:t>
            </a:r>
          </a:p>
          <a:p>
            <a:pPr algn="just" eaLnBrk="1" hangingPunct="1"/>
            <a:r>
              <a:rPr lang="en-US" b="1" smtClean="0"/>
              <a:t>Menghapus Mailbox</a:t>
            </a:r>
          </a:p>
          <a:p>
            <a:pPr algn="just" eaLnBrk="1" hangingPunct="1"/>
            <a:r>
              <a:rPr lang="en-US" b="1" smtClean="0"/>
              <a:t>Pengaturan Mail pada Outlook Express</a:t>
            </a:r>
          </a:p>
          <a:p>
            <a:pPr algn="just" eaLnBrk="1" hangingPunct="1"/>
            <a:r>
              <a:rPr lang="en-US" b="1" smtClean="0"/>
              <a:t>Konfigurasi pada Postfix</a:t>
            </a:r>
          </a:p>
          <a:p>
            <a:pPr eaLnBrk="1" hangingPunct="1">
              <a:buFont typeface="Wingdings" pitchFamily="2" charset="2"/>
              <a:buNone/>
            </a:pPr>
            <a:endParaRPr lang="en-US" smtClean="0"/>
          </a:p>
        </p:txBody>
      </p:sp>
    </p:spTree>
    <p:extLst>
      <p:ext uri="{BB962C8B-B14F-4D97-AF65-F5344CB8AC3E}">
        <p14:creationId xmlns:p14="http://schemas.microsoft.com/office/powerpoint/2010/main" val="14230226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Pengujian</a:t>
            </a:r>
          </a:p>
        </p:txBody>
      </p:sp>
      <p:sp>
        <p:nvSpPr>
          <p:cNvPr id="96259" name="Rectangle 3"/>
          <p:cNvSpPr>
            <a:spLocks noGrp="1" noChangeArrowheads="1"/>
          </p:cNvSpPr>
          <p:nvPr>
            <p:ph type="body" sz="half" idx="1"/>
          </p:nvPr>
        </p:nvSpPr>
        <p:spPr/>
        <p:txBody>
          <a:bodyPr/>
          <a:lstStyle/>
          <a:p>
            <a:pPr algn="just" eaLnBrk="1" hangingPunct="1"/>
            <a:r>
              <a:rPr lang="en-US" sz="2800" b="1" smtClean="0"/>
              <a:t>Mengirim Email dengan Outlook Express</a:t>
            </a:r>
          </a:p>
          <a:p>
            <a:pPr algn="just" eaLnBrk="1" hangingPunct="1">
              <a:buFont typeface="Wingdings" pitchFamily="2" charset="2"/>
              <a:buNone/>
            </a:pPr>
            <a:endParaRPr lang="en-US" sz="2800" b="1" smtClean="0"/>
          </a:p>
          <a:p>
            <a:pPr algn="just" eaLnBrk="1" hangingPunct="1"/>
            <a:r>
              <a:rPr lang="en-US" sz="2800" b="1" smtClean="0"/>
              <a:t>Menerima Email dengan Outlook Express</a:t>
            </a:r>
          </a:p>
          <a:p>
            <a:pPr eaLnBrk="1" hangingPunct="1"/>
            <a:endParaRPr lang="en-US" sz="2800" smtClean="0"/>
          </a:p>
        </p:txBody>
      </p:sp>
      <p:pic>
        <p:nvPicPr>
          <p:cNvPr id="96260"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8538" y="1981200"/>
            <a:ext cx="3717925"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88946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Gangguan </a:t>
            </a:r>
          </a:p>
        </p:txBody>
      </p:sp>
      <p:sp>
        <p:nvSpPr>
          <p:cNvPr id="97283" name="Rectangle 3"/>
          <p:cNvSpPr>
            <a:spLocks noGrp="1" noChangeArrowheads="1"/>
          </p:cNvSpPr>
          <p:nvPr>
            <p:ph type="body" idx="1"/>
          </p:nvPr>
        </p:nvSpPr>
        <p:spPr/>
        <p:txBody>
          <a:bodyPr/>
          <a:lstStyle/>
          <a:p>
            <a:pPr eaLnBrk="1" hangingPunct="1"/>
            <a:r>
              <a:rPr lang="en-US" sz="2800" smtClean="0"/>
              <a:t>Gangguan yang ada terhadap aktivitas email adalah spamming</a:t>
            </a:r>
          </a:p>
          <a:p>
            <a:pPr eaLnBrk="1" hangingPunct="1"/>
            <a:r>
              <a:rPr lang="en-US" sz="2800" smtClean="0"/>
              <a:t>Fitur antispamming:</a:t>
            </a:r>
          </a:p>
          <a:p>
            <a:pPr lvl="1" eaLnBrk="1" hangingPunct="1"/>
            <a:r>
              <a:rPr lang="en-US" sz="2400" smtClean="0"/>
              <a:t>SMTP authorization dengan user name dan password</a:t>
            </a:r>
          </a:p>
          <a:p>
            <a:pPr lvl="1" eaLnBrk="1" hangingPunct="1"/>
            <a:r>
              <a:rPr lang="en-US" sz="2400" smtClean="0"/>
              <a:t>Dukungan terhadap real-time blacklist</a:t>
            </a:r>
          </a:p>
          <a:p>
            <a:pPr lvl="1" eaLnBrk="1" hangingPunct="1"/>
            <a:r>
              <a:rPr lang="en-US" sz="2400" smtClean="0"/>
              <a:t>Menyaring email dengan IP address, subject, atau ukuran file</a:t>
            </a:r>
          </a:p>
          <a:p>
            <a:pPr lvl="1" eaLnBrk="1" hangingPunct="1"/>
            <a:r>
              <a:rPr lang="en-US" sz="2400" smtClean="0"/>
              <a:t>Melakukan verifikasi terhadap domain pengirim email</a:t>
            </a:r>
          </a:p>
        </p:txBody>
      </p:sp>
    </p:spTree>
    <p:extLst>
      <p:ext uri="{BB962C8B-B14F-4D97-AF65-F5344CB8AC3E}">
        <p14:creationId xmlns:p14="http://schemas.microsoft.com/office/powerpoint/2010/main" val="9492470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ctrTitle"/>
          </p:nvPr>
        </p:nvSpPr>
        <p:spPr/>
        <p:txBody>
          <a:bodyPr/>
          <a:lstStyle/>
          <a:p>
            <a:pPr eaLnBrk="1" hangingPunct="1"/>
            <a:r>
              <a:rPr lang="en-US" smtClean="0"/>
              <a:t>Bab 13.</a:t>
            </a:r>
            <a:br>
              <a:rPr lang="en-US" smtClean="0"/>
            </a:br>
            <a:r>
              <a:rPr lang="en-US" smtClean="0"/>
              <a:t>Database Server </a:t>
            </a:r>
          </a:p>
        </p:txBody>
      </p:sp>
      <p:sp>
        <p:nvSpPr>
          <p:cNvPr id="98307" name="Rectangle 5"/>
          <p:cNvSpPr>
            <a:spLocks noGrp="1" noChangeArrowheads="1"/>
          </p:cNvSpPr>
          <p:nvPr>
            <p:ph type="subTitle" idx="1"/>
          </p:nvPr>
        </p:nvSpPr>
        <p:spPr/>
        <p:txBody>
          <a:bodyPr/>
          <a:lstStyle/>
          <a:p>
            <a:pPr eaLnBrk="1" hangingPunct="1"/>
            <a:endParaRPr lang="id-ID" smtClean="0"/>
          </a:p>
        </p:txBody>
      </p:sp>
    </p:spTree>
    <p:extLst>
      <p:ext uri="{BB962C8B-B14F-4D97-AF65-F5344CB8AC3E}">
        <p14:creationId xmlns:p14="http://schemas.microsoft.com/office/powerpoint/2010/main" val="9293054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Contoh basis data server</a:t>
            </a:r>
          </a:p>
        </p:txBody>
      </p:sp>
      <p:sp>
        <p:nvSpPr>
          <p:cNvPr id="99331" name="Rectangle 3"/>
          <p:cNvSpPr>
            <a:spLocks noGrp="1" noChangeArrowheads="1"/>
          </p:cNvSpPr>
          <p:nvPr>
            <p:ph type="body" idx="1"/>
          </p:nvPr>
        </p:nvSpPr>
        <p:spPr/>
        <p:txBody>
          <a:bodyPr/>
          <a:lstStyle/>
          <a:p>
            <a:pPr eaLnBrk="1" hangingPunct="1"/>
            <a:r>
              <a:rPr lang="sv-SE" smtClean="0"/>
              <a:t>SQL Server yang disediakan oleh Microsoft.</a:t>
            </a:r>
          </a:p>
          <a:p>
            <a:pPr eaLnBrk="1" hangingPunct="1"/>
            <a:r>
              <a:rPr lang="sv-SE" smtClean="0"/>
              <a:t>MySQL</a:t>
            </a:r>
          </a:p>
          <a:p>
            <a:pPr eaLnBrk="1" hangingPunct="1"/>
            <a:r>
              <a:rPr lang="sv-SE" smtClean="0"/>
              <a:t>Oracle</a:t>
            </a:r>
          </a:p>
          <a:p>
            <a:pPr eaLnBrk="1" hangingPunct="1"/>
            <a:r>
              <a:rPr lang="sv-SE" smtClean="0"/>
              <a:t>PostGre</a:t>
            </a:r>
          </a:p>
          <a:p>
            <a:pPr eaLnBrk="1" hangingPunct="1"/>
            <a:r>
              <a:rPr lang="sv-SE" smtClean="0"/>
              <a:t>Lain-lain</a:t>
            </a:r>
            <a:endParaRPr lang="en-US" smtClean="0"/>
          </a:p>
        </p:txBody>
      </p:sp>
    </p:spTree>
    <p:extLst>
      <p:ext uri="{BB962C8B-B14F-4D97-AF65-F5344CB8AC3E}">
        <p14:creationId xmlns:p14="http://schemas.microsoft.com/office/powerpoint/2010/main" val="3887806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sv-SE" smtClean="0"/>
              <a:t>Keuntungan Basis Data</a:t>
            </a:r>
            <a:endParaRPr lang="en-US" smtClean="0"/>
          </a:p>
        </p:txBody>
      </p:sp>
      <p:sp>
        <p:nvSpPr>
          <p:cNvPr id="100355" name="Rectangle 3"/>
          <p:cNvSpPr>
            <a:spLocks noGrp="1" noChangeArrowheads="1"/>
          </p:cNvSpPr>
          <p:nvPr>
            <p:ph type="body" idx="1"/>
          </p:nvPr>
        </p:nvSpPr>
        <p:spPr/>
        <p:txBody>
          <a:bodyPr/>
          <a:lstStyle/>
          <a:p>
            <a:pPr marL="347663" indent="-347663" eaLnBrk="1" hangingPunct="1"/>
            <a:r>
              <a:rPr lang="sv-SE" smtClean="0"/>
              <a:t>Semakin mempercepat kerja suatu tim</a:t>
            </a:r>
          </a:p>
          <a:p>
            <a:pPr marL="347663" indent="-347663" eaLnBrk="1" hangingPunct="1"/>
            <a:r>
              <a:rPr lang="sv-SE" smtClean="0"/>
              <a:t>Dapat melakukan pencarian data dengan mudah dan tepat</a:t>
            </a:r>
          </a:p>
          <a:p>
            <a:pPr marL="347663" indent="-347663" eaLnBrk="1" hangingPunct="1"/>
            <a:r>
              <a:rPr lang="sv-SE" smtClean="0"/>
              <a:t>Mampu menambahkan suatu data yang baru dengan mudah</a:t>
            </a:r>
          </a:p>
          <a:p>
            <a:pPr marL="347663" indent="-347663" eaLnBrk="1" hangingPunct="1"/>
            <a:r>
              <a:rPr lang="sv-SE" smtClean="0"/>
              <a:t>Menjamin tersimpannya data dengan tersusun rapi</a:t>
            </a:r>
            <a:endParaRPr lang="en-US" smtClean="0"/>
          </a:p>
        </p:txBody>
      </p:sp>
    </p:spTree>
    <p:extLst>
      <p:ext uri="{BB962C8B-B14F-4D97-AF65-F5344CB8AC3E}">
        <p14:creationId xmlns:p14="http://schemas.microsoft.com/office/powerpoint/2010/main" val="27717580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Kebutuhan</a:t>
            </a:r>
          </a:p>
        </p:txBody>
      </p:sp>
      <p:sp>
        <p:nvSpPr>
          <p:cNvPr id="101379" name="Rectangle 3"/>
          <p:cNvSpPr>
            <a:spLocks noGrp="1" noChangeArrowheads="1"/>
          </p:cNvSpPr>
          <p:nvPr>
            <p:ph type="body" idx="1"/>
          </p:nvPr>
        </p:nvSpPr>
        <p:spPr/>
        <p:txBody>
          <a:bodyPr/>
          <a:lstStyle/>
          <a:p>
            <a:pPr algn="just" eaLnBrk="1" hangingPunct="1"/>
            <a:r>
              <a:rPr lang="sv-SE" b="1" smtClean="0"/>
              <a:t>Kebutuhan Hardware </a:t>
            </a:r>
            <a:endParaRPr lang="en-US" b="1" smtClean="0"/>
          </a:p>
          <a:p>
            <a:pPr algn="just" eaLnBrk="1" hangingPunct="1"/>
            <a:r>
              <a:rPr lang="sv-SE" b="1" smtClean="0"/>
              <a:t>Kebutuhan Software</a:t>
            </a:r>
          </a:p>
          <a:p>
            <a:pPr lvl="1" algn="just" eaLnBrk="1" hangingPunct="1"/>
            <a:r>
              <a:rPr lang="en-US" b="1" smtClean="0"/>
              <a:t>Sistem Operasi</a:t>
            </a:r>
          </a:p>
          <a:p>
            <a:pPr lvl="1" algn="just" eaLnBrk="1" hangingPunct="1"/>
            <a:r>
              <a:rPr lang="en-US" b="1" smtClean="0"/>
              <a:t>Perangkat Lunak Jaringan</a:t>
            </a:r>
          </a:p>
          <a:p>
            <a:pPr eaLnBrk="1" hangingPunct="1"/>
            <a:endParaRPr lang="en-US" smtClean="0"/>
          </a:p>
        </p:txBody>
      </p:sp>
    </p:spTree>
    <p:extLst>
      <p:ext uri="{BB962C8B-B14F-4D97-AF65-F5344CB8AC3E}">
        <p14:creationId xmlns:p14="http://schemas.microsoft.com/office/powerpoint/2010/main" val="3100495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3358</Words>
  <Application>Microsoft Office PowerPoint</Application>
  <PresentationFormat>On-screen Show (4:3)</PresentationFormat>
  <Paragraphs>757</Paragraphs>
  <Slides>154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154</vt:i4>
      </vt:variant>
    </vt:vector>
  </HeadingPairs>
  <TitlesOfParts>
    <vt:vector size="156" baseType="lpstr">
      <vt:lpstr>Office Theme</vt:lpstr>
      <vt:lpstr>Bitmap Image</vt:lpstr>
      <vt:lpstr>DASAR SISTEM INFORMASI</vt:lpstr>
      <vt:lpstr>PowerPoint Presentation</vt:lpstr>
      <vt:lpstr> Bagian 1.  Sekilas Tentang Jaringan Komputer</vt:lpstr>
      <vt:lpstr>Learning  Outcomes</vt:lpstr>
      <vt:lpstr>Apa itu Jaringan komputer</vt:lpstr>
      <vt:lpstr>Tujuan Pembangunan Jaringan Komputer</vt:lpstr>
      <vt:lpstr>Manfaat Jaringan Komputer</vt:lpstr>
      <vt:lpstr>Komponen-komponen dalam komunikasi data</vt:lpstr>
      <vt:lpstr>Kategori Jaringan</vt:lpstr>
      <vt:lpstr>Jaringan LAN</vt:lpstr>
      <vt:lpstr>Kegunaan LAN</vt:lpstr>
      <vt:lpstr> Bagian 2.  Instalasi Jaringan</vt:lpstr>
      <vt:lpstr>Instalasi Jaringan</vt:lpstr>
      <vt:lpstr>Keperluan Pembuatan Jaringan</vt:lpstr>
      <vt:lpstr>Komputer Server</vt:lpstr>
      <vt:lpstr>Komputer Server (cont’d)</vt:lpstr>
      <vt:lpstr>Vendor-vendor </vt:lpstr>
      <vt:lpstr>Komponen Jaringan</vt:lpstr>
      <vt:lpstr>Komponen Jaringan (cont’d)</vt:lpstr>
      <vt:lpstr>Pemilihan Kabel</vt:lpstr>
      <vt:lpstr>Topologi Jaringan</vt:lpstr>
      <vt:lpstr>Topologi Logik</vt:lpstr>
      <vt:lpstr>Pemilihan Topologi</vt:lpstr>
      <vt:lpstr>Perangkat Lunak</vt:lpstr>
      <vt:lpstr>Fitur yang harus dimiliki sebuah sistem operasi untuk server </vt:lpstr>
      <vt:lpstr>Perancangan LAN</vt:lpstr>
      <vt:lpstr>Prosedur Instalasi</vt:lpstr>
      <vt:lpstr>Tim Instalasi </vt:lpstr>
      <vt:lpstr>Penempatan Server</vt:lpstr>
      <vt:lpstr>komponen yang harus berada di ruangan server </vt:lpstr>
      <vt:lpstr>Pengkabelan</vt:lpstr>
      <vt:lpstr>Pemasangan Konektor</vt:lpstr>
      <vt:lpstr>Pemasangan Konektor (cont’d)</vt:lpstr>
      <vt:lpstr>Pemasangan kartu jaringan</vt:lpstr>
      <vt:lpstr> Bagian  3. Wide Area Network (WAN) </vt:lpstr>
      <vt:lpstr>WAN</vt:lpstr>
      <vt:lpstr>Perangkat WAN </vt:lpstr>
      <vt:lpstr>Bagian 4.  Jaringan Nirkabel dan Serat Optik </vt:lpstr>
      <vt:lpstr>Jaringan Nirkabel</vt:lpstr>
      <vt:lpstr>IEEE 802.11 </vt:lpstr>
      <vt:lpstr>Komponen Wireless</vt:lpstr>
      <vt:lpstr>Hotspot</vt:lpstr>
      <vt:lpstr>Instalasi Jaringan Nirkabel</vt:lpstr>
      <vt:lpstr>Jaringan Serat Optik</vt:lpstr>
      <vt:lpstr>Kelebihan serat optik</vt:lpstr>
      <vt:lpstr>Jenis serat optik</vt:lpstr>
      <vt:lpstr>Bagian 5. Instalasi Server </vt:lpstr>
      <vt:lpstr>Syarat Hardware</vt:lpstr>
      <vt:lpstr>Proses Instalasi</vt:lpstr>
      <vt:lpstr>Active Directory</vt:lpstr>
      <vt:lpstr>Bagian 6. TCP/IP</vt:lpstr>
      <vt:lpstr>TCP/IP</vt:lpstr>
      <vt:lpstr>Utiliti TCP/IP</vt:lpstr>
      <vt:lpstr>IP Address</vt:lpstr>
      <vt:lpstr>Alamat IP Spesial</vt:lpstr>
      <vt:lpstr>Alamat Privat</vt:lpstr>
      <vt:lpstr>Penggolongan Alamat IP</vt:lpstr>
      <vt:lpstr>Instalasi &amp; Konfigurasi</vt:lpstr>
      <vt:lpstr>Pengujian</vt:lpstr>
      <vt:lpstr>Keamanan Jaringan dengan Filter Paket IP</vt:lpstr>
      <vt:lpstr>Bab 7. Switch dan Router </vt:lpstr>
      <vt:lpstr>Switch </vt:lpstr>
      <vt:lpstr>Keuntungan switch</vt:lpstr>
      <vt:lpstr>Switch menurut kemampuan dikelola</vt:lpstr>
      <vt:lpstr>Manageable Switch</vt:lpstr>
      <vt:lpstr>Contoh konfigurasi switch</vt:lpstr>
      <vt:lpstr>Instalasi dan Konfigurasi</vt:lpstr>
      <vt:lpstr>IP Routing</vt:lpstr>
      <vt:lpstr>Bab 8. Domain Name Server </vt:lpstr>
      <vt:lpstr>DNS</vt:lpstr>
      <vt:lpstr>Cara Kerja DNS</vt:lpstr>
      <vt:lpstr>Komponen DNS</vt:lpstr>
      <vt:lpstr>Struktur Domain, Host, dan Zona</vt:lpstr>
      <vt:lpstr>Name Server</vt:lpstr>
      <vt:lpstr>Instalasi &amp; Konfigurasi</vt:lpstr>
      <vt:lpstr>Reverse Lookup Zone</vt:lpstr>
      <vt:lpstr>Bab 9. Dynamic Host Configuration Protocol </vt:lpstr>
      <vt:lpstr>Instalasi DHCP Server</vt:lpstr>
      <vt:lpstr>Konfigurasi DHCP Server</vt:lpstr>
      <vt:lpstr>Bab 10. Web dan FTP Server </vt:lpstr>
      <vt:lpstr>Instalasi Web dan FTP Server</vt:lpstr>
      <vt:lpstr>Pengujian</vt:lpstr>
      <vt:lpstr>URL</vt:lpstr>
      <vt:lpstr>Content Management System</vt:lpstr>
      <vt:lpstr>Bab 11. File dan Print Server </vt:lpstr>
      <vt:lpstr>Instalasi File Server</vt:lpstr>
      <vt:lpstr>Distributed File System (DFS)</vt:lpstr>
      <vt:lpstr>Instalasi Print Server</vt:lpstr>
      <vt:lpstr>Konfigurasi Printer</vt:lpstr>
      <vt:lpstr>Bab 12. Mail Server</vt:lpstr>
      <vt:lpstr>Jenis Mail Server</vt:lpstr>
      <vt:lpstr>Instalasi Mail Server</vt:lpstr>
      <vt:lpstr>Konfigurasi Mail Server</vt:lpstr>
      <vt:lpstr>Pengujian</vt:lpstr>
      <vt:lpstr>Gangguan </vt:lpstr>
      <vt:lpstr>Bab 13. Database Server </vt:lpstr>
      <vt:lpstr>Contoh basis data server</vt:lpstr>
      <vt:lpstr>Keuntungan Basis Data</vt:lpstr>
      <vt:lpstr>Kebutuhan</vt:lpstr>
      <vt:lpstr>Instalasi dan Konfigurasi</vt:lpstr>
      <vt:lpstr>Bab 14. Keamanan Jaringan </vt:lpstr>
      <vt:lpstr>Keamanan Jaringan</vt:lpstr>
      <vt:lpstr>Masalah dalam keterbukaan askes</vt:lpstr>
      <vt:lpstr>Hal yang Membahayakan Jaringan</vt:lpstr>
      <vt:lpstr>Perencanaan Keamanan</vt:lpstr>
      <vt:lpstr>Metode Keamanan Jaringan</vt:lpstr>
      <vt:lpstr>Password</vt:lpstr>
      <vt:lpstr>Metode Enkripsi</vt:lpstr>
      <vt:lpstr>Memonitor Jaringan</vt:lpstr>
      <vt:lpstr>Intrusion Detection System</vt:lpstr>
      <vt:lpstr>diagram blok IDS</vt:lpstr>
      <vt:lpstr>Bab 15. Keamanan Jaringan dengan Firewall </vt:lpstr>
      <vt:lpstr>Karakteristik Firewall</vt:lpstr>
      <vt:lpstr>Jenis-jenis Firewall</vt:lpstr>
      <vt:lpstr>Konfigurasi Firewall</vt:lpstr>
      <vt:lpstr>Membangun Firewall</vt:lpstr>
      <vt:lpstr>Bab 16. Perawatan dan Pemeliharaan Jaringan </vt:lpstr>
      <vt:lpstr>Kerugian Akibat Koneksi Putus</vt:lpstr>
      <vt:lpstr>Menentukan Strategi Perawatan</vt:lpstr>
      <vt:lpstr>SLA</vt:lpstr>
      <vt:lpstr>Help Desk</vt:lpstr>
      <vt:lpstr>Metode Identifikasi Masalah</vt:lpstr>
      <vt:lpstr>Perawatan Perangkat Keras</vt:lpstr>
      <vt:lpstr>Perawatan Perangkat Lunak</vt:lpstr>
      <vt:lpstr>Dokumentasi Perawatan</vt:lpstr>
      <vt:lpstr>Pembaharuan Jaringan</vt:lpstr>
      <vt:lpstr>Modifikasi Sistem</vt:lpstr>
      <vt:lpstr>Koreksi Kesalahan Sistem</vt:lpstr>
      <vt:lpstr>Pengembangan Sistem</vt:lpstr>
      <vt:lpstr>Dampak </vt:lpstr>
      <vt:lpstr>Bab 17. Penyimpanan dan Back Up </vt:lpstr>
      <vt:lpstr>Penyimpanan</vt:lpstr>
      <vt:lpstr>Perubahan atau pengembangan pada penyimpanan. </vt:lpstr>
      <vt:lpstr>Penyimpanan dengan jaringan</vt:lpstr>
      <vt:lpstr>Back-Up</vt:lpstr>
      <vt:lpstr>Proses Back-up</vt:lpstr>
      <vt:lpstr>Back-up melalui jaringan </vt:lpstr>
      <vt:lpstr>Restore</vt:lpstr>
      <vt:lpstr>Back-Up pada Windows Server 2003</vt:lpstr>
      <vt:lpstr>Bab 18. Penanganan Masalah Jaringan</vt:lpstr>
      <vt:lpstr>Disaster Recovery System</vt:lpstr>
      <vt:lpstr>Dampak Bencana</vt:lpstr>
      <vt:lpstr>Strategi dan Skenario Disaster Recovery Plan</vt:lpstr>
      <vt:lpstr>Kegagalan Infrastruktur</vt:lpstr>
      <vt:lpstr>Menangani suatu sistem yang crash </vt:lpstr>
      <vt:lpstr>Business Continuity Plan</vt:lpstr>
      <vt:lpstr>Perencanaan BCP (4R)</vt:lpstr>
      <vt:lpstr>Perancangan BCP</vt:lpstr>
      <vt:lpstr>Proses BCP</vt:lpstr>
      <vt:lpstr>Bab 19. CISCO </vt:lpstr>
      <vt:lpstr>CISCO</vt:lpstr>
      <vt:lpstr>Alat Komunikasi CISCO</vt:lpstr>
      <vt:lpstr>CISCO Networking Academy</vt:lpstr>
      <vt:lpstr>Terima Kasih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 7</cp:lastModifiedBy>
  <cp:revision>251</cp:revision>
  <dcterms:created xsi:type="dcterms:W3CDTF">2010-08-24T06:47:44Z</dcterms:created>
  <dcterms:modified xsi:type="dcterms:W3CDTF">2017-09-28T09:12:37Z</dcterms:modified>
</cp:coreProperties>
</file>