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8" r:id="rId2"/>
    <p:sldId id="389" r:id="rId3"/>
    <p:sldId id="427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3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01/10/2017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01/10/2017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01DEBC-B5EC-4C00-A114-B32348D4200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According to Michael Porter’s classic model of competition, any business that wants to succeed must develop strategies to counter these 5 forces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06A71-B287-47FB-A428-2009E590935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The Internet and Intranets create new channels for interactive communications within a company, with customers, with suppliers.</a:t>
            </a:r>
          </a:p>
          <a:p>
            <a:pPr eaLnBrk="1" hangingPunct="1"/>
            <a:r>
              <a:rPr lang="en-US" smtClean="0"/>
              <a:t>Allows customers to ask questions, make complaints, evaluate products, request support, and make and track purchases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369FBD-4FC2-4117-8299-BE9ACA7C9CC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Examples of where IS can be used to provide value in both support and primary business processes</a:t>
            </a:r>
            <a:r>
              <a:rPr lang="id-ID" smtClean="0"/>
              <a:t> </a:t>
            </a:r>
          </a:p>
          <a:p>
            <a:pPr eaLnBrk="1" hangingPunct="1"/>
            <a:r>
              <a:rPr lang="id-ID" smtClean="0"/>
              <a:t>Contoh </a:t>
            </a:r>
            <a:r>
              <a:rPr lang="id-ID" i="1" smtClean="0"/>
              <a:t>di mana IS dapat digunakan untuk memberikan nilai baik dalam dukungan dan proses bisnis utama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EA9842-4AD6-4657-A887-D02D554D1A9A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Order management consists of several business processes</a:t>
            </a:r>
          </a:p>
          <a:p>
            <a:pPr eaLnBrk="1" hangingPunct="1"/>
            <a:r>
              <a:rPr lang="en-US" smtClean="0"/>
              <a:t>Crosses the boundaries of traditional business functions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367525-E703-4252-9BEC-C86AA34914D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An agile company often uses the Internet to integrate and manage business processes while providing the processing power to treat masses of customers as individuals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92D27-075A-47A7-BBDC-881207337A8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company is using the Internet, intranet and extranets to link to business partners</a:t>
            </a:r>
          </a:p>
          <a:p>
            <a:pPr eaLnBrk="1" hangingPunct="1"/>
            <a:r>
              <a:rPr lang="en-US" smtClean="0"/>
              <a:t>This creates interenterprise information systems to link customers, suppliers, subcontractors and competitors</a:t>
            </a:r>
          </a:p>
          <a:p>
            <a:pPr eaLnBrk="1" hangingPunct="1"/>
            <a:r>
              <a:rPr lang="en-US" smtClean="0"/>
              <a:t>Flexible and adaptable virtual workgroups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F3F068-B19C-4473-813E-ADF2A54C31C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 company facing a new market opportunity might not have the time or resources to develop the manufacturing and distribution infrastructures, the competencies or the IT needed.  By forming a virtual company with an alliance with others it can quickly provide the solution needed.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64F29F-69FA-401B-85B7-2C625686EF19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To have lasting competitive advantage, a company must be a knowledge creating company or learning organization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84E0B1-2323-432A-B1A9-B76FE1DA66EB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Tacit knowledge is often some of the most important information within a firm.  But its not recorded anywhere since it’s in the employee’s mind.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589BA-639F-4269-BE41-4F3AB685C10E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Issues:</a:t>
            </a:r>
          </a:p>
          <a:p>
            <a:pPr lvl="1" eaLnBrk="1" hangingPunct="1"/>
            <a:r>
              <a:rPr lang="en-US" smtClean="0"/>
              <a:t>What if the person who has the knowledge leaves the company?</a:t>
            </a:r>
          </a:p>
          <a:p>
            <a:pPr lvl="1" eaLnBrk="1" hangingPunct="1"/>
            <a:r>
              <a:rPr lang="en-US" smtClean="0"/>
              <a:t>What if someone in another part of the company could use the expertise?</a:t>
            </a:r>
          </a:p>
          <a:p>
            <a:pPr lvl="1" eaLnBrk="1" hangingPunct="1"/>
            <a:r>
              <a:rPr lang="en-US" smtClean="0"/>
              <a:t>How do you know who knows what you need to know?</a:t>
            </a:r>
          </a:p>
          <a:p>
            <a:pPr lvl="1" eaLnBrk="1" hangingPunct="1"/>
            <a:r>
              <a:rPr lang="en-US" smtClean="0"/>
              <a:t>How do you find what you need to know</a:t>
            </a:r>
          </a:p>
          <a:p>
            <a:pPr lvl="1" eaLnBrk="1" hangingPunct="1"/>
            <a:r>
              <a:rPr lang="en-US" smtClean="0"/>
              <a:t>Company wastes money “re-inventing the wheel”</a:t>
            </a:r>
          </a:p>
          <a:p>
            <a:pPr eaLnBrk="1" hangingPunct="1"/>
            <a:r>
              <a:rPr lang="en-US" smtClean="0"/>
              <a:t>Unless people are given incentive to share the knowledge,</a:t>
            </a:r>
          </a:p>
          <a:p>
            <a:pPr lvl="1" eaLnBrk="1" hangingPunct="1"/>
            <a:r>
              <a:rPr lang="en-US" smtClean="0"/>
              <a:t>They won’t want to spend time doing something that they are not rewarded for</a:t>
            </a:r>
          </a:p>
          <a:p>
            <a:pPr lvl="1" eaLnBrk="1" hangingPunct="1"/>
            <a:r>
              <a:rPr lang="en-US" smtClean="0"/>
              <a:t>They will worry about losing their status of having the expertise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EFF3E1-F095-4A38-9CE0-D7FF6636D26E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Three levels of techniques, technologies, and systems that promote the collection, organization, access, sharing and use of workplace and enterprise knowledge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Create techniques, technologies, systems and rewards for getting employees to share what they know.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85C129-E20E-4F6B-825C-5EA95CE5836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To counter the threats of competitive forces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21712-274F-4E45-A157-CD519777B23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E6CB4-AA40-46D7-8D7B-7C490854E02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6EBE19-9954-4E04-A5E0-A8AEFF44522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Notice that Wal-Mart was an example in both growth and alliance</a:t>
            </a:r>
          </a:p>
          <a:p>
            <a:pPr eaLnBrk="1" hangingPunct="1"/>
            <a:r>
              <a:rPr lang="en-US" smtClean="0"/>
              <a:t>A strategy can fall into one or more categories.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AAE10-5343-478A-B772-7F07743F993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Often use the Internet as the foundation for such strategies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433C3-D7F6-4A46-8B74-E3307E23E38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030A0-BB96-40DB-995A-6156B26DDE2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1E557-71A2-4C0A-B5AE-00A6B0D6670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For classroom discussion: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Do you agree that quality and not price is the customer’s primary determinant of value?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Are there limits?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Is it always quality rather than price?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B2D78102-9249-44DF-84C3-9951C5445621}" type="slidenum">
              <a:rPr lang="en-US" smtClean="0">
                <a:solidFill>
                  <a:srgbClr val="F5E7AB"/>
                </a:solidFill>
              </a:rPr>
              <a:pPr eaLnBrk="1" hangingPunct="1"/>
              <a:t>10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these strategies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strategies are not mutually exclusive</a:t>
            </a:r>
          </a:p>
          <a:p>
            <a:pPr eaLnBrk="1" hangingPunct="1"/>
            <a:r>
              <a:rPr lang="en-US" b="1" dirty="0" smtClean="0"/>
              <a:t>Organizations use one, some or all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268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1F4A81B6-2582-4D11-A1E7-171FFFED9F4C}" type="slidenum">
              <a:rPr lang="en-US" smtClean="0">
                <a:solidFill>
                  <a:srgbClr val="F5E7AB"/>
                </a:solidFill>
              </a:rPr>
              <a:pPr eaLnBrk="1" hangingPunct="1"/>
              <a:t>11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IT for these strategies</a:t>
            </a:r>
          </a:p>
        </p:txBody>
      </p:sp>
      <p:pic>
        <p:nvPicPr>
          <p:cNvPr id="18436" name="Picture 6" descr="obr43559_02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11594"/>
            <a:ext cx="8006307" cy="5124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563CD8BE-8951-43D7-9C9B-A54168063E79}" type="slidenum">
              <a:rPr lang="en-US" smtClean="0">
                <a:solidFill>
                  <a:srgbClr val="F5E7AB"/>
                </a:solidFill>
              </a:rPr>
              <a:pPr eaLnBrk="1" hangingPunct="1"/>
              <a:t>12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Other competitive strategies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Lock in customers and suppliers</a:t>
            </a:r>
            <a:r>
              <a:rPr lang="id-ID" sz="2400" dirty="0" smtClean="0">
                <a:solidFill>
                  <a:srgbClr val="FF0000"/>
                </a:solidFill>
              </a:rPr>
              <a:t> </a:t>
            </a:r>
            <a:r>
              <a:rPr lang="id-ID" sz="2400" i="1" dirty="0"/>
              <a:t>(mengunci agar tidak pindah)</a:t>
            </a:r>
            <a:endParaRPr lang="en-US" sz="2400" i="1" dirty="0"/>
          </a:p>
          <a:p>
            <a:pPr lvl="1" eaLnBrk="1" hangingPunct="1"/>
            <a:r>
              <a:rPr lang="en-US" sz="2400" dirty="0" smtClean="0"/>
              <a:t>And lock out competitors</a:t>
            </a:r>
            <a:r>
              <a:rPr lang="id-ID" sz="2400" dirty="0" smtClean="0"/>
              <a:t> </a:t>
            </a:r>
            <a:endParaRPr lang="en-US" sz="2400" dirty="0" smtClean="0"/>
          </a:p>
          <a:p>
            <a:pPr lvl="1" eaLnBrk="1" hangingPunct="1"/>
            <a:r>
              <a:rPr lang="id-ID" sz="2400" dirty="0" smtClean="0"/>
              <a:t>Mencegah mereka dari beralih ke pesaing/</a:t>
            </a:r>
            <a:r>
              <a:rPr lang="en-US" sz="2400" i="1" dirty="0" smtClean="0"/>
              <a:t>competitors</a:t>
            </a:r>
          </a:p>
          <a:p>
            <a:pPr lvl="1" eaLnBrk="1" hangingPunct="1"/>
            <a:r>
              <a:rPr lang="en-US" sz="2400" dirty="0" smtClean="0"/>
              <a:t>Build in </a:t>
            </a:r>
            <a:r>
              <a:rPr lang="en-US" sz="2400" dirty="0" smtClean="0">
                <a:solidFill>
                  <a:srgbClr val="FF0000"/>
                </a:solidFill>
              </a:rPr>
              <a:t>switching costs</a:t>
            </a:r>
          </a:p>
          <a:p>
            <a:pPr lvl="1" eaLnBrk="1" hangingPunct="1"/>
            <a:r>
              <a:rPr lang="en-US" sz="2400" dirty="0" smtClean="0"/>
              <a:t>Make customers and suppliers dependent on the use of innovative IS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Barriers</a:t>
            </a:r>
            <a:r>
              <a:rPr lang="id-ID" sz="2400" i="1" dirty="0"/>
              <a:t>/hambatan</a:t>
            </a:r>
            <a:r>
              <a:rPr lang="en-US" sz="2400" dirty="0" smtClean="0">
                <a:solidFill>
                  <a:srgbClr val="FF0000"/>
                </a:solidFill>
              </a:rPr>
              <a:t> to entry</a:t>
            </a:r>
          </a:p>
          <a:p>
            <a:pPr lvl="1" eaLnBrk="1" hangingPunct="1"/>
            <a:r>
              <a:rPr lang="id-ID" sz="2400" dirty="0" smtClean="0"/>
              <a:t>Mencegah atau menunda perusahaan lain untuk memasuki pasar</a:t>
            </a:r>
          </a:p>
          <a:p>
            <a:pPr lvl="1" eaLnBrk="1" hangingPunct="1"/>
            <a:r>
              <a:rPr lang="id-ID" sz="2400" dirty="0" smtClean="0"/>
              <a:t>Meningkatkan teknologi atau investasi yang diperlukan untuk memasuki pasar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214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08F814EB-4C6F-4F21-9736-276F4E6BE1F3}" type="slidenum">
              <a:rPr lang="en-US" smtClean="0">
                <a:solidFill>
                  <a:srgbClr val="F5E7AB"/>
                </a:solidFill>
              </a:rPr>
              <a:pPr eaLnBrk="1" hangingPunct="1"/>
              <a:t>13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Other competitive strategies </a:t>
            </a:r>
            <a:r>
              <a:rPr lang="en-US" sz="3200" b="1" i="1" dirty="0">
                <a:solidFill>
                  <a:srgbClr val="FF0000"/>
                </a:solidFill>
              </a:rPr>
              <a:t>(cont.)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Include IT components in products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i="1" dirty="0" smtClean="0">
                <a:solidFill>
                  <a:srgbClr val="FF0000"/>
                </a:solidFill>
              </a:rPr>
              <a:t>(</a:t>
            </a:r>
            <a:r>
              <a:rPr lang="id-ID" sz="2300" i="1" dirty="0"/>
              <a:t>Sertakan IT komponen dalam produk</a:t>
            </a:r>
            <a:r>
              <a:rPr lang="id-ID" sz="2300" i="1" dirty="0">
                <a:solidFill>
                  <a:srgbClr val="FF0000"/>
                </a:solidFill>
              </a:rPr>
              <a:t>)</a:t>
            </a:r>
            <a:endParaRPr lang="en-US" sz="2300" i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id-ID" dirty="0" smtClean="0"/>
              <a:t> Membuat Pengganti </a:t>
            </a:r>
            <a:r>
              <a:rPr lang="id-ID" dirty="0"/>
              <a:t>produk </a:t>
            </a:r>
            <a:r>
              <a:rPr lang="id-ID" dirty="0" smtClean="0"/>
              <a:t>Persaing </a:t>
            </a:r>
            <a:r>
              <a:rPr lang="id-ID" dirty="0"/>
              <a:t>lebih sulit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Leverage investment in IT </a:t>
            </a:r>
            <a:r>
              <a:rPr lang="id-ID" sz="2300" i="1" dirty="0">
                <a:solidFill>
                  <a:srgbClr val="FF0000"/>
                </a:solidFill>
              </a:rPr>
              <a:t>(</a:t>
            </a:r>
            <a:r>
              <a:rPr lang="id-ID" sz="2300" i="1" dirty="0"/>
              <a:t>Meningkatkan investasi di IT)</a:t>
            </a:r>
            <a:endParaRPr lang="en-US" sz="2300" i="1" dirty="0">
              <a:solidFill>
                <a:srgbClr val="FF0000"/>
              </a:solidFill>
            </a:endParaRPr>
          </a:p>
          <a:p>
            <a:pPr marL="704370">
              <a:defRPr/>
            </a:pPr>
            <a:r>
              <a:rPr lang="id-ID" dirty="0" smtClean="0"/>
              <a:t> </a:t>
            </a:r>
            <a:r>
              <a:rPr lang="id-ID" dirty="0"/>
              <a:t>Mengembangkan produk baru atau jasa tidak mungkin tanpa TI</a:t>
            </a:r>
          </a:p>
          <a:p>
            <a:pPr>
              <a:defRPr/>
            </a:pPr>
            <a:endParaRPr lang="id-ID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0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9F1F5D60-7CE0-4B63-AB0F-4EB1996B4152}" type="slidenum">
              <a:rPr lang="en-US" smtClean="0">
                <a:solidFill>
                  <a:srgbClr val="F5E7AB"/>
                </a:solidFill>
              </a:rPr>
              <a:pPr eaLnBrk="1" hangingPunct="1"/>
              <a:t>14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Customer-focused business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/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(</a:t>
            </a:r>
            <a:r>
              <a:rPr lang="id-ID" sz="3200" b="1" i="1" dirty="0">
                <a:solidFill>
                  <a:srgbClr val="FF0000"/>
                </a:solidFill>
              </a:rPr>
              <a:t>Berfokus pada pelanggan bisnis</a:t>
            </a:r>
            <a:r>
              <a:rPr lang="id-ID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/>
              <a:t>Apa nilai bisnis yang berfokus pada pelanggan</a:t>
            </a:r>
            <a:r>
              <a:rPr lang="id-ID" dirty="0" smtClean="0"/>
              <a:t>?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Keep customers loyal</a:t>
            </a:r>
          </a:p>
          <a:p>
            <a:pPr lvl="1" eaLnBrk="1" hangingPunct="1">
              <a:defRPr/>
            </a:pPr>
            <a:r>
              <a:rPr lang="en-US" dirty="0" smtClean="0"/>
              <a:t>Anticipate their future needs</a:t>
            </a:r>
          </a:p>
          <a:p>
            <a:pPr lvl="1" eaLnBrk="1" hangingPunct="1">
              <a:defRPr/>
            </a:pPr>
            <a:r>
              <a:rPr lang="en-US" dirty="0" smtClean="0"/>
              <a:t>Respond to customer concerns</a:t>
            </a:r>
            <a:r>
              <a:rPr lang="id-ID" sz="2300" i="1" dirty="0"/>
              <a:t>/kekawatiran</a:t>
            </a:r>
            <a:endParaRPr lang="en-US" sz="2300" i="1" dirty="0"/>
          </a:p>
          <a:p>
            <a:pPr lvl="1" eaLnBrk="1" hangingPunct="1">
              <a:defRPr/>
            </a:pPr>
            <a:r>
              <a:rPr lang="id-ID" dirty="0" smtClean="0"/>
              <a:t>Menyediakan</a:t>
            </a:r>
            <a:r>
              <a:rPr lang="en-US" dirty="0" smtClean="0"/>
              <a:t> top-quality customer service</a:t>
            </a:r>
          </a:p>
          <a:p>
            <a:pPr eaLnBrk="1" hangingPunct="1">
              <a:defRPr/>
            </a:pPr>
            <a:r>
              <a:rPr lang="en-US" dirty="0" smtClean="0"/>
              <a:t>Focus on customer value</a:t>
            </a:r>
          </a:p>
          <a:p>
            <a:pPr marL="707954" indent="-306482">
              <a:defRPr/>
            </a:pPr>
            <a:r>
              <a:rPr lang="id-ID" dirty="0" smtClean="0"/>
              <a:t>bukan </a:t>
            </a:r>
            <a:r>
              <a:rPr lang="id-ID" dirty="0"/>
              <a:t>harga </a:t>
            </a:r>
            <a:r>
              <a:rPr lang="id-ID" dirty="0" smtClean="0"/>
              <a:t>menjadi </a:t>
            </a:r>
            <a:r>
              <a:rPr lang="id-ID" dirty="0"/>
              <a:t>penentu </a:t>
            </a:r>
            <a:r>
              <a:rPr lang="id-ID" dirty="0" smtClean="0"/>
              <a:t>nilai utama tapi Kualitas.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7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3AA31E74-D50C-41F8-B39F-D5DD9A647792}" type="slidenum">
              <a:rPr lang="en-US" smtClean="0">
                <a:solidFill>
                  <a:srgbClr val="F5E7AB"/>
                </a:solidFill>
              </a:rPr>
              <a:pPr eaLnBrk="1" hangingPunct="1"/>
              <a:t>15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48" y="274760"/>
            <a:ext cx="8750652" cy="1307856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F0000"/>
                </a:solidFill>
              </a:rPr>
              <a:t>How can we provide customer </a:t>
            </a:r>
            <a:r>
              <a:rPr lang="id-ID" sz="3600" b="1" dirty="0">
                <a:solidFill>
                  <a:srgbClr val="FF0000"/>
                </a:solidFill>
              </a:rPr>
              <a:t>v</a:t>
            </a:r>
            <a:r>
              <a:rPr lang="en-US" sz="3600" b="1" dirty="0" err="1">
                <a:solidFill>
                  <a:srgbClr val="FF0000"/>
                </a:solidFill>
              </a:rPr>
              <a:t>alue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r>
              <a:rPr lang="id-ID" sz="3600" b="1" dirty="0">
                <a:solidFill>
                  <a:srgbClr val="FF0000"/>
                </a:solidFill>
              </a:rPr>
              <a:t> </a:t>
            </a:r>
            <a:r>
              <a:rPr lang="id-ID" sz="2700" b="1" i="1" dirty="0">
                <a:solidFill>
                  <a:srgbClr val="FF0000"/>
                </a:solidFill>
              </a:rPr>
              <a:t>(Bagaimana kita bisa memberikan nilai pelanggan)</a:t>
            </a:r>
            <a:endParaRPr lang="en-US" sz="2700" b="1" i="1" dirty="0">
              <a:solidFill>
                <a:srgbClr val="FF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Track individual preferences</a:t>
            </a:r>
          </a:p>
          <a:p>
            <a:pPr eaLnBrk="1" hangingPunct="1"/>
            <a:r>
              <a:rPr lang="id-ID" dirty="0" smtClean="0"/>
              <a:t>Mengikuti </a:t>
            </a:r>
            <a:r>
              <a:rPr lang="en-US" dirty="0" smtClean="0"/>
              <a:t> market trends</a:t>
            </a:r>
          </a:p>
          <a:p>
            <a:pPr eaLnBrk="1" hangingPunct="1"/>
            <a:r>
              <a:rPr lang="en-US" dirty="0" smtClean="0"/>
              <a:t>Supply products, services and information anytime, anywhere </a:t>
            </a:r>
          </a:p>
          <a:p>
            <a:pPr eaLnBrk="1" hangingPunct="1"/>
            <a:r>
              <a:rPr lang="id-ID" dirty="0" smtClean="0"/>
              <a:t>Menyediakan layanan pelanggan yang disesuaikan dengan kebutuhan individu</a:t>
            </a:r>
            <a:endParaRPr lang="en-US" dirty="0" smtClean="0"/>
          </a:p>
          <a:p>
            <a:pPr eaLnBrk="1" hangingPunct="1"/>
            <a:r>
              <a:rPr lang="id-ID" dirty="0" smtClean="0"/>
              <a:t>Gunakan sistem</a:t>
            </a:r>
            <a:r>
              <a:rPr lang="en-US" dirty="0" smtClean="0"/>
              <a:t> Customer Relationship Management (CRM) to focus on customer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2D26A232-654F-4B63-95AB-7F474CA4B4E4}" type="slidenum">
              <a:rPr lang="en-US" smtClean="0">
                <a:solidFill>
                  <a:srgbClr val="F5E7AB"/>
                </a:solidFill>
              </a:rPr>
              <a:pPr eaLnBrk="1" hangingPunct="1"/>
              <a:t>16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Building customer value using the Internet</a:t>
            </a:r>
          </a:p>
        </p:txBody>
      </p:sp>
      <p:pic>
        <p:nvPicPr>
          <p:cNvPr id="23556" name="Picture 6" descr="obr43559_02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584" y="1677865"/>
            <a:ext cx="7976306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BADB75FC-D049-4CF6-ADC5-E88E649580A0}" type="slidenum">
              <a:rPr lang="en-US" smtClean="0">
                <a:solidFill>
                  <a:srgbClr val="F5E7AB"/>
                </a:solidFill>
              </a:rPr>
              <a:pPr eaLnBrk="1" hangingPunct="1"/>
              <a:t>17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Value Chain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525963"/>
          </a:xfrm>
        </p:spPr>
        <p:txBody>
          <a:bodyPr/>
          <a:lstStyle/>
          <a:p>
            <a:pPr eaLnBrk="1" hangingPunct="1"/>
            <a:r>
              <a:rPr lang="id-ID" dirty="0" smtClean="0"/>
              <a:t>Lihat perusahaan sebagai rangkaian kegiatan</a:t>
            </a:r>
            <a:br>
              <a:rPr lang="id-ID" dirty="0" smtClean="0"/>
            </a:br>
            <a:r>
              <a:rPr lang="en-US" dirty="0" smtClean="0"/>
              <a:t> that add value to its products and services </a:t>
            </a:r>
          </a:p>
          <a:p>
            <a:pPr eaLnBrk="1" hangingPunct="1"/>
            <a:r>
              <a:rPr lang="en-US" dirty="0" smtClean="0"/>
              <a:t>Activities are either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Primary processes</a:t>
            </a:r>
            <a:r>
              <a:rPr lang="en-US" dirty="0" smtClean="0"/>
              <a:t> directly related to manufacturing or delivering products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Support processes</a:t>
            </a:r>
            <a:r>
              <a:rPr lang="en-US" dirty="0" smtClean="0"/>
              <a:t> </a:t>
            </a:r>
            <a:r>
              <a:rPr lang="id-ID" dirty="0" smtClean="0"/>
              <a:t>mendukung aktivitas perusahaan sehari-hari dan secara tidak langsung </a:t>
            </a:r>
            <a:r>
              <a:rPr lang="en-US" dirty="0" smtClean="0"/>
              <a:t>contribute to products or services</a:t>
            </a:r>
          </a:p>
          <a:p>
            <a:pPr eaLnBrk="1" hangingPunct="1"/>
            <a:r>
              <a:rPr lang="id-ID" sz="2300" dirty="0"/>
              <a:t>Gunakan rantai nilai untuk menyorot mana strategi kompetitif terbaik  yang dapat diterapkan to  add value </a:t>
            </a:r>
            <a:r>
              <a:rPr lang="en-US" sz="2300" dirty="0"/>
              <a:t>of the firm </a:t>
            </a:r>
          </a:p>
        </p:txBody>
      </p:sp>
    </p:spTree>
    <p:extLst>
      <p:ext uri="{BB962C8B-B14F-4D97-AF65-F5344CB8AC3E}">
        <p14:creationId xmlns:p14="http://schemas.microsoft.com/office/powerpoint/2010/main" val="17023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A882F3B3-35D6-4768-BF13-749920E1F673}" type="slidenum">
              <a:rPr lang="en-US" smtClean="0">
                <a:solidFill>
                  <a:srgbClr val="F5E7AB"/>
                </a:solidFill>
              </a:rPr>
              <a:pPr eaLnBrk="1" hangingPunct="1"/>
              <a:t>18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IS in the value chain</a:t>
            </a:r>
          </a:p>
        </p:txBody>
      </p:sp>
      <p:pic>
        <p:nvPicPr>
          <p:cNvPr id="25604" name="Picture 6" descr="obr43559_02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728" y="1600200"/>
            <a:ext cx="8505472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0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1091C35C-1DAE-41D8-946F-499FB59D2CF1}" type="slidenum">
              <a:rPr lang="en-US" smtClean="0">
                <a:solidFill>
                  <a:srgbClr val="F5E7AB"/>
                </a:solidFill>
              </a:rPr>
              <a:pPr eaLnBrk="1" hangingPunct="1"/>
              <a:t>19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Business Process Reengineering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Called BPR or Reengineering</a:t>
            </a:r>
          </a:p>
          <a:p>
            <a:pPr lvl="1" eaLnBrk="1" hangingPunct="1"/>
            <a:r>
              <a:rPr lang="en-US" smtClean="0"/>
              <a:t>Fundamental rethinking and radical redesign</a:t>
            </a:r>
          </a:p>
          <a:p>
            <a:pPr lvl="1" eaLnBrk="1" hangingPunct="1"/>
            <a:r>
              <a:rPr lang="en-US" smtClean="0"/>
              <a:t>Of business processes</a:t>
            </a:r>
          </a:p>
          <a:p>
            <a:pPr lvl="1" eaLnBrk="1" hangingPunct="1"/>
            <a:r>
              <a:rPr lang="en-US" smtClean="0"/>
              <a:t>To achieve improvements in cost, quality, speed and service</a:t>
            </a:r>
          </a:p>
          <a:p>
            <a:pPr eaLnBrk="1" hangingPunct="1"/>
            <a:r>
              <a:rPr lang="en-US" smtClean="0"/>
              <a:t>Potential payback high</a:t>
            </a:r>
          </a:p>
          <a:p>
            <a:pPr eaLnBrk="1" hangingPunct="1"/>
            <a:r>
              <a:rPr lang="en-US" smtClean="0"/>
              <a:t>Risk of failure is also high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04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Competing with </a:t>
            </a:r>
            <a:r>
              <a:rPr lang="en-US" sz="4000" dirty="0" smtClean="0"/>
              <a:t>Technology</a:t>
            </a:r>
            <a:r>
              <a:rPr lang="en-US" sz="4000" dirty="0"/>
              <a:t> </a:t>
            </a:r>
            <a:r>
              <a:rPr lang="en-US" sz="4000" dirty="0" smtClean="0"/>
              <a:t>Information</a:t>
            </a:r>
            <a:r>
              <a:rPr lang="id-ID" sz="4000" dirty="0" smtClean="0"/>
              <a:t> system</a:t>
            </a:r>
            <a:endParaRPr lang="id-ID" sz="4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Pert.06 </a:t>
            </a:r>
            <a:endParaRPr lang="id-ID" sz="5400" dirty="0"/>
          </a:p>
        </p:txBody>
      </p:sp>
      <p:sp>
        <p:nvSpPr>
          <p:cNvPr id="6" name="Rectangle 5"/>
          <p:cNvSpPr/>
          <p:nvPr/>
        </p:nvSpPr>
        <p:spPr>
          <a:xfrm>
            <a:off x="3562767" y="445273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2400" dirty="0" smtClean="0">
              <a:solidFill>
                <a:srgbClr val="0000CC"/>
              </a:solidFill>
            </a:endParaRPr>
          </a:p>
          <a:p>
            <a:endParaRPr lang="id-ID" sz="2400" dirty="0">
              <a:solidFill>
                <a:srgbClr val="0000CC"/>
              </a:solidFill>
            </a:endParaRPr>
          </a:p>
          <a:p>
            <a:r>
              <a:rPr lang="id-ID" sz="2400" dirty="0" smtClean="0">
                <a:solidFill>
                  <a:srgbClr val="0000CC"/>
                </a:solidFill>
              </a:rPr>
              <a:t>Bagaimana </a:t>
            </a:r>
            <a:r>
              <a:rPr lang="id-ID" sz="2400" dirty="0">
                <a:solidFill>
                  <a:srgbClr val="0000CC"/>
                </a:solidFill>
              </a:rPr>
              <a:t>sebuah bisnis menggunakan </a:t>
            </a:r>
            <a:r>
              <a:rPr lang="id-ID" sz="2400" dirty="0" smtClean="0">
                <a:solidFill>
                  <a:srgbClr val="0000CC"/>
                </a:solidFill>
              </a:rPr>
              <a:t>SI untuk </a:t>
            </a:r>
            <a:r>
              <a:rPr lang="id-ID" sz="2400" dirty="0">
                <a:solidFill>
                  <a:srgbClr val="0000CC"/>
                </a:solidFill>
              </a:rPr>
              <a:t>bersaing </a:t>
            </a:r>
            <a:r>
              <a:rPr lang="en-US" sz="2400" dirty="0" smtClean="0">
                <a:solidFill>
                  <a:srgbClr val="0000CC"/>
                </a:solidFill>
              </a:rPr>
              <a:t>?</a:t>
            </a:r>
            <a:r>
              <a:rPr lang="id-ID" sz="2400" dirty="0" smtClean="0">
                <a:solidFill>
                  <a:srgbClr val="0000CC"/>
                </a:solidFill>
              </a:rPr>
              <a:t> Serta Kekuatan </a:t>
            </a:r>
            <a:r>
              <a:rPr lang="id-ID" sz="2400" dirty="0">
                <a:solidFill>
                  <a:srgbClr val="0000CC"/>
                </a:solidFill>
              </a:rPr>
              <a:t>dan Strategi </a:t>
            </a:r>
            <a:r>
              <a:rPr lang="en-US" sz="2400" dirty="0">
                <a:solidFill>
                  <a:srgbClr val="0000CC"/>
                </a:solidFill>
              </a:rPr>
              <a:t>Competitive</a:t>
            </a:r>
            <a:endParaRPr lang="id-ID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898410E5-61FF-4174-805D-B900924E973F}" type="slidenum">
              <a:rPr lang="en-US" smtClean="0">
                <a:solidFill>
                  <a:srgbClr val="F5E7AB"/>
                </a:solidFill>
              </a:rPr>
              <a:pPr eaLnBrk="1" hangingPunct="1"/>
              <a:t>20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How BPR differs from business improvement</a:t>
            </a:r>
          </a:p>
        </p:txBody>
      </p:sp>
      <p:pic>
        <p:nvPicPr>
          <p:cNvPr id="31748" name="Picture 12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7865"/>
            <a:ext cx="8382000" cy="4722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2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BDBAD1BD-69FB-4802-B285-39860E835962}" type="slidenum">
              <a:rPr lang="en-US" smtClean="0">
                <a:solidFill>
                  <a:srgbClr val="F5E7AB"/>
                </a:solidFill>
              </a:rPr>
              <a:pPr eaLnBrk="1" hangingPunct="1"/>
              <a:t>21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 cross-functional process</a:t>
            </a:r>
          </a:p>
        </p:txBody>
      </p:sp>
      <p:pic>
        <p:nvPicPr>
          <p:cNvPr id="32772" name="Picture 6" descr="obr43559_02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8505472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4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82CA9C7D-6F1C-4AA8-BB14-C352D7E1F626}" type="slidenum">
              <a:rPr lang="en-US" smtClean="0">
                <a:solidFill>
                  <a:srgbClr val="F5E7AB"/>
                </a:solidFill>
              </a:rPr>
              <a:pPr eaLnBrk="1" hangingPunct="1"/>
              <a:t>22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Reengineering order management</a:t>
            </a:r>
          </a:p>
        </p:txBody>
      </p:sp>
      <p:pic>
        <p:nvPicPr>
          <p:cNvPr id="33796" name="Picture 6" descr="obr43559_02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083" y="1828800"/>
            <a:ext cx="7895167" cy="378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2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A902132A-8C30-4648-9D51-35D834C52692}" type="slidenum">
              <a:rPr lang="en-US" smtClean="0">
                <a:solidFill>
                  <a:srgbClr val="F5E7AB"/>
                </a:solidFill>
              </a:rPr>
              <a:pPr eaLnBrk="1" hangingPunct="1"/>
              <a:t>23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Agility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Agility</a:t>
            </a:r>
            <a:r>
              <a:rPr lang="en-US" smtClean="0"/>
              <a:t> is the ability of a company to prosper</a:t>
            </a:r>
          </a:p>
          <a:p>
            <a:pPr lvl="1" eaLnBrk="1" hangingPunct="1"/>
            <a:r>
              <a:rPr lang="en-US" smtClean="0"/>
              <a:t>In a rapidly changing, continually fragmenting</a:t>
            </a:r>
          </a:p>
          <a:p>
            <a:pPr lvl="1" eaLnBrk="1" hangingPunct="1"/>
            <a:r>
              <a:rPr lang="en-US" smtClean="0"/>
              <a:t>Global market for high-quality, high-performance, customer-configured products and services</a:t>
            </a:r>
          </a:p>
          <a:p>
            <a:pPr eaLnBrk="1" hangingPunct="1"/>
            <a:r>
              <a:rPr lang="en-US" smtClean="0"/>
              <a:t>An </a:t>
            </a:r>
            <a:r>
              <a:rPr lang="en-US" smtClean="0">
                <a:solidFill>
                  <a:srgbClr val="FF0000"/>
                </a:solidFill>
              </a:rPr>
              <a:t>agile company</a:t>
            </a:r>
            <a:r>
              <a:rPr lang="en-US" smtClean="0"/>
              <a:t> can make a profit with</a:t>
            </a:r>
          </a:p>
          <a:p>
            <a:pPr lvl="1" eaLnBrk="1" hangingPunct="1"/>
            <a:r>
              <a:rPr lang="en-US" smtClean="0"/>
              <a:t>Broad product ranges</a:t>
            </a:r>
          </a:p>
          <a:p>
            <a:pPr lvl="1" eaLnBrk="1" hangingPunct="1"/>
            <a:r>
              <a:rPr lang="en-US" smtClean="0"/>
              <a:t>Short model lifetimes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Mass customization</a:t>
            </a:r>
          </a:p>
          <a:p>
            <a:pPr lvl="2" eaLnBrk="1" hangingPunct="1"/>
            <a:r>
              <a:rPr lang="en-US" smtClean="0"/>
              <a:t>Individual products in large volumes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07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17CEECFE-26C1-4050-8A63-4177B02794E1}" type="slidenum">
              <a:rPr lang="en-US" smtClean="0">
                <a:solidFill>
                  <a:srgbClr val="F5E7AB"/>
                </a:solidFill>
              </a:rPr>
              <a:pPr eaLnBrk="1" hangingPunct="1"/>
              <a:t>24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Four strategies for agility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An agile company:</a:t>
            </a:r>
          </a:p>
          <a:p>
            <a:pPr eaLnBrk="1" hangingPunct="1"/>
            <a:r>
              <a:rPr lang="en-US" sz="2800" dirty="0" smtClean="0"/>
              <a:t>Provides products as solutions to their customers’ individual problems</a:t>
            </a:r>
          </a:p>
          <a:p>
            <a:pPr eaLnBrk="1" hangingPunct="1"/>
            <a:r>
              <a:rPr lang="en-US" sz="2800" dirty="0" smtClean="0"/>
              <a:t>Cooperates with customers, suppliers and competitors to bring products to market as quickly and cost-effectively as possible</a:t>
            </a:r>
          </a:p>
          <a:p>
            <a:pPr eaLnBrk="1" hangingPunct="1"/>
            <a:r>
              <a:rPr lang="en-US" sz="2800" dirty="0" smtClean="0"/>
              <a:t>Organizes so that it thrives on change and uncertainty</a:t>
            </a:r>
          </a:p>
          <a:p>
            <a:pPr eaLnBrk="1" hangingPunct="1"/>
            <a:r>
              <a:rPr lang="en-US" sz="2800" dirty="0" smtClean="0"/>
              <a:t>Leverages the impact of its people and the knowledge they possess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09105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04D28708-A4E7-4AA3-8BAD-820479014DA6}" type="slidenum">
              <a:rPr lang="en-US" smtClean="0">
                <a:solidFill>
                  <a:srgbClr val="F5E7AB"/>
                </a:solidFill>
              </a:rPr>
              <a:pPr eaLnBrk="1" hangingPunct="1"/>
              <a:t>25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How IT helps a company be agile</a:t>
            </a:r>
          </a:p>
        </p:txBody>
      </p:sp>
      <p:pic>
        <p:nvPicPr>
          <p:cNvPr id="36868" name="Picture 8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848600" cy="5084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7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F9FB341A-55CE-4E51-BD84-00EDAD8772E0}" type="slidenum">
              <a:rPr lang="en-US" smtClean="0">
                <a:solidFill>
                  <a:srgbClr val="F5E7AB"/>
                </a:solidFill>
              </a:rPr>
              <a:pPr eaLnBrk="1" hangingPunct="1"/>
              <a:t>26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Virtual Company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rgbClr val="FF0000"/>
                </a:solidFill>
              </a:rPr>
              <a:t>virtual company </a:t>
            </a:r>
            <a:r>
              <a:rPr lang="en-US" smtClean="0"/>
              <a:t>uses IT to link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mtClean="0"/>
              <a:t>People, </a:t>
            </a:r>
          </a:p>
          <a:p>
            <a:pPr lvl="1" eaLnBrk="1" hangingPunct="1"/>
            <a:r>
              <a:rPr lang="en-US" smtClean="0"/>
              <a:t>Organizations, </a:t>
            </a:r>
          </a:p>
          <a:p>
            <a:pPr lvl="1" eaLnBrk="1" hangingPunct="1"/>
            <a:r>
              <a:rPr lang="en-US" smtClean="0"/>
              <a:t>Assets,</a:t>
            </a:r>
          </a:p>
          <a:p>
            <a:pPr lvl="1" eaLnBrk="1" hangingPunct="1"/>
            <a:r>
              <a:rPr lang="en-US" smtClean="0"/>
              <a:t>And ideas</a:t>
            </a:r>
          </a:p>
          <a:p>
            <a:pPr eaLnBrk="1" hangingPunct="1"/>
            <a:r>
              <a:rPr lang="en-US" smtClean="0"/>
              <a:t>Creates </a:t>
            </a:r>
            <a:r>
              <a:rPr lang="en-US" smtClean="0">
                <a:solidFill>
                  <a:srgbClr val="FF0000"/>
                </a:solidFill>
              </a:rPr>
              <a:t>interenterprise information systems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to link customers, suppliers, subcontractors and competitors</a:t>
            </a:r>
          </a:p>
        </p:txBody>
      </p:sp>
    </p:spTree>
    <p:extLst>
      <p:ext uri="{BB962C8B-B14F-4D97-AF65-F5344CB8AC3E}">
        <p14:creationId xmlns:p14="http://schemas.microsoft.com/office/powerpoint/2010/main" val="4147762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C8DEAC57-0CE5-4709-97BE-CFEB4900B1FD}" type="slidenum">
              <a:rPr lang="en-US" smtClean="0">
                <a:solidFill>
                  <a:srgbClr val="F5E7AB"/>
                </a:solidFill>
              </a:rPr>
              <a:pPr eaLnBrk="1" hangingPunct="1"/>
              <a:t>27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 virtual company</a:t>
            </a:r>
          </a:p>
        </p:txBody>
      </p:sp>
      <p:pic>
        <p:nvPicPr>
          <p:cNvPr id="38916" name="Picture 6" descr="obr43559_02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382000" cy="4722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02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B9CA9CFE-C3F8-4133-B0F4-044533A8F5AF}" type="slidenum">
              <a:rPr lang="en-US" smtClean="0">
                <a:solidFill>
                  <a:srgbClr val="F5E7AB"/>
                </a:solidFill>
              </a:rPr>
              <a:pPr eaLnBrk="1" hangingPunct="1"/>
              <a:t>28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Strategies of virtual companies</a:t>
            </a:r>
          </a:p>
        </p:txBody>
      </p:sp>
      <p:pic>
        <p:nvPicPr>
          <p:cNvPr id="39940" name="Picture 6" descr="obr43559_02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610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95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9486DE24-3D88-4C0C-A44C-915AFD996251}" type="slidenum">
              <a:rPr lang="en-US" smtClean="0">
                <a:solidFill>
                  <a:srgbClr val="F5E7AB"/>
                </a:solidFill>
              </a:rPr>
              <a:pPr eaLnBrk="1" hangingPunct="1"/>
              <a:t>29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Knowledge Creation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Knowledge-creating company</a:t>
            </a:r>
            <a:r>
              <a:rPr lang="en-US" dirty="0" smtClean="0"/>
              <a:t> or learning organization</a:t>
            </a:r>
          </a:p>
          <a:p>
            <a:pPr lvl="1" eaLnBrk="1" hangingPunct="1"/>
            <a:r>
              <a:rPr lang="en-US" sz="3200" dirty="0" smtClean="0"/>
              <a:t>Consistently creates new business knowledge</a:t>
            </a:r>
          </a:p>
          <a:p>
            <a:pPr lvl="1" eaLnBrk="1" hangingPunct="1"/>
            <a:r>
              <a:rPr lang="en-US" sz="3200" dirty="0" smtClean="0"/>
              <a:t>Disseminates it throughout the company</a:t>
            </a:r>
          </a:p>
          <a:p>
            <a:pPr lvl="1" eaLnBrk="1" hangingPunct="1"/>
            <a:r>
              <a:rPr lang="en-US" sz="3200" dirty="0" smtClean="0"/>
              <a:t>And builds in the new knowledge into its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34136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467600" cy="3505200"/>
          </a:xfrm>
        </p:spPr>
        <p:txBody>
          <a:bodyPr/>
          <a:lstStyle/>
          <a:p>
            <a:pPr marL="265113" indent="-265113"/>
            <a:r>
              <a:rPr lang="id-ID" b="1" dirty="0"/>
              <a:t>Apa itu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komputer</a:t>
            </a:r>
            <a:endParaRPr lang="id-ID" b="1" dirty="0"/>
          </a:p>
          <a:p>
            <a:pPr marL="265113" indent="-265113"/>
            <a:r>
              <a:rPr lang="sv-SE" b="1" dirty="0" smtClean="0"/>
              <a:t>Tujuan </a:t>
            </a:r>
            <a:r>
              <a:rPr lang="id-ID" b="1" dirty="0"/>
              <a:t>m</a:t>
            </a:r>
            <a:r>
              <a:rPr lang="sv-SE" b="1" dirty="0"/>
              <a:t>embangun Jaringan</a:t>
            </a:r>
            <a:r>
              <a:rPr lang="id-ID" b="1" dirty="0"/>
              <a:t> komputer</a:t>
            </a:r>
          </a:p>
          <a:p>
            <a:pPr marL="265113" indent="-265113"/>
            <a:r>
              <a:rPr lang="sv-SE" b="1" dirty="0" smtClean="0"/>
              <a:t>Manfaat </a:t>
            </a:r>
            <a:r>
              <a:rPr lang="sv-SE" b="1" dirty="0"/>
              <a:t>Jaringan Komputer</a:t>
            </a:r>
            <a:endParaRPr lang="id-ID" b="1" dirty="0"/>
          </a:p>
          <a:p>
            <a:pPr marL="265113" indent="-265113"/>
            <a:r>
              <a:rPr lang="sv-SE" b="1" dirty="0" smtClean="0"/>
              <a:t>Komponen-komponen </a:t>
            </a:r>
            <a:r>
              <a:rPr lang="sv-SE" b="1" dirty="0"/>
              <a:t>dalam komunikasi data</a:t>
            </a:r>
            <a:endParaRPr lang="id-ID" b="1" dirty="0"/>
          </a:p>
          <a:p>
            <a:pPr marL="265113" indent="-265113"/>
            <a:r>
              <a:rPr lang="sv-SE" b="1" dirty="0" smtClean="0"/>
              <a:t>Kategori </a:t>
            </a:r>
            <a:r>
              <a:rPr lang="sv-SE" b="1" dirty="0"/>
              <a:t>Jaringan</a:t>
            </a:r>
            <a:endParaRPr lang="id-ID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133019C1-0327-4EC4-988E-225FA4FF1995}" type="slidenum">
              <a:rPr lang="en-US" smtClean="0">
                <a:solidFill>
                  <a:srgbClr val="F5E7AB"/>
                </a:solidFill>
              </a:rPr>
              <a:pPr eaLnBrk="1" hangingPunct="1"/>
              <a:t>30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Two kinds of knowledge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Explicit knowledge</a:t>
            </a:r>
          </a:p>
          <a:p>
            <a:pPr lvl="1" eaLnBrk="1" hangingPunct="1"/>
            <a:r>
              <a:rPr lang="en-US" smtClean="0"/>
              <a:t>Data, documents and things written down or stored on computers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Tacit knowledge</a:t>
            </a:r>
          </a:p>
          <a:p>
            <a:pPr lvl="1" eaLnBrk="1" hangingPunct="1"/>
            <a:r>
              <a:rPr lang="en-US" smtClean="0"/>
              <a:t>The “how-to” knowledge which reside in workers’ minds</a:t>
            </a:r>
          </a:p>
          <a:p>
            <a:pPr eaLnBrk="1" hangingPunct="1"/>
            <a:r>
              <a:rPr lang="en-US" smtClean="0"/>
              <a:t>A knowledge-creating company makes such tacit knowledge available to others</a:t>
            </a:r>
          </a:p>
        </p:txBody>
      </p:sp>
    </p:spTree>
    <p:extLst>
      <p:ext uri="{BB962C8B-B14F-4D97-AF65-F5344CB8AC3E}">
        <p14:creationId xmlns:p14="http://schemas.microsoft.com/office/powerpoint/2010/main" val="1816465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CFA30286-6B46-42C9-90A4-26FBE106AB6B}" type="slidenum">
              <a:rPr lang="en-US" smtClean="0">
                <a:solidFill>
                  <a:srgbClr val="F5E7AB"/>
                </a:solidFill>
              </a:rPr>
              <a:pPr eaLnBrk="1" hangingPunct="1"/>
              <a:t>31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Knowledge issues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the problem with organizational knowledge being tacit?</a:t>
            </a:r>
          </a:p>
          <a:p>
            <a:pPr eaLnBrk="1" hangingPunct="1"/>
            <a:r>
              <a:rPr lang="en-US" b="1" dirty="0" smtClean="0"/>
              <a:t>Why are incentives to share this knowledge needed?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11967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5820983F-389E-43D4-80ED-01B58DAC6BA7}" type="slidenum">
              <a:rPr lang="en-US" smtClean="0">
                <a:solidFill>
                  <a:srgbClr val="F5E7AB"/>
                </a:solidFill>
              </a:rPr>
              <a:pPr eaLnBrk="1" hangingPunct="1"/>
              <a:t>32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Knowledge management techniques</a:t>
            </a:r>
          </a:p>
        </p:txBody>
      </p:sp>
      <p:pic>
        <p:nvPicPr>
          <p:cNvPr id="44036" name="Picture 6" descr="obr43559_02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083" y="1633904"/>
            <a:ext cx="7268987" cy="423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009070" y="6187587"/>
            <a:ext cx="6879167" cy="4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Source:  Adapted from Marc Rosenberg, </a:t>
            </a:r>
            <a:r>
              <a:rPr lang="en-US" sz="1100" i="1"/>
              <a:t>e-Learning: Strategies for Delivering Knowledge in the Digital Age </a:t>
            </a:r>
          </a:p>
          <a:p>
            <a:pPr eaLnBrk="1" hangingPunct="1"/>
            <a:r>
              <a:rPr lang="en-US" sz="1100" i="1"/>
              <a:t>(New York: McGraw-Hill, 2001), p.70.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5111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3CE919E8-3D0D-45D6-BC23-49328F216E1F}" type="slidenum">
              <a:rPr lang="en-US" smtClean="0">
                <a:solidFill>
                  <a:srgbClr val="F5E7AB"/>
                </a:solidFill>
              </a:rPr>
              <a:pPr eaLnBrk="1" hangingPunct="1"/>
              <a:t>33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Knowledge management systems (KMS)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KMS manage organizational learning and business know-how</a:t>
            </a:r>
          </a:p>
          <a:p>
            <a:pPr eaLnBrk="1" hangingPunct="1"/>
            <a:r>
              <a:rPr lang="en-US" dirty="0" smtClean="0"/>
              <a:t>Goal:   </a:t>
            </a:r>
          </a:p>
          <a:p>
            <a:pPr lvl="1" eaLnBrk="1" hangingPunct="1"/>
            <a:r>
              <a:rPr lang="en-US" dirty="0" smtClean="0"/>
              <a:t>Help knowledge workers to create, organize, and make available knowledge</a:t>
            </a:r>
          </a:p>
          <a:p>
            <a:pPr lvl="1" eaLnBrk="1" hangingPunct="1"/>
            <a:r>
              <a:rPr lang="en-US" dirty="0" smtClean="0"/>
              <a:t>Whenever and wherever it’s needed in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07771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D60CDB99-97B3-452A-86E1-E4D8763A2FEE}" type="slidenum">
              <a:rPr lang="en-US" smtClean="0">
                <a:solidFill>
                  <a:srgbClr val="F5E7AB"/>
                </a:solidFill>
              </a:rPr>
              <a:pPr eaLnBrk="1" hangingPunct="1"/>
              <a:t>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Strategic IT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525963"/>
          </a:xfrm>
        </p:spPr>
        <p:txBody>
          <a:bodyPr/>
          <a:lstStyle/>
          <a:p>
            <a:pPr marL="401472" indent="-401472" eaLnBrk="1" hangingPunct="1">
              <a:defRPr/>
            </a:pPr>
            <a:r>
              <a:rPr lang="id-ID" sz="2800" dirty="0" smtClean="0"/>
              <a:t>Teknologi </a:t>
            </a:r>
            <a:r>
              <a:rPr lang="id-ID" sz="2800" dirty="0"/>
              <a:t>tidak lagi sebuah renungan dalam </a:t>
            </a:r>
            <a:r>
              <a:rPr lang="id-ID" sz="2800" dirty="0" smtClean="0"/>
              <a:t>membentuk strategi bisnis, </a:t>
            </a:r>
            <a:r>
              <a:rPr lang="en-US" sz="2800" i="1" dirty="0"/>
              <a:t>but the actual cause and </a:t>
            </a:r>
            <a:r>
              <a:rPr lang="en-US" sz="2800" i="1" dirty="0" smtClean="0"/>
              <a:t>driver</a:t>
            </a:r>
            <a:r>
              <a:rPr lang="id-ID" sz="2800" i="1" dirty="0" smtClean="0"/>
              <a:t> </a:t>
            </a:r>
            <a:r>
              <a:rPr lang="id-ID" sz="2800" dirty="0" smtClean="0"/>
              <a:t>(tetapi penyebab nyata dan penggerak)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IT can change the way businesses compete.</a:t>
            </a:r>
          </a:p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strategic information system </a:t>
            </a:r>
            <a:r>
              <a:rPr lang="en-US" sz="2800" dirty="0" smtClean="0"/>
              <a:t>is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Any kind of information system </a:t>
            </a:r>
          </a:p>
          <a:p>
            <a:pPr lvl="1" eaLnBrk="1" hangingPunct="1">
              <a:defRPr/>
            </a:pPr>
            <a:r>
              <a:rPr lang="en-US" dirty="0" smtClean="0"/>
              <a:t>That uses IT to help an organization</a:t>
            </a:r>
            <a:r>
              <a:rPr lang="id-ID" dirty="0" smtClean="0"/>
              <a:t>, sehingga :</a:t>
            </a:r>
            <a:endParaRPr lang="en-US" dirty="0" smtClean="0"/>
          </a:p>
          <a:p>
            <a:pPr lvl="2" eaLnBrk="1" hangingPunct="1">
              <a:defRPr/>
            </a:pPr>
            <a:r>
              <a:rPr lang="id-ID" sz="2800" dirty="0" smtClean="0"/>
              <a:t>Mendapatkan</a:t>
            </a:r>
            <a:r>
              <a:rPr lang="en-US" sz="2800" dirty="0" smtClean="0"/>
              <a:t> a competitive advantage</a:t>
            </a:r>
          </a:p>
          <a:p>
            <a:pPr lvl="2" eaLnBrk="1" hangingPunct="1">
              <a:defRPr/>
            </a:pPr>
            <a:r>
              <a:rPr lang="id-ID" sz="2800" dirty="0" smtClean="0"/>
              <a:t>Mengurangi </a:t>
            </a:r>
            <a:r>
              <a:rPr lang="en-US" sz="2800" dirty="0" smtClean="0"/>
              <a:t> a competitive disadvantage</a:t>
            </a:r>
            <a:r>
              <a:rPr lang="id-ID" sz="2800" i="1" dirty="0" smtClean="0"/>
              <a:t>/kerugian</a:t>
            </a:r>
            <a:endParaRPr lang="en-US" sz="2800" i="1" dirty="0" smtClean="0"/>
          </a:p>
          <a:p>
            <a:pPr lvl="2" eaLnBrk="1" hangingPunct="1">
              <a:defRPr/>
            </a:pPr>
            <a:r>
              <a:rPr lang="id-ID" sz="2800" dirty="0" smtClean="0"/>
              <a:t>Mewujudkan tujuan  strategis </a:t>
            </a:r>
            <a:r>
              <a:rPr lang="id-ID" sz="2800" dirty="0"/>
              <a:t>perusahaan lainnya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4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ABEF1274-8376-4C6B-BBE1-5EB67C82A405}" type="slidenum">
              <a:rPr lang="en-US" smtClean="0">
                <a:solidFill>
                  <a:srgbClr val="F5E7AB"/>
                </a:solidFill>
              </a:rPr>
              <a:pPr eaLnBrk="1" hangingPunct="1"/>
              <a:t>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Competitive Forces and Strategies</a:t>
            </a:r>
            <a:r>
              <a:rPr lang="id-ID" b="1" dirty="0">
                <a:solidFill>
                  <a:srgbClr val="FF0000"/>
                </a:solidFill>
              </a:rPr>
              <a:t> (</a:t>
            </a:r>
            <a:r>
              <a:rPr lang="id-ID" sz="2700" b="1" dirty="0">
                <a:solidFill>
                  <a:srgbClr val="FF0000"/>
                </a:solidFill>
              </a:rPr>
              <a:t>Streategis dan kemampuan kompetitive</a:t>
            </a:r>
            <a:r>
              <a:rPr lang="id-ID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2" name="Picture 6" descr="obr43559_02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7865"/>
            <a:ext cx="8414104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F82FB483-8BEB-4807-A17A-3228C1D3190B}" type="slidenum">
              <a:rPr lang="en-US" smtClean="0">
                <a:solidFill>
                  <a:srgbClr val="F5E7AB"/>
                </a:solidFill>
              </a:rPr>
              <a:pPr eaLnBrk="1" hangingPunct="1"/>
              <a:t>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Competitive Forces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dirty="0" smtClean="0"/>
              <a:t>Jika </a:t>
            </a:r>
            <a:r>
              <a:rPr lang="id-ID" sz="2800" dirty="0"/>
              <a:t>bisnis ingin berhasil harus mengembangkan strategi untuk melawan </a:t>
            </a:r>
            <a:r>
              <a:rPr lang="id-ID" sz="2800" dirty="0" smtClean="0"/>
              <a:t>kekuatan-kekuatan berikut : </a:t>
            </a:r>
            <a:r>
              <a:rPr lang="en-US" sz="2800" dirty="0" smtClean="0"/>
              <a:t>strategies to counter these forces:</a:t>
            </a:r>
          </a:p>
          <a:p>
            <a:pPr lvl="1" eaLnBrk="1" hangingPunct="1">
              <a:defRPr/>
            </a:pPr>
            <a:r>
              <a:rPr lang="id-ID" dirty="0"/>
              <a:t>dari pesaing dalam industri </a:t>
            </a:r>
            <a:endParaRPr lang="id-ID" dirty="0" smtClean="0"/>
          </a:p>
          <a:p>
            <a:pPr lvl="1" eaLnBrk="1" hangingPunct="1">
              <a:defRPr/>
            </a:pPr>
            <a:r>
              <a:rPr lang="id-ID" dirty="0" smtClean="0"/>
              <a:t>Ancaman </a:t>
            </a:r>
            <a:r>
              <a:rPr lang="id-ID" dirty="0"/>
              <a:t>pendatang baru ke dalam industri dan pasar yang</a:t>
            </a:r>
            <a:endParaRPr lang="en-US" dirty="0" smtClean="0"/>
          </a:p>
          <a:p>
            <a:pPr lvl="1" eaLnBrk="1" hangingPunct="1">
              <a:defRPr/>
            </a:pPr>
            <a:r>
              <a:rPr lang="id-ID" dirty="0" smtClean="0"/>
              <a:t>Ancaman </a:t>
            </a:r>
            <a:r>
              <a:rPr lang="id-ID" dirty="0"/>
              <a:t>produk pengganti yang mungkin </a:t>
            </a:r>
            <a:endParaRPr lang="id-ID" dirty="0" smtClean="0"/>
          </a:p>
          <a:p>
            <a:pPr lvl="1" eaLnBrk="1" hangingPunct="1">
              <a:defRPr/>
            </a:pPr>
            <a:r>
              <a:rPr lang="id-ID" dirty="0" smtClean="0"/>
              <a:t>menangkap </a:t>
            </a:r>
            <a:r>
              <a:rPr lang="id-ID" dirty="0"/>
              <a:t>pangsa </a:t>
            </a:r>
            <a:r>
              <a:rPr lang="id-ID" dirty="0" smtClean="0"/>
              <a:t>pasar</a:t>
            </a:r>
          </a:p>
          <a:p>
            <a:pPr lvl="1">
              <a:defRPr/>
            </a:pPr>
            <a:r>
              <a:rPr lang="en-US" dirty="0"/>
              <a:t>Bargaining</a:t>
            </a:r>
            <a:r>
              <a:rPr lang="id-ID" dirty="0"/>
              <a:t>/tawar</a:t>
            </a:r>
            <a:r>
              <a:rPr lang="en-US" dirty="0"/>
              <a:t> power of customers</a:t>
            </a:r>
            <a:endParaRPr lang="id-ID" dirty="0"/>
          </a:p>
          <a:p>
            <a:pPr marL="704370" indent="-302897">
              <a:defRPr/>
            </a:pPr>
            <a:r>
              <a:rPr lang="en-US" sz="2800" dirty="0" smtClean="0"/>
              <a:t>Bargaining</a:t>
            </a:r>
            <a:r>
              <a:rPr lang="id-ID" sz="2800" dirty="0" smtClean="0"/>
              <a:t>/tawar </a:t>
            </a:r>
            <a:r>
              <a:rPr lang="en-US" sz="2800" dirty="0" smtClean="0"/>
              <a:t>power </a:t>
            </a:r>
            <a:r>
              <a:rPr lang="en-US" sz="2800" dirty="0"/>
              <a:t>of </a:t>
            </a:r>
            <a:r>
              <a:rPr lang="en-US" sz="2800" dirty="0" smtClean="0"/>
              <a:t>suppliers</a:t>
            </a:r>
          </a:p>
        </p:txBody>
      </p:sp>
    </p:spTree>
    <p:extLst>
      <p:ext uri="{BB962C8B-B14F-4D97-AF65-F5344CB8AC3E}">
        <p14:creationId xmlns:p14="http://schemas.microsoft.com/office/powerpoint/2010/main" val="41739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66E11260-33D0-4200-977C-1344091BEDC0}" type="slidenum">
              <a:rPr lang="en-US" smtClean="0">
                <a:solidFill>
                  <a:srgbClr val="F5E7AB"/>
                </a:solidFill>
              </a:rPr>
              <a:pPr eaLnBrk="1" hangingPunct="1"/>
              <a:t>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Five Competitive Strategies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Cost Leadership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Become low-cost producers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Help suppliers or customers reduce</a:t>
            </a:r>
            <a:r>
              <a:rPr lang="id-ID" dirty="0" smtClean="0"/>
              <a:t>/</a:t>
            </a:r>
            <a:r>
              <a:rPr lang="id-ID" i="1" dirty="0" smtClean="0"/>
              <a:t>mengurangi</a:t>
            </a:r>
            <a:r>
              <a:rPr lang="en-US" dirty="0" smtClean="0"/>
              <a:t>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 cost to competitors</a:t>
            </a:r>
            <a:r>
              <a:rPr lang="id-ID" i="1" dirty="0" smtClean="0"/>
              <a:t>/pesaing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Example, Priceline uses online seller bidding so buyer sets the price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Differentiation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Mengembangkan cara untuk membedakan produk perusahaan dari para pesaing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Dapat fokus pada segmen tertentu atau niche pasar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Contoh, Moen menggunakan desain pelanggan online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Example, Moen uses online customer design</a:t>
            </a:r>
          </a:p>
        </p:txBody>
      </p:sp>
    </p:spTree>
    <p:extLst>
      <p:ext uri="{BB962C8B-B14F-4D97-AF65-F5344CB8AC3E}">
        <p14:creationId xmlns:p14="http://schemas.microsoft.com/office/powerpoint/2010/main" val="29669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D7B0E5AA-FB74-4702-8D10-55F159C750B9}" type="slidenum">
              <a:rPr lang="en-US" smtClean="0">
                <a:solidFill>
                  <a:srgbClr val="F5E7AB"/>
                </a:solidFill>
              </a:rPr>
              <a:pPr eaLnBrk="1" hangingPunct="1"/>
              <a:t>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Competitive Strategies </a:t>
            </a:r>
            <a:r>
              <a:rPr lang="en-US" sz="3600" b="1" i="1" dirty="0">
                <a:solidFill>
                  <a:srgbClr val="FF0000"/>
                </a:solidFill>
              </a:rPr>
              <a:t>(cont.)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1600" cy="5007219"/>
          </a:xfrm>
        </p:spPr>
        <p:txBody>
          <a:bodyPr/>
          <a:lstStyle/>
          <a:p>
            <a:pPr marL="185738" indent="-185738" eaLnBrk="1" hangingPunct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Innovation Strategy</a:t>
            </a:r>
          </a:p>
          <a:p>
            <a:pPr marL="452438" lvl="1" eaLnBrk="1" hangingPunct="1">
              <a:lnSpc>
                <a:spcPct val="90000"/>
              </a:lnSpc>
            </a:pPr>
            <a:r>
              <a:rPr lang="en-US" sz="2200" dirty="0"/>
              <a:t>Find new ways of doing business</a:t>
            </a:r>
          </a:p>
          <a:p>
            <a:pPr marL="622300" lvl="2" indent="-185738" eaLnBrk="1" hangingPunct="1">
              <a:lnSpc>
                <a:spcPct val="90000"/>
              </a:lnSpc>
            </a:pPr>
            <a:r>
              <a:rPr lang="en-US" sz="2200" dirty="0"/>
              <a:t>Unique products or services</a:t>
            </a:r>
            <a:r>
              <a:rPr lang="id-ID" sz="2200" dirty="0"/>
              <a:t>/jasa</a:t>
            </a:r>
            <a:endParaRPr lang="en-US" sz="2200" dirty="0"/>
          </a:p>
          <a:p>
            <a:pPr marL="622300" lvl="2" indent="-185738" eaLnBrk="1" hangingPunct="1">
              <a:lnSpc>
                <a:spcPct val="90000"/>
              </a:lnSpc>
            </a:pPr>
            <a:r>
              <a:rPr lang="en-US" sz="2200" dirty="0"/>
              <a:t>Or unique markets</a:t>
            </a:r>
          </a:p>
          <a:p>
            <a:pPr marL="622300" lvl="2" indent="-185738" eaLnBrk="1" hangingPunct="1">
              <a:lnSpc>
                <a:spcPct val="90000"/>
              </a:lnSpc>
            </a:pPr>
            <a:r>
              <a:rPr lang="en-US" sz="2200" dirty="0"/>
              <a:t>Radical changes to business processes to </a:t>
            </a:r>
            <a:r>
              <a:rPr lang="id-ID" sz="2200" dirty="0"/>
              <a:t>mengubah struktur dasar industri</a:t>
            </a:r>
            <a:endParaRPr lang="en-US" sz="2200" dirty="0"/>
          </a:p>
          <a:p>
            <a:pPr marL="452438" lvl="1" eaLnBrk="1" hangingPunct="1">
              <a:lnSpc>
                <a:spcPct val="90000"/>
              </a:lnSpc>
            </a:pPr>
            <a:r>
              <a:rPr lang="en-US" sz="2200" dirty="0"/>
              <a:t>Example, Amazon </a:t>
            </a:r>
            <a:r>
              <a:rPr lang="id-ID" sz="2200" dirty="0"/>
              <a:t>menggunakan online penuh-sistem layanan   pelanggan</a:t>
            </a:r>
            <a:endParaRPr lang="en-US" sz="2200" dirty="0"/>
          </a:p>
          <a:p>
            <a:pPr marL="185738" indent="-185738" eaLnBrk="1" hangingPunct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Growth Strategy</a:t>
            </a:r>
          </a:p>
          <a:p>
            <a:pPr marL="623888" lvl="1" eaLnBrk="1" hangingPunct="1">
              <a:lnSpc>
                <a:spcPct val="90000"/>
              </a:lnSpc>
            </a:pPr>
            <a:r>
              <a:rPr lang="en-US" sz="2200" dirty="0"/>
              <a:t>Expand company’s capacity to produce</a:t>
            </a:r>
            <a:r>
              <a:rPr lang="id-ID" sz="2200" dirty="0"/>
              <a:t> (</a:t>
            </a:r>
            <a:r>
              <a:rPr lang="id-ID" sz="2200" i="1" dirty="0"/>
              <a:t>Memperluas kapasitas perusahaan untuk memproduksi)</a:t>
            </a:r>
            <a:endParaRPr lang="en-US" sz="2200" i="1" dirty="0"/>
          </a:p>
          <a:p>
            <a:pPr marL="623888" lvl="1" eaLnBrk="1" hangingPunct="1">
              <a:lnSpc>
                <a:spcPct val="90000"/>
              </a:lnSpc>
            </a:pPr>
            <a:r>
              <a:rPr lang="en-US" sz="2200" dirty="0"/>
              <a:t>Expand into global markets</a:t>
            </a:r>
          </a:p>
          <a:p>
            <a:pPr marL="623888" lvl="1" eaLnBrk="1" hangingPunct="1">
              <a:lnSpc>
                <a:spcPct val="90000"/>
              </a:lnSpc>
            </a:pPr>
            <a:r>
              <a:rPr lang="en-US" sz="2200" dirty="0"/>
              <a:t>Diversify into new products or services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Example, Wal-Mart </a:t>
            </a:r>
            <a:r>
              <a:rPr lang="id-ID" sz="2200" dirty="0"/>
              <a:t>menggunakan pemesanan barang melalui pelacakan satelit global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65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2-</a:t>
            </a:r>
            <a:fld id="{34ECB757-CE41-4551-8652-2EE5B7002124}" type="slidenum">
              <a:rPr lang="en-US" smtClean="0">
                <a:solidFill>
                  <a:srgbClr val="F5E7AB"/>
                </a:solidFill>
              </a:rPr>
              <a:pPr eaLnBrk="1" hangingPunct="1"/>
              <a:t>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Competitive strategies </a:t>
            </a:r>
            <a:r>
              <a:rPr lang="en-US" sz="3600" b="1" i="1" dirty="0">
                <a:solidFill>
                  <a:srgbClr val="FF0000"/>
                </a:solidFill>
              </a:rPr>
              <a:t>(cont.)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Alliance Strategy</a:t>
            </a:r>
          </a:p>
          <a:p>
            <a:pPr lvl="1" eaLnBrk="1" hangingPunct="1"/>
            <a:r>
              <a:rPr lang="id-ID" dirty="0" smtClean="0"/>
              <a:t> Menetapkan hubungan </a:t>
            </a:r>
            <a:r>
              <a:rPr lang="en-US" dirty="0" smtClean="0"/>
              <a:t>and alliances with</a:t>
            </a:r>
            <a:r>
              <a:rPr lang="id-ID" dirty="0" smtClean="0"/>
              <a:t> :</a:t>
            </a:r>
            <a:endParaRPr lang="en-US" dirty="0" smtClean="0"/>
          </a:p>
          <a:p>
            <a:pPr lvl="2" eaLnBrk="1" hangingPunct="1"/>
            <a:r>
              <a:rPr lang="en-US" dirty="0" smtClean="0"/>
              <a:t>Customers, suppliers, competitors, consultants and other companies</a:t>
            </a:r>
          </a:p>
          <a:p>
            <a:pPr lvl="1" eaLnBrk="1" hangingPunct="1"/>
            <a:r>
              <a:rPr lang="en-US" dirty="0" smtClean="0"/>
              <a:t>Includes mergers, acquisitions, joint ventures, virtual companies</a:t>
            </a:r>
          </a:p>
          <a:p>
            <a:pPr lvl="1" eaLnBrk="1" hangingPunct="1"/>
            <a:r>
              <a:rPr lang="en-US" dirty="0" smtClean="0"/>
              <a:t>Example, Wal-Mart uses automatic inventory replenishment by supplier</a:t>
            </a:r>
            <a:r>
              <a:rPr lang="id-ID" dirty="0" smtClean="0"/>
              <a:t> </a:t>
            </a:r>
            <a:r>
              <a:rPr lang="id-ID" i="1" dirty="0" smtClean="0"/>
              <a:t>(pengisian persediaan otomatis oleh pemasok)</a:t>
            </a:r>
            <a:endParaRPr lang="en-US" i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24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1479</Words>
  <Application>Microsoft Office PowerPoint</Application>
  <PresentationFormat>On-screen Show (4:3)</PresentationFormat>
  <Paragraphs>247</Paragraphs>
  <Slides>34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DASAR SISTEM INFORMASI</vt:lpstr>
      <vt:lpstr>PowerPoint Presentation</vt:lpstr>
      <vt:lpstr>Learning  Outcomes</vt:lpstr>
      <vt:lpstr>Strategic IT</vt:lpstr>
      <vt:lpstr>Competitive Forces and Strategies (Streategis dan kemampuan kompetitive)</vt:lpstr>
      <vt:lpstr>Competitive Forces</vt:lpstr>
      <vt:lpstr>Five Competitive Strategies</vt:lpstr>
      <vt:lpstr>Competitive Strategies (cont.)</vt:lpstr>
      <vt:lpstr>Competitive strategies (cont.)</vt:lpstr>
      <vt:lpstr>Using these strategies</vt:lpstr>
      <vt:lpstr>Using IT for these strategies</vt:lpstr>
      <vt:lpstr>Other competitive strategies</vt:lpstr>
      <vt:lpstr>Other competitive strategies (cont.)</vt:lpstr>
      <vt:lpstr>Customer-focused business  (Berfokus pada pelanggan bisnis)</vt:lpstr>
      <vt:lpstr>How can we provide customer value? (Bagaimana kita bisa memberikan nilai pelanggan)</vt:lpstr>
      <vt:lpstr>Building customer value using the Internet</vt:lpstr>
      <vt:lpstr>Value Chain</vt:lpstr>
      <vt:lpstr>Using IS in the value chain</vt:lpstr>
      <vt:lpstr>Business Process Reengineering</vt:lpstr>
      <vt:lpstr>How BPR differs from business improvement</vt:lpstr>
      <vt:lpstr>A cross-functional process</vt:lpstr>
      <vt:lpstr>Reengineering order management</vt:lpstr>
      <vt:lpstr>Agility</vt:lpstr>
      <vt:lpstr>Four strategies for agility</vt:lpstr>
      <vt:lpstr>How IT helps a company be agile</vt:lpstr>
      <vt:lpstr>Virtual Company</vt:lpstr>
      <vt:lpstr>A virtual company</vt:lpstr>
      <vt:lpstr>Strategies of virtual companies</vt:lpstr>
      <vt:lpstr>Knowledge Creation</vt:lpstr>
      <vt:lpstr>Two kinds of knowledge</vt:lpstr>
      <vt:lpstr>Knowledge issues</vt:lpstr>
      <vt:lpstr>Knowledge management techniques</vt:lpstr>
      <vt:lpstr>Knowledge management systems (KMS)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256</cp:revision>
  <dcterms:created xsi:type="dcterms:W3CDTF">2010-08-24T06:47:44Z</dcterms:created>
  <dcterms:modified xsi:type="dcterms:W3CDTF">2017-10-01T14:21:43Z</dcterms:modified>
</cp:coreProperties>
</file>