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88" r:id="rId2"/>
    <p:sldId id="389" r:id="rId3"/>
    <p:sldId id="427" r:id="rId4"/>
    <p:sldId id="434" r:id="rId5"/>
    <p:sldId id="435" r:id="rId6"/>
    <p:sldId id="436" r:id="rId7"/>
    <p:sldId id="437" r:id="rId8"/>
    <p:sldId id="438" r:id="rId9"/>
    <p:sldId id="429" r:id="rId10"/>
    <p:sldId id="439" r:id="rId11"/>
    <p:sldId id="440" r:id="rId12"/>
    <p:sldId id="441" r:id="rId13"/>
    <p:sldId id="442" r:id="rId14"/>
    <p:sldId id="430" r:id="rId15"/>
    <p:sldId id="443" r:id="rId16"/>
    <p:sldId id="444" r:id="rId17"/>
    <p:sldId id="445" r:id="rId18"/>
    <p:sldId id="446" r:id="rId19"/>
    <p:sldId id="43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72" d="100"/>
          <a:sy n="72" d="100"/>
        </p:scale>
        <p:origin x="-1266" y="19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AD401D-C29A-4928-88E1-427A39D3C18A}" type="datetimeFigureOut">
              <a:rPr lang="id-ID" smtClean="0"/>
              <a:t>02/10/2017</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CFD104-B2A3-424E-B3F4-1DFCA91EAA4B}" type="slidenum">
              <a:rPr lang="id-ID" smtClean="0"/>
              <a:t>‹#›</a:t>
            </a:fld>
            <a:endParaRPr lang="id-ID"/>
          </a:p>
        </p:txBody>
      </p:sp>
    </p:spTree>
    <p:extLst>
      <p:ext uri="{BB962C8B-B14F-4D97-AF65-F5344CB8AC3E}">
        <p14:creationId xmlns:p14="http://schemas.microsoft.com/office/powerpoint/2010/main" val="657911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A048E5B-BD9A-4C0B-B552-4469974D48FE}" type="datetimeFigureOut">
              <a:rPr lang="id-ID"/>
              <a:pPr>
                <a:defRPr/>
              </a:pPr>
              <a:t>02/10/2017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339B845-4BC6-43F6-B113-E03B24E0C7AB}" type="slidenum">
              <a:rPr lang="id-ID" altLang="id-ID"/>
              <a:pPr/>
              <a:t>‹#›</a:t>
            </a:fld>
            <a:endParaRPr lang="id-ID" altLang="id-ID"/>
          </a:p>
        </p:txBody>
      </p:sp>
    </p:spTree>
    <p:extLst>
      <p:ext uri="{BB962C8B-B14F-4D97-AF65-F5344CB8AC3E}">
        <p14:creationId xmlns:p14="http://schemas.microsoft.com/office/powerpoint/2010/main" val="3413082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101859" y="0"/>
            <a:ext cx="9347717"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101859" y="228600"/>
            <a:ext cx="9347718" cy="699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2971799" y="1524000"/>
            <a:ext cx="6274059" cy="2076451"/>
          </a:xfrm>
        </p:spPr>
        <p:txBody>
          <a:bodyPr/>
          <a:lstStyle>
            <a:lvl1pPr>
              <a:defRPr>
                <a:solidFill>
                  <a:schemeClr val="bg1"/>
                </a:solidFill>
              </a:defRPr>
            </a:lvl1pPr>
          </a:lstStyle>
          <a:p>
            <a:r>
              <a:rPr lang="en-US" dirty="0" smtClean="0"/>
              <a:t>Click here to Edit</a:t>
            </a:r>
            <a:endParaRPr lang="en-US" dirty="0"/>
          </a:p>
        </p:txBody>
      </p:sp>
      <p:sp>
        <p:nvSpPr>
          <p:cNvPr id="3" name="Subtitle 2"/>
          <p:cNvSpPr>
            <a:spLocks noGrp="1"/>
          </p:cNvSpPr>
          <p:nvPr>
            <p:ph type="subTitle" idx="1" hasCustomPrompt="1"/>
          </p:nvPr>
        </p:nvSpPr>
        <p:spPr>
          <a:xfrm>
            <a:off x="2971798" y="3657600"/>
            <a:ext cx="6274060" cy="1524000"/>
          </a:xfrm>
        </p:spPr>
        <p:txBody>
          <a:bodyPr/>
          <a:lstStyle>
            <a:lvl1pPr marL="0" indent="0" algn="ctr" eaLnBrk="1" hangingPunct="1">
              <a:buNone/>
              <a:defRPr sz="2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here to edit </a:t>
            </a:r>
            <a:r>
              <a:rPr lang="en-US" dirty="0" err="1" smtClean="0"/>
              <a:t>Pokok</a:t>
            </a:r>
            <a:r>
              <a:rPr lang="en-US" dirty="0" smtClean="0"/>
              <a:t> </a:t>
            </a:r>
            <a:r>
              <a:rPr lang="en-US" dirty="0" err="1" smtClean="0"/>
              <a:t>Bahasan</a:t>
            </a:r>
            <a:r>
              <a:rPr lang="en-US" dirty="0" smtClean="0"/>
              <a:t/>
            </a:r>
            <a:br>
              <a:rPr lang="en-US" dirty="0" smtClean="0"/>
            </a:br>
            <a:r>
              <a:rPr lang="en-US" dirty="0" smtClean="0"/>
              <a:t>Click here to edit </a:t>
            </a:r>
            <a:r>
              <a:rPr lang="en-US" dirty="0" err="1" smtClean="0"/>
              <a:t>Pertemuan</a:t>
            </a:r>
            <a:r>
              <a:rPr lang="en-US" dirty="0" smtClean="0"/>
              <a:t/>
            </a:r>
            <a:br>
              <a:rPr lang="en-US" dirty="0" smtClean="0"/>
            </a:br>
            <a:r>
              <a:rPr lang="en-US" dirty="0" smtClean="0"/>
              <a:t>Click here to edit Nama </a:t>
            </a:r>
            <a:r>
              <a:rPr lang="en-US" dirty="0" err="1" smtClean="0"/>
              <a:t>Dosen</a:t>
            </a:r>
            <a:r>
              <a:rPr lang="en-US" dirty="0" smtClean="0"/>
              <a:t/>
            </a:r>
            <a:br>
              <a:rPr lang="en-US" dirty="0" smtClean="0"/>
            </a:br>
            <a:r>
              <a:rPr lang="en-US" dirty="0" smtClean="0"/>
              <a:t>Click here to edit Nama Prodi </a:t>
            </a:r>
            <a:r>
              <a:rPr lang="en-US" dirty="0" err="1" smtClean="0"/>
              <a:t>dan</a:t>
            </a:r>
            <a:r>
              <a:rPr lang="en-US" dirty="0" smtClean="0"/>
              <a:t> </a:t>
            </a:r>
            <a:r>
              <a:rPr lang="en-US" dirty="0" err="1" smtClean="0"/>
              <a:t>Fakultas</a:t>
            </a:r>
            <a:endParaRPr lang="en-US" dirty="0" smtClean="0"/>
          </a:p>
        </p:txBody>
      </p:sp>
      <p:sp>
        <p:nvSpPr>
          <p:cNvPr id="4" name="Date Placeholder 3"/>
          <p:cNvSpPr>
            <a:spLocks noGrp="1"/>
          </p:cNvSpPr>
          <p:nvPr>
            <p:ph type="dt" sz="half" idx="10"/>
          </p:nvPr>
        </p:nvSpPr>
        <p:spPr/>
        <p:txBody>
          <a:bodyPr/>
          <a:lstStyle>
            <a:lvl1pPr>
              <a:defRPr/>
            </a:lvl1pPr>
          </a:lstStyle>
          <a:p>
            <a:pPr>
              <a:defRPr/>
            </a:pPr>
            <a:fld id="{20B2E4D6-BEB8-4E99-B8A1-7038C2F2D1BE}" type="datetime1">
              <a:rPr lang="en-US"/>
              <a:pPr>
                <a:defRPr/>
              </a:pPr>
              <a:t>10/2/2017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88144A-AE3E-4E44-A89F-B6746EC1707D}" type="slidenum">
              <a:rPr lang="en-US" altLang="id-ID"/>
              <a:pPr/>
              <a:t>‹#›</a:t>
            </a:fld>
            <a:endParaRPr lang="en-US" altLang="id-ID"/>
          </a:p>
        </p:txBody>
      </p:sp>
    </p:spTree>
    <p:extLst>
      <p:ext uri="{BB962C8B-B14F-4D97-AF65-F5344CB8AC3E}">
        <p14:creationId xmlns:p14="http://schemas.microsoft.com/office/powerpoint/2010/main" val="253187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C4FACB-1F5D-4FF9-B5CC-F194F462CCA2}" type="datetime1">
              <a:rPr lang="en-US"/>
              <a:pPr>
                <a:defRPr/>
              </a:pPr>
              <a:t>10/2/2017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29451C2-6190-4BB7-BBA8-1B23D0C40A29}" type="slidenum">
              <a:rPr lang="en-US" altLang="id-ID"/>
              <a:pPr/>
              <a:t>‹#›</a:t>
            </a:fld>
            <a:endParaRPr lang="en-US" altLang="id-ID"/>
          </a:p>
        </p:txBody>
      </p:sp>
    </p:spTree>
    <p:extLst>
      <p:ext uri="{BB962C8B-B14F-4D97-AF65-F5344CB8AC3E}">
        <p14:creationId xmlns:p14="http://schemas.microsoft.com/office/powerpoint/2010/main" val="325904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DA4BF1-3389-4F47-8435-C04CC10B9A7E}" type="datetime1">
              <a:rPr lang="en-US"/>
              <a:pPr>
                <a:defRPr/>
              </a:pPr>
              <a:t>10/2/2017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FB5C1FE-ED77-4380-AE9C-EE28AB75257F}" type="slidenum">
              <a:rPr lang="en-US" altLang="id-ID"/>
              <a:pPr/>
              <a:t>‹#›</a:t>
            </a:fld>
            <a:endParaRPr lang="en-US" altLang="id-ID"/>
          </a:p>
        </p:txBody>
      </p:sp>
    </p:spTree>
    <p:extLst>
      <p:ext uri="{BB962C8B-B14F-4D97-AF65-F5344CB8AC3E}">
        <p14:creationId xmlns:p14="http://schemas.microsoft.com/office/powerpoint/2010/main" val="54287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99A2BF8-DE4E-4DD8-93A8-819B2A8C6ED6}" type="datetime1">
              <a:rPr lang="en-US"/>
              <a:pPr>
                <a:defRPr/>
              </a:pPr>
              <a:t>10/2/2017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7C7CEFC-1327-4C24-92E5-884D19EDEC04}" type="slidenum">
              <a:rPr lang="en-US" altLang="id-ID"/>
              <a:pPr/>
              <a:t>‹#›</a:t>
            </a:fld>
            <a:endParaRPr lang="en-US" altLang="id-ID"/>
          </a:p>
        </p:txBody>
      </p:sp>
    </p:spTree>
    <p:extLst>
      <p:ext uri="{BB962C8B-B14F-4D97-AF65-F5344CB8AC3E}">
        <p14:creationId xmlns:p14="http://schemas.microsoft.com/office/powerpoint/2010/main" val="120277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31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3124200" y="2420939"/>
            <a:ext cx="3505200" cy="703262"/>
          </a:xfrm>
        </p:spPr>
        <p:txBody>
          <a:bodyPr anchor="t"/>
          <a:lstStyle>
            <a:lvl1pPr algn="l">
              <a:defRPr sz="2800" b="1" cap="all" baseline="0"/>
            </a:lvl1pPr>
          </a:lstStyle>
          <a:p>
            <a:r>
              <a:rPr lang="en-US" dirty="0" err="1" smtClean="0"/>
              <a:t>Materi</a:t>
            </a:r>
            <a:r>
              <a:rPr lang="en-US" dirty="0" smtClean="0"/>
              <a:t> </a:t>
            </a:r>
            <a:r>
              <a:rPr lang="en-US" dirty="0" err="1" smtClean="0"/>
              <a:t>Sebelum</a:t>
            </a:r>
            <a:r>
              <a:rPr lang="en-US" dirty="0" smtClean="0"/>
              <a:t> UTS</a:t>
            </a:r>
            <a:endParaRPr lang="en-US" dirty="0"/>
          </a:p>
        </p:txBody>
      </p:sp>
      <p:sp>
        <p:nvSpPr>
          <p:cNvPr id="3" name="Text Placeholder 2"/>
          <p:cNvSpPr>
            <a:spLocks noGrp="1"/>
          </p:cNvSpPr>
          <p:nvPr>
            <p:ph type="body" idx="1"/>
          </p:nvPr>
        </p:nvSpPr>
        <p:spPr>
          <a:xfrm>
            <a:off x="3733800" y="3240088"/>
            <a:ext cx="5334000" cy="2976562"/>
          </a:xfrm>
        </p:spPr>
        <p:txBody>
          <a:bodyPr anchor="t"/>
          <a:lstStyle>
            <a:lvl1pPr marL="457200" marR="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lvl="0"/>
            <a:endParaRPr lang="en-US" dirty="0" smtClean="0"/>
          </a:p>
        </p:txBody>
      </p:sp>
      <p:sp>
        <p:nvSpPr>
          <p:cNvPr id="4" name="Date Placeholder 3"/>
          <p:cNvSpPr>
            <a:spLocks noGrp="1"/>
          </p:cNvSpPr>
          <p:nvPr>
            <p:ph type="dt" sz="half" idx="10"/>
          </p:nvPr>
        </p:nvSpPr>
        <p:spPr/>
        <p:txBody>
          <a:bodyPr/>
          <a:lstStyle>
            <a:lvl1pPr>
              <a:defRPr/>
            </a:lvl1pPr>
          </a:lstStyle>
          <a:p>
            <a:pPr>
              <a:defRPr/>
            </a:pPr>
            <a:fld id="{76BEDCBD-1673-4569-B2E0-E1B7B9DEF070}" type="datetime1">
              <a:rPr lang="en-US"/>
              <a:pPr>
                <a:defRPr/>
              </a:pPr>
              <a:t>10/2/2017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4B71F4A-6D73-4342-9533-46E3ECE91550}" type="slidenum">
              <a:rPr lang="en-US" altLang="id-ID"/>
              <a:pPr/>
              <a:t>‹#›</a:t>
            </a:fld>
            <a:endParaRPr lang="en-US" altLang="id-ID"/>
          </a:p>
        </p:txBody>
      </p:sp>
    </p:spTree>
    <p:extLst>
      <p:ext uri="{BB962C8B-B14F-4D97-AF65-F5344CB8AC3E}">
        <p14:creationId xmlns:p14="http://schemas.microsoft.com/office/powerpoint/2010/main" val="204335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EA3D78E-5710-4279-9346-CA3F3FF1ADAB}" type="datetime1">
              <a:rPr lang="en-US"/>
              <a:pPr>
                <a:defRPr/>
              </a:pPr>
              <a:t>10/2/2017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57B3AD7-5558-4161-B7D2-95F8DE54CD31}" type="slidenum">
              <a:rPr lang="en-US" altLang="id-ID"/>
              <a:pPr/>
              <a:t>‹#›</a:t>
            </a:fld>
            <a:endParaRPr lang="en-US" altLang="id-ID"/>
          </a:p>
        </p:txBody>
      </p:sp>
    </p:spTree>
    <p:extLst>
      <p:ext uri="{BB962C8B-B14F-4D97-AF65-F5344CB8AC3E}">
        <p14:creationId xmlns:p14="http://schemas.microsoft.com/office/powerpoint/2010/main" val="290043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E4C036D-7F85-4604-9C31-D116ABDFBFCB}" type="datetime1">
              <a:rPr lang="en-US"/>
              <a:pPr>
                <a:defRPr/>
              </a:pPr>
              <a:t>10/2/2017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4D2A8DE-DF06-4A0A-B8B9-F0FC1DFE8718}" type="slidenum">
              <a:rPr lang="en-US" altLang="id-ID"/>
              <a:pPr/>
              <a:t>‹#›</a:t>
            </a:fld>
            <a:endParaRPr lang="en-US" altLang="id-ID"/>
          </a:p>
        </p:txBody>
      </p:sp>
    </p:spTree>
    <p:extLst>
      <p:ext uri="{BB962C8B-B14F-4D97-AF65-F5344CB8AC3E}">
        <p14:creationId xmlns:p14="http://schemas.microsoft.com/office/powerpoint/2010/main" val="41519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4B7DBD3-F138-4801-A0A6-578A3386CD18}" type="datetime1">
              <a:rPr lang="en-US"/>
              <a:pPr>
                <a:defRPr/>
              </a:pPr>
              <a:t>10/2/2017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C95B9C0-F00E-4EC1-B571-461E0CC5FB03}" type="slidenum">
              <a:rPr lang="en-US" altLang="id-ID"/>
              <a:pPr/>
              <a:t>‹#›</a:t>
            </a:fld>
            <a:endParaRPr lang="en-US" altLang="id-ID"/>
          </a:p>
        </p:txBody>
      </p:sp>
    </p:spTree>
    <p:extLst>
      <p:ext uri="{BB962C8B-B14F-4D97-AF65-F5344CB8AC3E}">
        <p14:creationId xmlns:p14="http://schemas.microsoft.com/office/powerpoint/2010/main" val="129094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131518-4759-420B-9C6C-02911BE08FB6}" type="datetime1">
              <a:rPr lang="en-US"/>
              <a:pPr>
                <a:defRPr/>
              </a:pPr>
              <a:t>10/2/2017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12046D4-C1A9-4BE2-8E11-BB51EFD99472}" type="slidenum">
              <a:rPr lang="en-US" altLang="id-ID"/>
              <a:pPr/>
              <a:t>‹#›</a:t>
            </a:fld>
            <a:endParaRPr lang="en-US" altLang="id-ID"/>
          </a:p>
        </p:txBody>
      </p:sp>
    </p:spTree>
    <p:extLst>
      <p:ext uri="{BB962C8B-B14F-4D97-AF65-F5344CB8AC3E}">
        <p14:creationId xmlns:p14="http://schemas.microsoft.com/office/powerpoint/2010/main" val="330306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524000"/>
            <a:ext cx="3008313" cy="460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9D038C-8833-4053-A8B5-3B45FC1C23E1}" type="datetime1">
              <a:rPr lang="en-US"/>
              <a:pPr>
                <a:defRPr/>
              </a:pPr>
              <a:t>10/2/2017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C0E78CF-756E-44AB-85F7-AA9B06AF3F0B}" type="slidenum">
              <a:rPr lang="en-US" altLang="id-ID"/>
              <a:pPr/>
              <a:t>‹#›</a:t>
            </a:fld>
            <a:endParaRPr lang="en-US" altLang="id-ID"/>
          </a:p>
        </p:txBody>
      </p:sp>
    </p:spTree>
    <p:extLst>
      <p:ext uri="{BB962C8B-B14F-4D97-AF65-F5344CB8AC3E}">
        <p14:creationId xmlns:p14="http://schemas.microsoft.com/office/powerpoint/2010/main" val="283558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D3C4F4-CD15-4E8C-A7EE-9212E377943D}" type="datetime1">
              <a:rPr lang="en-US"/>
              <a:pPr>
                <a:defRPr/>
              </a:pPr>
              <a:t>10/2/2017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CD5ABA6-7761-4D95-A1CD-8F9B19CA4E34}" type="slidenum">
              <a:rPr lang="en-US" altLang="id-ID"/>
              <a:pPr/>
              <a:t>‹#›</a:t>
            </a:fld>
            <a:endParaRPr lang="en-US" altLang="id-ID"/>
          </a:p>
        </p:txBody>
      </p:sp>
    </p:spTree>
    <p:extLst>
      <p:ext uri="{BB962C8B-B14F-4D97-AF65-F5344CB8AC3E}">
        <p14:creationId xmlns:p14="http://schemas.microsoft.com/office/powerpoint/2010/main" val="403229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611F90-EFA5-425A-83D0-AD67BBCB8FFB}" type="datetime1">
              <a:rPr lang="en-US"/>
              <a:pPr>
                <a:defRPr/>
              </a:pPr>
              <a:t>10/2/2017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BBC9BDE8-EFE1-4D93-AB31-5E7BCFE0330D}" type="slidenum">
              <a:rPr lang="en-US" altLang="id-ID"/>
              <a:pPr/>
              <a:t>‹#›</a:t>
            </a:fld>
            <a:endParaRPr lang="en-US" altLang="id-ID"/>
          </a:p>
        </p:txBody>
      </p:sp>
      <p:pic>
        <p:nvPicPr>
          <p:cNvPr id="7" name="Picture 2" descr="C:\Users\arsil\Desktop\Smartcreative2.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1447800"/>
            <a:ext cx="6274059" cy="2076451"/>
          </a:xfrm>
        </p:spPr>
        <p:txBody>
          <a:bodyPr/>
          <a:lstStyle/>
          <a:p>
            <a:r>
              <a:rPr lang="id-ID" dirty="0" smtClean="0"/>
              <a:t>DASAR SISTEM INFORMASI</a:t>
            </a:r>
            <a:endParaRPr lang="id-ID" dirty="0"/>
          </a:p>
        </p:txBody>
      </p:sp>
      <p:sp>
        <p:nvSpPr>
          <p:cNvPr id="3" name="Subtitle 2"/>
          <p:cNvSpPr>
            <a:spLocks noGrp="1"/>
          </p:cNvSpPr>
          <p:nvPr>
            <p:ph type="subTitle" idx="1"/>
          </p:nvPr>
        </p:nvSpPr>
        <p:spPr>
          <a:xfrm>
            <a:off x="2946140" y="3657600"/>
            <a:ext cx="6274060" cy="1524000"/>
          </a:xfrm>
        </p:spPr>
        <p:txBody>
          <a:bodyPr/>
          <a:lstStyle/>
          <a:p>
            <a:r>
              <a:rPr lang="en-US" sz="2800" dirty="0" err="1" smtClean="0"/>
              <a:t>Dosen</a:t>
            </a:r>
            <a:r>
              <a:rPr lang="en-US" sz="2800" dirty="0" smtClean="0"/>
              <a:t> </a:t>
            </a:r>
            <a:r>
              <a:rPr lang="en-US" sz="2800" dirty="0" err="1"/>
              <a:t>Pengampu</a:t>
            </a:r>
            <a:r>
              <a:rPr lang="id-ID" sz="2800" dirty="0"/>
              <a:t> </a:t>
            </a:r>
            <a:r>
              <a:rPr lang="en-US" sz="2800" dirty="0"/>
              <a:t>: </a:t>
            </a:r>
            <a:r>
              <a:rPr lang="id-ID" sz="2800" dirty="0"/>
              <a:t>KARTINI S.Kom.,MMSI</a:t>
            </a:r>
            <a:endParaRPr lang="en-US" sz="2800" dirty="0"/>
          </a:p>
          <a:p>
            <a:r>
              <a:rPr lang="en-US" sz="2800" dirty="0"/>
              <a:t>Prodi </a:t>
            </a:r>
            <a:r>
              <a:rPr lang="en-US" sz="2800" dirty="0" err="1"/>
              <a:t>Sistem</a:t>
            </a:r>
            <a:r>
              <a:rPr lang="en-US" sz="2800" dirty="0"/>
              <a:t> </a:t>
            </a:r>
            <a:r>
              <a:rPr lang="en-US" sz="2800" dirty="0" err="1"/>
              <a:t>Informasi</a:t>
            </a:r>
            <a:r>
              <a:rPr lang="en-US" sz="2800" dirty="0"/>
              <a:t> - </a:t>
            </a:r>
            <a:r>
              <a:rPr lang="en-US" sz="2800" dirty="0" err="1"/>
              <a:t>Fakultas</a:t>
            </a:r>
            <a:r>
              <a:rPr lang="en-US" sz="2800" dirty="0"/>
              <a:t> </a:t>
            </a:r>
            <a:r>
              <a:rPr lang="en-US" sz="2800" dirty="0" err="1"/>
              <a:t>Ilmu</a:t>
            </a:r>
            <a:r>
              <a:rPr lang="en-US" sz="2800" dirty="0"/>
              <a:t> </a:t>
            </a:r>
            <a:r>
              <a:rPr lang="en-US" sz="2800" dirty="0" err="1" smtClean="0"/>
              <a:t>Komputer</a:t>
            </a:r>
            <a:endParaRPr lang="en-US" sz="2800" dirty="0"/>
          </a:p>
        </p:txBody>
      </p:sp>
    </p:spTree>
    <p:extLst>
      <p:ext uri="{BB962C8B-B14F-4D97-AF65-F5344CB8AC3E}">
        <p14:creationId xmlns:p14="http://schemas.microsoft.com/office/powerpoint/2010/main" val="2582552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09AF2DB5-3E14-4B47-AB0B-4AD6D45435AA}" type="slidenum">
              <a:rPr lang="en-US" smtClean="0">
                <a:solidFill>
                  <a:srgbClr val="F5E7AB"/>
                </a:solidFill>
              </a:rPr>
              <a:pPr eaLnBrk="1" hangingPunct="1"/>
              <a:t>10</a:t>
            </a:fld>
            <a:endParaRPr lang="en-US" smtClean="0">
              <a:solidFill>
                <a:srgbClr val="F5E7AB"/>
              </a:solidFill>
            </a:endParaRPr>
          </a:p>
        </p:txBody>
      </p:sp>
      <p:sp>
        <p:nvSpPr>
          <p:cNvPr id="26627" name="Rectangle 2"/>
          <p:cNvSpPr>
            <a:spLocks noGrp="1" noChangeArrowheads="1"/>
          </p:cNvSpPr>
          <p:nvPr>
            <p:ph type="title"/>
          </p:nvPr>
        </p:nvSpPr>
        <p:spPr>
          <a:xfrm>
            <a:off x="228600" y="609600"/>
            <a:ext cx="8229600" cy="1143000"/>
          </a:xfrm>
        </p:spPr>
        <p:txBody>
          <a:bodyPr/>
          <a:lstStyle/>
          <a:p>
            <a:pPr eaLnBrk="1" hangingPunct="1"/>
            <a:r>
              <a:rPr lang="en-US" sz="3200" b="1" dirty="0">
                <a:solidFill>
                  <a:srgbClr val="FF0000"/>
                </a:solidFill>
              </a:rPr>
              <a:t>Case 2: The U.S. Department of Commerce</a:t>
            </a:r>
            <a:br>
              <a:rPr lang="en-US" sz="3200" b="1" dirty="0">
                <a:solidFill>
                  <a:srgbClr val="FF0000"/>
                </a:solidFill>
              </a:rPr>
            </a:br>
            <a:r>
              <a:rPr lang="en-US" sz="3200" b="1" dirty="0">
                <a:solidFill>
                  <a:srgbClr val="FF0000"/>
                </a:solidFill>
              </a:rPr>
              <a:t>Using IT to tap experts’ know-how</a:t>
            </a:r>
          </a:p>
        </p:txBody>
      </p:sp>
      <p:sp>
        <p:nvSpPr>
          <p:cNvPr id="26628" name="Rectangle 3"/>
          <p:cNvSpPr>
            <a:spLocks noGrp="1" noChangeArrowheads="1"/>
          </p:cNvSpPr>
          <p:nvPr>
            <p:ph type="body" idx="1"/>
          </p:nvPr>
        </p:nvSpPr>
        <p:spPr>
          <a:xfrm>
            <a:off x="457200" y="1905000"/>
            <a:ext cx="8229600" cy="4221163"/>
          </a:xfrm>
        </p:spPr>
        <p:txBody>
          <a:bodyPr/>
          <a:lstStyle/>
          <a:p>
            <a:pPr eaLnBrk="1" hangingPunct="1"/>
            <a:r>
              <a:rPr lang="en-US" dirty="0" smtClean="0"/>
              <a:t>DOC uses DOC Insider to offer advice about how to do business abroad</a:t>
            </a:r>
          </a:p>
          <a:p>
            <a:pPr eaLnBrk="1" hangingPunct="1"/>
            <a:r>
              <a:rPr lang="en-US" dirty="0" err="1" smtClean="0"/>
              <a:t>AskMe</a:t>
            </a:r>
            <a:r>
              <a:rPr lang="en-US" dirty="0" smtClean="0"/>
              <a:t> system includes:</a:t>
            </a:r>
          </a:p>
          <a:p>
            <a:pPr lvl="1" eaLnBrk="1" hangingPunct="1"/>
            <a:r>
              <a:rPr lang="en-US" dirty="0" smtClean="0"/>
              <a:t>Automated best practices</a:t>
            </a:r>
          </a:p>
          <a:p>
            <a:pPr lvl="1" eaLnBrk="1" hangingPunct="1"/>
            <a:r>
              <a:rPr lang="en-US" dirty="0" smtClean="0"/>
              <a:t>Automatic experts’ profile creation</a:t>
            </a:r>
          </a:p>
          <a:p>
            <a:pPr lvl="1" eaLnBrk="1" hangingPunct="1"/>
            <a:r>
              <a:rPr lang="en-US" dirty="0" smtClean="0"/>
              <a:t>Methods for accessing and delivering knowledge</a:t>
            </a:r>
          </a:p>
          <a:p>
            <a:pPr lvl="1" eaLnBrk="1" hangingPunct="1"/>
            <a:r>
              <a:rPr lang="en-US" dirty="0" smtClean="0"/>
              <a:t>Real-time collaborative services</a:t>
            </a:r>
          </a:p>
          <a:p>
            <a:pPr lvl="1" eaLnBrk="1" hangingPunct="1"/>
            <a:r>
              <a:rPr lang="en-US" dirty="0" smtClean="0"/>
              <a:t>Analytic capabilities</a:t>
            </a:r>
          </a:p>
          <a:p>
            <a:pPr lvl="1" eaLnBrk="1" hangingPunct="1"/>
            <a:endParaRPr lang="en-US" dirty="0" smtClean="0"/>
          </a:p>
        </p:txBody>
      </p:sp>
    </p:spTree>
    <p:extLst>
      <p:ext uri="{BB962C8B-B14F-4D97-AF65-F5344CB8AC3E}">
        <p14:creationId xmlns:p14="http://schemas.microsoft.com/office/powerpoint/2010/main" val="2802741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C0EE3E31-6C67-433D-9C1D-C20FDB4E7D34}" type="slidenum">
              <a:rPr lang="en-US" smtClean="0">
                <a:solidFill>
                  <a:srgbClr val="F5E7AB"/>
                </a:solidFill>
              </a:rPr>
              <a:pPr eaLnBrk="1" hangingPunct="1"/>
              <a:t>11</a:t>
            </a:fld>
            <a:endParaRPr lang="en-US" smtClean="0">
              <a:solidFill>
                <a:srgbClr val="F5E7AB"/>
              </a:solidFill>
            </a:endParaRPr>
          </a:p>
        </p:txBody>
      </p:sp>
      <p:sp>
        <p:nvSpPr>
          <p:cNvPr id="27651" name="Rectangle 2"/>
          <p:cNvSpPr>
            <a:spLocks noGrp="1" noChangeArrowheads="1"/>
          </p:cNvSpPr>
          <p:nvPr>
            <p:ph type="title"/>
          </p:nvPr>
        </p:nvSpPr>
        <p:spPr>
          <a:xfrm>
            <a:off x="152400" y="533400"/>
            <a:ext cx="8229600" cy="1143000"/>
          </a:xfrm>
        </p:spPr>
        <p:txBody>
          <a:bodyPr/>
          <a:lstStyle/>
          <a:p>
            <a:pPr eaLnBrk="1" hangingPunct="1"/>
            <a:r>
              <a:rPr lang="en-US" b="1" dirty="0" smtClean="0">
                <a:solidFill>
                  <a:srgbClr val="FF0000"/>
                </a:solidFill>
              </a:rPr>
              <a:t>Case Study Questions</a:t>
            </a:r>
          </a:p>
        </p:txBody>
      </p:sp>
      <p:sp>
        <p:nvSpPr>
          <p:cNvPr id="27652" name="Rectangle 3"/>
          <p:cNvSpPr>
            <a:spLocks noGrp="1" noChangeArrowheads="1"/>
          </p:cNvSpPr>
          <p:nvPr>
            <p:ph type="body" idx="1"/>
          </p:nvPr>
        </p:nvSpPr>
        <p:spPr>
          <a:xfrm>
            <a:off x="304800" y="1524000"/>
            <a:ext cx="8534400" cy="4525963"/>
          </a:xfrm>
        </p:spPr>
        <p:txBody>
          <a:bodyPr/>
          <a:lstStyle/>
          <a:p>
            <a:pPr marL="516179" indent="-516179" eaLnBrk="1" hangingPunct="1">
              <a:buFont typeface="Wingdings" pitchFamily="2" charset="2"/>
              <a:buAutoNum type="arabicPeriod"/>
            </a:pPr>
            <a:r>
              <a:rPr lang="en-US" sz="2800" dirty="0" smtClean="0"/>
              <a:t>What are the key business challenges facing companies in supporting their global marketing and expansion efforts?  How is the </a:t>
            </a:r>
            <a:r>
              <a:rPr lang="en-US" sz="2800" dirty="0" err="1" smtClean="0"/>
              <a:t>AskMe</a:t>
            </a:r>
            <a:r>
              <a:rPr lang="en-US" sz="2800" dirty="0" smtClean="0"/>
              <a:t> knowledge management system helping to meet this challenge?  Explain.</a:t>
            </a:r>
          </a:p>
          <a:p>
            <a:pPr marL="516179" indent="-516179" eaLnBrk="1" hangingPunct="1">
              <a:buFont typeface="Wingdings" pitchFamily="2" charset="2"/>
              <a:buAutoNum type="arabicPeriod"/>
            </a:pPr>
            <a:r>
              <a:rPr lang="en-US" sz="2800" dirty="0" smtClean="0"/>
              <a:t>How can the </a:t>
            </a:r>
            <a:r>
              <a:rPr lang="en-US" sz="2800" dirty="0" err="1" smtClean="0"/>
              <a:t>AskMe</a:t>
            </a:r>
            <a:r>
              <a:rPr lang="en-US" sz="2800" dirty="0" smtClean="0"/>
              <a:t> system help to identify weaknesses in global business knowledge within the DOC?</a:t>
            </a:r>
          </a:p>
          <a:p>
            <a:pPr marL="516179" indent="-516179" eaLnBrk="1" hangingPunct="1">
              <a:buFont typeface="Wingdings" pitchFamily="2" charset="2"/>
              <a:buAutoNum type="arabicPeriod"/>
            </a:pPr>
            <a:r>
              <a:rPr lang="en-US" sz="2800" dirty="0" smtClean="0"/>
              <a:t>What other global trade situations could the </a:t>
            </a:r>
            <a:r>
              <a:rPr lang="en-US" sz="2800" dirty="0" err="1" smtClean="0"/>
              <a:t>AskMe</a:t>
            </a:r>
            <a:r>
              <a:rPr lang="en-US" sz="2800" dirty="0" smtClean="0"/>
              <a:t> system provide information about?  Provide some examples.</a:t>
            </a:r>
          </a:p>
        </p:txBody>
      </p:sp>
    </p:spTree>
    <p:extLst>
      <p:ext uri="{BB962C8B-B14F-4D97-AF65-F5344CB8AC3E}">
        <p14:creationId xmlns:p14="http://schemas.microsoft.com/office/powerpoint/2010/main" val="1796582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4D84F290-046A-4241-91BC-03772259AECC}" type="slidenum">
              <a:rPr lang="en-US" smtClean="0">
                <a:solidFill>
                  <a:srgbClr val="F5E7AB"/>
                </a:solidFill>
              </a:rPr>
              <a:pPr eaLnBrk="1" hangingPunct="1"/>
              <a:t>12</a:t>
            </a:fld>
            <a:endParaRPr lang="en-US" smtClean="0">
              <a:solidFill>
                <a:srgbClr val="F5E7AB"/>
              </a:solidFill>
            </a:endParaRPr>
          </a:p>
        </p:txBody>
      </p:sp>
      <p:sp>
        <p:nvSpPr>
          <p:cNvPr id="28675" name="Rectangle 2"/>
          <p:cNvSpPr>
            <a:spLocks noGrp="1" noChangeArrowheads="1"/>
          </p:cNvSpPr>
          <p:nvPr>
            <p:ph type="title"/>
          </p:nvPr>
        </p:nvSpPr>
        <p:spPr>
          <a:xfrm>
            <a:off x="457200" y="685800"/>
            <a:ext cx="8229600" cy="914400"/>
          </a:xfrm>
        </p:spPr>
        <p:txBody>
          <a:bodyPr/>
          <a:lstStyle/>
          <a:p>
            <a:pPr eaLnBrk="1" hangingPunct="1"/>
            <a:r>
              <a:rPr lang="en-US" b="1" dirty="0" smtClean="0">
                <a:solidFill>
                  <a:srgbClr val="FF0000"/>
                </a:solidFill>
              </a:rPr>
              <a:t>Real World Internet Activity</a:t>
            </a:r>
          </a:p>
        </p:txBody>
      </p:sp>
      <p:sp>
        <p:nvSpPr>
          <p:cNvPr id="28676" name="Rectangle 3"/>
          <p:cNvSpPr>
            <a:spLocks noGrp="1" noChangeArrowheads="1"/>
          </p:cNvSpPr>
          <p:nvPr>
            <p:ph type="body" idx="1"/>
          </p:nvPr>
        </p:nvSpPr>
        <p:spPr>
          <a:xfrm>
            <a:off x="457200" y="1752600"/>
            <a:ext cx="8229600" cy="4373563"/>
          </a:xfrm>
        </p:spPr>
        <p:txBody>
          <a:bodyPr/>
          <a:lstStyle/>
          <a:p>
            <a:pPr marL="516179" indent="-516179" eaLnBrk="1" hangingPunct="1">
              <a:buFont typeface="Wingdings" pitchFamily="2" charset="2"/>
              <a:buAutoNum type="arabicPeriod"/>
            </a:pPr>
            <a:r>
              <a:rPr lang="en-US" dirty="0" smtClean="0"/>
              <a:t>Knowledge management is considered by many to be an essential element in gaining sustainable competitive advantage in today’s marketplace.</a:t>
            </a:r>
            <a:r>
              <a:rPr lang="en-US" sz="2300" dirty="0"/>
              <a:t>  </a:t>
            </a:r>
          </a:p>
          <a:p>
            <a:pPr marL="860298" lvl="1" indent="-473164" eaLnBrk="1" hangingPunct="1"/>
            <a:r>
              <a:rPr lang="en-US" dirty="0" smtClean="0"/>
              <a:t>Using the Internet, see if you can find information on how organizations like the DOC are making use of knowledge management technologies.  Start your investigation with the company that helped the DOC at www.askmecorp.com.</a:t>
            </a:r>
          </a:p>
          <a:p>
            <a:pPr marL="516179" indent="-516179" eaLnBrk="1" hangingPunct="1">
              <a:buNone/>
            </a:pPr>
            <a:endParaRPr lang="en-US" sz="2500" dirty="0"/>
          </a:p>
          <a:p>
            <a:pPr marL="516179" indent="-516179" eaLnBrk="1" hangingPunct="1">
              <a:buNone/>
            </a:pPr>
            <a:endParaRPr lang="en-US" sz="2500" dirty="0"/>
          </a:p>
          <a:p>
            <a:pPr marL="860298" lvl="1" indent="-473164" eaLnBrk="1" hangingPunct="1"/>
            <a:endParaRPr lang="en-US" sz="2300" dirty="0"/>
          </a:p>
        </p:txBody>
      </p:sp>
    </p:spTree>
    <p:extLst>
      <p:ext uri="{BB962C8B-B14F-4D97-AF65-F5344CB8AC3E}">
        <p14:creationId xmlns:p14="http://schemas.microsoft.com/office/powerpoint/2010/main" val="17255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ED88C8AA-8816-4809-841D-EC24C2AF8124}" type="slidenum">
              <a:rPr lang="en-US" smtClean="0">
                <a:solidFill>
                  <a:srgbClr val="F5E7AB"/>
                </a:solidFill>
              </a:rPr>
              <a:pPr eaLnBrk="1" hangingPunct="1"/>
              <a:t>13</a:t>
            </a:fld>
            <a:endParaRPr lang="en-US" smtClean="0">
              <a:solidFill>
                <a:srgbClr val="F5E7AB"/>
              </a:solidFill>
            </a:endParaRPr>
          </a:p>
        </p:txBody>
      </p:sp>
      <p:sp>
        <p:nvSpPr>
          <p:cNvPr id="29699" name="Rectangle 2"/>
          <p:cNvSpPr>
            <a:spLocks noGrp="1" noChangeArrowheads="1"/>
          </p:cNvSpPr>
          <p:nvPr>
            <p:ph type="title"/>
          </p:nvPr>
        </p:nvSpPr>
        <p:spPr>
          <a:xfrm>
            <a:off x="381000" y="533400"/>
            <a:ext cx="8229600" cy="1143000"/>
          </a:xfrm>
        </p:spPr>
        <p:txBody>
          <a:bodyPr/>
          <a:lstStyle/>
          <a:p>
            <a:pPr eaLnBrk="1" hangingPunct="1"/>
            <a:r>
              <a:rPr lang="en-US" b="1" dirty="0" smtClean="0">
                <a:solidFill>
                  <a:srgbClr val="FF0000"/>
                </a:solidFill>
              </a:rPr>
              <a:t>Real World Group Activity</a:t>
            </a:r>
          </a:p>
        </p:txBody>
      </p:sp>
      <p:sp>
        <p:nvSpPr>
          <p:cNvPr id="29700" name="Rectangle 3"/>
          <p:cNvSpPr>
            <a:spLocks noGrp="1" noChangeArrowheads="1"/>
          </p:cNvSpPr>
          <p:nvPr>
            <p:ph type="body" idx="1"/>
          </p:nvPr>
        </p:nvSpPr>
        <p:spPr/>
        <p:txBody>
          <a:bodyPr/>
          <a:lstStyle/>
          <a:p>
            <a:pPr marL="516179" indent="-516179" eaLnBrk="1" hangingPunct="1">
              <a:buFont typeface="Wingdings" pitchFamily="2" charset="2"/>
              <a:buAutoNum type="arabicPeriod" startAt="2"/>
            </a:pPr>
            <a:r>
              <a:rPr lang="en-US" smtClean="0"/>
              <a:t>Much of the knowledge in an organization takes the form of tacit knowledge – knowledge that is used regularly but not necessarily in a conscious fashion.</a:t>
            </a:r>
          </a:p>
          <a:p>
            <a:pPr marL="860298" lvl="1" indent="-473164" eaLnBrk="1" hangingPunct="1"/>
            <a:r>
              <a:rPr lang="en-US" smtClean="0"/>
              <a:t>Take the tacit knowledge test at www.sveiby.com/articles/TacitTest.htm.</a:t>
            </a:r>
          </a:p>
          <a:p>
            <a:pPr marL="860298" lvl="1" indent="-473164" eaLnBrk="1" hangingPunct="1"/>
            <a:r>
              <a:rPr lang="en-US" smtClean="0"/>
              <a:t>In small groups, discuss the outcome of the test.</a:t>
            </a:r>
          </a:p>
          <a:p>
            <a:pPr marL="860298" lvl="1" indent="-473164" eaLnBrk="1" hangingPunct="1"/>
            <a:r>
              <a:rPr lang="en-US" smtClean="0"/>
              <a:t>Do you think tacit knowledge can be captured?  Discuss.</a:t>
            </a:r>
          </a:p>
        </p:txBody>
      </p:sp>
    </p:spTree>
    <p:extLst>
      <p:ext uri="{BB962C8B-B14F-4D97-AF65-F5344CB8AC3E}">
        <p14:creationId xmlns:p14="http://schemas.microsoft.com/office/powerpoint/2010/main" val="1249419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838200"/>
            <a:ext cx="8229600" cy="990600"/>
          </a:xfrm>
        </p:spPr>
        <p:txBody>
          <a:bodyPr/>
          <a:lstStyle/>
          <a:p>
            <a:pPr eaLnBrk="1" hangingPunct="1"/>
            <a:r>
              <a:rPr lang="id-ID" b="1" dirty="0" smtClean="0">
                <a:solidFill>
                  <a:srgbClr val="0000CC"/>
                </a:solidFill>
              </a:rPr>
              <a:t>Jawab : </a:t>
            </a:r>
            <a:r>
              <a:rPr lang="en-US" b="1" dirty="0" smtClean="0">
                <a:solidFill>
                  <a:srgbClr val="0000CC"/>
                </a:solidFill>
              </a:rPr>
              <a:t>Case </a:t>
            </a:r>
            <a:r>
              <a:rPr lang="en-US" b="1" dirty="0" smtClean="0">
                <a:solidFill>
                  <a:srgbClr val="0000CC"/>
                </a:solidFill>
              </a:rPr>
              <a:t>Study </a:t>
            </a:r>
            <a:r>
              <a:rPr lang="en-US" b="1" dirty="0" smtClean="0">
                <a:solidFill>
                  <a:srgbClr val="0000CC"/>
                </a:solidFill>
              </a:rPr>
              <a:t>Questions</a:t>
            </a:r>
            <a:r>
              <a:rPr lang="id-ID" b="1" dirty="0" smtClean="0">
                <a:solidFill>
                  <a:srgbClr val="0000CC"/>
                </a:solidFill>
              </a:rPr>
              <a:t> 2</a:t>
            </a:r>
            <a:endParaRPr lang="en-US" b="1" dirty="0" smtClean="0">
              <a:solidFill>
                <a:srgbClr val="0000CC"/>
              </a:solidFill>
            </a:endParaRPr>
          </a:p>
        </p:txBody>
      </p:sp>
    </p:spTree>
    <p:extLst>
      <p:ext uri="{BB962C8B-B14F-4D97-AF65-F5344CB8AC3E}">
        <p14:creationId xmlns:p14="http://schemas.microsoft.com/office/powerpoint/2010/main" val="3999603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A438F122-2B23-4526-A7C4-F0EC7D819922}" type="slidenum">
              <a:rPr lang="en-US" smtClean="0">
                <a:solidFill>
                  <a:srgbClr val="F5E7AB"/>
                </a:solidFill>
              </a:rPr>
              <a:pPr eaLnBrk="1" hangingPunct="1"/>
              <a:t>15</a:t>
            </a:fld>
            <a:endParaRPr lang="en-US" smtClean="0">
              <a:solidFill>
                <a:srgbClr val="F5E7AB"/>
              </a:solidFill>
            </a:endParaRPr>
          </a:p>
        </p:txBody>
      </p:sp>
      <p:sp>
        <p:nvSpPr>
          <p:cNvPr id="46083" name="Rectangle 2"/>
          <p:cNvSpPr>
            <a:spLocks noGrp="1" noChangeArrowheads="1"/>
          </p:cNvSpPr>
          <p:nvPr>
            <p:ph type="title"/>
          </p:nvPr>
        </p:nvSpPr>
        <p:spPr>
          <a:xfrm>
            <a:off x="381000" y="533400"/>
            <a:ext cx="8229600" cy="990600"/>
          </a:xfrm>
        </p:spPr>
        <p:txBody>
          <a:bodyPr/>
          <a:lstStyle/>
          <a:p>
            <a:pPr eaLnBrk="1" hangingPunct="1"/>
            <a:r>
              <a:rPr lang="en-US" sz="2700" b="1" dirty="0">
                <a:solidFill>
                  <a:srgbClr val="FF0000"/>
                </a:solidFill>
              </a:rPr>
              <a:t>Case 3: CDW, Harrah’s Entertainment and Others</a:t>
            </a:r>
            <a:br>
              <a:rPr lang="en-US" sz="2700" b="1" dirty="0">
                <a:solidFill>
                  <a:srgbClr val="FF0000"/>
                </a:solidFill>
              </a:rPr>
            </a:br>
            <a:r>
              <a:rPr lang="en-US" sz="2700" b="1" dirty="0">
                <a:solidFill>
                  <a:srgbClr val="FF0000"/>
                </a:solidFill>
              </a:rPr>
              <a:t>Developing Strategic Customer-Loyalty Systems</a:t>
            </a:r>
          </a:p>
        </p:txBody>
      </p:sp>
      <p:sp>
        <p:nvSpPr>
          <p:cNvPr id="46084" name="Rectangle 3"/>
          <p:cNvSpPr>
            <a:spLocks noGrp="1" noChangeArrowheads="1"/>
          </p:cNvSpPr>
          <p:nvPr>
            <p:ph type="body" idx="1"/>
          </p:nvPr>
        </p:nvSpPr>
        <p:spPr>
          <a:xfrm>
            <a:off x="152400" y="1676400"/>
            <a:ext cx="8991600" cy="3992563"/>
          </a:xfrm>
        </p:spPr>
        <p:txBody>
          <a:bodyPr/>
          <a:lstStyle/>
          <a:p>
            <a:pPr eaLnBrk="1" hangingPunct="1"/>
            <a:r>
              <a:rPr lang="en-US" dirty="0" smtClean="0"/>
              <a:t>A satisfied customer sees you as meeting expectations</a:t>
            </a:r>
          </a:p>
          <a:p>
            <a:pPr eaLnBrk="1" hangingPunct="1"/>
            <a:r>
              <a:rPr lang="en-US" dirty="0" smtClean="0"/>
              <a:t>A loyal customer wants to do business with you again and will recommend you to others.</a:t>
            </a:r>
          </a:p>
          <a:p>
            <a:pPr eaLnBrk="1" hangingPunct="1"/>
            <a:r>
              <a:rPr lang="en-US" dirty="0" smtClean="0"/>
              <a:t>A good customer-loyalty system</a:t>
            </a:r>
          </a:p>
          <a:p>
            <a:pPr lvl="1" eaLnBrk="1" hangingPunct="1"/>
            <a:r>
              <a:rPr lang="en-US" dirty="0" smtClean="0"/>
              <a:t>Combines customer feedback and business information </a:t>
            </a:r>
          </a:p>
          <a:p>
            <a:pPr lvl="1" eaLnBrk="1" hangingPunct="1"/>
            <a:r>
              <a:rPr lang="en-US" dirty="0" smtClean="0"/>
              <a:t>With sophisticated analysis</a:t>
            </a:r>
          </a:p>
          <a:p>
            <a:pPr lvl="1" eaLnBrk="1" hangingPunct="1"/>
            <a:r>
              <a:rPr lang="en-US" dirty="0" smtClean="0"/>
              <a:t>To create actionable results</a:t>
            </a:r>
          </a:p>
          <a:p>
            <a:pPr eaLnBrk="1" hangingPunct="1"/>
            <a:r>
              <a:rPr lang="en-US" dirty="0" smtClean="0"/>
              <a:t>IT must take the lead in loyalty</a:t>
            </a:r>
          </a:p>
          <a:p>
            <a:pPr lvl="1" eaLnBrk="1" hangingPunct="1"/>
            <a:endParaRPr lang="en-US" dirty="0" smtClean="0"/>
          </a:p>
          <a:p>
            <a:pPr lvl="1" eaLnBrk="1" hangingPunct="1"/>
            <a:endParaRPr lang="en-US" dirty="0" smtClean="0"/>
          </a:p>
        </p:txBody>
      </p:sp>
    </p:spTree>
    <p:extLst>
      <p:ext uri="{BB962C8B-B14F-4D97-AF65-F5344CB8AC3E}">
        <p14:creationId xmlns:p14="http://schemas.microsoft.com/office/powerpoint/2010/main" val="3522022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057D2B31-0C3C-4AB3-85A4-9495C5B77742}" type="slidenum">
              <a:rPr lang="en-US" smtClean="0">
                <a:solidFill>
                  <a:srgbClr val="F5E7AB"/>
                </a:solidFill>
              </a:rPr>
              <a:pPr eaLnBrk="1" hangingPunct="1"/>
              <a:t>16</a:t>
            </a:fld>
            <a:endParaRPr lang="en-US" smtClean="0">
              <a:solidFill>
                <a:srgbClr val="F5E7AB"/>
              </a:solidFill>
            </a:endParaRPr>
          </a:p>
        </p:txBody>
      </p:sp>
      <p:sp>
        <p:nvSpPr>
          <p:cNvPr id="47107" name="Rectangle 2"/>
          <p:cNvSpPr>
            <a:spLocks noGrp="1" noChangeArrowheads="1"/>
          </p:cNvSpPr>
          <p:nvPr>
            <p:ph type="title"/>
          </p:nvPr>
        </p:nvSpPr>
        <p:spPr>
          <a:xfrm>
            <a:off x="533400" y="381000"/>
            <a:ext cx="8229600" cy="1143000"/>
          </a:xfrm>
        </p:spPr>
        <p:txBody>
          <a:bodyPr/>
          <a:lstStyle/>
          <a:p>
            <a:pPr eaLnBrk="1" hangingPunct="1"/>
            <a:r>
              <a:rPr lang="en-US" b="1" dirty="0" smtClean="0">
                <a:solidFill>
                  <a:srgbClr val="FF0000"/>
                </a:solidFill>
              </a:rPr>
              <a:t>Case Study Questions</a:t>
            </a:r>
          </a:p>
        </p:txBody>
      </p:sp>
      <p:sp>
        <p:nvSpPr>
          <p:cNvPr id="47108" name="Rectangle 3"/>
          <p:cNvSpPr>
            <a:spLocks noGrp="1" noChangeArrowheads="1"/>
          </p:cNvSpPr>
          <p:nvPr>
            <p:ph type="body" idx="1"/>
          </p:nvPr>
        </p:nvSpPr>
        <p:spPr/>
        <p:txBody>
          <a:bodyPr/>
          <a:lstStyle/>
          <a:p>
            <a:pPr marL="516179" indent="-516179" eaLnBrk="1" hangingPunct="1">
              <a:buFont typeface="Wingdings" pitchFamily="2" charset="2"/>
              <a:buAutoNum type="arabicPeriod"/>
            </a:pPr>
            <a:r>
              <a:rPr lang="en-US" smtClean="0"/>
              <a:t>Does CDW’s customer loyalty program give them a competitive advantage?  Why?</a:t>
            </a:r>
          </a:p>
          <a:p>
            <a:pPr marL="516179" indent="-516179" eaLnBrk="1" hangingPunct="1">
              <a:buFont typeface="Wingdings" pitchFamily="2" charset="2"/>
              <a:buAutoNum type="arabicPeriod"/>
            </a:pPr>
            <a:r>
              <a:rPr lang="en-US" smtClean="0"/>
              <a:t>What is the strategic value of Harrah’s approach to determining and rewarding customer loyalty?</a:t>
            </a:r>
          </a:p>
          <a:p>
            <a:pPr marL="516179" indent="-516179" eaLnBrk="1" hangingPunct="1">
              <a:buFont typeface="Wingdings" pitchFamily="2" charset="2"/>
              <a:buAutoNum type="arabicPeriod"/>
            </a:pPr>
            <a:r>
              <a:rPr lang="en-US" smtClean="0"/>
              <a:t>What else could CDW and Harrah’s do to truly become customer-focused businesses?  Visit their websites to help you suggest several alternatives.</a:t>
            </a:r>
          </a:p>
        </p:txBody>
      </p:sp>
    </p:spTree>
    <p:extLst>
      <p:ext uri="{BB962C8B-B14F-4D97-AF65-F5344CB8AC3E}">
        <p14:creationId xmlns:p14="http://schemas.microsoft.com/office/powerpoint/2010/main" val="150382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79448037-F79B-49D1-97A9-36C78C052498}" type="slidenum">
              <a:rPr lang="en-US" smtClean="0">
                <a:solidFill>
                  <a:srgbClr val="F5E7AB"/>
                </a:solidFill>
              </a:rPr>
              <a:pPr eaLnBrk="1" hangingPunct="1"/>
              <a:t>17</a:t>
            </a:fld>
            <a:endParaRPr lang="en-US" smtClean="0">
              <a:solidFill>
                <a:srgbClr val="F5E7AB"/>
              </a:solidFill>
            </a:endParaRPr>
          </a:p>
        </p:txBody>
      </p:sp>
      <p:sp>
        <p:nvSpPr>
          <p:cNvPr id="48131" name="Rectangle 2"/>
          <p:cNvSpPr>
            <a:spLocks noGrp="1" noChangeArrowheads="1"/>
          </p:cNvSpPr>
          <p:nvPr>
            <p:ph type="title"/>
          </p:nvPr>
        </p:nvSpPr>
        <p:spPr>
          <a:xfrm>
            <a:off x="381000" y="381000"/>
            <a:ext cx="8229600" cy="1143000"/>
          </a:xfrm>
        </p:spPr>
        <p:txBody>
          <a:bodyPr/>
          <a:lstStyle/>
          <a:p>
            <a:pPr eaLnBrk="1" hangingPunct="1"/>
            <a:r>
              <a:rPr lang="en-US" b="1" dirty="0" smtClean="0">
                <a:solidFill>
                  <a:srgbClr val="FF0000"/>
                </a:solidFill>
              </a:rPr>
              <a:t>Real World Internet Activity</a:t>
            </a:r>
          </a:p>
        </p:txBody>
      </p:sp>
      <p:sp>
        <p:nvSpPr>
          <p:cNvPr id="48132" name="Rectangle 3"/>
          <p:cNvSpPr>
            <a:spLocks noGrp="1" noChangeArrowheads="1"/>
          </p:cNvSpPr>
          <p:nvPr>
            <p:ph type="body" idx="1"/>
          </p:nvPr>
        </p:nvSpPr>
        <p:spPr/>
        <p:txBody>
          <a:bodyPr/>
          <a:lstStyle/>
          <a:p>
            <a:pPr marL="516179" indent="-516179" eaLnBrk="1" hangingPunct="1">
              <a:buFont typeface="Wingdings" pitchFamily="2" charset="2"/>
              <a:buAutoNum type="arabicPeriod"/>
            </a:pPr>
            <a:r>
              <a:rPr lang="en-US" smtClean="0"/>
              <a:t>We learned in this chapter that IT can be used to support organizational strategies including customer relationship management (CRM),</a:t>
            </a:r>
          </a:p>
          <a:p>
            <a:pPr marL="860298" lvl="1" indent="-473164" eaLnBrk="1" hangingPunct="1"/>
            <a:r>
              <a:rPr lang="en-US" smtClean="0"/>
              <a:t>Using the Internet, explore how other firms besides those in the case are managing their customer relationships through IT.  Start your investigation at www.wanpress.org/rubrique127.html.</a:t>
            </a:r>
          </a:p>
          <a:p>
            <a:pPr marL="516179" indent="-516179" eaLnBrk="1" hangingPunct="1">
              <a:buNone/>
            </a:pPr>
            <a:endParaRPr lang="en-US" sz="2500"/>
          </a:p>
          <a:p>
            <a:pPr marL="516179" indent="-516179" eaLnBrk="1" hangingPunct="1">
              <a:buNone/>
            </a:pPr>
            <a:endParaRPr lang="en-US" sz="2500"/>
          </a:p>
          <a:p>
            <a:pPr marL="860298" lvl="1" indent="-473164" eaLnBrk="1" hangingPunct="1"/>
            <a:endParaRPr lang="en-US" smtClean="0"/>
          </a:p>
        </p:txBody>
      </p:sp>
    </p:spTree>
    <p:extLst>
      <p:ext uri="{BB962C8B-B14F-4D97-AF65-F5344CB8AC3E}">
        <p14:creationId xmlns:p14="http://schemas.microsoft.com/office/powerpoint/2010/main" val="17468365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2BE1A83B-36EA-4C3B-BE04-AE0446F6B229}" type="slidenum">
              <a:rPr lang="en-US" smtClean="0">
                <a:solidFill>
                  <a:srgbClr val="F5E7AB"/>
                </a:solidFill>
              </a:rPr>
              <a:pPr eaLnBrk="1" hangingPunct="1"/>
              <a:t>18</a:t>
            </a:fld>
            <a:endParaRPr lang="en-US" smtClean="0">
              <a:solidFill>
                <a:srgbClr val="F5E7AB"/>
              </a:solidFill>
            </a:endParaRPr>
          </a:p>
        </p:txBody>
      </p:sp>
      <p:sp>
        <p:nvSpPr>
          <p:cNvPr id="49155" name="Rectangle 2"/>
          <p:cNvSpPr>
            <a:spLocks noGrp="1" noChangeArrowheads="1"/>
          </p:cNvSpPr>
          <p:nvPr>
            <p:ph type="title"/>
          </p:nvPr>
        </p:nvSpPr>
        <p:spPr>
          <a:xfrm>
            <a:off x="457200" y="457200"/>
            <a:ext cx="8229600" cy="1143000"/>
          </a:xfrm>
        </p:spPr>
        <p:txBody>
          <a:bodyPr/>
          <a:lstStyle/>
          <a:p>
            <a:pPr eaLnBrk="1" hangingPunct="1"/>
            <a:r>
              <a:rPr lang="en-US" b="1" dirty="0" smtClean="0">
                <a:solidFill>
                  <a:srgbClr val="FF0000"/>
                </a:solidFill>
              </a:rPr>
              <a:t>Real World Group Activity</a:t>
            </a:r>
          </a:p>
        </p:txBody>
      </p:sp>
      <p:sp>
        <p:nvSpPr>
          <p:cNvPr id="49156" name="Rectangle 3"/>
          <p:cNvSpPr>
            <a:spLocks noGrp="1" noChangeArrowheads="1"/>
          </p:cNvSpPr>
          <p:nvPr>
            <p:ph type="body" idx="1"/>
          </p:nvPr>
        </p:nvSpPr>
        <p:spPr/>
        <p:txBody>
          <a:bodyPr/>
          <a:lstStyle/>
          <a:p>
            <a:pPr marL="516179" indent="-516179" eaLnBrk="1" hangingPunct="1">
              <a:buFont typeface="Wingdings" pitchFamily="2" charset="2"/>
              <a:buAutoNum type="arabicPeriod" startAt="2"/>
            </a:pPr>
            <a:r>
              <a:rPr lang="en-US" smtClean="0"/>
              <a:t>Managing customers involves more than simply keeping track of their purchases with an information system. In small groups,</a:t>
            </a:r>
          </a:p>
          <a:p>
            <a:pPr marL="860298" lvl="1" indent="-473164" eaLnBrk="1" hangingPunct="1"/>
            <a:r>
              <a:rPr lang="en-US" smtClean="0"/>
              <a:t>Discuss the details of customer relationship management from the customer’s perspective.</a:t>
            </a:r>
          </a:p>
          <a:p>
            <a:pPr marL="860298" lvl="1" indent="-473164" eaLnBrk="1" hangingPunct="1"/>
            <a:r>
              <a:rPr lang="en-US" smtClean="0"/>
              <a:t>What does an organization have to do to maintain their customers?</a:t>
            </a:r>
          </a:p>
          <a:p>
            <a:pPr marL="860298" lvl="1" indent="-473164" eaLnBrk="1" hangingPunct="1"/>
            <a:r>
              <a:rPr lang="en-US" smtClean="0"/>
              <a:t>How can IT be used to improve customer experience with an organization?</a:t>
            </a:r>
          </a:p>
          <a:p>
            <a:pPr marL="516179" indent="-516179" eaLnBrk="1" hangingPunct="1"/>
            <a:endParaRPr lang="en-US" sz="2500"/>
          </a:p>
        </p:txBody>
      </p:sp>
    </p:spTree>
    <p:extLst>
      <p:ext uri="{BB962C8B-B14F-4D97-AF65-F5344CB8AC3E}">
        <p14:creationId xmlns:p14="http://schemas.microsoft.com/office/powerpoint/2010/main" val="2870307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ctrTitle"/>
          </p:nvPr>
        </p:nvSpPr>
        <p:spPr/>
        <p:txBody>
          <a:bodyPr/>
          <a:lstStyle/>
          <a:p>
            <a:pPr algn="ctr" eaLnBrk="1" hangingPunct="1"/>
            <a:r>
              <a:rPr lang="en-US" smtClean="0"/>
              <a:t>Terima Kasih</a:t>
            </a:r>
          </a:p>
        </p:txBody>
      </p:sp>
      <p:sp>
        <p:nvSpPr>
          <p:cNvPr id="3" name="Rectangle 2"/>
          <p:cNvSpPr/>
          <p:nvPr/>
        </p:nvSpPr>
        <p:spPr>
          <a:xfrm>
            <a:off x="4724400" y="5791200"/>
            <a:ext cx="3002745" cy="707886"/>
          </a:xfrm>
          <a:prstGeom prst="rect">
            <a:avLst/>
          </a:prstGeom>
        </p:spPr>
        <p:txBody>
          <a:bodyPr wrap="none">
            <a:spAutoFit/>
          </a:bodyPr>
          <a:lstStyle/>
          <a:p>
            <a:r>
              <a:rPr lang="id-ID" sz="4000" b="1" dirty="0">
                <a:solidFill>
                  <a:srgbClr val="FF0000"/>
                </a:solidFill>
              </a:rPr>
              <a:t>Good </a:t>
            </a:r>
            <a:r>
              <a:rPr lang="id-ID" sz="4000" b="1" dirty="0" smtClean="0">
                <a:solidFill>
                  <a:srgbClr val="FF0000"/>
                </a:solidFill>
              </a:rPr>
              <a:t>Luck </a:t>
            </a:r>
            <a:endParaRPr lang="id-ID" sz="4000" b="1" dirty="0">
              <a:solidFill>
                <a:srgbClr val="FF0000"/>
              </a:solidFill>
            </a:endParaRPr>
          </a:p>
        </p:txBody>
      </p:sp>
    </p:spTree>
    <p:extLst>
      <p:ext uri="{BB962C8B-B14F-4D97-AF65-F5344CB8AC3E}">
        <p14:creationId xmlns:p14="http://schemas.microsoft.com/office/powerpoint/2010/main" val="221792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81400" y="3048000"/>
            <a:ext cx="5638800" cy="3733800"/>
          </a:xfrm>
        </p:spPr>
        <p:txBody>
          <a:bodyPr/>
          <a:lstStyle/>
          <a:p>
            <a:pPr marL="0" indent="0" algn="ctr">
              <a:buNone/>
            </a:pPr>
            <a:r>
              <a:rPr lang="en-US" sz="4000" dirty="0" smtClean="0"/>
              <a:t>T</a:t>
            </a:r>
            <a:r>
              <a:rPr lang="id-ID" sz="4000" dirty="0" smtClean="0"/>
              <a:t>UGAS </a:t>
            </a:r>
          </a:p>
          <a:p>
            <a:pPr marL="0" indent="0" algn="ctr">
              <a:buNone/>
            </a:pPr>
            <a:r>
              <a:rPr lang="en-US" sz="4000" dirty="0" smtClean="0"/>
              <a:t>The </a:t>
            </a:r>
            <a:r>
              <a:rPr lang="en-US" sz="4000" dirty="0"/>
              <a:t>competitive advantage of </a:t>
            </a:r>
            <a:r>
              <a:rPr lang="en-US" sz="4000" dirty="0" smtClean="0"/>
              <a:t>IT</a:t>
            </a:r>
            <a:r>
              <a:rPr lang="id-ID" sz="4000" dirty="0" smtClean="0"/>
              <a:t> and </a:t>
            </a:r>
            <a:r>
              <a:rPr lang="en-US" sz="4000" dirty="0" smtClean="0"/>
              <a:t>Developing </a:t>
            </a:r>
            <a:r>
              <a:rPr lang="en-US" sz="4000" dirty="0"/>
              <a:t>Strategic Customer-Loyalty Systems</a:t>
            </a:r>
            <a:endParaRPr lang="id-ID" sz="4000" b="1" dirty="0">
              <a:solidFill>
                <a:srgbClr val="002060"/>
              </a:solidFill>
            </a:endParaRPr>
          </a:p>
          <a:p>
            <a:pPr marL="0" indent="0" algn="ctr">
              <a:buNone/>
            </a:pPr>
            <a:r>
              <a:rPr lang="id-ID" sz="4000" dirty="0" smtClean="0"/>
              <a:t> </a:t>
            </a:r>
            <a:endParaRPr lang="id-ID" sz="4000" dirty="0"/>
          </a:p>
          <a:p>
            <a:pPr marL="0" indent="0" algn="ctr">
              <a:buNone/>
            </a:pPr>
            <a:endParaRPr lang="id-ID" sz="2800" dirty="0" smtClean="0">
              <a:solidFill>
                <a:srgbClr val="0000CC"/>
              </a:solidFill>
            </a:endParaRPr>
          </a:p>
        </p:txBody>
      </p:sp>
      <p:sp>
        <p:nvSpPr>
          <p:cNvPr id="4" name="Rectangle 3"/>
          <p:cNvSpPr/>
          <p:nvPr/>
        </p:nvSpPr>
        <p:spPr>
          <a:xfrm>
            <a:off x="3657600" y="310610"/>
            <a:ext cx="5486400" cy="1446550"/>
          </a:xfrm>
          <a:prstGeom prst="rect">
            <a:avLst/>
          </a:prstGeom>
        </p:spPr>
        <p:txBody>
          <a:bodyPr wrap="square">
            <a:spAutoFit/>
          </a:bodyPr>
          <a:lstStyle/>
          <a:p>
            <a:pPr algn="ctr"/>
            <a:r>
              <a:rPr lang="id-ID" sz="4400" dirty="0" smtClean="0">
                <a:solidFill>
                  <a:srgbClr val="FF0000"/>
                </a:solidFill>
              </a:rPr>
              <a:t>DASAR SISTEM INFORMASI</a:t>
            </a:r>
            <a:endParaRPr lang="id-ID" sz="4400" dirty="0">
              <a:solidFill>
                <a:srgbClr val="FF0000"/>
              </a:solidFill>
            </a:endParaRPr>
          </a:p>
        </p:txBody>
      </p:sp>
      <p:sp>
        <p:nvSpPr>
          <p:cNvPr id="2" name="Rectangle 1"/>
          <p:cNvSpPr/>
          <p:nvPr/>
        </p:nvSpPr>
        <p:spPr>
          <a:xfrm>
            <a:off x="3352800" y="2209800"/>
            <a:ext cx="3105567" cy="923330"/>
          </a:xfrm>
          <a:prstGeom prst="rect">
            <a:avLst/>
          </a:prstGeom>
        </p:spPr>
        <p:txBody>
          <a:bodyPr wrap="square">
            <a:spAutoFit/>
          </a:bodyPr>
          <a:lstStyle/>
          <a:p>
            <a:r>
              <a:rPr lang="id-ID" sz="5400" dirty="0" smtClean="0"/>
              <a:t>Pert.06B </a:t>
            </a:r>
            <a:endParaRPr lang="id-ID" sz="5400" dirty="0"/>
          </a:p>
        </p:txBody>
      </p:sp>
    </p:spTree>
    <p:extLst>
      <p:ext uri="{BB962C8B-B14F-4D97-AF65-F5344CB8AC3E}">
        <p14:creationId xmlns:p14="http://schemas.microsoft.com/office/powerpoint/2010/main" val="1965422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Case 1: GE, Dell, Intel, GM &amp; others</a:t>
            </a:r>
            <a:br>
              <a:rPr lang="en-US" dirty="0"/>
            </a:br>
            <a:r>
              <a:rPr lang="en-US" dirty="0"/>
              <a:t>The competitive advantage of </a:t>
            </a:r>
            <a:r>
              <a:rPr lang="en-US" dirty="0" smtClean="0"/>
              <a:t>IT</a:t>
            </a:r>
            <a:endParaRPr lang="id-ID" dirty="0" smtClean="0"/>
          </a:p>
          <a:p>
            <a:r>
              <a:rPr lang="en-US" dirty="0" smtClean="0"/>
              <a:t>Case </a:t>
            </a:r>
            <a:r>
              <a:rPr lang="en-US" dirty="0"/>
              <a:t>2: The U.S. Department of Commerce</a:t>
            </a:r>
            <a:br>
              <a:rPr lang="en-US" dirty="0"/>
            </a:br>
            <a:r>
              <a:rPr lang="en-US" dirty="0"/>
              <a:t>Using IT to tap experts’ </a:t>
            </a:r>
            <a:r>
              <a:rPr lang="en-US" dirty="0" smtClean="0"/>
              <a:t>know-how</a:t>
            </a:r>
            <a:endParaRPr lang="id-ID" dirty="0" smtClean="0"/>
          </a:p>
          <a:p>
            <a:r>
              <a:rPr lang="en-US" dirty="0"/>
              <a:t>Case 3: CDW, Harrah’s Entertainment and </a:t>
            </a:r>
            <a:r>
              <a:rPr lang="en-US" dirty="0" smtClean="0"/>
              <a:t>Others</a:t>
            </a:r>
            <a:r>
              <a:rPr lang="id-ID" dirty="0" smtClean="0"/>
              <a:t> </a:t>
            </a:r>
            <a:r>
              <a:rPr lang="en-US" dirty="0" smtClean="0"/>
              <a:t>Developing </a:t>
            </a:r>
            <a:r>
              <a:rPr lang="en-US" dirty="0"/>
              <a:t>Strategic Customer-Loyalty Systems</a:t>
            </a:r>
            <a:endParaRPr lang="id-ID" b="1" dirty="0">
              <a:solidFill>
                <a:srgbClr val="002060"/>
              </a:solidFill>
            </a:endParaRPr>
          </a:p>
        </p:txBody>
      </p:sp>
      <p:sp>
        <p:nvSpPr>
          <p:cNvPr id="4" name="Title 1"/>
          <p:cNvSpPr>
            <a:spLocks noGrp="1"/>
          </p:cNvSpPr>
          <p:nvPr>
            <p:ph type="title"/>
          </p:nvPr>
        </p:nvSpPr>
        <p:spPr>
          <a:xfrm>
            <a:off x="228600" y="381000"/>
            <a:ext cx="8229600" cy="1143000"/>
          </a:xfrm>
        </p:spPr>
        <p:txBody>
          <a:bodyPr/>
          <a:lstStyle/>
          <a:p>
            <a:r>
              <a:rPr lang="en-US" sz="4000" b="1" dirty="0" smtClean="0">
                <a:solidFill>
                  <a:srgbClr val="FF3300"/>
                </a:solidFill>
                <a:latin typeface="Algerian" pitchFamily="82" charset="0"/>
              </a:rPr>
              <a:t>Learning </a:t>
            </a:r>
            <a:r>
              <a:rPr lang="id-ID" sz="4000" b="1" dirty="0" smtClean="0">
                <a:solidFill>
                  <a:srgbClr val="FF3300"/>
                </a:solidFill>
                <a:latin typeface="Algerian" pitchFamily="82" charset="0"/>
              </a:rPr>
              <a:t> </a:t>
            </a:r>
            <a:r>
              <a:rPr lang="en-US" sz="4000" b="1" dirty="0" smtClean="0">
                <a:solidFill>
                  <a:srgbClr val="FF3300"/>
                </a:solidFill>
                <a:latin typeface="Algerian" pitchFamily="82" charset="0"/>
              </a:rPr>
              <a:t>Outcomes</a:t>
            </a:r>
            <a:endParaRPr lang="id-ID" sz="4000" b="1" dirty="0">
              <a:solidFill>
                <a:srgbClr val="FF3300"/>
              </a:solidFill>
              <a:latin typeface="Algerian" pitchFamily="82" charset="0"/>
            </a:endParaRPr>
          </a:p>
        </p:txBody>
      </p:sp>
    </p:spTree>
    <p:extLst>
      <p:ext uri="{BB962C8B-B14F-4D97-AF65-F5344CB8AC3E}">
        <p14:creationId xmlns:p14="http://schemas.microsoft.com/office/powerpoint/2010/main" val="349774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4A582A7B-AFCD-4BA3-B957-CB2D708D3196}" type="slidenum">
              <a:rPr lang="en-US" smtClean="0">
                <a:solidFill>
                  <a:srgbClr val="F5E7AB"/>
                </a:solidFill>
              </a:rPr>
              <a:pPr eaLnBrk="1" hangingPunct="1"/>
              <a:t>4</a:t>
            </a:fld>
            <a:endParaRPr lang="en-US" smtClean="0">
              <a:solidFill>
                <a:srgbClr val="F5E7AB"/>
              </a:solidFill>
            </a:endParaRPr>
          </a:p>
        </p:txBody>
      </p:sp>
      <p:sp>
        <p:nvSpPr>
          <p:cNvPr id="6147" name="Rectangle 2"/>
          <p:cNvSpPr>
            <a:spLocks noGrp="1" noChangeArrowheads="1"/>
          </p:cNvSpPr>
          <p:nvPr>
            <p:ph type="title"/>
          </p:nvPr>
        </p:nvSpPr>
        <p:spPr>
          <a:xfrm>
            <a:off x="152400" y="838200"/>
            <a:ext cx="8839200" cy="914400"/>
          </a:xfrm>
        </p:spPr>
        <p:txBody>
          <a:bodyPr/>
          <a:lstStyle/>
          <a:p>
            <a:pPr eaLnBrk="1" hangingPunct="1"/>
            <a:r>
              <a:rPr lang="en-US" b="1" dirty="0">
                <a:solidFill>
                  <a:srgbClr val="FF0000"/>
                </a:solidFill>
              </a:rPr>
              <a:t>Case 1: GE, Dell, Intel, GM &amp; others</a:t>
            </a:r>
            <a:br>
              <a:rPr lang="en-US" b="1" dirty="0">
                <a:solidFill>
                  <a:srgbClr val="FF0000"/>
                </a:solidFill>
              </a:rPr>
            </a:br>
            <a:r>
              <a:rPr lang="en-US" b="1" dirty="0">
                <a:solidFill>
                  <a:srgbClr val="FF0000"/>
                </a:solidFill>
              </a:rPr>
              <a:t>The competitive advantage of IT</a:t>
            </a:r>
          </a:p>
        </p:txBody>
      </p:sp>
      <p:sp>
        <p:nvSpPr>
          <p:cNvPr id="7172" name="Rectangle 3"/>
          <p:cNvSpPr>
            <a:spLocks noGrp="1" noChangeArrowheads="1"/>
          </p:cNvSpPr>
          <p:nvPr>
            <p:ph type="body" idx="1"/>
          </p:nvPr>
        </p:nvSpPr>
        <p:spPr>
          <a:xfrm>
            <a:off x="304800" y="1828800"/>
            <a:ext cx="8534400" cy="4525963"/>
          </a:xfrm>
        </p:spPr>
        <p:txBody>
          <a:bodyPr/>
          <a:lstStyle/>
          <a:p>
            <a:pPr eaLnBrk="1" hangingPunct="1">
              <a:buFont typeface="Wingdings" pitchFamily="2" charset="2"/>
              <a:buNone/>
              <a:defRPr/>
            </a:pPr>
            <a:r>
              <a:rPr lang="en-US" dirty="0" smtClean="0"/>
              <a:t>Does IT matter</a:t>
            </a:r>
            <a:r>
              <a:rPr lang="id-ID" dirty="0" smtClean="0"/>
              <a:t>/</a:t>
            </a:r>
            <a:r>
              <a:rPr lang="id-ID" sz="2300" i="1" dirty="0"/>
              <a:t>(Peneting) </a:t>
            </a:r>
            <a:r>
              <a:rPr lang="en-US" dirty="0" smtClean="0"/>
              <a:t>?</a:t>
            </a:r>
          </a:p>
          <a:p>
            <a:pPr eaLnBrk="1" hangingPunct="1">
              <a:defRPr/>
            </a:pPr>
            <a:r>
              <a:rPr lang="en-US" dirty="0" smtClean="0"/>
              <a:t>No:</a:t>
            </a:r>
          </a:p>
          <a:p>
            <a:pPr lvl="1" eaLnBrk="1" hangingPunct="1">
              <a:defRPr/>
            </a:pPr>
            <a:r>
              <a:rPr lang="id-ID" dirty="0"/>
              <a:t>Nicholas Carr berpendapat bahwa TI adalah infrastruktur seperti </a:t>
            </a:r>
            <a:r>
              <a:rPr lang="id-ID" dirty="0" smtClean="0"/>
              <a:t>listrik.</a:t>
            </a:r>
          </a:p>
          <a:p>
            <a:pPr lvl="1" eaLnBrk="1" hangingPunct="1">
              <a:defRPr/>
            </a:pPr>
            <a:r>
              <a:rPr lang="id-ID" dirty="0" smtClean="0"/>
              <a:t>Hal biasa mendapatkan </a:t>
            </a:r>
            <a:r>
              <a:rPr lang="id-ID" dirty="0"/>
              <a:t>keunggulan </a:t>
            </a:r>
            <a:r>
              <a:rPr lang="id-ID" dirty="0" smtClean="0"/>
              <a:t>kompetitif</a:t>
            </a:r>
          </a:p>
          <a:p>
            <a:pPr marL="0" lvl="1" indent="308273" eaLnBrk="1" hangingPunct="1">
              <a:defRPr/>
            </a:pPr>
            <a:r>
              <a:rPr lang="en-US" sz="2700" dirty="0"/>
              <a:t>Yes:</a:t>
            </a:r>
          </a:p>
          <a:p>
            <a:pPr lvl="1" eaLnBrk="1" hangingPunct="1">
              <a:defRPr/>
            </a:pPr>
            <a:r>
              <a:rPr lang="en-US" dirty="0" smtClean="0"/>
              <a:t>IT is </a:t>
            </a:r>
            <a:r>
              <a:rPr lang="id-ID" dirty="0" smtClean="0"/>
              <a:t>not only </a:t>
            </a:r>
            <a:r>
              <a:rPr lang="en-US" dirty="0" smtClean="0"/>
              <a:t>networks and computers</a:t>
            </a:r>
          </a:p>
          <a:p>
            <a:pPr lvl="1" eaLnBrk="1" hangingPunct="1">
              <a:defRPr/>
            </a:pPr>
            <a:r>
              <a:rPr lang="id-ID" dirty="0"/>
              <a:t>Bagian penting adalah perangkat lunak dan informasi </a:t>
            </a:r>
            <a:r>
              <a:rPr lang="id-ID" dirty="0" smtClean="0"/>
              <a:t>serta </a:t>
            </a:r>
            <a:r>
              <a:rPr lang="id-ID" dirty="0"/>
              <a:t>bagaimana TI digunakan</a:t>
            </a:r>
            <a:endParaRPr lang="en-US" dirty="0" smtClean="0"/>
          </a:p>
        </p:txBody>
      </p:sp>
    </p:spTree>
    <p:extLst>
      <p:ext uri="{BB962C8B-B14F-4D97-AF65-F5344CB8AC3E}">
        <p14:creationId xmlns:p14="http://schemas.microsoft.com/office/powerpoint/2010/main" val="2935961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46F98B7D-CEDF-49DB-BAF9-59401BD5AC37}" type="slidenum">
              <a:rPr lang="en-US" smtClean="0">
                <a:solidFill>
                  <a:srgbClr val="F5E7AB"/>
                </a:solidFill>
              </a:rPr>
              <a:pPr eaLnBrk="1" hangingPunct="1"/>
              <a:t>5</a:t>
            </a:fld>
            <a:endParaRPr lang="en-US" smtClean="0">
              <a:solidFill>
                <a:srgbClr val="F5E7AB"/>
              </a:solidFill>
            </a:endParaRPr>
          </a:p>
        </p:txBody>
      </p:sp>
      <p:sp>
        <p:nvSpPr>
          <p:cNvPr id="7171" name="Rectangle 2"/>
          <p:cNvSpPr>
            <a:spLocks noGrp="1" noChangeArrowheads="1"/>
          </p:cNvSpPr>
          <p:nvPr>
            <p:ph type="title"/>
          </p:nvPr>
        </p:nvSpPr>
        <p:spPr>
          <a:xfrm>
            <a:off x="304800" y="381000"/>
            <a:ext cx="8229600" cy="1143000"/>
          </a:xfrm>
        </p:spPr>
        <p:txBody>
          <a:bodyPr/>
          <a:lstStyle/>
          <a:p>
            <a:pPr eaLnBrk="1" hangingPunct="1"/>
            <a:r>
              <a:rPr lang="en-US" b="1" dirty="0" smtClean="0">
                <a:solidFill>
                  <a:srgbClr val="0000CC"/>
                </a:solidFill>
              </a:rPr>
              <a:t>Case Study Questions</a:t>
            </a:r>
          </a:p>
        </p:txBody>
      </p:sp>
      <p:sp>
        <p:nvSpPr>
          <p:cNvPr id="7172" name="Rectangle 3"/>
          <p:cNvSpPr>
            <a:spLocks noGrp="1" noChangeArrowheads="1"/>
          </p:cNvSpPr>
          <p:nvPr>
            <p:ph type="body" idx="1"/>
          </p:nvPr>
        </p:nvSpPr>
        <p:spPr/>
        <p:txBody>
          <a:bodyPr/>
          <a:lstStyle/>
          <a:p>
            <a:pPr marL="516179" indent="-516179" eaLnBrk="1" hangingPunct="1">
              <a:buFont typeface="Wingdings" pitchFamily="2" charset="2"/>
              <a:buAutoNum type="arabicPeriod"/>
            </a:pPr>
            <a:r>
              <a:rPr lang="id-ID" smtClean="0"/>
              <a:t>Apakah Anda setuju dengan argumen yang dibuat oleh Nicholas Carr untuk mendukung posisinya bahwa TI tidak lagi </a:t>
            </a:r>
            <a:r>
              <a:rPr lang="en-US" i="1" smtClean="0"/>
              <a:t>gives companies a competitive</a:t>
            </a:r>
            <a:r>
              <a:rPr lang="id-ID" i="1" smtClean="0"/>
              <a:t> </a:t>
            </a:r>
            <a:r>
              <a:rPr lang="en-US" i="1" smtClean="0"/>
              <a:t>advantage?  Why or why not?</a:t>
            </a:r>
          </a:p>
          <a:p>
            <a:pPr marL="516179" indent="-516179" eaLnBrk="1" hangingPunct="1">
              <a:buFont typeface="Wingdings" pitchFamily="2" charset="2"/>
              <a:buAutoNum type="arabicPeriod"/>
            </a:pPr>
            <a:r>
              <a:rPr lang="id-ID" smtClean="0"/>
              <a:t>Apakah Anda setuju dengan argumen yang dibuat oleh para pemimpin bisnis yang mendukung bahwa TI dapat memberikan keunggulan kompetitif kepada bisnis?</a:t>
            </a:r>
            <a:r>
              <a:rPr lang="en-US" smtClean="0"/>
              <a:t>  Why or why not?</a:t>
            </a:r>
          </a:p>
        </p:txBody>
      </p:sp>
    </p:spTree>
    <p:extLst>
      <p:ext uri="{BB962C8B-B14F-4D97-AF65-F5344CB8AC3E}">
        <p14:creationId xmlns:p14="http://schemas.microsoft.com/office/powerpoint/2010/main" val="1927606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0B830597-CF07-4A3E-BCE4-4A9D2E1AE9CB}" type="slidenum">
              <a:rPr lang="en-US" smtClean="0">
                <a:solidFill>
                  <a:srgbClr val="F5E7AB"/>
                </a:solidFill>
              </a:rPr>
              <a:pPr eaLnBrk="1" hangingPunct="1"/>
              <a:t>6</a:t>
            </a:fld>
            <a:endParaRPr lang="en-US" smtClean="0">
              <a:solidFill>
                <a:srgbClr val="F5E7AB"/>
              </a:solidFill>
            </a:endParaRPr>
          </a:p>
        </p:txBody>
      </p:sp>
      <p:sp>
        <p:nvSpPr>
          <p:cNvPr id="8195" name="Rectangle 2"/>
          <p:cNvSpPr>
            <a:spLocks noGrp="1" noChangeArrowheads="1"/>
          </p:cNvSpPr>
          <p:nvPr>
            <p:ph type="title"/>
          </p:nvPr>
        </p:nvSpPr>
        <p:spPr>
          <a:xfrm>
            <a:off x="228600" y="533400"/>
            <a:ext cx="8229600" cy="1143000"/>
          </a:xfrm>
        </p:spPr>
        <p:txBody>
          <a:bodyPr/>
          <a:lstStyle/>
          <a:p>
            <a:pPr eaLnBrk="1" hangingPunct="1"/>
            <a:r>
              <a:rPr lang="en-US" b="1" dirty="0" smtClean="0">
                <a:solidFill>
                  <a:srgbClr val="FF0000"/>
                </a:solidFill>
              </a:rPr>
              <a:t>Case Study Questions</a:t>
            </a:r>
          </a:p>
        </p:txBody>
      </p:sp>
      <p:sp>
        <p:nvSpPr>
          <p:cNvPr id="9220" name="Rectangle 3"/>
          <p:cNvSpPr>
            <a:spLocks noGrp="1" noChangeArrowheads="1"/>
          </p:cNvSpPr>
          <p:nvPr>
            <p:ph type="body" idx="1"/>
          </p:nvPr>
        </p:nvSpPr>
        <p:spPr/>
        <p:txBody>
          <a:bodyPr/>
          <a:lstStyle/>
          <a:p>
            <a:pPr eaLnBrk="1" hangingPunct="1">
              <a:buFont typeface="Wingdings" pitchFamily="2" charset="2"/>
              <a:buChar char="q"/>
              <a:defRPr/>
            </a:pPr>
            <a:r>
              <a:rPr lang="id-ID" dirty="0" smtClean="0"/>
              <a:t>Ada berapa keunggulan kompetitif yang </a:t>
            </a:r>
            <a:r>
              <a:rPr lang="id-ID" dirty="0"/>
              <a:t>bisa IT </a:t>
            </a:r>
            <a:r>
              <a:rPr lang="id-ID" dirty="0" smtClean="0"/>
              <a:t>memberikan  kepada pebisnis ?</a:t>
            </a:r>
          </a:p>
          <a:p>
            <a:pPr marL="596832" eaLnBrk="1" hangingPunct="1">
              <a:buFont typeface="Wingdings" pitchFamily="2" charset="2"/>
              <a:buChar char="§"/>
              <a:defRPr/>
            </a:pPr>
            <a:r>
              <a:rPr lang="id-ID" dirty="0" smtClean="0"/>
              <a:t>Gunakan </a:t>
            </a:r>
            <a:r>
              <a:rPr lang="id-ID" dirty="0"/>
              <a:t>beberapa perusahaan yang disebutkan dalam kasus ini sebagai contoh. Kunjungi situs web mereka untuk mengumpulkan informasi lebih </a:t>
            </a:r>
            <a:r>
              <a:rPr lang="id-ID" dirty="0" smtClean="0"/>
              <a:t>lanjut!!, </a:t>
            </a:r>
            <a:r>
              <a:rPr lang="id-ID" dirty="0"/>
              <a:t>untuk membantu Anda menjawab</a:t>
            </a:r>
            <a:endParaRPr lang="en-US" dirty="0" smtClean="0"/>
          </a:p>
        </p:txBody>
      </p:sp>
    </p:spTree>
    <p:extLst>
      <p:ext uri="{BB962C8B-B14F-4D97-AF65-F5344CB8AC3E}">
        <p14:creationId xmlns:p14="http://schemas.microsoft.com/office/powerpoint/2010/main" val="3681320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FEECAD1B-4E7A-4588-815D-AD30608882BD}" type="slidenum">
              <a:rPr lang="en-US" smtClean="0">
                <a:solidFill>
                  <a:srgbClr val="F5E7AB"/>
                </a:solidFill>
              </a:rPr>
              <a:pPr eaLnBrk="1" hangingPunct="1"/>
              <a:t>7</a:t>
            </a:fld>
            <a:endParaRPr lang="en-US" smtClean="0">
              <a:solidFill>
                <a:srgbClr val="F5E7AB"/>
              </a:solidFill>
            </a:endParaRPr>
          </a:p>
        </p:txBody>
      </p:sp>
      <p:sp>
        <p:nvSpPr>
          <p:cNvPr id="9219" name="Rectangle 2"/>
          <p:cNvSpPr>
            <a:spLocks noGrp="1" noChangeArrowheads="1"/>
          </p:cNvSpPr>
          <p:nvPr>
            <p:ph type="title"/>
          </p:nvPr>
        </p:nvSpPr>
        <p:spPr/>
        <p:txBody>
          <a:bodyPr/>
          <a:lstStyle/>
          <a:p>
            <a:pPr eaLnBrk="1" hangingPunct="1"/>
            <a:r>
              <a:rPr lang="en-US" smtClean="0"/>
              <a:t>Real World Internet Activity</a:t>
            </a:r>
          </a:p>
        </p:txBody>
      </p:sp>
      <p:sp>
        <p:nvSpPr>
          <p:cNvPr id="9220" name="Rectangle 3"/>
          <p:cNvSpPr>
            <a:spLocks noGrp="1" noChangeArrowheads="1"/>
          </p:cNvSpPr>
          <p:nvPr>
            <p:ph type="body" idx="1"/>
          </p:nvPr>
        </p:nvSpPr>
        <p:spPr/>
        <p:txBody>
          <a:bodyPr/>
          <a:lstStyle/>
          <a:p>
            <a:pPr marL="516179" indent="-516179" eaLnBrk="1" hangingPunct="1">
              <a:buFont typeface="Wingdings" pitchFamily="2" charset="2"/>
              <a:buAutoNum type="arabicPeriod"/>
            </a:pPr>
            <a:r>
              <a:rPr lang="en-US" smtClean="0"/>
              <a:t>Nicholas Carr’s article created a </a:t>
            </a:r>
            <a:r>
              <a:rPr lang="id-ID" smtClean="0"/>
              <a:t>perdebatan yang sengit (Panas/berkecamuk</a:t>
            </a:r>
            <a:endParaRPr lang="en-US" sz="2300"/>
          </a:p>
          <a:p>
            <a:pPr marL="860298" lvl="1" indent="-473164" eaLnBrk="1" hangingPunct="1"/>
            <a:r>
              <a:rPr lang="en-US" smtClean="0"/>
              <a:t>Using the Internet, see if you can find Carr’s original article.</a:t>
            </a:r>
          </a:p>
          <a:p>
            <a:pPr marL="860298" lvl="1" indent="-473164" eaLnBrk="1" hangingPunct="1"/>
            <a:r>
              <a:rPr lang="en-US" smtClean="0"/>
              <a:t>Also try to find </a:t>
            </a:r>
            <a:r>
              <a:rPr lang="id-ID" smtClean="0"/>
              <a:t>menemukan beberapa pendapat  untuk melawan argumen Nicholas Carr melebihi apa yang diatur dalam kasus ini </a:t>
            </a:r>
            <a:r>
              <a:rPr lang="en-US" smtClean="0"/>
              <a:t>.</a:t>
            </a:r>
          </a:p>
          <a:p>
            <a:pPr marL="516179" indent="-516179" eaLnBrk="1" hangingPunct="1">
              <a:buNone/>
            </a:pPr>
            <a:endParaRPr lang="en-US" sz="2500"/>
          </a:p>
          <a:p>
            <a:pPr marL="860298" lvl="1" indent="-473164" eaLnBrk="1" hangingPunct="1"/>
            <a:endParaRPr lang="en-US" sz="2300"/>
          </a:p>
        </p:txBody>
      </p:sp>
    </p:spTree>
    <p:extLst>
      <p:ext uri="{BB962C8B-B14F-4D97-AF65-F5344CB8AC3E}">
        <p14:creationId xmlns:p14="http://schemas.microsoft.com/office/powerpoint/2010/main" val="201239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838791" indent="-322612" eaLnBrk="0" hangingPunct="0">
              <a:defRPr>
                <a:solidFill>
                  <a:schemeClr val="tx1"/>
                </a:solidFill>
                <a:latin typeface="Arial" charset="0"/>
              </a:defRPr>
            </a:lvl2pPr>
            <a:lvl3pPr marL="1290447" indent="-258089" eaLnBrk="0" hangingPunct="0">
              <a:defRPr>
                <a:solidFill>
                  <a:schemeClr val="tx1"/>
                </a:solidFill>
                <a:latin typeface="Arial" charset="0"/>
              </a:defRPr>
            </a:lvl3pPr>
            <a:lvl4pPr marL="1806626" indent="-258089" eaLnBrk="0" hangingPunct="0">
              <a:defRPr>
                <a:solidFill>
                  <a:schemeClr val="tx1"/>
                </a:solidFill>
                <a:latin typeface="Arial" charset="0"/>
              </a:defRPr>
            </a:lvl4pPr>
            <a:lvl5pPr marL="2322805" indent="-258089" eaLnBrk="0" hangingPunct="0">
              <a:defRPr>
                <a:solidFill>
                  <a:schemeClr val="tx1"/>
                </a:solidFill>
                <a:latin typeface="Arial" charset="0"/>
              </a:defRPr>
            </a:lvl5pPr>
            <a:lvl6pPr marL="2838983" indent="-258089" eaLnBrk="0" fontAlgn="base" hangingPunct="0">
              <a:spcBef>
                <a:spcPct val="0"/>
              </a:spcBef>
              <a:spcAft>
                <a:spcPct val="0"/>
              </a:spcAft>
              <a:defRPr>
                <a:solidFill>
                  <a:schemeClr val="tx1"/>
                </a:solidFill>
                <a:latin typeface="Arial" charset="0"/>
              </a:defRPr>
            </a:lvl6pPr>
            <a:lvl7pPr marL="3355162" indent="-258089" eaLnBrk="0" fontAlgn="base" hangingPunct="0">
              <a:spcBef>
                <a:spcPct val="0"/>
              </a:spcBef>
              <a:spcAft>
                <a:spcPct val="0"/>
              </a:spcAft>
              <a:defRPr>
                <a:solidFill>
                  <a:schemeClr val="tx1"/>
                </a:solidFill>
                <a:latin typeface="Arial" charset="0"/>
              </a:defRPr>
            </a:lvl7pPr>
            <a:lvl8pPr marL="3871341" indent="-258089" eaLnBrk="0" fontAlgn="base" hangingPunct="0">
              <a:spcBef>
                <a:spcPct val="0"/>
              </a:spcBef>
              <a:spcAft>
                <a:spcPct val="0"/>
              </a:spcAft>
              <a:defRPr>
                <a:solidFill>
                  <a:schemeClr val="tx1"/>
                </a:solidFill>
                <a:latin typeface="Arial" charset="0"/>
              </a:defRPr>
            </a:lvl8pPr>
            <a:lvl9pPr marL="4387520" indent="-258089"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F5E7AB"/>
                </a:solidFill>
              </a:rPr>
              <a:t>2-</a:t>
            </a:r>
            <a:fld id="{1060E545-AFEB-4270-97D1-7BB5BDA7A503}" type="slidenum">
              <a:rPr lang="en-US" smtClean="0">
                <a:solidFill>
                  <a:srgbClr val="F5E7AB"/>
                </a:solidFill>
              </a:rPr>
              <a:pPr eaLnBrk="1" hangingPunct="1"/>
              <a:t>8</a:t>
            </a:fld>
            <a:endParaRPr lang="en-US" smtClean="0">
              <a:solidFill>
                <a:srgbClr val="F5E7AB"/>
              </a:solidFill>
            </a:endParaRPr>
          </a:p>
        </p:txBody>
      </p:sp>
      <p:sp>
        <p:nvSpPr>
          <p:cNvPr id="10243" name="Rectangle 2"/>
          <p:cNvSpPr>
            <a:spLocks noGrp="1" noChangeArrowheads="1"/>
          </p:cNvSpPr>
          <p:nvPr>
            <p:ph type="title"/>
          </p:nvPr>
        </p:nvSpPr>
        <p:spPr>
          <a:xfrm>
            <a:off x="304800" y="457200"/>
            <a:ext cx="8229600" cy="1143000"/>
          </a:xfrm>
        </p:spPr>
        <p:txBody>
          <a:bodyPr/>
          <a:lstStyle/>
          <a:p>
            <a:pPr eaLnBrk="1" hangingPunct="1"/>
            <a:r>
              <a:rPr lang="en-US" b="1" dirty="0" smtClean="0">
                <a:solidFill>
                  <a:srgbClr val="FF0000"/>
                </a:solidFill>
              </a:rPr>
              <a:t>Real World Group Activity</a:t>
            </a:r>
          </a:p>
        </p:txBody>
      </p:sp>
      <p:sp>
        <p:nvSpPr>
          <p:cNvPr id="10244" name="Rectangle 3"/>
          <p:cNvSpPr>
            <a:spLocks noGrp="1" noChangeArrowheads="1"/>
          </p:cNvSpPr>
          <p:nvPr>
            <p:ph type="body" idx="1"/>
          </p:nvPr>
        </p:nvSpPr>
        <p:spPr/>
        <p:txBody>
          <a:bodyPr/>
          <a:lstStyle/>
          <a:p>
            <a:pPr marL="516179" indent="-516179" eaLnBrk="1" hangingPunct="1">
              <a:buFont typeface="Wingdings" pitchFamily="2" charset="2"/>
              <a:buAutoNum type="arabicPeriod" startAt="2"/>
            </a:pPr>
            <a:r>
              <a:rPr lang="en-US" smtClean="0"/>
              <a:t>The core of Carr’s arguments </a:t>
            </a:r>
            <a:r>
              <a:rPr lang="id-ID" smtClean="0"/>
              <a:t>memiliki</a:t>
            </a:r>
            <a:r>
              <a:rPr lang="en-US" smtClean="0"/>
              <a:t> </a:t>
            </a:r>
            <a:r>
              <a:rPr lang="id-ID" smtClean="0"/>
              <a:t>beberapa implikasi yang signifikan </a:t>
            </a:r>
            <a:r>
              <a:rPr lang="en-US" smtClean="0"/>
              <a:t>for businesses.  In small groups,</a:t>
            </a:r>
          </a:p>
          <a:p>
            <a:pPr marL="860298" lvl="1" indent="-473164" eaLnBrk="1" hangingPunct="1"/>
            <a:r>
              <a:rPr lang="id-ID" smtClean="0"/>
              <a:t>Ada beberapa implikasi dari argumen </a:t>
            </a:r>
            <a:r>
              <a:rPr lang="en-US" smtClean="0"/>
              <a:t>Carr’s</a:t>
            </a:r>
            <a:r>
              <a:rPr lang="id-ID" smtClean="0"/>
              <a:t> ?</a:t>
            </a:r>
            <a:endParaRPr lang="en-US" smtClean="0"/>
          </a:p>
          <a:p>
            <a:pPr marL="860298" lvl="1" indent="-473164" eaLnBrk="1" hangingPunct="1"/>
            <a:r>
              <a:rPr lang="id-ID" smtClean="0"/>
              <a:t>Bagaimana mungkin mereka bisa mengubah cara penggunaan komputer </a:t>
            </a:r>
            <a:r>
              <a:rPr lang="en-US" smtClean="0"/>
              <a:t>to support corporate strategy?</a:t>
            </a:r>
          </a:p>
        </p:txBody>
      </p:sp>
    </p:spTree>
    <p:extLst>
      <p:ext uri="{BB962C8B-B14F-4D97-AF65-F5344CB8AC3E}">
        <p14:creationId xmlns:p14="http://schemas.microsoft.com/office/powerpoint/2010/main" val="2406624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2400" y="838200"/>
            <a:ext cx="8229600" cy="990600"/>
          </a:xfrm>
        </p:spPr>
        <p:txBody>
          <a:bodyPr/>
          <a:lstStyle/>
          <a:p>
            <a:pPr eaLnBrk="1" hangingPunct="1"/>
            <a:r>
              <a:rPr lang="id-ID" b="1" dirty="0" smtClean="0">
                <a:solidFill>
                  <a:srgbClr val="0000CC"/>
                </a:solidFill>
              </a:rPr>
              <a:t>Jawab : </a:t>
            </a:r>
            <a:r>
              <a:rPr lang="en-US" b="1" dirty="0" smtClean="0">
                <a:solidFill>
                  <a:srgbClr val="0000CC"/>
                </a:solidFill>
              </a:rPr>
              <a:t>Case </a:t>
            </a:r>
            <a:r>
              <a:rPr lang="en-US" b="1" dirty="0" smtClean="0">
                <a:solidFill>
                  <a:srgbClr val="0000CC"/>
                </a:solidFill>
              </a:rPr>
              <a:t>Study </a:t>
            </a:r>
            <a:r>
              <a:rPr lang="en-US" b="1" dirty="0" smtClean="0">
                <a:solidFill>
                  <a:srgbClr val="0000CC"/>
                </a:solidFill>
              </a:rPr>
              <a:t>Questions</a:t>
            </a:r>
            <a:r>
              <a:rPr lang="id-ID" b="1" dirty="0" smtClean="0">
                <a:solidFill>
                  <a:srgbClr val="0000CC"/>
                </a:solidFill>
              </a:rPr>
              <a:t> 1</a:t>
            </a:r>
            <a:endParaRPr lang="en-US" b="1" dirty="0" smtClean="0">
              <a:solidFill>
                <a:srgbClr val="0000CC"/>
              </a:solidFill>
            </a:endParaRPr>
          </a:p>
        </p:txBody>
      </p:sp>
    </p:spTree>
    <p:extLst>
      <p:ext uri="{BB962C8B-B14F-4D97-AF65-F5344CB8AC3E}">
        <p14:creationId xmlns:p14="http://schemas.microsoft.com/office/powerpoint/2010/main" val="2318370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779</Words>
  <Application>Microsoft Office PowerPoint</Application>
  <PresentationFormat>On-screen Show (4:3)</PresentationFormat>
  <Paragraphs>93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DASAR SISTEM INFORMASI</vt:lpstr>
      <vt:lpstr>PowerPoint Presentation</vt:lpstr>
      <vt:lpstr>Learning  Outcomes</vt:lpstr>
      <vt:lpstr>Case 1: GE, Dell, Intel, GM &amp; others The competitive advantage of IT</vt:lpstr>
      <vt:lpstr>Case Study Questions</vt:lpstr>
      <vt:lpstr>Case Study Questions</vt:lpstr>
      <vt:lpstr>Real World Internet Activity</vt:lpstr>
      <vt:lpstr>Real World Group Activity</vt:lpstr>
      <vt:lpstr>Jawab : Case Study Questions 1</vt:lpstr>
      <vt:lpstr>Case 2: The U.S. Department of Commerce Using IT to tap experts’ know-how</vt:lpstr>
      <vt:lpstr>Case Study Questions</vt:lpstr>
      <vt:lpstr>Real World Internet Activity</vt:lpstr>
      <vt:lpstr>Real World Group Activity</vt:lpstr>
      <vt:lpstr>Jawab : Case Study Questions 2</vt:lpstr>
      <vt:lpstr>Case 3: CDW, Harrah’s Entertainment and Others Developing Strategic Customer-Loyalty Systems</vt:lpstr>
      <vt:lpstr>Case Study Questions</vt:lpstr>
      <vt:lpstr>Real World Internet Activity</vt:lpstr>
      <vt:lpstr>Real World Group Activity</vt:lpstr>
      <vt:lpstr>Terima Kasih</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Win 7</cp:lastModifiedBy>
  <cp:revision>252</cp:revision>
  <dcterms:created xsi:type="dcterms:W3CDTF">2010-08-24T06:47:44Z</dcterms:created>
  <dcterms:modified xsi:type="dcterms:W3CDTF">2017-10-02T11:15:28Z</dcterms:modified>
</cp:coreProperties>
</file>