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88" r:id="rId2"/>
    <p:sldId id="389" r:id="rId3"/>
    <p:sldId id="427" r:id="rId4"/>
    <p:sldId id="486" r:id="rId5"/>
    <p:sldId id="488" r:id="rId6"/>
    <p:sldId id="489" r:id="rId7"/>
    <p:sldId id="491" r:id="rId8"/>
    <p:sldId id="532" r:id="rId9"/>
    <p:sldId id="533" r:id="rId10"/>
    <p:sldId id="535" r:id="rId11"/>
    <p:sldId id="492" r:id="rId12"/>
    <p:sldId id="493" r:id="rId13"/>
    <p:sldId id="494" r:id="rId14"/>
    <p:sldId id="490" r:id="rId15"/>
    <p:sldId id="496" r:id="rId16"/>
    <p:sldId id="495" r:id="rId17"/>
    <p:sldId id="497" r:id="rId18"/>
    <p:sldId id="499" r:id="rId19"/>
    <p:sldId id="500" r:id="rId20"/>
    <p:sldId id="498" r:id="rId21"/>
    <p:sldId id="501" r:id="rId22"/>
    <p:sldId id="503" r:id="rId23"/>
    <p:sldId id="505" r:id="rId24"/>
    <p:sldId id="506" r:id="rId25"/>
    <p:sldId id="507" r:id="rId26"/>
    <p:sldId id="504" r:id="rId27"/>
    <p:sldId id="508" r:id="rId28"/>
    <p:sldId id="524" r:id="rId29"/>
    <p:sldId id="513" r:id="rId30"/>
    <p:sldId id="514" r:id="rId31"/>
    <p:sldId id="515" r:id="rId32"/>
    <p:sldId id="516" r:id="rId33"/>
    <p:sldId id="525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6" r:id="rId42"/>
    <p:sldId id="527" r:id="rId43"/>
    <p:sldId id="528" r:id="rId44"/>
    <p:sldId id="529" r:id="rId45"/>
    <p:sldId id="509" r:id="rId46"/>
    <p:sldId id="510" r:id="rId47"/>
    <p:sldId id="511" r:id="rId48"/>
    <p:sldId id="512" r:id="rId49"/>
    <p:sldId id="43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271AFE-B873-417F-88A9-A9E7BB8842E8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 smtClean="0">
                <a:latin typeface="Times New Roman" pitchFamily="18" charset="0"/>
              </a:rPr>
              <a:t>What’s in IT</a:t>
            </a:r>
            <a:r>
              <a:rPr lang="id-ID" i="1" smtClean="0">
                <a:latin typeface="Times New Roman" pitchFamily="18" charset="0"/>
              </a:rPr>
              <a:t>/apa yang ada di IT</a:t>
            </a:r>
            <a:r>
              <a:rPr lang="en-US" i="1" smtClean="0">
                <a:latin typeface="Times New Roman" pitchFamily="18" charset="0"/>
              </a:rPr>
              <a:t> </a:t>
            </a:r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5BD0D-965E-4DFA-BCA5-C2A84B38A9B8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</a:rPr>
              <a:t>Beberapa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pengembangan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OLTP (</a:t>
            </a:r>
            <a:r>
              <a:rPr lang="en-US" dirty="0" err="1" smtClean="0"/>
              <a:t>OnLine</a:t>
            </a:r>
            <a:r>
              <a:rPr lang="en-US" dirty="0" smtClean="0"/>
              <a:t> Transaction Processing)</a:t>
            </a:r>
          </a:p>
          <a:p>
            <a:pPr lvl="1" eaLnBrk="1" hangingPunct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client-server</a:t>
            </a:r>
          </a:p>
          <a:p>
            <a:pPr lvl="1" eaLnBrk="1" hangingPunct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internet</a:t>
            </a:r>
          </a:p>
          <a:p>
            <a:pPr eaLnBrk="1" hangingPunct="1"/>
            <a:r>
              <a:rPr lang="en-US" dirty="0" smtClean="0"/>
              <a:t>CIS (Customer Integrated System)</a:t>
            </a:r>
          </a:p>
          <a:p>
            <a:pPr lvl="1" eaLnBrk="1" hangingPunct="1"/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: ATM, B2C e-commerce</a:t>
            </a:r>
            <a:endParaRPr lang="id-ID" dirty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I</a:t>
            </a:r>
            <a:r>
              <a:rPr lang="en-US" dirty="0" err="1" smtClean="0"/>
              <a:t>nline</a:t>
            </a:r>
            <a:r>
              <a:rPr lang="en-US" dirty="0" smtClean="0"/>
              <a:t> </a:t>
            </a:r>
            <a:r>
              <a:rPr lang="id-ID" i="1" dirty="0" smtClean="0"/>
              <a:t>(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hibrid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batch </a:t>
            </a:r>
            <a:r>
              <a:rPr lang="en-US" dirty="0" err="1"/>
              <a:t>dan</a:t>
            </a:r>
            <a:r>
              <a:rPr lang="en-US" dirty="0"/>
              <a:t> online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Contoh</a:t>
            </a:r>
            <a:r>
              <a:rPr lang="en-US" dirty="0"/>
              <a:t> : POS</a:t>
            </a:r>
          </a:p>
          <a:p>
            <a:pPr marL="6350" lvl="1" indent="0" eaLnBrk="1" hangingPunct="1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10175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5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2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799"/>
            <a:ext cx="89154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59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8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8" y="685800"/>
            <a:ext cx="8205788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4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8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5"/>
            <a:ext cx="86106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3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5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287"/>
            <a:ext cx="8534399" cy="58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0647"/>
            <a:ext cx="8686800" cy="578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0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id-ID" sz="3600" dirty="0"/>
              <a:t>Information system and the moderen </a:t>
            </a:r>
            <a:r>
              <a:rPr lang="id-ID" sz="3600" dirty="0" smtClean="0"/>
              <a:t>Organization (</a:t>
            </a:r>
            <a:r>
              <a:rPr lang="id-ID" sz="3600" dirty="0"/>
              <a:t>Organization </a:t>
            </a:r>
            <a:r>
              <a:rPr lang="id-ID" sz="3600" dirty="0" smtClean="0"/>
              <a:t>base CBIS)</a:t>
            </a:r>
            <a:endParaRPr lang="id-ID" sz="3600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id-ID" dirty="0"/>
          </a:p>
          <a:p>
            <a:r>
              <a:rPr lang="id-ID" dirty="0"/>
              <a:t>Types of Information Systems</a:t>
            </a:r>
          </a:p>
          <a:p>
            <a:r>
              <a:rPr lang="en-US" dirty="0"/>
              <a:t>Competitive </a:t>
            </a:r>
            <a:r>
              <a:rPr lang="id-ID" dirty="0"/>
              <a:t>advantage and strategic information </a:t>
            </a:r>
            <a:r>
              <a:rPr lang="id-ID" dirty="0" smtClean="0"/>
              <a:t>system</a:t>
            </a:r>
            <a:endParaRPr lang="id-ID" dirty="0"/>
          </a:p>
          <a:p>
            <a:r>
              <a:rPr lang="id-ID" dirty="0"/>
              <a:t>Why are information systems so Important to organization and society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Pert.07 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62"/>
            <a:ext cx="84582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7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199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05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7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1FFA9C-4B92-476B-85FA-C1DCFC617078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83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id-ID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Aronoff</a:t>
            </a:r>
            <a:r>
              <a:rPr lang="en-US" sz="4000" dirty="0"/>
              <a:t>, 1989)</a:t>
            </a:r>
            <a:br>
              <a:rPr lang="en-US" sz="4000" dirty="0"/>
            </a:b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5353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Geographical information system / GIS</a:t>
            </a:r>
          </a:p>
          <a:p>
            <a:pPr eaLnBrk="1" hangingPunct="1"/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memanipulasi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geografis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menangani</a:t>
            </a:r>
            <a:r>
              <a:rPr lang="en-US" sz="2800" dirty="0" smtClean="0"/>
              <a:t> data </a:t>
            </a:r>
            <a:r>
              <a:rPr lang="en-US" sz="2800" dirty="0" err="1" smtClean="0"/>
              <a:t>spasial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data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keruangan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pemetaan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agrikultur</a:t>
            </a:r>
            <a:r>
              <a:rPr lang="en-US" sz="2800" dirty="0" smtClean="0"/>
              <a:t>, </a:t>
            </a:r>
            <a:r>
              <a:rPr lang="en-US" sz="2800" dirty="0" err="1" smtClean="0"/>
              <a:t>arkeologi</a:t>
            </a:r>
            <a:r>
              <a:rPr lang="en-US" sz="2800" dirty="0" smtClean="0"/>
              <a:t>,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geologi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737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BFB818-8B19-41BB-880E-29ABF4F543EF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pic>
        <p:nvPicPr>
          <p:cNvPr id="36867" name="Picture 1028" descr="S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8638"/>
            <a:ext cx="79248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7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F29D5-E6C4-4D95-8E9A-B143A49B2E90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pic>
        <p:nvPicPr>
          <p:cNvPr id="37891" name="Picture 4" descr="S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475"/>
            <a:ext cx="83820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6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432"/>
            <a:ext cx="8762999" cy="58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4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3413"/>
            <a:ext cx="8472487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9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91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Competitive </a:t>
            </a:r>
            <a:r>
              <a:rPr lang="id-ID" sz="4800" b="1" dirty="0">
                <a:solidFill>
                  <a:srgbClr val="FF0000"/>
                </a:solidFill>
              </a:rPr>
              <a:t>advantage and strategic information system</a:t>
            </a:r>
            <a:br>
              <a:rPr lang="id-ID" sz="4800" b="1" dirty="0">
                <a:solidFill>
                  <a:srgbClr val="FF0000"/>
                </a:solidFill>
              </a:rPr>
            </a:br>
            <a:endParaRPr lang="id-ID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8401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ahoma" pitchFamily="34" charset="0"/>
              </a:rPr>
              <a:t>PERUSAHAAN DAN LINGKUNGANNYA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800" b="1" dirty="0"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8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jenis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elemen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ada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dalam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lingkungan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Pemasok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menyediakan</a:t>
            </a:r>
            <a:r>
              <a:rPr lang="en-US" sz="2400" dirty="0">
                <a:latin typeface="Tahoma" pitchFamily="34" charset="0"/>
              </a:rPr>
              <a:t> material, </a:t>
            </a:r>
            <a:r>
              <a:rPr lang="en-US" sz="2400" dirty="0" err="1">
                <a:latin typeface="Tahoma" pitchFamily="34" charset="0"/>
              </a:rPr>
              <a:t>mesin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jasa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dll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Pelanggan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mencakup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pemakai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calon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pemakai</a:t>
            </a:r>
            <a:endParaRPr lang="en-US" sz="2400" dirty="0"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Serikat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Buruh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organisasi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tenaga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kerja</a:t>
            </a:r>
            <a:endParaRPr lang="en-US" sz="2400" dirty="0"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Masyarakat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Keuangan</a:t>
            </a:r>
            <a:r>
              <a:rPr lang="en-US" sz="2400" dirty="0">
                <a:latin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</a:rPr>
              <a:t>terdiri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institusi</a:t>
            </a:r>
            <a:r>
              <a:rPr lang="en-US" sz="2400" dirty="0">
                <a:latin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</a:rPr>
              <a:t>mempengaruhi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sumber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daya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keuangan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bagi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perusahaan</a:t>
            </a:r>
            <a:endParaRPr lang="en-US" sz="2400" dirty="0"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Pemegang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Saham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atau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Pemilik</a:t>
            </a:r>
            <a:r>
              <a:rPr lang="en-US" sz="2400" dirty="0">
                <a:latin typeface="Tahoma" pitchFamily="34" charset="0"/>
              </a:rPr>
              <a:t>, orang yang </a:t>
            </a:r>
            <a:r>
              <a:rPr lang="en-US" sz="2400" dirty="0" err="1">
                <a:latin typeface="Tahoma" pitchFamily="34" charset="0"/>
              </a:rPr>
              <a:t>menanamkan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87663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2057400"/>
            <a:ext cx="8610600" cy="3962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Tahoma" pitchFamily="34" charset="0"/>
              </a:rPr>
              <a:t>PERUSAHAAN DAN LINGKUNGANNYA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800" b="1" dirty="0" smtClean="0"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8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</a:rPr>
              <a:t>jenis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</a:rPr>
              <a:t>elemen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</a:rPr>
              <a:t>ada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</a:rPr>
              <a:t>dalam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</a:rPr>
              <a:t>lingkungan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 :</a:t>
            </a:r>
          </a:p>
          <a:p>
            <a:pPr marL="357188" indent="-357188"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Tahoma" pitchFamily="34" charset="0"/>
              </a:rPr>
              <a:t>6. </a:t>
            </a:r>
            <a:r>
              <a:rPr lang="en-US" sz="2800" b="1" dirty="0" err="1" smtClean="0">
                <a:latin typeface="Tahoma" pitchFamily="34" charset="0"/>
              </a:rPr>
              <a:t>Pesaing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mencakup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semua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organisasi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bersaing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di </a:t>
            </a:r>
            <a:r>
              <a:rPr lang="en-US" sz="2800" dirty="0" err="1" smtClean="0">
                <a:latin typeface="Tahoma" pitchFamily="34" charset="0"/>
              </a:rPr>
              <a:t>pasar</a:t>
            </a:r>
            <a:endParaRPr lang="en-US" sz="2800" dirty="0" smtClean="0">
              <a:latin typeface="Tahoma" pitchFamily="34" charset="0"/>
            </a:endParaRPr>
          </a:p>
          <a:p>
            <a:pPr marL="357188" indent="-357188"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Tahoma" pitchFamily="34" charset="0"/>
              </a:rPr>
              <a:t>7. </a:t>
            </a:r>
            <a:r>
              <a:rPr lang="en-US" sz="2800" b="1" dirty="0" err="1" smtClean="0">
                <a:latin typeface="Tahoma" pitchFamily="34" charset="0"/>
              </a:rPr>
              <a:t>Pemerintah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memberikan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batasan-batasan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bentuk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peraturan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tetapi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juga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memberikan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bantuan</a:t>
            </a:r>
            <a:endParaRPr lang="en-US" sz="2800" dirty="0" smtClean="0">
              <a:latin typeface="Tahoma" pitchFamily="34" charset="0"/>
            </a:endParaRPr>
          </a:p>
          <a:p>
            <a:pPr marL="357188" indent="-357188"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Tahoma" pitchFamily="34" charset="0"/>
              </a:rPr>
              <a:t>8. </a:t>
            </a:r>
            <a:r>
              <a:rPr lang="en-US" sz="2800" b="1" dirty="0" err="1" smtClean="0">
                <a:latin typeface="Tahoma" pitchFamily="34" charset="0"/>
              </a:rPr>
              <a:t>Masyarakat</a:t>
            </a:r>
            <a:r>
              <a:rPr lang="en-US" sz="2800" b="1" dirty="0" smtClean="0">
                <a:latin typeface="Tahoma" pitchFamily="34" charset="0"/>
              </a:rPr>
              <a:t> global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wilayah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geografis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tempat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melakukan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operasinya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0668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Competitive </a:t>
            </a:r>
            <a:r>
              <a:rPr lang="id-ID" sz="4800" b="1" dirty="0" smtClean="0">
                <a:solidFill>
                  <a:srgbClr val="FF0000"/>
                </a:solidFill>
              </a:rPr>
              <a:t>advantage and strategic information system</a:t>
            </a:r>
            <a:br>
              <a:rPr lang="id-ID" sz="4800" b="1" dirty="0" smtClean="0">
                <a:solidFill>
                  <a:srgbClr val="FF0000"/>
                </a:solidFill>
              </a:rPr>
            </a:br>
            <a:endParaRPr lang="id-ID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of Information Systems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Competitive </a:t>
            </a:r>
            <a:r>
              <a:rPr lang="id-ID" sz="28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 and strategic information </a:t>
            </a:r>
            <a:r>
              <a:rPr lang="id-ID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</a:t>
            </a:r>
            <a:endParaRPr lang="id-ID" sz="2800" b="1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id-ID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imensi keunggulan kompetitif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id-ID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antangan dari pesaing Global dan Strategi bisnis global</a:t>
            </a:r>
            <a:endParaRPr lang="en-US" sz="2800" b="1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d-ID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</a:t>
            </a:r>
            <a:r>
              <a:rPr lang="id-ID" sz="28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information systems so Important to organization and </a:t>
            </a:r>
            <a:r>
              <a:rPr lang="id-ID" sz="2800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society</a:t>
            </a:r>
            <a:endParaRPr lang="id-ID" sz="2800" b="1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09600"/>
            <a:ext cx="7467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ARUS SUMBER DAYA LINGKUNGAN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Menghubungkan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elemen-elemen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lingkungan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Arus-arus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sering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pelanggan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barang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jadi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pelanggan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uang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pemegang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saham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pemasok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pekerja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serikat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buruh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Arus-arus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jarang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uang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pemerintah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bahan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baku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pemasok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pekerja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pesaing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42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KEUNGGULAN KOMPETITIF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Keunggulan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dibandingkan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pesaingnya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apabila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memenuhi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semua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kebutuhan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pelanggannya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tujuan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mempersiapkan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berbagai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strategi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bidang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Keunggulan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Kompetitif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berhubungan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memperoleh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pengaruh</a:t>
            </a:r>
            <a:r>
              <a:rPr lang="en-US" sz="2800" dirty="0" smtClean="0">
                <a:latin typeface="Tahoma" pitchFamily="34" charset="0"/>
              </a:rPr>
              <a:t> di </a:t>
            </a:r>
            <a:r>
              <a:rPr lang="en-US" sz="2800" dirty="0" err="1" smtClean="0">
                <a:latin typeface="Tahoma" pitchFamily="34" charset="0"/>
              </a:rPr>
              <a:t>pasar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i="1" dirty="0" err="1" smtClean="0">
                <a:latin typeface="Tahoma" pitchFamily="34" charset="0"/>
              </a:rPr>
              <a:t>Kesimpulannya</a:t>
            </a:r>
            <a:r>
              <a:rPr lang="en-US" sz="2800" i="1" dirty="0" smtClean="0">
                <a:latin typeface="Tahoma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Manajer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harus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menggunakan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sumber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daya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konsepsual</a:t>
            </a:r>
            <a:r>
              <a:rPr lang="en-US" sz="2800" b="1" dirty="0" smtClean="0">
                <a:latin typeface="Tahoma" pitchFamily="34" charset="0"/>
              </a:rPr>
              <a:t> (data </a:t>
            </a:r>
            <a:r>
              <a:rPr lang="en-US" sz="2800" b="1" dirty="0" err="1" smtClean="0">
                <a:latin typeface="Tahoma" pitchFamily="34" charset="0"/>
              </a:rPr>
              <a:t>dan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informasi</a:t>
            </a:r>
            <a:r>
              <a:rPr lang="en-US" sz="2800" b="1" dirty="0" smtClean="0">
                <a:latin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sumber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daya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fisik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mencapai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tujuan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strategis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endParaRPr lang="en-US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8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2975"/>
            <a:ext cx="8610600" cy="4951539"/>
          </a:xfrm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Sebuah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mencapai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Keunggulan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Kompetitif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menciptakan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Rantai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Nilai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</a:rPr>
              <a:t>yang </a:t>
            </a:r>
            <a:r>
              <a:rPr lang="en-US" sz="2800" dirty="0" err="1" smtClean="0">
                <a:latin typeface="Tahoma" pitchFamily="34" charset="0"/>
              </a:rPr>
              <a:t>terdiri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dari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kegiatan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utama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kegiatan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pendukung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yan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memberikan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kontribusi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kepada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marjin</a:t>
            </a:r>
            <a:endParaRPr lang="en-US" sz="2800" i="1" dirty="0" smtClean="0">
              <a:latin typeface="Tahom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Marjin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produk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jasa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dikurangi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biaya-biayanya</a:t>
            </a:r>
            <a:endParaRPr lang="en-US" sz="2800" dirty="0" smtClean="0">
              <a:latin typeface="Tahom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</a:rPr>
              <a:t>Perusahaan </a:t>
            </a:r>
            <a:r>
              <a:rPr lang="en-US" sz="2800" dirty="0" err="1" smtClean="0">
                <a:latin typeface="Tahoma" pitchFamily="34" charset="0"/>
              </a:rPr>
              <a:t>menciptakan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melakukan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kegiatan</a:t>
            </a:r>
            <a:r>
              <a:rPr lang="en-US" sz="2800" dirty="0" smtClean="0">
                <a:latin typeface="Tahoma" pitchFamily="34" charset="0"/>
              </a:rPr>
              <a:t>, yang Porter </a:t>
            </a:r>
            <a:r>
              <a:rPr lang="en-US" sz="2800" dirty="0" err="1" smtClean="0">
                <a:latin typeface="Tahoma" pitchFamily="34" charset="0"/>
              </a:rPr>
              <a:t>sebut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Kegiatan</a:t>
            </a:r>
            <a:r>
              <a:rPr lang="en-US" sz="2800" i="1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sz="2800" b="1" i="1" dirty="0" err="1" smtClean="0">
                <a:latin typeface="Tahoma" pitchFamily="34" charset="0"/>
              </a:rPr>
              <a:t>Kegiatan</a:t>
            </a:r>
            <a:r>
              <a:rPr lang="en-US" sz="2800" b="1" i="1" dirty="0" smtClean="0">
                <a:latin typeface="Tahoma" pitchFamily="34" charset="0"/>
              </a:rPr>
              <a:t> </a:t>
            </a:r>
            <a:r>
              <a:rPr lang="en-US" sz="2800" b="1" i="1" dirty="0" err="1" smtClean="0">
                <a:latin typeface="Tahoma" pitchFamily="34" charset="0"/>
              </a:rPr>
              <a:t>Nilai</a:t>
            </a:r>
            <a:r>
              <a:rPr lang="en-US" sz="2800" b="1" i="1" dirty="0" smtClean="0">
                <a:latin typeface="Tahoma" pitchFamily="34" charset="0"/>
              </a:rPr>
              <a:t> </a:t>
            </a:r>
            <a:r>
              <a:rPr lang="en-US" sz="2800" b="1" i="1" dirty="0" err="1" smtClean="0">
                <a:latin typeface="Tahoma" pitchFamily="34" charset="0"/>
              </a:rPr>
              <a:t>Utama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id-ID" sz="2800" dirty="0" smtClean="0">
                <a:latin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kegiatan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berhubungan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produksi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penawaran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lebih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kepada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pelanggan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daripada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dilakukan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pesaing</a:t>
            </a:r>
            <a:endParaRPr lang="id-ID" sz="2800" dirty="0" smtClean="0">
              <a:latin typeface="Tahom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sz="2800" b="1" i="1" dirty="0" err="1">
                <a:latin typeface="Tahoma" pitchFamily="34" charset="0"/>
              </a:rPr>
              <a:t>Kegiatan</a:t>
            </a:r>
            <a:r>
              <a:rPr lang="en-US" sz="2800" b="1" i="1" dirty="0">
                <a:latin typeface="Tahoma" pitchFamily="34" charset="0"/>
              </a:rPr>
              <a:t> </a:t>
            </a:r>
            <a:r>
              <a:rPr lang="en-US" sz="2800" b="1" i="1" dirty="0" err="1">
                <a:latin typeface="Tahoma" pitchFamily="34" charset="0"/>
              </a:rPr>
              <a:t>Nilai</a:t>
            </a:r>
            <a:r>
              <a:rPr lang="en-US" sz="2800" b="1" i="1" dirty="0">
                <a:latin typeface="Tahoma" pitchFamily="34" charset="0"/>
              </a:rPr>
              <a:t> </a:t>
            </a:r>
            <a:r>
              <a:rPr lang="en-US" sz="2800" b="1" i="1" dirty="0" err="1" smtClean="0">
                <a:latin typeface="Tahoma" pitchFamily="34" charset="0"/>
              </a:rPr>
              <a:t>Pendukung</a:t>
            </a:r>
            <a:r>
              <a:rPr lang="id-ID" sz="2800" b="1" i="1" dirty="0" smtClean="0">
                <a:latin typeface="Tahoma" pitchFamily="34" charset="0"/>
              </a:rPr>
              <a:t> :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838200"/>
            <a:ext cx="7075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RANTAI NILAI PORTER</a:t>
            </a:r>
          </a:p>
        </p:txBody>
      </p:sp>
    </p:spTree>
    <p:extLst>
      <p:ext uri="{BB962C8B-B14F-4D97-AF65-F5344CB8AC3E}">
        <p14:creationId xmlns:p14="http://schemas.microsoft.com/office/powerpoint/2010/main" val="3783424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b="1" i="1" dirty="0" err="1">
                <a:latin typeface="Tahoma" pitchFamily="34" charset="0"/>
              </a:rPr>
              <a:t>Kegiatan</a:t>
            </a:r>
            <a:r>
              <a:rPr lang="en-US" b="1" i="1" dirty="0">
                <a:latin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</a:rPr>
              <a:t>Nilai</a:t>
            </a:r>
            <a:r>
              <a:rPr lang="en-US" b="1" i="1" dirty="0">
                <a:latin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</a:rPr>
              <a:t>Pendukung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adalah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kegiatan</a:t>
            </a:r>
            <a:r>
              <a:rPr lang="en-US" dirty="0">
                <a:latin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</a:rPr>
              <a:t>menyediakan</a:t>
            </a:r>
            <a:r>
              <a:rPr lang="en-US" dirty="0">
                <a:latin typeface="Tahoma" pitchFamily="34" charset="0"/>
              </a:rPr>
              <a:t> input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infrastruktur</a:t>
            </a:r>
            <a:r>
              <a:rPr lang="en-US" dirty="0">
                <a:latin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</a:rPr>
              <a:t>memungkinkan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kegiatan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utama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berlangsung</a:t>
            </a:r>
            <a:endParaRPr lang="en-US" dirty="0">
              <a:latin typeface="Tahom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en-US" dirty="0" err="1">
                <a:latin typeface="Tahoma" pitchFamily="34" charset="0"/>
              </a:rPr>
              <a:t>Tiap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Kegiatan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Nilai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utama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pendukung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memiliki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tiga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unsur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penting</a:t>
            </a:r>
            <a:r>
              <a:rPr lang="id-ID" dirty="0">
                <a:latin typeface="Tahoma" pitchFamily="34" charset="0"/>
              </a:rPr>
              <a:t>:</a:t>
            </a:r>
            <a:r>
              <a:rPr lang="en-US" dirty="0">
                <a:latin typeface="Tahoma" pitchFamily="34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ahoma" pitchFamily="34" charset="0"/>
              </a:rPr>
              <a:t>Input yang </a:t>
            </a:r>
            <a:r>
              <a:rPr lang="en-US" dirty="0" err="1">
                <a:latin typeface="Tahoma" pitchFamily="34" charset="0"/>
              </a:rPr>
              <a:t>dibeli</a:t>
            </a:r>
            <a:endParaRPr lang="en-US" dirty="0">
              <a:latin typeface="Tahoma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dirty="0" err="1">
                <a:latin typeface="Tahoma" pitchFamily="34" charset="0"/>
              </a:rPr>
              <a:t>Sumber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daya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manusia</a:t>
            </a:r>
            <a:endParaRPr lang="en-US" dirty="0">
              <a:latin typeface="Tahoma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dirty="0" err="1">
                <a:latin typeface="Tahoma" pitchFamily="34" charset="0"/>
              </a:rPr>
              <a:t>Teknologi</a:t>
            </a:r>
            <a:endParaRPr lang="en-US" i="1" dirty="0">
              <a:latin typeface="Tahoma" pitchFamily="34" charset="0"/>
            </a:endParaRPr>
          </a:p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RANTAI NILAI PORTER</a:t>
            </a:r>
          </a:p>
        </p:txBody>
      </p:sp>
    </p:spTree>
    <p:extLst>
      <p:ext uri="{BB962C8B-B14F-4D97-AF65-F5344CB8AC3E}">
        <p14:creationId xmlns:p14="http://schemas.microsoft.com/office/powerpoint/2010/main" val="245285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215" y="15240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latin typeface="Tahoma" pitchFamily="34" charset="0"/>
              </a:rPr>
              <a:t>Keunggulan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tambahan</a:t>
            </a:r>
            <a:r>
              <a:rPr lang="en-US" sz="2800" dirty="0" smtClean="0">
                <a:latin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dicapai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mengaitkan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rantai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rantai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nilai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organisasi-organisasi</a:t>
            </a:r>
            <a:r>
              <a:rPr lang="en-US" sz="2800" dirty="0" smtClean="0">
                <a:latin typeface="Tahoma" pitchFamily="34" charset="0"/>
              </a:rPr>
              <a:t> lain </a:t>
            </a:r>
            <a:r>
              <a:rPr lang="en-US" sz="2800" dirty="0" err="1" smtClean="0">
                <a:latin typeface="Tahoma" pitchFamily="34" charset="0"/>
              </a:rPr>
              <a:t>disebut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antar-organisasi</a:t>
            </a:r>
            <a:r>
              <a:rPr lang="en-US" sz="2800" dirty="0" smtClean="0">
                <a:latin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</a:rPr>
              <a:t>Interorganizational</a:t>
            </a:r>
            <a:r>
              <a:rPr lang="en-US" sz="2800" dirty="0" smtClean="0">
                <a:latin typeface="Tahoma" pitchFamily="34" charset="0"/>
              </a:rPr>
              <a:t> System-IOS)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</a:rPr>
              <a:t>Perusahaan yang </a:t>
            </a:r>
            <a:r>
              <a:rPr lang="en-US" sz="2800" dirty="0" err="1" smtClean="0">
                <a:latin typeface="Tahoma" pitchFamily="34" charset="0"/>
              </a:rPr>
              <a:t>berpartisipasi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disebut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i="1" dirty="0" smtClean="0">
                <a:latin typeface="Tahoma" pitchFamily="34" charset="0"/>
              </a:rPr>
              <a:t>business partner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</a:rPr>
              <a:t>Porter </a:t>
            </a:r>
            <a:r>
              <a:rPr lang="en-US" sz="2800" dirty="0" err="1" smtClean="0">
                <a:latin typeface="Tahoma" pitchFamily="34" charset="0"/>
              </a:rPr>
              <a:t>memikirkan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kaitan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kaitan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tersebut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saat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berfokus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pada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menciptakan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keunggulan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kompetitif</a:t>
            </a:r>
            <a:r>
              <a:rPr lang="en-US" sz="2800" dirty="0" smtClean="0">
                <a:latin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menamakan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jaringan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tersebut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Sistem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</a:rPr>
              <a:t>Nilai</a:t>
            </a:r>
            <a:r>
              <a:rPr lang="en-US" sz="2800" b="1" dirty="0" smtClean="0">
                <a:latin typeface="Tahoma" pitchFamily="34" charset="0"/>
              </a:rPr>
              <a:t> (Value System)</a:t>
            </a:r>
            <a:endParaRPr lang="en-US" sz="2800" b="1" i="1" dirty="0" smtClean="0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822" y="685800"/>
            <a:ext cx="889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Memperluas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Cakupan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Rantai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Nilai</a:t>
            </a:r>
            <a:endParaRPr lang="en-US" sz="4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59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114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dirty="0" err="1" smtClean="0">
                <a:latin typeface="Tahoma" pitchFamily="34" charset="0"/>
              </a:rPr>
              <a:t>Manajemen</a:t>
            </a:r>
            <a:r>
              <a:rPr lang="en-US" sz="2800" i="1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Puncak</a:t>
            </a:r>
            <a:r>
              <a:rPr lang="en-US" sz="2800" i="1" dirty="0" smtClean="0">
                <a:latin typeface="Tahoma" pitchFamily="34" charset="0"/>
              </a:rPr>
              <a:t> (Tingkat </a:t>
            </a:r>
            <a:r>
              <a:rPr lang="en-US" sz="2800" i="1" dirty="0" err="1" smtClean="0">
                <a:latin typeface="Tahoma" pitchFamily="34" charset="0"/>
              </a:rPr>
              <a:t>Stategis</a:t>
            </a:r>
            <a:r>
              <a:rPr lang="en-US" sz="2800" i="1" dirty="0" smtClean="0">
                <a:latin typeface="Tahoma" pitchFamily="34" charset="0"/>
              </a:rPr>
              <a:t>),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arah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dari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merubah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arah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strategi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dari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perusahaan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dirty="0" err="1" smtClean="0">
                <a:latin typeface="Tahoma" pitchFamily="34" charset="0"/>
              </a:rPr>
              <a:t>Manajemen</a:t>
            </a:r>
            <a:r>
              <a:rPr lang="en-US" sz="2800" i="1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Menengah</a:t>
            </a:r>
            <a:r>
              <a:rPr lang="en-US" sz="2800" i="1" dirty="0" smtClean="0">
                <a:latin typeface="Tahoma" pitchFamily="34" charset="0"/>
              </a:rPr>
              <a:t> (Tingkat </a:t>
            </a:r>
            <a:r>
              <a:rPr lang="en-US" sz="2800" i="1" dirty="0" err="1" smtClean="0">
                <a:latin typeface="Tahoma" pitchFamily="34" charset="0"/>
              </a:rPr>
              <a:t>Taktis</a:t>
            </a:r>
            <a:r>
              <a:rPr lang="en-US" sz="2800" i="1" dirty="0" smtClean="0">
                <a:latin typeface="Tahoma" pitchFamily="34" charset="0"/>
              </a:rPr>
              <a:t>),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manajer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menetapkan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bagaimana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rencana-rencana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strategis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diimplementasikan</a:t>
            </a: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dirty="0" err="1" smtClean="0">
                <a:latin typeface="Tahoma" pitchFamily="34" charset="0"/>
              </a:rPr>
              <a:t>Manajer</a:t>
            </a:r>
            <a:r>
              <a:rPr lang="en-US" sz="2800" i="1" dirty="0" smtClean="0">
                <a:latin typeface="Tahoma" pitchFamily="34" charset="0"/>
              </a:rPr>
              <a:t> </a:t>
            </a:r>
            <a:r>
              <a:rPr lang="en-US" sz="2800" i="1" dirty="0" err="1" smtClean="0">
                <a:latin typeface="Tahoma" pitchFamily="34" charset="0"/>
              </a:rPr>
              <a:t>Bawah</a:t>
            </a:r>
            <a:r>
              <a:rPr lang="en-US" sz="2800" i="1" dirty="0" smtClean="0">
                <a:latin typeface="Tahoma" pitchFamily="34" charset="0"/>
              </a:rPr>
              <a:t> (Tingkat </a:t>
            </a:r>
            <a:r>
              <a:rPr lang="en-US" sz="2800" i="1" dirty="0" err="1" smtClean="0">
                <a:latin typeface="Tahoma" pitchFamily="34" charset="0"/>
              </a:rPr>
              <a:t>Operasional</a:t>
            </a:r>
            <a:r>
              <a:rPr lang="en-US" sz="2800" i="1" dirty="0" smtClean="0">
                <a:latin typeface="Tahoma" pitchFamily="34" charset="0"/>
              </a:rPr>
              <a:t>),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manajer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menggunakan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tehnologi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berbagai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cara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memperoleh</a:t>
            </a:r>
            <a:r>
              <a:rPr lang="en-US" sz="2800" dirty="0" smtClean="0">
                <a:latin typeface="Tahoma" pitchFamily="34" charset="0"/>
              </a:rPr>
              <a:t> data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menciptakan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informasi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Georgia" pitchFamily="18" charset="0"/>
              </a:rPr>
              <a:t>DIMENSI KEUNGGULAN KOMPETITIF</a:t>
            </a:r>
          </a:p>
        </p:txBody>
      </p:sp>
    </p:spTree>
    <p:extLst>
      <p:ext uri="{BB962C8B-B14F-4D97-AF65-F5344CB8AC3E}">
        <p14:creationId xmlns:p14="http://schemas.microsoft.com/office/powerpoint/2010/main" val="30825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09929"/>
            <a:ext cx="8763000" cy="48194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Perusahaan </a:t>
            </a:r>
            <a:r>
              <a:rPr lang="en-US" sz="2400" dirty="0" err="1" smtClean="0">
                <a:latin typeface="Tahoma" pitchFamily="34" charset="0"/>
              </a:rPr>
              <a:t>Multinasional</a:t>
            </a:r>
            <a:r>
              <a:rPr lang="en-US" sz="2400" dirty="0" smtClean="0">
                <a:latin typeface="Tahoma" pitchFamily="34" charset="0"/>
              </a:rPr>
              <a:t> (Multinational Corporation</a:t>
            </a:r>
            <a:r>
              <a:rPr lang="id-ID" sz="2400" dirty="0" smtClean="0">
                <a:latin typeface="Tahoma" pitchFamily="34" charset="0"/>
              </a:rPr>
              <a:t>/</a:t>
            </a:r>
            <a:r>
              <a:rPr lang="en-US" sz="2400" dirty="0" smtClean="0">
                <a:latin typeface="Tahoma" pitchFamily="34" charset="0"/>
              </a:rPr>
              <a:t>MNC</a:t>
            </a:r>
            <a:r>
              <a:rPr lang="id-ID" sz="2400" dirty="0" smtClean="0">
                <a:latin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</a:rPr>
              <a:t>adalah</a:t>
            </a:r>
            <a:r>
              <a:rPr lang="id-ID" sz="2400" dirty="0" smtClean="0">
                <a:latin typeface="Tahoma" pitchFamily="34" charset="0"/>
              </a:rPr>
              <a:t> :P</a:t>
            </a:r>
            <a:r>
              <a:rPr lang="en-US" sz="2400" dirty="0" err="1" smtClean="0">
                <a:latin typeface="Tahoma" pitchFamily="34" charset="0"/>
              </a:rPr>
              <a:t>erusahaan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beroperasi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lintas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pasar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bangsa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budaya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khusus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</a:rPr>
              <a:t>pemrosesan</a:t>
            </a:r>
            <a:r>
              <a:rPr lang="en-US" sz="2400" i="1" dirty="0" smtClean="0">
                <a:latin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</a:rPr>
              <a:t>informasi</a:t>
            </a:r>
            <a:r>
              <a:rPr lang="en-US" sz="2400" i="1" dirty="0" smtClean="0">
                <a:latin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</a:rPr>
              <a:t>dalam</a:t>
            </a:r>
            <a:r>
              <a:rPr lang="en-US" sz="2400" i="1" dirty="0" smtClean="0">
                <a:latin typeface="Tahoma" pitchFamily="34" charset="0"/>
              </a:rPr>
              <a:t> MNC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meminimalkan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ketidakpastian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melibatkan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</a:rPr>
              <a:t>perbedaan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jumlah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dibutuhkan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melakukan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tugas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dibanding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telah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dimiliki</a:t>
            </a:r>
            <a:r>
              <a:rPr lang="en-US" sz="2400" dirty="0" smtClean="0">
                <a:latin typeface="Tahoma" pitchFamily="34" charset="0"/>
              </a:rPr>
              <a:t>), </a:t>
            </a:r>
            <a:r>
              <a:rPr lang="en-US" sz="2400" dirty="0" err="1" smtClean="0">
                <a:latin typeface="Tahoma" pitchFamily="34" charset="0"/>
              </a:rPr>
              <a:t>para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manajer</a:t>
            </a:r>
            <a:r>
              <a:rPr lang="en-US" sz="2400" dirty="0" smtClean="0">
                <a:latin typeface="Tahoma" pitchFamily="34" charset="0"/>
              </a:rPr>
              <a:t> MNC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mudah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mengatasinya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menggunakan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teknologi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khusus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</a:rPr>
              <a:t>koordinasi</a:t>
            </a:r>
            <a:r>
              <a:rPr lang="en-US" sz="2400" i="1" dirty="0" smtClean="0">
                <a:latin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</a:rPr>
              <a:t>dalam</a:t>
            </a:r>
            <a:r>
              <a:rPr lang="en-US" sz="2400" i="1" dirty="0" smtClean="0">
                <a:latin typeface="Tahoma" pitchFamily="34" charset="0"/>
              </a:rPr>
              <a:t> MNC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</a:t>
            </a:r>
            <a:r>
              <a:rPr lang="en-US" sz="2400" dirty="0" err="1" smtClean="0">
                <a:latin typeface="Tahoma" pitchFamily="34" charset="0"/>
              </a:rPr>
              <a:t>Munculnya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kesulitan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kenyataan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bahwa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</a:rPr>
              <a:t> –</a:t>
            </a:r>
            <a:r>
              <a:rPr lang="en-US" sz="2400" dirty="0" err="1" smtClean="0">
                <a:latin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</a:rPr>
              <a:t> MNC </a:t>
            </a:r>
            <a:r>
              <a:rPr lang="en-US" sz="2400" dirty="0" err="1" smtClean="0">
                <a:latin typeface="Tahoma" pitchFamily="34" charset="0"/>
              </a:rPr>
              <a:t>tersebar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luas</a:t>
            </a:r>
            <a:r>
              <a:rPr lang="en-US" sz="2400" dirty="0" smtClean="0">
                <a:latin typeface="Tahoma" pitchFamily="34" charset="0"/>
              </a:rPr>
              <a:t>, yang </a:t>
            </a:r>
            <a:r>
              <a:rPr lang="en-US" sz="2400" dirty="0" err="1" smtClean="0">
                <a:latin typeface="Tahoma" pitchFamily="34" charset="0"/>
              </a:rPr>
              <a:t>berakibat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sulit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melakukan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pengawasan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atas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operasi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globalnya</a:t>
            </a:r>
            <a:r>
              <a:rPr lang="en-US" sz="2400" dirty="0" smtClean="0">
                <a:latin typeface="Tahoma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Georgia" pitchFamily="18" charset="0"/>
              </a:rPr>
              <a:t>TANTANGAN DARI PESAING GLOBAL</a:t>
            </a:r>
          </a:p>
        </p:txBody>
      </p:sp>
    </p:spTree>
    <p:extLst>
      <p:ext uri="{BB962C8B-B14F-4D97-AF65-F5344CB8AC3E}">
        <p14:creationId xmlns:p14="http://schemas.microsoft.com/office/powerpoint/2010/main" val="3236951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Keuntungan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Koordinasi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Fleksibilitas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memberi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respon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terhadap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pesaing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berbagai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negara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pasar</a:t>
            </a:r>
            <a:endParaRPr lang="en-US" sz="2400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memberikan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respon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negara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wilayah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negara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terhadap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perubahan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negara</a:t>
            </a:r>
            <a:r>
              <a:rPr lang="en-US" sz="2400" dirty="0" smtClean="0">
                <a:latin typeface="Tahoma" pitchFamily="34" charset="0"/>
              </a:rPr>
              <a:t> lain </a:t>
            </a:r>
            <a:r>
              <a:rPr lang="en-US" sz="2400" dirty="0" err="1" smtClean="0">
                <a:latin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wilayah</a:t>
            </a:r>
            <a:r>
              <a:rPr lang="en-US" sz="2400" dirty="0" smtClean="0">
                <a:latin typeface="Tahoma" pitchFamily="34" charset="0"/>
              </a:rPr>
              <a:t> lain</a:t>
            </a: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mengikuti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pasar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seluruh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dunia</a:t>
            </a:r>
            <a:endParaRPr lang="en-US" sz="2400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mentransfer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pengetahuan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antar</a:t>
            </a:r>
            <a:r>
              <a:rPr lang="en-US" sz="2400" dirty="0" smtClean="0">
                <a:latin typeface="Tahoma" pitchFamily="34" charset="0"/>
              </a:rPr>
              <a:t> unit-unit di </a:t>
            </a:r>
            <a:r>
              <a:rPr lang="en-US" sz="2400" dirty="0" err="1" smtClean="0">
                <a:latin typeface="Tahoma" pitchFamily="34" charset="0"/>
              </a:rPr>
              <a:t>berbagai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negara</a:t>
            </a:r>
            <a:endParaRPr lang="en-US" sz="2400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Pengurangan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keseluruhan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biaya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operasi</a:t>
            </a:r>
            <a:endParaRPr lang="en-US" sz="2400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Peningkatan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efisiensi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efektifitas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memenuhi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pelanggan</a:t>
            </a:r>
            <a:endParaRPr lang="en-US" sz="2400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mencapai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mempertahankan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keragaman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serta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cara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produksi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distribusinya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01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RENCANA STRATEGIS UNTUK SUMBER DAYA INFORMASI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id-ID" sz="8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Pengembangan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secara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bersamaan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rencana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jasa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rencana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sehingga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rencana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mencerminkan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dukungan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disediakan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jasa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rencana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jasa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mencerminkan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kebutuhan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dukungan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sistem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masa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mendatang</a:t>
            </a:r>
            <a:endParaRPr lang="en-US" sz="2400" dirty="0" smtClean="0">
              <a:latin typeface="Tahoma" pitchFamily="34" charset="0"/>
            </a:endParaRP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Isi </a:t>
            </a:r>
            <a:r>
              <a:rPr lang="en-US" sz="2400" dirty="0" err="1" smtClean="0">
                <a:latin typeface="Tahoma" pitchFamily="34" charset="0"/>
              </a:rPr>
              <a:t>Rencana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: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>
                <a:latin typeface="Tahoma" pitchFamily="34" charset="0"/>
              </a:rPr>
              <a:t>Tujuan-tujuan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dicapai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tiap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kategori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sistem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selama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periode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dicakup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perencanaan</a:t>
            </a:r>
            <a:endParaRPr lang="en-US" sz="24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>
                <a:latin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diperlukan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mencapai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tujuan-tujuan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tersebut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Pengelolaan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dilakukan</a:t>
            </a:r>
            <a:r>
              <a:rPr lang="en-US" sz="2400" dirty="0" smtClean="0">
                <a:latin typeface="Tahoma" pitchFamily="34" charset="0"/>
              </a:rPr>
              <a:t> di unit </a:t>
            </a:r>
            <a:r>
              <a:rPr lang="en-US" sz="2400" dirty="0" err="1" smtClean="0">
                <a:latin typeface="Tahoma" pitchFamily="34" charset="0"/>
              </a:rPr>
              <a:t>khusus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terdiri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ahli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dipimpin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seorang</a:t>
            </a:r>
            <a:r>
              <a:rPr lang="en-US" sz="2400" dirty="0" smtClean="0">
                <a:latin typeface="Tahoma" pitchFamily="34" charset="0"/>
              </a:rPr>
              <a:t> Chief Information Officer (CIO)  </a:t>
            </a:r>
          </a:p>
        </p:txBody>
      </p:sp>
    </p:spTree>
    <p:extLst>
      <p:ext uri="{BB962C8B-B14F-4D97-AF65-F5344CB8AC3E}">
        <p14:creationId xmlns:p14="http://schemas.microsoft.com/office/powerpoint/2010/main" val="587632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STRATEGI BISNIS GLOBAL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b="1" dirty="0" smtClean="0">
              <a:latin typeface="Georgia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Empat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dasar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diikuti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multinasional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menggunakan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mengkoordinasikan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anak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perusahaannya</a:t>
            </a:r>
            <a:r>
              <a:rPr lang="en-US" sz="2400" dirty="0" smtClean="0">
                <a:latin typeface="Tahoma" pitchFamily="34" charset="0"/>
              </a:rPr>
              <a:t> (Christopher A. Bartlett &amp; </a:t>
            </a:r>
            <a:r>
              <a:rPr lang="en-US" sz="2400" dirty="0" err="1" smtClean="0">
                <a:latin typeface="Tahoma" pitchFamily="34" charset="0"/>
              </a:rPr>
              <a:t>Sumantra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Ghoshal</a:t>
            </a:r>
            <a:r>
              <a:rPr lang="en-US" sz="2400" dirty="0" smtClean="0">
                <a:latin typeface="Tahoma" pitchFamily="34" charset="0"/>
              </a:rPr>
              <a:t>) 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 smtClean="0">
                <a:latin typeface="Tahoma" pitchFamily="34" charset="0"/>
              </a:rPr>
              <a:t>Strategi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Desentralisasi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Pengendalian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membiarkan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anak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perusahaannya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mengembangkan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operasi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mereka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sendiri</a:t>
            </a:r>
            <a:r>
              <a:rPr lang="en-US" sz="2400" dirty="0" smtClean="0">
                <a:latin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pengaturan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sistem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memudahkan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desentralisasi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pengambilan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keputusan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terdiri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proses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database yang </a:t>
            </a:r>
            <a:r>
              <a:rPr lang="en-US" sz="2400" dirty="0" err="1" smtClean="0">
                <a:latin typeface="Tahoma" pitchFamily="34" charset="0"/>
              </a:rPr>
              <a:t>berdiri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sendiri</a:t>
            </a:r>
            <a:endParaRPr lang="en-US" sz="24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8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 smtClean="0">
                <a:latin typeface="Tahoma" pitchFamily="34" charset="0"/>
              </a:rPr>
              <a:t>Strategi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Sentralisasi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Pengendalian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melakukan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pengendalian</a:t>
            </a:r>
            <a:r>
              <a:rPr lang="en-US" sz="2400" dirty="0" smtClean="0">
                <a:latin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pengaturan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sebagian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besar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kapasitas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sistem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informasinya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berlokasi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dikirimkan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kepada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anak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endParaRPr lang="en-US" sz="24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4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675"/>
            <a:ext cx="79248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17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Strategi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Sentralisasi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Keahlian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gabungan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sentralisasi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pengendalian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desentralisasi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pengendalian</a:t>
            </a:r>
            <a:r>
              <a:rPr lang="en-US" sz="2400" dirty="0" smtClean="0">
                <a:latin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membutuhkan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tim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manajemen</a:t>
            </a:r>
            <a:r>
              <a:rPr lang="en-US" sz="2400" dirty="0" smtClean="0">
                <a:latin typeface="Tahoma" pitchFamily="34" charset="0"/>
              </a:rPr>
              <a:t> di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memiliki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keahlian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menembus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pasar</a:t>
            </a:r>
            <a:r>
              <a:rPr lang="en-US" sz="2400" dirty="0" smtClean="0">
                <a:latin typeface="Tahoma" pitchFamily="34" charset="0"/>
              </a:rPr>
              <a:t> global. Perusahaan yang </a:t>
            </a:r>
            <a:r>
              <a:rPr lang="en-US" sz="2400" dirty="0" err="1" smtClean="0">
                <a:latin typeface="Tahoma" pitchFamily="34" charset="0"/>
              </a:rPr>
              <a:t>menerapkan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bisnis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menggunakan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sistem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interorganisasi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menghubungkan</a:t>
            </a:r>
            <a:r>
              <a:rPr lang="en-US" sz="2400" dirty="0" smtClean="0">
                <a:latin typeface="Tahoma" pitchFamily="34" charset="0"/>
              </a:rPr>
              <a:t> proses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database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anak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endParaRPr lang="en-US" sz="24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endParaRPr lang="en-US" sz="24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Strategi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Penyebaran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Keahlian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Sentralisasi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Pengendalian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US" sz="2400" dirty="0" smtClean="0">
                <a:latin typeface="Tahoma" pitchFamily="34" charset="0"/>
              </a:rPr>
              <a:t>Perusahaan </a:t>
            </a:r>
            <a:r>
              <a:rPr lang="en-US" sz="2400" dirty="0" err="1" smtClean="0">
                <a:latin typeface="Tahoma" pitchFamily="34" charset="0"/>
              </a:rPr>
              <a:t>induk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anak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perusahaan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bekerja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sama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memformulasikan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kebijakan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operasi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serta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mengkoordinasikan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logistik</a:t>
            </a:r>
            <a:r>
              <a:rPr lang="en-US" sz="2400" dirty="0" smtClean="0">
                <a:latin typeface="Tahoma" pitchFamily="34" charset="0"/>
              </a:rPr>
              <a:t> agar </a:t>
            </a:r>
            <a:r>
              <a:rPr lang="en-US" sz="2400" dirty="0" err="1" smtClean="0">
                <a:latin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mencapai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pasar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tepat</a:t>
            </a:r>
            <a:r>
              <a:rPr lang="en-US" sz="2400" dirty="0" smtClean="0">
                <a:latin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</a:rPr>
              <a:t>Strategi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menempatkan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tanggungjawab</a:t>
            </a:r>
            <a:r>
              <a:rPr lang="en-US" sz="2400" dirty="0" smtClean="0">
                <a:latin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</a:rPr>
              <a:t>besar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pengelola</a:t>
            </a:r>
            <a:r>
              <a:rPr lang="en-US" sz="2400" dirty="0" smtClean="0">
                <a:latin typeface="Tahoma" pitchFamily="34" charset="0"/>
              </a:rPr>
              <a:t> database </a:t>
            </a:r>
            <a:r>
              <a:rPr lang="en-US" sz="2400" dirty="0" err="1" smtClean="0">
                <a:latin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memastikan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keseragaman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rancangan</a:t>
            </a:r>
            <a:r>
              <a:rPr lang="en-US" sz="2400" dirty="0" smtClean="0">
                <a:latin typeface="Tahoma" pitchFamily="34" charset="0"/>
              </a:rPr>
              <a:t> database di </a:t>
            </a:r>
            <a:r>
              <a:rPr lang="en-US" sz="2400" dirty="0" err="1" smtClean="0">
                <a:latin typeface="Tahoma" pitchFamily="34" charset="0"/>
              </a:rPr>
              <a:t>seluruh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dunia</a:t>
            </a:r>
            <a:endParaRPr lang="en-US" sz="24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53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270" y="242888"/>
            <a:ext cx="8458200" cy="1524000"/>
          </a:xfrm>
        </p:spPr>
        <p:txBody>
          <a:bodyPr/>
          <a:lstStyle/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</a:rPr>
              <a:t>Sebenarnya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seberapa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besar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kepentingan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manfaat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sistem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informasi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bagi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sebuah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bisnis</a:t>
            </a:r>
            <a:r>
              <a:rPr lang="en-US" sz="3000" b="1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3400" y="1766888"/>
            <a:ext cx="762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/>
              <a:t>Terjadi pergeseran era dalam bisnis. Era bisnis sekarang adalah era dimana arus informasi memegang peranan sangat vital dibandingkan arus barang.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2895600"/>
            <a:ext cx="7967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/>
              <a:t>Sehebat dan sebesar apapun seorang pebisnis memonopoli arus barang, hal tersebut tidak berarti apa-apa jika dia tidak memiliki informasi yang akurat, terkini, mudah diakses dan terkendali dalam menguasai distribusinya.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33400" y="44196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/>
              <a:t>Oleh sebab itu maka salah satu aset perusahaan bisnis modern yang sangat berharga adalah sistem informasi yang memiliki tingkat respon tinggi serta fokus kepada para penggunanya dari segala aspek </a:t>
            </a:r>
          </a:p>
        </p:txBody>
      </p:sp>
    </p:spTree>
    <p:extLst>
      <p:ext uri="{BB962C8B-B14F-4D97-AF65-F5344CB8AC3E}">
        <p14:creationId xmlns:p14="http://schemas.microsoft.com/office/powerpoint/2010/main" val="294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46577" y="2819399"/>
            <a:ext cx="78597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meningkatkan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produktivitas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mengurangi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stok</a:t>
            </a:r>
            <a:r>
              <a:rPr lang="en-US" sz="2400" dirty="0">
                <a:solidFill>
                  <a:schemeClr val="tx2"/>
                </a:solidFill>
              </a:rPr>
              <a:t> material </a:t>
            </a:r>
            <a:r>
              <a:rPr lang="en-US" sz="2400" dirty="0" err="1">
                <a:solidFill>
                  <a:schemeClr val="tx2"/>
                </a:solidFill>
              </a:rPr>
              <a:t>produksi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menghilangkan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kegiatan</a:t>
            </a:r>
            <a:r>
              <a:rPr lang="en-US" sz="2400" dirty="0">
                <a:solidFill>
                  <a:schemeClr val="tx2"/>
                </a:solidFill>
              </a:rPr>
              <a:t> yang </a:t>
            </a:r>
            <a:r>
              <a:rPr lang="en-US" sz="2400" dirty="0" err="1">
                <a:solidFill>
                  <a:schemeClr val="tx2"/>
                </a:solidFill>
              </a:rPr>
              <a:t>tidak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memiliki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manfaat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nilai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tambah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meningkatkan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layanan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kepuasan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pelanggan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mengkoordinasikan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setiap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bagian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dalam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perusahaan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serta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meningkatkan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kualitas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kebijakan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manajemen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33400" y="1828800"/>
            <a:ext cx="8086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tx2"/>
                </a:solidFill>
              </a:rPr>
              <a:t>Apabila </a:t>
            </a:r>
            <a:r>
              <a:rPr lang="en-US" sz="2400" dirty="0" err="1" smtClean="0">
                <a:solidFill>
                  <a:schemeClr val="tx2"/>
                </a:solidFill>
              </a:rPr>
              <a:t>Sistem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informasi</a:t>
            </a:r>
            <a:r>
              <a:rPr lang="en-US" sz="2400" dirty="0">
                <a:solidFill>
                  <a:schemeClr val="tx2"/>
                </a:solidFill>
              </a:rPr>
              <a:t> yang </a:t>
            </a:r>
            <a:r>
              <a:rPr lang="en-US" sz="2400" dirty="0" err="1">
                <a:solidFill>
                  <a:schemeClr val="tx2"/>
                </a:solidFill>
              </a:rPr>
              <a:t>dibangun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dengan</a:t>
            </a:r>
            <a:r>
              <a:rPr lang="id-ID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baik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benar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id-ID" sz="2400" dirty="0" smtClean="0">
                <a:solidFill>
                  <a:schemeClr val="tx2"/>
                </a:solidFill>
              </a:rPr>
              <a:t>akan </a:t>
            </a:r>
            <a:r>
              <a:rPr lang="en-US" sz="2400" dirty="0" err="1" smtClean="0">
                <a:solidFill>
                  <a:schemeClr val="tx2"/>
                </a:solidFill>
              </a:rPr>
              <a:t>dapat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6132707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sz="2800" b="1" dirty="0" err="1" smtClean="0">
                <a:latin typeface="Cheltenhm BdCn BT" pitchFamily="18" charset="0"/>
              </a:rPr>
              <a:t>Manfaat</a:t>
            </a:r>
            <a:r>
              <a:rPr lang="en-US" sz="2800" b="1" dirty="0" smtClean="0">
                <a:latin typeface="Cheltenhm BdCn BT" pitchFamily="18" charset="0"/>
              </a:rPr>
              <a:t> </a:t>
            </a:r>
            <a:r>
              <a:rPr lang="en-US" sz="2800" b="1" dirty="0" err="1" smtClean="0">
                <a:latin typeface="Cheltenhm BdCn BT" pitchFamily="18" charset="0"/>
              </a:rPr>
              <a:t>Tak</a:t>
            </a:r>
            <a:r>
              <a:rPr lang="en-US" sz="2800" b="1" dirty="0" smtClean="0">
                <a:latin typeface="Cheltenhm BdCn BT" pitchFamily="18" charset="0"/>
              </a:rPr>
              <a:t> </a:t>
            </a:r>
            <a:r>
              <a:rPr lang="en-US" sz="2800" b="1" dirty="0" err="1" smtClean="0">
                <a:latin typeface="Cheltenhm BdCn BT" pitchFamily="18" charset="0"/>
              </a:rPr>
              <a:t>Berwujud</a:t>
            </a:r>
            <a:r>
              <a:rPr lang="en-US" sz="2800" b="1" dirty="0" smtClean="0">
                <a:latin typeface="Cheltenhm BdCn BT" pitchFamily="18" charset="0"/>
              </a:rPr>
              <a:t> (intangible benefit)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kepuasan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kepuasan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sv-SE" sz="2400" dirty="0" smtClean="0"/>
              <a:t>Peningkatan mutu dan jumlah informasi </a:t>
            </a:r>
            <a:endParaRPr lang="en-US" sz="24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sv-SE" sz="2400" dirty="0" smtClean="0"/>
              <a:t>Peningkatan mutu dan jumlah respon atas kondisi pesaing </a:t>
            </a:r>
            <a:endParaRPr lang="en-US" sz="24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keluwesan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sv-SE" sz="2400" dirty="0" smtClean="0"/>
              <a:t>Peningkatan mutu pengendalian dan pengawasan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20671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9496"/>
            <a:ext cx="8001000" cy="646503"/>
          </a:xfrm>
        </p:spPr>
        <p:txBody>
          <a:bodyPr/>
          <a:lstStyle/>
          <a:p>
            <a:pPr algn="l" eaLnBrk="1" hangingPunct="1"/>
            <a:r>
              <a:rPr lang="en-US" sz="2800" b="1" dirty="0" err="1" smtClean="0">
                <a:latin typeface="Cheltenhm BdCn BT" pitchFamily="18" charset="0"/>
              </a:rPr>
              <a:t>Manfaat</a:t>
            </a:r>
            <a:r>
              <a:rPr lang="en-US" sz="2800" b="1" dirty="0" smtClean="0">
                <a:latin typeface="Cheltenhm BdCn BT" pitchFamily="18" charset="0"/>
              </a:rPr>
              <a:t> </a:t>
            </a:r>
            <a:r>
              <a:rPr lang="en-US" sz="2800" b="1" dirty="0" err="1" smtClean="0">
                <a:latin typeface="Cheltenhm BdCn BT" pitchFamily="18" charset="0"/>
              </a:rPr>
              <a:t>Berwujud</a:t>
            </a:r>
            <a:r>
              <a:rPr lang="en-US" sz="2800" b="1" dirty="0" smtClean="0">
                <a:latin typeface="Cheltenhm BdCn BT" pitchFamily="18" charset="0"/>
              </a:rPr>
              <a:t> (tangible benefit)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mendukung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akurat</a:t>
            </a:r>
            <a:r>
              <a:rPr lang="en-US" sz="2400" dirty="0" smtClean="0"/>
              <a:t>, </a:t>
            </a:r>
            <a:r>
              <a:rPr lang="en-US" sz="2400" dirty="0" err="1" smtClean="0"/>
              <a:t>terpercaya</a:t>
            </a:r>
            <a:r>
              <a:rPr lang="en-US" sz="2400" dirty="0" smtClean="0"/>
              <a:t>, </a:t>
            </a:r>
            <a:r>
              <a:rPr lang="en-US" sz="2400" dirty="0" err="1" smtClean="0"/>
              <a:t>mutakhir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Keputusan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pun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presisi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dinamika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pengurangan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,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, Overhead , SDM ,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makin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laporan keuangan dapat disajikan berdasarkan data-data transaksi tersebut tanpa re-entry.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penumpukan stok material produksi dapat ditekan seminimal mungkin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562279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15869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58938"/>
            <a:ext cx="7467600" cy="458946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For Accounting</a:t>
            </a:r>
          </a:p>
          <a:p>
            <a:pPr marL="706438">
              <a:defRPr/>
            </a:pPr>
            <a:r>
              <a:rPr lang="id-ID" sz="2800" b="1" dirty="0" smtClean="0">
                <a:solidFill>
                  <a:srgbClr val="0070C0"/>
                </a:solidFill>
              </a:rPr>
              <a:t>Sistem informasi mengkapture, mengatur, menganalisis, dan menyebarkan data dan informasi di seluruh organisasi modern/organisasi berbasis CBIS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For Finance</a:t>
            </a:r>
          </a:p>
          <a:p>
            <a:pPr lvl="1">
              <a:defRPr/>
            </a:pPr>
            <a:r>
              <a:rPr lang="id-ID" b="1" dirty="0" smtClean="0">
                <a:solidFill>
                  <a:srgbClr val="0070C0"/>
                </a:solidFill>
              </a:rPr>
              <a:t>Sistem informasi mengubah dunia keuangan pada kecepatan, volume, dan keakuratan arus informasi.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15972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3300"/>
                </a:solidFill>
              </a:rPr>
              <a:t>For Marketing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FF3300"/>
                </a:solidFill>
              </a:rPr>
              <a:t>Internet dan World Wide Web telah membuka saluran yang sama sekali baru untuk pemasaran dan memberikan kontak lebih dekat antara konsumen dan pemasok</a:t>
            </a:r>
          </a:p>
          <a:p>
            <a:pPr marL="363538" lvl="1" indent="-363538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0000CC"/>
                </a:solidFill>
              </a:rPr>
              <a:t>For Production/Operations Management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400" b="1" dirty="0" smtClean="0">
                <a:solidFill>
                  <a:srgbClr val="0000CC"/>
                </a:solidFill>
              </a:rPr>
              <a:t>Setiap proses dalam produk atau rantai nilai layanan dapat ditingkatkan dengan penggunaan yang tepat dari sistem informasi berbasis komputer</a:t>
            </a:r>
            <a:endParaRPr lang="en-GB" sz="2400" b="1" dirty="0" smtClean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70C0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37051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 smtClean="0">
                <a:solidFill>
                  <a:srgbClr val="0000CC"/>
                </a:solidFill>
              </a:rPr>
              <a:t> For Human Resource Management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0000CC"/>
                </a:solidFill>
              </a:rPr>
              <a:t>Karyawan dapat menangani banyak bisnis pribadi mereka sendiri, dan Internet membuat sejumlah besar informasi yang tersedia untuk pencari kerja</a:t>
            </a:r>
            <a:r>
              <a:rPr lang="id-ID" b="1" dirty="0" smtClean="0"/>
              <a:t>.</a:t>
            </a:r>
          </a:p>
          <a:p>
            <a:pPr marL="449263" lvl="1" indent="-3619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For Management Information Systems (MIS)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FF3300"/>
                </a:solidFill>
              </a:rPr>
              <a:t>Kesempatan bagi mereka berkarir di MIS tumbuh secepat adopsi teknologi informasi ke dalam organisasi di mana-mana.</a:t>
            </a:r>
            <a:endParaRPr lang="en-GB" b="1" dirty="0" smtClean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13701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95300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id-ID" sz="2800" b="1" dirty="0" smtClean="0">
                <a:solidFill>
                  <a:srgbClr val="FF3300"/>
                </a:solidFill>
              </a:rPr>
              <a:t>Teknologi sistem Informasi dan strategi organisasi tidak bisa dipisahkan.</a:t>
            </a:r>
          </a:p>
          <a:p>
            <a:pPr>
              <a:lnSpc>
                <a:spcPct val="95000"/>
              </a:lnSpc>
              <a:defRPr/>
            </a:pPr>
            <a:r>
              <a:rPr lang="id-ID" sz="2800" b="1" dirty="0" smtClean="0">
                <a:solidFill>
                  <a:srgbClr val="FF3300"/>
                </a:solidFill>
              </a:rPr>
              <a:t>Model analisis strategis Porter (5 model kekuatan)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Kekuatan relatif dari pembeli dan pemasok,  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Ancaman dari produk dan jasa pengganti, dan 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Kemudahan atau kesulitan dengan pesaing baru yang dapat memasuki industri.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Rantai nilai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Langkah-langkah diskrit yang terlibat dalam pembuatan produk atau penyediaan layanan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Why are information systems so Important to organization and society</a:t>
            </a:r>
          </a:p>
        </p:txBody>
      </p:sp>
    </p:spTree>
    <p:extLst>
      <p:ext uri="{BB962C8B-B14F-4D97-AF65-F5344CB8AC3E}">
        <p14:creationId xmlns:p14="http://schemas.microsoft.com/office/powerpoint/2010/main" val="19998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799"/>
            <a:ext cx="89916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1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6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57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83FD3-F210-4272-83C7-FE9465B54398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09600" y="685800"/>
            <a:ext cx="1676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Pemasukan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352800" y="685800"/>
            <a:ext cx="19812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Pemrosesan</a:t>
            </a:r>
          </a:p>
          <a:p>
            <a:pPr algn="ctr"/>
            <a:r>
              <a:rPr lang="en-US"/>
              <a:t>Transaksi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553200" y="685800"/>
            <a:ext cx="21336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Laporan,</a:t>
            </a:r>
          </a:p>
          <a:p>
            <a:pPr algn="ctr"/>
            <a:r>
              <a:rPr lang="en-US"/>
              <a:t>Dokumen,</a:t>
            </a:r>
          </a:p>
          <a:p>
            <a:pPr algn="ctr"/>
            <a:r>
              <a:rPr lang="en-US"/>
              <a:t>Dan Keluaran</a:t>
            </a:r>
          </a:p>
          <a:p>
            <a:pPr algn="ctr"/>
            <a:r>
              <a:rPr lang="en-US"/>
              <a:t>yang lain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286000" y="144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5334000" y="144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3733800" y="4038600"/>
            <a:ext cx="1219200" cy="1676400"/>
          </a:xfrm>
          <a:prstGeom prst="can">
            <a:avLst>
              <a:gd name="adj" fmla="val 34375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Basis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3434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7658" name="Picture 12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796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Line 13"/>
          <p:cNvSpPr>
            <a:spLocks noChangeShapeType="1"/>
          </p:cNvSpPr>
          <p:nvPr/>
        </p:nvSpPr>
        <p:spPr bwMode="auto">
          <a:xfrm flipV="1">
            <a:off x="1752600" y="25146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 flipV="1">
            <a:off x="1905000" y="26670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2514600" y="4648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2514600" y="4800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2573338" y="4175125"/>
            <a:ext cx="931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Upload</a:t>
            </a:r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2414588" y="4849813"/>
            <a:ext cx="124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Download</a:t>
            </a:r>
          </a:p>
        </p:txBody>
      </p:sp>
      <p:sp>
        <p:nvSpPr>
          <p:cNvPr id="27665" name="Text Box 20"/>
          <p:cNvSpPr txBox="1">
            <a:spLocks noChangeArrowheads="1"/>
          </p:cNvSpPr>
          <p:nvPr/>
        </p:nvSpPr>
        <p:spPr bwMode="auto">
          <a:xfrm rot="-2317680">
            <a:off x="1554163" y="2819400"/>
            <a:ext cx="157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Permintaan</a:t>
            </a:r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 rot="-2317680">
            <a:off x="2170113" y="3305175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Jawaban</a:t>
            </a:r>
          </a:p>
        </p:txBody>
      </p:sp>
    </p:spTree>
    <p:extLst>
      <p:ext uri="{BB962C8B-B14F-4D97-AF65-F5344CB8AC3E}">
        <p14:creationId xmlns:p14="http://schemas.microsoft.com/office/powerpoint/2010/main" val="7523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FE5A2D-89E1-40AD-B721-E3C5AC93F476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pic>
        <p:nvPicPr>
          <p:cNvPr id="28675" name="Picture 4" descr="contoh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915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7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1589</Words>
  <Application>Microsoft Office PowerPoint</Application>
  <PresentationFormat>On-screen Show (4:3)</PresentationFormat>
  <Paragraphs>199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DASAR SISTEM INFORMASI</vt:lpstr>
      <vt:lpstr>PowerPoint Presentation</vt:lpstr>
      <vt:lpstr>Learning 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pengembangan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Informasi Geografis (Aronoff, 1989) </vt:lpstr>
      <vt:lpstr>PowerPoint Presentation</vt:lpstr>
      <vt:lpstr>PowerPoint Presentation</vt:lpstr>
      <vt:lpstr>PowerPoint Presentation</vt:lpstr>
      <vt:lpstr>PowerPoint Presentation</vt:lpstr>
      <vt:lpstr>Competitive advantage and strategic information system </vt:lpstr>
      <vt:lpstr>PowerPoint Presentation</vt:lpstr>
      <vt:lpstr>PowerPoint Presentation</vt:lpstr>
      <vt:lpstr>PowerPoint Presentation</vt:lpstr>
      <vt:lpstr>PowerPoint Presentation</vt:lpstr>
      <vt:lpstr>RANTAI NILAI PORTER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Sebenarnya seberapa besar kepentingan dan manfaat sistem informasi bagi sebuah bisnis ?</vt:lpstr>
      <vt:lpstr>PowerPoint Presentation</vt:lpstr>
      <vt:lpstr>Manfaat Tak Berwujud (intangible benefit)</vt:lpstr>
      <vt:lpstr>Manfaat Berwujud (tangible benefit)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272</cp:revision>
  <dcterms:created xsi:type="dcterms:W3CDTF">2010-08-24T06:47:44Z</dcterms:created>
  <dcterms:modified xsi:type="dcterms:W3CDTF">2017-10-19T07:36:23Z</dcterms:modified>
</cp:coreProperties>
</file>