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388" r:id="rId2"/>
    <p:sldId id="389" r:id="rId3"/>
    <p:sldId id="499" r:id="rId4"/>
    <p:sldId id="486" r:id="rId5"/>
    <p:sldId id="487" r:id="rId6"/>
    <p:sldId id="488" r:id="rId7"/>
    <p:sldId id="489" r:id="rId8"/>
    <p:sldId id="490" r:id="rId9"/>
    <p:sldId id="491" r:id="rId10"/>
    <p:sldId id="492" r:id="rId11"/>
    <p:sldId id="493" r:id="rId12"/>
    <p:sldId id="494" r:id="rId13"/>
    <p:sldId id="495" r:id="rId14"/>
    <p:sldId id="496" r:id="rId15"/>
    <p:sldId id="497" r:id="rId16"/>
    <p:sldId id="498" r:id="rId17"/>
    <p:sldId id="434" r:id="rId18"/>
    <p:sldId id="483" r:id="rId19"/>
    <p:sldId id="435" r:id="rId20"/>
    <p:sldId id="436" r:id="rId21"/>
    <p:sldId id="437" r:id="rId22"/>
    <p:sldId id="438" r:id="rId23"/>
    <p:sldId id="439" r:id="rId24"/>
    <p:sldId id="440" r:id="rId25"/>
    <p:sldId id="441" r:id="rId26"/>
    <p:sldId id="442" r:id="rId27"/>
    <p:sldId id="443" r:id="rId28"/>
    <p:sldId id="444" r:id="rId29"/>
    <p:sldId id="445" r:id="rId30"/>
    <p:sldId id="446" r:id="rId31"/>
    <p:sldId id="447" r:id="rId32"/>
    <p:sldId id="448" r:id="rId33"/>
    <p:sldId id="449" r:id="rId34"/>
    <p:sldId id="450" r:id="rId35"/>
    <p:sldId id="451" r:id="rId36"/>
    <p:sldId id="452" r:id="rId37"/>
    <p:sldId id="453" r:id="rId38"/>
    <p:sldId id="454" r:id="rId39"/>
    <p:sldId id="455" r:id="rId40"/>
    <p:sldId id="456" r:id="rId41"/>
    <p:sldId id="457" r:id="rId42"/>
    <p:sldId id="458" r:id="rId43"/>
    <p:sldId id="459" r:id="rId44"/>
    <p:sldId id="460" r:id="rId45"/>
    <p:sldId id="461" r:id="rId46"/>
    <p:sldId id="462" r:id="rId47"/>
    <p:sldId id="463" r:id="rId48"/>
    <p:sldId id="464" r:id="rId49"/>
    <p:sldId id="465" r:id="rId50"/>
    <p:sldId id="466" r:id="rId51"/>
    <p:sldId id="467" r:id="rId52"/>
    <p:sldId id="468" r:id="rId53"/>
    <p:sldId id="469" r:id="rId54"/>
    <p:sldId id="470" r:id="rId55"/>
    <p:sldId id="471" r:id="rId56"/>
    <p:sldId id="472" r:id="rId57"/>
    <p:sldId id="473" r:id="rId58"/>
    <p:sldId id="474" r:id="rId59"/>
    <p:sldId id="475" r:id="rId60"/>
    <p:sldId id="476" r:id="rId61"/>
    <p:sldId id="477" r:id="rId62"/>
    <p:sldId id="478" r:id="rId63"/>
    <p:sldId id="479" r:id="rId64"/>
    <p:sldId id="480" r:id="rId65"/>
    <p:sldId id="481" r:id="rId66"/>
    <p:sldId id="482"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p:scale>
          <a:sx n="72" d="100"/>
          <a:sy n="72" d="100"/>
        </p:scale>
        <p:origin x="-1266" y="30"/>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19/10/2017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19/10/2017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ea typeface="DejaVu Sans Condensed" charset="0"/>
                <a:cs typeface="DejaVu Sans Condensed" charset="0"/>
              </a:defRPr>
            </a:lvl1pPr>
            <a:lvl2pPr marL="742950" indent="-285750" eaLnBrk="0" hangingPunct="0">
              <a:tabLst>
                <a:tab pos="723900" algn="l"/>
                <a:tab pos="1447800" algn="l"/>
                <a:tab pos="2171700" algn="l"/>
                <a:tab pos="2895600" algn="l"/>
              </a:tabLst>
              <a:defRPr>
                <a:solidFill>
                  <a:schemeClr val="bg1"/>
                </a:solidFill>
                <a:latin typeface="Arial" charset="0"/>
                <a:ea typeface="DejaVu Sans Condensed" charset="0"/>
                <a:cs typeface="DejaVu Sans Condensed" charset="0"/>
              </a:defRPr>
            </a:lvl2pPr>
            <a:lvl3pPr marL="1143000" indent="-228600" eaLnBrk="0" hangingPunct="0">
              <a:tabLst>
                <a:tab pos="723900" algn="l"/>
                <a:tab pos="1447800" algn="l"/>
                <a:tab pos="2171700" algn="l"/>
                <a:tab pos="2895600" algn="l"/>
              </a:tabLst>
              <a:defRPr>
                <a:solidFill>
                  <a:schemeClr val="bg1"/>
                </a:solidFill>
                <a:latin typeface="Arial" charset="0"/>
                <a:ea typeface="DejaVu Sans Condensed" charset="0"/>
                <a:cs typeface="DejaVu Sans Condensed" charset="0"/>
              </a:defRPr>
            </a:lvl3pPr>
            <a:lvl4pPr marL="1600200" indent="-228600" eaLnBrk="0" hangingPunct="0">
              <a:tabLst>
                <a:tab pos="723900" algn="l"/>
                <a:tab pos="1447800" algn="l"/>
                <a:tab pos="2171700" algn="l"/>
                <a:tab pos="2895600" algn="l"/>
              </a:tabLst>
              <a:defRPr>
                <a:solidFill>
                  <a:schemeClr val="bg1"/>
                </a:solidFill>
                <a:latin typeface="Arial" charset="0"/>
                <a:ea typeface="DejaVu Sans Condensed" charset="0"/>
                <a:cs typeface="DejaVu Sans Condensed" charset="0"/>
              </a:defRPr>
            </a:lvl4pPr>
            <a:lvl5pPr marL="2057400" indent="-228600" eaLnBrk="0" hangingPunct="0">
              <a:tabLst>
                <a:tab pos="723900" algn="l"/>
                <a:tab pos="1447800" algn="l"/>
                <a:tab pos="2171700" algn="l"/>
                <a:tab pos="2895600" algn="l"/>
              </a:tabLst>
              <a:defRPr>
                <a:solidFill>
                  <a:schemeClr val="bg1"/>
                </a:solidFill>
                <a:latin typeface="Arial" charset="0"/>
                <a:ea typeface="DejaVu Sans Condensed" charset="0"/>
                <a:cs typeface="DejaVu Sans Condensed" charset="0"/>
              </a:defRPr>
            </a:lvl5pPr>
            <a:lvl6pPr marL="2514600" indent="-228600" defTabSz="457200" eaLnBrk="0" fontAlgn="base" hangingPunct="0">
              <a:lnSpc>
                <a:spcPct val="97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ea typeface="DejaVu Sans Condensed" charset="0"/>
                <a:cs typeface="DejaVu Sans Condensed" charset="0"/>
              </a:defRPr>
            </a:lvl6pPr>
            <a:lvl7pPr marL="2971800" indent="-228600" defTabSz="457200" eaLnBrk="0" fontAlgn="base" hangingPunct="0">
              <a:lnSpc>
                <a:spcPct val="97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ea typeface="DejaVu Sans Condensed" charset="0"/>
                <a:cs typeface="DejaVu Sans Condensed" charset="0"/>
              </a:defRPr>
            </a:lvl7pPr>
            <a:lvl8pPr marL="3429000" indent="-228600" defTabSz="457200" eaLnBrk="0" fontAlgn="base" hangingPunct="0">
              <a:lnSpc>
                <a:spcPct val="97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ea typeface="DejaVu Sans Condensed" charset="0"/>
                <a:cs typeface="DejaVu Sans Condensed" charset="0"/>
              </a:defRPr>
            </a:lvl8pPr>
            <a:lvl9pPr marL="3886200" indent="-228600" defTabSz="457200" eaLnBrk="0" fontAlgn="base" hangingPunct="0">
              <a:lnSpc>
                <a:spcPct val="97000"/>
              </a:lnSpc>
              <a:spcBef>
                <a:spcPct val="0"/>
              </a:spcBef>
              <a:spcAft>
                <a:spcPct val="0"/>
              </a:spcAft>
              <a:buClr>
                <a:srgbClr val="000000"/>
              </a:buClr>
              <a:buSzPct val="100000"/>
              <a:buFont typeface="Arial" charset="0"/>
              <a:tabLst>
                <a:tab pos="723900" algn="l"/>
                <a:tab pos="1447800" algn="l"/>
                <a:tab pos="2171700" algn="l"/>
                <a:tab pos="2895600" algn="l"/>
              </a:tabLst>
              <a:defRPr>
                <a:solidFill>
                  <a:schemeClr val="bg1"/>
                </a:solidFill>
                <a:latin typeface="Arial" charset="0"/>
                <a:ea typeface="DejaVu Sans Condensed" charset="0"/>
                <a:cs typeface="DejaVu Sans Condensed" charset="0"/>
              </a:defRPr>
            </a:lvl9pPr>
          </a:lstStyle>
          <a:p>
            <a:pPr eaLnBrk="1" hangingPunct="1"/>
            <a:fld id="{8D890C82-9ED0-49D9-8A78-17E0F21D4C33}" type="slidenum">
              <a:rPr lang="en-GB" smtClean="0">
                <a:solidFill>
                  <a:srgbClr val="000000"/>
                </a:solidFill>
                <a:latin typeface="DejaVu Sans Condensed" charset="0"/>
              </a:rPr>
              <a:pPr eaLnBrk="1" hangingPunct="1"/>
              <a:t>4</a:t>
            </a:fld>
            <a:endParaRPr lang="en-GB" smtClean="0">
              <a:solidFill>
                <a:srgbClr val="000000"/>
              </a:solidFill>
              <a:latin typeface="DejaVu Sans Condensed" charset="0"/>
            </a:endParaRPr>
          </a:p>
        </p:txBody>
      </p:sp>
      <p:sp>
        <p:nvSpPr>
          <p:cNvPr id="73731" name="Rectangle 1"/>
          <p:cNvSpPr>
            <a:spLocks noGrp="1" noRot="1" noChangeAspect="1" noChangeArrowheads="1" noTextEdit="1"/>
          </p:cNvSpPr>
          <p:nvPr>
            <p:ph type="sldImg"/>
          </p:nvPr>
        </p:nvSpPr>
        <p:spPr>
          <a:xfrm>
            <a:off x="1143000" y="685800"/>
            <a:ext cx="4572000" cy="3429000"/>
          </a:xfrm>
          <a:ln/>
        </p:spPr>
      </p:sp>
      <p:sp>
        <p:nvSpPr>
          <p:cNvPr id="73732" name="Rectangle 2"/>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dt" idx="1"/>
          </p:nvPr>
        </p:nvSpPr>
        <p:spPr>
          <a:ln/>
        </p:spPr>
        <p:txBody>
          <a:bodyPr/>
          <a:lstStyle/>
          <a:p>
            <a:fld id="{5FF526F4-881B-4A97-8A8E-39AAE5806782}" type="datetime1">
              <a:rPr lang="en-US"/>
              <a:pPr/>
              <a:t>10/19/2017</a:t>
            </a:fld>
            <a:endParaRPr lang="en-US"/>
          </a:p>
        </p:txBody>
      </p:sp>
      <p:sp>
        <p:nvSpPr>
          <p:cNvPr id="3" name="Rectangle 6"/>
          <p:cNvSpPr>
            <a:spLocks noGrp="1" noChangeArrowheads="1"/>
          </p:cNvSpPr>
          <p:nvPr>
            <p:ph type="ftr" sz="quarter" idx="4"/>
          </p:nvPr>
        </p:nvSpPr>
        <p:spPr>
          <a:ln/>
        </p:spPr>
        <p:txBody>
          <a:bodyPr/>
          <a:lstStyle/>
          <a:p>
            <a:r>
              <a:rPr lang="en-US"/>
              <a:t>Preview.ppt</a:t>
            </a:r>
          </a:p>
        </p:txBody>
      </p:sp>
      <p:sp>
        <p:nvSpPr>
          <p:cNvPr id="4" name="Rectangle 7"/>
          <p:cNvSpPr>
            <a:spLocks noGrp="1" noChangeArrowheads="1"/>
          </p:cNvSpPr>
          <p:nvPr>
            <p:ph type="sldNum" sz="quarter" idx="5"/>
          </p:nvPr>
        </p:nvSpPr>
        <p:spPr>
          <a:ln/>
        </p:spPr>
        <p:txBody>
          <a:bodyPr/>
          <a:lstStyle/>
          <a:p>
            <a:fld id="{EE4232F5-444C-4CE1-A7C5-30601CFAD39D}" type="slidenum">
              <a:rPr lang="en-US"/>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10/19/2017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10/19/2017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10/19/2017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10/19/2017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10/19/2017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10/19/2017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10/19/2017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10/19/2017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10/19/2017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id.wikipedia.org/wiki/Lotus_Notes" TargetMode="External"/><Relationship Id="rId2" Type="http://schemas.openxmlformats.org/officeDocument/2006/relationships/hyperlink" Target="https://id.wikipedia.org/wiki/ED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en.wikipedia.org/wiki/Image:Osi-model.png" TargetMode="External"/><Relationship Id="rId1" Type="http://schemas.openxmlformats.org/officeDocument/2006/relationships/slideLayout" Target="../slideLayouts/slideLayout2.xml"/><Relationship Id="rId4" Type="http://schemas.openxmlformats.org/officeDocument/2006/relationships/hyperlink" Target="http://en.wikipedia.org/wiki/OSI_mode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447800"/>
            <a:ext cx="6274059" cy="2076451"/>
          </a:xfrm>
        </p:spPr>
        <p:txBody>
          <a:bodyPr/>
          <a:lstStyle/>
          <a:p>
            <a:r>
              <a:rPr lang="id-ID" smtClean="0"/>
              <a:t>PENGANTAR TEKNOLOGI </a:t>
            </a:r>
            <a:r>
              <a:rPr lang="id-ID" dirty="0" smtClean="0"/>
              <a:t>SISTEM INFORMASI</a:t>
            </a:r>
            <a:endParaRPr lang="id-ID" dirty="0"/>
          </a:p>
        </p:txBody>
      </p:sp>
      <p:sp>
        <p:nvSpPr>
          <p:cNvPr id="3" name="Subtitle 2"/>
          <p:cNvSpPr>
            <a:spLocks noGrp="1"/>
          </p:cNvSpPr>
          <p:nvPr>
            <p:ph type="subTitle" idx="1"/>
          </p:nvPr>
        </p:nvSpPr>
        <p:spPr>
          <a:xfrm>
            <a:off x="2946140" y="3657600"/>
            <a:ext cx="6274060" cy="1524000"/>
          </a:xfrm>
        </p:spPr>
        <p:txBody>
          <a:bodyPr/>
          <a:lstStyle/>
          <a:p>
            <a:r>
              <a:rPr lang="en-US" sz="2800" dirty="0" err="1" smtClean="0"/>
              <a:t>Dosen</a:t>
            </a:r>
            <a:r>
              <a:rPr lang="en-US" sz="2800" dirty="0" smtClean="0"/>
              <a:t> </a:t>
            </a:r>
            <a:r>
              <a:rPr lang="en-US" sz="2800" dirty="0" err="1"/>
              <a:t>Pengampu</a:t>
            </a:r>
            <a:r>
              <a:rPr lang="id-ID" sz="2800" dirty="0"/>
              <a:t> </a:t>
            </a:r>
            <a:r>
              <a:rPr lang="en-US" sz="2800" dirty="0"/>
              <a:t>: </a:t>
            </a:r>
            <a:r>
              <a:rPr lang="id-ID" sz="2800" dirty="0"/>
              <a:t>KARTINI S.Kom.,MMSI</a:t>
            </a:r>
            <a:endParaRPr lang="en-US" sz="2800" dirty="0"/>
          </a:p>
          <a:p>
            <a:r>
              <a:rPr lang="en-US" sz="2800" dirty="0"/>
              <a:t>Prodi </a:t>
            </a:r>
            <a:r>
              <a:rPr lang="en-US" sz="2800" dirty="0" err="1"/>
              <a:t>Sistem</a:t>
            </a:r>
            <a:r>
              <a:rPr lang="en-US" sz="2800" dirty="0"/>
              <a:t> </a:t>
            </a:r>
            <a:r>
              <a:rPr lang="en-US" sz="2800" dirty="0" err="1"/>
              <a:t>Informasi</a:t>
            </a:r>
            <a:r>
              <a:rPr lang="en-US" sz="2800" dirty="0"/>
              <a:t> - </a:t>
            </a:r>
            <a:r>
              <a:rPr lang="en-US" sz="2800" dirty="0" err="1"/>
              <a:t>Fakultas</a:t>
            </a:r>
            <a:r>
              <a:rPr lang="en-US" sz="2800" dirty="0"/>
              <a:t> </a:t>
            </a:r>
            <a:r>
              <a:rPr lang="en-US" sz="2800" dirty="0" err="1"/>
              <a:t>Ilmu</a:t>
            </a:r>
            <a:r>
              <a:rPr lang="en-US" sz="2800" dirty="0"/>
              <a:t> </a:t>
            </a:r>
            <a:r>
              <a:rPr lang="en-US" sz="2800" dirty="0" err="1" smtClean="0"/>
              <a:t>Komputer</a:t>
            </a:r>
            <a:endParaRPr lang="en-US" sz="2800" dirty="0"/>
          </a:p>
        </p:txBody>
      </p:sp>
    </p:spTree>
    <p:extLst>
      <p:ext uri="{BB962C8B-B14F-4D97-AF65-F5344CB8AC3E}">
        <p14:creationId xmlns:p14="http://schemas.microsoft.com/office/powerpoint/2010/main" val="258255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457200"/>
            <a:ext cx="8229600" cy="1143000"/>
          </a:xfrm>
        </p:spPr>
        <p:txBody>
          <a:bodyPr/>
          <a:lstStyle/>
          <a:p>
            <a:r>
              <a:rPr lang="en-US" dirty="0">
                <a:solidFill>
                  <a:srgbClr val="FF0000"/>
                </a:solidFill>
                <a:latin typeface="Elephant" pitchFamily="18" charset="0"/>
              </a:rPr>
              <a:t>E-Commerce</a:t>
            </a:r>
            <a:endParaRPr lang="en-GB" dirty="0">
              <a:solidFill>
                <a:srgbClr val="FF0000"/>
              </a:solidFill>
              <a:latin typeface="Elephant" pitchFamily="18" charset="0"/>
            </a:endParaRPr>
          </a:p>
        </p:txBody>
      </p:sp>
      <p:sp>
        <p:nvSpPr>
          <p:cNvPr id="51203" name="Rectangle 3"/>
          <p:cNvSpPr>
            <a:spLocks noGrp="1" noChangeArrowheads="1"/>
          </p:cNvSpPr>
          <p:nvPr>
            <p:ph type="body" idx="1"/>
          </p:nvPr>
        </p:nvSpPr>
        <p:spPr>
          <a:xfrm>
            <a:off x="457200" y="1905000"/>
            <a:ext cx="8229600" cy="4221163"/>
          </a:xfrm>
        </p:spPr>
        <p:txBody>
          <a:bodyPr/>
          <a:lstStyle/>
          <a:p>
            <a:pPr>
              <a:lnSpc>
                <a:spcPct val="90000"/>
              </a:lnSpc>
              <a:buFont typeface="Wingdings" pitchFamily="2" charset="2"/>
              <a:buNone/>
            </a:pPr>
            <a:r>
              <a:rPr lang="en-US" sz="2800" dirty="0" err="1">
                <a:latin typeface="Elephant" pitchFamily="18" charset="0"/>
                <a:sym typeface="Wingdings" pitchFamily="2" charset="2"/>
              </a:rPr>
              <a:t>Tujuan</a:t>
            </a:r>
            <a:r>
              <a:rPr lang="en-US" sz="2800" dirty="0">
                <a:latin typeface="Comic Sans MS" pitchFamily="66" charset="0"/>
                <a:sym typeface="Wingdings" pitchFamily="2" charset="2"/>
              </a:rPr>
              <a:t> : </a:t>
            </a:r>
            <a:r>
              <a:rPr lang="en-US" sz="2800" dirty="0" err="1">
                <a:latin typeface="Comic Sans MS" pitchFamily="66" charset="0"/>
                <a:sym typeface="Wingdings" pitchFamily="2" charset="2"/>
              </a:rPr>
              <a:t>Untuk</a:t>
            </a: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mencapai</a:t>
            </a: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perbaikan</a:t>
            </a:r>
            <a:endParaRPr lang="en-US" sz="2800" dirty="0">
              <a:latin typeface="Comic Sans MS" pitchFamily="66" charset="0"/>
              <a:sym typeface="Wingdings" pitchFamily="2" charset="2"/>
            </a:endParaRPr>
          </a:p>
          <a:p>
            <a:pPr>
              <a:lnSpc>
                <a:spcPct val="90000"/>
              </a:lnSpc>
              <a:buFont typeface="Wingdings" pitchFamily="2" charset="2"/>
              <a:buNone/>
            </a:pPr>
            <a:r>
              <a:rPr lang="en-US" sz="2800" dirty="0">
                <a:latin typeface="Comic Sans MS" pitchFamily="66" charset="0"/>
                <a:sym typeface="Wingdings" pitchFamily="2" charset="2"/>
              </a:rPr>
              <a:t>              Di </a:t>
            </a:r>
            <a:r>
              <a:rPr lang="en-US" sz="2800" dirty="0" err="1">
                <a:latin typeface="Comic Sans MS" pitchFamily="66" charset="0"/>
                <a:sym typeface="Wingdings" pitchFamily="2" charset="2"/>
              </a:rPr>
              <a:t>seluruh</a:t>
            </a: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organisasi</a:t>
            </a:r>
            <a:endParaRPr lang="en-US" sz="2800" dirty="0">
              <a:latin typeface="Comic Sans MS" pitchFamily="66" charset="0"/>
              <a:sym typeface="Wingdings" pitchFamily="2" charset="2"/>
            </a:endParaRPr>
          </a:p>
          <a:p>
            <a:pPr>
              <a:lnSpc>
                <a:spcPct val="90000"/>
              </a:lnSpc>
              <a:buFont typeface="Wingdings" pitchFamily="2" charset="2"/>
              <a:buNone/>
            </a:pPr>
            <a:r>
              <a:rPr lang="en-US" sz="2800" dirty="0" err="1">
                <a:latin typeface="Elephant" pitchFamily="18" charset="0"/>
                <a:sym typeface="Wingdings" pitchFamily="2" charset="2"/>
              </a:rPr>
              <a:t>Manfaat</a:t>
            </a:r>
            <a:r>
              <a:rPr lang="en-US" sz="2800" dirty="0">
                <a:latin typeface="Comic Sans MS" pitchFamily="66" charset="0"/>
                <a:sym typeface="Wingdings" pitchFamily="2" charset="2"/>
              </a:rPr>
              <a:t> :</a:t>
            </a:r>
          </a:p>
          <a:p>
            <a:pPr>
              <a:lnSpc>
                <a:spcPct val="90000"/>
              </a:lnSpc>
              <a:buFont typeface="Wingdings" pitchFamily="2" charset="2"/>
              <a:buChar char="v"/>
            </a:pP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Pelayanan</a:t>
            </a: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Pelanggan</a:t>
            </a: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yg</a:t>
            </a: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lebih</a:t>
            </a: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Baik</a:t>
            </a:r>
            <a:endParaRPr lang="en-US" sz="2800" dirty="0">
              <a:latin typeface="Comic Sans MS" pitchFamily="66" charset="0"/>
              <a:sym typeface="Wingdings" pitchFamily="2" charset="2"/>
            </a:endParaRPr>
          </a:p>
          <a:p>
            <a:pPr>
              <a:lnSpc>
                <a:spcPct val="90000"/>
              </a:lnSpc>
              <a:buFont typeface="Wingdings" pitchFamily="2" charset="2"/>
              <a:buChar char="v"/>
            </a:pP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Hubungan</a:t>
            </a: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dgn</a:t>
            </a: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Pemasok</a:t>
            </a:r>
            <a:r>
              <a:rPr lang="en-US" sz="2800" dirty="0">
                <a:latin typeface="Comic Sans MS" pitchFamily="66" charset="0"/>
                <a:sym typeface="Wingdings" pitchFamily="2" charset="2"/>
              </a:rPr>
              <a:t> &amp; May. Keu </a:t>
            </a:r>
            <a:r>
              <a:rPr lang="en-US" sz="2800" dirty="0" err="1">
                <a:latin typeface="Comic Sans MS" pitchFamily="66" charset="0"/>
                <a:sym typeface="Wingdings" pitchFamily="2" charset="2"/>
              </a:rPr>
              <a:t>lebih</a:t>
            </a: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baik</a:t>
            </a:r>
            <a:endParaRPr lang="en-US" sz="2800" dirty="0">
              <a:latin typeface="Comic Sans MS" pitchFamily="66" charset="0"/>
              <a:sym typeface="Wingdings" pitchFamily="2" charset="2"/>
            </a:endParaRPr>
          </a:p>
          <a:p>
            <a:pPr>
              <a:lnSpc>
                <a:spcPct val="90000"/>
              </a:lnSpc>
              <a:buFont typeface="Wingdings" pitchFamily="2" charset="2"/>
              <a:buChar char="v"/>
            </a:pP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Pengembalian</a:t>
            </a: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atas</a:t>
            </a: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investasi</a:t>
            </a: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pemegang</a:t>
            </a: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saham</a:t>
            </a: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dan</a:t>
            </a: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pemilik</a:t>
            </a:r>
            <a:r>
              <a:rPr lang="en-US" sz="2800" dirty="0">
                <a:latin typeface="Comic Sans MS" pitchFamily="66" charset="0"/>
                <a:sym typeface="Wingdings" pitchFamily="2" charset="2"/>
              </a:rPr>
              <a:t> </a:t>
            </a:r>
            <a:r>
              <a:rPr lang="en-US" sz="2800" dirty="0" err="1">
                <a:latin typeface="Comic Sans MS" pitchFamily="66" charset="0"/>
                <a:sym typeface="Wingdings" pitchFamily="2" charset="2"/>
              </a:rPr>
              <a:t>meningkat</a:t>
            </a:r>
            <a:endParaRPr lang="en-GB" sz="2800" dirty="0">
              <a:latin typeface="Comic Sans MS" pitchFamily="66" charset="0"/>
              <a:sym typeface="Wingdings" pitchFamily="2" charset="2"/>
            </a:endParaRPr>
          </a:p>
        </p:txBody>
      </p:sp>
    </p:spTree>
    <p:extLst>
      <p:ext uri="{BB962C8B-B14F-4D97-AF65-F5344CB8AC3E}">
        <p14:creationId xmlns:p14="http://schemas.microsoft.com/office/powerpoint/2010/main" val="384984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p:txBody>
          <a:bodyPr/>
          <a:lstStyle/>
          <a:p>
            <a:pPr>
              <a:buFont typeface="Wingdings" pitchFamily="2" charset="2"/>
              <a:buNone/>
            </a:pPr>
            <a:r>
              <a:rPr lang="en-US">
                <a:sym typeface="Wingdings" pitchFamily="2" charset="2"/>
              </a:rPr>
              <a:t>Kendala :</a:t>
            </a:r>
          </a:p>
          <a:p>
            <a:pPr>
              <a:buFont typeface="Wingdings" pitchFamily="2" charset="2"/>
              <a:buChar char="v"/>
            </a:pPr>
            <a:r>
              <a:rPr lang="en-US">
                <a:sym typeface="Wingdings" pitchFamily="2" charset="2"/>
              </a:rPr>
              <a:t>Biaya Tinggi</a:t>
            </a:r>
          </a:p>
          <a:p>
            <a:pPr>
              <a:buFont typeface="Wingdings" pitchFamily="2" charset="2"/>
              <a:buChar char="v"/>
            </a:pPr>
            <a:r>
              <a:rPr lang="en-US"/>
              <a:t>Masalah Keamanan</a:t>
            </a:r>
          </a:p>
          <a:p>
            <a:pPr>
              <a:buFont typeface="Wingdings" pitchFamily="2" charset="2"/>
              <a:buChar char="v"/>
            </a:pPr>
            <a:r>
              <a:rPr lang="en-US"/>
              <a:t>Software yang belum mapan</a:t>
            </a:r>
            <a:endParaRPr lang="en-GB"/>
          </a:p>
        </p:txBody>
      </p:sp>
      <p:sp>
        <p:nvSpPr>
          <p:cNvPr id="3" name="Rectangle 2"/>
          <p:cNvSpPr>
            <a:spLocks noGrp="1" noChangeArrowheads="1"/>
          </p:cNvSpPr>
          <p:nvPr>
            <p:ph type="title"/>
          </p:nvPr>
        </p:nvSpPr>
        <p:spPr>
          <a:xfrm>
            <a:off x="381000" y="457200"/>
            <a:ext cx="8229600" cy="1143000"/>
          </a:xfrm>
        </p:spPr>
        <p:txBody>
          <a:bodyPr/>
          <a:lstStyle/>
          <a:p>
            <a:r>
              <a:rPr lang="en-US" dirty="0">
                <a:solidFill>
                  <a:srgbClr val="FF0000"/>
                </a:solidFill>
                <a:latin typeface="Elephant" pitchFamily="18" charset="0"/>
              </a:rPr>
              <a:t>E-Commerce</a:t>
            </a:r>
            <a:endParaRPr lang="en-GB" dirty="0">
              <a:solidFill>
                <a:srgbClr val="FF0000"/>
              </a:solidFill>
              <a:latin typeface="Elephant" pitchFamily="18" charset="0"/>
            </a:endParaRPr>
          </a:p>
        </p:txBody>
      </p:sp>
    </p:spTree>
    <p:extLst>
      <p:ext uri="{BB962C8B-B14F-4D97-AF65-F5344CB8AC3E}">
        <p14:creationId xmlns:p14="http://schemas.microsoft.com/office/powerpoint/2010/main" val="35170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3600">
                <a:latin typeface="Elephant" pitchFamily="18" charset="0"/>
              </a:rPr>
              <a:t>RENC. BISNIS STRATEGI</a:t>
            </a:r>
            <a:endParaRPr lang="en-GB" sz="3600">
              <a:latin typeface="Elephant" pitchFamily="18" charset="0"/>
            </a:endParaRPr>
          </a:p>
        </p:txBody>
      </p:sp>
      <p:sp>
        <p:nvSpPr>
          <p:cNvPr id="54280" name="Rectangle 8"/>
          <p:cNvSpPr>
            <a:spLocks noChangeArrowheads="1"/>
          </p:cNvSpPr>
          <p:nvPr/>
        </p:nvSpPr>
        <p:spPr bwMode="auto">
          <a:xfrm>
            <a:off x="4267200" y="2743200"/>
            <a:ext cx="1371600" cy="3276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000">
                <a:latin typeface="Comic Sans MS" pitchFamily="66" charset="0"/>
              </a:rPr>
              <a:t>Metodologi</a:t>
            </a:r>
          </a:p>
          <a:p>
            <a:pPr algn="ctr" eaLnBrk="0" hangingPunct="0"/>
            <a:endParaRPr lang="en-US" sz="2000">
              <a:latin typeface="Comic Sans MS" pitchFamily="66" charset="0"/>
            </a:endParaRPr>
          </a:p>
          <a:p>
            <a:pPr algn="ctr" eaLnBrk="0" hangingPunct="0"/>
            <a:endParaRPr lang="en-US" sz="2000">
              <a:latin typeface="Arial Narrow" pitchFamily="34" charset="0"/>
            </a:endParaRPr>
          </a:p>
          <a:p>
            <a:pPr algn="ctr" eaLnBrk="0" hangingPunct="0"/>
            <a:r>
              <a:rPr lang="en-US" sz="2000">
                <a:latin typeface="Arial Narrow" pitchFamily="34" charset="0"/>
                <a:sym typeface="Wingdings" pitchFamily="2" charset="2"/>
              </a:rPr>
              <a:t></a:t>
            </a:r>
            <a:r>
              <a:rPr lang="en-US" sz="2000">
                <a:latin typeface="Arial Narrow" pitchFamily="34" charset="0"/>
              </a:rPr>
              <a:t> Siklus Hidup</a:t>
            </a:r>
          </a:p>
          <a:p>
            <a:pPr algn="ctr" eaLnBrk="0" hangingPunct="0"/>
            <a:r>
              <a:rPr lang="en-US" sz="2000">
                <a:latin typeface="Arial Narrow" pitchFamily="34" charset="0"/>
              </a:rPr>
              <a:t>Sistem</a:t>
            </a:r>
          </a:p>
          <a:p>
            <a:pPr algn="ctr" eaLnBrk="0" hangingPunct="0"/>
            <a:endParaRPr lang="en-US" sz="2000">
              <a:latin typeface="Arial Narrow" pitchFamily="34" charset="0"/>
            </a:endParaRPr>
          </a:p>
          <a:p>
            <a:pPr algn="ctr" eaLnBrk="0" hangingPunct="0"/>
            <a:r>
              <a:rPr lang="en-US" sz="2000">
                <a:latin typeface="Arial Narrow" pitchFamily="34" charset="0"/>
                <a:sym typeface="Wingdings" pitchFamily="2" charset="2"/>
              </a:rPr>
              <a:t></a:t>
            </a:r>
            <a:r>
              <a:rPr lang="en-US" sz="2000">
                <a:latin typeface="Arial Narrow" pitchFamily="34" charset="0"/>
              </a:rPr>
              <a:t> Perenc. Ulang</a:t>
            </a:r>
          </a:p>
          <a:p>
            <a:pPr algn="ctr" eaLnBrk="0" hangingPunct="0"/>
            <a:r>
              <a:rPr lang="en-US" sz="2000">
                <a:latin typeface="Arial Narrow" pitchFamily="34" charset="0"/>
              </a:rPr>
              <a:t>Proses</a:t>
            </a:r>
          </a:p>
          <a:p>
            <a:pPr algn="ctr" eaLnBrk="0" hangingPunct="0"/>
            <a:r>
              <a:rPr lang="en-US" sz="2000">
                <a:latin typeface="Arial Narrow" pitchFamily="34" charset="0"/>
              </a:rPr>
              <a:t>Bisnis</a:t>
            </a:r>
            <a:endParaRPr lang="en-GB" sz="2000">
              <a:latin typeface="Arial Narrow" pitchFamily="34" charset="0"/>
            </a:endParaRPr>
          </a:p>
        </p:txBody>
      </p:sp>
      <p:grpSp>
        <p:nvGrpSpPr>
          <p:cNvPr id="54288" name="Group 16"/>
          <p:cNvGrpSpPr>
            <a:grpSpLocks/>
          </p:cNvGrpSpPr>
          <p:nvPr/>
        </p:nvGrpSpPr>
        <p:grpSpPr bwMode="auto">
          <a:xfrm>
            <a:off x="914400" y="1600200"/>
            <a:ext cx="8001000" cy="4419600"/>
            <a:chOff x="576" y="1008"/>
            <a:chExt cx="5040" cy="2784"/>
          </a:xfrm>
        </p:grpSpPr>
        <p:sp>
          <p:nvSpPr>
            <p:cNvPr id="54275" name="Oval 3"/>
            <p:cNvSpPr>
              <a:spLocks noChangeArrowheads="1"/>
            </p:cNvSpPr>
            <p:nvPr/>
          </p:nvSpPr>
          <p:spPr bwMode="auto">
            <a:xfrm>
              <a:off x="576" y="2160"/>
              <a:ext cx="624" cy="43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600">
                  <a:latin typeface="Arial Narrow" pitchFamily="34" charset="0"/>
                </a:rPr>
                <a:t>Intelijen</a:t>
              </a:r>
            </a:p>
            <a:p>
              <a:pPr algn="ctr" eaLnBrk="0" hangingPunct="0"/>
              <a:r>
                <a:rPr lang="en-US" sz="1600">
                  <a:latin typeface="Arial Narrow" pitchFamily="34" charset="0"/>
                </a:rPr>
                <a:t>Bisnis</a:t>
              </a:r>
              <a:endParaRPr lang="en-GB" sz="1600">
                <a:latin typeface="Arial Narrow" pitchFamily="34" charset="0"/>
              </a:endParaRPr>
            </a:p>
          </p:txBody>
        </p:sp>
        <p:sp>
          <p:nvSpPr>
            <p:cNvPr id="54276" name="Rectangle 4"/>
            <p:cNvSpPr>
              <a:spLocks noChangeArrowheads="1"/>
            </p:cNvSpPr>
            <p:nvPr/>
          </p:nvSpPr>
          <p:spPr bwMode="auto">
            <a:xfrm>
              <a:off x="1488" y="1728"/>
              <a:ext cx="864" cy="20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000">
                <a:latin typeface="Arial Narrow" pitchFamily="34" charset="0"/>
              </a:endParaRPr>
            </a:p>
            <a:p>
              <a:pPr algn="ctr" eaLnBrk="0" hangingPunct="0"/>
              <a:r>
                <a:rPr lang="en-US" sz="2000">
                  <a:latin typeface="Comic Sans MS" pitchFamily="66" charset="0"/>
                </a:rPr>
                <a:t>Strategi  </a:t>
              </a:r>
            </a:p>
            <a:p>
              <a:pPr algn="ctr" eaLnBrk="0" hangingPunct="0"/>
              <a:endParaRPr lang="en-US" sz="2000">
                <a:latin typeface="Comic Sans MS" pitchFamily="66" charset="0"/>
              </a:endParaRPr>
            </a:p>
            <a:p>
              <a:pPr algn="ctr" eaLnBrk="0" hangingPunct="0"/>
              <a:r>
                <a:rPr lang="en-US" sz="2000">
                  <a:latin typeface="Arial Narrow" pitchFamily="34" charset="0"/>
                  <a:sym typeface="Wingdings" pitchFamily="2" charset="2"/>
                </a:rPr>
                <a:t></a:t>
              </a:r>
              <a:r>
                <a:rPr lang="en-US" sz="2000">
                  <a:latin typeface="Arial Narrow" pitchFamily="34" charset="0"/>
                </a:rPr>
                <a:t> Sistem Antar</a:t>
              </a:r>
            </a:p>
            <a:p>
              <a:pPr algn="ctr" eaLnBrk="0" hangingPunct="0"/>
              <a:r>
                <a:rPr lang="en-US" sz="2000">
                  <a:latin typeface="Arial Narrow" pitchFamily="34" charset="0"/>
                </a:rPr>
                <a:t>Organisasi</a:t>
              </a:r>
            </a:p>
            <a:p>
              <a:pPr algn="ctr" eaLnBrk="0" hangingPunct="0"/>
              <a:r>
                <a:rPr lang="en-US" sz="2000">
                  <a:latin typeface="Arial Narrow" pitchFamily="34" charset="0"/>
                </a:rPr>
                <a:t>(IOS)</a:t>
              </a:r>
            </a:p>
            <a:p>
              <a:pPr algn="ctr" eaLnBrk="0" hangingPunct="0"/>
              <a:r>
                <a:rPr lang="en-US" sz="2000">
                  <a:latin typeface="Arial Narrow" pitchFamily="34" charset="0"/>
                  <a:sym typeface="Wingdings" pitchFamily="2" charset="2"/>
                </a:rPr>
                <a:t></a:t>
              </a:r>
              <a:r>
                <a:rPr lang="en-US" sz="2000">
                  <a:latin typeface="Arial Narrow" pitchFamily="34" charset="0"/>
                </a:rPr>
                <a:t> Pertukaran</a:t>
              </a:r>
            </a:p>
            <a:p>
              <a:pPr algn="ctr" eaLnBrk="0" hangingPunct="0"/>
              <a:r>
                <a:rPr lang="en-US" sz="2000">
                  <a:latin typeface="Arial Narrow" pitchFamily="34" charset="0"/>
                </a:rPr>
                <a:t>Data</a:t>
              </a:r>
            </a:p>
            <a:p>
              <a:pPr algn="ctr" eaLnBrk="0" hangingPunct="0"/>
              <a:r>
                <a:rPr lang="en-US" sz="2000">
                  <a:latin typeface="Arial Narrow" pitchFamily="34" charset="0"/>
                </a:rPr>
                <a:t>Elektronik</a:t>
              </a:r>
            </a:p>
            <a:p>
              <a:pPr algn="ctr" eaLnBrk="0" hangingPunct="0"/>
              <a:r>
                <a:rPr lang="en-US" sz="2000">
                  <a:latin typeface="Arial Narrow" pitchFamily="34" charset="0"/>
                </a:rPr>
                <a:t>(EDI)</a:t>
              </a:r>
            </a:p>
            <a:p>
              <a:pPr algn="ctr" eaLnBrk="0" hangingPunct="0"/>
              <a:endParaRPr lang="en-GB"/>
            </a:p>
          </p:txBody>
        </p:sp>
        <p:sp>
          <p:nvSpPr>
            <p:cNvPr id="54279" name="Rectangle 7"/>
            <p:cNvSpPr>
              <a:spLocks noChangeArrowheads="1"/>
            </p:cNvSpPr>
            <p:nvPr/>
          </p:nvSpPr>
          <p:spPr bwMode="auto">
            <a:xfrm>
              <a:off x="2592" y="1008"/>
              <a:ext cx="912" cy="3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600">
                  <a:latin typeface="Comic Sans MS" pitchFamily="66" charset="0"/>
                </a:rPr>
                <a:t>Renc. Bisnis</a:t>
              </a:r>
            </a:p>
            <a:p>
              <a:pPr algn="ctr" eaLnBrk="0" hangingPunct="0"/>
              <a:r>
                <a:rPr lang="en-US" sz="1600">
                  <a:latin typeface="Comic Sans MS" pitchFamily="66" charset="0"/>
                </a:rPr>
                <a:t>Strategis</a:t>
              </a:r>
              <a:endParaRPr lang="en-GB" sz="1600">
                <a:latin typeface="Comic Sans MS" pitchFamily="66" charset="0"/>
              </a:endParaRPr>
            </a:p>
          </p:txBody>
        </p:sp>
        <p:sp>
          <p:nvSpPr>
            <p:cNvPr id="54281" name="Rectangle 9"/>
            <p:cNvSpPr>
              <a:spLocks noChangeArrowheads="1"/>
            </p:cNvSpPr>
            <p:nvPr/>
          </p:nvSpPr>
          <p:spPr bwMode="auto">
            <a:xfrm>
              <a:off x="3984" y="1680"/>
              <a:ext cx="864" cy="20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000">
                  <a:latin typeface="Comic Sans MS" pitchFamily="66" charset="0"/>
                </a:rPr>
                <a:t>Teknologi</a:t>
              </a:r>
            </a:p>
            <a:p>
              <a:pPr algn="ctr" eaLnBrk="0" hangingPunct="0"/>
              <a:endParaRPr lang="en-US" sz="2000">
                <a:latin typeface="Comic Sans MS" pitchFamily="66" charset="0"/>
              </a:endParaRPr>
            </a:p>
            <a:p>
              <a:pPr algn="ctr" eaLnBrk="0" hangingPunct="0"/>
              <a:endParaRPr lang="en-US" sz="2000">
                <a:latin typeface="Arial Narrow" pitchFamily="34" charset="0"/>
              </a:endParaRPr>
            </a:p>
            <a:p>
              <a:pPr algn="ctr" eaLnBrk="0" hangingPunct="0"/>
              <a:r>
                <a:rPr lang="en-US" sz="2000">
                  <a:latin typeface="Arial Narrow" pitchFamily="34" charset="0"/>
                  <a:sym typeface="Wingdings" pitchFamily="2" charset="2"/>
                </a:rPr>
                <a:t></a:t>
              </a:r>
              <a:r>
                <a:rPr lang="en-US" sz="2000">
                  <a:latin typeface="Arial Narrow" pitchFamily="34" charset="0"/>
                </a:rPr>
                <a:t>Sambungan</a:t>
              </a:r>
            </a:p>
            <a:p>
              <a:pPr algn="ctr" eaLnBrk="0" hangingPunct="0"/>
              <a:r>
                <a:rPr lang="en-US" sz="2000">
                  <a:latin typeface="Arial Narrow" pitchFamily="34" charset="0"/>
                </a:rPr>
                <a:t>Langsung</a:t>
              </a:r>
            </a:p>
            <a:p>
              <a:pPr algn="ctr" eaLnBrk="0" hangingPunct="0"/>
              <a:r>
                <a:rPr lang="en-US" sz="2000">
                  <a:latin typeface="Arial Narrow" pitchFamily="34" charset="0"/>
                  <a:sym typeface="Wingdings" pitchFamily="2" charset="2"/>
                </a:rPr>
                <a:t></a:t>
              </a:r>
              <a:r>
                <a:rPr lang="en-US" sz="2000">
                  <a:latin typeface="Arial Narrow" pitchFamily="34" charset="0"/>
                </a:rPr>
                <a:t>  Jaringan</a:t>
              </a:r>
            </a:p>
            <a:p>
              <a:pPr algn="ctr" eaLnBrk="0" hangingPunct="0"/>
              <a:r>
                <a:rPr lang="en-US" sz="2000">
                  <a:latin typeface="Arial Narrow" pitchFamily="34" charset="0"/>
                  <a:sym typeface="Wingdings" pitchFamily="2" charset="2"/>
                </a:rPr>
                <a:t></a:t>
              </a:r>
              <a:r>
                <a:rPr lang="en-US" sz="2000">
                  <a:latin typeface="Arial Narrow" pitchFamily="34" charset="0"/>
                </a:rPr>
                <a:t>  Internet</a:t>
              </a:r>
              <a:endParaRPr lang="en-GB" sz="2000">
                <a:latin typeface="Arial Narrow" pitchFamily="34" charset="0"/>
              </a:endParaRPr>
            </a:p>
          </p:txBody>
        </p:sp>
        <p:sp>
          <p:nvSpPr>
            <p:cNvPr id="54282" name="Oval 10"/>
            <p:cNvSpPr>
              <a:spLocks noChangeArrowheads="1"/>
            </p:cNvSpPr>
            <p:nvPr/>
          </p:nvSpPr>
          <p:spPr bwMode="auto">
            <a:xfrm>
              <a:off x="4992" y="2208"/>
              <a:ext cx="624" cy="38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600">
                  <a:latin typeface="Arial Narrow" pitchFamily="34" charset="0"/>
                </a:rPr>
                <a:t>Keunggulan</a:t>
              </a:r>
            </a:p>
            <a:p>
              <a:pPr algn="ctr" eaLnBrk="0" hangingPunct="0"/>
              <a:r>
                <a:rPr lang="en-US" sz="1600">
                  <a:latin typeface="Arial Narrow" pitchFamily="34" charset="0"/>
                </a:rPr>
                <a:t>Bersaing</a:t>
              </a:r>
              <a:endParaRPr lang="en-GB" sz="1600">
                <a:latin typeface="Arial Narrow" pitchFamily="34" charset="0"/>
              </a:endParaRPr>
            </a:p>
          </p:txBody>
        </p:sp>
      </p:grpSp>
      <p:sp>
        <p:nvSpPr>
          <p:cNvPr id="54283" name="Line 11"/>
          <p:cNvSpPr>
            <a:spLocks noChangeShapeType="1"/>
          </p:cNvSpPr>
          <p:nvPr/>
        </p:nvSpPr>
        <p:spPr bwMode="auto">
          <a:xfrm>
            <a:off x="1905000" y="3810000"/>
            <a:ext cx="45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84" name="Line 12"/>
          <p:cNvSpPr>
            <a:spLocks noChangeShapeType="1"/>
          </p:cNvSpPr>
          <p:nvPr/>
        </p:nvSpPr>
        <p:spPr bwMode="auto">
          <a:xfrm>
            <a:off x="3733800" y="3810000"/>
            <a:ext cx="533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85" name="Line 13"/>
          <p:cNvSpPr>
            <a:spLocks noChangeShapeType="1"/>
          </p:cNvSpPr>
          <p:nvPr/>
        </p:nvSpPr>
        <p:spPr bwMode="auto">
          <a:xfrm>
            <a:off x="5638800" y="38862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86" name="Line 14"/>
          <p:cNvSpPr>
            <a:spLocks noChangeShapeType="1"/>
          </p:cNvSpPr>
          <p:nvPr/>
        </p:nvSpPr>
        <p:spPr bwMode="auto">
          <a:xfrm>
            <a:off x="7620000" y="3810000"/>
            <a:ext cx="381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54287" name="Line 15"/>
          <p:cNvSpPr>
            <a:spLocks noChangeShapeType="1"/>
          </p:cNvSpPr>
          <p:nvPr/>
        </p:nvSpPr>
        <p:spPr bwMode="auto">
          <a:xfrm>
            <a:off x="4876800" y="2286000"/>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Tree>
    <p:extLst>
      <p:ext uri="{BB962C8B-B14F-4D97-AF65-F5344CB8AC3E}">
        <p14:creationId xmlns:p14="http://schemas.microsoft.com/office/powerpoint/2010/main" val="42626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3400" y="609600"/>
            <a:ext cx="8229600" cy="1143000"/>
          </a:xfrm>
        </p:spPr>
        <p:txBody>
          <a:bodyPr/>
          <a:lstStyle/>
          <a:p>
            <a:r>
              <a:rPr lang="en-US" dirty="0">
                <a:solidFill>
                  <a:srgbClr val="FF0000"/>
                </a:solidFill>
                <a:latin typeface="Comic Sans MS" pitchFamily="66" charset="0"/>
              </a:rPr>
              <a:t>INTELIJEN BISNIS</a:t>
            </a:r>
            <a:endParaRPr lang="en-GB" dirty="0">
              <a:solidFill>
                <a:srgbClr val="FF0000"/>
              </a:solidFill>
              <a:latin typeface="Comic Sans MS" pitchFamily="66" charset="0"/>
            </a:endParaRPr>
          </a:p>
        </p:txBody>
      </p:sp>
      <p:sp>
        <p:nvSpPr>
          <p:cNvPr id="55299" name="Rectangle 3"/>
          <p:cNvSpPr>
            <a:spLocks noGrp="1" noChangeArrowheads="1"/>
          </p:cNvSpPr>
          <p:nvPr>
            <p:ph type="body" idx="1"/>
          </p:nvPr>
        </p:nvSpPr>
        <p:spPr>
          <a:xfrm>
            <a:off x="457200" y="2133600"/>
            <a:ext cx="8229600" cy="3992563"/>
          </a:xfrm>
        </p:spPr>
        <p:txBody>
          <a:bodyPr/>
          <a:lstStyle/>
          <a:p>
            <a:r>
              <a:rPr lang="en-US" dirty="0" err="1">
                <a:sym typeface="Wingdings" pitchFamily="2" charset="2"/>
              </a:rPr>
              <a:t>Mengumpulkan</a:t>
            </a:r>
            <a:r>
              <a:rPr lang="en-US" dirty="0">
                <a:sym typeface="Wingdings" pitchFamily="2" charset="2"/>
              </a:rPr>
              <a:t> Data</a:t>
            </a:r>
          </a:p>
          <a:p>
            <a:r>
              <a:rPr lang="en-US" dirty="0" err="1"/>
              <a:t>Mengevaluasi</a:t>
            </a:r>
            <a:r>
              <a:rPr lang="en-US" dirty="0"/>
              <a:t> Data</a:t>
            </a:r>
          </a:p>
          <a:p>
            <a:r>
              <a:rPr lang="en-US" dirty="0" err="1"/>
              <a:t>Menganalisis</a:t>
            </a:r>
            <a:r>
              <a:rPr lang="en-US" dirty="0"/>
              <a:t> Data</a:t>
            </a:r>
          </a:p>
          <a:p>
            <a:r>
              <a:rPr lang="en-US" dirty="0" err="1"/>
              <a:t>Mengelola</a:t>
            </a:r>
            <a:r>
              <a:rPr lang="en-US" dirty="0"/>
              <a:t> </a:t>
            </a:r>
            <a:r>
              <a:rPr lang="en-US" dirty="0" err="1"/>
              <a:t>intelijen</a:t>
            </a:r>
            <a:endParaRPr lang="en-GB" dirty="0"/>
          </a:p>
        </p:txBody>
      </p:sp>
    </p:spTree>
    <p:extLst>
      <p:ext uri="{BB962C8B-B14F-4D97-AF65-F5344CB8AC3E}">
        <p14:creationId xmlns:p14="http://schemas.microsoft.com/office/powerpoint/2010/main" val="3230904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3400" y="762000"/>
            <a:ext cx="8229600" cy="1143000"/>
          </a:xfrm>
        </p:spPr>
        <p:txBody>
          <a:bodyPr/>
          <a:lstStyle/>
          <a:p>
            <a:r>
              <a:rPr lang="en-US" sz="3200" b="1" dirty="0">
                <a:solidFill>
                  <a:srgbClr val="FF0000"/>
                </a:solidFill>
                <a:latin typeface="Comic Sans MS" pitchFamily="66" charset="0"/>
              </a:rPr>
              <a:t>SISTEM ANTAR ORGANISASI</a:t>
            </a:r>
            <a:br>
              <a:rPr lang="en-US" sz="3200" b="1" dirty="0">
                <a:solidFill>
                  <a:srgbClr val="FF0000"/>
                </a:solidFill>
                <a:latin typeface="Comic Sans MS" pitchFamily="66" charset="0"/>
              </a:rPr>
            </a:br>
            <a:r>
              <a:rPr lang="en-US" sz="3200" b="1" dirty="0">
                <a:solidFill>
                  <a:srgbClr val="FF0000"/>
                </a:solidFill>
                <a:latin typeface="Comic Sans MS" pitchFamily="66" charset="0"/>
              </a:rPr>
              <a:t>( IOS)</a:t>
            </a:r>
            <a:endParaRPr lang="en-GB" sz="3200" b="1" dirty="0">
              <a:solidFill>
                <a:srgbClr val="FF0000"/>
              </a:solidFill>
              <a:latin typeface="Comic Sans MS" pitchFamily="66" charset="0"/>
            </a:endParaRPr>
          </a:p>
        </p:txBody>
      </p:sp>
      <p:sp>
        <p:nvSpPr>
          <p:cNvPr id="56323" name="Rectangle 3"/>
          <p:cNvSpPr>
            <a:spLocks noGrp="1" noChangeArrowheads="1"/>
          </p:cNvSpPr>
          <p:nvPr>
            <p:ph type="body" idx="1"/>
          </p:nvPr>
        </p:nvSpPr>
        <p:spPr>
          <a:xfrm>
            <a:off x="457200" y="2209800"/>
            <a:ext cx="8229600" cy="3916363"/>
          </a:xfrm>
        </p:spPr>
        <p:txBody>
          <a:bodyPr/>
          <a:lstStyle/>
          <a:p>
            <a:pPr>
              <a:buFont typeface="Wingdings" pitchFamily="2" charset="2"/>
              <a:buNone/>
            </a:pPr>
            <a:r>
              <a:rPr lang="en-US" dirty="0" err="1">
                <a:latin typeface="Comic Sans MS" pitchFamily="66" charset="0"/>
                <a:sym typeface="Wingdings" pitchFamily="2" charset="2"/>
              </a:rPr>
              <a:t>Manfaat</a:t>
            </a:r>
            <a:r>
              <a:rPr lang="en-US" dirty="0">
                <a:latin typeface="Comic Sans MS" pitchFamily="66" charset="0"/>
                <a:sym typeface="Wingdings" pitchFamily="2" charset="2"/>
              </a:rPr>
              <a:t> :</a:t>
            </a:r>
          </a:p>
          <a:p>
            <a:pPr>
              <a:buFont typeface="Wingdings" pitchFamily="2" charset="2"/>
              <a:buChar char="v"/>
            </a:pPr>
            <a:r>
              <a:rPr lang="en-US" dirty="0" err="1">
                <a:latin typeface="Comic Sans MS" pitchFamily="66" charset="0"/>
                <a:sym typeface="Wingdings" pitchFamily="2" charset="2"/>
              </a:rPr>
              <a:t>Efisiensi</a:t>
            </a:r>
            <a:r>
              <a:rPr lang="en-US" dirty="0">
                <a:latin typeface="Comic Sans MS" pitchFamily="66" charset="0"/>
                <a:sym typeface="Wingdings" pitchFamily="2" charset="2"/>
              </a:rPr>
              <a:t> </a:t>
            </a:r>
            <a:r>
              <a:rPr lang="en-US" dirty="0" err="1">
                <a:latin typeface="Comic Sans MS" pitchFamily="66" charset="0"/>
                <a:sym typeface="Wingdings" pitchFamily="2" charset="2"/>
              </a:rPr>
              <a:t>Komparatif</a:t>
            </a:r>
            <a:endParaRPr lang="en-US" dirty="0">
              <a:latin typeface="Comic Sans MS" pitchFamily="66" charset="0"/>
              <a:sym typeface="Wingdings" pitchFamily="2" charset="2"/>
            </a:endParaRPr>
          </a:p>
          <a:p>
            <a:pPr>
              <a:buFont typeface="Wingdings" pitchFamily="2" charset="2"/>
              <a:buChar char="v"/>
            </a:pPr>
            <a:r>
              <a:rPr lang="en-US" dirty="0" err="1">
                <a:latin typeface="Comic Sans MS" pitchFamily="66" charset="0"/>
                <a:sym typeface="Wingdings" pitchFamily="2" charset="2"/>
              </a:rPr>
              <a:t>Kekuatan</a:t>
            </a:r>
            <a:r>
              <a:rPr lang="en-US" dirty="0">
                <a:latin typeface="Comic Sans MS" pitchFamily="66" charset="0"/>
                <a:sym typeface="Wingdings" pitchFamily="2" charset="2"/>
              </a:rPr>
              <a:t> </a:t>
            </a:r>
            <a:r>
              <a:rPr lang="en-US" dirty="0" err="1">
                <a:latin typeface="Comic Sans MS" pitchFamily="66" charset="0"/>
                <a:sym typeface="Wingdings" pitchFamily="2" charset="2"/>
              </a:rPr>
              <a:t>Tawar</a:t>
            </a:r>
            <a:r>
              <a:rPr lang="en-US" dirty="0">
                <a:latin typeface="Comic Sans MS" pitchFamily="66" charset="0"/>
                <a:sym typeface="Wingdings" pitchFamily="2" charset="2"/>
              </a:rPr>
              <a:t> </a:t>
            </a:r>
            <a:r>
              <a:rPr lang="en-US" dirty="0" err="1">
                <a:latin typeface="Comic Sans MS" pitchFamily="66" charset="0"/>
                <a:sym typeface="Wingdings" pitchFamily="2" charset="2"/>
              </a:rPr>
              <a:t>Menawar</a:t>
            </a:r>
            <a:r>
              <a:rPr lang="en-US" dirty="0">
                <a:sym typeface="Wingdings" pitchFamily="2" charset="2"/>
              </a:rPr>
              <a:t>	</a:t>
            </a:r>
          </a:p>
          <a:p>
            <a:pPr lvl="1">
              <a:buFont typeface="Wingdings" pitchFamily="2" charset="2"/>
              <a:buChar char="v"/>
            </a:pPr>
            <a:r>
              <a:rPr lang="en-US" sz="2400" dirty="0">
                <a:latin typeface="Comic Sans MS" pitchFamily="66" charset="0"/>
              </a:rPr>
              <a:t> </a:t>
            </a:r>
            <a:r>
              <a:rPr lang="en-US" sz="2400" dirty="0" err="1">
                <a:latin typeface="Comic Sans MS" pitchFamily="66" charset="0"/>
              </a:rPr>
              <a:t>Produk</a:t>
            </a:r>
            <a:r>
              <a:rPr lang="en-US" sz="2400" dirty="0">
                <a:latin typeface="Comic Sans MS" pitchFamily="66" charset="0"/>
              </a:rPr>
              <a:t> </a:t>
            </a:r>
            <a:r>
              <a:rPr lang="en-US" sz="2400" dirty="0" err="1">
                <a:latin typeface="Comic Sans MS" pitchFamily="66" charset="0"/>
              </a:rPr>
              <a:t>yg</a:t>
            </a:r>
            <a:r>
              <a:rPr lang="en-US" sz="2400" dirty="0">
                <a:latin typeface="Comic Sans MS" pitchFamily="66" charset="0"/>
              </a:rPr>
              <a:t> </a:t>
            </a:r>
            <a:r>
              <a:rPr lang="en-US" sz="2400" dirty="0" err="1">
                <a:latin typeface="Comic Sans MS" pitchFamily="66" charset="0"/>
              </a:rPr>
              <a:t>Unik</a:t>
            </a:r>
            <a:endParaRPr lang="en-US" sz="2400" dirty="0">
              <a:latin typeface="Comic Sans MS" pitchFamily="66" charset="0"/>
            </a:endParaRPr>
          </a:p>
          <a:p>
            <a:pPr lvl="1">
              <a:buFont typeface="Wingdings" pitchFamily="2" charset="2"/>
              <a:buChar char="v"/>
            </a:pPr>
            <a:r>
              <a:rPr lang="en-US" sz="2400" dirty="0">
                <a:latin typeface="Comic Sans MS" pitchFamily="66" charset="0"/>
              </a:rPr>
              <a:t> </a:t>
            </a:r>
            <a:r>
              <a:rPr lang="en-US" sz="2400" dirty="0" err="1">
                <a:latin typeface="Comic Sans MS" pitchFamily="66" charset="0"/>
              </a:rPr>
              <a:t>Penurunan</a:t>
            </a:r>
            <a:r>
              <a:rPr lang="en-US" sz="2400" dirty="0">
                <a:latin typeface="Comic Sans MS" pitchFamily="66" charset="0"/>
              </a:rPr>
              <a:t> </a:t>
            </a:r>
            <a:r>
              <a:rPr lang="en-US" sz="2400" dirty="0" err="1">
                <a:latin typeface="Comic Sans MS" pitchFamily="66" charset="0"/>
              </a:rPr>
              <a:t>Biaya</a:t>
            </a:r>
            <a:r>
              <a:rPr lang="en-US" sz="2400" dirty="0">
                <a:latin typeface="Comic Sans MS" pitchFamily="66" charset="0"/>
              </a:rPr>
              <a:t> </a:t>
            </a:r>
            <a:r>
              <a:rPr lang="en-US" sz="2400" dirty="0" err="1">
                <a:latin typeface="Comic Sans MS" pitchFamily="66" charset="0"/>
              </a:rPr>
              <a:t>Pencarian</a:t>
            </a:r>
            <a:endParaRPr lang="en-US" sz="2400" dirty="0">
              <a:latin typeface="Comic Sans MS" pitchFamily="66" charset="0"/>
            </a:endParaRPr>
          </a:p>
          <a:p>
            <a:pPr lvl="1">
              <a:buFont typeface="Wingdings" pitchFamily="2" charset="2"/>
              <a:buChar char="v"/>
            </a:pPr>
            <a:r>
              <a:rPr lang="en-US" sz="2400" dirty="0">
                <a:latin typeface="Comic Sans MS" pitchFamily="66" charset="0"/>
              </a:rPr>
              <a:t> </a:t>
            </a:r>
            <a:r>
              <a:rPr lang="en-US" sz="2400" dirty="0" err="1">
                <a:latin typeface="Comic Sans MS" pitchFamily="66" charset="0"/>
              </a:rPr>
              <a:t>Peningkatan</a:t>
            </a:r>
            <a:r>
              <a:rPr lang="en-US" sz="2400" dirty="0">
                <a:latin typeface="Comic Sans MS" pitchFamily="66" charset="0"/>
              </a:rPr>
              <a:t> </a:t>
            </a:r>
            <a:r>
              <a:rPr lang="en-US" sz="2400" dirty="0" err="1">
                <a:latin typeface="Comic Sans MS" pitchFamily="66" charset="0"/>
              </a:rPr>
              <a:t>Biaya</a:t>
            </a:r>
            <a:r>
              <a:rPr lang="en-US" sz="2400" dirty="0">
                <a:latin typeface="Comic Sans MS" pitchFamily="66" charset="0"/>
              </a:rPr>
              <a:t> </a:t>
            </a:r>
            <a:r>
              <a:rPr lang="en-US" sz="2400" dirty="0" err="1">
                <a:latin typeface="Comic Sans MS" pitchFamily="66" charset="0"/>
              </a:rPr>
              <a:t>Peralihan</a:t>
            </a:r>
            <a:endParaRPr lang="en-GB" sz="2400" dirty="0">
              <a:latin typeface="Comic Sans MS" pitchFamily="66" charset="0"/>
            </a:endParaRPr>
          </a:p>
        </p:txBody>
      </p:sp>
    </p:spTree>
    <p:extLst>
      <p:ext uri="{BB962C8B-B14F-4D97-AF65-F5344CB8AC3E}">
        <p14:creationId xmlns:p14="http://schemas.microsoft.com/office/powerpoint/2010/main" val="4270145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838200"/>
            <a:ext cx="8229600" cy="1143000"/>
          </a:xfrm>
        </p:spPr>
        <p:txBody>
          <a:bodyPr/>
          <a:lstStyle/>
          <a:p>
            <a:r>
              <a:rPr lang="en-US" sz="3200" b="1" dirty="0">
                <a:solidFill>
                  <a:srgbClr val="FF0000"/>
                </a:solidFill>
                <a:latin typeface="Comic Sans MS" pitchFamily="66" charset="0"/>
              </a:rPr>
              <a:t>PERTUKARAN DATA ELEKTRONIK</a:t>
            </a:r>
            <a:br>
              <a:rPr lang="en-US" sz="3200" b="1" dirty="0">
                <a:solidFill>
                  <a:srgbClr val="FF0000"/>
                </a:solidFill>
                <a:latin typeface="Comic Sans MS" pitchFamily="66" charset="0"/>
              </a:rPr>
            </a:br>
            <a:r>
              <a:rPr lang="en-US" sz="3200" b="1" dirty="0">
                <a:solidFill>
                  <a:srgbClr val="FF0000"/>
                </a:solidFill>
                <a:latin typeface="Comic Sans MS" pitchFamily="66" charset="0"/>
              </a:rPr>
              <a:t>EDI</a:t>
            </a:r>
            <a:endParaRPr lang="en-GB" sz="3200" b="1" dirty="0">
              <a:solidFill>
                <a:srgbClr val="FF0000"/>
              </a:solidFill>
              <a:latin typeface="Comic Sans MS" pitchFamily="66" charset="0"/>
            </a:endParaRPr>
          </a:p>
        </p:txBody>
      </p:sp>
      <p:sp>
        <p:nvSpPr>
          <p:cNvPr id="57347" name="Rectangle 3"/>
          <p:cNvSpPr>
            <a:spLocks noGrp="1" noChangeArrowheads="1"/>
          </p:cNvSpPr>
          <p:nvPr>
            <p:ph type="body" idx="1"/>
          </p:nvPr>
        </p:nvSpPr>
        <p:spPr>
          <a:xfrm>
            <a:off x="457200" y="2362200"/>
            <a:ext cx="8229600" cy="3763963"/>
          </a:xfrm>
        </p:spPr>
        <p:txBody>
          <a:bodyPr/>
          <a:lstStyle/>
          <a:p>
            <a:pPr>
              <a:buFont typeface="Wingdings" pitchFamily="2" charset="2"/>
              <a:buChar char="v"/>
            </a:pPr>
            <a:r>
              <a:rPr lang="en-US" dirty="0" err="1">
                <a:latin typeface="Comic Sans MS" pitchFamily="66" charset="0"/>
                <a:sym typeface="Wingdings" pitchFamily="2" charset="2"/>
              </a:rPr>
              <a:t>Pengisian</a:t>
            </a:r>
            <a:r>
              <a:rPr lang="en-US" dirty="0">
                <a:latin typeface="Comic Sans MS" pitchFamily="66" charset="0"/>
                <a:sym typeface="Wingdings" pitchFamily="2" charset="2"/>
              </a:rPr>
              <a:t> </a:t>
            </a:r>
            <a:r>
              <a:rPr lang="en-US" dirty="0" err="1">
                <a:latin typeface="Comic Sans MS" pitchFamily="66" charset="0"/>
                <a:sym typeface="Wingdings" pitchFamily="2" charset="2"/>
              </a:rPr>
              <a:t>Kembali</a:t>
            </a:r>
            <a:r>
              <a:rPr lang="en-US" dirty="0">
                <a:latin typeface="Comic Sans MS" pitchFamily="66" charset="0"/>
                <a:sym typeface="Wingdings" pitchFamily="2" charset="2"/>
              </a:rPr>
              <a:t> </a:t>
            </a:r>
            <a:r>
              <a:rPr lang="en-US" dirty="0" err="1">
                <a:latin typeface="Comic Sans MS" pitchFamily="66" charset="0"/>
                <a:sym typeface="Wingdings" pitchFamily="2" charset="2"/>
              </a:rPr>
              <a:t>Persediaan</a:t>
            </a:r>
            <a:r>
              <a:rPr lang="en-US" dirty="0">
                <a:latin typeface="Comic Sans MS" pitchFamily="66" charset="0"/>
                <a:sym typeface="Wingdings" pitchFamily="2" charset="2"/>
              </a:rPr>
              <a:t> </a:t>
            </a:r>
            <a:r>
              <a:rPr lang="en-US" dirty="0" err="1">
                <a:latin typeface="Comic Sans MS" pitchFamily="66" charset="0"/>
                <a:sym typeface="Wingdings" pitchFamily="2" charset="2"/>
              </a:rPr>
              <a:t>oleh</a:t>
            </a:r>
            <a:r>
              <a:rPr lang="en-US" dirty="0">
                <a:latin typeface="Comic Sans MS" pitchFamily="66" charset="0"/>
                <a:sym typeface="Wingdings" pitchFamily="2" charset="2"/>
              </a:rPr>
              <a:t>      </a:t>
            </a:r>
            <a:r>
              <a:rPr lang="en-US" dirty="0" err="1">
                <a:latin typeface="Comic Sans MS" pitchFamily="66" charset="0"/>
                <a:sym typeface="Wingdings" pitchFamily="2" charset="2"/>
              </a:rPr>
              <a:t>Penjual</a:t>
            </a:r>
            <a:endParaRPr lang="en-US" dirty="0">
              <a:latin typeface="Comic Sans MS" pitchFamily="66" charset="0"/>
              <a:sym typeface="Wingdings" pitchFamily="2" charset="2"/>
            </a:endParaRPr>
          </a:p>
          <a:p>
            <a:pPr>
              <a:buFont typeface="Wingdings" pitchFamily="2" charset="2"/>
              <a:buChar char="v"/>
            </a:pPr>
            <a:r>
              <a:rPr lang="en-US" dirty="0">
                <a:latin typeface="Comic Sans MS" pitchFamily="66" charset="0"/>
              </a:rPr>
              <a:t> Transfer </a:t>
            </a:r>
            <a:r>
              <a:rPr lang="en-US" dirty="0" err="1">
                <a:latin typeface="Comic Sans MS" pitchFamily="66" charset="0"/>
              </a:rPr>
              <a:t>dana</a:t>
            </a:r>
            <a:r>
              <a:rPr lang="en-US" dirty="0">
                <a:latin typeface="Comic Sans MS" pitchFamily="66" charset="0"/>
              </a:rPr>
              <a:t> </a:t>
            </a:r>
            <a:r>
              <a:rPr lang="en-US" dirty="0" err="1">
                <a:latin typeface="Comic Sans MS" pitchFamily="66" charset="0"/>
              </a:rPr>
              <a:t>Secara</a:t>
            </a:r>
            <a:r>
              <a:rPr lang="en-US" dirty="0">
                <a:latin typeface="Comic Sans MS" pitchFamily="66" charset="0"/>
              </a:rPr>
              <a:t> </a:t>
            </a:r>
            <a:r>
              <a:rPr lang="en-US" dirty="0" err="1">
                <a:latin typeface="Comic Sans MS" pitchFamily="66" charset="0"/>
              </a:rPr>
              <a:t>Elektronik</a:t>
            </a:r>
            <a:endParaRPr lang="en-GB" dirty="0">
              <a:latin typeface="Comic Sans MS" pitchFamily="66" charset="0"/>
            </a:endParaRPr>
          </a:p>
        </p:txBody>
      </p:sp>
    </p:spTree>
    <p:extLst>
      <p:ext uri="{BB962C8B-B14F-4D97-AF65-F5344CB8AC3E}">
        <p14:creationId xmlns:p14="http://schemas.microsoft.com/office/powerpoint/2010/main" val="4102014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95300" y="457200"/>
            <a:ext cx="8229600" cy="1143000"/>
          </a:xfrm>
        </p:spPr>
        <p:txBody>
          <a:bodyPr/>
          <a:lstStyle/>
          <a:p>
            <a:r>
              <a:rPr lang="en-US" sz="2800" b="1" dirty="0">
                <a:solidFill>
                  <a:srgbClr val="FF0000"/>
                </a:solidFill>
                <a:latin typeface="Comic Sans MS" pitchFamily="66" charset="0"/>
              </a:rPr>
              <a:t>PERTUKARAN DATA ELEKTRONIK ( EDI )</a:t>
            </a:r>
            <a:endParaRPr lang="en-GB" sz="2800" b="1" dirty="0">
              <a:solidFill>
                <a:srgbClr val="FF0000"/>
              </a:solidFill>
              <a:latin typeface="Comic Sans MS" pitchFamily="66" charset="0"/>
            </a:endParaRPr>
          </a:p>
        </p:txBody>
      </p:sp>
      <p:sp>
        <p:nvSpPr>
          <p:cNvPr id="58371" name="Oval 3"/>
          <p:cNvSpPr>
            <a:spLocks noChangeArrowheads="1"/>
          </p:cNvSpPr>
          <p:nvPr/>
        </p:nvSpPr>
        <p:spPr bwMode="auto">
          <a:xfrm>
            <a:off x="1066800" y="3581400"/>
            <a:ext cx="1676400" cy="990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Comic Sans MS" pitchFamily="66" charset="0"/>
              </a:rPr>
              <a:t>PEMASOK</a:t>
            </a:r>
            <a:endParaRPr lang="en-GB">
              <a:latin typeface="Comic Sans MS" pitchFamily="66" charset="0"/>
            </a:endParaRPr>
          </a:p>
        </p:txBody>
      </p:sp>
      <p:sp>
        <p:nvSpPr>
          <p:cNvPr id="58373" name="Rectangle 5"/>
          <p:cNvSpPr>
            <a:spLocks noChangeArrowheads="1"/>
          </p:cNvSpPr>
          <p:nvPr/>
        </p:nvSpPr>
        <p:spPr bwMode="auto">
          <a:xfrm>
            <a:off x="6629400" y="3733800"/>
            <a:ext cx="19812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000">
                <a:latin typeface="Comic Sans MS" pitchFamily="66" charset="0"/>
              </a:rPr>
              <a:t>PERUSAHAAN</a:t>
            </a:r>
            <a:endParaRPr lang="en-GB" sz="2000">
              <a:latin typeface="Comic Sans MS" pitchFamily="66" charset="0"/>
            </a:endParaRPr>
          </a:p>
        </p:txBody>
      </p:sp>
      <p:sp>
        <p:nvSpPr>
          <p:cNvPr id="58377" name="Line 9"/>
          <p:cNvSpPr>
            <a:spLocks noChangeShapeType="1"/>
          </p:cNvSpPr>
          <p:nvPr/>
        </p:nvSpPr>
        <p:spPr bwMode="auto">
          <a:xfrm flipV="1">
            <a:off x="1828800" y="2209800"/>
            <a:ext cx="0" cy="13716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8378" name="Line 10"/>
          <p:cNvSpPr>
            <a:spLocks noChangeShapeType="1"/>
          </p:cNvSpPr>
          <p:nvPr/>
        </p:nvSpPr>
        <p:spPr bwMode="auto">
          <a:xfrm>
            <a:off x="1828800" y="2209800"/>
            <a:ext cx="594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8379" name="Line 11"/>
          <p:cNvSpPr>
            <a:spLocks noChangeShapeType="1"/>
          </p:cNvSpPr>
          <p:nvPr/>
        </p:nvSpPr>
        <p:spPr bwMode="auto">
          <a:xfrm flipV="1">
            <a:off x="7772400" y="2209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8380" name="Line 12"/>
          <p:cNvSpPr>
            <a:spLocks noChangeShapeType="1"/>
          </p:cNvSpPr>
          <p:nvPr/>
        </p:nvSpPr>
        <p:spPr bwMode="auto">
          <a:xfrm flipV="1">
            <a:off x="2133600" y="28956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8381" name="Line 13"/>
          <p:cNvSpPr>
            <a:spLocks noChangeShapeType="1"/>
          </p:cNvSpPr>
          <p:nvPr/>
        </p:nvSpPr>
        <p:spPr bwMode="auto">
          <a:xfrm>
            <a:off x="2133600" y="2895600"/>
            <a:ext cx="495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8383" name="Line 15"/>
          <p:cNvSpPr>
            <a:spLocks noChangeShapeType="1"/>
          </p:cNvSpPr>
          <p:nvPr/>
        </p:nvSpPr>
        <p:spPr bwMode="auto">
          <a:xfrm flipV="1">
            <a:off x="7086600" y="2895600"/>
            <a:ext cx="0" cy="838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8384" name="Line 16"/>
          <p:cNvSpPr>
            <a:spLocks noChangeShapeType="1"/>
          </p:cNvSpPr>
          <p:nvPr/>
        </p:nvSpPr>
        <p:spPr bwMode="auto">
          <a:xfrm flipH="1">
            <a:off x="2743200" y="4114800"/>
            <a:ext cx="3886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8385" name="Line 17"/>
          <p:cNvSpPr>
            <a:spLocks noChangeShapeType="1"/>
          </p:cNvSpPr>
          <p:nvPr/>
        </p:nvSpPr>
        <p:spPr bwMode="auto">
          <a:xfrm>
            <a:off x="2133600" y="4572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8386" name="Line 18"/>
          <p:cNvSpPr>
            <a:spLocks noChangeShapeType="1"/>
          </p:cNvSpPr>
          <p:nvPr/>
        </p:nvSpPr>
        <p:spPr bwMode="auto">
          <a:xfrm>
            <a:off x="2133600" y="5105400"/>
            <a:ext cx="495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8387" name="Line 19"/>
          <p:cNvSpPr>
            <a:spLocks noChangeShapeType="1"/>
          </p:cNvSpPr>
          <p:nvPr/>
        </p:nvSpPr>
        <p:spPr bwMode="auto">
          <a:xfrm>
            <a:off x="7086600" y="4495800"/>
            <a:ext cx="0" cy="6096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8388" name="Line 20"/>
          <p:cNvSpPr>
            <a:spLocks noChangeShapeType="1"/>
          </p:cNvSpPr>
          <p:nvPr/>
        </p:nvSpPr>
        <p:spPr bwMode="auto">
          <a:xfrm flipV="1">
            <a:off x="1752600" y="44958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8389" name="Line 21"/>
          <p:cNvSpPr>
            <a:spLocks noChangeShapeType="1"/>
          </p:cNvSpPr>
          <p:nvPr/>
        </p:nvSpPr>
        <p:spPr bwMode="auto">
          <a:xfrm>
            <a:off x="1828800" y="5867400"/>
            <a:ext cx="594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8390" name="Line 22"/>
          <p:cNvSpPr>
            <a:spLocks noChangeShapeType="1"/>
          </p:cNvSpPr>
          <p:nvPr/>
        </p:nvSpPr>
        <p:spPr bwMode="auto">
          <a:xfrm flipV="1">
            <a:off x="7772400" y="4495800"/>
            <a:ext cx="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58391" name="Text Box 23"/>
          <p:cNvSpPr txBox="1">
            <a:spLocks noChangeArrowheads="1"/>
          </p:cNvSpPr>
          <p:nvPr/>
        </p:nvSpPr>
        <p:spPr bwMode="auto">
          <a:xfrm>
            <a:off x="2590800" y="1752600"/>
            <a:ext cx="373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endParaRPr lang="en-GB" sz="2000">
              <a:latin typeface="Comic Sans MS" pitchFamily="66" charset="0"/>
            </a:endParaRPr>
          </a:p>
        </p:txBody>
      </p:sp>
      <p:sp>
        <p:nvSpPr>
          <p:cNvPr id="58392" name="Text Box 24"/>
          <p:cNvSpPr txBox="1">
            <a:spLocks noChangeArrowheads="1"/>
          </p:cNvSpPr>
          <p:nvPr/>
        </p:nvSpPr>
        <p:spPr bwMode="auto">
          <a:xfrm>
            <a:off x="2667000" y="1828800"/>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000">
                <a:latin typeface="Comic Sans MS" pitchFamily="66" charset="0"/>
              </a:rPr>
              <a:t>Permintaan</a:t>
            </a:r>
            <a:r>
              <a:rPr lang="en-US" sz="1600">
                <a:latin typeface="Comic Sans MS" pitchFamily="66" charset="0"/>
              </a:rPr>
              <a:t> </a:t>
            </a:r>
            <a:r>
              <a:rPr lang="en-US" sz="2000">
                <a:latin typeface="Comic Sans MS" pitchFamily="66" charset="0"/>
              </a:rPr>
              <a:t>Penawaran Harga</a:t>
            </a:r>
            <a:endParaRPr lang="en-GB" sz="2000">
              <a:latin typeface="Comic Sans MS" pitchFamily="66" charset="0"/>
            </a:endParaRPr>
          </a:p>
        </p:txBody>
      </p:sp>
      <p:sp>
        <p:nvSpPr>
          <p:cNvPr id="58395" name="Text Box 27"/>
          <p:cNvSpPr txBox="1">
            <a:spLocks noChangeArrowheads="1"/>
          </p:cNvSpPr>
          <p:nvPr/>
        </p:nvSpPr>
        <p:spPr bwMode="auto">
          <a:xfrm>
            <a:off x="3200400" y="25146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endParaRPr lang="en-GB" sz="2000">
              <a:latin typeface="Comic Sans MS" pitchFamily="66" charset="0"/>
            </a:endParaRPr>
          </a:p>
        </p:txBody>
      </p:sp>
      <p:sp>
        <p:nvSpPr>
          <p:cNvPr id="58396" name="Text Box 28"/>
          <p:cNvSpPr txBox="1">
            <a:spLocks noChangeArrowheads="1"/>
          </p:cNvSpPr>
          <p:nvPr/>
        </p:nvSpPr>
        <p:spPr bwMode="auto">
          <a:xfrm>
            <a:off x="3200400" y="2590800"/>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000">
                <a:latin typeface="Comic Sans MS" pitchFamily="66" charset="0"/>
              </a:rPr>
              <a:t>Penawaran Harga</a:t>
            </a:r>
            <a:endParaRPr lang="en-GB" sz="2000">
              <a:latin typeface="Comic Sans MS" pitchFamily="66" charset="0"/>
            </a:endParaRPr>
          </a:p>
        </p:txBody>
      </p:sp>
      <p:sp>
        <p:nvSpPr>
          <p:cNvPr id="58397" name="Text Box 29"/>
          <p:cNvSpPr txBox="1">
            <a:spLocks noChangeArrowheads="1"/>
          </p:cNvSpPr>
          <p:nvPr/>
        </p:nvSpPr>
        <p:spPr bwMode="auto">
          <a:xfrm>
            <a:off x="3200400" y="35814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000">
                <a:latin typeface="Comic Sans MS" pitchFamily="66" charset="0"/>
              </a:rPr>
              <a:t>Pesanan Pembelian</a:t>
            </a:r>
            <a:endParaRPr lang="en-GB" sz="2000">
              <a:latin typeface="Comic Sans MS" pitchFamily="66" charset="0"/>
            </a:endParaRPr>
          </a:p>
        </p:txBody>
      </p:sp>
      <p:sp>
        <p:nvSpPr>
          <p:cNvPr id="58398" name="Text Box 30"/>
          <p:cNvSpPr txBox="1">
            <a:spLocks noChangeArrowheads="1"/>
          </p:cNvSpPr>
          <p:nvPr/>
        </p:nvSpPr>
        <p:spPr bwMode="auto">
          <a:xfrm>
            <a:off x="3124200" y="4343400"/>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000">
                <a:latin typeface="Comic Sans MS" pitchFamily="66" charset="0"/>
              </a:rPr>
              <a:t>Persetujuan Pesanan</a:t>
            </a:r>
            <a:endParaRPr lang="en-GB" sz="2000">
              <a:latin typeface="Comic Sans MS" pitchFamily="66" charset="0"/>
            </a:endParaRPr>
          </a:p>
        </p:txBody>
      </p:sp>
      <p:sp>
        <p:nvSpPr>
          <p:cNvPr id="58399" name="Text Box 31"/>
          <p:cNvSpPr txBox="1">
            <a:spLocks noChangeArrowheads="1"/>
          </p:cNvSpPr>
          <p:nvPr/>
        </p:nvSpPr>
        <p:spPr bwMode="auto">
          <a:xfrm>
            <a:off x="3124200" y="5562600"/>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000">
                <a:latin typeface="Comic Sans MS" pitchFamily="66" charset="0"/>
              </a:rPr>
              <a:t>Faktur</a:t>
            </a:r>
            <a:endParaRPr lang="en-GB" sz="2000">
              <a:latin typeface="Comic Sans MS" pitchFamily="66" charset="0"/>
            </a:endParaRPr>
          </a:p>
        </p:txBody>
      </p:sp>
    </p:spTree>
    <p:extLst>
      <p:ext uri="{BB962C8B-B14F-4D97-AF65-F5344CB8AC3E}">
        <p14:creationId xmlns:p14="http://schemas.microsoft.com/office/powerpoint/2010/main" val="2183000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INTERNET – INTRANET -EXTRANET</a:t>
            </a:r>
            <a:endParaRPr lang="id-ID"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461" y="1600200"/>
            <a:ext cx="8001000" cy="492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384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C0CEC80-6D63-4A60-B276-BF7358AA43D0}" type="slidenum">
              <a:rPr lang="en-US"/>
              <a:pPr/>
              <a:t>18</a:t>
            </a:fld>
            <a:endParaRPr lang="en-US"/>
          </a:p>
        </p:txBody>
      </p:sp>
      <p:sp>
        <p:nvSpPr>
          <p:cNvPr id="51202" name="Rectangle 2"/>
          <p:cNvSpPr>
            <a:spLocks noGrp="1" noChangeArrowheads="1"/>
          </p:cNvSpPr>
          <p:nvPr>
            <p:ph type="title"/>
          </p:nvPr>
        </p:nvSpPr>
        <p:spPr/>
        <p:txBody>
          <a:bodyPr/>
          <a:lstStyle/>
          <a:p>
            <a:r>
              <a:rPr lang="en-US" b="1">
                <a:latin typeface="Tempus Sans ITC" pitchFamily="82" charset="0"/>
              </a:rPr>
              <a:t>Jenis – jenis Jaringan</a:t>
            </a:r>
          </a:p>
        </p:txBody>
      </p:sp>
      <p:sp>
        <p:nvSpPr>
          <p:cNvPr id="51203" name="Rectangle 3"/>
          <p:cNvSpPr>
            <a:spLocks noGrp="1" noChangeArrowheads="1"/>
          </p:cNvSpPr>
          <p:nvPr>
            <p:ph type="body" idx="1"/>
          </p:nvPr>
        </p:nvSpPr>
        <p:spPr/>
        <p:txBody>
          <a:bodyPr/>
          <a:lstStyle/>
          <a:p>
            <a:pPr>
              <a:lnSpc>
                <a:spcPct val="90000"/>
              </a:lnSpc>
            </a:pPr>
            <a:r>
              <a:rPr lang="en-US" sz="2800" b="1">
                <a:latin typeface="Tempus Sans ITC" pitchFamily="82" charset="0"/>
              </a:rPr>
              <a:t>Internet</a:t>
            </a:r>
          </a:p>
          <a:p>
            <a:pPr lvl="1">
              <a:lnSpc>
                <a:spcPct val="90000"/>
              </a:lnSpc>
            </a:pPr>
            <a:r>
              <a:rPr lang="en-US" sz="2400">
                <a:latin typeface="Tempus Sans ITC" pitchFamily="82" charset="0"/>
              </a:rPr>
              <a:t>Kumpulan jaringan</a:t>
            </a:r>
          </a:p>
          <a:p>
            <a:pPr lvl="1">
              <a:lnSpc>
                <a:spcPct val="90000"/>
              </a:lnSpc>
            </a:pPr>
            <a:r>
              <a:rPr lang="en-US" sz="2400">
                <a:latin typeface="Tempus Sans ITC" pitchFamily="82" charset="0"/>
              </a:rPr>
              <a:t>Bersifat umum (terbuka)</a:t>
            </a:r>
          </a:p>
          <a:p>
            <a:pPr>
              <a:lnSpc>
                <a:spcPct val="90000"/>
              </a:lnSpc>
            </a:pPr>
            <a:r>
              <a:rPr lang="en-US" sz="2800" b="1">
                <a:latin typeface="Tempus Sans ITC" pitchFamily="82" charset="0"/>
              </a:rPr>
              <a:t>Intranet</a:t>
            </a:r>
          </a:p>
          <a:p>
            <a:pPr lvl="1">
              <a:lnSpc>
                <a:spcPct val="90000"/>
              </a:lnSpc>
            </a:pPr>
            <a:r>
              <a:rPr lang="en-US" sz="2400">
                <a:latin typeface="Tempus Sans ITC" pitchFamily="82" charset="0"/>
              </a:rPr>
              <a:t>Menggunakan protokol jaringan internet</a:t>
            </a:r>
          </a:p>
          <a:p>
            <a:pPr lvl="1">
              <a:lnSpc>
                <a:spcPct val="90000"/>
              </a:lnSpc>
            </a:pPr>
            <a:r>
              <a:rPr lang="en-US" sz="2400">
                <a:latin typeface="Tempus Sans ITC" pitchFamily="82" charset="0"/>
              </a:rPr>
              <a:t>Akses terbatas</a:t>
            </a:r>
          </a:p>
          <a:p>
            <a:pPr lvl="1">
              <a:lnSpc>
                <a:spcPct val="90000"/>
              </a:lnSpc>
            </a:pPr>
            <a:r>
              <a:rPr lang="en-US" sz="2400">
                <a:latin typeface="Tempus Sans ITC" pitchFamily="82" charset="0"/>
              </a:rPr>
              <a:t>Firewall (pengamanan)</a:t>
            </a:r>
          </a:p>
          <a:p>
            <a:pPr>
              <a:lnSpc>
                <a:spcPct val="90000"/>
              </a:lnSpc>
            </a:pPr>
            <a:r>
              <a:rPr lang="en-US" sz="2800" b="1">
                <a:latin typeface="Tempus Sans ITC" pitchFamily="82" charset="0"/>
              </a:rPr>
              <a:t>Extranet</a:t>
            </a:r>
          </a:p>
          <a:p>
            <a:pPr lvl="1">
              <a:lnSpc>
                <a:spcPct val="90000"/>
              </a:lnSpc>
            </a:pPr>
            <a:r>
              <a:rPr lang="en-US" sz="2400">
                <a:latin typeface="Tempus Sans ITC" pitchFamily="82" charset="0"/>
              </a:rPr>
              <a:t>Untuk rekan bisnis dan pelanggan yang dapat dipercaya</a:t>
            </a:r>
          </a:p>
        </p:txBody>
      </p:sp>
    </p:spTree>
    <p:extLst>
      <p:ext uri="{BB962C8B-B14F-4D97-AF65-F5344CB8AC3E}">
        <p14:creationId xmlns:p14="http://schemas.microsoft.com/office/powerpoint/2010/main" val="4139395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838200"/>
            <a:ext cx="8229600" cy="914400"/>
          </a:xfrm>
        </p:spPr>
        <p:txBody>
          <a:bodyPr/>
          <a:lstStyle/>
          <a:p>
            <a:pPr eaLnBrk="1" hangingPunct="1"/>
            <a:r>
              <a:rPr lang="en-US" sz="4000" b="1" dirty="0" smtClean="0">
                <a:solidFill>
                  <a:srgbClr val="FF0000"/>
                </a:solidFill>
              </a:rPr>
              <a:t>internet</a:t>
            </a:r>
          </a:p>
        </p:txBody>
      </p:sp>
      <p:sp>
        <p:nvSpPr>
          <p:cNvPr id="15363" name="Rectangle 3"/>
          <p:cNvSpPr>
            <a:spLocks noGrp="1" noChangeArrowheads="1"/>
          </p:cNvSpPr>
          <p:nvPr>
            <p:ph type="body" idx="1"/>
          </p:nvPr>
        </p:nvSpPr>
        <p:spPr>
          <a:xfrm>
            <a:off x="457200" y="1981200"/>
            <a:ext cx="8229600" cy="4144963"/>
          </a:xfrm>
        </p:spPr>
        <p:txBody>
          <a:bodyPr/>
          <a:lstStyle/>
          <a:p>
            <a:pPr eaLnBrk="1" hangingPunct="1"/>
            <a:r>
              <a:rPr lang="en-US" dirty="0" err="1" smtClean="0"/>
              <a:t>Sekumpulan</a:t>
            </a:r>
            <a:r>
              <a:rPr lang="en-US" dirty="0" smtClean="0"/>
              <a:t> </a:t>
            </a:r>
            <a:r>
              <a:rPr lang="en-US" dirty="0" err="1" smtClean="0"/>
              <a:t>jaringan</a:t>
            </a:r>
            <a:r>
              <a:rPr lang="en-US" dirty="0" smtClean="0"/>
              <a:t> </a:t>
            </a:r>
            <a:r>
              <a:rPr lang="en-US" dirty="0" err="1" smtClean="0"/>
              <a:t>berbeda</a:t>
            </a:r>
            <a:r>
              <a:rPr lang="en-US" dirty="0" smtClean="0"/>
              <a:t> (LANs, WANs, </a:t>
            </a:r>
            <a:r>
              <a:rPr lang="en-US" dirty="0" err="1" smtClean="0"/>
              <a:t>atau</a:t>
            </a:r>
            <a:r>
              <a:rPr lang="en-US" dirty="0" smtClean="0"/>
              <a:t> </a:t>
            </a:r>
            <a:r>
              <a:rPr lang="en-US" dirty="0" err="1" smtClean="0"/>
              <a:t>keduanya</a:t>
            </a:r>
            <a:r>
              <a:rPr lang="en-US" dirty="0" smtClean="0"/>
              <a:t>) yang </a:t>
            </a:r>
            <a:r>
              <a:rPr lang="en-US" dirty="0" err="1" smtClean="0"/>
              <a:t>saling</a:t>
            </a:r>
            <a:r>
              <a:rPr lang="en-US" dirty="0" smtClean="0"/>
              <a:t> </a:t>
            </a:r>
            <a:r>
              <a:rPr lang="en-US" dirty="0" err="1" smtClean="0"/>
              <a:t>terkoneksi</a:t>
            </a:r>
            <a:endParaRPr lang="en-US" dirty="0" smtClean="0"/>
          </a:p>
        </p:txBody>
      </p:sp>
    </p:spTree>
    <p:extLst>
      <p:ext uri="{BB962C8B-B14F-4D97-AF65-F5344CB8AC3E}">
        <p14:creationId xmlns:p14="http://schemas.microsoft.com/office/powerpoint/2010/main" val="175530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1400" y="3048000"/>
            <a:ext cx="5638800" cy="3733800"/>
          </a:xfrm>
        </p:spPr>
        <p:txBody>
          <a:bodyPr/>
          <a:lstStyle/>
          <a:p>
            <a:pPr marL="0" indent="0" algn="ctr">
              <a:buNone/>
            </a:pPr>
            <a:r>
              <a:rPr lang="en-US" sz="4000" dirty="0" smtClean="0"/>
              <a:t> </a:t>
            </a:r>
            <a:endParaRPr lang="id-ID" sz="4000" dirty="0"/>
          </a:p>
          <a:p>
            <a:pPr marL="0" indent="0" algn="ctr">
              <a:buNone/>
            </a:pPr>
            <a:endParaRPr lang="id-ID" sz="2800" dirty="0" smtClean="0">
              <a:solidFill>
                <a:srgbClr val="0000CC"/>
              </a:solidFill>
            </a:endParaRPr>
          </a:p>
        </p:txBody>
      </p:sp>
      <p:sp>
        <p:nvSpPr>
          <p:cNvPr id="4" name="Rectangle 3"/>
          <p:cNvSpPr/>
          <p:nvPr/>
        </p:nvSpPr>
        <p:spPr>
          <a:xfrm>
            <a:off x="3286539" y="310610"/>
            <a:ext cx="6019800" cy="1446550"/>
          </a:xfrm>
          <a:prstGeom prst="rect">
            <a:avLst/>
          </a:prstGeom>
        </p:spPr>
        <p:txBody>
          <a:bodyPr wrap="square">
            <a:spAutoFit/>
          </a:bodyPr>
          <a:lstStyle/>
          <a:p>
            <a:pPr algn="ctr"/>
            <a:r>
              <a:rPr lang="id-ID" sz="4400" dirty="0" smtClean="0">
                <a:solidFill>
                  <a:srgbClr val="FF0000"/>
                </a:solidFill>
              </a:rPr>
              <a:t>PENG.TEKNOLOGI SISTEM INFORMASI</a:t>
            </a:r>
            <a:endParaRPr lang="id-ID" sz="4400" dirty="0">
              <a:solidFill>
                <a:srgbClr val="FF0000"/>
              </a:solidFill>
            </a:endParaRPr>
          </a:p>
        </p:txBody>
      </p:sp>
      <p:sp>
        <p:nvSpPr>
          <p:cNvPr id="2" name="Rectangle 1"/>
          <p:cNvSpPr/>
          <p:nvPr/>
        </p:nvSpPr>
        <p:spPr>
          <a:xfrm>
            <a:off x="3352800" y="2209800"/>
            <a:ext cx="3105567" cy="923330"/>
          </a:xfrm>
          <a:prstGeom prst="rect">
            <a:avLst/>
          </a:prstGeom>
        </p:spPr>
        <p:txBody>
          <a:bodyPr wrap="square">
            <a:spAutoFit/>
          </a:bodyPr>
          <a:lstStyle/>
          <a:p>
            <a:r>
              <a:rPr lang="id-ID" sz="5400" dirty="0" smtClean="0"/>
              <a:t>Pert.07 :</a:t>
            </a:r>
            <a:endParaRPr lang="id-ID" sz="5400" dirty="0"/>
          </a:p>
        </p:txBody>
      </p:sp>
      <p:sp>
        <p:nvSpPr>
          <p:cNvPr id="5" name="Rectangle 4"/>
          <p:cNvSpPr/>
          <p:nvPr/>
        </p:nvSpPr>
        <p:spPr>
          <a:xfrm>
            <a:off x="3697356" y="4876800"/>
            <a:ext cx="5446644" cy="523220"/>
          </a:xfrm>
          <a:prstGeom prst="rect">
            <a:avLst/>
          </a:prstGeom>
        </p:spPr>
        <p:txBody>
          <a:bodyPr wrap="square">
            <a:spAutoFit/>
          </a:bodyPr>
          <a:lstStyle/>
          <a:p>
            <a:pPr algn="ctr"/>
            <a:r>
              <a:rPr lang="en-US" sz="2800" smtClean="0">
                <a:solidFill>
                  <a:srgbClr val="002060"/>
                </a:solidFill>
              </a:rPr>
              <a:t> </a:t>
            </a:r>
            <a:endParaRPr lang="id-ID" sz="2800" dirty="0">
              <a:solidFill>
                <a:srgbClr val="002060"/>
              </a:solidFill>
            </a:endParaRPr>
          </a:p>
        </p:txBody>
      </p:sp>
      <p:sp>
        <p:nvSpPr>
          <p:cNvPr id="6" name="Rectangle 5"/>
          <p:cNvSpPr/>
          <p:nvPr/>
        </p:nvSpPr>
        <p:spPr>
          <a:xfrm>
            <a:off x="3597965" y="3445639"/>
            <a:ext cx="5645426" cy="3108543"/>
          </a:xfrm>
          <a:prstGeom prst="rect">
            <a:avLst/>
          </a:prstGeom>
        </p:spPr>
        <p:txBody>
          <a:bodyPr wrap="square">
            <a:spAutoFit/>
          </a:bodyPr>
          <a:lstStyle/>
          <a:p>
            <a:pPr algn="ctr"/>
            <a:r>
              <a:rPr lang="id-ID" sz="2800" b="1" dirty="0">
                <a:latin typeface="Bradley Hand ITC" pitchFamily="66" charset="0"/>
              </a:rPr>
              <a:t>Why are information systems so Important to organization and society</a:t>
            </a:r>
          </a:p>
          <a:p>
            <a:pPr algn="ctr"/>
            <a:r>
              <a:rPr lang="id-ID" sz="2800" b="1" dirty="0" smtClean="0">
                <a:latin typeface="Bradley Hand ITC" pitchFamily="66" charset="0"/>
              </a:rPr>
              <a:t>INTERNET </a:t>
            </a:r>
            <a:r>
              <a:rPr lang="id-ID" sz="2800" b="1" dirty="0">
                <a:latin typeface="Bradley Hand ITC" pitchFamily="66" charset="0"/>
              </a:rPr>
              <a:t>– INTRANET </a:t>
            </a:r>
            <a:r>
              <a:rPr lang="id-ID" sz="2800" b="1" dirty="0" smtClean="0">
                <a:latin typeface="Bradley Hand ITC" pitchFamily="66" charset="0"/>
              </a:rPr>
              <a:t>–EXTRANET</a:t>
            </a:r>
          </a:p>
          <a:p>
            <a:pPr algn="ctr"/>
            <a:r>
              <a:rPr lang="en-US" sz="2800" b="1" dirty="0">
                <a:latin typeface="Bradley Hand ITC" pitchFamily="66" charset="0"/>
              </a:rPr>
              <a:t>SISTEM ANTAR ORGANISASI</a:t>
            </a:r>
            <a:br>
              <a:rPr lang="en-US" sz="2800" b="1" dirty="0">
                <a:latin typeface="Bradley Hand ITC" pitchFamily="66" charset="0"/>
              </a:rPr>
            </a:br>
            <a:r>
              <a:rPr lang="en-US" sz="2800" b="1" dirty="0">
                <a:latin typeface="Bradley Hand ITC" pitchFamily="66" charset="0"/>
              </a:rPr>
              <a:t>( IOS)</a:t>
            </a:r>
            <a:endParaRPr lang="id-ID" sz="2800" b="1" dirty="0">
              <a:latin typeface="Bradley Hand ITC" pitchFamily="66" charset="0"/>
            </a:endParaRPr>
          </a:p>
        </p:txBody>
      </p:sp>
    </p:spTree>
    <p:extLst>
      <p:ext uri="{BB962C8B-B14F-4D97-AF65-F5344CB8AC3E}">
        <p14:creationId xmlns:p14="http://schemas.microsoft.com/office/powerpoint/2010/main" val="196542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457200" y="609600"/>
            <a:ext cx="8229600" cy="808038"/>
          </a:xfrm>
        </p:spPr>
        <p:txBody>
          <a:bodyPr/>
          <a:lstStyle/>
          <a:p>
            <a:pPr eaLnBrk="1" hangingPunct="1"/>
            <a:r>
              <a:rPr lang="en-US" b="1" dirty="0" err="1" smtClean="0">
                <a:solidFill>
                  <a:srgbClr val="FF0000"/>
                </a:solidFill>
              </a:rPr>
              <a:t>Contoh</a:t>
            </a:r>
            <a:r>
              <a:rPr lang="en-US" b="1" dirty="0" smtClean="0">
                <a:solidFill>
                  <a:srgbClr val="FF0000"/>
                </a:solidFill>
              </a:rPr>
              <a:t> internet</a:t>
            </a:r>
          </a:p>
        </p:txBody>
      </p:sp>
      <p:grpSp>
        <p:nvGrpSpPr>
          <p:cNvPr id="16387" name="Group 5"/>
          <p:cNvGrpSpPr>
            <a:grpSpLocks/>
          </p:cNvGrpSpPr>
          <p:nvPr/>
        </p:nvGrpSpPr>
        <p:grpSpPr bwMode="auto">
          <a:xfrm>
            <a:off x="379413" y="2305050"/>
            <a:ext cx="4802187" cy="3105150"/>
            <a:chOff x="480" y="1056"/>
            <a:chExt cx="4656" cy="2747"/>
          </a:xfrm>
        </p:grpSpPr>
        <p:grpSp>
          <p:nvGrpSpPr>
            <p:cNvPr id="16475" name="Group 6"/>
            <p:cNvGrpSpPr>
              <a:grpSpLocks noChangeAspect="1"/>
            </p:cNvGrpSpPr>
            <p:nvPr/>
          </p:nvGrpSpPr>
          <p:grpSpPr bwMode="auto">
            <a:xfrm>
              <a:off x="480" y="1056"/>
              <a:ext cx="1200" cy="958"/>
              <a:chOff x="3379" y="3557"/>
              <a:chExt cx="5656" cy="4516"/>
            </a:xfrm>
          </p:grpSpPr>
          <p:sp>
            <p:nvSpPr>
              <p:cNvPr id="16589" name="AutoShape 7"/>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6590" name="Rectangle 8"/>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p>
                <a:endParaRPr lang="id-ID"/>
              </a:p>
            </p:txBody>
          </p:sp>
          <p:sp>
            <p:nvSpPr>
              <p:cNvPr id="16591" name="Rectangle 9"/>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92" name="AutoShape 10"/>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93" name="Line 11"/>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94" name="Line 12"/>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95" name="Line 13"/>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96" name="Rectangle 14"/>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97" name="AutoShape 15"/>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98" name="Rectangle 16"/>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599" name="Rectangle 17"/>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600" name="Rectangle 18"/>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601" name="AutoShape 19"/>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602" name="Rectangle 20"/>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603" name="Rectangle 21"/>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604" name="Rectangle 22"/>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605" name="Rectangle 23"/>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606" name="Line 24"/>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607" name="Rectangle 25"/>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608" name="Rectangle 26"/>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609" name="Rectangle 27"/>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610" name="Rectangle 28"/>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611" name="Freeform 29"/>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612" name="Line 30"/>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grpSp>
          <p:nvGrpSpPr>
            <p:cNvPr id="16476" name="Group 31"/>
            <p:cNvGrpSpPr>
              <a:grpSpLocks noChangeAspect="1"/>
            </p:cNvGrpSpPr>
            <p:nvPr/>
          </p:nvGrpSpPr>
          <p:grpSpPr bwMode="auto">
            <a:xfrm>
              <a:off x="3936" y="1056"/>
              <a:ext cx="1200" cy="958"/>
              <a:chOff x="3379" y="3557"/>
              <a:chExt cx="5656" cy="4516"/>
            </a:xfrm>
          </p:grpSpPr>
          <p:sp>
            <p:nvSpPr>
              <p:cNvPr id="16565" name="AutoShape 32"/>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6566" name="Rectangle 33"/>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p>
                <a:endParaRPr lang="id-ID"/>
              </a:p>
            </p:txBody>
          </p:sp>
          <p:sp>
            <p:nvSpPr>
              <p:cNvPr id="16567" name="Rectangle 34"/>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68" name="AutoShape 35"/>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69" name="Line 36"/>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70" name="Line 37"/>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71" name="Line 38"/>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72" name="Rectangle 39"/>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73" name="AutoShape 40"/>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74" name="Rectangle 41"/>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575" name="Rectangle 42"/>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576" name="Rectangle 43"/>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77" name="AutoShape 44"/>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78" name="Rectangle 45"/>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579" name="Rectangle 46"/>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580" name="Rectangle 47"/>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581" name="Rectangle 48"/>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82" name="Line 49"/>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83" name="Rectangle 50"/>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84" name="Rectangle 51"/>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85" name="Rectangle 52"/>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86" name="Rectangle 53"/>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87" name="Freeform 54"/>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588" name="Line 55"/>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grpSp>
          <p:nvGrpSpPr>
            <p:cNvPr id="16477" name="Group 56"/>
            <p:cNvGrpSpPr>
              <a:grpSpLocks noChangeAspect="1"/>
            </p:cNvGrpSpPr>
            <p:nvPr/>
          </p:nvGrpSpPr>
          <p:grpSpPr bwMode="auto">
            <a:xfrm>
              <a:off x="480" y="2448"/>
              <a:ext cx="1200" cy="958"/>
              <a:chOff x="3379" y="3557"/>
              <a:chExt cx="5656" cy="4516"/>
            </a:xfrm>
          </p:grpSpPr>
          <p:sp>
            <p:nvSpPr>
              <p:cNvPr id="16541" name="AutoShape 57"/>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6542" name="Rectangle 58"/>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p>
                <a:endParaRPr lang="id-ID"/>
              </a:p>
            </p:txBody>
          </p:sp>
          <p:sp>
            <p:nvSpPr>
              <p:cNvPr id="16543" name="Rectangle 59"/>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44" name="AutoShape 60"/>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45" name="Line 61"/>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46" name="Line 62"/>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47" name="Line 63"/>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48" name="Rectangle 64"/>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49" name="AutoShape 65"/>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50" name="Rectangle 66"/>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551" name="Rectangle 67"/>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552" name="Rectangle 68"/>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53" name="AutoShape 69"/>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54" name="Rectangle 70"/>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555" name="Rectangle 71"/>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556" name="Rectangle 72"/>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557" name="Rectangle 73"/>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58" name="Line 74"/>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59" name="Rectangle 75"/>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60" name="Rectangle 76"/>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61" name="Rectangle 77"/>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62" name="Rectangle 78"/>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63" name="Freeform 79"/>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564" name="Line 80"/>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grpSp>
          <p:nvGrpSpPr>
            <p:cNvPr id="16478" name="Group 81"/>
            <p:cNvGrpSpPr>
              <a:grpSpLocks noChangeAspect="1"/>
            </p:cNvGrpSpPr>
            <p:nvPr/>
          </p:nvGrpSpPr>
          <p:grpSpPr bwMode="auto">
            <a:xfrm>
              <a:off x="3936" y="2448"/>
              <a:ext cx="1200" cy="958"/>
              <a:chOff x="3379" y="3557"/>
              <a:chExt cx="5656" cy="4516"/>
            </a:xfrm>
          </p:grpSpPr>
          <p:sp>
            <p:nvSpPr>
              <p:cNvPr id="16517" name="AutoShape 82"/>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6518" name="Rectangle 83"/>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p>
                <a:endParaRPr lang="id-ID"/>
              </a:p>
            </p:txBody>
          </p:sp>
          <p:sp>
            <p:nvSpPr>
              <p:cNvPr id="16519" name="Rectangle 84"/>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20" name="AutoShape 85"/>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21" name="Line 86"/>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22" name="Line 87"/>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23" name="Line 88"/>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24" name="Rectangle 89"/>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25" name="AutoShape 90"/>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26" name="Rectangle 91"/>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527" name="Rectangle 92"/>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528" name="Rectangle 93"/>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529" name="AutoShape 94"/>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530" name="Rectangle 95"/>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531" name="Rectangle 96"/>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532" name="Rectangle 97"/>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533" name="Rectangle 98"/>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34" name="Line 99"/>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535" name="Rectangle 100"/>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36" name="Rectangle 101"/>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37" name="Rectangle 102"/>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38" name="Rectangle 103"/>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39" name="Freeform 104"/>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540" name="Line 105"/>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16479" name="Line 106"/>
            <p:cNvSpPr>
              <a:spLocks noChangeShapeType="1"/>
            </p:cNvSpPr>
            <p:nvPr/>
          </p:nvSpPr>
          <p:spPr bwMode="auto">
            <a:xfrm flipV="1">
              <a:off x="1296" y="2400"/>
              <a:ext cx="72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80" name="Line 107"/>
            <p:cNvSpPr>
              <a:spLocks noChangeShapeType="1"/>
            </p:cNvSpPr>
            <p:nvPr/>
          </p:nvSpPr>
          <p:spPr bwMode="auto">
            <a:xfrm flipH="1">
              <a:off x="2304" y="1824"/>
              <a:ext cx="336"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81" name="Line 108"/>
            <p:cNvSpPr>
              <a:spLocks noChangeShapeType="1"/>
            </p:cNvSpPr>
            <p:nvPr/>
          </p:nvSpPr>
          <p:spPr bwMode="auto">
            <a:xfrm>
              <a:off x="2304" y="2400"/>
              <a:ext cx="336"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82" name="Line 109"/>
            <p:cNvSpPr>
              <a:spLocks noChangeShapeType="1"/>
            </p:cNvSpPr>
            <p:nvPr/>
          </p:nvSpPr>
          <p:spPr bwMode="auto">
            <a:xfrm>
              <a:off x="2928" y="1824"/>
              <a:ext cx="384"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83" name="Line 110"/>
            <p:cNvSpPr>
              <a:spLocks noChangeShapeType="1"/>
            </p:cNvSpPr>
            <p:nvPr/>
          </p:nvSpPr>
          <p:spPr bwMode="auto">
            <a:xfrm flipH="1">
              <a:off x="2928" y="2400"/>
              <a:ext cx="384"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84" name="Freeform 111"/>
            <p:cNvSpPr>
              <a:spLocks/>
            </p:cNvSpPr>
            <p:nvPr/>
          </p:nvSpPr>
          <p:spPr bwMode="auto">
            <a:xfrm>
              <a:off x="1248" y="1280"/>
              <a:ext cx="1392" cy="400"/>
            </a:xfrm>
            <a:custGeom>
              <a:avLst/>
              <a:gdLst>
                <a:gd name="T0" fmla="*/ 0 w 1392"/>
                <a:gd name="T1" fmla="*/ 304 h 400"/>
                <a:gd name="T2" fmla="*/ 480 w 1392"/>
                <a:gd name="T3" fmla="*/ 16 h 400"/>
                <a:gd name="T4" fmla="*/ 1392 w 1392"/>
                <a:gd name="T5" fmla="*/ 400 h 400"/>
                <a:gd name="T6" fmla="*/ 0 60000 65536"/>
                <a:gd name="T7" fmla="*/ 0 60000 65536"/>
                <a:gd name="T8" fmla="*/ 0 60000 65536"/>
                <a:gd name="T9" fmla="*/ 0 w 1392"/>
                <a:gd name="T10" fmla="*/ 0 h 400"/>
                <a:gd name="T11" fmla="*/ 1392 w 1392"/>
                <a:gd name="T12" fmla="*/ 400 h 400"/>
              </a:gdLst>
              <a:ahLst/>
              <a:cxnLst>
                <a:cxn ang="T6">
                  <a:pos x="T0" y="T1"/>
                </a:cxn>
                <a:cxn ang="T7">
                  <a:pos x="T2" y="T3"/>
                </a:cxn>
                <a:cxn ang="T8">
                  <a:pos x="T4" y="T5"/>
                </a:cxn>
              </a:cxnLst>
              <a:rect l="T9" t="T10" r="T11" b="T12"/>
              <a:pathLst>
                <a:path w="1392" h="400">
                  <a:moveTo>
                    <a:pt x="0" y="304"/>
                  </a:moveTo>
                  <a:cubicBezTo>
                    <a:pt x="124" y="152"/>
                    <a:pt x="248" y="0"/>
                    <a:pt x="480" y="16"/>
                  </a:cubicBezTo>
                  <a:cubicBezTo>
                    <a:pt x="712" y="32"/>
                    <a:pt x="1052" y="216"/>
                    <a:pt x="1392" y="4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485" name="Freeform 112"/>
            <p:cNvSpPr>
              <a:spLocks/>
            </p:cNvSpPr>
            <p:nvPr/>
          </p:nvSpPr>
          <p:spPr bwMode="auto">
            <a:xfrm>
              <a:off x="2928" y="2816"/>
              <a:ext cx="1392" cy="256"/>
            </a:xfrm>
            <a:custGeom>
              <a:avLst/>
              <a:gdLst>
                <a:gd name="T0" fmla="*/ 1392 w 1392"/>
                <a:gd name="T1" fmla="*/ 256 h 256"/>
                <a:gd name="T2" fmla="*/ 1056 w 1392"/>
                <a:gd name="T3" fmla="*/ 16 h 256"/>
                <a:gd name="T4" fmla="*/ 0 w 1392"/>
                <a:gd name="T5" fmla="*/ 160 h 256"/>
                <a:gd name="T6" fmla="*/ 0 60000 65536"/>
                <a:gd name="T7" fmla="*/ 0 60000 65536"/>
                <a:gd name="T8" fmla="*/ 0 60000 65536"/>
                <a:gd name="T9" fmla="*/ 0 w 1392"/>
                <a:gd name="T10" fmla="*/ 0 h 256"/>
                <a:gd name="T11" fmla="*/ 1392 w 1392"/>
                <a:gd name="T12" fmla="*/ 256 h 256"/>
              </a:gdLst>
              <a:ahLst/>
              <a:cxnLst>
                <a:cxn ang="T6">
                  <a:pos x="T0" y="T1"/>
                </a:cxn>
                <a:cxn ang="T7">
                  <a:pos x="T2" y="T3"/>
                </a:cxn>
                <a:cxn ang="T8">
                  <a:pos x="T4" y="T5"/>
                </a:cxn>
              </a:cxnLst>
              <a:rect l="T9" t="T10" r="T11" b="T12"/>
              <a:pathLst>
                <a:path w="1392" h="256">
                  <a:moveTo>
                    <a:pt x="1392" y="256"/>
                  </a:moveTo>
                  <a:cubicBezTo>
                    <a:pt x="1340" y="144"/>
                    <a:pt x="1288" y="32"/>
                    <a:pt x="1056" y="16"/>
                  </a:cubicBezTo>
                  <a:cubicBezTo>
                    <a:pt x="824" y="0"/>
                    <a:pt x="412" y="80"/>
                    <a:pt x="0" y="16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486" name="Freeform 113"/>
            <p:cNvSpPr>
              <a:spLocks/>
            </p:cNvSpPr>
            <p:nvPr/>
          </p:nvSpPr>
          <p:spPr bwMode="auto">
            <a:xfrm>
              <a:off x="2928" y="1384"/>
              <a:ext cx="1392" cy="296"/>
            </a:xfrm>
            <a:custGeom>
              <a:avLst/>
              <a:gdLst>
                <a:gd name="T0" fmla="*/ 1392 w 1392"/>
                <a:gd name="T1" fmla="*/ 248 h 296"/>
                <a:gd name="T2" fmla="*/ 432 w 1392"/>
                <a:gd name="T3" fmla="*/ 8 h 296"/>
                <a:gd name="T4" fmla="*/ 0 w 1392"/>
                <a:gd name="T5" fmla="*/ 296 h 296"/>
                <a:gd name="T6" fmla="*/ 0 60000 65536"/>
                <a:gd name="T7" fmla="*/ 0 60000 65536"/>
                <a:gd name="T8" fmla="*/ 0 60000 65536"/>
                <a:gd name="T9" fmla="*/ 0 w 1392"/>
                <a:gd name="T10" fmla="*/ 0 h 296"/>
                <a:gd name="T11" fmla="*/ 1392 w 1392"/>
                <a:gd name="T12" fmla="*/ 296 h 296"/>
              </a:gdLst>
              <a:ahLst/>
              <a:cxnLst>
                <a:cxn ang="T6">
                  <a:pos x="T0" y="T1"/>
                </a:cxn>
                <a:cxn ang="T7">
                  <a:pos x="T2" y="T3"/>
                </a:cxn>
                <a:cxn ang="T8">
                  <a:pos x="T4" y="T5"/>
                </a:cxn>
              </a:cxnLst>
              <a:rect l="T9" t="T10" r="T11" b="T12"/>
              <a:pathLst>
                <a:path w="1392" h="296">
                  <a:moveTo>
                    <a:pt x="1392" y="248"/>
                  </a:moveTo>
                  <a:cubicBezTo>
                    <a:pt x="1028" y="124"/>
                    <a:pt x="664" y="0"/>
                    <a:pt x="432" y="8"/>
                  </a:cubicBezTo>
                  <a:cubicBezTo>
                    <a:pt x="200" y="16"/>
                    <a:pt x="100" y="156"/>
                    <a:pt x="0" y="2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grpSp>
          <p:nvGrpSpPr>
            <p:cNvPr id="16487" name="Group 114"/>
            <p:cNvGrpSpPr>
              <a:grpSpLocks/>
            </p:cNvGrpSpPr>
            <p:nvPr/>
          </p:nvGrpSpPr>
          <p:grpSpPr bwMode="auto">
            <a:xfrm>
              <a:off x="2448" y="1680"/>
              <a:ext cx="720" cy="144"/>
              <a:chOff x="5307" y="6085"/>
              <a:chExt cx="1800" cy="360"/>
            </a:xfrm>
          </p:grpSpPr>
          <p:sp>
            <p:nvSpPr>
              <p:cNvPr id="16511" name="Rectangle 115"/>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512" name="Rectangle 116"/>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13" name="Rectangle 117"/>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14" name="Rectangle 118"/>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15" name="Rectangle 119"/>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16" name="Rectangle 120"/>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grpSp>
          <p:nvGrpSpPr>
            <p:cNvPr id="16488" name="Group 121"/>
            <p:cNvGrpSpPr>
              <a:grpSpLocks/>
            </p:cNvGrpSpPr>
            <p:nvPr/>
          </p:nvGrpSpPr>
          <p:grpSpPr bwMode="auto">
            <a:xfrm>
              <a:off x="1824" y="2256"/>
              <a:ext cx="720" cy="144"/>
              <a:chOff x="5307" y="6085"/>
              <a:chExt cx="1800" cy="360"/>
            </a:xfrm>
          </p:grpSpPr>
          <p:sp>
            <p:nvSpPr>
              <p:cNvPr id="16505" name="Rectangle 122"/>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506" name="Rectangle 123"/>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07" name="Rectangle 124"/>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08" name="Rectangle 125"/>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09" name="Rectangle 126"/>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10" name="Rectangle 127"/>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grpSp>
          <p:nvGrpSpPr>
            <p:cNvPr id="16489" name="Group 128"/>
            <p:cNvGrpSpPr>
              <a:grpSpLocks/>
            </p:cNvGrpSpPr>
            <p:nvPr/>
          </p:nvGrpSpPr>
          <p:grpSpPr bwMode="auto">
            <a:xfrm>
              <a:off x="2976" y="2256"/>
              <a:ext cx="720" cy="144"/>
              <a:chOff x="5307" y="6085"/>
              <a:chExt cx="1800" cy="360"/>
            </a:xfrm>
          </p:grpSpPr>
          <p:sp>
            <p:nvSpPr>
              <p:cNvPr id="16499" name="Rectangle 129"/>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500" name="Rectangle 130"/>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01" name="Rectangle 131"/>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02" name="Rectangle 132"/>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503" name="Rectangle 133"/>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504" name="Rectangle 134"/>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grpSp>
          <p:nvGrpSpPr>
            <p:cNvPr id="16490" name="Group 135"/>
            <p:cNvGrpSpPr>
              <a:grpSpLocks/>
            </p:cNvGrpSpPr>
            <p:nvPr/>
          </p:nvGrpSpPr>
          <p:grpSpPr bwMode="auto">
            <a:xfrm>
              <a:off x="2448" y="2880"/>
              <a:ext cx="720" cy="144"/>
              <a:chOff x="5307" y="6085"/>
              <a:chExt cx="1800" cy="360"/>
            </a:xfrm>
          </p:grpSpPr>
          <p:sp>
            <p:nvSpPr>
              <p:cNvPr id="16493" name="Rectangle 136"/>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494" name="Rectangle 137"/>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95" name="Rectangle 138"/>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96" name="Rectangle 139"/>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97" name="Rectangle 140"/>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98" name="Rectangle 141"/>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sp>
          <p:nvSpPr>
            <p:cNvPr id="16491" name="Text Box 142"/>
            <p:cNvSpPr txBox="1">
              <a:spLocks noChangeArrowheads="1"/>
            </p:cNvSpPr>
            <p:nvPr/>
          </p:nvSpPr>
          <p:spPr bwMode="auto">
            <a:xfrm>
              <a:off x="4339" y="3478"/>
              <a:ext cx="63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LAN</a:t>
              </a:r>
            </a:p>
          </p:txBody>
        </p:sp>
        <p:sp>
          <p:nvSpPr>
            <p:cNvPr id="16492" name="Text Box 143"/>
            <p:cNvSpPr txBox="1">
              <a:spLocks noChangeArrowheads="1"/>
            </p:cNvSpPr>
            <p:nvPr/>
          </p:nvSpPr>
          <p:spPr bwMode="auto">
            <a:xfrm>
              <a:off x="2533" y="3047"/>
              <a:ext cx="893"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Router</a:t>
              </a:r>
            </a:p>
          </p:txBody>
        </p:sp>
      </p:grpSp>
      <p:grpSp>
        <p:nvGrpSpPr>
          <p:cNvPr id="16388" name="Group 144"/>
          <p:cNvGrpSpPr>
            <a:grpSpLocks noChangeAspect="1"/>
          </p:cNvGrpSpPr>
          <p:nvPr/>
        </p:nvGrpSpPr>
        <p:grpSpPr bwMode="auto">
          <a:xfrm>
            <a:off x="7391400" y="2152650"/>
            <a:ext cx="1219200" cy="974725"/>
            <a:chOff x="3379" y="3557"/>
            <a:chExt cx="5656" cy="4516"/>
          </a:xfrm>
        </p:grpSpPr>
        <p:sp>
          <p:nvSpPr>
            <p:cNvPr id="16451" name="AutoShape 145"/>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6452" name="Rectangle 146"/>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p>
              <a:endParaRPr lang="id-ID"/>
            </a:p>
          </p:txBody>
        </p:sp>
        <p:sp>
          <p:nvSpPr>
            <p:cNvPr id="16453" name="Rectangle 147"/>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454" name="AutoShape 148"/>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455" name="Line 149"/>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56" name="Line 150"/>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57" name="Line 151"/>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58" name="Rectangle 152"/>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459" name="AutoShape 153"/>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460" name="Rectangle 154"/>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461" name="Rectangle 155"/>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462" name="Rectangle 156"/>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463" name="AutoShape 157"/>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464" name="Rectangle 158"/>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465" name="Rectangle 159"/>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466" name="Rectangle 160"/>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467" name="Rectangle 161"/>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68" name="Line 162"/>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69" name="Rectangle 163"/>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70" name="Rectangle 164"/>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71" name="Rectangle 165"/>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72" name="Rectangle 166"/>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73" name="Freeform 167"/>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474" name="Line 168"/>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grpSp>
        <p:nvGrpSpPr>
          <p:cNvPr id="16389" name="Group 169"/>
          <p:cNvGrpSpPr>
            <a:grpSpLocks noChangeAspect="1"/>
          </p:cNvGrpSpPr>
          <p:nvPr/>
        </p:nvGrpSpPr>
        <p:grpSpPr bwMode="auto">
          <a:xfrm>
            <a:off x="7391400" y="4210050"/>
            <a:ext cx="1219200" cy="974725"/>
            <a:chOff x="3379" y="3557"/>
            <a:chExt cx="5656" cy="4516"/>
          </a:xfrm>
        </p:grpSpPr>
        <p:sp>
          <p:nvSpPr>
            <p:cNvPr id="16427" name="AutoShape 170"/>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6428" name="Rectangle 171"/>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p>
              <a:endParaRPr lang="id-ID"/>
            </a:p>
          </p:txBody>
        </p:sp>
        <p:sp>
          <p:nvSpPr>
            <p:cNvPr id="16429" name="Rectangle 172"/>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430" name="AutoShape 173"/>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431" name="Line 174"/>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32" name="Line 175"/>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33" name="Line 176"/>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34" name="Rectangle 177"/>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435" name="AutoShape 178"/>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436" name="Rectangle 179"/>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437" name="Rectangle 180"/>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438" name="Rectangle 181"/>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p>
              <a:endParaRPr lang="id-ID"/>
            </a:p>
          </p:txBody>
        </p:sp>
        <p:sp>
          <p:nvSpPr>
            <p:cNvPr id="16439" name="AutoShape 182"/>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p>
              <a:endParaRPr lang="id-ID"/>
            </a:p>
          </p:txBody>
        </p:sp>
        <p:sp>
          <p:nvSpPr>
            <p:cNvPr id="16440" name="Rectangle 183"/>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p>
              <a:endParaRPr lang="id-ID"/>
            </a:p>
          </p:txBody>
        </p:sp>
        <p:sp>
          <p:nvSpPr>
            <p:cNvPr id="16441" name="Rectangle 184"/>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p>
              <a:endParaRPr lang="id-ID"/>
            </a:p>
          </p:txBody>
        </p:sp>
        <p:sp>
          <p:nvSpPr>
            <p:cNvPr id="16442" name="Rectangle 185"/>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443" name="Rectangle 186"/>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44" name="Line 187"/>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445" name="Rectangle 188"/>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46" name="Rectangle 189"/>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47" name="Rectangle 190"/>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48" name="Rectangle 191"/>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49" name="Freeform 192"/>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450" name="Line 193"/>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grpSp>
        <p:nvGrpSpPr>
          <p:cNvPr id="16390" name="Group 333"/>
          <p:cNvGrpSpPr>
            <a:grpSpLocks/>
          </p:cNvGrpSpPr>
          <p:nvPr/>
        </p:nvGrpSpPr>
        <p:grpSpPr bwMode="auto">
          <a:xfrm>
            <a:off x="5410200" y="3219450"/>
            <a:ext cx="1828800" cy="1474788"/>
            <a:chOff x="1824" y="1680"/>
            <a:chExt cx="1872" cy="1819"/>
          </a:xfrm>
        </p:grpSpPr>
        <p:sp>
          <p:nvSpPr>
            <p:cNvPr id="16394" name="Line 334"/>
            <p:cNvSpPr>
              <a:spLocks noChangeShapeType="1"/>
            </p:cNvSpPr>
            <p:nvPr/>
          </p:nvSpPr>
          <p:spPr bwMode="auto">
            <a:xfrm flipH="1">
              <a:off x="2304" y="1824"/>
              <a:ext cx="336"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395" name="Line 335"/>
            <p:cNvSpPr>
              <a:spLocks noChangeShapeType="1"/>
            </p:cNvSpPr>
            <p:nvPr/>
          </p:nvSpPr>
          <p:spPr bwMode="auto">
            <a:xfrm>
              <a:off x="2304" y="2400"/>
              <a:ext cx="336"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396" name="Line 336"/>
            <p:cNvSpPr>
              <a:spLocks noChangeShapeType="1"/>
            </p:cNvSpPr>
            <p:nvPr/>
          </p:nvSpPr>
          <p:spPr bwMode="auto">
            <a:xfrm>
              <a:off x="2928" y="1824"/>
              <a:ext cx="384"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397" name="Line 337"/>
            <p:cNvSpPr>
              <a:spLocks noChangeShapeType="1"/>
            </p:cNvSpPr>
            <p:nvPr/>
          </p:nvSpPr>
          <p:spPr bwMode="auto">
            <a:xfrm flipH="1">
              <a:off x="2928" y="2400"/>
              <a:ext cx="384"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nvGrpSpPr>
            <p:cNvPr id="16398" name="Group 338"/>
            <p:cNvGrpSpPr>
              <a:grpSpLocks/>
            </p:cNvGrpSpPr>
            <p:nvPr/>
          </p:nvGrpSpPr>
          <p:grpSpPr bwMode="auto">
            <a:xfrm>
              <a:off x="2448" y="1680"/>
              <a:ext cx="720" cy="144"/>
              <a:chOff x="5307" y="6085"/>
              <a:chExt cx="1800" cy="360"/>
            </a:xfrm>
          </p:grpSpPr>
          <p:sp>
            <p:nvSpPr>
              <p:cNvPr id="16421" name="Rectangle 339"/>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422" name="Rectangle 340"/>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23" name="Rectangle 341"/>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24" name="Rectangle 342"/>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25" name="Rectangle 343"/>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26" name="Rectangle 344"/>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grpSp>
          <p:nvGrpSpPr>
            <p:cNvPr id="16399" name="Group 345"/>
            <p:cNvGrpSpPr>
              <a:grpSpLocks/>
            </p:cNvGrpSpPr>
            <p:nvPr/>
          </p:nvGrpSpPr>
          <p:grpSpPr bwMode="auto">
            <a:xfrm>
              <a:off x="1824" y="2256"/>
              <a:ext cx="720" cy="144"/>
              <a:chOff x="5307" y="6085"/>
              <a:chExt cx="1800" cy="360"/>
            </a:xfrm>
          </p:grpSpPr>
          <p:sp>
            <p:nvSpPr>
              <p:cNvPr id="16415" name="Rectangle 346"/>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416" name="Rectangle 347"/>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17" name="Rectangle 348"/>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18" name="Rectangle 349"/>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19" name="Rectangle 350"/>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20" name="Rectangle 351"/>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grpSp>
          <p:nvGrpSpPr>
            <p:cNvPr id="16400" name="Group 352"/>
            <p:cNvGrpSpPr>
              <a:grpSpLocks/>
            </p:cNvGrpSpPr>
            <p:nvPr/>
          </p:nvGrpSpPr>
          <p:grpSpPr bwMode="auto">
            <a:xfrm>
              <a:off x="2976" y="2256"/>
              <a:ext cx="720" cy="144"/>
              <a:chOff x="5307" y="6085"/>
              <a:chExt cx="1800" cy="360"/>
            </a:xfrm>
          </p:grpSpPr>
          <p:sp>
            <p:nvSpPr>
              <p:cNvPr id="16409" name="Rectangle 353"/>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410" name="Rectangle 354"/>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11" name="Rectangle 355"/>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12" name="Rectangle 356"/>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13" name="Rectangle 357"/>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14" name="Rectangle 358"/>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grpSp>
          <p:nvGrpSpPr>
            <p:cNvPr id="16401" name="Group 359"/>
            <p:cNvGrpSpPr>
              <a:grpSpLocks/>
            </p:cNvGrpSpPr>
            <p:nvPr/>
          </p:nvGrpSpPr>
          <p:grpSpPr bwMode="auto">
            <a:xfrm>
              <a:off x="2448" y="2880"/>
              <a:ext cx="720" cy="144"/>
              <a:chOff x="5307" y="6085"/>
              <a:chExt cx="1800" cy="360"/>
            </a:xfrm>
          </p:grpSpPr>
          <p:sp>
            <p:nvSpPr>
              <p:cNvPr id="16403" name="Rectangle 360"/>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p>
                <a:endParaRPr lang="id-ID"/>
              </a:p>
            </p:txBody>
          </p:sp>
          <p:sp>
            <p:nvSpPr>
              <p:cNvPr id="16404" name="Rectangle 361"/>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05" name="Rectangle 362"/>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06" name="Rectangle 363"/>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p>
                <a:endParaRPr lang="id-ID"/>
              </a:p>
            </p:txBody>
          </p:sp>
          <p:sp>
            <p:nvSpPr>
              <p:cNvPr id="16407" name="Rectangle 364"/>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p>
                <a:endParaRPr lang="id-ID"/>
              </a:p>
            </p:txBody>
          </p:sp>
          <p:sp>
            <p:nvSpPr>
              <p:cNvPr id="16408" name="Rectangle 365"/>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p>
                <a:endParaRPr lang="id-ID"/>
              </a:p>
            </p:txBody>
          </p:sp>
        </p:grpSp>
        <p:sp>
          <p:nvSpPr>
            <p:cNvPr id="16402" name="Text Box 366"/>
            <p:cNvSpPr txBox="1">
              <a:spLocks noChangeArrowheads="1"/>
            </p:cNvSpPr>
            <p:nvPr/>
          </p:nvSpPr>
          <p:spPr bwMode="auto">
            <a:xfrm>
              <a:off x="2534" y="3047"/>
              <a:ext cx="943"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Router</a:t>
              </a:r>
            </a:p>
          </p:txBody>
        </p:sp>
      </p:grpSp>
      <p:sp>
        <p:nvSpPr>
          <p:cNvPr id="16391" name="Line 367"/>
          <p:cNvSpPr>
            <a:spLocks noChangeShapeType="1"/>
          </p:cNvSpPr>
          <p:nvPr/>
        </p:nvSpPr>
        <p:spPr bwMode="auto">
          <a:xfrm>
            <a:off x="3733800" y="3752850"/>
            <a:ext cx="167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392" name="Freeform 369"/>
          <p:cNvSpPr>
            <a:spLocks/>
          </p:cNvSpPr>
          <p:nvPr/>
        </p:nvSpPr>
        <p:spPr bwMode="auto">
          <a:xfrm>
            <a:off x="6553200" y="2533650"/>
            <a:ext cx="1219200" cy="685800"/>
          </a:xfrm>
          <a:custGeom>
            <a:avLst/>
            <a:gdLst>
              <a:gd name="T0" fmla="*/ 1935480000 w 768"/>
              <a:gd name="T1" fmla="*/ 362902500 h 432"/>
              <a:gd name="T2" fmla="*/ 846772500 w 768"/>
              <a:gd name="T3" fmla="*/ 120967500 h 432"/>
              <a:gd name="T4" fmla="*/ 0 w 768"/>
              <a:gd name="T5" fmla="*/ 1088707500 h 432"/>
              <a:gd name="T6" fmla="*/ 0 60000 65536"/>
              <a:gd name="T7" fmla="*/ 0 60000 65536"/>
              <a:gd name="T8" fmla="*/ 0 60000 65536"/>
              <a:gd name="T9" fmla="*/ 0 w 768"/>
              <a:gd name="T10" fmla="*/ 0 h 432"/>
              <a:gd name="T11" fmla="*/ 768 w 768"/>
              <a:gd name="T12" fmla="*/ 432 h 432"/>
            </a:gdLst>
            <a:ahLst/>
            <a:cxnLst>
              <a:cxn ang="T6">
                <a:pos x="T0" y="T1"/>
              </a:cxn>
              <a:cxn ang="T7">
                <a:pos x="T2" y="T3"/>
              </a:cxn>
              <a:cxn ang="T8">
                <a:pos x="T4" y="T5"/>
              </a:cxn>
            </a:cxnLst>
            <a:rect l="T9" t="T10" r="T11" b="T12"/>
            <a:pathLst>
              <a:path w="768" h="432">
                <a:moveTo>
                  <a:pt x="768" y="144"/>
                </a:moveTo>
                <a:cubicBezTo>
                  <a:pt x="616" y="72"/>
                  <a:pt x="464" y="0"/>
                  <a:pt x="336" y="48"/>
                </a:cubicBezTo>
                <a:cubicBezTo>
                  <a:pt x="208" y="96"/>
                  <a:pt x="104" y="264"/>
                  <a:pt x="0" y="43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393" name="Freeform 370"/>
          <p:cNvSpPr>
            <a:spLocks/>
          </p:cNvSpPr>
          <p:nvPr/>
        </p:nvSpPr>
        <p:spPr bwMode="auto">
          <a:xfrm>
            <a:off x="6705600" y="4210050"/>
            <a:ext cx="1066800" cy="533400"/>
          </a:xfrm>
          <a:custGeom>
            <a:avLst/>
            <a:gdLst>
              <a:gd name="T0" fmla="*/ 1693545000 w 672"/>
              <a:gd name="T1" fmla="*/ 846772500 h 336"/>
              <a:gd name="T2" fmla="*/ 725805000 w 672"/>
              <a:gd name="T3" fmla="*/ 120967500 h 336"/>
              <a:gd name="T4" fmla="*/ 0 w 672"/>
              <a:gd name="T5" fmla="*/ 12096750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672" y="336"/>
                </a:moveTo>
                <a:cubicBezTo>
                  <a:pt x="536" y="216"/>
                  <a:pt x="400" y="96"/>
                  <a:pt x="288" y="48"/>
                </a:cubicBezTo>
                <a:cubicBezTo>
                  <a:pt x="176" y="0"/>
                  <a:pt x="88" y="24"/>
                  <a:pt x="0"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Tree>
    <p:extLst>
      <p:ext uri="{BB962C8B-B14F-4D97-AF65-F5344CB8AC3E}">
        <p14:creationId xmlns:p14="http://schemas.microsoft.com/office/powerpoint/2010/main" val="2756787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085349"/>
            <a:ext cx="8229601" cy="485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064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381000" y="457200"/>
            <a:ext cx="8229600" cy="1143000"/>
          </a:xfrm>
        </p:spPr>
        <p:txBody>
          <a:bodyPr/>
          <a:lstStyle/>
          <a:p>
            <a:r>
              <a:rPr lang="en-GB" b="1" dirty="0" smtClean="0">
                <a:solidFill>
                  <a:srgbClr val="FF0000"/>
                </a:solidFill>
              </a:rPr>
              <a:t>Intranets</a:t>
            </a:r>
          </a:p>
        </p:txBody>
      </p:sp>
      <p:sp>
        <p:nvSpPr>
          <p:cNvPr id="63491" name="Rectangle 1027"/>
          <p:cNvSpPr>
            <a:spLocks noGrp="1" noChangeArrowheads="1"/>
          </p:cNvSpPr>
          <p:nvPr>
            <p:ph type="body" idx="1"/>
          </p:nvPr>
        </p:nvSpPr>
        <p:spPr>
          <a:xfrm>
            <a:off x="304800" y="1600200"/>
            <a:ext cx="8712200" cy="4845050"/>
          </a:xfrm>
        </p:spPr>
        <p:txBody>
          <a:bodyPr/>
          <a:lstStyle/>
          <a:p>
            <a:r>
              <a:rPr lang="en-US" dirty="0" smtClean="0"/>
              <a:t>A private network that uses Internet software and TCP/IP protocols</a:t>
            </a:r>
          </a:p>
          <a:p>
            <a:r>
              <a:rPr lang="en-US" dirty="0" err="1" smtClean="0"/>
              <a:t>Teamware</a:t>
            </a:r>
            <a:r>
              <a:rPr lang="en-US" dirty="0" smtClean="0"/>
              <a:t> </a:t>
            </a:r>
            <a:r>
              <a:rPr lang="en-US" sz="2800" dirty="0" smtClean="0">
                <a:solidFill>
                  <a:schemeClr val="hlink"/>
                </a:solidFill>
              </a:rPr>
              <a:t>(intranet software)</a:t>
            </a:r>
            <a:endParaRPr lang="en-US" dirty="0" smtClean="0"/>
          </a:p>
          <a:p>
            <a:pPr lvl="1"/>
            <a:r>
              <a:rPr lang="id-ID" sz="2400" dirty="0" smtClean="0"/>
              <a:t>digunakan untuk membangun tim, berbagi ide dan dokumen, brainstorming, penjadwalan, dan pengambilan pengarsipan untuk memfasilitasi produktivitas</a:t>
            </a:r>
            <a:endParaRPr lang="en-US" sz="2400" dirty="0" smtClean="0"/>
          </a:p>
          <a:p>
            <a:r>
              <a:rPr lang="en-US" dirty="0" smtClean="0"/>
              <a:t>Security</a:t>
            </a:r>
          </a:p>
          <a:p>
            <a:pPr lvl="1"/>
            <a:r>
              <a:rPr lang="en-US" dirty="0" smtClean="0"/>
              <a:t>public key security, encryption, digital certificates, firewall and </a:t>
            </a:r>
            <a:r>
              <a:rPr lang="id-ID" i="1" dirty="0" smtClean="0"/>
              <a:t>meyakinkan pipa/</a:t>
            </a:r>
            <a:r>
              <a:rPr lang="en-US" dirty="0" smtClean="0"/>
              <a:t>assured pipelines</a:t>
            </a:r>
          </a:p>
        </p:txBody>
      </p:sp>
    </p:spTree>
    <p:extLst>
      <p:ext uri="{BB962C8B-B14F-4D97-AF65-F5344CB8AC3E}">
        <p14:creationId xmlns:p14="http://schemas.microsoft.com/office/powerpoint/2010/main" val="4228410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left)">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wipe(left)">
                                      <p:cBhvr>
                                        <p:cTn id="12" dur="500"/>
                                        <p:tgtEl>
                                          <p:spTgt spid="6349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animEffect transition="in" filter="wipe(left)">
                                      <p:cBhvr>
                                        <p:cTn id="15" dur="500"/>
                                        <p:tgtEl>
                                          <p:spTgt spid="6349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3491">
                                            <p:txEl>
                                              <p:pRg st="3" end="3"/>
                                            </p:txEl>
                                          </p:spTgt>
                                        </p:tgtEl>
                                        <p:attrNameLst>
                                          <p:attrName>style.visibility</p:attrName>
                                        </p:attrNameLst>
                                      </p:cBhvr>
                                      <p:to>
                                        <p:strVal val="visible"/>
                                      </p:to>
                                    </p:set>
                                    <p:animEffect transition="in" filter="wipe(left)">
                                      <p:cBhvr>
                                        <p:cTn id="20" dur="500"/>
                                        <p:tgtEl>
                                          <p:spTgt spid="6349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3491">
                                            <p:txEl>
                                              <p:pRg st="4" end="4"/>
                                            </p:txEl>
                                          </p:spTgt>
                                        </p:tgtEl>
                                        <p:attrNameLst>
                                          <p:attrName>style.visibility</p:attrName>
                                        </p:attrNameLst>
                                      </p:cBhvr>
                                      <p:to>
                                        <p:strVal val="visible"/>
                                      </p:to>
                                    </p:set>
                                    <p:animEffect transition="in" filter="wipe(left)">
                                      <p:cBhvr>
                                        <p:cTn id="23" dur="500"/>
                                        <p:tgtEl>
                                          <p:spTgt spid="63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533400"/>
            <a:ext cx="7772400" cy="1143000"/>
          </a:xfrm>
        </p:spPr>
        <p:txBody>
          <a:bodyPr/>
          <a:lstStyle/>
          <a:p>
            <a:r>
              <a:rPr lang="en-GB" sz="4300" b="1" dirty="0" smtClean="0">
                <a:solidFill>
                  <a:srgbClr val="FF0000"/>
                </a:solidFill>
              </a:rPr>
              <a:t>Examples of Intranet</a:t>
            </a:r>
            <a:endParaRPr lang="en-GB" b="1" dirty="0" smtClean="0">
              <a:solidFill>
                <a:srgbClr val="FF0000"/>
              </a:solidFill>
            </a:endParaRPr>
          </a:p>
        </p:txBody>
      </p:sp>
      <p:sp>
        <p:nvSpPr>
          <p:cNvPr id="68611" name="Rectangle 3"/>
          <p:cNvSpPr>
            <a:spLocks noGrp="1" noChangeArrowheads="1"/>
          </p:cNvSpPr>
          <p:nvPr>
            <p:ph type="body" idx="1"/>
          </p:nvPr>
        </p:nvSpPr>
        <p:spPr>
          <a:xfrm>
            <a:off x="187325" y="1447800"/>
            <a:ext cx="8956675" cy="4840288"/>
          </a:xfrm>
        </p:spPr>
        <p:txBody>
          <a:bodyPr/>
          <a:lstStyle/>
          <a:p>
            <a:pPr>
              <a:lnSpc>
                <a:spcPct val="95000"/>
              </a:lnSpc>
            </a:pPr>
            <a:r>
              <a:rPr lang="en-GB" dirty="0" smtClean="0"/>
              <a:t>NationsBank’s </a:t>
            </a:r>
            <a:r>
              <a:rPr lang="id-ID" dirty="0" smtClean="0"/>
              <a:t>Intranet meningkatkan hubungan dengan pelanggan bisnis besar</a:t>
            </a:r>
            <a:endParaRPr lang="en-GB" dirty="0" smtClean="0"/>
          </a:p>
          <a:p>
            <a:pPr lvl="1">
              <a:lnSpc>
                <a:spcPct val="95000"/>
              </a:lnSpc>
            </a:pPr>
            <a:r>
              <a:rPr lang="id-ID" sz="2400" dirty="0" smtClean="0"/>
              <a:t>Asosiasi penjualan bisa mendapatkan gambaran pelanggan global</a:t>
            </a:r>
            <a:endParaRPr lang="en-GB" sz="2400" dirty="0" smtClean="0"/>
          </a:p>
          <a:p>
            <a:pPr>
              <a:lnSpc>
                <a:spcPct val="95000"/>
              </a:lnSpc>
            </a:pPr>
            <a:r>
              <a:rPr lang="en-GB" dirty="0" smtClean="0"/>
              <a:t>Philips Electronics cuts delivery time</a:t>
            </a:r>
          </a:p>
          <a:p>
            <a:pPr lvl="1">
              <a:lnSpc>
                <a:spcPct val="95000"/>
              </a:lnSpc>
            </a:pPr>
            <a:r>
              <a:rPr lang="id-ID" dirty="0" smtClean="0"/>
              <a:t>intranet dan CAD ​​menghilangkan mislabelling produk, pemenuhan manufaktur akurat, dan daerah yang benar </a:t>
            </a:r>
            <a:r>
              <a:rPr lang="en-GB" dirty="0" smtClean="0"/>
              <a:t>of customer dissatisfaction</a:t>
            </a:r>
          </a:p>
          <a:p>
            <a:pPr>
              <a:lnSpc>
                <a:spcPct val="95000"/>
              </a:lnSpc>
            </a:pPr>
            <a:r>
              <a:rPr lang="en-GB" dirty="0" smtClean="0"/>
              <a:t>How BD manages knowledge</a:t>
            </a:r>
          </a:p>
          <a:p>
            <a:pPr lvl="1">
              <a:lnSpc>
                <a:spcPct val="95000"/>
              </a:lnSpc>
            </a:pPr>
            <a:r>
              <a:rPr lang="id-ID" dirty="0" smtClean="0">
                <a:solidFill>
                  <a:schemeClr val="accent2"/>
                </a:solidFill>
              </a:rPr>
              <a:t>S</a:t>
            </a:r>
            <a:r>
              <a:rPr lang="id-ID" dirty="0" smtClean="0"/>
              <a:t>iapapun di perusahaan dapat menemukan seorang ahli in-house pada kompetensi inti perusahaan</a:t>
            </a:r>
            <a:endParaRPr lang="en-GB" dirty="0" smtClean="0">
              <a:solidFill>
                <a:schemeClr val="accent2"/>
              </a:solidFill>
            </a:endParaRPr>
          </a:p>
        </p:txBody>
      </p:sp>
    </p:spTree>
    <p:extLst>
      <p:ext uri="{BB962C8B-B14F-4D97-AF65-F5344CB8AC3E}">
        <p14:creationId xmlns:p14="http://schemas.microsoft.com/office/powerpoint/2010/main" val="2116502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checkerboard(down)">
                                      <p:cBhvr>
                                        <p:cTn id="7" dur="500"/>
                                        <p:tgtEl>
                                          <p:spTgt spid="68611">
                                            <p:txEl>
                                              <p:pRg st="0" end="0"/>
                                            </p:txEl>
                                          </p:spTgt>
                                        </p:tgtEl>
                                      </p:cBhvr>
                                    </p:animEffect>
                                  </p:childTnLst>
                                </p:cTn>
                              </p:par>
                              <p:par>
                                <p:cTn id="8" presetID="5" presetClass="entr" presetSubtype="5" fill="hold" grpId="0" nodeType="withEffect">
                                  <p:stCondLst>
                                    <p:cond delay="0"/>
                                  </p:stCondLst>
                                  <p:childTnLst>
                                    <p:set>
                                      <p:cBhvr>
                                        <p:cTn id="9" dur="1" fill="hold">
                                          <p:stCondLst>
                                            <p:cond delay="0"/>
                                          </p:stCondLst>
                                        </p:cTn>
                                        <p:tgtEl>
                                          <p:spTgt spid="68611">
                                            <p:txEl>
                                              <p:pRg st="1" end="1"/>
                                            </p:txEl>
                                          </p:spTgt>
                                        </p:tgtEl>
                                        <p:attrNameLst>
                                          <p:attrName>style.visibility</p:attrName>
                                        </p:attrNameLst>
                                      </p:cBhvr>
                                      <p:to>
                                        <p:strVal val="visible"/>
                                      </p:to>
                                    </p:set>
                                    <p:animEffect transition="in" filter="checkerboard(down)">
                                      <p:cBhvr>
                                        <p:cTn id="10" dur="500"/>
                                        <p:tgtEl>
                                          <p:spTgt spid="686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5"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animEffect transition="in" filter="checkerboard(down)">
                                      <p:cBhvr>
                                        <p:cTn id="15" dur="500"/>
                                        <p:tgtEl>
                                          <p:spTgt spid="68611">
                                            <p:txEl>
                                              <p:pRg st="2" end="2"/>
                                            </p:txEl>
                                          </p:spTgt>
                                        </p:tgtEl>
                                      </p:cBhvr>
                                    </p:animEffect>
                                  </p:childTnLst>
                                </p:cTn>
                              </p:par>
                              <p:par>
                                <p:cTn id="16" presetID="5" presetClass="entr" presetSubtype="5" fill="hold" grpId="0" nodeType="withEffect">
                                  <p:stCondLst>
                                    <p:cond delay="0"/>
                                  </p:stCondLst>
                                  <p:childTnLst>
                                    <p:set>
                                      <p:cBhvr>
                                        <p:cTn id="17" dur="1" fill="hold">
                                          <p:stCondLst>
                                            <p:cond delay="0"/>
                                          </p:stCondLst>
                                        </p:cTn>
                                        <p:tgtEl>
                                          <p:spTgt spid="68611">
                                            <p:txEl>
                                              <p:pRg st="3" end="3"/>
                                            </p:txEl>
                                          </p:spTgt>
                                        </p:tgtEl>
                                        <p:attrNameLst>
                                          <p:attrName>style.visibility</p:attrName>
                                        </p:attrNameLst>
                                      </p:cBhvr>
                                      <p:to>
                                        <p:strVal val="visible"/>
                                      </p:to>
                                    </p:set>
                                    <p:animEffect transition="in" filter="checkerboard(down)">
                                      <p:cBhvr>
                                        <p:cTn id="18" dur="500"/>
                                        <p:tgtEl>
                                          <p:spTgt spid="6861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5" fill="hold" grpId="0" nodeType="click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animEffect transition="in" filter="checkerboard(down)">
                                      <p:cBhvr>
                                        <p:cTn id="23" dur="500"/>
                                        <p:tgtEl>
                                          <p:spTgt spid="68611">
                                            <p:txEl>
                                              <p:pRg st="4" end="4"/>
                                            </p:txEl>
                                          </p:spTgt>
                                        </p:tgtEl>
                                      </p:cBhvr>
                                    </p:animEffect>
                                  </p:childTnLst>
                                </p:cTn>
                              </p:par>
                              <p:par>
                                <p:cTn id="24" presetID="5" presetClass="entr" presetSubtype="5" fill="hold" grpId="0" nodeType="withEffect">
                                  <p:stCondLst>
                                    <p:cond delay="0"/>
                                  </p:stCondLst>
                                  <p:childTnLst>
                                    <p:set>
                                      <p:cBhvr>
                                        <p:cTn id="25" dur="1" fill="hold">
                                          <p:stCondLst>
                                            <p:cond delay="0"/>
                                          </p:stCondLst>
                                        </p:cTn>
                                        <p:tgtEl>
                                          <p:spTgt spid="68611">
                                            <p:txEl>
                                              <p:pRg st="5" end="5"/>
                                            </p:txEl>
                                          </p:spTgt>
                                        </p:tgtEl>
                                        <p:attrNameLst>
                                          <p:attrName>style.visibility</p:attrName>
                                        </p:attrNameLst>
                                      </p:cBhvr>
                                      <p:to>
                                        <p:strVal val="visible"/>
                                      </p:to>
                                    </p:set>
                                    <p:animEffect transition="in" filter="checkerboard(down)">
                                      <p:cBhvr>
                                        <p:cTn id="26" dur="500"/>
                                        <p:tgtEl>
                                          <p:spTgt spid="68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95046"/>
            <a:ext cx="8229600" cy="485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026"/>
          <p:cNvSpPr>
            <a:spLocks noGrp="1" noChangeArrowheads="1"/>
          </p:cNvSpPr>
          <p:nvPr>
            <p:ph type="title"/>
          </p:nvPr>
        </p:nvSpPr>
        <p:spPr/>
        <p:txBody>
          <a:bodyPr/>
          <a:lstStyle/>
          <a:p>
            <a:r>
              <a:rPr lang="id-ID" b="1" dirty="0" smtClean="0">
                <a:solidFill>
                  <a:srgbClr val="FF0000"/>
                </a:solidFill>
              </a:rPr>
              <a:t>Contoh </a:t>
            </a:r>
            <a:r>
              <a:rPr lang="en-GB" b="1" dirty="0" smtClean="0">
                <a:solidFill>
                  <a:srgbClr val="FF0000"/>
                </a:solidFill>
              </a:rPr>
              <a:t>Intranets</a:t>
            </a:r>
          </a:p>
        </p:txBody>
      </p:sp>
    </p:spTree>
    <p:extLst>
      <p:ext uri="{BB962C8B-B14F-4D97-AF65-F5344CB8AC3E}">
        <p14:creationId xmlns:p14="http://schemas.microsoft.com/office/powerpoint/2010/main" val="2377135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534400" cy="4068763"/>
          </a:xfrm>
        </p:spPr>
        <p:txBody>
          <a:bodyPr/>
          <a:lstStyle/>
          <a:p>
            <a:r>
              <a:rPr lang="id-ID" dirty="0"/>
              <a:t>Ekstranet adalah jaringan pribadi yang menggunakan </a:t>
            </a:r>
            <a:r>
              <a:rPr lang="id-ID" b="1" dirty="0">
                <a:solidFill>
                  <a:srgbClr val="FF0000"/>
                </a:solidFill>
              </a:rPr>
              <a:t>protokol internet </a:t>
            </a:r>
            <a:r>
              <a:rPr lang="id-ID" dirty="0"/>
              <a:t>dan sistem </a:t>
            </a:r>
            <a:r>
              <a:rPr lang="id-ID" b="1" dirty="0">
                <a:solidFill>
                  <a:srgbClr val="FF0000"/>
                </a:solidFill>
              </a:rPr>
              <a:t>telekomunikasi publik </a:t>
            </a:r>
            <a:r>
              <a:rPr lang="id-ID" dirty="0"/>
              <a:t>untuk membagi sebagian informasi bisnis atau operasi secara aman kepada penyalur (supplier), penjual (vendor), mitra (partner), pelanggan dan lain-lain</a:t>
            </a:r>
            <a:r>
              <a:rPr lang="id-ID" dirty="0" smtClean="0"/>
              <a:t>.</a:t>
            </a:r>
          </a:p>
          <a:p>
            <a:endParaRPr lang="id-ID" dirty="0"/>
          </a:p>
        </p:txBody>
      </p:sp>
      <p:sp>
        <p:nvSpPr>
          <p:cNvPr id="7" name="Rectangle 1026"/>
          <p:cNvSpPr>
            <a:spLocks noGrp="1" noChangeArrowheads="1"/>
          </p:cNvSpPr>
          <p:nvPr>
            <p:ph type="title"/>
          </p:nvPr>
        </p:nvSpPr>
        <p:spPr>
          <a:xfrm>
            <a:off x="457200" y="762000"/>
            <a:ext cx="8229600" cy="1143000"/>
          </a:xfrm>
        </p:spPr>
        <p:txBody>
          <a:bodyPr/>
          <a:lstStyle/>
          <a:p>
            <a:r>
              <a:rPr lang="id-ID" b="1" dirty="0" smtClean="0">
                <a:solidFill>
                  <a:srgbClr val="FF0000"/>
                </a:solidFill>
              </a:rPr>
              <a:t>Ex</a:t>
            </a:r>
            <a:r>
              <a:rPr lang="en-GB" b="1" dirty="0" err="1" smtClean="0">
                <a:solidFill>
                  <a:srgbClr val="FF0000"/>
                </a:solidFill>
              </a:rPr>
              <a:t>tranets</a:t>
            </a:r>
            <a:endParaRPr lang="en-GB" b="1" dirty="0" smtClean="0">
              <a:solidFill>
                <a:srgbClr val="FF0000"/>
              </a:solidFill>
            </a:endParaRPr>
          </a:p>
        </p:txBody>
      </p:sp>
    </p:spTree>
    <p:extLst>
      <p:ext uri="{BB962C8B-B14F-4D97-AF65-F5344CB8AC3E}">
        <p14:creationId xmlns:p14="http://schemas.microsoft.com/office/powerpoint/2010/main" val="2394251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10600" cy="4525963"/>
          </a:xfrm>
        </p:spPr>
        <p:txBody>
          <a:bodyPr/>
          <a:lstStyle/>
          <a:p>
            <a:r>
              <a:rPr lang="id-ID" sz="2800" dirty="0" smtClean="0"/>
              <a:t>Extranet </a:t>
            </a:r>
            <a:r>
              <a:rPr lang="id-ID" sz="2800" dirty="0"/>
              <a:t>dapat juga diartikan sebagai intranet sebuah perusahaan yang dilebarkan bagi pengguna di luar perusahaan. Perusahaan yang membangun extranet dapat bertukar data bervolume besar dengan </a:t>
            </a:r>
            <a:r>
              <a:rPr lang="id-ID" sz="2800" dirty="0">
                <a:hlinkClick r:id="rId2" tooltip="EDI"/>
              </a:rPr>
              <a:t>EDI</a:t>
            </a:r>
            <a:r>
              <a:rPr lang="id-ID" sz="2800" dirty="0"/>
              <a:t> (</a:t>
            </a:r>
            <a:r>
              <a:rPr lang="id-ID" sz="2800" i="1" dirty="0"/>
              <a:t>Electronic Data Interchange</a:t>
            </a:r>
            <a:r>
              <a:rPr lang="id-ID" sz="2800" dirty="0"/>
              <a:t>), berkolaborasi dengan perusahaan lain dalam suatu jaringan kerjasama dan lain-lain.</a:t>
            </a:r>
          </a:p>
          <a:p>
            <a:r>
              <a:rPr lang="id-ID" sz="2800" dirty="0"/>
              <a:t>Contoh aplikasi yang dapat digunakan untuk extranet </a:t>
            </a:r>
            <a:r>
              <a:rPr lang="id-ID" sz="2800" dirty="0" smtClean="0"/>
              <a:t>adalah  </a:t>
            </a:r>
            <a:r>
              <a:rPr lang="id-ID" sz="2800" dirty="0">
                <a:hlinkClick r:id="rId3" tooltip="Lotus Notes"/>
              </a:rPr>
              <a:t>Lotus Notes</a:t>
            </a:r>
            <a:endParaRPr lang="id-ID" sz="2800" dirty="0"/>
          </a:p>
          <a:p>
            <a:endParaRPr lang="id-ID" sz="2800" dirty="0"/>
          </a:p>
        </p:txBody>
      </p:sp>
      <p:sp>
        <p:nvSpPr>
          <p:cNvPr id="4" name="Rectangle 1026"/>
          <p:cNvSpPr>
            <a:spLocks noGrp="1" noChangeArrowheads="1"/>
          </p:cNvSpPr>
          <p:nvPr>
            <p:ph type="title"/>
          </p:nvPr>
        </p:nvSpPr>
        <p:spPr>
          <a:xfrm>
            <a:off x="381000" y="381000"/>
            <a:ext cx="8229600" cy="1143000"/>
          </a:xfrm>
        </p:spPr>
        <p:txBody>
          <a:bodyPr/>
          <a:lstStyle/>
          <a:p>
            <a:r>
              <a:rPr lang="id-ID" b="1" dirty="0" smtClean="0">
                <a:solidFill>
                  <a:srgbClr val="FF0000"/>
                </a:solidFill>
              </a:rPr>
              <a:t>Ex</a:t>
            </a:r>
            <a:r>
              <a:rPr lang="en-GB" b="1" dirty="0" err="1" smtClean="0">
                <a:solidFill>
                  <a:srgbClr val="FF0000"/>
                </a:solidFill>
              </a:rPr>
              <a:t>tranets</a:t>
            </a:r>
            <a:endParaRPr lang="en-GB" b="1" dirty="0" smtClean="0">
              <a:solidFill>
                <a:srgbClr val="FF0000"/>
              </a:solidFill>
            </a:endParaRPr>
          </a:p>
        </p:txBody>
      </p:sp>
    </p:spTree>
    <p:extLst>
      <p:ext uri="{BB962C8B-B14F-4D97-AF65-F5344CB8AC3E}">
        <p14:creationId xmlns:p14="http://schemas.microsoft.com/office/powerpoint/2010/main" val="3363526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399"/>
            <a:ext cx="8382000" cy="452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026"/>
          <p:cNvSpPr>
            <a:spLocks noGrp="1" noChangeArrowheads="1"/>
          </p:cNvSpPr>
          <p:nvPr>
            <p:ph type="title"/>
          </p:nvPr>
        </p:nvSpPr>
        <p:spPr>
          <a:xfrm>
            <a:off x="228600" y="546651"/>
            <a:ext cx="8229600" cy="1143000"/>
          </a:xfrm>
        </p:spPr>
        <p:txBody>
          <a:bodyPr/>
          <a:lstStyle/>
          <a:p>
            <a:r>
              <a:rPr lang="id-ID" b="1" dirty="0" smtClean="0">
                <a:solidFill>
                  <a:srgbClr val="FF0000"/>
                </a:solidFill>
              </a:rPr>
              <a:t>Ex</a:t>
            </a:r>
            <a:r>
              <a:rPr lang="en-GB" b="1" dirty="0" err="1" smtClean="0">
                <a:solidFill>
                  <a:srgbClr val="FF0000"/>
                </a:solidFill>
              </a:rPr>
              <a:t>tranets</a:t>
            </a:r>
            <a:endParaRPr lang="en-GB" b="1" dirty="0" smtClean="0">
              <a:solidFill>
                <a:srgbClr val="FF0000"/>
              </a:solidFill>
            </a:endParaRPr>
          </a:p>
        </p:txBody>
      </p:sp>
    </p:spTree>
    <p:extLst>
      <p:ext uri="{BB962C8B-B14F-4D97-AF65-F5344CB8AC3E}">
        <p14:creationId xmlns:p14="http://schemas.microsoft.com/office/powerpoint/2010/main" val="2509571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22" y="1447800"/>
            <a:ext cx="8097078" cy="465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026"/>
          <p:cNvSpPr>
            <a:spLocks noGrp="1" noChangeArrowheads="1"/>
          </p:cNvSpPr>
          <p:nvPr>
            <p:ph type="title"/>
          </p:nvPr>
        </p:nvSpPr>
        <p:spPr>
          <a:xfrm>
            <a:off x="381000" y="381000"/>
            <a:ext cx="8229600" cy="1143000"/>
          </a:xfrm>
        </p:spPr>
        <p:txBody>
          <a:bodyPr/>
          <a:lstStyle/>
          <a:p>
            <a:r>
              <a:rPr lang="id-ID" b="1" dirty="0" smtClean="0">
                <a:solidFill>
                  <a:srgbClr val="FF0000"/>
                </a:solidFill>
              </a:rPr>
              <a:t>Ex</a:t>
            </a:r>
            <a:r>
              <a:rPr lang="en-GB" b="1" dirty="0" err="1" smtClean="0">
                <a:solidFill>
                  <a:srgbClr val="FF0000"/>
                </a:solidFill>
              </a:rPr>
              <a:t>tranets</a:t>
            </a:r>
            <a:endParaRPr lang="en-GB" b="1" dirty="0" smtClean="0">
              <a:solidFill>
                <a:srgbClr val="FF0000"/>
              </a:solidFill>
            </a:endParaRPr>
          </a:p>
        </p:txBody>
      </p:sp>
    </p:spTree>
    <p:extLst>
      <p:ext uri="{BB962C8B-B14F-4D97-AF65-F5344CB8AC3E}">
        <p14:creationId xmlns:p14="http://schemas.microsoft.com/office/powerpoint/2010/main" val="484401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Intranet - Extranet</a:t>
            </a:r>
            <a:endParaRPr lang="id-ID" dirty="0"/>
          </a:p>
        </p:txBody>
      </p:sp>
      <p:sp>
        <p:nvSpPr>
          <p:cNvPr id="3" name="Content Placeholder 2"/>
          <p:cNvSpPr>
            <a:spLocks noGrp="1"/>
          </p:cNvSpPr>
          <p:nvPr>
            <p:ph idx="1"/>
          </p:nvPr>
        </p:nvSpPr>
        <p:spPr/>
        <p:txBody>
          <a:bodyPr/>
          <a:lstStyle/>
          <a:p>
            <a:endParaRPr lang="id-ID"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315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44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sz="2800" b="1" dirty="0">
                <a:solidFill>
                  <a:srgbClr val="0070C0"/>
                </a:solidFill>
                <a:latin typeface="Arial Unicode MS" pitchFamily="34" charset="-128"/>
                <a:ea typeface="Arial Unicode MS" pitchFamily="34" charset="-128"/>
                <a:cs typeface="Arial Unicode MS" pitchFamily="34" charset="-128"/>
              </a:rPr>
              <a:t>Why are information systems so Important to organization and </a:t>
            </a:r>
            <a:r>
              <a:rPr lang="id-ID" sz="2800" b="1" dirty="0" smtClean="0">
                <a:solidFill>
                  <a:srgbClr val="0070C0"/>
                </a:solidFill>
                <a:latin typeface="Arial Unicode MS" pitchFamily="34" charset="-128"/>
                <a:ea typeface="Arial Unicode MS" pitchFamily="34" charset="-128"/>
                <a:cs typeface="Arial Unicode MS" pitchFamily="34" charset="-128"/>
              </a:rPr>
              <a:t>society</a:t>
            </a:r>
          </a:p>
          <a:p>
            <a:r>
              <a:rPr lang="en-US" sz="2800" b="1" dirty="0" smtClean="0">
                <a:solidFill>
                  <a:srgbClr val="0070C0"/>
                </a:solidFill>
                <a:latin typeface="Arial Unicode MS" pitchFamily="34" charset="-128"/>
                <a:ea typeface="Arial Unicode MS" pitchFamily="34" charset="-128"/>
                <a:cs typeface="Arial Unicode MS" pitchFamily="34" charset="-128"/>
              </a:rPr>
              <a:t>M</a:t>
            </a:r>
            <a:r>
              <a:rPr lang="id-ID" sz="2800" b="1" dirty="0" smtClean="0">
                <a:solidFill>
                  <a:srgbClr val="0070C0"/>
                </a:solidFill>
                <a:latin typeface="Arial Unicode MS" pitchFamily="34" charset="-128"/>
                <a:ea typeface="Arial Unicode MS" pitchFamily="34" charset="-128"/>
                <a:cs typeface="Arial Unicode MS" pitchFamily="34" charset="-128"/>
              </a:rPr>
              <a:t>engapa bisnis membutuhkan teknologi informasi</a:t>
            </a:r>
          </a:p>
          <a:p>
            <a:r>
              <a:rPr lang="id-ID" sz="2800" b="1" dirty="0" smtClean="0">
                <a:solidFill>
                  <a:srgbClr val="0070C0"/>
                </a:solidFill>
                <a:latin typeface="Arial Unicode MS" pitchFamily="34" charset="-128"/>
                <a:ea typeface="Arial Unicode MS" pitchFamily="34" charset="-128"/>
                <a:cs typeface="Arial Unicode MS" pitchFamily="34" charset="-128"/>
              </a:rPr>
              <a:t>Internet – intranet </a:t>
            </a:r>
            <a:r>
              <a:rPr lang="id-ID" sz="2800" b="1" dirty="0" smtClean="0">
                <a:solidFill>
                  <a:srgbClr val="0070C0"/>
                </a:solidFill>
                <a:latin typeface="Arial Unicode MS" pitchFamily="34" charset="-128"/>
                <a:ea typeface="Arial Unicode MS" pitchFamily="34" charset="-128"/>
                <a:cs typeface="Arial Unicode MS" pitchFamily="34" charset="-128"/>
              </a:rPr>
              <a:t>– extranet</a:t>
            </a:r>
          </a:p>
          <a:p>
            <a:r>
              <a:rPr lang="en-US" sz="2800" b="1" dirty="0" err="1">
                <a:solidFill>
                  <a:srgbClr val="0070C0"/>
                </a:solidFill>
                <a:latin typeface="Arial Unicode MS" pitchFamily="34" charset="-128"/>
                <a:ea typeface="Arial Unicode MS" pitchFamily="34" charset="-128"/>
                <a:cs typeface="Arial Unicode MS" pitchFamily="34" charset="-128"/>
              </a:rPr>
              <a:t>Arsitektur</a:t>
            </a:r>
            <a:r>
              <a:rPr lang="en-US" sz="2800" b="1" dirty="0">
                <a:solidFill>
                  <a:srgbClr val="0070C0"/>
                </a:solidFill>
                <a:latin typeface="Arial Unicode MS" pitchFamily="34" charset="-128"/>
                <a:ea typeface="Arial Unicode MS" pitchFamily="34" charset="-128"/>
                <a:cs typeface="Arial Unicode MS" pitchFamily="34" charset="-128"/>
              </a:rPr>
              <a:t> </a:t>
            </a:r>
            <a:r>
              <a:rPr lang="en-US" sz="2800" b="1" dirty="0" err="1" smtClean="0">
                <a:solidFill>
                  <a:srgbClr val="0070C0"/>
                </a:solidFill>
                <a:latin typeface="Arial Unicode MS" pitchFamily="34" charset="-128"/>
                <a:ea typeface="Arial Unicode MS" pitchFamily="34" charset="-128"/>
                <a:cs typeface="Arial Unicode MS" pitchFamily="34" charset="-128"/>
              </a:rPr>
              <a:t>Protokol</a:t>
            </a:r>
            <a:r>
              <a:rPr lang="id-ID" sz="2800" b="1" dirty="0" smtClean="0">
                <a:solidFill>
                  <a:srgbClr val="0070C0"/>
                </a:solidFill>
                <a:latin typeface="Arial Unicode MS" pitchFamily="34" charset="-128"/>
                <a:ea typeface="Arial Unicode MS" pitchFamily="34" charset="-128"/>
                <a:cs typeface="Arial Unicode MS" pitchFamily="34" charset="-128"/>
              </a:rPr>
              <a:t> : OSI</a:t>
            </a:r>
          </a:p>
          <a:p>
            <a:r>
              <a:rPr lang="en-US" sz="2800" b="1" dirty="0" err="1">
                <a:solidFill>
                  <a:srgbClr val="0070C0"/>
                </a:solidFill>
                <a:latin typeface="Arial Unicode MS" pitchFamily="34" charset="-128"/>
                <a:ea typeface="Arial Unicode MS" pitchFamily="34" charset="-128"/>
                <a:cs typeface="Arial Unicode MS" pitchFamily="34" charset="-128"/>
              </a:rPr>
              <a:t>Perangkat</a:t>
            </a:r>
            <a:r>
              <a:rPr lang="en-US" sz="2800" b="1" dirty="0">
                <a:solidFill>
                  <a:srgbClr val="0070C0"/>
                </a:solidFill>
                <a:latin typeface="Arial Unicode MS" pitchFamily="34" charset="-128"/>
                <a:ea typeface="Arial Unicode MS" pitchFamily="34" charset="-128"/>
                <a:cs typeface="Arial Unicode MS" pitchFamily="34" charset="-128"/>
              </a:rPr>
              <a:t> </a:t>
            </a:r>
            <a:r>
              <a:rPr lang="en-US" sz="2800" b="1" dirty="0" err="1" smtClean="0">
                <a:solidFill>
                  <a:srgbClr val="0070C0"/>
                </a:solidFill>
                <a:latin typeface="Arial Unicode MS" pitchFamily="34" charset="-128"/>
                <a:ea typeface="Arial Unicode MS" pitchFamily="34" charset="-128"/>
                <a:cs typeface="Arial Unicode MS" pitchFamily="34" charset="-128"/>
              </a:rPr>
              <a:t>Jaringan</a:t>
            </a:r>
            <a:r>
              <a:rPr lang="id-ID" sz="2800" b="1" dirty="0" smtClean="0">
                <a:solidFill>
                  <a:srgbClr val="0070C0"/>
                </a:solidFill>
                <a:latin typeface="Arial Unicode MS" pitchFamily="34" charset="-128"/>
                <a:ea typeface="Arial Unicode MS" pitchFamily="34" charset="-128"/>
                <a:cs typeface="Arial Unicode MS" pitchFamily="34" charset="-128"/>
              </a:rPr>
              <a:t> dan </a:t>
            </a:r>
          </a:p>
          <a:p>
            <a:r>
              <a:rPr lang="id-ID" sz="2800" b="1" dirty="0" smtClean="0">
                <a:solidFill>
                  <a:srgbClr val="0070C0"/>
                </a:solidFill>
                <a:latin typeface="Arial Unicode MS" pitchFamily="34" charset="-128"/>
                <a:ea typeface="Arial Unicode MS" pitchFamily="34" charset="-128"/>
                <a:cs typeface="Arial Unicode MS" pitchFamily="34" charset="-128"/>
              </a:rPr>
              <a:t>Sistem operasi jaringan</a:t>
            </a:r>
            <a:endParaRPr lang="id-ID" sz="2800" b="1" dirty="0">
              <a:solidFill>
                <a:srgbClr val="0070C0"/>
              </a:solidFill>
              <a:latin typeface="Arial Unicode MS" pitchFamily="34" charset="-128"/>
              <a:ea typeface="Arial Unicode MS" pitchFamily="34" charset="-128"/>
              <a:cs typeface="Arial Unicode MS" pitchFamily="34" charset="-128"/>
            </a:endParaRPr>
          </a:p>
          <a:p>
            <a:endParaRPr lang="id-ID" sz="2800" b="1" dirty="0">
              <a:solidFill>
                <a:srgbClr val="0070C0"/>
              </a:solidFill>
              <a:latin typeface="Arial Unicode MS" pitchFamily="34" charset="-128"/>
              <a:ea typeface="Arial Unicode MS" pitchFamily="34" charset="-128"/>
              <a:cs typeface="Arial Unicode MS" pitchFamily="34" charset="-128"/>
            </a:endParaRPr>
          </a:p>
        </p:txBody>
      </p:sp>
      <p:sp>
        <p:nvSpPr>
          <p:cNvPr id="4" name="Title 1"/>
          <p:cNvSpPr>
            <a:spLocks noGrp="1"/>
          </p:cNvSpPr>
          <p:nvPr>
            <p:ph type="title"/>
          </p:nvPr>
        </p:nvSpPr>
        <p:spPr>
          <a:xfrm>
            <a:off x="228600" y="381000"/>
            <a:ext cx="8229600" cy="1143000"/>
          </a:xfrm>
        </p:spPr>
        <p:txBody>
          <a:bodyPr/>
          <a:lstStyle/>
          <a:p>
            <a:r>
              <a:rPr lang="en-US" sz="4000" b="1" dirty="0" smtClean="0">
                <a:solidFill>
                  <a:srgbClr val="FF3300"/>
                </a:solidFill>
                <a:latin typeface="Algerian" pitchFamily="82" charset="0"/>
              </a:rPr>
              <a:t>Learning </a:t>
            </a:r>
            <a:r>
              <a:rPr lang="id-ID" sz="4000" b="1" dirty="0" smtClean="0">
                <a:solidFill>
                  <a:srgbClr val="FF3300"/>
                </a:solidFill>
                <a:latin typeface="Algerian" pitchFamily="82" charset="0"/>
              </a:rPr>
              <a:t> </a:t>
            </a:r>
            <a:r>
              <a:rPr lang="en-US" sz="4000" b="1" dirty="0" smtClean="0">
                <a:solidFill>
                  <a:srgbClr val="FF3300"/>
                </a:solidFill>
                <a:latin typeface="Algerian" pitchFamily="82" charset="0"/>
              </a:rPr>
              <a:t>Outcomes</a:t>
            </a:r>
            <a:endParaRPr lang="id-ID" sz="4000" b="1" dirty="0">
              <a:solidFill>
                <a:srgbClr val="FF3300"/>
              </a:solidFill>
              <a:latin typeface="Algerian" pitchFamily="82" charset="0"/>
            </a:endParaRPr>
          </a:p>
        </p:txBody>
      </p:sp>
    </p:spTree>
    <p:extLst>
      <p:ext uri="{BB962C8B-B14F-4D97-AF65-F5344CB8AC3E}">
        <p14:creationId xmlns:p14="http://schemas.microsoft.com/office/powerpoint/2010/main" val="349292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dirty="0"/>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305800" cy="51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806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91868"/>
            <a:ext cx="8001000" cy="480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026"/>
          <p:cNvSpPr>
            <a:spLocks noGrp="1" noChangeArrowheads="1"/>
          </p:cNvSpPr>
          <p:nvPr>
            <p:ph type="title"/>
          </p:nvPr>
        </p:nvSpPr>
        <p:spPr>
          <a:xfrm>
            <a:off x="381000" y="381000"/>
            <a:ext cx="8229600" cy="1143000"/>
          </a:xfrm>
        </p:spPr>
        <p:txBody>
          <a:bodyPr/>
          <a:lstStyle/>
          <a:p>
            <a:r>
              <a:rPr lang="id-ID" b="1" dirty="0" smtClean="0">
                <a:solidFill>
                  <a:srgbClr val="FF0000"/>
                </a:solidFill>
              </a:rPr>
              <a:t>Intranet - Ex</a:t>
            </a:r>
            <a:r>
              <a:rPr lang="en-GB" b="1" dirty="0" err="1" smtClean="0">
                <a:solidFill>
                  <a:srgbClr val="FF0000"/>
                </a:solidFill>
              </a:rPr>
              <a:t>tranets</a:t>
            </a:r>
            <a:endParaRPr lang="en-GB" b="1" dirty="0" smtClean="0">
              <a:solidFill>
                <a:srgbClr val="FF0000"/>
              </a:solidFill>
            </a:endParaRPr>
          </a:p>
        </p:txBody>
      </p:sp>
    </p:spTree>
    <p:extLst>
      <p:ext uri="{BB962C8B-B14F-4D97-AF65-F5344CB8AC3E}">
        <p14:creationId xmlns:p14="http://schemas.microsoft.com/office/powerpoint/2010/main" val="1149367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610600"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823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848600" cy="5291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795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838200"/>
            <a:ext cx="8229600" cy="838200"/>
          </a:xfrm>
        </p:spPr>
        <p:txBody>
          <a:bodyPr/>
          <a:lstStyle/>
          <a:p>
            <a:pPr eaLnBrk="1" hangingPunct="1"/>
            <a:r>
              <a:rPr lang="en-US" b="1" dirty="0" smtClean="0">
                <a:solidFill>
                  <a:srgbClr val="FF0000"/>
                </a:solidFill>
              </a:rPr>
              <a:t>Client/Server</a:t>
            </a:r>
          </a:p>
        </p:txBody>
      </p:sp>
      <p:sp>
        <p:nvSpPr>
          <p:cNvPr id="17411" name="Rectangle 3"/>
          <p:cNvSpPr>
            <a:spLocks noGrp="1" noChangeArrowheads="1"/>
          </p:cNvSpPr>
          <p:nvPr>
            <p:ph type="body" idx="1"/>
          </p:nvPr>
        </p:nvSpPr>
        <p:spPr/>
        <p:txBody>
          <a:bodyPr/>
          <a:lstStyle/>
          <a:p>
            <a:pPr eaLnBrk="1" hangingPunct="1">
              <a:lnSpc>
                <a:spcPct val="80000"/>
              </a:lnSpc>
            </a:pPr>
            <a:r>
              <a:rPr lang="en-US" sz="2000" smtClean="0"/>
              <a:t>Definisi:</a:t>
            </a:r>
          </a:p>
          <a:p>
            <a:pPr lvl="1" eaLnBrk="1" hangingPunct="1">
              <a:lnSpc>
                <a:spcPct val="80000"/>
              </a:lnSpc>
            </a:pPr>
            <a:r>
              <a:rPr lang="en-US" sz="1800" smtClean="0"/>
              <a:t>Server (back end) = penyedia layanan yang menyediakan akses ke sumber daya jaringan</a:t>
            </a:r>
          </a:p>
          <a:p>
            <a:pPr lvl="1" eaLnBrk="1" hangingPunct="1">
              <a:lnSpc>
                <a:spcPct val="80000"/>
              </a:lnSpc>
            </a:pPr>
            <a:r>
              <a:rPr lang="en-US" sz="1800" smtClean="0"/>
              <a:t>Client (front end) = komputer yang meminta layanan dari server</a:t>
            </a:r>
          </a:p>
          <a:p>
            <a:pPr eaLnBrk="1" hangingPunct="1">
              <a:lnSpc>
                <a:spcPct val="80000"/>
              </a:lnSpc>
            </a:pPr>
            <a:r>
              <a:rPr lang="en-US" sz="2000" smtClean="0"/>
              <a:t>Client/Server yaitu jaringan komunikasi data yang terdiri dari banyak client dan satu atau lebih server.</a:t>
            </a:r>
          </a:p>
          <a:p>
            <a:pPr eaLnBrk="1" hangingPunct="1">
              <a:lnSpc>
                <a:spcPct val="80000"/>
              </a:lnSpc>
            </a:pPr>
            <a:r>
              <a:rPr lang="en-US" sz="2000" smtClean="0"/>
              <a:t>Keuntungan:</a:t>
            </a:r>
          </a:p>
          <a:p>
            <a:pPr lvl="1" eaLnBrk="1" hangingPunct="1">
              <a:lnSpc>
                <a:spcPct val="80000"/>
              </a:lnSpc>
            </a:pPr>
            <a:r>
              <a:rPr lang="en-US" sz="1800" smtClean="0"/>
              <a:t>Penyimpanan data yang terpusat memberikan kemudahan untuk pengelolaan dan backup data</a:t>
            </a:r>
          </a:p>
          <a:p>
            <a:pPr lvl="1" eaLnBrk="1" hangingPunct="1">
              <a:lnSpc>
                <a:spcPct val="80000"/>
              </a:lnSpc>
            </a:pPr>
            <a:r>
              <a:rPr lang="en-US" sz="1800" smtClean="0"/>
              <a:t>Penggunaan spesifikasi server yang optimal mempercepat proses komunikasi di jaringan</a:t>
            </a:r>
          </a:p>
          <a:p>
            <a:pPr lvl="1" eaLnBrk="1" hangingPunct="1">
              <a:lnSpc>
                <a:spcPct val="80000"/>
              </a:lnSpc>
            </a:pPr>
            <a:r>
              <a:rPr lang="en-US" sz="1800" smtClean="0"/>
              <a:t>Kemudahan mengatur user dan sharing peralatan mahal</a:t>
            </a:r>
          </a:p>
          <a:p>
            <a:pPr lvl="1" eaLnBrk="1" hangingPunct="1">
              <a:lnSpc>
                <a:spcPct val="80000"/>
              </a:lnSpc>
            </a:pPr>
            <a:r>
              <a:rPr lang="en-US" sz="1800" smtClean="0"/>
              <a:t>Keamanan lebih terjamin</a:t>
            </a:r>
          </a:p>
          <a:p>
            <a:pPr eaLnBrk="1" hangingPunct="1">
              <a:lnSpc>
                <a:spcPct val="80000"/>
              </a:lnSpc>
            </a:pPr>
            <a:r>
              <a:rPr lang="en-US" sz="2000" smtClean="0"/>
              <a:t>Keuntungan:</a:t>
            </a:r>
          </a:p>
          <a:p>
            <a:pPr lvl="1" eaLnBrk="1" hangingPunct="1">
              <a:lnSpc>
                <a:spcPct val="80000"/>
              </a:lnSpc>
            </a:pPr>
            <a:r>
              <a:rPr lang="en-US" sz="1800" smtClean="0"/>
              <a:t>Biaya pembelian hardware dan software server</a:t>
            </a:r>
          </a:p>
          <a:p>
            <a:pPr lvl="1" eaLnBrk="1" hangingPunct="1">
              <a:lnSpc>
                <a:spcPct val="80000"/>
              </a:lnSpc>
            </a:pPr>
            <a:r>
              <a:rPr lang="en-US" sz="1800" smtClean="0"/>
              <a:t>Dibutuhkan administrator jaringan</a:t>
            </a:r>
          </a:p>
        </p:txBody>
      </p:sp>
    </p:spTree>
    <p:extLst>
      <p:ext uri="{BB962C8B-B14F-4D97-AF65-F5344CB8AC3E}">
        <p14:creationId xmlns:p14="http://schemas.microsoft.com/office/powerpoint/2010/main" val="185540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524000"/>
            <a:ext cx="7924800" cy="4588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228601" y="609600"/>
            <a:ext cx="8229600" cy="762000"/>
          </a:xfrm>
        </p:spPr>
        <p:txBody>
          <a:bodyPr/>
          <a:lstStyle/>
          <a:p>
            <a:pPr eaLnBrk="1" hangingPunct="1"/>
            <a:r>
              <a:rPr lang="en-US" b="1" dirty="0" smtClean="0">
                <a:solidFill>
                  <a:srgbClr val="FF0000"/>
                </a:solidFill>
              </a:rPr>
              <a:t>Client/Server</a:t>
            </a:r>
          </a:p>
        </p:txBody>
      </p:sp>
    </p:spTree>
    <p:extLst>
      <p:ext uri="{BB962C8B-B14F-4D97-AF65-F5344CB8AC3E}">
        <p14:creationId xmlns:p14="http://schemas.microsoft.com/office/powerpoint/2010/main" val="1264570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01000" cy="473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304800" y="838200"/>
            <a:ext cx="8229600" cy="838200"/>
          </a:xfrm>
        </p:spPr>
        <p:txBody>
          <a:bodyPr/>
          <a:lstStyle/>
          <a:p>
            <a:pPr eaLnBrk="1" hangingPunct="1"/>
            <a:r>
              <a:rPr lang="en-US" b="1" dirty="0" smtClean="0">
                <a:solidFill>
                  <a:srgbClr val="FF0000"/>
                </a:solidFill>
              </a:rPr>
              <a:t>Client/Server</a:t>
            </a:r>
          </a:p>
        </p:txBody>
      </p:sp>
    </p:spTree>
    <p:extLst>
      <p:ext uri="{BB962C8B-B14F-4D97-AF65-F5344CB8AC3E}">
        <p14:creationId xmlns:p14="http://schemas.microsoft.com/office/powerpoint/2010/main" val="3539319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85800"/>
            <a:ext cx="8229600" cy="731838"/>
          </a:xfrm>
        </p:spPr>
        <p:txBody>
          <a:bodyPr/>
          <a:lstStyle/>
          <a:p>
            <a:pPr eaLnBrk="1" hangingPunct="1"/>
            <a:r>
              <a:rPr lang="en-US" b="1" dirty="0" smtClean="0">
                <a:solidFill>
                  <a:srgbClr val="FF0000"/>
                </a:solidFill>
              </a:rPr>
              <a:t>Peer-to-Peer</a:t>
            </a:r>
          </a:p>
        </p:txBody>
      </p:sp>
      <p:sp>
        <p:nvSpPr>
          <p:cNvPr id="18435" name="Rectangle 3"/>
          <p:cNvSpPr>
            <a:spLocks noGrp="1" noChangeArrowheads="1"/>
          </p:cNvSpPr>
          <p:nvPr>
            <p:ph type="body" idx="1"/>
          </p:nvPr>
        </p:nvSpPr>
        <p:spPr/>
        <p:txBody>
          <a:bodyPr/>
          <a:lstStyle/>
          <a:p>
            <a:pPr eaLnBrk="1" hangingPunct="1">
              <a:lnSpc>
                <a:spcPct val="90000"/>
              </a:lnSpc>
            </a:pPr>
            <a:r>
              <a:rPr lang="en-US" sz="2800" smtClean="0"/>
              <a:t>Sebuah workgroup, dimana setiap komputer dapat berfungsi sebagai client dan server sekaligus</a:t>
            </a:r>
          </a:p>
          <a:p>
            <a:pPr eaLnBrk="1" hangingPunct="1">
              <a:lnSpc>
                <a:spcPct val="90000"/>
              </a:lnSpc>
            </a:pPr>
            <a:r>
              <a:rPr lang="en-US" sz="2800" smtClean="0"/>
              <a:t>Keuntungan:</a:t>
            </a:r>
          </a:p>
          <a:p>
            <a:pPr lvl="1" eaLnBrk="1" hangingPunct="1">
              <a:lnSpc>
                <a:spcPct val="90000"/>
              </a:lnSpc>
            </a:pPr>
            <a:r>
              <a:rPr lang="en-US" sz="2400" smtClean="0"/>
              <a:t>Tidak ada biaya tambahan untuk pembelian hardware dan software server</a:t>
            </a:r>
          </a:p>
          <a:p>
            <a:pPr lvl="1" eaLnBrk="1" hangingPunct="1">
              <a:lnSpc>
                <a:spcPct val="90000"/>
              </a:lnSpc>
            </a:pPr>
            <a:r>
              <a:rPr lang="en-US" sz="2400" smtClean="0"/>
              <a:t>Tidak diperlukan administrator jaringan</a:t>
            </a:r>
          </a:p>
          <a:p>
            <a:pPr eaLnBrk="1" hangingPunct="1">
              <a:lnSpc>
                <a:spcPct val="90000"/>
              </a:lnSpc>
            </a:pPr>
            <a:r>
              <a:rPr lang="en-US" sz="2800" smtClean="0"/>
              <a:t>Kekurangan:</a:t>
            </a:r>
          </a:p>
          <a:p>
            <a:pPr lvl="1" eaLnBrk="1" hangingPunct="1">
              <a:lnSpc>
                <a:spcPct val="90000"/>
              </a:lnSpc>
            </a:pPr>
            <a:r>
              <a:rPr lang="en-US" sz="2400" smtClean="0"/>
              <a:t>Sharing sumber daya membebani proses di komputer yang bersangkutan</a:t>
            </a:r>
          </a:p>
          <a:p>
            <a:pPr lvl="1" eaLnBrk="1" hangingPunct="1">
              <a:lnSpc>
                <a:spcPct val="90000"/>
              </a:lnSpc>
            </a:pPr>
            <a:r>
              <a:rPr lang="en-US" sz="2400" smtClean="0"/>
              <a:t>Keamanan tidak terjamin</a:t>
            </a:r>
          </a:p>
        </p:txBody>
      </p:sp>
    </p:spTree>
    <p:extLst>
      <p:ext uri="{BB962C8B-B14F-4D97-AF65-F5344CB8AC3E}">
        <p14:creationId xmlns:p14="http://schemas.microsoft.com/office/powerpoint/2010/main" val="1325590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72390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457200" y="685800"/>
            <a:ext cx="8229600" cy="731838"/>
          </a:xfrm>
        </p:spPr>
        <p:txBody>
          <a:bodyPr/>
          <a:lstStyle/>
          <a:p>
            <a:pPr eaLnBrk="1" hangingPunct="1"/>
            <a:r>
              <a:rPr lang="id-ID" b="1" dirty="0" smtClean="0">
                <a:solidFill>
                  <a:srgbClr val="FF0000"/>
                </a:solidFill>
              </a:rPr>
              <a:t>Contoh </a:t>
            </a:r>
            <a:r>
              <a:rPr lang="en-US" b="1" dirty="0" smtClean="0">
                <a:solidFill>
                  <a:srgbClr val="FF0000"/>
                </a:solidFill>
              </a:rPr>
              <a:t>Peer-to-Peer</a:t>
            </a:r>
          </a:p>
        </p:txBody>
      </p:sp>
    </p:spTree>
    <p:extLst>
      <p:ext uri="{BB962C8B-B14F-4D97-AF65-F5344CB8AC3E}">
        <p14:creationId xmlns:p14="http://schemas.microsoft.com/office/powerpoint/2010/main" val="3128276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685800"/>
            <a:ext cx="4419600" cy="578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205964"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0" y="624681"/>
            <a:ext cx="4648200" cy="731838"/>
          </a:xfrm>
        </p:spPr>
        <p:txBody>
          <a:bodyPr/>
          <a:lstStyle/>
          <a:p>
            <a:pPr eaLnBrk="1" hangingPunct="1"/>
            <a:r>
              <a:rPr lang="id-ID" b="1" dirty="0" smtClean="0">
                <a:solidFill>
                  <a:srgbClr val="FF0000"/>
                </a:solidFill>
              </a:rPr>
              <a:t>Contoh </a:t>
            </a:r>
            <a:r>
              <a:rPr lang="en-US" b="1" dirty="0" smtClean="0">
                <a:solidFill>
                  <a:srgbClr val="FF0000"/>
                </a:solidFill>
              </a:rPr>
              <a:t>Peer-to-Peer</a:t>
            </a:r>
          </a:p>
        </p:txBody>
      </p:sp>
    </p:spTree>
    <p:extLst>
      <p:ext uri="{BB962C8B-B14F-4D97-AF65-F5344CB8AC3E}">
        <p14:creationId xmlns:p14="http://schemas.microsoft.com/office/powerpoint/2010/main" val="2197284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6BCFAFB-02CA-4BD5-89BF-B4A0E1435F52}" type="slidenum">
              <a:rPr lang="en-GB"/>
              <a:pPr>
                <a:defRPr/>
              </a:pPr>
              <a:t>4</a:t>
            </a:fld>
            <a:endParaRPr lang="en-GB"/>
          </a:p>
        </p:txBody>
      </p:sp>
      <p:sp>
        <p:nvSpPr>
          <p:cNvPr id="37891" name="Rectangle 1"/>
          <p:cNvSpPr>
            <a:spLocks noGrp="1" noChangeArrowheads="1"/>
          </p:cNvSpPr>
          <p:nvPr>
            <p:ph type="title" idx="4294967295"/>
          </p:nvPr>
        </p:nvSpPr>
        <p:spPr>
          <a:xfrm>
            <a:off x="419100" y="2209800"/>
            <a:ext cx="8229600" cy="926405"/>
          </a:xfrm>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dirty="0" smtClean="0"/>
              <a:t>K</a:t>
            </a:r>
            <a:r>
              <a:rPr lang="id-ID" sz="2600" dirty="0" smtClean="0"/>
              <a:t>arena k</a:t>
            </a:r>
            <a:r>
              <a:rPr lang="en-GB" sz="2600" dirty="0" err="1" smtClean="0"/>
              <a:t>emajuan</a:t>
            </a:r>
            <a:r>
              <a:rPr lang="en-GB" sz="2600" dirty="0" smtClean="0"/>
              <a:t> </a:t>
            </a:r>
            <a:r>
              <a:rPr lang="en-GB" sz="2600" dirty="0" err="1" smtClean="0"/>
              <a:t>pesat</a:t>
            </a:r>
            <a:r>
              <a:rPr lang="en-GB" sz="2600" dirty="0" smtClean="0"/>
              <a:t> </a:t>
            </a:r>
            <a:r>
              <a:rPr lang="en-GB" sz="2600" dirty="0" err="1" smtClean="0"/>
              <a:t>dalam</a:t>
            </a:r>
            <a:r>
              <a:rPr lang="en-GB" sz="2600" dirty="0" smtClean="0"/>
              <a:t> </a:t>
            </a:r>
            <a:r>
              <a:rPr lang="en-GB" sz="2600" dirty="0" err="1" smtClean="0"/>
              <a:t>pengolahan</a:t>
            </a:r>
            <a:r>
              <a:rPr lang="en-GB" sz="2600" dirty="0" smtClean="0"/>
              <a:t> data</a:t>
            </a:r>
            <a:r>
              <a:rPr lang="id-ID" sz="2600" dirty="0" smtClean="0"/>
              <a:t> pada sistem Informasi : merupakan </a:t>
            </a:r>
            <a:r>
              <a:rPr lang="en-GB" sz="2600" dirty="0" err="1" smtClean="0"/>
              <a:t>Fungsi</a:t>
            </a:r>
            <a:r>
              <a:rPr lang="en-GB" sz="2600" dirty="0" smtClean="0"/>
              <a:t> </a:t>
            </a:r>
            <a:r>
              <a:rPr lang="en-GB" sz="2600" dirty="0" err="1"/>
              <a:t>dasar</a:t>
            </a:r>
            <a:r>
              <a:rPr lang="en-GB" sz="2600" dirty="0"/>
              <a:t> </a:t>
            </a:r>
            <a:r>
              <a:rPr lang="en-GB" sz="2600" dirty="0" err="1"/>
              <a:t>Teknologi</a:t>
            </a:r>
            <a:r>
              <a:rPr lang="en-GB" sz="2600" dirty="0"/>
              <a:t> </a:t>
            </a:r>
            <a:r>
              <a:rPr lang="en-GB" sz="2600" dirty="0" err="1"/>
              <a:t>Informasi</a:t>
            </a:r>
            <a:r>
              <a:rPr lang="en-GB" sz="2600" dirty="0"/>
              <a:t>:</a:t>
            </a:r>
            <a:br>
              <a:rPr lang="en-GB" sz="2600" dirty="0"/>
            </a:br>
            <a:endParaRPr lang="en-GB" sz="2600" dirty="0" smtClean="0"/>
          </a:p>
        </p:txBody>
      </p:sp>
      <p:sp>
        <p:nvSpPr>
          <p:cNvPr id="37892" name="Rectangle 2"/>
          <p:cNvSpPr>
            <a:spLocks noGrp="1" noChangeArrowheads="1"/>
          </p:cNvSpPr>
          <p:nvPr>
            <p:ph type="body" idx="4294967295"/>
          </p:nvPr>
        </p:nvSpPr>
        <p:spPr>
          <a:xfrm>
            <a:off x="602974" y="2819400"/>
            <a:ext cx="8229600" cy="3398837"/>
          </a:xfrm>
        </p:spPr>
        <p:txBody>
          <a:bodyPr/>
          <a:lstStyle/>
          <a:p>
            <a:pPr marL="493713" indent="-493713">
              <a:lnSpc>
                <a:spcPct val="100000"/>
              </a:lnSpc>
              <a:buFont typeface="Constantia" pitchFamily="18" charset="0"/>
              <a:buAutoNum type="arabicPeriod"/>
              <a:tabLst>
                <a:tab pos="1133475" algn="l"/>
                <a:tab pos="2047875" algn="l"/>
                <a:tab pos="2962275" algn="l"/>
                <a:tab pos="3876675" algn="l"/>
                <a:tab pos="4791075" algn="l"/>
                <a:tab pos="5705475" algn="l"/>
                <a:tab pos="6619875" algn="l"/>
                <a:tab pos="7534275" algn="l"/>
                <a:tab pos="8448675" algn="l"/>
                <a:tab pos="9363075" algn="l"/>
                <a:tab pos="10277475" algn="l"/>
              </a:tabLst>
            </a:pPr>
            <a:r>
              <a:rPr lang="en-GB" sz="2800" dirty="0" smtClean="0"/>
              <a:t>Capturing</a:t>
            </a:r>
          </a:p>
          <a:p>
            <a:pPr marL="493713" indent="-493713">
              <a:lnSpc>
                <a:spcPct val="100000"/>
              </a:lnSpc>
              <a:buFont typeface="Constantia" pitchFamily="18" charset="0"/>
              <a:buAutoNum type="arabicPeriod"/>
              <a:tabLst>
                <a:tab pos="1133475" algn="l"/>
                <a:tab pos="2047875" algn="l"/>
                <a:tab pos="2962275" algn="l"/>
                <a:tab pos="3876675" algn="l"/>
                <a:tab pos="4791075" algn="l"/>
                <a:tab pos="5705475" algn="l"/>
                <a:tab pos="6619875" algn="l"/>
                <a:tab pos="7534275" algn="l"/>
                <a:tab pos="8448675" algn="l"/>
                <a:tab pos="9363075" algn="l"/>
                <a:tab pos="10277475" algn="l"/>
              </a:tabLst>
            </a:pPr>
            <a:r>
              <a:rPr lang="en-GB" sz="2800" dirty="0" smtClean="0"/>
              <a:t>Transmitting</a:t>
            </a:r>
          </a:p>
          <a:p>
            <a:pPr marL="493713" indent="-493713">
              <a:lnSpc>
                <a:spcPct val="100000"/>
              </a:lnSpc>
              <a:buFont typeface="Constantia" pitchFamily="18" charset="0"/>
              <a:buAutoNum type="arabicPeriod"/>
              <a:tabLst>
                <a:tab pos="1133475" algn="l"/>
                <a:tab pos="2047875" algn="l"/>
                <a:tab pos="2962275" algn="l"/>
                <a:tab pos="3876675" algn="l"/>
                <a:tab pos="4791075" algn="l"/>
                <a:tab pos="5705475" algn="l"/>
                <a:tab pos="6619875" algn="l"/>
                <a:tab pos="7534275" algn="l"/>
                <a:tab pos="8448675" algn="l"/>
                <a:tab pos="9363075" algn="l"/>
                <a:tab pos="10277475" algn="l"/>
              </a:tabLst>
            </a:pPr>
            <a:r>
              <a:rPr lang="en-GB" sz="2800" dirty="0" err="1" smtClean="0"/>
              <a:t>Stroring</a:t>
            </a:r>
            <a:endParaRPr lang="en-GB" sz="2800" dirty="0" smtClean="0"/>
          </a:p>
          <a:p>
            <a:pPr marL="493713" indent="-493713">
              <a:lnSpc>
                <a:spcPct val="100000"/>
              </a:lnSpc>
              <a:buFont typeface="Constantia" pitchFamily="18" charset="0"/>
              <a:buAutoNum type="arabicPeriod"/>
              <a:tabLst>
                <a:tab pos="1133475" algn="l"/>
                <a:tab pos="2047875" algn="l"/>
                <a:tab pos="2962275" algn="l"/>
                <a:tab pos="3876675" algn="l"/>
                <a:tab pos="4791075" algn="l"/>
                <a:tab pos="5705475" algn="l"/>
                <a:tab pos="6619875" algn="l"/>
                <a:tab pos="7534275" algn="l"/>
                <a:tab pos="8448675" algn="l"/>
                <a:tab pos="9363075" algn="l"/>
                <a:tab pos="10277475" algn="l"/>
              </a:tabLst>
            </a:pPr>
            <a:r>
              <a:rPr lang="en-GB" sz="2800" dirty="0" smtClean="0"/>
              <a:t>Retrieving</a:t>
            </a:r>
          </a:p>
          <a:p>
            <a:pPr marL="493713" indent="-493713">
              <a:lnSpc>
                <a:spcPct val="100000"/>
              </a:lnSpc>
              <a:buFont typeface="Constantia" pitchFamily="18" charset="0"/>
              <a:buAutoNum type="arabicPeriod"/>
              <a:tabLst>
                <a:tab pos="1133475" algn="l"/>
                <a:tab pos="2047875" algn="l"/>
                <a:tab pos="2962275" algn="l"/>
                <a:tab pos="3876675" algn="l"/>
                <a:tab pos="4791075" algn="l"/>
                <a:tab pos="5705475" algn="l"/>
                <a:tab pos="6619875" algn="l"/>
                <a:tab pos="7534275" algn="l"/>
                <a:tab pos="8448675" algn="l"/>
                <a:tab pos="9363075" algn="l"/>
                <a:tab pos="10277475" algn="l"/>
              </a:tabLst>
            </a:pPr>
            <a:r>
              <a:rPr lang="en-GB" sz="2800" dirty="0" smtClean="0"/>
              <a:t>Manipulating</a:t>
            </a:r>
          </a:p>
          <a:p>
            <a:pPr marL="493713" indent="-493713">
              <a:lnSpc>
                <a:spcPct val="100000"/>
              </a:lnSpc>
              <a:buFont typeface="Constantia" pitchFamily="18" charset="0"/>
              <a:buAutoNum type="arabicPeriod"/>
              <a:tabLst>
                <a:tab pos="1133475" algn="l"/>
                <a:tab pos="2047875" algn="l"/>
                <a:tab pos="2962275" algn="l"/>
                <a:tab pos="3876675" algn="l"/>
                <a:tab pos="4791075" algn="l"/>
                <a:tab pos="5705475" algn="l"/>
                <a:tab pos="6619875" algn="l"/>
                <a:tab pos="7534275" algn="l"/>
                <a:tab pos="8448675" algn="l"/>
                <a:tab pos="9363075" algn="l"/>
                <a:tab pos="10277475" algn="l"/>
              </a:tabLst>
            </a:pPr>
            <a:r>
              <a:rPr lang="en-GB" sz="2800" dirty="0" smtClean="0"/>
              <a:t>Displaying data</a:t>
            </a:r>
          </a:p>
        </p:txBody>
      </p:sp>
      <p:sp>
        <p:nvSpPr>
          <p:cNvPr id="2" name="Rectangle 1"/>
          <p:cNvSpPr/>
          <p:nvPr/>
        </p:nvSpPr>
        <p:spPr>
          <a:xfrm>
            <a:off x="228600" y="762000"/>
            <a:ext cx="8610600" cy="1077218"/>
          </a:xfrm>
          <a:prstGeom prst="rect">
            <a:avLst/>
          </a:prstGeom>
        </p:spPr>
        <p:txBody>
          <a:bodyPr wrap="square">
            <a:spAutoFit/>
          </a:bodyPr>
          <a:lstStyle/>
          <a:p>
            <a:pPr algn="ctr"/>
            <a:r>
              <a:rPr lang="id-ID" sz="3200" b="1" dirty="0">
                <a:solidFill>
                  <a:srgbClr val="0070C0"/>
                </a:solidFill>
                <a:latin typeface="Comic Sans MS" pitchFamily="66" charset="0"/>
              </a:rPr>
              <a:t>Why are information systems so Important to organization and society</a:t>
            </a:r>
          </a:p>
        </p:txBody>
      </p:sp>
    </p:spTree>
    <p:extLst>
      <p:ext uri="{BB962C8B-B14F-4D97-AF65-F5344CB8AC3E}">
        <p14:creationId xmlns:p14="http://schemas.microsoft.com/office/powerpoint/2010/main" val="7547263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609600"/>
            <a:ext cx="8229600" cy="808038"/>
          </a:xfrm>
        </p:spPr>
        <p:txBody>
          <a:bodyPr/>
          <a:lstStyle/>
          <a:p>
            <a:pPr eaLnBrk="1" hangingPunct="1"/>
            <a:r>
              <a:rPr lang="en-US" b="1" dirty="0" smtClean="0">
                <a:solidFill>
                  <a:srgbClr val="FF0000"/>
                </a:solidFill>
              </a:rPr>
              <a:t>Hybrid</a:t>
            </a:r>
          </a:p>
        </p:txBody>
      </p:sp>
      <p:sp>
        <p:nvSpPr>
          <p:cNvPr id="19459" name="Rectangle 3"/>
          <p:cNvSpPr>
            <a:spLocks noGrp="1" noChangeArrowheads="1"/>
          </p:cNvSpPr>
          <p:nvPr>
            <p:ph type="body" idx="1"/>
          </p:nvPr>
        </p:nvSpPr>
        <p:spPr/>
        <p:txBody>
          <a:bodyPr/>
          <a:lstStyle/>
          <a:p>
            <a:pPr eaLnBrk="1" hangingPunct="1"/>
            <a:r>
              <a:rPr lang="en-US" smtClean="0"/>
              <a:t>Menggabungkan keuntungan jaringan client/server dan peer-to-peer</a:t>
            </a:r>
          </a:p>
          <a:p>
            <a:pPr eaLnBrk="1" hangingPunct="1"/>
            <a:r>
              <a:rPr lang="en-US" smtClean="0"/>
              <a:t>User dapat mengakses sumber daya yang di-share oleh jaringan peer-to-peer, dan secara bersamaan dapat menggunakan sumber daya yang disediakan oleh server</a:t>
            </a:r>
          </a:p>
        </p:txBody>
      </p:sp>
    </p:spTree>
    <p:extLst>
      <p:ext uri="{BB962C8B-B14F-4D97-AF65-F5344CB8AC3E}">
        <p14:creationId xmlns:p14="http://schemas.microsoft.com/office/powerpoint/2010/main" val="2052412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dirty="0"/>
          </a:p>
        </p:txBody>
      </p:sp>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4" y="1447800"/>
            <a:ext cx="8365435" cy="469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457200" y="609600"/>
            <a:ext cx="8229600" cy="808038"/>
          </a:xfrm>
        </p:spPr>
        <p:txBody>
          <a:bodyPr/>
          <a:lstStyle/>
          <a:p>
            <a:pPr eaLnBrk="1" hangingPunct="1"/>
            <a:r>
              <a:rPr lang="en-US" b="1" dirty="0" smtClean="0">
                <a:solidFill>
                  <a:srgbClr val="FF0000"/>
                </a:solidFill>
              </a:rPr>
              <a:t>Hybrid</a:t>
            </a:r>
          </a:p>
        </p:txBody>
      </p:sp>
    </p:spTree>
    <p:extLst>
      <p:ext uri="{BB962C8B-B14F-4D97-AF65-F5344CB8AC3E}">
        <p14:creationId xmlns:p14="http://schemas.microsoft.com/office/powerpoint/2010/main" val="1045446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553450" cy="56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272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0"/>
            <a:ext cx="8229600" cy="655638"/>
          </a:xfrm>
        </p:spPr>
        <p:txBody>
          <a:bodyPr/>
          <a:lstStyle/>
          <a:p>
            <a:pPr eaLnBrk="1" hangingPunct="1"/>
            <a:r>
              <a:rPr lang="en-US" b="1" dirty="0" err="1" smtClean="0">
                <a:solidFill>
                  <a:srgbClr val="FF0000"/>
                </a:solidFill>
              </a:rPr>
              <a:t>Perangkat</a:t>
            </a:r>
            <a:r>
              <a:rPr lang="en-US" b="1" dirty="0" smtClean="0">
                <a:solidFill>
                  <a:srgbClr val="FF0000"/>
                </a:solidFill>
              </a:rPr>
              <a:t> </a:t>
            </a:r>
            <a:r>
              <a:rPr lang="en-US" b="1" dirty="0" err="1" smtClean="0">
                <a:solidFill>
                  <a:srgbClr val="FF0000"/>
                </a:solidFill>
              </a:rPr>
              <a:t>Jaringan</a:t>
            </a:r>
            <a:endParaRPr lang="en-US" b="1" dirty="0" smtClean="0">
              <a:solidFill>
                <a:srgbClr val="FF0000"/>
              </a:solidFill>
            </a:endParaRPr>
          </a:p>
        </p:txBody>
      </p:sp>
      <p:sp>
        <p:nvSpPr>
          <p:cNvPr id="20483" name="Rectangle 3"/>
          <p:cNvSpPr>
            <a:spLocks noGrp="1" noChangeArrowheads="1"/>
          </p:cNvSpPr>
          <p:nvPr>
            <p:ph type="body" idx="1"/>
          </p:nvPr>
        </p:nvSpPr>
        <p:spPr/>
        <p:txBody>
          <a:bodyPr/>
          <a:lstStyle/>
          <a:p>
            <a:pPr eaLnBrk="1" hangingPunct="1"/>
            <a:r>
              <a:rPr lang="en-US" sz="2800" smtClean="0"/>
              <a:t>Alat pemroses (PC, printer, IP phone, laptop, PDA, mobile phone, dll) = </a:t>
            </a:r>
            <a:r>
              <a:rPr lang="en-US" sz="2800" b="1" smtClean="0"/>
              <a:t>host</a:t>
            </a:r>
          </a:p>
          <a:p>
            <a:pPr eaLnBrk="1" hangingPunct="1"/>
            <a:r>
              <a:rPr lang="en-US" sz="2800" smtClean="0"/>
              <a:t>Network Interface Card</a:t>
            </a:r>
          </a:p>
          <a:p>
            <a:pPr eaLnBrk="1" hangingPunct="1"/>
            <a:r>
              <a:rPr lang="en-US" sz="2800" smtClean="0"/>
              <a:t>Media Transmisi </a:t>
            </a:r>
          </a:p>
          <a:p>
            <a:pPr lvl="1" eaLnBrk="1" hangingPunct="1"/>
            <a:r>
              <a:rPr lang="en-US" sz="2400" smtClean="0"/>
              <a:t>Kabel - wired: twisted pair, coaxial dan fibre optic</a:t>
            </a:r>
          </a:p>
          <a:p>
            <a:pPr lvl="1" eaLnBrk="1" hangingPunct="1"/>
            <a:r>
              <a:rPr lang="en-US" sz="2400" smtClean="0"/>
              <a:t>Wireless: antena, microwave, broadcast radio, infrared, dan bluetooth</a:t>
            </a:r>
          </a:p>
          <a:p>
            <a:pPr eaLnBrk="1" hangingPunct="1"/>
            <a:r>
              <a:rPr lang="en-US" sz="2800" smtClean="0"/>
              <a:t>Repeater, Hub, Bridge, Switch, Router dan Gateways = </a:t>
            </a:r>
            <a:r>
              <a:rPr lang="en-US" sz="2800" b="1" smtClean="0"/>
              <a:t>node</a:t>
            </a:r>
            <a:endParaRPr lang="en-US" sz="2800" smtClean="0"/>
          </a:p>
        </p:txBody>
      </p:sp>
    </p:spTree>
    <p:extLst>
      <p:ext uri="{BB962C8B-B14F-4D97-AF65-F5344CB8AC3E}">
        <p14:creationId xmlns:p14="http://schemas.microsoft.com/office/powerpoint/2010/main" val="3434908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533400"/>
            <a:ext cx="8229600" cy="960438"/>
          </a:xfrm>
        </p:spPr>
        <p:txBody>
          <a:bodyPr/>
          <a:lstStyle/>
          <a:p>
            <a:pPr eaLnBrk="1" hangingPunct="1"/>
            <a:r>
              <a:rPr lang="en-US" b="1" dirty="0" err="1" smtClean="0">
                <a:solidFill>
                  <a:srgbClr val="FF0000"/>
                </a:solidFill>
              </a:rPr>
              <a:t>Arsitektur</a:t>
            </a:r>
            <a:r>
              <a:rPr lang="en-US" b="1" dirty="0" smtClean="0">
                <a:solidFill>
                  <a:srgbClr val="FF0000"/>
                </a:solidFill>
              </a:rPr>
              <a:t> </a:t>
            </a:r>
            <a:r>
              <a:rPr lang="en-US" b="1" dirty="0" err="1" smtClean="0">
                <a:solidFill>
                  <a:srgbClr val="FF0000"/>
                </a:solidFill>
              </a:rPr>
              <a:t>Protokol</a:t>
            </a:r>
            <a:endParaRPr lang="en-US" b="1" dirty="0" smtClean="0">
              <a:solidFill>
                <a:srgbClr val="FF0000"/>
              </a:solidFill>
            </a:endParaRPr>
          </a:p>
        </p:txBody>
      </p:sp>
      <p:sp>
        <p:nvSpPr>
          <p:cNvPr id="21507" name="Rectangle 3"/>
          <p:cNvSpPr>
            <a:spLocks noGrp="1" noChangeArrowheads="1"/>
          </p:cNvSpPr>
          <p:nvPr>
            <p:ph type="body" idx="1"/>
          </p:nvPr>
        </p:nvSpPr>
        <p:spPr/>
        <p:txBody>
          <a:bodyPr/>
          <a:lstStyle/>
          <a:p>
            <a:pPr eaLnBrk="1" hangingPunct="1">
              <a:lnSpc>
                <a:spcPct val="80000"/>
              </a:lnSpc>
            </a:pPr>
            <a:r>
              <a:rPr lang="en-US" sz="2400" smtClean="0"/>
              <a:t>Perangkat lunak dari jaringan komunikasi data</a:t>
            </a:r>
          </a:p>
          <a:p>
            <a:pPr eaLnBrk="1" hangingPunct="1">
              <a:lnSpc>
                <a:spcPct val="80000"/>
              </a:lnSpc>
            </a:pPr>
            <a:r>
              <a:rPr lang="en-US" sz="2400" smtClean="0"/>
              <a:t>Terdiri dari layer, protokol dan interface</a:t>
            </a:r>
          </a:p>
          <a:p>
            <a:pPr lvl="1" eaLnBrk="1" hangingPunct="1">
              <a:lnSpc>
                <a:spcPct val="80000"/>
              </a:lnSpc>
            </a:pPr>
            <a:r>
              <a:rPr lang="en-US" sz="2000" smtClean="0"/>
              <a:t>Jaringan diorganisasikan menjadi sejumlah level (</a:t>
            </a:r>
            <a:r>
              <a:rPr lang="en-US" sz="2000" b="1" smtClean="0"/>
              <a:t>layer</a:t>
            </a:r>
            <a:r>
              <a:rPr lang="en-US" sz="2000" smtClean="0"/>
              <a:t>) untuk mengurangi kerumitannya</a:t>
            </a:r>
          </a:p>
          <a:p>
            <a:pPr lvl="1" eaLnBrk="1" hangingPunct="1">
              <a:lnSpc>
                <a:spcPct val="80000"/>
              </a:lnSpc>
            </a:pPr>
            <a:r>
              <a:rPr lang="en-US" sz="2000" smtClean="0"/>
              <a:t>Setiap layer dibuat berdasarkan layer dibawahnya</a:t>
            </a:r>
          </a:p>
          <a:p>
            <a:pPr lvl="1" eaLnBrk="1" hangingPunct="1">
              <a:lnSpc>
                <a:spcPct val="80000"/>
              </a:lnSpc>
            </a:pPr>
            <a:r>
              <a:rPr lang="en-US" sz="2000" smtClean="0"/>
              <a:t>Antar layer terdapat sebuah </a:t>
            </a:r>
            <a:r>
              <a:rPr lang="en-US" sz="2000" b="1" smtClean="0"/>
              <a:t>interface</a:t>
            </a:r>
            <a:r>
              <a:rPr lang="en-US" sz="2000" smtClean="0"/>
              <a:t> yang menentukan operasi dan </a:t>
            </a:r>
            <a:r>
              <a:rPr lang="en-US" sz="2000" b="1" smtClean="0"/>
              <a:t>layanan</a:t>
            </a:r>
            <a:r>
              <a:rPr lang="en-US" sz="2000" smtClean="0"/>
              <a:t> yang diberikan layer terbawah untuk layer diatasnya</a:t>
            </a:r>
          </a:p>
          <a:p>
            <a:pPr lvl="1" eaLnBrk="1" hangingPunct="1">
              <a:lnSpc>
                <a:spcPct val="80000"/>
              </a:lnSpc>
            </a:pPr>
            <a:r>
              <a:rPr lang="en-US" sz="2000" smtClean="0"/>
              <a:t>Layer pada level yang sama di dua host yang berbeda dapat saling berkomunikasi dengan mengikuti sejumlah aturan dan ketetapan yang disebut sebagai </a:t>
            </a:r>
            <a:r>
              <a:rPr lang="en-US" sz="2000" b="1" smtClean="0"/>
              <a:t>protokol</a:t>
            </a:r>
            <a:r>
              <a:rPr lang="en-US" sz="2000" smtClean="0"/>
              <a:t>.</a:t>
            </a:r>
          </a:p>
          <a:p>
            <a:pPr eaLnBrk="1" hangingPunct="1">
              <a:lnSpc>
                <a:spcPct val="80000"/>
              </a:lnSpc>
            </a:pPr>
            <a:r>
              <a:rPr lang="en-US" sz="2400" smtClean="0"/>
              <a:t>Dua model:</a:t>
            </a:r>
          </a:p>
          <a:p>
            <a:pPr lvl="1" eaLnBrk="1" hangingPunct="1">
              <a:lnSpc>
                <a:spcPct val="80000"/>
              </a:lnSpc>
            </a:pPr>
            <a:r>
              <a:rPr lang="en-US" sz="2000" smtClean="0"/>
              <a:t>OSI (hanya sebuah konsep)</a:t>
            </a:r>
          </a:p>
          <a:p>
            <a:pPr lvl="1" eaLnBrk="1" hangingPunct="1">
              <a:lnSpc>
                <a:spcPct val="80000"/>
              </a:lnSpc>
            </a:pPr>
            <a:r>
              <a:rPr lang="en-US" sz="2000" smtClean="0"/>
              <a:t>TCP/IP (digunakan secara komersial)</a:t>
            </a:r>
          </a:p>
        </p:txBody>
      </p:sp>
    </p:spTree>
    <p:extLst>
      <p:ext uri="{BB962C8B-B14F-4D97-AF65-F5344CB8AC3E}">
        <p14:creationId xmlns:p14="http://schemas.microsoft.com/office/powerpoint/2010/main" val="3902230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457200" y="609600"/>
            <a:ext cx="8229600" cy="808038"/>
          </a:xfrm>
        </p:spPr>
        <p:txBody>
          <a:bodyPr/>
          <a:lstStyle/>
          <a:p>
            <a:pPr eaLnBrk="1" hangingPunct="1"/>
            <a:r>
              <a:rPr lang="en-US" sz="4000" b="1" dirty="0" err="1" smtClean="0">
                <a:solidFill>
                  <a:srgbClr val="FF0000"/>
                </a:solidFill>
              </a:rPr>
              <a:t>Hubungan</a:t>
            </a:r>
            <a:r>
              <a:rPr lang="en-US" sz="4000" b="1" dirty="0" smtClean="0">
                <a:solidFill>
                  <a:srgbClr val="FF0000"/>
                </a:solidFill>
              </a:rPr>
              <a:t> </a:t>
            </a:r>
            <a:r>
              <a:rPr lang="en-US" sz="4000" b="1" dirty="0" err="1" smtClean="0">
                <a:solidFill>
                  <a:srgbClr val="FF0000"/>
                </a:solidFill>
              </a:rPr>
              <a:t>antara</a:t>
            </a:r>
            <a:r>
              <a:rPr lang="en-US" sz="4000" b="1" dirty="0" smtClean="0">
                <a:solidFill>
                  <a:srgbClr val="FF0000"/>
                </a:solidFill>
              </a:rPr>
              <a:t> Layer </a:t>
            </a:r>
            <a:r>
              <a:rPr lang="en-US" sz="4000" b="1" dirty="0" err="1" smtClean="0">
                <a:solidFill>
                  <a:srgbClr val="FF0000"/>
                </a:solidFill>
              </a:rPr>
              <a:t>dan</a:t>
            </a:r>
            <a:r>
              <a:rPr lang="en-US" sz="4000" b="1" dirty="0" smtClean="0">
                <a:solidFill>
                  <a:srgbClr val="FF0000"/>
                </a:solidFill>
              </a:rPr>
              <a:t> </a:t>
            </a:r>
            <a:r>
              <a:rPr lang="en-US" sz="4000" b="1" dirty="0" err="1" smtClean="0">
                <a:solidFill>
                  <a:srgbClr val="FF0000"/>
                </a:solidFill>
              </a:rPr>
              <a:t>Layanan</a:t>
            </a:r>
            <a:endParaRPr lang="en-US" sz="4000" b="1" dirty="0" smtClean="0">
              <a:solidFill>
                <a:srgbClr val="FF0000"/>
              </a:solidFill>
            </a:endParaRPr>
          </a:p>
        </p:txBody>
      </p:sp>
      <p:sp>
        <p:nvSpPr>
          <p:cNvPr id="22531" name="Rectangle 5"/>
          <p:cNvSpPr>
            <a:spLocks noChangeArrowheads="1"/>
          </p:cNvSpPr>
          <p:nvPr/>
        </p:nvSpPr>
        <p:spPr bwMode="auto">
          <a:xfrm>
            <a:off x="2362200" y="5791200"/>
            <a:ext cx="4876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Media Fisik</a:t>
            </a:r>
          </a:p>
        </p:txBody>
      </p:sp>
      <p:sp>
        <p:nvSpPr>
          <p:cNvPr id="22532" name="Line 6"/>
          <p:cNvSpPr>
            <a:spLocks noChangeShapeType="1"/>
          </p:cNvSpPr>
          <p:nvPr/>
        </p:nvSpPr>
        <p:spPr bwMode="auto">
          <a:xfrm>
            <a:off x="2971800" y="5410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33" name="Rectangle 7"/>
          <p:cNvSpPr>
            <a:spLocks noChangeArrowheads="1"/>
          </p:cNvSpPr>
          <p:nvPr/>
        </p:nvSpPr>
        <p:spPr bwMode="auto">
          <a:xfrm>
            <a:off x="2286000" y="5029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1</a:t>
            </a:r>
          </a:p>
        </p:txBody>
      </p:sp>
      <p:sp>
        <p:nvSpPr>
          <p:cNvPr id="22534" name="Line 8"/>
          <p:cNvSpPr>
            <a:spLocks noChangeShapeType="1"/>
          </p:cNvSpPr>
          <p:nvPr/>
        </p:nvSpPr>
        <p:spPr bwMode="auto">
          <a:xfrm>
            <a:off x="6553200" y="5410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35" name="Rectangle 9"/>
          <p:cNvSpPr>
            <a:spLocks noChangeArrowheads="1"/>
          </p:cNvSpPr>
          <p:nvPr/>
        </p:nvSpPr>
        <p:spPr bwMode="auto">
          <a:xfrm>
            <a:off x="5867400" y="5029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1</a:t>
            </a:r>
          </a:p>
        </p:txBody>
      </p:sp>
      <p:sp>
        <p:nvSpPr>
          <p:cNvPr id="22536" name="Line 10"/>
          <p:cNvSpPr>
            <a:spLocks noChangeShapeType="1"/>
          </p:cNvSpPr>
          <p:nvPr/>
        </p:nvSpPr>
        <p:spPr bwMode="auto">
          <a:xfrm>
            <a:off x="2971800" y="4648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37" name="Rectangle 11"/>
          <p:cNvSpPr>
            <a:spLocks noChangeArrowheads="1"/>
          </p:cNvSpPr>
          <p:nvPr/>
        </p:nvSpPr>
        <p:spPr bwMode="auto">
          <a:xfrm>
            <a:off x="2286000" y="4267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2</a:t>
            </a:r>
          </a:p>
        </p:txBody>
      </p:sp>
      <p:sp>
        <p:nvSpPr>
          <p:cNvPr id="22538" name="Line 12"/>
          <p:cNvSpPr>
            <a:spLocks noChangeShapeType="1"/>
          </p:cNvSpPr>
          <p:nvPr/>
        </p:nvSpPr>
        <p:spPr bwMode="auto">
          <a:xfrm>
            <a:off x="6553200" y="4648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39" name="Rectangle 13"/>
          <p:cNvSpPr>
            <a:spLocks noChangeArrowheads="1"/>
          </p:cNvSpPr>
          <p:nvPr/>
        </p:nvSpPr>
        <p:spPr bwMode="auto">
          <a:xfrm>
            <a:off x="5867400" y="4267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2</a:t>
            </a:r>
          </a:p>
        </p:txBody>
      </p:sp>
      <p:sp>
        <p:nvSpPr>
          <p:cNvPr id="22540" name="Line 14"/>
          <p:cNvSpPr>
            <a:spLocks noChangeShapeType="1"/>
          </p:cNvSpPr>
          <p:nvPr/>
        </p:nvSpPr>
        <p:spPr bwMode="auto">
          <a:xfrm>
            <a:off x="2971800" y="3886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41" name="Rectangle 15"/>
          <p:cNvSpPr>
            <a:spLocks noChangeArrowheads="1"/>
          </p:cNvSpPr>
          <p:nvPr/>
        </p:nvSpPr>
        <p:spPr bwMode="auto">
          <a:xfrm>
            <a:off x="2286000" y="3505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3</a:t>
            </a:r>
          </a:p>
        </p:txBody>
      </p:sp>
      <p:sp>
        <p:nvSpPr>
          <p:cNvPr id="22542" name="Line 16"/>
          <p:cNvSpPr>
            <a:spLocks noChangeShapeType="1"/>
          </p:cNvSpPr>
          <p:nvPr/>
        </p:nvSpPr>
        <p:spPr bwMode="auto">
          <a:xfrm>
            <a:off x="6553200" y="3886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43" name="Rectangle 17"/>
          <p:cNvSpPr>
            <a:spLocks noChangeArrowheads="1"/>
          </p:cNvSpPr>
          <p:nvPr/>
        </p:nvSpPr>
        <p:spPr bwMode="auto">
          <a:xfrm>
            <a:off x="5867400" y="3505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3</a:t>
            </a:r>
          </a:p>
        </p:txBody>
      </p:sp>
      <p:sp>
        <p:nvSpPr>
          <p:cNvPr id="22544" name="Line 18"/>
          <p:cNvSpPr>
            <a:spLocks noChangeShapeType="1"/>
          </p:cNvSpPr>
          <p:nvPr/>
        </p:nvSpPr>
        <p:spPr bwMode="auto">
          <a:xfrm>
            <a:off x="2971800" y="3124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45" name="Rectangle 19"/>
          <p:cNvSpPr>
            <a:spLocks noChangeArrowheads="1"/>
          </p:cNvSpPr>
          <p:nvPr/>
        </p:nvSpPr>
        <p:spPr bwMode="auto">
          <a:xfrm>
            <a:off x="2286000" y="2743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4</a:t>
            </a:r>
          </a:p>
        </p:txBody>
      </p:sp>
      <p:sp>
        <p:nvSpPr>
          <p:cNvPr id="22546" name="Line 20"/>
          <p:cNvSpPr>
            <a:spLocks noChangeShapeType="1"/>
          </p:cNvSpPr>
          <p:nvPr/>
        </p:nvSpPr>
        <p:spPr bwMode="auto">
          <a:xfrm>
            <a:off x="6553200" y="3124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47" name="Rectangle 21"/>
          <p:cNvSpPr>
            <a:spLocks noChangeArrowheads="1"/>
          </p:cNvSpPr>
          <p:nvPr/>
        </p:nvSpPr>
        <p:spPr bwMode="auto">
          <a:xfrm>
            <a:off x="5867400" y="2743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4</a:t>
            </a:r>
          </a:p>
        </p:txBody>
      </p:sp>
      <p:sp>
        <p:nvSpPr>
          <p:cNvPr id="22548" name="Line 22"/>
          <p:cNvSpPr>
            <a:spLocks noChangeShapeType="1"/>
          </p:cNvSpPr>
          <p:nvPr/>
        </p:nvSpPr>
        <p:spPr bwMode="auto">
          <a:xfrm>
            <a:off x="2971800" y="2362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49" name="Rectangle 23"/>
          <p:cNvSpPr>
            <a:spLocks noChangeArrowheads="1"/>
          </p:cNvSpPr>
          <p:nvPr/>
        </p:nvSpPr>
        <p:spPr bwMode="auto">
          <a:xfrm>
            <a:off x="2286000" y="1981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5</a:t>
            </a:r>
          </a:p>
        </p:txBody>
      </p:sp>
      <p:sp>
        <p:nvSpPr>
          <p:cNvPr id="22550" name="Line 24"/>
          <p:cNvSpPr>
            <a:spLocks noChangeShapeType="1"/>
          </p:cNvSpPr>
          <p:nvPr/>
        </p:nvSpPr>
        <p:spPr bwMode="auto">
          <a:xfrm>
            <a:off x="6553200" y="2362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51" name="Rectangle 25"/>
          <p:cNvSpPr>
            <a:spLocks noChangeArrowheads="1"/>
          </p:cNvSpPr>
          <p:nvPr/>
        </p:nvSpPr>
        <p:spPr bwMode="auto">
          <a:xfrm>
            <a:off x="5867400" y="19812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Layer 5</a:t>
            </a:r>
          </a:p>
        </p:txBody>
      </p:sp>
      <p:sp>
        <p:nvSpPr>
          <p:cNvPr id="22552" name="Line 26"/>
          <p:cNvSpPr>
            <a:spLocks noChangeShapeType="1"/>
          </p:cNvSpPr>
          <p:nvPr/>
        </p:nvSpPr>
        <p:spPr bwMode="auto">
          <a:xfrm>
            <a:off x="3657600" y="2133600"/>
            <a:ext cx="2209800"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53" name="Text Box 27"/>
          <p:cNvSpPr txBox="1">
            <a:spLocks noChangeArrowheads="1"/>
          </p:cNvSpPr>
          <p:nvPr/>
        </p:nvSpPr>
        <p:spPr bwMode="auto">
          <a:xfrm>
            <a:off x="3886200" y="17526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Protokol Layer 5</a:t>
            </a:r>
          </a:p>
        </p:txBody>
      </p:sp>
      <p:sp>
        <p:nvSpPr>
          <p:cNvPr id="22554" name="Line 28"/>
          <p:cNvSpPr>
            <a:spLocks noChangeShapeType="1"/>
          </p:cNvSpPr>
          <p:nvPr/>
        </p:nvSpPr>
        <p:spPr bwMode="auto">
          <a:xfrm>
            <a:off x="3657600" y="2895600"/>
            <a:ext cx="2209800"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55" name="Text Box 29"/>
          <p:cNvSpPr txBox="1">
            <a:spLocks noChangeArrowheads="1"/>
          </p:cNvSpPr>
          <p:nvPr/>
        </p:nvSpPr>
        <p:spPr bwMode="auto">
          <a:xfrm>
            <a:off x="3886200" y="25146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Protokol Layer 4</a:t>
            </a:r>
          </a:p>
        </p:txBody>
      </p:sp>
      <p:sp>
        <p:nvSpPr>
          <p:cNvPr id="22556" name="Line 32"/>
          <p:cNvSpPr>
            <a:spLocks noChangeShapeType="1"/>
          </p:cNvSpPr>
          <p:nvPr/>
        </p:nvSpPr>
        <p:spPr bwMode="auto">
          <a:xfrm>
            <a:off x="3657600" y="3657600"/>
            <a:ext cx="2209800"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57" name="Text Box 33"/>
          <p:cNvSpPr txBox="1">
            <a:spLocks noChangeArrowheads="1"/>
          </p:cNvSpPr>
          <p:nvPr/>
        </p:nvSpPr>
        <p:spPr bwMode="auto">
          <a:xfrm>
            <a:off x="3886200" y="32766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Protokol Layer 3</a:t>
            </a:r>
          </a:p>
        </p:txBody>
      </p:sp>
      <p:sp>
        <p:nvSpPr>
          <p:cNvPr id="22558" name="Line 34"/>
          <p:cNvSpPr>
            <a:spLocks noChangeShapeType="1"/>
          </p:cNvSpPr>
          <p:nvPr/>
        </p:nvSpPr>
        <p:spPr bwMode="auto">
          <a:xfrm>
            <a:off x="3657600" y="4419600"/>
            <a:ext cx="2209800"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59" name="Text Box 35"/>
          <p:cNvSpPr txBox="1">
            <a:spLocks noChangeArrowheads="1"/>
          </p:cNvSpPr>
          <p:nvPr/>
        </p:nvSpPr>
        <p:spPr bwMode="auto">
          <a:xfrm>
            <a:off x="3886200" y="40386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Protokol Layer 2</a:t>
            </a:r>
          </a:p>
        </p:txBody>
      </p:sp>
      <p:sp>
        <p:nvSpPr>
          <p:cNvPr id="22560" name="Line 36"/>
          <p:cNvSpPr>
            <a:spLocks noChangeShapeType="1"/>
          </p:cNvSpPr>
          <p:nvPr/>
        </p:nvSpPr>
        <p:spPr bwMode="auto">
          <a:xfrm>
            <a:off x="3657600" y="5181600"/>
            <a:ext cx="2209800"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2561" name="Text Box 37"/>
          <p:cNvSpPr txBox="1">
            <a:spLocks noChangeArrowheads="1"/>
          </p:cNvSpPr>
          <p:nvPr/>
        </p:nvSpPr>
        <p:spPr bwMode="auto">
          <a:xfrm>
            <a:off x="3886200" y="48006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Protokol Layer 1</a:t>
            </a:r>
          </a:p>
        </p:txBody>
      </p:sp>
      <p:sp>
        <p:nvSpPr>
          <p:cNvPr id="22562" name="Text Box 38"/>
          <p:cNvSpPr txBox="1">
            <a:spLocks noChangeArrowheads="1"/>
          </p:cNvSpPr>
          <p:nvPr/>
        </p:nvSpPr>
        <p:spPr bwMode="auto">
          <a:xfrm>
            <a:off x="76200" y="2362200"/>
            <a:ext cx="316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Interface antara layer 4 dan 5</a:t>
            </a:r>
          </a:p>
        </p:txBody>
      </p:sp>
      <p:sp>
        <p:nvSpPr>
          <p:cNvPr id="22563" name="Text Box 39"/>
          <p:cNvSpPr txBox="1">
            <a:spLocks noChangeArrowheads="1"/>
          </p:cNvSpPr>
          <p:nvPr/>
        </p:nvSpPr>
        <p:spPr bwMode="auto">
          <a:xfrm>
            <a:off x="76200" y="3124200"/>
            <a:ext cx="316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Interface antara layer 3 dan 4</a:t>
            </a:r>
          </a:p>
        </p:txBody>
      </p:sp>
      <p:sp>
        <p:nvSpPr>
          <p:cNvPr id="22564" name="Text Box 40"/>
          <p:cNvSpPr txBox="1">
            <a:spLocks noChangeArrowheads="1"/>
          </p:cNvSpPr>
          <p:nvPr/>
        </p:nvSpPr>
        <p:spPr bwMode="auto">
          <a:xfrm>
            <a:off x="76200" y="3900488"/>
            <a:ext cx="316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Interface antara layer 2 dan 3</a:t>
            </a:r>
          </a:p>
        </p:txBody>
      </p:sp>
      <p:sp>
        <p:nvSpPr>
          <p:cNvPr id="22565" name="Text Box 41"/>
          <p:cNvSpPr txBox="1">
            <a:spLocks noChangeArrowheads="1"/>
          </p:cNvSpPr>
          <p:nvPr/>
        </p:nvSpPr>
        <p:spPr bwMode="auto">
          <a:xfrm>
            <a:off x="76200" y="4662488"/>
            <a:ext cx="316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Interface antara layer 1 dan 2</a:t>
            </a:r>
          </a:p>
        </p:txBody>
      </p:sp>
      <p:sp>
        <p:nvSpPr>
          <p:cNvPr id="22566" name="Text Box 42"/>
          <p:cNvSpPr txBox="1">
            <a:spLocks noChangeArrowheads="1"/>
          </p:cNvSpPr>
          <p:nvPr/>
        </p:nvSpPr>
        <p:spPr bwMode="auto">
          <a:xfrm>
            <a:off x="2514600" y="1600200"/>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Host 1</a:t>
            </a:r>
          </a:p>
        </p:txBody>
      </p:sp>
      <p:sp>
        <p:nvSpPr>
          <p:cNvPr id="22567" name="Text Box 43"/>
          <p:cNvSpPr txBox="1">
            <a:spLocks noChangeArrowheads="1"/>
          </p:cNvSpPr>
          <p:nvPr/>
        </p:nvSpPr>
        <p:spPr bwMode="auto">
          <a:xfrm>
            <a:off x="6096000" y="1600200"/>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Host 2</a:t>
            </a:r>
          </a:p>
        </p:txBody>
      </p:sp>
      <p:sp>
        <p:nvSpPr>
          <p:cNvPr id="22568" name="Text Box 44"/>
          <p:cNvSpPr txBox="1">
            <a:spLocks noChangeArrowheads="1"/>
          </p:cNvSpPr>
          <p:nvPr/>
        </p:nvSpPr>
        <p:spPr bwMode="auto">
          <a:xfrm>
            <a:off x="5562600" y="2362200"/>
            <a:ext cx="316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Interface antara layer 4 dan 5</a:t>
            </a:r>
          </a:p>
        </p:txBody>
      </p:sp>
      <p:sp>
        <p:nvSpPr>
          <p:cNvPr id="22569" name="Text Box 45"/>
          <p:cNvSpPr txBox="1">
            <a:spLocks noChangeArrowheads="1"/>
          </p:cNvSpPr>
          <p:nvPr/>
        </p:nvSpPr>
        <p:spPr bwMode="auto">
          <a:xfrm>
            <a:off x="5562600" y="3062288"/>
            <a:ext cx="316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Interface antara layer 3 dan 4</a:t>
            </a:r>
          </a:p>
        </p:txBody>
      </p:sp>
      <p:sp>
        <p:nvSpPr>
          <p:cNvPr id="22570" name="Text Box 46"/>
          <p:cNvSpPr txBox="1">
            <a:spLocks noChangeArrowheads="1"/>
          </p:cNvSpPr>
          <p:nvPr/>
        </p:nvSpPr>
        <p:spPr bwMode="auto">
          <a:xfrm>
            <a:off x="5562600" y="3886200"/>
            <a:ext cx="316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Interface antara layer 2 dan 3</a:t>
            </a:r>
          </a:p>
        </p:txBody>
      </p:sp>
      <p:sp>
        <p:nvSpPr>
          <p:cNvPr id="22571" name="Text Box 47"/>
          <p:cNvSpPr txBox="1">
            <a:spLocks noChangeArrowheads="1"/>
          </p:cNvSpPr>
          <p:nvPr/>
        </p:nvSpPr>
        <p:spPr bwMode="auto">
          <a:xfrm>
            <a:off x="5562600" y="4662488"/>
            <a:ext cx="316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Interface antara layer 1 dan 2</a:t>
            </a:r>
          </a:p>
        </p:txBody>
      </p:sp>
    </p:spTree>
    <p:extLst>
      <p:ext uri="{BB962C8B-B14F-4D97-AF65-F5344CB8AC3E}">
        <p14:creationId xmlns:p14="http://schemas.microsoft.com/office/powerpoint/2010/main" val="2096119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609600"/>
            <a:ext cx="8229600" cy="808038"/>
          </a:xfrm>
        </p:spPr>
        <p:txBody>
          <a:bodyPr/>
          <a:lstStyle/>
          <a:p>
            <a:pPr eaLnBrk="1" hangingPunct="1"/>
            <a:r>
              <a:rPr lang="en-US" b="1" dirty="0" smtClean="0">
                <a:solidFill>
                  <a:srgbClr val="FF0000"/>
                </a:solidFill>
              </a:rPr>
              <a:t>Model OSI</a:t>
            </a:r>
          </a:p>
        </p:txBody>
      </p:sp>
      <p:sp>
        <p:nvSpPr>
          <p:cNvPr id="23555" name="Rectangle 3"/>
          <p:cNvSpPr>
            <a:spLocks noGrp="1" noChangeArrowheads="1"/>
          </p:cNvSpPr>
          <p:nvPr>
            <p:ph type="body" idx="1"/>
          </p:nvPr>
        </p:nvSpPr>
        <p:spPr/>
        <p:txBody>
          <a:bodyPr/>
          <a:lstStyle/>
          <a:p>
            <a:pPr eaLnBrk="1" hangingPunct="1">
              <a:lnSpc>
                <a:spcPct val="80000"/>
              </a:lnSpc>
            </a:pPr>
            <a:r>
              <a:rPr lang="en-US" sz="2800" smtClean="0"/>
              <a:t>Open Source Interconnection</a:t>
            </a:r>
          </a:p>
          <a:p>
            <a:pPr eaLnBrk="1" hangingPunct="1">
              <a:lnSpc>
                <a:spcPct val="80000"/>
              </a:lnSpc>
            </a:pPr>
            <a:r>
              <a:rPr lang="en-US" sz="2800" smtClean="0"/>
              <a:t>Dibuat oleh International Standard Organization untuk memberikan model umum untuk jaringan komunikasi data</a:t>
            </a:r>
          </a:p>
          <a:p>
            <a:pPr eaLnBrk="1" hangingPunct="1">
              <a:lnSpc>
                <a:spcPct val="80000"/>
              </a:lnSpc>
            </a:pPr>
            <a:r>
              <a:rPr lang="en-US" sz="2800" smtClean="0"/>
              <a:t>Terdiri dari 7 layer:</a:t>
            </a:r>
          </a:p>
          <a:p>
            <a:pPr lvl="1" eaLnBrk="1" hangingPunct="1">
              <a:lnSpc>
                <a:spcPct val="80000"/>
              </a:lnSpc>
            </a:pPr>
            <a:r>
              <a:rPr lang="en-US" sz="2400" smtClean="0"/>
              <a:t>Physical layer</a:t>
            </a:r>
          </a:p>
          <a:p>
            <a:pPr lvl="1" eaLnBrk="1" hangingPunct="1">
              <a:lnSpc>
                <a:spcPct val="80000"/>
              </a:lnSpc>
            </a:pPr>
            <a:r>
              <a:rPr lang="en-US" sz="2400" smtClean="0"/>
              <a:t>Data link layer</a:t>
            </a:r>
          </a:p>
          <a:p>
            <a:pPr lvl="1" eaLnBrk="1" hangingPunct="1">
              <a:lnSpc>
                <a:spcPct val="80000"/>
              </a:lnSpc>
            </a:pPr>
            <a:r>
              <a:rPr lang="en-US" sz="2400" smtClean="0"/>
              <a:t>Network layer</a:t>
            </a:r>
          </a:p>
          <a:p>
            <a:pPr lvl="1" eaLnBrk="1" hangingPunct="1">
              <a:lnSpc>
                <a:spcPct val="80000"/>
              </a:lnSpc>
            </a:pPr>
            <a:r>
              <a:rPr lang="en-US" sz="2400" smtClean="0"/>
              <a:t>Transport layer</a:t>
            </a:r>
          </a:p>
          <a:p>
            <a:pPr lvl="1" eaLnBrk="1" hangingPunct="1">
              <a:lnSpc>
                <a:spcPct val="80000"/>
              </a:lnSpc>
            </a:pPr>
            <a:r>
              <a:rPr lang="en-US" sz="2400" smtClean="0"/>
              <a:t>Session layer</a:t>
            </a:r>
          </a:p>
          <a:p>
            <a:pPr lvl="1" eaLnBrk="1" hangingPunct="1">
              <a:lnSpc>
                <a:spcPct val="80000"/>
              </a:lnSpc>
            </a:pPr>
            <a:r>
              <a:rPr lang="en-US" sz="2400" smtClean="0"/>
              <a:t>Presentation layer</a:t>
            </a:r>
          </a:p>
          <a:p>
            <a:pPr lvl="1" eaLnBrk="1" hangingPunct="1">
              <a:lnSpc>
                <a:spcPct val="80000"/>
              </a:lnSpc>
            </a:pPr>
            <a:r>
              <a:rPr lang="en-US" sz="2400" smtClean="0"/>
              <a:t>Application layer</a:t>
            </a:r>
          </a:p>
        </p:txBody>
      </p:sp>
    </p:spTree>
    <p:extLst>
      <p:ext uri="{BB962C8B-B14F-4D97-AF65-F5344CB8AC3E}">
        <p14:creationId xmlns:p14="http://schemas.microsoft.com/office/powerpoint/2010/main" val="2273602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457200" y="762000"/>
            <a:ext cx="8229600" cy="655638"/>
          </a:xfrm>
        </p:spPr>
        <p:txBody>
          <a:bodyPr/>
          <a:lstStyle/>
          <a:p>
            <a:pPr eaLnBrk="1" hangingPunct="1"/>
            <a:r>
              <a:rPr lang="en-US" b="1" dirty="0" smtClean="0">
                <a:solidFill>
                  <a:srgbClr val="FF0000"/>
                </a:solidFill>
              </a:rPr>
              <a:t>Model OSI</a:t>
            </a:r>
          </a:p>
        </p:txBody>
      </p:sp>
      <p:pic>
        <p:nvPicPr>
          <p:cNvPr id="24579" name="Picture 10" descr="The OSI Model">
            <a:hlinkClick r:id="rId2" tooltip="The OSI Model"/>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752600"/>
            <a:ext cx="4972050" cy="4067175"/>
          </a:xfrm>
        </p:spPr>
      </p:pic>
      <p:sp>
        <p:nvSpPr>
          <p:cNvPr id="24580" name="Text Box 12"/>
          <p:cNvSpPr txBox="1">
            <a:spLocks noChangeArrowheads="1"/>
          </p:cNvSpPr>
          <p:nvPr/>
        </p:nvSpPr>
        <p:spPr bwMode="auto">
          <a:xfrm>
            <a:off x="1828800" y="6034088"/>
            <a:ext cx="504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Sumber: </a:t>
            </a:r>
            <a:r>
              <a:rPr lang="en-US">
                <a:hlinkClick r:id="rId4"/>
              </a:rPr>
              <a:t>http://en.wikipedia.org/wiki/OSI_model</a:t>
            </a:r>
            <a:r>
              <a:rPr lang="en-US"/>
              <a:t> </a:t>
            </a:r>
          </a:p>
        </p:txBody>
      </p:sp>
    </p:spTree>
    <p:extLst>
      <p:ext uri="{BB962C8B-B14F-4D97-AF65-F5344CB8AC3E}">
        <p14:creationId xmlns:p14="http://schemas.microsoft.com/office/powerpoint/2010/main" val="782631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457200"/>
            <a:ext cx="8229600" cy="960438"/>
          </a:xfrm>
        </p:spPr>
        <p:txBody>
          <a:bodyPr/>
          <a:lstStyle/>
          <a:p>
            <a:pPr eaLnBrk="1" hangingPunct="1"/>
            <a:r>
              <a:rPr lang="en-US" b="1" dirty="0" smtClean="0">
                <a:solidFill>
                  <a:srgbClr val="FF0000"/>
                </a:solidFill>
              </a:rPr>
              <a:t>Physical Layer</a:t>
            </a:r>
          </a:p>
        </p:txBody>
      </p:sp>
      <p:sp>
        <p:nvSpPr>
          <p:cNvPr id="25603" name="Rectangle 3"/>
          <p:cNvSpPr>
            <a:spLocks noGrp="1" noChangeArrowheads="1"/>
          </p:cNvSpPr>
          <p:nvPr>
            <p:ph type="body" idx="1"/>
          </p:nvPr>
        </p:nvSpPr>
        <p:spPr>
          <a:xfrm>
            <a:off x="457200" y="1600200"/>
            <a:ext cx="8229600" cy="4572000"/>
          </a:xfrm>
        </p:spPr>
        <p:txBody>
          <a:bodyPr/>
          <a:lstStyle/>
          <a:p>
            <a:pPr eaLnBrk="1" hangingPunct="1">
              <a:lnSpc>
                <a:spcPct val="80000"/>
              </a:lnSpc>
            </a:pPr>
            <a:r>
              <a:rPr lang="en-US" sz="2000" smtClean="0"/>
              <a:t>Menangani pengiriman bit-bit data melalui saluran komunikasi</a:t>
            </a:r>
          </a:p>
          <a:p>
            <a:pPr eaLnBrk="1" hangingPunct="1">
              <a:lnSpc>
                <a:spcPct val="80000"/>
              </a:lnSpc>
            </a:pPr>
            <a:r>
              <a:rPr lang="en-US" sz="2000" smtClean="0"/>
              <a:t>Memastikan jika entiti satu mengirimkan bit 1, maka entiti yang lain juga harus menerima bit 1</a:t>
            </a:r>
          </a:p>
          <a:p>
            <a:pPr eaLnBrk="1" hangingPunct="1">
              <a:lnSpc>
                <a:spcPct val="80000"/>
              </a:lnSpc>
            </a:pPr>
            <a:r>
              <a:rPr lang="en-US" sz="2000" smtClean="0"/>
              <a:t>Fungsi utama untuk menentukan</a:t>
            </a:r>
          </a:p>
          <a:p>
            <a:pPr lvl="1" eaLnBrk="1" hangingPunct="1">
              <a:lnSpc>
                <a:spcPct val="80000"/>
              </a:lnSpc>
            </a:pPr>
            <a:r>
              <a:rPr lang="en-US" sz="1800" smtClean="0"/>
              <a:t>berapa volt untuk bit 1 dan 0</a:t>
            </a:r>
          </a:p>
          <a:p>
            <a:pPr lvl="1" eaLnBrk="1" hangingPunct="1">
              <a:lnSpc>
                <a:spcPct val="80000"/>
              </a:lnSpc>
            </a:pPr>
            <a:r>
              <a:rPr lang="en-US" sz="1800" smtClean="0"/>
              <a:t>berapa nanoseconds bit dapat bertahan di saluran komunikasi</a:t>
            </a:r>
          </a:p>
          <a:p>
            <a:pPr lvl="1" eaLnBrk="1" hangingPunct="1">
              <a:lnSpc>
                <a:spcPct val="80000"/>
              </a:lnSpc>
            </a:pPr>
            <a:r>
              <a:rPr lang="en-US" sz="1800" smtClean="0"/>
              <a:t>kapan koneksi awal dibuat dan diputuskan ketika dua entiti selesai melakukan pertukaran data</a:t>
            </a:r>
          </a:p>
          <a:p>
            <a:pPr lvl="1" eaLnBrk="1" hangingPunct="1">
              <a:lnSpc>
                <a:spcPct val="80000"/>
              </a:lnSpc>
            </a:pPr>
            <a:r>
              <a:rPr lang="en-US" sz="1800" smtClean="0"/>
              <a:t>jumlah pin yang digunakan oleh network connector dan fungsi dari setiap pin</a:t>
            </a:r>
          </a:p>
          <a:p>
            <a:pPr eaLnBrk="1" hangingPunct="1">
              <a:lnSpc>
                <a:spcPct val="80000"/>
              </a:lnSpc>
            </a:pPr>
            <a:r>
              <a:rPr lang="en-US" sz="2000" smtClean="0"/>
              <a:t>Contoh: token ring, IEEE 802.11</a:t>
            </a:r>
          </a:p>
          <a:p>
            <a:pPr eaLnBrk="1" hangingPunct="1">
              <a:lnSpc>
                <a:spcPct val="80000"/>
              </a:lnSpc>
            </a:pPr>
            <a:r>
              <a:rPr lang="en-US" sz="2000" smtClean="0"/>
              <a:t>Perangkat yang beroperasi di layer ini adalah hub, repeater, network adapter/network interface card, dan host bus adapter (digunakan di storage area network)</a:t>
            </a:r>
          </a:p>
        </p:txBody>
      </p:sp>
    </p:spTree>
    <p:extLst>
      <p:ext uri="{BB962C8B-B14F-4D97-AF65-F5344CB8AC3E}">
        <p14:creationId xmlns:p14="http://schemas.microsoft.com/office/powerpoint/2010/main" val="3239205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09600"/>
            <a:ext cx="8229600" cy="808038"/>
          </a:xfrm>
        </p:spPr>
        <p:txBody>
          <a:bodyPr/>
          <a:lstStyle/>
          <a:p>
            <a:pPr eaLnBrk="1" hangingPunct="1"/>
            <a:r>
              <a:rPr lang="en-US" b="1" dirty="0" smtClean="0">
                <a:solidFill>
                  <a:srgbClr val="FF0000"/>
                </a:solidFill>
              </a:rPr>
              <a:t>Data Link Layer</a:t>
            </a:r>
          </a:p>
        </p:txBody>
      </p:sp>
      <p:sp>
        <p:nvSpPr>
          <p:cNvPr id="26627" name="Rectangle 3"/>
          <p:cNvSpPr>
            <a:spLocks noGrp="1" noChangeArrowheads="1"/>
          </p:cNvSpPr>
          <p:nvPr>
            <p:ph type="body" idx="1"/>
          </p:nvPr>
        </p:nvSpPr>
        <p:spPr>
          <a:xfrm>
            <a:off x="457200" y="1600200"/>
            <a:ext cx="8229600" cy="5029200"/>
          </a:xfrm>
        </p:spPr>
        <p:txBody>
          <a:bodyPr/>
          <a:lstStyle/>
          <a:p>
            <a:pPr eaLnBrk="1" hangingPunct="1">
              <a:lnSpc>
                <a:spcPct val="80000"/>
              </a:lnSpc>
            </a:pPr>
            <a:r>
              <a:rPr lang="en-US" sz="2800" smtClean="0"/>
              <a:t>Menyediakan prosedur pengiriman data antar jaringan</a:t>
            </a:r>
          </a:p>
          <a:p>
            <a:pPr eaLnBrk="1" hangingPunct="1">
              <a:lnSpc>
                <a:spcPct val="80000"/>
              </a:lnSpc>
            </a:pPr>
            <a:r>
              <a:rPr lang="en-US" sz="2800" smtClean="0"/>
              <a:t>Mendeteksi dan mengkoreksi error yang mungkin terjadi di physical layer</a:t>
            </a:r>
          </a:p>
          <a:p>
            <a:pPr eaLnBrk="1" hangingPunct="1">
              <a:lnSpc>
                <a:spcPct val="80000"/>
              </a:lnSpc>
            </a:pPr>
            <a:r>
              <a:rPr lang="en-US" sz="2800" smtClean="0"/>
              <a:t>Memiliki address secara fisik yang sudah di-kode-kan secara langsung ke network card pada saat pembuatan card tersebut (disebut </a:t>
            </a:r>
            <a:r>
              <a:rPr lang="en-US" sz="2800" b="1" smtClean="0"/>
              <a:t>MAC Address</a:t>
            </a:r>
            <a:r>
              <a:rPr lang="en-US" sz="2800" smtClean="0"/>
              <a:t>)</a:t>
            </a:r>
          </a:p>
          <a:p>
            <a:pPr eaLnBrk="1" hangingPunct="1">
              <a:lnSpc>
                <a:spcPct val="80000"/>
              </a:lnSpc>
            </a:pPr>
            <a:r>
              <a:rPr lang="en-US" sz="2800" smtClean="0"/>
              <a:t>Contoh: Ethernet, HDLC, Aloha, IEEE 802 LAN, FDDI </a:t>
            </a:r>
          </a:p>
          <a:p>
            <a:pPr eaLnBrk="1" hangingPunct="1">
              <a:lnSpc>
                <a:spcPct val="80000"/>
              </a:lnSpc>
            </a:pPr>
            <a:r>
              <a:rPr lang="en-US" sz="2800" smtClean="0"/>
              <a:t>Perangkat yang beroperasi di layer ini adalah bridge dan layer-2 switch </a:t>
            </a:r>
          </a:p>
        </p:txBody>
      </p:sp>
    </p:spTree>
    <p:extLst>
      <p:ext uri="{BB962C8B-B14F-4D97-AF65-F5344CB8AC3E}">
        <p14:creationId xmlns:p14="http://schemas.microsoft.com/office/powerpoint/2010/main" val="4068809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1066800"/>
            <a:ext cx="8610600" cy="1143000"/>
          </a:xfrm>
        </p:spPr>
        <p:txBody>
          <a:bodyPr/>
          <a:lstStyle/>
          <a:p>
            <a:r>
              <a:rPr lang="en-US" sz="3600" b="1" dirty="0">
                <a:solidFill>
                  <a:srgbClr val="0070C0"/>
                </a:solidFill>
                <a:latin typeface="Comic Sans MS" pitchFamily="66" charset="0"/>
              </a:rPr>
              <a:t>MENGAPA BISNIS MEMBUTUHKAN TEKNOLOGI INFORMASI</a:t>
            </a:r>
          </a:p>
        </p:txBody>
      </p:sp>
      <p:sp>
        <p:nvSpPr>
          <p:cNvPr id="10243" name="Rectangle 3"/>
          <p:cNvSpPr>
            <a:spLocks noGrp="1" noChangeArrowheads="1"/>
          </p:cNvSpPr>
          <p:nvPr>
            <p:ph type="body" idx="1"/>
          </p:nvPr>
        </p:nvSpPr>
        <p:spPr>
          <a:xfrm>
            <a:off x="381000" y="2819399"/>
            <a:ext cx="8229600" cy="2971801"/>
          </a:xfrm>
        </p:spPr>
        <p:txBody>
          <a:bodyPr/>
          <a:lstStyle/>
          <a:p>
            <a:pPr>
              <a:lnSpc>
                <a:spcPct val="90000"/>
              </a:lnSpc>
            </a:pPr>
            <a:r>
              <a:rPr lang="en-US" dirty="0" err="1">
                <a:latin typeface="Comic Sans MS" pitchFamily="66" charset="0"/>
              </a:rPr>
              <a:t>Pendukung</a:t>
            </a:r>
            <a:r>
              <a:rPr lang="en-US" dirty="0">
                <a:latin typeface="Comic Sans MS" pitchFamily="66" charset="0"/>
              </a:rPr>
              <a:t> </a:t>
            </a:r>
            <a:r>
              <a:rPr lang="en-US" dirty="0" err="1">
                <a:latin typeface="Comic Sans MS" pitchFamily="66" charset="0"/>
              </a:rPr>
              <a:t>Operasional</a:t>
            </a:r>
            <a:r>
              <a:rPr lang="en-US" dirty="0">
                <a:latin typeface="Comic Sans MS" pitchFamily="66" charset="0"/>
              </a:rPr>
              <a:t> </a:t>
            </a:r>
            <a:r>
              <a:rPr lang="en-US" dirty="0" err="1">
                <a:latin typeface="Comic Sans MS" pitchFamily="66" charset="0"/>
              </a:rPr>
              <a:t>Bisnis</a:t>
            </a:r>
            <a:endParaRPr lang="en-US" dirty="0">
              <a:latin typeface="Comic Sans MS" pitchFamily="66" charset="0"/>
            </a:endParaRPr>
          </a:p>
          <a:p>
            <a:pPr>
              <a:lnSpc>
                <a:spcPct val="90000"/>
              </a:lnSpc>
            </a:pPr>
            <a:r>
              <a:rPr lang="en-US" dirty="0" err="1" smtClean="0">
                <a:latin typeface="Comic Sans MS" pitchFamily="66" charset="0"/>
              </a:rPr>
              <a:t>Pendukung</a:t>
            </a:r>
            <a:r>
              <a:rPr lang="en-US" dirty="0" smtClean="0">
                <a:latin typeface="Comic Sans MS" pitchFamily="66" charset="0"/>
              </a:rPr>
              <a:t> </a:t>
            </a:r>
            <a:r>
              <a:rPr lang="en-US" dirty="0" err="1">
                <a:latin typeface="Comic Sans MS" pitchFamily="66" charset="0"/>
              </a:rPr>
              <a:t>Pengambilan</a:t>
            </a:r>
            <a:r>
              <a:rPr lang="en-US" dirty="0">
                <a:latin typeface="Comic Sans MS" pitchFamily="66" charset="0"/>
              </a:rPr>
              <a:t> </a:t>
            </a:r>
            <a:r>
              <a:rPr lang="en-US" dirty="0" err="1">
                <a:latin typeface="Comic Sans MS" pitchFamily="66" charset="0"/>
              </a:rPr>
              <a:t>Keputusan</a:t>
            </a:r>
            <a:r>
              <a:rPr lang="en-US" dirty="0">
                <a:latin typeface="Comic Sans MS" pitchFamily="66" charset="0"/>
              </a:rPr>
              <a:t> </a:t>
            </a:r>
            <a:r>
              <a:rPr lang="en-US" dirty="0" err="1">
                <a:latin typeface="Comic Sans MS" pitchFamily="66" charset="0"/>
              </a:rPr>
              <a:t>Manajerial</a:t>
            </a:r>
            <a:endParaRPr lang="en-US" dirty="0">
              <a:latin typeface="Comic Sans MS" pitchFamily="66" charset="0"/>
            </a:endParaRPr>
          </a:p>
          <a:p>
            <a:pPr>
              <a:lnSpc>
                <a:spcPct val="90000"/>
              </a:lnSpc>
            </a:pPr>
            <a:r>
              <a:rPr lang="en-US" dirty="0" err="1" smtClean="0">
                <a:latin typeface="Comic Sans MS" pitchFamily="66" charset="0"/>
              </a:rPr>
              <a:t>Pendukung</a:t>
            </a:r>
            <a:r>
              <a:rPr lang="en-US" dirty="0" smtClean="0">
                <a:latin typeface="Comic Sans MS" pitchFamily="66" charset="0"/>
              </a:rPr>
              <a:t> </a:t>
            </a:r>
            <a:r>
              <a:rPr lang="en-US" dirty="0" err="1">
                <a:latin typeface="Comic Sans MS" pitchFamily="66" charset="0"/>
              </a:rPr>
              <a:t>Strategi</a:t>
            </a:r>
            <a:r>
              <a:rPr lang="en-US" dirty="0">
                <a:latin typeface="Comic Sans MS" pitchFamily="66" charset="0"/>
              </a:rPr>
              <a:t> </a:t>
            </a:r>
            <a:r>
              <a:rPr lang="en-US" dirty="0" err="1">
                <a:latin typeface="Comic Sans MS" pitchFamily="66" charset="0"/>
              </a:rPr>
              <a:t>Keunggulan</a:t>
            </a:r>
            <a:r>
              <a:rPr lang="en-US" dirty="0">
                <a:latin typeface="Comic Sans MS" pitchFamily="66" charset="0"/>
              </a:rPr>
              <a:t> </a:t>
            </a:r>
            <a:r>
              <a:rPr lang="en-US" dirty="0" err="1">
                <a:latin typeface="Comic Sans MS" pitchFamily="66" charset="0"/>
              </a:rPr>
              <a:t>Kompetitif</a:t>
            </a:r>
            <a:endParaRPr lang="en-US" dirty="0">
              <a:latin typeface="Comic Sans MS" pitchFamily="66" charset="0"/>
            </a:endParaRPr>
          </a:p>
        </p:txBody>
      </p:sp>
    </p:spTree>
    <p:extLst>
      <p:ext uri="{BB962C8B-B14F-4D97-AF65-F5344CB8AC3E}">
        <p14:creationId xmlns:p14="http://schemas.microsoft.com/office/powerpoint/2010/main" val="50899908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57200"/>
            <a:ext cx="8229600" cy="960438"/>
          </a:xfrm>
        </p:spPr>
        <p:txBody>
          <a:bodyPr/>
          <a:lstStyle/>
          <a:p>
            <a:pPr eaLnBrk="1" hangingPunct="1"/>
            <a:r>
              <a:rPr lang="en-US" b="1" dirty="0" smtClean="0">
                <a:solidFill>
                  <a:srgbClr val="FF0000"/>
                </a:solidFill>
              </a:rPr>
              <a:t>Network Layer</a:t>
            </a:r>
          </a:p>
        </p:txBody>
      </p:sp>
      <p:sp>
        <p:nvSpPr>
          <p:cNvPr id="27651" name="Rectangle 3"/>
          <p:cNvSpPr>
            <a:spLocks noGrp="1" noChangeArrowheads="1"/>
          </p:cNvSpPr>
          <p:nvPr>
            <p:ph type="body" idx="1"/>
          </p:nvPr>
        </p:nvSpPr>
        <p:spPr/>
        <p:txBody>
          <a:bodyPr/>
          <a:lstStyle/>
          <a:p>
            <a:pPr eaLnBrk="1" hangingPunct="1">
              <a:lnSpc>
                <a:spcPct val="80000"/>
              </a:lnSpc>
            </a:pPr>
            <a:r>
              <a:rPr lang="en-US" sz="2000" smtClean="0"/>
              <a:t>Menentukan prosedur pengiriman data sekuensial dengan berbagai macam ukuran, dari sumber ke tujuan, melalui satu atau beberapa jaringan, dengan tetap mempertahankan Quality of Service (QoS) yang diminta oleh transport layer</a:t>
            </a:r>
          </a:p>
          <a:p>
            <a:pPr eaLnBrk="1" hangingPunct="1">
              <a:lnSpc>
                <a:spcPct val="80000"/>
              </a:lnSpc>
            </a:pPr>
            <a:r>
              <a:rPr lang="en-US" sz="2000" smtClean="0"/>
              <a:t>Fungsi:</a:t>
            </a:r>
          </a:p>
          <a:p>
            <a:pPr lvl="1" eaLnBrk="1" hangingPunct="1">
              <a:lnSpc>
                <a:spcPct val="80000"/>
              </a:lnSpc>
            </a:pPr>
            <a:r>
              <a:rPr lang="en-US" sz="1800" smtClean="0"/>
              <a:t>Routing: menentukan jalur pengiriman dari sumber ke tujuan, bisa statik (menggunakan tabel statik yang cocok untuk jaringan yang jarang sekali berubah) atau dinamis (menentukan jalur baru untuk setiap data yang dikirimkan)</a:t>
            </a:r>
          </a:p>
          <a:p>
            <a:pPr lvl="1" eaLnBrk="1" hangingPunct="1">
              <a:lnSpc>
                <a:spcPct val="80000"/>
              </a:lnSpc>
            </a:pPr>
            <a:r>
              <a:rPr lang="en-US" sz="1800" smtClean="0"/>
              <a:t>Pengendalian kongesti (kemacetan pada proses pengiriman data)</a:t>
            </a:r>
          </a:p>
          <a:p>
            <a:pPr lvl="1" eaLnBrk="1" hangingPunct="1">
              <a:lnSpc>
                <a:spcPct val="80000"/>
              </a:lnSpc>
            </a:pPr>
            <a:r>
              <a:rPr lang="en-US" sz="1800" smtClean="0"/>
              <a:t>Mempertahankan QoS (delay, transit time, jitter, dll)</a:t>
            </a:r>
          </a:p>
          <a:p>
            <a:pPr lvl="1" eaLnBrk="1" hangingPunct="1">
              <a:lnSpc>
                <a:spcPct val="80000"/>
              </a:lnSpc>
            </a:pPr>
            <a:r>
              <a:rPr lang="en-US" sz="1800" smtClean="0"/>
              <a:t>Menyediakan interface untuk jaringan-jaringan yang berbeda agar dapat saling berkomunikasi</a:t>
            </a:r>
          </a:p>
          <a:p>
            <a:pPr eaLnBrk="1" hangingPunct="1">
              <a:lnSpc>
                <a:spcPct val="80000"/>
              </a:lnSpc>
            </a:pPr>
            <a:r>
              <a:rPr lang="en-US" sz="2000" smtClean="0"/>
              <a:t>Contoh: Internet Protocol (IP)</a:t>
            </a:r>
          </a:p>
          <a:p>
            <a:pPr eaLnBrk="1" hangingPunct="1">
              <a:lnSpc>
                <a:spcPct val="80000"/>
              </a:lnSpc>
            </a:pPr>
            <a:r>
              <a:rPr lang="en-US" sz="2000" smtClean="0"/>
              <a:t>Perangkat yang beroperasi di layer ini adalah router dan layer-3 switch</a:t>
            </a:r>
          </a:p>
        </p:txBody>
      </p:sp>
    </p:spTree>
    <p:extLst>
      <p:ext uri="{BB962C8B-B14F-4D97-AF65-F5344CB8AC3E}">
        <p14:creationId xmlns:p14="http://schemas.microsoft.com/office/powerpoint/2010/main" val="35602003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381000"/>
            <a:ext cx="8229600" cy="1143000"/>
          </a:xfrm>
        </p:spPr>
        <p:txBody>
          <a:bodyPr/>
          <a:lstStyle/>
          <a:p>
            <a:pPr eaLnBrk="1" hangingPunct="1"/>
            <a:r>
              <a:rPr lang="en-US" b="1" dirty="0" smtClean="0">
                <a:solidFill>
                  <a:srgbClr val="FF0000"/>
                </a:solidFill>
              </a:rPr>
              <a:t>Transport Layer</a:t>
            </a:r>
          </a:p>
        </p:txBody>
      </p:sp>
      <p:sp>
        <p:nvSpPr>
          <p:cNvPr id="28675" name="Rectangle 3"/>
          <p:cNvSpPr>
            <a:spLocks noGrp="1" noChangeArrowheads="1"/>
          </p:cNvSpPr>
          <p:nvPr>
            <p:ph type="body" idx="1"/>
          </p:nvPr>
        </p:nvSpPr>
        <p:spPr>
          <a:xfrm>
            <a:off x="457200" y="1600200"/>
            <a:ext cx="8229600" cy="4800600"/>
          </a:xfrm>
        </p:spPr>
        <p:txBody>
          <a:bodyPr/>
          <a:lstStyle/>
          <a:p>
            <a:pPr eaLnBrk="1" hangingPunct="1">
              <a:lnSpc>
                <a:spcPct val="80000"/>
              </a:lnSpc>
            </a:pPr>
            <a:r>
              <a:rPr lang="en-US" sz="2400" smtClean="0"/>
              <a:t>Menerima data dari layer diatasnya, memecah data menjadi unit-unit yang lebih kecil (sering disebut </a:t>
            </a:r>
            <a:r>
              <a:rPr lang="en-US" sz="2400" b="1" smtClean="0"/>
              <a:t>packet</a:t>
            </a:r>
            <a:r>
              <a:rPr lang="en-US" sz="2400" smtClean="0"/>
              <a:t>), meneruskannya ke network layer dan memastikan semua packets tiba di ujung penerima tanpa ada error</a:t>
            </a:r>
          </a:p>
          <a:p>
            <a:pPr eaLnBrk="1" hangingPunct="1">
              <a:lnSpc>
                <a:spcPct val="80000"/>
              </a:lnSpc>
            </a:pPr>
            <a:r>
              <a:rPr lang="en-US" sz="2400" smtClean="0"/>
              <a:t>Layer ini harus melakukan proses diatas secara efisien dan memastikan layer diatas tidak terpengaruh terhadap perubahan teknologi hardware</a:t>
            </a:r>
          </a:p>
          <a:p>
            <a:pPr eaLnBrk="1" hangingPunct="1">
              <a:lnSpc>
                <a:spcPct val="80000"/>
              </a:lnSpc>
            </a:pPr>
            <a:r>
              <a:rPr lang="en-US" sz="2400" smtClean="0"/>
              <a:t>Fungsi:</a:t>
            </a:r>
          </a:p>
          <a:p>
            <a:pPr lvl="1" eaLnBrk="1" hangingPunct="1">
              <a:lnSpc>
                <a:spcPct val="80000"/>
              </a:lnSpc>
            </a:pPr>
            <a:r>
              <a:rPr lang="en-US" sz="2000" smtClean="0"/>
              <a:t>Flow control</a:t>
            </a:r>
          </a:p>
          <a:p>
            <a:pPr lvl="1" eaLnBrk="1" hangingPunct="1">
              <a:lnSpc>
                <a:spcPct val="80000"/>
              </a:lnSpc>
            </a:pPr>
            <a:r>
              <a:rPr lang="en-US" sz="2000" smtClean="0"/>
              <a:t>Segmentation/desegmentation</a:t>
            </a:r>
          </a:p>
          <a:p>
            <a:pPr lvl="1" eaLnBrk="1" hangingPunct="1">
              <a:lnSpc>
                <a:spcPct val="80000"/>
              </a:lnSpc>
            </a:pPr>
            <a:r>
              <a:rPr lang="en-US" sz="2000" smtClean="0"/>
              <a:t>Error control</a:t>
            </a:r>
          </a:p>
          <a:p>
            <a:pPr eaLnBrk="1" hangingPunct="1">
              <a:lnSpc>
                <a:spcPct val="80000"/>
              </a:lnSpc>
            </a:pPr>
            <a:r>
              <a:rPr lang="en-US" sz="2400" smtClean="0"/>
              <a:t>Contoh: Transmission Control Protocol (TCP), User Datagram Protocol (UDP), Stream Control Transmission Protocol (SCTP)</a:t>
            </a:r>
          </a:p>
        </p:txBody>
      </p:sp>
    </p:spTree>
    <p:extLst>
      <p:ext uri="{BB962C8B-B14F-4D97-AF65-F5344CB8AC3E}">
        <p14:creationId xmlns:p14="http://schemas.microsoft.com/office/powerpoint/2010/main" val="368606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57200"/>
            <a:ext cx="8229600" cy="960438"/>
          </a:xfrm>
        </p:spPr>
        <p:txBody>
          <a:bodyPr/>
          <a:lstStyle/>
          <a:p>
            <a:pPr eaLnBrk="1" hangingPunct="1"/>
            <a:r>
              <a:rPr lang="en-US" b="1" dirty="0" smtClean="0">
                <a:solidFill>
                  <a:srgbClr val="FF0000"/>
                </a:solidFill>
              </a:rPr>
              <a:t>Session Layer</a:t>
            </a:r>
          </a:p>
        </p:txBody>
      </p:sp>
      <p:sp>
        <p:nvSpPr>
          <p:cNvPr id="29699" name="Rectangle 3"/>
          <p:cNvSpPr>
            <a:spLocks noGrp="1" noChangeArrowheads="1"/>
          </p:cNvSpPr>
          <p:nvPr>
            <p:ph type="body" idx="1"/>
          </p:nvPr>
        </p:nvSpPr>
        <p:spPr/>
        <p:txBody>
          <a:bodyPr/>
          <a:lstStyle/>
          <a:p>
            <a:pPr eaLnBrk="1" hangingPunct="1">
              <a:lnSpc>
                <a:spcPct val="90000"/>
              </a:lnSpc>
            </a:pPr>
            <a:r>
              <a:rPr lang="en-US" sz="2800" smtClean="0"/>
              <a:t>Mengijinkan user-user yang menggunakan mesin yang berbeda untuk membuat dialog (session) diantara mereka</a:t>
            </a:r>
          </a:p>
          <a:p>
            <a:pPr eaLnBrk="1" hangingPunct="1">
              <a:lnSpc>
                <a:spcPct val="90000"/>
              </a:lnSpc>
            </a:pPr>
            <a:r>
              <a:rPr lang="en-US" sz="2800" smtClean="0"/>
              <a:t>Fungsi:</a:t>
            </a:r>
          </a:p>
          <a:p>
            <a:pPr lvl="1" eaLnBrk="1" hangingPunct="1">
              <a:lnSpc>
                <a:spcPct val="90000"/>
              </a:lnSpc>
            </a:pPr>
            <a:r>
              <a:rPr lang="en-US" sz="2400" smtClean="0"/>
              <a:t>Pengendalian dialog: memantau giliran pengiriman</a:t>
            </a:r>
          </a:p>
          <a:p>
            <a:pPr lvl="1" eaLnBrk="1" hangingPunct="1">
              <a:lnSpc>
                <a:spcPct val="90000"/>
              </a:lnSpc>
            </a:pPr>
            <a:r>
              <a:rPr lang="en-US" sz="2400" smtClean="0"/>
              <a:t>Pengelolaan token: mencegah dua pihak untuk melakukan operasi yang sangat kritis dan penting secara bersamaan</a:t>
            </a:r>
          </a:p>
          <a:p>
            <a:pPr lvl="1" eaLnBrk="1" hangingPunct="1">
              <a:lnSpc>
                <a:spcPct val="90000"/>
              </a:lnSpc>
            </a:pPr>
            <a:r>
              <a:rPr lang="en-US" sz="2400" smtClean="0"/>
              <a:t>Sinkronisasi: menandai bagian data yang belum terkirim sesaat crash pengiriman terjadi, sehingga pengiriman bisa dilanjutkan tepat ke bagian tersebut</a:t>
            </a:r>
          </a:p>
        </p:txBody>
      </p:sp>
    </p:spTree>
    <p:extLst>
      <p:ext uri="{BB962C8B-B14F-4D97-AF65-F5344CB8AC3E}">
        <p14:creationId xmlns:p14="http://schemas.microsoft.com/office/powerpoint/2010/main" val="547391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09600"/>
            <a:ext cx="8229600" cy="808038"/>
          </a:xfrm>
        </p:spPr>
        <p:txBody>
          <a:bodyPr/>
          <a:lstStyle/>
          <a:p>
            <a:pPr eaLnBrk="1" hangingPunct="1"/>
            <a:r>
              <a:rPr lang="en-US" b="1" dirty="0" smtClean="0">
                <a:solidFill>
                  <a:srgbClr val="FF0000"/>
                </a:solidFill>
              </a:rPr>
              <a:t>Presentation Layer</a:t>
            </a:r>
          </a:p>
        </p:txBody>
      </p:sp>
      <p:sp>
        <p:nvSpPr>
          <p:cNvPr id="30723" name="Rectangle 3"/>
          <p:cNvSpPr>
            <a:spLocks noGrp="1" noChangeArrowheads="1"/>
          </p:cNvSpPr>
          <p:nvPr>
            <p:ph type="body" idx="1"/>
          </p:nvPr>
        </p:nvSpPr>
        <p:spPr/>
        <p:txBody>
          <a:bodyPr/>
          <a:lstStyle/>
          <a:p>
            <a:pPr eaLnBrk="1" hangingPunct="1"/>
            <a:r>
              <a:rPr lang="en-US" smtClean="0"/>
              <a:t>Mengatur tentang syntax dan semantics dari data yang dikirimkan</a:t>
            </a:r>
          </a:p>
          <a:p>
            <a:pPr eaLnBrk="1" hangingPunct="1"/>
            <a:r>
              <a:rPr lang="en-US" smtClean="0"/>
              <a:t>Manipulasi data seperti MIME encoding, kompresi, dan enkripsi dilakukan di layer ini</a:t>
            </a:r>
          </a:p>
        </p:txBody>
      </p:sp>
    </p:spTree>
    <p:extLst>
      <p:ext uri="{BB962C8B-B14F-4D97-AF65-F5344CB8AC3E}">
        <p14:creationId xmlns:p14="http://schemas.microsoft.com/office/powerpoint/2010/main" val="1482958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09600"/>
            <a:ext cx="8229600" cy="808038"/>
          </a:xfrm>
        </p:spPr>
        <p:txBody>
          <a:bodyPr/>
          <a:lstStyle/>
          <a:p>
            <a:pPr eaLnBrk="1" hangingPunct="1"/>
            <a:r>
              <a:rPr lang="en-US" b="1" dirty="0" smtClean="0">
                <a:solidFill>
                  <a:srgbClr val="FF0000"/>
                </a:solidFill>
              </a:rPr>
              <a:t>Application Layer</a:t>
            </a:r>
          </a:p>
        </p:txBody>
      </p:sp>
      <p:sp>
        <p:nvSpPr>
          <p:cNvPr id="31747" name="Rectangle 3"/>
          <p:cNvSpPr>
            <a:spLocks noGrp="1" noChangeArrowheads="1"/>
          </p:cNvSpPr>
          <p:nvPr>
            <p:ph type="body" idx="1"/>
          </p:nvPr>
        </p:nvSpPr>
        <p:spPr/>
        <p:txBody>
          <a:bodyPr/>
          <a:lstStyle/>
          <a:p>
            <a:pPr eaLnBrk="1" hangingPunct="1">
              <a:lnSpc>
                <a:spcPct val="90000"/>
              </a:lnSpc>
            </a:pPr>
            <a:r>
              <a:rPr lang="en-US" smtClean="0"/>
              <a:t>Sangat dekat dengan user</a:t>
            </a:r>
          </a:p>
          <a:p>
            <a:pPr eaLnBrk="1" hangingPunct="1">
              <a:lnSpc>
                <a:spcPct val="90000"/>
              </a:lnSpc>
            </a:pPr>
            <a:r>
              <a:rPr lang="en-US" smtClean="0"/>
              <a:t>Menyediakan user interface ke jaringan melalui aplikasi</a:t>
            </a:r>
          </a:p>
          <a:p>
            <a:pPr eaLnBrk="1" hangingPunct="1">
              <a:lnSpc>
                <a:spcPct val="90000"/>
              </a:lnSpc>
            </a:pPr>
            <a:r>
              <a:rPr lang="en-US" smtClean="0"/>
              <a:t>Contoh protokol aplikasi yang banyak digunakan: hypertext transfer protocol (HTTP) yang digunakan di world wide web, file transfer protocol (FTP) untuk pengiriman file antar komputer, simple mail transfer protocol (SMTP) untuk email</a:t>
            </a:r>
          </a:p>
        </p:txBody>
      </p:sp>
    </p:spTree>
    <p:extLst>
      <p:ext uri="{BB962C8B-B14F-4D97-AF65-F5344CB8AC3E}">
        <p14:creationId xmlns:p14="http://schemas.microsoft.com/office/powerpoint/2010/main" val="9138485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533400"/>
            <a:ext cx="8229600" cy="884238"/>
          </a:xfrm>
        </p:spPr>
        <p:txBody>
          <a:bodyPr/>
          <a:lstStyle/>
          <a:p>
            <a:pPr eaLnBrk="1" hangingPunct="1"/>
            <a:r>
              <a:rPr lang="en-US" b="1" smtClean="0">
                <a:solidFill>
                  <a:srgbClr val="FF0000"/>
                </a:solidFill>
              </a:rPr>
              <a:t>Model TCP/IP</a:t>
            </a:r>
          </a:p>
        </p:txBody>
      </p:sp>
      <p:sp>
        <p:nvSpPr>
          <p:cNvPr id="32771" name="Rectangle 3"/>
          <p:cNvSpPr>
            <a:spLocks noGrp="1" noChangeArrowheads="1"/>
          </p:cNvSpPr>
          <p:nvPr>
            <p:ph type="body" idx="1"/>
          </p:nvPr>
        </p:nvSpPr>
        <p:spPr/>
        <p:txBody>
          <a:bodyPr/>
          <a:lstStyle/>
          <a:p>
            <a:pPr eaLnBrk="1" hangingPunct="1"/>
            <a:r>
              <a:rPr lang="en-US" smtClean="0"/>
              <a:t>Arsitektur protokol yang digunakan oleh Internet dan jaringan komersial lainnya</a:t>
            </a:r>
          </a:p>
          <a:p>
            <a:pPr eaLnBrk="1" hangingPunct="1"/>
            <a:r>
              <a:rPr lang="en-US" smtClean="0"/>
              <a:t>Terdiri dari 4 layer:</a:t>
            </a:r>
          </a:p>
          <a:p>
            <a:pPr lvl="1" eaLnBrk="1" hangingPunct="1"/>
            <a:r>
              <a:rPr lang="en-US" smtClean="0"/>
              <a:t>Data link layer</a:t>
            </a:r>
          </a:p>
          <a:p>
            <a:pPr lvl="1" eaLnBrk="1" hangingPunct="1"/>
            <a:r>
              <a:rPr lang="en-US" smtClean="0"/>
              <a:t>Network layer</a:t>
            </a:r>
          </a:p>
          <a:p>
            <a:pPr lvl="1" eaLnBrk="1" hangingPunct="1"/>
            <a:r>
              <a:rPr lang="en-US" smtClean="0"/>
              <a:t>Transport layer</a:t>
            </a:r>
          </a:p>
          <a:p>
            <a:pPr lvl="1" eaLnBrk="1" hangingPunct="1"/>
            <a:r>
              <a:rPr lang="en-US" smtClean="0"/>
              <a:t>Application layer</a:t>
            </a:r>
          </a:p>
        </p:txBody>
      </p:sp>
    </p:spTree>
    <p:extLst>
      <p:ext uri="{BB962C8B-B14F-4D97-AF65-F5344CB8AC3E}">
        <p14:creationId xmlns:p14="http://schemas.microsoft.com/office/powerpoint/2010/main" val="2312870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457200" y="609600"/>
            <a:ext cx="8229600" cy="808038"/>
          </a:xfrm>
        </p:spPr>
        <p:txBody>
          <a:bodyPr/>
          <a:lstStyle/>
          <a:p>
            <a:pPr eaLnBrk="1" hangingPunct="1"/>
            <a:r>
              <a:rPr lang="en-US" b="1" smtClean="0">
                <a:solidFill>
                  <a:srgbClr val="FF0000"/>
                </a:solidFill>
              </a:rPr>
              <a:t>Data Link Layer</a:t>
            </a:r>
          </a:p>
        </p:txBody>
      </p:sp>
      <p:sp>
        <p:nvSpPr>
          <p:cNvPr id="33795" name="Rectangle 5"/>
          <p:cNvSpPr>
            <a:spLocks noGrp="1" noChangeArrowheads="1"/>
          </p:cNvSpPr>
          <p:nvPr>
            <p:ph type="body" idx="1"/>
          </p:nvPr>
        </p:nvSpPr>
        <p:spPr/>
        <p:txBody>
          <a:bodyPr/>
          <a:lstStyle/>
          <a:p>
            <a:pPr eaLnBrk="1" hangingPunct="1">
              <a:lnSpc>
                <a:spcPct val="90000"/>
              </a:lnSpc>
            </a:pPr>
            <a:r>
              <a:rPr lang="en-US" sz="2800" smtClean="0"/>
              <a:t>Sebenarnya bukan bagian dari TCP/IP suite.</a:t>
            </a:r>
          </a:p>
          <a:p>
            <a:pPr eaLnBrk="1" hangingPunct="1">
              <a:lnSpc>
                <a:spcPct val="90000"/>
              </a:lnSpc>
            </a:pPr>
            <a:r>
              <a:rPr lang="en-US" sz="2800" smtClean="0"/>
              <a:t>Proses pengiriman dan penerimaan packet untuk layer ini dapat dilakukan oleh software device driver dari network card/adapter yang digunakan.</a:t>
            </a:r>
          </a:p>
          <a:p>
            <a:pPr eaLnBrk="1" hangingPunct="1">
              <a:lnSpc>
                <a:spcPct val="90000"/>
              </a:lnSpc>
            </a:pPr>
            <a:r>
              <a:rPr lang="en-US" sz="2800" smtClean="0"/>
              <a:t>Layer ini juga termasuk physical layer, yang terdiri dari komponen fisik seperti hub, repeater, kabel jaringan (UTP, fibre, coaxial), network cards, network connectors (RJ-45, BNC, dll) dan spesifikasi untuk sinyal (level voltase, frekuensi, dll)</a:t>
            </a:r>
          </a:p>
        </p:txBody>
      </p:sp>
    </p:spTree>
    <p:extLst>
      <p:ext uri="{BB962C8B-B14F-4D97-AF65-F5344CB8AC3E}">
        <p14:creationId xmlns:p14="http://schemas.microsoft.com/office/powerpoint/2010/main" val="150855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609600"/>
            <a:ext cx="8229600" cy="808038"/>
          </a:xfrm>
        </p:spPr>
        <p:txBody>
          <a:bodyPr/>
          <a:lstStyle/>
          <a:p>
            <a:pPr eaLnBrk="1" hangingPunct="1"/>
            <a:r>
              <a:rPr lang="en-US" b="1" dirty="0" smtClean="0">
                <a:solidFill>
                  <a:srgbClr val="FF0000"/>
                </a:solidFill>
              </a:rPr>
              <a:t>Network Layer</a:t>
            </a:r>
          </a:p>
        </p:txBody>
      </p:sp>
      <p:sp>
        <p:nvSpPr>
          <p:cNvPr id="34819" name="Rectangle 3"/>
          <p:cNvSpPr>
            <a:spLocks noGrp="1" noChangeArrowheads="1"/>
          </p:cNvSpPr>
          <p:nvPr>
            <p:ph type="body" idx="1"/>
          </p:nvPr>
        </p:nvSpPr>
        <p:spPr/>
        <p:txBody>
          <a:bodyPr/>
          <a:lstStyle/>
          <a:p>
            <a:pPr eaLnBrk="1" hangingPunct="1">
              <a:lnSpc>
                <a:spcPct val="90000"/>
              </a:lnSpc>
            </a:pPr>
            <a:r>
              <a:rPr lang="en-US" sz="2800" dirty="0" err="1" smtClean="0"/>
              <a:t>Awalnya</a:t>
            </a:r>
            <a:r>
              <a:rPr lang="en-US" sz="2800" dirty="0" smtClean="0"/>
              <a:t> network layer </a:t>
            </a:r>
            <a:r>
              <a:rPr lang="en-US" sz="2800" dirty="0" err="1" smtClean="0"/>
              <a:t>ditujukan</a:t>
            </a:r>
            <a:r>
              <a:rPr lang="en-US" sz="2800" dirty="0" smtClean="0"/>
              <a:t> </a:t>
            </a:r>
            <a:r>
              <a:rPr lang="en-US" sz="2800" dirty="0" err="1" smtClean="0"/>
              <a:t>untuk</a:t>
            </a:r>
            <a:r>
              <a:rPr lang="en-US" sz="2800" dirty="0" smtClean="0"/>
              <a:t> </a:t>
            </a:r>
            <a:r>
              <a:rPr lang="en-US" sz="2800" dirty="0" err="1" smtClean="0"/>
              <a:t>mengirimkan</a:t>
            </a:r>
            <a:r>
              <a:rPr lang="en-US" sz="2800" dirty="0" smtClean="0"/>
              <a:t> packet </a:t>
            </a:r>
            <a:r>
              <a:rPr lang="en-US" sz="2800" dirty="0" err="1" smtClean="0"/>
              <a:t>antar</a:t>
            </a:r>
            <a:r>
              <a:rPr lang="en-US" sz="2800" dirty="0" smtClean="0"/>
              <a:t> host di </a:t>
            </a:r>
            <a:r>
              <a:rPr lang="en-US" sz="2800" dirty="0" err="1" smtClean="0"/>
              <a:t>sebuah</a:t>
            </a:r>
            <a:r>
              <a:rPr lang="en-US" sz="2800" dirty="0" smtClean="0"/>
              <a:t> </a:t>
            </a:r>
            <a:r>
              <a:rPr lang="en-US" sz="2800" dirty="0" err="1" smtClean="0"/>
              <a:t>jaringan</a:t>
            </a:r>
            <a:r>
              <a:rPr lang="en-US" sz="2800" dirty="0" smtClean="0"/>
              <a:t>, </a:t>
            </a:r>
            <a:r>
              <a:rPr lang="en-US" sz="2800" dirty="0" err="1" smtClean="0"/>
              <a:t>contoh</a:t>
            </a:r>
            <a:r>
              <a:rPr lang="en-US" sz="2800" dirty="0" smtClean="0"/>
              <a:t> X.25</a:t>
            </a:r>
          </a:p>
          <a:p>
            <a:pPr eaLnBrk="1" hangingPunct="1">
              <a:lnSpc>
                <a:spcPct val="90000"/>
              </a:lnSpc>
            </a:pPr>
            <a:r>
              <a:rPr lang="en-US" sz="2800" dirty="0" err="1" smtClean="0"/>
              <a:t>Pengembangan</a:t>
            </a:r>
            <a:r>
              <a:rPr lang="en-US" sz="2800" dirty="0" smtClean="0"/>
              <a:t> </a:t>
            </a:r>
            <a:r>
              <a:rPr lang="en-US" sz="2800" dirty="0" err="1" smtClean="0"/>
              <a:t>ke</a:t>
            </a:r>
            <a:r>
              <a:rPr lang="en-US" sz="2800" dirty="0" smtClean="0"/>
              <a:t> Internetworking, </a:t>
            </a:r>
            <a:r>
              <a:rPr lang="en-US" sz="2800" dirty="0" err="1" smtClean="0"/>
              <a:t>dimana</a:t>
            </a:r>
            <a:r>
              <a:rPr lang="en-US" sz="2800" dirty="0" smtClean="0"/>
              <a:t> </a:t>
            </a:r>
            <a:r>
              <a:rPr lang="en-US" sz="2800" dirty="0" err="1" smtClean="0"/>
              <a:t>jalur</a:t>
            </a:r>
            <a:r>
              <a:rPr lang="en-US" sz="2800" dirty="0" smtClean="0"/>
              <a:t> </a:t>
            </a:r>
            <a:r>
              <a:rPr lang="en-US" sz="2800" dirty="0" err="1" smtClean="0"/>
              <a:t>pengiriman</a:t>
            </a:r>
            <a:r>
              <a:rPr lang="en-US" sz="2800" dirty="0" smtClean="0"/>
              <a:t> packet </a:t>
            </a:r>
            <a:r>
              <a:rPr lang="en-US" sz="2800" dirty="0" err="1" smtClean="0"/>
              <a:t>dari</a:t>
            </a:r>
            <a:r>
              <a:rPr lang="en-US" sz="2800" dirty="0" smtClean="0"/>
              <a:t> </a:t>
            </a:r>
            <a:r>
              <a:rPr lang="en-US" sz="2800" dirty="0" err="1" smtClean="0"/>
              <a:t>sumber</a:t>
            </a:r>
            <a:r>
              <a:rPr lang="en-US" sz="2800" dirty="0" smtClean="0"/>
              <a:t> </a:t>
            </a:r>
            <a:r>
              <a:rPr lang="en-US" sz="2800" dirty="0" err="1" smtClean="0"/>
              <a:t>ke</a:t>
            </a:r>
            <a:r>
              <a:rPr lang="en-US" sz="2800" dirty="0" smtClean="0"/>
              <a:t> </a:t>
            </a:r>
            <a:r>
              <a:rPr lang="en-US" sz="2800" dirty="0" err="1" smtClean="0"/>
              <a:t>tujuan</a:t>
            </a:r>
            <a:r>
              <a:rPr lang="en-US" sz="2800" dirty="0" smtClean="0"/>
              <a:t> </a:t>
            </a:r>
            <a:r>
              <a:rPr lang="en-US" sz="2800" dirty="0" err="1" smtClean="0"/>
              <a:t>melalui</a:t>
            </a:r>
            <a:r>
              <a:rPr lang="en-US" sz="2800" dirty="0" smtClean="0"/>
              <a:t> </a:t>
            </a:r>
            <a:r>
              <a:rPr lang="en-US" sz="2800" dirty="0" err="1" smtClean="0"/>
              <a:t>jaringan-jaringan</a:t>
            </a:r>
            <a:r>
              <a:rPr lang="en-US" sz="2800" dirty="0" smtClean="0"/>
              <a:t> </a:t>
            </a:r>
            <a:r>
              <a:rPr lang="en-US" sz="2800" dirty="0" err="1" smtClean="0"/>
              <a:t>lainnya</a:t>
            </a:r>
            <a:r>
              <a:rPr lang="en-US" sz="2800" dirty="0" smtClean="0"/>
              <a:t> (routing)</a:t>
            </a:r>
          </a:p>
          <a:p>
            <a:pPr eaLnBrk="1" hangingPunct="1">
              <a:lnSpc>
                <a:spcPct val="90000"/>
              </a:lnSpc>
            </a:pPr>
            <a:r>
              <a:rPr lang="en-US" sz="2800" dirty="0" err="1" smtClean="0"/>
              <a:t>Beberapa</a:t>
            </a:r>
            <a:r>
              <a:rPr lang="en-US" sz="2800" dirty="0" smtClean="0"/>
              <a:t> </a:t>
            </a:r>
            <a:r>
              <a:rPr lang="en-US" sz="2800" dirty="0" err="1" smtClean="0"/>
              <a:t>protokol</a:t>
            </a:r>
            <a:r>
              <a:rPr lang="en-US" sz="2800" dirty="0" smtClean="0"/>
              <a:t> </a:t>
            </a:r>
            <a:r>
              <a:rPr lang="en-US" sz="2800" dirty="0" err="1" smtClean="0"/>
              <a:t>bagian</a:t>
            </a:r>
            <a:r>
              <a:rPr lang="en-US" sz="2800" dirty="0" smtClean="0"/>
              <a:t> </a:t>
            </a:r>
            <a:r>
              <a:rPr lang="en-US" sz="2800" dirty="0" err="1" smtClean="0"/>
              <a:t>dari</a:t>
            </a:r>
            <a:r>
              <a:rPr lang="en-US" sz="2800" dirty="0" smtClean="0"/>
              <a:t> IP </a:t>
            </a:r>
            <a:r>
              <a:rPr lang="en-US" sz="2800" dirty="0" err="1" smtClean="0"/>
              <a:t>yaitu</a:t>
            </a:r>
            <a:r>
              <a:rPr lang="en-US" sz="2800" dirty="0" smtClean="0"/>
              <a:t> ICMP (</a:t>
            </a:r>
            <a:r>
              <a:rPr lang="en-US" sz="2800" dirty="0" err="1" smtClean="0"/>
              <a:t>menyediakan</a:t>
            </a:r>
            <a:r>
              <a:rPr lang="en-US" sz="2800" dirty="0" smtClean="0"/>
              <a:t> </a:t>
            </a:r>
            <a:r>
              <a:rPr lang="en-US" sz="2800" dirty="0" err="1" smtClean="0"/>
              <a:t>informasi</a:t>
            </a:r>
            <a:r>
              <a:rPr lang="en-US" sz="2800" dirty="0" smtClean="0"/>
              <a:t> </a:t>
            </a:r>
            <a:r>
              <a:rPr lang="en-US" sz="2800" dirty="0" err="1" smtClean="0"/>
              <a:t>dianostik</a:t>
            </a:r>
            <a:r>
              <a:rPr lang="en-US" sz="2800" dirty="0" smtClean="0"/>
              <a:t> </a:t>
            </a:r>
            <a:r>
              <a:rPr lang="en-US" sz="2800" dirty="0" err="1" smtClean="0"/>
              <a:t>untuk</a:t>
            </a:r>
            <a:r>
              <a:rPr lang="en-US" sz="2800" dirty="0" smtClean="0"/>
              <a:t> </a:t>
            </a:r>
            <a:r>
              <a:rPr lang="en-US" sz="2800" dirty="0" err="1" smtClean="0"/>
              <a:t>pengiriman</a:t>
            </a:r>
            <a:r>
              <a:rPr lang="en-US" sz="2800" dirty="0" smtClean="0"/>
              <a:t> packet IP), IGMP (</a:t>
            </a:r>
            <a:r>
              <a:rPr lang="en-US" sz="2800" dirty="0" err="1" smtClean="0"/>
              <a:t>mengelola</a:t>
            </a:r>
            <a:r>
              <a:rPr lang="en-US" sz="2800" dirty="0" smtClean="0"/>
              <a:t> data multicast), </a:t>
            </a:r>
            <a:r>
              <a:rPr lang="en-US" sz="2800" dirty="0" err="1" smtClean="0"/>
              <a:t>protokol</a:t>
            </a:r>
            <a:r>
              <a:rPr lang="en-US" sz="2800" dirty="0" smtClean="0"/>
              <a:t> routing </a:t>
            </a:r>
            <a:r>
              <a:rPr lang="en-US" sz="2800" dirty="0" err="1" smtClean="0"/>
              <a:t>seperti</a:t>
            </a:r>
            <a:r>
              <a:rPr lang="en-US" sz="2800" dirty="0" smtClean="0"/>
              <a:t> BGP, OSPF </a:t>
            </a:r>
            <a:r>
              <a:rPr lang="en-US" sz="2800" dirty="0" err="1" smtClean="0"/>
              <a:t>dan</a:t>
            </a:r>
            <a:r>
              <a:rPr lang="en-US" sz="2800" dirty="0" smtClean="0"/>
              <a:t> RIP</a:t>
            </a:r>
          </a:p>
        </p:txBody>
      </p:sp>
    </p:spTree>
    <p:extLst>
      <p:ext uri="{BB962C8B-B14F-4D97-AF65-F5344CB8AC3E}">
        <p14:creationId xmlns:p14="http://schemas.microsoft.com/office/powerpoint/2010/main" val="4205160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685800"/>
            <a:ext cx="8229600" cy="731838"/>
          </a:xfrm>
        </p:spPr>
        <p:txBody>
          <a:bodyPr/>
          <a:lstStyle/>
          <a:p>
            <a:pPr eaLnBrk="1" hangingPunct="1"/>
            <a:r>
              <a:rPr lang="en-US" b="1" dirty="0" smtClean="0">
                <a:solidFill>
                  <a:srgbClr val="FF0000"/>
                </a:solidFill>
              </a:rPr>
              <a:t>Transport Layer</a:t>
            </a:r>
          </a:p>
        </p:txBody>
      </p:sp>
      <p:sp>
        <p:nvSpPr>
          <p:cNvPr id="35843" name="Rectangle 3"/>
          <p:cNvSpPr>
            <a:spLocks noGrp="1" noChangeArrowheads="1"/>
          </p:cNvSpPr>
          <p:nvPr>
            <p:ph type="body" idx="1"/>
          </p:nvPr>
        </p:nvSpPr>
        <p:spPr/>
        <p:txBody>
          <a:bodyPr/>
          <a:lstStyle/>
          <a:p>
            <a:pPr eaLnBrk="1" hangingPunct="1"/>
            <a:r>
              <a:rPr lang="en-US" smtClean="0"/>
              <a:t>Menyediakan layanan pengiriman pesan dari ujung ke ujung yang dapat dikategorikan sebagai:</a:t>
            </a:r>
          </a:p>
          <a:p>
            <a:pPr lvl="1" eaLnBrk="1" hangingPunct="1"/>
            <a:r>
              <a:rPr lang="en-US" smtClean="0"/>
              <a:t>Connection-oriented: TCP (byte-oriented) dan SCTP(stream-oriented)</a:t>
            </a:r>
          </a:p>
          <a:p>
            <a:pPr lvl="1" eaLnBrk="1" hangingPunct="1"/>
            <a:r>
              <a:rPr lang="en-US" smtClean="0"/>
              <a:t>Connectionless: UDP dan RTP (datagram)</a:t>
            </a:r>
          </a:p>
        </p:txBody>
      </p:sp>
    </p:spTree>
    <p:extLst>
      <p:ext uri="{BB962C8B-B14F-4D97-AF65-F5344CB8AC3E}">
        <p14:creationId xmlns:p14="http://schemas.microsoft.com/office/powerpoint/2010/main" val="10131540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685800"/>
            <a:ext cx="8229600" cy="731838"/>
          </a:xfrm>
        </p:spPr>
        <p:txBody>
          <a:bodyPr/>
          <a:lstStyle/>
          <a:p>
            <a:pPr eaLnBrk="1" hangingPunct="1"/>
            <a:r>
              <a:rPr lang="en-US" b="1" dirty="0" smtClean="0">
                <a:solidFill>
                  <a:srgbClr val="FF0000"/>
                </a:solidFill>
              </a:rPr>
              <a:t>Application Layer</a:t>
            </a:r>
          </a:p>
        </p:txBody>
      </p:sp>
      <p:sp>
        <p:nvSpPr>
          <p:cNvPr id="36867" name="Rectangle 3"/>
          <p:cNvSpPr>
            <a:spLocks noGrp="1" noChangeArrowheads="1"/>
          </p:cNvSpPr>
          <p:nvPr>
            <p:ph type="body" idx="1"/>
          </p:nvPr>
        </p:nvSpPr>
        <p:spPr/>
        <p:txBody>
          <a:bodyPr/>
          <a:lstStyle/>
          <a:p>
            <a:pPr eaLnBrk="1" hangingPunct="1">
              <a:lnSpc>
                <a:spcPct val="80000"/>
              </a:lnSpc>
            </a:pPr>
            <a:r>
              <a:rPr lang="en-US" sz="2000" smtClean="0"/>
              <a:t>Layer ini mencakup presentation dan session layer dari model OSI, dimana layanan dari layer-layer tersebut disediakan melalui libraries</a:t>
            </a:r>
          </a:p>
          <a:p>
            <a:pPr eaLnBrk="1" hangingPunct="1">
              <a:lnSpc>
                <a:spcPct val="80000"/>
              </a:lnSpc>
            </a:pPr>
            <a:r>
              <a:rPr lang="en-US" sz="2000" smtClean="0"/>
              <a:t>Data user yang akan dikirimkan melalui jaringan diterima melalui application layer, baru kemudian diteruskan ke layer dibawahnya, yaitu transport layer.</a:t>
            </a:r>
          </a:p>
          <a:p>
            <a:pPr eaLnBrk="1" hangingPunct="1">
              <a:lnSpc>
                <a:spcPct val="80000"/>
              </a:lnSpc>
            </a:pPr>
            <a:r>
              <a:rPr lang="en-US" sz="2000" smtClean="0"/>
              <a:t>Setiap aplikasi yang menggunakan TCP atau UDP, membutuhkan port sebagai identitas aplikasi tersebut. Contoh: port untuk HTTP adalah 80, port untuk FTP adalah 21</a:t>
            </a:r>
          </a:p>
          <a:p>
            <a:pPr eaLnBrk="1" hangingPunct="1">
              <a:lnSpc>
                <a:spcPct val="80000"/>
              </a:lnSpc>
            </a:pPr>
            <a:r>
              <a:rPr lang="en-US" sz="2000" smtClean="0"/>
              <a:t>Port numbers (16 bit) digunakan oleh TCP atau UDP untuk membedakan setiap proses yang menggunakan layanan mereka</a:t>
            </a:r>
          </a:p>
          <a:p>
            <a:pPr lvl="1" eaLnBrk="1" hangingPunct="1">
              <a:lnSpc>
                <a:spcPct val="80000"/>
              </a:lnSpc>
            </a:pPr>
            <a:r>
              <a:rPr lang="en-US" sz="1800" smtClean="0"/>
              <a:t>Well known ports: 0 s/d 1023 dipesan oleh Internet Assigned Number Authority (IANA) </a:t>
            </a:r>
            <a:r>
              <a:rPr lang="en-US" sz="1800" smtClean="0">
                <a:cs typeface="Arial" charset="0"/>
              </a:rPr>
              <a:t>→ tidak bisa digunakan secara bebas</a:t>
            </a:r>
          </a:p>
          <a:p>
            <a:pPr lvl="1" eaLnBrk="1" hangingPunct="1">
              <a:lnSpc>
                <a:spcPct val="80000"/>
              </a:lnSpc>
            </a:pPr>
            <a:r>
              <a:rPr lang="en-US" sz="1800" smtClean="0"/>
              <a:t>Registered ports: 1024 s/d 49151 </a:t>
            </a:r>
            <a:r>
              <a:rPr lang="en-US" sz="1800" smtClean="0">
                <a:cs typeface="Arial" charset="0"/>
              </a:rPr>
              <a:t>→ tidak dikontrol oleh IANA tapi tidak bisa digunakan secara bebas karena sudah direserve oleh sistem komputer</a:t>
            </a:r>
          </a:p>
          <a:p>
            <a:pPr lvl="1" eaLnBrk="1" hangingPunct="1">
              <a:lnSpc>
                <a:spcPct val="80000"/>
              </a:lnSpc>
            </a:pPr>
            <a:r>
              <a:rPr lang="en-US" sz="1800" smtClean="0">
                <a:cs typeface="Arial" charset="0"/>
              </a:rPr>
              <a:t>Dynamic atau private atau ephemeral (short-lived) ports: 49152 s/d 65535 → bisa digunakan user secara bebas</a:t>
            </a:r>
          </a:p>
        </p:txBody>
      </p:sp>
    </p:spTree>
    <p:extLst>
      <p:ext uri="{BB962C8B-B14F-4D97-AF65-F5344CB8AC3E}">
        <p14:creationId xmlns:p14="http://schemas.microsoft.com/office/powerpoint/2010/main" val="171698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685800"/>
            <a:ext cx="8229600" cy="1143000"/>
          </a:xfrm>
        </p:spPr>
        <p:txBody>
          <a:bodyPr/>
          <a:lstStyle/>
          <a:p>
            <a:r>
              <a:rPr lang="en-US" sz="3200" b="1" dirty="0">
                <a:solidFill>
                  <a:srgbClr val="0070C0"/>
                </a:solidFill>
                <a:latin typeface="Comic Sans MS" pitchFamily="66" charset="0"/>
              </a:rPr>
              <a:t>SISTEM INFORMASI PENDUKUNG</a:t>
            </a:r>
            <a:br>
              <a:rPr lang="en-US" sz="3200" b="1" dirty="0">
                <a:solidFill>
                  <a:srgbClr val="0070C0"/>
                </a:solidFill>
                <a:latin typeface="Comic Sans MS" pitchFamily="66" charset="0"/>
              </a:rPr>
            </a:br>
            <a:r>
              <a:rPr lang="en-US" sz="3200" b="1" dirty="0">
                <a:solidFill>
                  <a:srgbClr val="0070C0"/>
                </a:solidFill>
                <a:latin typeface="Comic Sans MS" pitchFamily="66" charset="0"/>
              </a:rPr>
              <a:t>TRANSAKSI PENJUALAN</a:t>
            </a:r>
          </a:p>
        </p:txBody>
      </p:sp>
      <p:graphicFrame>
        <p:nvGraphicFramePr>
          <p:cNvPr id="3075" name="Object 3"/>
          <p:cNvGraphicFramePr>
            <a:graphicFrameLocks noChangeAspect="1"/>
          </p:cNvGraphicFramePr>
          <p:nvPr/>
        </p:nvGraphicFramePr>
        <p:xfrm>
          <a:off x="1752600" y="1905000"/>
          <a:ext cx="6172200" cy="4551363"/>
        </p:xfrm>
        <a:graphic>
          <a:graphicData uri="http://schemas.openxmlformats.org/presentationml/2006/ole">
            <mc:AlternateContent xmlns:mc="http://schemas.openxmlformats.org/markup-compatibility/2006">
              <mc:Choice xmlns:v="urn:schemas-microsoft-com:vml" Requires="v">
                <p:oleObj spid="_x0000_s1029" name="Document" r:id="rId3" imgW="5603760" imgH="3855240" progId="Word.Document.8">
                  <p:embed/>
                </p:oleObj>
              </mc:Choice>
              <mc:Fallback>
                <p:oleObj name="Document" r:id="rId3" imgW="5603760" imgH="3855240" progId="Word.Document.8">
                  <p:embed/>
                  <p:pic>
                    <p:nvPicPr>
                      <p:cNvPr id="0" name=""/>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1752600" y="1905000"/>
                        <a:ext cx="6172200" cy="455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48160665"/>
      </p:ext>
    </p:extLst>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57200"/>
            <a:ext cx="8229600" cy="960438"/>
          </a:xfrm>
        </p:spPr>
        <p:txBody>
          <a:bodyPr/>
          <a:lstStyle/>
          <a:p>
            <a:pPr eaLnBrk="1" hangingPunct="1"/>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Operasi</a:t>
            </a:r>
            <a:r>
              <a:rPr lang="en-US" b="1" dirty="0" smtClean="0">
                <a:solidFill>
                  <a:srgbClr val="FF0000"/>
                </a:solidFill>
              </a:rPr>
              <a:t> </a:t>
            </a:r>
            <a:r>
              <a:rPr lang="en-US" b="1" dirty="0" err="1" smtClean="0">
                <a:solidFill>
                  <a:srgbClr val="FF0000"/>
                </a:solidFill>
              </a:rPr>
              <a:t>Jaringan</a:t>
            </a:r>
            <a:endParaRPr lang="en-US" b="1" dirty="0" smtClean="0">
              <a:solidFill>
                <a:srgbClr val="FF0000"/>
              </a:solidFill>
            </a:endParaRPr>
          </a:p>
        </p:txBody>
      </p:sp>
      <p:sp>
        <p:nvSpPr>
          <p:cNvPr id="37891" name="Rectangle 3"/>
          <p:cNvSpPr>
            <a:spLocks noGrp="1" noChangeArrowheads="1"/>
          </p:cNvSpPr>
          <p:nvPr>
            <p:ph type="body" idx="1"/>
          </p:nvPr>
        </p:nvSpPr>
        <p:spPr/>
        <p:txBody>
          <a:bodyPr/>
          <a:lstStyle/>
          <a:p>
            <a:pPr eaLnBrk="1" hangingPunct="1">
              <a:lnSpc>
                <a:spcPct val="80000"/>
              </a:lnSpc>
            </a:pPr>
            <a:r>
              <a:rPr lang="en-US" sz="2400" smtClean="0"/>
              <a:t>Menyediakan fungsi khusus untuk </a:t>
            </a:r>
          </a:p>
          <a:p>
            <a:pPr lvl="1" eaLnBrk="1" hangingPunct="1">
              <a:lnSpc>
                <a:spcPct val="80000"/>
              </a:lnSpc>
            </a:pPr>
            <a:r>
              <a:rPr lang="en-US" sz="2000" smtClean="0"/>
              <a:t>menghubungkan sejumlah komputer dan perangkat lainnya ke sebuah jaringan</a:t>
            </a:r>
          </a:p>
          <a:p>
            <a:pPr lvl="1" eaLnBrk="1" hangingPunct="1">
              <a:lnSpc>
                <a:spcPct val="80000"/>
              </a:lnSpc>
            </a:pPr>
            <a:r>
              <a:rPr lang="en-US" sz="2000" smtClean="0"/>
              <a:t>mengelola sumber daya jaringan</a:t>
            </a:r>
          </a:p>
          <a:p>
            <a:pPr lvl="1" eaLnBrk="1" hangingPunct="1">
              <a:lnSpc>
                <a:spcPct val="80000"/>
              </a:lnSpc>
            </a:pPr>
            <a:r>
              <a:rPr lang="en-US" sz="2000" smtClean="0"/>
              <a:t>menyediakan layanan </a:t>
            </a:r>
          </a:p>
          <a:p>
            <a:pPr lvl="1" eaLnBrk="1" hangingPunct="1">
              <a:lnSpc>
                <a:spcPct val="80000"/>
              </a:lnSpc>
            </a:pPr>
            <a:r>
              <a:rPr lang="en-US" sz="2000" smtClean="0"/>
              <a:t>menyediakan keamanan jaringan bagi multiple users</a:t>
            </a:r>
          </a:p>
          <a:p>
            <a:pPr eaLnBrk="1" hangingPunct="1">
              <a:lnSpc>
                <a:spcPct val="80000"/>
              </a:lnSpc>
            </a:pPr>
            <a:r>
              <a:rPr lang="en-US" sz="2400" smtClean="0"/>
              <a:t>Sistem operasi oleh jaringan client/server yang umum digunakan: Windows NT Server family (Windows Server 2000 dan 2003), Novell NetWare, dan Unix/Linux</a:t>
            </a:r>
          </a:p>
          <a:p>
            <a:pPr eaLnBrk="1" hangingPunct="1">
              <a:lnSpc>
                <a:spcPct val="80000"/>
              </a:lnSpc>
            </a:pPr>
            <a:r>
              <a:rPr lang="en-US" sz="2400" smtClean="0"/>
              <a:t>Windows 98, Windows 2000 professional, Windows XP professional, dan Windows NT Workstation tidak digunakan oleh server, tetapi dapat digunakan untuk menyediakan sumber daya untuk jaringan, seperti dapat mengakses file dan printer</a:t>
            </a:r>
          </a:p>
        </p:txBody>
      </p:sp>
    </p:spTree>
    <p:extLst>
      <p:ext uri="{BB962C8B-B14F-4D97-AF65-F5344CB8AC3E}">
        <p14:creationId xmlns:p14="http://schemas.microsoft.com/office/powerpoint/2010/main" val="36449532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457200"/>
            <a:ext cx="8229600" cy="960438"/>
          </a:xfrm>
        </p:spPr>
        <p:txBody>
          <a:bodyPr/>
          <a:lstStyle/>
          <a:p>
            <a:pPr eaLnBrk="1" hangingPunct="1"/>
            <a:r>
              <a:rPr lang="en-US" b="1" dirty="0" smtClean="0">
                <a:solidFill>
                  <a:srgbClr val="FF0000"/>
                </a:solidFill>
              </a:rPr>
              <a:t>UNIX</a:t>
            </a:r>
          </a:p>
        </p:txBody>
      </p:sp>
      <p:sp>
        <p:nvSpPr>
          <p:cNvPr id="38915" name="Rectangle 3"/>
          <p:cNvSpPr>
            <a:spLocks noGrp="1" noChangeArrowheads="1"/>
          </p:cNvSpPr>
          <p:nvPr>
            <p:ph type="body" idx="1"/>
          </p:nvPr>
        </p:nvSpPr>
        <p:spPr/>
        <p:txBody>
          <a:bodyPr/>
          <a:lstStyle/>
          <a:p>
            <a:pPr eaLnBrk="1" hangingPunct="1">
              <a:lnSpc>
                <a:spcPct val="90000"/>
              </a:lnSpc>
            </a:pPr>
            <a:r>
              <a:rPr lang="en-US" sz="2400" smtClean="0"/>
              <a:t>Multiuser dan multitasking  operating system</a:t>
            </a:r>
          </a:p>
          <a:p>
            <a:pPr eaLnBrk="1" hangingPunct="1">
              <a:lnSpc>
                <a:spcPct val="90000"/>
              </a:lnSpc>
            </a:pPr>
            <a:r>
              <a:rPr lang="en-US" sz="2400" smtClean="0"/>
              <a:t>Dibuat di Bell Laboratories awal tahun 1970an</a:t>
            </a:r>
          </a:p>
          <a:p>
            <a:pPr eaLnBrk="1" hangingPunct="1">
              <a:lnSpc>
                <a:spcPct val="90000"/>
              </a:lnSpc>
            </a:pPr>
            <a:r>
              <a:rPr lang="en-US" sz="2400" smtClean="0"/>
              <a:t>Tidak user friendly</a:t>
            </a:r>
          </a:p>
          <a:p>
            <a:pPr eaLnBrk="1" hangingPunct="1">
              <a:lnSpc>
                <a:spcPct val="90000"/>
              </a:lnSpc>
            </a:pPr>
            <a:r>
              <a:rPr lang="en-US" sz="2400" smtClean="0"/>
              <a:t>Dapat menangani pemrosesan yang besar sekaligus menyediakan layanan internet seperti web server, FTP server, terminal emulation (telnet), akses database, dan Network File System (NFS) yang mengijinkan client dengan sistem operasi yang berbeda untuk mengakses file yang di simpan di komputer yang menggunakan sistem operasi UNIX</a:t>
            </a:r>
          </a:p>
          <a:p>
            <a:pPr eaLnBrk="1" hangingPunct="1">
              <a:lnSpc>
                <a:spcPct val="90000"/>
              </a:lnSpc>
            </a:pPr>
            <a:r>
              <a:rPr lang="en-US" sz="2400" smtClean="0"/>
              <a:t>Trademark dari UNIX sekarang dipegang oleh the Open Group</a:t>
            </a:r>
          </a:p>
        </p:txBody>
      </p:sp>
    </p:spTree>
    <p:extLst>
      <p:ext uri="{BB962C8B-B14F-4D97-AF65-F5344CB8AC3E}">
        <p14:creationId xmlns:p14="http://schemas.microsoft.com/office/powerpoint/2010/main" val="16636588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685800"/>
            <a:ext cx="8229600" cy="731838"/>
          </a:xfrm>
        </p:spPr>
        <p:txBody>
          <a:bodyPr/>
          <a:lstStyle/>
          <a:p>
            <a:pPr eaLnBrk="1" hangingPunct="1"/>
            <a:r>
              <a:rPr lang="en-US" b="1" dirty="0" smtClean="0">
                <a:solidFill>
                  <a:srgbClr val="FF0000"/>
                </a:solidFill>
              </a:rPr>
              <a:t>Linux</a:t>
            </a:r>
          </a:p>
        </p:txBody>
      </p:sp>
      <p:sp>
        <p:nvSpPr>
          <p:cNvPr id="39939" name="Rectangle 3"/>
          <p:cNvSpPr>
            <a:spLocks noGrp="1" noChangeArrowheads="1"/>
          </p:cNvSpPr>
          <p:nvPr>
            <p:ph type="body" idx="1"/>
          </p:nvPr>
        </p:nvSpPr>
        <p:spPr>
          <a:xfrm>
            <a:off x="457200" y="1600200"/>
            <a:ext cx="8229600" cy="5029200"/>
          </a:xfrm>
        </p:spPr>
        <p:txBody>
          <a:bodyPr/>
          <a:lstStyle/>
          <a:p>
            <a:pPr eaLnBrk="1" hangingPunct="1">
              <a:lnSpc>
                <a:spcPct val="80000"/>
              </a:lnSpc>
            </a:pPr>
            <a:r>
              <a:rPr lang="en-US" sz="2000" dirty="0" err="1" smtClean="0"/>
              <a:t>Turunan</a:t>
            </a:r>
            <a:r>
              <a:rPr lang="en-US" sz="2000" dirty="0" smtClean="0"/>
              <a:t> </a:t>
            </a:r>
            <a:r>
              <a:rPr lang="en-US" sz="2000" dirty="0" err="1" smtClean="0"/>
              <a:t>dari</a:t>
            </a:r>
            <a:r>
              <a:rPr lang="en-US" sz="2000" dirty="0" smtClean="0"/>
              <a:t> Unix yang </a:t>
            </a:r>
            <a:r>
              <a:rPr lang="en-US" sz="2000" dirty="0" err="1" smtClean="0"/>
              <a:t>merupakan</a:t>
            </a:r>
            <a:r>
              <a:rPr lang="en-US" sz="2000" dirty="0" smtClean="0"/>
              <a:t> freeware </a:t>
            </a:r>
            <a:r>
              <a:rPr lang="en-US" sz="2000" dirty="0" err="1" smtClean="0"/>
              <a:t>dan</a:t>
            </a:r>
            <a:r>
              <a:rPr lang="en-US" sz="2000" dirty="0" smtClean="0"/>
              <a:t> </a:t>
            </a:r>
            <a:r>
              <a:rPr lang="en-US" sz="2000" dirty="0" err="1" smtClean="0"/>
              <a:t>powerfull</a:t>
            </a:r>
            <a:r>
              <a:rPr lang="en-US" sz="2000" dirty="0" smtClean="0"/>
              <a:t> operating system</a:t>
            </a:r>
          </a:p>
          <a:p>
            <a:pPr eaLnBrk="1" hangingPunct="1">
              <a:lnSpc>
                <a:spcPct val="80000"/>
              </a:lnSpc>
            </a:pPr>
            <a:r>
              <a:rPr lang="en-US" sz="2000" dirty="0" smtClean="0"/>
              <a:t>Linux </a:t>
            </a:r>
            <a:r>
              <a:rPr lang="en-US" sz="2000" dirty="0" err="1" smtClean="0"/>
              <a:t>dapat</a:t>
            </a:r>
            <a:r>
              <a:rPr lang="en-US" sz="2000" dirty="0" smtClean="0"/>
              <a:t> </a:t>
            </a:r>
            <a:r>
              <a:rPr lang="en-US" sz="2000" dirty="0" err="1" smtClean="0"/>
              <a:t>digunakan</a:t>
            </a:r>
            <a:r>
              <a:rPr lang="en-US" sz="2000" dirty="0" smtClean="0"/>
              <a:t> </a:t>
            </a:r>
            <a:r>
              <a:rPr lang="en-US" sz="2000" dirty="0" err="1" smtClean="0"/>
              <a:t>sebagai</a:t>
            </a:r>
            <a:r>
              <a:rPr lang="en-US" sz="2000" dirty="0" smtClean="0"/>
              <a:t> </a:t>
            </a:r>
            <a:r>
              <a:rPr lang="en-US" sz="2000" dirty="0" err="1" smtClean="0"/>
              <a:t>sistem</a:t>
            </a:r>
            <a:r>
              <a:rPr lang="en-US" sz="2000" dirty="0" smtClean="0"/>
              <a:t> </a:t>
            </a:r>
            <a:r>
              <a:rPr lang="en-US" sz="2000" dirty="0" err="1" smtClean="0"/>
              <a:t>operasi</a:t>
            </a:r>
            <a:r>
              <a:rPr lang="en-US" sz="2000" dirty="0" smtClean="0"/>
              <a:t> server </a:t>
            </a:r>
            <a:r>
              <a:rPr lang="en-US" sz="2000" dirty="0" err="1" smtClean="0"/>
              <a:t>dan</a:t>
            </a:r>
            <a:r>
              <a:rPr lang="en-US" sz="2000" dirty="0" smtClean="0"/>
              <a:t> client</a:t>
            </a:r>
          </a:p>
          <a:p>
            <a:pPr eaLnBrk="1" hangingPunct="1">
              <a:lnSpc>
                <a:spcPct val="80000"/>
              </a:lnSpc>
            </a:pPr>
            <a:r>
              <a:rPr lang="en-US" sz="2000" dirty="0" err="1" smtClean="0"/>
              <a:t>Memiliki</a:t>
            </a:r>
            <a:r>
              <a:rPr lang="en-US" sz="2000" dirty="0" smtClean="0"/>
              <a:t> </a:t>
            </a:r>
            <a:r>
              <a:rPr lang="en-US" sz="2000" dirty="0" err="1" smtClean="0"/>
              <a:t>implementasi</a:t>
            </a:r>
            <a:r>
              <a:rPr lang="en-US" sz="2000" dirty="0" smtClean="0"/>
              <a:t> </a:t>
            </a:r>
            <a:r>
              <a:rPr lang="en-US" sz="2000" dirty="0" err="1" smtClean="0"/>
              <a:t>lengkap</a:t>
            </a:r>
            <a:r>
              <a:rPr lang="en-US" sz="2000" dirty="0" smtClean="0"/>
              <a:t> </a:t>
            </a:r>
            <a:r>
              <a:rPr lang="en-US" sz="2000" dirty="0" err="1" smtClean="0"/>
              <a:t>dari</a:t>
            </a:r>
            <a:r>
              <a:rPr lang="en-US" sz="2000" dirty="0" smtClean="0"/>
              <a:t> </a:t>
            </a:r>
            <a:r>
              <a:rPr lang="en-US" sz="2000" dirty="0" err="1" smtClean="0"/>
              <a:t>arstitektur</a:t>
            </a:r>
            <a:r>
              <a:rPr lang="en-US" sz="2000" dirty="0" smtClean="0"/>
              <a:t> TCP/IP </a:t>
            </a:r>
            <a:r>
              <a:rPr lang="en-US" sz="2000" dirty="0" err="1" smtClean="0"/>
              <a:t>dalam</a:t>
            </a:r>
            <a:r>
              <a:rPr lang="en-US" sz="2000" dirty="0" smtClean="0"/>
              <a:t> </a:t>
            </a:r>
            <a:r>
              <a:rPr lang="en-US" sz="2000" dirty="0" err="1" smtClean="0"/>
              <a:t>bentuk</a:t>
            </a:r>
            <a:r>
              <a:rPr lang="en-US" sz="2000" dirty="0" smtClean="0"/>
              <a:t> TCP/IP networking software, yang </a:t>
            </a:r>
            <a:r>
              <a:rPr lang="en-US" sz="2000" dirty="0" err="1" smtClean="0"/>
              <a:t>mencakup</a:t>
            </a:r>
            <a:r>
              <a:rPr lang="en-US" sz="2000" dirty="0" smtClean="0"/>
              <a:t> driver </a:t>
            </a:r>
            <a:r>
              <a:rPr lang="en-US" sz="2000" dirty="0" err="1" smtClean="0"/>
              <a:t>untuk</a:t>
            </a:r>
            <a:r>
              <a:rPr lang="en-US" sz="2000" dirty="0" smtClean="0"/>
              <a:t> </a:t>
            </a:r>
            <a:r>
              <a:rPr lang="en-US" sz="2000" dirty="0" err="1" smtClean="0"/>
              <a:t>ethernet</a:t>
            </a:r>
            <a:r>
              <a:rPr lang="en-US" sz="2000" dirty="0" smtClean="0"/>
              <a:t> card </a:t>
            </a:r>
            <a:r>
              <a:rPr lang="en-US" sz="2000" dirty="0" err="1" smtClean="0"/>
              <a:t>dan</a:t>
            </a:r>
            <a:r>
              <a:rPr lang="en-US" sz="2000" dirty="0" smtClean="0"/>
              <a:t> </a:t>
            </a:r>
            <a:r>
              <a:rPr lang="en-US" sz="2000" dirty="0" err="1" smtClean="0"/>
              <a:t>kemampuan</a:t>
            </a:r>
            <a:r>
              <a:rPr lang="en-US" sz="2000" dirty="0" smtClean="0"/>
              <a:t> </a:t>
            </a:r>
            <a:r>
              <a:rPr lang="en-US" sz="2000" dirty="0" err="1" smtClean="0"/>
              <a:t>untuk</a:t>
            </a:r>
            <a:r>
              <a:rPr lang="en-US" sz="2000" dirty="0" smtClean="0"/>
              <a:t> </a:t>
            </a:r>
            <a:r>
              <a:rPr lang="en-US" sz="2000" dirty="0" err="1" smtClean="0"/>
              <a:t>menggunakan</a:t>
            </a:r>
            <a:r>
              <a:rPr lang="en-US" sz="2000" dirty="0" smtClean="0"/>
              <a:t> Serial Line Internet Protocol (SLIP) </a:t>
            </a:r>
            <a:r>
              <a:rPr lang="en-US" sz="2000" dirty="0" err="1" smtClean="0"/>
              <a:t>dan</a:t>
            </a:r>
            <a:r>
              <a:rPr lang="en-US" sz="2000" dirty="0" smtClean="0"/>
              <a:t> Point-to-Point Protocol (PPP) yang </a:t>
            </a:r>
            <a:r>
              <a:rPr lang="en-US" sz="2000" dirty="0" err="1" smtClean="0"/>
              <a:t>menyediakan</a:t>
            </a:r>
            <a:r>
              <a:rPr lang="en-US" sz="2000" dirty="0" smtClean="0"/>
              <a:t> </a:t>
            </a:r>
            <a:r>
              <a:rPr lang="en-US" sz="2000" dirty="0" err="1" smtClean="0"/>
              <a:t>akses</a:t>
            </a:r>
            <a:r>
              <a:rPr lang="en-US" sz="2000" dirty="0" smtClean="0"/>
              <a:t> </a:t>
            </a:r>
            <a:r>
              <a:rPr lang="en-US" sz="2000" dirty="0" err="1" smtClean="0"/>
              <a:t>ke</a:t>
            </a:r>
            <a:r>
              <a:rPr lang="en-US" sz="2000" dirty="0" smtClean="0"/>
              <a:t> </a:t>
            </a:r>
            <a:r>
              <a:rPr lang="en-US" sz="2000" dirty="0" err="1" smtClean="0"/>
              <a:t>jaringan</a:t>
            </a:r>
            <a:r>
              <a:rPr lang="en-US" sz="2000" dirty="0" smtClean="0"/>
              <a:t> </a:t>
            </a:r>
            <a:r>
              <a:rPr lang="en-US" sz="2000" dirty="0" err="1" smtClean="0"/>
              <a:t>melalui</a:t>
            </a:r>
            <a:r>
              <a:rPr lang="en-US" sz="2000" dirty="0" smtClean="0"/>
              <a:t> modem</a:t>
            </a:r>
          </a:p>
          <a:p>
            <a:pPr eaLnBrk="1" hangingPunct="1">
              <a:lnSpc>
                <a:spcPct val="80000"/>
              </a:lnSpc>
            </a:pPr>
            <a:r>
              <a:rPr lang="en-US" sz="2000" dirty="0" err="1" smtClean="0"/>
              <a:t>Sejumlah</a:t>
            </a:r>
            <a:r>
              <a:rPr lang="en-US" sz="2000" dirty="0" smtClean="0"/>
              <a:t> </a:t>
            </a:r>
            <a:r>
              <a:rPr lang="en-US" sz="2000" dirty="0" err="1" smtClean="0"/>
              <a:t>layanan</a:t>
            </a:r>
            <a:r>
              <a:rPr lang="en-US" sz="2000" dirty="0" smtClean="0"/>
              <a:t> yang </a:t>
            </a:r>
            <a:r>
              <a:rPr lang="en-US" sz="2000" dirty="0" err="1" smtClean="0"/>
              <a:t>disediakan</a:t>
            </a:r>
            <a:r>
              <a:rPr lang="en-US" sz="2000" dirty="0" smtClean="0"/>
              <a:t> </a:t>
            </a:r>
            <a:r>
              <a:rPr lang="en-US" sz="2000" dirty="0" err="1" smtClean="0"/>
              <a:t>oleh</a:t>
            </a:r>
            <a:r>
              <a:rPr lang="en-US" sz="2000" dirty="0" smtClean="0"/>
              <a:t> Linux yang </a:t>
            </a:r>
            <a:r>
              <a:rPr lang="en-US" sz="2000" dirty="0" err="1" smtClean="0"/>
              <a:t>berbasiskan</a:t>
            </a:r>
            <a:r>
              <a:rPr lang="en-US" sz="2000" dirty="0" smtClean="0"/>
              <a:t> TCP/IP suite:</a:t>
            </a:r>
          </a:p>
          <a:p>
            <a:pPr lvl="1" eaLnBrk="1" hangingPunct="1">
              <a:lnSpc>
                <a:spcPct val="80000"/>
              </a:lnSpc>
            </a:pPr>
            <a:r>
              <a:rPr lang="en-US" sz="1800" dirty="0" smtClean="0"/>
              <a:t>Web server: Apache</a:t>
            </a:r>
          </a:p>
          <a:p>
            <a:pPr lvl="1" eaLnBrk="1" hangingPunct="1">
              <a:lnSpc>
                <a:spcPct val="80000"/>
              </a:lnSpc>
            </a:pPr>
            <a:r>
              <a:rPr lang="en-US" sz="1800" dirty="0" smtClean="0"/>
              <a:t>Web proxy: Squid</a:t>
            </a:r>
          </a:p>
          <a:p>
            <a:pPr lvl="1" eaLnBrk="1" hangingPunct="1">
              <a:lnSpc>
                <a:spcPct val="80000"/>
              </a:lnSpc>
            </a:pPr>
            <a:r>
              <a:rPr lang="en-US" sz="1800" dirty="0" smtClean="0"/>
              <a:t>File </a:t>
            </a:r>
            <a:r>
              <a:rPr lang="en-US" sz="1800" dirty="0" err="1" smtClean="0"/>
              <a:t>dan</a:t>
            </a:r>
            <a:r>
              <a:rPr lang="en-US" sz="1800" dirty="0" smtClean="0"/>
              <a:t> print sharing: Samba</a:t>
            </a:r>
          </a:p>
          <a:p>
            <a:pPr lvl="1" eaLnBrk="1" hangingPunct="1">
              <a:lnSpc>
                <a:spcPct val="80000"/>
              </a:lnSpc>
            </a:pPr>
            <a:r>
              <a:rPr lang="en-US" sz="1800" dirty="0" smtClean="0"/>
              <a:t>Email: </a:t>
            </a:r>
            <a:r>
              <a:rPr lang="en-US" sz="1800" dirty="0" err="1" smtClean="0"/>
              <a:t>Sendmail</a:t>
            </a:r>
            <a:endParaRPr lang="en-US" sz="1800" dirty="0" smtClean="0"/>
          </a:p>
          <a:p>
            <a:pPr lvl="1" eaLnBrk="1" hangingPunct="1">
              <a:lnSpc>
                <a:spcPct val="80000"/>
              </a:lnSpc>
            </a:pPr>
            <a:r>
              <a:rPr lang="en-US" sz="1800" dirty="0" smtClean="0"/>
              <a:t>Domain Name Server: </a:t>
            </a:r>
            <a:r>
              <a:rPr lang="en-US" sz="1800" dirty="0" err="1" smtClean="0"/>
              <a:t>menyediakan</a:t>
            </a:r>
            <a:r>
              <a:rPr lang="en-US" sz="1800" dirty="0" smtClean="0"/>
              <a:t> mapping </a:t>
            </a:r>
            <a:r>
              <a:rPr lang="en-US" sz="1800" dirty="0" err="1" smtClean="0"/>
              <a:t>antara</a:t>
            </a:r>
            <a:r>
              <a:rPr lang="en-US" sz="1800" dirty="0" smtClean="0"/>
              <a:t> </a:t>
            </a:r>
            <a:r>
              <a:rPr lang="en-US" sz="1800" dirty="0" err="1" smtClean="0"/>
              <a:t>nama</a:t>
            </a:r>
            <a:r>
              <a:rPr lang="en-US" sz="1800" dirty="0" smtClean="0"/>
              <a:t> </a:t>
            </a:r>
            <a:r>
              <a:rPr lang="en-US" sz="1800" dirty="0" err="1" smtClean="0"/>
              <a:t>dan</a:t>
            </a:r>
            <a:r>
              <a:rPr lang="en-US" sz="1800" dirty="0" smtClean="0"/>
              <a:t> IP address </a:t>
            </a:r>
            <a:r>
              <a:rPr lang="en-US" sz="1800" dirty="0" err="1" smtClean="0"/>
              <a:t>dan</a:t>
            </a:r>
            <a:r>
              <a:rPr lang="en-US" sz="1800" dirty="0" smtClean="0"/>
              <a:t> </a:t>
            </a:r>
            <a:r>
              <a:rPr lang="en-US" sz="1800" dirty="0" err="1" smtClean="0"/>
              <a:t>mendistribusikan</a:t>
            </a:r>
            <a:r>
              <a:rPr lang="en-US" sz="1800" dirty="0" smtClean="0"/>
              <a:t> </a:t>
            </a:r>
            <a:r>
              <a:rPr lang="en-US" sz="1800" dirty="0" err="1" smtClean="0"/>
              <a:t>informasi</a:t>
            </a:r>
            <a:r>
              <a:rPr lang="en-US" sz="1800" dirty="0" smtClean="0"/>
              <a:t> </a:t>
            </a:r>
            <a:r>
              <a:rPr lang="en-US" sz="1800" dirty="0" err="1" smtClean="0"/>
              <a:t>tentang</a:t>
            </a:r>
            <a:r>
              <a:rPr lang="en-US" sz="1800" dirty="0" smtClean="0"/>
              <a:t> </a:t>
            </a:r>
            <a:r>
              <a:rPr lang="en-US" sz="1800" dirty="0" err="1" smtClean="0"/>
              <a:t>jaringan</a:t>
            </a:r>
            <a:r>
              <a:rPr lang="en-US" sz="1800" dirty="0" smtClean="0"/>
              <a:t> (mail server) </a:t>
            </a:r>
            <a:r>
              <a:rPr lang="en-US" sz="1800" dirty="0" err="1" smtClean="0"/>
              <a:t>contoh</a:t>
            </a:r>
            <a:r>
              <a:rPr lang="en-US" sz="1800" dirty="0" smtClean="0"/>
              <a:t> BIND</a:t>
            </a:r>
          </a:p>
        </p:txBody>
      </p:sp>
    </p:spTree>
    <p:extLst>
      <p:ext uri="{BB962C8B-B14F-4D97-AF65-F5344CB8AC3E}">
        <p14:creationId xmlns:p14="http://schemas.microsoft.com/office/powerpoint/2010/main" val="968560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685800"/>
            <a:ext cx="8229600" cy="731838"/>
          </a:xfrm>
        </p:spPr>
        <p:txBody>
          <a:bodyPr/>
          <a:lstStyle/>
          <a:p>
            <a:pPr eaLnBrk="1" hangingPunct="1"/>
            <a:r>
              <a:rPr lang="en-US" b="1" dirty="0" smtClean="0">
                <a:solidFill>
                  <a:srgbClr val="FF0000"/>
                </a:solidFill>
              </a:rPr>
              <a:t>Novell Netware</a:t>
            </a:r>
          </a:p>
        </p:txBody>
      </p:sp>
      <p:sp>
        <p:nvSpPr>
          <p:cNvPr id="40963" name="Rectangle 3"/>
          <p:cNvSpPr>
            <a:spLocks noGrp="1" noChangeArrowheads="1"/>
          </p:cNvSpPr>
          <p:nvPr>
            <p:ph type="body" idx="1"/>
          </p:nvPr>
        </p:nvSpPr>
        <p:spPr>
          <a:xfrm>
            <a:off x="457200" y="1600200"/>
            <a:ext cx="8229600" cy="4876800"/>
          </a:xfrm>
        </p:spPr>
        <p:txBody>
          <a:bodyPr/>
          <a:lstStyle/>
          <a:p>
            <a:pPr eaLnBrk="1" hangingPunct="1">
              <a:lnSpc>
                <a:spcPct val="80000"/>
              </a:lnSpc>
            </a:pPr>
            <a:r>
              <a:rPr lang="en-US" sz="2400" smtClean="0"/>
              <a:t>Dahulu digunakan sebagai LAN-based network operating system</a:t>
            </a:r>
          </a:p>
          <a:p>
            <a:pPr eaLnBrk="1" hangingPunct="1">
              <a:lnSpc>
                <a:spcPct val="80000"/>
              </a:lnSpc>
            </a:pPr>
            <a:r>
              <a:rPr lang="en-US" sz="2400" smtClean="0"/>
              <a:t>Dibuat oleh Novell, Inc.</a:t>
            </a:r>
          </a:p>
          <a:p>
            <a:pPr eaLnBrk="1" hangingPunct="1">
              <a:lnSpc>
                <a:spcPct val="80000"/>
              </a:lnSpc>
            </a:pPr>
            <a:r>
              <a:rPr lang="en-US" sz="2400" smtClean="0"/>
              <a:t>Banyak digunakan pada awal sampai pertengahan tahun1990-an</a:t>
            </a:r>
          </a:p>
          <a:p>
            <a:pPr eaLnBrk="1" hangingPunct="1">
              <a:lnSpc>
                <a:spcPct val="80000"/>
              </a:lnSpc>
            </a:pPr>
            <a:r>
              <a:rPr lang="en-US" sz="2400" smtClean="0"/>
              <a:t>Konsep: pembagian disk space dan printer</a:t>
            </a:r>
          </a:p>
          <a:p>
            <a:pPr eaLnBrk="1" hangingPunct="1">
              <a:lnSpc>
                <a:spcPct val="80000"/>
              </a:lnSpc>
            </a:pPr>
            <a:r>
              <a:rPr lang="en-US" sz="2400" smtClean="0"/>
              <a:t>Pengembangan:</a:t>
            </a:r>
          </a:p>
          <a:p>
            <a:pPr lvl="1" eaLnBrk="1" hangingPunct="1">
              <a:lnSpc>
                <a:spcPct val="80000"/>
              </a:lnSpc>
            </a:pPr>
            <a:r>
              <a:rPr lang="en-US" sz="2000" smtClean="0"/>
              <a:t>File sharing: layanan modul file, pencarian lokasi fisik dilakukan di server</a:t>
            </a:r>
          </a:p>
          <a:p>
            <a:pPr lvl="1" eaLnBrk="1" hangingPunct="1">
              <a:lnSpc>
                <a:spcPct val="80000"/>
              </a:lnSpc>
            </a:pPr>
            <a:r>
              <a:rPr lang="en-US" sz="2000" smtClean="0"/>
              <a:t>Caching: meng-caching file yang sedang aktif</a:t>
            </a:r>
          </a:p>
          <a:p>
            <a:pPr lvl="1" eaLnBrk="1" hangingPunct="1">
              <a:lnSpc>
                <a:spcPct val="80000"/>
              </a:lnSpc>
            </a:pPr>
            <a:r>
              <a:rPr lang="en-US" sz="2000" smtClean="0"/>
              <a:t>Netware Core Protocol (NCP) lebih efektif: tidak ada perlu ada acknowledgement untuk setiap permintaan atau data yang dikirimkan</a:t>
            </a:r>
          </a:p>
          <a:p>
            <a:pPr lvl="1" eaLnBrk="1" hangingPunct="1">
              <a:lnSpc>
                <a:spcPct val="80000"/>
              </a:lnSpc>
            </a:pPr>
            <a:r>
              <a:rPr lang="en-US" sz="2000" smtClean="0"/>
              <a:t>Pelayanan selain file dan printer sharing seperti web, email, database, TCP/IP, IPX, dll</a:t>
            </a:r>
          </a:p>
        </p:txBody>
      </p:sp>
    </p:spTree>
    <p:extLst>
      <p:ext uri="{BB962C8B-B14F-4D97-AF65-F5344CB8AC3E}">
        <p14:creationId xmlns:p14="http://schemas.microsoft.com/office/powerpoint/2010/main" val="41799640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533400"/>
            <a:ext cx="8229600" cy="884238"/>
          </a:xfrm>
        </p:spPr>
        <p:txBody>
          <a:bodyPr/>
          <a:lstStyle/>
          <a:p>
            <a:pPr eaLnBrk="1" hangingPunct="1"/>
            <a:r>
              <a:rPr lang="en-US" b="1" dirty="0" smtClean="0">
                <a:solidFill>
                  <a:srgbClr val="FF0000"/>
                </a:solidFill>
              </a:rPr>
              <a:t>OS/2</a:t>
            </a:r>
          </a:p>
        </p:txBody>
      </p:sp>
      <p:sp>
        <p:nvSpPr>
          <p:cNvPr id="41987" name="Rectangle 3"/>
          <p:cNvSpPr>
            <a:spLocks noGrp="1" noChangeArrowheads="1"/>
          </p:cNvSpPr>
          <p:nvPr>
            <p:ph type="body" idx="1"/>
          </p:nvPr>
        </p:nvSpPr>
        <p:spPr/>
        <p:txBody>
          <a:bodyPr/>
          <a:lstStyle/>
          <a:p>
            <a:pPr eaLnBrk="1" hangingPunct="1">
              <a:lnSpc>
                <a:spcPct val="90000"/>
              </a:lnSpc>
            </a:pPr>
            <a:r>
              <a:rPr lang="en-US" smtClean="0"/>
              <a:t>32-bit operating system yang dibuat oleh IBM dan Microsoft, tetapi sekarang dikelola hanya oleh IBM</a:t>
            </a:r>
          </a:p>
          <a:p>
            <a:pPr eaLnBrk="1" hangingPunct="1">
              <a:lnSpc>
                <a:spcPct val="90000"/>
              </a:lnSpc>
            </a:pPr>
            <a:r>
              <a:rPr lang="en-US" smtClean="0"/>
              <a:t>Mirip seperti windows tetapi mempunyai feature yang dimiliki oleh Linux dan Xenix</a:t>
            </a:r>
          </a:p>
          <a:p>
            <a:pPr eaLnBrk="1" hangingPunct="1">
              <a:lnSpc>
                <a:spcPct val="90000"/>
              </a:lnSpc>
            </a:pPr>
            <a:r>
              <a:rPr lang="en-US" smtClean="0"/>
              <a:t>Penggunaan akan dihentikan diakhir tahun 2006</a:t>
            </a:r>
          </a:p>
          <a:p>
            <a:pPr lvl="1" eaLnBrk="1" hangingPunct="1">
              <a:lnSpc>
                <a:spcPct val="90000"/>
              </a:lnSpc>
            </a:pPr>
            <a:r>
              <a:rPr lang="en-US" smtClean="0"/>
              <a:t>IBM menggunakan Linux dan keluarga Windows</a:t>
            </a:r>
          </a:p>
        </p:txBody>
      </p:sp>
    </p:spTree>
    <p:extLst>
      <p:ext uri="{BB962C8B-B14F-4D97-AF65-F5344CB8AC3E}">
        <p14:creationId xmlns:p14="http://schemas.microsoft.com/office/powerpoint/2010/main" val="1232498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533400"/>
            <a:ext cx="8229600" cy="884238"/>
          </a:xfrm>
        </p:spPr>
        <p:txBody>
          <a:bodyPr/>
          <a:lstStyle/>
          <a:p>
            <a:pPr eaLnBrk="1" hangingPunct="1"/>
            <a:r>
              <a:rPr lang="en-US" b="1" dirty="0" smtClean="0">
                <a:solidFill>
                  <a:srgbClr val="FF0000"/>
                </a:solidFill>
              </a:rPr>
              <a:t>Windows NT</a:t>
            </a:r>
          </a:p>
        </p:txBody>
      </p:sp>
      <p:sp>
        <p:nvSpPr>
          <p:cNvPr id="43011" name="Rectangle 3"/>
          <p:cNvSpPr>
            <a:spLocks noGrp="1" noChangeArrowheads="1"/>
          </p:cNvSpPr>
          <p:nvPr>
            <p:ph type="body" idx="1"/>
          </p:nvPr>
        </p:nvSpPr>
        <p:spPr/>
        <p:txBody>
          <a:bodyPr/>
          <a:lstStyle/>
          <a:p>
            <a:pPr eaLnBrk="1" hangingPunct="1">
              <a:lnSpc>
                <a:spcPct val="90000"/>
              </a:lnSpc>
            </a:pPr>
            <a:r>
              <a:rPr lang="en-US" sz="2800" smtClean="0"/>
              <a:t>Dibuat oleh Microsoft sebagai kelanjutan dari OS/2 versi mereka</a:t>
            </a:r>
          </a:p>
          <a:p>
            <a:pPr eaLnBrk="1" hangingPunct="1">
              <a:lnSpc>
                <a:spcPct val="90000"/>
              </a:lnSpc>
            </a:pPr>
            <a:r>
              <a:rPr lang="en-US" sz="2800" smtClean="0"/>
              <a:t>Versi dari keluarga Windows NT:</a:t>
            </a:r>
          </a:p>
          <a:p>
            <a:pPr lvl="1" eaLnBrk="1" hangingPunct="1">
              <a:lnSpc>
                <a:spcPct val="90000"/>
              </a:lnSpc>
            </a:pPr>
            <a:r>
              <a:rPr lang="en-US" sz="2400" smtClean="0"/>
              <a:t>Windows NT 3.51</a:t>
            </a:r>
          </a:p>
          <a:p>
            <a:pPr lvl="1" eaLnBrk="1" hangingPunct="1">
              <a:lnSpc>
                <a:spcPct val="90000"/>
              </a:lnSpc>
            </a:pPr>
            <a:r>
              <a:rPr lang="en-US" sz="2400" smtClean="0"/>
              <a:t>Windows 2000 (NT 5.0)</a:t>
            </a:r>
          </a:p>
          <a:p>
            <a:pPr lvl="2" eaLnBrk="1" hangingPunct="1">
              <a:lnSpc>
                <a:spcPct val="90000"/>
              </a:lnSpc>
            </a:pPr>
            <a:r>
              <a:rPr lang="en-US" sz="2000" smtClean="0"/>
              <a:t>Windows 2000 Professional (workstation version)</a:t>
            </a:r>
          </a:p>
          <a:p>
            <a:pPr lvl="2" eaLnBrk="1" hangingPunct="1">
              <a:lnSpc>
                <a:spcPct val="90000"/>
              </a:lnSpc>
            </a:pPr>
            <a:r>
              <a:rPr lang="en-US" sz="2000" smtClean="0"/>
              <a:t>Windows 2000 Server</a:t>
            </a:r>
          </a:p>
          <a:p>
            <a:pPr lvl="2" eaLnBrk="1" hangingPunct="1">
              <a:lnSpc>
                <a:spcPct val="90000"/>
              </a:lnSpc>
            </a:pPr>
            <a:r>
              <a:rPr lang="en-US" sz="2000" smtClean="0"/>
              <a:t>Windows 2000 Advanced Server</a:t>
            </a:r>
          </a:p>
          <a:p>
            <a:pPr lvl="2" eaLnBrk="1" hangingPunct="1">
              <a:lnSpc>
                <a:spcPct val="90000"/>
              </a:lnSpc>
            </a:pPr>
            <a:r>
              <a:rPr lang="en-US" sz="2000" smtClean="0"/>
              <a:t>Windows 2000 Datacenter Server</a:t>
            </a:r>
          </a:p>
          <a:p>
            <a:pPr lvl="1" eaLnBrk="1" hangingPunct="1">
              <a:lnSpc>
                <a:spcPct val="90000"/>
              </a:lnSpc>
            </a:pPr>
            <a:r>
              <a:rPr lang="en-US" sz="2400" smtClean="0"/>
              <a:t>Windows Server 2003</a:t>
            </a:r>
          </a:p>
          <a:p>
            <a:pPr lvl="1" eaLnBrk="1" hangingPunct="1">
              <a:lnSpc>
                <a:spcPct val="90000"/>
              </a:lnSpc>
            </a:pPr>
            <a:r>
              <a:rPr lang="en-US" sz="2400" smtClean="0"/>
              <a:t>Windows XP</a:t>
            </a:r>
          </a:p>
        </p:txBody>
      </p:sp>
    </p:spTree>
    <p:extLst>
      <p:ext uri="{BB962C8B-B14F-4D97-AF65-F5344CB8AC3E}">
        <p14:creationId xmlns:p14="http://schemas.microsoft.com/office/powerpoint/2010/main" val="39347048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p:txBody>
          <a:bodyPr/>
          <a:lstStyle/>
          <a:p>
            <a:pPr algn="ctr" eaLnBrk="1" hangingPunct="1"/>
            <a:r>
              <a:rPr lang="en-US" smtClean="0"/>
              <a:t>Terima Kasih</a:t>
            </a:r>
          </a:p>
        </p:txBody>
      </p:sp>
      <p:sp>
        <p:nvSpPr>
          <p:cNvPr id="3" name="Rectangle 2"/>
          <p:cNvSpPr/>
          <p:nvPr/>
        </p:nvSpPr>
        <p:spPr>
          <a:xfrm>
            <a:off x="4724400" y="5791200"/>
            <a:ext cx="3002745" cy="707886"/>
          </a:xfrm>
          <a:prstGeom prst="rect">
            <a:avLst/>
          </a:prstGeom>
        </p:spPr>
        <p:txBody>
          <a:bodyPr wrap="none">
            <a:spAutoFit/>
          </a:bodyPr>
          <a:lstStyle/>
          <a:p>
            <a:r>
              <a:rPr lang="id-ID" sz="4000" b="1" dirty="0">
                <a:solidFill>
                  <a:srgbClr val="FF0000"/>
                </a:solidFill>
              </a:rPr>
              <a:t>Good </a:t>
            </a:r>
            <a:r>
              <a:rPr lang="id-ID" sz="4000" b="1" dirty="0" smtClean="0">
                <a:solidFill>
                  <a:srgbClr val="FF0000"/>
                </a:solidFill>
              </a:rPr>
              <a:t>Luck </a:t>
            </a:r>
            <a:endParaRPr lang="id-ID" sz="4000" b="1" dirty="0">
              <a:solidFill>
                <a:srgbClr val="FF0000"/>
              </a:solidFill>
            </a:endParaRPr>
          </a:p>
        </p:txBody>
      </p:sp>
    </p:spTree>
    <p:extLst>
      <p:ext uri="{BB962C8B-B14F-4D97-AF65-F5344CB8AC3E}">
        <p14:creationId xmlns:p14="http://schemas.microsoft.com/office/powerpoint/2010/main" val="77139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19100" y="1981200"/>
            <a:ext cx="8229600" cy="699531"/>
          </a:xfrm>
        </p:spPr>
        <p:txBody>
          <a:bodyPr/>
          <a:lstStyle/>
          <a:p>
            <a:pPr algn="l"/>
            <a:r>
              <a:rPr lang="en-US" sz="2800" b="1" dirty="0">
                <a:solidFill>
                  <a:srgbClr val="0070C0"/>
                </a:solidFill>
                <a:latin typeface="Comic Sans MS" pitchFamily="66" charset="0"/>
              </a:rPr>
              <a:t>INTERNETWORKED  ENTERPRISE</a:t>
            </a:r>
          </a:p>
        </p:txBody>
      </p:sp>
      <p:sp>
        <p:nvSpPr>
          <p:cNvPr id="13315" name="Rectangle 3"/>
          <p:cNvSpPr>
            <a:spLocks noGrp="1" noChangeArrowheads="1"/>
          </p:cNvSpPr>
          <p:nvPr>
            <p:ph type="body" idx="1"/>
          </p:nvPr>
        </p:nvSpPr>
        <p:spPr>
          <a:xfrm>
            <a:off x="419100" y="2743200"/>
            <a:ext cx="8229600" cy="3429000"/>
          </a:xfrm>
        </p:spPr>
        <p:txBody>
          <a:bodyPr/>
          <a:lstStyle/>
          <a:p>
            <a:r>
              <a:rPr lang="en-US" sz="2800" dirty="0">
                <a:latin typeface="Comic Sans MS" pitchFamily="66" charset="0"/>
              </a:rPr>
              <a:t>INTERNET</a:t>
            </a:r>
          </a:p>
          <a:p>
            <a:r>
              <a:rPr lang="en-US" sz="2800" dirty="0">
                <a:latin typeface="Comic Sans MS" pitchFamily="66" charset="0"/>
              </a:rPr>
              <a:t>INTRANET</a:t>
            </a:r>
          </a:p>
          <a:p>
            <a:r>
              <a:rPr lang="en-US" sz="2800" dirty="0">
                <a:latin typeface="Comic Sans MS" pitchFamily="66" charset="0"/>
              </a:rPr>
              <a:t>EXTRANET</a:t>
            </a:r>
          </a:p>
          <a:p>
            <a:r>
              <a:rPr lang="en-US" sz="2800" dirty="0">
                <a:latin typeface="Comic Sans MS" pitchFamily="66" charset="0"/>
              </a:rPr>
              <a:t>ELECTRONIC COMMERCE</a:t>
            </a:r>
          </a:p>
          <a:p>
            <a:r>
              <a:rPr lang="en-US" sz="2800" dirty="0">
                <a:latin typeface="Comic Sans MS" pitchFamily="66" charset="0"/>
              </a:rPr>
              <a:t>ENTERPRISE COLLABORATION SYSTEMS</a:t>
            </a:r>
          </a:p>
        </p:txBody>
      </p:sp>
      <p:sp>
        <p:nvSpPr>
          <p:cNvPr id="4" name="Rectangle 3"/>
          <p:cNvSpPr/>
          <p:nvPr/>
        </p:nvSpPr>
        <p:spPr>
          <a:xfrm>
            <a:off x="228600" y="685800"/>
            <a:ext cx="8610600" cy="1077218"/>
          </a:xfrm>
          <a:prstGeom prst="rect">
            <a:avLst/>
          </a:prstGeom>
        </p:spPr>
        <p:txBody>
          <a:bodyPr wrap="square">
            <a:spAutoFit/>
          </a:bodyPr>
          <a:lstStyle/>
          <a:p>
            <a:pPr algn="ctr"/>
            <a:r>
              <a:rPr lang="id-ID" sz="3200" b="1" dirty="0">
                <a:solidFill>
                  <a:srgbClr val="FF0000"/>
                </a:solidFill>
                <a:latin typeface="Comic Sans MS" pitchFamily="66" charset="0"/>
              </a:rPr>
              <a:t>Why are information systems so Important to organization and society</a:t>
            </a:r>
          </a:p>
        </p:txBody>
      </p:sp>
    </p:spTree>
    <p:extLst>
      <p:ext uri="{BB962C8B-B14F-4D97-AF65-F5344CB8AC3E}">
        <p14:creationId xmlns:p14="http://schemas.microsoft.com/office/powerpoint/2010/main" val="2268075721"/>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r>
              <a:rPr lang="en-US" sz="3600" b="1" dirty="0">
                <a:solidFill>
                  <a:srgbClr val="FF0000"/>
                </a:solidFill>
                <a:latin typeface="Comic Sans MS" pitchFamily="66" charset="0"/>
              </a:rPr>
              <a:t>INTERNETWORK</a:t>
            </a:r>
          </a:p>
        </p:txBody>
      </p:sp>
      <p:graphicFrame>
        <p:nvGraphicFramePr>
          <p:cNvPr id="4099" name="Object 3"/>
          <p:cNvGraphicFramePr>
            <a:graphicFrameLocks noChangeAspect="1"/>
          </p:cNvGraphicFramePr>
          <p:nvPr>
            <p:extLst>
              <p:ext uri="{D42A27DB-BD31-4B8C-83A1-F6EECF244321}">
                <p14:modId xmlns:p14="http://schemas.microsoft.com/office/powerpoint/2010/main" val="533592425"/>
              </p:ext>
            </p:extLst>
          </p:nvPr>
        </p:nvGraphicFramePr>
        <p:xfrm>
          <a:off x="914400" y="1295400"/>
          <a:ext cx="8001000" cy="4943475"/>
        </p:xfrm>
        <a:graphic>
          <a:graphicData uri="http://schemas.openxmlformats.org/presentationml/2006/ole">
            <mc:AlternateContent xmlns:mc="http://schemas.openxmlformats.org/markup-compatibility/2006">
              <mc:Choice xmlns:v="urn:schemas-microsoft-com:vml" Requires="v">
                <p:oleObj spid="_x0000_s2053" name="Document" r:id="rId3" imgW="5600880" imgH="4866480" progId="Word.Document.8">
                  <p:embed/>
                </p:oleObj>
              </mc:Choice>
              <mc:Fallback>
                <p:oleObj name="Document" r:id="rId3" imgW="5600880" imgH="4866480" progId="Word.Document.8">
                  <p:embed/>
                  <p:pic>
                    <p:nvPicPr>
                      <p:cNvPr id="0" name=""/>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914400" y="1295400"/>
                        <a:ext cx="8001000" cy="49434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961828452"/>
      </p:ext>
    </p:extLst>
  </p:cSld>
  <p:clrMapOvr>
    <a:masterClrMapping/>
  </p:clrMapOvr>
  <p:transition>
    <p:cover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457200"/>
            <a:ext cx="8686800" cy="1143000"/>
          </a:xfrm>
        </p:spPr>
        <p:txBody>
          <a:bodyPr/>
          <a:lstStyle/>
          <a:p>
            <a:r>
              <a:rPr lang="en-US" sz="2800" b="1" dirty="0" smtClean="0">
                <a:solidFill>
                  <a:srgbClr val="FF0000"/>
                </a:solidFill>
                <a:latin typeface="Comic Sans MS" pitchFamily="66" charset="0"/>
              </a:rPr>
              <a:t>GLOBALISASI</a:t>
            </a:r>
            <a:r>
              <a:rPr lang="id-ID" sz="2800" b="1" dirty="0" smtClean="0">
                <a:solidFill>
                  <a:srgbClr val="FF0000"/>
                </a:solidFill>
                <a:latin typeface="Comic Sans MS" pitchFamily="66" charset="0"/>
              </a:rPr>
              <a:t>  </a:t>
            </a:r>
            <a:r>
              <a:rPr lang="en-US" sz="2800" b="1" dirty="0" smtClean="0">
                <a:solidFill>
                  <a:srgbClr val="FF0000"/>
                </a:solidFill>
                <a:latin typeface="Comic Sans MS" pitchFamily="66" charset="0"/>
              </a:rPr>
              <a:t>DAN</a:t>
            </a:r>
            <a:r>
              <a:rPr lang="id-ID" sz="2800" b="1" dirty="0" smtClean="0">
                <a:solidFill>
                  <a:srgbClr val="FF0000"/>
                </a:solidFill>
                <a:latin typeface="Comic Sans MS" pitchFamily="66" charset="0"/>
              </a:rPr>
              <a:t> </a:t>
            </a:r>
            <a:r>
              <a:rPr lang="en-US" sz="2800" b="1" dirty="0" smtClean="0">
                <a:solidFill>
                  <a:srgbClr val="FF0000"/>
                </a:solidFill>
                <a:latin typeface="Comic Sans MS" pitchFamily="66" charset="0"/>
              </a:rPr>
              <a:t>TEKNOLOGI </a:t>
            </a:r>
            <a:r>
              <a:rPr lang="en-US" sz="2800" b="1" dirty="0">
                <a:solidFill>
                  <a:srgbClr val="FF0000"/>
                </a:solidFill>
                <a:latin typeface="Comic Sans MS" pitchFamily="66" charset="0"/>
              </a:rPr>
              <a:t>INFORMASI</a:t>
            </a:r>
          </a:p>
        </p:txBody>
      </p:sp>
      <p:graphicFrame>
        <p:nvGraphicFramePr>
          <p:cNvPr id="5123" name="Object 3"/>
          <p:cNvGraphicFramePr>
            <a:graphicFrameLocks noChangeAspect="1"/>
          </p:cNvGraphicFramePr>
          <p:nvPr>
            <p:extLst>
              <p:ext uri="{D42A27DB-BD31-4B8C-83A1-F6EECF244321}">
                <p14:modId xmlns:p14="http://schemas.microsoft.com/office/powerpoint/2010/main" val="3948208291"/>
              </p:ext>
            </p:extLst>
          </p:nvPr>
        </p:nvGraphicFramePr>
        <p:xfrm>
          <a:off x="685800" y="1600200"/>
          <a:ext cx="8179904" cy="4381500"/>
        </p:xfrm>
        <a:graphic>
          <a:graphicData uri="http://schemas.openxmlformats.org/presentationml/2006/ole">
            <mc:AlternateContent xmlns:mc="http://schemas.openxmlformats.org/markup-compatibility/2006">
              <mc:Choice xmlns:v="urn:schemas-microsoft-com:vml" Requires="v">
                <p:oleObj spid="_x0000_s3077" name="Document" r:id="rId3" imgW="5486400" imgH="4381200" progId="Word.Document.8">
                  <p:embed/>
                </p:oleObj>
              </mc:Choice>
              <mc:Fallback>
                <p:oleObj name="Document" r:id="rId3" imgW="5486400" imgH="4381200" progId="Word.Document.8">
                  <p:embed/>
                  <p:pic>
                    <p:nvPicPr>
                      <p:cNvPr id="0" name=""/>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685800" y="1600200"/>
                        <a:ext cx="8179904" cy="43815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091173764"/>
      </p:ext>
    </p:extLst>
  </p:cSld>
  <p:clrMapOvr>
    <a:masterClrMapping/>
  </p:clrMapOvr>
  <p:transition>
    <p:cover dir="l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2379</Words>
  <Application>Microsoft Office PowerPoint</Application>
  <PresentationFormat>On-screen Show (4:3)</PresentationFormat>
  <Paragraphs>364</Paragraphs>
  <Slides>66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Office Theme</vt:lpstr>
      <vt:lpstr>Document</vt:lpstr>
      <vt:lpstr>PENGANTAR TEKNOLOGI SISTEM INFORMASI</vt:lpstr>
      <vt:lpstr>PowerPoint Presentation</vt:lpstr>
      <vt:lpstr>Learning  Outcomes</vt:lpstr>
      <vt:lpstr>Karena kemajuan pesat dalam pengolahan data pada sistem Informasi : merupakan Fungsi dasar Teknologi Informasi: </vt:lpstr>
      <vt:lpstr>MENGAPA BISNIS MEMBUTUHKAN TEKNOLOGI INFORMASI</vt:lpstr>
      <vt:lpstr>SISTEM INFORMASI PENDUKUNG TRANSAKSI PENJUALAN</vt:lpstr>
      <vt:lpstr>INTERNETWORKED  ENTERPRISE</vt:lpstr>
      <vt:lpstr>INTERNETWORK</vt:lpstr>
      <vt:lpstr>GLOBALISASI  DAN TEKNOLOGI INFORMASI</vt:lpstr>
      <vt:lpstr>E-Commerce</vt:lpstr>
      <vt:lpstr>E-Commerce</vt:lpstr>
      <vt:lpstr>RENC. BISNIS STRATEGI</vt:lpstr>
      <vt:lpstr>INTELIJEN BISNIS</vt:lpstr>
      <vt:lpstr>SISTEM ANTAR ORGANISASI ( IOS)</vt:lpstr>
      <vt:lpstr>PERTUKARAN DATA ELEKTRONIK EDI</vt:lpstr>
      <vt:lpstr>PERTUKARAN DATA ELEKTRONIK ( EDI )</vt:lpstr>
      <vt:lpstr>INTERNET – INTRANET -EXTRANET</vt:lpstr>
      <vt:lpstr>Jenis – jenis Jaringan</vt:lpstr>
      <vt:lpstr>internet</vt:lpstr>
      <vt:lpstr>Contoh internet</vt:lpstr>
      <vt:lpstr>PowerPoint Presentation</vt:lpstr>
      <vt:lpstr>Intranets</vt:lpstr>
      <vt:lpstr>Examples of Intranet</vt:lpstr>
      <vt:lpstr>Contoh Intranets</vt:lpstr>
      <vt:lpstr>Extranets</vt:lpstr>
      <vt:lpstr>Extranets</vt:lpstr>
      <vt:lpstr>Extranets</vt:lpstr>
      <vt:lpstr>Extranets</vt:lpstr>
      <vt:lpstr>Intranet - Extranet</vt:lpstr>
      <vt:lpstr>PowerPoint Presentation</vt:lpstr>
      <vt:lpstr>Intranet - Extranets</vt:lpstr>
      <vt:lpstr>PowerPoint Presentation</vt:lpstr>
      <vt:lpstr>PowerPoint Presentation</vt:lpstr>
      <vt:lpstr>Client/Server</vt:lpstr>
      <vt:lpstr>Client/Server</vt:lpstr>
      <vt:lpstr>Client/Server</vt:lpstr>
      <vt:lpstr>Peer-to-Peer</vt:lpstr>
      <vt:lpstr>Contoh Peer-to-Peer</vt:lpstr>
      <vt:lpstr>Contoh Peer-to-Peer</vt:lpstr>
      <vt:lpstr>Hybrid</vt:lpstr>
      <vt:lpstr>Hybrid</vt:lpstr>
      <vt:lpstr>PowerPoint Presentation</vt:lpstr>
      <vt:lpstr>Perangkat Jaringan</vt:lpstr>
      <vt:lpstr>Arsitektur Protokol</vt:lpstr>
      <vt:lpstr>Hubungan antara Layer dan Layanan</vt:lpstr>
      <vt:lpstr>Model OSI</vt:lpstr>
      <vt:lpstr>Model OSI</vt:lpstr>
      <vt:lpstr>Physical Layer</vt:lpstr>
      <vt:lpstr>Data Link Layer</vt:lpstr>
      <vt:lpstr>Network Layer</vt:lpstr>
      <vt:lpstr>Transport Layer</vt:lpstr>
      <vt:lpstr>Session Layer</vt:lpstr>
      <vt:lpstr>Presentation Layer</vt:lpstr>
      <vt:lpstr>Application Layer</vt:lpstr>
      <vt:lpstr>Model TCP/IP</vt:lpstr>
      <vt:lpstr>Data Link Layer</vt:lpstr>
      <vt:lpstr>Network Layer</vt:lpstr>
      <vt:lpstr>Transport Layer</vt:lpstr>
      <vt:lpstr>Application Layer</vt:lpstr>
      <vt:lpstr>Sistem Operasi Jaringan</vt:lpstr>
      <vt:lpstr>UNIX</vt:lpstr>
      <vt:lpstr>Linux</vt:lpstr>
      <vt:lpstr>Novell Netware</vt:lpstr>
      <vt:lpstr>OS/2</vt:lpstr>
      <vt:lpstr>Windows NT</vt:lpstr>
      <vt:lpstr>Terima Kasih</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 7</cp:lastModifiedBy>
  <cp:revision>258</cp:revision>
  <dcterms:created xsi:type="dcterms:W3CDTF">2010-08-24T06:47:44Z</dcterms:created>
  <dcterms:modified xsi:type="dcterms:W3CDTF">2017-10-19T07:40:41Z</dcterms:modified>
</cp:coreProperties>
</file>