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88" r:id="rId2"/>
    <p:sldId id="474" r:id="rId3"/>
    <p:sldId id="475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08" r:id="rId36"/>
    <p:sldId id="43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2" autoAdjust="0"/>
    <p:restoredTop sz="93190" autoAdjust="0"/>
  </p:normalViewPr>
  <p:slideViewPr>
    <p:cSldViewPr>
      <p:cViewPr>
        <p:scale>
          <a:sx n="72" d="100"/>
          <a:sy n="72" d="100"/>
        </p:scale>
        <p:origin x="-100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19/10/2017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5DFBEE-0649-46A6-A312-A94B95DE5BE5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>
                <a:latin typeface="Times New Roman" pitchFamily="18" charset="0"/>
              </a:rPr>
              <a:t>31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6871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68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30DE4C-C514-4543-BDBE-1DF2CD14F71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46084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20BEBD-9377-4641-8129-9966D70CCF6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8C4E90-2D65-4DCB-BA4D-EDF42C0AD58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48132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5A207F-8141-4413-B1E3-78C6066C44FE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4F5D7F-A8A2-4D90-B2DF-F6EBDFA58CB9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92C3B1-549C-49CE-A4BC-CBDE8258D64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51204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621C95-C5E9-4840-86E0-5D9595F0118D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52228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E1795A-1C11-4694-96EA-39A1A47CCDAE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53252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D03087-10C3-4467-AF4E-822BB92D086C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54276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CF2BA2-12E1-45D4-AF7E-0B0C40D0BCB9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55300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F2FAAB-0A6B-4C34-820F-A6F445D5A543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37892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FC5BF1-DE2E-47C8-A985-ED363689AD6B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56324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38B160-8E4C-4CF0-9B4C-ABD5D8B32260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57348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10ED85-0827-4BB5-8DDE-D349A272EE43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58372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A618D7-AA35-47F2-9D73-43B7FAA7BA47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39FC04-181A-4BFF-9138-3A84864C3D66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60420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6C55E3-DBBF-4F8F-ABD8-9E43859D3CD6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61444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5C32B5-24F0-4BFA-BE9C-7D89AA9C62FC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62468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C4AF76-9735-4FEE-9665-82DCFCD036AE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63492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A11692-5422-47E6-9FCF-1B50192E5B08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64516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C15F05-D998-4C9A-BE0E-C2C8DC84E443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65540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DE0233-DE82-4EB1-9EE9-821800383459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38916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A0490D-ADA9-4D00-8240-09EF10A048DA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66564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492278-591E-42D9-841A-4C4B82D003EE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2B9EE7-EF64-4B54-BB93-782D0BEA4BAB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40964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CC521F-3C90-4796-ABB5-0F60F2A3828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27F8AD-135C-4748-A5D6-48AD358B6A9D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43012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CDBB25-06E1-4173-B6F7-6A63FEA71500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44036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2CCDE7-ACF0-4598-85B8-33BF951232A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smtClean="0"/>
          </a:p>
        </p:txBody>
      </p:sp>
      <p:sp>
        <p:nvSpPr>
          <p:cNvPr id="45060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274059" cy="2076451"/>
          </a:xfrm>
        </p:spPr>
        <p:txBody>
          <a:bodyPr/>
          <a:lstStyle/>
          <a:p>
            <a:r>
              <a:rPr lang="id-ID" dirty="0" smtClean="0"/>
              <a:t>DASAR SISTEM 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40" y="3657600"/>
            <a:ext cx="6274060" cy="1524000"/>
          </a:xfrm>
        </p:spPr>
        <p:txBody>
          <a:bodyPr/>
          <a:lstStyle/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/>
              <a:t>Pengampu</a:t>
            </a:r>
            <a:r>
              <a:rPr lang="id-ID" sz="2800" dirty="0"/>
              <a:t> </a:t>
            </a:r>
            <a:r>
              <a:rPr lang="en-US" sz="2800" dirty="0"/>
              <a:t>: </a:t>
            </a:r>
            <a:r>
              <a:rPr lang="id-ID" sz="2800" dirty="0"/>
              <a:t>KARTINI S.Kom.,MMSI</a:t>
            </a:r>
            <a:endParaRPr lang="en-US" sz="2800" dirty="0"/>
          </a:p>
          <a:p>
            <a:r>
              <a:rPr lang="en-US" sz="2800" dirty="0"/>
              <a:t>Prodi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- </a:t>
            </a:r>
            <a:r>
              <a:rPr lang="en-US" sz="2800" dirty="0" err="1"/>
              <a:t>Fakultas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5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905000" y="838200"/>
            <a:ext cx="1752600" cy="838200"/>
          </a:xfrm>
          <a:prstGeom prst="flowChartMagneticDisk">
            <a:avLst/>
          </a:prstGeom>
          <a:solidFill>
            <a:srgbClr val="618FF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Data Warehouse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05000" y="2514600"/>
            <a:ext cx="5257800" cy="2438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05000" y="2514600"/>
            <a:ext cx="25908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On-Line Analytical Processing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(OLAP)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495800" y="2514600"/>
            <a:ext cx="2667000" cy="9144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Bolt-On Applications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(Industry Specific Functions)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133600" y="3886200"/>
            <a:ext cx="1143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Sales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&amp;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Distribution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276600" y="3886200"/>
            <a:ext cx="1143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Business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Planning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419600" y="3886200"/>
            <a:ext cx="1143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Shop Floor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Control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562600" y="3886200"/>
            <a:ext cx="1143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Logistics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048000"/>
            <a:ext cx="1143000" cy="8382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Customers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8001000" y="2971800"/>
            <a:ext cx="1143000" cy="8382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Suppliers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3581400" y="5334000"/>
            <a:ext cx="1828800" cy="1066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400">
              <a:latin typeface="Times New Roman" pitchFamily="18" charset="0"/>
            </a:endParaRP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Operational Database</a:t>
            </a:r>
          </a:p>
          <a:p>
            <a:pPr algn="ctr" eaLnBrk="0" hangingPunct="0"/>
            <a:r>
              <a:rPr lang="en-US" sz="1200">
                <a:latin typeface="Times New Roman" pitchFamily="18" charset="0"/>
              </a:rPr>
              <a:t>Customers, Production,</a:t>
            </a:r>
          </a:p>
          <a:p>
            <a:pPr algn="ctr" eaLnBrk="0" hangingPunct="0"/>
            <a:r>
              <a:rPr lang="en-US" sz="1200">
                <a:latin typeface="Times New Roman" pitchFamily="18" charset="0"/>
              </a:rPr>
              <a:t>Vendor, Inventory, etc.</a:t>
            </a:r>
          </a:p>
          <a:p>
            <a:pPr algn="ctr" eaLnBrk="0" hangingPunct="0"/>
            <a:endParaRPr lang="en-US" sz="1400">
              <a:latin typeface="Times New Roman" pitchFamily="18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562600" y="838200"/>
            <a:ext cx="1143000" cy="8382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Legacy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Systems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209800" y="3581400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Core Functions [On-Line Transaction Processing (OLTP)]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1676400" y="685800"/>
            <a:ext cx="57912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886200" y="2209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ERP  System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4196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7432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3657600" y="1295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60960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74676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3124200" y="4267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4267200" y="4267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5410200" y="4267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657600" y="668923"/>
            <a:ext cx="2171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Business Enterprise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7048500" y="139148"/>
            <a:ext cx="1905000" cy="457200"/>
          </a:xfrm>
          <a:prstGeom prst="rect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ERP System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11430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31242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58674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0815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Two Main ERP Applications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71650"/>
            <a:ext cx="8178800" cy="41719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smtClean="0"/>
              <a:t>Core applications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a.k.a.</a:t>
            </a:r>
            <a:r>
              <a:rPr lang="en-US" sz="2800" i="1" smtClean="0"/>
              <a:t> On-line Transaction Processing (OLTP)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transaction processing 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support the day-to-day operational activities of the business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support mission-critical tasks through simple queries of operational databases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include sales and distribution, business planning, production planning, shop floor control, and logistics modules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10322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Two Main ERP Applications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10600" cy="472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smtClean="0"/>
              <a:t>Business analysis applications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a.k.a.</a:t>
            </a:r>
            <a:r>
              <a:rPr lang="en-US" sz="2800" i="1" smtClean="0"/>
              <a:t> On-line Analytical Processing (OLAP)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decision support tool for management-critical tasks through analytical investigation of complex data associations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supplies management with “real-time” information and permits timely decisions to improve performance and achieve competitive advantage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includes decision support, modeling, information retrieval, ad-hoc reporting/analysis, and what-if analysis</a:t>
            </a:r>
            <a:endParaRPr lang="en-US" sz="28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0249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z="6000" smtClean="0"/>
              <a:t>OLAP</a:t>
            </a:r>
            <a:endParaRPr lang="en-US" smtClean="0"/>
          </a:p>
        </p:txBody>
      </p:sp>
      <p:sp>
        <p:nvSpPr>
          <p:cNvPr id="12293" name="Rectangle 5"/>
          <p:cNvSpPr>
            <a:spLocks noChangeArrowheads="1"/>
          </p:cNvSpPr>
          <p:nvPr>
            <p:ph type="body" idx="1"/>
          </p:nvPr>
        </p:nvSpPr>
        <p:spPr>
          <a:xfrm>
            <a:off x="457200" y="2000250"/>
            <a:ext cx="8178800" cy="41719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Supports management-critical tasks through analytical investigation of complex data associations captured in data warehouses: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Consolidation</a:t>
            </a:r>
            <a:r>
              <a:rPr lang="en-US" smtClean="0"/>
              <a:t> is the aggregation or roll-up of data.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Drill-down</a:t>
            </a:r>
            <a:r>
              <a:rPr lang="en-US" smtClean="0"/>
              <a:t> allows the user to see data in selective increasing levels of detail.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Slicing and Dicing</a:t>
            </a:r>
            <a:r>
              <a:rPr lang="en-US" smtClean="0"/>
              <a:t> enables the user to examine data from different viewpoints to uncover trends and patterns.</a:t>
            </a:r>
          </a:p>
        </p:txBody>
      </p:sp>
    </p:spTree>
    <p:extLst>
      <p:ext uri="{BB962C8B-B14F-4D97-AF65-F5344CB8AC3E}">
        <p14:creationId xmlns:p14="http://schemas.microsoft.com/office/powerpoint/2010/main" val="3250429015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ERP System Configurations:</a:t>
            </a:r>
            <a:br>
              <a:rPr lang="en-US" smtClean="0"/>
            </a:br>
            <a:r>
              <a:rPr lang="en-US" sz="4000" smtClean="0"/>
              <a:t>Client-Server Network Topology</a:t>
            </a:r>
            <a:endParaRPr lang="en-US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838450"/>
            <a:ext cx="8178800" cy="31813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mtClean="0"/>
              <a:t>Two-tier</a:t>
            </a:r>
          </a:p>
          <a:p>
            <a:pPr lvl="1" eaLnBrk="1" hangingPunct="1"/>
            <a:r>
              <a:rPr lang="en-US" smtClean="0"/>
              <a:t>common server handles both application and database duties </a:t>
            </a:r>
          </a:p>
          <a:p>
            <a:pPr lvl="1" eaLnBrk="1" hangingPunct="1"/>
            <a:r>
              <a:rPr lang="en-US" smtClean="0"/>
              <a:t>used especially in LANs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02875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914400" y="2895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352800" y="3429000"/>
            <a:ext cx="144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3F2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Server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447800" y="5029200"/>
            <a:ext cx="1752600" cy="1066800"/>
          </a:xfrm>
          <a:prstGeom prst="flowChartMagneticDisk">
            <a:avLst/>
          </a:prstGeom>
          <a:solidFill>
            <a:srgbClr val="FCD1C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Times New Roman" pitchFamily="18" charset="0"/>
              </a:rPr>
              <a:t>Applications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181600" y="5029200"/>
            <a:ext cx="1828800" cy="1066800"/>
          </a:xfrm>
          <a:prstGeom prst="flowChartMagneticDisk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Database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934200" y="1243772"/>
            <a:ext cx="1828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User Presentation Layer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6200" y="1295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First Tier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200" y="3733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Second Tier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010400" y="3276600"/>
            <a:ext cx="213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Application and Database Layer</a:t>
            </a:r>
          </a:p>
        </p:txBody>
      </p:sp>
      <p:cxnSp>
        <p:nvCxnSpPr>
          <p:cNvPr id="14346" name="AutoShape 10"/>
          <p:cNvCxnSpPr>
            <a:cxnSpLocks noChangeShapeType="1"/>
            <a:endCxn id="14339" idx="0"/>
          </p:cNvCxnSpPr>
          <p:nvPr/>
        </p:nvCxnSpPr>
        <p:spPr bwMode="auto">
          <a:xfrm rot="5400000">
            <a:off x="3314700" y="2667000"/>
            <a:ext cx="1524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7" name="AutoShape 11"/>
          <p:cNvCxnSpPr>
            <a:cxnSpLocks noChangeShapeType="1"/>
            <a:endCxn id="14339" idx="0"/>
          </p:cNvCxnSpPr>
          <p:nvPr/>
        </p:nvCxnSpPr>
        <p:spPr bwMode="auto">
          <a:xfrm rot="16200000" flipH="1">
            <a:off x="2400300" y="1752600"/>
            <a:ext cx="1524000" cy="1828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AutoShape 12"/>
          <p:cNvCxnSpPr>
            <a:cxnSpLocks noChangeShapeType="1"/>
            <a:endCxn id="14339" idx="0"/>
          </p:cNvCxnSpPr>
          <p:nvPr/>
        </p:nvCxnSpPr>
        <p:spPr bwMode="auto">
          <a:xfrm rot="5400000">
            <a:off x="4229100" y="1752600"/>
            <a:ext cx="1524000" cy="1828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AutoShape 13"/>
          <p:cNvCxnSpPr>
            <a:cxnSpLocks noChangeShapeType="1"/>
            <a:stCxn id="14339" idx="2"/>
            <a:endCxn id="14340" idx="1"/>
          </p:cNvCxnSpPr>
          <p:nvPr/>
        </p:nvCxnSpPr>
        <p:spPr bwMode="auto">
          <a:xfrm rot="5400000">
            <a:off x="2895600" y="3848100"/>
            <a:ext cx="609600" cy="1752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AutoShape 14"/>
          <p:cNvCxnSpPr>
            <a:cxnSpLocks noChangeShapeType="1"/>
            <a:stCxn id="14339" idx="2"/>
            <a:endCxn id="14341" idx="1"/>
          </p:cNvCxnSpPr>
          <p:nvPr/>
        </p:nvCxnSpPr>
        <p:spPr bwMode="auto">
          <a:xfrm rot="16200000" flipH="1">
            <a:off x="4781550" y="3714750"/>
            <a:ext cx="609600" cy="2019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181600" y="92765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Two-Tier Client Server</a:t>
            </a:r>
          </a:p>
        </p:txBody>
      </p:sp>
      <p:graphicFrame>
        <p:nvGraphicFramePr>
          <p:cNvPr id="14352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47813" y="779463"/>
          <a:ext cx="1431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lip" r:id="rId4" imgW="3469015" imgH="3102938" progId="MS_ClipArt_Gallery.2">
                  <p:embed/>
                </p:oleObj>
              </mc:Choice>
              <mc:Fallback>
                <p:oleObj name="Clip" r:id="rId4" imgW="3469015" imgH="310293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779463"/>
                        <a:ext cx="14319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Object 1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87725" y="762000"/>
          <a:ext cx="1431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Clip" r:id="rId6" imgW="3469015" imgH="3102938" progId="MS_ClipArt_Gallery.2">
                  <p:embed/>
                </p:oleObj>
              </mc:Choice>
              <mc:Fallback>
                <p:oleObj name="Clip" r:id="rId6" imgW="3469015" imgH="310293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762000"/>
                        <a:ext cx="14319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195888" y="755650"/>
          <a:ext cx="1431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Clip" r:id="rId7" imgW="3469015" imgH="3102938" progId="MS_ClipArt_Gallery.2">
                  <p:embed/>
                </p:oleObj>
              </mc:Choice>
              <mc:Fallback>
                <p:oleObj name="Clip" r:id="rId7" imgW="3469015" imgH="310293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755650"/>
                        <a:ext cx="14319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5" name="Object 19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81400" y="3124200"/>
          <a:ext cx="1143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Clip" r:id="rId8" imgW="1923885" imgH="3377099" progId="MS_ClipArt_Gallery.2">
                  <p:embed/>
                </p:oleObj>
              </mc:Choice>
              <mc:Fallback>
                <p:oleObj name="Clip" r:id="rId8" imgW="1923885" imgH="3377099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124200"/>
                        <a:ext cx="1143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800600" y="3581400"/>
            <a:ext cx="84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Server</a:t>
            </a:r>
            <a:endParaRPr lang="en-US" sz="2000">
              <a:solidFill>
                <a:srgbClr val="33CC3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605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ERP System Configurations:</a:t>
            </a:r>
            <a:br>
              <a:rPr lang="en-US" smtClean="0"/>
            </a:br>
            <a:r>
              <a:rPr lang="en-US" sz="4000" smtClean="0"/>
              <a:t>Client-Server Network Topology</a:t>
            </a:r>
            <a:endParaRPr lang="en-US" smtClean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762250"/>
            <a:ext cx="8178800" cy="32575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mtClean="0"/>
              <a:t>Three-tier</a:t>
            </a:r>
          </a:p>
          <a:p>
            <a:pPr lvl="1" eaLnBrk="1" hangingPunct="1"/>
            <a:r>
              <a:rPr lang="en-US" smtClean="0"/>
              <a:t>client links to the application server which then initiates a second connection to the database server</a:t>
            </a:r>
          </a:p>
          <a:p>
            <a:pPr lvl="1" eaLnBrk="1" hangingPunct="1"/>
            <a:r>
              <a:rPr lang="en-US" smtClean="0"/>
              <a:t>used especially in WANs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3851151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518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Three-Tier Client Server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981200" y="3452813"/>
            <a:ext cx="1295400" cy="838200"/>
          </a:xfrm>
          <a:prstGeom prst="flowChartMagneticDisk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Applications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057400" y="5357813"/>
            <a:ext cx="1295400" cy="838200"/>
          </a:xfrm>
          <a:prstGeom prst="flowChartMagneticDisk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Database</a:t>
            </a:r>
          </a:p>
        </p:txBody>
      </p:sp>
      <p:cxnSp>
        <p:nvCxnSpPr>
          <p:cNvPr id="16389" name="AutoShape 5"/>
          <p:cNvCxnSpPr>
            <a:cxnSpLocks noChangeShapeType="1"/>
          </p:cNvCxnSpPr>
          <p:nvPr/>
        </p:nvCxnSpPr>
        <p:spPr bwMode="auto">
          <a:xfrm rot="5400000">
            <a:off x="4000500" y="2881313"/>
            <a:ext cx="1295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0" name="AutoShape 6"/>
          <p:cNvCxnSpPr>
            <a:cxnSpLocks noChangeShapeType="1"/>
          </p:cNvCxnSpPr>
          <p:nvPr/>
        </p:nvCxnSpPr>
        <p:spPr bwMode="auto">
          <a:xfrm rot="5400000">
            <a:off x="3847306" y="1434307"/>
            <a:ext cx="1587" cy="1600200"/>
          </a:xfrm>
          <a:prstGeom prst="bentConnector3">
            <a:avLst>
              <a:gd name="adj1" fmla="val 41899995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1" name="AutoShape 7"/>
          <p:cNvCxnSpPr>
            <a:cxnSpLocks noChangeShapeType="1"/>
          </p:cNvCxnSpPr>
          <p:nvPr/>
        </p:nvCxnSpPr>
        <p:spPr bwMode="auto">
          <a:xfrm rot="5400000">
            <a:off x="4800600" y="2081213"/>
            <a:ext cx="1295400" cy="1600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2" name="AutoShape 8"/>
          <p:cNvCxnSpPr>
            <a:cxnSpLocks noChangeShapeType="1"/>
            <a:endCxn id="16387" idx="4"/>
          </p:cNvCxnSpPr>
          <p:nvPr/>
        </p:nvCxnSpPr>
        <p:spPr bwMode="auto">
          <a:xfrm rot="10800000">
            <a:off x="3276600" y="3871913"/>
            <a:ext cx="762000" cy="38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3" name="AutoShape 9"/>
          <p:cNvCxnSpPr>
            <a:cxnSpLocks noChangeShapeType="1"/>
            <a:endCxn id="16388" idx="4"/>
          </p:cNvCxnSpPr>
          <p:nvPr/>
        </p:nvCxnSpPr>
        <p:spPr bwMode="auto">
          <a:xfrm rot="10800000" flipV="1">
            <a:off x="3352800" y="5738813"/>
            <a:ext cx="685800" cy="38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762000" y="31480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609600" y="49768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28600" y="1949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First Tier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28600" y="377825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Second Tier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28600" y="583565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Third Tier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391400" y="1776413"/>
            <a:ext cx="129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User Presentation Layer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391400" y="3757613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Application Layer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467600" y="5434013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Database Layer</a:t>
            </a:r>
          </a:p>
        </p:txBody>
      </p:sp>
      <p:graphicFrame>
        <p:nvGraphicFramePr>
          <p:cNvPr id="16402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92550" y="1184275"/>
          <a:ext cx="1431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Clip" r:id="rId4" imgW="3469015" imgH="3102938" progId="MS_ClipArt_Gallery.2">
                  <p:embed/>
                </p:oleObj>
              </mc:Choice>
              <mc:Fallback>
                <p:oleObj name="Clip" r:id="rId4" imgW="3469015" imgH="310293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1184275"/>
                        <a:ext cx="14319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1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521325" y="1166813"/>
          <a:ext cx="1431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Clip" r:id="rId6" imgW="3469015" imgH="3102938" progId="MS_ClipArt_Gallery.2">
                  <p:embed/>
                </p:oleObj>
              </mc:Choice>
              <mc:Fallback>
                <p:oleObj name="Clip" r:id="rId6" imgW="3469015" imgH="310293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1166813"/>
                        <a:ext cx="14319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4" name="Object 2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30450" y="1184275"/>
          <a:ext cx="14319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Clip" r:id="rId7" imgW="3469015" imgH="3102938" progId="MS_ClipArt_Gallery.2">
                  <p:embed/>
                </p:oleObj>
              </mc:Choice>
              <mc:Fallback>
                <p:oleObj name="Clip" r:id="rId7" imgW="3469015" imgH="310293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1184275"/>
                        <a:ext cx="14319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410200" y="3605213"/>
            <a:ext cx="1196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>
                <a:latin typeface="Times New Roman" pitchFamily="18" charset="0"/>
              </a:rPr>
              <a:t>Application </a:t>
            </a:r>
          </a:p>
          <a:p>
            <a:pPr algn="ctr"/>
            <a:r>
              <a:rPr lang="en-US" sz="1600">
                <a:latin typeface="Times New Roman" pitchFamily="18" charset="0"/>
              </a:rPr>
              <a:t>Server</a:t>
            </a:r>
          </a:p>
        </p:txBody>
      </p:sp>
      <p:graphicFrame>
        <p:nvGraphicFramePr>
          <p:cNvPr id="16406" name="Object 2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14800" y="3224213"/>
          <a:ext cx="1143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Clip" r:id="rId8" imgW="1923885" imgH="3377099" progId="MS_ClipArt_Gallery.2">
                  <p:embed/>
                </p:oleObj>
              </mc:Choice>
              <mc:Fallback>
                <p:oleObj name="Clip" r:id="rId8" imgW="1923885" imgH="3377099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24213"/>
                        <a:ext cx="1143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486400" y="5434013"/>
            <a:ext cx="981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>
                <a:latin typeface="Times New Roman" pitchFamily="18" charset="0"/>
              </a:rPr>
              <a:t>Database </a:t>
            </a:r>
          </a:p>
          <a:p>
            <a:pPr algn="ctr"/>
            <a:r>
              <a:rPr lang="en-US" sz="1600">
                <a:latin typeface="Times New Roman" pitchFamily="18" charset="0"/>
              </a:rPr>
              <a:t>Server</a:t>
            </a:r>
          </a:p>
        </p:txBody>
      </p:sp>
      <p:graphicFrame>
        <p:nvGraphicFramePr>
          <p:cNvPr id="16408" name="Object 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038600" y="5181600"/>
          <a:ext cx="1143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Clip" r:id="rId10" imgW="1923885" imgH="3377099" progId="MS_ClipArt_Gallery.2">
                  <p:embed/>
                </p:oleObj>
              </mc:Choice>
              <mc:Fallback>
                <p:oleObj name="Clip" r:id="rId10" imgW="1923885" imgH="3377099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81600"/>
                        <a:ext cx="1143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4495800" y="4572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4648200" y="307181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87019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0500" y="831022"/>
            <a:ext cx="880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ERP with OLTP and OLAP Client Server using Data Warehouse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3795713"/>
            <a:ext cx="1066800" cy="685800"/>
          </a:xfrm>
          <a:prstGeom prst="rect">
            <a:avLst/>
          </a:prstGeom>
          <a:solidFill>
            <a:srgbClr val="33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OLTP </a:t>
            </a:r>
          </a:p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Server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95400" y="3719513"/>
            <a:ext cx="1133475" cy="755650"/>
          </a:xfrm>
          <a:prstGeom prst="flowChartMagneticDisk">
            <a:avLst/>
          </a:prstGeom>
          <a:solidFill>
            <a:srgbClr val="33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OLTP</a:t>
            </a:r>
          </a:p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Applications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24200" y="5624513"/>
            <a:ext cx="1066800" cy="6858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Times New Roman" pitchFamily="18" charset="0"/>
              </a:rPr>
              <a:t>Operations </a:t>
            </a:r>
          </a:p>
          <a:p>
            <a:pPr algn="ctr" eaLnBrk="0" hangingPunct="0"/>
            <a:r>
              <a:rPr lang="en-US" sz="1600">
                <a:latin typeface="Times New Roman" pitchFamily="18" charset="0"/>
              </a:rPr>
              <a:t>Database</a:t>
            </a:r>
          </a:p>
          <a:p>
            <a:pPr algn="ctr" eaLnBrk="0" hangingPunct="0"/>
            <a:r>
              <a:rPr lang="en-US" sz="1600">
                <a:latin typeface="Times New Roman" pitchFamily="18" charset="0"/>
              </a:rPr>
              <a:t>Server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1447800" y="5548313"/>
            <a:ext cx="1133475" cy="754062"/>
          </a:xfrm>
          <a:prstGeom prst="flowChartMagneticDisk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Times New Roman" pitchFamily="18" charset="0"/>
              </a:rPr>
              <a:t>Operations</a:t>
            </a:r>
          </a:p>
          <a:p>
            <a:pPr algn="ctr" eaLnBrk="0" hangingPunct="0"/>
            <a:r>
              <a:rPr lang="en-US" sz="1600">
                <a:latin typeface="Times New Roman" pitchFamily="18" charset="0"/>
              </a:rPr>
              <a:t>Database</a:t>
            </a:r>
          </a:p>
        </p:txBody>
      </p:sp>
      <p:cxnSp>
        <p:nvCxnSpPr>
          <p:cNvPr id="17415" name="AutoShape 7"/>
          <p:cNvCxnSpPr>
            <a:cxnSpLocks noChangeShapeType="1"/>
            <a:endCxn id="17411" idx="0"/>
          </p:cNvCxnSpPr>
          <p:nvPr/>
        </p:nvCxnSpPr>
        <p:spPr bwMode="auto">
          <a:xfrm rot="5400000">
            <a:off x="3505200" y="2652713"/>
            <a:ext cx="1295400" cy="990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6" name="AutoShape 8"/>
          <p:cNvCxnSpPr>
            <a:cxnSpLocks noChangeShapeType="1"/>
            <a:endCxn id="17411" idx="0"/>
          </p:cNvCxnSpPr>
          <p:nvPr/>
        </p:nvCxnSpPr>
        <p:spPr bwMode="auto">
          <a:xfrm rot="5400000">
            <a:off x="4305300" y="1852613"/>
            <a:ext cx="1295400" cy="2590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7" name="AutoShape 9"/>
          <p:cNvCxnSpPr>
            <a:cxnSpLocks noChangeShapeType="1"/>
            <a:stCxn id="17411" idx="1"/>
            <a:endCxn id="17412" idx="4"/>
          </p:cNvCxnSpPr>
          <p:nvPr/>
        </p:nvCxnSpPr>
        <p:spPr bwMode="auto">
          <a:xfrm rot="10800000">
            <a:off x="2428875" y="4097338"/>
            <a:ext cx="695325" cy="41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8" name="AutoShape 10"/>
          <p:cNvCxnSpPr>
            <a:cxnSpLocks noChangeShapeType="1"/>
            <a:stCxn id="17413" idx="1"/>
            <a:endCxn id="17414" idx="4"/>
          </p:cNvCxnSpPr>
          <p:nvPr/>
        </p:nvCxnSpPr>
        <p:spPr bwMode="auto">
          <a:xfrm rot="10800000">
            <a:off x="2581275" y="5926138"/>
            <a:ext cx="542925" cy="41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9" name="AutoShape 11"/>
          <p:cNvCxnSpPr>
            <a:cxnSpLocks noChangeShapeType="1"/>
            <a:stCxn id="17411" idx="2"/>
            <a:endCxn id="17413" idx="0"/>
          </p:cNvCxnSpPr>
          <p:nvPr/>
        </p:nvCxnSpPr>
        <p:spPr bwMode="auto">
          <a:xfrm rot="5400000">
            <a:off x="3086100" y="5053013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762000" y="34147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09600" y="5243513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0" y="1890713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First Tier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0" y="3948113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Second Tier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0" y="5776913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Third Tier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848600" y="1662113"/>
            <a:ext cx="129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User Presentation Layer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848600" y="4024313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Application Layer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8153400" y="5700713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Database Layer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4876800" y="3795713"/>
            <a:ext cx="931863" cy="623887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OLAP </a:t>
            </a:r>
          </a:p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Server</a:t>
            </a:r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6400800" y="3719513"/>
            <a:ext cx="990600" cy="685800"/>
          </a:xfrm>
          <a:prstGeom prst="flowChartMagneticDisk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OLAP</a:t>
            </a:r>
          </a:p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Applications</a:t>
            </a:r>
          </a:p>
        </p:txBody>
      </p:sp>
      <p:cxnSp>
        <p:nvCxnSpPr>
          <p:cNvPr id="17430" name="AutoShape 22"/>
          <p:cNvCxnSpPr>
            <a:cxnSpLocks noChangeShapeType="1"/>
            <a:endCxn id="17411" idx="0"/>
          </p:cNvCxnSpPr>
          <p:nvPr/>
        </p:nvCxnSpPr>
        <p:spPr bwMode="auto">
          <a:xfrm rot="16200000" flipH="1">
            <a:off x="2705100" y="2843213"/>
            <a:ext cx="1295400" cy="609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1" name="AutoShape 23"/>
          <p:cNvCxnSpPr>
            <a:cxnSpLocks noChangeShapeType="1"/>
            <a:endCxn id="17428" idx="0"/>
          </p:cNvCxnSpPr>
          <p:nvPr/>
        </p:nvCxnSpPr>
        <p:spPr bwMode="auto">
          <a:xfrm rot="16200000" flipH="1">
            <a:off x="4348163" y="2800350"/>
            <a:ext cx="1295400" cy="6953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4876800" y="5700713"/>
            <a:ext cx="931863" cy="623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Times New Roman" pitchFamily="18" charset="0"/>
              </a:rPr>
              <a:t>Data</a:t>
            </a:r>
          </a:p>
          <a:p>
            <a:pPr algn="ctr" eaLnBrk="0" hangingPunct="0"/>
            <a:r>
              <a:rPr lang="en-US" sz="1600">
                <a:latin typeface="Times New Roman" pitchFamily="18" charset="0"/>
              </a:rPr>
              <a:t>Warehouse</a:t>
            </a:r>
          </a:p>
          <a:p>
            <a:pPr algn="ctr" eaLnBrk="0" hangingPunct="0"/>
            <a:r>
              <a:rPr lang="en-US" sz="1600">
                <a:latin typeface="Times New Roman" pitchFamily="18" charset="0"/>
              </a:rPr>
              <a:t>Server</a:t>
            </a: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6400800" y="5624513"/>
            <a:ext cx="990600" cy="6858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Times New Roman" pitchFamily="18" charset="0"/>
              </a:rPr>
              <a:t>Data </a:t>
            </a:r>
          </a:p>
          <a:p>
            <a:pPr algn="ctr" eaLnBrk="0" hangingPunct="0"/>
            <a:r>
              <a:rPr lang="en-US" sz="1600">
                <a:latin typeface="Times New Roman" pitchFamily="18" charset="0"/>
              </a:rPr>
              <a:t>Warehouse</a:t>
            </a:r>
          </a:p>
        </p:txBody>
      </p:sp>
      <p:cxnSp>
        <p:nvCxnSpPr>
          <p:cNvPr id="17434" name="AutoShape 26"/>
          <p:cNvCxnSpPr>
            <a:cxnSpLocks noChangeShapeType="1"/>
            <a:stCxn id="17428" idx="2"/>
            <a:endCxn id="17432" idx="0"/>
          </p:cNvCxnSpPr>
          <p:nvPr/>
        </p:nvCxnSpPr>
        <p:spPr bwMode="auto">
          <a:xfrm rot="5400000">
            <a:off x="4702968" y="5060157"/>
            <a:ext cx="1281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5" name="AutoShape 27"/>
          <p:cNvCxnSpPr>
            <a:cxnSpLocks noChangeShapeType="1"/>
            <a:stCxn id="17428" idx="3"/>
            <a:endCxn id="17429" idx="2"/>
          </p:cNvCxnSpPr>
          <p:nvPr/>
        </p:nvCxnSpPr>
        <p:spPr bwMode="auto">
          <a:xfrm flipV="1">
            <a:off x="5808663" y="4062413"/>
            <a:ext cx="592137" cy="46037"/>
          </a:xfrm>
          <a:prstGeom prst="bentConnector3">
            <a:avLst>
              <a:gd name="adj1" fmla="val 4986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6" name="AutoShape 28"/>
          <p:cNvCxnSpPr>
            <a:cxnSpLocks noChangeShapeType="1"/>
            <a:stCxn id="17432" idx="3"/>
            <a:endCxn id="17433" idx="2"/>
          </p:cNvCxnSpPr>
          <p:nvPr/>
        </p:nvCxnSpPr>
        <p:spPr bwMode="auto">
          <a:xfrm flipV="1">
            <a:off x="5808663" y="5967413"/>
            <a:ext cx="592137" cy="46037"/>
          </a:xfrm>
          <a:prstGeom prst="bentConnector3">
            <a:avLst>
              <a:gd name="adj1" fmla="val 4986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7437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38400" y="1509713"/>
          <a:ext cx="121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Clip" r:id="rId4" imgW="3469015" imgH="3102938" progId="MS_ClipArt_Gallery.2">
                  <p:embed/>
                </p:oleObj>
              </mc:Choice>
              <mc:Fallback>
                <p:oleObj name="Clip" r:id="rId4" imgW="3469015" imgH="310293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09713"/>
                        <a:ext cx="1219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8" name="Object 3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027488" y="1509713"/>
          <a:ext cx="121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Clip" r:id="rId6" imgW="3469015" imgH="3102938" progId="MS_ClipArt_Gallery.2">
                  <p:embed/>
                </p:oleObj>
              </mc:Choice>
              <mc:Fallback>
                <p:oleObj name="Clip" r:id="rId6" imgW="3469015" imgH="310293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509713"/>
                        <a:ext cx="1219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" name="Object 3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715000" y="1509713"/>
          <a:ext cx="121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lip" r:id="rId7" imgW="3469015" imgH="3102938" progId="MS_ClipArt_Gallery.2">
                  <p:embed/>
                </p:oleObj>
              </mc:Choice>
              <mc:Fallback>
                <p:oleObj name="Clip" r:id="rId7" imgW="3469015" imgH="310293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509713"/>
                        <a:ext cx="1219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0419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ERP System Configurations:</a:t>
            </a:r>
            <a:br>
              <a:rPr lang="en-US" smtClean="0"/>
            </a:br>
            <a:r>
              <a:rPr lang="en-US" smtClean="0"/>
              <a:t>Databases and Bolt-Ons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81250"/>
            <a:ext cx="8178800" cy="41719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z="3000" smtClean="0"/>
              <a:t>Database Configuration</a:t>
            </a:r>
          </a:p>
          <a:p>
            <a:pPr lvl="1" eaLnBrk="1" hangingPunct="1"/>
            <a:r>
              <a:rPr lang="en-US" sz="2600" smtClean="0"/>
              <a:t>selection of database tables in the thousands</a:t>
            </a:r>
          </a:p>
          <a:p>
            <a:pPr lvl="1" eaLnBrk="1" hangingPunct="1"/>
            <a:r>
              <a:rPr lang="en-US" sz="2600" smtClean="0"/>
              <a:t>setting the switches in the system</a:t>
            </a:r>
          </a:p>
          <a:p>
            <a:pPr eaLnBrk="1" hangingPunct="1"/>
            <a:r>
              <a:rPr lang="en-US" sz="3000" smtClean="0"/>
              <a:t>Bolt-on Software</a:t>
            </a:r>
          </a:p>
          <a:p>
            <a:pPr lvl="1" eaLnBrk="1" hangingPunct="1"/>
            <a:r>
              <a:rPr lang="en-US" sz="2600" smtClean="0"/>
              <a:t>third-party vendors provide specialized functionality software</a:t>
            </a:r>
          </a:p>
          <a:p>
            <a:pPr lvl="1" eaLnBrk="1" hangingPunct="1"/>
            <a:r>
              <a:rPr lang="en-US" sz="2600" smtClean="0"/>
              <a:t>Supply Chain Management (SCM) links vendors, carriers, logistics companies, and IS providers</a:t>
            </a:r>
          </a:p>
        </p:txBody>
      </p:sp>
    </p:spTree>
    <p:extLst>
      <p:ext uri="{BB962C8B-B14F-4D97-AF65-F5344CB8AC3E}">
        <p14:creationId xmlns:p14="http://schemas.microsoft.com/office/powerpoint/2010/main" val="349773400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048000"/>
            <a:ext cx="56388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latin typeface="Comic Sans MS" pitchFamily="66" charset="0"/>
              </a:rPr>
              <a:t> </a:t>
            </a:r>
            <a:endParaRPr lang="id-ID" sz="40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Comic Sans MS" pitchFamily="66" charset="0"/>
              </a:rPr>
              <a:t>Enterprise Resource Planning Systems</a:t>
            </a:r>
            <a:endParaRPr lang="id-ID" sz="4000" dirty="0" smtClean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1061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DASAR SISTEM INFORMASI</a:t>
            </a:r>
            <a:endParaRPr lang="id-ID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209800"/>
            <a:ext cx="31055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 smtClean="0"/>
              <a:t>Pert.08B </a:t>
            </a:r>
            <a:r>
              <a:rPr lang="id-ID" sz="5400" dirty="0" smtClean="0"/>
              <a:t>:</a:t>
            </a:r>
            <a:endParaRPr lang="id-ID" sz="5400" dirty="0"/>
          </a:p>
        </p:txBody>
      </p:sp>
      <p:sp>
        <p:nvSpPr>
          <p:cNvPr id="5" name="Rectangle 4"/>
          <p:cNvSpPr/>
          <p:nvPr/>
        </p:nvSpPr>
        <p:spPr>
          <a:xfrm>
            <a:off x="3697356" y="4876800"/>
            <a:ext cx="544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id-ID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97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737600" cy="914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What is a Data Warehouse?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A </a:t>
            </a:r>
            <a:r>
              <a:rPr lang="en-US" sz="2600" i="1" smtClean="0"/>
              <a:t>multi-dimensional</a:t>
            </a:r>
            <a:r>
              <a:rPr lang="en-US" sz="2600" smtClean="0"/>
              <a:t> database often using hundreds of gigabytes or even terabytes of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Data are extracted periodically from operational databases or from public information services.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A database constructed for quick searching, retrieval, ad-hoc queries, and ease of use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ERP systems can exist without data warehouses.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However, most large ERP implementations include separate operational and data warehouse databases.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Otherwise, management data analysis may result in pulling system resources away from operational use.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Also, there are many sophisticated data-mining tools. </a:t>
            </a:r>
          </a:p>
        </p:txBody>
      </p:sp>
    </p:spTree>
    <p:extLst>
      <p:ext uri="{BB962C8B-B14F-4D97-AF65-F5344CB8AC3E}">
        <p14:creationId xmlns:p14="http://schemas.microsoft.com/office/powerpoint/2010/main" val="18198270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87376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Data Warehouse Process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657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609600" indent="-609600" eaLnBrk="1" hangingPunct="1">
              <a:buFontTx/>
              <a:buNone/>
            </a:pPr>
            <a:r>
              <a:rPr lang="en-US" sz="2800" smtClean="0"/>
              <a:t>The five stages of the data warehousing process:  </a:t>
            </a:r>
          </a:p>
          <a:p>
            <a:pPr marL="1371600" lvl="2" indent="-457200" eaLnBrk="1" hangingPunct="1">
              <a:buFont typeface="Symbol" pitchFamily="18" charset="2"/>
              <a:buAutoNum type="arabicPeriod"/>
            </a:pPr>
            <a:r>
              <a:rPr lang="en-US" sz="2600" smtClean="0"/>
              <a:t>modeling data for the data warehouse</a:t>
            </a:r>
          </a:p>
          <a:p>
            <a:pPr marL="1371600" lvl="2" indent="-457200" eaLnBrk="1" hangingPunct="1">
              <a:buFont typeface="Symbol" pitchFamily="18" charset="2"/>
              <a:buAutoNum type="arabicPeriod"/>
            </a:pPr>
            <a:r>
              <a:rPr lang="en-US" sz="2600" smtClean="0"/>
              <a:t>extracting data from operational databases</a:t>
            </a:r>
          </a:p>
          <a:p>
            <a:pPr marL="1371600" lvl="2" indent="-457200" eaLnBrk="1" hangingPunct="1">
              <a:buFont typeface="Symbol" pitchFamily="18" charset="2"/>
              <a:buAutoNum type="arabicPeriod"/>
            </a:pPr>
            <a:r>
              <a:rPr lang="en-US" sz="2600" smtClean="0"/>
              <a:t>cleansing extracted data</a:t>
            </a:r>
          </a:p>
          <a:p>
            <a:pPr marL="1371600" lvl="2" indent="-457200" eaLnBrk="1" hangingPunct="1">
              <a:buFont typeface="Symbol" pitchFamily="18" charset="2"/>
              <a:buAutoNum type="arabicPeriod"/>
            </a:pPr>
            <a:r>
              <a:rPr lang="en-US" sz="2600" smtClean="0"/>
              <a:t>transforming data into the warehouse model</a:t>
            </a:r>
          </a:p>
          <a:p>
            <a:pPr marL="1371600" lvl="2" indent="-457200" eaLnBrk="1" hangingPunct="1">
              <a:buFont typeface="Symbol" pitchFamily="18" charset="2"/>
              <a:buAutoNum type="arabicPeriod"/>
            </a:pPr>
            <a:r>
              <a:rPr lang="en-US" sz="2600" smtClean="0"/>
              <a:t>loading data into the data warehouse database</a:t>
            </a:r>
          </a:p>
          <a:p>
            <a:pPr marL="609600" indent="-609600" eaLnBrk="1" hangingPunct="1"/>
            <a:endParaRPr lang="en-US" sz="2600" smtClean="0"/>
          </a:p>
        </p:txBody>
      </p:sp>
    </p:spTree>
    <p:extLst>
      <p:ext uri="{BB962C8B-B14F-4D97-AF65-F5344CB8AC3E}">
        <p14:creationId xmlns:p14="http://schemas.microsoft.com/office/powerpoint/2010/main" val="3091629027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Data Warehouse Process:</a:t>
            </a:r>
            <a:br>
              <a:rPr lang="en-US" smtClean="0"/>
            </a:br>
            <a:r>
              <a:rPr lang="en-US" smtClean="0"/>
              <a:t>Stage 1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810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Modeling data for the data warehouse</a:t>
            </a:r>
          </a:p>
          <a:p>
            <a:pPr lvl="1" eaLnBrk="1" hangingPunct="1"/>
            <a:r>
              <a:rPr lang="en-US" smtClean="0"/>
              <a:t>Because of the vast size of a data warehouse, the warehouse database consists of de-normalized data.  </a:t>
            </a:r>
          </a:p>
          <a:p>
            <a:pPr lvl="2" eaLnBrk="1" hangingPunct="1"/>
            <a:r>
              <a:rPr lang="en-US" smtClean="0"/>
              <a:t>Relational theory does not apply to a data warehousing system.</a:t>
            </a:r>
          </a:p>
          <a:p>
            <a:pPr lvl="2" eaLnBrk="1" hangingPunct="1"/>
            <a:r>
              <a:rPr lang="en-US" smtClean="0"/>
              <a:t>Normalized tables pertaining to selected events may be consolidated into de-normalized tables. </a:t>
            </a:r>
          </a:p>
        </p:txBody>
      </p:sp>
    </p:spTree>
    <p:extLst>
      <p:ext uri="{BB962C8B-B14F-4D97-AF65-F5344CB8AC3E}">
        <p14:creationId xmlns:p14="http://schemas.microsoft.com/office/powerpoint/2010/main" val="673283676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Data Warehouse Process:</a:t>
            </a:r>
            <a:br>
              <a:rPr lang="en-US" smtClean="0"/>
            </a:br>
            <a:r>
              <a:rPr lang="en-US" smtClean="0"/>
              <a:t>Stage 2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2560638"/>
            <a:ext cx="8382000" cy="36877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Extracting data from operational databases</a:t>
            </a:r>
          </a:p>
          <a:p>
            <a:pPr lvl="1" eaLnBrk="1" hangingPunct="1"/>
            <a:r>
              <a:rPr lang="en-US" smtClean="0"/>
              <a:t>The process of collecting data from operational databases, flat-files, archives, and external data sources.</a:t>
            </a:r>
          </a:p>
          <a:p>
            <a:pPr lvl="1" eaLnBrk="1" hangingPunct="1"/>
            <a:r>
              <a:rPr lang="en-US" smtClean="0"/>
              <a:t>Snapshots vs. stabilized data</a:t>
            </a:r>
          </a:p>
          <a:p>
            <a:pPr lvl="2" eaLnBrk="1" hangingPunct="1"/>
            <a:r>
              <a:rPr lang="en-US" smtClean="0"/>
              <a:t>A key feature of a data warehouse is that the data contained in it are in a non-volatile (stable) state. </a:t>
            </a:r>
          </a:p>
        </p:txBody>
      </p:sp>
    </p:spTree>
    <p:extLst>
      <p:ext uri="{BB962C8B-B14F-4D97-AF65-F5344CB8AC3E}">
        <p14:creationId xmlns:p14="http://schemas.microsoft.com/office/powerpoint/2010/main" val="3035423574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Data Warehouse Process:</a:t>
            </a:r>
            <a:br>
              <a:rPr lang="en-US" smtClean="0"/>
            </a:br>
            <a:r>
              <a:rPr lang="en-US" smtClean="0"/>
              <a:t>Stage 3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408238"/>
            <a:ext cx="8229600" cy="41449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 Cleansing extracted data</a:t>
            </a:r>
          </a:p>
          <a:p>
            <a:pPr lvl="1" eaLnBrk="1" hangingPunct="1"/>
            <a:r>
              <a:rPr lang="en-US" smtClean="0"/>
              <a:t>Involves filtering out or repairing invalid data prior to being stored in the warehouse </a:t>
            </a:r>
          </a:p>
          <a:p>
            <a:pPr lvl="2" eaLnBrk="1" hangingPunct="1"/>
            <a:r>
              <a:rPr lang="en-US" smtClean="0"/>
              <a:t>Operational data are “dirty” for many reasons: clerical, data entry, computer program errors, misspelled names and blank fields. </a:t>
            </a:r>
          </a:p>
          <a:p>
            <a:pPr lvl="1" eaLnBrk="1" hangingPunct="1"/>
            <a:r>
              <a:rPr lang="en-US" smtClean="0"/>
              <a:t>Also involves transforming data into standard business terms with standard data values </a:t>
            </a:r>
          </a:p>
        </p:txBody>
      </p:sp>
    </p:spTree>
    <p:extLst>
      <p:ext uri="{BB962C8B-B14F-4D97-AF65-F5344CB8AC3E}">
        <p14:creationId xmlns:p14="http://schemas.microsoft.com/office/powerpoint/2010/main" val="2272444643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Data Warehouse Process:</a:t>
            </a:r>
            <a:br>
              <a:rPr lang="en-US" smtClean="0"/>
            </a:br>
            <a:r>
              <a:rPr lang="en-US" smtClean="0"/>
              <a:t>Stage 4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4788" y="2457450"/>
            <a:ext cx="8686800" cy="38671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Transforming data into the warehouse model</a:t>
            </a:r>
          </a:p>
          <a:p>
            <a:pPr lvl="1" eaLnBrk="1" hangingPunct="1"/>
            <a:r>
              <a:rPr lang="en-US" smtClean="0"/>
              <a:t>To improve efficiency, data are transformed into summary views before being loaded.</a:t>
            </a:r>
          </a:p>
          <a:p>
            <a:pPr lvl="1" eaLnBrk="1" hangingPunct="1"/>
            <a:r>
              <a:rPr lang="en-US" smtClean="0"/>
              <a:t>Unlike operational views, which are virtual in nature with underlying base tables, data warehouse views are physical tables. </a:t>
            </a:r>
          </a:p>
          <a:p>
            <a:pPr lvl="2" eaLnBrk="1" hangingPunct="1"/>
            <a:r>
              <a:rPr lang="en-US" smtClean="0"/>
              <a:t>OLAP permits users to construct virtual views.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0576213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Data Warehouse Process:</a:t>
            </a:r>
            <a:br>
              <a:rPr lang="en-US" smtClean="0"/>
            </a:br>
            <a:r>
              <a:rPr lang="en-US" smtClean="0"/>
              <a:t>Stage 5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457450"/>
            <a:ext cx="8686800" cy="37147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Loading data into the data warehouse database</a:t>
            </a:r>
          </a:p>
          <a:p>
            <a:pPr lvl="1" eaLnBrk="1" hangingPunct="1"/>
            <a:r>
              <a:rPr lang="en-US" smtClean="0"/>
              <a:t>Data warehouses must be created &amp; maintained separately from the operational databases.</a:t>
            </a:r>
          </a:p>
          <a:p>
            <a:pPr lvl="2" eaLnBrk="1" hangingPunct="1"/>
            <a:r>
              <a:rPr lang="en-US" smtClean="0"/>
              <a:t>internal efficiency</a:t>
            </a:r>
          </a:p>
          <a:p>
            <a:pPr lvl="2" eaLnBrk="1" hangingPunct="1"/>
            <a:r>
              <a:rPr lang="en-US" smtClean="0"/>
              <a:t>integration of legacy systems</a:t>
            </a:r>
          </a:p>
          <a:p>
            <a:pPr lvl="2" eaLnBrk="1" hangingPunct="1"/>
            <a:r>
              <a:rPr lang="en-US" smtClean="0"/>
              <a:t>consolidation of global data</a:t>
            </a:r>
          </a:p>
        </p:txBody>
      </p:sp>
    </p:spTree>
    <p:extLst>
      <p:ext uri="{BB962C8B-B14F-4D97-AF65-F5344CB8AC3E}">
        <p14:creationId xmlns:p14="http://schemas.microsoft.com/office/powerpoint/2010/main" val="322085139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4343400" y="5486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4724400" y="5486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5029200" y="5486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876800" y="48006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5638800" y="388620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7391400" y="5257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6858000" y="45720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cxnSp>
        <p:nvCxnSpPr>
          <p:cNvPr id="26633" name="AutoShape 9"/>
          <p:cNvCxnSpPr>
            <a:cxnSpLocks noChangeShapeType="1"/>
            <a:stCxn id="26628" idx="0"/>
            <a:endCxn id="26629" idx="4"/>
          </p:cNvCxnSpPr>
          <p:nvPr/>
        </p:nvCxnSpPr>
        <p:spPr bwMode="auto">
          <a:xfrm flipH="1" flipV="1">
            <a:off x="5029200" y="5029200"/>
            <a:ext cx="114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4" name="AutoShape 10"/>
          <p:cNvCxnSpPr>
            <a:cxnSpLocks noChangeShapeType="1"/>
            <a:stCxn id="26627" idx="0"/>
            <a:endCxn id="26629" idx="4"/>
          </p:cNvCxnSpPr>
          <p:nvPr/>
        </p:nvCxnSpPr>
        <p:spPr bwMode="auto">
          <a:xfrm flipV="1">
            <a:off x="4838700" y="5029200"/>
            <a:ext cx="1905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5" name="AutoShape 11"/>
          <p:cNvCxnSpPr>
            <a:cxnSpLocks noChangeShapeType="1"/>
            <a:stCxn id="26626" idx="7"/>
            <a:endCxn id="26629" idx="4"/>
          </p:cNvCxnSpPr>
          <p:nvPr/>
        </p:nvCxnSpPr>
        <p:spPr bwMode="auto">
          <a:xfrm flipV="1">
            <a:off x="4538663" y="5029200"/>
            <a:ext cx="490537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5334000" y="5486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5715000" y="5486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6019800" y="5486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638800" y="48006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cxnSp>
        <p:nvCxnSpPr>
          <p:cNvPr id="26640" name="AutoShape 16"/>
          <p:cNvCxnSpPr>
            <a:cxnSpLocks noChangeShapeType="1"/>
            <a:stCxn id="26638" idx="0"/>
            <a:endCxn id="26639" idx="4"/>
          </p:cNvCxnSpPr>
          <p:nvPr/>
        </p:nvCxnSpPr>
        <p:spPr bwMode="auto">
          <a:xfrm flipH="1" flipV="1">
            <a:off x="5791200" y="5029200"/>
            <a:ext cx="3429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1" name="AutoShape 17"/>
          <p:cNvCxnSpPr>
            <a:cxnSpLocks noChangeShapeType="1"/>
            <a:stCxn id="26637" idx="0"/>
            <a:endCxn id="26639" idx="4"/>
          </p:cNvCxnSpPr>
          <p:nvPr/>
        </p:nvCxnSpPr>
        <p:spPr bwMode="auto">
          <a:xfrm flipH="1" flipV="1">
            <a:off x="5791200" y="5029200"/>
            <a:ext cx="381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2" name="AutoShape 18"/>
          <p:cNvCxnSpPr>
            <a:cxnSpLocks noChangeShapeType="1"/>
            <a:stCxn id="26636" idx="7"/>
            <a:endCxn id="26639" idx="4"/>
          </p:cNvCxnSpPr>
          <p:nvPr/>
        </p:nvCxnSpPr>
        <p:spPr bwMode="auto">
          <a:xfrm flipV="1">
            <a:off x="5529263" y="5029200"/>
            <a:ext cx="261937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6324600" y="5486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6705600" y="5486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7010400" y="5486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6477000" y="48006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cxnSp>
        <p:nvCxnSpPr>
          <p:cNvPr id="26647" name="AutoShape 23"/>
          <p:cNvCxnSpPr>
            <a:cxnSpLocks noChangeShapeType="1"/>
            <a:stCxn id="26645" idx="0"/>
            <a:endCxn id="26646" idx="4"/>
          </p:cNvCxnSpPr>
          <p:nvPr/>
        </p:nvCxnSpPr>
        <p:spPr bwMode="auto">
          <a:xfrm flipH="1" flipV="1">
            <a:off x="6629400" y="502920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8" name="AutoShape 24"/>
          <p:cNvCxnSpPr>
            <a:cxnSpLocks noChangeShapeType="1"/>
            <a:stCxn id="26644" idx="0"/>
            <a:endCxn id="26646" idx="4"/>
          </p:cNvCxnSpPr>
          <p:nvPr/>
        </p:nvCxnSpPr>
        <p:spPr bwMode="auto">
          <a:xfrm flipH="1" flipV="1">
            <a:off x="6629400" y="5029200"/>
            <a:ext cx="1905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49" name="AutoShape 25"/>
          <p:cNvCxnSpPr>
            <a:cxnSpLocks noChangeShapeType="1"/>
            <a:stCxn id="26643" idx="7"/>
            <a:endCxn id="26646" idx="4"/>
          </p:cNvCxnSpPr>
          <p:nvPr/>
        </p:nvCxnSpPr>
        <p:spPr bwMode="auto">
          <a:xfrm flipV="1">
            <a:off x="6519863" y="5029200"/>
            <a:ext cx="109537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0" name="AutoShape 26"/>
          <p:cNvCxnSpPr>
            <a:cxnSpLocks noChangeShapeType="1"/>
            <a:stCxn id="26629" idx="7"/>
            <a:endCxn id="26630" idx="4"/>
          </p:cNvCxnSpPr>
          <p:nvPr/>
        </p:nvCxnSpPr>
        <p:spPr bwMode="auto">
          <a:xfrm flipV="1">
            <a:off x="5137150" y="4191000"/>
            <a:ext cx="730250" cy="642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1" name="AutoShape 27"/>
          <p:cNvCxnSpPr>
            <a:cxnSpLocks noChangeShapeType="1"/>
            <a:stCxn id="26639" idx="0"/>
            <a:endCxn id="26630" idx="4"/>
          </p:cNvCxnSpPr>
          <p:nvPr/>
        </p:nvCxnSpPr>
        <p:spPr bwMode="auto">
          <a:xfrm flipV="1">
            <a:off x="5791200" y="4191000"/>
            <a:ext cx="762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2" name="AutoShape 28"/>
          <p:cNvCxnSpPr>
            <a:cxnSpLocks noChangeShapeType="1"/>
            <a:stCxn id="26646" idx="0"/>
            <a:endCxn id="26630" idx="4"/>
          </p:cNvCxnSpPr>
          <p:nvPr/>
        </p:nvCxnSpPr>
        <p:spPr bwMode="auto">
          <a:xfrm flipH="1" flipV="1">
            <a:off x="5867400" y="4191000"/>
            <a:ext cx="762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3" name="AutoShape 29"/>
          <p:cNvCxnSpPr>
            <a:cxnSpLocks noChangeShapeType="1"/>
            <a:stCxn id="26631" idx="1"/>
            <a:endCxn id="26632" idx="4"/>
          </p:cNvCxnSpPr>
          <p:nvPr/>
        </p:nvCxnSpPr>
        <p:spPr bwMode="auto">
          <a:xfrm flipH="1" flipV="1">
            <a:off x="7010400" y="4800600"/>
            <a:ext cx="414338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7772400" y="5029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7239000" y="43434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cxnSp>
        <p:nvCxnSpPr>
          <p:cNvPr id="26656" name="AutoShape 32"/>
          <p:cNvCxnSpPr>
            <a:cxnSpLocks noChangeShapeType="1"/>
            <a:stCxn id="26654" idx="1"/>
            <a:endCxn id="26655" idx="4"/>
          </p:cNvCxnSpPr>
          <p:nvPr/>
        </p:nvCxnSpPr>
        <p:spPr bwMode="auto">
          <a:xfrm flipH="1" flipV="1">
            <a:off x="7391400" y="4572000"/>
            <a:ext cx="414338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8077200" y="4800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7543800" y="41148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cxnSp>
        <p:nvCxnSpPr>
          <p:cNvPr id="26659" name="AutoShape 35"/>
          <p:cNvCxnSpPr>
            <a:cxnSpLocks noChangeShapeType="1"/>
            <a:stCxn id="26657" idx="1"/>
            <a:endCxn id="26658" idx="4"/>
          </p:cNvCxnSpPr>
          <p:nvPr/>
        </p:nvCxnSpPr>
        <p:spPr bwMode="auto">
          <a:xfrm flipH="1" flipV="1">
            <a:off x="7696200" y="4343400"/>
            <a:ext cx="414338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8382000" y="4572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7848600" y="38862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cxnSp>
        <p:nvCxnSpPr>
          <p:cNvPr id="26662" name="AutoShape 38"/>
          <p:cNvCxnSpPr>
            <a:cxnSpLocks noChangeShapeType="1"/>
            <a:stCxn id="26660" idx="1"/>
            <a:endCxn id="26661" idx="4"/>
          </p:cNvCxnSpPr>
          <p:nvPr/>
        </p:nvCxnSpPr>
        <p:spPr bwMode="auto">
          <a:xfrm flipH="1" flipV="1">
            <a:off x="8001000" y="4114800"/>
            <a:ext cx="414338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7086600" y="312420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6705600" y="327660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6400800" y="350520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6019800" y="365760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cxnSp>
        <p:nvCxnSpPr>
          <p:cNvPr id="26667" name="AutoShape 43"/>
          <p:cNvCxnSpPr>
            <a:cxnSpLocks noChangeShapeType="1"/>
            <a:stCxn id="26632" idx="1"/>
            <a:endCxn id="26666" idx="4"/>
          </p:cNvCxnSpPr>
          <p:nvPr/>
        </p:nvCxnSpPr>
        <p:spPr bwMode="auto">
          <a:xfrm flipH="1" flipV="1">
            <a:off x="6248400" y="3962400"/>
            <a:ext cx="654050" cy="642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8" name="AutoShape 44"/>
          <p:cNvCxnSpPr>
            <a:cxnSpLocks noChangeShapeType="1"/>
            <a:stCxn id="26655" idx="1"/>
            <a:endCxn id="26665" idx="4"/>
          </p:cNvCxnSpPr>
          <p:nvPr/>
        </p:nvCxnSpPr>
        <p:spPr bwMode="auto">
          <a:xfrm flipH="1" flipV="1">
            <a:off x="6629400" y="3810000"/>
            <a:ext cx="654050" cy="566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9" name="AutoShape 45"/>
          <p:cNvCxnSpPr>
            <a:cxnSpLocks noChangeShapeType="1"/>
            <a:stCxn id="26658" idx="1"/>
            <a:endCxn id="26664" idx="4"/>
          </p:cNvCxnSpPr>
          <p:nvPr/>
        </p:nvCxnSpPr>
        <p:spPr bwMode="auto">
          <a:xfrm flipH="1" flipV="1">
            <a:off x="6934200" y="3581400"/>
            <a:ext cx="654050" cy="566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0" name="AutoShape 46"/>
          <p:cNvCxnSpPr>
            <a:cxnSpLocks noChangeShapeType="1"/>
            <a:stCxn id="26661" idx="1"/>
            <a:endCxn id="26663" idx="4"/>
          </p:cNvCxnSpPr>
          <p:nvPr/>
        </p:nvCxnSpPr>
        <p:spPr bwMode="auto">
          <a:xfrm flipH="1" flipV="1">
            <a:off x="7315200" y="3429000"/>
            <a:ext cx="577850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4724400" y="5943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d-ID" sz="2400">
              <a:latin typeface="Times New Roman" pitchFamily="18" charset="0"/>
            </a:endParaRP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3657600" y="5791200"/>
            <a:ext cx="228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Current (this weeks) Detailed Sales  Data</a:t>
            </a: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3657600" y="4343400"/>
            <a:ext cx="1905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Sales Data Summarized</a:t>
            </a:r>
            <a:r>
              <a:rPr lang="en-US" sz="1200">
                <a:latin typeface="Times New Roman" pitchFamily="18" charset="0"/>
              </a:rPr>
              <a:t> Quarterly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4800600" y="35814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id-ID" sz="1400">
              <a:latin typeface="Times New Roman" pitchFamily="18" charset="0"/>
            </a:endParaRPr>
          </a:p>
        </p:txBody>
      </p:sp>
      <p:sp>
        <p:nvSpPr>
          <p:cNvPr id="26675" name="AutoShape 51"/>
          <p:cNvSpPr>
            <a:spLocks noChangeArrowheads="1"/>
          </p:cNvSpPr>
          <p:nvPr/>
        </p:nvSpPr>
        <p:spPr bwMode="auto">
          <a:xfrm rot="-1967055">
            <a:off x="7391400" y="5257800"/>
            <a:ext cx="1600200" cy="250825"/>
          </a:xfrm>
          <a:prstGeom prst="rightArrow">
            <a:avLst>
              <a:gd name="adj1" fmla="val 50000"/>
              <a:gd name="adj2" fmla="val 16413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 rot="-1917959">
            <a:off x="7467600" y="54102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Archived over Time</a:t>
            </a:r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2133600" y="4495800"/>
            <a:ext cx="1371600" cy="10668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Data Cleansing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Process</a:t>
            </a:r>
          </a:p>
        </p:txBody>
      </p:sp>
      <p:sp>
        <p:nvSpPr>
          <p:cNvPr id="26678" name="AutoShape 54"/>
          <p:cNvSpPr>
            <a:spLocks noChangeArrowheads="1"/>
          </p:cNvSpPr>
          <p:nvPr/>
        </p:nvSpPr>
        <p:spPr bwMode="auto">
          <a:xfrm>
            <a:off x="152400" y="4648200"/>
            <a:ext cx="1143000" cy="1066800"/>
          </a:xfrm>
          <a:prstGeom prst="flowChartMagneticDisk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Operations 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Database</a:t>
            </a:r>
          </a:p>
        </p:txBody>
      </p:sp>
      <p:sp>
        <p:nvSpPr>
          <p:cNvPr id="26679" name="AutoShape 55"/>
          <p:cNvSpPr>
            <a:spLocks noChangeArrowheads="1"/>
          </p:cNvSpPr>
          <p:nvPr/>
        </p:nvSpPr>
        <p:spPr bwMode="auto">
          <a:xfrm>
            <a:off x="2057400" y="1752600"/>
            <a:ext cx="1295400" cy="1524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VSAM Files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Hierarchical DB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Network DB</a:t>
            </a:r>
          </a:p>
        </p:txBody>
      </p:sp>
      <p:sp>
        <p:nvSpPr>
          <p:cNvPr id="26680" name="AutoShape 56"/>
          <p:cNvSpPr>
            <a:spLocks noChangeArrowheads="1"/>
          </p:cNvSpPr>
          <p:nvPr/>
        </p:nvSpPr>
        <p:spPr bwMode="auto">
          <a:xfrm>
            <a:off x="1371600" y="5105400"/>
            <a:ext cx="685800" cy="228600"/>
          </a:xfrm>
          <a:prstGeom prst="rightArrow">
            <a:avLst>
              <a:gd name="adj1" fmla="val 27778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81" name="AutoShape 57"/>
          <p:cNvSpPr>
            <a:spLocks noChangeArrowheads="1"/>
          </p:cNvSpPr>
          <p:nvPr/>
        </p:nvSpPr>
        <p:spPr bwMode="auto">
          <a:xfrm>
            <a:off x="2667000" y="35052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82" name="AutoShape 58"/>
          <p:cNvSpPr>
            <a:spLocks noChangeArrowheads="1"/>
          </p:cNvSpPr>
          <p:nvPr/>
        </p:nvSpPr>
        <p:spPr bwMode="auto">
          <a:xfrm>
            <a:off x="3581400" y="5410200"/>
            <a:ext cx="685800" cy="228600"/>
          </a:xfrm>
          <a:prstGeom prst="rightArrow">
            <a:avLst>
              <a:gd name="adj1" fmla="val 27778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304800" y="634726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Data Warehouse System</a:t>
            </a:r>
          </a:p>
        </p:txBody>
      </p: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5105400" y="25146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The Data Warehouse</a:t>
            </a:r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3962400" y="3657600"/>
            <a:ext cx="2301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Sales Data Summarized Annually</a:t>
            </a:r>
          </a:p>
        </p:txBody>
      </p:sp>
      <p:sp>
        <p:nvSpPr>
          <p:cNvPr id="26686" name="Text Box 62"/>
          <p:cNvSpPr txBox="1">
            <a:spLocks noChangeArrowheads="1"/>
          </p:cNvSpPr>
          <p:nvPr/>
        </p:nvSpPr>
        <p:spPr bwMode="auto">
          <a:xfrm rot="-1981360">
            <a:off x="7467600" y="2590800"/>
            <a:ext cx="1093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Previous </a:t>
            </a:r>
          </a:p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Years</a:t>
            </a:r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 rot="-1981360">
            <a:off x="7978775" y="3379788"/>
            <a:ext cx="81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Previous Quarters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 rot="-1981360">
            <a:off x="8401050" y="40386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latin typeface="Times New Roman" pitchFamily="18" charset="0"/>
              </a:rPr>
              <a:t>Previous Weeks</a:t>
            </a:r>
          </a:p>
        </p:txBody>
      </p:sp>
      <p:sp>
        <p:nvSpPr>
          <p:cNvPr id="26689" name="Rectangle 65"/>
          <p:cNvSpPr>
            <a:spLocks noChangeArrowheads="1"/>
          </p:cNvSpPr>
          <p:nvPr/>
        </p:nvSpPr>
        <p:spPr bwMode="auto">
          <a:xfrm>
            <a:off x="685800" y="2438400"/>
            <a:ext cx="685800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Times New Roman" pitchFamily="18" charset="0"/>
              </a:rPr>
              <a:t>Purchases</a:t>
            </a:r>
          </a:p>
          <a:p>
            <a:pPr algn="ctr" eaLnBrk="0" hangingPunct="0"/>
            <a:r>
              <a:rPr lang="en-US" sz="1200">
                <a:latin typeface="Times New Roman" pitchFamily="18" charset="0"/>
              </a:rPr>
              <a:t>System</a:t>
            </a:r>
            <a:endParaRPr lang="en-US" sz="1400">
              <a:latin typeface="Times New Roman" pitchFamily="18" charset="0"/>
            </a:endParaRPr>
          </a:p>
          <a:p>
            <a:pPr algn="ctr" eaLnBrk="0" hangingPunct="0"/>
            <a:endParaRPr lang="en-US" sz="1400">
              <a:latin typeface="Times New Roman" pitchFamily="18" charset="0"/>
            </a:endParaRPr>
          </a:p>
        </p:txBody>
      </p:sp>
      <p:sp>
        <p:nvSpPr>
          <p:cNvPr id="26690" name="Rectangle 66"/>
          <p:cNvSpPr>
            <a:spLocks noChangeArrowheads="1"/>
          </p:cNvSpPr>
          <p:nvPr/>
        </p:nvSpPr>
        <p:spPr bwMode="auto">
          <a:xfrm>
            <a:off x="685800" y="1752600"/>
            <a:ext cx="685800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200">
                <a:latin typeface="Times New Roman" pitchFamily="18" charset="0"/>
              </a:rPr>
              <a:t>Order </a:t>
            </a:r>
          </a:p>
          <a:p>
            <a:pPr algn="ctr" eaLnBrk="0" hangingPunct="0"/>
            <a:r>
              <a:rPr lang="en-US" sz="1200">
                <a:latin typeface="Times New Roman" pitchFamily="18" charset="0"/>
              </a:rPr>
              <a:t>Entry</a:t>
            </a:r>
          </a:p>
          <a:p>
            <a:pPr algn="ctr" eaLnBrk="0" hangingPunct="0"/>
            <a:r>
              <a:rPr lang="en-US" sz="1200">
                <a:latin typeface="Times New Roman" pitchFamily="18" charset="0"/>
              </a:rPr>
              <a:t>System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228600" y="3505200"/>
            <a:ext cx="914400" cy="609600"/>
          </a:xfrm>
          <a:prstGeom prst="rect">
            <a:avLst/>
          </a:prstGeom>
          <a:solidFill>
            <a:srgbClr val="FE426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Times New Roman" pitchFamily="18" charset="0"/>
              </a:rPr>
              <a:t>ERP</a:t>
            </a:r>
          </a:p>
          <a:p>
            <a:pPr algn="ctr" eaLnBrk="0" hangingPunct="0"/>
            <a:r>
              <a:rPr lang="en-US" sz="1600">
                <a:latin typeface="Times New Roman" pitchFamily="18" charset="0"/>
              </a:rPr>
              <a:t>System</a:t>
            </a:r>
          </a:p>
        </p:txBody>
      </p:sp>
      <p:cxnSp>
        <p:nvCxnSpPr>
          <p:cNvPr id="26692" name="AutoShape 68"/>
          <p:cNvCxnSpPr>
            <a:cxnSpLocks noChangeShapeType="1"/>
            <a:stCxn id="26690" idx="3"/>
            <a:endCxn id="26679" idx="2"/>
          </p:cNvCxnSpPr>
          <p:nvPr/>
        </p:nvCxnSpPr>
        <p:spPr bwMode="auto">
          <a:xfrm>
            <a:off x="1371600" y="2057400"/>
            <a:ext cx="685800" cy="45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3" name="AutoShape 69"/>
          <p:cNvCxnSpPr>
            <a:cxnSpLocks noChangeShapeType="1"/>
            <a:stCxn id="26689" idx="3"/>
            <a:endCxn id="26679" idx="2"/>
          </p:cNvCxnSpPr>
          <p:nvPr/>
        </p:nvCxnSpPr>
        <p:spPr bwMode="auto">
          <a:xfrm flipV="1">
            <a:off x="1371600" y="2514600"/>
            <a:ext cx="685800" cy="228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4" name="AutoShape 70"/>
          <p:cNvCxnSpPr>
            <a:cxnSpLocks noChangeShapeType="1"/>
            <a:stCxn id="26691" idx="2"/>
            <a:endCxn id="26678" idx="1"/>
          </p:cNvCxnSpPr>
          <p:nvPr/>
        </p:nvCxnSpPr>
        <p:spPr bwMode="auto">
          <a:xfrm rot="16200000" flipH="1">
            <a:off x="438150" y="4362450"/>
            <a:ext cx="533400" cy="38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95" name="Text Box 71"/>
          <p:cNvSpPr txBox="1">
            <a:spLocks noChangeArrowheads="1"/>
          </p:cNvSpPr>
          <p:nvPr/>
        </p:nvSpPr>
        <p:spPr bwMode="auto">
          <a:xfrm>
            <a:off x="533400" y="12954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Legacy Systems</a:t>
            </a:r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565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Applications of Data Mining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ph idx="1"/>
          </p:nvPr>
        </p:nvGraphicFramePr>
        <p:xfrm>
          <a:off x="1447800" y="1219200"/>
          <a:ext cx="6324600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Bitmap Image" r:id="rId3" imgW="5858693" imgH="5095238" progId="Paint.Picture">
                  <p:embed/>
                </p:oleObj>
              </mc:Choice>
              <mc:Fallback>
                <p:oleObj name="Bitmap Image" r:id="rId3" imgW="5858693" imgH="5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19200"/>
                        <a:ext cx="6324600" cy="550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25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Risks Associated with ERP Implementation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178800" cy="4343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Pace of implementation</a:t>
            </a:r>
          </a:p>
          <a:p>
            <a:pPr lvl="1" eaLnBrk="1" hangingPunct="1"/>
            <a:r>
              <a:rPr lang="en-US" smtClean="0"/>
              <a:t>‘Big Bang’--switch operations from legacy systems to ERP in a single event</a:t>
            </a:r>
          </a:p>
          <a:p>
            <a:pPr lvl="1" eaLnBrk="1" hangingPunct="1"/>
            <a:r>
              <a:rPr lang="en-US" smtClean="0"/>
              <a:t>‘Phased-In’--independent ERP units installed over time, assimilated, and integrated</a:t>
            </a:r>
          </a:p>
          <a:p>
            <a:pPr eaLnBrk="1" hangingPunct="1"/>
            <a:r>
              <a:rPr lang="en-US" smtClean="0"/>
              <a:t>Opposition to change </a:t>
            </a:r>
          </a:p>
          <a:p>
            <a:pPr lvl="1" eaLnBrk="1" hangingPunct="1"/>
            <a:r>
              <a:rPr lang="en-US" smtClean="0"/>
              <a:t>user reluctance and inertia</a:t>
            </a:r>
          </a:p>
          <a:p>
            <a:pPr lvl="1" eaLnBrk="1" hangingPunct="1"/>
            <a:r>
              <a:rPr lang="en-US" smtClean="0"/>
              <a:t>need of upper management support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5910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15400" cy="4343400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Functional Area Information Systems</a:t>
            </a:r>
          </a:p>
          <a:p>
            <a:r>
              <a:rPr lang="en-GB" b="1" dirty="0" smtClean="0">
                <a:solidFill>
                  <a:srgbClr val="0000CC"/>
                </a:solidFill>
              </a:rPr>
              <a:t>Characteristics of</a:t>
            </a:r>
            <a:r>
              <a:rPr lang="id-ID" b="1" dirty="0" smtClean="0">
                <a:solidFill>
                  <a:srgbClr val="0000CC"/>
                </a:solidFill>
              </a:rPr>
              <a:t> </a:t>
            </a:r>
            <a:r>
              <a:rPr lang="en-GB" b="1" dirty="0" smtClean="0">
                <a:solidFill>
                  <a:srgbClr val="0000CC"/>
                </a:solidFill>
              </a:rPr>
              <a:t>Functional </a:t>
            </a:r>
            <a:r>
              <a:rPr lang="en-GB" b="1" dirty="0">
                <a:solidFill>
                  <a:srgbClr val="0000CC"/>
                </a:solidFill>
              </a:rPr>
              <a:t>Information </a:t>
            </a:r>
            <a:r>
              <a:rPr lang="en-GB" b="1" dirty="0" smtClean="0">
                <a:solidFill>
                  <a:srgbClr val="0000CC"/>
                </a:solidFill>
              </a:rPr>
              <a:t>Systems</a:t>
            </a:r>
            <a:endParaRPr lang="id-ID" b="1" dirty="0" smtClean="0">
              <a:solidFill>
                <a:srgbClr val="0000CC"/>
              </a:solidFill>
            </a:endParaRPr>
          </a:p>
          <a:p>
            <a:r>
              <a:rPr lang="en-US" b="1" dirty="0">
                <a:solidFill>
                  <a:srgbClr val="0000CC"/>
                </a:solidFill>
              </a:rPr>
              <a:t>Management Information </a:t>
            </a:r>
            <a:r>
              <a:rPr lang="en-US" b="1" dirty="0" smtClean="0">
                <a:solidFill>
                  <a:srgbClr val="0000CC"/>
                </a:solidFill>
              </a:rPr>
              <a:t>Systems</a:t>
            </a:r>
            <a:endParaRPr lang="id-ID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id-ID" b="1" dirty="0" smtClean="0"/>
              <a:t>Transaction </a:t>
            </a:r>
            <a:r>
              <a:rPr lang="id-ID" b="1" dirty="0"/>
              <a:t>Processing System </a:t>
            </a:r>
            <a:endParaRPr lang="id-ID" b="1" dirty="0" smtClean="0"/>
          </a:p>
          <a:p>
            <a:r>
              <a:rPr lang="en-US" b="1" dirty="0">
                <a:solidFill>
                  <a:srgbClr val="0000CC"/>
                </a:solidFill>
              </a:rPr>
              <a:t>Characteristics of </a:t>
            </a:r>
            <a:r>
              <a:rPr lang="en-US" b="1" dirty="0" smtClean="0">
                <a:solidFill>
                  <a:srgbClr val="0000CC"/>
                </a:solidFill>
              </a:rPr>
              <a:t>TPS</a:t>
            </a:r>
            <a:r>
              <a:rPr lang="id-ID" b="1" dirty="0" smtClean="0">
                <a:solidFill>
                  <a:srgbClr val="0000CC"/>
                </a:solidFill>
              </a:rPr>
              <a:t> aand Process of TPS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How to Integrated Information Systems </a:t>
            </a:r>
            <a:endParaRPr lang="id-ID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b="1" dirty="0" smtClean="0"/>
              <a:t>Enterprise </a:t>
            </a:r>
            <a:r>
              <a:rPr lang="id-ID" b="1" dirty="0"/>
              <a:t>Resource Palnning System</a:t>
            </a:r>
            <a:endParaRPr lang="id-ID" b="1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762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4000" b="1" dirty="0" smtClean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sz="4000" b="1" dirty="0">
              <a:solidFill>
                <a:srgbClr val="FF33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5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Risks Associated with ERP Implementation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78800" cy="41719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Choosing the wrong ERP</a:t>
            </a:r>
          </a:p>
          <a:p>
            <a:pPr lvl="1" eaLnBrk="1" hangingPunct="1"/>
            <a:r>
              <a:rPr lang="en-US" smtClean="0"/>
              <a:t>goodness of fit: no one ERP product is best for all industries</a:t>
            </a:r>
          </a:p>
          <a:p>
            <a:pPr lvl="1" eaLnBrk="1" hangingPunct="1"/>
            <a:r>
              <a:rPr lang="en-US" smtClean="0"/>
              <a:t>scalability: system’s ability to grow </a:t>
            </a:r>
          </a:p>
          <a:p>
            <a:pPr eaLnBrk="1" hangingPunct="1"/>
            <a:r>
              <a:rPr lang="en-US" smtClean="0"/>
              <a:t>Choosing the wrong consultant</a:t>
            </a:r>
          </a:p>
          <a:p>
            <a:pPr lvl="1" eaLnBrk="1" hangingPunct="1"/>
            <a:r>
              <a:rPr lang="en-US" smtClean="0"/>
              <a:t>common to use a third-party (the Big Four)</a:t>
            </a:r>
          </a:p>
          <a:p>
            <a:pPr lvl="1" eaLnBrk="1" hangingPunct="1"/>
            <a:r>
              <a:rPr lang="en-US" smtClean="0"/>
              <a:t>thoroughly interview potential consultants</a:t>
            </a:r>
          </a:p>
          <a:p>
            <a:pPr lvl="1" eaLnBrk="1" hangingPunct="1"/>
            <a:r>
              <a:rPr lang="en-US" smtClean="0"/>
              <a:t>establish explicit expectations</a:t>
            </a:r>
          </a:p>
        </p:txBody>
      </p:sp>
    </p:spTree>
    <p:extLst>
      <p:ext uri="{BB962C8B-B14F-4D97-AF65-F5344CB8AC3E}">
        <p14:creationId xmlns:p14="http://schemas.microsoft.com/office/powerpoint/2010/main" val="11782169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Risks Associated with ERP Implementation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1449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High cost and cost overruns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common areas with high costs: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training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testing and integration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database conversion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Disruptions to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ERP implementations usually involve business process reengineering (BPR)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expect major changes in business processes</a:t>
            </a:r>
          </a:p>
        </p:txBody>
      </p:sp>
    </p:spTree>
    <p:extLst>
      <p:ext uri="{BB962C8B-B14F-4D97-AF65-F5344CB8AC3E}">
        <p14:creationId xmlns:p14="http://schemas.microsoft.com/office/powerpoint/2010/main" val="6423813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8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Implications for Internal Control and Auditing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76450"/>
            <a:ext cx="8178800" cy="41719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Transaction authorization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Controls are needed to validate transactions before they are accepted by other modules.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ERPs are more dependent on programmed controls than on human intervention.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Segregation of duties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Manual processes that normally require segregation of duties are often eliminated.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User role: </a:t>
            </a:r>
            <a:r>
              <a:rPr lang="en-US" smtClean="0"/>
              <a:t>predefined user roles limit a user’s access to certain functions and data.</a:t>
            </a:r>
          </a:p>
        </p:txBody>
      </p:sp>
    </p:spTree>
    <p:extLst>
      <p:ext uri="{BB962C8B-B14F-4D97-AF65-F5344CB8AC3E}">
        <p14:creationId xmlns:p14="http://schemas.microsoft.com/office/powerpoint/2010/main" val="39034066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Implications for Internal Control and Auditing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152650"/>
            <a:ext cx="8178800" cy="41719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Supervision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Supervisors need to acquire a technical and operational understanding of the new system.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Employee-empowered philosophy should not eliminate supervision.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Accounting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Corrupted data may be passed from external sources and from legacy systems.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loss of paper audit trail </a:t>
            </a:r>
          </a:p>
        </p:txBody>
      </p:sp>
    </p:spTree>
    <p:extLst>
      <p:ext uri="{BB962C8B-B14F-4D97-AF65-F5344CB8AC3E}">
        <p14:creationId xmlns:p14="http://schemas.microsoft.com/office/powerpoint/2010/main" val="41493014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Implications for Internal Control and Auditing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408238"/>
            <a:ext cx="8229600" cy="41449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Access controls</a:t>
            </a:r>
          </a:p>
          <a:p>
            <a:pPr lvl="1" eaLnBrk="1" hangingPunct="1"/>
            <a:r>
              <a:rPr lang="en-US" smtClean="0"/>
              <a:t>critical concern with confidentiality of information</a:t>
            </a:r>
          </a:p>
          <a:p>
            <a:pPr lvl="1" eaLnBrk="1" hangingPunct="1"/>
            <a:r>
              <a:rPr lang="en-US" smtClean="0"/>
              <a:t>Who should have access to what?</a:t>
            </a:r>
          </a:p>
          <a:p>
            <a:pPr eaLnBrk="1" hangingPunct="1"/>
            <a:r>
              <a:rPr lang="en-US" smtClean="0"/>
              <a:t>Access to data warehouse</a:t>
            </a:r>
          </a:p>
          <a:p>
            <a:pPr lvl="1" eaLnBrk="1" hangingPunct="1"/>
            <a:r>
              <a:rPr lang="en-US" smtClean="0"/>
              <a:t>Data warehouses often involve sharing information with suppliers and customers.</a:t>
            </a:r>
          </a:p>
        </p:txBody>
      </p:sp>
    </p:spTree>
    <p:extLst>
      <p:ext uri="{BB962C8B-B14F-4D97-AF65-F5344CB8AC3E}">
        <p14:creationId xmlns:p14="http://schemas.microsoft.com/office/powerpoint/2010/main" val="239521200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Implications for Internal Control and Auditing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1449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Contingency planning</a:t>
            </a:r>
          </a:p>
          <a:p>
            <a:pPr lvl="1" eaLnBrk="1" hangingPunct="1"/>
            <a:r>
              <a:rPr lang="en-US" smtClean="0"/>
              <a:t>keeping a business going in case of disaster</a:t>
            </a:r>
          </a:p>
          <a:p>
            <a:pPr lvl="1" eaLnBrk="1" hangingPunct="1"/>
            <a:r>
              <a:rPr lang="en-US" smtClean="0"/>
              <a:t>key role of servers requires backup plans: redundant servers or shared servers </a:t>
            </a:r>
          </a:p>
          <a:p>
            <a:pPr eaLnBrk="1" hangingPunct="1"/>
            <a:r>
              <a:rPr lang="en-US" smtClean="0"/>
              <a:t>Independent verification</a:t>
            </a:r>
          </a:p>
          <a:p>
            <a:pPr lvl="1" eaLnBrk="1" hangingPunct="1"/>
            <a:r>
              <a:rPr lang="en-US" smtClean="0"/>
              <a:t>traditional verifications are meaningless</a:t>
            </a:r>
          </a:p>
          <a:p>
            <a:pPr lvl="1" eaLnBrk="1" hangingPunct="1"/>
            <a:r>
              <a:rPr lang="en-US" smtClean="0"/>
              <a:t>need to shift from transaction level to overall performance level</a:t>
            </a:r>
          </a:p>
        </p:txBody>
      </p:sp>
    </p:spTree>
    <p:extLst>
      <p:ext uri="{BB962C8B-B14F-4D97-AF65-F5344CB8AC3E}">
        <p14:creationId xmlns:p14="http://schemas.microsoft.com/office/powerpoint/2010/main" val="4991275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Terima 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5791200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Good </a:t>
            </a:r>
            <a:r>
              <a:rPr lang="id-ID" sz="4000" b="1" dirty="0" smtClean="0">
                <a:solidFill>
                  <a:srgbClr val="FF0000"/>
                </a:solidFill>
              </a:rPr>
              <a:t>Luck 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2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z="3600" b="1" dirty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3600" b="1" dirty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3600" b="1" dirty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00250"/>
            <a:ext cx="8229600" cy="41719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just" eaLnBrk="1" hangingPunct="1">
              <a:lnSpc>
                <a:spcPct val="80000"/>
              </a:lnSpc>
            </a:pPr>
            <a:r>
              <a:rPr lang="en-US" sz="2600" smtClean="0"/>
              <a:t>Functionality and key elements of ERP systems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smtClean="0"/>
              <a:t>ERP configurations--servers, databases, and bolt-on software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smtClean="0"/>
              <a:t>Data warehousing as a strategic tool and issues related to the design, maintenance, and operation of a data warehouse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smtClean="0"/>
              <a:t>Risks associated with ERP implementation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smtClean="0"/>
              <a:t>Key considerations related to ERP implementation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smtClean="0"/>
              <a:t>Internal control and auditing implications of ERPs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600" smtClean="0"/>
              <a:t>The leading ERP products and their distinguishing features</a:t>
            </a:r>
          </a:p>
          <a:p>
            <a:pPr lvl="1" eaLnBrk="1" hangingPunct="1">
              <a:lnSpc>
                <a:spcPct val="80000"/>
              </a:lnSpc>
              <a:buFont typeface="ZapfDingbats"/>
              <a:buChar char="n"/>
            </a:pPr>
            <a:endParaRPr lang="en-US" sz="2600" smtClean="0"/>
          </a:p>
        </p:txBody>
      </p:sp>
    </p:spTree>
    <p:extLst>
      <p:ext uri="{BB962C8B-B14F-4D97-AF65-F5344CB8AC3E}">
        <p14:creationId xmlns:p14="http://schemas.microsoft.com/office/powerpoint/2010/main" val="13284965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7376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Problems with Non-ERP Systems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50"/>
            <a:ext cx="8178800" cy="41719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z="2800" smtClean="0"/>
              <a:t>In-house design limits connectivity outside the company</a:t>
            </a:r>
          </a:p>
          <a:p>
            <a:pPr eaLnBrk="1" hangingPunct="1"/>
            <a:r>
              <a:rPr lang="en-US" sz="2800" smtClean="0"/>
              <a:t>Tendency toward separate IS’s within firm</a:t>
            </a:r>
          </a:p>
          <a:p>
            <a:pPr lvl="1" eaLnBrk="1" hangingPunct="1"/>
            <a:r>
              <a:rPr lang="en-US" sz="2400" smtClean="0"/>
              <a:t>lack of integration limits communication within the company</a:t>
            </a:r>
          </a:p>
          <a:p>
            <a:pPr eaLnBrk="1" hangingPunct="1"/>
            <a:r>
              <a:rPr lang="en-US" sz="2800" smtClean="0"/>
              <a:t>Strategic decision-making not supported</a:t>
            </a:r>
          </a:p>
          <a:p>
            <a:pPr eaLnBrk="1" hangingPunct="1"/>
            <a:r>
              <a:rPr lang="en-US" sz="2800" smtClean="0"/>
              <a:t>Long-term maintenance costs high</a:t>
            </a:r>
          </a:p>
          <a:p>
            <a:pPr eaLnBrk="1" hangingPunct="1"/>
            <a:r>
              <a:rPr lang="en-US" sz="2800" smtClean="0"/>
              <a:t>Limits ability to engage in process reengineering</a:t>
            </a:r>
          </a:p>
        </p:txBody>
      </p:sp>
    </p:spTree>
    <p:extLst>
      <p:ext uri="{BB962C8B-B14F-4D97-AF65-F5344CB8AC3E}">
        <p14:creationId xmlns:p14="http://schemas.microsoft.com/office/powerpoint/2010/main" val="7418224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87376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Traditional IS Model: </a:t>
            </a:r>
            <a:br>
              <a:rPr lang="en-US" smtClean="0"/>
            </a:br>
            <a:r>
              <a:rPr lang="en-US" smtClean="0"/>
              <a:t>Closed Database Architecture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686800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sz="2800" smtClean="0"/>
              <a:t>Similar in concept to flat-file approach</a:t>
            </a:r>
          </a:p>
          <a:p>
            <a:pPr lvl="1" eaLnBrk="1" hangingPunct="1"/>
            <a:r>
              <a:rPr lang="en-US" smtClean="0"/>
              <a:t>data remains the property of the application</a:t>
            </a:r>
          </a:p>
          <a:p>
            <a:pPr lvl="1" eaLnBrk="1" hangingPunct="1"/>
            <a:r>
              <a:rPr lang="en-US" smtClean="0"/>
              <a:t>fragmentation limits communications</a:t>
            </a:r>
          </a:p>
          <a:p>
            <a:pPr eaLnBrk="1" hangingPunct="1"/>
            <a:r>
              <a:rPr lang="en-US" sz="2800" smtClean="0"/>
              <a:t>Existence of numerous distinct and independent databases</a:t>
            </a:r>
          </a:p>
          <a:p>
            <a:pPr lvl="1" eaLnBrk="1" hangingPunct="1"/>
            <a:r>
              <a:rPr lang="en-US" smtClean="0"/>
              <a:t>redundancy and anomaly problems</a:t>
            </a:r>
          </a:p>
          <a:p>
            <a:pPr eaLnBrk="1" hangingPunct="1"/>
            <a:r>
              <a:rPr lang="en-US" sz="2800" smtClean="0"/>
              <a:t>Paper-based	</a:t>
            </a:r>
          </a:p>
          <a:p>
            <a:pPr lvl="1" eaLnBrk="1" hangingPunct="1"/>
            <a:r>
              <a:rPr lang="en-US" smtClean="0"/>
              <a:t>requires multiple entry of data</a:t>
            </a:r>
          </a:p>
          <a:p>
            <a:pPr lvl="1" eaLnBrk="1" hangingPunct="1"/>
            <a:r>
              <a:rPr lang="en-US" smtClean="0"/>
              <a:t>status of information unknown at key points</a:t>
            </a: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8057595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ph idx="1"/>
          </p:nvPr>
        </p:nvGraphicFramePr>
        <p:xfrm>
          <a:off x="0" y="1617663"/>
          <a:ext cx="9144000" cy="438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Bitmap Image" r:id="rId3" imgW="7447619" imgH="3572374" progId="Paint.Picture">
                  <p:embed/>
                </p:oleObj>
              </mc:Choice>
              <mc:Fallback>
                <p:oleObj name="Bitmap Image" r:id="rId3" imgW="7447619" imgH="3572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7663"/>
                        <a:ext cx="9144000" cy="438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304800"/>
            <a:ext cx="873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Traditional IS Model: 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4400">
                <a:solidFill>
                  <a:schemeClr val="tx2"/>
                </a:solidFill>
              </a:rPr>
              <a:t>Closed Database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288928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52600" y="838200"/>
            <a:ext cx="55626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05000" y="1752600"/>
            <a:ext cx="1524000" cy="1371600"/>
          </a:xfrm>
          <a:prstGeom prst="rect">
            <a:avLst/>
          </a:prstGeom>
          <a:solidFill>
            <a:srgbClr val="618F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Order Entry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System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10000" y="1752600"/>
            <a:ext cx="1524000" cy="1371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Manufacturing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and 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Distribution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System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715000" y="1752600"/>
            <a:ext cx="14478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Procurement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System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981200" y="3581400"/>
            <a:ext cx="1143000" cy="1143000"/>
          </a:xfrm>
          <a:prstGeom prst="flowChartMagneticDisk">
            <a:avLst/>
          </a:prstGeom>
          <a:solidFill>
            <a:srgbClr val="618FF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Customer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Sales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Account Rec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114800" y="3581400"/>
            <a:ext cx="1143000" cy="1143000"/>
          </a:xfrm>
          <a:prstGeom prst="flowChartMagneticDisk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Production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Scheduling</a:t>
            </a:r>
          </a:p>
          <a:p>
            <a:pPr algn="ctr" eaLnBrk="0" hangingPunct="0"/>
            <a:r>
              <a:rPr lang="en-US" sz="1400">
                <a:solidFill>
                  <a:schemeClr val="bg1"/>
                </a:solidFill>
                <a:latin typeface="Times New Roman" pitchFamily="18" charset="0"/>
              </a:rPr>
              <a:t>Shipping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6019800" y="3581400"/>
            <a:ext cx="1143000" cy="11430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Vendor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Accts Pay</a:t>
            </a:r>
          </a:p>
          <a:p>
            <a:pPr algn="ctr" eaLnBrk="0" hangingPunct="0"/>
            <a:r>
              <a:rPr lang="en-US" sz="1400">
                <a:latin typeface="Times New Roman" pitchFamily="18" charset="0"/>
              </a:rPr>
              <a:t>Inventory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752600" y="47244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Customer Database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114800" y="472440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Manufacturing Database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19800" y="4724400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Procurement Database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352800" y="819090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Business Enterprise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2133600"/>
            <a:ext cx="990600" cy="8382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Customer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8153400" y="2057400"/>
            <a:ext cx="9906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Supplier</a:t>
            </a:r>
          </a:p>
        </p:txBody>
      </p:sp>
      <p:cxnSp>
        <p:nvCxnSpPr>
          <p:cNvPr id="7183" name="AutoShape 15"/>
          <p:cNvCxnSpPr>
            <a:cxnSpLocks noChangeShapeType="1"/>
          </p:cNvCxnSpPr>
          <p:nvPr/>
        </p:nvCxnSpPr>
        <p:spPr bwMode="auto">
          <a:xfrm rot="-5400000" flipH="1" flipV="1">
            <a:off x="2152650" y="-95250"/>
            <a:ext cx="381000" cy="4076700"/>
          </a:xfrm>
          <a:prstGeom prst="bentConnector3">
            <a:avLst>
              <a:gd name="adj1" fmla="val -6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85800" y="1219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Products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9906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143000" y="2286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Orders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34290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53340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25146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6482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65532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7315200" y="22098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Purchases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71628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cxnSp>
        <p:nvCxnSpPr>
          <p:cNvPr id="7194" name="AutoShape 26"/>
          <p:cNvCxnSpPr>
            <a:cxnSpLocks noChangeShapeType="1"/>
          </p:cNvCxnSpPr>
          <p:nvPr/>
        </p:nvCxnSpPr>
        <p:spPr bwMode="auto">
          <a:xfrm rot="5400000" flipH="1">
            <a:off x="6610350" y="-133350"/>
            <a:ext cx="304800" cy="4076700"/>
          </a:xfrm>
          <a:prstGeom prst="bentConnector3">
            <a:avLst>
              <a:gd name="adj1" fmla="val 175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7620000" y="1219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Materials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600200" y="5638800"/>
            <a:ext cx="594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Traditional Information System with Closed Database Architecture</a:t>
            </a:r>
            <a:endParaRPr lang="en-US" sz="16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87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737600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/>
            <a:r>
              <a:rPr lang="en-US" smtClean="0"/>
              <a:t>What is an ERP System?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24050"/>
            <a:ext cx="8178800" cy="41719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000" smtClean="0"/>
              <a:t>Multi-module application software that helps a company manage the important parts of its business in an integrated fashion.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Key features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smooth and seamless flow of information across organizational boundaries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standardized environment with shared database independent of applications and integrated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027099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1480</Words>
  <Application>Microsoft Office PowerPoint</Application>
  <PresentationFormat>On-screen Show (4:3)</PresentationFormat>
  <Paragraphs>331</Paragraphs>
  <Slides>36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Bitmap Image</vt:lpstr>
      <vt:lpstr>Microsoft Clip Gallery</vt:lpstr>
      <vt:lpstr>DASAR SISTEM INFORMASI</vt:lpstr>
      <vt:lpstr>PowerPoint Presentation</vt:lpstr>
      <vt:lpstr>Learning  Outcomes</vt:lpstr>
      <vt:lpstr>Learning  Outcomes</vt:lpstr>
      <vt:lpstr>Problems with Non-ERP Systems</vt:lpstr>
      <vt:lpstr>Traditional IS Model:  Closed Database Architecture</vt:lpstr>
      <vt:lpstr>PowerPoint Presentation</vt:lpstr>
      <vt:lpstr>PowerPoint Presentation</vt:lpstr>
      <vt:lpstr>What is an ERP System?</vt:lpstr>
      <vt:lpstr>PowerPoint Presentation</vt:lpstr>
      <vt:lpstr>Two Main ERP Applications</vt:lpstr>
      <vt:lpstr>Two Main ERP Applications</vt:lpstr>
      <vt:lpstr>OLAP</vt:lpstr>
      <vt:lpstr>ERP System Configurations: Client-Server Network Topology</vt:lpstr>
      <vt:lpstr>PowerPoint Presentation</vt:lpstr>
      <vt:lpstr>ERP System Configurations: Client-Server Network Topology</vt:lpstr>
      <vt:lpstr>PowerPoint Presentation</vt:lpstr>
      <vt:lpstr>PowerPoint Presentation</vt:lpstr>
      <vt:lpstr>ERP System Configurations: Databases and Bolt-Ons</vt:lpstr>
      <vt:lpstr>What is a Data Warehouse?</vt:lpstr>
      <vt:lpstr>Data Warehouse Process</vt:lpstr>
      <vt:lpstr>Data Warehouse Process: Stage 1</vt:lpstr>
      <vt:lpstr>Data Warehouse Process: Stage 2</vt:lpstr>
      <vt:lpstr>Data Warehouse Process: Stage 3</vt:lpstr>
      <vt:lpstr>Data Warehouse Process: Stage 4</vt:lpstr>
      <vt:lpstr>Data Warehouse Process: Stage 5</vt:lpstr>
      <vt:lpstr>PowerPoint Presentation</vt:lpstr>
      <vt:lpstr>Applications of Data Mining</vt:lpstr>
      <vt:lpstr>Risks Associated with ERP Implementation</vt:lpstr>
      <vt:lpstr>Risks Associated with ERP Implementation</vt:lpstr>
      <vt:lpstr>Risks Associated with ERP Implementation</vt:lpstr>
      <vt:lpstr>Implications for Internal Control and Auditing</vt:lpstr>
      <vt:lpstr>Implications for Internal Control and Auditing</vt:lpstr>
      <vt:lpstr>Implications for Internal Control and Auditing</vt:lpstr>
      <vt:lpstr>Implications for Internal Control and Auditing</vt:lpstr>
      <vt:lpstr>Terima Kasih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 7</cp:lastModifiedBy>
  <cp:revision>267</cp:revision>
  <dcterms:created xsi:type="dcterms:W3CDTF">2010-08-24T06:47:44Z</dcterms:created>
  <dcterms:modified xsi:type="dcterms:W3CDTF">2017-10-19T08:23:04Z</dcterms:modified>
</cp:coreProperties>
</file>