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88" r:id="rId2"/>
    <p:sldId id="389" r:id="rId3"/>
    <p:sldId id="427" r:id="rId4"/>
    <p:sldId id="516" r:id="rId5"/>
    <p:sldId id="522" r:id="rId6"/>
    <p:sldId id="523" r:id="rId7"/>
    <p:sldId id="517" r:id="rId8"/>
    <p:sldId id="520" r:id="rId9"/>
    <p:sldId id="515" r:id="rId10"/>
    <p:sldId id="540" r:id="rId11"/>
    <p:sldId id="545" r:id="rId12"/>
    <p:sldId id="541" r:id="rId13"/>
    <p:sldId id="542" r:id="rId14"/>
    <p:sldId id="543" r:id="rId15"/>
    <p:sldId id="544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46" r:id="rId28"/>
    <p:sldId id="525" r:id="rId29"/>
    <p:sldId id="526" r:id="rId30"/>
    <p:sldId id="527" r:id="rId31"/>
    <p:sldId id="528" r:id="rId32"/>
    <p:sldId id="563" r:id="rId33"/>
    <p:sldId id="529" r:id="rId34"/>
    <p:sldId id="524" r:id="rId35"/>
    <p:sldId id="491" r:id="rId36"/>
    <p:sldId id="536" r:id="rId37"/>
    <p:sldId id="471" r:id="rId38"/>
    <p:sldId id="532" r:id="rId39"/>
    <p:sldId id="537" r:id="rId40"/>
    <p:sldId id="538" r:id="rId41"/>
    <p:sldId id="539" r:id="rId42"/>
    <p:sldId id="494" r:id="rId43"/>
    <p:sldId id="495" r:id="rId44"/>
    <p:sldId id="499" r:id="rId45"/>
    <p:sldId id="500" r:id="rId46"/>
    <p:sldId id="501" r:id="rId47"/>
    <p:sldId id="550" r:id="rId48"/>
    <p:sldId id="479" r:id="rId49"/>
    <p:sldId id="480" r:id="rId50"/>
    <p:sldId id="481" r:id="rId51"/>
    <p:sldId id="482" r:id="rId52"/>
    <p:sldId id="487" r:id="rId53"/>
    <p:sldId id="458" r:id="rId54"/>
    <p:sldId id="436" r:id="rId55"/>
    <p:sldId id="437" r:id="rId56"/>
    <p:sldId id="438" r:id="rId57"/>
    <p:sldId id="439" r:id="rId58"/>
    <p:sldId id="440" r:id="rId59"/>
    <p:sldId id="441" r:id="rId60"/>
    <p:sldId id="448" r:id="rId61"/>
    <p:sldId id="449" r:id="rId62"/>
    <p:sldId id="450" r:id="rId63"/>
    <p:sldId id="455" r:id="rId64"/>
    <p:sldId id="456" r:id="rId65"/>
    <p:sldId id="457" r:id="rId66"/>
    <p:sldId id="489" r:id="rId67"/>
    <p:sldId id="43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C79B4-53E8-42AD-BB1D-4C7F646B4B8B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3D9904BD-7256-4406-9AED-B4D1E680E65F}">
      <dgm:prSet phldrT="[Text]"/>
      <dgm:spPr/>
      <dgm:t>
        <a:bodyPr/>
        <a:lstStyle/>
        <a:p>
          <a:r>
            <a:rPr lang="id-ID" b="1" dirty="0" smtClean="0"/>
            <a:t>Tataran CRM</a:t>
          </a:r>
          <a:endParaRPr lang="id-ID" b="1" dirty="0"/>
        </a:p>
      </dgm:t>
    </dgm:pt>
    <dgm:pt modelId="{5F743C76-52A7-4F9C-AB80-75350F148022}" type="parTrans" cxnId="{1F4EC162-FE70-4B4E-8F8A-E09EA20E5E7E}">
      <dgm:prSet/>
      <dgm:spPr/>
      <dgm:t>
        <a:bodyPr/>
        <a:lstStyle/>
        <a:p>
          <a:endParaRPr lang="id-ID" b="1"/>
        </a:p>
      </dgm:t>
    </dgm:pt>
    <dgm:pt modelId="{6E06D8FB-1A4D-46E7-9E57-261DDBF6782B}" type="sibTrans" cxnId="{1F4EC162-FE70-4B4E-8F8A-E09EA20E5E7E}">
      <dgm:prSet/>
      <dgm:spPr/>
      <dgm:t>
        <a:bodyPr/>
        <a:lstStyle/>
        <a:p>
          <a:endParaRPr lang="id-ID" b="1"/>
        </a:p>
      </dgm:t>
    </dgm:pt>
    <dgm:pt modelId="{2CBE797F-963F-45C2-B02D-ED4CFD97F231}">
      <dgm:prSet phldrT="[Text]"/>
      <dgm:spPr/>
      <dgm:t>
        <a:bodyPr/>
        <a:lstStyle/>
        <a:p>
          <a:r>
            <a:rPr lang="id-ID" b="1" dirty="0" smtClean="0"/>
            <a:t>Strategies</a:t>
          </a:r>
          <a:endParaRPr lang="id-ID" b="1" dirty="0"/>
        </a:p>
      </dgm:t>
    </dgm:pt>
    <dgm:pt modelId="{C724A3DC-F6F4-443A-829F-91D28C289E15}" type="parTrans" cxnId="{6F510718-EC66-40DF-8168-329DCBF66E3D}">
      <dgm:prSet/>
      <dgm:spPr/>
      <dgm:t>
        <a:bodyPr/>
        <a:lstStyle/>
        <a:p>
          <a:endParaRPr lang="id-ID" b="1"/>
        </a:p>
      </dgm:t>
    </dgm:pt>
    <dgm:pt modelId="{38280D5C-9CC5-484E-AD11-FBC3DD285B79}" type="sibTrans" cxnId="{6F510718-EC66-40DF-8168-329DCBF66E3D}">
      <dgm:prSet/>
      <dgm:spPr/>
      <dgm:t>
        <a:bodyPr/>
        <a:lstStyle/>
        <a:p>
          <a:endParaRPr lang="id-ID" b="1"/>
        </a:p>
      </dgm:t>
    </dgm:pt>
    <dgm:pt modelId="{3F65E614-8F7F-4B24-9479-69724D179D17}">
      <dgm:prSet phldrT="[Text]"/>
      <dgm:spPr/>
      <dgm:t>
        <a:bodyPr/>
        <a:lstStyle/>
        <a:p>
          <a:r>
            <a:rPr lang="id-ID" b="1" dirty="0" smtClean="0"/>
            <a:t>Operasional</a:t>
          </a:r>
        </a:p>
      </dgm:t>
    </dgm:pt>
    <dgm:pt modelId="{D0311E7D-FCA5-4E6B-A364-128F4B94BAC2}" type="parTrans" cxnId="{9CD0E15E-87CE-4619-B093-5F2577254B7C}">
      <dgm:prSet/>
      <dgm:spPr/>
      <dgm:t>
        <a:bodyPr/>
        <a:lstStyle/>
        <a:p>
          <a:endParaRPr lang="id-ID" b="1"/>
        </a:p>
      </dgm:t>
    </dgm:pt>
    <dgm:pt modelId="{F16C4D88-4925-4AFB-973C-8A2C63283599}" type="sibTrans" cxnId="{9CD0E15E-87CE-4619-B093-5F2577254B7C}">
      <dgm:prSet/>
      <dgm:spPr/>
      <dgm:t>
        <a:bodyPr/>
        <a:lstStyle/>
        <a:p>
          <a:endParaRPr lang="id-ID" b="1"/>
        </a:p>
      </dgm:t>
    </dgm:pt>
    <dgm:pt modelId="{1936C3F9-2454-4371-AC68-CEAC0C2AA53C}">
      <dgm:prSet/>
      <dgm:spPr/>
      <dgm:t>
        <a:bodyPr/>
        <a:lstStyle/>
        <a:p>
          <a:r>
            <a:rPr lang="id-ID" b="1" dirty="0" smtClean="0"/>
            <a:t>Analitis</a:t>
          </a:r>
          <a:endParaRPr lang="id-ID" b="1" dirty="0"/>
        </a:p>
      </dgm:t>
    </dgm:pt>
    <dgm:pt modelId="{7066D7C4-5E56-4576-BF37-451F1F873F0B}" type="parTrans" cxnId="{28044FF4-1BEE-4F8D-9D2B-F403243F93C2}">
      <dgm:prSet/>
      <dgm:spPr/>
      <dgm:t>
        <a:bodyPr/>
        <a:lstStyle/>
        <a:p>
          <a:endParaRPr lang="id-ID" b="1"/>
        </a:p>
      </dgm:t>
    </dgm:pt>
    <dgm:pt modelId="{891E94C7-74F4-4FBE-9AFB-A52C21BB93CD}" type="sibTrans" cxnId="{28044FF4-1BEE-4F8D-9D2B-F403243F93C2}">
      <dgm:prSet/>
      <dgm:spPr/>
      <dgm:t>
        <a:bodyPr/>
        <a:lstStyle/>
        <a:p>
          <a:endParaRPr lang="id-ID" b="1"/>
        </a:p>
      </dgm:t>
    </dgm:pt>
    <dgm:pt modelId="{EB7FDAF0-2A65-4AEC-BCD5-1888F4702F34}" type="pres">
      <dgm:prSet presAssocID="{2B4C79B4-53E8-42AD-BB1D-4C7F646B4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B333BB-F466-43E2-91C4-0C89C128F2B4}" type="pres">
      <dgm:prSet presAssocID="{3D9904BD-7256-4406-9AED-B4D1E680E65F}" presName="root1" presStyleCnt="0"/>
      <dgm:spPr/>
      <dgm:t>
        <a:bodyPr/>
        <a:lstStyle/>
        <a:p>
          <a:endParaRPr lang="id-ID"/>
        </a:p>
      </dgm:t>
    </dgm:pt>
    <dgm:pt modelId="{CED508F3-F191-4F15-A246-296966BE4935}" type="pres">
      <dgm:prSet presAssocID="{3D9904BD-7256-4406-9AED-B4D1E680E65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C406AC9-6AFF-40CF-92C5-920C03B47B83}" type="pres">
      <dgm:prSet presAssocID="{3D9904BD-7256-4406-9AED-B4D1E680E65F}" presName="level2hierChild" presStyleCnt="0"/>
      <dgm:spPr/>
      <dgm:t>
        <a:bodyPr/>
        <a:lstStyle/>
        <a:p>
          <a:endParaRPr lang="id-ID"/>
        </a:p>
      </dgm:t>
    </dgm:pt>
    <dgm:pt modelId="{2823BBB4-89AC-4289-AE85-8130F95839CC}" type="pres">
      <dgm:prSet presAssocID="{C724A3DC-F6F4-443A-829F-91D28C289E15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8AE6AA0B-67C5-44F6-B2C4-CC2E28BA7DB2}" type="pres">
      <dgm:prSet presAssocID="{C724A3DC-F6F4-443A-829F-91D28C289E15}" presName="connTx" presStyleLbl="parChTrans1D2" presStyleIdx="0" presStyleCnt="3"/>
      <dgm:spPr/>
      <dgm:t>
        <a:bodyPr/>
        <a:lstStyle/>
        <a:p>
          <a:endParaRPr lang="id-ID"/>
        </a:p>
      </dgm:t>
    </dgm:pt>
    <dgm:pt modelId="{AA6E4752-D2C0-4EC7-AC92-63D0E1F3321F}" type="pres">
      <dgm:prSet presAssocID="{2CBE797F-963F-45C2-B02D-ED4CFD97F231}" presName="root2" presStyleCnt="0"/>
      <dgm:spPr/>
      <dgm:t>
        <a:bodyPr/>
        <a:lstStyle/>
        <a:p>
          <a:endParaRPr lang="id-ID"/>
        </a:p>
      </dgm:t>
    </dgm:pt>
    <dgm:pt modelId="{1065B7D8-ED32-445E-BCD7-C738A25CC5E9}" type="pres">
      <dgm:prSet presAssocID="{2CBE797F-963F-45C2-B02D-ED4CFD97F23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4A2CB11-8E17-4A0A-9509-5B19E0E8D5E4}" type="pres">
      <dgm:prSet presAssocID="{2CBE797F-963F-45C2-B02D-ED4CFD97F231}" presName="level3hierChild" presStyleCnt="0"/>
      <dgm:spPr/>
      <dgm:t>
        <a:bodyPr/>
        <a:lstStyle/>
        <a:p>
          <a:endParaRPr lang="id-ID"/>
        </a:p>
      </dgm:t>
    </dgm:pt>
    <dgm:pt modelId="{F08E14BD-C728-4D41-9D75-00BF7704AC53}" type="pres">
      <dgm:prSet presAssocID="{D0311E7D-FCA5-4E6B-A364-128F4B94BAC2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6C885F5C-9AA4-4BEB-B60E-3180384C8FFA}" type="pres">
      <dgm:prSet presAssocID="{D0311E7D-FCA5-4E6B-A364-128F4B94BAC2}" presName="connTx" presStyleLbl="parChTrans1D2" presStyleIdx="1" presStyleCnt="3"/>
      <dgm:spPr/>
      <dgm:t>
        <a:bodyPr/>
        <a:lstStyle/>
        <a:p>
          <a:endParaRPr lang="id-ID"/>
        </a:p>
      </dgm:t>
    </dgm:pt>
    <dgm:pt modelId="{4ACC4762-FCE7-44EF-8C03-A20FFBCBA322}" type="pres">
      <dgm:prSet presAssocID="{3F65E614-8F7F-4B24-9479-69724D179D17}" presName="root2" presStyleCnt="0"/>
      <dgm:spPr/>
      <dgm:t>
        <a:bodyPr/>
        <a:lstStyle/>
        <a:p>
          <a:endParaRPr lang="id-ID"/>
        </a:p>
      </dgm:t>
    </dgm:pt>
    <dgm:pt modelId="{6A0035AB-0E22-40B2-92A4-B5BCA05A3366}" type="pres">
      <dgm:prSet presAssocID="{3F65E614-8F7F-4B24-9479-69724D179D1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F56BB0C-7E30-46DA-8BBE-FC5E6DD98E9F}" type="pres">
      <dgm:prSet presAssocID="{3F65E614-8F7F-4B24-9479-69724D179D17}" presName="level3hierChild" presStyleCnt="0"/>
      <dgm:spPr/>
      <dgm:t>
        <a:bodyPr/>
        <a:lstStyle/>
        <a:p>
          <a:endParaRPr lang="id-ID"/>
        </a:p>
      </dgm:t>
    </dgm:pt>
    <dgm:pt modelId="{43F44FD0-6DAB-4B79-8A82-2CBE8137B3AA}" type="pres">
      <dgm:prSet presAssocID="{7066D7C4-5E56-4576-BF37-451F1F873F0B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7DCE3888-97F1-44CC-87EA-C87EA5ABEFDB}" type="pres">
      <dgm:prSet presAssocID="{7066D7C4-5E56-4576-BF37-451F1F873F0B}" presName="connTx" presStyleLbl="parChTrans1D2" presStyleIdx="2" presStyleCnt="3"/>
      <dgm:spPr/>
      <dgm:t>
        <a:bodyPr/>
        <a:lstStyle/>
        <a:p>
          <a:endParaRPr lang="id-ID"/>
        </a:p>
      </dgm:t>
    </dgm:pt>
    <dgm:pt modelId="{F738BFCA-806C-4E9E-9EE4-432F27078CA9}" type="pres">
      <dgm:prSet presAssocID="{1936C3F9-2454-4371-AC68-CEAC0C2AA53C}" presName="root2" presStyleCnt="0"/>
      <dgm:spPr/>
      <dgm:t>
        <a:bodyPr/>
        <a:lstStyle/>
        <a:p>
          <a:endParaRPr lang="id-ID"/>
        </a:p>
      </dgm:t>
    </dgm:pt>
    <dgm:pt modelId="{63B84540-305C-4975-9F27-9A1DB631B7FF}" type="pres">
      <dgm:prSet presAssocID="{1936C3F9-2454-4371-AC68-CEAC0C2AA53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20CE7F6-3CF7-40DF-AA8F-927E9236C9F7}" type="pres">
      <dgm:prSet presAssocID="{1936C3F9-2454-4371-AC68-CEAC0C2AA53C}" presName="level3hierChild" presStyleCnt="0"/>
      <dgm:spPr/>
      <dgm:t>
        <a:bodyPr/>
        <a:lstStyle/>
        <a:p>
          <a:endParaRPr lang="id-ID"/>
        </a:p>
      </dgm:t>
    </dgm:pt>
  </dgm:ptLst>
  <dgm:cxnLst>
    <dgm:cxn modelId="{9CD0E15E-87CE-4619-B093-5F2577254B7C}" srcId="{3D9904BD-7256-4406-9AED-B4D1E680E65F}" destId="{3F65E614-8F7F-4B24-9479-69724D179D17}" srcOrd="1" destOrd="0" parTransId="{D0311E7D-FCA5-4E6B-A364-128F4B94BAC2}" sibTransId="{F16C4D88-4925-4AFB-973C-8A2C63283599}"/>
    <dgm:cxn modelId="{9505E020-6CCE-47A9-8E21-E526FC165E85}" type="presOf" srcId="{2B4C79B4-53E8-42AD-BB1D-4C7F646B4B8B}" destId="{EB7FDAF0-2A65-4AEC-BCD5-1888F4702F34}" srcOrd="0" destOrd="0" presId="urn:microsoft.com/office/officeart/2005/8/layout/hierarchy2"/>
    <dgm:cxn modelId="{6F510718-EC66-40DF-8168-329DCBF66E3D}" srcId="{3D9904BD-7256-4406-9AED-B4D1E680E65F}" destId="{2CBE797F-963F-45C2-B02D-ED4CFD97F231}" srcOrd="0" destOrd="0" parTransId="{C724A3DC-F6F4-443A-829F-91D28C289E15}" sibTransId="{38280D5C-9CC5-484E-AD11-FBC3DD285B79}"/>
    <dgm:cxn modelId="{87E7F2AD-32E6-481F-BF0E-90E4B2B43F93}" type="presOf" srcId="{2CBE797F-963F-45C2-B02D-ED4CFD97F231}" destId="{1065B7D8-ED32-445E-BCD7-C738A25CC5E9}" srcOrd="0" destOrd="0" presId="urn:microsoft.com/office/officeart/2005/8/layout/hierarchy2"/>
    <dgm:cxn modelId="{621C13C9-FA70-4B53-BAB7-8B73F4BB344C}" type="presOf" srcId="{C724A3DC-F6F4-443A-829F-91D28C289E15}" destId="{8AE6AA0B-67C5-44F6-B2C4-CC2E28BA7DB2}" srcOrd="1" destOrd="0" presId="urn:microsoft.com/office/officeart/2005/8/layout/hierarchy2"/>
    <dgm:cxn modelId="{4197EF8F-21B5-4951-AA56-855DA15B9005}" type="presOf" srcId="{7066D7C4-5E56-4576-BF37-451F1F873F0B}" destId="{43F44FD0-6DAB-4B79-8A82-2CBE8137B3AA}" srcOrd="0" destOrd="0" presId="urn:microsoft.com/office/officeart/2005/8/layout/hierarchy2"/>
    <dgm:cxn modelId="{C30D8E24-08D5-4760-843D-7AD00015E00D}" type="presOf" srcId="{1936C3F9-2454-4371-AC68-CEAC0C2AA53C}" destId="{63B84540-305C-4975-9F27-9A1DB631B7FF}" srcOrd="0" destOrd="0" presId="urn:microsoft.com/office/officeart/2005/8/layout/hierarchy2"/>
    <dgm:cxn modelId="{4494619C-A1B7-4D8A-82D8-8FCA998CC991}" type="presOf" srcId="{D0311E7D-FCA5-4E6B-A364-128F4B94BAC2}" destId="{6C885F5C-9AA4-4BEB-B60E-3180384C8FFA}" srcOrd="1" destOrd="0" presId="urn:microsoft.com/office/officeart/2005/8/layout/hierarchy2"/>
    <dgm:cxn modelId="{C4BFCD98-0883-41EC-85EF-90EB4B685231}" type="presOf" srcId="{C724A3DC-F6F4-443A-829F-91D28C289E15}" destId="{2823BBB4-89AC-4289-AE85-8130F95839CC}" srcOrd="0" destOrd="0" presId="urn:microsoft.com/office/officeart/2005/8/layout/hierarchy2"/>
    <dgm:cxn modelId="{A8D059F7-A849-4DD3-BA6C-39ADF5ECA795}" type="presOf" srcId="{D0311E7D-FCA5-4E6B-A364-128F4B94BAC2}" destId="{F08E14BD-C728-4D41-9D75-00BF7704AC53}" srcOrd="0" destOrd="0" presId="urn:microsoft.com/office/officeart/2005/8/layout/hierarchy2"/>
    <dgm:cxn modelId="{157C47BD-BBE7-4030-843B-7E69287FC5F5}" type="presOf" srcId="{3D9904BD-7256-4406-9AED-B4D1E680E65F}" destId="{CED508F3-F191-4F15-A246-296966BE4935}" srcOrd="0" destOrd="0" presId="urn:microsoft.com/office/officeart/2005/8/layout/hierarchy2"/>
    <dgm:cxn modelId="{112F4E34-DC4D-470F-B0A3-A37052FFC3D1}" type="presOf" srcId="{7066D7C4-5E56-4576-BF37-451F1F873F0B}" destId="{7DCE3888-97F1-44CC-87EA-C87EA5ABEFDB}" srcOrd="1" destOrd="0" presId="urn:microsoft.com/office/officeart/2005/8/layout/hierarchy2"/>
    <dgm:cxn modelId="{1F4EC162-FE70-4B4E-8F8A-E09EA20E5E7E}" srcId="{2B4C79B4-53E8-42AD-BB1D-4C7F646B4B8B}" destId="{3D9904BD-7256-4406-9AED-B4D1E680E65F}" srcOrd="0" destOrd="0" parTransId="{5F743C76-52A7-4F9C-AB80-75350F148022}" sibTransId="{6E06D8FB-1A4D-46E7-9E57-261DDBF6782B}"/>
    <dgm:cxn modelId="{E4644FF6-784A-46ED-92EC-F33E5F1E0970}" type="presOf" srcId="{3F65E614-8F7F-4B24-9479-69724D179D17}" destId="{6A0035AB-0E22-40B2-92A4-B5BCA05A3366}" srcOrd="0" destOrd="0" presId="urn:microsoft.com/office/officeart/2005/8/layout/hierarchy2"/>
    <dgm:cxn modelId="{28044FF4-1BEE-4F8D-9D2B-F403243F93C2}" srcId="{3D9904BD-7256-4406-9AED-B4D1E680E65F}" destId="{1936C3F9-2454-4371-AC68-CEAC0C2AA53C}" srcOrd="2" destOrd="0" parTransId="{7066D7C4-5E56-4576-BF37-451F1F873F0B}" sibTransId="{891E94C7-74F4-4FBE-9AFB-A52C21BB93CD}"/>
    <dgm:cxn modelId="{3C223139-4F21-4742-B13A-C7F739D8C54B}" type="presParOf" srcId="{EB7FDAF0-2A65-4AEC-BCD5-1888F4702F34}" destId="{7BB333BB-F466-43E2-91C4-0C89C128F2B4}" srcOrd="0" destOrd="0" presId="urn:microsoft.com/office/officeart/2005/8/layout/hierarchy2"/>
    <dgm:cxn modelId="{1908B063-A850-45F2-BD0F-C29DF3B97BC2}" type="presParOf" srcId="{7BB333BB-F466-43E2-91C4-0C89C128F2B4}" destId="{CED508F3-F191-4F15-A246-296966BE4935}" srcOrd="0" destOrd="0" presId="urn:microsoft.com/office/officeart/2005/8/layout/hierarchy2"/>
    <dgm:cxn modelId="{B756CC27-4256-49DD-BEFB-58D90D1A8FAB}" type="presParOf" srcId="{7BB333BB-F466-43E2-91C4-0C89C128F2B4}" destId="{3C406AC9-6AFF-40CF-92C5-920C03B47B83}" srcOrd="1" destOrd="0" presId="urn:microsoft.com/office/officeart/2005/8/layout/hierarchy2"/>
    <dgm:cxn modelId="{57A2E1BB-0C93-447C-955A-67159BB2DD30}" type="presParOf" srcId="{3C406AC9-6AFF-40CF-92C5-920C03B47B83}" destId="{2823BBB4-89AC-4289-AE85-8130F95839CC}" srcOrd="0" destOrd="0" presId="urn:microsoft.com/office/officeart/2005/8/layout/hierarchy2"/>
    <dgm:cxn modelId="{82930A62-19BD-4A1C-ADED-ACB4455D602F}" type="presParOf" srcId="{2823BBB4-89AC-4289-AE85-8130F95839CC}" destId="{8AE6AA0B-67C5-44F6-B2C4-CC2E28BA7DB2}" srcOrd="0" destOrd="0" presId="urn:microsoft.com/office/officeart/2005/8/layout/hierarchy2"/>
    <dgm:cxn modelId="{A7848A39-2864-42AD-BF19-A747C5D34D41}" type="presParOf" srcId="{3C406AC9-6AFF-40CF-92C5-920C03B47B83}" destId="{AA6E4752-D2C0-4EC7-AC92-63D0E1F3321F}" srcOrd="1" destOrd="0" presId="urn:microsoft.com/office/officeart/2005/8/layout/hierarchy2"/>
    <dgm:cxn modelId="{B01526F3-EB58-451F-8666-5DBFD5BBA674}" type="presParOf" srcId="{AA6E4752-D2C0-4EC7-AC92-63D0E1F3321F}" destId="{1065B7D8-ED32-445E-BCD7-C738A25CC5E9}" srcOrd="0" destOrd="0" presId="urn:microsoft.com/office/officeart/2005/8/layout/hierarchy2"/>
    <dgm:cxn modelId="{0DB942F8-3C37-4ACB-9D9B-079F00BD17D6}" type="presParOf" srcId="{AA6E4752-D2C0-4EC7-AC92-63D0E1F3321F}" destId="{54A2CB11-8E17-4A0A-9509-5B19E0E8D5E4}" srcOrd="1" destOrd="0" presId="urn:microsoft.com/office/officeart/2005/8/layout/hierarchy2"/>
    <dgm:cxn modelId="{2C99A77F-64B3-40CA-86F1-3FB5FE31E09D}" type="presParOf" srcId="{3C406AC9-6AFF-40CF-92C5-920C03B47B83}" destId="{F08E14BD-C728-4D41-9D75-00BF7704AC53}" srcOrd="2" destOrd="0" presId="urn:microsoft.com/office/officeart/2005/8/layout/hierarchy2"/>
    <dgm:cxn modelId="{FD4618A4-72FE-491B-B5EE-EE6457342485}" type="presParOf" srcId="{F08E14BD-C728-4D41-9D75-00BF7704AC53}" destId="{6C885F5C-9AA4-4BEB-B60E-3180384C8FFA}" srcOrd="0" destOrd="0" presId="urn:microsoft.com/office/officeart/2005/8/layout/hierarchy2"/>
    <dgm:cxn modelId="{17BB657D-D174-452E-9DF0-E2ABDC872E29}" type="presParOf" srcId="{3C406AC9-6AFF-40CF-92C5-920C03B47B83}" destId="{4ACC4762-FCE7-44EF-8C03-A20FFBCBA322}" srcOrd="3" destOrd="0" presId="urn:microsoft.com/office/officeart/2005/8/layout/hierarchy2"/>
    <dgm:cxn modelId="{736ACF49-195D-4901-8E0D-89CD0C9D4BE1}" type="presParOf" srcId="{4ACC4762-FCE7-44EF-8C03-A20FFBCBA322}" destId="{6A0035AB-0E22-40B2-92A4-B5BCA05A3366}" srcOrd="0" destOrd="0" presId="urn:microsoft.com/office/officeart/2005/8/layout/hierarchy2"/>
    <dgm:cxn modelId="{A959FC0A-C28A-4A29-8BC7-1FD02E48C047}" type="presParOf" srcId="{4ACC4762-FCE7-44EF-8C03-A20FFBCBA322}" destId="{DF56BB0C-7E30-46DA-8BBE-FC5E6DD98E9F}" srcOrd="1" destOrd="0" presId="urn:microsoft.com/office/officeart/2005/8/layout/hierarchy2"/>
    <dgm:cxn modelId="{F15738AB-BD83-49FA-A346-CE0A17012551}" type="presParOf" srcId="{3C406AC9-6AFF-40CF-92C5-920C03B47B83}" destId="{43F44FD0-6DAB-4B79-8A82-2CBE8137B3AA}" srcOrd="4" destOrd="0" presId="urn:microsoft.com/office/officeart/2005/8/layout/hierarchy2"/>
    <dgm:cxn modelId="{5B2D610A-B07F-46A8-B603-E620D1AAAC93}" type="presParOf" srcId="{43F44FD0-6DAB-4B79-8A82-2CBE8137B3AA}" destId="{7DCE3888-97F1-44CC-87EA-C87EA5ABEFDB}" srcOrd="0" destOrd="0" presId="urn:microsoft.com/office/officeart/2005/8/layout/hierarchy2"/>
    <dgm:cxn modelId="{4D3A28A4-C8C5-4593-9D7F-1C1661C7AA47}" type="presParOf" srcId="{3C406AC9-6AFF-40CF-92C5-920C03B47B83}" destId="{F738BFCA-806C-4E9E-9EE4-432F27078CA9}" srcOrd="5" destOrd="0" presId="urn:microsoft.com/office/officeart/2005/8/layout/hierarchy2"/>
    <dgm:cxn modelId="{89EF1043-B3E3-47A6-B802-EEF2153119BB}" type="presParOf" srcId="{F738BFCA-806C-4E9E-9EE4-432F27078CA9}" destId="{63B84540-305C-4975-9F27-9A1DB631B7FF}" srcOrd="0" destOrd="0" presId="urn:microsoft.com/office/officeart/2005/8/layout/hierarchy2"/>
    <dgm:cxn modelId="{22C7AD15-2641-4BA4-B1EB-1F00EA5AA982}" type="presParOf" srcId="{F738BFCA-806C-4E9E-9EE4-432F27078CA9}" destId="{920CE7F6-3CF7-40DF-AA8F-927E9236C9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2B6FC-B4C0-4F2A-9301-A814FE8360C5}" type="doc">
      <dgm:prSet loTypeId="urn:microsoft.com/office/officeart/2005/8/layout/vList5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D6425BAA-CAC0-489B-A50D-5E1C4CC38F19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CRM Strategies</a:t>
          </a:r>
          <a:endParaRPr lang="id-ID" b="1" dirty="0">
            <a:solidFill>
              <a:schemeClr val="tx1"/>
            </a:solidFill>
          </a:endParaRPr>
        </a:p>
      </dgm:t>
    </dgm:pt>
    <dgm:pt modelId="{52D4DAE4-882F-412C-AB5A-7DE3FB8689F8}" type="parTrans" cxnId="{1D3A0BC8-EEF4-404D-A709-A30BAEF33B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D44DA42-106A-4790-91BD-AC0E1C019633}" type="sibTrans" cxnId="{1D3A0BC8-EEF4-404D-A709-A30BAEF33B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2CC3C2D-0F56-427E-B2F3-C60BB65B200E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Pandangan ‘</a:t>
          </a:r>
          <a:r>
            <a:rPr lang="id-ID" i="1" dirty="0" smtClean="0">
              <a:solidFill>
                <a:schemeClr val="tx1"/>
              </a:solidFill>
            </a:rPr>
            <a:t>top-down</a:t>
          </a:r>
          <a:r>
            <a:rPr lang="id-ID" dirty="0" smtClean="0">
              <a:solidFill>
                <a:schemeClr val="tx1"/>
              </a:solidFill>
            </a:rPr>
            <a:t>’ tentang CRM sebagai strategi bisnis paling penting yang mengutamakan konsumen dan bertujuan memikat dan mempertahanankan konsumen yang menguntungkan.</a:t>
          </a:r>
          <a:endParaRPr lang="id-ID" dirty="0">
            <a:solidFill>
              <a:schemeClr val="tx1"/>
            </a:solidFill>
          </a:endParaRPr>
        </a:p>
      </dgm:t>
    </dgm:pt>
    <dgm:pt modelId="{CD551D17-7A04-4157-A58C-E7759A3F004B}" type="parTrans" cxnId="{8AD67158-7B5A-4757-BF1E-81DA6D4BA9F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DA704D9-144B-4056-B839-7C3E887BB340}" type="sibTrans" cxnId="{8AD67158-7B5A-4757-BF1E-81DA6D4BA9F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2D1E851-D2D6-4313-8FC1-B5BD0EA6BC9D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CRM Operasional</a:t>
          </a:r>
          <a:endParaRPr lang="id-ID" b="1" dirty="0">
            <a:solidFill>
              <a:schemeClr val="tx1"/>
            </a:solidFill>
          </a:endParaRPr>
        </a:p>
      </dgm:t>
    </dgm:pt>
    <dgm:pt modelId="{0B8B8EC4-E238-44D1-B911-054772819EBD}" type="parTrans" cxnId="{9D0E54D3-7F08-4D62-B71F-6465808476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7B76EF7-39A1-42F2-87AC-F03981E3B41E}" type="sibTrans" cxnId="{9D0E54D3-7F08-4D62-B71F-6465808476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53CBEAC5-3CD9-462B-9F5F-02B10AE2B3DA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Pandangan tentang CRM yang berfokus pada proyek-proyek otomatisasi seperti otomatisasi layanan, otomatisasi armada penjualan dan otomatisasi pemasaran.</a:t>
          </a:r>
          <a:endParaRPr lang="id-ID" dirty="0">
            <a:solidFill>
              <a:schemeClr val="tx1"/>
            </a:solidFill>
          </a:endParaRPr>
        </a:p>
      </dgm:t>
    </dgm:pt>
    <dgm:pt modelId="{AA2ED153-4C4C-4E58-B54E-63EA7F338CFD}" type="parTrans" cxnId="{5CB15E80-8156-42A1-A74C-7A205ABB537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89F9F5A-4D97-4417-8213-9689E146EF2E}" type="sibTrans" cxnId="{5CB15E80-8156-42A1-A74C-7A205ABB537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BEDA95D-B5EF-47CF-9D6C-F8FDC5E3FAF1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CRM Analitis</a:t>
          </a:r>
          <a:endParaRPr lang="id-ID" b="1" dirty="0">
            <a:solidFill>
              <a:schemeClr val="tx1"/>
            </a:solidFill>
          </a:endParaRPr>
        </a:p>
      </dgm:t>
    </dgm:pt>
    <dgm:pt modelId="{5F3ECA5D-F0BC-48B5-80C4-0F2DF0AD0D1D}" type="parTrans" cxnId="{313144D0-2BE9-47CF-A7FD-265965A740F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60FE66-7A99-403D-97B4-E3D50E7332B1}" type="sibTrans" cxnId="{313144D0-2BE9-47CF-A7FD-265965A740F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BD783F0-E003-4C17-995C-6C58C566540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Pandangan ‘</a:t>
          </a:r>
          <a:r>
            <a:rPr lang="id-ID" i="1" dirty="0" smtClean="0">
              <a:solidFill>
                <a:schemeClr val="tx1"/>
              </a:solidFill>
            </a:rPr>
            <a:t>bottom-up</a:t>
          </a:r>
          <a:r>
            <a:rPr lang="id-ID" dirty="0" smtClean="0">
              <a:solidFill>
                <a:schemeClr val="tx1"/>
              </a:solidFill>
            </a:rPr>
            <a:t>’ tentang CRM yang terfokus pada kegiatan penggalian data konsumen untuk tujuan-tujuan strategis dan taktis.</a:t>
          </a:r>
          <a:endParaRPr lang="id-ID" dirty="0">
            <a:solidFill>
              <a:schemeClr val="tx1"/>
            </a:solidFill>
          </a:endParaRPr>
        </a:p>
      </dgm:t>
    </dgm:pt>
    <dgm:pt modelId="{EAB4B610-516A-481D-91F2-9D42E1E7EB9C}" type="parTrans" cxnId="{4F1C9F0B-BCD1-4709-A983-9D2125C9B92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C9FE0EB-E1C3-468C-83ED-6A4DDA920395}" type="sibTrans" cxnId="{4F1C9F0B-BCD1-4709-A983-9D2125C9B92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143CC0F-355D-4746-B57B-0B651FD3D53A}" type="pres">
      <dgm:prSet presAssocID="{1612B6FC-B4C0-4F2A-9301-A814FE8360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B6CDA4-2AA7-4B9A-872B-2C6876484E86}" type="pres">
      <dgm:prSet presAssocID="{D6425BAA-CAC0-489B-A50D-5E1C4CC38F19}" presName="linNode" presStyleCnt="0"/>
      <dgm:spPr/>
      <dgm:t>
        <a:bodyPr/>
        <a:lstStyle/>
        <a:p>
          <a:endParaRPr lang="id-ID"/>
        </a:p>
      </dgm:t>
    </dgm:pt>
    <dgm:pt modelId="{86C832C7-6B43-4322-964F-5731FFA7322C}" type="pres">
      <dgm:prSet presAssocID="{D6425BAA-CAC0-489B-A50D-5E1C4CC38F1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22F6E1-12C3-4BEE-8CB4-B2CCF27D522B}" type="pres">
      <dgm:prSet presAssocID="{D6425BAA-CAC0-489B-A50D-5E1C4CC38F1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DCE09D-ED91-47CC-ABF5-A1D6547BD02A}" type="pres">
      <dgm:prSet presAssocID="{AD44DA42-106A-4790-91BD-AC0E1C019633}" presName="sp" presStyleCnt="0"/>
      <dgm:spPr/>
      <dgm:t>
        <a:bodyPr/>
        <a:lstStyle/>
        <a:p>
          <a:endParaRPr lang="id-ID"/>
        </a:p>
      </dgm:t>
    </dgm:pt>
    <dgm:pt modelId="{09A3E87A-64FC-4DB7-9E22-54943E6D82B8}" type="pres">
      <dgm:prSet presAssocID="{82D1E851-D2D6-4313-8FC1-B5BD0EA6BC9D}" presName="linNode" presStyleCnt="0"/>
      <dgm:spPr/>
      <dgm:t>
        <a:bodyPr/>
        <a:lstStyle/>
        <a:p>
          <a:endParaRPr lang="id-ID"/>
        </a:p>
      </dgm:t>
    </dgm:pt>
    <dgm:pt modelId="{38E57016-ED73-44C0-AAB3-762BE2BBB149}" type="pres">
      <dgm:prSet presAssocID="{82D1E851-D2D6-4313-8FC1-B5BD0EA6BC9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340C7E-C58C-46DA-98CB-CE6309C6361D}" type="pres">
      <dgm:prSet presAssocID="{82D1E851-D2D6-4313-8FC1-B5BD0EA6BC9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556CA9-D654-4DDE-B234-56C07FD64C3A}" type="pres">
      <dgm:prSet presAssocID="{37B76EF7-39A1-42F2-87AC-F03981E3B41E}" presName="sp" presStyleCnt="0"/>
      <dgm:spPr/>
      <dgm:t>
        <a:bodyPr/>
        <a:lstStyle/>
        <a:p>
          <a:endParaRPr lang="id-ID"/>
        </a:p>
      </dgm:t>
    </dgm:pt>
    <dgm:pt modelId="{954FECEB-B5C7-496D-BD8D-4F6EF42B586D}" type="pres">
      <dgm:prSet presAssocID="{ABEDA95D-B5EF-47CF-9D6C-F8FDC5E3FAF1}" presName="linNode" presStyleCnt="0"/>
      <dgm:spPr/>
      <dgm:t>
        <a:bodyPr/>
        <a:lstStyle/>
        <a:p>
          <a:endParaRPr lang="id-ID"/>
        </a:p>
      </dgm:t>
    </dgm:pt>
    <dgm:pt modelId="{89B0FB38-FA02-4EF8-BCF9-05D93CC920DC}" type="pres">
      <dgm:prSet presAssocID="{ABEDA95D-B5EF-47CF-9D6C-F8FDC5E3FA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55D4D8-51E9-4A49-812B-5225B4FFFC9E}" type="pres">
      <dgm:prSet presAssocID="{ABEDA95D-B5EF-47CF-9D6C-F8FDC5E3FA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D67158-7B5A-4757-BF1E-81DA6D4BA9F2}" srcId="{D6425BAA-CAC0-489B-A50D-5E1C4CC38F19}" destId="{62CC3C2D-0F56-427E-B2F3-C60BB65B200E}" srcOrd="0" destOrd="0" parTransId="{CD551D17-7A04-4157-A58C-E7759A3F004B}" sibTransId="{BDA704D9-144B-4056-B839-7C3E887BB340}"/>
    <dgm:cxn modelId="{9D0E54D3-7F08-4D62-B71F-646580847603}" srcId="{1612B6FC-B4C0-4F2A-9301-A814FE8360C5}" destId="{82D1E851-D2D6-4313-8FC1-B5BD0EA6BC9D}" srcOrd="1" destOrd="0" parTransId="{0B8B8EC4-E238-44D1-B911-054772819EBD}" sibTransId="{37B76EF7-39A1-42F2-87AC-F03981E3B41E}"/>
    <dgm:cxn modelId="{313144D0-2BE9-47CF-A7FD-265965A740FB}" srcId="{1612B6FC-B4C0-4F2A-9301-A814FE8360C5}" destId="{ABEDA95D-B5EF-47CF-9D6C-F8FDC5E3FAF1}" srcOrd="2" destOrd="0" parTransId="{5F3ECA5D-F0BC-48B5-80C4-0F2DF0AD0D1D}" sibTransId="{3B60FE66-7A99-403D-97B4-E3D50E7332B1}"/>
    <dgm:cxn modelId="{1D3A0BC8-EEF4-404D-A709-A30BAEF33B03}" srcId="{1612B6FC-B4C0-4F2A-9301-A814FE8360C5}" destId="{D6425BAA-CAC0-489B-A50D-5E1C4CC38F19}" srcOrd="0" destOrd="0" parTransId="{52D4DAE4-882F-412C-AB5A-7DE3FB8689F8}" sibTransId="{AD44DA42-106A-4790-91BD-AC0E1C019633}"/>
    <dgm:cxn modelId="{9A35F43A-A26D-4A96-A791-3B34F564340B}" type="presOf" srcId="{62CC3C2D-0F56-427E-B2F3-C60BB65B200E}" destId="{0D22F6E1-12C3-4BEE-8CB4-B2CCF27D522B}" srcOrd="0" destOrd="0" presId="urn:microsoft.com/office/officeart/2005/8/layout/vList5"/>
    <dgm:cxn modelId="{C8FC7D26-A3A8-4D52-A470-9E45DC804AF1}" type="presOf" srcId="{0BD783F0-E003-4C17-995C-6C58C566540C}" destId="{3155D4D8-51E9-4A49-812B-5225B4FFFC9E}" srcOrd="0" destOrd="0" presId="urn:microsoft.com/office/officeart/2005/8/layout/vList5"/>
    <dgm:cxn modelId="{48372C1E-81D5-4D4F-9ED5-61C37804F5AC}" type="presOf" srcId="{ABEDA95D-B5EF-47CF-9D6C-F8FDC5E3FAF1}" destId="{89B0FB38-FA02-4EF8-BCF9-05D93CC920DC}" srcOrd="0" destOrd="0" presId="urn:microsoft.com/office/officeart/2005/8/layout/vList5"/>
    <dgm:cxn modelId="{814B8E83-7BAA-49D8-85B9-489567572B36}" type="presOf" srcId="{D6425BAA-CAC0-489B-A50D-5E1C4CC38F19}" destId="{86C832C7-6B43-4322-964F-5731FFA7322C}" srcOrd="0" destOrd="0" presId="urn:microsoft.com/office/officeart/2005/8/layout/vList5"/>
    <dgm:cxn modelId="{0ACBAA98-ADA9-4D85-9553-D712503EFEEA}" type="presOf" srcId="{1612B6FC-B4C0-4F2A-9301-A814FE8360C5}" destId="{1143CC0F-355D-4746-B57B-0B651FD3D53A}" srcOrd="0" destOrd="0" presId="urn:microsoft.com/office/officeart/2005/8/layout/vList5"/>
    <dgm:cxn modelId="{4A8BF930-F6B8-4586-8FBF-684846EEAF45}" type="presOf" srcId="{53CBEAC5-3CD9-462B-9F5F-02B10AE2B3DA}" destId="{1B340C7E-C58C-46DA-98CB-CE6309C6361D}" srcOrd="0" destOrd="0" presId="urn:microsoft.com/office/officeart/2005/8/layout/vList5"/>
    <dgm:cxn modelId="{4F1C9F0B-BCD1-4709-A983-9D2125C9B925}" srcId="{ABEDA95D-B5EF-47CF-9D6C-F8FDC5E3FAF1}" destId="{0BD783F0-E003-4C17-995C-6C58C566540C}" srcOrd="0" destOrd="0" parTransId="{EAB4B610-516A-481D-91F2-9D42E1E7EB9C}" sibTransId="{3C9FE0EB-E1C3-468C-83ED-6A4DDA920395}"/>
    <dgm:cxn modelId="{CEFED6EC-281A-470D-9CCC-FF77FBDF80AE}" type="presOf" srcId="{82D1E851-D2D6-4313-8FC1-B5BD0EA6BC9D}" destId="{38E57016-ED73-44C0-AAB3-762BE2BBB149}" srcOrd="0" destOrd="0" presId="urn:microsoft.com/office/officeart/2005/8/layout/vList5"/>
    <dgm:cxn modelId="{5CB15E80-8156-42A1-A74C-7A205ABB537E}" srcId="{82D1E851-D2D6-4313-8FC1-B5BD0EA6BC9D}" destId="{53CBEAC5-3CD9-462B-9F5F-02B10AE2B3DA}" srcOrd="0" destOrd="0" parTransId="{AA2ED153-4C4C-4E58-B54E-63EA7F338CFD}" sibTransId="{089F9F5A-4D97-4417-8213-9689E146EF2E}"/>
    <dgm:cxn modelId="{0E01BACF-60D2-4F0A-A4B7-C266F81E8047}" type="presParOf" srcId="{1143CC0F-355D-4746-B57B-0B651FD3D53A}" destId="{82B6CDA4-2AA7-4B9A-872B-2C6876484E86}" srcOrd="0" destOrd="0" presId="urn:microsoft.com/office/officeart/2005/8/layout/vList5"/>
    <dgm:cxn modelId="{1E2BCA38-564D-49E1-8D5C-48B657C88923}" type="presParOf" srcId="{82B6CDA4-2AA7-4B9A-872B-2C6876484E86}" destId="{86C832C7-6B43-4322-964F-5731FFA7322C}" srcOrd="0" destOrd="0" presId="urn:microsoft.com/office/officeart/2005/8/layout/vList5"/>
    <dgm:cxn modelId="{E1D0DEF1-7EDB-4272-BD23-FA763EE06209}" type="presParOf" srcId="{82B6CDA4-2AA7-4B9A-872B-2C6876484E86}" destId="{0D22F6E1-12C3-4BEE-8CB4-B2CCF27D522B}" srcOrd="1" destOrd="0" presId="urn:microsoft.com/office/officeart/2005/8/layout/vList5"/>
    <dgm:cxn modelId="{9483F1F7-0B4D-4E65-8C0E-5C62C8E8D20E}" type="presParOf" srcId="{1143CC0F-355D-4746-B57B-0B651FD3D53A}" destId="{2FDCE09D-ED91-47CC-ABF5-A1D6547BD02A}" srcOrd="1" destOrd="0" presId="urn:microsoft.com/office/officeart/2005/8/layout/vList5"/>
    <dgm:cxn modelId="{2C3DD3A1-1550-4198-B9BF-C324F1A8BE09}" type="presParOf" srcId="{1143CC0F-355D-4746-B57B-0B651FD3D53A}" destId="{09A3E87A-64FC-4DB7-9E22-54943E6D82B8}" srcOrd="2" destOrd="0" presId="urn:microsoft.com/office/officeart/2005/8/layout/vList5"/>
    <dgm:cxn modelId="{2A173ACD-D1E7-4FF4-963C-20B578D62A91}" type="presParOf" srcId="{09A3E87A-64FC-4DB7-9E22-54943E6D82B8}" destId="{38E57016-ED73-44C0-AAB3-762BE2BBB149}" srcOrd="0" destOrd="0" presId="urn:microsoft.com/office/officeart/2005/8/layout/vList5"/>
    <dgm:cxn modelId="{28B58302-AAAB-4DC6-9601-0B53C4D20DFC}" type="presParOf" srcId="{09A3E87A-64FC-4DB7-9E22-54943E6D82B8}" destId="{1B340C7E-C58C-46DA-98CB-CE6309C6361D}" srcOrd="1" destOrd="0" presId="urn:microsoft.com/office/officeart/2005/8/layout/vList5"/>
    <dgm:cxn modelId="{8E25100F-E276-4E4D-BFCE-E89641B4AAA9}" type="presParOf" srcId="{1143CC0F-355D-4746-B57B-0B651FD3D53A}" destId="{69556CA9-D654-4DDE-B234-56C07FD64C3A}" srcOrd="3" destOrd="0" presId="urn:microsoft.com/office/officeart/2005/8/layout/vList5"/>
    <dgm:cxn modelId="{AB1C7A7A-F68C-47D0-AFD4-F3296AD75861}" type="presParOf" srcId="{1143CC0F-355D-4746-B57B-0B651FD3D53A}" destId="{954FECEB-B5C7-496D-BD8D-4F6EF42B586D}" srcOrd="4" destOrd="0" presId="urn:microsoft.com/office/officeart/2005/8/layout/vList5"/>
    <dgm:cxn modelId="{A8FA5E04-01C0-4966-AF4D-EAAA5F962BD5}" type="presParOf" srcId="{954FECEB-B5C7-496D-BD8D-4F6EF42B586D}" destId="{89B0FB38-FA02-4EF8-BCF9-05D93CC920DC}" srcOrd="0" destOrd="0" presId="urn:microsoft.com/office/officeart/2005/8/layout/vList5"/>
    <dgm:cxn modelId="{9C9765A1-DAFD-4CE4-8AF7-5C7C4E9AF131}" type="presParOf" srcId="{954FECEB-B5C7-496D-BD8D-4F6EF42B586D}" destId="{3155D4D8-51E9-4A49-812B-5225B4FFFC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508F3-F191-4F15-A246-296966BE4935}">
      <dsp:nvSpPr>
        <dsp:cNvPr id="0" name=""/>
        <dsp:cNvSpPr/>
      </dsp:nvSpPr>
      <dsp:spPr>
        <a:xfrm>
          <a:off x="1259197" y="1498201"/>
          <a:ext cx="2601919" cy="1300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b="1" kern="1200" dirty="0" smtClean="0"/>
            <a:t>Tataran CRM</a:t>
          </a:r>
          <a:endParaRPr lang="id-ID" sz="3800" b="1" kern="1200" dirty="0"/>
        </a:p>
      </dsp:txBody>
      <dsp:txXfrm>
        <a:off x="1297301" y="1536305"/>
        <a:ext cx="2525711" cy="1224751"/>
      </dsp:txXfrm>
    </dsp:sp>
    <dsp:sp modelId="{2823BBB4-89AC-4289-AE85-8130F95839CC}">
      <dsp:nvSpPr>
        <dsp:cNvPr id="0" name=""/>
        <dsp:cNvSpPr/>
      </dsp:nvSpPr>
      <dsp:spPr>
        <a:xfrm rot="18289469">
          <a:off x="3470247" y="1373383"/>
          <a:ext cx="182250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22504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b="1" kern="1200"/>
        </a:p>
      </dsp:txBody>
      <dsp:txXfrm>
        <a:off x="4335937" y="1355067"/>
        <a:ext cx="91125" cy="91125"/>
      </dsp:txXfrm>
    </dsp:sp>
    <dsp:sp modelId="{1065B7D8-ED32-445E-BCD7-C738A25CC5E9}">
      <dsp:nvSpPr>
        <dsp:cNvPr id="0" name=""/>
        <dsp:cNvSpPr/>
      </dsp:nvSpPr>
      <dsp:spPr>
        <a:xfrm>
          <a:off x="4901883" y="2098"/>
          <a:ext cx="2601919" cy="1300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b="1" kern="1200" dirty="0" smtClean="0"/>
            <a:t>Strategies</a:t>
          </a:r>
          <a:endParaRPr lang="id-ID" sz="3800" b="1" kern="1200" dirty="0"/>
        </a:p>
      </dsp:txBody>
      <dsp:txXfrm>
        <a:off x="4939987" y="40202"/>
        <a:ext cx="2525711" cy="1224751"/>
      </dsp:txXfrm>
    </dsp:sp>
    <dsp:sp modelId="{F08E14BD-C728-4D41-9D75-00BF7704AC53}">
      <dsp:nvSpPr>
        <dsp:cNvPr id="0" name=""/>
        <dsp:cNvSpPr/>
      </dsp:nvSpPr>
      <dsp:spPr>
        <a:xfrm>
          <a:off x="3861116" y="2121435"/>
          <a:ext cx="104076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40767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4355480" y="2122662"/>
        <a:ext cx="52038" cy="52038"/>
      </dsp:txXfrm>
    </dsp:sp>
    <dsp:sp modelId="{6A0035AB-0E22-40B2-92A4-B5BCA05A3366}">
      <dsp:nvSpPr>
        <dsp:cNvPr id="0" name=""/>
        <dsp:cNvSpPr/>
      </dsp:nvSpPr>
      <dsp:spPr>
        <a:xfrm>
          <a:off x="4901883" y="1498201"/>
          <a:ext cx="2601919" cy="1300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b="1" kern="1200" dirty="0" smtClean="0"/>
            <a:t>Operasional</a:t>
          </a:r>
        </a:p>
      </dsp:txBody>
      <dsp:txXfrm>
        <a:off x="4939987" y="1536305"/>
        <a:ext cx="2525711" cy="1224751"/>
      </dsp:txXfrm>
    </dsp:sp>
    <dsp:sp modelId="{43F44FD0-6DAB-4B79-8A82-2CBE8137B3AA}">
      <dsp:nvSpPr>
        <dsp:cNvPr id="0" name=""/>
        <dsp:cNvSpPr/>
      </dsp:nvSpPr>
      <dsp:spPr>
        <a:xfrm rot="3310531">
          <a:off x="3470247" y="2869487"/>
          <a:ext cx="182250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22504" y="27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b="1" kern="1200"/>
        </a:p>
      </dsp:txBody>
      <dsp:txXfrm>
        <a:off x="4335937" y="2851170"/>
        <a:ext cx="91125" cy="91125"/>
      </dsp:txXfrm>
    </dsp:sp>
    <dsp:sp modelId="{63B84540-305C-4975-9F27-9A1DB631B7FF}">
      <dsp:nvSpPr>
        <dsp:cNvPr id="0" name=""/>
        <dsp:cNvSpPr/>
      </dsp:nvSpPr>
      <dsp:spPr>
        <a:xfrm>
          <a:off x="4901883" y="2994305"/>
          <a:ext cx="2601919" cy="1300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b="1" kern="1200" dirty="0" smtClean="0"/>
            <a:t>Analitis</a:t>
          </a:r>
          <a:endParaRPr lang="id-ID" sz="3800" b="1" kern="1200" dirty="0"/>
        </a:p>
      </dsp:txBody>
      <dsp:txXfrm>
        <a:off x="4939987" y="3032409"/>
        <a:ext cx="2525711" cy="1224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F6E1-12C3-4BEE-8CB4-B2CCF27D522B}">
      <dsp:nvSpPr>
        <dsp:cNvPr id="0" name=""/>
        <dsp:cNvSpPr/>
      </dsp:nvSpPr>
      <dsp:spPr>
        <a:xfrm rot="5400000">
          <a:off x="4745430" y="-1686933"/>
          <a:ext cx="1394817" cy="51226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>
              <a:solidFill>
                <a:schemeClr val="tx1"/>
              </a:solidFill>
            </a:rPr>
            <a:t>Pandangan ‘</a:t>
          </a:r>
          <a:r>
            <a:rPr lang="id-ID" sz="1700" i="1" kern="1200" dirty="0" smtClean="0">
              <a:solidFill>
                <a:schemeClr val="tx1"/>
              </a:solidFill>
            </a:rPr>
            <a:t>top-down</a:t>
          </a:r>
          <a:r>
            <a:rPr lang="id-ID" sz="1700" kern="1200" dirty="0" smtClean="0">
              <a:solidFill>
                <a:schemeClr val="tx1"/>
              </a:solidFill>
            </a:rPr>
            <a:t>’ tentang CRM sebagai strategi bisnis paling penting yang mengutamakan konsumen dan bertujuan memikat dan mempertahanankan konsumen yang menguntungkan.</a:t>
          </a:r>
          <a:endParaRPr lang="id-ID" sz="1700" kern="1200" dirty="0">
            <a:solidFill>
              <a:schemeClr val="tx1"/>
            </a:solidFill>
          </a:endParaRPr>
        </a:p>
      </dsp:txBody>
      <dsp:txXfrm rot="-5400000">
        <a:off x="2881503" y="245083"/>
        <a:ext cx="5054583" cy="1258639"/>
      </dsp:txXfrm>
    </dsp:sp>
    <dsp:sp modelId="{86C832C7-6B43-4322-964F-5731FFA7322C}">
      <dsp:nvSpPr>
        <dsp:cNvPr id="0" name=""/>
        <dsp:cNvSpPr/>
      </dsp:nvSpPr>
      <dsp:spPr>
        <a:xfrm>
          <a:off x="0" y="2641"/>
          <a:ext cx="2881503" cy="17435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CRM Strategies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85112" y="87753"/>
        <a:ext cx="2711279" cy="1573297"/>
      </dsp:txXfrm>
    </dsp:sp>
    <dsp:sp modelId="{1B340C7E-C58C-46DA-98CB-CE6309C6361D}">
      <dsp:nvSpPr>
        <dsp:cNvPr id="0" name=""/>
        <dsp:cNvSpPr/>
      </dsp:nvSpPr>
      <dsp:spPr>
        <a:xfrm rot="5400000">
          <a:off x="4745430" y="143764"/>
          <a:ext cx="1394817" cy="51226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>
              <a:solidFill>
                <a:schemeClr val="tx1"/>
              </a:solidFill>
            </a:rPr>
            <a:t>Pandangan tentang CRM yang berfokus pada proyek-proyek otomatisasi seperti otomatisasi layanan, otomatisasi armada penjualan dan otomatisasi pemasaran.</a:t>
          </a:r>
          <a:endParaRPr lang="id-ID" sz="1700" kern="1200" dirty="0">
            <a:solidFill>
              <a:schemeClr val="tx1"/>
            </a:solidFill>
          </a:endParaRPr>
        </a:p>
      </dsp:txBody>
      <dsp:txXfrm rot="-5400000">
        <a:off x="2881503" y="2075781"/>
        <a:ext cx="5054583" cy="1258639"/>
      </dsp:txXfrm>
    </dsp:sp>
    <dsp:sp modelId="{38E57016-ED73-44C0-AAB3-762BE2BBB149}">
      <dsp:nvSpPr>
        <dsp:cNvPr id="0" name=""/>
        <dsp:cNvSpPr/>
      </dsp:nvSpPr>
      <dsp:spPr>
        <a:xfrm>
          <a:off x="0" y="1833339"/>
          <a:ext cx="2881503" cy="1743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CRM Operasional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85112" y="1918451"/>
        <a:ext cx="2711279" cy="1573297"/>
      </dsp:txXfrm>
    </dsp:sp>
    <dsp:sp modelId="{3155D4D8-51E9-4A49-812B-5225B4FFFC9E}">
      <dsp:nvSpPr>
        <dsp:cNvPr id="0" name=""/>
        <dsp:cNvSpPr/>
      </dsp:nvSpPr>
      <dsp:spPr>
        <a:xfrm rot="5400000">
          <a:off x="4745430" y="1974461"/>
          <a:ext cx="1394817" cy="51226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>
              <a:solidFill>
                <a:schemeClr val="tx1"/>
              </a:solidFill>
            </a:rPr>
            <a:t>Pandangan ‘</a:t>
          </a:r>
          <a:r>
            <a:rPr lang="id-ID" sz="1700" i="1" kern="1200" dirty="0" smtClean="0">
              <a:solidFill>
                <a:schemeClr val="tx1"/>
              </a:solidFill>
            </a:rPr>
            <a:t>bottom-up</a:t>
          </a:r>
          <a:r>
            <a:rPr lang="id-ID" sz="1700" kern="1200" dirty="0" smtClean="0">
              <a:solidFill>
                <a:schemeClr val="tx1"/>
              </a:solidFill>
            </a:rPr>
            <a:t>’ tentang CRM yang terfokus pada kegiatan penggalian data konsumen untuk tujuan-tujuan strategis dan taktis.</a:t>
          </a:r>
          <a:endParaRPr lang="id-ID" sz="1700" kern="1200" dirty="0">
            <a:solidFill>
              <a:schemeClr val="tx1"/>
            </a:solidFill>
          </a:endParaRPr>
        </a:p>
      </dsp:txBody>
      <dsp:txXfrm rot="-5400000">
        <a:off x="2881503" y="3906478"/>
        <a:ext cx="5054583" cy="1258639"/>
      </dsp:txXfrm>
    </dsp:sp>
    <dsp:sp modelId="{89B0FB38-FA02-4EF8-BCF9-05D93CC920DC}">
      <dsp:nvSpPr>
        <dsp:cNvPr id="0" name=""/>
        <dsp:cNvSpPr/>
      </dsp:nvSpPr>
      <dsp:spPr>
        <a:xfrm>
          <a:off x="0" y="3664036"/>
          <a:ext cx="2881503" cy="17435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CRM Analitis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85112" y="3749148"/>
        <a:ext cx="2711279" cy="157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22/10/2017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22/10/2017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ED8A01E-E3F6-4E35-A905-6F267A9264FD}" type="slidenum">
              <a:rPr lang="en-US" sz="1200" smtClean="0"/>
              <a:pPr eaLnBrk="1" hangingPunct="1"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7748" y="1646582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Mengapa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CRM?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0756" y="2263153"/>
            <a:ext cx="815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Kuatnya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minat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menggunakan</a:t>
            </a:r>
            <a:r>
              <a:rPr lang="en-US" sz="2400" dirty="0">
                <a:latin typeface="Arial" charset="0"/>
              </a:rPr>
              <a:t> CRM </a:t>
            </a:r>
            <a:r>
              <a:rPr lang="en-US" sz="2400" dirty="0" err="1">
                <a:latin typeface="Arial" charset="0"/>
              </a:rPr>
              <a:t>dilatar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belakangi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oleh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dasyatnya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pertumbuhan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internat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electronic commerce (e-commerce)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Beberapa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dekade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mendatang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proyek-proyek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tentang</a:t>
            </a:r>
            <a:r>
              <a:rPr lang="en-US" sz="2400" dirty="0">
                <a:latin typeface="Arial" charset="0"/>
              </a:rPr>
              <a:t> internet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retail online </a:t>
            </a:r>
            <a:r>
              <a:rPr lang="en-US" sz="2400" dirty="0" err="1">
                <a:latin typeface="Arial" charset="0"/>
              </a:rPr>
              <a:t>akan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bertambah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0756" y="4876800"/>
            <a:ext cx="79877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Pertama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utama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adalah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bisnis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strategi</a:t>
            </a:r>
            <a:endParaRPr lang="en-US" sz="2400" dirty="0">
              <a:latin typeface="Arial" charset="0"/>
            </a:endParaRP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Adalah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filosofi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bisnis</a:t>
            </a:r>
            <a:endParaRPr lang="en-US" sz="2400" dirty="0">
              <a:latin typeface="Arial" charset="0"/>
            </a:endParaRP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Adalah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beberapa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visi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bukan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satu</a:t>
            </a:r>
            <a:endParaRPr lang="en-US" sz="2400" dirty="0">
              <a:latin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0756" y="4297362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Apa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itu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748" y="609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9648" y="1607257"/>
            <a:ext cx="8610600" cy="486974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Pentingnya</a:t>
            </a:r>
            <a:r>
              <a:rPr lang="en-US" altLang="ja-JP" sz="28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CRM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Karena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tingkat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persaingan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global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antar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kian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besar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  <a:r>
              <a:rPr lang="id-ID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Fakta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bahwa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d-ID" altLang="ja-JP" sz="2800" dirty="0" smtClean="0">
                <a:latin typeface="Calibri" pitchFamily="34" charset="0"/>
                <a:ea typeface="ＭＳ Ｐゴシック" pitchFamily="34" charset="-128"/>
              </a:rPr>
              <a:t>: CRM bisa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mendapatkan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baru</a:t>
            </a:r>
            <a:r>
              <a:rPr lang="id-ID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id-ID" altLang="ja-JP" sz="2800" dirty="0" smtClean="0">
                <a:latin typeface="Calibri" pitchFamily="34" charset="0"/>
                <a:ea typeface="ＭＳ Ｐゴシック" pitchFamily="34" charset="-128"/>
              </a:rPr>
              <a:t>Bisa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menjaga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sudah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ada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Tren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bisnis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saat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ini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tujuan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utamanya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adalah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meningkatkan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loyalitas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Banyaknya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konsumen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menginginkan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pelayanan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purna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jual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 b="1" dirty="0" err="1" smtClean="0">
                <a:solidFill>
                  <a:srgbClr val="0000CC"/>
                </a:solidFill>
                <a:latin typeface="Calibri" pitchFamily="34" charset="0"/>
                <a:ea typeface="ＭＳ Ｐゴシック" pitchFamily="34" charset="-128"/>
              </a:rPr>
              <a:t>Pengguna</a:t>
            </a:r>
            <a:r>
              <a:rPr lang="en-US" altLang="ja-JP" sz="2800" b="1" dirty="0" smtClean="0">
                <a:solidFill>
                  <a:srgbClr val="0000CC"/>
                </a:solidFill>
                <a:latin typeface="Calibri" pitchFamily="34" charset="0"/>
                <a:ea typeface="ＭＳ Ｐゴシック" pitchFamily="34" charset="-128"/>
              </a:rPr>
              <a:t> CRM :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Bisa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dari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/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bidang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usaha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berskala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kecil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sampai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ke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berskala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besar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ja-JP" sz="28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748" y="604846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0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0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0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1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04800" y="2667000"/>
            <a:ext cx="8686800" cy="3581400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Arial" charset="0"/>
              </a:rPr>
              <a:t>Tujuan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utama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CRM </a:t>
            </a:r>
            <a:r>
              <a:rPr lang="en-US" sz="2400" dirty="0" err="1">
                <a:latin typeface="Arial" charset="0"/>
              </a:rPr>
              <a:t>adalah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membantu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bisnis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penggunaan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teknologi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sumberdaya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manusia</a:t>
            </a:r>
            <a:r>
              <a:rPr lang="en-US" sz="2400" dirty="0">
                <a:latin typeface="Arial" charset="0"/>
              </a:rPr>
              <a:t> agar </a:t>
            </a:r>
            <a:r>
              <a:rPr lang="en-US" sz="2400" dirty="0" err="1">
                <a:latin typeface="Arial" charset="0"/>
              </a:rPr>
              <a:t>memperoleh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pengertian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dalam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tentang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nilai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prilaku</a:t>
            </a:r>
            <a:r>
              <a:rPr lang="en-US" sz="2400" dirty="0">
                <a:latin typeface="Arial" charset="0"/>
              </a:rPr>
              <a:t> customer </a:t>
            </a:r>
            <a:r>
              <a:rPr lang="en-US" sz="2400" dirty="0" err="1" smtClean="0">
                <a:latin typeface="Arial" charset="0"/>
              </a:rPr>
              <a:t>mereka</a:t>
            </a:r>
            <a:r>
              <a:rPr lang="id-ID" sz="24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id-ID" sz="2400" dirty="0" smtClean="0"/>
              <a:t>Tujuan setiap strategi CRM adalah untuk mengembangkan hubungan yang menguntungkan dengan pelanggan. </a:t>
            </a:r>
          </a:p>
          <a:p>
            <a:pPr eaLnBrk="1" hangingPunct="1"/>
            <a:r>
              <a:rPr lang="id-ID" sz="2400" dirty="0" smtClean="0"/>
              <a:t>Contoh : Bbrp perusahaan melakukannya dengan menghilangkan biaya hubungan tsb, dengan mengalihkan pelanggan ke layanan mandiri berbasis WEB.</a:t>
            </a:r>
          </a:p>
          <a:p>
            <a:pPr eaLnBrk="1" hangingPunct="1"/>
            <a:endParaRPr lang="id-ID" sz="2400" dirty="0" smtClean="0"/>
          </a:p>
        </p:txBody>
      </p:sp>
      <p:sp>
        <p:nvSpPr>
          <p:cNvPr id="7171" name="Title 2"/>
          <p:cNvSpPr>
            <a:spLocks noGrp="1"/>
          </p:cNvSpPr>
          <p:nvPr>
            <p:ph type="title" idx="4294967295"/>
          </p:nvPr>
        </p:nvSpPr>
        <p:spPr>
          <a:xfrm>
            <a:off x="367748" y="1828800"/>
            <a:ext cx="4191000" cy="467618"/>
          </a:xfrm>
        </p:spPr>
        <p:txBody>
          <a:bodyPr/>
          <a:lstStyle/>
          <a:p>
            <a:pPr algn="l" eaLnBrk="1" hangingPunct="1"/>
            <a:r>
              <a:rPr lang="id-ID" sz="2800" b="1" dirty="0" smtClean="0"/>
              <a:t>TUJUAN CRM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09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72644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200" dirty="0">
                <a:latin typeface="Arial" charset="0"/>
              </a:rPr>
              <a:t>(Stewart Deck </a:t>
            </a:r>
            <a:r>
              <a:rPr lang="en-US" sz="2200" dirty="0" err="1">
                <a:latin typeface="Arial" charset="0"/>
              </a:rPr>
              <a:t>pada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artikelnya</a:t>
            </a:r>
            <a:r>
              <a:rPr lang="en-US" sz="2200" dirty="0">
                <a:latin typeface="Arial" charset="0"/>
              </a:rPr>
              <a:t> di CIO Magazine, 15 </a:t>
            </a:r>
            <a:r>
              <a:rPr lang="en-US" sz="2200" dirty="0" err="1">
                <a:latin typeface="Arial" charset="0"/>
              </a:rPr>
              <a:t>Oktober</a:t>
            </a:r>
            <a:r>
              <a:rPr lang="en-US" sz="2200" dirty="0">
                <a:latin typeface="Arial" charset="0"/>
              </a:rPr>
              <a:t> 2001).</a:t>
            </a:r>
          </a:p>
        </p:txBody>
      </p:sp>
    </p:spTree>
    <p:extLst>
      <p:ext uri="{BB962C8B-B14F-4D97-AF65-F5344CB8AC3E}">
        <p14:creationId xmlns:p14="http://schemas.microsoft.com/office/powerpoint/2010/main" val="808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8113" y="18288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 dirty="0" err="1">
                <a:latin typeface="Trebuchet MS" pitchFamily="34" charset="0"/>
              </a:rPr>
              <a:t>Tujuan</a:t>
            </a:r>
            <a:r>
              <a:rPr lang="en-US" sz="3200" i="1" dirty="0">
                <a:latin typeface="Trebuchet MS" pitchFamily="34" charset="0"/>
              </a:rPr>
              <a:t> </a:t>
            </a:r>
            <a:r>
              <a:rPr lang="en-US" sz="3200" i="1" dirty="0" err="1">
                <a:latin typeface="Trebuchet MS" pitchFamily="34" charset="0"/>
              </a:rPr>
              <a:t>dari</a:t>
            </a:r>
            <a:r>
              <a:rPr lang="en-US" sz="3200" i="1" dirty="0">
                <a:latin typeface="Trebuchet MS" pitchFamily="34" charset="0"/>
              </a:rPr>
              <a:t> CRM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5165" y="2514600"/>
            <a:ext cx="8743122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4538" indent="-276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Arial" charset="0"/>
              </a:rPr>
              <a:t>Jika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tujuannya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tercapai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bisnis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dapat</a:t>
            </a:r>
            <a:endParaRPr lang="en-US" sz="2400" dirty="0"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 err="1">
                <a:latin typeface="Arial" charset="0"/>
              </a:rPr>
              <a:t>Memberikan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servis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lebih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baik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kepada</a:t>
            </a:r>
            <a:r>
              <a:rPr lang="en-US" sz="2400" dirty="0">
                <a:latin typeface="Arial" charset="0"/>
              </a:rPr>
              <a:t> customer</a:t>
            </a:r>
          </a:p>
          <a:p>
            <a:pPr lvl="1" eaLnBrk="1" hangingPunct="1">
              <a:buFontTx/>
              <a:buChar char="•"/>
            </a:pPr>
            <a:r>
              <a:rPr lang="en-US" sz="2400" dirty="0" err="1">
                <a:latin typeface="Arial" charset="0"/>
              </a:rPr>
              <a:t>Membuat</a:t>
            </a:r>
            <a:r>
              <a:rPr lang="en-US" sz="2400" dirty="0">
                <a:latin typeface="Arial" charset="0"/>
              </a:rPr>
              <a:t> call center yang </a:t>
            </a:r>
            <a:r>
              <a:rPr lang="en-US" sz="2400" dirty="0" err="1">
                <a:latin typeface="Arial" charset="0"/>
              </a:rPr>
              <a:t>lebih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efisien</a:t>
            </a:r>
            <a:endParaRPr lang="en-US" sz="2400" dirty="0"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>
                <a:latin typeface="Arial" charset="0"/>
              </a:rPr>
              <a:t>Cross sell </a:t>
            </a:r>
            <a:r>
              <a:rPr lang="en-US" sz="2400" dirty="0" err="1">
                <a:latin typeface="Arial" charset="0"/>
              </a:rPr>
              <a:t>produk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lebih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efektif</a:t>
            </a:r>
            <a:endParaRPr lang="en-US" sz="2400" dirty="0"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 err="1">
                <a:latin typeface="Arial" charset="0"/>
              </a:rPr>
              <a:t>Membantu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staf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penjualan</a:t>
            </a:r>
            <a:r>
              <a:rPr lang="en-US" sz="2400" dirty="0">
                <a:latin typeface="Arial" charset="0"/>
              </a:rPr>
              <a:t> agar </a:t>
            </a:r>
            <a:r>
              <a:rPr lang="en-US" sz="2400" dirty="0" err="1">
                <a:latin typeface="Arial" charset="0"/>
              </a:rPr>
              <a:t>cepat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tercapai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kesepakatan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penjualan</a:t>
            </a:r>
            <a:endParaRPr lang="en-US" sz="2400" dirty="0"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 err="1">
                <a:latin typeface="Arial" charset="0"/>
              </a:rPr>
              <a:t>Melakukan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sesederhana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mungkin</a:t>
            </a:r>
            <a:r>
              <a:rPr lang="en-US" sz="2400" dirty="0">
                <a:latin typeface="Arial" charset="0"/>
              </a:rPr>
              <a:t> proses </a:t>
            </a:r>
            <a:r>
              <a:rPr lang="en-US" sz="2400" dirty="0" err="1">
                <a:latin typeface="Arial" charset="0"/>
              </a:rPr>
              <a:t>pemasaran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penjualan</a:t>
            </a:r>
            <a:endParaRPr lang="en-US" sz="2400" dirty="0"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 err="1">
                <a:latin typeface="Arial" charset="0"/>
              </a:rPr>
              <a:t>Memperoleh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custemer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baru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akhirnya</a:t>
            </a:r>
            <a:endParaRPr lang="en-US" sz="2400" dirty="0">
              <a:latin typeface="Arial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dirty="0" err="1">
                <a:latin typeface="Arial" charset="0"/>
              </a:rPr>
              <a:t>Meningkatkan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pendapatan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39896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71647633"/>
              </p:ext>
            </p:extLst>
          </p:nvPr>
        </p:nvGraphicFramePr>
        <p:xfrm>
          <a:off x="152400" y="1905000"/>
          <a:ext cx="87630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609600" y="2057400"/>
            <a:ext cx="3429000" cy="685800"/>
          </a:xfrm>
        </p:spPr>
        <p:txBody>
          <a:bodyPr/>
          <a:lstStyle/>
          <a:p>
            <a:pPr algn="l" eaLnBrk="1" hangingPunct="1"/>
            <a:r>
              <a:rPr lang="id-ID" dirty="0" smtClean="0"/>
              <a:t>Kajian CRM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609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762000" y="762000"/>
          <a:ext cx="8004175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5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Implementasi</a:t>
            </a:r>
            <a:r>
              <a:rPr lang="en-US" b="1" dirty="0" smtClean="0">
                <a:solidFill>
                  <a:srgbClr val="FF0000"/>
                </a:solidFill>
              </a:rPr>
              <a:t> CRM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 err="1" smtClean="0">
                <a:latin typeface="Calibri" pitchFamily="34" charset="0"/>
              </a:rPr>
              <a:t>Untuk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mengimplementasikan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sebuah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srategi</a:t>
            </a:r>
            <a:r>
              <a:rPr lang="en-US" sz="3200" dirty="0" smtClean="0">
                <a:latin typeface="Calibri" pitchFamily="34" charset="0"/>
              </a:rPr>
              <a:t> CRM, </a:t>
            </a:r>
            <a:r>
              <a:rPr lang="en-US" sz="3200" dirty="0" err="1" smtClean="0">
                <a:latin typeface="Calibri" pitchFamily="34" charset="0"/>
              </a:rPr>
              <a:t>diperlukan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setidaknya</a:t>
            </a:r>
            <a:r>
              <a:rPr lang="en-US" sz="3200" dirty="0" smtClean="0">
                <a:latin typeface="Calibri" pitchFamily="34" charset="0"/>
              </a:rPr>
              <a:t>  3 </a:t>
            </a:r>
            <a:r>
              <a:rPr lang="en-US" sz="3200" dirty="0" err="1" smtClean="0">
                <a:latin typeface="Calibri" pitchFamily="34" charset="0"/>
              </a:rPr>
              <a:t>faktor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kunci</a:t>
            </a:r>
            <a:r>
              <a:rPr lang="en-US" sz="3200" dirty="0" smtClean="0">
                <a:latin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</a:rPr>
              <a:t>yaitu</a:t>
            </a:r>
            <a:r>
              <a:rPr lang="en-US" sz="3200" dirty="0" smtClean="0">
                <a:latin typeface="Calibri" pitchFamily="34" charset="0"/>
              </a:rPr>
              <a:t> :</a:t>
            </a:r>
          </a:p>
          <a:p>
            <a:r>
              <a:rPr lang="en-US" sz="3200" dirty="0" smtClean="0">
                <a:latin typeface="Calibri" pitchFamily="34" charset="0"/>
              </a:rPr>
              <a:t>Orang-orang yang </a:t>
            </a:r>
            <a:r>
              <a:rPr lang="en-US" sz="3200" dirty="0" err="1" smtClean="0">
                <a:latin typeface="Calibri" pitchFamily="34" charset="0"/>
              </a:rPr>
              <a:t>profesional</a:t>
            </a:r>
            <a:r>
              <a:rPr lang="en-US" sz="3200" dirty="0" smtClean="0">
                <a:latin typeface="Calibri" pitchFamily="34" charset="0"/>
              </a:rPr>
              <a:t> (</a:t>
            </a:r>
            <a:r>
              <a:rPr lang="en-US" sz="3200" dirty="0" err="1" smtClean="0">
                <a:latin typeface="Calibri" pitchFamily="34" charset="0"/>
              </a:rPr>
              <a:t>kualifikasi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memadai</a:t>
            </a:r>
            <a:r>
              <a:rPr lang="en-US" sz="3200" dirty="0" smtClean="0">
                <a:latin typeface="Calibri" pitchFamily="34" charset="0"/>
              </a:rPr>
              <a:t>)</a:t>
            </a:r>
          </a:p>
          <a:p>
            <a:r>
              <a:rPr lang="en-US" sz="3200" dirty="0" smtClean="0">
                <a:latin typeface="Calibri" pitchFamily="34" charset="0"/>
              </a:rPr>
              <a:t>Proses yang </a:t>
            </a:r>
            <a:r>
              <a:rPr lang="en-US" sz="3200" dirty="0" err="1" smtClean="0">
                <a:latin typeface="Calibri" pitchFamily="34" charset="0"/>
              </a:rPr>
              <a:t>didesain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dengan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baik</a:t>
            </a:r>
            <a:endParaRPr lang="en-US" sz="3200" dirty="0" smtClean="0">
              <a:latin typeface="Calibri" pitchFamily="34" charset="0"/>
            </a:endParaRPr>
          </a:p>
          <a:p>
            <a:r>
              <a:rPr lang="en-US" sz="3200" dirty="0" err="1" smtClean="0">
                <a:latin typeface="Calibri" pitchFamily="34" charset="0"/>
              </a:rPr>
              <a:t>Teknologi</a:t>
            </a:r>
            <a:r>
              <a:rPr lang="en-US" sz="3200" dirty="0" smtClean="0">
                <a:latin typeface="Calibri" pitchFamily="34" charset="0"/>
              </a:rPr>
              <a:t> yang </a:t>
            </a:r>
            <a:r>
              <a:rPr lang="en-US" sz="3200" dirty="0" err="1" smtClean="0">
                <a:latin typeface="Calibri" pitchFamily="34" charset="0"/>
              </a:rPr>
              <a:t>memadai</a:t>
            </a:r>
            <a:endParaRPr lang="en-US" sz="32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822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Implementasi</a:t>
            </a:r>
            <a:r>
              <a:rPr lang="en-US" b="1" dirty="0" smtClean="0">
                <a:solidFill>
                  <a:srgbClr val="0000CC"/>
                </a:solidFill>
              </a:rPr>
              <a:t> CRM </a:t>
            </a:r>
            <a:r>
              <a:rPr lang="en-US" b="1" dirty="0" err="1" smtClean="0">
                <a:solidFill>
                  <a:srgbClr val="0000CC"/>
                </a:solidFill>
              </a:rPr>
              <a:t>Setidaknya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Memiliki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Elemen-Elemen</a:t>
            </a:r>
            <a:r>
              <a:rPr lang="en-US" b="1" dirty="0" smtClean="0">
                <a:solidFill>
                  <a:srgbClr val="0000CC"/>
                </a:solidFill>
              </a:rPr>
              <a:t>(1)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Pemasaran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dapat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dilakukan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secara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otomatisasi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tanpa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perlu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bertransaksi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langsung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antara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customer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produsen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Atau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cara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pembayaran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tidak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perlu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langsung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membawa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uang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cash.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Pusat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pelayanan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(Call Center),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fungsinya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antara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lain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mengetahui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kebiasaan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konsumen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menerima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keluhan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dari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para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sehingga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tersebut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bisa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digunakan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memperbaiki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kualitas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pelayanan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produknya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serta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mengumpulkan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customer history.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008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371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Implementasi</a:t>
            </a:r>
            <a:r>
              <a:rPr lang="en-US" b="1" dirty="0" smtClean="0">
                <a:solidFill>
                  <a:srgbClr val="0000CC"/>
                </a:solidFill>
              </a:rPr>
              <a:t> CRM </a:t>
            </a:r>
            <a:r>
              <a:rPr lang="en-US" b="1" dirty="0" err="1" smtClean="0">
                <a:solidFill>
                  <a:srgbClr val="0000CC"/>
                </a:solidFill>
              </a:rPr>
              <a:t>Setidaknya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Memiliki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Elemen-Elemen</a:t>
            </a:r>
            <a:r>
              <a:rPr lang="en-US" b="1" dirty="0" smtClean="0">
                <a:solidFill>
                  <a:srgbClr val="0000CC"/>
                </a:solidFill>
              </a:rPr>
              <a:t>(2)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Gudang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Data (Data Warehousing),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informasi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tentang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harus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dilakukan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dalam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satu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sistem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terpadu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Hasil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analisis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harus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mampu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menampilkan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petunjuk-petunjuk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tertentu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tentang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sehingga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staf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penjualan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marketing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mampu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melakukan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kampanye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terfokus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terhadap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grup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tertentu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Nantinya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gudang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ini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juga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harus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mampu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menaikkan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volume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penjualan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1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Implementasi</a:t>
            </a:r>
            <a:r>
              <a:rPr lang="en-US" b="1" dirty="0" smtClean="0">
                <a:solidFill>
                  <a:srgbClr val="0000CC"/>
                </a:solidFill>
              </a:rPr>
              <a:t> CRM </a:t>
            </a:r>
            <a:r>
              <a:rPr lang="en-US" b="1" dirty="0" err="1" smtClean="0">
                <a:solidFill>
                  <a:srgbClr val="0000CC"/>
                </a:solidFill>
              </a:rPr>
              <a:t>Setidaknya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Memiliki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Elemen-Elemen</a:t>
            </a:r>
            <a:r>
              <a:rPr lang="en-US" b="1" dirty="0" smtClean="0">
                <a:solidFill>
                  <a:srgbClr val="0000CC"/>
                </a:solidFill>
              </a:rPr>
              <a:t>(3)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Pencarian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analisis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Proses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secara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online, data yang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telah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terkumpul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akan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dipisah-pisahkan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menurut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kualifikasinya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selanjutnya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akan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disimpan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dalam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sistem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bisa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diakses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secara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online,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sehingga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bila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sewaktu-waktu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tersebut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diperlukan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dapat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bisa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segera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diperoleh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5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endParaRPr lang="id-ID" dirty="0"/>
          </a:p>
          <a:p>
            <a:pPr marL="0" indent="0" algn="ctr">
              <a:buNone/>
            </a:pPr>
            <a:r>
              <a:rPr lang="id-ID" sz="2800" dirty="0">
                <a:latin typeface="Comic Sans MS" pitchFamily="66" charset="0"/>
              </a:rPr>
              <a:t>Information systems and management, Decision </a:t>
            </a:r>
            <a:r>
              <a:rPr lang="id-ID" sz="2800" dirty="0" smtClean="0">
                <a:latin typeface="Comic Sans MS" pitchFamily="66" charset="0"/>
              </a:rPr>
              <a:t>making</a:t>
            </a:r>
            <a:endParaRPr lang="id-ID" sz="28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Pert.09 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97356" y="4876800"/>
            <a:ext cx="544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id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Implementasi</a:t>
            </a:r>
            <a:r>
              <a:rPr lang="en-US" b="1" dirty="0" smtClean="0">
                <a:solidFill>
                  <a:srgbClr val="0000CC"/>
                </a:solidFill>
              </a:rPr>
              <a:t> CRM </a:t>
            </a:r>
            <a:r>
              <a:rPr lang="en-US" b="1" dirty="0" err="1" smtClean="0">
                <a:solidFill>
                  <a:srgbClr val="0000CC"/>
                </a:solidFill>
              </a:rPr>
              <a:t>Setidaknya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Memiliki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Elemen-Elemen</a:t>
            </a:r>
            <a:r>
              <a:rPr lang="en-US" b="1" dirty="0" smtClean="0">
                <a:solidFill>
                  <a:srgbClr val="0000CC"/>
                </a:solidFill>
              </a:rPr>
              <a:t>(4)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Pengambilan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keputusan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alat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pelaporan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jika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sudah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dilakukan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hal-hal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tersebut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di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atas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maka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diharapkan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proses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pengambilan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keputusan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dapat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dilakukan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secara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lebih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bijak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karena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telah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memiliki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data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cukup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menentukan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langkah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harus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dilaksanakan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oleh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selanjutnya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misalnya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penjualan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system cross selling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hasil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penjualannya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dapat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dilihat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apakah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sesuai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keinginan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konsumen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bisa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menaikkan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keuntungan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583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61988" y="5334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Strategi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Implementasi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6381" y="1344405"/>
            <a:ext cx="278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 dirty="0">
                <a:latin typeface="Arial" charset="0"/>
              </a:rPr>
              <a:t>Operational CRM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3962400" y="2720975"/>
            <a:ext cx="700088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Call Center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4749800" y="2720975"/>
            <a:ext cx="698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Web access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5534025" y="2720975"/>
            <a:ext cx="700088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e-mail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6321425" y="2720975"/>
            <a:ext cx="700088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Usage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7108825" y="2720975"/>
            <a:ext cx="698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Direct sales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7894638" y="2720975"/>
            <a:ext cx="70008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Fax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3962400" y="3521075"/>
            <a:ext cx="4616450" cy="266700"/>
          </a:xfrm>
          <a:prstGeom prst="rect">
            <a:avLst/>
          </a:prstGeom>
          <a:solidFill>
            <a:srgbClr val="E6E6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Refined Business Actions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491" name="AutoShape 16"/>
          <p:cNvSpPr>
            <a:spLocks noChangeArrowheads="1"/>
          </p:cNvSpPr>
          <p:nvPr/>
        </p:nvSpPr>
        <p:spPr bwMode="auto">
          <a:xfrm>
            <a:off x="4135438" y="2378075"/>
            <a:ext cx="279400" cy="336550"/>
          </a:xfrm>
          <a:prstGeom prst="upDownArrow">
            <a:avLst>
              <a:gd name="adj1" fmla="val 33333"/>
              <a:gd name="adj2" fmla="val 341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2" name="AutoShape 17"/>
          <p:cNvSpPr>
            <a:spLocks noChangeArrowheads="1"/>
          </p:cNvSpPr>
          <p:nvPr/>
        </p:nvSpPr>
        <p:spPr bwMode="auto">
          <a:xfrm>
            <a:off x="4975225" y="2378075"/>
            <a:ext cx="279400" cy="336550"/>
          </a:xfrm>
          <a:prstGeom prst="upDownArrow">
            <a:avLst>
              <a:gd name="adj1" fmla="val 33333"/>
              <a:gd name="adj2" fmla="val 341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3" name="AutoShape 18"/>
          <p:cNvSpPr>
            <a:spLocks noChangeArrowheads="1"/>
          </p:cNvSpPr>
          <p:nvPr/>
        </p:nvSpPr>
        <p:spPr bwMode="auto">
          <a:xfrm>
            <a:off x="5673725" y="2378075"/>
            <a:ext cx="280988" cy="336550"/>
          </a:xfrm>
          <a:prstGeom prst="upDownArrow">
            <a:avLst>
              <a:gd name="adj1" fmla="val 33333"/>
              <a:gd name="adj2" fmla="val 339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4" name="AutoShape 19"/>
          <p:cNvSpPr>
            <a:spLocks noChangeArrowheads="1"/>
          </p:cNvSpPr>
          <p:nvPr/>
        </p:nvSpPr>
        <p:spPr bwMode="auto">
          <a:xfrm>
            <a:off x="6513513" y="2378075"/>
            <a:ext cx="279400" cy="336550"/>
          </a:xfrm>
          <a:prstGeom prst="upDownArrow">
            <a:avLst>
              <a:gd name="adj1" fmla="val 33333"/>
              <a:gd name="adj2" fmla="val 341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5" name="AutoShape 20"/>
          <p:cNvSpPr>
            <a:spLocks noChangeArrowheads="1"/>
          </p:cNvSpPr>
          <p:nvPr/>
        </p:nvSpPr>
        <p:spPr bwMode="auto">
          <a:xfrm>
            <a:off x="7353300" y="2378075"/>
            <a:ext cx="279400" cy="336550"/>
          </a:xfrm>
          <a:prstGeom prst="upDownArrow">
            <a:avLst>
              <a:gd name="adj1" fmla="val 33333"/>
              <a:gd name="adj2" fmla="val 341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6" name="AutoShape 21"/>
          <p:cNvSpPr>
            <a:spLocks noChangeArrowheads="1"/>
          </p:cNvSpPr>
          <p:nvPr/>
        </p:nvSpPr>
        <p:spPr bwMode="auto">
          <a:xfrm>
            <a:off x="8053388" y="2378075"/>
            <a:ext cx="279400" cy="336550"/>
          </a:xfrm>
          <a:prstGeom prst="upDownArrow">
            <a:avLst>
              <a:gd name="adj1" fmla="val 33333"/>
              <a:gd name="adj2" fmla="val 341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7" name="AutoShape 22"/>
          <p:cNvSpPr>
            <a:spLocks noChangeArrowheads="1"/>
          </p:cNvSpPr>
          <p:nvPr/>
        </p:nvSpPr>
        <p:spPr bwMode="auto">
          <a:xfrm>
            <a:off x="4102100" y="3178175"/>
            <a:ext cx="279400" cy="336550"/>
          </a:xfrm>
          <a:prstGeom prst="upArrow">
            <a:avLst>
              <a:gd name="adj1" fmla="val 50000"/>
              <a:gd name="adj2" fmla="val 301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8" name="AutoShape 23"/>
          <p:cNvSpPr>
            <a:spLocks noChangeArrowheads="1"/>
          </p:cNvSpPr>
          <p:nvPr/>
        </p:nvSpPr>
        <p:spPr bwMode="auto">
          <a:xfrm>
            <a:off x="4941888" y="3178175"/>
            <a:ext cx="279400" cy="336550"/>
          </a:xfrm>
          <a:prstGeom prst="upArrow">
            <a:avLst>
              <a:gd name="adj1" fmla="val 50000"/>
              <a:gd name="adj2" fmla="val 301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499" name="AutoShape 24"/>
          <p:cNvSpPr>
            <a:spLocks noChangeArrowheads="1"/>
          </p:cNvSpPr>
          <p:nvPr/>
        </p:nvSpPr>
        <p:spPr bwMode="auto">
          <a:xfrm>
            <a:off x="5781675" y="3178175"/>
            <a:ext cx="279400" cy="336550"/>
          </a:xfrm>
          <a:prstGeom prst="upArrow">
            <a:avLst>
              <a:gd name="adj1" fmla="val 50000"/>
              <a:gd name="adj2" fmla="val 301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00" name="AutoShape 25"/>
          <p:cNvSpPr>
            <a:spLocks noChangeArrowheads="1"/>
          </p:cNvSpPr>
          <p:nvPr/>
        </p:nvSpPr>
        <p:spPr bwMode="auto">
          <a:xfrm>
            <a:off x="6480175" y="3178175"/>
            <a:ext cx="280988" cy="336550"/>
          </a:xfrm>
          <a:prstGeom prst="upArrow">
            <a:avLst>
              <a:gd name="adj1" fmla="val 50000"/>
              <a:gd name="adj2" fmla="val 2994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01" name="AutoShape 26"/>
          <p:cNvSpPr>
            <a:spLocks noChangeArrowheads="1"/>
          </p:cNvSpPr>
          <p:nvPr/>
        </p:nvSpPr>
        <p:spPr bwMode="auto">
          <a:xfrm>
            <a:off x="7319963" y="3178175"/>
            <a:ext cx="279400" cy="336550"/>
          </a:xfrm>
          <a:prstGeom prst="upArrow">
            <a:avLst>
              <a:gd name="adj1" fmla="val 50000"/>
              <a:gd name="adj2" fmla="val 301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02" name="AutoShape 27"/>
          <p:cNvSpPr>
            <a:spLocks noChangeArrowheads="1"/>
          </p:cNvSpPr>
          <p:nvPr/>
        </p:nvSpPr>
        <p:spPr bwMode="auto">
          <a:xfrm>
            <a:off x="8159750" y="3178175"/>
            <a:ext cx="279400" cy="336550"/>
          </a:xfrm>
          <a:prstGeom prst="upArrow">
            <a:avLst>
              <a:gd name="adj1" fmla="val 50000"/>
              <a:gd name="adj2" fmla="val 301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03" name="Rectangle 28"/>
          <p:cNvSpPr>
            <a:spLocks noChangeArrowheads="1"/>
          </p:cNvSpPr>
          <p:nvPr/>
        </p:nvSpPr>
        <p:spPr bwMode="auto">
          <a:xfrm>
            <a:off x="2667000" y="1844675"/>
            <a:ext cx="995363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Customer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504" name="Rectangle 29"/>
          <p:cNvSpPr>
            <a:spLocks noChangeArrowheads="1"/>
          </p:cNvSpPr>
          <p:nvPr/>
        </p:nvSpPr>
        <p:spPr bwMode="auto">
          <a:xfrm>
            <a:off x="2509838" y="2454275"/>
            <a:ext cx="1376362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200">
                <a:latin typeface="Arial" charset="0"/>
              </a:rPr>
              <a:t>Customer touchpoint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1600200" y="382428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b="1">
                <a:latin typeface="Arial" charset="0"/>
              </a:rPr>
              <a:t>Analytical CRM</a:t>
            </a:r>
          </a:p>
        </p:txBody>
      </p:sp>
      <p:pic>
        <p:nvPicPr>
          <p:cNvPr id="20506" name="Picture 32" descr="Businessm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87475"/>
            <a:ext cx="544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33" descr="Business_her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1275"/>
            <a:ext cx="62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4" descr="Man_in_suit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87475"/>
            <a:ext cx="5143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5" descr="Thumbs_u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63675"/>
            <a:ext cx="7588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6" descr="man_jumping_to_bid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25575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1" name="AutoShape 37"/>
          <p:cNvSpPr>
            <a:spLocks noChangeArrowheads="1"/>
          </p:cNvSpPr>
          <p:nvPr/>
        </p:nvSpPr>
        <p:spPr bwMode="auto">
          <a:xfrm>
            <a:off x="5943600" y="4587875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12" name="Rectangle 38"/>
          <p:cNvSpPr>
            <a:spLocks noChangeArrowheads="1"/>
          </p:cNvSpPr>
          <p:nvPr/>
        </p:nvSpPr>
        <p:spPr bwMode="auto">
          <a:xfrm>
            <a:off x="2628900" y="4286250"/>
            <a:ext cx="1143000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Analysis</a:t>
            </a:r>
          </a:p>
        </p:txBody>
      </p:sp>
      <p:sp>
        <p:nvSpPr>
          <p:cNvPr id="20513" name="Rectangle 39"/>
          <p:cNvSpPr>
            <a:spLocks noChangeArrowheads="1"/>
          </p:cNvSpPr>
          <p:nvPr/>
        </p:nvSpPr>
        <p:spPr bwMode="auto">
          <a:xfrm>
            <a:off x="2743200" y="5105400"/>
            <a:ext cx="118110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Information</a:t>
            </a:r>
          </a:p>
        </p:txBody>
      </p:sp>
      <p:sp>
        <p:nvSpPr>
          <p:cNvPr id="20514" name="Rectangle 40"/>
          <p:cNvSpPr>
            <a:spLocks noChangeArrowheads="1"/>
          </p:cNvSpPr>
          <p:nvPr/>
        </p:nvSpPr>
        <p:spPr bwMode="auto">
          <a:xfrm>
            <a:off x="2705100" y="5715000"/>
            <a:ext cx="175260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Business System</a:t>
            </a:r>
          </a:p>
        </p:txBody>
      </p:sp>
      <p:sp>
        <p:nvSpPr>
          <p:cNvPr id="20515" name="AutoShape 41"/>
          <p:cNvSpPr>
            <a:spLocks noChangeArrowheads="1"/>
          </p:cNvSpPr>
          <p:nvPr/>
        </p:nvSpPr>
        <p:spPr bwMode="auto">
          <a:xfrm>
            <a:off x="5334000" y="4816475"/>
            <a:ext cx="1447800" cy="609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Integrated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Database</a:t>
            </a:r>
          </a:p>
        </p:txBody>
      </p:sp>
      <p:sp>
        <p:nvSpPr>
          <p:cNvPr id="20516" name="AutoShape 42"/>
          <p:cNvSpPr>
            <a:spLocks noChangeArrowheads="1"/>
          </p:cNvSpPr>
          <p:nvPr/>
        </p:nvSpPr>
        <p:spPr bwMode="auto">
          <a:xfrm>
            <a:off x="4876800" y="5883275"/>
            <a:ext cx="552450" cy="228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17" name="Rectangle 43"/>
          <p:cNvSpPr>
            <a:spLocks noChangeArrowheads="1"/>
          </p:cNvSpPr>
          <p:nvPr/>
        </p:nvSpPr>
        <p:spPr bwMode="auto">
          <a:xfrm>
            <a:off x="5429250" y="61118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Billing</a:t>
            </a:r>
          </a:p>
        </p:txBody>
      </p:sp>
      <p:sp>
        <p:nvSpPr>
          <p:cNvPr id="20518" name="AutoShape 44"/>
          <p:cNvSpPr>
            <a:spLocks noChangeArrowheads="1"/>
          </p:cNvSpPr>
          <p:nvPr/>
        </p:nvSpPr>
        <p:spPr bwMode="auto">
          <a:xfrm>
            <a:off x="5486400" y="5883275"/>
            <a:ext cx="533400" cy="228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19" name="Rectangle 45"/>
          <p:cNvSpPr>
            <a:spLocks noChangeArrowheads="1"/>
          </p:cNvSpPr>
          <p:nvPr/>
        </p:nvSpPr>
        <p:spPr bwMode="auto">
          <a:xfrm>
            <a:off x="4419600" y="6188075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Provisioning</a:t>
            </a:r>
          </a:p>
        </p:txBody>
      </p:sp>
      <p:sp>
        <p:nvSpPr>
          <p:cNvPr id="20520" name="AutoShape 46"/>
          <p:cNvSpPr>
            <a:spLocks noChangeArrowheads="1"/>
          </p:cNvSpPr>
          <p:nvPr/>
        </p:nvSpPr>
        <p:spPr bwMode="auto">
          <a:xfrm>
            <a:off x="6115050" y="5883275"/>
            <a:ext cx="438150" cy="228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21" name="Rectangle 47"/>
          <p:cNvSpPr>
            <a:spLocks noChangeArrowheads="1"/>
          </p:cNvSpPr>
          <p:nvPr/>
        </p:nvSpPr>
        <p:spPr bwMode="auto">
          <a:xfrm>
            <a:off x="7239000" y="6111875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Account </a:t>
            </a:r>
          </a:p>
          <a:p>
            <a:pPr eaLnBrk="1" hangingPunct="1"/>
            <a:r>
              <a:rPr lang="en-US" sz="1400">
                <a:latin typeface="Arial" charset="0"/>
              </a:rPr>
              <a:t>payable/receivable</a:t>
            </a:r>
          </a:p>
        </p:txBody>
      </p:sp>
      <p:sp>
        <p:nvSpPr>
          <p:cNvPr id="20522" name="AutoShape 48"/>
          <p:cNvSpPr>
            <a:spLocks noChangeArrowheads="1"/>
          </p:cNvSpPr>
          <p:nvPr/>
        </p:nvSpPr>
        <p:spPr bwMode="auto">
          <a:xfrm>
            <a:off x="6629400" y="5883275"/>
            <a:ext cx="457200" cy="228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23" name="Rectangle 49"/>
          <p:cNvSpPr>
            <a:spLocks noChangeArrowheads="1"/>
          </p:cNvSpPr>
          <p:nvPr/>
        </p:nvSpPr>
        <p:spPr bwMode="auto">
          <a:xfrm>
            <a:off x="6096000" y="611187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sales</a:t>
            </a:r>
          </a:p>
        </p:txBody>
      </p:sp>
      <p:sp>
        <p:nvSpPr>
          <p:cNvPr id="20524" name="AutoShape 50"/>
          <p:cNvSpPr>
            <a:spLocks noChangeArrowheads="1"/>
          </p:cNvSpPr>
          <p:nvPr/>
        </p:nvSpPr>
        <p:spPr bwMode="auto">
          <a:xfrm>
            <a:off x="7239000" y="5883275"/>
            <a:ext cx="552450" cy="2286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25" name="Rectangle 51"/>
          <p:cNvSpPr>
            <a:spLocks noChangeArrowheads="1"/>
          </p:cNvSpPr>
          <p:nvPr/>
        </p:nvSpPr>
        <p:spPr bwMode="auto">
          <a:xfrm>
            <a:off x="6629400" y="6111875"/>
            <a:ext cx="685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Call Center</a:t>
            </a:r>
          </a:p>
        </p:txBody>
      </p:sp>
      <p:sp>
        <p:nvSpPr>
          <p:cNvPr id="20526" name="Line 52"/>
          <p:cNvSpPr>
            <a:spLocks noChangeShapeType="1"/>
          </p:cNvSpPr>
          <p:nvPr/>
        </p:nvSpPr>
        <p:spPr bwMode="auto">
          <a:xfrm flipV="1">
            <a:off x="5257800" y="5426075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27" name="Line 53"/>
          <p:cNvSpPr>
            <a:spLocks noChangeShapeType="1"/>
          </p:cNvSpPr>
          <p:nvPr/>
        </p:nvSpPr>
        <p:spPr bwMode="auto">
          <a:xfrm flipV="1">
            <a:off x="5829300" y="5540375"/>
            <a:ext cx="114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28" name="Line 54"/>
          <p:cNvSpPr>
            <a:spLocks noChangeShapeType="1"/>
          </p:cNvSpPr>
          <p:nvPr/>
        </p:nvSpPr>
        <p:spPr bwMode="auto">
          <a:xfrm flipH="1" flipV="1">
            <a:off x="6172200" y="5540375"/>
            <a:ext cx="114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29" name="Line 55"/>
          <p:cNvSpPr>
            <a:spLocks noChangeShapeType="1"/>
          </p:cNvSpPr>
          <p:nvPr/>
        </p:nvSpPr>
        <p:spPr bwMode="auto">
          <a:xfrm flipH="1" flipV="1">
            <a:off x="6515100" y="5540375"/>
            <a:ext cx="2286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 flipH="1" flipV="1">
            <a:off x="6629400" y="5426075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531" name="AutoShape 57"/>
          <p:cNvSpPr>
            <a:spLocks noChangeArrowheads="1"/>
          </p:cNvSpPr>
          <p:nvPr/>
        </p:nvSpPr>
        <p:spPr bwMode="auto">
          <a:xfrm>
            <a:off x="5257800" y="3902075"/>
            <a:ext cx="1447800" cy="609600"/>
          </a:xfrm>
          <a:prstGeom prst="upArrowCallout">
            <a:avLst>
              <a:gd name="adj1" fmla="val 59375"/>
              <a:gd name="adj2" fmla="val 59375"/>
              <a:gd name="adj3" fmla="val 16667"/>
              <a:gd name="adj4" fmla="val 7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Business Intelligent</a:t>
            </a:r>
          </a:p>
        </p:txBody>
      </p:sp>
      <p:sp>
        <p:nvSpPr>
          <p:cNvPr id="20532" name="AutoShape 58"/>
          <p:cNvSpPr>
            <a:spLocks noChangeArrowheads="1"/>
          </p:cNvSpPr>
          <p:nvPr/>
        </p:nvSpPr>
        <p:spPr bwMode="auto">
          <a:xfrm>
            <a:off x="7086600" y="3902075"/>
            <a:ext cx="1371600" cy="609600"/>
          </a:xfrm>
          <a:prstGeom prst="upArrowCallout">
            <a:avLst>
              <a:gd name="adj1" fmla="val 56250"/>
              <a:gd name="adj2" fmla="val 56250"/>
              <a:gd name="adj3" fmla="val 16667"/>
              <a:gd name="adj4" fmla="val 7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Business improvement</a:t>
            </a:r>
          </a:p>
        </p:txBody>
      </p:sp>
      <p:sp>
        <p:nvSpPr>
          <p:cNvPr id="20533" name="AutoShape 59"/>
          <p:cNvSpPr>
            <a:spLocks noChangeArrowheads="1"/>
          </p:cNvSpPr>
          <p:nvPr/>
        </p:nvSpPr>
        <p:spPr bwMode="auto">
          <a:xfrm>
            <a:off x="7429500" y="4625975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34" name="Text Box 60"/>
          <p:cNvSpPr txBox="1">
            <a:spLocks noChangeArrowheads="1"/>
          </p:cNvSpPr>
          <p:nvPr/>
        </p:nvSpPr>
        <p:spPr bwMode="auto">
          <a:xfrm>
            <a:off x="7543800" y="4991100"/>
            <a:ext cx="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endParaRPr lang="id-ID">
              <a:latin typeface="Arial" charset="0"/>
            </a:endParaRPr>
          </a:p>
        </p:txBody>
      </p:sp>
      <p:sp>
        <p:nvSpPr>
          <p:cNvPr id="20535" name="Rectangle 61"/>
          <p:cNvSpPr>
            <a:spLocks noChangeArrowheads="1"/>
          </p:cNvSpPr>
          <p:nvPr/>
        </p:nvSpPr>
        <p:spPr bwMode="auto">
          <a:xfrm>
            <a:off x="7772400" y="5654675"/>
            <a:ext cx="11430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Customer feedback</a:t>
            </a:r>
          </a:p>
        </p:txBody>
      </p:sp>
      <p:sp>
        <p:nvSpPr>
          <p:cNvPr id="20536" name="AutoShape 62"/>
          <p:cNvSpPr>
            <a:spLocks noChangeArrowheads="1"/>
          </p:cNvSpPr>
          <p:nvPr/>
        </p:nvSpPr>
        <p:spPr bwMode="auto">
          <a:xfrm rot="-2700000">
            <a:off x="7543800" y="5540375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537" name="Picture 64" descr="programmer_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402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7139" y="9144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 b="1" i="1" dirty="0">
                <a:solidFill>
                  <a:srgbClr val="FF0000"/>
                </a:solidFill>
                <a:latin typeface="Trebuchet MS" pitchFamily="34" charset="0"/>
              </a:rPr>
              <a:t>Operational CRM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1828800"/>
            <a:ext cx="822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4538" indent="-276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 err="1">
                <a:latin typeface="Arial" charset="0"/>
              </a:rPr>
              <a:t>Mempersingkat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kemungkinan-kemungkinan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komunikasi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dari</a:t>
            </a:r>
            <a:r>
              <a:rPr lang="en-US" sz="2200" dirty="0">
                <a:latin typeface="Arial" charset="0"/>
              </a:rPr>
              <a:t> customer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latin typeface="Arial" charset="0"/>
              </a:rPr>
              <a:t>‘Front-Office’ CRM</a:t>
            </a:r>
          </a:p>
          <a:p>
            <a:pPr lvl="1" eaLnBrk="1" hangingPunct="1">
              <a:spcAft>
                <a:spcPct val="25000"/>
              </a:spcAft>
              <a:buFontTx/>
              <a:buChar char="•"/>
            </a:pPr>
            <a:r>
              <a:rPr lang="en-US" sz="2200" dirty="0" err="1">
                <a:latin typeface="Arial" charset="0"/>
              </a:rPr>
              <a:t>Meliputi</a:t>
            </a:r>
            <a:r>
              <a:rPr lang="en-US" sz="2200" dirty="0">
                <a:latin typeface="Arial" charset="0"/>
              </a:rPr>
              <a:t> area </a:t>
            </a:r>
            <a:r>
              <a:rPr lang="en-US" sz="2200" dirty="0" err="1">
                <a:latin typeface="Arial" charset="0"/>
              </a:rPr>
              <a:t>dimana</a:t>
            </a:r>
            <a:r>
              <a:rPr lang="en-US" sz="2200" dirty="0">
                <a:latin typeface="Arial" charset="0"/>
              </a:rPr>
              <a:t> customer </a:t>
            </a:r>
            <a:r>
              <a:rPr lang="en-US" sz="2200" dirty="0" err="1">
                <a:latin typeface="Arial" charset="0"/>
              </a:rPr>
              <a:t>dapat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langsung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berhubungan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memperoleh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jawaban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seperti</a:t>
            </a:r>
            <a:r>
              <a:rPr lang="en-US" sz="2200" dirty="0">
                <a:latin typeface="Arial" charset="0"/>
              </a:rPr>
              <a:t> touch points</a:t>
            </a:r>
          </a:p>
          <a:p>
            <a:pPr lvl="1" eaLnBrk="1" hangingPunct="1">
              <a:spcAft>
                <a:spcPct val="25000"/>
              </a:spcAft>
              <a:buFontTx/>
              <a:buChar char="•"/>
            </a:pPr>
            <a:r>
              <a:rPr lang="en-US" sz="2200" dirty="0">
                <a:latin typeface="Arial" charset="0"/>
              </a:rPr>
              <a:t>Touch points:</a:t>
            </a:r>
          </a:p>
          <a:p>
            <a:pPr lvl="2" eaLnBrk="1" hangingPunct="1">
              <a:buFontTx/>
              <a:buChar char="–"/>
            </a:pPr>
            <a:r>
              <a:rPr lang="en-US" sz="2200" dirty="0">
                <a:latin typeface="Arial" charset="0"/>
              </a:rPr>
              <a:t>Media</a:t>
            </a:r>
          </a:p>
          <a:p>
            <a:pPr lvl="2" eaLnBrk="1" hangingPunct="1">
              <a:buFontTx/>
              <a:buChar char="–"/>
            </a:pPr>
            <a:r>
              <a:rPr lang="en-US" sz="2200" dirty="0" err="1">
                <a:latin typeface="Arial" charset="0"/>
              </a:rPr>
              <a:t>Fisik</a:t>
            </a:r>
            <a:endParaRPr lang="en-US" sz="2200" dirty="0">
              <a:latin typeface="Arial" charset="0"/>
            </a:endParaRPr>
          </a:p>
          <a:p>
            <a:pPr lvl="2" eaLnBrk="1" hangingPunct="1">
              <a:buFontTx/>
              <a:buChar char="–"/>
            </a:pPr>
            <a:r>
              <a:rPr lang="en-US" sz="2200" dirty="0">
                <a:latin typeface="Arial" charset="0"/>
              </a:rPr>
              <a:t>Mail</a:t>
            </a:r>
          </a:p>
          <a:p>
            <a:pPr lvl="2" eaLnBrk="1" hangingPunct="1">
              <a:buFontTx/>
              <a:buChar char="–"/>
            </a:pPr>
            <a:r>
              <a:rPr lang="en-US" sz="2200" dirty="0" err="1" smtClean="0">
                <a:latin typeface="Arial" charset="0"/>
              </a:rPr>
              <a:t>Telepon</a:t>
            </a:r>
            <a:endParaRPr lang="en-US" sz="22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8013" y="4495800"/>
            <a:ext cx="251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2" eaLnBrk="1" hangingPunct="1">
              <a:buFontTx/>
              <a:buChar char="–"/>
            </a:pPr>
            <a:r>
              <a:rPr lang="en-US" sz="2200" dirty="0">
                <a:latin typeface="Arial" charset="0"/>
              </a:rPr>
              <a:t>Fax</a:t>
            </a:r>
          </a:p>
          <a:p>
            <a:pPr marL="92075" lvl="2" eaLnBrk="1" hangingPunct="1">
              <a:buFontTx/>
              <a:buChar char="–"/>
            </a:pPr>
            <a:r>
              <a:rPr lang="en-US" sz="2200" dirty="0" err="1">
                <a:latin typeface="Arial" charset="0"/>
              </a:rPr>
              <a:t>eMail</a:t>
            </a:r>
            <a:endParaRPr lang="en-US" sz="2200" dirty="0">
              <a:latin typeface="Arial" charset="0"/>
            </a:endParaRPr>
          </a:p>
          <a:p>
            <a:pPr marL="92075" lvl="2" eaLnBrk="1" hangingPunct="1">
              <a:buFontTx/>
              <a:buChar char="–"/>
            </a:pPr>
            <a:r>
              <a:rPr lang="en-US" sz="2200" dirty="0">
                <a:latin typeface="Arial" charset="0"/>
              </a:rPr>
              <a:t>Web Personal</a:t>
            </a:r>
          </a:p>
        </p:txBody>
      </p:sp>
    </p:spTree>
    <p:extLst>
      <p:ext uri="{BB962C8B-B14F-4D97-AF65-F5344CB8AC3E}">
        <p14:creationId xmlns:p14="http://schemas.microsoft.com/office/powerpoint/2010/main" val="12066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55983" y="11430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 b="1" i="1" dirty="0">
                <a:solidFill>
                  <a:srgbClr val="FF0000"/>
                </a:solidFill>
                <a:latin typeface="Trebuchet MS" pitchFamily="34" charset="0"/>
              </a:rPr>
              <a:t>Analytical CRM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2442231"/>
            <a:ext cx="85344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4538" indent="-276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Meliputi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pemahaman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aktifitas</a:t>
            </a:r>
            <a:r>
              <a:rPr lang="en-US" sz="2400" dirty="0">
                <a:latin typeface="Arial" charset="0"/>
              </a:rPr>
              <a:t> customer yang </a:t>
            </a:r>
            <a:r>
              <a:rPr lang="en-US" sz="2400" dirty="0" err="1">
                <a:latin typeface="Arial" charset="0"/>
              </a:rPr>
              <a:t>diperoleh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front office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‘Back office’ CRM</a:t>
            </a:r>
          </a:p>
          <a:p>
            <a:pPr lvl="1" eaLnBrk="1" hangingPunct="1">
              <a:spcAft>
                <a:spcPct val="25000"/>
              </a:spcAft>
              <a:buFontTx/>
              <a:buChar char="•"/>
            </a:pPr>
            <a:r>
              <a:rPr lang="en-US" sz="2400" dirty="0" err="1">
                <a:latin typeface="Arial" charset="0"/>
              </a:rPr>
              <a:t>Teknologi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dibutuhkan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menyusun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memroses</a:t>
            </a:r>
            <a:r>
              <a:rPr lang="en-US" sz="2400" dirty="0">
                <a:latin typeface="Arial" charset="0"/>
              </a:rPr>
              <a:t> data customer, </a:t>
            </a:r>
            <a:r>
              <a:rPr lang="en-US" sz="2400" dirty="0" err="1">
                <a:latin typeface="Arial" charset="0"/>
              </a:rPr>
              <a:t>dan</a:t>
            </a:r>
            <a:endParaRPr lang="en-US" sz="2400" dirty="0">
              <a:latin typeface="Arial" charset="0"/>
            </a:endParaRPr>
          </a:p>
          <a:p>
            <a:pPr lvl="1" eaLnBrk="1" hangingPunct="1">
              <a:spcAft>
                <a:spcPct val="25000"/>
              </a:spcAft>
              <a:buFontTx/>
              <a:buChar char="•"/>
            </a:pPr>
            <a:r>
              <a:rPr lang="en-US" sz="2400" dirty="0">
                <a:latin typeface="Arial" charset="0"/>
              </a:rPr>
              <a:t>Proses-proses </a:t>
            </a:r>
            <a:r>
              <a:rPr lang="en-US" sz="2400" dirty="0" err="1">
                <a:latin typeface="Arial" charset="0"/>
              </a:rPr>
              <a:t>baru</a:t>
            </a:r>
            <a:r>
              <a:rPr lang="en-US" sz="2400" dirty="0">
                <a:latin typeface="Arial" charset="0"/>
              </a:rPr>
              <a:t> di </a:t>
            </a:r>
            <a:r>
              <a:rPr lang="en-US" sz="2400" dirty="0" err="1">
                <a:latin typeface="Arial" charset="0"/>
              </a:rPr>
              <a:t>bisnis</a:t>
            </a:r>
            <a:r>
              <a:rPr lang="en-US" sz="2400" dirty="0">
                <a:latin typeface="Arial" charset="0"/>
              </a:rPr>
              <a:t>, yang </a:t>
            </a:r>
            <a:r>
              <a:rPr lang="en-US" sz="2400" dirty="0" err="1">
                <a:latin typeface="Arial" charset="0"/>
              </a:rPr>
              <a:t>menyaring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praktis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biodata</a:t>
            </a:r>
            <a:r>
              <a:rPr lang="en-US" sz="2400" dirty="0">
                <a:latin typeface="Arial" charset="0"/>
              </a:rPr>
              <a:t> customer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meningkatkan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loyalitas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keuntungan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1143000"/>
          </a:xfrm>
        </p:spPr>
        <p:txBody>
          <a:bodyPr/>
          <a:lstStyle/>
          <a:p>
            <a:pPr lvl="0"/>
            <a:r>
              <a:rPr lang="id-ID" b="1" dirty="0">
                <a:solidFill>
                  <a:srgbClr val="FF0000"/>
                </a:solidFill>
              </a:rPr>
              <a:t>CRM Strategies</a:t>
            </a:r>
            <a:br>
              <a:rPr lang="id-ID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Bagaimana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Cara </a:t>
            </a:r>
            <a:r>
              <a:rPr lang="en-US" b="1" dirty="0" err="1" smtClean="0">
                <a:solidFill>
                  <a:srgbClr val="FF0000"/>
                </a:solidFill>
              </a:rPr>
              <a:t>Membuat</a:t>
            </a:r>
            <a:r>
              <a:rPr lang="en-US" b="1" dirty="0" smtClean="0">
                <a:solidFill>
                  <a:srgbClr val="FF0000"/>
                </a:solidFill>
              </a:rPr>
              <a:t> CRM </a:t>
            </a:r>
            <a:r>
              <a:rPr lang="en-US" b="1" dirty="0" err="1" smtClean="0">
                <a:solidFill>
                  <a:srgbClr val="FF0000"/>
                </a:solidFill>
              </a:rPr>
              <a:t>Berhasil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Perencanaan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bisnis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matang</a:t>
            </a:r>
            <a:endParaRPr lang="en-US" altLang="ja-JP" sz="28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Mendefinisikan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tujuan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sasaran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dari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penerapan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CRM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Menentukan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batasan-batasan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dari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CRM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menurut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strategi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ditetapkan</a:t>
            </a:r>
            <a:endParaRPr lang="en-US" altLang="ja-JP" sz="28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Menentukan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parameter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standar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pengukuran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keberhasilan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penerapan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CRM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Menentukan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standar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aturan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penanganan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strategi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berdasarkan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informasi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dari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sistem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CRM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seperti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perubahan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perbaikan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pemantapan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strategi</a:t>
            </a:r>
            <a:endParaRPr lang="en-US" sz="28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1115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252" y="533400"/>
            <a:ext cx="8763000" cy="1143000"/>
          </a:xfrm>
        </p:spPr>
        <p:txBody>
          <a:bodyPr/>
          <a:lstStyle/>
          <a:p>
            <a:pPr lvl="0"/>
            <a:r>
              <a:rPr lang="id-ID" b="1" dirty="0">
                <a:solidFill>
                  <a:srgbClr val="FF0000"/>
                </a:solidFill>
              </a:rPr>
              <a:t>CRM Strategies</a:t>
            </a:r>
            <a:br>
              <a:rPr lang="id-ID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Bagaimana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Cara </a:t>
            </a:r>
            <a:r>
              <a:rPr lang="en-US" b="1" dirty="0" err="1" smtClean="0">
                <a:solidFill>
                  <a:srgbClr val="FF0000"/>
                </a:solidFill>
              </a:rPr>
              <a:t>Membuat</a:t>
            </a:r>
            <a:r>
              <a:rPr lang="en-US" b="1" dirty="0" smtClean="0">
                <a:solidFill>
                  <a:srgbClr val="FF0000"/>
                </a:solidFill>
              </a:rPr>
              <a:t> CRM </a:t>
            </a:r>
            <a:r>
              <a:rPr lang="en-US" b="1" dirty="0" err="1" smtClean="0">
                <a:solidFill>
                  <a:srgbClr val="FF0000"/>
                </a:solidFill>
              </a:rPr>
              <a:t>Berhasil</a:t>
            </a:r>
            <a:r>
              <a:rPr lang="en-US" b="1" dirty="0" smtClean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Dalam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merencanakan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penerapan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sistem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CRM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harus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memperhatikan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hal-hal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berikut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: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Sasaran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ingin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dicapai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bersifat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jangka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panjang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Sesuai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sasaran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telah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ditentukan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Hasil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dicapai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dapat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menjadi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sasaran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kunci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bagi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bisnis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Penerapan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CRM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dapat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mengurangi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biaya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secara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keseluruhan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Nilai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resiko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akibat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penerapan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CRM.</a:t>
            </a:r>
            <a:endParaRPr lang="en-US" sz="28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8800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98174" y="914400"/>
            <a:ext cx="8839200" cy="914400"/>
          </a:xfrm>
        </p:spPr>
        <p:txBody>
          <a:bodyPr/>
          <a:lstStyle/>
          <a:p>
            <a:pPr lvl="0"/>
            <a:r>
              <a:rPr lang="id-ID" b="1" dirty="0">
                <a:solidFill>
                  <a:srgbClr val="FF0000"/>
                </a:solidFill>
              </a:rPr>
              <a:t>CRM Strategies</a:t>
            </a:r>
            <a:br>
              <a:rPr lang="id-ID" b="1" dirty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Kendala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Muncul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Setelah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Penerapan</a:t>
            </a:r>
            <a:r>
              <a:rPr lang="en-US" b="1" dirty="0" smtClean="0">
                <a:solidFill>
                  <a:srgbClr val="FF0000"/>
                </a:solidFill>
              </a:rPr>
              <a:t> CRM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Pada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aplikasi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TI,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terbuangnya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i="1" dirty="0" smtClean="0">
                <a:latin typeface="Calibri" pitchFamily="34" charset="0"/>
                <a:ea typeface="ＭＳ Ｐゴシック" pitchFamily="34" charset="-128"/>
              </a:rPr>
              <a:t>feature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atau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kelebihan-kelebihan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ditawarkan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TI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percuma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tetap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mengeluh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Hubungan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tetap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transaksional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Tidak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ada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peningkatan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efisiensi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Staf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sales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marketing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masih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saling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menyembunyikan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data.</a:t>
            </a:r>
          </a:p>
          <a:p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Keuntungan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masih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34" charset="-128"/>
              </a:rPr>
              <a:t>stagnan</a:t>
            </a:r>
            <a:r>
              <a:rPr lang="en-US" altLang="ja-JP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67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Rantai Nilai CRM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756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62000" y="1600200"/>
            <a:ext cx="8004175" cy="4572000"/>
          </a:xfrm>
        </p:spPr>
        <p:txBody>
          <a:bodyPr/>
          <a:lstStyle/>
          <a:p>
            <a:pPr eaLnBrk="1" hangingPunct="1"/>
            <a:r>
              <a:rPr lang="id-ID" dirty="0" smtClean="0"/>
              <a:t>Pendukung rantai nilai CRM</a:t>
            </a:r>
          </a:p>
          <a:p>
            <a:pPr lvl="1" eaLnBrk="1" hangingPunct="1"/>
            <a:r>
              <a:rPr lang="id-ID" b="1" dirty="0" smtClean="0">
                <a:solidFill>
                  <a:srgbClr val="FF0000"/>
                </a:solidFill>
              </a:rPr>
              <a:t>Pimpinan dan Budaya</a:t>
            </a:r>
          </a:p>
          <a:p>
            <a:pPr lvl="1" eaLnBrk="1" hangingPunct="1"/>
            <a:r>
              <a:rPr lang="id-ID" b="1" dirty="0" smtClean="0">
                <a:solidFill>
                  <a:srgbClr val="FF0000"/>
                </a:solidFill>
              </a:rPr>
              <a:t>Data dan Teknologi Informasi</a:t>
            </a:r>
          </a:p>
          <a:p>
            <a:pPr lvl="1" eaLnBrk="1" hangingPunct="1"/>
            <a:r>
              <a:rPr lang="id-ID" b="1" dirty="0" smtClean="0">
                <a:solidFill>
                  <a:srgbClr val="FF0000"/>
                </a:solidFill>
              </a:rPr>
              <a:t>Sumber Daya Manusia</a:t>
            </a:r>
          </a:p>
          <a:p>
            <a:pPr lvl="1" eaLnBrk="1" hangingPunct="1"/>
            <a:r>
              <a:rPr lang="id-ID" b="1" dirty="0" smtClean="0">
                <a:solidFill>
                  <a:srgbClr val="FF0000"/>
                </a:solidFill>
              </a:rPr>
              <a:t>Proses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0000CC"/>
                </a:solidFill>
              </a:rPr>
              <a:t>Pendukung Rantai Nilai CRM</a:t>
            </a:r>
          </a:p>
        </p:txBody>
      </p:sp>
    </p:spTree>
    <p:extLst>
      <p:ext uri="{BB962C8B-B14F-4D97-AF65-F5344CB8AC3E}">
        <p14:creationId xmlns:p14="http://schemas.microsoft.com/office/powerpoint/2010/main" val="23997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610600" cy="4953000"/>
          </a:xfrm>
        </p:spPr>
        <p:txBody>
          <a:bodyPr/>
          <a:lstStyle/>
          <a:p>
            <a:pPr eaLnBrk="1" hangingPunct="1"/>
            <a:r>
              <a:rPr lang="id-ID" dirty="0" smtClean="0"/>
              <a:t>Pimpinan sangat penting bagi keberhasilan penerapan CRM, karena :</a:t>
            </a:r>
          </a:p>
          <a:p>
            <a:pPr lvl="1" eaLnBrk="1" hangingPunct="1"/>
            <a:r>
              <a:rPr lang="id-ID" dirty="0" smtClean="0"/>
              <a:t>Pimpinan memutuskan apakah CRM difokuskan pada tujuan strategis, operational atau Analisis</a:t>
            </a:r>
          </a:p>
          <a:p>
            <a:pPr lvl="1" eaLnBrk="1" hangingPunct="1"/>
            <a:r>
              <a:rPr lang="id-ID" dirty="0" smtClean="0"/>
              <a:t>Biaya Implementasi CRM bisa sangat mahal.</a:t>
            </a:r>
          </a:p>
          <a:p>
            <a:pPr lvl="1" eaLnBrk="1" hangingPunct="1"/>
            <a:r>
              <a:rPr lang="id-ID" dirty="0" smtClean="0"/>
              <a:t>Pimpinan perlu memprioritaskan program CRM</a:t>
            </a:r>
          </a:p>
          <a:p>
            <a:pPr lvl="1" eaLnBrk="1" hangingPunct="1"/>
            <a:r>
              <a:rPr lang="id-ID" dirty="0" smtClean="0"/>
              <a:t>Pimpinan Memberikan pengawasan.</a:t>
            </a:r>
          </a:p>
          <a:p>
            <a:pPr lvl="1" eaLnBrk="1" hangingPunct="1"/>
            <a:r>
              <a:rPr lang="id-ID" dirty="0" smtClean="0"/>
              <a:t>Pimpinan meniadakan sekat-sekat bangunan fungsional, karena lintas unit fungsional.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 idx="4294967295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0000CC"/>
                </a:solidFill>
              </a:rPr>
              <a:t>Pimpinan dan Budaya</a:t>
            </a:r>
          </a:p>
        </p:txBody>
      </p:sp>
    </p:spTree>
    <p:extLst>
      <p:ext uri="{BB962C8B-B14F-4D97-AF65-F5344CB8AC3E}">
        <p14:creationId xmlns:p14="http://schemas.microsoft.com/office/powerpoint/2010/main" val="9176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4068763"/>
          </a:xfrm>
        </p:spPr>
        <p:txBody>
          <a:bodyPr/>
          <a:lstStyle/>
          <a:p>
            <a:r>
              <a:rPr lang="id-ID" sz="2400" i="1" dirty="0">
                <a:solidFill>
                  <a:srgbClr val="0000CC"/>
                </a:solidFill>
                <a:latin typeface="Comic Sans MS" pitchFamily="66" charset="0"/>
              </a:rPr>
              <a:t>Decision making </a:t>
            </a:r>
            <a:r>
              <a:rPr lang="id-ID" sz="2400" dirty="0" smtClean="0">
                <a:solidFill>
                  <a:srgbClr val="0000CC"/>
                </a:solidFill>
                <a:latin typeface="Comic Sans MS" pitchFamily="66" charset="0"/>
              </a:rPr>
              <a:t>: </a:t>
            </a:r>
            <a:r>
              <a:rPr lang="id-ID" sz="2400" dirty="0" smtClean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2400" dirty="0" err="1" smtClean="0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24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2400" dirty="0" smtClean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id-ID" sz="2400" dirty="0" smtClean="0">
                <a:solidFill>
                  <a:srgbClr val="0000CC"/>
                </a:solidFill>
                <a:latin typeface="Comic Sans MS" pitchFamily="66" charset="0"/>
              </a:rPr>
              <a:t>Defining </a:t>
            </a:r>
            <a:r>
              <a:rPr lang="id-ID" sz="2400" dirty="0">
                <a:solidFill>
                  <a:srgbClr val="0000CC"/>
                </a:solidFill>
                <a:latin typeface="Comic Sans MS" pitchFamily="66" charset="0"/>
              </a:rPr>
              <a:t>customer relationship management /</a:t>
            </a:r>
            <a:r>
              <a:rPr lang="id-ID" sz="2400" dirty="0" smtClean="0">
                <a:solidFill>
                  <a:srgbClr val="0000CC"/>
                </a:solidFill>
                <a:latin typeface="Comic Sans MS" pitchFamily="66" charset="0"/>
              </a:rPr>
              <a:t>CRM </a:t>
            </a:r>
            <a:endParaRPr lang="id-ID" sz="2400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id-ID" sz="2400" dirty="0" smtClean="0">
                <a:solidFill>
                  <a:srgbClr val="0000CC"/>
                </a:solidFill>
                <a:latin typeface="Comic Sans MS" pitchFamily="66" charset="0"/>
              </a:rPr>
              <a:t>Operational </a:t>
            </a:r>
            <a:r>
              <a:rPr lang="id-ID" sz="2400" dirty="0">
                <a:solidFill>
                  <a:srgbClr val="0000CC"/>
                </a:solidFill>
                <a:latin typeface="Comic Sans MS" pitchFamily="66" charset="0"/>
              </a:rPr>
              <a:t>CRM,</a:t>
            </a:r>
          </a:p>
          <a:p>
            <a:r>
              <a:rPr lang="id-ID" sz="2400" dirty="0">
                <a:solidFill>
                  <a:srgbClr val="0000CC"/>
                </a:solidFill>
                <a:latin typeface="Comic Sans MS" pitchFamily="66" charset="0"/>
              </a:rPr>
              <a:t>Analitcal CRM, other Type Of </a:t>
            </a:r>
            <a:r>
              <a:rPr lang="id-ID" sz="2400" dirty="0" smtClean="0">
                <a:solidFill>
                  <a:srgbClr val="0000CC"/>
                </a:solidFill>
                <a:latin typeface="Comic Sans MS" pitchFamily="66" charset="0"/>
              </a:rPr>
              <a:t>CRM</a:t>
            </a:r>
          </a:p>
          <a:p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Pemilihan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strategi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implementasi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Sistem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Informasi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dalam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Dunia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omic Sans MS" pitchFamily="66" charset="0"/>
              </a:rPr>
              <a:t>Bisnis</a:t>
            </a:r>
            <a:r>
              <a:rPr lang="id-ID" sz="2400" dirty="0">
                <a:solidFill>
                  <a:srgbClr val="0000CC"/>
                </a:solidFill>
                <a:latin typeface="Comic Sans MS" pitchFamily="66" charset="0"/>
              </a:rPr>
              <a:t> customer relationship management /CRM </a:t>
            </a:r>
          </a:p>
          <a:p>
            <a:endParaRPr lang="id-ID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13716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dirty="0" smtClean="0"/>
              <a:t>Pola nilai dan keyakinan bersama yang membantu individu-individu dalam memahami fungsi operasional sehingga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id-ID" dirty="0" smtClean="0"/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Atribut yang juga menjadi karakterisktik penerapan CRM, a.l :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Mengidentifikasi pelanggan mana  yang akan dilayani.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Memahami tuntutan pelanggan saat ini dan di masa mendatang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0000CC"/>
                </a:solidFill>
              </a:rPr>
              <a:t>Budaya Organisasi</a:t>
            </a:r>
          </a:p>
        </p:txBody>
      </p:sp>
    </p:spTree>
    <p:extLst>
      <p:ext uri="{BB962C8B-B14F-4D97-AF65-F5344CB8AC3E}">
        <p14:creationId xmlns:p14="http://schemas.microsoft.com/office/powerpoint/2010/main" val="19792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1447800"/>
            <a:ext cx="8534400" cy="5257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/>
              <a:t>Atribut yang juga menjadi karakterisktik penerapan CRM, a.l 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Memperoleh dan berbagi pengetahuan tentang pelanggan di seluruh perusahaan.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Mengukur hasil pelanggan, yakni kepuasan, perawatan, niat membeli di masa mendatang, perilaku memberi rujukan (</a:t>
            </a:r>
            <a:r>
              <a:rPr lang="id-ID" i="1" kern="1200" dirty="0">
                <a:ea typeface="+mn-ea"/>
                <a:cs typeface="+mn-cs"/>
              </a:rPr>
              <a:t>word of mouth</a:t>
            </a:r>
            <a:r>
              <a:rPr lang="id-ID" kern="1200" dirty="0">
                <a:ea typeface="+mn-ea"/>
                <a:cs typeface="+mn-cs"/>
              </a:rPr>
              <a:t>), </a:t>
            </a:r>
            <a:r>
              <a:rPr lang="id-ID" i="1" kern="1200" dirty="0">
                <a:ea typeface="+mn-ea"/>
                <a:cs typeface="+mn-cs"/>
              </a:rPr>
              <a:t>share of wallet</a:t>
            </a:r>
            <a:r>
              <a:rPr lang="id-ID" kern="1200" dirty="0">
                <a:ea typeface="+mn-ea"/>
                <a:cs typeface="+mn-cs"/>
              </a:rPr>
              <a:t>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Merancang produk dan jasa yang memenuhi tuntutan pelanggan secara lebih baik daripada pesaing.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Menguasai dan mempergunakan sumber daya (informasi, materi, orang, teknologi) yang menciptakan produk &amp; jasa yang dapat memuaskan pelanggan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Mengembangkan strategi, proses dan struktur yang memungkinkan perusahaan untuk memenuhi tuntutan pelanggan.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id-ID" kern="1200" dirty="0"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id-ID" kern="1200" dirty="0"/>
          </a:p>
        </p:txBody>
      </p:sp>
      <p:sp>
        <p:nvSpPr>
          <p:cNvPr id="15363" name="Title 2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0000CC"/>
                </a:solidFill>
              </a:rPr>
              <a:t>Budaya Organisasi</a:t>
            </a:r>
          </a:p>
        </p:txBody>
      </p:sp>
    </p:spTree>
    <p:extLst>
      <p:ext uri="{BB962C8B-B14F-4D97-AF65-F5344CB8AC3E}">
        <p14:creationId xmlns:p14="http://schemas.microsoft.com/office/powerpoint/2010/main" val="3246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1676400"/>
            <a:ext cx="8385175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b="1" dirty="0">
                <a:solidFill>
                  <a:srgbClr val="0000CC"/>
                </a:solidFill>
              </a:rPr>
              <a:t>Persyaratan data untuk strategi </a:t>
            </a:r>
            <a:r>
              <a:rPr lang="id-ID" b="1" dirty="0" smtClean="0">
                <a:solidFill>
                  <a:srgbClr val="0000CC"/>
                </a:solidFill>
              </a:rPr>
              <a:t>CRM</a:t>
            </a:r>
            <a:r>
              <a:rPr lang="id-ID" b="1" dirty="0" smtClean="0">
                <a:solidFill>
                  <a:srgbClr val="FF0000"/>
                </a:solidFill>
              </a:rPr>
              <a:t>.</a:t>
            </a:r>
            <a:endParaRPr lang="id-ID" b="1" dirty="0">
              <a:solidFill>
                <a:srgbClr val="FF0000"/>
              </a:solidFill>
            </a:endParaRPr>
          </a:p>
          <a:p>
            <a:pPr eaLnBrk="1" hangingPunct="1"/>
            <a:r>
              <a:rPr lang="id-ID" dirty="0" smtClean="0"/>
              <a:t>Penguasaan, penyimpanan, peningkatan, perawatan, pengdistribusian dan penggunaan informasi pelanggan merupakan elemen yang sangat penting bagi stategi CRM.</a:t>
            </a:r>
          </a:p>
          <a:p>
            <a:pPr eaLnBrk="1" hangingPunct="1"/>
            <a:r>
              <a:rPr lang="id-ID" dirty="0" smtClean="0"/>
              <a:t>Persyaratan data untuk strategi CRM ditentukan oleh keputusan dan kegiatan yang dibuat dan dilakukan dalam kelima tahapan utama rantai nilai CRM.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8763000" cy="1143000"/>
          </a:xfrm>
        </p:spPr>
        <p:txBody>
          <a:bodyPr/>
          <a:lstStyle/>
          <a:p>
            <a:pPr lvl="1" eaLnBrk="1" hangingPunct="1"/>
            <a:r>
              <a:rPr lang="id-ID" b="1" dirty="0">
                <a:solidFill>
                  <a:srgbClr val="0000CC"/>
                </a:solidFill>
              </a:rPr>
              <a:t>Data dan Teknologi </a:t>
            </a:r>
            <a:r>
              <a:rPr lang="id-ID" b="1" dirty="0" smtClean="0">
                <a:solidFill>
                  <a:srgbClr val="0000CC"/>
                </a:solidFill>
              </a:rPr>
              <a:t>Informasi</a:t>
            </a:r>
            <a:endParaRPr lang="id-ID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14478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/>
              <a:t>SDM merupakan elemen yang paling penting dalam kinerja strategi CRM, karena 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SDM mengembangkan strategi CRM.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SDM memilih solusi TI.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SDM menerapkan dan menggunakan solusi TI.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SDM lintas fungsi saling berkoordinasi dalam menjalankan CRM.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SDM membuat dan menyimpan data pelanggan.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SDM merancang proses pemasaran, penjualan dan pelayanan.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SDM memberikan kontribusi yang sangat besar bagi kepuasan dan perawatan pelanggan ketika mereka beinteraksi dengan pelanggan.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id-ID" b="1" dirty="0">
                <a:solidFill>
                  <a:srgbClr val="FF0000"/>
                </a:solidFill>
              </a:rPr>
              <a:t>SDM </a:t>
            </a:r>
            <a:r>
              <a:rPr lang="id-ID" b="1" dirty="0" smtClean="0">
                <a:solidFill>
                  <a:srgbClr val="FF0000"/>
                </a:solidFill>
              </a:rPr>
              <a:t>(Kinerja Strategi CRM)</a:t>
            </a:r>
          </a:p>
        </p:txBody>
      </p:sp>
    </p:spTree>
    <p:extLst>
      <p:ext uri="{BB962C8B-B14F-4D97-AF65-F5344CB8AC3E}">
        <p14:creationId xmlns:p14="http://schemas.microsoft.com/office/powerpoint/2010/main" val="9053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1371600"/>
            <a:ext cx="86106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 smtClean="0"/>
              <a:t>Dari </a:t>
            </a:r>
            <a:r>
              <a:rPr lang="id-ID" kern="1200" dirty="0"/>
              <a:t>perspektif CRM, proses perlu dirancang dan dioperasikan sehingga mereka berkontribusi bagi penciptaan nilai atau setidaknya tidak merusak nilai yang telah diciptakan bagi pelanggan.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/>
              <a:t>Pembuatan flowchart adalah salah satu alat yang dapat digunakan untuk mengungkap proses-proses CRM yang ada.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b="1" kern="1200" dirty="0" smtClean="0">
                <a:solidFill>
                  <a:srgbClr val="FF0000"/>
                </a:solidFill>
                <a:ea typeface="+mn-ea"/>
                <a:cs typeface="+mn-cs"/>
              </a:rPr>
              <a:t>Contoh Proses2 CRM </a:t>
            </a:r>
            <a:r>
              <a:rPr lang="id-ID" kern="1200" dirty="0">
                <a:ea typeface="+mn-ea"/>
                <a:cs typeface="+mn-cs"/>
              </a:rPr>
              <a:t>: Proses penawaran rekening, proses pembukaan rekening, proses penerimaan telepon, proses pemeriksaan kredit dsb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d-ID" sz="5400" b="1" dirty="0" smtClean="0">
                <a:solidFill>
                  <a:srgbClr val="0000CC"/>
                </a:solidFill>
              </a:rPr>
              <a:t>Proses Proses CRM</a:t>
            </a:r>
          </a:p>
        </p:txBody>
      </p:sp>
    </p:spTree>
    <p:extLst>
      <p:ext uri="{BB962C8B-B14F-4D97-AF65-F5344CB8AC3E}">
        <p14:creationId xmlns:p14="http://schemas.microsoft.com/office/powerpoint/2010/main" val="19741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38198" y="2286000"/>
            <a:ext cx="71786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171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Perubahan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mendorong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CRM</a:t>
            </a:r>
          </a:p>
          <a:p>
            <a:pPr eaLnBrk="1" hangingPunct="1">
              <a:buFontTx/>
              <a:buChar char="•"/>
            </a:pPr>
            <a:r>
              <a:rPr lang="en-US" sz="2800" dirty="0" err="1" smtClean="0">
                <a:solidFill>
                  <a:srgbClr val="0000CC"/>
                </a:solidFill>
                <a:latin typeface="Comic Sans MS" pitchFamily="66" charset="0"/>
              </a:rPr>
              <a:t>Pentingnya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itchFamily="66" charset="0"/>
              </a:rPr>
              <a:t>CRM &amp; </a:t>
            </a:r>
            <a:r>
              <a:rPr lang="en-US" sz="2800" dirty="0" err="1">
                <a:solidFill>
                  <a:srgbClr val="0000CC"/>
                </a:solidFill>
                <a:latin typeface="Comic Sans MS" pitchFamily="66" charset="0"/>
              </a:rPr>
              <a:t>Pengguna</a:t>
            </a:r>
            <a:r>
              <a:rPr lang="en-US" sz="2800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id-ID" sz="28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 err="1" smtClean="0">
                <a:latin typeface="Comic Sans MS" pitchFamily="66" charset="0"/>
              </a:rPr>
              <a:t>Pengaruh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Internet</a:t>
            </a:r>
          </a:p>
          <a:p>
            <a:pPr eaLnBrk="1" hangingPunct="1">
              <a:buFontTx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Berbagai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akronim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CRM</a:t>
            </a:r>
          </a:p>
          <a:p>
            <a:pPr eaLnBrk="1" hangingPunct="1">
              <a:buFontTx/>
              <a:buChar char="•"/>
            </a:pPr>
            <a:r>
              <a:rPr lang="en-US" sz="2800" dirty="0" err="1">
                <a:latin typeface="Comic Sans MS" pitchFamily="66" charset="0"/>
              </a:rPr>
              <a:t>Strategi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implementasi</a:t>
            </a:r>
            <a:r>
              <a:rPr lang="en-US" sz="2800" dirty="0">
                <a:latin typeface="Comic Sans MS" pitchFamily="66" charset="0"/>
              </a:rPr>
              <a:t> CRM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solidFill>
                  <a:srgbClr val="0000CC"/>
                </a:solidFill>
                <a:latin typeface="Comic Sans MS" pitchFamily="66" charset="0"/>
              </a:rPr>
              <a:t>CRM vs. Business Intelligence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939" y="8382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4677" y="2514600"/>
            <a:ext cx="8613913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4538" indent="-276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latin typeface="Arial" charset="0"/>
              </a:rPr>
              <a:t>Dr. Robert Shaw (</a:t>
            </a:r>
            <a:r>
              <a:rPr lang="en-US" sz="2200" dirty="0" err="1">
                <a:latin typeface="Arial" charset="0"/>
              </a:rPr>
              <a:t>seperti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dikutip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Customer Relationship Management, 2001) </a:t>
            </a:r>
            <a:r>
              <a:rPr lang="en-US" sz="2200" dirty="0" err="1">
                <a:latin typeface="Arial" charset="0"/>
              </a:rPr>
              <a:t>memberikan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definisi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lebih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luas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dari</a:t>
            </a:r>
            <a:r>
              <a:rPr lang="en-US" sz="2200" dirty="0">
                <a:latin typeface="Arial" charset="0"/>
              </a:rPr>
              <a:t> CRM</a:t>
            </a:r>
          </a:p>
          <a:p>
            <a:pPr lvl="1" eaLnBrk="1" hangingPunct="1">
              <a:spcAft>
                <a:spcPct val="25000"/>
              </a:spcAft>
              <a:buFontTx/>
              <a:buChar char="•"/>
            </a:pPr>
            <a:r>
              <a:rPr lang="en-US" sz="2200" dirty="0">
                <a:latin typeface="Arial" charset="0"/>
              </a:rPr>
              <a:t>Customer relationship management </a:t>
            </a:r>
            <a:r>
              <a:rPr lang="en-US" sz="2200" dirty="0" err="1">
                <a:latin typeface="Arial" charset="0"/>
              </a:rPr>
              <a:t>merupakan</a:t>
            </a:r>
            <a:r>
              <a:rPr lang="en-US" sz="2200" dirty="0">
                <a:latin typeface="Arial" charset="0"/>
              </a:rPr>
              <a:t> proses </a:t>
            </a:r>
            <a:r>
              <a:rPr lang="en-US" sz="2200" dirty="0" err="1">
                <a:latin typeface="Arial" charset="0"/>
              </a:rPr>
              <a:t>interaktif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mencapai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keseimbangan</a:t>
            </a:r>
            <a:r>
              <a:rPr lang="en-US" sz="2200" dirty="0">
                <a:latin typeface="Arial" charset="0"/>
              </a:rPr>
              <a:t> yang optimal </a:t>
            </a:r>
            <a:r>
              <a:rPr lang="en-US" sz="2200" dirty="0" err="1">
                <a:latin typeface="Arial" charset="0"/>
              </a:rPr>
              <a:t>antara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investasi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pemuasan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kebutuhan</a:t>
            </a:r>
            <a:r>
              <a:rPr lang="en-US" sz="2200" dirty="0">
                <a:latin typeface="Arial" charset="0"/>
              </a:rPr>
              <a:t> customer agar </a:t>
            </a:r>
            <a:r>
              <a:rPr lang="en-US" sz="2200" dirty="0" err="1">
                <a:latin typeface="Arial" charset="0"/>
              </a:rPr>
              <a:t>menghasilkan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keuntungan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maksimal</a:t>
            </a:r>
            <a:r>
              <a:rPr lang="en-US" sz="2200" dirty="0">
                <a:latin typeface="Arial" charset="0"/>
              </a:rPr>
              <a:t>.</a:t>
            </a:r>
          </a:p>
          <a:p>
            <a:pPr lvl="1" eaLnBrk="1" hangingPunct="1">
              <a:spcAft>
                <a:spcPct val="25000"/>
              </a:spcAft>
              <a:buFontTx/>
              <a:buChar char="•"/>
            </a:pPr>
            <a:r>
              <a:rPr lang="en-US" sz="2200" dirty="0">
                <a:latin typeface="Arial" charset="0"/>
              </a:rPr>
              <a:t>CRM </a:t>
            </a:r>
            <a:r>
              <a:rPr lang="en-US" sz="2200" dirty="0" err="1">
                <a:latin typeface="Arial" charset="0"/>
              </a:rPr>
              <a:t>meliputi</a:t>
            </a:r>
            <a:r>
              <a:rPr lang="en-US" sz="2200" dirty="0">
                <a:latin typeface="Arial" charset="0"/>
              </a:rPr>
              <a:t>: </a:t>
            </a:r>
            <a:r>
              <a:rPr lang="en-US" sz="2200" dirty="0" err="1">
                <a:latin typeface="Arial" charset="0"/>
              </a:rPr>
              <a:t>pengukuran</a:t>
            </a:r>
            <a:r>
              <a:rPr lang="en-US" sz="2200" dirty="0">
                <a:latin typeface="Arial" charset="0"/>
              </a:rPr>
              <a:t> input yang </a:t>
            </a:r>
            <a:r>
              <a:rPr lang="en-US" sz="2200" dirty="0" err="1">
                <a:latin typeface="Arial" charset="0"/>
              </a:rPr>
              <a:t>berasal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dari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semua</a:t>
            </a:r>
            <a:r>
              <a:rPr lang="en-US" sz="2200" dirty="0">
                <a:latin typeface="Arial" charset="0"/>
              </a:rPr>
              <a:t> function </a:t>
            </a:r>
            <a:r>
              <a:rPr lang="en-US" sz="2200" dirty="0" err="1">
                <a:latin typeface="Arial" charset="0"/>
              </a:rPr>
              <a:t>termasuk</a:t>
            </a:r>
            <a:r>
              <a:rPr lang="en-US" sz="2200" dirty="0">
                <a:latin typeface="Arial" charset="0"/>
              </a:rPr>
              <a:t> marketing, sales </a:t>
            </a:r>
            <a:r>
              <a:rPr lang="en-US" sz="2200" dirty="0" err="1">
                <a:latin typeface="Arial" charset="0"/>
              </a:rPr>
              <a:t>dan</a:t>
            </a:r>
            <a:r>
              <a:rPr lang="en-US" sz="2200" dirty="0">
                <a:latin typeface="Arial" charset="0"/>
              </a:rPr>
              <a:t> service cost </a:t>
            </a:r>
            <a:r>
              <a:rPr lang="en-US" sz="2200" dirty="0" err="1">
                <a:latin typeface="Arial" charset="0"/>
              </a:rPr>
              <a:t>ataupun</a:t>
            </a:r>
            <a:r>
              <a:rPr lang="en-US" sz="2200" dirty="0">
                <a:latin typeface="Arial" charset="0"/>
              </a:rPr>
              <a:t> output yang </a:t>
            </a:r>
            <a:r>
              <a:rPr lang="en-US" sz="2200" dirty="0" err="1">
                <a:latin typeface="Arial" charset="0"/>
              </a:rPr>
              <a:t>berhubungan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dengan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hasil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keuntungan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nilai</a:t>
            </a:r>
            <a:endParaRPr lang="en-US" sz="2200" dirty="0">
              <a:latin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4677" y="1905000"/>
            <a:ext cx="7666383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FF0000"/>
                </a:solidFill>
              </a:rPr>
              <a:t>Definisi</a:t>
            </a:r>
            <a:r>
              <a:rPr lang="en-US" sz="3200" b="1" dirty="0" smtClean="0">
                <a:solidFill>
                  <a:srgbClr val="FF0000"/>
                </a:solidFill>
              </a:rPr>
              <a:t> CRM (</a:t>
            </a:r>
            <a:r>
              <a:rPr lang="id-ID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087" y="609600"/>
            <a:ext cx="8766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43339" y="3117765"/>
            <a:ext cx="8382000" cy="3206835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CRM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adalah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sebuah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strategi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bisnis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menyeluruh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dalam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suatu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yang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memungkinkan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perusahaan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tersebut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secara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efektif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bisa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mengelola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hubungan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dengan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para</a:t>
            </a:r>
            <a:r>
              <a:rPr lang="en-US" altLang="ja-JP" sz="2800" dirty="0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>
                <a:solidFill>
                  <a:srgbClr val="0000CC"/>
                </a:solidFill>
                <a:latin typeface="Arial Narrow" pitchFamily="34" charset="0"/>
                <a:ea typeface="ＭＳ Ｐゴシック" pitchFamily="34" charset="-128"/>
              </a:rPr>
              <a:t>pelanggan</a:t>
            </a:r>
            <a:endParaRPr lang="en-US" sz="2800" dirty="0">
              <a:solidFill>
                <a:srgbClr val="0000CC"/>
              </a:solidFill>
              <a:latin typeface="Arial Narrow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Pembelajaran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dan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perubahan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pengetahuan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yang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terus-menerus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terhadap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kebutuhan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motivasi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dan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perilaku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customer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selama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Arial Narrow" pitchFamily="34" charset="0"/>
              </a:rPr>
              <a:t>berhubungan</a:t>
            </a:r>
            <a:r>
              <a:rPr lang="en-US" dirty="0">
                <a:solidFill>
                  <a:srgbClr val="0000CC"/>
                </a:solidFill>
                <a:latin typeface="Arial Narrow" pitchFamily="34" charset="0"/>
              </a:rPr>
              <a:t>.</a:t>
            </a:r>
          </a:p>
          <a:p>
            <a:endParaRPr lang="en-US" sz="2800" dirty="0" smtClean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939" y="8382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1302" y="2133600"/>
            <a:ext cx="7666383" cy="487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FF0000"/>
                </a:solidFill>
              </a:rPr>
              <a:t>Definisi</a:t>
            </a:r>
            <a:r>
              <a:rPr lang="en-US" sz="3200" b="1" dirty="0" smtClean="0">
                <a:solidFill>
                  <a:srgbClr val="FF0000"/>
                </a:solidFill>
              </a:rPr>
              <a:t> CRM (</a:t>
            </a:r>
            <a:r>
              <a:rPr lang="id-ID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676" y="2667000"/>
            <a:ext cx="88193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solidFill>
                  <a:srgbClr val="0000CC"/>
                </a:solidFill>
                <a:latin typeface="Arial" charset="0"/>
              </a:rPr>
              <a:t>(Stewart Deck </a:t>
            </a:r>
            <a:r>
              <a:rPr lang="en-US" sz="2200" dirty="0" err="1">
                <a:solidFill>
                  <a:srgbClr val="0000CC"/>
                </a:solidFill>
                <a:latin typeface="Arial" charset="0"/>
              </a:rPr>
              <a:t>pada</a:t>
            </a:r>
            <a:r>
              <a:rPr lang="en-US" sz="2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Arial" charset="0"/>
              </a:rPr>
              <a:t>artikelnya</a:t>
            </a:r>
            <a:r>
              <a:rPr lang="en-US" sz="2200" dirty="0">
                <a:solidFill>
                  <a:srgbClr val="0000CC"/>
                </a:solidFill>
                <a:latin typeface="Arial" charset="0"/>
              </a:rPr>
              <a:t> di CIO Magazine, 15 </a:t>
            </a:r>
            <a:r>
              <a:rPr lang="en-US" sz="2200" dirty="0" err="1">
                <a:solidFill>
                  <a:srgbClr val="0000CC"/>
                </a:solidFill>
                <a:latin typeface="Arial" charset="0"/>
              </a:rPr>
              <a:t>Oktober</a:t>
            </a:r>
            <a:r>
              <a:rPr lang="en-US" sz="2200" dirty="0">
                <a:solidFill>
                  <a:srgbClr val="0000CC"/>
                </a:solidFill>
                <a:latin typeface="Arial" charset="0"/>
              </a:rPr>
              <a:t> 2001).</a:t>
            </a:r>
          </a:p>
        </p:txBody>
      </p:sp>
    </p:spTree>
    <p:extLst>
      <p:ext uri="{BB962C8B-B14F-4D97-AF65-F5344CB8AC3E}">
        <p14:creationId xmlns:p14="http://schemas.microsoft.com/office/powerpoint/2010/main" val="3845902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6637" y="2362200"/>
            <a:ext cx="8643730" cy="37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4538" indent="-276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57188" lvl="1" indent="-357188" eaLnBrk="1" hangingPunct="1">
              <a:spcAft>
                <a:spcPct val="25000"/>
              </a:spcAft>
              <a:buFontTx/>
              <a:buChar char="•"/>
            </a:pPr>
            <a:r>
              <a:rPr lang="en-US" sz="2500" dirty="0" err="1">
                <a:latin typeface="Arial" charset="0"/>
              </a:rPr>
              <a:t>Menerapkan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pengetahuan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tentang</a:t>
            </a:r>
            <a:r>
              <a:rPr lang="en-US" sz="2500" dirty="0">
                <a:latin typeface="Arial" charset="0"/>
              </a:rPr>
              <a:t> customer </a:t>
            </a:r>
            <a:r>
              <a:rPr lang="en-US" sz="2500" dirty="0" err="1">
                <a:latin typeface="Arial" charset="0"/>
              </a:rPr>
              <a:t>guna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terus-menerus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meningkatkan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kinerja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melalui</a:t>
            </a:r>
            <a:r>
              <a:rPr lang="en-US" sz="2500" dirty="0">
                <a:latin typeface="Arial" charset="0"/>
              </a:rPr>
              <a:t> proses </a:t>
            </a:r>
            <a:r>
              <a:rPr lang="en-US" sz="2500" dirty="0" err="1">
                <a:latin typeface="Arial" charset="0"/>
              </a:rPr>
              <a:t>pembelajaran</a:t>
            </a:r>
            <a:r>
              <a:rPr lang="en-US" sz="2500" dirty="0">
                <a:latin typeface="Arial" charset="0"/>
              </a:rPr>
              <a:t> yang </a:t>
            </a:r>
            <a:r>
              <a:rPr lang="en-US" sz="2500" dirty="0" err="1">
                <a:latin typeface="Arial" charset="0"/>
              </a:rPr>
              <a:t>berasal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dari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kesuksesan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ataupun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latin typeface="Arial" charset="0"/>
              </a:rPr>
              <a:t>kegagalan</a:t>
            </a:r>
            <a:r>
              <a:rPr lang="en-US" sz="2500" dirty="0">
                <a:latin typeface="Arial" charset="0"/>
              </a:rPr>
              <a:t> </a:t>
            </a:r>
            <a:endParaRPr lang="id-ID" sz="2500" dirty="0" smtClean="0">
              <a:latin typeface="Arial" charset="0"/>
            </a:endParaRPr>
          </a:p>
          <a:p>
            <a:pPr marL="357188" lvl="1" indent="-357188" eaLnBrk="1" hangingPunct="1">
              <a:spcAft>
                <a:spcPct val="25000"/>
              </a:spcAft>
              <a:buFontTx/>
              <a:buChar char="•"/>
            </a:pPr>
            <a:r>
              <a:rPr lang="en-US" sz="2500" dirty="0" err="1" smtClean="0">
                <a:solidFill>
                  <a:schemeClr val="tx2"/>
                </a:solidFill>
                <a:latin typeface="Arial" charset="0"/>
              </a:rPr>
              <a:t>Mengintegrasikan</a:t>
            </a:r>
            <a:r>
              <a:rPr lang="en-US" sz="25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aktifitas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marketing, sales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servis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untuk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mencapai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tujuan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bersama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357188" lvl="1" indent="-357188" eaLnBrk="1" hangingPunct="1">
              <a:spcAft>
                <a:spcPct val="25000"/>
              </a:spcAft>
              <a:buFontTx/>
              <a:buChar char="•"/>
            </a:pP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Implementasi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dari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sistem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yang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menyediakan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dukungan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untuk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memperoleh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pengetahuan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tentang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customer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ukuran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dari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Arial" charset="0"/>
              </a:rPr>
              <a:t>keefektifan</a:t>
            </a:r>
            <a:r>
              <a:rPr lang="en-US" sz="2500" dirty="0">
                <a:solidFill>
                  <a:schemeClr val="tx2"/>
                </a:solidFill>
                <a:latin typeface="Arial" charset="0"/>
              </a:rPr>
              <a:t> CRM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599" y="1828800"/>
            <a:ext cx="7666383" cy="487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000" b="1" dirty="0" err="1" smtClean="0">
                <a:solidFill>
                  <a:srgbClr val="FF0000"/>
                </a:solidFill>
              </a:rPr>
              <a:t>Definisi</a:t>
            </a:r>
            <a:r>
              <a:rPr lang="en-US" sz="3000" b="1" dirty="0" smtClean="0">
                <a:solidFill>
                  <a:srgbClr val="FF0000"/>
                </a:solidFill>
              </a:rPr>
              <a:t> CRM (</a:t>
            </a:r>
            <a:r>
              <a:rPr lang="id-ID" sz="3000" b="1" dirty="0" smtClean="0">
                <a:solidFill>
                  <a:srgbClr val="FF0000"/>
                </a:solidFill>
              </a:rPr>
              <a:t>3</a:t>
            </a:r>
            <a:r>
              <a:rPr lang="en-US" sz="3000" b="1" dirty="0" smtClean="0">
                <a:solidFill>
                  <a:srgbClr val="FF0000"/>
                </a:solidFill>
              </a:rPr>
              <a:t>)</a:t>
            </a:r>
            <a:r>
              <a:rPr lang="id-ID" sz="3000" b="1" dirty="0" smtClean="0">
                <a:solidFill>
                  <a:srgbClr val="FF0000"/>
                </a:solidFill>
              </a:rPr>
              <a:t> :</a:t>
            </a:r>
            <a:r>
              <a:rPr lang="en-US" sz="3000" dirty="0">
                <a:latin typeface="Arial" charset="0"/>
              </a:rPr>
              <a:t> Stewart Deck (2001) </a:t>
            </a:r>
            <a:endParaRPr lang="en-US" sz="30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515" y="615747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27991" y="2819400"/>
            <a:ext cx="8792818" cy="3124200"/>
          </a:xfrm>
        </p:spPr>
        <p:txBody>
          <a:bodyPr/>
          <a:lstStyle/>
          <a:p>
            <a:pPr eaLnBrk="1" hangingPunct="1"/>
            <a:r>
              <a:rPr lang="id-ID" sz="3100" dirty="0" smtClean="0"/>
              <a:t>adalah strategi bisnis inti yang memadukan proses dan fungsi internal, jaringan eksternal untuk menciptakan dan menyampaikan nilai kepada pelanggan untuk mendapatkan keuntungan. </a:t>
            </a:r>
          </a:p>
          <a:p>
            <a:pPr eaLnBrk="1" hangingPunct="1"/>
            <a:r>
              <a:rPr lang="id-ID" sz="3100" dirty="0" smtClean="0"/>
              <a:t>didasarkan pada data pelanggan berkualitas dan dimungkinkan dengan adanya teknologi informasi.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712" y="685800"/>
            <a:ext cx="853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1304" y="2057400"/>
            <a:ext cx="7666383" cy="487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err="1" smtClean="0">
                <a:solidFill>
                  <a:srgbClr val="FF0000"/>
                </a:solidFill>
              </a:rPr>
              <a:t>Definisi</a:t>
            </a:r>
            <a:r>
              <a:rPr lang="en-US" sz="3200" b="1" dirty="0" smtClean="0">
                <a:solidFill>
                  <a:srgbClr val="FF0000"/>
                </a:solidFill>
              </a:rPr>
              <a:t> CRM (</a:t>
            </a:r>
            <a:r>
              <a:rPr lang="id-ID" sz="3200" b="1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5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7196" y="838200"/>
            <a:ext cx="8229600" cy="914400"/>
          </a:xfrm>
        </p:spPr>
        <p:txBody>
          <a:bodyPr/>
          <a:lstStyle/>
          <a:p>
            <a:pPr eaLnBrk="1" hangingPunct="1"/>
            <a:r>
              <a:rPr lang="id-ID" sz="3200" b="1" dirty="0">
                <a:solidFill>
                  <a:srgbClr val="FF0000"/>
                </a:solidFill>
                <a:latin typeface="Comic Sans MS" pitchFamily="66" charset="0"/>
              </a:rPr>
              <a:t>Decision making </a:t>
            </a:r>
            <a:r>
              <a:rPr lang="id-ID" sz="32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br>
              <a:rPr lang="id-ID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</a:rPr>
              <a:t>Management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</a:rPr>
              <a:t>Support Systems Tools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3915" y="1883592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7013" y="3585679"/>
            <a:ext cx="3393277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4013" lvl="8" indent="-35401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DSS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Management Science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Business Analytics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Data Mining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Data Warehouse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Business Intelligence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OLAP</a:t>
            </a:r>
          </a:p>
        </p:txBody>
      </p:sp>
      <p:sp>
        <p:nvSpPr>
          <p:cNvPr id="13317" name="Rectangle 4"/>
          <p:cNvSpPr txBox="1">
            <a:spLocks noChangeArrowheads="1"/>
          </p:cNvSpPr>
          <p:nvPr/>
        </p:nvSpPr>
        <p:spPr bwMode="auto">
          <a:xfrm>
            <a:off x="3962805" y="3648748"/>
            <a:ext cx="1673563" cy="275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EIP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ERM</a:t>
            </a:r>
            <a:endParaRPr lang="en-US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ERP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CRM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SCM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KMS</a:t>
            </a:r>
            <a:endParaRPr lang="id-ID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KMP</a:t>
            </a: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00" y="1909279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support of management tasks by the application of technologies</a:t>
            </a:r>
            <a:r>
              <a:rPr lang="id-ID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Sometimes called Decision Support Systems or Business Intelligence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2221" y="3536064"/>
            <a:ext cx="2987455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ANN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Intelligent Agents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E-commerce DSS</a:t>
            </a:r>
            <a:endParaRPr lang="id-ID" sz="2400" dirty="0" smtClean="0">
              <a:latin typeface="Calibri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CASE tools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GSS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EIS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66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Definisi</a:t>
            </a:r>
            <a:r>
              <a:rPr lang="en-US" sz="2800" b="1" dirty="0">
                <a:solidFill>
                  <a:srgbClr val="FF0000"/>
                </a:solidFill>
              </a:rPr>
              <a:t> CRM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id-ID" sz="2800" b="1" dirty="0" smtClean="0">
                <a:solidFill>
                  <a:srgbClr val="FF0000"/>
                </a:solidFill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CRM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kependekan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dari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i="1" dirty="0" smtClean="0">
                <a:solidFill>
                  <a:srgbClr val="0070C0"/>
                </a:solidFill>
                <a:latin typeface="Calibri" pitchFamily="34" charset="0"/>
              </a:rPr>
              <a:t>Customer Relationship Management.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Dalam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bahasa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Indonesia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dapat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kita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artikan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sebagai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Manajemen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Hubungan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Pelanggan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Merupakan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strategi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pemasaran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yang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saat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ini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marak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dilakukan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oleh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perusahaan-perusahaan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yang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menginginkan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pelanggan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/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konsumen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mereka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tetap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</a:rPr>
              <a:t>mem</a:t>
            </a:r>
            <a:r>
              <a:rPr lang="en-US" altLang="ja-JP" sz="2800" dirty="0" err="1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beli</a:t>
            </a:r>
            <a:r>
              <a:rPr lang="en-US" altLang="ja-JP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produk</a:t>
            </a:r>
            <a:r>
              <a:rPr lang="en-US" altLang="ja-JP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/ </a:t>
            </a:r>
            <a:r>
              <a:rPr lang="en-US" altLang="ja-JP" sz="2800" dirty="0" err="1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memakai</a:t>
            </a:r>
            <a:r>
              <a:rPr lang="en-US" altLang="ja-JP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jasa</a:t>
            </a:r>
            <a:r>
              <a:rPr lang="en-US" altLang="ja-JP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mereka</a:t>
            </a:r>
            <a:r>
              <a:rPr lang="en-US" altLang="ja-JP" sz="2800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Arial" charset="0"/>
              </a:rPr>
              <a:t>Newell, 2000)</a:t>
            </a:r>
            <a:r>
              <a:rPr lang="id-ID" sz="28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399" y="609600"/>
            <a:ext cx="853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60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6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Dalam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perkembangannya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, CRM </a:t>
            </a:r>
            <a:r>
              <a:rPr lang="en-US" altLang="ja-JP" sz="26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bisa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didefinisikan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sebagai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berikut</a:t>
            </a:r>
            <a:r>
              <a:rPr lang="en-US" altLang="ja-JP" sz="26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:</a:t>
            </a:r>
          </a:p>
          <a:p>
            <a:pPr>
              <a:lnSpc>
                <a:spcPct val="80000"/>
              </a:lnSpc>
            </a:pPr>
            <a:r>
              <a:rPr lang="id-ID" altLang="ja-JP" sz="2600" b="1" dirty="0" smtClean="0">
                <a:solidFill>
                  <a:srgbClr val="0000CC"/>
                </a:solidFill>
                <a:latin typeface="Calibri" pitchFamily="34" charset="0"/>
                <a:ea typeface="ＭＳ Ｐゴシック" pitchFamily="34" charset="-128"/>
              </a:rPr>
              <a:t>Definisi CRM</a:t>
            </a:r>
            <a:r>
              <a:rPr lang="id-ID" altLang="ja-JP" sz="26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adalah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sebuah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istilah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industri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TI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metodologi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strategi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perangkat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lunak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atau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aplikasi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berbasis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web yang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mampu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membantu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sebuah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mengelola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hubungannya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para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id-ID" altLang="ja-JP" sz="2600" b="1" dirty="0">
                <a:solidFill>
                  <a:srgbClr val="0000CC"/>
                </a:solidFill>
                <a:latin typeface="Calibri" pitchFamily="34" charset="0"/>
                <a:ea typeface="ＭＳ Ｐゴシック" pitchFamily="34" charset="-128"/>
              </a:rPr>
              <a:t>Definisi </a:t>
            </a:r>
            <a:r>
              <a:rPr lang="id-ID" altLang="ja-JP" sz="2600" b="1" dirty="0" smtClean="0">
                <a:solidFill>
                  <a:srgbClr val="0000CC"/>
                </a:solidFill>
                <a:latin typeface="Calibri" pitchFamily="34" charset="0"/>
                <a:ea typeface="ＭＳ Ｐゴシック" pitchFamily="34" charset="-128"/>
              </a:rPr>
              <a:t>CRM </a:t>
            </a:r>
            <a:r>
              <a:rPr lang="id-ID" altLang="ja-JP" sz="26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CRM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adalah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usaha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sebuah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perusahaan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untuk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berkonsentrasi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menjaga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mengumpulkan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segala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bentuk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interaksi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pelanggan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baik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itu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lewat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telepon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, e-mail,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masukan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di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situs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atau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hasil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pembicaraan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staf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sales </a:t>
            </a:r>
            <a:r>
              <a:rPr lang="en-US" altLang="ja-JP" sz="26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2600" dirty="0" smtClean="0">
                <a:latin typeface="Calibri" pitchFamily="34" charset="0"/>
                <a:ea typeface="ＭＳ Ｐゴシック" pitchFamily="34" charset="-128"/>
              </a:rPr>
              <a:t> marketing.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" y="609600"/>
            <a:ext cx="8534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Keputusan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memproleh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keunggulan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dan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mempertahankan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usaha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menerapkan</a:t>
            </a:r>
            <a:r>
              <a:rPr lang="en-US" sz="32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id-ID" sz="3200" b="1" dirty="0">
                <a:solidFill>
                  <a:srgbClr val="0000CC"/>
                </a:solidFill>
                <a:latin typeface="Comic Sans MS" pitchFamily="66" charset="0"/>
              </a:rPr>
              <a:t>CRM</a:t>
            </a:r>
            <a:endParaRPr lang="en-US" sz="3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53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Prinsip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Dasar</a:t>
            </a:r>
            <a:r>
              <a:rPr lang="en-US" b="1" dirty="0" smtClean="0">
                <a:solidFill>
                  <a:srgbClr val="0000CC"/>
                </a:solidFill>
              </a:rPr>
              <a:t> CRM(1)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smtClean="0">
                <a:latin typeface="Calibri" pitchFamily="34" charset="0"/>
                <a:ea typeface="ＭＳ Ｐゴシック" pitchFamily="34" charset="-128"/>
              </a:rPr>
              <a:t>M</a:t>
            </a:r>
            <a:r>
              <a:rPr lang="en-US" sz="3200" smtClean="0">
                <a:latin typeface="Calibri" pitchFamily="34" charset="0"/>
              </a:rPr>
              <a:t>engambil data input  berupa data profile dari semua pelanggan (customer) dan memberikan informasi yang sesuai kepada klien berupa informasi tentang customer history, kebutuhan-kebutuhan pasar dan isu-isu lain seputar perkembangan pasar.</a:t>
            </a:r>
            <a:endParaRPr lang="en-US" altLang="ja-JP" sz="3200" smtClean="0">
              <a:latin typeface="Calibri" pitchFamily="34" charset="0"/>
              <a:ea typeface="ＭＳ Ｐゴシック" pitchFamily="34" charset="-128"/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4397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CC"/>
                </a:solidFill>
              </a:rPr>
              <a:t>Prinsip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Dasar</a:t>
            </a:r>
            <a:r>
              <a:rPr lang="en-US" b="1" dirty="0" smtClean="0">
                <a:solidFill>
                  <a:srgbClr val="0000CC"/>
                </a:solidFill>
              </a:rPr>
              <a:t> CRM(2)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smtClean="0">
                <a:latin typeface="Calibri" pitchFamily="34" charset="0"/>
              </a:rPr>
              <a:t>Secara umum tujuan penerapan CRM ialah sbb. :</a:t>
            </a:r>
          </a:p>
          <a:p>
            <a:pPr>
              <a:lnSpc>
                <a:spcPct val="80000"/>
              </a:lnSpc>
            </a:pPr>
            <a:r>
              <a:rPr lang="en-US" sz="3200" smtClean="0">
                <a:latin typeface="Calibri" pitchFamily="34" charset="0"/>
              </a:rPr>
              <a:t>Mengenali dan menganalisa relasi.</a:t>
            </a:r>
          </a:p>
          <a:p>
            <a:pPr>
              <a:lnSpc>
                <a:spcPct val="80000"/>
              </a:lnSpc>
            </a:pPr>
            <a:r>
              <a:rPr lang="en-US" sz="3200" smtClean="0">
                <a:latin typeface="Calibri" pitchFamily="34" charset="0"/>
              </a:rPr>
              <a:t>Mengenali dan menganalisa pasar.</a:t>
            </a:r>
          </a:p>
          <a:p>
            <a:pPr>
              <a:lnSpc>
                <a:spcPct val="80000"/>
              </a:lnSpc>
            </a:pPr>
            <a:r>
              <a:rPr lang="en-US" sz="3200" smtClean="0">
                <a:latin typeface="Calibri" pitchFamily="34" charset="0"/>
              </a:rPr>
              <a:t>Mengenali dan menganalisa produk keluaran.</a:t>
            </a:r>
          </a:p>
          <a:p>
            <a:endParaRPr lang="en-US" sz="3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58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0000CC"/>
                </a:solidFill>
              </a:rPr>
              <a:t>Manfaat</a:t>
            </a:r>
            <a:r>
              <a:rPr lang="en-US" sz="4400" b="1" dirty="0" smtClean="0">
                <a:solidFill>
                  <a:srgbClr val="0000CC"/>
                </a:solidFill>
              </a:rPr>
              <a:t> CRM(1)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 smtClean="0">
                <a:latin typeface="Calibri" pitchFamily="34" charset="0"/>
                <a:ea typeface="ＭＳ Ｐゴシック" pitchFamily="34" charset="-128"/>
              </a:rPr>
              <a:t>Jumlah konsumen bertambah, yaitu mencari konsumen baru disamping tetap memelihara tingkat kepuasan konsumen yang sudah ada.</a:t>
            </a:r>
          </a:p>
          <a:p>
            <a:pPr>
              <a:lnSpc>
                <a:spcPct val="80000"/>
              </a:lnSpc>
            </a:pPr>
            <a:r>
              <a:rPr lang="en-US" altLang="ja-JP" sz="2800" smtClean="0">
                <a:latin typeface="Calibri" pitchFamily="34" charset="0"/>
                <a:ea typeface="ＭＳ Ｐゴシック" pitchFamily="34" charset="-128"/>
              </a:rPr>
              <a:t>Mengetahui tingkat kepemilikan perusahaan pada konsumen, yaitu dengan mengetahui kebutuhan  konsumen.</a:t>
            </a:r>
          </a:p>
          <a:p>
            <a:pPr>
              <a:lnSpc>
                <a:spcPct val="80000"/>
              </a:lnSpc>
            </a:pPr>
            <a:r>
              <a:rPr lang="en-US" altLang="ja-JP" sz="2800" smtClean="0">
                <a:latin typeface="Calibri" pitchFamily="34" charset="0"/>
                <a:ea typeface="ＭＳ Ｐゴシック" pitchFamily="34" charset="-128"/>
              </a:rPr>
              <a:t>Mengetahui kebutuhan konsumen pada masa yang akan datang, yaitu melalui hasil transaksi yang sudah dilakukan dan dari hasil analisa data-data transaksi yang sudah terkumpul.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8043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Manfaat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 CRM(2)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Mengetahui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ketidaknormalan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pada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setiap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aktivitas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transaksi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yaitu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mengetahui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tindak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kriminal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seperti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penipuan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lain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sebagainya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Mengetahui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perbaikan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harus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dilakukan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pada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i="1" dirty="0" smtClean="0">
                <a:latin typeface="Calibri" pitchFamily="34" charset="0"/>
                <a:ea typeface="ＭＳ Ｐゴシック" pitchFamily="34" charset="-128"/>
              </a:rPr>
              <a:t>service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diberikan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kepada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600" dirty="0" err="1" smtClean="0">
                <a:latin typeface="Calibri" pitchFamily="34" charset="0"/>
                <a:ea typeface="ＭＳ Ｐゴシック" pitchFamily="34" charset="-128"/>
              </a:rPr>
              <a:t>konsuman</a:t>
            </a:r>
            <a:r>
              <a:rPr lang="en-US" altLang="ja-JP" sz="36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302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Manfaat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CRM(3)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Mampu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menganalisa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pola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data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transaksi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sebagai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contoh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mampu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mengetahui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kombinasi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produk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akan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dijual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pada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waktu-waktu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tertentu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Mengurangi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resiko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operasional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yaitu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dengan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mengetahui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prediksi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akan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terjadi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kesalahan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yang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pernah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dilakukan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dirty="0" err="1" smtClean="0">
                <a:latin typeface="Calibri" pitchFamily="34" charset="0"/>
                <a:ea typeface="ＭＳ Ｐゴシック" pitchFamily="34" charset="-128"/>
              </a:rPr>
              <a:t>melalui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altLang="ja-JP" sz="3200" i="1" dirty="0" smtClean="0">
                <a:latin typeface="Calibri" pitchFamily="34" charset="0"/>
                <a:ea typeface="ＭＳ Ｐゴシック" pitchFamily="34" charset="-128"/>
              </a:rPr>
              <a:t>customer history</a:t>
            </a:r>
            <a:r>
              <a:rPr lang="en-US" altLang="ja-JP" sz="32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n-US" sz="3200" dirty="0" smtClean="0">
              <a:latin typeface="Calibri" pitchFamily="34" charset="0"/>
            </a:endParaRPr>
          </a:p>
          <a:p>
            <a:endParaRPr lang="en-US" sz="3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39417" y="838200"/>
            <a:ext cx="83654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CRM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dan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Business Intelligence</a:t>
            </a:r>
          </a:p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(Analytical CRM)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97835" y="2362200"/>
            <a:ext cx="7848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4538" indent="-276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Data Warehouse</a:t>
            </a:r>
          </a:p>
          <a:p>
            <a:pPr lvl="1" eaLnBrk="1" hangingPunct="1">
              <a:spcAft>
                <a:spcPct val="25000"/>
              </a:spcAft>
              <a:buFontTx/>
              <a:buChar char="•"/>
            </a:pPr>
            <a:r>
              <a:rPr lang="en-US" sz="2400" dirty="0" err="1">
                <a:latin typeface="Arial" charset="0"/>
              </a:rPr>
              <a:t>Tempat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penyimpanan</a:t>
            </a:r>
            <a:r>
              <a:rPr lang="en-US" sz="2400" dirty="0">
                <a:latin typeface="Arial" charset="0"/>
              </a:rPr>
              <a:t> data </a:t>
            </a:r>
            <a:r>
              <a:rPr lang="en-US" sz="2400" dirty="0" err="1">
                <a:latin typeface="Arial" charset="0"/>
              </a:rPr>
              <a:t>perusahaan</a:t>
            </a:r>
            <a:endParaRPr lang="en-US" sz="2400" dirty="0">
              <a:latin typeface="Arial" charset="0"/>
            </a:endParaRP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Data Mining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Business Intelligence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endParaRPr lang="en-US" sz="2400" dirty="0">
              <a:latin typeface="Arial" charset="0"/>
            </a:endParaRP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>
                <a:latin typeface="Arial" charset="0"/>
              </a:rPr>
              <a:t>BUKAN MERUPAKAN SEBUAH CONTOH DARI CRM</a:t>
            </a:r>
          </a:p>
        </p:txBody>
      </p:sp>
    </p:spTree>
    <p:extLst>
      <p:ext uri="{BB962C8B-B14F-4D97-AF65-F5344CB8AC3E}">
        <p14:creationId xmlns:p14="http://schemas.microsoft.com/office/powerpoint/2010/main" val="4672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1600200"/>
            <a:ext cx="8458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id-ID" dirty="0" smtClean="0"/>
              <a:t>Analisa Portfolio Pelanggan (</a:t>
            </a:r>
            <a:r>
              <a:rPr lang="id-ID" i="1" dirty="0" smtClean="0"/>
              <a:t>Customer Portfolio Analysis</a:t>
            </a:r>
            <a:r>
              <a:rPr lang="id-ID" dirty="0" smtClean="0"/>
              <a:t>)</a:t>
            </a:r>
          </a:p>
          <a:p>
            <a:pPr lvl="1" eaLnBrk="1" hangingPunct="1"/>
            <a:r>
              <a:rPr lang="id-ID" dirty="0" smtClean="0"/>
              <a:t>Analisis terhadap basis pelanggan secara aktual dan potensial untuk mengindentifikasi pelanggan mana yang ingin dilayani dan menghasilkan keuntungan di masa yang akan datang.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d-ID" dirty="0" smtClean="0"/>
              <a:t>Keintiman Pelanggan (</a:t>
            </a:r>
            <a:r>
              <a:rPr lang="id-ID" i="1" dirty="0" smtClean="0"/>
              <a:t>Customer Intimacy</a:t>
            </a:r>
            <a:r>
              <a:rPr lang="id-ID" dirty="0" smtClean="0"/>
              <a:t>)</a:t>
            </a:r>
          </a:p>
          <a:p>
            <a:pPr lvl="1" eaLnBrk="1" hangingPunct="1"/>
            <a:r>
              <a:rPr lang="id-ID" dirty="0" smtClean="0"/>
              <a:t>Mengenali identitas, riwayat, tuntutan, harapan dan pilihan pelanggan.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kern="1200" dirty="0"/>
              <a:t>Tahapan Utama Rantai Nilai CRM</a:t>
            </a:r>
          </a:p>
        </p:txBody>
      </p:sp>
    </p:spTree>
    <p:extLst>
      <p:ext uri="{BB962C8B-B14F-4D97-AF65-F5344CB8AC3E}">
        <p14:creationId xmlns:p14="http://schemas.microsoft.com/office/powerpoint/2010/main" val="36068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/>
              <a:t>Pengembangan Jaringan (</a:t>
            </a:r>
            <a:r>
              <a:rPr lang="id-ID" i="1" kern="1200" dirty="0"/>
              <a:t>Network Development</a:t>
            </a:r>
            <a:r>
              <a:rPr lang="id-ID" kern="1200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Mengidentifikasi, menjelaskan dan mengelola hubungan dengan anggota jaringan dalam perusahaan. Jaringan dapat mencakup supplier, mitra, pemilik dan pegawai.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/>
              <a:t>Pengembangan Proposisi Nilai (</a:t>
            </a:r>
            <a:r>
              <a:rPr lang="id-ID" i="1" kern="1200" dirty="0"/>
              <a:t>Value Proposition Development</a:t>
            </a:r>
            <a:r>
              <a:rPr lang="id-ID" kern="1200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Pengidentifikasian sumber-sumber nilai bagi pelanggan dan penciptaan suatu proposisi dan pengalaman yang memenuhi kebutuhan, harapan dan pilihan.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5334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kern="1200" dirty="0"/>
              <a:t>Tahapan Utama Rantai Nilai CRM</a:t>
            </a:r>
          </a:p>
        </p:txBody>
      </p:sp>
    </p:spTree>
    <p:extLst>
      <p:ext uri="{BB962C8B-B14F-4D97-AF65-F5344CB8AC3E}">
        <p14:creationId xmlns:p14="http://schemas.microsoft.com/office/powerpoint/2010/main" val="14055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10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</a:rPr>
              <a:t>Technologies for Decision-Making Processes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46889"/>
              </p:ext>
            </p:extLst>
          </p:nvPr>
        </p:nvGraphicFramePr>
        <p:xfrm>
          <a:off x="381000" y="1905000"/>
          <a:ext cx="8643938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69"/>
                <a:gridCol w="4321969"/>
              </a:tblGrid>
              <a:tr h="69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Type of Decision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Technology Support Needed</a:t>
                      </a:r>
                    </a:p>
                  </a:txBody>
                  <a:tcPr horzOverflow="overflow"/>
                </a:tc>
              </a:tr>
              <a:tr h="1173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Structured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(Programmed)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MIS, Management Science Models, Transaction Processing</a:t>
                      </a:r>
                    </a:p>
                  </a:txBody>
                  <a:tcPr horzOverflow="overflow"/>
                </a:tc>
              </a:tr>
              <a:tr h="693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Semistructured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DSS, KMS, GSS, CRM, SCM</a:t>
                      </a:r>
                    </a:p>
                  </a:txBody>
                  <a:tcPr horzOverflow="overflow"/>
                </a:tc>
              </a:tr>
              <a:tr h="1173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Unstructured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(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Unprogrammed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GSS, KMS, ES, Neural networks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189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1905000"/>
            <a:ext cx="8308975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id-ID" dirty="0" smtClean="0"/>
              <a:t>Mengelola Siklus Hidup Pelanggan (</a:t>
            </a:r>
            <a:r>
              <a:rPr lang="id-ID" i="1" dirty="0" smtClean="0"/>
              <a:t>Manage the Customer Relationship Cycling</a:t>
            </a:r>
            <a:r>
              <a:rPr lang="id-ID" dirty="0" smtClean="0"/>
              <a:t>)	</a:t>
            </a:r>
          </a:p>
          <a:p>
            <a:pPr lvl="1" eaLnBrk="1" hangingPunct="1"/>
            <a:r>
              <a:rPr lang="id-ID" dirty="0" smtClean="0"/>
              <a:t>Siklus hidup pelanggan adalah perjalanan pelanggan dari status ‘suspek’ menjadi ‘pendukung’. Pengelolaan siklus hidup membutuhkan perhatian pada proses dan struktur.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6858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kern="1200" dirty="0"/>
              <a:t>Tahapan Utama Rantai Nilai CRM</a:t>
            </a:r>
          </a:p>
        </p:txBody>
      </p:sp>
    </p:spTree>
    <p:extLst>
      <p:ext uri="{BB962C8B-B14F-4D97-AF65-F5344CB8AC3E}">
        <p14:creationId xmlns:p14="http://schemas.microsoft.com/office/powerpoint/2010/main" val="9457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62000" y="1600200"/>
            <a:ext cx="8004175" cy="48006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/>
              <a:t>Tahap-tahap tersebut dilakukan secara berulang-ulang dan reflektif, karena hal tsb bukanlah proses sekali jadi yang membawa kepada sebuah strategi yang dapat diterapkan selamanya.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id-ID" kern="1200" dirty="0"/>
              <a:t>Kelima tahapan utama dari rantai nilai CRM tersebut mewakilli tiga fase urutan utama dari strategi CRM, yakni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Analisis,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Pengembangan Sumber Daya dan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id-ID" kern="1200" dirty="0">
                <a:ea typeface="+mn-ea"/>
                <a:cs typeface="+mn-cs"/>
              </a:rPr>
              <a:t>Penerapan.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kern="1200" dirty="0">
                <a:solidFill>
                  <a:srgbClr val="0000CC"/>
                </a:solidFill>
              </a:rPr>
              <a:t>Tahapan Utama Rantai Nilai CRM</a:t>
            </a:r>
          </a:p>
        </p:txBody>
      </p:sp>
    </p:spTree>
    <p:extLst>
      <p:ext uri="{BB962C8B-B14F-4D97-AF65-F5344CB8AC3E}">
        <p14:creationId xmlns:p14="http://schemas.microsoft.com/office/powerpoint/2010/main" val="42723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00CC"/>
                </a:solidFill>
              </a:rPr>
              <a:t>Model Customer centric culture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77000" cy="3687763"/>
          </a:xfrm>
        </p:spPr>
        <p:txBody>
          <a:bodyPr/>
          <a:lstStyle/>
          <a:p>
            <a:pPr eaLnBrk="1" hangingPunct="1"/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CRM Hello,</a:t>
            </a: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Goodbye</a:t>
            </a:r>
            <a:endParaRPr lang="id-ID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id-ID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Era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Tradisional</a:t>
            </a:r>
            <a:endParaRPr lang="en-U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d-ID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sfe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598"/>
            <a:ext cx="3276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0600" y="53340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CC"/>
                </a:solidFill>
                <a:latin typeface="Trebuchet MS" pitchFamily="34" charset="0"/>
              </a:rPr>
              <a:t>Babak</a:t>
            </a:r>
            <a:r>
              <a:rPr lang="en-US" sz="4000" b="1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rebuchet MS" pitchFamily="34" charset="0"/>
              </a:rPr>
              <a:t>Baru</a:t>
            </a:r>
            <a:r>
              <a:rPr lang="en-US" sz="4000" b="1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rebuchet MS" pitchFamily="34" charset="0"/>
              </a:rPr>
              <a:t>dalam</a:t>
            </a:r>
            <a:r>
              <a:rPr lang="en-US" sz="4000" b="1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id-ID" sz="4000" b="1" dirty="0" smtClean="0">
                <a:solidFill>
                  <a:srgbClr val="0000CC"/>
                </a:solidFill>
                <a:latin typeface="Trebuchet MS" pitchFamily="34" charset="0"/>
              </a:rPr>
              <a:t/>
            </a:r>
            <a:br>
              <a:rPr lang="id-ID" sz="4000" b="1" dirty="0" smtClean="0">
                <a:solidFill>
                  <a:srgbClr val="0000CC"/>
                </a:solidFill>
                <a:latin typeface="Trebuchet MS" pitchFamily="34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rebuchet MS" pitchFamily="34" charset="0"/>
              </a:rPr>
              <a:t>Kesetiaan</a:t>
            </a:r>
            <a:r>
              <a:rPr lang="en-US" sz="4000" b="1" dirty="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rebuchet MS" pitchFamily="34" charset="0"/>
              </a:rPr>
              <a:t>Pelanggan</a:t>
            </a:r>
            <a:endParaRPr lang="en-US" sz="40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76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</a:rPr>
              <a:t>Era </a:t>
            </a:r>
            <a:r>
              <a:rPr lang="en-US" sz="4400" b="1" dirty="0" err="1" smtClean="0">
                <a:solidFill>
                  <a:srgbClr val="FF0000"/>
                </a:solidFill>
              </a:rPr>
              <a:t>Tradisional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 smtClean="0"/>
              <a:t>Perusahaan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“APA” </a:t>
            </a:r>
            <a:r>
              <a:rPr lang="en-US" dirty="0" err="1" smtClean="0"/>
              <a:t>bukan</a:t>
            </a:r>
            <a:r>
              <a:rPr lang="en-US" dirty="0" smtClean="0"/>
              <a:t> “SIAPA”</a:t>
            </a:r>
          </a:p>
          <a:p>
            <a:pPr lvl="1" eaLnBrk="1" hangingPunct="1"/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/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“</a:t>
            </a:r>
            <a:r>
              <a:rPr lang="en-US" dirty="0" err="1" smtClean="0"/>
              <a:t>siapa</a:t>
            </a:r>
            <a:r>
              <a:rPr lang="en-US" dirty="0" smtClean="0"/>
              <a:t>” yang </a:t>
            </a:r>
            <a:r>
              <a:rPr lang="en-US" dirty="0" err="1" smtClean="0"/>
              <a:t>membeli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 lvl="1" eaLnBrk="1" hangingPunct="1"/>
            <a:r>
              <a:rPr lang="en-US" dirty="0" smtClean="0"/>
              <a:t>Cara-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: </a:t>
            </a:r>
            <a:r>
              <a:rPr lang="en-US" dirty="0" err="1" smtClean="0"/>
              <a:t>iklan</a:t>
            </a:r>
            <a:r>
              <a:rPr lang="en-US" dirty="0" smtClean="0"/>
              <a:t> TV, billboard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0263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0000CC"/>
                </a:solidFill>
              </a:rPr>
              <a:t>Era </a:t>
            </a:r>
            <a:r>
              <a:rPr lang="en-US" sz="4400" b="1" dirty="0" err="1" smtClean="0">
                <a:solidFill>
                  <a:srgbClr val="0000CC"/>
                </a:solidFill>
              </a:rPr>
              <a:t>Baru</a:t>
            </a:r>
            <a:endParaRPr lang="en-US" sz="4400" b="1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Perusahaan </a:t>
            </a:r>
            <a:r>
              <a:rPr lang="en-US" dirty="0" err="1" smtClean="0"/>
              <a:t>dipaksa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memuaskan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572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Kasus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Industri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Otomotif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55650" y="141922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1920s &amp; 1930s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611188" y="184467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916113"/>
            <a:ext cx="2303463" cy="3875087"/>
            <a:chOff x="158" y="1298"/>
            <a:chExt cx="1451" cy="2441"/>
          </a:xfrm>
        </p:grpSpPr>
        <p:pic>
          <p:nvPicPr>
            <p:cNvPr id="7185" name="Picture 8" descr="imag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98"/>
              <a:ext cx="112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Text Box 9"/>
            <p:cNvSpPr txBox="1">
              <a:spLocks noChangeArrowheads="1"/>
            </p:cNvSpPr>
            <p:nvPr/>
          </p:nvSpPr>
          <p:spPr bwMode="auto">
            <a:xfrm>
              <a:off x="158" y="2296"/>
              <a:ext cx="1451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Henry Ford of Ford:</a:t>
              </a:r>
              <a:r>
                <a:rPr lang="en-US">
                  <a:latin typeface="Arial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My customers can have any colors as long as it is black!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Standard products: Black Ford Model 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95963" y="1412875"/>
            <a:ext cx="2952750" cy="5073650"/>
            <a:chOff x="3651" y="976"/>
            <a:chExt cx="1860" cy="3196"/>
          </a:xfrm>
        </p:grpSpPr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4014" y="976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1980s</a:t>
              </a:r>
            </a:p>
          </p:txBody>
        </p:sp>
        <p:sp>
          <p:nvSpPr>
            <p:cNvPr id="7181" name="Text Box 12"/>
            <p:cNvSpPr txBox="1">
              <a:spLocks noChangeArrowheads="1"/>
            </p:cNvSpPr>
            <p:nvPr/>
          </p:nvSpPr>
          <p:spPr bwMode="auto">
            <a:xfrm>
              <a:off x="3651" y="2296"/>
              <a:ext cx="1860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Japanese and European car maker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High variety strategy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Segmentation on size and specialty cars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In 1991 Mazda Hiroshima plants produced Mazda 323 in 180 colors </a:t>
              </a:r>
              <a:r>
                <a:rPr lang="en-US">
                  <a:solidFill>
                    <a:srgbClr val="FF0000"/>
                  </a:solidFill>
                  <a:latin typeface="Arial" charset="0"/>
                </a:rPr>
                <a:t>including 4 shades of black</a:t>
              </a:r>
              <a:r>
                <a:rPr lang="en-US">
                  <a:latin typeface="Arial" charset="0"/>
                </a:rPr>
                <a:t>!</a:t>
              </a:r>
            </a:p>
          </p:txBody>
        </p:sp>
        <p:grpSp>
          <p:nvGrpSpPr>
            <p:cNvPr id="7182" name="Group 13"/>
            <p:cNvGrpSpPr>
              <a:grpSpLocks/>
            </p:cNvGrpSpPr>
            <p:nvPr/>
          </p:nvGrpSpPr>
          <p:grpSpPr bwMode="auto">
            <a:xfrm>
              <a:off x="3696" y="981"/>
              <a:ext cx="1452" cy="1349"/>
              <a:chOff x="3696" y="981"/>
              <a:chExt cx="1452" cy="1349"/>
            </a:xfrm>
          </p:grpSpPr>
          <p:pic>
            <p:nvPicPr>
              <p:cNvPr id="7183" name="Picture 14" descr="Japan compact ca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9" y="981"/>
                <a:ext cx="499" cy="1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5" descr="Europe Specialty car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344"/>
                <a:ext cx="960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700338" y="1844675"/>
            <a:ext cx="2376487" cy="1439863"/>
            <a:chOff x="1655" y="1253"/>
            <a:chExt cx="1667" cy="1168"/>
          </a:xfrm>
        </p:grpSpPr>
        <p:pic>
          <p:nvPicPr>
            <p:cNvPr id="7178" name="Picture 17" descr="Chevrolet19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344"/>
              <a:ext cx="9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8" descr="Cadillac19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253"/>
              <a:ext cx="89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3490913" y="1412875"/>
            <a:ext cx="158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1960s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2555875" y="3284538"/>
            <a:ext cx="33115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Alfred P. Sloan of General Motors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Cars for every purse and purpose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Differentiation based on price and value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Various cars from Chevrolet to Cadillac</a:t>
            </a:r>
          </a:p>
        </p:txBody>
      </p:sp>
    </p:spTree>
    <p:extLst>
      <p:ext uri="{BB962C8B-B14F-4D97-AF65-F5344CB8AC3E}">
        <p14:creationId xmlns:p14="http://schemas.microsoft.com/office/powerpoint/2010/main" val="41903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83" grpId="0"/>
      <p:bldP spid="880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Fokus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pelanggan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dirty="0" smtClean="0"/>
              <a:t>Perusahaan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folHlink"/>
                </a:solidFill>
              </a:rPr>
              <a:t>tidak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err="1" smtClean="0">
                <a:solidFill>
                  <a:schemeClr val="folHlink"/>
                </a:solidFill>
              </a:rPr>
              <a:t>ada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err="1" smtClean="0">
                <a:solidFill>
                  <a:schemeClr val="folHlink"/>
                </a:solidFill>
              </a:rPr>
              <a:t>pendapatan</a:t>
            </a:r>
            <a:r>
              <a:rPr lang="en-US" dirty="0" smtClean="0"/>
              <a:t>!</a:t>
            </a:r>
          </a:p>
          <a:p>
            <a:pPr eaLnBrk="1" hangingPunct="1"/>
            <a:r>
              <a:rPr lang="en-US" dirty="0" smtClean="0"/>
              <a:t>Perusahaan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cerdik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berarti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paham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SIAPA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membeli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produk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mereka</a:t>
            </a:r>
            <a:r>
              <a:rPr lang="en-US" dirty="0" smtClean="0">
                <a:sym typeface="Wingdings" pitchFamily="2" charset="2"/>
              </a:rPr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91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74813" y="609600"/>
            <a:ext cx="80705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CC"/>
                </a:solidFill>
                <a:latin typeface="Trebuchet MS" pitchFamily="34" charset="0"/>
              </a:rPr>
              <a:t>Biaya</a:t>
            </a:r>
            <a:r>
              <a:rPr lang="en-US" sz="4000" b="1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rebuchet MS" pitchFamily="34" charset="0"/>
              </a:rPr>
              <a:t>mendapatkan</a:t>
            </a:r>
            <a:r>
              <a:rPr lang="en-US" sz="4000" b="1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rebuchet MS" pitchFamily="34" charset="0"/>
              </a:rPr>
              <a:t>pelanggan</a:t>
            </a:r>
            <a:endParaRPr lang="en-US" sz="4000" b="1" dirty="0">
              <a:solidFill>
                <a:srgbClr val="0000CC"/>
              </a:solidFill>
              <a:latin typeface="Trebuchet MS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1343990"/>
            <a:ext cx="8763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300" dirty="0" err="1">
                <a:latin typeface="Arial" charset="0"/>
              </a:rPr>
              <a:t>Menurut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studi</a:t>
            </a:r>
            <a:r>
              <a:rPr lang="en-US" sz="2300" dirty="0">
                <a:latin typeface="Arial" charset="0"/>
              </a:rPr>
              <a:t> yang </a:t>
            </a:r>
            <a:r>
              <a:rPr lang="en-US" sz="2300" dirty="0" err="1">
                <a:latin typeface="Arial" charset="0"/>
              </a:rPr>
              <a:t>dibuat</a:t>
            </a:r>
            <a:r>
              <a:rPr lang="en-US" sz="2300" dirty="0">
                <a:latin typeface="Arial" charset="0"/>
              </a:rPr>
              <a:t> American Management Associated 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65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persen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dari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rata-rata yang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berbisnis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kembali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perusahaan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adalah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customer yang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puas</a:t>
            </a:r>
            <a:endParaRPr lang="en-US" sz="2300" dirty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300" dirty="0" err="1">
                <a:latin typeface="Arial" charset="0"/>
              </a:rPr>
              <a:t>Biaya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sebuah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perusahaan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untuk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menjual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produknya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kepada</a:t>
            </a:r>
            <a:r>
              <a:rPr lang="en-US" sz="2300" dirty="0">
                <a:latin typeface="Arial" charset="0"/>
              </a:rPr>
              <a:t> customer </a:t>
            </a:r>
            <a:r>
              <a:rPr lang="en-US" sz="2300" dirty="0" err="1">
                <a:latin typeface="Arial" charset="0"/>
              </a:rPr>
              <a:t>baru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6x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lebih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besar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dibanding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harus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menjualnya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kepada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customer yang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sudah</a:t>
            </a:r>
            <a:r>
              <a:rPr lang="en-US" sz="23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folHlink"/>
                </a:solidFill>
                <a:latin typeface="Arial" charset="0"/>
              </a:rPr>
              <a:t>ada</a:t>
            </a:r>
            <a:endParaRPr lang="en-US" sz="2300" dirty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300" dirty="0" err="1">
                <a:latin typeface="Arial" charset="0"/>
              </a:rPr>
              <a:t>Bila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bisnis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setiap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hari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dalam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satu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tahun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kehilangan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satu</a:t>
            </a:r>
            <a:r>
              <a:rPr lang="en-US" sz="2300" dirty="0">
                <a:latin typeface="Arial" charset="0"/>
              </a:rPr>
              <a:t> customer yang </a:t>
            </a:r>
            <a:r>
              <a:rPr lang="en-US" sz="2300" dirty="0" err="1">
                <a:latin typeface="Arial" charset="0"/>
              </a:rPr>
              <a:t>biasanya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membelanjakan</a:t>
            </a:r>
            <a:r>
              <a:rPr lang="en-US" sz="2300" dirty="0">
                <a:latin typeface="Arial" charset="0"/>
              </a:rPr>
              <a:t> $50/</a:t>
            </a:r>
            <a:r>
              <a:rPr lang="en-US" sz="2300" dirty="0" err="1">
                <a:latin typeface="Arial" charset="0"/>
              </a:rPr>
              <a:t>minggu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dirty="0" err="1">
                <a:latin typeface="Arial" charset="0"/>
              </a:rPr>
              <a:t>Itu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berarti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bisnis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tersebut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akan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menderita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penurunan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penjualan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tahun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depan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sebesar</a:t>
            </a:r>
            <a:r>
              <a:rPr lang="en-US" sz="2300" dirty="0">
                <a:latin typeface="Arial" charset="0"/>
              </a:rPr>
              <a:t> $1.000.000,-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300" dirty="0" err="1">
                <a:latin typeface="Arial" charset="0"/>
              </a:rPr>
              <a:t>Reichheld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mengemukakan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bahwa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perusahaan-perusahaan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akan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naik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keuntungannya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sampai</a:t>
            </a:r>
            <a:r>
              <a:rPr lang="en-US" sz="2300" dirty="0">
                <a:latin typeface="Arial" charset="0"/>
              </a:rPr>
              <a:t> 100%, </a:t>
            </a:r>
            <a:r>
              <a:rPr lang="en-US" sz="2300" dirty="0" err="1">
                <a:latin typeface="Arial" charset="0"/>
              </a:rPr>
              <a:t>bila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hanya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memelihara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lebih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dari</a:t>
            </a:r>
            <a:r>
              <a:rPr lang="en-US" sz="2300" dirty="0">
                <a:latin typeface="Arial" charset="0"/>
              </a:rPr>
              <a:t> 5% customer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2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 dirty="0">
                <a:latin typeface="Trebuchet MS" pitchFamily="34" charset="0"/>
              </a:rPr>
              <a:t>Era Customer Relationship Management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991" y="1524000"/>
            <a:ext cx="8610600" cy="508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latin typeface="Arial" charset="0"/>
              </a:rPr>
              <a:t>Stewart Deck (2001) </a:t>
            </a:r>
            <a:r>
              <a:rPr lang="en-US" sz="2200" dirty="0" err="1">
                <a:latin typeface="Arial" charset="0"/>
              </a:rPr>
              <a:t>menulis</a:t>
            </a:r>
            <a:r>
              <a:rPr lang="en-US" sz="2200" dirty="0">
                <a:latin typeface="Arial" charset="0"/>
              </a:rPr>
              <a:t>, customer relationship management (CRM) </a:t>
            </a:r>
            <a:r>
              <a:rPr lang="en-US" sz="2200" dirty="0" err="1">
                <a:latin typeface="Arial" charset="0"/>
              </a:rPr>
              <a:t>merupakan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strategi</a:t>
            </a:r>
            <a:r>
              <a:rPr lang="en-US" sz="2200" dirty="0">
                <a:latin typeface="Arial" charset="0"/>
              </a:rPr>
              <a:t> yang </a:t>
            </a:r>
            <a:r>
              <a:rPr lang="en-US" sz="2200" dirty="0" err="1">
                <a:latin typeface="Arial" charset="0"/>
              </a:rPr>
              <a:t>digunakan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lebih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solidFill>
                  <a:schemeClr val="folHlink"/>
                </a:solidFill>
                <a:latin typeface="Arial" charset="0"/>
              </a:rPr>
              <a:t>mempelajari</a:t>
            </a:r>
            <a:r>
              <a:rPr lang="en-US" sz="22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folHlink"/>
                </a:solidFill>
                <a:latin typeface="Arial" charset="0"/>
              </a:rPr>
              <a:t>kebutuhan</a:t>
            </a:r>
            <a:r>
              <a:rPr lang="en-US" sz="22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folHlink"/>
                </a:solidFill>
                <a:latin typeface="Arial" charset="0"/>
              </a:rPr>
              <a:t>dan</a:t>
            </a:r>
            <a:r>
              <a:rPr lang="en-US" sz="2200" dirty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en-US" sz="2200" dirty="0" err="1">
                <a:solidFill>
                  <a:schemeClr val="folHlink"/>
                </a:solidFill>
                <a:latin typeface="Arial" charset="0"/>
              </a:rPr>
              <a:t>perilaku</a:t>
            </a:r>
            <a:r>
              <a:rPr lang="en-US" sz="2200" dirty="0">
                <a:solidFill>
                  <a:schemeClr val="folHlink"/>
                </a:solidFill>
                <a:latin typeface="Arial" charset="0"/>
              </a:rPr>
              <a:t> customer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dalam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rangka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menciptakan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solidFill>
                  <a:schemeClr val="folHlink"/>
                </a:solidFill>
                <a:latin typeface="Arial" charset="0"/>
              </a:rPr>
              <a:t>hubungan</a:t>
            </a:r>
            <a:r>
              <a:rPr lang="en-US" sz="2200" dirty="0">
                <a:solidFill>
                  <a:schemeClr val="folHlink"/>
                </a:solidFill>
                <a:latin typeface="Arial" charset="0"/>
              </a:rPr>
              <a:t> yang </a:t>
            </a:r>
            <a:r>
              <a:rPr lang="en-US" sz="2200" dirty="0" err="1">
                <a:solidFill>
                  <a:schemeClr val="folHlink"/>
                </a:solidFill>
                <a:latin typeface="Arial" charset="0"/>
              </a:rPr>
              <a:t>lebih</a:t>
            </a:r>
            <a:r>
              <a:rPr lang="en-US" sz="22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folHlink"/>
                </a:solidFill>
                <a:latin typeface="Arial" charset="0"/>
              </a:rPr>
              <a:t>kuat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dengan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mereka</a:t>
            </a:r>
            <a:r>
              <a:rPr lang="en-US" sz="2200" dirty="0">
                <a:latin typeface="Arial" charset="0"/>
              </a:rPr>
              <a:t>.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Dapat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juga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dikatakan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sebagai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suatu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proses yang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secara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bersama-sama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akan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membawa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beraneka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ragam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informasi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tentang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customer, sales,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efektivitas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marketing,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responsivitas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&amp; trend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pasar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CRM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adalah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usaha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untuk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merubah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kebiasaan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perilaku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customer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memperkuat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ikatan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antara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customer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perusahaan</a:t>
            </a:r>
            <a:endParaRPr lang="en-US" sz="22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solidFill>
                  <a:schemeClr val="tx2"/>
                </a:solidFill>
                <a:latin typeface="Arial" charset="0"/>
              </a:rPr>
              <a:t>Yang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penting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dari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CRM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adalah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mendefinisikan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nilai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apa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yang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diberikan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kepada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customer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cara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untuk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charset="0"/>
              </a:rPr>
              <a:t>menyampaikannya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 (Newell, 2000)</a:t>
            </a:r>
          </a:p>
        </p:txBody>
      </p:sp>
    </p:spTree>
    <p:extLst>
      <p:ext uri="{BB962C8B-B14F-4D97-AF65-F5344CB8AC3E}">
        <p14:creationId xmlns:p14="http://schemas.microsoft.com/office/powerpoint/2010/main" val="6537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ahoma" pitchFamily="34" charset="0"/>
              </a:rPr>
              <a:t>Technology Support Based on Anthony’s Taxonomy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5750" y="2857500"/>
          <a:ext cx="8229600" cy="287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13027">
                <a:tc>
                  <a:txBody>
                    <a:bodyPr/>
                    <a:lstStyle/>
                    <a:p>
                      <a:endParaRPr lang="en-US" sz="3100" dirty="0"/>
                    </a:p>
                  </a:txBody>
                  <a:tcPr marT="79678" marB="7967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Interstate" pitchFamily="2" charset="0"/>
                        </a:rPr>
                        <a:t>Operational Control</a:t>
                      </a:r>
                    </a:p>
                  </a:txBody>
                  <a:tcPr marT="79678" marB="7967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Interstate" pitchFamily="2" charset="0"/>
                        </a:rPr>
                        <a:t>Managerial Control</a:t>
                      </a:r>
                    </a:p>
                  </a:txBody>
                  <a:tcPr marT="79678" marB="7967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Interstate" pitchFamily="2" charset="0"/>
                        </a:rPr>
                        <a:t>Strategic Planning</a:t>
                      </a:r>
                    </a:p>
                  </a:txBody>
                  <a:tcPr marT="79678" marB="7967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6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Technology Support Needed</a:t>
                      </a:r>
                    </a:p>
                  </a:txBody>
                  <a:tcPr marT="79678" marB="796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MIS, Management Science</a:t>
                      </a:r>
                    </a:p>
                  </a:txBody>
                  <a:tcPr marT="79678" marB="796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Management Science, DSS, ES, EIS, SCM, CRM, GSS, SCM</a:t>
                      </a:r>
                    </a:p>
                  </a:txBody>
                  <a:tcPr marT="79678" marB="7967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GSS, CRM, EIS, ES, neural networks, KMS</a:t>
                      </a:r>
                    </a:p>
                  </a:txBody>
                  <a:tcPr marT="79678" marB="79678" horzOverflow="overflow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5750" y="2143125"/>
          <a:ext cx="814387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</a:t>
                      </a:r>
                      <a:r>
                        <a:rPr lang="en-US" sz="2400" baseline="0" dirty="0" smtClean="0"/>
                        <a:t> of Control</a:t>
                      </a:r>
                      <a:endParaRPr lang="en-US" sz="2400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83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Pengaruh</a:t>
            </a:r>
            <a:r>
              <a:rPr lang="en-US" dirty="0" smtClean="0"/>
              <a:t> Internet</a:t>
            </a:r>
            <a:r>
              <a:rPr lang="id-ID" dirty="0" smtClean="0"/>
              <a:t> terkait CRM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Search engines mempermudah pelanggan mencari dan berinteraksi dengan pedagang online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Penjual online menawarkan pelanggan cara yang lebih mudah dalam mengorder produk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Internet mempermudah komunikasi dua arah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Akses 24 jam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Informasi terakhir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Kemudahan mencari produk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Dukungan online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Konten yang personal</a:t>
            </a:r>
          </a:p>
        </p:txBody>
      </p:sp>
    </p:spTree>
    <p:extLst>
      <p:ext uri="{BB962C8B-B14F-4D97-AF65-F5344CB8AC3E}">
        <p14:creationId xmlns:p14="http://schemas.microsoft.com/office/powerpoint/2010/main" val="1001134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1500" y="9906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Istilah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yang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Berhubungan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dengan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6700" y="1828800"/>
            <a:ext cx="861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 err="1">
                <a:latin typeface="Arial" charset="0"/>
              </a:rPr>
              <a:t>eCRM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Wingdings" pitchFamily="2" charset="2"/>
              </a:rPr>
              <a:t> </a:t>
            </a:r>
            <a:r>
              <a:rPr lang="en-US" sz="2200" dirty="0">
                <a:latin typeface="Arial" charset="0"/>
              </a:rPr>
              <a:t>CRM yang </a:t>
            </a:r>
            <a:r>
              <a:rPr lang="en-US" sz="2200" dirty="0" err="1">
                <a:latin typeface="Arial" charset="0"/>
              </a:rPr>
              <a:t>berbasis</a:t>
            </a:r>
            <a:r>
              <a:rPr lang="en-US" sz="2200" dirty="0">
                <a:latin typeface="Arial" charset="0"/>
              </a:rPr>
              <a:t> Web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latin typeface="Arial" charset="0"/>
              </a:rPr>
              <a:t>ECRM </a:t>
            </a:r>
            <a:r>
              <a:rPr lang="en-US" sz="2200" dirty="0">
                <a:latin typeface="Arial" charset="0"/>
                <a:sym typeface="Wingdings" pitchFamily="2" charset="2"/>
              </a:rPr>
              <a:t> program </a:t>
            </a:r>
            <a:r>
              <a:rPr lang="en-US" sz="2200" dirty="0">
                <a:latin typeface="Arial" charset="0"/>
              </a:rPr>
              <a:t>CRM yang </a:t>
            </a:r>
            <a:r>
              <a:rPr lang="en-US" sz="2200" dirty="0" err="1">
                <a:latin typeface="Arial" charset="0"/>
              </a:rPr>
              <a:t>memandang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pelanggan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dari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seluruh</a:t>
            </a:r>
            <a:r>
              <a:rPr lang="en-US" sz="2200" dirty="0">
                <a:latin typeface="Arial" charset="0"/>
              </a:rPr>
              <a:t> enterprise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latin typeface="Arial" charset="0"/>
              </a:rPr>
              <a:t>PRM   </a:t>
            </a:r>
            <a:r>
              <a:rPr lang="en-US" sz="2200" dirty="0">
                <a:latin typeface="Arial" charset="0"/>
                <a:sym typeface="Wingdings" pitchFamily="2" charset="2"/>
              </a:rPr>
              <a:t> </a:t>
            </a:r>
            <a:r>
              <a:rPr lang="en-US" sz="2200" dirty="0">
                <a:latin typeface="Arial" charset="0"/>
              </a:rPr>
              <a:t>Partner Relationship Management </a:t>
            </a:r>
            <a:r>
              <a:rPr lang="en-US" sz="2200" dirty="0" err="1">
                <a:latin typeface="Arial" charset="0"/>
              </a:rPr>
              <a:t>memungkinkan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perusahaan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mengelola</a:t>
            </a:r>
            <a:r>
              <a:rPr lang="en-US" sz="2200" dirty="0">
                <a:latin typeface="Arial" charset="0"/>
              </a:rPr>
              <a:t> partner </a:t>
            </a:r>
            <a:r>
              <a:rPr lang="en-US" sz="2200" dirty="0" err="1">
                <a:latin typeface="Arial" charset="0"/>
              </a:rPr>
              <a:t>aliansi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untuk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menyediakan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saluran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penjualan</a:t>
            </a:r>
            <a:r>
              <a:rPr lang="en-US" sz="2200" dirty="0">
                <a:latin typeface="Arial" charset="0"/>
              </a:rPr>
              <a:t> yang paling optimal </a:t>
            </a:r>
            <a:r>
              <a:rPr lang="en-US" sz="2200" dirty="0" err="1">
                <a:latin typeface="Arial" charset="0"/>
              </a:rPr>
              <a:t>kepada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pelanggan</a:t>
            </a:r>
            <a:r>
              <a:rPr lang="en-US" sz="2200" dirty="0">
                <a:latin typeface="Arial" charset="0"/>
              </a:rPr>
              <a:t> 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 err="1">
                <a:latin typeface="Arial" charset="0"/>
              </a:rPr>
              <a:t>cCRM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Wingdings" pitchFamily="2" charset="2"/>
              </a:rPr>
              <a:t> </a:t>
            </a:r>
            <a:r>
              <a:rPr lang="en-US" sz="2200" dirty="0">
                <a:latin typeface="Arial" charset="0"/>
              </a:rPr>
              <a:t>Collaborative CRM, </a:t>
            </a:r>
            <a:r>
              <a:rPr lang="en-US" sz="2200" dirty="0" err="1">
                <a:latin typeface="Arial" charset="0"/>
              </a:rPr>
              <a:t>situasi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dimana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pelanggan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dapat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berintaraksi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secara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langsung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dengan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organisasi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biasanya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melalui</a:t>
            </a:r>
            <a:r>
              <a:rPr lang="en-US" sz="2200" dirty="0">
                <a:latin typeface="Arial" charset="0"/>
              </a:rPr>
              <a:t> web (ex: Dell)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200" dirty="0">
                <a:latin typeface="Arial" charset="0"/>
              </a:rPr>
              <a:t>SRM  </a:t>
            </a:r>
            <a:r>
              <a:rPr lang="en-US" sz="2200" dirty="0">
                <a:latin typeface="Arial" charset="0"/>
                <a:sym typeface="Wingdings" pitchFamily="2" charset="2"/>
              </a:rPr>
              <a:t> Supplier Relationship Management,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mirip</a:t>
            </a:r>
            <a:r>
              <a:rPr lang="en-US" sz="2200" dirty="0">
                <a:latin typeface="Arial" charset="0"/>
                <a:sym typeface="Wingdings" pitchFamily="2" charset="2"/>
              </a:rPr>
              <a:t> PRM,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fokus</a:t>
            </a:r>
            <a:r>
              <a:rPr lang="en-US" sz="2200" dirty="0">
                <a:latin typeface="Arial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untuk</a:t>
            </a:r>
            <a:r>
              <a:rPr lang="en-US" sz="2200" dirty="0">
                <a:latin typeface="Arial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menyenangkan</a:t>
            </a:r>
            <a:r>
              <a:rPr lang="en-US" sz="2200" dirty="0">
                <a:latin typeface="Arial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pemasok</a:t>
            </a:r>
            <a:r>
              <a:rPr lang="en-US" sz="2200" dirty="0">
                <a:latin typeface="Arial" charset="0"/>
                <a:sym typeface="Wingdings" pitchFamily="2" charset="2"/>
              </a:rPr>
              <a:t>,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tapi</a:t>
            </a:r>
            <a:r>
              <a:rPr lang="en-US" sz="2200" dirty="0">
                <a:latin typeface="Arial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fokusnya</a:t>
            </a:r>
            <a:r>
              <a:rPr lang="en-US" sz="2200" dirty="0">
                <a:latin typeface="Arial" charset="0"/>
                <a:sym typeface="Wingdings" pitchFamily="2" charset="2"/>
              </a:rPr>
              <a:t> </a:t>
            </a:r>
            <a:r>
              <a:rPr lang="en-US" sz="2200" dirty="0" err="1">
                <a:latin typeface="Arial" charset="0"/>
                <a:sym typeface="Wingdings" pitchFamily="2" charset="2"/>
              </a:rPr>
              <a:t>pada</a:t>
            </a:r>
            <a:r>
              <a:rPr lang="en-US" sz="2200" dirty="0">
                <a:latin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sym typeface="Wingdings" pitchFamily="2" charset="2"/>
              </a:rPr>
              <a:t>pemasok</a:t>
            </a:r>
            <a:endParaRPr lang="en-U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 dirty="0">
                <a:latin typeface="Trebuchet MS" pitchFamily="34" charset="0"/>
              </a:rPr>
              <a:t>Area </a:t>
            </a:r>
            <a:r>
              <a:rPr lang="en-US" sz="3200" i="1" dirty="0" err="1">
                <a:latin typeface="Trebuchet MS" pitchFamily="34" charset="0"/>
              </a:rPr>
              <a:t>dari</a:t>
            </a:r>
            <a:r>
              <a:rPr lang="en-US" sz="3200" i="1" dirty="0">
                <a:latin typeface="Trebuchet MS" pitchFamily="34" charset="0"/>
              </a:rPr>
              <a:t> </a:t>
            </a:r>
            <a:r>
              <a:rPr lang="en-US" sz="3200" i="1" dirty="0" err="1">
                <a:latin typeface="Trebuchet MS" pitchFamily="34" charset="0"/>
              </a:rPr>
              <a:t>Aktivitas</a:t>
            </a:r>
            <a:r>
              <a:rPr lang="en-US" sz="3200" i="1" dirty="0">
                <a:latin typeface="Trebuchet MS" pitchFamily="34" charset="0"/>
              </a:rPr>
              <a:t> CRM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62000" y="4267200"/>
            <a:ext cx="7239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latin typeface="Arial" charset="0"/>
              </a:rPr>
              <a:t>Sales Force Automation (SFA)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latin typeface="Arial" charset="0"/>
              </a:rPr>
              <a:t>Customer Service and Support (CSS)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latin typeface="Arial" charset="0"/>
              </a:rPr>
              <a:t>Help Desk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latin typeface="Arial" charset="0"/>
              </a:rPr>
              <a:t>Field Service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latin typeface="Arial" charset="0"/>
              </a:rPr>
              <a:t>Marketing Automation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 smtClean="0">
                <a:latin typeface="Arial" charset="0"/>
                <a:sym typeface="Wingdings" pitchFamily="2" charset="2"/>
              </a:rPr>
              <a:t>mCRM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  <a:sym typeface="Wingdings" pitchFamily="2" charset="2"/>
              </a:rPr>
              <a:t> Mobile CRM,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penyediaan</a:t>
            </a:r>
            <a:r>
              <a:rPr lang="en-US" sz="2400" dirty="0">
                <a:latin typeface="Arial" charset="0"/>
                <a:sym typeface="Wingdings" pitchFamily="2" charset="2"/>
              </a:rPr>
              <a:t> data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kepada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konsumen</a:t>
            </a:r>
            <a:r>
              <a:rPr lang="en-US" sz="2400" dirty="0">
                <a:latin typeface="Arial" charset="0"/>
                <a:sym typeface="Wingdings" pitchFamily="2" charset="2"/>
              </a:rPr>
              <a:t>,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pemasok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dan</a:t>
            </a:r>
            <a:r>
              <a:rPr lang="en-US" sz="2400" dirty="0">
                <a:latin typeface="Arial" charset="0"/>
                <a:sym typeface="Wingdings" pitchFamily="2" charset="2"/>
              </a:rPr>
              <a:t> partner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melalui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teknologi</a:t>
            </a:r>
            <a:r>
              <a:rPr lang="en-US" sz="2400" dirty="0">
                <a:latin typeface="Arial" charset="0"/>
                <a:sym typeface="Wingdings" pitchFamily="2" charset="2"/>
              </a:rPr>
              <a:t> wireless</a:t>
            </a:r>
          </a:p>
          <a:p>
            <a:pPr eaLnBrk="1" hangingPunct="1">
              <a:spcAft>
                <a:spcPct val="25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  <a:sym typeface="Wingdings" pitchFamily="2" charset="2"/>
              </a:rPr>
              <a:t>xCRM</a:t>
            </a:r>
            <a:r>
              <a:rPr lang="en-US" sz="2400" dirty="0">
                <a:latin typeface="Arial" charset="0"/>
                <a:sym typeface="Wingdings" pitchFamily="2" charset="2"/>
              </a:rPr>
              <a:t> 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dan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banyak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lagi</a:t>
            </a: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jenis-jenis</a:t>
            </a:r>
            <a:r>
              <a:rPr lang="en-US" sz="2400" dirty="0">
                <a:latin typeface="Arial" charset="0"/>
                <a:sym typeface="Wingdings" pitchFamily="2" charset="2"/>
              </a:rPr>
              <a:t> CRM </a:t>
            </a:r>
            <a:r>
              <a:rPr lang="en-US" sz="2400" dirty="0" err="1">
                <a:latin typeface="Arial" charset="0"/>
                <a:sym typeface="Wingdings" pitchFamily="2" charset="2"/>
              </a:rPr>
              <a:t>lainnya</a:t>
            </a:r>
            <a:r>
              <a:rPr lang="en-US" sz="2400" dirty="0">
                <a:latin typeface="Arial" charset="0"/>
                <a:sym typeface="Wingdings" pitchFamily="2" charset="2"/>
              </a:rPr>
              <a:t>!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1561" y="9144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Istilah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yang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Berhubungan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dengan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</a:t>
            </a:r>
          </a:p>
        </p:txBody>
      </p:sp>
    </p:spTree>
    <p:extLst>
      <p:ext uri="{BB962C8B-B14F-4D97-AF65-F5344CB8AC3E}">
        <p14:creationId xmlns:p14="http://schemas.microsoft.com/office/powerpoint/2010/main" val="21789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Business Intelligence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vs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</a:t>
            </a:r>
          </a:p>
        </p:txBody>
      </p:sp>
      <p:graphicFrame>
        <p:nvGraphicFramePr>
          <p:cNvPr id="512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65525"/>
              </p:ext>
            </p:extLst>
          </p:nvPr>
        </p:nvGraphicFramePr>
        <p:xfrm>
          <a:off x="533400" y="1676400"/>
          <a:ext cx="8001000" cy="3965496"/>
        </p:xfrm>
        <a:graphic>
          <a:graphicData uri="http://schemas.openxmlformats.org/drawingml/2006/table">
            <a:tbl>
              <a:tblPr/>
              <a:tblGrid>
                <a:gridCol w="2461846"/>
                <a:gridCol w="3429000"/>
                <a:gridCol w="2110154"/>
              </a:tblGrid>
              <a:tr h="381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Business Intelligence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Rasionalisasi CRM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</a:tr>
              <a:tr h="1981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Menampilkan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nama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alamat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pelanggan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perusahaan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Menampilkan kontrak perusahaan yang paling baru pada PDA, bersama alamat mitra usaha-mitra usaha yang ada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Tenaga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marketing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menjadi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lebih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perhatian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tentang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isu-isu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atau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isu-isu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sedang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berkembang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sebelum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bertemu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pelanggan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Setiap minggunya menampilkan pengunjung yang datang ke video rental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Setelah 6 bulan, selama  sebulan mengirimkan langsung e-mail kepada pengunjung video rental, agar mau menyewa film-film baru yang telah tersedia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Mengubah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pengunjung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tetap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menjadi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penyewa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tetap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670719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Business Intelligence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vs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</a:t>
            </a:r>
          </a:p>
        </p:txBody>
      </p:sp>
      <p:graphicFrame>
        <p:nvGraphicFramePr>
          <p:cNvPr id="532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86711"/>
              </p:ext>
            </p:extLst>
          </p:nvPr>
        </p:nvGraphicFramePr>
        <p:xfrm>
          <a:off x="669234" y="1447800"/>
          <a:ext cx="7788965" cy="4495800"/>
        </p:xfrm>
        <a:graphic>
          <a:graphicData uri="http://schemas.openxmlformats.org/drawingml/2006/table">
            <a:tbl>
              <a:tblPr/>
              <a:tblGrid>
                <a:gridCol w="2396605"/>
                <a:gridCol w="3509314"/>
                <a:gridCol w="1883046"/>
              </a:tblGrid>
              <a:tr h="579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Business Intelligence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Rasionalisasi CRM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</a:tr>
              <a:tr h="170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Menampilkan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daftar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pelanggan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telah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memberikan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komplain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dalam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terakhir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Menghubungi seluruh pelanggan potensial tinggi yang memberikan komplain, dalam rangka membangkitkan semangat agar ‘tetap memiliki’ melalui penggunaan fitur-fitur produk CRM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Fokus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memelihara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pelanggan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potensial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Menganalisis 5 suplier perusahaan yang paling populer, dengan cara membandingkan harga-harga vendor yang telah disetujui dengan harga-harga dari suplier potensial lainnya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Identifikasi 5 besar suplier perusahaan dan menguji coba automated Web request-for-quote (RFQ) system pada jumlah yang terbatas untuk meyempurnaan/pengembangan harga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Meningkatkan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kemungkinan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penyempurnaan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harga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komoditi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810701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Business Intelligence </a:t>
            </a:r>
            <a:r>
              <a:rPr lang="en-US" sz="3200" b="1" i="1" dirty="0" err="1">
                <a:solidFill>
                  <a:srgbClr val="FF0000"/>
                </a:solidFill>
                <a:latin typeface="Trebuchet MS" pitchFamily="34" charset="0"/>
              </a:rPr>
              <a:t>vs</a:t>
            </a:r>
            <a:r>
              <a:rPr lang="en-US" sz="3200" b="1" i="1" dirty="0">
                <a:solidFill>
                  <a:srgbClr val="FF0000"/>
                </a:solidFill>
                <a:latin typeface="Trebuchet MS" pitchFamily="34" charset="0"/>
              </a:rPr>
              <a:t> CRM</a:t>
            </a:r>
          </a:p>
        </p:txBody>
      </p:sp>
      <p:graphicFrame>
        <p:nvGraphicFramePr>
          <p:cNvPr id="5430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02487"/>
              </p:ext>
            </p:extLst>
          </p:nvPr>
        </p:nvGraphicFramePr>
        <p:xfrm>
          <a:off x="685800" y="1676400"/>
          <a:ext cx="7620000" cy="2962275"/>
        </p:xfrm>
        <a:graphic>
          <a:graphicData uri="http://schemas.openxmlformats.org/drawingml/2006/table">
            <a:tbl>
              <a:tblPr/>
              <a:tblGrid>
                <a:gridCol w="2344615"/>
                <a:gridCol w="3433187"/>
                <a:gridCol w="1842198"/>
              </a:tblGrid>
              <a:tr h="57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Business Intelligence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Rasionalisasi CRM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CD"/>
                    </a:solidFill>
                  </a:tcPr>
                </a:tc>
              </a:tr>
              <a:tr h="2383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Mendaftar alamat e-mail pelanggan yang membuang kartu belanja ketika terakhir kali mengunjungi web perusahaan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Memberikan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discount $5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secara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online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kepada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pelanggan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potensial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jika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mereka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bersedia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mengisi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formulir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menjelaskan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mengapa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mereka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membuang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kartu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belanjanya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Memberikan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discount 10%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pengunjung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tidak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dikenal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jika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mereka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melengkapi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formulir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Memberikan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imbalan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kepada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pelanggan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menguntungkan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memperoleh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data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perilaku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konsumen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sangat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bernilai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1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15375" cy="48561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latin typeface="Franklin Gothic Heavy" pitchFamily="34" charset="0"/>
              </a:rPr>
              <a:t>Klasifikasi</a:t>
            </a:r>
            <a:r>
              <a:rPr lang="en-US" sz="2400" b="1" dirty="0" smtClean="0">
                <a:latin typeface="Franklin Gothic Heavy" pitchFamily="34" charset="0"/>
              </a:rPr>
              <a:t> </a:t>
            </a:r>
            <a:r>
              <a:rPr lang="en-US" sz="2400" b="1" dirty="0" err="1" smtClean="0">
                <a:latin typeface="Franklin Gothic Heavy" pitchFamily="34" charset="0"/>
              </a:rPr>
              <a:t>peran</a:t>
            </a:r>
            <a:r>
              <a:rPr lang="en-US" sz="2400" b="1" dirty="0" smtClean="0">
                <a:latin typeface="Franklin Gothic Heavy" pitchFamily="34" charset="0"/>
              </a:rPr>
              <a:t> </a:t>
            </a:r>
            <a:r>
              <a:rPr lang="en-US" sz="2400" b="1" dirty="0" err="1" smtClean="0">
                <a:latin typeface="Franklin Gothic Heavy" pitchFamily="34" charset="0"/>
              </a:rPr>
              <a:t>manajemen</a:t>
            </a:r>
            <a:r>
              <a:rPr lang="en-US" sz="2400" b="1" dirty="0" smtClean="0">
                <a:latin typeface="Franklin Gothic Heavy" pitchFamily="34" charset="0"/>
              </a:rPr>
              <a:t> </a:t>
            </a:r>
            <a:r>
              <a:rPr lang="en-US" sz="2400" b="1" dirty="0" err="1" smtClean="0">
                <a:latin typeface="Franklin Gothic Heavy" pitchFamily="34" charset="0"/>
              </a:rPr>
              <a:t>puncak</a:t>
            </a:r>
            <a:r>
              <a:rPr lang="en-US" sz="2400" b="1" dirty="0" smtClean="0">
                <a:latin typeface="Franklin Gothic Heavy" pitchFamily="34" charset="0"/>
              </a:rPr>
              <a:t> </a:t>
            </a:r>
            <a:r>
              <a:rPr lang="en-US" sz="2400" b="1" dirty="0" err="1" smtClean="0">
                <a:latin typeface="Franklin Gothic Heavy" pitchFamily="34" charset="0"/>
              </a:rPr>
              <a:t>dalam</a:t>
            </a:r>
            <a:r>
              <a:rPr lang="en-US" sz="2400" b="1" dirty="0" smtClean="0">
                <a:latin typeface="Franklin Gothic Heavy" pitchFamily="34" charset="0"/>
              </a:rPr>
              <a:t> </a:t>
            </a:r>
            <a:r>
              <a:rPr lang="en-US" sz="2400" b="1" dirty="0" err="1" smtClean="0">
                <a:latin typeface="Franklin Gothic Heavy" pitchFamily="34" charset="0"/>
              </a:rPr>
              <a:t>organisasi</a:t>
            </a:r>
            <a:r>
              <a:rPr lang="en-US" sz="2400" b="1" dirty="0" smtClean="0">
                <a:latin typeface="Franklin Gothic Heavy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    * Interpersonal                           * Decisional                      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Figurehead                                  -  </a:t>
            </a:r>
            <a:r>
              <a:rPr lang="en-US" sz="2400" dirty="0" err="1" smtClean="0"/>
              <a:t>Enterpreneur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Leader                                          -  </a:t>
            </a:r>
            <a:r>
              <a:rPr lang="en-US" sz="2400" dirty="0" err="1" smtClean="0"/>
              <a:t>Distrurban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Liaison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Informational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Monitor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Disseminator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Spokesperson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err="1" smtClean="0">
                <a:latin typeface="Comic Sans MS" pitchFamily="66" charset="0"/>
              </a:rPr>
              <a:t>Memerlukan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informasi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cepat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efektif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efisien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kapan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id-ID" sz="2400" b="1" dirty="0" smtClean="0">
                <a:latin typeface="Comic Sans MS" pitchFamily="66" charset="0"/>
              </a:rPr>
              <a:t>saja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dimana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saja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diperlukan</a:t>
            </a:r>
            <a:endParaRPr lang="en-US" sz="2400" b="1" dirty="0" smtClean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" y="579566"/>
            <a:ext cx="8334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</a:rPr>
              <a:t>Mintzberg’s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</a:rPr>
              <a:t> 10 Management Roles</a:t>
            </a:r>
          </a:p>
        </p:txBody>
      </p:sp>
    </p:spTree>
    <p:extLst>
      <p:ext uri="{BB962C8B-B14F-4D97-AF65-F5344CB8AC3E}">
        <p14:creationId xmlns:p14="http://schemas.microsoft.com/office/powerpoint/2010/main" val="6242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5405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latin typeface="Tahoma" pitchFamily="34" charset="0"/>
              </a:rPr>
              <a:t>Kerangka</a:t>
            </a:r>
            <a:r>
              <a:rPr lang="en-US" sz="3600" b="1" dirty="0" smtClean="0">
                <a:latin typeface="Tahoma" pitchFamily="34" charset="0"/>
              </a:rPr>
              <a:t> Decision Support </a:t>
            </a:r>
            <a:endParaRPr lang="en-US" sz="36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907812"/>
              </p:ext>
            </p:extLst>
          </p:nvPr>
        </p:nvGraphicFramePr>
        <p:xfrm>
          <a:off x="381000" y="1447800"/>
          <a:ext cx="8286751" cy="474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6"/>
                <a:gridCol w="2143149"/>
                <a:gridCol w="2071688"/>
                <a:gridCol w="2071688"/>
              </a:tblGrid>
              <a:tr h="722775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 T</a:t>
                      </a:r>
                      <a:r>
                        <a:rPr lang="en-US" sz="2100" baseline="0" dirty="0" smtClean="0"/>
                        <a:t>  y p e          O f</a:t>
                      </a:r>
                      <a:endParaRPr lang="en-US" sz="2100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 C o n t r o l </a:t>
                      </a:r>
                      <a:endParaRPr lang="en-US" sz="2100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T="54091" marB="54091"/>
                </a:tc>
              </a:tr>
              <a:tr h="722775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Type of decision</a:t>
                      </a:r>
                      <a:endParaRPr lang="en-US" sz="2100" b="1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Operational Control</a:t>
                      </a:r>
                      <a:endParaRPr lang="en-US" sz="2100" b="1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Managerial Control</a:t>
                      </a:r>
                      <a:endParaRPr lang="en-US" sz="2100" b="1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Strategic</a:t>
                      </a:r>
                      <a:r>
                        <a:rPr lang="en-US" sz="2100" b="1" baseline="0" dirty="0" smtClean="0"/>
                        <a:t> Planning</a:t>
                      </a:r>
                      <a:endParaRPr lang="en-US" sz="2100" b="1" dirty="0"/>
                    </a:p>
                  </a:txBody>
                  <a:tcPr marT="54091" marB="54091"/>
                </a:tc>
              </a:tr>
              <a:tr h="1247529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Structured </a:t>
                      </a:r>
                      <a:r>
                        <a:rPr lang="en-US" sz="2100" b="1" dirty="0" err="1" smtClean="0"/>
                        <a:t>Programme</a:t>
                      </a:r>
                      <a:endParaRPr lang="en-US" sz="2100" b="1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Accounts receivable, accounts payable, order entry</a:t>
                      </a:r>
                    </a:p>
                    <a:p>
                      <a:endParaRPr lang="en-US" sz="1700" b="1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Budget analysis, short-term forecasting, personnel reports</a:t>
                      </a:r>
                    </a:p>
                    <a:p>
                      <a:endParaRPr lang="en-US" sz="2100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Investments, warehouse locations, distribution centers</a:t>
                      </a:r>
                    </a:p>
                  </a:txBody>
                  <a:tcPr marT="54091" marB="54091"/>
                </a:tc>
              </a:tr>
              <a:tr h="1057576">
                <a:tc>
                  <a:txBody>
                    <a:bodyPr/>
                    <a:lstStyle/>
                    <a:p>
                      <a:r>
                        <a:rPr lang="en-US" sz="2100" b="1" dirty="0" err="1" smtClean="0"/>
                        <a:t>Semistructured</a:t>
                      </a:r>
                      <a:endParaRPr lang="en-US" sz="2100" b="1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Production scheduling, inventory control</a:t>
                      </a:r>
                    </a:p>
                  </a:txBody>
                  <a:tcPr marT="54091" marB="540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Credit evaluation, budget preparation, project scheduling, rewards systems</a:t>
                      </a:r>
                    </a:p>
                  </a:txBody>
                  <a:tcPr marT="54091" marB="540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Mergers and acquisitions, new product planning, compensation, QA, HR policy planning</a:t>
                      </a:r>
                    </a:p>
                  </a:txBody>
                  <a:tcPr marT="54091" marB="54091" horzOverflow="overflow"/>
                </a:tc>
              </a:tr>
              <a:tr h="818170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Unstructured</a:t>
                      </a:r>
                      <a:endParaRPr lang="en-US" sz="2100" b="1" dirty="0"/>
                    </a:p>
                  </a:txBody>
                  <a:tcPr marT="54091" marB="54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Buying software, approving loans, help desk</a:t>
                      </a:r>
                    </a:p>
                  </a:txBody>
                  <a:tcPr marT="54091" marB="540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Negotiations, recruitment, hardware purchasing</a:t>
                      </a:r>
                    </a:p>
                  </a:txBody>
                  <a:tcPr marT="54091" marB="5409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nterstate" pitchFamily="2" charset="0"/>
                        </a:rPr>
                        <a:t>R&amp;D planning, technology development, social responsibility plans</a:t>
                      </a:r>
                    </a:p>
                  </a:txBody>
                  <a:tcPr marT="54091" marB="5409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44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FIG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428625"/>
            <a:ext cx="9001125" cy="6143625"/>
          </a:xfrm>
          <a:noFill/>
        </p:spPr>
      </p:pic>
    </p:spTree>
    <p:extLst>
      <p:ext uri="{BB962C8B-B14F-4D97-AF65-F5344CB8AC3E}">
        <p14:creationId xmlns:p14="http://schemas.microsoft.com/office/powerpoint/2010/main" val="355197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17626" y="1828800"/>
            <a:ext cx="8929687" cy="4510088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rgbClr val="0000CC"/>
                </a:solidFill>
              </a:rPr>
              <a:t>Untuk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memproleh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keunggulan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dan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mempertahankan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usaha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menerapkan</a:t>
            </a:r>
            <a:r>
              <a:rPr lang="en-US" sz="2800" b="1" dirty="0" smtClean="0">
                <a:solidFill>
                  <a:srgbClr val="0000CC"/>
                </a:solidFill>
              </a:rPr>
              <a:t> / </a:t>
            </a:r>
            <a:r>
              <a:rPr lang="en-US" sz="2800" b="1" dirty="0" err="1" smtClean="0">
                <a:solidFill>
                  <a:srgbClr val="0000CC"/>
                </a:solidFill>
              </a:rPr>
              <a:t>mengaplikasikan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/>
              <a:t>:</a:t>
            </a:r>
          </a:p>
          <a:p>
            <a:pPr lvl="1" eaLnBrk="1" hangingPunct="1"/>
            <a:r>
              <a:rPr lang="en-US" b="1" dirty="0" smtClean="0"/>
              <a:t>Data Warehouse</a:t>
            </a:r>
          </a:p>
          <a:p>
            <a:pPr lvl="1" eaLnBrk="1" hangingPunct="1"/>
            <a:r>
              <a:rPr lang="en-US" b="1" dirty="0" smtClean="0"/>
              <a:t>Data Mining</a:t>
            </a:r>
          </a:p>
          <a:p>
            <a:pPr lvl="1" eaLnBrk="1" hangingPunct="1"/>
            <a:r>
              <a:rPr lang="en-US" b="1" dirty="0" smtClean="0"/>
              <a:t>Business Intelligence</a:t>
            </a:r>
          </a:p>
          <a:p>
            <a:pPr lvl="1" eaLnBrk="1" hangingPunct="1"/>
            <a:r>
              <a:rPr lang="en-US" b="1" dirty="0" smtClean="0"/>
              <a:t>Transaction Processing System</a:t>
            </a:r>
          </a:p>
          <a:p>
            <a:pPr lvl="1" eaLnBrk="1" hangingPunct="1"/>
            <a:r>
              <a:rPr lang="en-US" b="1" dirty="0" smtClean="0"/>
              <a:t>Customer Relationship Management</a:t>
            </a:r>
          </a:p>
          <a:p>
            <a:pPr lvl="1" eaLnBrk="1" hangingPunct="1"/>
            <a:r>
              <a:rPr lang="en-US" b="1" dirty="0" smtClean="0"/>
              <a:t>Decision Support System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3400" y="6858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3600" b="1" dirty="0" err="1">
                <a:solidFill>
                  <a:srgbClr val="FF0000"/>
                </a:solidFill>
              </a:rPr>
              <a:t>Gebrakan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Besar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Harrah</a:t>
            </a:r>
            <a:r>
              <a:rPr lang="id-ID" sz="3600" b="1" dirty="0" smtClean="0">
                <a:solidFill>
                  <a:srgbClr val="FF0000"/>
                </a:solidFill>
              </a:rPr>
              <a:t> Company </a:t>
            </a:r>
            <a:r>
              <a:rPr lang="id-ID" sz="2400" b="1" dirty="0" smtClean="0">
                <a:solidFill>
                  <a:srgbClr val="FF0000"/>
                </a:solidFill>
              </a:rPr>
              <a:t>”C</a:t>
            </a:r>
            <a:r>
              <a:rPr lang="en-US" sz="2400" b="1" dirty="0" err="1" smtClean="0">
                <a:solidFill>
                  <a:srgbClr val="FF0000"/>
                </a:solidFill>
              </a:rPr>
              <a:t>ustomer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Relationship </a:t>
            </a:r>
            <a:r>
              <a:rPr lang="en-US" sz="2400" b="1" dirty="0" smtClean="0">
                <a:solidFill>
                  <a:srgbClr val="FF0000"/>
                </a:solidFill>
              </a:rPr>
              <a:t>Management</a:t>
            </a:r>
            <a:r>
              <a:rPr lang="id-ID" sz="2400" b="1" dirty="0" smtClean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7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3421</Words>
  <Application>Microsoft Office PowerPoint</Application>
  <PresentationFormat>On-screen Show (4:3)</PresentationFormat>
  <Paragraphs>438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DASAR SISTEM INFORMASI</vt:lpstr>
      <vt:lpstr>PowerPoint Presentation</vt:lpstr>
      <vt:lpstr>Learning  Outcomes</vt:lpstr>
      <vt:lpstr>Decision making : Management Support Systems Tools</vt:lpstr>
      <vt:lpstr>Technologies for Decision-Making Processes</vt:lpstr>
      <vt:lpstr>Technology Support Based on Anthony’s Taxonomy</vt:lpstr>
      <vt:lpstr>Kerangka Decision Support </vt:lpstr>
      <vt:lpstr>PowerPoint Presentation</vt:lpstr>
      <vt:lpstr>PowerPoint Presentation</vt:lpstr>
      <vt:lpstr>PowerPoint Presentation</vt:lpstr>
      <vt:lpstr>PowerPoint Presentation</vt:lpstr>
      <vt:lpstr>TUJUAN CRM</vt:lpstr>
      <vt:lpstr>PowerPoint Presentation</vt:lpstr>
      <vt:lpstr>Kajian CRM</vt:lpstr>
      <vt:lpstr>PowerPoint Presentation</vt:lpstr>
      <vt:lpstr>Implementasi CRM</vt:lpstr>
      <vt:lpstr>Implementasi CRM Setidaknya Memiliki Elemen-Elemen(1)</vt:lpstr>
      <vt:lpstr>Implementasi CRM Setidaknya Memiliki Elemen-Elemen(2)</vt:lpstr>
      <vt:lpstr>Implementasi CRM Setidaknya Memiliki Elemen-Elemen(3)</vt:lpstr>
      <vt:lpstr>Implementasi CRM Setidaknya Memiliki Elemen-Elemen(4)</vt:lpstr>
      <vt:lpstr>PowerPoint Presentation</vt:lpstr>
      <vt:lpstr>PowerPoint Presentation</vt:lpstr>
      <vt:lpstr>PowerPoint Presentation</vt:lpstr>
      <vt:lpstr>CRM Strategies Bagaimana Cara Membuat CRM Berhasil? </vt:lpstr>
      <vt:lpstr>CRM Strategies Bagaimana Cara Membuat CRM Berhasil? </vt:lpstr>
      <vt:lpstr>CRM Strategies Kendala Muncul Setelah Penerapan CRM</vt:lpstr>
      <vt:lpstr>Rantai Nilai CRM</vt:lpstr>
      <vt:lpstr>Pendukung Rantai Nilai CRM</vt:lpstr>
      <vt:lpstr>Pimpinan dan Budaya</vt:lpstr>
      <vt:lpstr>Budaya Organisasi</vt:lpstr>
      <vt:lpstr>Budaya Organisasi</vt:lpstr>
      <vt:lpstr>Data dan Teknologi Informasi</vt:lpstr>
      <vt:lpstr>SDM (Kinerja Strategi CRM)</vt:lpstr>
      <vt:lpstr>Proses Proses CRM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Prinsip Dasar CRM(1)</vt:lpstr>
      <vt:lpstr>Prinsip Dasar CRM(2)</vt:lpstr>
      <vt:lpstr>Manfaat CRM(1)</vt:lpstr>
      <vt:lpstr>Manfaat CRM(2)</vt:lpstr>
      <vt:lpstr>Manfaat CRM(3)</vt:lpstr>
      <vt:lpstr>PowerPoint Presentation</vt:lpstr>
      <vt:lpstr>Tahapan Utama Rantai Nilai CRM</vt:lpstr>
      <vt:lpstr>Tahapan Utama Rantai Nilai CRM</vt:lpstr>
      <vt:lpstr>Tahapan Utama Rantai Nilai CRM</vt:lpstr>
      <vt:lpstr>Tahapan Utama Rantai Nilai CRM</vt:lpstr>
      <vt:lpstr>Model Customer centric culture</vt:lpstr>
      <vt:lpstr>Babak Baru dalam  Kesetiaan Pelanggan</vt:lpstr>
      <vt:lpstr>Era Tradisional</vt:lpstr>
      <vt:lpstr>Era Baru</vt:lpstr>
      <vt:lpstr>Kasus: Industri Otomotif</vt:lpstr>
      <vt:lpstr>Fokus pada pelanggan</vt:lpstr>
      <vt:lpstr>PowerPoint Presentation</vt:lpstr>
      <vt:lpstr>PowerPoint Presentation</vt:lpstr>
      <vt:lpstr>Pengaruh Internet terkait CRM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286</cp:revision>
  <dcterms:created xsi:type="dcterms:W3CDTF">2010-08-24T06:47:44Z</dcterms:created>
  <dcterms:modified xsi:type="dcterms:W3CDTF">2017-10-22T04:40:20Z</dcterms:modified>
</cp:coreProperties>
</file>