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15"/>
  </p:handoutMasterIdLst>
  <p:sldIdLst>
    <p:sldId id="256" r:id="rId2"/>
    <p:sldId id="265" r:id="rId3"/>
    <p:sldId id="267" r:id="rId4"/>
    <p:sldId id="268" r:id="rId5"/>
    <p:sldId id="259" r:id="rId6"/>
    <p:sldId id="269" r:id="rId7"/>
    <p:sldId id="260" r:id="rId8"/>
    <p:sldId id="261" r:id="rId9"/>
    <p:sldId id="270" r:id="rId10"/>
    <p:sldId id="262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61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uchdie.wordpress.com/" TargetMode="External"/><Relationship Id="rId2" Type="http://schemas.openxmlformats.org/officeDocument/2006/relationships/hyperlink" Target="http://metlitbisnis.wordpre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smtClean="0"/>
              <a:t> -UEU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53000" y="35052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Kedua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Pengamatan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Ilmiah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890587"/>
          </a:xfrm>
        </p:spPr>
        <p:txBody>
          <a:bodyPr/>
          <a:lstStyle/>
          <a:p>
            <a:r>
              <a:rPr lang="en-US" sz="4000"/>
              <a:t>Teknologi Komputer </a:t>
            </a:r>
            <a:br>
              <a:rPr lang="en-US" sz="4000"/>
            </a:br>
            <a:r>
              <a:rPr lang="en-US" sz="4000"/>
              <a:t>dan Penelitian Bisnis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43063"/>
            <a:ext cx="8180388" cy="3995737"/>
          </a:xfrm>
        </p:spPr>
        <p:txBody>
          <a:bodyPr/>
          <a:lstStyle/>
          <a:p>
            <a:r>
              <a:rPr lang="en-US"/>
              <a:t>Kebutuhan Informasi dalam Kegiatan Bisnis</a:t>
            </a:r>
          </a:p>
          <a:p>
            <a:r>
              <a:rPr lang="en-US"/>
              <a:t>Teknologi Komputer dan Bisnis</a:t>
            </a:r>
          </a:p>
          <a:p>
            <a:r>
              <a:rPr lang="en-US"/>
              <a:t>Keunggulan Komputer</a:t>
            </a:r>
          </a:p>
          <a:p>
            <a:r>
              <a:rPr lang="en-US"/>
              <a:t>Aplikasi PC Menggunakan Software</a:t>
            </a:r>
          </a:p>
          <a:p>
            <a:pPr lvl="1"/>
            <a:r>
              <a:rPr lang="en-US"/>
              <a:t>Groupware/Neural Network/CAM-CAD/ERP/Data Analytic Software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Perkembangan Aplikasi Bisnis pada Personal Computer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Internet dan Intranet/Browsers/WebSites/ Electronic Mail (e-mail)</a:t>
            </a:r>
          </a:p>
          <a:p>
            <a:pPr>
              <a:lnSpc>
                <a:spcPct val="90000"/>
              </a:lnSpc>
            </a:pPr>
            <a:r>
              <a:rPr lang="en-US"/>
              <a:t>Interactive Voice Tech, CD-ROM, Relational Databases &amp; Electronic Scanning</a:t>
            </a:r>
          </a:p>
          <a:p>
            <a:pPr>
              <a:lnSpc>
                <a:spcPct val="90000"/>
              </a:lnSpc>
            </a:pPr>
            <a:r>
              <a:rPr lang="en-US"/>
              <a:t>Digital whiteboard/Group Videoconferencing/ Virtual reality/Linkage of PCs to Electronic Devices/Hand Hel Computers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52400"/>
            <a:ext cx="7364412" cy="1066800"/>
          </a:xfrm>
        </p:spPr>
        <p:txBody>
          <a:bodyPr/>
          <a:lstStyle/>
          <a:p>
            <a:r>
              <a:rPr lang="en-US" sz="4000"/>
              <a:t>Peran Sistem Informasi dalam Keputusan Manajerial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3688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Warehousing, Data Mining and Decision Support</a:t>
            </a:r>
          </a:p>
          <a:p>
            <a:pPr>
              <a:lnSpc>
                <a:spcPct val="90000"/>
              </a:lnSpc>
            </a:pPr>
            <a:r>
              <a:rPr lang="en-US"/>
              <a:t>Sistem Informasi Manajemen</a:t>
            </a:r>
          </a:p>
          <a:p>
            <a:pPr lvl="1">
              <a:lnSpc>
                <a:spcPct val="90000"/>
              </a:lnSpc>
            </a:pPr>
            <a:r>
              <a:rPr lang="en-US"/>
              <a:t>Decision Support System/Executive Information System/Expert System</a:t>
            </a:r>
          </a:p>
          <a:p>
            <a:pPr>
              <a:lnSpc>
                <a:spcPct val="90000"/>
              </a:lnSpc>
            </a:pPr>
            <a:r>
              <a:rPr lang="en-US"/>
              <a:t>Masa Depan Teknologi Komputer</a:t>
            </a:r>
          </a:p>
          <a:p>
            <a:pPr>
              <a:lnSpc>
                <a:spcPct val="90000"/>
              </a:lnSpc>
            </a:pPr>
            <a:r>
              <a:rPr lang="en-US"/>
              <a:t>Implikasi Manajerial dari Kemajuan Teknologi</a:t>
            </a:r>
          </a:p>
          <a:p>
            <a:pPr>
              <a:lnSpc>
                <a:spcPct val="90000"/>
              </a:lnSpc>
            </a:pPr>
            <a:r>
              <a:rPr lang="en-US"/>
              <a:t>Etika dalam Menangani Teknologi Informasi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Web-Blog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http://metlitbisnis.wordpress.com/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Boleh mampir di blog :</a:t>
            </a:r>
          </a:p>
          <a:p>
            <a:pPr lvl="1"/>
            <a:r>
              <a:rPr lang="en-US">
                <a:hlinkClick r:id="rId3"/>
              </a:rPr>
              <a:t>http://muchdie.wordpress.com/</a:t>
            </a: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3850"/>
            <a:ext cx="8448675" cy="4425950"/>
          </a:xfrm>
        </p:spPr>
        <p:txBody>
          <a:bodyPr/>
          <a:lstStyle/>
          <a:p>
            <a:r>
              <a:rPr lang="en-US" i="1" dirty="0" smtClean="0"/>
              <a:t>The Hallmarks of Science</a:t>
            </a:r>
          </a:p>
          <a:p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i="1" dirty="0" smtClean="0"/>
              <a:t>Building Block of Science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Hypothetico</a:t>
            </a:r>
            <a:r>
              <a:rPr lang="en-US" i="1" dirty="0" smtClean="0"/>
              <a:t>-Deductive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(Action Research)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593850"/>
            <a:ext cx="7358062" cy="503555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Sdr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:</a:t>
            </a:r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non-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8 </a:t>
            </a:r>
            <a:r>
              <a:rPr lang="en-US" sz="2400" i="1" dirty="0" smtClean="0"/>
              <a:t>Hallmarks of Science</a:t>
            </a:r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kenapa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</a:t>
            </a:r>
            <a:r>
              <a:rPr lang="en-US" sz="2400" i="1" dirty="0" smtClean="0"/>
              <a:t>Building Block of Science</a:t>
            </a:r>
            <a:r>
              <a:rPr lang="en-US" sz="2400" dirty="0" smtClean="0"/>
              <a:t>)</a:t>
            </a:r>
          </a:p>
          <a:p>
            <a:pPr marL="457200" indent="-457200"/>
            <a:r>
              <a:rPr lang="en-US" sz="2400" dirty="0" err="1" smtClean="0"/>
              <a:t>Membahas</a:t>
            </a:r>
            <a:r>
              <a:rPr lang="en-US" sz="2400" dirty="0" smtClean="0"/>
              <a:t> 7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Hypothetico</a:t>
            </a:r>
            <a:r>
              <a:rPr lang="en-US" sz="2400" i="1" dirty="0" smtClean="0"/>
              <a:t>-Deductive</a:t>
            </a:r>
            <a:endParaRPr lang="en-US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sistematik</a:t>
            </a:r>
            <a:r>
              <a:rPr lang="en-US" sz="2400" dirty="0" smtClean="0"/>
              <a:t>,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data, </a:t>
            </a:r>
            <a:r>
              <a:rPr lang="en-US" sz="2400" dirty="0" err="1" smtClean="0"/>
              <a:t>kritikal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tahapan-tahapan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,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rigor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mengu,pulkan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peneltian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terapan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Pertanyaan</a:t>
            </a:r>
            <a:r>
              <a:rPr lang="en-US" sz="2400" dirty="0" smtClean="0"/>
              <a:t> 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kaku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474663"/>
            <a:ext cx="7364412" cy="668337"/>
          </a:xfrm>
        </p:spPr>
        <p:txBody>
          <a:bodyPr/>
          <a:lstStyle/>
          <a:p>
            <a:r>
              <a:rPr lang="en-US" sz="4000"/>
              <a:t>Pengamatan Ilmiah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Ilmiah</a:t>
            </a:r>
            <a:endParaRPr lang="en-US" dirty="0"/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Purposiveness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i="1" dirty="0" smtClean="0"/>
              <a:t>(Rigor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i="1" dirty="0" smtClean="0"/>
              <a:t>(Testability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Replicability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i="1" dirty="0" smtClean="0"/>
              <a:t>(Precision </a:t>
            </a:r>
            <a:r>
              <a:rPr lang="en-US" i="1" dirty="0"/>
              <a:t>and </a:t>
            </a:r>
            <a:r>
              <a:rPr lang="en-US" i="1" dirty="0" smtClean="0"/>
              <a:t>Confidence)</a:t>
            </a:r>
          </a:p>
          <a:p>
            <a:pPr lvl="1"/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i="1" dirty="0" smtClean="0"/>
              <a:t>(Objectivity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Generalability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Parsimoni</a:t>
            </a:r>
            <a:r>
              <a:rPr lang="en-US" dirty="0" smtClean="0"/>
              <a:t> </a:t>
            </a:r>
            <a:r>
              <a:rPr lang="en-US" i="1" dirty="0" smtClean="0"/>
              <a:t>(Parsimony)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Hambatan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yang 100 %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endParaRPr lang="en-US" dirty="0" smtClean="0"/>
          </a:p>
          <a:p>
            <a:r>
              <a:rPr lang="en-US" dirty="0" err="1" smtClean="0"/>
              <a:t>Kesulitan</a:t>
            </a:r>
            <a:r>
              <a:rPr lang="en-US" dirty="0" smtClean="0"/>
              <a:t> : </a:t>
            </a:r>
            <a:r>
              <a:rPr lang="en-US" dirty="0" err="1" smtClean="0"/>
              <a:t>mengkuantitatifkan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representatif</a:t>
            </a:r>
            <a:r>
              <a:rPr lang="en-US" dirty="0" smtClean="0"/>
              <a:t>,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mengeneralisasi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952500"/>
          </a:xfrm>
        </p:spPr>
        <p:txBody>
          <a:bodyPr/>
          <a:lstStyle/>
          <a:p>
            <a:r>
              <a:rPr lang="en-US" sz="4000"/>
              <a:t>Bangunan Ilmu </a:t>
            </a:r>
            <a:br>
              <a:rPr lang="en-US" sz="4000"/>
            </a:br>
            <a:r>
              <a:rPr lang="en-US" sz="4000"/>
              <a:t>(Building Blocks of Science)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819400" y="18288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Pengamatan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953000" y="1752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Identifikasi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Masalah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0" y="22860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Kerangka Teori</a:t>
            </a:r>
            <a:r>
              <a:rPr lang="en-US" sz="1800">
                <a:latin typeface="Arial" charset="0"/>
              </a:rPr>
              <a:t>/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Asosiasi Jaringan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162800" y="35814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Hipotesis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781800" y="48006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Konstruk/Konsep/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Definisi Operasional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57800" y="57150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Rancangan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Penelitian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766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Pengumpulan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668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Analisis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81000" y="4267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Interpretasi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04800" y="25908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Pembaruan Teori</a:t>
            </a:r>
            <a:r>
              <a:rPr lang="en-US" sz="1800">
                <a:latin typeface="Arial" charset="0"/>
              </a:rPr>
              <a:t>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Dasar)</a:t>
            </a:r>
          </a:p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Penerapan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Terapan)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1447800" y="2133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400800" y="2133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924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848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67056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48006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6670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 flipV="1">
            <a:off x="1066800" y="5105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990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819400" y="3124200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err="1">
                <a:latin typeface="Arial" charset="0"/>
              </a:rPr>
              <a:t>Metode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Ilmiah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Keduanya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1" grpId="0" animBg="1"/>
      <p:bldP spid="6153" grpId="0" animBg="1"/>
      <p:bldP spid="6154" grpId="0" animBg="1"/>
      <p:bldP spid="6155" grpId="0" animBg="1"/>
      <p:bldP spid="6156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533400"/>
            <a:ext cx="7364412" cy="668338"/>
          </a:xfrm>
        </p:spPr>
        <p:txBody>
          <a:bodyPr/>
          <a:lstStyle/>
          <a:p>
            <a:r>
              <a:rPr lang="en-US" sz="4000"/>
              <a:t>Metode </a:t>
            </a:r>
            <a:r>
              <a:rPr lang="en-US" sz="4000" i="1"/>
              <a:t>Hypothetico-Deduktif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/>
              <a:t>Proses</a:t>
            </a:r>
            <a:r>
              <a:rPr lang="en-US" sz="2800" b="1" dirty="0"/>
              <a:t> 7 </a:t>
            </a:r>
            <a:r>
              <a:rPr lang="en-US" sz="2800" b="1" dirty="0" err="1"/>
              <a:t>Tahap</a:t>
            </a:r>
            <a:r>
              <a:rPr lang="en-US" sz="2800" dirty="0"/>
              <a:t> :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Pengamatan</a:t>
            </a:r>
            <a:r>
              <a:rPr lang="en-US" sz="2800" dirty="0"/>
              <a:t> (</a:t>
            </a:r>
            <a:r>
              <a:rPr lang="en-US" sz="2800" i="1" dirty="0"/>
              <a:t>Observation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awal</a:t>
            </a:r>
            <a:r>
              <a:rPr lang="en-US" sz="2800" dirty="0"/>
              <a:t> (</a:t>
            </a:r>
            <a:r>
              <a:rPr lang="en-US" sz="2800" i="1" dirty="0"/>
              <a:t>Preliminary information gathering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(</a:t>
            </a:r>
            <a:r>
              <a:rPr lang="en-US" sz="2800" i="1" dirty="0"/>
              <a:t>Theory formulation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(</a:t>
            </a:r>
            <a:r>
              <a:rPr lang="en-US" sz="2800" i="1" dirty="0"/>
              <a:t>Hypothesizing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lanjutan</a:t>
            </a:r>
            <a:r>
              <a:rPr lang="en-US" sz="2800" dirty="0"/>
              <a:t> (</a:t>
            </a:r>
            <a:r>
              <a:rPr lang="en-US" sz="2800" i="1" dirty="0"/>
              <a:t>Further scientific data collection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Analisis</a:t>
            </a:r>
            <a:r>
              <a:rPr lang="en-US" sz="2800" dirty="0"/>
              <a:t> Data (</a:t>
            </a:r>
            <a:r>
              <a:rPr lang="en-US" sz="2800" i="1" dirty="0"/>
              <a:t>Data Analysis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Deduksi</a:t>
            </a:r>
            <a:r>
              <a:rPr lang="en-US" sz="2800" dirty="0"/>
              <a:t> (</a:t>
            </a:r>
            <a:r>
              <a:rPr lang="en-US" sz="2800" i="1" dirty="0"/>
              <a:t>Deduction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b="1" dirty="0" err="1" smtClean="0"/>
              <a:t>Catatan</a:t>
            </a:r>
            <a:r>
              <a:rPr lang="en-US" sz="2000" dirty="0" smtClean="0"/>
              <a:t> : </a:t>
            </a:r>
            <a:r>
              <a:rPr lang="en-US" sz="2000" dirty="0" err="1" smtClean="0"/>
              <a:t>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(1) </a:t>
            </a:r>
            <a:r>
              <a:rPr lang="en-US" sz="2000" i="1" dirty="0" smtClean="0"/>
              <a:t>The CIO Dilemma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(2) </a:t>
            </a:r>
            <a:r>
              <a:rPr lang="en-US" sz="2000" i="1" dirty="0" smtClean="0"/>
              <a:t>Unintended </a:t>
            </a:r>
            <a:r>
              <a:rPr lang="en-US" sz="2000" i="1" dirty="0" err="1" smtClean="0"/>
              <a:t>Consequencies</a:t>
            </a:r>
            <a:r>
              <a:rPr lang="en-US" sz="2000" i="1" dirty="0" smtClean="0"/>
              <a:t> of Budget Cut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kontektual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ornaisasi</a:t>
            </a:r>
            <a:r>
              <a:rPr lang="en-US" dirty="0" smtClean="0"/>
              <a:t> lain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(</a:t>
            </a:r>
            <a:r>
              <a:rPr lang="en-US" i="1" dirty="0" smtClean="0"/>
              <a:t>Action Research</a:t>
            </a:r>
            <a:r>
              <a:rPr lang="en-US" dirty="0" smtClean="0"/>
              <a:t>) :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2.4)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289</TotalTime>
  <Words>570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concept038</vt:lpstr>
      <vt:lpstr>Bahan Kuliah Metode Penelitian Fakultas Ilmu Komputer -UEU</vt:lpstr>
      <vt:lpstr>Topik Bahasan</vt:lpstr>
      <vt:lpstr>Tujuan Pembelajaran</vt:lpstr>
      <vt:lpstr>Pengantar</vt:lpstr>
      <vt:lpstr>Pengamatan Ilmiah</vt:lpstr>
      <vt:lpstr>Hambatan dalam Melakukan Penelitian Ilmiah di Bidang Manajemen</vt:lpstr>
      <vt:lpstr>Bangunan Ilmu  (Building Blocks of Science)</vt:lpstr>
      <vt:lpstr>Metode Hypothetico-Deduktif</vt:lpstr>
      <vt:lpstr>Jenis Penelitian Lainnya</vt:lpstr>
      <vt:lpstr>Teknologi Komputer  dan Penelitian Bisnis</vt:lpstr>
      <vt:lpstr>Perkembangan Aplikasi Bisnis pada Personal Computer</vt:lpstr>
      <vt:lpstr>Peran Sistem Informasi dalam Keputusan Manajerial</vt:lpstr>
      <vt:lpstr>Web-Blog</vt:lpstr>
    </vt:vector>
  </TitlesOfParts>
  <Company>bppt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JOKO DEWANTO</cp:lastModifiedBy>
  <cp:revision>13</cp:revision>
  <dcterms:created xsi:type="dcterms:W3CDTF">2007-01-04T07:20:48Z</dcterms:created>
  <dcterms:modified xsi:type="dcterms:W3CDTF">2012-02-09T02:44:40Z</dcterms:modified>
</cp:coreProperties>
</file>