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1" r:id="rId3"/>
    <p:sldId id="265" r:id="rId4"/>
    <p:sldId id="267" r:id="rId5"/>
    <p:sldId id="288" r:id="rId6"/>
    <p:sldId id="268" r:id="rId7"/>
    <p:sldId id="269" r:id="rId8"/>
    <p:sldId id="270" r:id="rId9"/>
    <p:sldId id="289" r:id="rId10"/>
    <p:sldId id="271" r:id="rId11"/>
    <p:sldId id="273" r:id="rId12"/>
    <p:sldId id="291" r:id="rId13"/>
    <p:sldId id="274" r:id="rId14"/>
    <p:sldId id="292" r:id="rId15"/>
    <p:sldId id="272" r:id="rId16"/>
    <p:sldId id="294" r:id="rId17"/>
    <p:sldId id="293" r:id="rId18"/>
    <p:sldId id="275" r:id="rId19"/>
    <p:sldId id="29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2AC9-DE80-4734-830F-556224382C61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AC4C-1466-4D1B-A787-56E894AA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97AC4C-1466-4D1B-A787-56E894AAC8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8768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7340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0BC62D-64F6-4568-8E2F-9E328FDFD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F477E-F70D-4D75-9F40-4E124FA56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5963" y="188913"/>
            <a:ext cx="1839912" cy="648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1463" y="188913"/>
            <a:ext cx="5372100" cy="648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FCF79-EB5E-4F1F-879E-0FA9483CB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97223-3454-45EB-9765-BF73C4E5D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1873-0C73-410D-A039-7BF721DA4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593850"/>
            <a:ext cx="3602037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250" y="1593850"/>
            <a:ext cx="36036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53704-DF30-429D-966A-6766AD67C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45501-8209-4A2B-9E2F-748029C9D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CCE7C-D145-4B89-9075-A6D369CD1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8BF42-3884-4B57-B4B2-A98CA3FAA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0E26-2B38-4C49-BD07-D6CFFBA60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C67B3-D135-4B6F-B6A1-FA8B17C41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1463" y="188913"/>
            <a:ext cx="7364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47813" y="1593850"/>
            <a:ext cx="7358062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60AFA4-4CDA-4577-B0FB-9387973D24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876800"/>
            <a:ext cx="8686800" cy="1371600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smtClean="0"/>
              <a:t> - UEU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24400" y="3352800"/>
            <a:ext cx="441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Keenam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  <a:p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Pengukuran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Variabel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: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Definisi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Operasional</a:t>
            </a:r>
            <a:endParaRPr kumimoji="1" lang="en-US" sz="2800" b="1" dirty="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145088"/>
          </a:xfrm>
        </p:spPr>
        <p:txBody>
          <a:bodyPr/>
          <a:lstStyle/>
          <a:p>
            <a:r>
              <a:rPr lang="en-US" sz="3600" b="1" dirty="0" err="1" smtClean="0"/>
              <a:t>Skala</a:t>
            </a:r>
            <a:r>
              <a:rPr lang="en-US" sz="3600" b="1" dirty="0" smtClean="0"/>
              <a:t> : </a:t>
            </a:r>
            <a:r>
              <a:rPr lang="en-US" sz="3600" dirty="0" err="1" smtClean="0"/>
              <a:t>perangkat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mekanisme</a:t>
            </a:r>
            <a:r>
              <a:rPr lang="en-US" sz="3600" dirty="0" smtClean="0"/>
              <a:t> </a:t>
            </a:r>
            <a:r>
              <a:rPr lang="en-US" sz="3600" dirty="0" err="1" smtClean="0"/>
              <a:t>dimana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individu</a:t>
            </a:r>
            <a:r>
              <a:rPr lang="en-US" sz="3600" dirty="0" smtClean="0"/>
              <a:t> </a:t>
            </a:r>
            <a:r>
              <a:rPr lang="en-US" sz="3600" dirty="0" err="1" smtClean="0"/>
              <a:t>dibedakan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yang lain, </a:t>
            </a:r>
            <a:r>
              <a:rPr lang="en-US" sz="3600" dirty="0" err="1" smtClean="0"/>
              <a:t>bisa</a:t>
            </a:r>
            <a:r>
              <a:rPr lang="en-US" sz="3600" dirty="0" smtClean="0"/>
              <a:t> </a:t>
            </a:r>
            <a:r>
              <a:rPr lang="en-US" sz="3600" dirty="0" err="1" smtClean="0"/>
              <a:t>sangat</a:t>
            </a:r>
            <a:r>
              <a:rPr lang="en-US" sz="3600" dirty="0" smtClean="0"/>
              <a:t> “</a:t>
            </a:r>
            <a:r>
              <a:rPr lang="en-US" sz="3600" dirty="0" err="1" smtClean="0"/>
              <a:t>kasar</a:t>
            </a:r>
            <a:r>
              <a:rPr lang="en-US" sz="3600" dirty="0" smtClean="0"/>
              <a:t>” 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sangat</a:t>
            </a:r>
            <a:r>
              <a:rPr lang="en-US" sz="3600" dirty="0" smtClean="0"/>
              <a:t> </a:t>
            </a:r>
            <a:r>
              <a:rPr lang="en-US" sz="3600" dirty="0" err="1" smtClean="0"/>
              <a:t>teliti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Ada</a:t>
            </a:r>
            <a:r>
              <a:rPr lang="en-US" sz="3600" dirty="0" smtClean="0"/>
              <a:t> 4 </a:t>
            </a:r>
            <a:r>
              <a:rPr lang="en-US" sz="3600" dirty="0" err="1" smtClean="0"/>
              <a:t>skala</a:t>
            </a:r>
            <a:r>
              <a:rPr lang="en-US" sz="3600" dirty="0" smtClean="0"/>
              <a:t> :  nominal, ordinal, interval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rasio</a:t>
            </a:r>
            <a:endParaRPr lang="en-US" sz="3600" dirty="0" smtClean="0"/>
          </a:p>
          <a:p>
            <a:r>
              <a:rPr lang="en-US" sz="3600" dirty="0" smtClean="0"/>
              <a:t>Nominal   –------ </a:t>
            </a:r>
            <a:r>
              <a:rPr lang="en-US" sz="3600" dirty="0" err="1" smtClean="0"/>
              <a:t>makin</a:t>
            </a:r>
            <a:r>
              <a:rPr lang="en-US" sz="3600" dirty="0" smtClean="0"/>
              <a:t> </a:t>
            </a:r>
            <a:r>
              <a:rPr lang="en-US" sz="3600" dirty="0" err="1" smtClean="0"/>
              <a:t>teliti</a:t>
            </a:r>
            <a:r>
              <a:rPr lang="en-US" sz="3600" dirty="0" smtClean="0"/>
              <a:t> ---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err="1" smtClean="0">
                <a:sym typeface="Wingdings" pitchFamily="2" charset="2"/>
              </a:rPr>
              <a:t>rasio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Skala</a:t>
            </a:r>
            <a:r>
              <a:rPr lang="en-US" b="1" dirty="0" smtClean="0"/>
              <a:t> Nominal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5145088"/>
          </a:xfrm>
        </p:spPr>
        <p:txBody>
          <a:bodyPr/>
          <a:lstStyle/>
          <a:p>
            <a:r>
              <a:rPr lang="en-US" sz="3600" dirty="0" err="1" smtClean="0"/>
              <a:t>Skala</a:t>
            </a:r>
            <a:r>
              <a:rPr lang="en-US" sz="3600" dirty="0" smtClean="0"/>
              <a:t> nominal : </a:t>
            </a:r>
            <a:r>
              <a:rPr lang="en-US" sz="3600" dirty="0" err="1" smtClean="0"/>
              <a:t>memungkinkan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</a:t>
            </a:r>
            <a:r>
              <a:rPr lang="en-US" sz="3600" dirty="0" smtClean="0"/>
              <a:t> </a:t>
            </a:r>
            <a:r>
              <a:rPr lang="en-US" sz="3600" dirty="0" err="1" smtClean="0"/>
              <a:t>menetapkan</a:t>
            </a:r>
            <a:r>
              <a:rPr lang="en-US" sz="3600" dirty="0" smtClean="0"/>
              <a:t> </a:t>
            </a:r>
            <a:r>
              <a:rPr lang="en-US" sz="3600" dirty="0" err="1" smtClean="0"/>
              <a:t>subyek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katagori</a:t>
            </a:r>
            <a:r>
              <a:rPr lang="en-US" sz="3600" dirty="0" smtClean="0"/>
              <a:t> </a:t>
            </a:r>
            <a:r>
              <a:rPr lang="en-US" sz="3600" dirty="0" err="1" smtClean="0"/>
              <a:t>tertentu</a:t>
            </a:r>
            <a:r>
              <a:rPr lang="en-US" sz="3600" dirty="0" smtClean="0"/>
              <a:t> yang </a:t>
            </a:r>
            <a:r>
              <a:rPr lang="en-US" sz="3600" i="1" dirty="0" smtClean="0"/>
              <a:t>mutually exclusive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i="1" dirty="0" err="1" smtClean="0"/>
              <a:t>collectivelly</a:t>
            </a:r>
            <a:r>
              <a:rPr lang="en-US" sz="3600" i="1" dirty="0" smtClean="0"/>
              <a:t> exhaustive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Skala</a:t>
            </a:r>
            <a:r>
              <a:rPr lang="en-US" sz="3600" dirty="0" smtClean="0"/>
              <a:t> nominal </a:t>
            </a:r>
            <a:r>
              <a:rPr lang="en-US" sz="3600" dirty="0" err="1" smtClean="0"/>
              <a:t>selalu</a:t>
            </a:r>
            <a:r>
              <a:rPr lang="en-US" sz="3600" dirty="0" smtClean="0"/>
              <a:t>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memperoleh</a:t>
            </a:r>
            <a:r>
              <a:rPr lang="en-US" sz="3600" dirty="0" smtClean="0"/>
              <a:t> data personal,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gender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departemen</a:t>
            </a:r>
            <a:r>
              <a:rPr lang="en-US" sz="3600" dirty="0" smtClean="0"/>
              <a:t> </a:t>
            </a:r>
            <a:r>
              <a:rPr lang="en-US" sz="3600" dirty="0" err="1" smtClean="0"/>
              <a:t>dimana</a:t>
            </a:r>
            <a:r>
              <a:rPr lang="en-US" sz="3600" dirty="0" smtClean="0"/>
              <a:t> </a:t>
            </a:r>
            <a:r>
              <a:rPr lang="en-US" sz="3600" dirty="0" err="1" smtClean="0"/>
              <a:t>seseorang</a:t>
            </a:r>
            <a:r>
              <a:rPr lang="en-US" sz="3600" dirty="0" smtClean="0"/>
              <a:t> </a:t>
            </a:r>
            <a:r>
              <a:rPr lang="en-US" sz="3600" dirty="0" err="1" smtClean="0"/>
              <a:t>bekerja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62000" y="2057400"/>
            <a:ext cx="2438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Your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Gender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62000" y="2895600"/>
            <a:ext cx="4572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71600" y="2895600"/>
            <a:ext cx="18288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Male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62000" y="3429000"/>
            <a:ext cx="4572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3429000"/>
            <a:ext cx="18288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Female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648200" y="2057400"/>
            <a:ext cx="3200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Your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Department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648200" y="28956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410200" y="28956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Production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648200" y="34290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410200" y="34290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Sales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648200" y="39624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410200" y="39624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Accounting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648200" y="44958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410200" y="44958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Finance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648200" y="49530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410200" y="49530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Personnel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648200" y="54864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10200" y="54864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 &amp; D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648200" y="6019800"/>
            <a:ext cx="6477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410200" y="6019800"/>
            <a:ext cx="2438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Other (specify)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Skala</a:t>
            </a:r>
            <a:r>
              <a:rPr lang="en-US" b="1" dirty="0" smtClean="0"/>
              <a:t> Ordinal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3886200"/>
          </a:xfrm>
        </p:spPr>
        <p:txBody>
          <a:bodyPr/>
          <a:lstStyle/>
          <a:p>
            <a:r>
              <a:rPr lang="en-US" dirty="0" err="1" smtClean="0"/>
              <a:t>Skala</a:t>
            </a:r>
            <a:r>
              <a:rPr lang="en-US" dirty="0" smtClean="0"/>
              <a:t> ordinal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katagori</a:t>
            </a:r>
            <a:r>
              <a:rPr lang="en-US" dirty="0" smtClean="0"/>
              <a:t>, </a:t>
            </a:r>
            <a:r>
              <a:rPr lang="en-US" dirty="0" err="1" smtClean="0"/>
              <a:t>tetatpi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(rank)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Skala</a:t>
            </a:r>
            <a:r>
              <a:rPr lang="en-US" dirty="0" smtClean="0"/>
              <a:t> Ordinal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preferensi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Skala</a:t>
            </a:r>
            <a:r>
              <a:rPr lang="en-US" dirty="0" smtClean="0"/>
              <a:t> Ordinal 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mengurutkan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371600" y="1828800"/>
            <a:ext cx="6781800" cy="838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Urutkan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5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karakteristik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pekerjaan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berdasarkan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tingkat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kepentingannya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Anda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781800" y="2895600"/>
            <a:ext cx="129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71600" y="2895600"/>
            <a:ext cx="510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Interaksi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lain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781800" y="3429000"/>
            <a:ext cx="129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71600" y="3429000"/>
            <a:ext cx="510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Menggunakan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ketrampilan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berbeda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3962400"/>
            <a:ext cx="129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3962400"/>
            <a:ext cx="510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Menyelesaikan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pekerjaan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awal-akhir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4495800"/>
            <a:ext cx="129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71600" y="4495800"/>
            <a:ext cx="510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Melayani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lain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781800" y="4953000"/>
            <a:ext cx="129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71600" y="4953000"/>
            <a:ext cx="51054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Bekerja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mandiri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Skala</a:t>
            </a:r>
            <a:r>
              <a:rPr lang="en-US" b="1" dirty="0" smtClean="0"/>
              <a:t>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93850"/>
            <a:ext cx="8839200" cy="5075238"/>
          </a:xfrm>
        </p:spPr>
        <p:txBody>
          <a:bodyPr/>
          <a:lstStyle/>
          <a:p>
            <a:r>
              <a:rPr lang="en-US" sz="2600" dirty="0" err="1" smtClean="0"/>
              <a:t>Skala</a:t>
            </a:r>
            <a:r>
              <a:rPr lang="en-US" sz="2600" dirty="0" smtClean="0"/>
              <a:t> interval </a:t>
            </a:r>
            <a:r>
              <a:rPr lang="en-US" sz="2600" dirty="0" err="1" smtClean="0"/>
              <a:t>memungkinkan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operasi</a:t>
            </a:r>
            <a:r>
              <a:rPr lang="en-US" sz="2600" dirty="0" smtClean="0"/>
              <a:t> </a:t>
            </a:r>
            <a:r>
              <a:rPr lang="en-US" sz="2600" dirty="0" err="1" smtClean="0"/>
              <a:t>aritmetik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data yang </a:t>
            </a:r>
            <a:r>
              <a:rPr lang="en-US" sz="2600" dirty="0" err="1" smtClean="0"/>
              <a:t>dikumpulkan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responden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Berbeda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skala</a:t>
            </a:r>
            <a:r>
              <a:rPr lang="en-US" sz="2600" dirty="0" smtClean="0"/>
              <a:t> nominal yang </a:t>
            </a:r>
            <a:r>
              <a:rPr lang="en-US" sz="2600" dirty="0" err="1" smtClean="0"/>
              <a:t>hanya</a:t>
            </a:r>
            <a:r>
              <a:rPr lang="en-US" sz="2600" dirty="0" smtClean="0"/>
              <a:t> </a:t>
            </a:r>
            <a:r>
              <a:rPr lang="en-US" sz="2600" dirty="0" err="1" smtClean="0"/>
              <a:t>memungkinkan</a:t>
            </a:r>
            <a:r>
              <a:rPr lang="en-US" sz="2600" dirty="0" smtClean="0"/>
              <a:t> </a:t>
            </a:r>
            <a:r>
              <a:rPr lang="en-US" sz="2600" dirty="0" err="1" smtClean="0"/>
              <a:t>kita</a:t>
            </a:r>
            <a:r>
              <a:rPr lang="en-US" sz="2600" dirty="0" smtClean="0"/>
              <a:t> </a:t>
            </a:r>
            <a:r>
              <a:rPr lang="en-US" sz="2600" dirty="0" err="1" smtClean="0"/>
              <a:t>membedakan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kualitatif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memberi</a:t>
            </a:r>
            <a:r>
              <a:rPr lang="en-US" sz="2600" dirty="0" smtClean="0"/>
              <a:t> </a:t>
            </a:r>
            <a:r>
              <a:rPr lang="en-US" sz="2600" dirty="0" err="1" smtClean="0"/>
              <a:t>kategori</a:t>
            </a:r>
            <a:r>
              <a:rPr lang="en-US" sz="2600" dirty="0" smtClean="0"/>
              <a:t> yang </a:t>
            </a:r>
            <a:r>
              <a:rPr lang="en-US" sz="2600" i="1" dirty="0" smtClean="0"/>
              <a:t>mutually exclusive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i="1" dirty="0" err="1" smtClean="0"/>
              <a:t>collectivelly</a:t>
            </a:r>
            <a:r>
              <a:rPr lang="en-US" sz="2600" i="1" dirty="0" smtClean="0"/>
              <a:t> exhaustive, </a:t>
            </a:r>
            <a:r>
              <a:rPr lang="en-US" sz="2600" dirty="0" err="1" smtClean="0"/>
              <a:t>skala</a:t>
            </a:r>
            <a:r>
              <a:rPr lang="en-US" sz="2600" dirty="0" smtClean="0"/>
              <a:t> interval </a:t>
            </a:r>
            <a:r>
              <a:rPr lang="en-US" sz="2600" dirty="0" err="1" smtClean="0"/>
              <a:t>memungkinkan</a:t>
            </a:r>
            <a:r>
              <a:rPr lang="en-US" sz="2600" dirty="0" smtClean="0"/>
              <a:t> </a:t>
            </a:r>
            <a:r>
              <a:rPr lang="en-US" sz="2600" dirty="0" err="1" smtClean="0"/>
              <a:t>kita</a:t>
            </a:r>
            <a:r>
              <a:rPr lang="en-US" sz="2600" dirty="0" smtClean="0"/>
              <a:t> </a:t>
            </a:r>
            <a:r>
              <a:rPr lang="en-US" sz="2600" dirty="0" err="1" smtClean="0"/>
              <a:t>mengukur</a:t>
            </a:r>
            <a:r>
              <a:rPr lang="en-US" sz="2600" dirty="0" smtClean="0"/>
              <a:t> </a:t>
            </a:r>
            <a:r>
              <a:rPr lang="en-US" sz="2600" dirty="0" err="1" smtClean="0"/>
              <a:t>jarak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dua</a:t>
            </a:r>
            <a:r>
              <a:rPr lang="en-US" sz="2600" dirty="0" smtClean="0"/>
              <a:t> </a:t>
            </a:r>
            <a:r>
              <a:rPr lang="en-US" sz="2600" dirty="0" err="1" smtClean="0"/>
              <a:t>titik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skala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Skala</a:t>
            </a:r>
            <a:r>
              <a:rPr lang="en-US" sz="2600" dirty="0" smtClean="0"/>
              <a:t> interval </a:t>
            </a:r>
            <a:r>
              <a:rPr lang="en-US" sz="2600" dirty="0" err="1" smtClean="0"/>
              <a:t>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ketika</a:t>
            </a:r>
            <a:r>
              <a:rPr lang="en-US" sz="2600" dirty="0" smtClean="0"/>
              <a:t> </a:t>
            </a:r>
            <a:r>
              <a:rPr lang="en-US" sz="2600" dirty="0" err="1" smtClean="0"/>
              <a:t>repson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berbagai</a:t>
            </a:r>
            <a:r>
              <a:rPr lang="en-US" sz="2600" dirty="0" smtClean="0"/>
              <a:t> </a:t>
            </a:r>
            <a:r>
              <a:rPr lang="en-US" sz="2600" dirty="0" err="1" smtClean="0"/>
              <a:t>butir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mengukur</a:t>
            </a:r>
            <a:r>
              <a:rPr lang="en-US" sz="2600" dirty="0" smtClean="0"/>
              <a:t> </a:t>
            </a:r>
            <a:r>
              <a:rPr lang="en-US" sz="2600" dirty="0" err="1" smtClean="0"/>
              <a:t>variabel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dibagi</a:t>
            </a:r>
            <a:r>
              <a:rPr lang="en-US" sz="2600" dirty="0" smtClean="0"/>
              <a:t>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beberapa</a:t>
            </a:r>
            <a:r>
              <a:rPr lang="en-US" sz="2600" dirty="0" smtClean="0"/>
              <a:t> </a:t>
            </a:r>
            <a:r>
              <a:rPr lang="en-US" sz="2600" dirty="0" err="1" smtClean="0"/>
              <a:t>skala</a:t>
            </a:r>
            <a:r>
              <a:rPr lang="en-US" sz="2600" dirty="0" smtClean="0"/>
              <a:t>, </a:t>
            </a:r>
            <a:r>
              <a:rPr lang="en-US" sz="2600" dirty="0" err="1" smtClean="0"/>
              <a:t>misalnya</a:t>
            </a:r>
            <a:r>
              <a:rPr lang="en-US" sz="2600" dirty="0" smtClean="0"/>
              <a:t> 5 </a:t>
            </a:r>
            <a:r>
              <a:rPr lang="en-US" sz="2600" dirty="0" err="1" smtClean="0"/>
              <a:t>skala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7 </a:t>
            </a:r>
            <a:r>
              <a:rPr lang="en-US" sz="2600" dirty="0" err="1" smtClean="0"/>
              <a:t>skala</a:t>
            </a:r>
            <a:r>
              <a:rPr lang="en-US" sz="2600" dirty="0" smtClean="0"/>
              <a:t>.</a:t>
            </a:r>
            <a:br>
              <a:rPr lang="en-US" sz="2600" dirty="0" smtClean="0"/>
            </a:br>
            <a:endParaRPr lang="en-US" sz="2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" y="1524000"/>
            <a:ext cx="42672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Pernyataan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029200" y="15240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553200" y="15240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791200" y="15240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15200" y="15240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077200" y="15240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09600" y="2209800"/>
            <a:ext cx="42672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My job offers me a chance to test my self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and my abilities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5029200" y="22098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553200" y="22098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791200" y="22098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22098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8077200" y="22098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09600" y="2895600"/>
            <a:ext cx="42672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Mastering this job meant a lot to me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029200" y="2895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553200" y="2895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791200" y="2895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895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077200" y="2895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09600" y="3581400"/>
            <a:ext cx="42672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Doing this job well is a reward in itself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5029200" y="35814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553200" y="35814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791200" y="35814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315200" y="35814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8077200" y="35814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609600" y="4267200"/>
            <a:ext cx="42672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Considering the time spent on the job,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 feel thoroughly familiar with my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taks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And responsibility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42672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553200" y="42672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91200" y="42672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315200" y="42672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8077200" y="42672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09600" y="5791200"/>
            <a:ext cx="8077200" cy="914400"/>
          </a:xfrm>
          <a:prstGeom prst="rect">
            <a:avLst/>
          </a:prstGeom>
          <a:noFill/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 = strongly disagree, 2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disagree, 3 = neither agree nor disagree, 4 = agree,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5 = strongly agree</a:t>
            </a:r>
            <a:endParaRPr kumimoji="0" lang="en-US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Skala</a:t>
            </a:r>
            <a:r>
              <a:rPr lang="en-US" b="1" dirty="0" smtClean="0"/>
              <a:t>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93850"/>
            <a:ext cx="8677275" cy="5075238"/>
          </a:xfrm>
        </p:spPr>
        <p:txBody>
          <a:bodyPr/>
          <a:lstStyle/>
          <a:p>
            <a:r>
              <a:rPr lang="en-US" sz="3600" dirty="0" err="1" smtClean="0"/>
              <a:t>Skala</a:t>
            </a:r>
            <a:r>
              <a:rPr lang="en-US" sz="3600" dirty="0" smtClean="0"/>
              <a:t> </a:t>
            </a:r>
            <a:r>
              <a:rPr lang="en-US" sz="3600" dirty="0" err="1" smtClean="0"/>
              <a:t>Rasio</a:t>
            </a:r>
            <a:r>
              <a:rPr lang="en-US" sz="3600" dirty="0" smtClean="0"/>
              <a:t> </a:t>
            </a:r>
            <a:r>
              <a:rPr lang="en-US" sz="3600" dirty="0" err="1" smtClean="0"/>
              <a:t>mengatasi</a:t>
            </a:r>
            <a:r>
              <a:rPr lang="en-US" sz="3600" dirty="0" smtClean="0"/>
              <a:t> </a:t>
            </a:r>
            <a:r>
              <a:rPr lang="en-US" sz="3600" dirty="0" err="1" smtClean="0"/>
              <a:t>kekurangan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titik</a:t>
            </a:r>
            <a:r>
              <a:rPr lang="en-US" sz="3600" dirty="0" smtClean="0"/>
              <a:t> origin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skala</a:t>
            </a:r>
            <a:r>
              <a:rPr lang="en-US" sz="3600" dirty="0" smtClean="0"/>
              <a:t> interval, yang </a:t>
            </a:r>
            <a:r>
              <a:rPr lang="en-US" sz="3600" dirty="0" err="1" smtClean="0"/>
              <a:t>artinya</a:t>
            </a:r>
            <a:r>
              <a:rPr lang="en-US" sz="3600" dirty="0" smtClean="0"/>
              <a:t> </a:t>
            </a:r>
            <a:r>
              <a:rPr lang="en-US" sz="3600" dirty="0" err="1" smtClean="0"/>
              <a:t>skala</a:t>
            </a:r>
            <a:r>
              <a:rPr lang="en-US" sz="3600" dirty="0" smtClean="0"/>
              <a:t> interval </a:t>
            </a:r>
            <a:r>
              <a:rPr lang="en-US" sz="3600" dirty="0" err="1" smtClean="0"/>
              <a:t>mempunyai</a:t>
            </a:r>
            <a:r>
              <a:rPr lang="en-US" sz="3600" dirty="0" smtClean="0"/>
              <a:t> </a:t>
            </a:r>
            <a:r>
              <a:rPr lang="en-US" sz="3600" dirty="0" err="1" smtClean="0"/>
              <a:t>titik</a:t>
            </a:r>
            <a:r>
              <a:rPr lang="en-US" sz="3600" dirty="0" smtClean="0"/>
              <a:t> </a:t>
            </a:r>
            <a:r>
              <a:rPr lang="en-US" sz="3600" dirty="0" err="1" smtClean="0"/>
              <a:t>awal</a:t>
            </a:r>
            <a:r>
              <a:rPr lang="en-US" sz="3600" dirty="0" smtClean="0"/>
              <a:t> </a:t>
            </a:r>
            <a:r>
              <a:rPr lang="en-US" sz="3600" dirty="0" err="1" smtClean="0"/>
              <a:t>nol</a:t>
            </a:r>
            <a:r>
              <a:rPr lang="en-US" sz="3600" dirty="0" smtClean="0"/>
              <a:t>, </a:t>
            </a:r>
            <a:r>
              <a:rPr lang="en-US" sz="3600" dirty="0" err="1" smtClean="0"/>
              <a:t>sesuatu</a:t>
            </a:r>
            <a:r>
              <a:rPr lang="en-US" sz="3600" dirty="0" smtClean="0"/>
              <a:t> </a:t>
            </a:r>
            <a:r>
              <a:rPr lang="en-US" sz="3600" dirty="0" err="1" smtClean="0"/>
              <a:t>ukuran</a:t>
            </a:r>
            <a:r>
              <a:rPr lang="en-US" sz="3600" dirty="0" smtClean="0"/>
              <a:t> </a:t>
            </a:r>
            <a:r>
              <a:rPr lang="en-US" sz="3600" dirty="0" err="1" smtClean="0"/>
              <a:t>titik</a:t>
            </a:r>
            <a:r>
              <a:rPr lang="en-US" sz="3600" dirty="0" smtClean="0"/>
              <a:t> yang </a:t>
            </a:r>
            <a:r>
              <a:rPr lang="en-US" sz="3600" dirty="0" err="1" smtClean="0"/>
              <a:t>sangat</a:t>
            </a:r>
            <a:r>
              <a:rPr lang="en-US" sz="3600" dirty="0" smtClean="0"/>
              <a:t> </a:t>
            </a:r>
            <a:r>
              <a:rPr lang="en-US" sz="3600" dirty="0" err="1" smtClean="0"/>
              <a:t>berarti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Skala</a:t>
            </a:r>
            <a:r>
              <a:rPr lang="en-US" sz="3600" dirty="0" smtClean="0"/>
              <a:t> </a:t>
            </a:r>
            <a:r>
              <a:rPr lang="en-US" sz="3600" dirty="0" err="1" smtClean="0"/>
              <a:t>rasio</a:t>
            </a:r>
            <a:r>
              <a:rPr lang="en-US" sz="3600" dirty="0" smtClean="0"/>
              <a:t> </a:t>
            </a:r>
            <a:r>
              <a:rPr lang="en-US" sz="3600" dirty="0" err="1" smtClean="0"/>
              <a:t>biasanya</a:t>
            </a:r>
            <a:r>
              <a:rPr lang="en-US" sz="3600" dirty="0" smtClean="0"/>
              <a:t>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penelitian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  <a:r>
              <a:rPr lang="en-US" sz="3600" dirty="0" err="1" smtClean="0"/>
              <a:t>ketika</a:t>
            </a:r>
            <a:r>
              <a:rPr lang="en-US" sz="3600" dirty="0" smtClean="0"/>
              <a:t> </a:t>
            </a:r>
            <a:r>
              <a:rPr lang="en-US" sz="3600" dirty="0" err="1" smtClean="0"/>
              <a:t>jumlah</a:t>
            </a:r>
            <a:r>
              <a:rPr lang="en-US" sz="3600" dirty="0" smtClean="0"/>
              <a:t> </a:t>
            </a:r>
            <a:r>
              <a:rPr lang="en-US" sz="3600" dirty="0" err="1" smtClean="0"/>
              <a:t>pasti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faktor</a:t>
            </a:r>
            <a:r>
              <a:rPr lang="en-US" sz="3600" dirty="0" smtClean="0"/>
              <a:t> </a:t>
            </a:r>
            <a:r>
              <a:rPr lang="en-US" sz="3600" dirty="0" err="1" smtClean="0"/>
              <a:t>obyektif</a:t>
            </a:r>
            <a:r>
              <a:rPr lang="en-US" sz="3600" dirty="0" smtClean="0"/>
              <a:t> </a:t>
            </a:r>
            <a:r>
              <a:rPr lang="en-US" sz="3600" dirty="0" err="1" smtClean="0"/>
              <a:t>ditentukan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Karakteristik</a:t>
            </a:r>
            <a:r>
              <a:rPr lang="en-US" b="1" dirty="0" smtClean="0"/>
              <a:t>  </a:t>
            </a:r>
            <a:r>
              <a:rPr lang="en-US" b="1" dirty="0" err="1" smtClean="0"/>
              <a:t>Skala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22098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Skala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971800" y="22098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Perbedaan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495800" y="2209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Urutan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715000" y="2209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Jarak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934200" y="2209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Unik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29718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Nominal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990600" y="36576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Ordinal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90600" y="43434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Interval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50292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Rasio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29718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971800" y="36576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971800" y="43434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971800" y="50292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495800" y="2971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495800" y="36576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495800" y="43434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495800" y="50292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715000" y="2971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715000" y="36576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715000" y="43434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715000" y="50292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934200" y="29718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934200" y="36576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934200" y="43434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934200" y="5029200"/>
            <a:ext cx="11430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Karakteristik</a:t>
            </a:r>
            <a:r>
              <a:rPr lang="en-US" b="1" dirty="0" smtClean="0"/>
              <a:t>  </a:t>
            </a:r>
            <a:r>
              <a:rPr lang="en-US" b="1" dirty="0" err="1" smtClean="0"/>
              <a:t>Skala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22098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Skala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971800" y="2057400"/>
            <a:ext cx="1828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Ukuran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Pemusatan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953000" y="2057400"/>
            <a:ext cx="16002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Ukuran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Penyebaran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05600" y="2057400"/>
            <a:ext cx="16764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Uji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Signifikansi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29718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Nominal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990600" y="36576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Ordinal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90600" y="43434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Interval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5029200"/>
            <a:ext cx="1752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Rasio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71800" y="2971800"/>
            <a:ext cx="1828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Mode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971800" y="3657600"/>
            <a:ext cx="1828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Median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971800" y="4343400"/>
            <a:ext cx="1828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Mean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971800" y="5029200"/>
            <a:ext cx="1828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Mean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53000" y="2971800"/>
            <a:ext cx="16002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953000" y="3657600"/>
            <a:ext cx="16002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Semi inter-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Quartile range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53000" y="4343400"/>
            <a:ext cx="16002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Stdev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953000" y="5029200"/>
            <a:ext cx="16002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Stdev</a:t>
            </a:r>
            <a:r>
              <a:rPr lang="en-US" sz="1800" dirty="0" smtClean="0"/>
              <a:t> or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Or </a:t>
            </a:r>
            <a:r>
              <a:rPr lang="en-US" sz="1800" dirty="0" err="1" smtClean="0"/>
              <a:t>Covar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705600" y="2971800"/>
            <a:ext cx="1676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705600" y="3657600"/>
            <a:ext cx="1676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Rank order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corelation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705600" y="4343400"/>
            <a:ext cx="1676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Uji</a:t>
            </a:r>
            <a:r>
              <a:rPr lang="en-US" dirty="0" smtClean="0"/>
              <a:t> :  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F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705600" y="5029200"/>
            <a:ext cx="16764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 smtClean="0"/>
              <a:t>Uji</a:t>
            </a:r>
            <a:r>
              <a:rPr lang="en-US" dirty="0" smtClean="0"/>
              <a:t> :  t, 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>
            <a:stCxn id="41" idx="0"/>
            <a:endCxn id="4" idx="2"/>
          </p:cNvCxnSpPr>
          <p:nvPr/>
        </p:nvCxnSpPr>
        <p:spPr bwMode="auto">
          <a:xfrm rot="16200000" flipV="1">
            <a:off x="926932" y="2717632"/>
            <a:ext cx="2489537" cy="2590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581400" y="2971800"/>
            <a:ext cx="4495800" cy="2286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Riset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</a:p>
          <a:p>
            <a:pPr algn="ctr"/>
            <a:r>
              <a:rPr lang="en-US" sz="1200" b="1" dirty="0" smtClean="0"/>
              <a:t>OBSERVASI</a:t>
            </a:r>
          </a:p>
          <a:p>
            <a:pPr algn="ctr"/>
            <a:r>
              <a:rPr lang="en-US" sz="1200" dirty="0" err="1" smtClean="0"/>
              <a:t>Identifikasi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004137"/>
            <a:ext cx="15240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PENGUMPULAN DATA AWAL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err="1" smtClean="0"/>
              <a:t>Studi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endParaRPr lang="en-US" sz="1200" dirty="0"/>
          </a:p>
        </p:txBody>
      </p: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 bwMode="auto">
          <a:xfrm rot="16200000" flipH="1">
            <a:off x="-222587" y="3867150"/>
            <a:ext cx="2235874" cy="38100"/>
          </a:xfrm>
          <a:prstGeom prst="bentConnector3">
            <a:avLst>
              <a:gd name="adj1" fmla="val 349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95400" y="30480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</a:p>
          <a:p>
            <a:pPr algn="ctr"/>
            <a:r>
              <a:rPr lang="en-US" sz="1200" b="1" dirty="0" smtClean="0"/>
              <a:t>PENDEFINISIAN MASALAH</a:t>
            </a:r>
          </a:p>
          <a:p>
            <a:pPr algn="ctr"/>
            <a:r>
              <a:rPr lang="en-US" sz="1200" dirty="0" err="1" smtClean="0"/>
              <a:t>Pembatasan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masalah</a:t>
            </a:r>
            <a:endParaRPr lang="en-US" sz="1200" dirty="0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 bwMode="auto">
          <a:xfrm flipV="1">
            <a:off x="914400" y="3555832"/>
            <a:ext cx="381000" cy="255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71800" y="2819400"/>
            <a:ext cx="1066800" cy="1569660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</a:p>
          <a:p>
            <a:pPr algn="ctr"/>
            <a:r>
              <a:rPr lang="en-US" sz="1200" b="1" dirty="0" smtClean="0"/>
              <a:t>KERANGKA TEORI</a:t>
            </a:r>
          </a:p>
          <a:p>
            <a:pPr algn="ctr"/>
            <a:endParaRPr lang="en-US" sz="1200" b="1" dirty="0" smtClean="0"/>
          </a:p>
          <a:p>
            <a:r>
              <a:rPr lang="en-US" sz="1200" dirty="0" err="1" smtClean="0"/>
              <a:t>Variabel</a:t>
            </a:r>
            <a:r>
              <a:rPr lang="en-US" sz="1200" dirty="0" smtClean="0"/>
              <a:t>  </a:t>
            </a:r>
            <a:r>
              <a:rPr lang="en-US" sz="1200" dirty="0" err="1" smtClean="0"/>
              <a:t>sdh</a:t>
            </a:r>
            <a:r>
              <a:rPr lang="en-US" sz="1200" dirty="0" smtClean="0"/>
              <a:t> </a:t>
            </a:r>
            <a:r>
              <a:rPr lang="en-US" sz="1200" dirty="0" err="1" smtClean="0"/>
              <a:t>didefisikan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label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9" idx="3"/>
            <a:endCxn id="17" idx="1"/>
          </p:cNvCxnSpPr>
          <p:nvPr/>
        </p:nvCxnSpPr>
        <p:spPr bwMode="auto">
          <a:xfrm>
            <a:off x="2590800" y="3555832"/>
            <a:ext cx="381000" cy="483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19600" y="3124200"/>
            <a:ext cx="1295400" cy="830997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</a:p>
          <a:p>
            <a:pPr algn="ctr"/>
            <a:r>
              <a:rPr lang="en-US" sz="1200" b="1" dirty="0" smtClean="0"/>
              <a:t>PERUMUSAN HIPOTESIS</a:t>
            </a:r>
          </a:p>
          <a:p>
            <a:pPr algn="ctr"/>
            <a:endParaRPr lang="en-US" sz="1200" b="1" dirty="0" smtClean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096000" y="3048000"/>
            <a:ext cx="914400" cy="914400"/>
          </a:xfrm>
          <a:prstGeom prst="roundRect">
            <a:avLst/>
          </a:prstGeom>
          <a:solidFill>
            <a:schemeClr val="tx2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b="1" dirty="0" smtClean="0">
                <a:solidFill>
                  <a:schemeClr val="accent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RISET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0" name="Elbow Connector 29"/>
          <p:cNvCxnSpPr>
            <a:stCxn id="17" idx="3"/>
            <a:endCxn id="25" idx="1"/>
          </p:cNvCxnSpPr>
          <p:nvPr/>
        </p:nvCxnSpPr>
        <p:spPr bwMode="auto">
          <a:xfrm flipV="1">
            <a:off x="4038600" y="3539699"/>
            <a:ext cx="381000" cy="64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25" idx="3"/>
            <a:endCxn id="28" idx="1"/>
          </p:cNvCxnSpPr>
          <p:nvPr/>
        </p:nvCxnSpPr>
        <p:spPr bwMode="auto">
          <a:xfrm flipV="1">
            <a:off x="5715000" y="3505200"/>
            <a:ext cx="381000" cy="344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43800" y="1905000"/>
            <a:ext cx="14478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</a:p>
          <a:p>
            <a:pPr algn="ctr"/>
            <a:r>
              <a:rPr lang="en-US" sz="1200" b="1" dirty="0" smtClean="0"/>
              <a:t>PENGUMPULAN, ANALISIS DAN INTERPRETASI DATA</a:t>
            </a:r>
          </a:p>
        </p:txBody>
      </p:sp>
      <p:cxnSp>
        <p:nvCxnSpPr>
          <p:cNvPr id="35" name="Elbow Connector 34"/>
          <p:cNvCxnSpPr>
            <a:stCxn id="28" idx="0"/>
            <a:endCxn id="33" idx="1"/>
          </p:cNvCxnSpPr>
          <p:nvPr/>
        </p:nvCxnSpPr>
        <p:spPr bwMode="auto">
          <a:xfrm rot="5400000" flipH="1" flipV="1">
            <a:off x="6730916" y="2235116"/>
            <a:ext cx="635168" cy="990600"/>
          </a:xfrm>
          <a:prstGeom prst="bentConnector2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543800" y="3403937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7</a:t>
            </a:r>
          </a:p>
          <a:p>
            <a:pPr algn="ctr"/>
            <a:r>
              <a:rPr lang="en-US" sz="1200" b="1" dirty="0" smtClean="0"/>
              <a:t>PENGAMBILAN KESIMPULAN</a:t>
            </a:r>
          </a:p>
          <a:p>
            <a:pPr algn="ctr"/>
            <a:r>
              <a:rPr lang="en-US" sz="1200" b="1" dirty="0" smtClean="0"/>
              <a:t>DEDUCTIVE</a:t>
            </a:r>
          </a:p>
        </p:txBody>
      </p:sp>
      <p:cxnSp>
        <p:nvCxnSpPr>
          <p:cNvPr id="38" name="Elbow Connector 37"/>
          <p:cNvCxnSpPr>
            <a:stCxn id="33" idx="2"/>
            <a:endCxn id="36" idx="0"/>
          </p:cNvCxnSpPr>
          <p:nvPr/>
        </p:nvCxnSpPr>
        <p:spPr bwMode="auto">
          <a:xfrm rot="5400000">
            <a:off x="8026063" y="3162300"/>
            <a:ext cx="483274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705600" y="50292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200400" y="5257800"/>
            <a:ext cx="5334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</a:p>
        </p:txBody>
      </p:sp>
      <p:cxnSp>
        <p:nvCxnSpPr>
          <p:cNvPr id="63" name="Elbow Connector 62"/>
          <p:cNvCxnSpPr>
            <a:stCxn id="36" idx="2"/>
            <a:endCxn id="40" idx="0"/>
          </p:cNvCxnSpPr>
          <p:nvPr/>
        </p:nvCxnSpPr>
        <p:spPr bwMode="auto">
          <a:xfrm rot="5400000">
            <a:off x="7184767" y="3946267"/>
            <a:ext cx="794266" cy="137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Straight Arrow Connector 73"/>
          <p:cNvCxnSpPr>
            <a:stCxn id="41" idx="0"/>
            <a:endCxn id="17" idx="2"/>
          </p:cNvCxnSpPr>
          <p:nvPr/>
        </p:nvCxnSpPr>
        <p:spPr bwMode="auto">
          <a:xfrm rot="5400000" flipH="1" flipV="1">
            <a:off x="3051780" y="4804380"/>
            <a:ext cx="86874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/>
          <p:cNvCxnSpPr>
            <a:stCxn id="41" idx="0"/>
            <a:endCxn id="9" idx="2"/>
          </p:cNvCxnSpPr>
          <p:nvPr/>
        </p:nvCxnSpPr>
        <p:spPr bwMode="auto">
          <a:xfrm rot="16200000" flipV="1">
            <a:off x="2108032" y="3898732"/>
            <a:ext cx="1194137" cy="1524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41" idx="0"/>
            <a:endCxn id="6" idx="3"/>
          </p:cNvCxnSpPr>
          <p:nvPr/>
        </p:nvCxnSpPr>
        <p:spPr bwMode="auto">
          <a:xfrm rot="16200000" flipH="1" flipV="1">
            <a:off x="2444665" y="4489534"/>
            <a:ext cx="254169" cy="17907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41" idx="0"/>
            <a:endCxn id="25" idx="2"/>
          </p:cNvCxnSpPr>
          <p:nvPr/>
        </p:nvCxnSpPr>
        <p:spPr bwMode="auto">
          <a:xfrm rot="5400000" flipH="1" flipV="1">
            <a:off x="3615899" y="3806399"/>
            <a:ext cx="1302603" cy="1600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8862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</a:t>
            </a:r>
          </a:p>
          <a:p>
            <a:pPr algn="ctr"/>
            <a:r>
              <a:rPr lang="en-US" sz="1200" b="1" dirty="0" smtClean="0"/>
              <a:t>PPENULISAN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</a:t>
            </a:r>
          </a:p>
          <a:p>
            <a:pPr algn="ctr"/>
            <a:r>
              <a:rPr lang="en-US" sz="1200" b="1" dirty="0" smtClean="0"/>
              <a:t>PRESENTASI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7467600" y="5874603"/>
            <a:ext cx="1371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11</a:t>
            </a:r>
          </a:p>
          <a:p>
            <a:pPr algn="ctr"/>
            <a:r>
              <a:rPr lang="en-US" sz="1200" b="1" dirty="0" smtClean="0"/>
              <a:t>PENGAMBILAN KEPUTUSAN MANAJERIAL</a:t>
            </a:r>
          </a:p>
        </p:txBody>
      </p:sp>
      <p:cxnSp>
        <p:nvCxnSpPr>
          <p:cNvPr id="101" name="Elbow Connector 100"/>
          <p:cNvCxnSpPr>
            <a:stCxn id="40" idx="2"/>
            <a:endCxn id="97" idx="0"/>
          </p:cNvCxnSpPr>
          <p:nvPr/>
        </p:nvCxnSpPr>
        <p:spPr bwMode="auto">
          <a:xfrm rot="5400000">
            <a:off x="5482799" y="4461301"/>
            <a:ext cx="464403" cy="2362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Elbow Connector 102"/>
          <p:cNvCxnSpPr>
            <a:stCxn id="97" idx="3"/>
            <a:endCxn id="98" idx="1"/>
          </p:cNvCxnSpPr>
          <p:nvPr/>
        </p:nvCxnSpPr>
        <p:spPr bwMode="auto">
          <a:xfrm>
            <a:off x="5181600" y="6290102"/>
            <a:ext cx="4572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Elbow Connector 104"/>
          <p:cNvCxnSpPr>
            <a:stCxn id="98" idx="3"/>
            <a:endCxn id="99" idx="1"/>
          </p:cNvCxnSpPr>
          <p:nvPr/>
        </p:nvCxnSpPr>
        <p:spPr bwMode="auto">
          <a:xfrm>
            <a:off x="6934200" y="6290102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Elbow Connector 125"/>
          <p:cNvCxnSpPr>
            <a:endCxn id="41" idx="3"/>
          </p:cNvCxnSpPr>
          <p:nvPr/>
        </p:nvCxnSpPr>
        <p:spPr bwMode="auto">
          <a:xfrm rot="10800000" flipV="1">
            <a:off x="3733800" y="4648200"/>
            <a:ext cx="3200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4800600"/>
          </a:xfrm>
        </p:spPr>
        <p:txBody>
          <a:bodyPr/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pPr lvl="1"/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endParaRPr lang="en-US" sz="2400" dirty="0" smtClean="0"/>
          </a:p>
          <a:p>
            <a:pPr lvl="1"/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Operasional</a:t>
            </a:r>
            <a:endParaRPr lang="en-US" sz="2400" dirty="0" smtClean="0"/>
          </a:p>
          <a:p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endParaRPr lang="en-US" dirty="0" smtClean="0"/>
          </a:p>
          <a:p>
            <a:pPr lvl="1"/>
            <a:r>
              <a:rPr lang="en-US" dirty="0" smtClean="0"/>
              <a:t>Nominal</a:t>
            </a:r>
          </a:p>
          <a:p>
            <a:pPr lvl="1"/>
            <a:r>
              <a:rPr lang="en-US" dirty="0" smtClean="0"/>
              <a:t>Ordinal</a:t>
            </a:r>
          </a:p>
          <a:p>
            <a:pPr lvl="1"/>
            <a:r>
              <a:rPr lang="en-US" dirty="0" smtClean="0"/>
              <a:t>Interval</a:t>
            </a:r>
          </a:p>
          <a:p>
            <a:pPr lvl="1"/>
            <a:r>
              <a:rPr lang="en-US" dirty="0" smtClean="0"/>
              <a:t>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3850"/>
            <a:ext cx="8143875" cy="473075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Sdr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–nominal, ordinal, interval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Rancangan</a:t>
            </a:r>
            <a:r>
              <a:rPr lang="en-US" b="1" dirty="0" smtClean="0"/>
              <a:t> Riset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" y="4038600"/>
            <a:ext cx="7086600" cy="45719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Kegunaan Riset 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Eksplorasi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Deskripsi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Pengujian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2118717"/>
            <a:ext cx="1295400" cy="160043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Tipe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Investigasi</a:t>
            </a:r>
            <a:r>
              <a:rPr lang="en-US" sz="1400" b="1" dirty="0" smtClean="0">
                <a:latin typeface="+mj-lt"/>
              </a:rPr>
              <a:t> </a:t>
            </a:r>
          </a:p>
          <a:p>
            <a:r>
              <a:rPr lang="en-US" sz="1400" b="1" dirty="0" err="1" smtClean="0">
                <a:latin typeface="+mj-lt"/>
              </a:rPr>
              <a:t>Menetapka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hub </a:t>
            </a:r>
            <a:r>
              <a:rPr lang="en-US" sz="1400" dirty="0" err="1" smtClean="0">
                <a:latin typeface="+mj-lt"/>
              </a:rPr>
              <a:t>kausal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korelasi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perbedaan</a:t>
            </a:r>
            <a:endParaRPr lang="en-US" sz="1400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118717"/>
            <a:ext cx="12954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Keterlibatan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Peneliti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Minimal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Manipulasi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Control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Simulas</a:t>
            </a:r>
            <a:r>
              <a:rPr lang="en-US" sz="1200" b="1" dirty="0" err="1" smtClean="0">
                <a:latin typeface="+mj-lt"/>
              </a:rPr>
              <a:t>i</a:t>
            </a:r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Setting Riset</a:t>
            </a:r>
          </a:p>
          <a:p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Contrieved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Non-contrived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2118717"/>
            <a:ext cx="1295400" cy="1692771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Ukuran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dan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Pengukuran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Def. </a:t>
            </a:r>
            <a:r>
              <a:rPr lang="en-US" sz="1200" dirty="0" err="1" smtClean="0">
                <a:latin typeface="+mj-lt"/>
              </a:rPr>
              <a:t>operasi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Unsur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Skala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Kategori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Kode</a:t>
            </a:r>
            <a:endParaRPr lang="en-US" sz="14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372451"/>
            <a:ext cx="1143000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Unit </a:t>
            </a:r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Individual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Kelompok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Organisasi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Mesin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dsb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343400"/>
            <a:ext cx="11430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Horison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Waktu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One shot (cross-section)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Longitudinal (time-series)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4343401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Rancangan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Sampel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Probability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Non-</a:t>
            </a:r>
            <a:r>
              <a:rPr lang="en-US" sz="1200" dirty="0" err="1" smtClean="0">
                <a:latin typeface="+mj-lt"/>
              </a:rPr>
              <a:t>probablity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Size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4343400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Pengumpulan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Observasi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Kuisioner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Pengukuran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fisik</a:t>
            </a:r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0" y="2971800"/>
            <a:ext cx="1295400" cy="221599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Feel for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Goodness of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Pengujian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157" y="2743199"/>
            <a:ext cx="492443" cy="266700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 err="1" smtClean="0">
                <a:latin typeface="+mj-lt"/>
              </a:rPr>
              <a:t>Pernyataan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Masalah</a:t>
            </a:r>
            <a:endParaRPr lang="en-US" sz="2000" dirty="0">
              <a:latin typeface="+mj-lt"/>
            </a:endParaRPr>
          </a:p>
        </p:txBody>
      </p:sp>
      <p:cxnSp>
        <p:nvCxnSpPr>
          <p:cNvPr id="22" name="Straight Connector 21"/>
          <p:cNvCxnSpPr>
            <a:stCxn id="8" idx="2"/>
            <a:endCxn id="14" idx="0"/>
          </p:cNvCxnSpPr>
          <p:nvPr/>
        </p:nvCxnSpPr>
        <p:spPr bwMode="auto">
          <a:xfrm rot="5400000">
            <a:off x="1144608" y="4107358"/>
            <a:ext cx="530185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>
            <a:stCxn id="10" idx="2"/>
            <a:endCxn id="16" idx="0"/>
          </p:cNvCxnSpPr>
          <p:nvPr/>
        </p:nvCxnSpPr>
        <p:spPr bwMode="auto">
          <a:xfrm rot="5400000">
            <a:off x="2469177" y="4031278"/>
            <a:ext cx="624246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>
            <a:stCxn id="11" idx="2"/>
            <a:endCxn id="15" idx="0"/>
          </p:cNvCxnSpPr>
          <p:nvPr/>
        </p:nvCxnSpPr>
        <p:spPr bwMode="auto">
          <a:xfrm rot="5400000">
            <a:off x="3978533" y="4092833"/>
            <a:ext cx="501134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2"/>
            <a:endCxn id="17" idx="0"/>
          </p:cNvCxnSpPr>
          <p:nvPr/>
        </p:nvCxnSpPr>
        <p:spPr bwMode="auto">
          <a:xfrm rot="5400000">
            <a:off x="6630144" y="4077444"/>
            <a:ext cx="531912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5487194" y="3961606"/>
            <a:ext cx="152400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Pengukuran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075238"/>
          </a:xfrm>
        </p:spPr>
        <p:txBody>
          <a:bodyPr/>
          <a:lstStyle/>
          <a:p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kerangka</a:t>
            </a:r>
            <a:r>
              <a:rPr lang="en-US" sz="2800" dirty="0" smtClean="0"/>
              <a:t> </a:t>
            </a:r>
            <a:r>
              <a:rPr lang="en-US" sz="2800" dirty="0" err="1" smtClean="0"/>
              <a:t>teoritik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integral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Pengujian </a:t>
            </a:r>
            <a:r>
              <a:rPr lang="en-US" sz="2800" dirty="0" err="1" smtClean="0"/>
              <a:t>hipotesis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varaibel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diukur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Variabel-variabel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menyangkut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,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semudah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sifat-sifat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Variabel-variabel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diuraikan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dimensi-dimensi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diukur</a:t>
            </a:r>
            <a:r>
              <a:rPr lang="en-US" sz="2800" dirty="0" smtClean="0"/>
              <a:t> (</a:t>
            </a:r>
            <a:r>
              <a:rPr lang="en-US" sz="2800" dirty="0" err="1" smtClean="0"/>
              <a:t>dioperasionalisasikan</a:t>
            </a:r>
            <a:r>
              <a:rPr lang="en-US" sz="2800" dirty="0" smtClean="0"/>
              <a:t>).</a:t>
            </a:r>
            <a:endParaRPr lang="en-US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Operasional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610600" cy="5151438"/>
          </a:xfrm>
        </p:spPr>
        <p:txBody>
          <a:bodyPr/>
          <a:lstStyle/>
          <a:p>
            <a:r>
              <a:rPr lang="en-US" sz="2400" dirty="0" err="1" smtClean="0"/>
              <a:t>Mengoperasionalkan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terukur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dilkaukan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menelaahnya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tingkahlaku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properti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diterjemahkan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elemen-elemen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dikembangkan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Hirarki</a:t>
            </a:r>
            <a:r>
              <a:rPr lang="en-US" sz="2400" dirty="0" smtClean="0"/>
              <a:t> </a:t>
            </a:r>
            <a:r>
              <a:rPr lang="en-US" sz="2400" dirty="0" err="1" smtClean="0"/>
              <a:t>diturunkan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lvl="1"/>
            <a:r>
              <a:rPr lang="en-US" sz="2400" b="1" dirty="0" smtClean="0"/>
              <a:t>VARIABLES</a:t>
            </a:r>
            <a:r>
              <a:rPr lang="en-US" sz="2400" dirty="0" smtClean="0"/>
              <a:t>, </a:t>
            </a:r>
            <a:r>
              <a:rPr lang="en-US" sz="2400" dirty="0" err="1" smtClean="0"/>
              <a:t>diuraikan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:</a:t>
            </a:r>
          </a:p>
          <a:p>
            <a:pPr lvl="2"/>
            <a:r>
              <a:rPr lang="en-US" b="1" dirty="0" smtClean="0"/>
              <a:t>DIMENSI</a:t>
            </a:r>
            <a:r>
              <a:rPr lang="en-US" dirty="0" smtClean="0"/>
              <a:t>, </a:t>
            </a:r>
            <a:r>
              <a:rPr lang="en-US" dirty="0" err="1" smtClean="0"/>
              <a:t>dirinci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</a:p>
          <a:p>
            <a:pPr lvl="3"/>
            <a:r>
              <a:rPr lang="en-US" sz="2400" b="1" dirty="0" smtClean="0"/>
              <a:t>ELEMEN,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diukur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64412" cy="10668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1 :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3429000" y="1600200"/>
            <a:ext cx="1676400" cy="9144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Achievement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Motivation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09600" y="2895600"/>
            <a:ext cx="1066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Driven by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Work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133600" y="2895600"/>
            <a:ext cx="1066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Unable to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Relax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733800" y="28956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Impatience with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/>
              <a:t>ineffectiveness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638800" y="2895600"/>
            <a:ext cx="13716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Seek Moderate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/>
              <a:t>Challenge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467600" y="2895600"/>
            <a:ext cx="1066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Seeks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feedback</a:t>
            </a:r>
          </a:p>
        </p:txBody>
      </p: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 bwMode="auto">
          <a:xfrm rot="10800000" flipV="1">
            <a:off x="1143000" y="2057400"/>
            <a:ext cx="2286000" cy="838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>
            <a:stCxn id="5" idx="3"/>
            <a:endCxn id="7" idx="0"/>
          </p:cNvCxnSpPr>
          <p:nvPr/>
        </p:nvCxnSpPr>
        <p:spPr bwMode="auto">
          <a:xfrm rot="5400000">
            <a:off x="2913297" y="2134393"/>
            <a:ext cx="514911" cy="100750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>
            <a:stCxn id="5" idx="4"/>
            <a:endCxn id="8" idx="0"/>
          </p:cNvCxnSpPr>
          <p:nvPr/>
        </p:nvCxnSpPr>
        <p:spPr bwMode="auto">
          <a:xfrm rot="16200000" flipH="1">
            <a:off x="4171950" y="2609850"/>
            <a:ext cx="381000" cy="1905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>
            <a:stCxn id="5" idx="5"/>
            <a:endCxn id="9" idx="0"/>
          </p:cNvCxnSpPr>
          <p:nvPr/>
        </p:nvCxnSpPr>
        <p:spPr bwMode="auto">
          <a:xfrm rot="16200000" flipH="1">
            <a:off x="5334793" y="1905792"/>
            <a:ext cx="514911" cy="1464703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0" idx="0"/>
          </p:cNvCxnSpPr>
          <p:nvPr/>
        </p:nvCxnSpPr>
        <p:spPr bwMode="auto">
          <a:xfrm>
            <a:off x="5105400" y="2057400"/>
            <a:ext cx="2895600" cy="838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152400" y="4038600"/>
            <a:ext cx="4572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Constantly working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6858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Very reluctant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take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time off for anything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447800" y="4038600"/>
            <a:ext cx="4572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133600" y="4038600"/>
            <a:ext cx="4572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Thinks of work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at home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667000" y="4038600"/>
            <a:ext cx="4572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Doesn’t have any hobbies</a:t>
            </a:r>
          </a:p>
        </p:txBody>
      </p:sp>
      <p:cxnSp>
        <p:nvCxnSpPr>
          <p:cNvPr id="28" name="Straight Arrow Connector 27"/>
          <p:cNvCxnSpPr>
            <a:stCxn id="6" idx="2"/>
            <a:endCxn id="21" idx="0"/>
          </p:cNvCxnSpPr>
          <p:nvPr/>
        </p:nvCxnSpPr>
        <p:spPr bwMode="auto">
          <a:xfrm rot="5400000">
            <a:off x="495300" y="3390900"/>
            <a:ext cx="533400" cy="762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6" idx="2"/>
            <a:endCxn id="22" idx="0"/>
          </p:cNvCxnSpPr>
          <p:nvPr/>
        </p:nvCxnSpPr>
        <p:spPr bwMode="auto">
          <a:xfrm rot="5400000">
            <a:off x="819150" y="3714750"/>
            <a:ext cx="533400" cy="1143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Straight Arrow Connector 31"/>
          <p:cNvCxnSpPr>
            <a:stCxn id="6" idx="2"/>
            <a:endCxn id="23" idx="0"/>
          </p:cNvCxnSpPr>
          <p:nvPr/>
        </p:nvCxnSpPr>
        <p:spPr bwMode="auto">
          <a:xfrm rot="16200000" flipH="1">
            <a:off x="1143000" y="3505200"/>
            <a:ext cx="533400" cy="5334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Straight Arrow Connector 33"/>
          <p:cNvCxnSpPr>
            <a:stCxn id="7" idx="2"/>
            <a:endCxn id="24" idx="0"/>
          </p:cNvCxnSpPr>
          <p:nvPr/>
        </p:nvCxnSpPr>
        <p:spPr bwMode="auto">
          <a:xfrm rot="5400000">
            <a:off x="2247900" y="3619500"/>
            <a:ext cx="533400" cy="304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>
            <a:stCxn id="7" idx="2"/>
            <a:endCxn id="26" idx="0"/>
          </p:cNvCxnSpPr>
          <p:nvPr/>
        </p:nvCxnSpPr>
        <p:spPr bwMode="auto">
          <a:xfrm rot="16200000" flipH="1">
            <a:off x="2514600" y="3657600"/>
            <a:ext cx="533400" cy="2286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7338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Swears under one’s breath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when small mistake occur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4958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Doesn’t like to work with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slow or inefficient people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stCxn id="8" idx="2"/>
            <a:endCxn id="38" idx="0"/>
          </p:cNvCxnSpPr>
          <p:nvPr/>
        </p:nvCxnSpPr>
        <p:spPr bwMode="auto">
          <a:xfrm rot="5400000">
            <a:off x="4000500" y="3581400"/>
            <a:ext cx="533400" cy="381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>
            <a:stCxn id="8" idx="2"/>
            <a:endCxn id="39" idx="0"/>
          </p:cNvCxnSpPr>
          <p:nvPr/>
        </p:nvCxnSpPr>
        <p:spPr bwMode="auto">
          <a:xfrm rot="16200000" flipH="1">
            <a:off x="4381500" y="3581400"/>
            <a:ext cx="533400" cy="381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55626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Opts to do challenging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rather than a routine job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3246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Opts to taker moderate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rather than overwhelming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3152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Ask for feedback on how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the job has been done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4038600"/>
            <a:ext cx="685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Is impatient for immediate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feedback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/>
          <p:cNvCxnSpPr>
            <a:stCxn id="9" idx="2"/>
            <a:endCxn id="44" idx="0"/>
          </p:cNvCxnSpPr>
          <p:nvPr/>
        </p:nvCxnSpPr>
        <p:spPr bwMode="auto">
          <a:xfrm rot="5400000">
            <a:off x="5848350" y="3562350"/>
            <a:ext cx="533400" cy="419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Straight Arrow Connector 50"/>
          <p:cNvCxnSpPr>
            <a:stCxn id="9" idx="2"/>
            <a:endCxn id="45" idx="0"/>
          </p:cNvCxnSpPr>
          <p:nvPr/>
        </p:nvCxnSpPr>
        <p:spPr bwMode="auto">
          <a:xfrm rot="16200000" flipH="1">
            <a:off x="6229350" y="3600450"/>
            <a:ext cx="533400" cy="3429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>
            <a:stCxn id="10" idx="2"/>
            <a:endCxn id="46" idx="0"/>
          </p:cNvCxnSpPr>
          <p:nvPr/>
        </p:nvCxnSpPr>
        <p:spPr bwMode="auto">
          <a:xfrm rot="5400000">
            <a:off x="7562850" y="3600450"/>
            <a:ext cx="533400" cy="3429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>
            <a:stCxn id="10" idx="2"/>
            <a:endCxn id="47" idx="0"/>
          </p:cNvCxnSpPr>
          <p:nvPr/>
        </p:nvCxnSpPr>
        <p:spPr bwMode="auto">
          <a:xfrm rot="16200000" flipH="1">
            <a:off x="7943850" y="3562350"/>
            <a:ext cx="533400" cy="419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364412" cy="10668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2 :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3429000" y="1600200"/>
            <a:ext cx="1676400" cy="914400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Learning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838200" y="2895600"/>
            <a:ext cx="16002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Understanding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28956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Retention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(Recall)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705600" y="2895600"/>
            <a:ext cx="1447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Application</a:t>
            </a:r>
          </a:p>
        </p:txBody>
      </p:sp>
      <p:cxnSp>
        <p:nvCxnSpPr>
          <p:cNvPr id="12" name="Straight Arrow Connector 11"/>
          <p:cNvCxnSpPr>
            <a:stCxn id="5" idx="2"/>
            <a:endCxn id="6" idx="0"/>
          </p:cNvCxnSpPr>
          <p:nvPr/>
        </p:nvCxnSpPr>
        <p:spPr bwMode="auto">
          <a:xfrm rot="10800000" flipV="1">
            <a:off x="1638300" y="2057400"/>
            <a:ext cx="1790700" cy="838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>
            <a:stCxn id="5" idx="4"/>
            <a:endCxn id="8" idx="0"/>
          </p:cNvCxnSpPr>
          <p:nvPr/>
        </p:nvCxnSpPr>
        <p:spPr bwMode="auto">
          <a:xfrm rot="16200000" flipH="1">
            <a:off x="4133850" y="2647950"/>
            <a:ext cx="381000" cy="1143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>
            <a:stCxn id="5" idx="6"/>
            <a:endCxn id="10" idx="0"/>
          </p:cNvCxnSpPr>
          <p:nvPr/>
        </p:nvCxnSpPr>
        <p:spPr bwMode="auto">
          <a:xfrm>
            <a:off x="5105400" y="2057400"/>
            <a:ext cx="2324100" cy="838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762000" y="4038600"/>
            <a:ext cx="8382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Answer question correctly</a:t>
            </a:r>
          </a:p>
        </p:txBody>
      </p:sp>
      <p:cxnSp>
        <p:nvCxnSpPr>
          <p:cNvPr id="30" name="Straight Arrow Connector 29"/>
          <p:cNvCxnSpPr>
            <a:stCxn id="6" idx="2"/>
            <a:endCxn id="22" idx="0"/>
          </p:cNvCxnSpPr>
          <p:nvPr/>
        </p:nvCxnSpPr>
        <p:spPr bwMode="auto">
          <a:xfrm rot="5400000">
            <a:off x="1143000" y="3543300"/>
            <a:ext cx="533400" cy="457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962400" y="4038600"/>
            <a:ext cx="9144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Recall material after some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Lapse of time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stCxn id="8" idx="2"/>
            <a:endCxn id="38" idx="0"/>
          </p:cNvCxnSpPr>
          <p:nvPr/>
        </p:nvCxnSpPr>
        <p:spPr bwMode="auto">
          <a:xfrm rot="16200000" flipH="1">
            <a:off x="4133850" y="3752850"/>
            <a:ext cx="53340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6096000" y="4038600"/>
            <a:ext cx="11430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Solve problems applying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concepts understood and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recalled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391400" y="4038600"/>
            <a:ext cx="10668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Integrate with other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Relevant material</a:t>
            </a:r>
          </a:p>
        </p:txBody>
      </p:sp>
      <p:cxnSp>
        <p:nvCxnSpPr>
          <p:cNvPr id="53" name="Straight Arrow Connector 52"/>
          <p:cNvCxnSpPr>
            <a:stCxn id="10" idx="2"/>
            <a:endCxn id="46" idx="0"/>
          </p:cNvCxnSpPr>
          <p:nvPr/>
        </p:nvCxnSpPr>
        <p:spPr bwMode="auto">
          <a:xfrm rot="5400000">
            <a:off x="6781800" y="3390900"/>
            <a:ext cx="533400" cy="762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>
            <a:stCxn id="10" idx="2"/>
            <a:endCxn id="47" idx="0"/>
          </p:cNvCxnSpPr>
          <p:nvPr/>
        </p:nvCxnSpPr>
        <p:spPr bwMode="auto">
          <a:xfrm rot="16200000" flipH="1">
            <a:off x="7410450" y="3524250"/>
            <a:ext cx="533400" cy="4953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1752600" y="4038600"/>
            <a:ext cx="914400" cy="2590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Give appropriate examples</a:t>
            </a:r>
          </a:p>
        </p:txBody>
      </p:sp>
      <p:cxnSp>
        <p:nvCxnSpPr>
          <p:cNvPr id="67" name="Straight Arrow Connector 66"/>
          <p:cNvCxnSpPr>
            <a:stCxn id="6" idx="2"/>
            <a:endCxn id="50" idx="0"/>
          </p:cNvCxnSpPr>
          <p:nvPr/>
        </p:nvCxnSpPr>
        <p:spPr bwMode="auto">
          <a:xfrm rot="16200000" flipH="1">
            <a:off x="1657350" y="3486150"/>
            <a:ext cx="533400" cy="5715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concept038">
  <a:themeElements>
    <a:clrScheme name="concept038 2">
      <a:dk1>
        <a:srgbClr val="474A38"/>
      </a:dk1>
      <a:lt1>
        <a:srgbClr val="ADBF63"/>
      </a:lt1>
      <a:dk2>
        <a:srgbClr val="323A2C"/>
      </a:dk2>
      <a:lt2>
        <a:srgbClr val="080808"/>
      </a:lt2>
      <a:accent1>
        <a:srgbClr val="9F9A6F"/>
      </a:accent1>
      <a:accent2>
        <a:srgbClr val="4F7D56"/>
      </a:accent2>
      <a:accent3>
        <a:srgbClr val="D3DCB7"/>
      </a:accent3>
      <a:accent4>
        <a:srgbClr val="3B3E2E"/>
      </a:accent4>
      <a:accent5>
        <a:srgbClr val="CDCABB"/>
      </a:accent5>
      <a:accent6>
        <a:srgbClr val="47714D"/>
      </a:accent6>
      <a:hlink>
        <a:srgbClr val="598A8B"/>
      </a:hlink>
      <a:folHlink>
        <a:srgbClr val="9D9F59"/>
      </a:folHlink>
    </a:clrScheme>
    <a:fontScheme name="concept03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cept038 1">
        <a:dk1>
          <a:srgbClr val="003366"/>
        </a:dk1>
        <a:lt1>
          <a:srgbClr val="474A38"/>
        </a:lt1>
        <a:dk2>
          <a:srgbClr val="000000"/>
        </a:dk2>
        <a:lt2>
          <a:srgbClr val="323A2C"/>
        </a:lt2>
        <a:accent1>
          <a:srgbClr val="9F9A6F"/>
        </a:accent1>
        <a:accent2>
          <a:srgbClr val="4F7D56"/>
        </a:accent2>
        <a:accent3>
          <a:srgbClr val="AAAAAA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038 2">
        <a:dk1>
          <a:srgbClr val="474A38"/>
        </a:dk1>
        <a:lt1>
          <a:srgbClr val="ADBF63"/>
        </a:lt1>
        <a:dk2>
          <a:srgbClr val="323A2C"/>
        </a:dk2>
        <a:lt2>
          <a:srgbClr val="080808"/>
        </a:lt2>
        <a:accent1>
          <a:srgbClr val="9F9A6F"/>
        </a:accent1>
        <a:accent2>
          <a:srgbClr val="4F7D56"/>
        </a:accent2>
        <a:accent3>
          <a:srgbClr val="D3DCB7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Excellence design template</Template>
  <TotalTime>1138</TotalTime>
  <Words>919</Words>
  <Application>Microsoft Office PowerPoint</Application>
  <PresentationFormat>On-screen Show (4:3)</PresentationFormat>
  <Paragraphs>279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concept038</vt:lpstr>
      <vt:lpstr>Bahan Kuliah Metode Penelitian Fakultas Ilmu Komputer - UEU</vt:lpstr>
      <vt:lpstr>Proses Riset </vt:lpstr>
      <vt:lpstr>Topik Bahasan</vt:lpstr>
      <vt:lpstr>Tujuan Pembelajaran</vt:lpstr>
      <vt:lpstr>Rancangan Riset</vt:lpstr>
      <vt:lpstr>Pengukuran Variabel</vt:lpstr>
      <vt:lpstr>Definisi Operasional</vt:lpstr>
      <vt:lpstr>Contoh 1 :</vt:lpstr>
      <vt:lpstr>Contoh 2 :</vt:lpstr>
      <vt:lpstr>Skala</vt:lpstr>
      <vt:lpstr>Skala Nominal</vt:lpstr>
      <vt:lpstr>Contoh :</vt:lpstr>
      <vt:lpstr>Skala Ordinal</vt:lpstr>
      <vt:lpstr>Contoh :</vt:lpstr>
      <vt:lpstr>Skala Interval</vt:lpstr>
      <vt:lpstr>Contoh : </vt:lpstr>
      <vt:lpstr>Skala Ratio</vt:lpstr>
      <vt:lpstr>Karakteristik  Skala</vt:lpstr>
      <vt:lpstr>Karakteristik  Skala</vt:lpstr>
    </vt:vector>
  </TitlesOfParts>
  <Company>bppt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JOKO DEWANTO</cp:lastModifiedBy>
  <cp:revision>85</cp:revision>
  <dcterms:created xsi:type="dcterms:W3CDTF">2007-01-04T07:20:48Z</dcterms:created>
  <dcterms:modified xsi:type="dcterms:W3CDTF">2012-02-09T02:47:32Z</dcterms:modified>
</cp:coreProperties>
</file>