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65" r:id="rId4"/>
    <p:sldId id="267" r:id="rId5"/>
    <p:sldId id="288" r:id="rId6"/>
    <p:sldId id="26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91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948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smtClean="0"/>
              <a:t> - UEU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Ketujuh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Pengukuran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Variabel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: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Skala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dan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Validitas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err="1" smtClean="0"/>
              <a:t>Skala</a:t>
            </a:r>
            <a:r>
              <a:rPr lang="en-US" sz="2800" b="1" smtClean="0"/>
              <a:t> </a:t>
            </a:r>
            <a:r>
              <a:rPr lang="en-US" sz="2800" b="1" i="1" smtClean="0"/>
              <a:t>Constant Sum </a:t>
            </a:r>
            <a:r>
              <a:rPr lang="en-US" sz="2800" smtClean="0"/>
              <a:t>: Responden ditanya untuk emdistribusikan suatu angka tertentu pada berbagai butir pilihan dengan jumlah tertentu (Ini lbh merukapan skala ordinal)</a:t>
            </a:r>
            <a:endParaRPr lang="en-US" sz="2800" dirty="0" smtClean="0"/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smtClean="0"/>
              <a:t>: Dalam memilih sabun, indikasikan kelima aspek berikut dengan mengalokasikan jawaban sehingga totalnya 100</a:t>
            </a:r>
          </a:p>
          <a:p>
            <a:pPr lvl="3"/>
            <a:r>
              <a:rPr lang="en-US" sz="1600" smtClean="0"/>
              <a:t>Fragrance …….</a:t>
            </a:r>
          </a:p>
          <a:p>
            <a:pPr lvl="3"/>
            <a:r>
              <a:rPr lang="en-US" sz="1600" smtClean="0"/>
              <a:t>Color       ……..</a:t>
            </a:r>
          </a:p>
          <a:p>
            <a:pPr lvl="3"/>
            <a:r>
              <a:rPr lang="en-US" sz="1600" smtClean="0"/>
              <a:t> Shape     ……..</a:t>
            </a:r>
          </a:p>
          <a:p>
            <a:pPr lvl="3"/>
            <a:r>
              <a:rPr lang="en-US" sz="1600" smtClean="0"/>
              <a:t> Size        ……..</a:t>
            </a:r>
          </a:p>
          <a:p>
            <a:pPr lvl="3"/>
            <a:r>
              <a:rPr lang="en-US" sz="1600" smtClean="0"/>
              <a:t> Texture  ………</a:t>
            </a:r>
          </a:p>
          <a:p>
            <a:pPr lvl="3"/>
            <a:r>
              <a:rPr lang="en-US" sz="1600" smtClean="0"/>
              <a:t>Total        100</a:t>
            </a:r>
            <a:endParaRPr lang="en-US" sz="16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Stapel</a:t>
            </a:r>
            <a:r>
              <a:rPr lang="en-US" sz="2800" dirty="0" smtClean="0"/>
              <a:t>: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simultan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intensitas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butir-butir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.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ditempatkan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tengah-tengah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</a:t>
            </a:r>
            <a:r>
              <a:rPr lang="en-US" sz="2800" dirty="0" smtClean="0"/>
              <a:t>, </a:t>
            </a:r>
            <a:r>
              <a:rPr lang="en-US" sz="2800" dirty="0" err="1" smtClean="0"/>
              <a:t>misal</a:t>
            </a:r>
            <a:r>
              <a:rPr lang="en-US" sz="2800" dirty="0" smtClean="0"/>
              <a:t> -3 </a:t>
            </a:r>
            <a:r>
              <a:rPr lang="en-US" sz="2800" dirty="0" err="1" smtClean="0"/>
              <a:t>dan</a:t>
            </a:r>
            <a:r>
              <a:rPr lang="en-US" sz="2800" dirty="0" smtClean="0"/>
              <a:t> +3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bgmana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atasan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-3 -2 -1  Adopting Modern Technology +1 + 2 +3</a:t>
            </a:r>
          </a:p>
          <a:p>
            <a:r>
              <a:rPr lang="en-US" sz="2800" dirty="0" smtClean="0"/>
              <a:t>-3 -2 -1  Product Innovation +1 + 2 +3</a:t>
            </a:r>
          </a:p>
          <a:p>
            <a:r>
              <a:rPr lang="en-US" sz="2800" dirty="0" smtClean="0"/>
              <a:t>-3 -2 -1  Interpersonal Skill+1 + 2 +3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2819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Graphic Rating</a:t>
            </a:r>
            <a:r>
              <a:rPr lang="en-US" sz="2800" dirty="0" smtClean="0"/>
              <a:t>: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thd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.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10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atasan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5562600"/>
            <a:ext cx="6400800" cy="158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66800" y="55581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5562600"/>
            <a:ext cx="49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38446" y="556260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19246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6019800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Very Bad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3978848" y="601980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All right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7103048" y="60198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Excelent</a:t>
            </a: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6482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ranking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butir</a:t>
            </a:r>
            <a:r>
              <a:rPr lang="en-US" sz="2800" dirty="0" smtClean="0"/>
              <a:t>, </a:t>
            </a:r>
            <a:r>
              <a:rPr lang="en-US" sz="2800" dirty="0" err="1" smtClean="0"/>
              <a:t>sayang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diurutkan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35%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1, 35%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2, 20% </a:t>
            </a:r>
            <a:r>
              <a:rPr lang="en-US" sz="2800" dirty="0" err="1" smtClean="0"/>
              <a:t>msng-msng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3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4.</a:t>
            </a:r>
          </a:p>
          <a:p>
            <a:r>
              <a:rPr lang="en-US" sz="2800" dirty="0" err="1" smtClean="0"/>
              <a:t>Alternatifnya</a:t>
            </a:r>
            <a:r>
              <a:rPr lang="en-US" sz="2800" dirty="0" smtClean="0"/>
              <a:t> : </a:t>
            </a:r>
            <a:r>
              <a:rPr lang="en-US" sz="2800" i="1" dirty="0" err="1" smtClean="0"/>
              <a:t>metode</a:t>
            </a:r>
            <a:r>
              <a:rPr lang="en-US" sz="2800" i="1" dirty="0" smtClean="0"/>
              <a:t> paired comparison, forced choice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comparative scale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400" b="1" i="1" dirty="0" smtClean="0"/>
              <a:t>Paired Comparison </a:t>
            </a:r>
            <a:r>
              <a:rPr lang="en-US" sz="2400" dirty="0" smtClean="0"/>
              <a:t>: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bersamaan</a:t>
            </a:r>
            <a:r>
              <a:rPr lang="en-US" sz="2400" dirty="0" smtClean="0"/>
              <a:t>. 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preferensi</a:t>
            </a:r>
            <a:r>
              <a:rPr lang="en-US" sz="2400" dirty="0" smtClean="0"/>
              <a:t>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A, B, C </a:t>
            </a:r>
            <a:r>
              <a:rPr lang="en-US" sz="2400" dirty="0" err="1" smtClean="0"/>
              <a:t>dan</a:t>
            </a:r>
            <a:r>
              <a:rPr lang="en-US" sz="2400" dirty="0" smtClean="0"/>
              <a:t> 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B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B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B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C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 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895600"/>
            <a:ext cx="92365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Goodness</a:t>
            </a:r>
          </a:p>
          <a:p>
            <a:r>
              <a:rPr lang="en-US" sz="1400" b="1" dirty="0" smtClean="0"/>
              <a:t>of data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43349" y="2130623"/>
            <a:ext cx="981359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Reliability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3604737"/>
            <a:ext cx="9144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Validity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43041" y="1825823"/>
            <a:ext cx="830677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Stability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2971800"/>
            <a:ext cx="1103187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Consistency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2600" y="1447800"/>
            <a:ext cx="2006640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Test-retest reliability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947446"/>
            <a:ext cx="2223173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Paralel</a:t>
            </a:r>
            <a:r>
              <a:rPr lang="en-US" sz="1600" b="1" dirty="0" smtClean="0"/>
              <a:t>-form reliability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49227" y="2557046"/>
            <a:ext cx="297177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Interitem</a:t>
            </a:r>
            <a:r>
              <a:rPr lang="en-US" sz="1600" b="1" dirty="0" smtClean="0"/>
              <a:t> consistency reliability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24" y="3200400"/>
            <a:ext cx="191539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Spilt-half reliability</a:t>
            </a:r>
            <a:endParaRPr lang="en-US" sz="1600" b="1" dirty="0"/>
          </a:p>
        </p:txBody>
      </p:sp>
      <p:cxnSp>
        <p:nvCxnSpPr>
          <p:cNvPr id="18" name="Shape 17"/>
          <p:cNvCxnSpPr>
            <a:stCxn id="4" idx="3"/>
            <a:endCxn id="5" idx="1"/>
          </p:cNvCxnSpPr>
          <p:nvPr/>
        </p:nvCxnSpPr>
        <p:spPr bwMode="auto">
          <a:xfrm flipV="1">
            <a:off x="1152251" y="2284512"/>
            <a:ext cx="591098" cy="8726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Elbow Connector 23"/>
          <p:cNvCxnSpPr>
            <a:stCxn id="4" idx="3"/>
            <a:endCxn id="6" idx="1"/>
          </p:cNvCxnSpPr>
          <p:nvPr/>
        </p:nvCxnSpPr>
        <p:spPr bwMode="auto">
          <a:xfrm>
            <a:off x="1152251" y="3157210"/>
            <a:ext cx="600349" cy="6014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Elbow Connector 25"/>
          <p:cNvCxnSpPr>
            <a:stCxn id="5" idx="3"/>
            <a:endCxn id="7" idx="1"/>
          </p:cNvCxnSpPr>
          <p:nvPr/>
        </p:nvCxnSpPr>
        <p:spPr bwMode="auto">
          <a:xfrm flipV="1">
            <a:off x="2724708" y="1979712"/>
            <a:ext cx="1018333" cy="304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Elbow Connector 27"/>
          <p:cNvCxnSpPr>
            <a:stCxn id="5" idx="3"/>
          </p:cNvCxnSpPr>
          <p:nvPr/>
        </p:nvCxnSpPr>
        <p:spPr bwMode="auto">
          <a:xfrm>
            <a:off x="2724708" y="2284512"/>
            <a:ext cx="932892" cy="8396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Elbow Connector 29"/>
          <p:cNvCxnSpPr>
            <a:stCxn id="7" idx="3"/>
            <a:endCxn id="9" idx="1"/>
          </p:cNvCxnSpPr>
          <p:nvPr/>
        </p:nvCxnSpPr>
        <p:spPr bwMode="auto">
          <a:xfrm flipV="1">
            <a:off x="4573718" y="1617077"/>
            <a:ext cx="988882" cy="36263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7" idx="3"/>
            <a:endCxn id="10" idx="1"/>
          </p:cNvCxnSpPr>
          <p:nvPr/>
        </p:nvCxnSpPr>
        <p:spPr bwMode="auto">
          <a:xfrm>
            <a:off x="4573718" y="1979712"/>
            <a:ext cx="988882" cy="13701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Elbow Connector 33"/>
          <p:cNvCxnSpPr>
            <a:stCxn id="8" idx="3"/>
            <a:endCxn id="11" idx="1"/>
          </p:cNvCxnSpPr>
          <p:nvPr/>
        </p:nvCxnSpPr>
        <p:spPr bwMode="auto">
          <a:xfrm flipV="1">
            <a:off x="4836987" y="2726323"/>
            <a:ext cx="712240" cy="3993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Elbow Connector 35"/>
          <p:cNvCxnSpPr>
            <a:stCxn id="8" idx="3"/>
            <a:endCxn id="12" idx="1"/>
          </p:cNvCxnSpPr>
          <p:nvPr/>
        </p:nvCxnSpPr>
        <p:spPr bwMode="auto">
          <a:xfrm>
            <a:off x="4836987" y="3125689"/>
            <a:ext cx="725637" cy="2439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38200" y="4648200"/>
            <a:ext cx="15240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Logical Validity</a:t>
            </a:r>
          </a:p>
          <a:p>
            <a:pPr algn="ctr"/>
            <a:r>
              <a:rPr lang="en-US" sz="1400" b="1" dirty="0" smtClean="0"/>
              <a:t>(content)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81400" y="4648200"/>
            <a:ext cx="15240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Criterion related Validity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0800" y="4648200"/>
            <a:ext cx="16764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Concurent</a:t>
            </a:r>
            <a:r>
              <a:rPr lang="en-US" sz="1400" b="1" dirty="0" smtClean="0"/>
              <a:t>  Validity</a:t>
            </a:r>
          </a:p>
          <a:p>
            <a:pPr algn="ctr"/>
            <a:r>
              <a:rPr lang="en-US" sz="1400" b="1" dirty="0" smtClean="0"/>
              <a:t>(construct)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8200" y="5801380"/>
            <a:ext cx="15240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Face Validity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71800" y="5801380"/>
            <a:ext cx="10668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Predictive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95800" y="5791200"/>
            <a:ext cx="10668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Concurent</a:t>
            </a:r>
            <a:endParaRPr lang="en-US" sz="1400" b="1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6019800" y="5801380"/>
            <a:ext cx="12192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Convergent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43800" y="5801380"/>
            <a:ext cx="12954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Discriminant</a:t>
            </a:r>
            <a:endParaRPr lang="en-US" sz="1400" b="1" dirty="0" smtClean="0"/>
          </a:p>
        </p:txBody>
      </p:sp>
      <p:cxnSp>
        <p:nvCxnSpPr>
          <p:cNvPr id="47" name="Elbow Connector 46"/>
          <p:cNvCxnSpPr>
            <a:stCxn id="6" idx="2"/>
            <a:endCxn id="38" idx="0"/>
          </p:cNvCxnSpPr>
          <p:nvPr/>
        </p:nvCxnSpPr>
        <p:spPr bwMode="auto">
          <a:xfrm rot="5400000">
            <a:off x="1537157" y="3975557"/>
            <a:ext cx="735686" cy="609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Elbow Connector 48"/>
          <p:cNvCxnSpPr>
            <a:stCxn id="6" idx="2"/>
            <a:endCxn id="39" idx="0"/>
          </p:cNvCxnSpPr>
          <p:nvPr/>
        </p:nvCxnSpPr>
        <p:spPr bwMode="auto">
          <a:xfrm rot="16200000" flipH="1">
            <a:off x="2908757" y="3213557"/>
            <a:ext cx="735686" cy="2133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Elbow Connector 50"/>
          <p:cNvCxnSpPr>
            <a:stCxn id="6" idx="2"/>
            <a:endCxn id="40" idx="0"/>
          </p:cNvCxnSpPr>
          <p:nvPr/>
        </p:nvCxnSpPr>
        <p:spPr bwMode="auto">
          <a:xfrm rot="16200000" flipH="1">
            <a:off x="4356557" y="1765757"/>
            <a:ext cx="735686" cy="5029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Elbow Connector 52"/>
          <p:cNvCxnSpPr>
            <a:stCxn id="38" idx="2"/>
            <a:endCxn id="41" idx="0"/>
          </p:cNvCxnSpPr>
          <p:nvPr/>
        </p:nvCxnSpPr>
        <p:spPr bwMode="auto">
          <a:xfrm rot="5400000">
            <a:off x="1285220" y="5486400"/>
            <a:ext cx="62996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Elbow Connector 54"/>
          <p:cNvCxnSpPr>
            <a:stCxn id="39" idx="2"/>
            <a:endCxn id="42" idx="0"/>
          </p:cNvCxnSpPr>
          <p:nvPr/>
        </p:nvCxnSpPr>
        <p:spPr bwMode="auto">
          <a:xfrm rot="5400000">
            <a:off x="3609320" y="5067300"/>
            <a:ext cx="62996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Elbow Connector 56"/>
          <p:cNvCxnSpPr>
            <a:stCxn id="39" idx="2"/>
            <a:endCxn id="43" idx="0"/>
          </p:cNvCxnSpPr>
          <p:nvPr/>
        </p:nvCxnSpPr>
        <p:spPr bwMode="auto">
          <a:xfrm rot="16200000" flipH="1">
            <a:off x="4376410" y="5138410"/>
            <a:ext cx="619780" cy="685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9" name="Elbow Connector 58"/>
          <p:cNvCxnSpPr>
            <a:stCxn id="40" idx="2"/>
            <a:endCxn id="44" idx="0"/>
          </p:cNvCxnSpPr>
          <p:nvPr/>
        </p:nvCxnSpPr>
        <p:spPr bwMode="auto">
          <a:xfrm rot="5400000">
            <a:off x="6619220" y="5181600"/>
            <a:ext cx="629960" cy="609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Elbow Connector 60"/>
          <p:cNvCxnSpPr>
            <a:stCxn id="40" idx="2"/>
            <a:endCxn id="45" idx="0"/>
          </p:cNvCxnSpPr>
          <p:nvPr/>
        </p:nvCxnSpPr>
        <p:spPr bwMode="auto">
          <a:xfrm rot="16200000" flipH="1">
            <a:off x="7400270" y="5010150"/>
            <a:ext cx="629960" cy="9525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400" b="1" i="1" dirty="0" smtClean="0"/>
              <a:t>Test-Retest Reliability : 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reliabilitas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mengulang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test-retest </a:t>
            </a:r>
            <a:r>
              <a:rPr lang="en-US" sz="2400" dirty="0" err="1" smtClean="0"/>
              <a:t>reliablity</a:t>
            </a:r>
            <a:r>
              <a:rPr lang="en-US" sz="2400" dirty="0" smtClean="0"/>
              <a:t>. </a:t>
            </a:r>
            <a:r>
              <a:rPr lang="en-US" sz="2400" dirty="0" err="1" smtClean="0"/>
              <a:t>Kuisioner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.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skor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jawaban-jawaban</a:t>
            </a:r>
            <a:r>
              <a:rPr lang="en-US" sz="2400" dirty="0" smtClean="0"/>
              <a:t>.</a:t>
            </a:r>
          </a:p>
          <a:p>
            <a:r>
              <a:rPr lang="en-US" sz="2400" b="1" i="1" dirty="0" smtClean="0"/>
              <a:t>Parallel-Form Reliability </a:t>
            </a:r>
            <a:r>
              <a:rPr lang="en-US" sz="2400" dirty="0" smtClean="0"/>
              <a:t>: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berkorelasi</a:t>
            </a:r>
            <a:r>
              <a:rPr lang="en-US" sz="2400" dirty="0" smtClean="0"/>
              <a:t>&gt;.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butir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serupa</a:t>
            </a:r>
            <a:r>
              <a:rPr lang="en-US" sz="2400" dirty="0" smtClean="0"/>
              <a:t>, format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Yang </a:t>
            </a:r>
            <a:r>
              <a:rPr lang="en-US" sz="2400" dirty="0" err="1" smtClean="0"/>
              <a:t>beda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“wording”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400" b="1" i="1" dirty="0" err="1" smtClean="0"/>
              <a:t>Interitem</a:t>
            </a:r>
            <a:r>
              <a:rPr lang="en-US" sz="2400" b="1" i="1" dirty="0" smtClean="0"/>
              <a:t> Consistency Reliability :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butir-butir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satau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lain,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&lt;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berkorelasi</a:t>
            </a:r>
            <a:r>
              <a:rPr lang="en-US" sz="2400" dirty="0" smtClean="0"/>
              <a:t>. </a:t>
            </a:r>
            <a:r>
              <a:rPr lang="en-US" sz="2400" dirty="0" err="1" smtClean="0"/>
              <a:t>Uji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populer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Alpha </a:t>
            </a:r>
            <a:r>
              <a:rPr lang="en-US" sz="2400" dirty="0" err="1" smtClean="0"/>
              <a:t>Cronbach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formula </a:t>
            </a:r>
            <a:r>
              <a:rPr lang="en-US" sz="2400" dirty="0" err="1" smtClean="0"/>
              <a:t>Kuder</a:t>
            </a:r>
            <a:r>
              <a:rPr lang="en-US" sz="2400" dirty="0" smtClean="0"/>
              <a:t>-Richardson.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korelasinya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</a:t>
            </a:r>
          </a:p>
          <a:p>
            <a:r>
              <a:rPr lang="en-US" sz="2400" b="1" i="1" dirty="0" smtClean="0"/>
              <a:t>Split-Half Reliability </a:t>
            </a:r>
            <a:r>
              <a:rPr lang="en-US" sz="2400" dirty="0" smtClean="0"/>
              <a:t>: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indikator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(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), </a:t>
            </a:r>
            <a:r>
              <a:rPr lang="en-US" sz="2400" dirty="0" err="1" smtClean="0"/>
              <a:t>dikorelasikan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dbisa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i="1" dirty="0" smtClean="0"/>
              <a:t>Content Validity: 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memadai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.</a:t>
            </a:r>
            <a:endParaRPr lang="en-US" sz="2800" b="1" i="1" dirty="0" smtClean="0"/>
          </a:p>
          <a:p>
            <a:r>
              <a:rPr lang="en-US" sz="2800" b="1" i="1" dirty="0" err="1" smtClean="0"/>
              <a:t>FaceValidity</a:t>
            </a:r>
            <a:r>
              <a:rPr lang="en-US" sz="2800" b="1" i="1" dirty="0" smtClean="0"/>
              <a:t>: </a:t>
            </a:r>
            <a:r>
              <a:rPr lang="en-US" sz="2800" dirty="0" smtClean="0"/>
              <a:t> </a:t>
            </a:r>
            <a:r>
              <a:rPr lang="en-US" sz="2800" dirty="0" err="1" smtClean="0"/>
              <a:t>Aapakah</a:t>
            </a:r>
            <a:r>
              <a:rPr lang="en-US" sz="2800" dirty="0" smtClean="0"/>
              <a:t> </a:t>
            </a:r>
            <a:r>
              <a:rPr lang="en-US" sz="2800" dirty="0" err="1" smtClean="0"/>
              <a:t>ekspert</a:t>
            </a:r>
            <a:r>
              <a:rPr lang="en-US" sz="2800" dirty="0" smtClean="0"/>
              <a:t> </a:t>
            </a:r>
            <a:r>
              <a:rPr lang="en-US" sz="2800" dirty="0" err="1" smtClean="0"/>
              <a:t>memvalidasi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 ?</a:t>
            </a:r>
            <a:endParaRPr lang="en-US" sz="2800" b="1" i="1" dirty="0" smtClean="0"/>
          </a:p>
          <a:p>
            <a:r>
              <a:rPr lang="en-US" sz="2800" b="1" i="1" dirty="0" smtClean="0"/>
              <a:t>Criterion-related  validity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?</a:t>
            </a:r>
          </a:p>
          <a:p>
            <a:r>
              <a:rPr lang="en-US" sz="2800" b="1" i="1" dirty="0" err="1" smtClean="0"/>
              <a:t>Concurent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validy</a:t>
            </a:r>
            <a:r>
              <a:rPr lang="en-US" sz="2800" b="1" i="1" dirty="0" smtClean="0"/>
              <a:t> : </a:t>
            </a:r>
            <a:r>
              <a:rPr lang="en-US" sz="2800" dirty="0" smtClean="0"/>
              <a:t> </a:t>
            </a:r>
            <a:r>
              <a:rPr lang="en-US" sz="2800" dirty="0" err="1" smtClean="0"/>
              <a:t>qpqkqh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krteria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i="1" dirty="0" smtClean="0"/>
              <a:t>Predictive validity : 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individual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?</a:t>
            </a:r>
            <a:endParaRPr lang="en-US" sz="2800" b="1" i="1" dirty="0" smtClean="0"/>
          </a:p>
          <a:p>
            <a:r>
              <a:rPr lang="en-US" sz="2800" b="1" i="1" dirty="0" smtClean="0"/>
              <a:t>Construct Validity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endParaRPr lang="en-US" sz="2800" b="1" i="1" dirty="0" smtClean="0"/>
          </a:p>
          <a:p>
            <a:r>
              <a:rPr lang="en-US" sz="2800" b="1" i="1" dirty="0" err="1" smtClean="0"/>
              <a:t>Convergen</a:t>
            </a:r>
            <a:r>
              <a:rPr lang="en-US" sz="2800" b="1" i="1" dirty="0" smtClean="0"/>
              <a:t> validity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berkorelasi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.</a:t>
            </a:r>
          </a:p>
          <a:p>
            <a:r>
              <a:rPr lang="en-US" sz="2800" b="1" i="1" dirty="0" err="1" smtClean="0"/>
              <a:t>Discriminat</a:t>
            </a:r>
            <a:r>
              <a:rPr lang="en-US" sz="2800" b="1" i="1" dirty="0" smtClean="0"/>
              <a:t> validity </a:t>
            </a:r>
            <a:r>
              <a:rPr lang="en-US" sz="2800" dirty="0" smtClean="0"/>
              <a:t>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korelasi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diperkirakan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Riset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rating : Dichotomous, Category, </a:t>
            </a:r>
            <a:r>
              <a:rPr lang="en-US" dirty="0" err="1" smtClean="0"/>
              <a:t>Likert</a:t>
            </a:r>
            <a:r>
              <a:rPr lang="en-US" dirty="0" smtClean="0"/>
              <a:t>, Semantic Differential, </a:t>
            </a:r>
            <a:r>
              <a:rPr lang="en-US" dirty="0" err="1" smtClean="0"/>
              <a:t>Numerik</a:t>
            </a:r>
            <a:r>
              <a:rPr lang="en-US" dirty="0" smtClean="0"/>
              <a:t>, </a:t>
            </a:r>
            <a:r>
              <a:rPr lang="en-US" dirty="0" err="1" smtClean="0"/>
              <a:t>Itemised</a:t>
            </a:r>
            <a:r>
              <a:rPr lang="en-US" dirty="0" smtClean="0"/>
              <a:t> Rating, </a:t>
            </a:r>
            <a:r>
              <a:rPr lang="en-US" dirty="0" err="1" smtClean="0"/>
              <a:t>Costant</a:t>
            </a:r>
            <a:r>
              <a:rPr lang="en-US" dirty="0" smtClean="0"/>
              <a:t> Sum Rating, </a:t>
            </a:r>
            <a:r>
              <a:rPr lang="en-US" dirty="0" err="1" smtClean="0"/>
              <a:t>Stapel</a:t>
            </a:r>
            <a:r>
              <a:rPr lang="en-US" dirty="0" smtClean="0"/>
              <a:t>, Graphic rating, Consensus</a:t>
            </a:r>
          </a:p>
          <a:p>
            <a:pPr lvl="1"/>
            <a:r>
              <a:rPr lang="en-US" dirty="0" err="1" smtClean="0"/>
              <a:t>Skala</a:t>
            </a:r>
            <a:r>
              <a:rPr lang="en-US" dirty="0" smtClean="0"/>
              <a:t> ranking : Paired comparison, Forced choice, Comparative scale</a:t>
            </a:r>
          </a:p>
          <a:p>
            <a:r>
              <a:rPr lang="en-US" dirty="0" smtClean="0"/>
              <a:t>Goodness of Measures</a:t>
            </a:r>
          </a:p>
          <a:p>
            <a:pPr lvl="1"/>
            <a:r>
              <a:rPr lang="en-US" sz="2400" dirty="0" smtClean="0"/>
              <a:t>Stability &amp; Internal Consistency</a:t>
            </a:r>
          </a:p>
          <a:p>
            <a:pPr lvl="1"/>
            <a:r>
              <a:rPr lang="en-US" sz="2400" dirty="0" smtClean="0"/>
              <a:t>Validity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4730750"/>
          </a:xfrm>
        </p:spPr>
        <p:txBody>
          <a:bodyPr/>
          <a:lstStyle/>
          <a:p>
            <a:pPr>
              <a:buNone/>
            </a:pPr>
            <a:r>
              <a:rPr lang="en-US" sz="2700" dirty="0" err="1" smtClean="0"/>
              <a:t>Setelah</a:t>
            </a:r>
            <a:r>
              <a:rPr lang="en-US" sz="2700" dirty="0" smtClean="0"/>
              <a:t> </a:t>
            </a:r>
            <a:r>
              <a:rPr lang="en-US" sz="2700" dirty="0" err="1" smtClean="0"/>
              <a:t>mengikuti</a:t>
            </a:r>
            <a:r>
              <a:rPr lang="en-US" sz="2700" dirty="0" smtClean="0"/>
              <a:t> </a:t>
            </a:r>
            <a:r>
              <a:rPr lang="en-US" sz="2700" dirty="0" err="1" smtClean="0"/>
              <a:t>kuliah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Sdr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:</a:t>
            </a:r>
          </a:p>
          <a:p>
            <a:r>
              <a:rPr lang="en-US" sz="2700" dirty="0" err="1" smtClean="0"/>
              <a:t>Mengetahui</a:t>
            </a:r>
            <a:r>
              <a:rPr lang="en-US" sz="2700" dirty="0" smtClean="0"/>
              <a:t> </a:t>
            </a:r>
            <a:r>
              <a:rPr lang="en-US" sz="2700" dirty="0" err="1" smtClean="0"/>
              <a:t>bagaimana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kapan</a:t>
            </a:r>
            <a:r>
              <a:rPr lang="en-US" sz="2700" dirty="0" smtClean="0"/>
              <a:t> </a:t>
            </a:r>
            <a:r>
              <a:rPr lang="en-US" sz="2700" dirty="0" err="1" smtClean="0"/>
              <a:t>menggunakan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skala</a:t>
            </a:r>
            <a:r>
              <a:rPr lang="en-US" sz="2700" dirty="0" smtClean="0"/>
              <a:t> rating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skala</a:t>
            </a:r>
            <a:r>
              <a:rPr lang="en-US" sz="2700" dirty="0" smtClean="0"/>
              <a:t> ranking yang </a:t>
            </a:r>
            <a:r>
              <a:rPr lang="en-US" sz="2700" dirty="0" err="1" smtClean="0"/>
              <a:t>berbeda</a:t>
            </a:r>
            <a:r>
              <a:rPr lang="en-US" sz="2700" dirty="0" smtClean="0"/>
              <a:t>.</a:t>
            </a:r>
          </a:p>
          <a:p>
            <a:r>
              <a:rPr lang="en-US" sz="2700" dirty="0" err="1" smtClean="0"/>
              <a:t>Menjelaskan</a:t>
            </a:r>
            <a:r>
              <a:rPr lang="en-US" sz="2700" dirty="0" smtClean="0"/>
              <a:t> </a:t>
            </a:r>
            <a:r>
              <a:rPr lang="en-US" sz="2700" dirty="0" err="1" smtClean="0"/>
              <a:t>pengertian</a:t>
            </a:r>
            <a:r>
              <a:rPr lang="en-US" sz="2700" dirty="0" smtClean="0"/>
              <a:t> “stability” </a:t>
            </a:r>
            <a:r>
              <a:rPr lang="en-US" sz="2700" dirty="0" err="1" smtClean="0"/>
              <a:t>dan</a:t>
            </a:r>
            <a:r>
              <a:rPr lang="en-US" sz="2700" dirty="0" smtClean="0"/>
              <a:t> “consistency” </a:t>
            </a:r>
            <a:r>
              <a:rPr lang="en-US" sz="2700" dirty="0" err="1" smtClean="0"/>
              <a:t>serta</a:t>
            </a:r>
            <a:r>
              <a:rPr lang="en-US" sz="2700" dirty="0" smtClean="0"/>
              <a:t> </a:t>
            </a:r>
            <a:r>
              <a:rPr lang="en-US" sz="2700" dirty="0" err="1" smtClean="0"/>
              <a:t>bagaimana</a:t>
            </a:r>
            <a:r>
              <a:rPr lang="en-US" sz="2700" dirty="0" smtClean="0"/>
              <a:t> </a:t>
            </a:r>
            <a:r>
              <a:rPr lang="en-US" sz="2700" dirty="0" err="1" smtClean="0"/>
              <a:t>kedua</a:t>
            </a:r>
            <a:r>
              <a:rPr lang="en-US" sz="2700" dirty="0" smtClean="0"/>
              <a:t> </a:t>
            </a:r>
            <a:r>
              <a:rPr lang="en-US" sz="2700" dirty="0" err="1" smtClean="0"/>
              <a:t>hal</a:t>
            </a:r>
            <a:r>
              <a:rPr lang="en-US" sz="2700" dirty="0" smtClean="0"/>
              <a:t> </a:t>
            </a:r>
            <a:r>
              <a:rPr lang="en-US" sz="2700" dirty="0" err="1" smtClean="0"/>
              <a:t>tersebut</a:t>
            </a:r>
            <a:r>
              <a:rPr lang="en-US" sz="2700" dirty="0" smtClean="0"/>
              <a:t> </a:t>
            </a:r>
            <a:r>
              <a:rPr lang="en-US" sz="2700" dirty="0" err="1" smtClean="0"/>
              <a:t>diterapkan</a:t>
            </a:r>
            <a:r>
              <a:rPr lang="en-US" sz="2700" dirty="0" smtClean="0"/>
              <a:t>.</a:t>
            </a:r>
          </a:p>
          <a:p>
            <a:r>
              <a:rPr lang="en-US" sz="2700" dirty="0" err="1" smtClean="0"/>
              <a:t>Mengenal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bentuk-bentuk</a:t>
            </a:r>
            <a:r>
              <a:rPr lang="en-US" sz="2700" dirty="0" smtClean="0"/>
              <a:t> validity yang </a:t>
            </a:r>
            <a:r>
              <a:rPr lang="en-US" sz="2700" dirty="0" err="1" smtClean="0"/>
              <a:t>berbeda</a:t>
            </a:r>
            <a:endParaRPr lang="en-US" sz="2700" dirty="0" smtClean="0"/>
          </a:p>
          <a:p>
            <a:r>
              <a:rPr lang="en-US" sz="2700" dirty="0" err="1" smtClean="0"/>
              <a:t>Membahas</a:t>
            </a:r>
            <a:r>
              <a:rPr lang="en-US" sz="2700" dirty="0" smtClean="0"/>
              <a:t> </a:t>
            </a:r>
            <a:r>
              <a:rPr lang="en-US" sz="2700" dirty="0" err="1" smtClean="0"/>
              <a:t>arti</a:t>
            </a:r>
            <a:r>
              <a:rPr lang="en-US" sz="2700" dirty="0" smtClean="0"/>
              <a:t> “goodness of measures”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mengapa</a:t>
            </a:r>
            <a:r>
              <a:rPr lang="en-US" sz="2700" dirty="0" smtClean="0"/>
              <a:t> </a:t>
            </a:r>
            <a:r>
              <a:rPr lang="en-US" sz="2700" dirty="0" err="1" smtClean="0"/>
              <a:t>hal</a:t>
            </a:r>
            <a:r>
              <a:rPr lang="en-US" sz="2700" dirty="0" smtClean="0"/>
              <a:t> </a:t>
            </a:r>
            <a:r>
              <a:rPr lang="en-US" sz="2700" dirty="0" err="1" smtClean="0"/>
              <a:t>itu</a:t>
            </a:r>
            <a:r>
              <a:rPr lang="en-US" sz="2700" dirty="0" smtClean="0"/>
              <a:t> </a:t>
            </a:r>
            <a:r>
              <a:rPr lang="en-US" sz="2700" dirty="0" err="1" smtClean="0"/>
              <a:t>perlu</a:t>
            </a:r>
            <a:r>
              <a:rPr lang="en-US" sz="2700" dirty="0" smtClean="0"/>
              <a:t> </a:t>
            </a:r>
            <a:r>
              <a:rPr lang="en-US" sz="2700" dirty="0" err="1" smtClean="0"/>
              <a:t>ditetapkan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riset</a:t>
            </a:r>
            <a:r>
              <a:rPr lang="en-US" sz="27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Kegunaan Riset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Eksplorasi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Deskripsi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Riset</a:t>
            </a: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16002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Dikotomi</a:t>
            </a:r>
            <a:r>
              <a:rPr lang="en-US" sz="2800" b="1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YA </a:t>
            </a:r>
            <a:r>
              <a:rPr lang="en-US" sz="2800" dirty="0" err="1" smtClean="0"/>
              <a:t>atau</a:t>
            </a:r>
            <a:r>
              <a:rPr lang="en-US" sz="2800" dirty="0" smtClean="0"/>
              <a:t> TIDAK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Sdr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? YA    TIDAK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white">
          <a:xfrm>
            <a:off x="381000" y="32004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</a:t>
            </a: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Kategori</a:t>
            </a: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butir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memperoleh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tunggal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nominal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Sdr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tinggal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838200" y="5105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 Selatan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kern="0" dirty="0" smtClean="0">
                <a:latin typeface="+mn-lt"/>
              </a:rPr>
              <a:t>Jakarta </a:t>
            </a:r>
            <a:r>
              <a:rPr kumimoji="1" lang="en-US" kern="0" dirty="0" err="1" smtClean="0">
                <a:latin typeface="+mn-lt"/>
              </a:rPr>
              <a:t>Timur</a:t>
            </a:r>
            <a:endParaRPr kumimoji="1" lang="en-US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 </a:t>
            </a:r>
            <a:r>
              <a:rPr kumimoji="1" lang="en-US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Pusat</a:t>
            </a: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white">
          <a:xfrm>
            <a:off x="4724400" y="5105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 Barat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kern="0" dirty="0" smtClean="0">
                <a:latin typeface="+mn-lt"/>
              </a:rPr>
              <a:t>Jakarta Utara</a:t>
            </a: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kern="0" dirty="0" err="1" smtClean="0">
                <a:latin typeface="+mn-lt"/>
              </a:rPr>
              <a:t>Lainnya</a:t>
            </a:r>
            <a:r>
              <a:rPr kumimoji="1" lang="en-US" kern="0" dirty="0" smtClean="0">
                <a:latin typeface="+mn-lt"/>
              </a:rPr>
              <a:t>……………</a:t>
            </a: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Likert</a:t>
            </a:r>
            <a:r>
              <a:rPr lang="en-US" sz="2800" b="1" i="1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seberapa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subyek</a:t>
            </a:r>
            <a:r>
              <a:rPr lang="en-US" sz="2800" dirty="0" smtClean="0"/>
              <a:t> </a:t>
            </a:r>
            <a:r>
              <a:rPr lang="en-US" sz="2800" dirty="0" err="1" smtClean="0"/>
              <a:t>disetujui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disetujui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suatau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5 </a:t>
            </a:r>
            <a:r>
              <a:rPr lang="en-US" sz="2800" dirty="0" err="1" smtClean="0"/>
              <a:t>skala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interval)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menyenangkan</a:t>
            </a:r>
            <a:endParaRPr lang="en-US" sz="2400" dirty="0" smtClean="0"/>
          </a:p>
          <a:p>
            <a:pPr lvl="2"/>
            <a:r>
              <a:rPr lang="en-US" sz="1800" dirty="0" smtClean="0"/>
              <a:t>(1=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2 =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3 = </a:t>
            </a:r>
            <a:r>
              <a:rPr lang="en-US" sz="1800" dirty="0" err="1" smtClean="0"/>
              <a:t>ragu-ragu</a:t>
            </a:r>
            <a:r>
              <a:rPr lang="en-US" sz="1800" dirty="0" smtClean="0"/>
              <a:t>, 4 =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5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)</a:t>
            </a:r>
          </a:p>
          <a:p>
            <a:pPr lvl="1"/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disiplin</a:t>
            </a:r>
            <a:endParaRPr lang="en-US" sz="2400" dirty="0" smtClean="0"/>
          </a:p>
          <a:p>
            <a:pPr lvl="2"/>
            <a:r>
              <a:rPr lang="en-US" sz="1800" dirty="0" smtClean="0"/>
              <a:t>(1=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2 =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3 = </a:t>
            </a:r>
            <a:r>
              <a:rPr lang="en-US" sz="1800" dirty="0" err="1" smtClean="0"/>
              <a:t>ragu-ragu</a:t>
            </a:r>
            <a:r>
              <a:rPr lang="en-US" sz="1800" dirty="0" smtClean="0"/>
              <a:t>, 4 =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5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)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Semantic Differential </a:t>
            </a:r>
            <a:r>
              <a:rPr lang="en-US" sz="2800" dirty="0" smtClean="0"/>
              <a:t>: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mengkaji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merk</a:t>
            </a:r>
            <a:r>
              <a:rPr lang="en-US" sz="2800" dirty="0" smtClean="0"/>
              <a:t>, </a:t>
            </a:r>
            <a:r>
              <a:rPr lang="en-US" sz="2800" dirty="0" err="1" smtClean="0"/>
              <a:t>iklan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dua-kutub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interval)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smtClean="0"/>
              <a:t> Responsive …………………………………..</a:t>
            </a:r>
            <a:r>
              <a:rPr lang="en-US" sz="2400" dirty="0" err="1" smtClean="0"/>
              <a:t>Tdk</a:t>
            </a:r>
            <a:r>
              <a:rPr lang="en-US" sz="2400" dirty="0" smtClean="0"/>
              <a:t> Responsive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Cantik</a:t>
            </a:r>
            <a:r>
              <a:rPr lang="en-US" sz="2400" dirty="0" smtClean="0"/>
              <a:t> ………………………………………….</a:t>
            </a:r>
            <a:r>
              <a:rPr lang="en-US" sz="2400" dirty="0" err="1" smtClean="0"/>
              <a:t>Buruk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Pintar</a:t>
            </a:r>
            <a:r>
              <a:rPr lang="en-US" sz="2400" dirty="0" smtClean="0"/>
              <a:t> …………………………………………..</a:t>
            </a:r>
            <a:r>
              <a:rPr lang="en-US" sz="2400" dirty="0" err="1" smtClean="0"/>
              <a:t>Bodoh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Rajin</a:t>
            </a:r>
            <a:r>
              <a:rPr lang="en-US" sz="2400" dirty="0" smtClean="0"/>
              <a:t> …………………………………………….</a:t>
            </a:r>
            <a:r>
              <a:rPr lang="en-US" sz="2400" dirty="0" err="1" smtClean="0"/>
              <a:t>Malas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Numeric</a:t>
            </a:r>
            <a:r>
              <a:rPr lang="en-US" sz="2800" dirty="0" smtClean="0"/>
              <a:t>: </a:t>
            </a:r>
            <a:r>
              <a:rPr lang="en-US" sz="2800" dirty="0" err="1" smtClean="0"/>
              <a:t>mirip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semantic differential,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5 </a:t>
            </a:r>
            <a:r>
              <a:rPr lang="en-US" sz="2800" dirty="0" err="1" smtClean="0"/>
              <a:t>atu</a:t>
            </a:r>
            <a:r>
              <a:rPr lang="en-US" sz="2800" dirty="0" smtClean="0"/>
              <a:t> 7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kutub</a:t>
            </a:r>
            <a:r>
              <a:rPr lang="en-US" sz="2800" dirty="0" smtClean="0"/>
              <a:t> </a:t>
            </a:r>
            <a:r>
              <a:rPr lang="en-US" sz="2800" dirty="0" err="1" smtClean="0"/>
              <a:t>diujungnya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interval)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Cantik</a:t>
            </a:r>
            <a:r>
              <a:rPr lang="en-US" sz="2400" dirty="0" smtClean="0"/>
              <a:t>    7  6  5  4  3  2  1    </a:t>
            </a:r>
            <a:r>
              <a:rPr lang="en-US" sz="2400" dirty="0" err="1" smtClean="0"/>
              <a:t>Buruk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Pintar</a:t>
            </a:r>
            <a:r>
              <a:rPr lang="en-US" sz="2400" dirty="0" smtClean="0"/>
              <a:t>     7  6  5  4  3  2  1    </a:t>
            </a:r>
            <a:r>
              <a:rPr lang="en-US" sz="2400" dirty="0" err="1" smtClean="0"/>
              <a:t>Bodoh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Rajin</a:t>
            </a:r>
            <a:r>
              <a:rPr lang="en-US" sz="2400" dirty="0" smtClean="0"/>
              <a:t>      7  6  5  4  3  2  1    </a:t>
            </a:r>
            <a:r>
              <a:rPr lang="en-US" sz="2400" dirty="0" err="1" smtClean="0"/>
              <a:t>Malas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r>
              <a:rPr lang="en-US" sz="2400" dirty="0" smtClean="0"/>
              <a:t>      7  6  5  4  3  2  1   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1716</TotalTime>
  <Words>1243</Words>
  <Application>Microsoft Office PowerPoint</Application>
  <PresentationFormat>On-screen Show (4:3)</PresentationFormat>
  <Paragraphs>238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concept038</vt:lpstr>
      <vt:lpstr>Bahan Kuliah Metode Penelitian Fakultas Ilmu Komputer - UEU</vt:lpstr>
      <vt:lpstr>Proses Riset </vt:lpstr>
      <vt:lpstr>Topik Bahasan</vt:lpstr>
      <vt:lpstr>Tujuan Pembelajaran</vt:lpstr>
      <vt:lpstr>Rancangan Riset</vt:lpstr>
      <vt:lpstr>SKALA RATING</vt:lpstr>
      <vt:lpstr>SKALA RATING</vt:lpstr>
      <vt:lpstr>SKALA RATING</vt:lpstr>
      <vt:lpstr>SKALA RATING</vt:lpstr>
      <vt:lpstr>SKALA RATING</vt:lpstr>
      <vt:lpstr>SKALA RATING</vt:lpstr>
      <vt:lpstr>SKALA RATING</vt:lpstr>
      <vt:lpstr>SKALA RANKING</vt:lpstr>
      <vt:lpstr>SKALA RANKING</vt:lpstr>
      <vt:lpstr>GOODNESS OF MEASURES</vt:lpstr>
      <vt:lpstr>GOODNESS OF MEASURES</vt:lpstr>
      <vt:lpstr>GOODNESS OF MEASURES</vt:lpstr>
      <vt:lpstr>GOODNESS OF MEASURES</vt:lpstr>
      <vt:lpstr>GOODNESS OF MEASURES</vt:lpstr>
    </vt:vector>
  </TitlesOfParts>
  <Company>bppt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JOKO DEWANTO</cp:lastModifiedBy>
  <cp:revision>106</cp:revision>
  <dcterms:created xsi:type="dcterms:W3CDTF">2007-01-04T07:20:48Z</dcterms:created>
  <dcterms:modified xsi:type="dcterms:W3CDTF">2012-02-09T02:45:40Z</dcterms:modified>
</cp:coreProperties>
</file>