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6"/>
  </p:notesMasterIdLst>
  <p:handoutMasterIdLst>
    <p:handoutMasterId r:id="rId27"/>
  </p:handoutMasterIdLst>
  <p:sldIdLst>
    <p:sldId id="256" r:id="rId2"/>
    <p:sldId id="281" r:id="rId3"/>
    <p:sldId id="265" r:id="rId4"/>
    <p:sldId id="267" r:id="rId5"/>
    <p:sldId id="289" r:id="rId6"/>
    <p:sldId id="288"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5" r:id="rId20"/>
    <p:sldId id="306" r:id="rId21"/>
    <p:sldId id="307" r:id="rId22"/>
    <p:sldId id="308" r:id="rId23"/>
    <p:sldId id="309" r:id="rId24"/>
    <p:sldId id="310"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xmlns="" val="3747069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D2AC9-DE80-4734-830F-556224382C61}" type="datetimeFigureOut">
              <a:rPr lang="en-US" smtClean="0"/>
              <a:pPr/>
              <a:t>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AC4C-1466-4D1B-A787-56E894AAC825}" type="slidenum">
              <a:rPr lang="en-US" smtClean="0"/>
              <a:pPr/>
              <a:t>‹#›</a:t>
            </a:fld>
            <a:endParaRPr lang="en-US"/>
          </a:p>
        </p:txBody>
      </p:sp>
    </p:spTree>
    <p:extLst>
      <p:ext uri="{BB962C8B-B14F-4D97-AF65-F5344CB8AC3E}">
        <p14:creationId xmlns:p14="http://schemas.microsoft.com/office/powerpoint/2010/main" xmlns="" val="196385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4876800"/>
            <a:ext cx="8686800" cy="947738"/>
          </a:xfrm>
        </p:spPr>
        <p:txBody>
          <a:bodyPr/>
          <a:lstStyle>
            <a:lvl1pPr>
              <a:defRPr/>
            </a:lvl1pPr>
          </a:lstStyle>
          <a:p>
            <a:r>
              <a:rPr lang="en-US"/>
              <a:t>Click to edit Master title style</a:t>
            </a:r>
          </a:p>
        </p:txBody>
      </p:sp>
      <p:sp>
        <p:nvSpPr>
          <p:cNvPr id="24579" name="Rectangle 3"/>
          <p:cNvSpPr>
            <a:spLocks noGrp="1" noChangeArrowheads="1"/>
          </p:cNvSpPr>
          <p:nvPr>
            <p:ph type="subTitle" idx="1"/>
          </p:nvPr>
        </p:nvSpPr>
        <p:spPr>
          <a:xfrm>
            <a:off x="304800" y="5734050"/>
            <a:ext cx="8686800" cy="895350"/>
          </a:xfrm>
        </p:spPr>
        <p:txBody>
          <a:bodyPr/>
          <a:lstStyle>
            <a:lvl1pPr marL="0" indent="0">
              <a:buFont typeface="Wingdings" pitchFamily="2" charset="2"/>
              <a:buNone/>
              <a:defRPr/>
            </a:lvl1pPr>
          </a:lstStyle>
          <a:p>
            <a:r>
              <a:rPr lang="en-US"/>
              <a:t>Click to edit Master subtitle style</a:t>
            </a:r>
          </a:p>
        </p:txBody>
      </p:sp>
      <p:sp>
        <p:nvSpPr>
          <p:cNvPr id="24580" name="Rectangle 4"/>
          <p:cNvSpPr>
            <a:spLocks noGrp="1" noChangeArrowheads="1"/>
          </p:cNvSpPr>
          <p:nvPr>
            <p:ph type="dt" sz="quarter" idx="2"/>
          </p:nvPr>
        </p:nvSpPr>
        <p:spPr/>
        <p:txBody>
          <a:bodyPr/>
          <a:lstStyle>
            <a:lvl1pPr>
              <a:defRPr/>
            </a:lvl1pPr>
          </a:lstStyle>
          <a:p>
            <a:endParaRPr lang="en-US"/>
          </a:p>
        </p:txBody>
      </p:sp>
      <p:sp>
        <p:nvSpPr>
          <p:cNvPr id="24581" name="Rectangle 5"/>
          <p:cNvSpPr>
            <a:spLocks noGrp="1" noChangeArrowheads="1"/>
          </p:cNvSpPr>
          <p:nvPr>
            <p:ph type="ftr" sz="quarter" idx="3"/>
          </p:nvPr>
        </p:nvSpPr>
        <p:spPr/>
        <p:txBody>
          <a:bodyPr/>
          <a:lstStyle>
            <a:lvl1pPr>
              <a:defRPr/>
            </a:lvl1pPr>
          </a:lstStyle>
          <a:p>
            <a:endParaRPr lang="en-US"/>
          </a:p>
        </p:txBody>
      </p:sp>
      <p:sp>
        <p:nvSpPr>
          <p:cNvPr id="24582" name="Rectangle 6"/>
          <p:cNvSpPr>
            <a:spLocks noGrp="1" noChangeArrowheads="1"/>
          </p:cNvSpPr>
          <p:nvPr>
            <p:ph type="sldNum" sz="quarter" idx="4"/>
          </p:nvPr>
        </p:nvSpPr>
        <p:spPr/>
        <p:txBody>
          <a:bodyPr/>
          <a:lstStyle>
            <a:lvl1pPr>
              <a:defRPr/>
            </a:lvl1pPr>
          </a:lstStyle>
          <a:p>
            <a:fld id="{8E0BC62D-64F6-4568-8E2F-9E328FDFDF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F477E-F70D-4D75-9F40-4E124FA56B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5963" y="188913"/>
            <a:ext cx="1839912"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41463" y="188913"/>
            <a:ext cx="53721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FCF79-EB5E-4F1F-879E-0FA9483CBF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97223-3454-45EB-9765-BF73C4E5D3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381873-0C73-410D-A039-7BF721DA42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47813" y="1593850"/>
            <a:ext cx="3602037"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2250" y="1593850"/>
            <a:ext cx="3603625"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853704-DF30-429D-966A-6766AD67CD4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245501-8209-4A2B-9E2F-748029C9D0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DCCE7C-D145-4B89-9075-A6D369CD10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F8BF42-3884-4B57-B4B2-A98CA3FAA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C10E26-2B38-4C49-BD07-D6CFFBA60E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CC67B3-D135-4B6F-B6A1-FA8B17C419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541463" y="188913"/>
            <a:ext cx="7364412"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3555" name="Rectangle 3"/>
          <p:cNvSpPr>
            <a:spLocks noGrp="1" noChangeArrowheads="1"/>
          </p:cNvSpPr>
          <p:nvPr>
            <p:ph type="body" idx="1"/>
          </p:nvPr>
        </p:nvSpPr>
        <p:spPr bwMode="white">
          <a:xfrm>
            <a:off x="1547813" y="1593850"/>
            <a:ext cx="7358062"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60AFA4-4CDA-4577-B0FB-9387973D24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charset="0"/>
        </a:defRPr>
      </a:lvl2pPr>
      <a:lvl3pPr algn="l" rtl="0" eaLnBrk="0" fontAlgn="base" hangingPunct="0">
        <a:spcBef>
          <a:spcPct val="0"/>
        </a:spcBef>
        <a:spcAft>
          <a:spcPct val="0"/>
        </a:spcAft>
        <a:defRPr kumimoji="1" sz="4400">
          <a:solidFill>
            <a:schemeClr val="tx2"/>
          </a:solidFill>
          <a:latin typeface="Tahoma" charset="0"/>
        </a:defRPr>
      </a:lvl3pPr>
      <a:lvl4pPr algn="l" rtl="0" eaLnBrk="0" fontAlgn="base" hangingPunct="0">
        <a:spcBef>
          <a:spcPct val="0"/>
        </a:spcBef>
        <a:spcAft>
          <a:spcPct val="0"/>
        </a:spcAft>
        <a:defRPr kumimoji="1" sz="4400">
          <a:solidFill>
            <a:schemeClr val="tx2"/>
          </a:solidFill>
          <a:latin typeface="Tahoma" charset="0"/>
        </a:defRPr>
      </a:lvl4pPr>
      <a:lvl5pPr algn="l" rtl="0" eaLnBrk="0" fontAlgn="base" hangingPunct="0">
        <a:spcBef>
          <a:spcPct val="0"/>
        </a:spcBef>
        <a:spcAft>
          <a:spcPct val="0"/>
        </a:spcAft>
        <a:defRPr kumimoji="1" sz="4400">
          <a:solidFill>
            <a:schemeClr val="tx2"/>
          </a:solidFill>
          <a:latin typeface="Tahoma" charset="0"/>
        </a:defRPr>
      </a:lvl5pPr>
      <a:lvl6pPr marL="457200" algn="l" rtl="0" eaLnBrk="0" fontAlgn="base" hangingPunct="0">
        <a:spcBef>
          <a:spcPct val="0"/>
        </a:spcBef>
        <a:spcAft>
          <a:spcPct val="0"/>
        </a:spcAft>
        <a:defRPr kumimoji="1" sz="4400">
          <a:solidFill>
            <a:schemeClr val="tx2"/>
          </a:solidFill>
          <a:latin typeface="Tahoma" charset="0"/>
        </a:defRPr>
      </a:lvl6pPr>
      <a:lvl7pPr marL="914400" algn="l" rtl="0" eaLnBrk="0" fontAlgn="base" hangingPunct="0">
        <a:spcBef>
          <a:spcPct val="0"/>
        </a:spcBef>
        <a:spcAft>
          <a:spcPct val="0"/>
        </a:spcAft>
        <a:defRPr kumimoji="1" sz="4400">
          <a:solidFill>
            <a:schemeClr val="tx2"/>
          </a:solidFill>
          <a:latin typeface="Tahoma" charset="0"/>
        </a:defRPr>
      </a:lvl7pPr>
      <a:lvl8pPr marL="1371600" algn="l" rtl="0" eaLnBrk="0" fontAlgn="base" hangingPunct="0">
        <a:spcBef>
          <a:spcPct val="0"/>
        </a:spcBef>
        <a:spcAft>
          <a:spcPct val="0"/>
        </a:spcAft>
        <a:defRPr kumimoji="1" sz="4400">
          <a:solidFill>
            <a:schemeClr val="tx2"/>
          </a:solidFill>
          <a:latin typeface="Tahoma" charset="0"/>
        </a:defRPr>
      </a:lvl8pPr>
      <a:lvl9pPr marL="1828800" algn="l" rtl="0" eaLnBrk="0" fontAlgn="base" hangingPunct="0">
        <a:spcBef>
          <a:spcPct val="0"/>
        </a:spcBef>
        <a:spcAft>
          <a:spcPct val="0"/>
        </a:spcAft>
        <a:defRPr kumimoji="1" sz="4400">
          <a:solidFill>
            <a:schemeClr val="tx2"/>
          </a:solidFill>
          <a:latin typeface="Tahoma" charset="0"/>
        </a:defRPr>
      </a:lvl9pPr>
    </p:titleStyle>
    <p:bodyStyle>
      <a:lvl1pPr marL="342900" indent="-342900" algn="l" rtl="0" eaLnBrk="0" fontAlgn="base" hangingPunct="0">
        <a:spcBef>
          <a:spcPct val="20000"/>
        </a:spcBef>
        <a:spcAft>
          <a:spcPct val="0"/>
        </a:spcAft>
        <a:buClr>
          <a:srgbClr val="E4EACA"/>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E4EACA"/>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E4EACA"/>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4876800"/>
            <a:ext cx="8686800" cy="1371600"/>
          </a:xfrm>
        </p:spPr>
        <p:txBody>
          <a:bodyPr/>
          <a:lstStyle/>
          <a:p>
            <a:r>
              <a:rPr lang="en-US" dirty="0" err="1"/>
              <a:t>Bahan</a:t>
            </a:r>
            <a:r>
              <a:rPr lang="en-US" dirty="0"/>
              <a:t> </a:t>
            </a:r>
            <a:r>
              <a:rPr lang="en-US" dirty="0" err="1"/>
              <a:t>Kuliah</a:t>
            </a:r>
            <a:r>
              <a:rPr lang="en-US" dirty="0"/>
              <a:t> </a:t>
            </a:r>
            <a:r>
              <a:rPr lang="en-US" dirty="0" err="1"/>
              <a:t>Metode</a:t>
            </a:r>
            <a:r>
              <a:rPr lang="en-US" dirty="0"/>
              <a:t> </a:t>
            </a:r>
            <a:r>
              <a:rPr lang="en-US" dirty="0" err="1"/>
              <a:t>Penelitian</a:t>
            </a:r>
            <a:r>
              <a:rPr lang="en-US" dirty="0"/>
              <a:t/>
            </a:r>
            <a:br>
              <a:rPr lang="en-US" dirty="0"/>
            </a:br>
            <a:r>
              <a:rPr lang="en-US" dirty="0" err="1"/>
              <a:t>Fakultas</a:t>
            </a:r>
            <a:r>
              <a:rPr lang="en-US" dirty="0"/>
              <a:t> </a:t>
            </a:r>
            <a:r>
              <a:rPr lang="en-US" dirty="0" err="1" smtClean="0"/>
              <a:t>Ilmu</a:t>
            </a:r>
            <a:r>
              <a:rPr lang="en-US" dirty="0" smtClean="0"/>
              <a:t> </a:t>
            </a:r>
            <a:r>
              <a:rPr lang="en-US" dirty="0" err="1" smtClean="0"/>
              <a:t>Komputer</a:t>
            </a:r>
            <a:r>
              <a:rPr lang="en-US" smtClean="0"/>
              <a:t> - UEU</a:t>
            </a:r>
            <a:endParaRPr lang="en-US" dirty="0"/>
          </a:p>
        </p:txBody>
      </p:sp>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a:t>
            </a:r>
            <a:r>
              <a:rPr kumimoji="1" lang="id-ID" dirty="0" smtClean="0">
                <a:solidFill>
                  <a:schemeClr val="tx2"/>
                </a:solidFill>
                <a:latin typeface="Tahoma" charset="0"/>
              </a:rPr>
              <a:t>delapan</a:t>
            </a:r>
            <a:endParaRPr kumimoji="1" lang="en-US" dirty="0" smtClean="0">
              <a:solidFill>
                <a:schemeClr val="tx2"/>
              </a:solidFill>
              <a:latin typeface="Tahoma" charset="0"/>
            </a:endParaRPr>
          </a:p>
          <a:p>
            <a:r>
              <a:rPr kumimoji="1" lang="id-ID" sz="2800" b="1" dirty="0" smtClean="0">
                <a:solidFill>
                  <a:schemeClr val="tx2"/>
                </a:solidFill>
                <a:latin typeface="Tahoma" charset="0"/>
              </a:rPr>
              <a:t>Metode Pengumpulan Data</a:t>
            </a:r>
            <a:endParaRPr kumimoji="1" lang="en-US" sz="2800" b="1" dirty="0">
              <a:solidFill>
                <a:schemeClr val="tx2"/>
              </a:solidFill>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76200" y="1524000"/>
            <a:ext cx="88392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yg diperoleh</a:t>
            </a:r>
            <a:r>
              <a:rPr kumimoji="1" lang="id-ID" sz="2600" b="0" i="0" u="none" strike="noStrike" kern="0" cap="none" spc="0" normalizeH="0" noProof="0" dirty="0" smtClean="0">
                <a:ln>
                  <a:noFill/>
                </a:ln>
                <a:solidFill>
                  <a:schemeClr val="tx1"/>
                </a:solidFill>
                <a:effectLst/>
                <a:uLnTx/>
                <a:uFillTx/>
                <a:latin typeface="+mn-lt"/>
                <a:ea typeface="+mn-ea"/>
                <a:cs typeface="+mn-cs"/>
              </a:rPr>
              <a:t> melalui focus group merupakan cara paling murah, dan juga cepat utk dianalisis, analisis konten dari data lebih bersifat kualitatif. Selain itu, informasi yang terkumpul tidak mencerminkan pendapat populasi.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Ringkasnya,</a:t>
            </a:r>
            <a:r>
              <a:rPr kumimoji="1" lang="id-ID" sz="2600" kern="0" dirty="0" smtClean="0">
                <a:latin typeface="+mn-lt"/>
              </a:rPr>
              <a:t> focus group digunakan untuk : kajian eksploratif, membuat generalisasiberdasarkan informasi yang didapatkan, melakukan survei sample.</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Focus</a:t>
            </a:r>
            <a:r>
              <a:rPr kumimoji="1" lang="id-ID" sz="2600" b="0" i="0" u="none" strike="noStrike" kern="0" cap="none" spc="0" normalizeH="0" noProof="0" dirty="0" smtClean="0">
                <a:ln>
                  <a:noFill/>
                </a:ln>
                <a:solidFill>
                  <a:schemeClr val="tx1"/>
                </a:solidFill>
                <a:effectLst/>
                <a:uLnTx/>
                <a:uFillTx/>
                <a:latin typeface="+mn-lt"/>
                <a:ea typeface="+mn-ea"/>
                <a:cs typeface="+mn-cs"/>
              </a:rPr>
              <a:t> group discussion dapat juga dilakukan melalui </a:t>
            </a:r>
            <a:r>
              <a:rPr kumimoji="1" lang="id-ID" sz="2600" b="0" i="1" u="none" strike="noStrike" kern="0" cap="none" spc="0" normalizeH="0" noProof="0" dirty="0" smtClean="0">
                <a:ln>
                  <a:noFill/>
                </a:ln>
                <a:solidFill>
                  <a:schemeClr val="tx1"/>
                </a:solidFill>
                <a:effectLst/>
                <a:uLnTx/>
                <a:uFillTx/>
                <a:latin typeface="+mn-lt"/>
                <a:ea typeface="+mn-ea"/>
                <a:cs typeface="+mn-cs"/>
              </a:rPr>
              <a:t>videoconferencing</a:t>
            </a:r>
            <a:r>
              <a:rPr kumimoji="1" lang="id-ID" sz="2600" b="0" i="0" u="none" strike="noStrike" kern="0" cap="none" spc="0" normalizeH="0" noProof="0" dirty="0" smtClean="0">
                <a:ln>
                  <a:noFill/>
                </a:ln>
                <a:solidFill>
                  <a:schemeClr val="tx1"/>
                </a:solidFill>
                <a:effectLst/>
                <a:uLnTx/>
                <a:uFillTx/>
                <a:latin typeface="+mn-lt"/>
                <a:ea typeface="+mn-ea"/>
                <a:cs typeface="+mn-cs"/>
              </a:rPr>
              <a:t>. On-line focus group juga sudah umum dilakukan melalui e-mail, web-site, internet chat room, facebook, twitter.</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0" u="none" strike="noStrike" kern="0" cap="none" spc="0" normalizeH="0" baseline="0" noProof="0" dirty="0" smtClean="0">
                <a:ln>
                  <a:noFill/>
                </a:ln>
                <a:solidFill>
                  <a:schemeClr val="tx1"/>
                </a:solidFill>
                <a:effectLst/>
                <a:uLnTx/>
                <a:uFillTx/>
                <a:latin typeface="+mn-lt"/>
                <a:ea typeface="+mn-ea"/>
                <a:cs typeface="+mn-cs"/>
              </a:rPr>
              <a:t>Panel</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Merupakan sumber informasi langsung yang digunakan ketika beberapa aspek dari suatu produk dipelajari dari waktu ke waktu.</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Bertemu mungkin lebih dari sekali, dimana individual dipilih secara acak sebagai anggota panel dari suatu riset.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Contoh: </a:t>
            </a:r>
            <a:r>
              <a:rPr kumimoji="1" lang="id-ID" b="1" kern="0" dirty="0" smtClean="0">
                <a:latin typeface="+mn-lt"/>
              </a:rPr>
              <a:t>Nielsen Index </a:t>
            </a:r>
            <a:r>
              <a:rPr kumimoji="1" lang="id-ID" kern="0" dirty="0" smtClean="0">
                <a:latin typeface="+mn-lt"/>
              </a:rPr>
              <a:t>didasarkan atas penilaian panel; juga Consumer Mail Panel.</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Panel bisa </a:t>
            </a:r>
            <a:r>
              <a:rPr kumimoji="1" lang="id-ID" b="1" kern="0" dirty="0" smtClean="0">
                <a:latin typeface="+mn-lt"/>
              </a:rPr>
              <a:t>bersifat statis </a:t>
            </a:r>
            <a:r>
              <a:rPr kumimoji="1" lang="id-ID" kern="0" dirty="0" smtClean="0">
                <a:latin typeface="+mn-lt"/>
              </a:rPr>
              <a:t>(anggota yang sama untuk periode yang panjang) ataupun </a:t>
            </a:r>
            <a:r>
              <a:rPr kumimoji="1" lang="id-ID" b="1" kern="0" dirty="0" smtClean="0">
                <a:latin typeface="+mn-lt"/>
              </a:rPr>
              <a:t>bersifat dinamis</a:t>
            </a:r>
            <a:r>
              <a:rPr kumimoji="1" lang="id-ID" kern="0" dirty="0" smtClean="0">
                <a:latin typeface="+mn-lt"/>
              </a:rPr>
              <a:t> (anggota panel berubah dari waktu ke waktu sesuai tahapan proses penelitian).</a:t>
            </a: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1" kern="0" dirty="0" smtClean="0">
                <a:latin typeface="+mn-lt"/>
              </a:rPr>
              <a:t>Unobtrusive Measures</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Aslinya berasal dari sumber primer yang tidak melibatkan orang. Misalnyam jumlah merk </a:t>
            </a:r>
            <a:r>
              <a:rPr kumimoji="1" lang="id-ID" i="1" kern="0" dirty="0" smtClean="0">
                <a:latin typeface="+mn-lt"/>
              </a:rPr>
              <a:t>softdrink</a:t>
            </a:r>
            <a:r>
              <a:rPr kumimoji="1" lang="id-ID" kern="0" dirty="0" smtClean="0">
                <a:latin typeface="+mn-lt"/>
              </a:rPr>
              <a:t> di tempat sampah menunjukkan tingkat konsumsinya. Dokumentasi perusahaan mempunyai informasi yang cukup banyak tentang pekerjanya, tingkat efisiensi perusahaan, dan data lainnya.</a:t>
            </a:r>
          </a:p>
          <a:p>
            <a:pPr marL="800100" lvl="1" indent="-342900">
              <a:spcBef>
                <a:spcPct val="20000"/>
              </a:spcBef>
              <a:buClr>
                <a:srgbClr val="E4EACA"/>
              </a:buClr>
              <a:buSzPct val="75000"/>
              <a:buFont typeface="Wingdings" pitchFamily="2" charset="2"/>
              <a:buChar char="n"/>
              <a:defRPr/>
            </a:pPr>
            <a:endParaRPr kumimoji="1" lang="id-ID" kern="0" dirty="0" smtClean="0">
              <a:latin typeface="+mn-lt"/>
            </a:endParaRP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500" b="1" kern="0" dirty="0" smtClean="0">
                <a:latin typeface="+mn-lt"/>
              </a:rPr>
              <a:t>Data Sekunder </a:t>
            </a:r>
            <a:r>
              <a:rPr kumimoji="1" lang="id-ID" sz="2500" kern="0" dirty="0" smtClean="0">
                <a:latin typeface="+mn-lt"/>
              </a:rPr>
              <a:t>:  informasi yang diperoleh seseorang selain dari peneliti yg sedang melakukan riset.</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tersebut bisa dari sumber internal ataupun eksternal, bisa diperoleh melalui internet atau diperoleh melalui catatan/dokumentasi atau publikasi.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sekunder dapat digunakan untuk forecasting penjualan dengan mengembangkan model yg didasarkan data masa lalu dan melalui ektrapolasi.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Terdapat sejumlah sumber data sekunder, termasuk : buku, jurnal, data indikator ekonomi, data sensus, laporan tahunan.</a:t>
            </a:r>
          </a:p>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300" kern="0" dirty="0" smtClean="0">
                <a:latin typeface="+mn-lt"/>
              </a:rPr>
              <a:t>Studi kasus dan dokumen lain menyediakan banyak informasi untuk riset dan penyelesaian masalah. Data tersebut umumnya bersifat kualitatif. Juga termasuk data sekunder adalah jadual, kalender eksekutif dan pidato pimpinan.  Kebanyakan data bersifat internal, dan seringkali tidak bisa diakses oleh semua orang.</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Database keuangan yang tersedia untuk riset juga merupakan sumber data sekunder.</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Keuntungan mencari sumber data sekunder adalah hemat waktu dan biaya dalam pengumpulan informasi. Sayangnya, data sekunder mempunyai kekurangan karena seringkali </a:t>
            </a:r>
            <a:r>
              <a:rPr kumimoji="1" lang="id-ID" sz="2300" i="1" kern="0" dirty="0" smtClean="0">
                <a:latin typeface="+mn-lt"/>
              </a:rPr>
              <a:t>out of date</a:t>
            </a:r>
            <a:r>
              <a:rPr kumimoji="1" lang="id-ID" sz="2300" kern="0" dirty="0" smtClean="0">
                <a:latin typeface="+mn-lt"/>
              </a:rPr>
              <a:t>, tdk memenuhi kebutuhan khusus. Oleh karenanya, penting sumberdata yang terbaru dan terkini.</a:t>
            </a:r>
          </a:p>
          <a:p>
            <a:pPr marL="342900"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3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Pengumpulan Data</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800" b="1" kern="0" dirty="0" smtClean="0">
                <a:latin typeface="+mn-lt"/>
              </a:rPr>
              <a:t>Interview, kuisioner dan observasi : </a:t>
            </a:r>
            <a:r>
              <a:rPr kumimoji="1" lang="id-ID" sz="2800" kern="0" dirty="0" smtClean="0">
                <a:latin typeface="+mn-lt"/>
              </a:rPr>
              <a:t>tiga metode pengumpulan data utama dalam penelitian survei.</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Interview</a:t>
            </a:r>
            <a:r>
              <a:rPr kumimoji="1" lang="id-ID" sz="2800" kern="0" dirty="0" smtClean="0">
                <a:latin typeface="+mn-lt"/>
              </a:rPr>
              <a:t> : tatap muka, melalui telepon, bantuan komputer (</a:t>
            </a:r>
            <a:r>
              <a:rPr kumimoji="1" lang="id-ID" sz="2800" i="1" kern="0" dirty="0" smtClean="0">
                <a:latin typeface="+mn-lt"/>
              </a:rPr>
              <a:t>computer-assisted</a:t>
            </a:r>
            <a:r>
              <a:rPr kumimoji="1" lang="id-ID" sz="2800" kern="0" dirty="0" smtClean="0">
                <a:latin typeface="+mn-lt"/>
              </a:rPr>
              <a:t>), interview melalui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Kuisioner</a:t>
            </a:r>
            <a:r>
              <a:rPr kumimoji="1" lang="id-ID" sz="2800" kern="0" dirty="0" smtClean="0">
                <a:latin typeface="+mn-lt"/>
              </a:rPr>
              <a:t> : baik secara langsung, dikirim melalui surat ataupun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Observasi</a:t>
            </a:r>
            <a:r>
              <a:rPr kumimoji="1" lang="id-ID" sz="2800" kern="0" dirty="0" smtClean="0">
                <a:latin typeface="+mn-lt"/>
              </a:rPr>
              <a:t> : idividual dan bahkan dengan atau tanpa alat perekam dan berbagai teknik motivasi, seperti </a:t>
            </a:r>
            <a:r>
              <a:rPr kumimoji="1" lang="id-ID" sz="2800" i="1" kern="0" dirty="0" smtClean="0">
                <a:latin typeface="+mn-lt"/>
              </a:rPr>
              <a:t>test projective</a:t>
            </a:r>
            <a:r>
              <a:rPr kumimoji="1" lang="id-ID" sz="2800" kern="0" dirty="0" smtClean="0">
                <a:latin typeface="+mn-lt"/>
              </a:rPr>
              <a:t>. </a:t>
            </a:r>
          </a:p>
          <a:p>
            <a:pPr marL="342900"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Interview</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Tidak Terstruktur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Terstruktur </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Melatih Interviewer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Beberapa Tips dalam Interview</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Interview Tatap Muka, </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Melalui Telepon</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Bantuan komputer</a:t>
            </a: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Funneling</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Unibiased Questions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Clarifying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Helping the Respondent to Think through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Taking Notes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Langsung dan Tidak langsung</a:t>
            </a: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hape 69"/>
          <p:cNvCxnSpPr>
            <a:stCxn id="9" idx="3"/>
            <a:endCxn id="68" idx="0"/>
          </p:cNvCxnSpPr>
          <p:nvPr/>
        </p:nvCxnSpPr>
        <p:spPr bwMode="auto">
          <a:xfrm>
            <a:off x="2819400" y="3810000"/>
            <a:ext cx="228600" cy="18288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 name="Title 1"/>
          <p:cNvSpPr>
            <a:spLocks noGrp="1"/>
          </p:cNvSpPr>
          <p:nvPr>
            <p:ph type="title"/>
          </p:nvPr>
        </p:nvSpPr>
        <p:spPr/>
        <p:txBody>
          <a:bodyPr/>
          <a:lstStyle/>
          <a:p>
            <a:r>
              <a:rPr lang="id-ID" b="1" dirty="0" smtClean="0"/>
              <a:t>Panduan Disain 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152400" y="34290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Metode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Pengumpulan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Data</a:t>
            </a:r>
            <a:endParaRPr kumimoji="0" lang="id-ID" sz="1400" b="1"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676400" y="2895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Observasi</a:t>
            </a:r>
          </a:p>
        </p:txBody>
      </p:sp>
      <p:sp>
        <p:nvSpPr>
          <p:cNvPr id="9" name="Rectangle 8"/>
          <p:cNvSpPr/>
          <p:nvPr/>
        </p:nvSpPr>
        <p:spPr bwMode="auto">
          <a:xfrm>
            <a:off x="1676400" y="3657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Kuisioner</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676400" y="43434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Interview</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286000" y="16002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of wording</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2004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Content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purpose</a:t>
            </a:r>
          </a:p>
        </p:txBody>
      </p:sp>
      <p:sp>
        <p:nvSpPr>
          <p:cNvPr id="13" name="Rectangle 12"/>
          <p:cNvSpPr/>
          <p:nvPr/>
        </p:nvSpPr>
        <p:spPr bwMode="auto">
          <a:xfrm>
            <a:off x="45720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Wording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Language</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59436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Type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 form </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16" name="Straight Arrow Connector 15"/>
          <p:cNvCxnSpPr>
            <a:stCxn id="7" idx="3"/>
            <a:endCxn id="8" idx="1"/>
          </p:cNvCxnSpPr>
          <p:nvPr/>
        </p:nvCxnSpPr>
        <p:spPr bwMode="auto">
          <a:xfrm flipV="1">
            <a:off x="1371600" y="3048000"/>
            <a:ext cx="304800" cy="7620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8" name="Straight Arrow Connector 17"/>
          <p:cNvCxnSpPr>
            <a:stCxn id="7" idx="3"/>
            <a:endCxn id="9" idx="1"/>
          </p:cNvCxnSpPr>
          <p:nvPr/>
        </p:nvCxnSpPr>
        <p:spPr bwMode="auto">
          <a:xfrm>
            <a:off x="1371600" y="3810000"/>
            <a:ext cx="3048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0" name="Straight Arrow Connector 19"/>
          <p:cNvCxnSpPr>
            <a:stCxn id="7" idx="3"/>
            <a:endCxn id="10" idx="1"/>
          </p:cNvCxnSpPr>
          <p:nvPr/>
        </p:nvCxnSpPr>
        <p:spPr bwMode="auto">
          <a:xfrm>
            <a:off x="1371600" y="3810000"/>
            <a:ext cx="304800" cy="6858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2" name="Shape 21"/>
          <p:cNvCxnSpPr>
            <a:stCxn id="9" idx="3"/>
            <a:endCxn id="11" idx="2"/>
          </p:cNvCxnSpPr>
          <p:nvPr/>
        </p:nvCxnSpPr>
        <p:spPr bwMode="auto">
          <a:xfrm flipV="1">
            <a:off x="2819400" y="2133600"/>
            <a:ext cx="76200" cy="16764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3" name="Rectangle 22"/>
          <p:cNvSpPr/>
          <p:nvPr/>
        </p:nvSpPr>
        <p:spPr bwMode="auto">
          <a:xfrm>
            <a:off x="7924800" y="13716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Classification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Data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Personal</a:t>
            </a:r>
            <a:r>
              <a:rPr kumimoji="0" lang="id-ID" sz="1600" i="0" u="none" strike="noStrike" cap="none" normalizeH="0" dirty="0" smtClean="0">
                <a:ln>
                  <a:noFill/>
                </a:ln>
                <a:solidFill>
                  <a:schemeClr val="tx1"/>
                </a:solidFill>
                <a:effectLst/>
                <a:latin typeface="Times New Roman" pitchFamily="18" charset="0"/>
              </a:rPr>
              <a:t> info</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7315200" y="2286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Squencing</a:t>
            </a:r>
          </a:p>
        </p:txBody>
      </p:sp>
      <p:sp>
        <p:nvSpPr>
          <p:cNvPr id="35" name="Rectangle 34"/>
          <p:cNvSpPr/>
          <p:nvPr/>
        </p:nvSpPr>
        <p:spPr bwMode="auto">
          <a:xfrm>
            <a:off x="4572000" y="35052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administration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781800" y="3505200"/>
            <a:ext cx="1600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Testing goodness</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of data</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stCxn id="9" idx="3"/>
            <a:endCxn id="35" idx="1"/>
          </p:cNvCxnSpPr>
          <p:nvPr/>
        </p:nvCxnSpPr>
        <p:spPr bwMode="auto">
          <a:xfrm flipV="1">
            <a:off x="2819400" y="3771900"/>
            <a:ext cx="1752600" cy="381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0" name="Straight Arrow Connector 39"/>
          <p:cNvCxnSpPr>
            <a:stCxn id="35" idx="3"/>
            <a:endCxn id="36" idx="1"/>
          </p:cNvCxnSpPr>
          <p:nvPr/>
        </p:nvCxnSpPr>
        <p:spPr bwMode="auto">
          <a:xfrm>
            <a:off x="5943600" y="3771900"/>
            <a:ext cx="8382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41" name="Rectangle 40"/>
          <p:cNvSpPr/>
          <p:nvPr/>
        </p:nvSpPr>
        <p:spPr bwMode="auto">
          <a:xfrm>
            <a:off x="2209800" y="48006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 of</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measurement </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43" name="Rectangle 42"/>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44" name="Rectangle 43"/>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45" name="Rectangle 44"/>
          <p:cNvSpPr/>
          <p:nvPr/>
        </p:nvSpPr>
        <p:spPr bwMode="auto">
          <a:xfrm>
            <a:off x="76962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47" name="Shape 46"/>
          <p:cNvCxnSpPr>
            <a:stCxn id="9" idx="3"/>
            <a:endCxn id="41" idx="0"/>
          </p:cNvCxnSpPr>
          <p:nvPr/>
        </p:nvCxnSpPr>
        <p:spPr bwMode="auto">
          <a:xfrm>
            <a:off x="2819400" y="3810000"/>
            <a:ext cx="76200" cy="9906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49" name="Shape 48"/>
          <p:cNvCxnSpPr/>
          <p:nvPr/>
        </p:nvCxnSpPr>
        <p:spPr bwMode="auto">
          <a:xfrm flipV="1">
            <a:off x="3048000" y="66294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1" name="Shape 50"/>
          <p:cNvCxnSpPr/>
          <p:nvPr/>
        </p:nvCxnSpPr>
        <p:spPr bwMode="auto">
          <a:xfrm flipV="1">
            <a:off x="3048000" y="6629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3" name="Shape 52"/>
          <p:cNvCxnSpPr/>
          <p:nvPr/>
        </p:nvCxnSpPr>
        <p:spPr bwMode="auto">
          <a:xfrm flipV="1">
            <a:off x="3048000" y="6629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5" name="Shape 54"/>
          <p:cNvCxnSpPr/>
          <p:nvPr/>
        </p:nvCxnSpPr>
        <p:spPr bwMode="auto">
          <a:xfrm flipV="1">
            <a:off x="3048000" y="6629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7" name="Shape 56"/>
          <p:cNvCxnSpPr>
            <a:stCxn id="11" idx="3"/>
            <a:endCxn id="24" idx="0"/>
          </p:cNvCxnSpPr>
          <p:nvPr/>
        </p:nvCxnSpPr>
        <p:spPr bwMode="auto">
          <a:xfrm>
            <a:off x="3505200" y="1866900"/>
            <a:ext cx="4343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9" name="Shape 58"/>
          <p:cNvCxnSpPr>
            <a:stCxn id="11" idx="3"/>
            <a:endCxn id="14" idx="0"/>
          </p:cNvCxnSpPr>
          <p:nvPr/>
        </p:nvCxnSpPr>
        <p:spPr bwMode="auto">
          <a:xfrm>
            <a:off x="3505200" y="1866900"/>
            <a:ext cx="30480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1" name="Shape 60"/>
          <p:cNvCxnSpPr>
            <a:stCxn id="11" idx="3"/>
            <a:endCxn id="13" idx="0"/>
          </p:cNvCxnSpPr>
          <p:nvPr/>
        </p:nvCxnSpPr>
        <p:spPr bwMode="auto">
          <a:xfrm>
            <a:off x="3505200" y="1866900"/>
            <a:ext cx="1676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3" name="Elbow Connector 62"/>
          <p:cNvCxnSpPr>
            <a:stCxn id="11" idx="3"/>
          </p:cNvCxnSpPr>
          <p:nvPr/>
        </p:nvCxnSpPr>
        <p:spPr bwMode="auto">
          <a:xfrm>
            <a:off x="3505200" y="1866900"/>
            <a:ext cx="533400" cy="495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cxnSp>
        <p:nvCxnSpPr>
          <p:cNvPr id="67" name="Elbow Connector 66"/>
          <p:cNvCxnSpPr>
            <a:stCxn id="11" idx="3"/>
            <a:endCxn id="23" idx="1"/>
          </p:cNvCxnSpPr>
          <p:nvPr/>
        </p:nvCxnSpPr>
        <p:spPr bwMode="auto">
          <a:xfrm flipV="1">
            <a:off x="3505200" y="1752600"/>
            <a:ext cx="4419600" cy="114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sp>
        <p:nvSpPr>
          <p:cNvPr id="68" name="Rectangle 67"/>
          <p:cNvSpPr/>
          <p:nvPr/>
        </p:nvSpPr>
        <p:spPr bwMode="auto">
          <a:xfrm>
            <a:off x="2438400" y="56388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General</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“Get-up”</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32004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Appearance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2" name="Rectangle 71"/>
          <p:cNvSpPr/>
          <p:nvPr/>
        </p:nvSpPr>
        <p:spPr bwMode="auto">
          <a:xfrm>
            <a:off x="47244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Length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3" name="Rectangle 72"/>
          <p:cNvSpPr/>
          <p:nvPr/>
        </p:nvSpPr>
        <p:spPr bwMode="auto">
          <a:xfrm>
            <a:off x="61722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Introduction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To Responden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74" name="Rectangle 73"/>
          <p:cNvSpPr/>
          <p:nvPr/>
        </p:nvSpPr>
        <p:spPr bwMode="auto">
          <a:xfrm>
            <a:off x="76200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Instruction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For completion</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76" name="Shape 75"/>
          <p:cNvCxnSpPr>
            <a:stCxn id="68" idx="3"/>
            <a:endCxn id="74" idx="0"/>
          </p:cNvCxnSpPr>
          <p:nvPr/>
        </p:nvCxnSpPr>
        <p:spPr bwMode="auto">
          <a:xfrm>
            <a:off x="3657600" y="59055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78" name="Shape 77"/>
          <p:cNvCxnSpPr>
            <a:stCxn id="68" idx="3"/>
            <a:endCxn id="73" idx="0"/>
          </p:cNvCxnSpPr>
          <p:nvPr/>
        </p:nvCxnSpPr>
        <p:spPr bwMode="auto">
          <a:xfrm>
            <a:off x="3657600" y="5905500"/>
            <a:ext cx="31623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0" name="Shape 79"/>
          <p:cNvCxnSpPr>
            <a:stCxn id="68" idx="3"/>
            <a:endCxn id="72" idx="0"/>
          </p:cNvCxnSpPr>
          <p:nvPr/>
        </p:nvCxnSpPr>
        <p:spPr bwMode="auto">
          <a:xfrm>
            <a:off x="3657600" y="5905500"/>
            <a:ext cx="1714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4" name="Shape 83"/>
          <p:cNvCxnSpPr>
            <a:stCxn id="68" idx="3"/>
            <a:endCxn id="71" idx="0"/>
          </p:cNvCxnSpPr>
          <p:nvPr/>
        </p:nvCxnSpPr>
        <p:spPr bwMode="auto">
          <a:xfrm>
            <a:off x="3657600" y="5905500"/>
            <a:ext cx="2286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6" name="Shape 85"/>
          <p:cNvCxnSpPr>
            <a:stCxn id="41" idx="3"/>
            <a:endCxn id="45" idx="2"/>
          </p:cNvCxnSpPr>
          <p:nvPr/>
        </p:nvCxnSpPr>
        <p:spPr bwMode="auto">
          <a:xfrm flipV="1">
            <a:off x="3581400" y="4724400"/>
            <a:ext cx="47244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8" name="Shape 87"/>
          <p:cNvCxnSpPr>
            <a:stCxn id="41" idx="3"/>
            <a:endCxn id="44" idx="2"/>
          </p:cNvCxnSpPr>
          <p:nvPr/>
        </p:nvCxnSpPr>
        <p:spPr bwMode="auto">
          <a:xfrm flipV="1">
            <a:off x="3581400" y="4724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0" name="Shape 89"/>
          <p:cNvCxnSpPr>
            <a:stCxn id="41" idx="3"/>
            <a:endCxn id="43" idx="2"/>
          </p:cNvCxnSpPr>
          <p:nvPr/>
        </p:nvCxnSpPr>
        <p:spPr bwMode="auto">
          <a:xfrm flipV="1">
            <a:off x="3581400" y="4724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2" name="Shape 91"/>
          <p:cNvCxnSpPr>
            <a:stCxn id="41" idx="3"/>
            <a:endCxn id="42" idx="2"/>
          </p:cNvCxnSpPr>
          <p:nvPr/>
        </p:nvCxnSpPr>
        <p:spPr bwMode="auto">
          <a:xfrm flipV="1">
            <a:off x="3581400" y="4724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93" name="Rectangle 92"/>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94" name="Rectangle 93"/>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95" name="Rectangle 94"/>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96" name="Rectangle 95"/>
          <p:cNvSpPr/>
          <p:nvPr/>
        </p:nvSpPr>
        <p:spPr bwMode="auto">
          <a:xfrm>
            <a:off x="7696200" y="4191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Observasi</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Partisipan</a:t>
            </a:r>
            <a:r>
              <a:rPr kumimoji="1" lang="en-US" sz="3600" kern="0" dirty="0" smtClean="0">
                <a:latin typeface="+mn-lt"/>
              </a:rPr>
              <a:t> Versus Non-</a:t>
            </a:r>
            <a:r>
              <a:rPr kumimoji="1" lang="en-US" sz="3600" kern="0" dirty="0" err="1" smtClean="0">
                <a:latin typeface="+mn-lt"/>
              </a:rPr>
              <a:t>partisipan</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Terstruktur</a:t>
            </a:r>
            <a:r>
              <a:rPr kumimoji="1" lang="en-US" sz="3600" kern="0" dirty="0" smtClean="0">
                <a:latin typeface="+mn-lt"/>
              </a:rPr>
              <a:t> Versus </a:t>
            </a:r>
            <a:r>
              <a:rPr kumimoji="1" lang="en-US" sz="3600" kern="0" dirty="0" err="1" smtClean="0">
                <a:latin typeface="+mn-lt"/>
              </a:rPr>
              <a:t>Tak</a:t>
            </a:r>
            <a:r>
              <a:rPr kumimoji="1" lang="en-US" sz="3600" kern="0" dirty="0" smtClean="0">
                <a:latin typeface="+mn-lt"/>
              </a:rPr>
              <a:t> </a:t>
            </a:r>
            <a:r>
              <a:rPr kumimoji="1" lang="en-US" sz="3600" kern="0" dirty="0" err="1" smtClean="0">
                <a:latin typeface="+mn-lt"/>
              </a:rPr>
              <a:t>Terstruktur</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smtClean="0">
                <a:latin typeface="+mn-lt"/>
              </a:rPr>
              <a:t> </a:t>
            </a:r>
            <a:r>
              <a:rPr kumimoji="1" lang="en-US" sz="3600" kern="0" dirty="0" err="1" smtClean="0">
                <a:latin typeface="+mn-lt"/>
              </a:rPr>
              <a:t>Kelebihan</a:t>
            </a:r>
            <a:r>
              <a:rPr kumimoji="1" lang="en-US" sz="3600" kern="0" dirty="0" smtClean="0">
                <a:latin typeface="+mn-lt"/>
              </a:rPr>
              <a:t> </a:t>
            </a:r>
            <a:r>
              <a:rPr kumimoji="1" lang="en-US" sz="3600" kern="0" dirty="0" err="1" smtClean="0">
                <a:latin typeface="+mn-lt"/>
              </a:rPr>
              <a:t>dan</a:t>
            </a:r>
            <a:r>
              <a:rPr kumimoji="1" lang="en-US" sz="3600" kern="0" dirty="0" smtClean="0">
                <a:latin typeface="+mn-lt"/>
              </a:rPr>
              <a:t> </a:t>
            </a:r>
            <a:r>
              <a:rPr kumimoji="1" lang="en-US" sz="3600" kern="0" dirty="0" err="1" smtClean="0">
                <a:latin typeface="+mn-lt"/>
              </a:rPr>
              <a:t>Kekurangan</a:t>
            </a:r>
            <a:r>
              <a:rPr kumimoji="1" lang="en-US" sz="3600" kern="0" dirty="0" smtClean="0">
                <a:latin typeface="+mn-lt"/>
              </a:rPr>
              <a:t> </a:t>
            </a:r>
            <a:r>
              <a:rPr kumimoji="1" lang="en-US" sz="3600" kern="0" dirty="0" err="1" smtClean="0">
                <a:latin typeface="+mn-lt"/>
              </a:rPr>
              <a:t>Metode</a:t>
            </a:r>
            <a:r>
              <a:rPr kumimoji="1" lang="en-US" sz="3600" kern="0" dirty="0" smtClean="0">
                <a:latin typeface="+mn-lt"/>
              </a:rPr>
              <a:t> </a:t>
            </a:r>
            <a:r>
              <a:rPr kumimoji="1" lang="en-US" sz="3600" kern="0" dirty="0" err="1" smtClean="0">
                <a:latin typeface="+mn-lt"/>
              </a:rPr>
              <a:t>Observasi</a:t>
            </a:r>
            <a:endParaRPr kumimoji="1" lang="id-ID" sz="3600" kern="0" dirty="0" smtClean="0">
              <a:latin typeface="+mn-lt"/>
            </a:endParaRP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tx2"/>
          </a:solidFill>
          <a:ln w="28575" cap="sq"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RANCANGAN</a:t>
            </a:r>
          </a:p>
          <a:p>
            <a:pPr marL="0" marR="0" indent="0" algn="ctr" defTabSz="914400" rtl="0" eaLnBrk="0" fontAlgn="base" latinLnBrk="0" hangingPunct="0">
              <a:lnSpc>
                <a:spcPct val="100000"/>
              </a:lnSpc>
              <a:spcBef>
                <a:spcPct val="0"/>
              </a:spcBef>
              <a:spcAft>
                <a:spcPct val="0"/>
              </a:spcAft>
              <a:buClrTx/>
              <a:buSzTx/>
              <a:buFontTx/>
              <a:buNone/>
              <a:tabLst/>
            </a:pPr>
            <a:r>
              <a:rPr lang="en-US" sz="1050" b="1" dirty="0" smtClean="0">
                <a:solidFill>
                  <a:schemeClr val="accent5"/>
                </a:solidFill>
                <a:latin typeface="Tahoma" pitchFamily="34" charset="0"/>
                <a:ea typeface="Tahoma" pitchFamily="34" charset="0"/>
                <a:cs typeface="Tahoma" pitchFamily="34" charset="0"/>
              </a:rPr>
              <a:t>RISET</a:t>
            </a: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7</a:t>
            </a:r>
            <a:endParaRPr lang="en-US" sz="1200" b="1" dirty="0" smtClean="0"/>
          </a:p>
          <a:p>
            <a:pPr algn="ctr"/>
            <a:r>
              <a:rPr lang="en-US" sz="1200" b="1" dirty="0" smtClean="0"/>
              <a:t> ANALISIS DAN INTERPRETASI DATA</a:t>
            </a:r>
          </a:p>
        </p:txBody>
      </p:sp>
      <p:cxnSp>
        <p:nvCxnSpPr>
          <p:cNvPr id="35" name="Elbow Connector 34"/>
          <p:cNvCxnSpPr>
            <a:stCxn id="28" idx="0"/>
            <a:endCxn id="33" idx="1"/>
          </p:cNvCxnSpPr>
          <p:nvPr/>
        </p:nvCxnSpPr>
        <p:spPr bwMode="auto">
          <a:xfrm rot="5400000" flipH="1" flipV="1">
            <a:off x="6684750" y="2188950"/>
            <a:ext cx="727501"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8</a:t>
            </a:r>
            <a:endParaRPr lang="en-US" sz="1200" b="1" dirty="0" smtClean="0"/>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7933730" y="3069967"/>
            <a:ext cx="66794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Kelebihan</a:t>
            </a:r>
            <a:r>
              <a:rPr lang="en-US" sz="4000" b="1" dirty="0" smtClean="0"/>
              <a:t> </a:t>
            </a:r>
            <a:r>
              <a:rPr lang="en-US" sz="4000" b="1" dirty="0" err="1" smtClean="0"/>
              <a:t>dan</a:t>
            </a:r>
            <a:r>
              <a:rPr lang="en-US" sz="4000" b="1" dirty="0" smtClean="0"/>
              <a:t> </a:t>
            </a:r>
            <a:r>
              <a:rPr lang="en-US" sz="4000" b="1" dirty="0" err="1" smtClean="0"/>
              <a:t>Kekurangan</a:t>
            </a:r>
            <a:endParaRPr lang="en-US" sz="4000" b="1" dirty="0"/>
          </a:p>
        </p:txBody>
      </p:sp>
      <p:graphicFrame>
        <p:nvGraphicFramePr>
          <p:cNvPr id="58" name="Table 57"/>
          <p:cNvGraphicFramePr>
            <a:graphicFrameLocks noGrp="1"/>
          </p:cNvGraphicFramePr>
          <p:nvPr/>
        </p:nvGraphicFramePr>
        <p:xfrm>
          <a:off x="228600" y="1447800"/>
          <a:ext cx="8763000" cy="4907280"/>
        </p:xfrm>
        <a:graphic>
          <a:graphicData uri="http://schemas.openxmlformats.org/drawingml/2006/table">
            <a:tbl>
              <a:tblPr firstRow="1" bandRow="1">
                <a:tableStyleId>{5C22544A-7EE6-4342-B048-85BDC9FD1C3A}</a:tableStyleId>
              </a:tblPr>
              <a:tblGrid>
                <a:gridCol w="4265177"/>
                <a:gridCol w="4497823"/>
              </a:tblGrid>
              <a:tr h="370840">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pPr>
                        <a:buFont typeface="Arial" pitchFamily="34" charset="0"/>
                        <a:buChar char="•"/>
                      </a:pPr>
                      <a:r>
                        <a:rPr lang="en-US" sz="1800" dirty="0" smtClean="0"/>
                        <a:t> Data </a:t>
                      </a:r>
                      <a:r>
                        <a:rPr lang="en-US" sz="1800" dirty="0" err="1" smtClean="0"/>
                        <a:t>yg</a:t>
                      </a:r>
                      <a:r>
                        <a:rPr lang="en-US" sz="1800" dirty="0" smtClean="0"/>
                        <a:t> </a:t>
                      </a:r>
                      <a:r>
                        <a:rPr lang="en-US" sz="1800" dirty="0" err="1" smtClean="0"/>
                        <a:t>diperoleh</a:t>
                      </a:r>
                      <a:r>
                        <a:rPr lang="en-US" sz="1800" dirty="0" smtClean="0"/>
                        <a:t> </a:t>
                      </a:r>
                      <a:r>
                        <a:rPr lang="en-US" sz="1800" dirty="0" err="1" smtClean="0"/>
                        <a:t>melalui</a:t>
                      </a:r>
                      <a:r>
                        <a:rPr lang="en-US" sz="1800" dirty="0" smtClean="0"/>
                        <a:t> </a:t>
                      </a:r>
                      <a:r>
                        <a:rPr lang="en-US" sz="1800" dirty="0" err="1" smtClean="0"/>
                        <a:t>observasi</a:t>
                      </a:r>
                      <a:r>
                        <a:rPr lang="en-US" sz="1800" dirty="0" smtClean="0"/>
                        <a:t> </a:t>
                      </a:r>
                      <a:r>
                        <a:rPr lang="en-US" sz="1800" dirty="0" err="1" smtClean="0"/>
                        <a:t>umumnya</a:t>
                      </a:r>
                      <a:r>
                        <a:rPr lang="en-US" sz="1800" dirty="0" smtClean="0"/>
                        <a:t> </a:t>
                      </a:r>
                      <a:r>
                        <a:rPr lang="en-US" sz="1800" dirty="0" err="1" smtClean="0"/>
                        <a:t>lebih</a:t>
                      </a:r>
                      <a:r>
                        <a:rPr lang="en-US" sz="1800" dirty="0" smtClean="0"/>
                        <a:t> </a:t>
                      </a:r>
                      <a:r>
                        <a:rPr lang="en-US" sz="1800" dirty="0" err="1" smtClean="0"/>
                        <a:t>reliabel</a:t>
                      </a:r>
                      <a:r>
                        <a:rPr lang="en-US" sz="1800" baseline="0" dirty="0" smtClean="0"/>
                        <a:t> </a:t>
                      </a:r>
                      <a:r>
                        <a:rPr lang="en-US" sz="1800" baseline="0" dirty="0" err="1" smtClean="0"/>
                        <a:t>dan</a:t>
                      </a:r>
                      <a:r>
                        <a:rPr lang="en-US" sz="1800" baseline="0" dirty="0" smtClean="0"/>
                        <a:t> </a:t>
                      </a:r>
                      <a:r>
                        <a:rPr lang="en-US" sz="1800" baseline="0" dirty="0" err="1" smtClean="0"/>
                        <a:t>bebas</a:t>
                      </a:r>
                      <a:r>
                        <a:rPr lang="en-US" sz="1800" baseline="0" dirty="0" smtClean="0"/>
                        <a:t> </a:t>
                      </a:r>
                      <a:r>
                        <a:rPr lang="en-US" sz="1800" baseline="0" dirty="0" err="1" smtClean="0"/>
                        <a:t>dari</a:t>
                      </a:r>
                      <a:r>
                        <a:rPr lang="en-US" sz="1800" baseline="0" dirty="0" smtClean="0"/>
                        <a:t> bias </a:t>
                      </a:r>
                      <a:r>
                        <a:rPr lang="en-US" sz="1800" baseline="0" dirty="0" err="1" smtClean="0"/>
                        <a:t>responden</a:t>
                      </a:r>
                      <a:endParaRPr lang="en-US" sz="1800" baseline="0" dirty="0" smtClean="0"/>
                    </a:p>
                    <a:p>
                      <a:pPr>
                        <a:buFont typeface="Arial" pitchFamily="34" charset="0"/>
                        <a:buChar char="•"/>
                      </a:pPr>
                      <a:r>
                        <a:rPr lang="en-US" sz="1800" baseline="0" dirty="0" smtClean="0"/>
                        <a:t> </a:t>
                      </a: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dicatat</a:t>
                      </a:r>
                      <a:r>
                        <a:rPr lang="en-US" sz="1800" baseline="0" dirty="0" smtClean="0"/>
                        <a:t> </a:t>
                      </a:r>
                      <a:r>
                        <a:rPr lang="en-US" sz="1800" baseline="0" dirty="0" err="1" smtClean="0"/>
                        <a:t>pengaruh</a:t>
                      </a:r>
                      <a:r>
                        <a:rPr lang="en-US" sz="1800" baseline="0" dirty="0" smtClean="0"/>
                        <a:t> </a:t>
                      </a:r>
                      <a:r>
                        <a:rPr lang="en-US" sz="1800" baseline="0" dirty="0" err="1" smtClean="0"/>
                        <a:t>lingkungan</a:t>
                      </a:r>
                      <a:r>
                        <a:rPr lang="en-US" sz="1800" baseline="0" dirty="0" smtClean="0"/>
                        <a:t> </a:t>
                      </a:r>
                      <a:r>
                        <a:rPr lang="en-US" sz="1800" baseline="0" dirty="0" err="1" smtClean="0"/>
                        <a:t>thd</a:t>
                      </a:r>
                      <a:r>
                        <a:rPr lang="en-US" sz="1800" baseline="0" dirty="0" smtClean="0"/>
                        <a:t> </a:t>
                      </a:r>
                      <a:r>
                        <a:rPr lang="en-US" sz="1800" baseline="0" dirty="0" err="1" smtClean="0"/>
                        <a:t>hasil</a:t>
                      </a:r>
                      <a:r>
                        <a:rPr lang="en-US" sz="1800" baseline="0" dirty="0" smtClean="0"/>
                        <a:t> </a:t>
                      </a:r>
                      <a:r>
                        <a:rPr lang="en-US" sz="1800" baseline="0" dirty="0" err="1" smtClean="0"/>
                        <a:t>yg</a:t>
                      </a:r>
                      <a:r>
                        <a:rPr lang="en-US" sz="1800" baseline="0" dirty="0" smtClean="0"/>
                        <a:t> </a:t>
                      </a:r>
                      <a:r>
                        <a:rPr lang="en-US" sz="1800" baseline="0" dirty="0" err="1" smtClean="0"/>
                        <a:t>spesifik</a:t>
                      </a:r>
                      <a:r>
                        <a:rPr lang="en-US" sz="1800" baseline="0" dirty="0" smtClean="0"/>
                        <a:t>.</a:t>
                      </a:r>
                    </a:p>
                    <a:p>
                      <a:pPr>
                        <a:buFont typeface="Arial" pitchFamily="34" charset="0"/>
                        <a:buChar char="•"/>
                      </a:pP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mengamati</a:t>
                      </a:r>
                      <a:r>
                        <a:rPr lang="en-US" sz="1800" baseline="0" dirty="0" smtClean="0"/>
                        <a:t> </a:t>
                      </a:r>
                      <a:r>
                        <a:rPr lang="en-US" sz="1800" baseline="0" dirty="0" err="1" smtClean="0"/>
                        <a:t>sekelompok</a:t>
                      </a:r>
                      <a:r>
                        <a:rPr lang="en-US" sz="1800" baseline="0" dirty="0" smtClean="0"/>
                        <a:t> </a:t>
                      </a:r>
                      <a:r>
                        <a:rPr lang="en-US" sz="1800" baseline="0" dirty="0" err="1" smtClean="0"/>
                        <a:t>individu</a:t>
                      </a:r>
                      <a:r>
                        <a:rPr lang="en-US" sz="1800" baseline="0" dirty="0" smtClean="0"/>
                        <a:t> </a:t>
                      </a:r>
                      <a:r>
                        <a:rPr lang="en-US" sz="1800" baseline="0" dirty="0" err="1" smtClean="0"/>
                        <a:t>tertentu</a:t>
                      </a:r>
                      <a:r>
                        <a:rPr lang="en-US" sz="1800" baseline="0" dirty="0" smtClean="0"/>
                        <a:t> </a:t>
                      </a:r>
                      <a:r>
                        <a:rPr lang="en-US" sz="1800" baseline="0" dirty="0" err="1" smtClean="0"/>
                        <a:t>dimana</a:t>
                      </a:r>
                      <a:r>
                        <a:rPr lang="en-US" sz="1800" baseline="0" dirty="0" smtClean="0"/>
                        <a:t> </a:t>
                      </a:r>
                      <a:r>
                        <a:rPr lang="en-US" sz="1800" baseline="0" dirty="0" err="1" smtClean="0"/>
                        <a:t>mungkin</a:t>
                      </a:r>
                      <a:r>
                        <a:rPr lang="en-US" sz="1800" baseline="0" dirty="0" smtClean="0"/>
                        <a:t> </a:t>
                      </a:r>
                      <a:r>
                        <a:rPr lang="en-US" sz="1800" baseline="0" dirty="0" err="1" smtClean="0"/>
                        <a:t>sebaliknya</a:t>
                      </a:r>
                      <a:r>
                        <a:rPr lang="en-US" sz="1800" baseline="0" dirty="0" smtClean="0"/>
                        <a:t> </a:t>
                      </a:r>
                      <a:r>
                        <a:rPr lang="en-US" sz="1800" baseline="0" dirty="0" err="1" smtClean="0"/>
                        <a:t>lebih</a:t>
                      </a:r>
                      <a:r>
                        <a:rPr lang="en-US" sz="1800" baseline="0" dirty="0" smtClean="0"/>
                        <a:t> </a:t>
                      </a:r>
                      <a:r>
                        <a:rPr lang="en-US" sz="1800" baseline="0" dirty="0" err="1" smtClean="0"/>
                        <a:t>sudah</a:t>
                      </a:r>
                      <a:r>
                        <a:rPr lang="en-US" sz="1800" baseline="0" dirty="0" smtClean="0"/>
                        <a:t> </a:t>
                      </a:r>
                      <a:r>
                        <a:rPr lang="en-US" sz="1800" baseline="0" dirty="0" err="1" smtClean="0"/>
                        <a:t>memperoleh</a:t>
                      </a:r>
                      <a:r>
                        <a:rPr lang="en-US" sz="1800" baseline="0" dirty="0" smtClean="0"/>
                        <a:t> </a:t>
                      </a:r>
                      <a:r>
                        <a:rPr lang="en-US" sz="1800" baseline="0" dirty="0" err="1" smtClean="0"/>
                        <a:t>informasi</a:t>
                      </a:r>
                      <a:r>
                        <a:rPr lang="en-US" sz="1800" baseline="0" dirty="0" smtClean="0"/>
                        <a:t>.</a:t>
                      </a:r>
                      <a:endParaRPr lang="id-ID" sz="1800" dirty="0"/>
                    </a:p>
                  </a:txBody>
                  <a:tcPr/>
                </a:tc>
                <a:tc>
                  <a:txBody>
                    <a:bodyPr/>
                    <a:lstStyle/>
                    <a:p>
                      <a:pPr>
                        <a:buFont typeface="Arial" pitchFamily="34" charset="0"/>
                        <a:buChar char="•"/>
                      </a:pPr>
                      <a:r>
                        <a:rPr lang="en-US" sz="1800" baseline="0" dirty="0" smtClean="0"/>
                        <a:t> </a:t>
                      </a:r>
                      <a:r>
                        <a:rPr lang="en-US" sz="1800" baseline="0" dirty="0" err="1" smtClean="0"/>
                        <a:t>Dibutuhkan</a:t>
                      </a:r>
                      <a:r>
                        <a:rPr lang="en-US" sz="1800" baseline="0" dirty="0" smtClean="0"/>
                        <a:t>   </a:t>
                      </a:r>
                      <a:r>
                        <a:rPr lang="en-US" sz="1800" baseline="0" dirty="0" err="1" smtClean="0"/>
                        <a:t>utk</a:t>
                      </a:r>
                      <a:r>
                        <a:rPr lang="en-US" sz="1800" baseline="0" dirty="0" smtClean="0"/>
                        <a:t> </a:t>
                      </a:r>
                      <a:r>
                        <a:rPr lang="en-US" sz="1800" baseline="0" dirty="0" err="1" smtClean="0"/>
                        <a:t>hadir</a:t>
                      </a:r>
                      <a:r>
                        <a:rPr lang="en-US" sz="1800" baseline="0" dirty="0" smtClean="0"/>
                        <a:t> </a:t>
                      </a:r>
                      <a:r>
                        <a:rPr lang="en-US" sz="1800" baseline="0" dirty="0" err="1" smtClean="0"/>
                        <a:t>secara</a:t>
                      </a:r>
                      <a:r>
                        <a:rPr lang="en-US" sz="1800" baseline="0" dirty="0" smtClean="0"/>
                        <a:t> </a:t>
                      </a:r>
                      <a:r>
                        <a:rPr lang="en-US" sz="1800" baseline="0" dirty="0" err="1" smtClean="0"/>
                        <a:t>fisik</a:t>
                      </a:r>
                      <a:r>
                        <a:rPr lang="en-US" sz="1800" baseline="0" dirty="0" smtClean="0"/>
                        <a:t>, </a:t>
                      </a:r>
                      <a:r>
                        <a:rPr lang="en-US" sz="1800" baseline="0" dirty="0" err="1" smtClean="0"/>
                        <a:t>kecuali</a:t>
                      </a:r>
                      <a:r>
                        <a:rPr lang="en-US" sz="1800" baseline="0" dirty="0" smtClean="0"/>
                        <a:t> </a:t>
                      </a:r>
                      <a:r>
                        <a:rPr lang="en-US" sz="1800" baseline="0" dirty="0" err="1" smtClean="0"/>
                        <a:t>digunakan</a:t>
                      </a:r>
                      <a:r>
                        <a:rPr lang="en-US" sz="1800" baseline="0" dirty="0" smtClean="0"/>
                        <a:t> </a:t>
                      </a:r>
                      <a:r>
                        <a:rPr lang="en-US" sz="1800" baseline="0" dirty="0" err="1" smtClean="0"/>
                        <a:t>kamera</a:t>
                      </a:r>
                      <a:r>
                        <a:rPr lang="en-US" sz="1800" baseline="0" dirty="0" smtClean="0"/>
                        <a:t> </a:t>
                      </a:r>
                      <a:r>
                        <a:rPr lang="en-US" sz="1800" baseline="0" dirty="0" err="1" smtClean="0"/>
                        <a:t>utk</a:t>
                      </a:r>
                      <a:r>
                        <a:rPr lang="en-US" sz="1800" baseline="0" dirty="0" smtClean="0"/>
                        <a:t> </a:t>
                      </a:r>
                      <a:r>
                        <a:rPr lang="en-US" sz="1800" baseline="0" dirty="0" err="1" smtClean="0"/>
                        <a:t>merekam</a:t>
                      </a:r>
                      <a:r>
                        <a:rPr lang="en-US" sz="1800" baseline="0" dirty="0" smtClean="0"/>
                        <a:t> </a:t>
                      </a:r>
                      <a:r>
                        <a:rPr lang="en-US" sz="1800" baseline="0" dirty="0" err="1" smtClean="0"/>
                        <a:t>obyek</a:t>
                      </a:r>
                      <a:r>
                        <a:rPr lang="en-US" sz="1800" baseline="0" dirty="0" smtClean="0"/>
                        <a:t>.</a:t>
                      </a:r>
                    </a:p>
                    <a:p>
                      <a:pPr>
                        <a:buFont typeface="Arial" pitchFamily="34" charset="0"/>
                        <a:buChar char="•"/>
                      </a:pPr>
                      <a:r>
                        <a:rPr lang="en-US" sz="1800" baseline="0" dirty="0" smtClean="0"/>
                        <a:t> </a:t>
                      </a:r>
                      <a:r>
                        <a:rPr lang="en-US" sz="1800" baseline="0" dirty="0" err="1" smtClean="0"/>
                        <a:t>Tidak</a:t>
                      </a:r>
                      <a:r>
                        <a:rPr lang="en-US" sz="1800" baseline="0" dirty="0" smtClean="0"/>
                        <a:t> </a:t>
                      </a:r>
                      <a:r>
                        <a:rPr lang="en-US" sz="1800" baseline="0" dirty="0" err="1" smtClean="0"/>
                        <a:t>hanya</a:t>
                      </a:r>
                      <a:r>
                        <a:rPr lang="en-US" sz="1800" baseline="0" dirty="0" smtClean="0"/>
                        <a:t> </a:t>
                      </a:r>
                      <a:r>
                        <a:rPr lang="en-US" sz="1800" baseline="0" dirty="0" err="1" smtClean="0"/>
                        <a:t>sangat</a:t>
                      </a:r>
                      <a:r>
                        <a:rPr lang="en-US" sz="1800" baseline="0" dirty="0" smtClean="0"/>
                        <a:t> </a:t>
                      </a:r>
                      <a:r>
                        <a:rPr lang="en-US" sz="1800" baseline="0" dirty="0" err="1" smtClean="0"/>
                        <a:t>lambat</a:t>
                      </a:r>
                      <a:r>
                        <a:rPr lang="en-US" sz="1800" baseline="0" dirty="0" smtClean="0"/>
                        <a:t>, </a:t>
                      </a:r>
                      <a:r>
                        <a:rPr lang="en-US" sz="1800" baseline="0" dirty="0" err="1" smtClean="0"/>
                        <a:t>tetapi</a:t>
                      </a:r>
                      <a:r>
                        <a:rPr lang="en-US" sz="1800" baseline="0" dirty="0" smtClean="0"/>
                        <a:t> </a:t>
                      </a:r>
                      <a:r>
                        <a:rPr lang="en-US" sz="1800" baseline="0" dirty="0" err="1" smtClean="0"/>
                        <a:t>juga</a:t>
                      </a:r>
                      <a:r>
                        <a:rPr lang="en-US" sz="1800" baseline="0" dirty="0" smtClean="0"/>
                        <a:t> </a:t>
                      </a:r>
                      <a:r>
                        <a:rPr lang="en-US" sz="1800" baseline="0" dirty="0" err="1" smtClean="0"/>
                        <a:t>berat</a:t>
                      </a:r>
                      <a:r>
                        <a:rPr lang="en-US" sz="1800" baseline="0" dirty="0" smtClean="0"/>
                        <a:t> </a:t>
                      </a:r>
                      <a:r>
                        <a:rPr lang="en-US" sz="1800" baseline="0" dirty="0" err="1" smtClean="0"/>
                        <a:t>dan</a:t>
                      </a:r>
                      <a:r>
                        <a:rPr lang="en-US" sz="1800" baseline="0" dirty="0" smtClean="0"/>
                        <a:t> </a:t>
                      </a:r>
                      <a:r>
                        <a:rPr lang="en-US" sz="1800" baseline="0" dirty="0" err="1" smtClean="0"/>
                        <a:t>mahal</a:t>
                      </a:r>
                      <a:r>
                        <a:rPr lang="en-US" sz="1800" baseline="0" dirty="0" smtClean="0"/>
                        <a:t>.</a:t>
                      </a:r>
                    </a:p>
                    <a:p>
                      <a:pPr>
                        <a:buFont typeface="Arial" pitchFamily="34" charset="0"/>
                        <a:buChar char="•"/>
                      </a:pPr>
                      <a:r>
                        <a:rPr lang="en-US" sz="1800" baseline="0" dirty="0" smtClean="0"/>
                        <a:t> </a:t>
                      </a:r>
                      <a:r>
                        <a:rPr lang="en-US" sz="1800" baseline="0" dirty="0" err="1" smtClean="0"/>
                        <a:t>Karena</a:t>
                      </a:r>
                      <a:r>
                        <a:rPr lang="en-US" sz="1800" baseline="0" dirty="0" smtClean="0"/>
                        <a:t> </a:t>
                      </a:r>
                      <a:r>
                        <a:rPr lang="en-US" sz="1800" baseline="0" dirty="0" err="1" smtClean="0"/>
                        <a:t>periode</a:t>
                      </a:r>
                      <a:r>
                        <a:rPr lang="en-US" sz="1800" baseline="0" dirty="0" smtClean="0"/>
                        <a:t> </a:t>
                      </a:r>
                      <a:r>
                        <a:rPr lang="en-US" sz="1800" baseline="0" dirty="0" err="1" smtClean="0"/>
                        <a:t>waktu</a:t>
                      </a:r>
                      <a:r>
                        <a:rPr lang="en-US" sz="1800" baseline="0" dirty="0" smtClean="0"/>
                        <a:t> </a:t>
                      </a:r>
                      <a:r>
                        <a:rPr lang="en-US" sz="1800" baseline="0" dirty="0" err="1" smtClean="0"/>
                        <a:t>pengamatan</a:t>
                      </a:r>
                      <a:r>
                        <a:rPr lang="en-US" sz="1800" baseline="0" dirty="0" smtClean="0"/>
                        <a:t> yang lama, </a:t>
                      </a:r>
                      <a:r>
                        <a:rPr lang="en-US" sz="1800" baseline="0" dirty="0" err="1" smtClean="0"/>
                        <a:t>kelelahan</a:t>
                      </a:r>
                      <a:r>
                        <a:rPr lang="en-US" sz="1800" baseline="0" dirty="0" smtClean="0"/>
                        <a:t> </a:t>
                      </a:r>
                      <a:r>
                        <a:rPr lang="en-US" sz="1800" baseline="0" dirty="0" err="1" smtClean="0"/>
                        <a:t>mungkin</a:t>
                      </a:r>
                      <a:r>
                        <a:rPr lang="en-US" sz="1800" baseline="0" dirty="0" smtClean="0"/>
                        <a:t> </a:t>
                      </a:r>
                      <a:r>
                        <a:rPr lang="en-US" sz="1800" baseline="0" dirty="0" err="1" smtClean="0"/>
                        <a:t>dialami</a:t>
                      </a:r>
                      <a:r>
                        <a:rPr lang="en-US" sz="1800" baseline="0" dirty="0" smtClean="0"/>
                        <a:t> </a:t>
                      </a:r>
                      <a:r>
                        <a:rPr lang="en-US" sz="1800" baseline="0" dirty="0" err="1" smtClean="0"/>
                        <a:t>oleh</a:t>
                      </a:r>
                      <a:r>
                        <a:rPr lang="en-US" sz="1800" baseline="0" dirty="0" smtClean="0"/>
                        <a:t> </a:t>
                      </a:r>
                      <a:r>
                        <a:rPr lang="en-US" sz="1800" baseline="0" dirty="0" err="1" smtClean="0"/>
                        <a:t>pengamat</a:t>
                      </a:r>
                      <a:r>
                        <a:rPr lang="en-US" sz="1800" baseline="0" dirty="0" smtClean="0"/>
                        <a:t>, </a:t>
                      </a:r>
                      <a:r>
                        <a:rPr lang="en-US" sz="1800" baseline="0" dirty="0" err="1" smtClean="0"/>
                        <a:t>dan</a:t>
                      </a:r>
                      <a:r>
                        <a:rPr lang="en-US" sz="1800" baseline="0" dirty="0" smtClean="0"/>
                        <a:t> </a:t>
                      </a:r>
                      <a:r>
                        <a:rPr lang="en-US" sz="1800" baseline="0" dirty="0" err="1" smtClean="0"/>
                        <a:t>ini</a:t>
                      </a:r>
                      <a:r>
                        <a:rPr lang="en-US" sz="1800" baseline="0" dirty="0" smtClean="0"/>
                        <a:t> </a:t>
                      </a:r>
                      <a:r>
                        <a:rPr lang="en-US" sz="1800" baseline="0" dirty="0" err="1" smtClean="0"/>
                        <a:t>menimbulkan</a:t>
                      </a:r>
                      <a:r>
                        <a:rPr lang="en-US" sz="1800" baseline="0" dirty="0" smtClean="0"/>
                        <a:t> bias.</a:t>
                      </a:r>
                    </a:p>
                    <a:p>
                      <a:pPr>
                        <a:buFont typeface="Arial" pitchFamily="34" charset="0"/>
                        <a:buChar char="•"/>
                      </a:pPr>
                      <a:r>
                        <a:rPr lang="en-US" sz="1800" baseline="0" dirty="0" smtClean="0"/>
                        <a:t> </a:t>
                      </a:r>
                      <a:r>
                        <a:rPr lang="en-US" sz="1800" baseline="0" dirty="0" err="1" smtClean="0"/>
                        <a:t>Walaupun</a:t>
                      </a:r>
                      <a:r>
                        <a:rPr lang="en-US" sz="1800" baseline="0" dirty="0" smtClean="0"/>
                        <a:t> mood, feelings </a:t>
                      </a:r>
                      <a:r>
                        <a:rPr lang="en-US" sz="1800" baseline="0" dirty="0" err="1" smtClean="0"/>
                        <a:t>dan</a:t>
                      </a:r>
                      <a:r>
                        <a:rPr lang="en-US" sz="1800" baseline="0" dirty="0" smtClean="0"/>
                        <a:t> </a:t>
                      </a:r>
                      <a:r>
                        <a:rPr lang="en-US" sz="1800" baseline="0" dirty="0" err="1" smtClean="0"/>
                        <a:t>sikap</a:t>
                      </a:r>
                      <a:r>
                        <a:rPr lang="en-US" sz="1800" baseline="0" dirty="0" smtClean="0"/>
                        <a:t> </a:t>
                      </a:r>
                      <a:r>
                        <a:rPr lang="en-US" sz="1800" baseline="0" dirty="0" err="1" smtClean="0"/>
                        <a:t>bisa</a:t>
                      </a:r>
                      <a:r>
                        <a:rPr lang="en-US" sz="1800" baseline="0" dirty="0" smtClean="0"/>
                        <a:t> </a:t>
                      </a:r>
                      <a:r>
                        <a:rPr lang="en-US" sz="1800" baseline="0" dirty="0" err="1" smtClean="0"/>
                        <a:t>diperkirakan</a:t>
                      </a:r>
                      <a:r>
                        <a:rPr lang="en-US" sz="1800" baseline="0" dirty="0" smtClean="0"/>
                        <a:t> </a:t>
                      </a:r>
                      <a:r>
                        <a:rPr lang="en-US" sz="1800" baseline="0" dirty="0" err="1" smtClean="0"/>
                        <a:t>dengan</a:t>
                      </a:r>
                      <a:r>
                        <a:rPr lang="en-US" sz="1800" baseline="0" dirty="0" smtClean="0"/>
                        <a:t> </a:t>
                      </a:r>
                      <a:r>
                        <a:rPr lang="en-US" sz="1800" baseline="0" dirty="0" err="1" smtClean="0"/>
                        <a:t>mengamati</a:t>
                      </a:r>
                      <a:r>
                        <a:rPr lang="en-US" sz="1800" baseline="0" dirty="0" smtClean="0"/>
                        <a:t> </a:t>
                      </a:r>
                      <a:r>
                        <a:rPr lang="en-US" sz="1800" baseline="0" dirty="0" err="1" smtClean="0"/>
                        <a:t>raut</a:t>
                      </a:r>
                      <a:r>
                        <a:rPr lang="en-US" sz="1800" baseline="0" dirty="0" smtClean="0"/>
                        <a:t> </a:t>
                      </a:r>
                      <a:r>
                        <a:rPr lang="en-US" sz="1800" baseline="0" dirty="0" err="1" smtClean="0"/>
                        <a:t>wajah</a:t>
                      </a:r>
                      <a:r>
                        <a:rPr lang="en-US" sz="1800" baseline="0" dirty="0" smtClean="0"/>
                        <a:t>, </a:t>
                      </a:r>
                      <a:r>
                        <a:rPr lang="en-US" sz="1800" baseline="0" dirty="0" err="1" smtClean="0"/>
                        <a:t>pemikiran</a:t>
                      </a:r>
                      <a:r>
                        <a:rPr lang="en-US" sz="1800" baseline="0" dirty="0" smtClean="0"/>
                        <a:t> </a:t>
                      </a:r>
                      <a:r>
                        <a:rPr lang="en-US" sz="1800" baseline="0" dirty="0" err="1" smtClean="0"/>
                        <a:t>kognitif</a:t>
                      </a:r>
                      <a:r>
                        <a:rPr lang="en-US" sz="1800" baseline="0" dirty="0" smtClean="0"/>
                        <a:t> </a:t>
                      </a:r>
                      <a:r>
                        <a:rPr lang="en-US" sz="1800" baseline="0" dirty="0" err="1" smtClean="0"/>
                        <a:t>tak</a:t>
                      </a:r>
                      <a:r>
                        <a:rPr lang="en-US" sz="1800" baseline="0" dirty="0" smtClean="0"/>
                        <a:t> </a:t>
                      </a:r>
                      <a:r>
                        <a:rPr lang="en-US" sz="1800" baseline="0" dirty="0" err="1" smtClean="0"/>
                        <a:t>mudah</a:t>
                      </a:r>
                      <a:r>
                        <a:rPr lang="en-US" sz="1800" baseline="0" dirty="0" smtClean="0"/>
                        <a:t> </a:t>
                      </a:r>
                      <a:r>
                        <a:rPr lang="en-US" sz="1800" baseline="0" dirty="0" err="1" smtClean="0"/>
                        <a:t>ditangkap</a:t>
                      </a:r>
                      <a:r>
                        <a:rPr lang="en-US" sz="1800" baseline="0" dirty="0" smtClean="0"/>
                        <a:t>.</a:t>
                      </a:r>
                    </a:p>
                    <a:p>
                      <a:pPr>
                        <a:buFont typeface="Arial" pitchFamily="34" charset="0"/>
                        <a:buChar char="•"/>
                      </a:pPr>
                      <a:r>
                        <a:rPr lang="en-US" sz="1800" baseline="0" dirty="0" smtClean="0"/>
                        <a:t> </a:t>
                      </a:r>
                      <a:r>
                        <a:rPr lang="en-US" sz="1800" baseline="0" dirty="0" err="1" smtClean="0"/>
                        <a:t>Pengamatn</a:t>
                      </a:r>
                      <a:r>
                        <a:rPr lang="en-US" sz="1800" baseline="0" dirty="0" smtClean="0"/>
                        <a:t> </a:t>
                      </a:r>
                      <a:r>
                        <a:rPr lang="en-US" sz="1800" baseline="0" dirty="0" err="1" smtClean="0"/>
                        <a:t>perlu</a:t>
                      </a:r>
                      <a:r>
                        <a:rPr lang="en-US" sz="1800" baseline="0" dirty="0" smtClean="0"/>
                        <a:t> </a:t>
                      </a:r>
                      <a:r>
                        <a:rPr lang="en-US" sz="1800" baseline="0" dirty="0" err="1" smtClean="0"/>
                        <a:t>dilatih</a:t>
                      </a:r>
                      <a:r>
                        <a:rPr lang="en-US" sz="1800" baseline="0" dirty="0" smtClean="0"/>
                        <a:t> </a:t>
                      </a:r>
                      <a:r>
                        <a:rPr lang="en-US" sz="1800" baseline="0" dirty="0" err="1" smtClean="0"/>
                        <a:t>dalam</a:t>
                      </a:r>
                      <a:r>
                        <a:rPr lang="en-US" sz="1800" baseline="0" dirty="0" smtClean="0"/>
                        <a:t> </a:t>
                      </a:r>
                      <a:r>
                        <a:rPr lang="en-US" sz="1800" baseline="0" dirty="0" err="1" smtClean="0"/>
                        <a:t>hal</a:t>
                      </a:r>
                      <a:r>
                        <a:rPr lang="en-US" sz="1800" baseline="0" dirty="0" smtClean="0"/>
                        <a:t> </a:t>
                      </a:r>
                      <a:r>
                        <a:rPr lang="en-US" sz="1800" baseline="0" dirty="0" err="1" smtClean="0"/>
                        <a:t>apa</a:t>
                      </a:r>
                      <a:r>
                        <a:rPr lang="en-US" sz="1800" baseline="0" dirty="0" smtClean="0"/>
                        <a:t> </a:t>
                      </a:r>
                      <a:r>
                        <a:rPr lang="en-US" sz="1800" baseline="0" dirty="0" err="1" smtClean="0"/>
                        <a:t>dan</a:t>
                      </a:r>
                      <a:r>
                        <a:rPr lang="en-US" sz="1800" baseline="0" dirty="0" smtClean="0"/>
                        <a:t> </a:t>
                      </a:r>
                      <a:r>
                        <a:rPr lang="en-US" sz="1800" baseline="0" dirty="0" err="1" smtClean="0"/>
                        <a:t>bagaimana</a:t>
                      </a:r>
                      <a:r>
                        <a:rPr lang="en-US" sz="1800" baseline="0" dirty="0" smtClean="0"/>
                        <a:t> </a:t>
                      </a:r>
                      <a:r>
                        <a:rPr lang="en-US" sz="1800" baseline="0" dirty="0" err="1" smtClean="0"/>
                        <a:t>mengamati</a:t>
                      </a:r>
                      <a:r>
                        <a:rPr lang="en-US" sz="1800" baseline="0" dirty="0" smtClean="0"/>
                        <a:t>; </a:t>
                      </a:r>
                      <a:r>
                        <a:rPr lang="en-US" sz="1800" baseline="0" dirty="0" err="1" smtClean="0"/>
                        <a:t>juga</a:t>
                      </a:r>
                      <a:r>
                        <a:rPr lang="en-US" sz="1800" baseline="0" dirty="0" smtClean="0"/>
                        <a:t> </a:t>
                      </a:r>
                      <a:r>
                        <a:rPr lang="en-US" sz="1800" baseline="0" dirty="0" err="1" smtClean="0"/>
                        <a:t>cara-cara</a:t>
                      </a:r>
                      <a:r>
                        <a:rPr lang="en-US" sz="1800" baseline="0" dirty="0" smtClean="0"/>
                        <a:t> </a:t>
                      </a:r>
                      <a:r>
                        <a:rPr lang="en-US" sz="1800" baseline="0" dirty="0" err="1" smtClean="0"/>
                        <a:t>untuk</a:t>
                      </a:r>
                      <a:r>
                        <a:rPr lang="en-US" sz="1800" baseline="0" dirty="0" smtClean="0"/>
                        <a:t> </a:t>
                      </a:r>
                      <a:r>
                        <a:rPr lang="en-US" sz="1800" baseline="0" dirty="0" err="1" smtClean="0"/>
                        <a:t>menghindari</a:t>
                      </a:r>
                      <a:r>
                        <a:rPr lang="en-US" sz="1800" baseline="0" dirty="0" smtClean="0"/>
                        <a:t> bias.</a:t>
                      </a: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Pengumpulan</a:t>
            </a:r>
            <a:r>
              <a:rPr lang="en-US" b="1" dirty="0" smtClean="0"/>
              <a:t> Data </a:t>
            </a:r>
            <a:r>
              <a:rPr lang="en-US" b="1" dirty="0" err="1" smtClean="0"/>
              <a:t>Multimetod</a:t>
            </a:r>
            <a:endParaRPr lang="en-US" b="1" dirty="0"/>
          </a:p>
        </p:txBody>
      </p:sp>
      <p:graphicFrame>
        <p:nvGraphicFramePr>
          <p:cNvPr id="58" name="Table 57"/>
          <p:cNvGraphicFramePr>
            <a:graphicFrameLocks noGrp="1"/>
          </p:cNvGraphicFramePr>
          <p:nvPr/>
        </p:nvGraphicFramePr>
        <p:xfrm>
          <a:off x="381000" y="1605280"/>
          <a:ext cx="8382000" cy="45720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id-ID" dirty="0" smtClean="0"/>
                        <a:t>Interview Tatap Muka</a:t>
                      </a:r>
                      <a:endParaRPr lang="id-ID" dirty="0"/>
                    </a:p>
                  </a:txBody>
                  <a:tcPr/>
                </a:tc>
                <a:tc>
                  <a:txBody>
                    <a:bodyPr/>
                    <a:lstStyle/>
                    <a:p>
                      <a:pPr>
                        <a:buFont typeface="Arial" pitchFamily="34" charset="0"/>
                        <a:buChar char="•"/>
                      </a:pPr>
                      <a:r>
                        <a:rPr lang="en-US" dirty="0" smtClean="0"/>
                        <a:t> </a:t>
                      </a:r>
                      <a:r>
                        <a:rPr lang="en-US" dirty="0" err="1" smtClean="0"/>
                        <a:t>Dpt</a:t>
                      </a:r>
                      <a:r>
                        <a:rPr lang="en-US" dirty="0" smtClean="0"/>
                        <a:t> </a:t>
                      </a:r>
                      <a:r>
                        <a:rPr lang="en-US" dirty="0" err="1" smtClean="0"/>
                        <a:t>menetapkan</a:t>
                      </a:r>
                      <a:r>
                        <a:rPr lang="en-US" dirty="0" smtClean="0"/>
                        <a:t> </a:t>
                      </a:r>
                      <a:r>
                        <a:rPr lang="en-US" i="1" dirty="0" smtClean="0"/>
                        <a:t>rapport</a:t>
                      </a:r>
                      <a:r>
                        <a:rPr lang="en-US" dirty="0" smtClean="0"/>
                        <a:t> </a:t>
                      </a:r>
                      <a:r>
                        <a:rPr lang="en-US" dirty="0" err="1" smtClean="0"/>
                        <a:t>dan</a:t>
                      </a:r>
                      <a:r>
                        <a:rPr lang="en-US" dirty="0" smtClean="0"/>
                        <a:t> </a:t>
                      </a:r>
                      <a:r>
                        <a:rPr lang="en-US" dirty="0" err="1" smtClean="0"/>
                        <a:t>motivasi</a:t>
                      </a:r>
                      <a:r>
                        <a:rPr lang="en-US" dirty="0" smtClean="0"/>
                        <a:t> </a:t>
                      </a:r>
                      <a:r>
                        <a:rPr lang="en-US" dirty="0" err="1" smtClean="0"/>
                        <a:t>responden</a:t>
                      </a:r>
                      <a:endParaRPr lang="en-US" dirty="0" smtClean="0"/>
                    </a:p>
                    <a:p>
                      <a:pPr>
                        <a:buFont typeface="Arial" pitchFamily="34" charset="0"/>
                        <a:buChar char="•"/>
                      </a:pPr>
                      <a:r>
                        <a:rPr lang="en-US" dirty="0" smtClean="0"/>
                        <a:t> </a:t>
                      </a:r>
                      <a:r>
                        <a:rPr lang="en-US" dirty="0" err="1" smtClean="0"/>
                        <a:t>Dpt</a:t>
                      </a:r>
                      <a:r>
                        <a:rPr lang="en-US" dirty="0" smtClean="0"/>
                        <a:t> </a:t>
                      </a:r>
                      <a:r>
                        <a:rPr lang="en-US" dirty="0" err="1" smtClean="0"/>
                        <a:t>mengklarifikasi</a:t>
                      </a:r>
                      <a:r>
                        <a:rPr lang="en-US" dirty="0" smtClean="0"/>
                        <a:t> </a:t>
                      </a:r>
                      <a:r>
                        <a:rPr lang="en-US" dirty="0" err="1" smtClean="0"/>
                        <a:t>pertanyaan</a:t>
                      </a:r>
                      <a:r>
                        <a:rPr lang="en-US" dirty="0" smtClean="0"/>
                        <a:t>, </a:t>
                      </a:r>
                      <a:r>
                        <a:rPr lang="en-US" dirty="0" err="1" smtClean="0"/>
                        <a:t>menjelaskan</a:t>
                      </a:r>
                      <a:r>
                        <a:rPr lang="en-US" dirty="0" smtClean="0"/>
                        <a:t> yang </a:t>
                      </a:r>
                      <a:r>
                        <a:rPr lang="en-US" dirty="0" err="1" smtClean="0"/>
                        <a:t>meragukan</a:t>
                      </a:r>
                      <a:r>
                        <a:rPr lang="en-US" dirty="0" smtClean="0"/>
                        <a:t>, </a:t>
                      </a:r>
                      <a:r>
                        <a:rPr lang="en-US" dirty="0" err="1" smtClean="0"/>
                        <a:t>pertanyaan</a:t>
                      </a:r>
                      <a:r>
                        <a:rPr lang="en-US" dirty="0" smtClean="0"/>
                        <a:t> lain.</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membaca</a:t>
                      </a:r>
                      <a:r>
                        <a:rPr lang="en-US" baseline="0" dirty="0" smtClean="0"/>
                        <a:t> </a:t>
                      </a:r>
                      <a:r>
                        <a:rPr lang="en-US" baseline="0" dirty="0" err="1" smtClean="0"/>
                        <a:t>yg</a:t>
                      </a:r>
                      <a:r>
                        <a:rPr lang="en-US" baseline="0" dirty="0" smtClean="0"/>
                        <a:t> non-verbal.</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menggunakan</a:t>
                      </a:r>
                      <a:r>
                        <a:rPr lang="en-US" baseline="0" dirty="0" smtClean="0"/>
                        <a:t> </a:t>
                      </a:r>
                      <a:r>
                        <a:rPr lang="en-US" baseline="0" dirty="0" err="1" smtClean="0"/>
                        <a:t>alat</a:t>
                      </a:r>
                      <a:r>
                        <a:rPr lang="en-US" baseline="0" dirty="0" smtClean="0"/>
                        <a:t> bantu </a:t>
                      </a:r>
                      <a:r>
                        <a:rPr lang="en-US" baseline="0" dirty="0" err="1" smtClean="0"/>
                        <a:t>untuk</a:t>
                      </a:r>
                      <a:r>
                        <a:rPr lang="en-US" baseline="0" dirty="0" smtClean="0"/>
                        <a:t> </a:t>
                      </a:r>
                      <a:r>
                        <a:rPr lang="en-US" baseline="0" dirty="0" err="1" smtClean="0"/>
                        <a:t>menjelaskan</a:t>
                      </a:r>
                      <a:r>
                        <a:rPr lang="en-US" baseline="0" dirty="0" smtClean="0"/>
                        <a:t>.</a:t>
                      </a:r>
                    </a:p>
                    <a:p>
                      <a:pPr>
                        <a:buFont typeface="Arial" pitchFamily="34" charset="0"/>
                        <a:buChar char="•"/>
                      </a:pPr>
                      <a:r>
                        <a:rPr lang="en-US" baseline="0" dirty="0" smtClean="0"/>
                        <a:t>Data </a:t>
                      </a:r>
                      <a:r>
                        <a:rPr lang="en-US" baseline="0" dirty="0" err="1" smtClean="0"/>
                        <a:t>yg</a:t>
                      </a:r>
                      <a:r>
                        <a:rPr lang="en-US" baseline="0" dirty="0" smtClean="0"/>
                        <a:t> </a:t>
                      </a:r>
                      <a:r>
                        <a:rPr lang="en-US" baseline="0" dirty="0" err="1" smtClean="0"/>
                        <a:t>lengkap</a:t>
                      </a:r>
                      <a:r>
                        <a:rPr lang="en-US" baseline="0" dirty="0" smtClean="0"/>
                        <a:t> </a:t>
                      </a:r>
                      <a:r>
                        <a:rPr lang="en-US" baseline="0" dirty="0" err="1" smtClean="0"/>
                        <a:t>bisa</a:t>
                      </a:r>
                      <a:r>
                        <a:rPr lang="en-US" baseline="0" dirty="0" smtClean="0"/>
                        <a:t> </a:t>
                      </a:r>
                      <a:r>
                        <a:rPr lang="en-US" baseline="0" dirty="0" err="1" smtClean="0"/>
                        <a:t>diperoleh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menggunakan</a:t>
                      </a:r>
                      <a:r>
                        <a:rPr lang="en-US" baseline="0" dirty="0" smtClean="0"/>
                        <a:t> CAPI </a:t>
                      </a:r>
                      <a:r>
                        <a:rPr lang="en-US" baseline="0" dirty="0" err="1" smtClean="0"/>
                        <a:t>dan</a:t>
                      </a:r>
                      <a:r>
                        <a:rPr lang="en-US" baseline="0" dirty="0" smtClean="0"/>
                        <a:t> </a:t>
                      </a:r>
                      <a:r>
                        <a:rPr lang="en-US" baseline="0" dirty="0" err="1" smtClean="0"/>
                        <a:t>jawaban</a:t>
                      </a:r>
                      <a:r>
                        <a:rPr lang="en-US" baseline="0" dirty="0" smtClean="0"/>
                        <a:t> </a:t>
                      </a:r>
                      <a:r>
                        <a:rPr lang="en-US" baseline="0" dirty="0" err="1" smtClean="0"/>
                        <a:t>dimasukkan</a:t>
                      </a:r>
                      <a:r>
                        <a:rPr lang="en-US" baseline="0" dirty="0" smtClean="0"/>
                        <a:t> </a:t>
                      </a:r>
                      <a:r>
                        <a:rPr lang="en-US" baseline="0" dirty="0" err="1" smtClean="0"/>
                        <a:t>ke</a:t>
                      </a:r>
                      <a:r>
                        <a:rPr lang="en-US" baseline="0" dirty="0" smtClean="0"/>
                        <a:t> </a:t>
                      </a:r>
                      <a:r>
                        <a:rPr lang="en-US" baseline="0" dirty="0" err="1" smtClean="0"/>
                        <a:t>komputer</a:t>
                      </a:r>
                      <a:r>
                        <a:rPr lang="id-ID" dirty="0" smtClean="0"/>
                        <a:t> </a:t>
                      </a:r>
                      <a:endParaRPr lang="id-ID" dirty="0"/>
                    </a:p>
                  </a:txBody>
                  <a:tcPr/>
                </a:tc>
                <a:tc>
                  <a:txBody>
                    <a:bodyPr/>
                    <a:lstStyle/>
                    <a:p>
                      <a:pPr>
                        <a:buFont typeface="Arial" pitchFamily="34" charset="0"/>
                        <a:buChar char="•"/>
                      </a:pPr>
                      <a:r>
                        <a:rPr lang="en-US" dirty="0" smtClean="0"/>
                        <a:t> </a:t>
                      </a:r>
                      <a:r>
                        <a:rPr lang="en-US" dirty="0" err="1" smtClean="0"/>
                        <a:t>Membutuhkan</a:t>
                      </a:r>
                      <a:r>
                        <a:rPr lang="en-US" baseline="0" dirty="0" smtClean="0"/>
                        <a:t> </a:t>
                      </a:r>
                      <a:r>
                        <a:rPr lang="en-US" baseline="0" dirty="0" err="1" smtClean="0"/>
                        <a:t>waktu</a:t>
                      </a:r>
                      <a:endParaRPr lang="en-US" baseline="0" dirty="0" smtClean="0"/>
                    </a:p>
                    <a:p>
                      <a:pPr>
                        <a:buFont typeface="Arial" pitchFamily="34" charset="0"/>
                        <a:buChar char="•"/>
                      </a:pPr>
                      <a:r>
                        <a:rPr lang="en-US" baseline="0" dirty="0" err="1" smtClean="0"/>
                        <a:t>Biaya</a:t>
                      </a:r>
                      <a:r>
                        <a:rPr lang="en-US" baseline="0" dirty="0" smtClean="0"/>
                        <a:t> </a:t>
                      </a:r>
                      <a:r>
                        <a:rPr lang="en-US" baseline="0" dirty="0" err="1" smtClean="0"/>
                        <a:t>lbh</a:t>
                      </a:r>
                      <a:r>
                        <a:rPr lang="en-US" baseline="0" dirty="0" smtClean="0"/>
                        <a:t> </a:t>
                      </a:r>
                      <a:r>
                        <a:rPr lang="en-US" baseline="0" dirty="0" err="1" smtClean="0"/>
                        <a:t>jika</a:t>
                      </a:r>
                      <a:r>
                        <a:rPr lang="en-US" baseline="0" dirty="0" smtClean="0"/>
                        <a:t> </a:t>
                      </a:r>
                      <a:r>
                        <a:rPr lang="en-US" baseline="0" dirty="0" err="1" smtClean="0"/>
                        <a:t>luasan</a:t>
                      </a:r>
                      <a:r>
                        <a:rPr lang="en-US" baseline="0" dirty="0" smtClean="0"/>
                        <a:t> areal </a:t>
                      </a:r>
                      <a:r>
                        <a:rPr lang="en-US" baseline="0" dirty="0" err="1" smtClean="0"/>
                        <a:t>bertambah</a:t>
                      </a:r>
                      <a:endParaRPr lang="en-US" baseline="0" dirty="0" smtClean="0"/>
                    </a:p>
                    <a:p>
                      <a:pPr>
                        <a:buFont typeface="Arial" pitchFamily="34" charset="0"/>
                        <a:buChar char="•"/>
                      </a:pPr>
                      <a:r>
                        <a:rPr lang="en-US" baseline="0" dirty="0" smtClean="0"/>
                        <a:t> Interviewer </a:t>
                      </a:r>
                      <a:r>
                        <a:rPr lang="en-US" baseline="0" dirty="0" err="1" smtClean="0"/>
                        <a:t>perlu</a:t>
                      </a:r>
                      <a:r>
                        <a:rPr lang="en-US" baseline="0" dirty="0" smtClean="0"/>
                        <a:t> </a:t>
                      </a:r>
                      <a:r>
                        <a:rPr lang="en-US" baseline="0" dirty="0" err="1" smtClean="0"/>
                        <a:t>dilatih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menimbulkan</a:t>
                      </a:r>
                      <a:r>
                        <a:rPr lang="en-US" baseline="0" dirty="0" smtClean="0"/>
                        <a:t> bias </a:t>
                      </a:r>
                      <a:r>
                        <a:rPr lang="en-US" baseline="0" dirty="0" err="1" smtClean="0"/>
                        <a:t>krn</a:t>
                      </a:r>
                      <a:r>
                        <a:rPr lang="en-US" baseline="0" dirty="0" smtClean="0"/>
                        <a:t> interviewer</a:t>
                      </a:r>
                      <a:endParaRPr lang="id-ID"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51104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smtClean="0"/>
                        <a:t>Interview </a:t>
                      </a:r>
                      <a:r>
                        <a:rPr lang="en-US" sz="1600" dirty="0" err="1" smtClean="0"/>
                        <a:t>melalui</a:t>
                      </a:r>
                      <a:r>
                        <a:rPr lang="en-US" sz="1600" dirty="0" smtClean="0"/>
                        <a:t> </a:t>
                      </a:r>
                      <a:r>
                        <a:rPr lang="en-US" sz="1600" dirty="0" err="1" smtClean="0"/>
                        <a:t>Telepon</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murah</a:t>
                      </a:r>
                      <a:r>
                        <a:rPr lang="en-US" sz="1600" dirty="0" smtClean="0"/>
                        <a:t> </a:t>
                      </a:r>
                      <a:r>
                        <a:rPr lang="en-US" sz="1600" dirty="0" err="1" smtClean="0"/>
                        <a:t>dan</a:t>
                      </a:r>
                      <a:r>
                        <a:rPr lang="en-US" sz="1600" dirty="0" smtClean="0"/>
                        <a:t> </a:t>
                      </a:r>
                      <a:r>
                        <a:rPr lang="en-US" sz="1600" dirty="0" err="1" smtClean="0"/>
                        <a:t>lbh</a:t>
                      </a:r>
                      <a:r>
                        <a:rPr lang="en-US" sz="1600" dirty="0" smtClean="0"/>
                        <a:t> </a:t>
                      </a:r>
                      <a:r>
                        <a:rPr lang="en-US" sz="1600" dirty="0" err="1" smtClean="0"/>
                        <a:t>cepat</a:t>
                      </a:r>
                      <a:endParaRPr lang="en-US" sz="1600" dirty="0" smtClean="0"/>
                    </a:p>
                    <a:p>
                      <a:pPr>
                        <a:buFont typeface="Arial" pitchFamily="34" charset="0"/>
                        <a:buChar char="•"/>
                      </a:pPr>
                      <a:r>
                        <a:rPr lang="en-US" sz="1600" dirty="0" smtClean="0"/>
                        <a:t> </a:t>
                      </a:r>
                      <a:r>
                        <a:rPr lang="en-US" sz="1600" dirty="0" err="1" smtClean="0"/>
                        <a:t>Bisa</a:t>
                      </a:r>
                      <a:r>
                        <a:rPr lang="en-US" sz="1600" dirty="0" smtClean="0"/>
                        <a:t> </a:t>
                      </a:r>
                      <a:r>
                        <a:rPr lang="en-US" sz="1600" dirty="0" err="1" smtClean="0"/>
                        <a:t>mencakup</a:t>
                      </a:r>
                      <a:r>
                        <a:rPr lang="en-US" sz="1600" dirty="0" smtClean="0"/>
                        <a:t> area </a:t>
                      </a:r>
                      <a:r>
                        <a:rPr lang="en-US" sz="1600" dirty="0" err="1" smtClean="0"/>
                        <a:t>yg</a:t>
                      </a:r>
                      <a:r>
                        <a:rPr lang="en-US" sz="1600" baseline="0" dirty="0" smtClean="0"/>
                        <a:t> </a:t>
                      </a:r>
                      <a:r>
                        <a:rPr lang="en-US" sz="1600" baseline="0" dirty="0" err="1" smtClean="0"/>
                        <a:t>lbh</a:t>
                      </a:r>
                      <a:r>
                        <a:rPr lang="en-US" sz="1600" baseline="0" dirty="0" smtClean="0"/>
                        <a:t> </a:t>
                      </a:r>
                      <a:r>
                        <a:rPr lang="en-US" sz="1600" baseline="0" dirty="0" err="1" smtClean="0"/>
                        <a:t>luas</a:t>
                      </a:r>
                      <a:endParaRPr lang="en-US" sz="1600" baseline="0" dirty="0" smtClean="0"/>
                    </a:p>
                    <a:p>
                      <a:pPr>
                        <a:buFont typeface="Arial" pitchFamily="34" charset="0"/>
                        <a:buChar char="•"/>
                      </a:pPr>
                      <a:r>
                        <a:rPr lang="en-US" sz="1600" baseline="0" dirty="0" err="1" smtClean="0"/>
                        <a:t>Lbh</a:t>
                      </a:r>
                      <a:r>
                        <a:rPr lang="en-US" sz="1600" baseline="0" dirty="0" smtClean="0"/>
                        <a:t> un-personal (anonymous)</a:t>
                      </a:r>
                    </a:p>
                    <a:p>
                      <a:pPr>
                        <a:buFont typeface="Arial" pitchFamily="34" charset="0"/>
                        <a:buChar char="•"/>
                      </a:pPr>
                      <a:r>
                        <a:rPr lang="en-US" sz="1600" baseline="0" dirty="0" err="1" smtClean="0"/>
                        <a:t>Dpt</a:t>
                      </a:r>
                      <a:r>
                        <a:rPr lang="en-US" sz="1600" baseline="0" dirty="0" smtClean="0"/>
                        <a:t> </a:t>
                      </a:r>
                      <a:r>
                        <a:rPr lang="en-US" sz="1600" baseline="0" dirty="0" err="1" smtClean="0"/>
                        <a:t>dilakukan</a:t>
                      </a:r>
                      <a:r>
                        <a:rPr lang="en-US" sz="1600" baseline="0" dirty="0" smtClean="0"/>
                        <a:t> </a:t>
                      </a:r>
                      <a:r>
                        <a:rPr lang="en-US" sz="1600" baseline="0" dirty="0" err="1" smtClean="0"/>
                        <a:t>menggunakan</a:t>
                      </a:r>
                      <a:r>
                        <a:rPr lang="en-US" sz="1600" baseline="0" dirty="0" smtClean="0"/>
                        <a:t> CATI</a:t>
                      </a:r>
                      <a:endParaRPr lang="id-ID" sz="1600" dirty="0"/>
                    </a:p>
                  </a:txBody>
                  <a:tcPr/>
                </a:tc>
                <a:tc>
                  <a:txBody>
                    <a:bodyPr/>
                    <a:lstStyle/>
                    <a:p>
                      <a:pPr>
                        <a:buFont typeface="Arial" pitchFamily="34" charset="0"/>
                        <a:buChar char="•"/>
                      </a:pPr>
                      <a:r>
                        <a:rPr lang="en-US" sz="1600" dirty="0" smtClean="0"/>
                        <a:t> </a:t>
                      </a:r>
                      <a:r>
                        <a:rPr lang="en-US" sz="1600" dirty="0" err="1" smtClean="0"/>
                        <a:t>Tdk</a:t>
                      </a:r>
                      <a:r>
                        <a:rPr lang="en-US" sz="1600" dirty="0" smtClean="0"/>
                        <a:t> </a:t>
                      </a:r>
                      <a:r>
                        <a:rPr lang="en-US" sz="1600" dirty="0" err="1" smtClean="0"/>
                        <a:t>bisa</a:t>
                      </a:r>
                      <a:r>
                        <a:rPr lang="en-US" sz="1600" dirty="0" smtClean="0"/>
                        <a:t> </a:t>
                      </a:r>
                      <a:r>
                        <a:rPr lang="en-US" sz="1600" dirty="0" err="1" smtClean="0"/>
                        <a:t>membaca</a:t>
                      </a:r>
                      <a:r>
                        <a:rPr lang="en-US" sz="1600" dirty="0" smtClean="0"/>
                        <a:t> </a:t>
                      </a:r>
                      <a:r>
                        <a:rPr lang="en-US" sz="1600" dirty="0" err="1" smtClean="0"/>
                        <a:t>petunjuk</a:t>
                      </a:r>
                      <a:r>
                        <a:rPr lang="en-US" sz="1600" dirty="0" smtClean="0"/>
                        <a:t> non-verbal.</a:t>
                      </a:r>
                    </a:p>
                    <a:p>
                      <a:pPr>
                        <a:buFont typeface="Arial" pitchFamily="34" charset="0"/>
                        <a:buChar char="•"/>
                      </a:pPr>
                      <a:r>
                        <a:rPr lang="en-US" sz="1600" dirty="0" smtClean="0"/>
                        <a:t> Interview</a:t>
                      </a:r>
                      <a:r>
                        <a:rPr lang="en-US" sz="1600" baseline="0" dirty="0" smtClean="0"/>
                        <a:t> hrs </a:t>
                      </a:r>
                      <a:r>
                        <a:rPr lang="en-US" sz="1600" baseline="0" dirty="0" err="1" smtClean="0"/>
                        <a:t>dijaga</a:t>
                      </a:r>
                      <a:r>
                        <a:rPr lang="en-US" sz="1600" baseline="0" dirty="0" smtClean="0"/>
                        <a:t> </a:t>
                      </a:r>
                      <a:r>
                        <a:rPr lang="en-US" sz="1600" baseline="0" dirty="0" err="1" smtClean="0"/>
                        <a:t>tetap</a:t>
                      </a:r>
                      <a:r>
                        <a:rPr lang="en-US" sz="1600" baseline="0" dirty="0" smtClean="0"/>
                        <a:t> </a:t>
                      </a:r>
                      <a:r>
                        <a:rPr lang="en-US" sz="1600" baseline="0" dirty="0" err="1" smtClean="0"/>
                        <a:t>singkat</a:t>
                      </a:r>
                      <a:r>
                        <a:rPr lang="en-US" sz="1600" baseline="0" dirty="0" smtClean="0"/>
                        <a:t>.</a:t>
                      </a:r>
                    </a:p>
                    <a:p>
                      <a:pPr>
                        <a:buFont typeface="Arial" pitchFamily="34" charset="0"/>
                        <a:buChar char="•"/>
                      </a:pPr>
                      <a:r>
                        <a:rPr lang="en-US" sz="1600" baseline="0" dirty="0" smtClean="0"/>
                        <a:t>No </a:t>
                      </a:r>
                      <a:r>
                        <a:rPr lang="en-US" sz="1600" baseline="0" dirty="0" err="1" smtClean="0"/>
                        <a:t>telp</a:t>
                      </a:r>
                      <a:r>
                        <a:rPr lang="en-US" sz="1600" baseline="0" dirty="0" smtClean="0"/>
                        <a:t> lama </a:t>
                      </a:r>
                      <a:r>
                        <a:rPr lang="en-US" sz="1600" baseline="0" dirty="0" err="1" smtClean="0"/>
                        <a:t>dan</a:t>
                      </a:r>
                      <a:r>
                        <a:rPr lang="en-US" sz="1600" baseline="0" dirty="0" smtClean="0"/>
                        <a:t> </a:t>
                      </a:r>
                      <a:r>
                        <a:rPr lang="en-US" sz="1600" baseline="0" dirty="0" err="1" smtClean="0"/>
                        <a:t>tdk</a:t>
                      </a:r>
                      <a:r>
                        <a:rPr lang="en-US" sz="1600" baseline="0" dirty="0" smtClean="0"/>
                        <a:t> </a:t>
                      </a:r>
                      <a:r>
                        <a:rPr lang="en-US" sz="1600" baseline="0" dirty="0" err="1" smtClean="0"/>
                        <a:t>terdaftar</a:t>
                      </a:r>
                      <a:r>
                        <a:rPr lang="en-US" sz="1600" baseline="0" dirty="0" smtClean="0"/>
                        <a:t> </a:t>
                      </a:r>
                      <a:r>
                        <a:rPr lang="en-US" sz="1600" baseline="0" dirty="0" err="1" smtClean="0"/>
                        <a:t>bisa</a:t>
                      </a:r>
                      <a:r>
                        <a:rPr lang="en-US" sz="1600" baseline="0" dirty="0" smtClean="0"/>
                        <a:t> </a:t>
                      </a:r>
                      <a:r>
                        <a:rPr lang="en-US" sz="1600" baseline="0" dirty="0" err="1" smtClean="0"/>
                        <a:t>masuk</a:t>
                      </a:r>
                      <a:r>
                        <a:rPr lang="en-US" sz="1600" baseline="0" dirty="0" smtClean="0"/>
                        <a:t> </a:t>
                      </a:r>
                      <a:r>
                        <a:rPr lang="en-US" sz="1600" baseline="0" dirty="0" err="1" smtClean="0"/>
                        <a:t>daftar</a:t>
                      </a:r>
                      <a:r>
                        <a:rPr lang="en-US" sz="1600" baseline="0" dirty="0" smtClean="0"/>
                        <a:t> </a:t>
                      </a:r>
                      <a:r>
                        <a:rPr lang="en-US" sz="1600" baseline="0" dirty="0" err="1" smtClean="0"/>
                        <a:t>sampel</a:t>
                      </a:r>
                      <a:r>
                        <a:rPr lang="en-US" sz="1600" baseline="0" dirty="0" smtClean="0"/>
                        <a:t>.</a:t>
                      </a:r>
                      <a:endParaRPr lang="en-US" sz="1600" baseline="0" dirty="0"/>
                    </a:p>
                    <a:p>
                      <a:pPr>
                        <a:buFont typeface="Arial" pitchFamily="34" charset="0"/>
                        <a:buChar char="•"/>
                      </a:pPr>
                      <a:r>
                        <a:rPr lang="en-US" sz="1600" baseline="0" dirty="0"/>
                        <a:t> </a:t>
                      </a:r>
                      <a:r>
                        <a:rPr lang="en-US" sz="1600" baseline="0" dirty="0" err="1" smtClean="0"/>
                        <a:t>Responden</a:t>
                      </a:r>
                      <a:r>
                        <a:rPr lang="en-US" sz="1600" baseline="0" dirty="0" smtClean="0"/>
                        <a:t> </a:t>
                      </a:r>
                      <a:r>
                        <a:rPr lang="en-US" sz="1600" baseline="0" dirty="0" err="1" smtClean="0"/>
                        <a:t>bisa</a:t>
                      </a:r>
                      <a:r>
                        <a:rPr lang="en-US" sz="1600" baseline="0" dirty="0" smtClean="0"/>
                        <a:t> </a:t>
                      </a:r>
                      <a:r>
                        <a:rPr lang="en-US" sz="1600" baseline="0" dirty="0" err="1" smtClean="0"/>
                        <a:t>memutuskan</a:t>
                      </a:r>
                      <a:r>
                        <a:rPr lang="en-US" sz="1600" baseline="0" dirty="0" smtClean="0"/>
                        <a:t> </a:t>
                      </a:r>
                      <a:r>
                        <a:rPr lang="en-US" sz="1600" baseline="0" dirty="0" err="1" smtClean="0"/>
                        <a:t>hubungan</a:t>
                      </a:r>
                      <a:r>
                        <a:rPr lang="en-US" sz="1600" baseline="0" dirty="0" smtClean="0"/>
                        <a:t> </a:t>
                      </a:r>
                      <a:r>
                        <a:rPr lang="en-US" sz="1600" baseline="0" dirty="0" err="1" smtClean="0"/>
                        <a:t>telp</a:t>
                      </a:r>
                      <a:r>
                        <a:rPr lang="en-US" sz="1600" baseline="0" dirty="0" smtClean="0"/>
                        <a:t> </a:t>
                      </a:r>
                      <a:r>
                        <a:rPr lang="en-US" sz="1600" baseline="0" dirty="0" err="1" smtClean="0"/>
                        <a:t>tiap</a:t>
                      </a:r>
                      <a:r>
                        <a:rPr lang="en-US" sz="1600" baseline="0" dirty="0" smtClean="0"/>
                        <a:t> </a:t>
                      </a:r>
                      <a:r>
                        <a:rPr lang="en-US" sz="1600" baseline="0" dirty="0" err="1" smtClean="0"/>
                        <a:t>saat</a:t>
                      </a:r>
                      <a:r>
                        <a:rPr lang="en-US" sz="1600" baseline="0" dirty="0" smtClean="0"/>
                        <a:t>.</a:t>
                      </a:r>
                    </a:p>
                  </a:txBody>
                  <a:tcPr/>
                </a:tc>
              </a:tr>
              <a:tr h="370840">
                <a:tc>
                  <a:txBody>
                    <a:bodyPr/>
                    <a:lstStyle/>
                    <a:p>
                      <a:r>
                        <a:rPr lang="en-US" sz="1600" dirty="0" err="1" smtClean="0"/>
                        <a:t>Kuisioner</a:t>
                      </a:r>
                      <a:r>
                        <a:rPr lang="en-US" sz="1600" dirty="0" smtClean="0"/>
                        <a:t> Personal</a:t>
                      </a:r>
                      <a:endParaRPr lang="id-ID" sz="1600" dirty="0"/>
                    </a:p>
                  </a:txBody>
                  <a:tcPr/>
                </a:tc>
                <a:tc>
                  <a:txBody>
                    <a:bodyPr/>
                    <a:lstStyle/>
                    <a:p>
                      <a:pPr>
                        <a:buFont typeface="Arial" pitchFamily="34" charset="0"/>
                        <a:buChar char="•"/>
                      </a:pPr>
                      <a:r>
                        <a:rPr lang="en-US" sz="1600" dirty="0" smtClean="0"/>
                        <a:t> </a:t>
                      </a:r>
                      <a:r>
                        <a:rPr lang="en-US" sz="1600" dirty="0" err="1" smtClean="0"/>
                        <a:t>Dpt</a:t>
                      </a:r>
                      <a:r>
                        <a:rPr lang="en-US" sz="1600" dirty="0" smtClean="0"/>
                        <a:t> </a:t>
                      </a:r>
                      <a:r>
                        <a:rPr lang="en-US" sz="1600" dirty="0" err="1" smtClean="0"/>
                        <a:t>menetapkan</a:t>
                      </a:r>
                      <a:r>
                        <a:rPr lang="en-US" sz="1600" dirty="0" smtClean="0"/>
                        <a:t> </a:t>
                      </a:r>
                      <a:r>
                        <a:rPr lang="en-US" sz="1600" i="1" dirty="0" smtClean="0"/>
                        <a:t>rapport</a:t>
                      </a:r>
                      <a:r>
                        <a:rPr lang="en-US" sz="1600" dirty="0" smtClean="0"/>
                        <a:t> </a:t>
                      </a:r>
                      <a:r>
                        <a:rPr lang="en-US" sz="1600" dirty="0" err="1" smtClean="0"/>
                        <a:t>dan</a:t>
                      </a:r>
                      <a:r>
                        <a:rPr lang="en-US" sz="1600" dirty="0" smtClean="0"/>
                        <a:t> </a:t>
                      </a:r>
                      <a:r>
                        <a:rPr lang="en-US" sz="1600" dirty="0" err="1" smtClean="0"/>
                        <a:t>motivasi</a:t>
                      </a:r>
                      <a:r>
                        <a:rPr lang="en-US" sz="1600" dirty="0" smtClean="0"/>
                        <a:t> </a:t>
                      </a:r>
                      <a:r>
                        <a:rPr lang="en-US" sz="1600" dirty="0" err="1" smtClean="0"/>
                        <a:t>responden</a:t>
                      </a:r>
                      <a:r>
                        <a:rPr lang="en-US" sz="1600" dirty="0" smtClean="0"/>
                        <a:t>.</a:t>
                      </a:r>
                    </a:p>
                    <a:p>
                      <a:pPr>
                        <a:buFont typeface="Arial" pitchFamily="34" charset="0"/>
                        <a:buChar char="•"/>
                      </a:pPr>
                      <a:r>
                        <a:rPr lang="en-US" sz="1600" dirty="0" smtClean="0"/>
                        <a:t> </a:t>
                      </a:r>
                      <a:r>
                        <a:rPr lang="en-US" sz="1600" dirty="0" err="1" smtClean="0"/>
                        <a:t>Keraguan</a:t>
                      </a:r>
                      <a:r>
                        <a:rPr lang="en-US" sz="1600" dirty="0" smtClean="0"/>
                        <a:t> </a:t>
                      </a:r>
                      <a:r>
                        <a:rPr lang="en-US" sz="1600" dirty="0" err="1" smtClean="0"/>
                        <a:t>bisa</a:t>
                      </a:r>
                      <a:r>
                        <a:rPr lang="en-US" sz="1600" dirty="0" smtClean="0"/>
                        <a:t> </a:t>
                      </a:r>
                      <a:r>
                        <a:rPr lang="en-US" sz="1600" dirty="0" err="1" smtClean="0"/>
                        <a:t>dijelaskan</a:t>
                      </a:r>
                      <a:r>
                        <a:rPr lang="en-US" sz="1600" dirty="0" smtClean="0"/>
                        <a:t>.</a:t>
                      </a:r>
                    </a:p>
                    <a:p>
                      <a:pPr>
                        <a:buFont typeface="Arial" pitchFamily="34" charset="0"/>
                        <a:buChar char="•"/>
                      </a:pPr>
                      <a:r>
                        <a:rPr lang="en-US" sz="1600" dirty="0" smtClean="0"/>
                        <a:t> </a:t>
                      </a:r>
                      <a:r>
                        <a:rPr lang="en-US" sz="1600" dirty="0" err="1" smtClean="0"/>
                        <a:t>Lebih</a:t>
                      </a:r>
                      <a:r>
                        <a:rPr lang="en-US" sz="1600" dirty="0" smtClean="0"/>
                        <a:t> </a:t>
                      </a:r>
                      <a:r>
                        <a:rPr lang="en-US" sz="1600" dirty="0" err="1" smtClean="0"/>
                        <a:t>murah</a:t>
                      </a:r>
                      <a:r>
                        <a:rPr lang="en-US" sz="1600" dirty="0" smtClean="0"/>
                        <a:t> </a:t>
                      </a:r>
                      <a:r>
                        <a:rPr lang="en-US" sz="1600" dirty="0" err="1" smtClean="0"/>
                        <a:t>jika</a:t>
                      </a:r>
                      <a:r>
                        <a:rPr lang="en-US" sz="1600" dirty="0" smtClean="0"/>
                        <a:t> </a:t>
                      </a:r>
                      <a:r>
                        <a:rPr lang="en-US" sz="1600" dirty="0" err="1" smtClean="0"/>
                        <a:t>responden</a:t>
                      </a:r>
                      <a:r>
                        <a:rPr lang="en-US" sz="1600" dirty="0" smtClean="0"/>
                        <a:t> </a:t>
                      </a:r>
                      <a:r>
                        <a:rPr lang="en-US" sz="1600" dirty="0" err="1" smtClean="0"/>
                        <a:t>dpt</a:t>
                      </a:r>
                      <a:r>
                        <a:rPr lang="en-US" sz="1600" dirty="0" smtClean="0"/>
                        <a:t> </a:t>
                      </a:r>
                      <a:r>
                        <a:rPr lang="en-US" sz="1600" dirty="0" err="1" smtClean="0"/>
                        <a:t>dikumpulkan</a:t>
                      </a:r>
                      <a:r>
                        <a:rPr lang="en-US" sz="1600" dirty="0" smtClean="0"/>
                        <a:t>.</a:t>
                      </a:r>
                    </a:p>
                    <a:p>
                      <a:pPr>
                        <a:buFont typeface="Arial" pitchFamily="34" charset="0"/>
                        <a:buChar char="•"/>
                      </a:pPr>
                      <a:r>
                        <a:rPr lang="en-US" sz="1600" dirty="0" smtClean="0"/>
                        <a:t> </a:t>
                      </a:r>
                      <a:r>
                        <a:rPr lang="en-US" sz="1600" dirty="0" err="1" smtClean="0"/>
                        <a:t>Hampir</a:t>
                      </a:r>
                      <a:r>
                        <a:rPr lang="en-US" sz="1600" dirty="0" smtClean="0"/>
                        <a:t> 100% </a:t>
                      </a:r>
                      <a:r>
                        <a:rPr lang="en-US" sz="1600" dirty="0" err="1" smtClean="0"/>
                        <a:t>akan</a:t>
                      </a:r>
                      <a:r>
                        <a:rPr lang="en-US" sz="1600" dirty="0" smtClean="0"/>
                        <a:t> </a:t>
                      </a:r>
                      <a:r>
                        <a:rPr lang="en-US" sz="1600" dirty="0" err="1" smtClean="0"/>
                        <a:t>menjawab</a:t>
                      </a:r>
                      <a:r>
                        <a:rPr lang="en-US" sz="1600" dirty="0" smtClean="0"/>
                        <a:t>.</a:t>
                      </a:r>
                    </a:p>
                    <a:p>
                      <a:pPr>
                        <a:buFont typeface="Arial" pitchFamily="34" charset="0"/>
                        <a:buChar char="•"/>
                      </a:pPr>
                      <a:r>
                        <a:rPr lang="en-US" sz="1600" dirty="0" smtClean="0"/>
                        <a:t> </a:t>
                      </a:r>
                      <a:r>
                        <a:rPr lang="en-US" sz="1600" dirty="0" err="1" smtClean="0"/>
                        <a:t>Responden</a:t>
                      </a:r>
                      <a:r>
                        <a:rPr lang="en-US" sz="1600" dirty="0" smtClean="0"/>
                        <a:t> </a:t>
                      </a:r>
                      <a:r>
                        <a:rPr lang="en-US" sz="1600" dirty="0" err="1" smtClean="0"/>
                        <a:t>tanpa</a:t>
                      </a:r>
                      <a:r>
                        <a:rPr lang="en-US" sz="1600" dirty="0" smtClean="0"/>
                        <a:t> </a:t>
                      </a:r>
                      <a:r>
                        <a:rPr lang="en-US" sz="1600" dirty="0" err="1" smtClean="0"/>
                        <a:t>nama</a:t>
                      </a:r>
                      <a:endParaRPr lang="id-ID" sz="1600" dirty="0"/>
                    </a:p>
                  </a:txBody>
                  <a:tcPr/>
                </a:tc>
                <a:tc>
                  <a:txBody>
                    <a:bodyPr/>
                    <a:lstStyle/>
                    <a:p>
                      <a:pPr>
                        <a:buFont typeface="Arial" pitchFamily="34" charset="0"/>
                        <a:buChar char="•"/>
                      </a:pPr>
                      <a:r>
                        <a:rPr lang="en-US" sz="1600" dirty="0" smtClean="0"/>
                        <a:t> </a:t>
                      </a:r>
                      <a:r>
                        <a:rPr lang="en-US" sz="1600" dirty="0" err="1" smtClean="0"/>
                        <a:t>Prsh</a:t>
                      </a:r>
                      <a:r>
                        <a:rPr lang="en-US" sz="1600" dirty="0" smtClean="0"/>
                        <a:t> </a:t>
                      </a:r>
                      <a:r>
                        <a:rPr lang="en-US" sz="1600" dirty="0" err="1" smtClean="0"/>
                        <a:t>mungkin</a:t>
                      </a:r>
                      <a:r>
                        <a:rPr lang="en-US" sz="1600" dirty="0" smtClean="0"/>
                        <a:t> </a:t>
                      </a:r>
                      <a:r>
                        <a:rPr lang="en-US" sz="1600" dirty="0" err="1" smtClean="0"/>
                        <a:t>tidak</a:t>
                      </a:r>
                      <a:r>
                        <a:rPr lang="en-US" sz="1600" dirty="0" smtClean="0"/>
                        <a:t> </a:t>
                      </a:r>
                      <a:r>
                        <a:rPr lang="en-US" sz="1600" dirty="0" err="1" smtClean="0"/>
                        <a:t>bersedia</a:t>
                      </a:r>
                      <a:r>
                        <a:rPr lang="en-US" sz="1600" dirty="0" smtClean="0"/>
                        <a:t> </a:t>
                      </a:r>
                      <a:r>
                        <a:rPr lang="en-US" sz="1600" dirty="0" err="1" smtClean="0"/>
                        <a:t>mengijinkan</a:t>
                      </a:r>
                      <a:r>
                        <a:rPr lang="en-US" sz="1600" baseline="0" dirty="0" smtClean="0"/>
                        <a:t> </a:t>
                      </a:r>
                      <a:r>
                        <a:rPr lang="en-US" sz="1600" baseline="0" dirty="0" err="1" smtClean="0"/>
                        <a:t>penggunaan</a:t>
                      </a:r>
                      <a:r>
                        <a:rPr lang="en-US" sz="1600" baseline="0" dirty="0" smtClean="0"/>
                        <a:t> </a:t>
                      </a:r>
                      <a:r>
                        <a:rPr lang="en-US" sz="1600" baseline="0" dirty="0" err="1" smtClean="0"/>
                        <a:t>weaktu</a:t>
                      </a:r>
                      <a:r>
                        <a:rPr lang="en-US" sz="1600" baseline="0" dirty="0" smtClean="0"/>
                        <a:t> </a:t>
                      </a:r>
                      <a:r>
                        <a:rPr lang="en-US" sz="1600" baseline="0" dirty="0" err="1" smtClean="0"/>
                        <a:t>kerja</a:t>
                      </a:r>
                      <a:endParaRPr lang="id-ID" sz="1600" dirty="0"/>
                    </a:p>
                  </a:txBody>
                  <a:tcPr/>
                </a:tc>
              </a:tr>
            </a:tbl>
          </a:graphicData>
        </a:graphic>
      </p:graphicFrame>
      <p:sp>
        <p:nvSpPr>
          <p:cNvPr id="5" name="Title 1"/>
          <p:cNvSpPr>
            <a:spLocks noGrp="1"/>
          </p:cNvSpPr>
          <p:nvPr>
            <p:ph type="title"/>
          </p:nvPr>
        </p:nvSpPr>
        <p:spPr>
          <a:xfrm>
            <a:off x="1541463" y="188913"/>
            <a:ext cx="7364412" cy="1066800"/>
          </a:xfrm>
        </p:spPr>
        <p:txBody>
          <a:bodyPr/>
          <a:lstStyle/>
          <a:p>
            <a:r>
              <a:rPr lang="en-US" b="1" dirty="0" err="1" smtClean="0"/>
              <a:t>Pengumpulan</a:t>
            </a:r>
            <a:r>
              <a:rPr lang="en-US" b="1" dirty="0" smtClean="0"/>
              <a:t> Data </a:t>
            </a:r>
            <a:r>
              <a:rPr lang="en-US" b="1" dirty="0" err="1" smtClean="0"/>
              <a:t>Multimetod</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2672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err="1" smtClean="0"/>
                        <a:t>Kuisioner</a:t>
                      </a:r>
                      <a:r>
                        <a:rPr lang="en-US" sz="1600" dirty="0" smtClean="0"/>
                        <a:t> </a:t>
                      </a:r>
                      <a:r>
                        <a:rPr lang="en-US" sz="1600" dirty="0" err="1" smtClean="0"/>
                        <a:t>lewat</a:t>
                      </a:r>
                      <a:r>
                        <a:rPr lang="en-US" sz="1600" dirty="0" smtClean="0"/>
                        <a:t> Pos</a:t>
                      </a:r>
                      <a:endParaRPr lang="id-ID" sz="1600" dirty="0"/>
                    </a:p>
                  </a:txBody>
                  <a:tcPr/>
                </a:tc>
                <a:tc>
                  <a:txBody>
                    <a:bodyPr/>
                    <a:lstStyle/>
                    <a:p>
                      <a:pPr>
                        <a:buFont typeface="Arial" pitchFamily="34" charset="0"/>
                        <a:buChar char="•"/>
                      </a:pPr>
                      <a:r>
                        <a:rPr lang="en-US" sz="1600" baseline="0" dirty="0" smtClean="0"/>
                        <a:t> </a:t>
                      </a:r>
                      <a:r>
                        <a:rPr lang="en-US" sz="1600" baseline="0" dirty="0" err="1" smtClean="0"/>
                        <a:t>Responden</a:t>
                      </a:r>
                      <a:r>
                        <a:rPr lang="en-US" sz="1600" baseline="0" dirty="0" smtClean="0"/>
                        <a:t> </a:t>
                      </a:r>
                      <a:r>
                        <a:rPr lang="en-US" sz="1600" baseline="0" dirty="0" err="1" smtClean="0"/>
                        <a:t>tanpa</a:t>
                      </a:r>
                      <a:r>
                        <a:rPr lang="en-US" sz="1600" baseline="0" dirty="0" smtClean="0"/>
                        <a:t> </a:t>
                      </a:r>
                      <a:r>
                        <a:rPr lang="en-US" sz="1600" baseline="0" dirty="0" err="1" smtClean="0"/>
                        <a:t>nama</a:t>
                      </a:r>
                      <a:r>
                        <a:rPr lang="en-US" sz="1600" baseline="0" dirty="0" smtClean="0"/>
                        <a:t>.</a:t>
                      </a:r>
                    </a:p>
                    <a:p>
                      <a:pPr>
                        <a:buFont typeface="Arial" pitchFamily="34" charset="0"/>
                        <a:buChar char="•"/>
                      </a:pPr>
                      <a:r>
                        <a:rPr lang="en-US" sz="1600" baseline="0" dirty="0" smtClean="0"/>
                        <a:t> </a:t>
                      </a:r>
                      <a:r>
                        <a:rPr lang="en-US" sz="1600" baseline="0" dirty="0" err="1" smtClean="0"/>
                        <a:t>Jangkauan</a:t>
                      </a:r>
                      <a:r>
                        <a:rPr lang="en-US" sz="1600" baseline="0" dirty="0" smtClean="0"/>
                        <a:t> area </a:t>
                      </a:r>
                      <a:r>
                        <a:rPr lang="en-US" sz="1600" baseline="0" dirty="0" err="1" smtClean="0"/>
                        <a:t>lebih</a:t>
                      </a:r>
                      <a:r>
                        <a:rPr lang="en-US" sz="1600" baseline="0" dirty="0" smtClean="0"/>
                        <a:t> </a:t>
                      </a:r>
                      <a:r>
                        <a:rPr lang="en-US" sz="1600" baseline="0" dirty="0" err="1" smtClean="0"/>
                        <a:t>luas</a:t>
                      </a:r>
                      <a:r>
                        <a:rPr lang="en-US" sz="1600" baseline="0" dirty="0" smtClean="0"/>
                        <a:t>.</a:t>
                      </a:r>
                    </a:p>
                    <a:p>
                      <a:pPr>
                        <a:buFont typeface="Arial" pitchFamily="34" charset="0"/>
                        <a:buChar char="•"/>
                      </a:pPr>
                      <a:r>
                        <a:rPr lang="en-US" sz="1600" baseline="0" dirty="0" smtClean="0"/>
                        <a:t> Souvenir </a:t>
                      </a:r>
                      <a:r>
                        <a:rPr lang="en-US" sz="1600" baseline="0" dirty="0" err="1" smtClean="0"/>
                        <a:t>bisa</a:t>
                      </a:r>
                      <a:r>
                        <a:rPr lang="en-US" sz="1600" baseline="0" dirty="0" smtClean="0"/>
                        <a:t> </a:t>
                      </a:r>
                      <a:r>
                        <a:rPr lang="en-US" sz="1600" baseline="0" dirty="0" err="1" smtClean="0"/>
                        <a:t>disertakan</a:t>
                      </a:r>
                      <a:r>
                        <a:rPr lang="en-US" sz="1600" baseline="0" dirty="0" smtClean="0"/>
                        <a:t> </a:t>
                      </a:r>
                      <a:r>
                        <a:rPr lang="en-US" sz="1600" baseline="0" dirty="0" err="1" smtClean="0"/>
                        <a:t>untuk</a:t>
                      </a:r>
                      <a:r>
                        <a:rPr lang="en-US" sz="1600" baseline="0" dirty="0" smtClean="0"/>
                        <a:t> </a:t>
                      </a:r>
                      <a:r>
                        <a:rPr lang="en-US" sz="1600" baseline="0" dirty="0" err="1" smtClean="0"/>
                        <a:t>menarik</a:t>
                      </a:r>
                      <a:r>
                        <a:rPr lang="en-US" sz="1600" baseline="0" dirty="0" smtClean="0"/>
                        <a:t> </a:t>
                      </a:r>
                      <a:r>
                        <a:rPr lang="en-US" sz="1600" baseline="0" dirty="0" err="1" smtClean="0"/>
                        <a:t>dan</a:t>
                      </a:r>
                      <a:r>
                        <a:rPr lang="en-US" sz="1600" baseline="0" dirty="0" smtClean="0"/>
                        <a:t> </a:t>
                      </a:r>
                      <a:r>
                        <a:rPr lang="en-US" sz="1600" baseline="0" dirty="0" err="1" smtClean="0"/>
                        <a:t>menghormati</a:t>
                      </a:r>
                      <a:r>
                        <a:rPr lang="en-US" sz="1600" baseline="0" dirty="0" smtClean="0"/>
                        <a:t> </a:t>
                      </a:r>
                      <a:r>
                        <a:rPr lang="en-US" sz="1600" baseline="0" dirty="0" err="1" smtClean="0"/>
                        <a:t>responden</a:t>
                      </a:r>
                      <a:r>
                        <a:rPr lang="en-US" sz="1600" baseline="0" dirty="0" smtClean="0"/>
                        <a:t>.</a:t>
                      </a:r>
                    </a:p>
                    <a:p>
                      <a:pPr>
                        <a:buFont typeface="Arial" pitchFamily="34" charset="0"/>
                        <a:buChar char="•"/>
                      </a:pPr>
                      <a:r>
                        <a:rPr lang="en-US" sz="1600" baseline="0" dirty="0" err="1" smtClean="0"/>
                        <a:t>Respondenh</a:t>
                      </a:r>
                      <a:r>
                        <a:rPr lang="en-US" sz="1600" baseline="0" dirty="0" smtClean="0"/>
                        <a:t> </a:t>
                      </a:r>
                      <a:r>
                        <a:rPr lang="en-US" sz="1600" baseline="0" dirty="0" err="1" smtClean="0"/>
                        <a:t>dpt</a:t>
                      </a:r>
                      <a:r>
                        <a:rPr lang="en-US" sz="1600" baseline="0" dirty="0" smtClean="0"/>
                        <a:t> </a:t>
                      </a:r>
                      <a:r>
                        <a:rPr lang="en-US" sz="1600" baseline="0" dirty="0" err="1" smtClean="0"/>
                        <a:t>mengambil</a:t>
                      </a:r>
                      <a:r>
                        <a:rPr lang="en-US" sz="1600" baseline="0" dirty="0" smtClean="0"/>
                        <a:t> </a:t>
                      </a:r>
                      <a:r>
                        <a:rPr lang="en-US" sz="1600" baseline="0" dirty="0" err="1" smtClean="0"/>
                        <a:t>waktu</a:t>
                      </a:r>
                      <a:r>
                        <a:rPr lang="en-US" sz="1600" baseline="0" dirty="0" smtClean="0"/>
                        <a:t> </a:t>
                      </a:r>
                      <a:r>
                        <a:rPr lang="en-US" sz="1600" baseline="0" dirty="0" err="1" smtClean="0"/>
                        <a:t>sesuai</a:t>
                      </a:r>
                      <a:r>
                        <a:rPr lang="en-US" sz="1600" baseline="0" dirty="0" smtClean="0"/>
                        <a:t> </a:t>
                      </a:r>
                      <a:r>
                        <a:rPr lang="en-US" sz="1600" baseline="0" dirty="0" err="1" smtClean="0"/>
                        <a:t>kebutuhannya</a:t>
                      </a:r>
                      <a:r>
                        <a:rPr lang="en-US" sz="1600" baseline="0" dirty="0" smtClean="0"/>
                        <a:t>.</a:t>
                      </a:r>
                    </a:p>
                    <a:p>
                      <a:pPr>
                        <a:buFont typeface="Arial" pitchFamily="34" charset="0"/>
                        <a:buChar char="•"/>
                      </a:pPr>
                      <a:r>
                        <a:rPr lang="en-US" sz="1600" baseline="0" dirty="0" err="1" smtClean="0"/>
                        <a:t>Dpt</a:t>
                      </a:r>
                      <a:r>
                        <a:rPr lang="en-US" sz="1600" baseline="0" dirty="0" smtClean="0"/>
                        <a:t> </a:t>
                      </a:r>
                      <a:r>
                        <a:rPr lang="en-US" sz="1600" baseline="0" dirty="0" err="1" smtClean="0"/>
                        <a:t>secara</a:t>
                      </a:r>
                      <a:r>
                        <a:rPr lang="en-US" sz="1600" baseline="0" dirty="0" smtClean="0"/>
                        <a:t> </a:t>
                      </a:r>
                      <a:r>
                        <a:rPr lang="en-US" sz="1600" baseline="0" dirty="0" err="1" smtClean="0"/>
                        <a:t>elektronik</a:t>
                      </a:r>
                      <a:r>
                        <a:rPr lang="en-US" sz="1600" baseline="0" dirty="0" smtClean="0"/>
                        <a:t>, </a:t>
                      </a:r>
                      <a:r>
                        <a:rPr lang="en-US" sz="1600" baseline="0" dirty="0" err="1" smtClean="0"/>
                        <a:t>jika</a:t>
                      </a:r>
                      <a:r>
                        <a:rPr lang="en-US" sz="1600" baseline="0" dirty="0" smtClean="0"/>
                        <a:t> </a:t>
                      </a:r>
                      <a:r>
                        <a:rPr lang="en-US" sz="1600" baseline="0" dirty="0" err="1" smtClean="0"/>
                        <a:t>mau</a:t>
                      </a:r>
                      <a:endParaRPr lang="id-ID" sz="1600" dirty="0"/>
                    </a:p>
                  </a:txBody>
                  <a:tcPr/>
                </a:tc>
                <a:tc>
                  <a:txBody>
                    <a:bodyPr/>
                    <a:lstStyle/>
                    <a:p>
                      <a:pPr>
                        <a:buFont typeface="Arial" pitchFamily="34" charset="0"/>
                        <a:buChar char="•"/>
                      </a:pPr>
                      <a:r>
                        <a:rPr lang="en-US" sz="1600" dirty="0" smtClean="0"/>
                        <a:t> Tingkat </a:t>
                      </a:r>
                      <a:r>
                        <a:rPr lang="en-US" sz="1600" dirty="0" err="1" smtClean="0"/>
                        <a:t>pengembalian</a:t>
                      </a:r>
                      <a:r>
                        <a:rPr lang="en-US" sz="1600" dirty="0" smtClean="0"/>
                        <a:t> </a:t>
                      </a:r>
                      <a:r>
                        <a:rPr lang="en-US" sz="1600" dirty="0" err="1" smtClean="0"/>
                        <a:t>sangat</a:t>
                      </a:r>
                      <a:r>
                        <a:rPr lang="en-US" sz="1600" dirty="0" smtClean="0"/>
                        <a:t> </a:t>
                      </a:r>
                      <a:r>
                        <a:rPr lang="en-US" sz="1600" dirty="0" err="1" smtClean="0"/>
                        <a:t>rendah</a:t>
                      </a:r>
                      <a:r>
                        <a:rPr lang="en-US" sz="1600" dirty="0" smtClean="0"/>
                        <a:t>, 30% </a:t>
                      </a:r>
                    </a:p>
                    <a:p>
                      <a:pPr>
                        <a:buFont typeface="Arial" pitchFamily="34" charset="0"/>
                        <a:buChar char="•"/>
                      </a:pPr>
                      <a:r>
                        <a:rPr lang="en-US" sz="1600" baseline="0" dirty="0" smtClean="0"/>
                        <a:t> </a:t>
                      </a:r>
                      <a:r>
                        <a:rPr lang="en-US" sz="1600" baseline="0" dirty="0" err="1" smtClean="0"/>
                        <a:t>Tdk</a:t>
                      </a:r>
                      <a:r>
                        <a:rPr lang="en-US" sz="1600" baseline="0" dirty="0" smtClean="0"/>
                        <a:t> </a:t>
                      </a:r>
                      <a:r>
                        <a:rPr lang="en-US" sz="1600" baseline="0" dirty="0" err="1" smtClean="0"/>
                        <a:t>dpt</a:t>
                      </a:r>
                      <a:r>
                        <a:rPr lang="en-US" sz="1600" baseline="0" dirty="0" smtClean="0"/>
                        <a:t> </a:t>
                      </a:r>
                      <a:r>
                        <a:rPr lang="en-US" sz="1600" baseline="0" dirty="0" err="1" smtClean="0"/>
                        <a:t>meminta</a:t>
                      </a:r>
                      <a:r>
                        <a:rPr lang="en-US" sz="1600" baseline="0" dirty="0" smtClean="0"/>
                        <a:t> </a:t>
                      </a:r>
                      <a:r>
                        <a:rPr lang="en-US" sz="1600" baseline="0" dirty="0" err="1" smtClean="0"/>
                        <a:t>klarifikasi</a:t>
                      </a:r>
                      <a:r>
                        <a:rPr lang="en-US" sz="1600" baseline="0" dirty="0" smtClean="0"/>
                        <a:t> </a:t>
                      </a:r>
                    </a:p>
                    <a:p>
                      <a:pPr>
                        <a:buFont typeface="Arial" pitchFamily="34" charset="0"/>
                        <a:buChar char="•"/>
                      </a:pPr>
                      <a:r>
                        <a:rPr lang="en-US" sz="1600" baseline="0" dirty="0" smtClean="0"/>
                        <a:t> </a:t>
                      </a:r>
                      <a:r>
                        <a:rPr lang="en-US" sz="1600" baseline="0" dirty="0" err="1" smtClean="0"/>
                        <a:t>Dibutuhkan</a:t>
                      </a:r>
                      <a:r>
                        <a:rPr lang="en-US" sz="1600" baseline="0" dirty="0" smtClean="0"/>
                        <a:t> </a:t>
                      </a:r>
                      <a:r>
                        <a:rPr lang="en-US" sz="1600" baseline="0" dirty="0" err="1" smtClean="0"/>
                        <a:t>tindak-lanjut</a:t>
                      </a:r>
                      <a:r>
                        <a:rPr lang="en-US" sz="1600" baseline="0" dirty="0" smtClean="0"/>
                        <a:t>.</a:t>
                      </a:r>
                    </a:p>
                  </a:txBody>
                  <a:tcPr/>
                </a:tc>
              </a:tr>
              <a:tr h="370840">
                <a:tc>
                  <a:txBody>
                    <a:bodyPr/>
                    <a:lstStyle/>
                    <a:p>
                      <a:r>
                        <a:rPr lang="en-US" sz="1600" dirty="0" err="1" smtClean="0"/>
                        <a:t>Kuisioner</a:t>
                      </a:r>
                      <a:r>
                        <a:rPr lang="en-US" sz="1600" dirty="0" smtClean="0"/>
                        <a:t> </a:t>
                      </a:r>
                      <a:r>
                        <a:rPr lang="en-US" sz="1600" dirty="0" err="1" smtClean="0"/>
                        <a:t>Elektronik</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mudah</a:t>
                      </a:r>
                      <a:r>
                        <a:rPr lang="en-US" sz="1600" dirty="0" smtClean="0"/>
                        <a:t> </a:t>
                      </a:r>
                      <a:r>
                        <a:rPr lang="en-US" sz="1600" dirty="0" err="1" smtClean="0"/>
                        <a:t>dilakukan</a:t>
                      </a:r>
                      <a:r>
                        <a:rPr lang="en-US" sz="1600" dirty="0" smtClean="0"/>
                        <a:t>.</a:t>
                      </a:r>
                    </a:p>
                    <a:p>
                      <a:pPr>
                        <a:buFont typeface="Arial" pitchFamily="34" charset="0"/>
                        <a:buChar char="•"/>
                      </a:pPr>
                      <a:r>
                        <a:rPr lang="en-US" sz="1600" dirty="0" err="1" smtClean="0"/>
                        <a:t>Dpt</a:t>
                      </a:r>
                      <a:r>
                        <a:rPr lang="en-US" sz="1600" dirty="0" smtClean="0"/>
                        <a:t> </a:t>
                      </a:r>
                      <a:r>
                        <a:rPr lang="en-US" sz="1600" dirty="0" err="1" smtClean="0"/>
                        <a:t>menjangkau</a:t>
                      </a:r>
                      <a:r>
                        <a:rPr lang="en-US" sz="1600" dirty="0" smtClean="0"/>
                        <a:t> global</a:t>
                      </a:r>
                    </a:p>
                    <a:p>
                      <a:pPr>
                        <a:buFont typeface="Arial" pitchFamily="34" charset="0"/>
                        <a:buChar char="•"/>
                      </a:pPr>
                      <a:r>
                        <a:rPr lang="en-US" sz="1600" dirty="0" smtClean="0"/>
                        <a:t> </a:t>
                      </a:r>
                      <a:r>
                        <a:rPr lang="en-US" sz="1600" dirty="0" err="1" smtClean="0"/>
                        <a:t>Sangat</a:t>
                      </a:r>
                      <a:r>
                        <a:rPr lang="en-US" sz="1600" dirty="0" smtClean="0"/>
                        <a:t> </a:t>
                      </a:r>
                      <a:r>
                        <a:rPr lang="en-US" sz="1600" dirty="0" err="1" smtClean="0"/>
                        <a:t>murah</a:t>
                      </a:r>
                      <a:r>
                        <a:rPr lang="en-US" sz="1600" dirty="0" smtClean="0"/>
                        <a:t>, </a:t>
                      </a:r>
                      <a:r>
                        <a:rPr lang="en-US" sz="1600" dirty="0" err="1" smtClean="0"/>
                        <a:t>sangat</a:t>
                      </a:r>
                      <a:r>
                        <a:rPr lang="en-US" sz="1600" dirty="0" smtClean="0"/>
                        <a:t> </a:t>
                      </a:r>
                      <a:r>
                        <a:rPr lang="en-US" sz="1600" dirty="0" err="1" smtClean="0"/>
                        <a:t>cepat</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dpt</a:t>
                      </a:r>
                      <a:r>
                        <a:rPr lang="en-US" sz="1600" dirty="0" smtClean="0"/>
                        <a:t> </a:t>
                      </a:r>
                      <a:r>
                        <a:rPr lang="en-US" sz="1600" dirty="0" err="1" smtClean="0"/>
                        <a:t>menjawab</a:t>
                      </a:r>
                      <a:r>
                        <a:rPr lang="en-US" sz="1600" dirty="0" smtClean="0"/>
                        <a:t> </a:t>
                      </a:r>
                      <a:r>
                        <a:rPr lang="en-US" sz="1600" dirty="0" err="1" smtClean="0"/>
                        <a:t>sesuai</a:t>
                      </a:r>
                      <a:r>
                        <a:rPr lang="en-US" sz="1600" dirty="0" smtClean="0"/>
                        <a:t> </a:t>
                      </a:r>
                      <a:r>
                        <a:rPr lang="en-US" sz="1600" dirty="0" err="1" smtClean="0"/>
                        <a:t>wktu</a:t>
                      </a:r>
                      <a:r>
                        <a:rPr lang="en-US" sz="1600" dirty="0" smtClean="0"/>
                        <a:t> </a:t>
                      </a:r>
                      <a:r>
                        <a:rPr lang="en-US" sz="1600" dirty="0" err="1" smtClean="0"/>
                        <a:t>tersedia</a:t>
                      </a:r>
                      <a:r>
                        <a:rPr lang="en-US" sz="1600" dirty="0" smtClean="0"/>
                        <a:t>.</a:t>
                      </a:r>
                      <a:endParaRPr lang="id-ID" sz="1600" dirty="0"/>
                    </a:p>
                  </a:txBody>
                  <a:tcPr/>
                </a:tc>
                <a:tc>
                  <a:txBody>
                    <a:bodyPr/>
                    <a:lstStyle/>
                    <a:p>
                      <a:pPr>
                        <a:buFont typeface="Arial" pitchFamily="34" charset="0"/>
                        <a:buChar char="•"/>
                      </a:pPr>
                      <a:r>
                        <a:rPr lang="en-US" sz="1600" dirty="0" smtClean="0"/>
                        <a:t> </a:t>
                      </a:r>
                      <a:r>
                        <a:rPr lang="en-US" sz="1600" dirty="0" err="1" smtClean="0"/>
                        <a:t>Harus</a:t>
                      </a:r>
                      <a:r>
                        <a:rPr lang="en-US" sz="1600" dirty="0" smtClean="0"/>
                        <a:t> </a:t>
                      </a:r>
                      <a:r>
                        <a:rPr lang="en-US" sz="1600" dirty="0" err="1" smtClean="0"/>
                        <a:t>mengerti</a:t>
                      </a:r>
                      <a:r>
                        <a:rPr lang="en-US" sz="1600" dirty="0" smtClean="0"/>
                        <a:t> </a:t>
                      </a:r>
                      <a:r>
                        <a:rPr lang="en-US" sz="1600" dirty="0" err="1" smtClean="0"/>
                        <a:t>komputer</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mempunyai</a:t>
                      </a:r>
                      <a:r>
                        <a:rPr lang="en-US" sz="1600" dirty="0" smtClean="0"/>
                        <a:t> </a:t>
                      </a:r>
                      <a:r>
                        <a:rPr lang="en-US" sz="1600" dirty="0" err="1" smtClean="0"/>
                        <a:t>akses</a:t>
                      </a:r>
                      <a:r>
                        <a:rPr lang="en-US" sz="1600" dirty="0" smtClean="0"/>
                        <a:t> </a:t>
                      </a:r>
                      <a:r>
                        <a:rPr lang="en-US" sz="1600" dirty="0" err="1" smtClean="0"/>
                        <a:t>thd</a:t>
                      </a:r>
                      <a:r>
                        <a:rPr lang="en-US" sz="1600" dirty="0" smtClean="0"/>
                        <a:t> </a:t>
                      </a:r>
                      <a:r>
                        <a:rPr lang="en-US" sz="1600" dirty="0" err="1" smtClean="0"/>
                        <a:t>fasilitas</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bersedia</a:t>
                      </a:r>
                      <a:r>
                        <a:rPr lang="en-US" sz="1600" dirty="0" smtClean="0"/>
                        <a:t> </a:t>
                      </a:r>
                      <a:r>
                        <a:rPr lang="en-US" sz="1600" dirty="0" err="1" smtClean="0"/>
                        <a:t>mengikuti</a:t>
                      </a:r>
                      <a:r>
                        <a:rPr lang="en-US" sz="1600" baseline="0" dirty="0" smtClean="0"/>
                        <a:t> </a:t>
                      </a:r>
                      <a:r>
                        <a:rPr lang="en-US" sz="1600" baseline="0" dirty="0" err="1" smtClean="0"/>
                        <a:t>survei</a:t>
                      </a:r>
                      <a:r>
                        <a:rPr lang="en-US" sz="1600" baseline="0" dirty="0" smtClean="0"/>
                        <a:t>.</a:t>
                      </a:r>
                      <a:endParaRPr lang="id-ID" sz="1600" dirty="0"/>
                    </a:p>
                  </a:txBody>
                  <a:tcPr/>
                </a:tc>
              </a:tr>
            </a:tbl>
          </a:graphicData>
        </a:graphic>
      </p:graphicFrame>
      <p:sp>
        <p:nvSpPr>
          <p:cNvPr id="5" name="Title 1"/>
          <p:cNvSpPr>
            <a:spLocks noGrp="1"/>
          </p:cNvSpPr>
          <p:nvPr>
            <p:ph type="title"/>
          </p:nvPr>
        </p:nvSpPr>
        <p:spPr>
          <a:xfrm>
            <a:off x="1541463" y="188913"/>
            <a:ext cx="7364412" cy="1066800"/>
          </a:xfrm>
        </p:spPr>
        <p:txBody>
          <a:bodyPr/>
          <a:lstStyle/>
          <a:p>
            <a:r>
              <a:rPr lang="en-US" b="1" dirty="0" err="1" smtClean="0"/>
              <a:t>Pengumpulan</a:t>
            </a:r>
            <a:r>
              <a:rPr lang="en-US" b="1" dirty="0" smtClean="0"/>
              <a:t> Data </a:t>
            </a:r>
            <a:r>
              <a:rPr lang="en-US" b="1" dirty="0" err="1" smtClean="0"/>
              <a:t>Multimetod</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a:t>
            </a:r>
            <a:r>
              <a:rPr lang="en-US" dirty="0" err="1" smtClean="0"/>
              <a:t>hal</a:t>
            </a:r>
            <a:r>
              <a:rPr lang="en-US" dirty="0" smtClean="0"/>
              <a:t> Lain</a:t>
            </a:r>
            <a:endParaRPr lang="en-US" dirty="0"/>
          </a:p>
        </p:txBody>
      </p:sp>
      <p:sp>
        <p:nvSpPr>
          <p:cNvPr id="3" name="Content Placeholder 2"/>
          <p:cNvSpPr>
            <a:spLocks noGrp="1"/>
          </p:cNvSpPr>
          <p:nvPr>
            <p:ph idx="1"/>
          </p:nvPr>
        </p:nvSpPr>
        <p:spPr>
          <a:xfrm>
            <a:off x="1295400" y="1593850"/>
            <a:ext cx="7610475" cy="5075238"/>
          </a:xfrm>
        </p:spPr>
        <p:txBody>
          <a:bodyPr/>
          <a:lstStyle/>
          <a:p>
            <a:r>
              <a:rPr lang="en-US" i="1" dirty="0" smtClean="0"/>
              <a:t>Setting</a:t>
            </a:r>
            <a:r>
              <a:rPr lang="en-US" dirty="0" smtClean="0"/>
              <a:t> </a:t>
            </a:r>
            <a:r>
              <a:rPr lang="en-US" dirty="0" err="1" smtClean="0"/>
              <a:t>darimana</a:t>
            </a:r>
            <a:r>
              <a:rPr lang="en-US" dirty="0" smtClean="0"/>
              <a:t> Data </a:t>
            </a:r>
            <a:r>
              <a:rPr lang="en-US" dirty="0" err="1" smtClean="0"/>
              <a:t>dikumpulkan</a:t>
            </a:r>
            <a:endParaRPr lang="en-US" dirty="0" smtClean="0"/>
          </a:p>
          <a:p>
            <a:r>
              <a:rPr lang="en-US" dirty="0" err="1" smtClean="0"/>
              <a:t>Dimensi</a:t>
            </a:r>
            <a:r>
              <a:rPr lang="en-US" dirty="0" smtClean="0"/>
              <a:t> </a:t>
            </a:r>
            <a:r>
              <a:rPr lang="en-US" dirty="0" err="1" smtClean="0"/>
              <a:t>Internasional</a:t>
            </a:r>
            <a:r>
              <a:rPr lang="en-US" dirty="0" smtClean="0"/>
              <a:t> </a:t>
            </a:r>
            <a:r>
              <a:rPr lang="en-US" dirty="0" err="1" smtClean="0"/>
              <a:t>dari</a:t>
            </a:r>
            <a:r>
              <a:rPr lang="en-US" dirty="0" smtClean="0"/>
              <a:t> </a:t>
            </a:r>
            <a:r>
              <a:rPr lang="en-US" dirty="0" err="1" smtClean="0"/>
              <a:t>Survei</a:t>
            </a:r>
            <a:endParaRPr lang="en-US" dirty="0" smtClean="0"/>
          </a:p>
          <a:p>
            <a:pPr lvl="1"/>
            <a:r>
              <a:rPr lang="en-US" dirty="0" err="1" smtClean="0"/>
              <a:t>Isu</a:t>
            </a:r>
            <a:r>
              <a:rPr lang="en-US" dirty="0" smtClean="0"/>
              <a:t> </a:t>
            </a:r>
            <a:r>
              <a:rPr lang="en-US" dirty="0" err="1" smtClean="0"/>
              <a:t>Khusus</a:t>
            </a:r>
            <a:r>
              <a:rPr lang="en-US" dirty="0" smtClean="0"/>
              <a:t> </a:t>
            </a:r>
            <a:r>
              <a:rPr lang="en-US" dirty="0" err="1" smtClean="0"/>
              <a:t>Instrumen</a:t>
            </a:r>
            <a:r>
              <a:rPr lang="en-US" dirty="0" smtClean="0"/>
              <a:t> </a:t>
            </a:r>
            <a:r>
              <a:rPr lang="en-US" dirty="0" err="1" smtClean="0"/>
              <a:t>bagi</a:t>
            </a:r>
            <a:r>
              <a:rPr lang="en-US" dirty="0" smtClean="0"/>
              <a:t> </a:t>
            </a:r>
            <a:r>
              <a:rPr lang="en-US" dirty="0" err="1" smtClean="0"/>
              <a:t>Riset</a:t>
            </a:r>
            <a:r>
              <a:rPr lang="en-US" dirty="0" smtClean="0"/>
              <a:t> </a:t>
            </a:r>
            <a:r>
              <a:rPr lang="en-US" dirty="0" err="1" smtClean="0"/>
              <a:t>Multikultural</a:t>
            </a:r>
            <a:endParaRPr lang="en-US" dirty="0" smtClean="0"/>
          </a:p>
          <a:p>
            <a:pPr lvl="1"/>
            <a:r>
              <a:rPr lang="en-US" dirty="0" smtClean="0"/>
              <a:t> </a:t>
            </a:r>
            <a:r>
              <a:rPr lang="en-US" dirty="0" err="1" smtClean="0"/>
              <a:t>Isu-Isu</a:t>
            </a:r>
            <a:r>
              <a:rPr lang="en-US" dirty="0" smtClean="0"/>
              <a:t> </a:t>
            </a:r>
            <a:r>
              <a:rPr lang="en-US" dirty="0" err="1" smtClean="0"/>
              <a:t>dalam</a:t>
            </a:r>
            <a:r>
              <a:rPr lang="en-US" dirty="0" smtClean="0"/>
              <a:t> </a:t>
            </a:r>
            <a:r>
              <a:rPr lang="en-US" dirty="0" err="1" smtClean="0"/>
              <a:t>Pengumpulan</a:t>
            </a:r>
            <a:r>
              <a:rPr lang="en-US" dirty="0" smtClean="0"/>
              <a:t> Data</a:t>
            </a:r>
          </a:p>
          <a:p>
            <a:r>
              <a:rPr lang="en-US" dirty="0" err="1" smtClean="0"/>
              <a:t>Keunggulan</a:t>
            </a:r>
            <a:r>
              <a:rPr lang="en-US" dirty="0" smtClean="0"/>
              <a:t> </a:t>
            </a:r>
            <a:r>
              <a:rPr lang="en-US" dirty="0" err="1" smtClean="0"/>
              <a:t>Manajerial</a:t>
            </a:r>
            <a:endParaRPr lang="en-US" dirty="0" smtClean="0"/>
          </a:p>
          <a:p>
            <a:r>
              <a:rPr lang="en-US" dirty="0" err="1" smtClean="0"/>
              <a:t>Etika</a:t>
            </a:r>
            <a:r>
              <a:rPr lang="en-US" dirty="0" smtClean="0"/>
              <a:t> </a:t>
            </a:r>
            <a:r>
              <a:rPr lang="en-US" dirty="0" err="1" smtClean="0"/>
              <a:t>dalam</a:t>
            </a:r>
            <a:r>
              <a:rPr lang="en-US" dirty="0" smtClean="0"/>
              <a:t> </a:t>
            </a:r>
            <a:r>
              <a:rPr lang="en-US" dirty="0" err="1" smtClean="0"/>
              <a:t>Pengumpulan</a:t>
            </a:r>
            <a:r>
              <a:rPr lang="en-US" dirty="0" smtClean="0"/>
              <a:t> Data :</a:t>
            </a:r>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Peneliti</a:t>
            </a:r>
            <a:endParaRPr lang="en-US" dirty="0" smtClean="0"/>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Responden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type="body" idx="1"/>
          </p:nvPr>
        </p:nvSpPr>
        <p:spPr>
          <a:xfrm>
            <a:off x="381000" y="1600200"/>
            <a:ext cx="8763000" cy="4800600"/>
          </a:xfrm>
        </p:spPr>
        <p:txBody>
          <a:bodyPr/>
          <a:lstStyle/>
          <a:p>
            <a:r>
              <a:rPr lang="id-ID" dirty="0" smtClean="0"/>
              <a:t>Sumber Data</a:t>
            </a:r>
          </a:p>
          <a:p>
            <a:r>
              <a:rPr lang="id-ID" dirty="0" smtClean="0"/>
              <a:t>Metode Pengumpulan Data</a:t>
            </a:r>
          </a:p>
          <a:p>
            <a:r>
              <a:rPr lang="id-ID" dirty="0" smtClean="0"/>
              <a:t>Multimetode dan Multisumber dalam Pengumpulan Data</a:t>
            </a:r>
          </a:p>
          <a:p>
            <a:r>
              <a:rPr lang="id-ID" i="1" dirty="0" smtClean="0"/>
              <a:t>Setting</a:t>
            </a:r>
            <a:r>
              <a:rPr lang="id-ID" dirty="0" smtClean="0"/>
              <a:t> Darimana Data Dikumpulkan</a:t>
            </a:r>
          </a:p>
          <a:p>
            <a:r>
              <a:rPr lang="id-ID" dirty="0" smtClean="0"/>
              <a:t>Dimensi Internasional dari Survei</a:t>
            </a:r>
          </a:p>
          <a:p>
            <a:r>
              <a:rPr lang="id-ID" dirty="0" smtClean="0"/>
              <a:t>Keunggulan Manajerial</a:t>
            </a:r>
          </a:p>
          <a:p>
            <a:r>
              <a:rPr lang="id-ID" dirty="0" smtClean="0"/>
              <a:t>Etika dalam Pengumpulan Data</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7" dur="500"/>
                                        <p:tgtEl>
                                          <p:spTgt spid="1126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4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pPr>
              <a:buNone/>
            </a:pPr>
            <a:r>
              <a:rPr lang="en-US" sz="2600" dirty="0" err="1" smtClean="0"/>
              <a:t>Setelah</a:t>
            </a:r>
            <a:r>
              <a:rPr lang="en-US" sz="2600" dirty="0" smtClean="0"/>
              <a:t> </a:t>
            </a:r>
            <a:r>
              <a:rPr lang="en-US" sz="2600" dirty="0" err="1" smtClean="0"/>
              <a:t>mengikuti</a:t>
            </a:r>
            <a:r>
              <a:rPr lang="en-US" sz="2600" dirty="0" smtClean="0"/>
              <a:t> </a:t>
            </a:r>
            <a:r>
              <a:rPr lang="en-US" sz="2600" dirty="0" err="1" smtClean="0"/>
              <a:t>kuliah</a:t>
            </a:r>
            <a:r>
              <a:rPr lang="en-US" sz="2600" dirty="0" smtClean="0"/>
              <a:t> </a:t>
            </a:r>
            <a:r>
              <a:rPr lang="en-US" sz="2600" dirty="0" err="1" smtClean="0"/>
              <a:t>ini</a:t>
            </a:r>
            <a:r>
              <a:rPr lang="en-US" sz="2600" dirty="0" smtClean="0"/>
              <a:t> </a:t>
            </a:r>
            <a:r>
              <a:rPr lang="en-US" sz="2600" dirty="0" err="1" smtClean="0"/>
              <a:t>Sdr</a:t>
            </a:r>
            <a:r>
              <a:rPr lang="en-US" sz="2600" dirty="0" smtClean="0"/>
              <a:t> </a:t>
            </a:r>
            <a:r>
              <a:rPr lang="en-US" sz="2600" dirty="0" err="1" smtClean="0"/>
              <a:t>dapat</a:t>
            </a:r>
            <a:r>
              <a:rPr lang="en-US" sz="2600" dirty="0" smtClean="0"/>
              <a:t> :</a:t>
            </a:r>
          </a:p>
          <a:p>
            <a:r>
              <a:rPr lang="id-ID" sz="2600" dirty="0" smtClean="0"/>
              <a:t>Mengetahui perbedaan antara data primer dan data sekunder dan sumber-sumbernya.</a:t>
            </a:r>
          </a:p>
          <a:p>
            <a:r>
              <a:rPr lang="id-ID" sz="2600" dirty="0" smtClean="0"/>
              <a:t>Memahami berbagai cara pengumpulan data.</a:t>
            </a:r>
          </a:p>
          <a:p>
            <a:r>
              <a:rPr lang="id-ID" sz="2600" dirty="0" smtClean="0"/>
              <a:t>Memahami kelebihan dan kekurangan setiap metode pengumpulan data.</a:t>
            </a:r>
          </a:p>
          <a:p>
            <a:r>
              <a:rPr lang="id-ID" sz="2600" dirty="0" smtClean="0"/>
              <a:t>Mampu membuat keputusan yang logis untuk menentukan metode pengumpulan data yang tepat bagi suatu penelitian tertentu.</a:t>
            </a:r>
          </a:p>
          <a:p>
            <a:pPr>
              <a:buNone/>
            </a:pPr>
            <a:endParaRPr lang="id-ID" sz="2600" dirty="0" smtClean="0"/>
          </a:p>
          <a:p>
            <a:endParaRPr lang="id-ID" sz="2600" dirty="0" smtClean="0"/>
          </a:p>
          <a:p>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746250"/>
            <a:ext cx="8610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Menunjukkan kemampuan dalam wawancara untuk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dirty="0" smtClean="0">
                <a:latin typeface="+mn-lt"/>
              </a:rPr>
              <a:t>Mampu merancang kuisioner untuk setiap variabel yang berbeda.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 mengevaluasi kuisioner,</a:t>
            </a:r>
            <a:r>
              <a:rPr kumimoji="1" lang="id-ID" sz="2600" b="0" i="0" u="none" strike="noStrike" kern="0" cap="none" spc="0" normalizeH="0" noProof="0" dirty="0" smtClean="0">
                <a:ln>
                  <a:noFill/>
                </a:ln>
                <a:solidFill>
                  <a:schemeClr val="tx1"/>
                </a:solidFill>
                <a:effectLst/>
                <a:uLnTx/>
                <a:uFillTx/>
                <a:latin typeface="+mn-lt"/>
                <a:ea typeface="+mn-ea"/>
                <a:cs typeface="+mn-cs"/>
              </a:rPr>
              <a:t> membedakan pertanyaan yang baik dan yang buruk.</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dirty="0" smtClean="0">
                <a:latin typeface="+mn-lt"/>
              </a:rPr>
              <a:t>Mampu mengenali dan meminimalkan  bia</a:t>
            </a:r>
            <a:r>
              <a:rPr kumimoji="1" lang="id-ID" sz="2600" kern="0" dirty="0" smtClean="0">
                <a:latin typeface="+mn-lt"/>
              </a:rPr>
              <a:t>s pada berbagai metode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a:t>
            </a:r>
            <a:r>
              <a:rPr kumimoji="1" lang="id-ID" sz="2600" b="0" i="0" u="none" strike="noStrike" kern="0" cap="none" spc="0" normalizeH="0" noProof="0" dirty="0" smtClean="0">
                <a:ln>
                  <a:noFill/>
                </a:ln>
                <a:solidFill>
                  <a:schemeClr val="tx1"/>
                </a:solidFill>
                <a:effectLst/>
                <a:uLnTx/>
                <a:uFillTx/>
                <a:latin typeface="+mn-lt"/>
                <a:ea typeface="+mn-ea"/>
                <a:cs typeface="+mn-cs"/>
              </a:rPr>
              <a:t> membahas kelebihan-kelebihan multisumber dan multimetod dalam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smtClean="0">
                <a:latin typeface="+mn-lt"/>
              </a:rPr>
              <a:t>Memahami</a:t>
            </a:r>
            <a:r>
              <a:rPr kumimoji="1" lang="id-ID" sz="2600" kern="0" smtClean="0">
                <a:latin typeface="+mn-lt"/>
              </a:rPr>
              <a:t> berbagai isu terkait riset multikultural.</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Rancangan</a:t>
            </a:r>
            <a:r>
              <a:rPr lang="en-US" b="1" dirty="0" smtClean="0"/>
              <a:t> </a:t>
            </a:r>
            <a:r>
              <a:rPr lang="en-US" b="1" dirty="0" err="1" smtClean="0"/>
              <a:t>Riset</a:t>
            </a:r>
            <a:endParaRPr lang="en-US" dirty="0"/>
          </a:p>
        </p:txBody>
      </p:sp>
      <p:sp>
        <p:nvSpPr>
          <p:cNvPr id="5" name="Rectangle 4"/>
          <p:cNvSpPr/>
          <p:nvPr/>
        </p:nvSpPr>
        <p:spPr bwMode="auto">
          <a:xfrm>
            <a:off x="609600" y="4038600"/>
            <a:ext cx="7086600" cy="45719"/>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838200" y="2118717"/>
            <a:ext cx="1143000" cy="1723549"/>
          </a:xfrm>
          <a:prstGeom prst="rect">
            <a:avLst/>
          </a:prstGeom>
          <a:noFill/>
          <a:ln>
            <a:solidFill>
              <a:schemeClr val="bg2"/>
            </a:solidFill>
          </a:ln>
        </p:spPr>
        <p:txBody>
          <a:bodyPr wrap="square" rtlCol="0">
            <a:spAutoFit/>
          </a:bodyPr>
          <a:lstStyle/>
          <a:p>
            <a:r>
              <a:rPr lang="en-US" sz="1400" b="1" dirty="0" err="1" smtClean="0">
                <a:latin typeface="+mj-lt"/>
              </a:rPr>
              <a:t>Kegunaan</a:t>
            </a:r>
            <a:r>
              <a:rPr lang="en-US" sz="1400" b="1" dirty="0" smtClean="0">
                <a:latin typeface="+mj-lt"/>
              </a:rPr>
              <a:t> </a:t>
            </a:r>
            <a:r>
              <a:rPr lang="en-US" sz="1400" b="1" dirty="0" err="1" smtClean="0">
                <a:latin typeface="+mj-lt"/>
              </a:rPr>
              <a:t>Riset</a:t>
            </a:r>
            <a:r>
              <a:rPr lang="en-US" sz="1400" b="1" dirty="0" smtClean="0">
                <a:latin typeface="+mj-lt"/>
              </a:rPr>
              <a:t> :</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Eksplorasi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Deskripsi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a:p>
            <a:pPr>
              <a:buFont typeface="Arial" pitchFamily="34" charset="0"/>
              <a:buChar char="•"/>
            </a:pPr>
            <a:endParaRPr lang="en-US" sz="1400" b="1" dirty="0">
              <a:latin typeface="+mj-lt"/>
            </a:endParaRPr>
          </a:p>
        </p:txBody>
      </p:sp>
      <p:sp>
        <p:nvSpPr>
          <p:cNvPr id="10" name="TextBox 9"/>
          <p:cNvSpPr txBox="1"/>
          <p:nvPr/>
        </p:nvSpPr>
        <p:spPr>
          <a:xfrm>
            <a:off x="2133600" y="2118717"/>
            <a:ext cx="1295400" cy="1600438"/>
          </a:xfrm>
          <a:prstGeom prst="rect">
            <a:avLst/>
          </a:prstGeom>
          <a:noFill/>
          <a:ln>
            <a:solidFill>
              <a:schemeClr val="bg2"/>
            </a:solidFill>
          </a:ln>
        </p:spPr>
        <p:txBody>
          <a:bodyPr wrap="square" rtlCol="0">
            <a:spAutoFit/>
          </a:bodyPr>
          <a:lstStyle/>
          <a:p>
            <a:r>
              <a:rPr lang="en-US" sz="1400" b="1" dirty="0" err="1" smtClean="0">
                <a:latin typeface="+mj-lt"/>
              </a:rPr>
              <a:t>Tipe</a:t>
            </a:r>
            <a:r>
              <a:rPr lang="en-US" sz="1400" b="1" dirty="0" smtClean="0">
                <a:latin typeface="+mj-lt"/>
              </a:rPr>
              <a:t> </a:t>
            </a:r>
            <a:r>
              <a:rPr lang="en-US" sz="1400" b="1" dirty="0" err="1" smtClean="0">
                <a:latin typeface="+mj-lt"/>
              </a:rPr>
              <a:t>Investigasi</a:t>
            </a:r>
            <a:r>
              <a:rPr lang="en-US" sz="1400" b="1" dirty="0" smtClean="0">
                <a:latin typeface="+mj-lt"/>
              </a:rPr>
              <a:t> </a:t>
            </a:r>
          </a:p>
          <a:p>
            <a:r>
              <a:rPr lang="en-US" sz="1400" b="1" dirty="0" err="1" smtClean="0">
                <a:latin typeface="+mj-lt"/>
              </a:rPr>
              <a:t>Menetapka</a:t>
            </a:r>
            <a:r>
              <a:rPr lang="en-US" sz="1400" b="1" dirty="0" smtClean="0">
                <a:latin typeface="+mj-lt"/>
              </a:rPr>
              <a:t>:</a:t>
            </a:r>
          </a:p>
          <a:p>
            <a:endParaRPr lang="en-US" sz="1400" b="1" dirty="0" smtClean="0">
              <a:latin typeface="+mj-lt"/>
            </a:endParaRPr>
          </a:p>
          <a:p>
            <a:pPr>
              <a:buFont typeface="Arial" pitchFamily="34" charset="0"/>
              <a:buChar char="•"/>
            </a:pPr>
            <a:r>
              <a:rPr lang="en-US" sz="1400" b="1" dirty="0" smtClean="0">
                <a:latin typeface="+mj-lt"/>
              </a:rPr>
              <a:t> </a:t>
            </a:r>
            <a:r>
              <a:rPr lang="en-US" sz="1400" dirty="0" smtClean="0">
                <a:latin typeface="+mj-lt"/>
              </a:rPr>
              <a:t>hub </a:t>
            </a:r>
            <a:r>
              <a:rPr lang="en-US" sz="1400" dirty="0" err="1" smtClean="0">
                <a:latin typeface="+mj-lt"/>
              </a:rPr>
              <a:t>kausal</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korelasi</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perbedaan</a:t>
            </a:r>
            <a:endParaRPr lang="en-US" sz="1400" dirty="0" smtClean="0">
              <a:latin typeface="+mj-lt"/>
            </a:endParaRPr>
          </a:p>
        </p:txBody>
      </p:sp>
      <p:sp>
        <p:nvSpPr>
          <p:cNvPr id="11" name="TextBox 10"/>
          <p:cNvSpPr txBox="1"/>
          <p:nvPr/>
        </p:nvSpPr>
        <p:spPr>
          <a:xfrm>
            <a:off x="3581400" y="2118717"/>
            <a:ext cx="1295400" cy="1723549"/>
          </a:xfrm>
          <a:prstGeom prst="rect">
            <a:avLst/>
          </a:prstGeom>
          <a:noFill/>
          <a:ln>
            <a:solidFill>
              <a:schemeClr val="bg2"/>
            </a:solidFill>
          </a:ln>
        </p:spPr>
        <p:txBody>
          <a:bodyPr wrap="square" rtlCol="0">
            <a:spAutoFit/>
          </a:bodyPr>
          <a:lstStyle/>
          <a:p>
            <a:r>
              <a:rPr lang="en-US" sz="1400" b="1" dirty="0" err="1" smtClean="0">
                <a:latin typeface="+mj-lt"/>
              </a:rPr>
              <a:t>Keterlibatan</a:t>
            </a:r>
            <a:r>
              <a:rPr lang="en-US" sz="1400" b="1" dirty="0" smtClean="0">
                <a:latin typeface="+mj-lt"/>
              </a:rPr>
              <a:t> </a:t>
            </a:r>
            <a:r>
              <a:rPr lang="en-US" sz="1400" b="1" dirty="0" err="1" smtClean="0">
                <a:latin typeface="+mj-lt"/>
              </a:rPr>
              <a:t>Peneliti</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Minimal</a:t>
            </a:r>
          </a:p>
          <a:p>
            <a:pPr>
              <a:buFont typeface="Arial" pitchFamily="34" charset="0"/>
              <a:buChar char="•"/>
            </a:pPr>
            <a:r>
              <a:rPr lang="en-US" sz="1200" dirty="0" smtClean="0">
                <a:latin typeface="+mj-lt"/>
              </a:rPr>
              <a:t> </a:t>
            </a:r>
            <a:r>
              <a:rPr lang="en-US" sz="1200" dirty="0" err="1" smtClean="0">
                <a:latin typeface="+mj-lt"/>
              </a:rPr>
              <a:t>Manipulasi</a:t>
            </a:r>
            <a:endParaRPr lang="en-US" sz="1200" dirty="0" smtClean="0">
              <a:latin typeface="+mj-lt"/>
            </a:endParaRPr>
          </a:p>
          <a:p>
            <a:pPr>
              <a:buFont typeface="Arial" pitchFamily="34" charset="0"/>
              <a:buChar char="•"/>
            </a:pPr>
            <a:r>
              <a:rPr lang="en-US" sz="1200" dirty="0" smtClean="0">
                <a:latin typeface="+mj-lt"/>
              </a:rPr>
              <a:t> Control</a:t>
            </a:r>
          </a:p>
          <a:p>
            <a:pPr>
              <a:buFont typeface="Arial" pitchFamily="34" charset="0"/>
              <a:buChar char="•"/>
            </a:pPr>
            <a:r>
              <a:rPr lang="en-US" sz="1200" dirty="0" smtClean="0">
                <a:latin typeface="+mj-lt"/>
              </a:rPr>
              <a:t> </a:t>
            </a:r>
            <a:r>
              <a:rPr lang="en-US" sz="1200" dirty="0" err="1" smtClean="0">
                <a:latin typeface="+mj-lt"/>
              </a:rPr>
              <a:t>Simulas</a:t>
            </a:r>
            <a:r>
              <a:rPr lang="en-US" sz="1200" b="1" dirty="0" err="1" smtClean="0">
                <a:latin typeface="+mj-lt"/>
              </a:rPr>
              <a:t>i</a:t>
            </a:r>
            <a:endParaRPr lang="en-US" sz="1400" b="1" dirty="0" smtClean="0">
              <a:latin typeface="+mj-lt"/>
            </a:endParaRPr>
          </a:p>
          <a:p>
            <a:pPr>
              <a:buFont typeface="Arial" pitchFamily="34" charset="0"/>
              <a:buChar char="•"/>
            </a:pPr>
            <a:endParaRPr lang="en-US" sz="1400" b="1" dirty="0">
              <a:latin typeface="+mj-lt"/>
            </a:endParaRPr>
          </a:p>
        </p:txBody>
      </p:sp>
      <p:sp>
        <p:nvSpPr>
          <p:cNvPr id="12" name="TextBox 11"/>
          <p:cNvSpPr txBox="1"/>
          <p:nvPr/>
        </p:nvSpPr>
        <p:spPr>
          <a:xfrm>
            <a:off x="4953000" y="2118717"/>
            <a:ext cx="1143000" cy="1723549"/>
          </a:xfrm>
          <a:prstGeom prst="rect">
            <a:avLst/>
          </a:prstGeom>
          <a:noFill/>
          <a:ln>
            <a:solidFill>
              <a:schemeClr val="bg2"/>
            </a:solidFill>
          </a:ln>
        </p:spPr>
        <p:txBody>
          <a:bodyPr wrap="square" rtlCol="0">
            <a:spAutoFit/>
          </a:bodyPr>
          <a:lstStyle/>
          <a:p>
            <a:r>
              <a:rPr lang="en-US" sz="1400" b="1" dirty="0" smtClean="0">
                <a:latin typeface="+mj-lt"/>
              </a:rPr>
              <a:t>Setting </a:t>
            </a:r>
            <a:r>
              <a:rPr lang="en-US" sz="1400" b="1" dirty="0" err="1" smtClean="0">
                <a:latin typeface="+mj-lt"/>
              </a:rPr>
              <a:t>Riset</a:t>
            </a:r>
            <a:endParaRPr lang="en-US" sz="1400" b="1" dirty="0" smtClean="0">
              <a:latin typeface="+mj-lt"/>
            </a:endParaRPr>
          </a:p>
          <a:p>
            <a:endParaRPr lang="en-US" sz="1400" b="1" dirty="0" smtClean="0">
              <a:latin typeface="+mj-lt"/>
            </a:endParaRPr>
          </a:p>
          <a:p>
            <a:endParaRPr lang="en-US" sz="1400" b="1" dirty="0" smtClean="0">
              <a:latin typeface="+mj-lt"/>
            </a:endParaRPr>
          </a:p>
          <a:p>
            <a:pPr>
              <a:buFont typeface="Arial" pitchFamily="34" charset="0"/>
              <a:buChar char="•"/>
            </a:pPr>
            <a:r>
              <a:rPr lang="en-US" sz="1200" dirty="0" err="1" smtClean="0">
                <a:latin typeface="+mj-lt"/>
              </a:rPr>
              <a:t>Contrieved</a:t>
            </a:r>
            <a:endParaRPr lang="en-US" sz="1200" dirty="0" smtClean="0">
              <a:latin typeface="+mj-lt"/>
            </a:endParaRPr>
          </a:p>
          <a:p>
            <a:pPr>
              <a:buFont typeface="Arial" pitchFamily="34" charset="0"/>
              <a:buChar char="•"/>
            </a:pPr>
            <a:r>
              <a:rPr lang="en-US" sz="1200" dirty="0" smtClean="0">
                <a:latin typeface="+mj-lt"/>
              </a:rPr>
              <a:t>Non-contrived</a:t>
            </a:r>
            <a:endParaRPr lang="en-US" sz="1400" dirty="0" smtClean="0">
              <a:latin typeface="+mj-lt"/>
            </a:endParaRPr>
          </a:p>
          <a:p>
            <a:pPr>
              <a:buFont typeface="Arial" pitchFamily="34" charset="0"/>
              <a:buChar char="•"/>
            </a:pPr>
            <a:endParaRPr lang="en-US" sz="1400" b="1" dirty="0">
              <a:latin typeface="+mj-lt"/>
            </a:endParaRPr>
          </a:p>
        </p:txBody>
      </p:sp>
      <p:sp>
        <p:nvSpPr>
          <p:cNvPr id="13" name="TextBox 12"/>
          <p:cNvSpPr txBox="1"/>
          <p:nvPr/>
        </p:nvSpPr>
        <p:spPr>
          <a:xfrm>
            <a:off x="6248400" y="2118717"/>
            <a:ext cx="1295400" cy="1692771"/>
          </a:xfrm>
          <a:prstGeom prst="rect">
            <a:avLst/>
          </a:prstGeom>
          <a:noFill/>
          <a:ln>
            <a:solidFill>
              <a:schemeClr val="bg2"/>
            </a:solidFill>
          </a:ln>
        </p:spPr>
        <p:txBody>
          <a:bodyPr wrap="square" rtlCol="0">
            <a:spAutoFit/>
          </a:bodyPr>
          <a:lstStyle/>
          <a:p>
            <a:r>
              <a:rPr lang="en-US" sz="1400" b="1" dirty="0" err="1" smtClean="0">
                <a:latin typeface="+mj-lt"/>
              </a:rPr>
              <a:t>Ukuran</a:t>
            </a:r>
            <a:r>
              <a:rPr lang="en-US" sz="1400" b="1" dirty="0" smtClean="0">
                <a:latin typeface="+mj-lt"/>
              </a:rPr>
              <a:t> </a:t>
            </a:r>
            <a:r>
              <a:rPr lang="en-US" sz="1400" b="1" dirty="0" err="1" smtClean="0">
                <a:latin typeface="+mj-lt"/>
              </a:rPr>
              <a:t>dan</a:t>
            </a:r>
            <a:r>
              <a:rPr lang="en-US" sz="1400" b="1" dirty="0" smtClean="0">
                <a:latin typeface="+mj-lt"/>
              </a:rPr>
              <a:t> </a:t>
            </a:r>
            <a:r>
              <a:rPr lang="en-US" sz="1400" b="1" dirty="0" err="1" smtClean="0">
                <a:latin typeface="+mj-lt"/>
              </a:rPr>
              <a:t>Pengukuran</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Def. </a:t>
            </a:r>
            <a:r>
              <a:rPr lang="en-US" sz="1200" dirty="0" err="1" smtClean="0">
                <a:latin typeface="+mj-lt"/>
              </a:rPr>
              <a:t>operasi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Unsur</a:t>
            </a:r>
            <a:endParaRPr lang="en-US" sz="1200" dirty="0" smtClean="0">
              <a:latin typeface="+mj-lt"/>
            </a:endParaRPr>
          </a:p>
          <a:p>
            <a:pPr>
              <a:buFont typeface="Arial" pitchFamily="34" charset="0"/>
              <a:buChar char="•"/>
            </a:pPr>
            <a:r>
              <a:rPr lang="en-US" sz="1200" dirty="0" err="1" smtClean="0">
                <a:latin typeface="+mj-lt"/>
              </a:rPr>
              <a:t>Skala</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Kategori</a:t>
            </a:r>
            <a:endParaRPr lang="en-US" sz="1200" dirty="0" smtClean="0">
              <a:latin typeface="+mj-lt"/>
            </a:endParaRPr>
          </a:p>
          <a:p>
            <a:pPr>
              <a:buFont typeface="Arial" pitchFamily="34" charset="0"/>
              <a:buChar char="•"/>
            </a:pPr>
            <a:r>
              <a:rPr lang="en-US" sz="1200" dirty="0" err="1" smtClean="0">
                <a:latin typeface="+mj-lt"/>
              </a:rPr>
              <a:t>Kode</a:t>
            </a:r>
            <a:endParaRPr lang="en-US" sz="1400" dirty="0" smtClean="0">
              <a:latin typeface="+mj-lt"/>
            </a:endParaRPr>
          </a:p>
        </p:txBody>
      </p:sp>
      <p:sp>
        <p:nvSpPr>
          <p:cNvPr id="14" name="TextBox 13"/>
          <p:cNvSpPr txBox="1"/>
          <p:nvPr/>
        </p:nvSpPr>
        <p:spPr>
          <a:xfrm>
            <a:off x="838200" y="4372451"/>
            <a:ext cx="1143000" cy="1938992"/>
          </a:xfrm>
          <a:prstGeom prst="rect">
            <a:avLst/>
          </a:prstGeom>
          <a:noFill/>
          <a:ln>
            <a:solidFill>
              <a:schemeClr val="bg2"/>
            </a:solidFill>
          </a:ln>
        </p:spPr>
        <p:txBody>
          <a:bodyPr wrap="square" rtlCol="0">
            <a:spAutoFit/>
          </a:bodyPr>
          <a:lstStyle/>
          <a:p>
            <a:r>
              <a:rPr lang="en-US" sz="1400" b="1" dirty="0" smtClean="0">
                <a:latin typeface="+mj-lt"/>
              </a:rPr>
              <a:t>Unit </a:t>
            </a:r>
            <a:r>
              <a:rPr lang="en-US" sz="1400" b="1" dirty="0" err="1" smtClean="0">
                <a:latin typeface="+mj-lt"/>
              </a:rPr>
              <a:t>Analisis</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Individual</a:t>
            </a:r>
          </a:p>
          <a:p>
            <a:pPr>
              <a:buFont typeface="Arial" pitchFamily="34" charset="0"/>
              <a:buChar char="•"/>
            </a:pPr>
            <a:r>
              <a:rPr lang="en-US" sz="1200" dirty="0" smtClean="0">
                <a:latin typeface="+mj-lt"/>
              </a:rPr>
              <a:t> </a:t>
            </a:r>
            <a:r>
              <a:rPr lang="en-US" sz="1200" dirty="0" err="1" smtClean="0">
                <a:latin typeface="+mj-lt"/>
              </a:rPr>
              <a:t>Kelompok</a:t>
            </a:r>
            <a:endParaRPr lang="en-US" sz="1200" dirty="0" smtClean="0">
              <a:latin typeface="+mj-lt"/>
            </a:endParaRPr>
          </a:p>
          <a:p>
            <a:pPr>
              <a:buFont typeface="Arial" pitchFamily="34" charset="0"/>
              <a:buChar char="•"/>
            </a:pPr>
            <a:r>
              <a:rPr lang="en-US" sz="1200" dirty="0" err="1" smtClean="0">
                <a:latin typeface="+mj-lt"/>
              </a:rPr>
              <a:t>Organisasi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Mesin</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dsb</a:t>
            </a:r>
            <a:endParaRPr lang="en-US" sz="1400" dirty="0" smtClean="0">
              <a:latin typeface="+mj-lt"/>
            </a:endParaRPr>
          </a:p>
          <a:p>
            <a:pPr>
              <a:buFont typeface="Arial" pitchFamily="34" charset="0"/>
              <a:buChar char="•"/>
            </a:pPr>
            <a:endParaRPr lang="en-US" sz="1400" b="1" dirty="0">
              <a:latin typeface="+mj-lt"/>
            </a:endParaRPr>
          </a:p>
        </p:txBody>
      </p:sp>
      <p:sp>
        <p:nvSpPr>
          <p:cNvPr id="15" name="TextBox 14"/>
          <p:cNvSpPr txBox="1"/>
          <p:nvPr/>
        </p:nvSpPr>
        <p:spPr>
          <a:xfrm>
            <a:off x="3657600" y="4343400"/>
            <a:ext cx="1143000" cy="1908215"/>
          </a:xfrm>
          <a:prstGeom prst="rect">
            <a:avLst/>
          </a:prstGeom>
          <a:noFill/>
          <a:ln>
            <a:solidFill>
              <a:schemeClr val="bg2"/>
            </a:solidFill>
          </a:ln>
        </p:spPr>
        <p:txBody>
          <a:bodyPr wrap="square" rtlCol="0">
            <a:spAutoFit/>
          </a:bodyPr>
          <a:lstStyle/>
          <a:p>
            <a:r>
              <a:rPr lang="en-US" sz="1400" b="1" dirty="0" err="1" smtClean="0">
                <a:latin typeface="+mj-lt"/>
              </a:rPr>
              <a:t>Horison</a:t>
            </a:r>
            <a:r>
              <a:rPr lang="en-US" sz="1400" b="1" dirty="0" smtClean="0">
                <a:latin typeface="+mj-lt"/>
              </a:rPr>
              <a:t> </a:t>
            </a:r>
            <a:r>
              <a:rPr lang="en-US" sz="1400" b="1" dirty="0" err="1" smtClean="0">
                <a:latin typeface="+mj-lt"/>
              </a:rPr>
              <a:t>Waktu</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One shot (cross-section)</a:t>
            </a:r>
          </a:p>
          <a:p>
            <a:pPr>
              <a:buFont typeface="Arial" pitchFamily="34" charset="0"/>
              <a:buChar char="•"/>
            </a:pPr>
            <a:r>
              <a:rPr lang="en-US" sz="1200" dirty="0" smtClean="0">
                <a:latin typeface="+mj-lt"/>
              </a:rPr>
              <a:t> Longitudinal (time-series)</a:t>
            </a:r>
            <a:endParaRPr lang="en-US" sz="1400" dirty="0" smtClean="0">
              <a:latin typeface="+mj-lt"/>
            </a:endParaRPr>
          </a:p>
          <a:p>
            <a:pPr>
              <a:buFont typeface="Arial" pitchFamily="34" charset="0"/>
              <a:buChar char="•"/>
            </a:pPr>
            <a:endParaRPr lang="en-US" sz="1400" b="1" dirty="0">
              <a:latin typeface="+mj-lt"/>
            </a:endParaRPr>
          </a:p>
        </p:txBody>
      </p:sp>
      <p:sp>
        <p:nvSpPr>
          <p:cNvPr id="16" name="TextBox 15"/>
          <p:cNvSpPr txBox="1"/>
          <p:nvPr/>
        </p:nvSpPr>
        <p:spPr>
          <a:xfrm>
            <a:off x="2133600" y="4343401"/>
            <a:ext cx="1295400" cy="1908215"/>
          </a:xfrm>
          <a:prstGeom prst="rect">
            <a:avLst/>
          </a:prstGeom>
          <a:solidFill>
            <a:schemeClr val="accent3"/>
          </a:solidFill>
          <a:ln>
            <a:solidFill>
              <a:schemeClr val="bg2"/>
            </a:solidFill>
          </a:ln>
        </p:spPr>
        <p:txBody>
          <a:bodyPr wrap="square" rtlCol="0">
            <a:spAutoFit/>
          </a:bodyPr>
          <a:lstStyle/>
          <a:p>
            <a:r>
              <a:rPr lang="en-US" sz="1400" b="1" dirty="0" err="1" smtClean="0">
                <a:latin typeface="+mj-lt"/>
              </a:rPr>
              <a:t>Rancangan</a:t>
            </a:r>
            <a:r>
              <a:rPr lang="en-US" sz="1400" b="1" dirty="0" smtClean="0">
                <a:latin typeface="+mj-lt"/>
              </a:rPr>
              <a:t> </a:t>
            </a:r>
            <a:r>
              <a:rPr lang="en-US" sz="1400" b="1" dirty="0" err="1" smtClean="0">
                <a:latin typeface="+mj-lt"/>
              </a:rPr>
              <a:t>Sampel</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Probability</a:t>
            </a:r>
          </a:p>
          <a:p>
            <a:pPr>
              <a:buFont typeface="Arial" pitchFamily="34" charset="0"/>
              <a:buChar char="•"/>
            </a:pPr>
            <a:r>
              <a:rPr lang="en-US" sz="1200" dirty="0" smtClean="0">
                <a:latin typeface="+mj-lt"/>
              </a:rPr>
              <a:t> Non-</a:t>
            </a:r>
            <a:r>
              <a:rPr lang="en-US" sz="1200" dirty="0" err="1" smtClean="0">
                <a:latin typeface="+mj-lt"/>
              </a:rPr>
              <a:t>probablity</a:t>
            </a:r>
            <a:endParaRPr lang="en-US" sz="1200" dirty="0" smtClean="0">
              <a:latin typeface="+mj-lt"/>
            </a:endParaRPr>
          </a:p>
          <a:p>
            <a:pPr>
              <a:buFont typeface="Arial" pitchFamily="34" charset="0"/>
              <a:buChar char="•"/>
            </a:pPr>
            <a:r>
              <a:rPr lang="en-US" sz="1200" dirty="0" smtClean="0">
                <a:latin typeface="+mj-lt"/>
              </a:rPr>
              <a:t> Size</a:t>
            </a:r>
          </a:p>
          <a:p>
            <a:pPr>
              <a:buFont typeface="Arial" pitchFamily="34" charset="0"/>
              <a:buChar char="•"/>
            </a:pPr>
            <a:endParaRPr lang="en-US" sz="1200" dirty="0" smtClean="0">
              <a:latin typeface="+mj-lt"/>
            </a:endParaRPr>
          </a:p>
          <a:p>
            <a:endParaRPr lang="en-US" sz="1200" dirty="0" smtClean="0">
              <a:latin typeface="+mj-lt"/>
            </a:endParaRPr>
          </a:p>
          <a:p>
            <a:endParaRPr lang="en-US" sz="1400" dirty="0" smtClean="0">
              <a:latin typeface="+mj-lt"/>
            </a:endParaRPr>
          </a:p>
        </p:txBody>
      </p:sp>
      <p:sp>
        <p:nvSpPr>
          <p:cNvPr id="17" name="TextBox 16"/>
          <p:cNvSpPr txBox="1"/>
          <p:nvPr/>
        </p:nvSpPr>
        <p:spPr>
          <a:xfrm>
            <a:off x="6248400" y="4343400"/>
            <a:ext cx="1295400" cy="1908215"/>
          </a:xfrm>
          <a:prstGeom prst="rect">
            <a:avLst/>
          </a:prstGeom>
          <a:solidFill>
            <a:schemeClr val="accent1"/>
          </a:solidFill>
          <a:ln>
            <a:solidFill>
              <a:schemeClr val="bg2"/>
            </a:solidFill>
          </a:ln>
        </p:spPr>
        <p:txBody>
          <a:bodyPr wrap="square" rtlCol="0">
            <a:spAutoFit/>
          </a:bodyPr>
          <a:lstStyle/>
          <a:p>
            <a:r>
              <a:rPr lang="en-US" sz="1400" b="1" dirty="0" err="1" smtClean="0">
                <a:latin typeface="+mj-lt"/>
              </a:rPr>
              <a:t>Pengumpulan</a:t>
            </a:r>
            <a:r>
              <a:rPr lang="en-US" sz="1400" b="1" dirty="0" smtClean="0">
                <a:latin typeface="+mj-lt"/>
              </a:rPr>
              <a:t> Data</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Observasi</a:t>
            </a:r>
            <a:endParaRPr lang="en-US" sz="1200" dirty="0" smtClean="0">
              <a:latin typeface="+mj-lt"/>
            </a:endParaRPr>
          </a:p>
          <a:p>
            <a:pPr>
              <a:buFont typeface="Arial" pitchFamily="34" charset="0"/>
              <a:buChar char="•"/>
            </a:pPr>
            <a:r>
              <a:rPr lang="en-US" sz="1200" dirty="0" smtClean="0">
                <a:latin typeface="+mj-lt"/>
              </a:rPr>
              <a:t>Interview</a:t>
            </a:r>
          </a:p>
          <a:p>
            <a:pPr>
              <a:buFont typeface="Arial" pitchFamily="34" charset="0"/>
              <a:buChar char="•"/>
            </a:pPr>
            <a:r>
              <a:rPr lang="en-US" sz="1200" dirty="0" err="1" smtClean="0">
                <a:latin typeface="+mj-lt"/>
              </a:rPr>
              <a:t>Kuisioner</a:t>
            </a:r>
            <a:endParaRPr lang="en-US" sz="1200" dirty="0" smtClean="0">
              <a:latin typeface="+mj-lt"/>
            </a:endParaRPr>
          </a:p>
          <a:p>
            <a:pPr>
              <a:buFont typeface="Arial" pitchFamily="34" charset="0"/>
              <a:buChar char="•"/>
            </a:pPr>
            <a:r>
              <a:rPr lang="en-US" sz="1200" dirty="0" err="1" smtClean="0">
                <a:latin typeface="+mj-lt"/>
              </a:rPr>
              <a:t>Pengukuran</a:t>
            </a:r>
            <a:r>
              <a:rPr lang="en-US" sz="1200" dirty="0" smtClean="0">
                <a:latin typeface="+mj-lt"/>
              </a:rPr>
              <a:t> </a:t>
            </a:r>
            <a:r>
              <a:rPr lang="en-US" sz="1200" dirty="0" err="1" smtClean="0">
                <a:latin typeface="+mj-lt"/>
              </a:rPr>
              <a:t>fisik</a:t>
            </a:r>
            <a:endParaRPr lang="en-US" sz="1200" dirty="0" smtClean="0">
              <a:latin typeface="+mj-lt"/>
            </a:endParaRPr>
          </a:p>
          <a:p>
            <a:endParaRPr lang="en-US" sz="1400" dirty="0" smtClean="0">
              <a:latin typeface="+mj-lt"/>
            </a:endParaRPr>
          </a:p>
        </p:txBody>
      </p:sp>
      <p:sp>
        <p:nvSpPr>
          <p:cNvPr id="19" name="TextBox 18"/>
          <p:cNvSpPr txBox="1"/>
          <p:nvPr/>
        </p:nvSpPr>
        <p:spPr>
          <a:xfrm>
            <a:off x="7696200" y="2971800"/>
            <a:ext cx="1295400" cy="2215991"/>
          </a:xfrm>
          <a:prstGeom prst="rect">
            <a:avLst/>
          </a:prstGeom>
          <a:noFill/>
          <a:ln>
            <a:solidFill>
              <a:schemeClr val="bg2"/>
            </a:solidFill>
          </a:ln>
        </p:spPr>
        <p:txBody>
          <a:bodyPr wrap="square" rtlCol="0">
            <a:spAutoFit/>
          </a:bodyPr>
          <a:lstStyle/>
          <a:p>
            <a:r>
              <a:rPr lang="en-US" sz="1400" b="1" dirty="0" err="1" smtClean="0">
                <a:latin typeface="+mj-lt"/>
              </a:rPr>
              <a:t>Analisis</a:t>
            </a:r>
            <a:r>
              <a:rPr lang="en-US" sz="1400" b="1" dirty="0" smtClean="0">
                <a:latin typeface="+mj-lt"/>
              </a:rPr>
              <a:t> Data</a:t>
            </a:r>
          </a:p>
          <a:p>
            <a:pPr>
              <a:buFont typeface="Arial" pitchFamily="34" charset="0"/>
              <a:buChar char="•"/>
            </a:pPr>
            <a:r>
              <a:rPr lang="en-US" sz="1400" dirty="0" smtClean="0">
                <a:latin typeface="+mj-lt"/>
              </a:rPr>
              <a:t> </a:t>
            </a:r>
            <a:r>
              <a:rPr lang="en-US" sz="1200" dirty="0" smtClean="0">
                <a:latin typeface="+mj-lt"/>
              </a:rPr>
              <a:t>Feel for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Goodness of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p:txBody>
      </p:sp>
      <p:sp>
        <p:nvSpPr>
          <p:cNvPr id="20" name="TextBox 19"/>
          <p:cNvSpPr txBox="1"/>
          <p:nvPr/>
        </p:nvSpPr>
        <p:spPr>
          <a:xfrm>
            <a:off x="117157" y="2743199"/>
            <a:ext cx="492443" cy="2667001"/>
          </a:xfrm>
          <a:prstGeom prst="rect">
            <a:avLst/>
          </a:prstGeom>
          <a:noFill/>
          <a:ln>
            <a:solidFill>
              <a:schemeClr val="tx2"/>
            </a:solidFill>
          </a:ln>
        </p:spPr>
        <p:txBody>
          <a:bodyPr vert="vert270" wrap="square" rtlCol="0">
            <a:spAutoFit/>
          </a:bodyPr>
          <a:lstStyle/>
          <a:p>
            <a:pPr algn="ctr"/>
            <a:r>
              <a:rPr lang="en-US" sz="2000" dirty="0" err="1" smtClean="0">
                <a:latin typeface="+mj-lt"/>
              </a:rPr>
              <a:t>Pernyataan</a:t>
            </a:r>
            <a:r>
              <a:rPr lang="en-US" sz="2000" dirty="0" smtClean="0">
                <a:latin typeface="+mj-lt"/>
              </a:rPr>
              <a:t> </a:t>
            </a:r>
            <a:r>
              <a:rPr lang="en-US" sz="2000" dirty="0" err="1" smtClean="0">
                <a:latin typeface="+mj-lt"/>
              </a:rPr>
              <a:t>Masalah</a:t>
            </a:r>
            <a:endParaRPr lang="en-US" sz="2000" dirty="0">
              <a:latin typeface="+mj-lt"/>
            </a:endParaRPr>
          </a:p>
        </p:txBody>
      </p:sp>
      <p:cxnSp>
        <p:nvCxnSpPr>
          <p:cNvPr id="22" name="Straight Connector 21"/>
          <p:cNvCxnSpPr>
            <a:stCxn id="8" idx="2"/>
            <a:endCxn id="14" idx="0"/>
          </p:cNvCxnSpPr>
          <p:nvPr/>
        </p:nvCxnSpPr>
        <p:spPr bwMode="auto">
          <a:xfrm rot="5400000">
            <a:off x="1144608" y="4107358"/>
            <a:ext cx="530185"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4" name="Straight Connector 23"/>
          <p:cNvCxnSpPr>
            <a:stCxn id="10" idx="2"/>
            <a:endCxn id="16" idx="0"/>
          </p:cNvCxnSpPr>
          <p:nvPr/>
        </p:nvCxnSpPr>
        <p:spPr bwMode="auto">
          <a:xfrm rot="5400000">
            <a:off x="2469177" y="4031278"/>
            <a:ext cx="624246"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6" name="Straight Connector 25"/>
          <p:cNvCxnSpPr>
            <a:stCxn id="11" idx="2"/>
            <a:endCxn id="15" idx="0"/>
          </p:cNvCxnSpPr>
          <p:nvPr/>
        </p:nvCxnSpPr>
        <p:spPr bwMode="auto">
          <a:xfrm rot="5400000">
            <a:off x="3978533" y="4092833"/>
            <a:ext cx="501134" cy="1588"/>
          </a:xfrm>
          <a:prstGeom prst="line">
            <a:avLst/>
          </a:prstGeom>
          <a:solidFill>
            <a:schemeClr val="accent1"/>
          </a:solidFill>
          <a:ln w="38100" cap="sq" cmpd="sng" algn="ctr">
            <a:solidFill>
              <a:schemeClr val="tx2"/>
            </a:solidFill>
            <a:prstDash val="solid"/>
            <a:round/>
            <a:headEnd type="none" w="sm" len="sm"/>
            <a:tailEnd type="none" w="sm" len="sm"/>
          </a:ln>
          <a:effectLst/>
        </p:spPr>
      </p:cxnSp>
      <p:cxnSp>
        <p:nvCxnSpPr>
          <p:cNvPr id="31" name="Straight Connector 30"/>
          <p:cNvCxnSpPr>
            <a:stCxn id="13" idx="2"/>
            <a:endCxn id="17" idx="0"/>
          </p:cNvCxnSpPr>
          <p:nvPr/>
        </p:nvCxnSpPr>
        <p:spPr bwMode="auto">
          <a:xfrm rot="5400000">
            <a:off x="6630144" y="4077444"/>
            <a:ext cx="531912"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5487194" y="3961606"/>
            <a:ext cx="152400" cy="1588"/>
          </a:xfrm>
          <a:prstGeom prst="line">
            <a:avLst/>
          </a:prstGeom>
          <a:solidFill>
            <a:schemeClr val="accent1"/>
          </a:solidFill>
          <a:ln w="38100" cap="sq" cmpd="sng" algn="ctr">
            <a:solidFill>
              <a:schemeClr val="tx1"/>
            </a:solidFill>
            <a:prstDash val="solid"/>
            <a:round/>
            <a:headEnd type="none" w="sm" len="sm"/>
            <a:tailEnd type="none" w="sm" len="sm"/>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Data</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Primer :</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Individu</a:t>
            </a:r>
          </a:p>
          <a:p>
            <a:pPr marL="800100" lvl="1" indent="-342900">
              <a:spcBef>
                <a:spcPct val="20000"/>
              </a:spcBef>
              <a:buClr>
                <a:srgbClr val="E4EACA"/>
              </a:buClr>
              <a:buSzPct val="75000"/>
              <a:buFont typeface="Wingdings" pitchFamily="2" charset="2"/>
              <a:buChar char="n"/>
              <a:defRPr/>
            </a:pPr>
            <a:r>
              <a:rPr kumimoji="1" lang="id-ID" sz="2600" b="0" i="1" u="none" strike="noStrike" kern="0" cap="none" spc="0" normalizeH="0" baseline="0" noProof="0" dirty="0" smtClean="0">
                <a:ln>
                  <a:noFill/>
                </a:ln>
                <a:solidFill>
                  <a:schemeClr val="tx1"/>
                </a:solidFill>
                <a:effectLst/>
                <a:uLnTx/>
                <a:uFillTx/>
                <a:latin typeface="+mn-lt"/>
                <a:ea typeface="+mn-ea"/>
                <a:cs typeface="+mn-cs"/>
              </a:rPr>
              <a:t>Focus group</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Panel responden</a:t>
            </a:r>
          </a:p>
          <a:p>
            <a:pPr marL="800100" lvl="1" indent="-342900">
              <a:spcBef>
                <a:spcPct val="20000"/>
              </a:spcBef>
              <a:buClr>
                <a:srgbClr val="E4EACA"/>
              </a:buClr>
              <a:buSzPct val="75000"/>
              <a:buFont typeface="Wingdings" pitchFamily="2" charset="2"/>
              <a:buChar char="n"/>
              <a:defRPr/>
            </a:pPr>
            <a:r>
              <a:rPr kumimoji="1" lang="id-ID" b="1" i="1" kern="0" dirty="0" smtClean="0"/>
              <a:t>Unobtrusive Measures</a:t>
            </a:r>
            <a:endParaRPr kumimoji="1" lang="id-ID" kern="0" dirty="0" smtClean="0"/>
          </a:p>
          <a:p>
            <a:pPr marL="342900" indent="-342900">
              <a:spcBef>
                <a:spcPct val="20000"/>
              </a:spcBef>
              <a:buClr>
                <a:srgbClr val="E4EACA"/>
              </a:buClr>
              <a:buSzPct val="75000"/>
              <a:buFont typeface="Wingdings" pitchFamily="2" charset="2"/>
              <a:buChar char="n"/>
              <a:defRPr/>
            </a:pPr>
            <a:r>
              <a:rPr kumimoji="1" lang="id-ID" sz="2600" kern="0" dirty="0" smtClean="0">
                <a:latin typeface="+mn-lt"/>
              </a:rPr>
              <a:t>Data sekunder :</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Dokumen</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Publikasi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Analisis</a:t>
            </a:r>
            <a:r>
              <a:rPr kumimoji="1" lang="id-ID" sz="2600" b="0" i="0" u="none" strike="noStrike" kern="0" cap="none" spc="0" normalizeH="0" noProof="0" dirty="0" smtClean="0">
                <a:ln>
                  <a:noFill/>
                </a:ln>
                <a:solidFill>
                  <a:schemeClr val="tx1"/>
                </a:solidFill>
                <a:effectLst/>
                <a:uLnTx/>
                <a:uFillTx/>
                <a:latin typeface="+mn-lt"/>
                <a:ea typeface="+mn-ea"/>
                <a:cs typeface="+mn-cs"/>
              </a:rPr>
              <a:t> industri yang dimuat di media, </a:t>
            </a:r>
            <a:r>
              <a:rPr kumimoji="1" lang="id-ID" sz="2600" b="0" i="1" u="none" strike="noStrike" kern="0" cap="none" spc="0" normalizeH="0" noProof="0" dirty="0" smtClean="0">
                <a:ln>
                  <a:noFill/>
                </a:ln>
                <a:solidFill>
                  <a:schemeClr val="tx1"/>
                </a:solidFill>
                <a:effectLst/>
                <a:uLnTx/>
                <a:uFillTx/>
                <a:latin typeface="+mn-lt"/>
                <a:ea typeface="+mn-ea"/>
                <a:cs typeface="+mn-cs"/>
              </a:rPr>
              <a:t>web-site </a:t>
            </a:r>
            <a:r>
              <a:rPr kumimoji="1" lang="id-ID" sz="2600" b="0" i="0" u="none" strike="noStrike" kern="0" cap="none" spc="0" normalizeH="0" noProof="0" dirty="0" smtClean="0">
                <a:ln>
                  <a:noFill/>
                </a:ln>
                <a:solidFill>
                  <a:schemeClr val="tx1"/>
                </a:solidFill>
                <a:effectLst/>
                <a:uLnTx/>
                <a:uFillTx/>
                <a:latin typeface="+mn-lt"/>
                <a:ea typeface="+mn-ea"/>
                <a:cs typeface="+mn-cs"/>
              </a:rPr>
              <a:t>dan </a:t>
            </a:r>
            <a:r>
              <a:rPr kumimoji="1" lang="id-ID" sz="2600" b="0" i="1" u="none" strike="noStrike" kern="0" cap="none" spc="0" normalizeH="0" noProof="0" dirty="0" smtClean="0">
                <a:ln>
                  <a:noFill/>
                </a:ln>
                <a:solidFill>
                  <a:schemeClr val="tx1"/>
                </a:solidFill>
                <a:effectLst/>
                <a:uLnTx/>
                <a:uFillTx/>
                <a:latin typeface="+mn-lt"/>
                <a:ea typeface="+mn-ea"/>
                <a:cs typeface="+mn-cs"/>
              </a:rPr>
              <a:t>internet</a:t>
            </a:r>
          </a:p>
          <a:p>
            <a:pPr marL="800100" lvl="1" indent="-342900">
              <a:spcBef>
                <a:spcPct val="20000"/>
              </a:spcBef>
              <a:buClr>
                <a:srgbClr val="E4EACA"/>
              </a:buClr>
              <a:buSzPct val="75000"/>
              <a:buFont typeface="Wingdings" pitchFamily="2" charset="2"/>
              <a:buChar char="n"/>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600" b="1" kern="0" dirty="0" smtClean="0">
                <a:latin typeface="+mn-lt"/>
              </a:rPr>
              <a:t>Individu</a:t>
            </a:r>
            <a:r>
              <a:rPr kumimoji="1" lang="id-ID" sz="2600" kern="0" dirty="0" smtClean="0">
                <a:latin typeface="+mn-lt"/>
              </a:rPr>
              <a:t> : data diperoleh melalui interview</a:t>
            </a:r>
          </a:p>
          <a:p>
            <a:pPr marL="342900" indent="-342900">
              <a:spcBef>
                <a:spcPct val="20000"/>
              </a:spcBef>
              <a:buClr>
                <a:srgbClr val="E4EACA"/>
              </a:buClr>
              <a:buSzPct val="75000"/>
              <a:buFont typeface="Wingdings" pitchFamily="2" charset="2"/>
              <a:buChar char="n"/>
              <a:defRPr/>
            </a:pPr>
            <a:r>
              <a:rPr kumimoji="1" lang="id-ID" sz="2600" b="1" i="0" u="none" strike="noStrike" kern="0" cap="none" spc="0" normalizeH="0" baseline="0" noProof="0" dirty="0" smtClean="0">
                <a:ln>
                  <a:noFill/>
                </a:ln>
                <a:solidFill>
                  <a:schemeClr val="tx1"/>
                </a:solidFill>
                <a:effectLst/>
                <a:uLnTx/>
                <a:uFillTx/>
                <a:latin typeface="+mn-lt"/>
                <a:ea typeface="+mn-ea"/>
                <a:cs typeface="+mn-cs"/>
              </a:rPr>
              <a:t>Focus group</a:t>
            </a:r>
            <a:r>
              <a:rPr kumimoji="1" lang="id-ID" sz="2600"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8-10 anggota dgn moderator yg memimpin diskusi pada topik tertentu, konsep atau produk selama 2 jam</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Anggota</a:t>
            </a:r>
            <a:r>
              <a:rPr kumimoji="1" lang="id-ID" sz="2600" b="0" i="0" u="none" strike="noStrike" kern="0" cap="none" spc="0" normalizeH="0" noProof="0" dirty="0" smtClean="0">
                <a:ln>
                  <a:noFill/>
                </a:ln>
                <a:solidFill>
                  <a:schemeClr val="tx1"/>
                </a:solidFill>
                <a:effectLst/>
                <a:uLnTx/>
                <a:uFillTx/>
                <a:latin typeface="+mn-lt"/>
                <a:ea typeface="+mn-ea"/>
                <a:cs typeface="+mn-cs"/>
              </a:rPr>
              <a:t> dipilih atas dasar keahlian dlm topik yang didiskusikan dimana informasi dikumpulkan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Sesi fokus ditujukan untuk memperoleh kesan, interpretasi dan pendapat</a:t>
            </a:r>
            <a:r>
              <a:rPr kumimoji="1" lang="id-ID" sz="2600" kern="0" dirty="0" smtClean="0">
                <a:latin typeface="+mn-lt"/>
              </a:rPr>
              <a:t> responden ketika para anggota membahas kejadian, konsep dan produk.</a:t>
            </a: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mempunyai peran penting dalam mengarahkan diskusi sedemikian agar informasi dapat dikumpulkan dan diskusi berjalan sesuai dengan tujuan.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mengemukakan</a:t>
            </a:r>
            <a:r>
              <a:rPr kumimoji="1" lang="id-ID" sz="2600" kern="0" dirty="0" smtClean="0">
                <a:latin typeface="+mn-lt"/>
              </a:rPr>
              <a:t> topik , mengamati dan mencatat atau merekam jalannya diskusi.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tidak merupakan bagian yang integral dalam diskusi, dia hanyalah mengarahkan jalannya diskusi agar informasi yang dimaksud dapat digali.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juga berperan agar semua anggota berpartisipasi,</a:t>
            </a:r>
            <a:r>
              <a:rPr kumimoji="1" lang="id-ID" sz="2600" kern="0" dirty="0" smtClean="0">
                <a:latin typeface="+mn-lt"/>
              </a:rPr>
              <a:t> tanpa mendominasi.</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concept038">
  <a:themeElements>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fontScheme name="concept038">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cept038 1">
        <a:dk1>
          <a:srgbClr val="003366"/>
        </a:dk1>
        <a:lt1>
          <a:srgbClr val="474A38"/>
        </a:lt1>
        <a:dk2>
          <a:srgbClr val="000000"/>
        </a:dk2>
        <a:lt2>
          <a:srgbClr val="323A2C"/>
        </a:lt2>
        <a:accent1>
          <a:srgbClr val="9F9A6F"/>
        </a:accent1>
        <a:accent2>
          <a:srgbClr val="4F7D56"/>
        </a:accent2>
        <a:accent3>
          <a:srgbClr val="AAAAAA"/>
        </a:accent3>
        <a:accent4>
          <a:srgbClr val="3B3E2E"/>
        </a:accent4>
        <a:accent5>
          <a:srgbClr val="CDCABB"/>
        </a:accent5>
        <a:accent6>
          <a:srgbClr val="47714D"/>
        </a:accent6>
        <a:hlink>
          <a:srgbClr val="598A8B"/>
        </a:hlink>
        <a:folHlink>
          <a:srgbClr val="9D9F59"/>
        </a:folHlink>
      </a:clrScheme>
      <a:clrMap bg1="dk2" tx1="lt1" bg2="dk1" tx2="lt2" accent1="accent1" accent2="accent2" accent3="accent3" accent4="accent4" accent5="accent5" accent6="accent6" hlink="hlink" folHlink="folHlink"/>
    </a:extraClrScheme>
    <a:extraClrScheme>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Excellence design template</Template>
  <TotalTime>1159</TotalTime>
  <Words>1497</Words>
  <Application>Microsoft Office PowerPoint</Application>
  <PresentationFormat>On-screen Show (4:3)</PresentationFormat>
  <Paragraphs>371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concept038</vt:lpstr>
      <vt:lpstr>Bahan Kuliah Metode Penelitian Fakultas Ilmu Komputer - UEU</vt:lpstr>
      <vt:lpstr>Proses Riset </vt:lpstr>
      <vt:lpstr>Topik Bahasan</vt:lpstr>
      <vt:lpstr>Tujuan Pembelajaran</vt:lpstr>
      <vt:lpstr>Tujuan Pembelajaran</vt:lpstr>
      <vt:lpstr>Rancangan Riset</vt:lpstr>
      <vt:lpstr>Sumber Data</vt:lpstr>
      <vt:lpstr>Data Primer</vt:lpstr>
      <vt:lpstr>Data Primer</vt:lpstr>
      <vt:lpstr>Data Primer</vt:lpstr>
      <vt:lpstr>Data Primer</vt:lpstr>
      <vt:lpstr>Data Primer</vt:lpstr>
      <vt:lpstr>Data Sekunder</vt:lpstr>
      <vt:lpstr>Data Sekunder</vt:lpstr>
      <vt:lpstr>Metode Pengumpulan Data</vt:lpstr>
      <vt:lpstr>Interview</vt:lpstr>
      <vt:lpstr>Kuisioner</vt:lpstr>
      <vt:lpstr>Panduan Disain Kuisioner</vt:lpstr>
      <vt:lpstr>Observasi</vt:lpstr>
      <vt:lpstr>Kelebihan dan Kekurangan</vt:lpstr>
      <vt:lpstr>Pengumpulan Data Multimetod</vt:lpstr>
      <vt:lpstr>Pengumpulan Data Multimetod</vt:lpstr>
      <vt:lpstr>Pengumpulan Data Multimetod</vt:lpstr>
      <vt:lpstr>Hal-hal Lain</vt:lpstr>
    </vt:vector>
  </TitlesOfParts>
  <Company>bppt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JOKO DEWANTO</cp:lastModifiedBy>
  <cp:revision>96</cp:revision>
  <dcterms:created xsi:type="dcterms:W3CDTF">2007-01-04T07:20:48Z</dcterms:created>
  <dcterms:modified xsi:type="dcterms:W3CDTF">2012-02-09T02:46:05Z</dcterms:modified>
</cp:coreProperties>
</file>