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sldIdLst>
    <p:sldId id="256" r:id="rId3"/>
    <p:sldId id="258" r:id="rId4"/>
    <p:sldId id="305" r:id="rId5"/>
    <p:sldId id="293" r:id="rId6"/>
    <p:sldId id="294" r:id="rId7"/>
    <p:sldId id="295" r:id="rId8"/>
    <p:sldId id="296" r:id="rId9"/>
    <p:sldId id="297" r:id="rId10"/>
    <p:sldId id="308" r:id="rId11"/>
    <p:sldId id="257" r:id="rId12"/>
    <p:sldId id="309" r:id="rId13"/>
    <p:sldId id="259" r:id="rId14"/>
    <p:sldId id="260" r:id="rId15"/>
    <p:sldId id="261" r:id="rId16"/>
    <p:sldId id="262" r:id="rId17"/>
    <p:sldId id="263" r:id="rId18"/>
    <p:sldId id="280" r:id="rId19"/>
    <p:sldId id="264" r:id="rId20"/>
    <p:sldId id="286" r:id="rId21"/>
    <p:sldId id="285" r:id="rId22"/>
    <p:sldId id="278" r:id="rId23"/>
    <p:sldId id="265" r:id="rId24"/>
    <p:sldId id="266" r:id="rId25"/>
    <p:sldId id="267" r:id="rId26"/>
    <p:sldId id="268" r:id="rId27"/>
    <p:sldId id="269" r:id="rId28"/>
    <p:sldId id="306" r:id="rId29"/>
    <p:sldId id="307" r:id="rId30"/>
    <p:sldId id="298" r:id="rId31"/>
    <p:sldId id="299" r:id="rId32"/>
    <p:sldId id="300" r:id="rId33"/>
    <p:sldId id="301" r:id="rId34"/>
    <p:sldId id="302" r:id="rId35"/>
    <p:sldId id="304" r:id="rId36"/>
    <p:sldId id="303" r:id="rId37"/>
    <p:sldId id="313" r:id="rId38"/>
    <p:sldId id="270" r:id="rId39"/>
    <p:sldId id="279" r:id="rId40"/>
    <p:sldId id="271" r:id="rId42"/>
    <p:sldId id="287" r:id="rId43"/>
    <p:sldId id="288" r:id="rId44"/>
    <p:sldId id="289" r:id="rId45"/>
    <p:sldId id="290" r:id="rId46"/>
    <p:sldId id="291" r:id="rId47"/>
    <p:sldId id="292" r:id="rId48"/>
    <p:sldId id="311" r:id="rId49"/>
    <p:sldId id="281" r:id="rId50"/>
    <p:sldId id="282" r:id="rId51"/>
    <p:sldId id="283" r:id="rId52"/>
    <p:sldId id="312" r:id="rId53"/>
    <p:sldId id="284" r:id="rId54"/>
    <p:sldId id="314" r:id="rId55"/>
    <p:sldId id="310" r:id="rId56"/>
    <p:sldId id="277" r:id="rId5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FFFF00"/>
    <a:srgbClr val="FF66CC"/>
    <a:srgbClr val="66FF33"/>
    <a:srgbClr val="006600"/>
    <a:srgbClr val="9933FF"/>
    <a:srgbClr val="66CCFF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0" Type="http://schemas.openxmlformats.org/officeDocument/2006/relationships/tableStyles" Target="tableStyles.xml"/><Relationship Id="rId6" Type="http://schemas.openxmlformats.org/officeDocument/2006/relationships/slide" Target="slides/slide4.xml"/><Relationship Id="rId59" Type="http://schemas.openxmlformats.org/officeDocument/2006/relationships/viewProps" Target="viewProps.xml"/><Relationship Id="rId58" Type="http://schemas.openxmlformats.org/officeDocument/2006/relationships/presProps" Target="presProps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038E3-4375-41C1-ADE7-7E837E0EA8B2}" type="datetimeFigureOut">
              <a:rPr lang="th-TH" smtClean="0"/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4FA47-CE91-46A1-BACA-F34C98520DF2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4FA47-CE91-46A1-BACA-F34C98520DF2}" type="slidenum">
              <a:rPr lang="th-TH" smtClean="0"/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 hasCustomPrompt="1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 hasCustomPrompt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 hasCustomPrompt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 hasCustomPrompt="1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 hasCustomPrompt="1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 hasCustomPrompt="1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 hasCustomPrompt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 eaLnBrk="1" latinLnBrk="0" hangingPunct="1"/>
            <a:r>
              <a:rPr lang="th-TH" smtClean="0"/>
              <a:t>ระดับที่สอง</a:t>
            </a:r>
            <a:endParaRPr lang="th-TH" smtClean="0"/>
          </a:p>
          <a:p>
            <a:pPr lvl="2" eaLnBrk="1" latinLnBrk="0" hangingPunct="1"/>
            <a:r>
              <a:rPr lang="th-TH" smtClean="0"/>
              <a:t>ระดับที่สาม</a:t>
            </a:r>
            <a:endParaRPr lang="th-TH" smtClean="0"/>
          </a:p>
          <a:p>
            <a:pPr lvl="3" eaLnBrk="1" latinLnBrk="0" hangingPunct="1"/>
            <a:r>
              <a:rPr lang="th-TH" smtClean="0"/>
              <a:t>ระดับที่สี่</a:t>
            </a:r>
            <a:endParaRPr lang="th-TH" smtClean="0"/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 hasCustomPrompt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  <a:endParaRPr kumimoji="0" lang="th-TH" smtClean="0"/>
          </a:p>
          <a:p>
            <a:pPr lvl="1" eaLnBrk="1" latinLnBrk="0" hangingPunct="1"/>
            <a:r>
              <a:rPr kumimoji="0" lang="th-TH" smtClean="0"/>
              <a:t>ระดับที่สอง</a:t>
            </a:r>
            <a:endParaRPr kumimoji="0" lang="th-TH" smtClean="0"/>
          </a:p>
          <a:p>
            <a:pPr lvl="2" eaLnBrk="1" latinLnBrk="0" hangingPunct="1"/>
            <a:r>
              <a:rPr kumimoji="0" lang="th-TH" smtClean="0"/>
              <a:t>ระดับที่สาม</a:t>
            </a:r>
            <a:endParaRPr kumimoji="0" lang="th-TH" smtClean="0"/>
          </a:p>
          <a:p>
            <a:pPr lvl="3" eaLnBrk="1" latinLnBrk="0" hangingPunct="1"/>
            <a:r>
              <a:rPr kumimoji="0" lang="th-TH" smtClean="0"/>
              <a:t>ระดับที่สี่</a:t>
            </a:r>
            <a:endParaRPr kumimoji="0" lang="th-TH" smtClean="0"/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B05581-A7A1-4064-AC67-8C5E197DBBEB}" type="datetimeFigureOut">
              <a:rPr lang="th-TH" smtClean="0"/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F4933C-246D-4C2D-BF23-31330A08DB85}" type="slidenum">
              <a:rPr lang="th-TH" smtClean="0"/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505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31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 panose="020B0604030504040204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70" indent="-228600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185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images.google.co.th/imgres?imgurl=http://limitlessunits.com/images/GoalAchievement.jpg&amp;imgrefurl=http://limitlessunits.com/blog/tag/achievement/&amp;usg=__z5UHZFNtSCawl0q-0gwTN-6vEuw=&amp;h=288&amp;w=468&amp;sz=96&amp;hl=th&amp;start=13&amp;um=1&amp;tbnid=p5uSOYnVJxuabM:&amp;tbnh=79&amp;tbnw=128&amp;prev=/images?q=goal+achievement&amp;ndsp=18&amp;hl=th&amp;rlz=1T4ADBF_enTH270TH271&amp;sa=N&amp;um=1" TargetMode="External"/><Relationship Id="rId8" Type="http://schemas.openxmlformats.org/officeDocument/2006/relationships/image" Target="../media/image10.jpeg"/><Relationship Id="rId7" Type="http://schemas.openxmlformats.org/officeDocument/2006/relationships/hyperlink" Target="http://images.google.co.th/imgres?imgurl=http://abmagic.com/Goals/files/page19_1.jpg&amp;imgrefurl=http://abmagic.com/Goals/goals.html&amp;usg=__e8AcaEu1c1Td4zbCQ5eaNvMCs98=&amp;h=290&amp;w=314&amp;sz=35&amp;hl=th&amp;start=1&amp;um=1&amp;tbnid=LmkHxAirU-hz7M:&amp;tbnh=108&amp;tbnw=117&amp;prev=/images?q=goal+achievement&amp;ndsp=18&amp;hl=th&amp;rlz=1T4ADBF_enTH270TH271&amp;sa=N&amp;um=1" TargetMode="Externa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.th/imgres?imgurl=http://www.coffex.com.au/images/Factory.jpg&amp;imgrefurl=http://www.coffex.com.au/coffexfactory.php&amp;usg=__vVjm0Jk99dIXge7XZvUuhs6hnSY=&amp;h=365&amp;w=435&amp;sz=42&amp;hl=th&amp;start=6&amp;um=1&amp;tbnid=dj9GXQImmd2qmM:&amp;tbnh=106&amp;tbnw=126&amp;prev=/images?q=factory+equipment&amp;ndsp=18&amp;hl=th&amp;rlz=1T4ADBF_enTH270TH271&amp;sa=N&amp;um=1" TargetMode="External"/><Relationship Id="rId4" Type="http://schemas.openxmlformats.org/officeDocument/2006/relationships/image" Target="../media/image8.jpeg"/><Relationship Id="rId3" Type="http://schemas.openxmlformats.org/officeDocument/2006/relationships/hyperlink" Target="http://images.google.co.th/imgres?imgurl=http://www.blog.taradedu.com/Images/employee.jpg&amp;imgrefurl=http://blog.taradedu.com/tag/job-thai-thailand-%E0%B8%81%E0%B8%B2%E0%B8%A3%E0%B8%A8%E0%B8%B6%E0%B8%81%E0%B8%A9%E0%B8%B2-%E0%B8%82%E0%B9%89%E0%B8%AD%E0%B8%A1%E0%B8%B9%E0%B8%A5-%E0%B8%9B%E0%B8%A3%E0%B8%B0%E0%B8%A7%E0%B8%B1%E0%B8%95/&amp;usg=__WFRTiY69d7IvpU5v_JSapnDpqNY=&amp;h=360&amp;w=528&amp;sz=85&amp;hl=th&amp;start=2&amp;um=1&amp;tbnid=ew0HiGwpCMcZaM:&amp;tbnh=90&amp;tbnw=132&amp;prev=/images?q=employee&amp;ndsp=18&amp;hl=th&amp;rlz=1T4ADBF_enTH270TH271&amp;sa=N&amp;um=1" TargetMode="External"/><Relationship Id="rId2" Type="http://schemas.openxmlformats.org/officeDocument/2006/relationships/image" Target="../media/image7.jpeg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1.jpeg"/><Relationship Id="rId1" Type="http://schemas.openxmlformats.org/officeDocument/2006/relationships/hyperlink" Target="http://images.google.co.th/imgres?imgurl=http://news-libraries.mit.edu/blog/wp-content/uploads/2008/01/money.jpg&amp;imgrefurl=http://news-libraries.mit.edu/blog/date/2008/01/&amp;usg=__O12YNeCZApubRg6B3E37iGOd6N8=&amp;h=600&amp;w=600&amp;sz=46&amp;hl=th&amp;start=1&amp;um=1&amp;tbnid=HzBtCipplDvNaM:&amp;tbnh=135&amp;tbnw=135&amp;prev=/images?q=money&amp;hl=th&amp;rlz=1T4ADBF_enTH270TH271&amp;sa=N&amp;um=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images.google.co.th/imgres?imgurl=http://blogs.trb.com/features/family/parenting/blog/decision-making.jpg&amp;imgrefurl=http://blogs.trb.com/features/family/parenting/blog/2008/11/&amp;usg=__LqxyLZbJt-8TmN0T50Pk6atZDzE=&amp;h=260&amp;w=263&amp;sz=18&amp;hl=th&amp;start=1&amp;um=1&amp;tbnid=qO_4QQg9fvInYM:&amp;tbnh=111&amp;tbnw=112&amp;prev=/images?q=decision+making&amp;ndsp=18&amp;hl=th&amp;rlz=1T4ADBF_enTH270TH271&amp;sa=N&amp;um=1" TargetMode="External"/><Relationship Id="rId4" Type="http://schemas.openxmlformats.org/officeDocument/2006/relationships/image" Target="../media/image13.jpeg"/><Relationship Id="rId3" Type="http://schemas.openxmlformats.org/officeDocument/2006/relationships/hyperlink" Target="http://images.google.co.th/imgres?imgurl=http://www.wordinfo.info/words/images/Scribe-books-computer.gif&amp;imgrefurl=http://www.wordinfo.info/words/index/info/view_unit/4248&amp;usg=__sHvH5pbtMw4tyokW6KpN1sdxb4M=&amp;h=405&amp;w=350&amp;sz=106&amp;hl=th&amp;start=2&amp;um=1&amp;tbnid=MnAcCRt9RKNwpM:&amp;tbnh=124&amp;tbnw=107&amp;prev=/images?q=computer,+info&amp;hl=th&amp;rlz=1T4ADBF_enTH270TH271&amp;um=1" TargetMode="External"/><Relationship Id="rId2" Type="http://schemas.openxmlformats.org/officeDocument/2006/relationships/image" Target="../media/image12.jpeg"/><Relationship Id="rId1" Type="http://schemas.openxmlformats.org/officeDocument/2006/relationships/hyperlink" Target="http://images.google.co.th/imgres?imgurl=http://www.trainingontarget.com/images/interpersonal_skills_large.jpg&amp;imgrefurl=http://www.trainingontarget.com/mainpages/interpersonal_skills.asp&amp;usg=__4CpoWvYht8oG_SZEhiDdowGbmqM=&amp;h=240&amp;w=320&amp;sz=34&amp;hl=th&amp;start=28&amp;um=1&amp;tbnid=vmMslWeCALz0yM:&amp;tbnh=89&amp;tbnw=118&amp;prev=/images?q=interpersonal&amp;ndsp=18&amp;hl=th&amp;rlz=1T4ADBF_enTH270TH271&amp;sa=N&amp;start=18&amp;um=1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home.kku.ac.th/ssuwattana/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Management and Organization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managers are?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who </a:t>
            </a:r>
            <a:r>
              <a:rPr lang="en-US" u="sng" dirty="0" smtClean="0"/>
              <a:t>coordinates</a:t>
            </a:r>
            <a:r>
              <a:rPr lang="en-US" dirty="0" smtClean="0"/>
              <a:t> and </a:t>
            </a:r>
            <a:r>
              <a:rPr lang="en-US" u="sng" dirty="0" smtClean="0"/>
              <a:t>oversees</a:t>
            </a:r>
            <a:r>
              <a:rPr lang="en-US" dirty="0" smtClean="0"/>
              <a:t> the work of other people in order to accomplish organizational goals.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many level of managers can we classify?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classify managers in organizations?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Traditional Pyramid Form of Management Level</a:t>
            </a:r>
            <a:endParaRPr lang="th-TH" sz="2400" b="1" dirty="0">
              <a:solidFill>
                <a:srgbClr val="FFFF00"/>
              </a:solidFill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2000232" y="2571744"/>
            <a:ext cx="8215370" cy="3714776"/>
            <a:chOff x="2000232" y="2285992"/>
            <a:chExt cx="8215370" cy="3714776"/>
          </a:xfrm>
        </p:grpSpPr>
        <p:sp>
          <p:nvSpPr>
            <p:cNvPr id="4" name="สามเหลี่ยมหน้าจั่ว 3"/>
            <p:cNvSpPr/>
            <p:nvPr/>
          </p:nvSpPr>
          <p:spPr>
            <a:xfrm>
              <a:off x="2000232" y="2285992"/>
              <a:ext cx="4929222" cy="37147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3438" y="2928934"/>
              <a:ext cx="3214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Top </a:t>
              </a:r>
              <a:endParaRPr lang="en-US" sz="2400" b="1" dirty="0" smtClean="0">
                <a:solidFill>
                  <a:srgbClr val="FFC000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86380" y="4071942"/>
              <a:ext cx="4143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Middle 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29256" y="4763168"/>
              <a:ext cx="4643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First-Line 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57818" y="5143512"/>
              <a:ext cx="48577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Non-Managerial </a:t>
              </a:r>
              <a:endParaRPr lang="en-US" sz="2400" dirty="0" smtClean="0"/>
            </a:p>
            <a:p>
              <a:pPr algn="ctr"/>
              <a:r>
                <a:rPr lang="en-US" sz="2400" dirty="0" smtClean="0"/>
                <a:t>Employees</a:t>
              </a:r>
              <a:endParaRPr lang="th-TH" sz="2400" dirty="0"/>
            </a:p>
          </p:txBody>
        </p:sp>
        <p:cxnSp>
          <p:nvCxnSpPr>
            <p:cNvPr id="10" name="ตัวเชื่อมต่อตรง 9"/>
            <p:cNvCxnSpPr/>
            <p:nvPr/>
          </p:nvCxnSpPr>
          <p:spPr>
            <a:xfrm>
              <a:off x="3428992" y="3786190"/>
              <a:ext cx="207170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2928926" y="4498982"/>
              <a:ext cx="300039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2571736" y="5213362"/>
              <a:ext cx="37862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stCxn id="4" idx="0"/>
          </p:cNvCxnSpPr>
          <p:nvPr/>
        </p:nvCxnSpPr>
        <p:spPr>
          <a:xfrm rot="16200000" flipH="1" flipV="1">
            <a:off x="2375282" y="4196958"/>
            <a:ext cx="3714776" cy="464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0"/>
          </p:cNvCxnSpPr>
          <p:nvPr/>
        </p:nvCxnSpPr>
        <p:spPr>
          <a:xfrm rot="16200000" flipH="1">
            <a:off x="2803909" y="4232678"/>
            <a:ext cx="3714776" cy="3929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0"/>
          </p:cNvCxnSpPr>
          <p:nvPr/>
        </p:nvCxnSpPr>
        <p:spPr>
          <a:xfrm rot="16200000" flipH="1" flipV="1">
            <a:off x="1875215" y="3696893"/>
            <a:ext cx="3714778" cy="1464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</p:cNvCxnSpPr>
          <p:nvPr/>
        </p:nvCxnSpPr>
        <p:spPr>
          <a:xfrm rot="16200000" flipH="1">
            <a:off x="3286114" y="3750472"/>
            <a:ext cx="3714777" cy="1357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4282" y="6211693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FF00"/>
                </a:solidFill>
              </a:rPr>
              <a:t>Functional Areas</a:t>
            </a:r>
            <a:endParaRPr lang="en-US" sz="1800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3108" y="6264495"/>
            <a:ext cx="6000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66FF33"/>
                </a:solidFill>
              </a:rPr>
              <a:t>R&amp;D          Marketing   Finance   Production        HR</a:t>
            </a:r>
            <a:endParaRPr lang="en-US" sz="14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I. </a:t>
            </a:r>
            <a:r>
              <a:rPr lang="en-US" sz="4000" b="1" u="sng" dirty="0" smtClean="0"/>
              <a:t>Lowest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First-line managers: </a:t>
            </a:r>
            <a:r>
              <a:rPr lang="en-US" dirty="0" smtClean="0"/>
              <a:t>manage the work of </a:t>
            </a:r>
            <a:r>
              <a:rPr lang="en-US" dirty="0" err="1" smtClean="0"/>
              <a:t>nonmanagerial</a:t>
            </a:r>
            <a:r>
              <a:rPr lang="en-US" dirty="0" smtClean="0"/>
              <a:t> employees who typically are involve with producing the organization’s products or servicing the organization’s customer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supervisor, shift manager, district manager, department manager, office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II. </a:t>
            </a:r>
            <a:r>
              <a:rPr lang="en-US" sz="4000" b="1" u="sng" dirty="0" smtClean="0"/>
              <a:t>Middle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Middle managers: </a:t>
            </a:r>
            <a:r>
              <a:rPr lang="en-US" dirty="0" smtClean="0"/>
              <a:t>manage work of first-line managers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regional manager, project leader, store manager, division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III. </a:t>
            </a:r>
            <a:r>
              <a:rPr lang="en-US" sz="4000" b="1" u="sng" dirty="0" smtClean="0"/>
              <a:t>Upper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Top managers: </a:t>
            </a:r>
            <a:r>
              <a:rPr lang="en-US" dirty="0" smtClean="0"/>
              <a:t>are responsible for making </a:t>
            </a:r>
            <a:r>
              <a:rPr lang="en-US" dirty="0" err="1" smtClean="0"/>
              <a:t>organizationwide</a:t>
            </a:r>
            <a:r>
              <a:rPr lang="en-US" dirty="0" smtClean="0"/>
              <a:t> decisions and establishing  the plans and goals that affect the entire organization.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executive vice president, president, managing director, chief operating officer, chief executive officer 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Management </a:t>
            </a:r>
            <a:r>
              <a:rPr lang="en-US" dirty="0" smtClean="0"/>
              <a:t>involves coordinating and overseeing the work activities of others so that their activities are completed </a:t>
            </a:r>
            <a:r>
              <a:rPr lang="en-US" dirty="0" smtClean="0">
                <a:solidFill>
                  <a:srgbClr val="00B0F0"/>
                </a:solidFill>
              </a:rPr>
              <a:t>efficiently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66"/>
                </a:solidFill>
              </a:rPr>
              <a:t>effectively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</a:t>
            </a:r>
            <a:r>
              <a:rPr lang="en-US" b="1" dirty="0" smtClean="0">
                <a:solidFill>
                  <a:srgbClr val="92D050"/>
                </a:solidFill>
              </a:rPr>
              <a:t>Management</a:t>
            </a:r>
            <a:r>
              <a:rPr lang="en-US" dirty="0" smtClean="0"/>
              <a:t> is the art of getting work done through others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Important Words for Management: 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Efficiency </a:t>
            </a:r>
            <a:r>
              <a:rPr lang="en-US" dirty="0" smtClean="0">
                <a:solidFill>
                  <a:srgbClr val="FFC000"/>
                </a:solidFill>
              </a:rPr>
              <a:t>and </a:t>
            </a:r>
            <a:r>
              <a:rPr lang="en-US" dirty="0" smtClean="0">
                <a:solidFill>
                  <a:srgbClr val="FF0066"/>
                </a:solidFill>
              </a:rPr>
              <a:t>Effectiveness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getting the most output from the least amount of inputs </a:t>
            </a: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“doing things right”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concern with </a:t>
            </a:r>
            <a:r>
              <a:rPr lang="en-US" b="1" u="sng" dirty="0" smtClean="0">
                <a:solidFill>
                  <a:srgbClr val="FFFF00"/>
                </a:solidFill>
              </a:rPr>
              <a:t>means</a:t>
            </a:r>
            <a:r>
              <a:rPr lang="en-US" dirty="0" smtClean="0">
                <a:solidFill>
                  <a:srgbClr val="FFFF00"/>
                </a:solidFill>
              </a:rPr>
              <a:t>(ways) of getting things done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 </a:t>
            </a:r>
            <a:r>
              <a:rPr lang="en-US" dirty="0" smtClean="0"/>
              <a:t>= do those work activities that will help the organization reach its goals </a:t>
            </a:r>
            <a:endParaRPr lang="en-US" dirty="0" smtClean="0"/>
          </a:p>
          <a:p>
            <a:r>
              <a:rPr lang="en-US" dirty="0" smtClean="0">
                <a:solidFill>
                  <a:srgbClr val="FF0066"/>
                </a:solidFill>
              </a:rPr>
              <a:t>“doing the right things”</a:t>
            </a:r>
            <a:endParaRPr lang="en-US" dirty="0" smtClean="0">
              <a:solidFill>
                <a:srgbClr val="FF0066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concern with </a:t>
            </a:r>
            <a:r>
              <a:rPr lang="en-US" b="1" u="sng" dirty="0" smtClean="0">
                <a:solidFill>
                  <a:srgbClr val="FFFF00"/>
                </a:solidFill>
              </a:rPr>
              <a:t>ends</a:t>
            </a:r>
            <a:r>
              <a:rPr lang="en-US" dirty="0" smtClean="0">
                <a:solidFill>
                  <a:srgbClr val="FFFF00"/>
                </a:solidFill>
              </a:rPr>
              <a:t>(result) of organizational goal achievement 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Or…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(Group)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Group of 5, submit in paper 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Due: next Wednesday (16</a:t>
            </a:r>
            <a:r>
              <a:rPr lang="en-US" baseline="30000" dirty="0" smtClean="0">
                <a:latin typeface="Calibri" panose="020F0502020204030204" pitchFamily="34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</a:rPr>
              <a:t> ) before class start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Read Chapter1 before class and answer the following questions: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anose="020F0502020204030204" pitchFamily="34" charset="0"/>
              </a:rPr>
              <a:t>Explain how managers differ from nonmanagerial employees.</a:t>
            </a:r>
            <a:endParaRPr lang="en-US" dirty="0" smtClean="0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anose="020F0502020204030204" pitchFamily="34" charset="0"/>
              </a:rPr>
              <a:t>Describe how to classify managers in organizations.</a:t>
            </a:r>
            <a:endParaRPr lang="en-US" dirty="0" smtClean="0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anose="020F0502020204030204" pitchFamily="34" charset="0"/>
              </a:rPr>
              <a:t>Define management.</a:t>
            </a:r>
            <a:endParaRPr lang="en-US" dirty="0" smtClean="0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anose="020F0502020204030204" pitchFamily="34" charset="0"/>
              </a:rPr>
              <a:t>Explain why efficiency and effectiveness are  important to management.</a:t>
            </a:r>
            <a:endParaRPr lang="en-US" dirty="0" smtClean="0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anose="020F0502020204030204" pitchFamily="34" charset="0"/>
              </a:rPr>
              <a:t>Describe 4 functions of management.</a:t>
            </a:r>
            <a:endParaRPr lang="en-US" dirty="0" smtClean="0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anose="020F0502020204030204" pitchFamily="34" charset="0"/>
              </a:rPr>
              <a:t>Describe Katz’s 3 essential managerial skills.</a:t>
            </a:r>
            <a:endParaRPr lang="en-US" dirty="0" smtClean="0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anose="020F0502020204030204" pitchFamily="34" charset="0"/>
              </a:rPr>
              <a:t>Discuss why it’s important to study management.</a:t>
            </a:r>
            <a:endParaRPr lang="en-US" dirty="0" smtClean="0">
              <a:solidFill>
                <a:srgbClr val="FF0066"/>
              </a:solidFill>
              <a:latin typeface="Calibri" panose="020F0502020204030204" pitchFamily="34" charset="0"/>
            </a:endParaRPr>
          </a:p>
          <a:p>
            <a:pPr lvl="1"/>
            <a:endParaRPr lang="th-TH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 </a:t>
            </a:r>
            <a:r>
              <a:rPr lang="en-US" b="1" dirty="0" smtClean="0">
                <a:solidFill>
                  <a:srgbClr val="FFFF00"/>
                </a:solidFill>
              </a:rPr>
              <a:t>and </a:t>
            </a:r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getting work done with a minimum effort, expense, or waste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(use resources – people, money, raw materials– wisely and cost-effectively)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 </a:t>
            </a:r>
            <a:r>
              <a:rPr lang="en-US" dirty="0" smtClean="0"/>
              <a:t>= accomplish tasks that help fulfill organizational objectives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(make the right decisions and successfully carry them out to accomplish the org. goal)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Efficiency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Effectiveness</a:t>
            </a:r>
            <a:r>
              <a:rPr lang="en-US" b="1" dirty="0" smtClean="0"/>
              <a:t> in Management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4310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33CC"/>
                </a:solidFill>
              </a:rPr>
              <a:t>Resource </a:t>
            </a:r>
            <a:r>
              <a:rPr lang="en-US" sz="2400" b="1" dirty="0" smtClean="0"/>
              <a:t>Usage</a:t>
            </a:r>
            <a:endParaRPr lang="th-TH" sz="2400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00062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Goal </a:t>
            </a:r>
            <a:r>
              <a:rPr lang="en-US" sz="2400" b="1" dirty="0" smtClean="0"/>
              <a:t>Attainment</a:t>
            </a:r>
            <a:endParaRPr lang="th-TH" sz="24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43108" y="5214950"/>
            <a:ext cx="485778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FF00"/>
                </a:solidFill>
              </a:rPr>
              <a:t>Management Strives for: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1800" b="1" dirty="0" smtClean="0"/>
              <a:t>Low Resource Waste (</a:t>
            </a:r>
            <a:r>
              <a:rPr lang="en-US" sz="1800" b="1" dirty="0" smtClean="0">
                <a:solidFill>
                  <a:srgbClr val="0070C0"/>
                </a:solidFill>
              </a:rPr>
              <a:t>high efficiency</a:t>
            </a:r>
            <a:r>
              <a:rPr lang="en-US" sz="1800" b="1" dirty="0" smtClean="0"/>
              <a:t>)</a:t>
            </a:r>
            <a:endParaRPr lang="en-US" sz="1800" b="1" dirty="0" smtClean="0"/>
          </a:p>
          <a:p>
            <a:pPr algn="ctr"/>
            <a:r>
              <a:rPr lang="en-US" sz="1800" b="1" dirty="0" smtClean="0"/>
              <a:t>High Goal Attainment (</a:t>
            </a:r>
            <a:r>
              <a:rPr lang="en-US" sz="1800" b="1" dirty="0" smtClean="0">
                <a:solidFill>
                  <a:srgbClr val="FF0066"/>
                </a:solidFill>
              </a:rPr>
              <a:t>high effectiveness</a:t>
            </a:r>
            <a:r>
              <a:rPr lang="en-US" sz="1800" b="1" dirty="0" smtClean="0"/>
              <a:t>)</a:t>
            </a:r>
            <a:endParaRPr lang="th-TH" sz="1800" b="1" dirty="0"/>
          </a:p>
        </p:txBody>
      </p:sp>
      <p:pic>
        <p:nvPicPr>
          <p:cNvPr id="1026" name="Picture 2" descr="http://t1.gstatic.com/images?q=tbn:HzBtCipplDvNaM:http://news-libraries.mit.edu/blog/wp-content/uploads/2008/01/money.jpg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34"/>
            <a:ext cx="1142999" cy="1143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ew0HiGwpCMcZaM:http://www.blog.taradedu.com/Images/employe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000372"/>
            <a:ext cx="1257300" cy="85725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357422" y="421481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</a:rPr>
              <a:t>Low Waste</a:t>
            </a:r>
            <a:endParaRPr lang="th-TH" sz="2000" b="1" dirty="0">
              <a:solidFill>
                <a:srgbClr val="00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4214818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</a:rPr>
              <a:t>High Attainment</a:t>
            </a:r>
            <a:endParaRPr lang="th-TH" sz="2000" b="1" dirty="0">
              <a:solidFill>
                <a:srgbClr val="00FF00"/>
              </a:solidFill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3000364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ลง 12"/>
          <p:cNvSpPr/>
          <p:nvPr/>
        </p:nvSpPr>
        <p:spPr>
          <a:xfrm>
            <a:off x="5786446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32" name="Picture 8" descr="http://t2.gstatic.com/images?q=tbn:dj9GXQImmd2qmM:http://www.coffex.com.au/images/Factor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000504"/>
            <a:ext cx="1200150" cy="1009650"/>
          </a:xfrm>
          <a:prstGeom prst="rect">
            <a:avLst/>
          </a:prstGeom>
          <a:noFill/>
        </p:spPr>
      </p:pic>
      <p:pic>
        <p:nvPicPr>
          <p:cNvPr id="1034" name="Picture 10" descr="http://t3.gstatic.com/images?q=tbn:LmkHxAirU-hz7M:http://abmagic.com/Goals/files/page19_1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t="48611"/>
          <a:stretch>
            <a:fillRect/>
          </a:stretch>
        </p:blipFill>
        <p:spPr bwMode="auto">
          <a:xfrm>
            <a:off x="7288568" y="2285992"/>
            <a:ext cx="1355398" cy="642942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p5uSOYnVJxuabM:http://limitlessunits.com/images/GoalAchievement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206" y="3071810"/>
            <a:ext cx="1566442" cy="96679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000232" y="2214554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Efficiency</a:t>
            </a:r>
            <a:r>
              <a:rPr lang="en-US" sz="2000" b="1" dirty="0" smtClean="0"/>
              <a:t> (Means)</a:t>
            </a:r>
            <a:endParaRPr lang="th-TH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2221048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66"/>
                </a:solidFill>
              </a:rPr>
              <a:t>Effectiveness </a:t>
            </a:r>
            <a:r>
              <a:rPr lang="en-US" sz="2000" b="1" dirty="0" smtClean="0"/>
              <a:t>(Ends)</a:t>
            </a:r>
            <a:endParaRPr lang="th-TH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Functions</a:t>
            </a:r>
            <a:endParaRPr lang="th-TH" b="1" dirty="0"/>
          </a:p>
        </p:txBody>
      </p:sp>
      <p:grpSp>
        <p:nvGrpSpPr>
          <p:cNvPr id="18" name="กลุ่ม 17"/>
          <p:cNvGrpSpPr/>
          <p:nvPr/>
        </p:nvGrpSpPr>
        <p:grpSpPr>
          <a:xfrm>
            <a:off x="1643042" y="2143116"/>
            <a:ext cx="5929354" cy="4144198"/>
            <a:chOff x="1643042" y="2214554"/>
            <a:chExt cx="5929354" cy="4144198"/>
          </a:xfrm>
        </p:grpSpPr>
        <p:sp>
          <p:nvSpPr>
            <p:cNvPr id="4" name="สี่เหลี่ยมผืนผ้า 3"/>
            <p:cNvSpPr/>
            <p:nvPr/>
          </p:nvSpPr>
          <p:spPr>
            <a:xfrm>
              <a:off x="1643042" y="2214554"/>
              <a:ext cx="5857916" cy="41434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" name="ตัวเชื่อมต่อตรง 5"/>
            <p:cNvCxnSpPr>
              <a:stCxn id="4" idx="0"/>
              <a:endCxn id="4" idx="2"/>
            </p:cNvCxnSpPr>
            <p:nvPr/>
          </p:nvCxnSpPr>
          <p:spPr>
            <a:xfrm rot="16200000" flipH="1">
              <a:off x="2500298" y="4286256"/>
              <a:ext cx="414340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/>
            <p:cNvCxnSpPr>
              <a:stCxn id="4" idx="1"/>
              <a:endCxn id="4" idx="3"/>
            </p:cNvCxnSpPr>
            <p:nvPr/>
          </p:nvCxnSpPr>
          <p:spPr>
            <a:xfrm rot="10800000" flipH="1">
              <a:off x="1643042" y="4286256"/>
              <a:ext cx="585791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85918" y="2571744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CFF"/>
                  </a:solidFill>
                </a:rPr>
                <a:t>PLANNING</a:t>
              </a:r>
              <a:endParaRPr lang="th-TH" b="1" dirty="0">
                <a:solidFill>
                  <a:srgbClr val="FFCC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9190" y="2548590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9900"/>
                  </a:solidFill>
                </a:rPr>
                <a:t>ORGANIZING</a:t>
              </a:r>
              <a:endParaRPr lang="th-TH" b="1" dirty="0">
                <a:solidFill>
                  <a:srgbClr val="0099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85918" y="5406110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LEADING</a:t>
              </a:r>
              <a:endParaRPr lang="th-TH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86314" y="5429264"/>
              <a:ext cx="27860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CONTROLLING</a:t>
              </a:r>
              <a:endParaRPr lang="th-TH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แผนผังลําดับงาน: การตัดสินใจ 15"/>
            <p:cNvSpPr/>
            <p:nvPr/>
          </p:nvSpPr>
          <p:spPr>
            <a:xfrm>
              <a:off x="3357554" y="3429000"/>
              <a:ext cx="2357454" cy="1643074"/>
            </a:xfrm>
            <a:prstGeom prst="flowChartDecision">
              <a:avLst/>
            </a:prstGeom>
            <a:gradFill flip="none" rotWithShape="1">
              <a:gsLst>
                <a:gs pos="0">
                  <a:schemeClr val="bg2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lumOff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0430" y="3977350"/>
              <a:ext cx="2071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MANAGER</a:t>
              </a:r>
              <a:endParaRPr lang="th-TH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1. PLANNING</a:t>
            </a:r>
            <a:endParaRPr lang="th-TH" b="1" dirty="0">
              <a:solidFill>
                <a:srgbClr val="FF0066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goals</a:t>
            </a:r>
            <a:endParaRPr lang="en-US" dirty="0" smtClean="0"/>
          </a:p>
          <a:p>
            <a:r>
              <a:rPr lang="en-US" dirty="0" smtClean="0"/>
              <a:t>Establish strategies for achieving those goals</a:t>
            </a:r>
            <a:endParaRPr lang="en-US" dirty="0" smtClean="0"/>
          </a:p>
          <a:p>
            <a:r>
              <a:rPr lang="en-US" dirty="0" smtClean="0"/>
              <a:t>Develop plans to integrate and coordinate activities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	</a:t>
            </a:r>
            <a:r>
              <a:rPr lang="en-US" b="1" dirty="0" smtClean="0">
                <a:solidFill>
                  <a:srgbClr val="FF6699"/>
                </a:solidFill>
              </a:rPr>
              <a:t>Setting goals and plans </a:t>
            </a:r>
            <a:r>
              <a:rPr lang="en-US" dirty="0" smtClean="0">
                <a:solidFill>
                  <a:srgbClr val="FF6699"/>
                </a:solidFill>
              </a:rPr>
              <a:t>(how to achieve them)</a:t>
            </a:r>
            <a:endParaRPr lang="en-US" dirty="0" smtClean="0">
              <a:solidFill>
                <a:srgbClr val="FF6699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00"/>
                </a:solidFill>
              </a:rPr>
              <a:t>2. ORGANIZING</a:t>
            </a:r>
            <a:endParaRPr lang="th-TH" b="1" dirty="0">
              <a:solidFill>
                <a:srgbClr val="0099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</a:t>
            </a:r>
            <a:endParaRPr lang="en-US" dirty="0" smtClean="0"/>
          </a:p>
          <a:p>
            <a:pPr lvl="1"/>
            <a:r>
              <a:rPr lang="en-US" dirty="0" smtClean="0"/>
              <a:t>What tasks are to be done ?</a:t>
            </a:r>
            <a:endParaRPr lang="en-US" dirty="0" smtClean="0"/>
          </a:p>
          <a:p>
            <a:pPr lvl="1"/>
            <a:r>
              <a:rPr lang="en-US" dirty="0" smtClean="0"/>
              <a:t>Who is to do them ?</a:t>
            </a:r>
            <a:endParaRPr lang="en-US" dirty="0" smtClean="0"/>
          </a:p>
          <a:p>
            <a:pPr lvl="1"/>
            <a:r>
              <a:rPr lang="en-US" dirty="0" smtClean="0"/>
              <a:t>How tasks are to be grouped ?</a:t>
            </a:r>
            <a:endParaRPr lang="en-US" dirty="0" smtClean="0"/>
          </a:p>
          <a:p>
            <a:pPr lvl="1"/>
            <a:r>
              <a:rPr lang="en-US" dirty="0" smtClean="0"/>
              <a:t>Who reports to whom ?</a:t>
            </a:r>
            <a:endParaRPr lang="en-US" dirty="0" smtClean="0"/>
          </a:p>
          <a:p>
            <a:pPr lvl="1"/>
            <a:r>
              <a:rPr lang="en-US" dirty="0" smtClean="0"/>
              <a:t>Where decisions are to be made ?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800" b="1" dirty="0" smtClean="0">
                <a:solidFill>
                  <a:srgbClr val="00FF00"/>
                </a:solidFill>
              </a:rPr>
              <a:t>Arrange tasks and other resources to accomplish organization’s goals</a:t>
            </a:r>
            <a:endParaRPr lang="en-US" sz="2800" b="1" dirty="0" smtClean="0">
              <a:solidFill>
                <a:srgbClr val="00FF00"/>
              </a:solidFill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3. LEADING</a:t>
            </a:r>
            <a:endParaRPr lang="th-TH" b="1" dirty="0">
              <a:solidFill>
                <a:srgbClr val="0000FF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Motivate subordinates(lower positions)</a:t>
            </a:r>
            <a:endParaRPr lang="en-US" dirty="0" smtClean="0"/>
          </a:p>
          <a:p>
            <a:r>
              <a:rPr lang="en-US" dirty="0" smtClean="0"/>
              <a:t>Help resolve group conflicts</a:t>
            </a:r>
            <a:endParaRPr lang="en-US" dirty="0" smtClean="0"/>
          </a:p>
          <a:p>
            <a:r>
              <a:rPr lang="en-US" dirty="0" smtClean="0"/>
              <a:t>Influence individuals or teams as they work</a:t>
            </a:r>
            <a:endParaRPr lang="en-US" dirty="0" smtClean="0"/>
          </a:p>
          <a:p>
            <a:r>
              <a:rPr lang="en-US" dirty="0" smtClean="0"/>
              <a:t>Select the most effective communication channel</a:t>
            </a:r>
            <a:endParaRPr lang="en-US" dirty="0" smtClean="0"/>
          </a:p>
          <a:p>
            <a:r>
              <a:rPr lang="en-US" dirty="0" smtClean="0"/>
              <a:t>Deal with employee behavior issues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b="1" dirty="0" smtClean="0">
                <a:solidFill>
                  <a:srgbClr val="00B0F0"/>
                </a:solidFill>
              </a:rPr>
              <a:t>Hire, train, motivate</a:t>
            </a:r>
            <a:r>
              <a:rPr lang="en-US" sz="3200" dirty="0" smtClean="0">
                <a:solidFill>
                  <a:srgbClr val="00B0F0"/>
                </a:solidFill>
              </a:rPr>
              <a:t>(lead)</a:t>
            </a:r>
            <a:r>
              <a:rPr lang="en-US" sz="3200" b="1" dirty="0" smtClean="0">
                <a:solidFill>
                  <a:srgbClr val="00B0F0"/>
                </a:solidFill>
              </a:rPr>
              <a:t> people</a:t>
            </a:r>
            <a:endParaRPr lang="th-TH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4. CONTROLLING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Monitor activities’ performance</a:t>
            </a:r>
            <a:endParaRPr lang="en-US" dirty="0" smtClean="0"/>
          </a:p>
          <a:p>
            <a:r>
              <a:rPr lang="en-US" dirty="0" smtClean="0"/>
              <a:t>Compare actual performance with the set goals</a:t>
            </a:r>
            <a:endParaRPr lang="en-US" dirty="0" smtClean="0"/>
          </a:p>
          <a:p>
            <a:r>
              <a:rPr lang="en-US" dirty="0" smtClean="0"/>
              <a:t>Evaluate activities’ performance whether things are going as planed</a:t>
            </a:r>
            <a:endParaRPr lang="en-US" dirty="0" smtClean="0"/>
          </a:p>
          <a:p>
            <a:r>
              <a:rPr lang="en-US" dirty="0" smtClean="0"/>
              <a:t>Correct any disturbance to get work back on track and achieve the set goals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	Ensure all activities are accomplished as planned</a:t>
            </a:r>
            <a:endParaRPr lang="th-TH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In-class Assignment 1 </a:t>
            </a:r>
            <a:br>
              <a:rPr lang="en-US" b="1" dirty="0" smtClean="0"/>
            </a:br>
            <a:r>
              <a:rPr lang="en-US" dirty="0" smtClean="0"/>
              <a:t>(Group work)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rewards and challenges of being a manager.</a:t>
            </a:r>
            <a:endParaRPr lang="en-US" dirty="0" smtClean="0"/>
          </a:p>
          <a:p>
            <a:endParaRPr lang="th-TH" dirty="0" smtClean="0"/>
          </a:p>
          <a:p>
            <a:r>
              <a:rPr lang="en-US" dirty="0" smtClean="0"/>
              <a:t>Discuss why it’s important to study management.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Homework</a:t>
            </a:r>
            <a:r>
              <a:rPr lang="en-US" b="1" dirty="0" smtClean="0"/>
              <a:t>: “Master Manager”</a:t>
            </a:r>
            <a:br>
              <a:rPr lang="en-US" dirty="0" smtClean="0"/>
            </a:br>
            <a:r>
              <a:rPr lang="en-US" dirty="0" smtClean="0"/>
              <a:t>(Individual)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current business periodicals </a:t>
            </a:r>
            <a:r>
              <a:rPr lang="en-US" i="1" dirty="0" smtClean="0">
                <a:solidFill>
                  <a:srgbClr val="00B0F0"/>
                </a:solidFill>
              </a:rPr>
              <a:t>(Wall Street Journal, Financial Times, Fortune, The Economist, Forbes, etc.)</a:t>
            </a:r>
            <a:r>
              <a:rPr lang="en-US" dirty="0" smtClean="0"/>
              <a:t>, find 1 example of manager you would describe as master managers.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a paper describing the individual as manager and why you feel he/she deserve this title.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C000"/>
                </a:solidFill>
              </a:rPr>
              <a:t>Due</a:t>
            </a:r>
            <a:r>
              <a:rPr lang="en-US" b="1" dirty="0" smtClean="0">
                <a:solidFill>
                  <a:srgbClr val="FFC000"/>
                </a:solidFill>
              </a:rPr>
              <a:t>: next class</a:t>
            </a:r>
            <a:endParaRPr lang="th-TH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your group members currently are in the </a:t>
            </a:r>
            <a:r>
              <a:rPr lang="en-US" b="1" dirty="0" smtClean="0"/>
              <a:t>KKUIC Student Union </a:t>
            </a:r>
            <a:r>
              <a:rPr lang="en-US" dirty="0" smtClean="0"/>
              <a:t>and your 1-year term is almost finish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the planning stage of KKUIC-SU re-election (setting goals and how to achieve them)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Areas of Business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FF00"/>
                </a:solidFill>
              </a:rPr>
              <a:t>R&amp;D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Marketing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Finance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Production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HR</a:t>
            </a:r>
            <a:endParaRPr lang="th-TH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 of KKUIC SU from previous year</a:t>
            </a:r>
            <a:endParaRPr lang="en-US" dirty="0" smtClean="0"/>
          </a:p>
          <a:p>
            <a:pPr lvl="1"/>
            <a:r>
              <a:rPr lang="en-US" dirty="0" smtClean="0"/>
              <a:t>Debate between 2 parties</a:t>
            </a:r>
            <a:endParaRPr lang="en-US" dirty="0" smtClean="0"/>
          </a:p>
          <a:p>
            <a:pPr lvl="1"/>
            <a:r>
              <a:rPr lang="en-US" dirty="0" smtClean="0"/>
              <a:t>Answer questions from audiences (students &amp; lecturers)</a:t>
            </a:r>
            <a:endParaRPr lang="en-US" dirty="0" smtClean="0"/>
          </a:p>
          <a:p>
            <a:pPr lvl="1"/>
            <a:r>
              <a:rPr lang="en-US" dirty="0" smtClean="0"/>
              <a:t>Vote right after the debate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of 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66CC"/>
                </a:solidFill>
              </a:rPr>
              <a:t>Functional Managers </a:t>
            </a:r>
            <a:r>
              <a:rPr lang="en-US" sz="3600" dirty="0" smtClean="0"/>
              <a:t>V.S. </a:t>
            </a:r>
            <a:r>
              <a:rPr lang="en-US" sz="3600" b="1" dirty="0" smtClean="0">
                <a:solidFill>
                  <a:srgbClr val="FF66CC"/>
                </a:solidFill>
              </a:rPr>
              <a:t>General Managers</a:t>
            </a:r>
            <a:endParaRPr lang="en-US" sz="3600" b="1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of 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66CC"/>
                </a:solidFill>
              </a:rPr>
              <a:t>Functional Manager </a:t>
            </a:r>
            <a:r>
              <a:rPr lang="en-US" sz="3600" dirty="0" smtClean="0"/>
              <a:t>is responsible for just 1 organizational activity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b="1" dirty="0" smtClean="0">
                <a:solidFill>
                  <a:srgbClr val="FF66CC"/>
                </a:solidFill>
              </a:rPr>
              <a:t>General Manager</a:t>
            </a:r>
            <a:r>
              <a:rPr lang="en-US" sz="3600" dirty="0" smtClean="0">
                <a:solidFill>
                  <a:srgbClr val="FF66CC"/>
                </a:solidFill>
              </a:rPr>
              <a:t> </a:t>
            </a:r>
            <a:r>
              <a:rPr lang="en-US" sz="3600" dirty="0" smtClean="0"/>
              <a:t>is responsible for several organizational activities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 for 3 Types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8485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For-Profit Organizations: </a:t>
            </a:r>
            <a:r>
              <a:rPr lang="en-US" dirty="0" smtClean="0"/>
              <a:t>For making money, or profits, by offering products or services</a:t>
            </a:r>
            <a:endParaRPr lang="en-US" dirty="0" smtClean="0"/>
          </a:p>
          <a:p>
            <a:pPr marL="578485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Nonprofit Organizations: </a:t>
            </a:r>
            <a:r>
              <a:rPr lang="en-US" dirty="0" smtClean="0"/>
              <a:t>For offering services in either public sector or private sector such as hospitals, colleges, social-welfare agencies</a:t>
            </a:r>
            <a:endParaRPr lang="en-US" dirty="0" smtClean="0"/>
          </a:p>
          <a:p>
            <a:pPr marL="578485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Mutual-Benefit Organizations: </a:t>
            </a:r>
            <a:r>
              <a:rPr lang="en-US" dirty="0" smtClean="0"/>
              <a:t>For aiding members such as farm cooperatives, labor unions, trade associations, and clubs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managers manage differently for different types of organizations?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for different types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SAME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4 management functions</a:t>
            </a:r>
            <a:r>
              <a:rPr lang="en-US" dirty="0" smtClean="0"/>
              <a:t>—planning, organizing, leading, and controlling– are needed for all types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DIFFERENCE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Measurement of success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u="sng" dirty="0" smtClean="0"/>
              <a:t>For-profit</a:t>
            </a:r>
            <a:r>
              <a:rPr lang="en-US" b="1" dirty="0" smtClean="0"/>
              <a:t>: </a:t>
            </a:r>
            <a:r>
              <a:rPr lang="en-US" dirty="0" smtClean="0"/>
              <a:t>how much profit (or loss) it generate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u="sng" dirty="0" smtClean="0"/>
              <a:t>Nonprofit &amp; Mutual-benefit</a:t>
            </a:r>
            <a:r>
              <a:rPr lang="en-US" b="1" dirty="0" smtClean="0"/>
              <a:t>: </a:t>
            </a:r>
            <a:r>
              <a:rPr lang="en-US" dirty="0" smtClean="0"/>
              <a:t>effectiveness of services delivered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Roles</a:t>
            </a:r>
            <a:endParaRPr lang="th-TH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Specific actions or behaviors expected of a manager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3 types of managerial roles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Interpersonal</a:t>
            </a:r>
            <a:endParaRPr lang="en-US" dirty="0" smtClean="0"/>
          </a:p>
          <a:p>
            <a:pPr lvl="1"/>
            <a:r>
              <a:rPr lang="en-US" dirty="0" smtClean="0"/>
              <a:t>Informational</a:t>
            </a:r>
            <a:endParaRPr lang="en-US" dirty="0" smtClean="0"/>
          </a:p>
          <a:p>
            <a:pPr lvl="1"/>
            <a:r>
              <a:rPr lang="en-US" dirty="0" smtClean="0"/>
              <a:t>decisional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Mintzberg’s</a:t>
            </a:r>
            <a:r>
              <a:rPr lang="en-US" b="1" dirty="0" smtClean="0"/>
              <a:t> Managerial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Interpersonal Roles: </a:t>
            </a:r>
            <a:r>
              <a:rPr lang="en-US" dirty="0" smtClean="0"/>
              <a:t>involve people </a:t>
            </a:r>
            <a:r>
              <a:rPr lang="en-US" dirty="0" smtClean="0">
                <a:solidFill>
                  <a:srgbClr val="66FF33"/>
                </a:solidFill>
              </a:rPr>
              <a:t>(subordinates and person outside the organization) </a:t>
            </a:r>
            <a:r>
              <a:rPr lang="en-US" dirty="0" smtClean="0"/>
              <a:t>and other duties that are ceremonial and symbolic in nature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Informational Roles: </a:t>
            </a:r>
            <a:r>
              <a:rPr lang="en-US" dirty="0" smtClean="0"/>
              <a:t>involve collecting, receiving, and disseminating information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Decisional Roles: </a:t>
            </a:r>
            <a:r>
              <a:rPr lang="en-US" dirty="0" smtClean="0"/>
              <a:t>entail making decisions or choices</a:t>
            </a:r>
            <a:endParaRPr lang="th-TH" dirty="0"/>
          </a:p>
        </p:txBody>
      </p:sp>
      <p:pic>
        <p:nvPicPr>
          <p:cNvPr id="36866" name="Picture 2" descr="http://t0.gstatic.com/images?q=tbn:vmMslWeCALz0yM:http://www.trainingontarget.com/images/interpersonal_skills_large.jpg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3143248"/>
            <a:ext cx="1123950" cy="847725"/>
          </a:xfrm>
          <a:prstGeom prst="rect">
            <a:avLst/>
          </a:prstGeom>
          <a:noFill/>
        </p:spPr>
      </p:pic>
      <p:pic>
        <p:nvPicPr>
          <p:cNvPr id="36868" name="Picture 4" descr="http://t0.gstatic.com/images?q=tbn:MnAcCRt9RKNwpM:http://www.wordinfo.info/words/images/Scribe-books-computer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4214818"/>
            <a:ext cx="895887" cy="1038225"/>
          </a:xfrm>
          <a:prstGeom prst="rect">
            <a:avLst/>
          </a:prstGeom>
          <a:noFill/>
        </p:spPr>
      </p:pic>
      <p:pic>
        <p:nvPicPr>
          <p:cNvPr id="36870" name="Picture 6" descr="http://t0.gstatic.com/images?q=tbn:qO_4QQg9fvInYM:http://blogs.trb.com/features/family/parenting/blog/decision-making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6013148"/>
            <a:ext cx="852486" cy="84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Mintzberg</a:t>
            </a:r>
            <a:r>
              <a:rPr lang="en-US" b="1" dirty="0" smtClean="0"/>
              <a:t> groups managerial activities and roles as involving:</a:t>
            </a:r>
            <a:endParaRPr lang="th-TH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142976" y="1785927"/>
          <a:ext cx="7143800" cy="4857782"/>
        </p:xfrm>
        <a:graphic>
          <a:graphicData uri="http://schemas.openxmlformats.org/drawingml/2006/table">
            <a:tbl>
              <a:tblPr/>
              <a:tblGrid>
                <a:gridCol w="3143272"/>
                <a:gridCol w="4000528"/>
              </a:tblGrid>
              <a:tr h="395718">
                <a:tc>
                  <a:txBody>
                    <a:bodyPr/>
                    <a:lstStyle/>
                    <a:p>
                      <a:r>
                        <a:rPr lang="en-US" b="1" dirty="0"/>
                        <a:t>Managerial activities</a:t>
                      </a:r>
                      <a:r>
                        <a:rPr lang="en-US" dirty="0"/>
                        <a:t> </a:t>
                      </a:r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Associated roles</a:t>
                      </a:r>
                      <a:endParaRPr lang="en-US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2033173"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interpersonal </a:t>
                      </a:r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roles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:</a:t>
                      </a:r>
                      <a:r>
                        <a:rPr lang="en-US" u="sng" dirty="0" smtClean="0"/>
                        <a:t> </a:t>
                      </a:r>
                      <a:r>
                        <a:rPr lang="en-US" dirty="0"/>
                        <a:t>arising from formal authority and status and supporting the information and decision activities. </a:t>
                      </a:r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figurehead </a:t>
                      </a:r>
                      <a:endParaRPr 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liaison </a:t>
                      </a:r>
                      <a:endParaRPr 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leader</a:t>
                      </a:r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105070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Informational roles</a:t>
                      </a:r>
                      <a:r>
                        <a:rPr lang="en-US" u="sng" dirty="0" smtClean="0"/>
                        <a:t> </a:t>
                      </a:r>
                      <a:endParaRPr lang="en-US" u="sng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monitor </a:t>
                      </a:r>
                      <a:endParaRPr 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disseminator </a:t>
                      </a:r>
                      <a:endParaRPr 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spokesman </a:t>
                      </a:r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1378191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decisional 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roles:</a:t>
                      </a:r>
                      <a:r>
                        <a:rPr lang="en-US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dirty="0"/>
                        <a:t>making significant decisions </a:t>
                      </a:r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improver/changer </a:t>
                      </a:r>
                      <a:r>
                        <a:rPr lang="en-US" dirty="0" smtClean="0"/>
                        <a:t> (entrepreneur)</a:t>
                      </a:r>
                      <a:endParaRPr 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disturbance handler </a:t>
                      </a:r>
                      <a:endParaRPr 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resource allocator </a:t>
                      </a:r>
                      <a:endParaRPr 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negotiator </a:t>
                      </a:r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142976" y="2214554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5400000">
            <a:off x="1856562" y="4214818"/>
            <a:ext cx="4857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1142976" y="4213230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1142976" y="5286388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5429288" y="665246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http://www.bola.biz/mintzberg/mintzberg2.html</a:t>
            </a:r>
            <a:endParaRPr lang="th-T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R&amp;D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66FF33"/>
                </a:solidFill>
              </a:rPr>
              <a:t>Research &amp; Development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/>
              <a:t>New product design and development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6" name="Picture 2" descr="C:\Documents and Settings\UserXP\Desktop\scientist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786190"/>
            <a:ext cx="1785950" cy="2223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Interpersonal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FF"/>
                </a:solidFill>
              </a:rPr>
              <a:t>Figurehead: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perform ceremonial duties like greeting company visitors, speaking at the opening of a new facility, or representing the company at a community luncheon to support local charities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Interpersonal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FF"/>
                </a:solidFill>
              </a:rPr>
              <a:t>Leader: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motivate and encourage workers to accomplish organizational objectives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9933FF"/>
                </a:solidFill>
              </a:rPr>
              <a:t>Liaison: </a:t>
            </a:r>
            <a:r>
              <a:rPr lang="en-US" dirty="0" smtClean="0"/>
              <a:t>deal with people outside their units to develop alliances that will help in org. goal achievement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Informational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Monitor: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scan environment for information, actively contact others for information, continually update news/ stories related to their business (inside and outside org.)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Disseminator:</a:t>
            </a:r>
            <a:r>
              <a:rPr lang="en-US" b="1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share the information they have collected with their subordinates and others in the company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Informational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Spokeperson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share information with people outside their departments and companies</a:t>
            </a:r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Decisional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CC"/>
                </a:solidFill>
              </a:rPr>
              <a:t>Entrepreneur: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adapt themselves, their subordinates, and their units to change/ innovation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CC"/>
                </a:solidFill>
              </a:rPr>
              <a:t>Disturbance Handler: </a:t>
            </a:r>
            <a:r>
              <a:rPr lang="en-US" dirty="0" smtClean="0"/>
              <a:t>respond to pressures and problems demand immediate attention and action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Decisional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CC"/>
                </a:solidFill>
              </a:rPr>
              <a:t>Resource Allocator: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set priorities and decide about use of resources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CC"/>
                </a:solidFill>
              </a:rPr>
              <a:t>Negotiator: </a:t>
            </a:r>
            <a:r>
              <a:rPr lang="en-US" dirty="0" smtClean="0"/>
              <a:t>continual negotiate schedules, projects, goals, outcomes, resources, and employee raises in order to accomplish the goals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Skills = ?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Skills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Technical Skills: </a:t>
            </a:r>
            <a:r>
              <a:rPr lang="en-US" dirty="0" smtClean="0"/>
              <a:t>job-specific knowledge and techniques needed to proficiently perform work tasks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99"/>
                </a:solidFill>
              </a:rPr>
              <a:t>Human Skills: </a:t>
            </a:r>
            <a:r>
              <a:rPr lang="en-US" dirty="0" smtClean="0"/>
              <a:t>ability to work well with other people both individually and in group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Conceptual Skills:</a:t>
            </a:r>
            <a:r>
              <a:rPr lang="en-US" dirty="0" smtClean="0"/>
              <a:t> ability to see the organization as a whole, understand the relationships among various subunits, visualize how the organization fits into its external environment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Skills Needed at Different Managerial Levels</a:t>
            </a:r>
            <a:endParaRPr lang="th-TH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5457" y="2855908"/>
            <a:ext cx="7307799" cy="2359042"/>
            <a:chOff x="765457" y="2855908"/>
            <a:chExt cx="7307799" cy="2359042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3429786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5072860" y="2855908"/>
              <a:ext cx="1357322" cy="235745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6715934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FF00">
                    <a:tint val="66000"/>
                    <a:satMod val="160000"/>
                  </a:srgbClr>
                </a:gs>
                <a:gs pos="50000">
                  <a:srgbClr val="00FF00">
                    <a:tint val="44500"/>
                    <a:satMod val="160000"/>
                  </a:srgbClr>
                </a:gs>
                <a:gs pos="100000">
                  <a:srgbClr val="00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6715934" y="3498850"/>
              <a:ext cx="1357322" cy="114300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6715934" y="4070354"/>
              <a:ext cx="1357322" cy="1143008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3429786" y="3498850"/>
              <a:ext cx="1357322" cy="121444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3429786" y="2855908"/>
              <a:ext cx="1357322" cy="121444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b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2860" y="3771331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Human Skills</a:t>
              </a:r>
              <a:endParaRPr lang="th-TH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9786" y="2855908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Conceptual Skills</a:t>
              </a:r>
              <a:endParaRPr lang="th-TH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15934" y="4628587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Technical Skills</a:t>
              </a:r>
              <a:endParaRPr lang="th-TH" sz="1600" b="1" dirty="0"/>
            </a:p>
          </p:txBody>
        </p:sp>
        <p:cxnSp>
          <p:nvCxnSpPr>
            <p:cNvPr id="21" name="ตัวเชื่อมต่อตรง 20"/>
            <p:cNvCxnSpPr/>
            <p:nvPr/>
          </p:nvCxnSpPr>
          <p:spPr>
            <a:xfrm rot="5400000">
              <a:off x="2036745" y="4034635"/>
              <a:ext cx="235745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/>
            <p:cNvCxnSpPr/>
            <p:nvPr/>
          </p:nvCxnSpPr>
          <p:spPr>
            <a:xfrm>
              <a:off x="3215472" y="5213362"/>
              <a:ext cx="48577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65457" y="2857496"/>
              <a:ext cx="16001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Top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5457" y="3876264"/>
              <a:ext cx="19335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Middle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5457" y="4876396"/>
              <a:ext cx="22349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Low-Level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00232" y="592933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*Dark color = necessary to have </a:t>
            </a:r>
            <a:endParaRPr lang="th-TH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Organization?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deliberate arrangement of people to accomplish some specific purpose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7" name="กลุ่ม 6"/>
          <p:cNvGrpSpPr/>
          <p:nvPr/>
        </p:nvGrpSpPr>
        <p:grpSpPr>
          <a:xfrm>
            <a:off x="2143108" y="3786190"/>
            <a:ext cx="4357718" cy="1928826"/>
            <a:chOff x="2143108" y="3571876"/>
            <a:chExt cx="4357718" cy="1928826"/>
          </a:xfrm>
        </p:grpSpPr>
        <p:sp>
          <p:nvSpPr>
            <p:cNvPr id="4" name="วงรี 3"/>
            <p:cNvSpPr/>
            <p:nvPr/>
          </p:nvSpPr>
          <p:spPr>
            <a:xfrm>
              <a:off x="2143108" y="3571876"/>
              <a:ext cx="2357454" cy="1143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0033CC"/>
                  </a:solidFill>
                </a:rPr>
                <a:t>Distinct Purpose</a:t>
              </a:r>
              <a:endParaRPr lang="th-TH" sz="2000" b="1" dirty="0">
                <a:solidFill>
                  <a:srgbClr val="0033CC"/>
                </a:solidFill>
              </a:endParaRPr>
            </a:p>
          </p:txBody>
        </p:sp>
        <p:sp>
          <p:nvSpPr>
            <p:cNvPr id="5" name="วงรี 4"/>
            <p:cNvSpPr/>
            <p:nvPr/>
          </p:nvSpPr>
          <p:spPr>
            <a:xfrm>
              <a:off x="4143372" y="3571876"/>
              <a:ext cx="2357454" cy="1143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66FF33"/>
                  </a:solidFill>
                </a:rPr>
                <a:t>Deliberate Structure</a:t>
              </a:r>
              <a:endParaRPr lang="th-TH" sz="2000" b="1" dirty="0">
                <a:solidFill>
                  <a:srgbClr val="66FF33"/>
                </a:solidFill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143240" y="4357694"/>
              <a:ext cx="2357454" cy="1143008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People</a:t>
              </a:r>
              <a:endParaRPr lang="th-TH" sz="20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Marketing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/>
              <a:t>Planning and executing the </a:t>
            </a:r>
            <a:r>
              <a:rPr lang="en-US" dirty="0" smtClean="0">
                <a:solidFill>
                  <a:srgbClr val="66FF33"/>
                </a:solidFill>
              </a:rPr>
              <a:t>conception, pricing, promotion, and distribution of ideas, goods, and services</a:t>
            </a:r>
            <a:r>
              <a:rPr lang="en-US" dirty="0" smtClean="0"/>
              <a:t> to create exchanges that satisfy individual and organizational objectives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49155" name="Picture 3" descr="C:\Documents and Settings\UserXP\Desktop\4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438661"/>
            <a:ext cx="2133611" cy="213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Study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Study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The universality of management</a:t>
            </a:r>
            <a:endParaRPr lang="en-U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reality that management is needed in all types, sizes, level, areas of organizations.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The reality of work</a:t>
            </a:r>
            <a:endParaRPr lang="en-U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You will either manage or be managed in your future career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/>
          <a:lstStyle/>
          <a:p>
            <a:r>
              <a:rPr lang="en-US" b="1" dirty="0" smtClean="0"/>
              <a:t>Why Study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Rewards and challenges of being a manager</a:t>
            </a:r>
            <a:endParaRPr lang="en-US" b="1" dirty="0" smtClean="0"/>
          </a:p>
          <a:p>
            <a:pPr>
              <a:buNone/>
            </a:pPr>
            <a:endParaRPr lang="th-TH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2554560"/>
          <a:ext cx="867645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228"/>
                <a:gridCol w="4338228"/>
              </a:tblGrid>
              <a:tr h="179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Rewards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Challenges</a:t>
                      </a:r>
                      <a:endParaRPr lang="th-TH" dirty="0"/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Create work environment where org. members can work to the best of</a:t>
                      </a:r>
                      <a:r>
                        <a:rPr lang="en-US" baseline="0" dirty="0" smtClean="0">
                          <a:latin typeface="Agency FB" panose="020B0503020202020204" pitchFamily="34" charset="0"/>
                        </a:rPr>
                        <a:t> their ability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Do hard work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Have opportunity to think creatively &amp; use imagination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May have duties that are more clerical than managerial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Help others find meaning &amp; fulfillment in work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Have to deal with a variety of personalities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Support,</a:t>
                      </a:r>
                      <a:r>
                        <a:rPr lang="en-US" baseline="0" dirty="0" smtClean="0">
                          <a:latin typeface="Agency FB" panose="020B0503020202020204" pitchFamily="34" charset="0"/>
                        </a:rPr>
                        <a:t> coach, and nurture others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Often have to</a:t>
                      </a:r>
                      <a:r>
                        <a:rPr lang="en-US" baseline="0" dirty="0" smtClean="0">
                          <a:latin typeface="Agency FB" panose="020B0503020202020204" pitchFamily="34" charset="0"/>
                        </a:rPr>
                        <a:t> deal with limited resources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Work with variety of people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Motivate</a:t>
                      </a:r>
                      <a:r>
                        <a:rPr lang="en-US" baseline="0" dirty="0" smtClean="0">
                          <a:latin typeface="Agency FB" panose="020B0503020202020204" pitchFamily="34" charset="0"/>
                        </a:rPr>
                        <a:t> workers in chaotic and uncertain situations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Receive recognition &amp; status in org. and community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Blend</a:t>
                      </a:r>
                      <a:r>
                        <a:rPr lang="en-US" baseline="0" dirty="0" smtClean="0">
                          <a:latin typeface="Agency FB" panose="020B0503020202020204" pitchFamily="34" charset="0"/>
                        </a:rPr>
                        <a:t> knowledge, skills, ambitions, and experiences of a diverse workgroup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Play a role in influencing org. outcomes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Success</a:t>
                      </a:r>
                      <a:r>
                        <a:rPr lang="en-US" baseline="0" dirty="0" smtClean="0">
                          <a:latin typeface="Agency FB" panose="020B0503020202020204" pitchFamily="34" charset="0"/>
                        </a:rPr>
                        <a:t> depends on others’ work performance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anose="020B0503020202020204" pitchFamily="34" charset="0"/>
                        </a:rPr>
                        <a:t>Receive appropriate compensation</a:t>
                      </a:r>
                      <a:r>
                        <a:rPr lang="en-US" baseline="0" dirty="0" smtClean="0">
                          <a:latin typeface="Agency FB" panose="020B0503020202020204" pitchFamily="34" charset="0"/>
                        </a:rPr>
                        <a:t> in form of salaries, bonuses, and stock options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Website for downloading PPT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hlinkClick r:id="rId1"/>
              </a:rPr>
              <a:t>http://home.kku.ac.th/ssuwattana/</a:t>
            </a:r>
            <a:endParaRPr lang="en-US" b="1" dirty="0" smtClean="0">
              <a:solidFill>
                <a:srgbClr val="FFC0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In-class assignment: KKUIC-SU Establishment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66CCFF"/>
                </a:solidFill>
              </a:rPr>
              <a:t>Organization:</a:t>
            </a:r>
            <a:r>
              <a:rPr lang="en-US" dirty="0" smtClean="0">
                <a:solidFill>
                  <a:srgbClr val="66CCFF"/>
                </a:solidFill>
              </a:rPr>
              <a:t> </a:t>
            </a:r>
            <a:r>
              <a:rPr lang="en-US" dirty="0" smtClean="0"/>
              <a:t>KKUIC Student Union (KKUIC-SU)</a:t>
            </a:r>
            <a:endParaRPr lang="en-US" dirty="0" smtClean="0"/>
          </a:p>
          <a:p>
            <a:r>
              <a:rPr lang="en-US" b="1" dirty="0" smtClean="0">
                <a:solidFill>
                  <a:srgbClr val="66CCFF"/>
                </a:solidFill>
              </a:rPr>
              <a:t>Managers of KKUIC-SU: </a:t>
            </a:r>
            <a:r>
              <a:rPr lang="en-US" dirty="0" smtClean="0"/>
              <a:t>members in your group (group of 5)</a:t>
            </a:r>
            <a:endParaRPr lang="en-US" dirty="0" smtClean="0"/>
          </a:p>
          <a:p>
            <a:r>
              <a:rPr lang="en-US" u="sng" dirty="0" smtClean="0">
                <a:solidFill>
                  <a:srgbClr val="FFFF00"/>
                </a:solidFill>
              </a:rPr>
              <a:t>Discuss and make conclusion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among your group member by using </a:t>
            </a:r>
            <a:r>
              <a:rPr lang="en-US" dirty="0" smtClean="0">
                <a:solidFill>
                  <a:srgbClr val="FF66CC"/>
                </a:solidFill>
              </a:rPr>
              <a:t>the 4-Management Functions </a:t>
            </a:r>
            <a:r>
              <a:rPr lang="en-US" dirty="0" smtClean="0"/>
              <a:t>(Planning/ Organizing/ Leading/ Controlling)</a:t>
            </a:r>
            <a:endParaRPr lang="en-US" dirty="0" smtClean="0"/>
          </a:p>
          <a:p>
            <a:r>
              <a:rPr lang="en-US" u="sng" dirty="0" smtClean="0">
                <a:solidFill>
                  <a:srgbClr val="FFFF00"/>
                </a:solidFill>
              </a:rPr>
              <a:t>Make a PPT presentation and present in the class</a:t>
            </a:r>
            <a:endParaRPr lang="en-US" u="sng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Finance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/>
              <a:t>Revenue, expenses, budget, financial records and financial statements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50179" name="Picture 3" descr="C:\Documents and Settings\UserXP\Desktop\financ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286256"/>
            <a:ext cx="2134736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Production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Extraction and cultivation </a:t>
            </a:r>
            <a:r>
              <a:rPr lang="en-US" dirty="0" smtClean="0"/>
              <a:t>(products are obtained from nature or grown using natural resources)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Processing</a:t>
            </a:r>
            <a:r>
              <a:rPr lang="en-US" dirty="0" smtClean="0"/>
              <a:t> (changing and improving the form of another product)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Manufacturing</a:t>
            </a:r>
            <a:r>
              <a:rPr lang="en-US" dirty="0" smtClean="0"/>
              <a:t> (combines raw materials and processes goods into                              finished products)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51202" name="Picture 2" descr="C:\Documents and Settings\UserXP\Desktop\productio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531" y="5167328"/>
            <a:ext cx="2312625" cy="1547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HR 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66FF33"/>
                </a:solidFill>
              </a:rPr>
              <a:t> Human Resources</a:t>
            </a:r>
            <a:endParaRPr lang="en-US" b="1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/>
              <a:t>People who work for a business/organization</a:t>
            </a:r>
            <a:endParaRPr lang="en-US" dirty="0" smtClean="0"/>
          </a:p>
          <a:p>
            <a:pPr lvl="1"/>
            <a:r>
              <a:rPr lang="en-US" dirty="0" smtClean="0"/>
              <a:t>Involves in </a:t>
            </a:r>
            <a:r>
              <a:rPr lang="en-US" dirty="0" smtClean="0">
                <a:solidFill>
                  <a:srgbClr val="00FF00"/>
                </a:solidFill>
              </a:rPr>
              <a:t>planning &amp; staffing, performance management, compensation &amp; benefits, and employee relations </a:t>
            </a:r>
            <a:endParaRPr lang="en-US" dirty="0" smtClean="0">
              <a:solidFill>
                <a:srgbClr val="00FF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52226" name="Picture 2" descr="C:\Documents and Settings\UserXP\Desktop\hr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500570"/>
            <a:ext cx="1914667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Manager = 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10957</Words>
  <Application>WPS Presentation</Application>
  <PresentationFormat>On-screen Show (4:3)</PresentationFormat>
  <Paragraphs>458</Paragraphs>
  <Slides>54</Slides>
  <Notes>1</Notes>
  <HiddenSlides>7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69" baseType="lpstr">
      <vt:lpstr>Arial</vt:lpstr>
      <vt:lpstr>SimSun</vt:lpstr>
      <vt:lpstr>Wingdings</vt:lpstr>
      <vt:lpstr>Wingdings 2</vt:lpstr>
      <vt:lpstr>Verdana</vt:lpstr>
      <vt:lpstr>Calibri</vt:lpstr>
      <vt:lpstr>Century Gothic</vt:lpstr>
      <vt:lpstr>DilleniaUPC</vt:lpstr>
      <vt:lpstr>Segoe Print</vt:lpstr>
      <vt:lpstr>Microsoft YaHei</vt:lpstr>
      <vt:lpstr/>
      <vt:lpstr>Arial Unicode MS</vt:lpstr>
      <vt:lpstr>Arial</vt:lpstr>
      <vt:lpstr>Agency FB</vt:lpstr>
      <vt:lpstr>ชีวิตชีวา</vt:lpstr>
      <vt:lpstr>Introduction to Management and Organization</vt:lpstr>
      <vt:lpstr>Homework (Group) </vt:lpstr>
      <vt:lpstr>Functional Areas of Business</vt:lpstr>
      <vt:lpstr>Functional Area of Business</vt:lpstr>
      <vt:lpstr>Functional Area of Business</vt:lpstr>
      <vt:lpstr>Functional Area of Business</vt:lpstr>
      <vt:lpstr>Functional Area of Business</vt:lpstr>
      <vt:lpstr>Functional Area of Business</vt:lpstr>
      <vt:lpstr>Manager = ?</vt:lpstr>
      <vt:lpstr>Who managers are?</vt:lpstr>
      <vt:lpstr>How many level of managers can we classify?</vt:lpstr>
      <vt:lpstr>How to classify managers in organizations?</vt:lpstr>
      <vt:lpstr>I. Lowest Level of Management</vt:lpstr>
      <vt:lpstr>II. Middle Level of Management</vt:lpstr>
      <vt:lpstr>III. Upper Level of Management</vt:lpstr>
      <vt:lpstr>What is Management?</vt:lpstr>
      <vt:lpstr>2 Important Words for Management:  Efficiency and Effectiveness </vt:lpstr>
      <vt:lpstr>Efficiency and Effectiveness</vt:lpstr>
      <vt:lpstr>Or…</vt:lpstr>
      <vt:lpstr>Efficiency and Effectiveness</vt:lpstr>
      <vt:lpstr>Efficiency and Effectiveness in Management</vt:lpstr>
      <vt:lpstr>Management Functions</vt:lpstr>
      <vt:lpstr>1. PLANNING</vt:lpstr>
      <vt:lpstr>2. ORGANIZING</vt:lpstr>
      <vt:lpstr>3. LEADING</vt:lpstr>
      <vt:lpstr>4. CONTROLLING</vt:lpstr>
      <vt:lpstr>In-class Assignment 1  (Group work)</vt:lpstr>
      <vt:lpstr>Homework: “Master Manager” (Individual)</vt:lpstr>
      <vt:lpstr>Group Work</vt:lpstr>
      <vt:lpstr>PowerPoint 演示文稿</vt:lpstr>
      <vt:lpstr>Area of Management:</vt:lpstr>
      <vt:lpstr>Area of Management:</vt:lpstr>
      <vt:lpstr>Managers for 3 Types of Organizations</vt:lpstr>
      <vt:lpstr>Do managers manage differently for different types of organizations?</vt:lpstr>
      <vt:lpstr>Management for different types of organizations</vt:lpstr>
      <vt:lpstr>Management Roles</vt:lpstr>
      <vt:lpstr>Management Roles</vt:lpstr>
      <vt:lpstr>Mintzberg’s Managerial Roles</vt:lpstr>
      <vt:lpstr>Mintzberg groups managerial activities and roles as involving:</vt:lpstr>
      <vt:lpstr>1. Interpersonal Roles</vt:lpstr>
      <vt:lpstr>1. Interpersonal Roles (Cont)</vt:lpstr>
      <vt:lpstr>2. Informational Roles</vt:lpstr>
      <vt:lpstr>2. Informational Roles (Cont)</vt:lpstr>
      <vt:lpstr>3. Decisional Roles</vt:lpstr>
      <vt:lpstr>3. Decisional Roles (Cont)</vt:lpstr>
      <vt:lpstr>Management Skills = ?</vt:lpstr>
      <vt:lpstr>Management Skills</vt:lpstr>
      <vt:lpstr>Skills Needed at Different Managerial Levels</vt:lpstr>
      <vt:lpstr>What is an Organization?</vt:lpstr>
      <vt:lpstr>Why Study Management?</vt:lpstr>
      <vt:lpstr>Why Study Management?</vt:lpstr>
      <vt:lpstr>Why Study Management?</vt:lpstr>
      <vt:lpstr>Website for downloading PPT</vt:lpstr>
      <vt:lpstr>In-class assignment: KKUIC-SU Establishment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Organization</dc:title>
  <dc:creator>ad</dc:creator>
  <cp:lastModifiedBy>User</cp:lastModifiedBy>
  <cp:revision>202</cp:revision>
  <dcterms:created xsi:type="dcterms:W3CDTF">2009-09-15T21:19:00Z</dcterms:created>
  <dcterms:modified xsi:type="dcterms:W3CDTF">2017-08-30T00:58:13Z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1033-10.2.0.5908</vt:lpwstr>
  </property>
</Properties>
</file>