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7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  <p:sldId id="289" r:id="rId33"/>
    <p:sldId id="291" r:id="rId34"/>
    <p:sldId id="292" r:id="rId35"/>
    <p:sldId id="293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39" name="Rectangle 3"/>
          <p:cNvSpPr>
            <a:spLocks noChangeArrowheads="1"/>
          </p:cNvSpPr>
          <p:nvPr userDrawn="1"/>
        </p:nvSpPr>
        <p:spPr bwMode="auto">
          <a:xfrm>
            <a:off x="152400" y="0"/>
            <a:ext cx="228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 userDrawn="1"/>
        </p:nvSpPr>
        <p:spPr bwMode="auto">
          <a:xfrm>
            <a:off x="1524000" y="685800"/>
            <a:ext cx="7239000" cy="5257800"/>
          </a:xfrm>
          <a:prstGeom prst="rect">
            <a:avLst/>
          </a:prstGeom>
          <a:gradFill>
            <a:gsLst>
              <a:gs pos="57000">
                <a:srgbClr val="FFCC66">
                  <a:shade val="67500"/>
                  <a:satMod val="115000"/>
                  <a:alpha val="74000"/>
                  <a:lumMod val="8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76400" y="2016125"/>
            <a:ext cx="7010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67100"/>
            <a:ext cx="70104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371600" y="4689664"/>
            <a:ext cx="1600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i="0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6 </a:t>
            </a:r>
            <a:endParaRPr lang="en-US" sz="12500" i="0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 rot="16200000">
            <a:off x="67030" y="5244884"/>
            <a:ext cx="2206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Chapter</a:t>
            </a:r>
            <a:endParaRPr lang="en-US" sz="4000" i="1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9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3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5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2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2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0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4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E4E5-EBDA-4562-A87B-48C7CC93DEC2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1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63775"/>
            <a:ext cx="7010400" cy="1470025"/>
          </a:xfrm>
        </p:spPr>
        <p:txBody>
          <a:bodyPr/>
          <a:lstStyle/>
          <a:p>
            <a:r>
              <a:rPr lang="en-US" b="1" dirty="0" smtClean="0"/>
              <a:t>The Impact of Environment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47244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Understanding the Theory &amp; Design of Organizations</a:t>
            </a:r>
          </a:p>
          <a:p>
            <a:pPr algn="ctr"/>
            <a:r>
              <a:rPr lang="en-US" dirty="0" smtClean="0"/>
              <a:t>Eleventh Edition</a:t>
            </a:r>
          </a:p>
          <a:p>
            <a:pPr algn="ctr"/>
            <a:r>
              <a:rPr lang="en-US" dirty="0" smtClean="0"/>
              <a:t>Richard L. Daft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A0EC6D-6A27-44A2-93E9-52DC09E0BBBF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/>
              <a:t>Adapting to a Changing Environment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34400" cy="5029200"/>
          </a:xfrm>
        </p:spPr>
        <p:txBody>
          <a:bodyPr/>
          <a:lstStyle/>
          <a:p>
            <a:r>
              <a:rPr lang="en-US" dirty="0"/>
              <a:t>Organizations need the </a:t>
            </a:r>
            <a:r>
              <a:rPr lang="en-US" b="1" i="1" dirty="0"/>
              <a:t>right fit</a:t>
            </a:r>
            <a:r>
              <a:rPr lang="en-US" dirty="0"/>
              <a:t> between </a:t>
            </a:r>
            <a:r>
              <a:rPr lang="en-US" b="1" i="1" dirty="0"/>
              <a:t>internal structure</a:t>
            </a:r>
            <a:r>
              <a:rPr lang="en-US" dirty="0"/>
              <a:t> and the </a:t>
            </a:r>
            <a:r>
              <a:rPr lang="en-US" b="1" i="1" dirty="0"/>
              <a:t>external environment</a:t>
            </a:r>
          </a:p>
          <a:p>
            <a:pPr lvl="1"/>
            <a:r>
              <a:rPr lang="en-US" dirty="0"/>
              <a:t>Adding Positions and Departments</a:t>
            </a:r>
          </a:p>
          <a:p>
            <a:pPr lvl="1"/>
            <a:r>
              <a:rPr lang="en-US" dirty="0"/>
              <a:t>Building Relationships</a:t>
            </a:r>
          </a:p>
          <a:p>
            <a:pPr lvl="2"/>
            <a:r>
              <a:rPr lang="en-US" dirty="0"/>
              <a:t>Boundary-spanning roles</a:t>
            </a:r>
          </a:p>
          <a:p>
            <a:pPr lvl="2"/>
            <a:r>
              <a:rPr lang="en-US" dirty="0"/>
              <a:t>Business </a:t>
            </a:r>
            <a:r>
              <a:rPr lang="en-US" dirty="0" smtClean="0"/>
              <a:t>intelligence</a:t>
            </a:r>
            <a:endParaRPr lang="en-US" dirty="0"/>
          </a:p>
          <a:p>
            <a:pPr lvl="1"/>
            <a:r>
              <a:rPr lang="en-US" dirty="0"/>
              <a:t>Differentiation and Integration</a:t>
            </a:r>
          </a:p>
          <a:p>
            <a:pPr lvl="1"/>
            <a:r>
              <a:rPr lang="en-US" dirty="0"/>
              <a:t>Organic vs. Mechanistic Management Process</a:t>
            </a:r>
          </a:p>
          <a:p>
            <a:pPr lvl="1"/>
            <a:r>
              <a:rPr lang="en-US" dirty="0"/>
              <a:t>Planning, Forecasting, and Responsiveness</a:t>
            </a:r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E92B3F-2405-4739-8268-DC110194D898}" type="slidenum">
              <a:rPr lang="en-US"/>
              <a:pPr/>
              <a:t>11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Organizational Departments Differentiate to Meet Needs of Sub-environments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450" y="1876424"/>
            <a:ext cx="8615950" cy="4219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Goals and Orientations among Departments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514601"/>
            <a:ext cx="9008801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Environmental Uncertainty and Organizational Integrators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588" y="2362201"/>
            <a:ext cx="856861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FEE960-A46D-43D9-AF9F-E4A8536C7DC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Mechanistic and Organic Forms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114800" cy="4724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400" dirty="0"/>
              <a:t>Tasks are </a:t>
            </a:r>
            <a:r>
              <a:rPr lang="en-US" sz="2400" dirty="0" smtClean="0"/>
              <a:t>specialized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400" dirty="0"/>
              <a:t>Tasks are rigidly </a:t>
            </a:r>
            <a:r>
              <a:rPr lang="en-US" sz="2400" dirty="0" smtClean="0"/>
              <a:t>defined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400" dirty="0"/>
              <a:t>Strict hierarchy of authority and </a:t>
            </a:r>
            <a:r>
              <a:rPr lang="en-US" sz="2400" dirty="0" smtClean="0"/>
              <a:t>control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400" dirty="0"/>
              <a:t>Knowledge and control of tasks </a:t>
            </a:r>
            <a:r>
              <a:rPr lang="en-US" sz="2400" dirty="0" smtClean="0"/>
              <a:t>are centralized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400" dirty="0"/>
              <a:t>Communication is </a:t>
            </a:r>
            <a:r>
              <a:rPr lang="en-US" sz="2400" dirty="0" smtClean="0"/>
              <a:t>vertical</a:t>
            </a:r>
            <a:endParaRPr lang="en-US" sz="2400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76400"/>
            <a:ext cx="42672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400" dirty="0"/>
              <a:t>Employees contribute to the common task of the </a:t>
            </a:r>
            <a:r>
              <a:rPr lang="en-US" sz="2400" dirty="0" smtClean="0"/>
              <a:t>department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400" dirty="0"/>
              <a:t>Tasks are adjusted and redefined through </a:t>
            </a:r>
            <a:r>
              <a:rPr lang="en-US" sz="2400" dirty="0" smtClean="0"/>
              <a:t>teamwork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400" dirty="0"/>
              <a:t>Less hierarchy of authority and </a:t>
            </a:r>
            <a:r>
              <a:rPr lang="en-US" sz="2400" dirty="0" smtClean="0"/>
              <a:t>control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400" dirty="0"/>
              <a:t>Knowledge and control of tasks are located anywhere in the </a:t>
            </a:r>
            <a:r>
              <a:rPr lang="en-US" sz="2400" dirty="0" smtClean="0"/>
              <a:t>organization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400" dirty="0"/>
              <a:t>Communication is </a:t>
            </a:r>
            <a:r>
              <a:rPr lang="en-US" sz="2400" dirty="0" smtClean="0"/>
              <a:t>horizontal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13EBC-291E-4750-A299-1C32E716202D}" type="slidenum">
              <a:rPr lang="en-US"/>
              <a:pPr/>
              <a:t>15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/>
          <a:lstStyle/>
          <a:p>
            <a:r>
              <a:rPr lang="en-US" sz="3200"/>
              <a:t>Contingency Framework for Uncertainty and Organizational Responses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D7050F-64DD-4B38-882C-8219C250DCFC}" type="slidenum">
              <a:rPr lang="en-US"/>
              <a:pPr/>
              <a:t>16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>
            <a:normAutofit/>
          </a:bodyPr>
          <a:lstStyle/>
          <a:p>
            <a:r>
              <a:rPr lang="en-US"/>
              <a:t>Dependence on External Resources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b="1" i="1" dirty="0"/>
              <a:t>Resource-dependence perspective</a:t>
            </a:r>
            <a:r>
              <a:rPr lang="en-US" dirty="0"/>
              <a:t> means organizations depend on the environment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Strive to acquire control over resources to minimize dependence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Organizations are vulnerable if resources are controlled by other organizations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Minimize vulnerabilities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Will team up with others when resources are scarce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A75217-2FF7-4389-B3DA-440C5135CE36}" type="slidenum">
              <a:rPr lang="en-US"/>
              <a:pPr/>
              <a:t>17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Influencing External Resources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678362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en-US" dirty="0"/>
              <a:t>Balance linkages and independence</a:t>
            </a:r>
          </a:p>
          <a:p>
            <a:pPr>
              <a:spcAft>
                <a:spcPct val="50000"/>
              </a:spcAft>
            </a:pPr>
            <a:r>
              <a:rPr lang="en-US" dirty="0"/>
              <a:t>Reach out and change or control elements in the environment</a:t>
            </a:r>
          </a:p>
          <a:p>
            <a:pPr marL="1562100" lvl="2" indent="-457200">
              <a:spcAft>
                <a:spcPct val="50000"/>
              </a:spcAft>
              <a:buFontTx/>
              <a:buAutoNum type="arabicPeriod"/>
            </a:pPr>
            <a:r>
              <a:rPr lang="en-US" dirty="0"/>
              <a:t>Establish favorable relationships with key elements of the environment</a:t>
            </a:r>
          </a:p>
          <a:p>
            <a:pPr marL="1562100" lvl="2" indent="-457200">
              <a:spcAft>
                <a:spcPct val="50000"/>
              </a:spcAft>
              <a:buFontTx/>
              <a:buAutoNum type="arabicPeriod"/>
            </a:pPr>
            <a:r>
              <a:rPr lang="en-US" dirty="0"/>
              <a:t>Shape the environment by influencing key sectors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F3790-7148-4307-99D6-9B801BB748FE}" type="slidenum">
              <a:rPr lang="en-US"/>
              <a:pPr/>
              <a:t>18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Organizing Strategies for Controlling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the </a:t>
            </a:r>
            <a:r>
              <a:rPr lang="en-US" sz="4000" dirty="0"/>
              <a:t>External Environment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362200"/>
            <a:ext cx="857539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F2B71C-D27D-4AB3-B65A-023EA60DA054}" type="slidenum">
              <a:rPr lang="en-US"/>
              <a:pPr/>
              <a:t>19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Autofit/>
          </a:bodyPr>
          <a:lstStyle/>
          <a:p>
            <a:r>
              <a:rPr lang="en-US" dirty="0"/>
              <a:t>Environmental Characteristics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Organizational </a:t>
            </a:r>
            <a:r>
              <a:rPr lang="en-US" dirty="0"/>
              <a:t>Actions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5700712" cy="4767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AFD81A-CB1A-43EA-9D0E-E478807F27C8}" type="slidenum">
              <a:rPr lang="en-US"/>
              <a:pPr/>
              <a:t>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Organization Environment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678362"/>
          </a:xfrm>
        </p:spPr>
        <p:txBody>
          <a:bodyPr/>
          <a:lstStyle/>
          <a:p>
            <a:r>
              <a:rPr lang="en-US"/>
              <a:t>All the elements that exist outside the boundary of the organization</a:t>
            </a:r>
          </a:p>
          <a:p>
            <a:pPr>
              <a:buFontTx/>
              <a:buNone/>
            </a:pPr>
            <a:endParaRPr lang="en-US" sz="1200"/>
          </a:p>
          <a:p>
            <a:r>
              <a:rPr lang="en-US"/>
              <a:t>Potential to affect all or part of the organization</a:t>
            </a:r>
          </a:p>
          <a:p>
            <a:pPr lvl="1"/>
            <a:r>
              <a:rPr lang="en-US" b="1" i="1"/>
              <a:t>Domain</a:t>
            </a:r>
            <a:r>
              <a:rPr lang="en-US"/>
              <a:t> is the chosen environmental field of action</a:t>
            </a:r>
          </a:p>
          <a:p>
            <a:pPr lvl="1"/>
            <a:r>
              <a:rPr lang="en-US" b="1" i="1"/>
              <a:t>Sectors </a:t>
            </a:r>
            <a:r>
              <a:rPr lang="en-US"/>
              <a:t>or subdivisions that contain similar elements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4F9EAC-5AE1-444C-BA22-4E29546DC7FA}" type="slidenum">
              <a:rPr lang="en-US"/>
              <a:pPr/>
              <a:t>20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Essentials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Font typeface="Wingdings" pitchFamily="2" charset="2"/>
              <a:buChar char="ü"/>
            </a:pPr>
            <a:r>
              <a:rPr lang="en-US" sz="2400" dirty="0"/>
              <a:t>Change and complexity have major implications for organizations</a:t>
            </a:r>
          </a:p>
          <a:p>
            <a:pPr>
              <a:lnSpc>
                <a:spcPct val="90000"/>
              </a:lnSpc>
              <a:spcAft>
                <a:spcPct val="30000"/>
              </a:spcAft>
              <a:buFont typeface="Wingdings" pitchFamily="2" charset="2"/>
              <a:buChar char="ü"/>
            </a:pPr>
            <a:r>
              <a:rPr lang="en-US" sz="2400" dirty="0"/>
              <a:t>Organizational environment differs regarding uncertainty and resource dependence</a:t>
            </a:r>
          </a:p>
          <a:p>
            <a:pPr>
              <a:lnSpc>
                <a:spcPct val="90000"/>
              </a:lnSpc>
              <a:spcAft>
                <a:spcPct val="30000"/>
              </a:spcAft>
              <a:buFont typeface="Wingdings" pitchFamily="2" charset="2"/>
              <a:buChar char="ü"/>
            </a:pPr>
            <a:r>
              <a:rPr lang="en-US" sz="2400" dirty="0"/>
              <a:t>The goal for organizations is managing efficiencies and survival</a:t>
            </a:r>
          </a:p>
          <a:p>
            <a:pPr>
              <a:lnSpc>
                <a:spcPct val="90000"/>
              </a:lnSpc>
              <a:spcAft>
                <a:spcPct val="30000"/>
              </a:spcAft>
              <a:buFont typeface="Wingdings" pitchFamily="2" charset="2"/>
              <a:buChar char="ü"/>
            </a:pPr>
            <a:r>
              <a:rPr lang="en-US" sz="2400" dirty="0"/>
              <a:t>Managers must understand how the environment influences the structure of an organization</a:t>
            </a:r>
          </a:p>
          <a:p>
            <a:pPr>
              <a:lnSpc>
                <a:spcPct val="90000"/>
              </a:lnSpc>
              <a:spcAft>
                <a:spcPct val="30000"/>
              </a:spcAft>
              <a:buFont typeface="Wingdings" pitchFamily="2" charset="2"/>
              <a:buChar char="ü"/>
            </a:pPr>
            <a:r>
              <a:rPr lang="en-US" sz="2400" dirty="0"/>
              <a:t>When risk is great, organizations can attempt to change or influence the environment</a:t>
            </a:r>
          </a:p>
          <a:p>
            <a:pPr>
              <a:lnSpc>
                <a:spcPct val="90000"/>
              </a:lnSpc>
              <a:spcAft>
                <a:spcPct val="30000"/>
              </a:spcAft>
              <a:buFont typeface="Wingdings" pitchFamily="2" charset="2"/>
              <a:buChar char="ü"/>
            </a:pPr>
            <a:r>
              <a:rPr lang="en-US" sz="2400" dirty="0"/>
              <a:t>Organizations can learn and </a:t>
            </a:r>
            <a:r>
              <a:rPr lang="en-US" sz="2400" dirty="0" smtClean="0"/>
              <a:t>adapt to </a:t>
            </a:r>
            <a:r>
              <a:rPr lang="en-US" sz="2400" dirty="0"/>
              <a:t>the environment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63775"/>
            <a:ext cx="7010400" cy="1470025"/>
          </a:xfrm>
        </p:spPr>
        <p:txBody>
          <a:bodyPr/>
          <a:lstStyle/>
          <a:p>
            <a:r>
              <a:rPr lang="en-US" b="1" dirty="0" smtClean="0"/>
              <a:t>Corporate Culture and Values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47244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Understanding the Theory &amp; Design of Organizations</a:t>
            </a:r>
          </a:p>
          <a:p>
            <a:pPr algn="ctr"/>
            <a:r>
              <a:rPr lang="en-US" dirty="0" smtClean="0"/>
              <a:t>Eleventh Edition</a:t>
            </a:r>
          </a:p>
          <a:p>
            <a:pPr algn="ctr"/>
            <a:r>
              <a:rPr lang="en-US" dirty="0" smtClean="0"/>
              <a:t>Richard L. Daft</a:t>
            </a:r>
          </a:p>
        </p:txBody>
      </p:sp>
    </p:spTree>
    <p:extLst>
      <p:ext uri="{BB962C8B-B14F-4D97-AF65-F5344CB8AC3E}">
        <p14:creationId xmlns:p14="http://schemas.microsoft.com/office/powerpoint/2010/main" val="131837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51D9AC-1DF5-4C93-8A1D-902C97AD1534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Culture?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Values, norms, guiding beliefs, and understandings that </a:t>
            </a:r>
            <a:r>
              <a:rPr lang="en-US" dirty="0" smtClean="0"/>
              <a:t>are </a:t>
            </a:r>
            <a:r>
              <a:rPr lang="en-US" dirty="0"/>
              <a:t>shared by members of an organization</a:t>
            </a:r>
          </a:p>
          <a:p>
            <a:pPr lvl="1"/>
            <a:r>
              <a:rPr lang="en-US" dirty="0"/>
              <a:t>Taught to new members as the correct way to think, </a:t>
            </a:r>
            <a:r>
              <a:rPr lang="en-US" dirty="0" smtClean="0"/>
              <a:t>feel, </a:t>
            </a:r>
            <a:r>
              <a:rPr lang="en-US" dirty="0"/>
              <a:t>and behave</a:t>
            </a:r>
          </a:p>
          <a:p>
            <a:pPr lvl="1">
              <a:buFontTx/>
              <a:buNone/>
            </a:pPr>
            <a:endParaRPr lang="en-US" sz="1400" dirty="0"/>
          </a:p>
          <a:p>
            <a:r>
              <a:rPr lang="en-US" dirty="0"/>
              <a:t>Organizational culture exists at two levels</a:t>
            </a:r>
          </a:p>
          <a:p>
            <a:pPr lvl="1"/>
            <a:r>
              <a:rPr lang="en-US" dirty="0"/>
              <a:t>Observable symbols</a:t>
            </a:r>
          </a:p>
          <a:p>
            <a:pPr lvl="1"/>
            <a:r>
              <a:rPr lang="en-US" dirty="0"/>
              <a:t>Underlying values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316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Corporate Culture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76" y="1600202"/>
            <a:ext cx="5648324" cy="492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184793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050607-13C3-466D-9C82-0CA788C02537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Emergence and Purpose of Culture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pPr marL="533400" indent="-533400" algn="ctr">
              <a:spcAft>
                <a:spcPts val="1200"/>
              </a:spcAft>
              <a:buNone/>
            </a:pPr>
            <a:r>
              <a:rPr lang="en-US" sz="2800" b="1" i="1" dirty="0"/>
              <a:t>Provides sense of organizational identity</a:t>
            </a:r>
          </a:p>
          <a:p>
            <a:pPr marL="533400" indent="-533400">
              <a:spcAft>
                <a:spcPts val="1200"/>
              </a:spcAft>
              <a:buNone/>
            </a:pPr>
            <a:r>
              <a:rPr lang="en-US" sz="2800" dirty="0"/>
              <a:t>Two critical functions in organizations:</a:t>
            </a:r>
          </a:p>
          <a:p>
            <a:pPr marL="1295400" lvl="2" indent="-381000">
              <a:spcAft>
                <a:spcPts val="1200"/>
              </a:spcAft>
              <a:buFontTx/>
              <a:buAutoNum type="arabicPeriod"/>
            </a:pPr>
            <a:r>
              <a:rPr lang="en-US" sz="2000" dirty="0"/>
              <a:t>To integrate members so they know how to relate to one another</a:t>
            </a:r>
          </a:p>
          <a:p>
            <a:pPr marL="1295400" lvl="2" indent="-381000">
              <a:spcAft>
                <a:spcPts val="1200"/>
              </a:spcAft>
              <a:buFontTx/>
              <a:buAutoNum type="arabicPeriod"/>
            </a:pPr>
            <a:r>
              <a:rPr lang="en-US" sz="2000" dirty="0"/>
              <a:t>To help organization adapt to external environment</a:t>
            </a:r>
          </a:p>
          <a:p>
            <a:pPr marL="533400" indent="-533400">
              <a:spcAft>
                <a:spcPts val="1200"/>
              </a:spcAft>
              <a:buNone/>
            </a:pPr>
            <a:r>
              <a:rPr lang="en-US" sz="2800" b="1" i="1" dirty="0"/>
              <a:t>Internal Integration</a:t>
            </a:r>
            <a:r>
              <a:rPr lang="en-US" sz="2800" dirty="0"/>
              <a:t> – collective identity and know how to work together</a:t>
            </a:r>
          </a:p>
          <a:p>
            <a:pPr marL="533400" indent="-533400">
              <a:spcAft>
                <a:spcPts val="1200"/>
              </a:spcAft>
              <a:buNone/>
            </a:pPr>
            <a:r>
              <a:rPr lang="en-US" sz="2800" b="1" i="1" dirty="0"/>
              <a:t>External </a:t>
            </a:r>
            <a:r>
              <a:rPr lang="en-US" sz="2800" b="1" i="1" dirty="0" smtClean="0"/>
              <a:t>Adaption</a:t>
            </a:r>
            <a:r>
              <a:rPr lang="en-US" sz="2800" dirty="0" smtClean="0"/>
              <a:t> </a:t>
            </a:r>
            <a:r>
              <a:rPr lang="en-US" sz="2800" dirty="0"/>
              <a:t>– how the organization meets goals and deals with outsiders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527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92D5A0-D398-47CE-B4E5-B5175A397E5A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Observable Aspects of Organizational Culture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8445" y="1676400"/>
            <a:ext cx="5408155" cy="4572000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95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F0657F-7F0D-4364-A8F1-F5BAD73C9683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Organizational Chart for Nordstrom</a:t>
            </a:r>
            <a:br>
              <a:rPr lang="en-US" dirty="0"/>
            </a:br>
            <a:endParaRPr lang="en-US" dirty="0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0" y="5791200"/>
            <a:ext cx="9144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Nordstrom’s structure reflects the emphasis the department store chain puts on empowering and supporting lower-level employees.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0" y="1683665"/>
            <a:ext cx="4805026" cy="403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553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Organizational Design </a:t>
            </a:r>
            <a:br>
              <a:rPr lang="en-US" dirty="0"/>
            </a:br>
            <a:r>
              <a:rPr lang="en-US" dirty="0"/>
              <a:t>and Culture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096000" y="2070080"/>
            <a:ext cx="2514600" cy="3416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Managers want a corporate culture that reinforces the strategy and structural design the organization needs to be effective within environment.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199"/>
            <a:ext cx="5105399" cy="493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18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Culture Strength and </a:t>
            </a:r>
            <a:br>
              <a:rPr lang="en-US" dirty="0" smtClean="0"/>
            </a:br>
            <a:r>
              <a:rPr lang="en-US" dirty="0" smtClean="0"/>
              <a:t>Organizational Subcultures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b="1" i="1" dirty="0" smtClean="0"/>
              <a:t>Culture strength </a:t>
            </a:r>
            <a:r>
              <a:rPr lang="en-US" dirty="0" smtClean="0"/>
              <a:t>is the degree of agreement among members of an organization about specific values</a:t>
            </a:r>
          </a:p>
          <a:p>
            <a:pPr>
              <a:spcAft>
                <a:spcPts val="1200"/>
              </a:spcAft>
            </a:pPr>
            <a:r>
              <a:rPr lang="en-US" b="1" i="1" dirty="0" smtClean="0"/>
              <a:t>Subcultures </a:t>
            </a:r>
            <a:r>
              <a:rPr lang="en-US" dirty="0" smtClean="0"/>
              <a:t>reflect the common problems, goals, and experiences of a team or department</a:t>
            </a:r>
          </a:p>
          <a:p>
            <a:pPr>
              <a:spcAft>
                <a:spcPts val="1200"/>
              </a:spcAft>
            </a:pPr>
            <a:r>
              <a:rPr lang="en-US" i="1" dirty="0" smtClean="0"/>
              <a:t>Different departments may have their own norms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A577DCBC-F9A4-4EEE-8377-F9530D9429C6}" type="slidenum">
              <a:rPr lang="en-US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3C4A40-3DEE-4FCD-A6B7-0257FC0F6B00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Organizational Culture, Learning, and Performance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678362"/>
          </a:xfrm>
        </p:spPr>
        <p:txBody>
          <a:bodyPr/>
          <a:lstStyle/>
          <a:p>
            <a:pPr marL="406400" indent="-406400"/>
            <a:r>
              <a:rPr lang="en-US" dirty="0"/>
              <a:t>Culture is important to learning and innovation during challenging times</a:t>
            </a:r>
          </a:p>
          <a:p>
            <a:pPr marL="406400" indent="-406400">
              <a:buFontTx/>
              <a:buNone/>
            </a:pPr>
            <a:endParaRPr lang="en-US" sz="1600" dirty="0"/>
          </a:p>
          <a:p>
            <a:pPr marL="406400" indent="-406400"/>
            <a:r>
              <a:rPr lang="en-US" dirty="0"/>
              <a:t>Strong adaptive cultures often incorporate the following values:</a:t>
            </a:r>
          </a:p>
          <a:p>
            <a:pPr marL="1562100" lvl="2" indent="-457200">
              <a:spcAft>
                <a:spcPct val="30000"/>
              </a:spcAft>
              <a:buFontTx/>
              <a:buAutoNum type="arabicPeriod"/>
            </a:pPr>
            <a:r>
              <a:rPr lang="en-US" dirty="0"/>
              <a:t>The whole is more important than the parts</a:t>
            </a:r>
          </a:p>
          <a:p>
            <a:pPr marL="1562100" lvl="2" indent="-457200">
              <a:spcAft>
                <a:spcPct val="30000"/>
              </a:spcAft>
              <a:buFontTx/>
              <a:buAutoNum type="arabicPeriod"/>
            </a:pPr>
            <a:r>
              <a:rPr lang="en-US" dirty="0"/>
              <a:t>Equality and trust are primary values</a:t>
            </a:r>
          </a:p>
          <a:p>
            <a:pPr marL="1562100" lvl="2" indent="-457200">
              <a:spcAft>
                <a:spcPct val="30000"/>
              </a:spcAft>
              <a:buFontTx/>
              <a:buAutoNum type="arabicPeriod"/>
            </a:pPr>
            <a:r>
              <a:rPr lang="en-US" dirty="0"/>
              <a:t>The culture encourages risk taking, change, and improvement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780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05400" y="2362200"/>
            <a:ext cx="4038600" cy="1143000"/>
          </a:xfrm>
        </p:spPr>
        <p:txBody>
          <a:bodyPr>
            <a:noAutofit/>
          </a:bodyPr>
          <a:lstStyle/>
          <a:p>
            <a:r>
              <a:rPr lang="en-US" dirty="0"/>
              <a:t>An Organization’s Environment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228600"/>
            <a:ext cx="4712448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133B29-557B-46C8-91DA-515A73304356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sz="3600" dirty="0"/>
              <a:t>Ethical Values and Social Responsibility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i="1" dirty="0" smtClean="0"/>
              <a:t>Ethics</a:t>
            </a:r>
            <a:endParaRPr lang="en-US" b="1" i="1" dirty="0"/>
          </a:p>
          <a:p>
            <a:pPr lvl="1">
              <a:lnSpc>
                <a:spcPct val="90000"/>
              </a:lnSpc>
            </a:pPr>
            <a:r>
              <a:rPr lang="en-US" dirty="0"/>
              <a:t>Ethics refer to the code of moral principles and values that </a:t>
            </a:r>
            <a:r>
              <a:rPr lang="en-US" dirty="0" smtClean="0"/>
              <a:t>govern </a:t>
            </a:r>
            <a:r>
              <a:rPr lang="en-US" dirty="0"/>
              <a:t>the behaviors of a person or group with respect to what is right or wrong</a:t>
            </a:r>
          </a:p>
          <a:p>
            <a:pPr>
              <a:lnSpc>
                <a:spcPct val="90000"/>
              </a:lnSpc>
              <a:buNone/>
            </a:pPr>
            <a:r>
              <a:rPr lang="en-US" b="1" i="1" dirty="0"/>
              <a:t>Managerial Ethics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Ethical decisions go far beyond behaviors governed by </a:t>
            </a:r>
            <a:r>
              <a:rPr lang="en-US" dirty="0" smtClean="0"/>
              <a:t>law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Managerial ethics guide the decisions and behaviors of managers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066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B8D45B-4890-4E90-A3A9-DA562A9B6C29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Sources of Individual Ethical Principles and Actions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233" y="1676400"/>
            <a:ext cx="7183967" cy="457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187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DAAC1-8CD6-4D3C-9928-BAE0BAEA75D6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Relationship between the Rule of Law and Ethical Standards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729" y="1719263"/>
            <a:ext cx="8395271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34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784E8D-D249-46B6-8211-3A7D33D853C7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How </a:t>
            </a:r>
            <a:r>
              <a:rPr lang="en-US" dirty="0" smtClean="0"/>
              <a:t>Managers </a:t>
            </a:r>
            <a:r>
              <a:rPr lang="en-US" dirty="0"/>
              <a:t>Shape </a:t>
            </a:r>
            <a:br>
              <a:rPr lang="en-US" dirty="0"/>
            </a:br>
            <a:r>
              <a:rPr lang="en-US" dirty="0"/>
              <a:t>Culture and Ethics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dirty="0"/>
              <a:t>Value-Based Leadership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dirty="0"/>
              <a:t>Formal Structure and Systems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dirty="0" smtClean="0"/>
              <a:t>Structure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dirty="0" smtClean="0"/>
              <a:t>Disclosure Mechanisms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dirty="0" smtClean="0"/>
              <a:t>Code of Ethics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dirty="0" smtClean="0"/>
              <a:t>Training Programs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dirty="0" smtClean="0"/>
              <a:t>Managers play key role in providing leadership and examples of ethical behavior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615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F43EED-F56C-454F-BDE5-4D9F238052BF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Characteristics of </a:t>
            </a:r>
            <a:br>
              <a:rPr lang="en-US" dirty="0"/>
            </a:br>
            <a:r>
              <a:rPr lang="en-US" dirty="0"/>
              <a:t>Values-Based Leaders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00200"/>
            <a:ext cx="5534025" cy="4836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194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058435-75A9-4E3A-A8A2-AF50EA6E6E6B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Corporate Culture and Ethics in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Global </a:t>
            </a:r>
            <a:r>
              <a:rPr lang="en-US" dirty="0"/>
              <a:t>Environment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r>
              <a:rPr lang="en-US" sz="2800" dirty="0"/>
              <a:t>The global environment </a:t>
            </a:r>
            <a:r>
              <a:rPr lang="en-US" sz="2800" dirty="0" smtClean="0"/>
              <a:t>presents </a:t>
            </a:r>
            <a:r>
              <a:rPr lang="en-US" sz="2800" dirty="0"/>
              <a:t>tough ethical challenges</a:t>
            </a:r>
          </a:p>
          <a:p>
            <a:r>
              <a:rPr lang="en-US" sz="2800" dirty="0"/>
              <a:t>Countries have varied attitudes and beliefs</a:t>
            </a:r>
          </a:p>
          <a:p>
            <a:r>
              <a:rPr lang="en-US" sz="2800" dirty="0"/>
              <a:t>Components that characterize a global culture:</a:t>
            </a:r>
          </a:p>
          <a:p>
            <a:pPr lvl="1"/>
            <a:r>
              <a:rPr lang="en-US" sz="2400" dirty="0"/>
              <a:t>Multicultural rather than national values</a:t>
            </a:r>
          </a:p>
          <a:p>
            <a:pPr lvl="1"/>
            <a:r>
              <a:rPr lang="en-US" sz="2400" dirty="0"/>
              <a:t>Basing status on merit rather than nationality</a:t>
            </a:r>
          </a:p>
          <a:p>
            <a:r>
              <a:rPr lang="en-US" sz="2800" dirty="0"/>
              <a:t>Managers must think broadly about ethics</a:t>
            </a:r>
          </a:p>
          <a:p>
            <a:r>
              <a:rPr lang="en-US" sz="2800" b="1" i="1" dirty="0"/>
              <a:t>Social audits</a:t>
            </a:r>
            <a:r>
              <a:rPr lang="en-US" sz="2800" dirty="0"/>
              <a:t> measure and report ethical, </a:t>
            </a:r>
            <a:r>
              <a:rPr lang="en-US" sz="2800" dirty="0" smtClean="0"/>
              <a:t>social, </a:t>
            </a:r>
            <a:r>
              <a:rPr lang="en-US" sz="2800" dirty="0"/>
              <a:t>and environmental impact of a company’s operation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38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B5D525-BD62-41C4-88B5-9E8B38AE0AB1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Essentials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ct val="40000"/>
              </a:spcAft>
              <a:buFont typeface="Wingdings" pitchFamily="2" charset="2"/>
              <a:buChar char="ü"/>
            </a:pPr>
            <a:r>
              <a:rPr lang="en-US" sz="2400" dirty="0" smtClean="0"/>
              <a:t>Cultural and ethical values help determine the organization’s social capital and can contribute to success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itchFamily="2" charset="2"/>
              <a:buChar char="ü"/>
            </a:pPr>
            <a:r>
              <a:rPr lang="en-US" sz="2400" dirty="0" smtClean="0"/>
              <a:t>Managers can use rites and ceremonies, stories, symbols, structures, control systems, and power relationships to influence culture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itchFamily="2" charset="2"/>
              <a:buChar char="ü"/>
            </a:pPr>
            <a:r>
              <a:rPr lang="en-US" sz="2400" dirty="0" smtClean="0"/>
              <a:t>Subcultures may emerge even in strong cultures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itchFamily="2" charset="2"/>
              <a:buChar char="ü"/>
            </a:pPr>
            <a:r>
              <a:rPr lang="en-US" sz="2400" dirty="0" smtClean="0"/>
              <a:t>Strong cultures can be constructive or non-constructive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itchFamily="2" charset="2"/>
              <a:buChar char="ü"/>
            </a:pPr>
            <a:r>
              <a:rPr lang="en-US" sz="2400" dirty="0" smtClean="0"/>
              <a:t>Managerial ethics and corporate responsibility are important aspects of organizational values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itchFamily="2" charset="2"/>
              <a:buChar char="ü"/>
            </a:pPr>
            <a:r>
              <a:rPr lang="en-US" sz="2400" dirty="0" smtClean="0"/>
              <a:t>Managers can shape culture and ethics through formal systems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itchFamily="2" charset="2"/>
              <a:buChar char="ü"/>
            </a:pPr>
            <a:r>
              <a:rPr lang="en-US" sz="2400" dirty="0" smtClean="0"/>
              <a:t>Social audits are important tools for companies trying to maintain high ethical standards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63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59D12F-9DE1-438D-B7D5-86508DCBA3AF}" type="slidenum">
              <a:rPr lang="en-US"/>
              <a:pPr/>
              <a:t>4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Task Environment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Sectors that the organization interacts with directly to achieve goals</a:t>
            </a:r>
          </a:p>
          <a:p>
            <a:pPr lvl="1">
              <a:spcAft>
                <a:spcPct val="50000"/>
              </a:spcAft>
            </a:pPr>
            <a:r>
              <a:rPr lang="en-US" dirty="0"/>
              <a:t>Typically the “industry” and market sectors</a:t>
            </a:r>
          </a:p>
          <a:p>
            <a:pPr lvl="1">
              <a:spcAft>
                <a:spcPct val="50000"/>
              </a:spcAft>
            </a:pPr>
            <a:r>
              <a:rPr lang="en-US" dirty="0" smtClean="0"/>
              <a:t>Human </a:t>
            </a:r>
            <a:r>
              <a:rPr lang="en-US" dirty="0"/>
              <a:t>Resources</a:t>
            </a:r>
          </a:p>
          <a:p>
            <a:pPr lvl="1">
              <a:spcAft>
                <a:spcPct val="50000"/>
              </a:spcAft>
            </a:pPr>
            <a:r>
              <a:rPr lang="en-US" dirty="0" smtClean="0"/>
              <a:t>International Sector</a:t>
            </a:r>
          </a:p>
          <a:p>
            <a:pPr lvl="1">
              <a:spcAft>
                <a:spcPct val="50000"/>
              </a:spcAft>
            </a:pPr>
            <a:r>
              <a:rPr lang="en-US" dirty="0" smtClean="0"/>
              <a:t>Raw Materials Sector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A365DE-A802-465C-855F-C9D91BD5219C}" type="slidenum">
              <a:rPr lang="en-US"/>
              <a:pPr/>
              <a:t>5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Environment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Sectors that might not have a direct impact on the daily operations of a firm</a:t>
            </a:r>
          </a:p>
          <a:p>
            <a:pPr lvl="1"/>
            <a:r>
              <a:rPr lang="en-US" dirty="0"/>
              <a:t>Government </a:t>
            </a:r>
            <a:r>
              <a:rPr lang="en-US" dirty="0" smtClean="0"/>
              <a:t>sector: </a:t>
            </a:r>
            <a:r>
              <a:rPr lang="en-US" i="1" dirty="0" smtClean="0"/>
              <a:t>regulation</a:t>
            </a:r>
            <a:endParaRPr lang="en-US" i="1" dirty="0"/>
          </a:p>
          <a:p>
            <a:pPr lvl="1"/>
            <a:r>
              <a:rPr lang="en-US" dirty="0" err="1"/>
              <a:t>Sociocultural</a:t>
            </a:r>
            <a:r>
              <a:rPr lang="en-US" dirty="0"/>
              <a:t> </a:t>
            </a:r>
            <a:r>
              <a:rPr lang="en-US" dirty="0" smtClean="0"/>
              <a:t>sector: </a:t>
            </a:r>
            <a:r>
              <a:rPr lang="en-US" i="1" dirty="0" smtClean="0"/>
              <a:t>the green movement</a:t>
            </a:r>
            <a:endParaRPr lang="en-US" i="1" dirty="0"/>
          </a:p>
          <a:p>
            <a:pPr lvl="1"/>
            <a:r>
              <a:rPr lang="en-US" dirty="0"/>
              <a:t>Economic </a:t>
            </a:r>
            <a:r>
              <a:rPr lang="en-US" dirty="0" smtClean="0"/>
              <a:t>conditions: </a:t>
            </a:r>
            <a:r>
              <a:rPr lang="en-US" i="1" dirty="0" smtClean="0"/>
              <a:t>global recession</a:t>
            </a:r>
            <a:endParaRPr lang="en-US" i="1" dirty="0"/>
          </a:p>
          <a:p>
            <a:pPr lvl="1"/>
            <a:r>
              <a:rPr lang="en-US" dirty="0"/>
              <a:t>Technology </a:t>
            </a:r>
            <a:r>
              <a:rPr lang="en-US" dirty="0" smtClean="0"/>
              <a:t>sector: </a:t>
            </a:r>
            <a:r>
              <a:rPr lang="en-US" i="1" dirty="0" smtClean="0"/>
              <a:t>massive and constant changes</a:t>
            </a:r>
            <a:endParaRPr lang="en-US" i="1" dirty="0"/>
          </a:p>
          <a:p>
            <a:pPr lvl="1"/>
            <a:r>
              <a:rPr lang="en-US" b="1" i="1" dirty="0"/>
              <a:t>Financial resources</a:t>
            </a:r>
          </a:p>
          <a:p>
            <a:pPr lvl="2"/>
            <a:r>
              <a:rPr lang="en-US" i="1" dirty="0"/>
              <a:t>Extremely important to entrepreneurs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77F0C-8DDA-47EF-99FE-7EDBE2AF1109}" type="slidenum">
              <a:rPr lang="en-US"/>
              <a:pPr/>
              <a:t>6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International Environment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678362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US"/>
              <a:t>Can directly affect many organizations</a:t>
            </a:r>
          </a:p>
          <a:p>
            <a:pPr>
              <a:spcAft>
                <a:spcPct val="40000"/>
              </a:spcAft>
            </a:pPr>
            <a:r>
              <a:rPr lang="en-US"/>
              <a:t>Has grown in importance</a:t>
            </a:r>
          </a:p>
          <a:p>
            <a:pPr>
              <a:spcAft>
                <a:spcPct val="40000"/>
              </a:spcAft>
            </a:pPr>
            <a:r>
              <a:rPr lang="en-US"/>
              <a:t>Distinction between foreign and domestic operations</a:t>
            </a:r>
          </a:p>
          <a:p>
            <a:pPr>
              <a:spcAft>
                <a:spcPct val="40000"/>
              </a:spcAft>
            </a:pPr>
            <a:r>
              <a:rPr lang="en-US"/>
              <a:t>All organizations face domestic and global uncertainty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B47637-CEC8-4F68-AD82-EF9BC44892E4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Changing Environment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dimensions of the environment range: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Unstable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Homogeneous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Heterogeneous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Simple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Complex</a:t>
            </a:r>
          </a:p>
          <a:p>
            <a:pPr>
              <a:lnSpc>
                <a:spcPct val="90000"/>
              </a:lnSpc>
            </a:pPr>
            <a:r>
              <a:rPr lang="en-US" dirty="0"/>
              <a:t>The dimensions boil down to: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need for information about the environment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need for resources from the environment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572000" y="2533471"/>
            <a:ext cx="3657600" cy="120032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chemeClr val="bg1"/>
                </a:solidFill>
              </a:rPr>
              <a:t>Organizations must cope with and manage </a:t>
            </a:r>
            <a:r>
              <a:rPr lang="en-US" sz="2400" b="1" i="1" u="sng" dirty="0">
                <a:solidFill>
                  <a:schemeClr val="bg1"/>
                </a:solidFill>
              </a:rPr>
              <a:t>uncertainty </a:t>
            </a:r>
            <a:r>
              <a:rPr lang="en-US" sz="2400" b="1" i="1" dirty="0">
                <a:solidFill>
                  <a:schemeClr val="bg1"/>
                </a:solidFill>
              </a:rPr>
              <a:t>to be effective.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585FB1-7BF9-4F3F-BE5A-E60A62E0B4AF}" type="slidenum">
              <a:rPr lang="en-US"/>
              <a:pPr/>
              <a:t>8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Dimensions of the Environment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8229600" cy="4678362"/>
          </a:xfrm>
        </p:spPr>
        <p:txBody>
          <a:bodyPr/>
          <a:lstStyle/>
          <a:p>
            <a:r>
              <a:rPr lang="en-US" b="1" i="1" dirty="0"/>
              <a:t>Simple-complex:</a:t>
            </a:r>
            <a:r>
              <a:rPr lang="en-US" dirty="0"/>
              <a:t> heterogeneity; the number of dissimilarity of external elements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b="1" i="1" dirty="0"/>
              <a:t>Stable-Unstable:</a:t>
            </a:r>
            <a:r>
              <a:rPr lang="en-US" dirty="0"/>
              <a:t> whether elements in the environment are dynamic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14A5AC-AF13-4B95-A532-0F836BA65DE3}" type="slidenum">
              <a:rPr lang="en-US"/>
              <a:pPr/>
              <a:t>9</a:t>
            </a:fld>
            <a:endParaRPr lang="en-US"/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title"/>
          </p:nvPr>
        </p:nvSpPr>
        <p:spPr>
          <a:xfrm>
            <a:off x="21771" y="136269"/>
            <a:ext cx="9144000" cy="584775"/>
          </a:xfrm>
        </p:spPr>
        <p:txBody>
          <a:bodyPr wrap="square">
            <a:spAutoFit/>
          </a:bodyPr>
          <a:lstStyle/>
          <a:p>
            <a:r>
              <a:rPr lang="en-US" sz="3200" dirty="0"/>
              <a:t>Framework for Assessing </a:t>
            </a:r>
            <a:r>
              <a:rPr lang="en-US" sz="3200" dirty="0" smtClean="0"/>
              <a:t>Environmental </a:t>
            </a:r>
            <a:r>
              <a:rPr lang="en-US" sz="3200" dirty="0"/>
              <a:t>Uncertainty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b="9078"/>
          <a:stretch/>
        </p:blipFill>
        <p:spPr bwMode="auto">
          <a:xfrm>
            <a:off x="152400" y="609599"/>
            <a:ext cx="8991599" cy="6246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2197</Words>
  <Application>Microsoft Office PowerPoint</Application>
  <PresentationFormat>Ekran Gösterisi (4:3)</PresentationFormat>
  <Paragraphs>225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7" baseType="lpstr">
      <vt:lpstr>Office Theme</vt:lpstr>
      <vt:lpstr>The Impact of Environment</vt:lpstr>
      <vt:lpstr>The Organization Environment</vt:lpstr>
      <vt:lpstr>An Organization’s Environment</vt:lpstr>
      <vt:lpstr>The Task Environment</vt:lpstr>
      <vt:lpstr>General Environment</vt:lpstr>
      <vt:lpstr>International Environment</vt:lpstr>
      <vt:lpstr>The Changing Environment</vt:lpstr>
      <vt:lpstr>Dimensions of the Environment</vt:lpstr>
      <vt:lpstr>Framework for Assessing Environmental Uncertainty</vt:lpstr>
      <vt:lpstr>Adapting to a Changing Environment</vt:lpstr>
      <vt:lpstr>Organizational Departments Differentiate to Meet Needs of Sub-environments</vt:lpstr>
      <vt:lpstr>Different Goals and Orientations among Departments</vt:lpstr>
      <vt:lpstr>Environmental Uncertainty and Organizational Integrators</vt:lpstr>
      <vt:lpstr>Mechanistic and Organic Forms </vt:lpstr>
      <vt:lpstr>Contingency Framework for Uncertainty and Organizational Responses</vt:lpstr>
      <vt:lpstr>Dependence on External Resources</vt:lpstr>
      <vt:lpstr>Influencing External Resources</vt:lpstr>
      <vt:lpstr>Organizing Strategies for Controlling  the External Environment</vt:lpstr>
      <vt:lpstr>Environmental Characteristics and  Organizational Actions</vt:lpstr>
      <vt:lpstr>Design Essentials</vt:lpstr>
      <vt:lpstr>Corporate Culture and Values</vt:lpstr>
      <vt:lpstr>What is Culture?</vt:lpstr>
      <vt:lpstr>Levels of Corporate Culture</vt:lpstr>
      <vt:lpstr>Emergence and Purpose of Culture</vt:lpstr>
      <vt:lpstr>Observable Aspects of Organizational Culture</vt:lpstr>
      <vt:lpstr>Organizational Chart for Nordstrom </vt:lpstr>
      <vt:lpstr>Organizational Design  and Culture</vt:lpstr>
      <vt:lpstr>Culture Strength and  Organizational Subcultures</vt:lpstr>
      <vt:lpstr>Organizational Culture, Learning, and Performance</vt:lpstr>
      <vt:lpstr>Ethical Values and Social Responsibility</vt:lpstr>
      <vt:lpstr>Sources of Individual Ethical Principles and Actions</vt:lpstr>
      <vt:lpstr>Relationship between the Rule of Law and Ethical Standards</vt:lpstr>
      <vt:lpstr>How Managers Shape  Culture and Ethics</vt:lpstr>
      <vt:lpstr>Characteristics of  Values-Based Leaders</vt:lpstr>
      <vt:lpstr>Corporate Culture and Ethics in a  Global Environment</vt:lpstr>
      <vt:lpstr>Design Essentials</vt:lpstr>
    </vt:vector>
  </TitlesOfParts>
  <Company>Walsh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fieldtech</dc:creator>
  <cp:lastModifiedBy>TOSHIBA</cp:lastModifiedBy>
  <cp:revision>16</cp:revision>
  <dcterms:created xsi:type="dcterms:W3CDTF">2012-02-28T20:40:41Z</dcterms:created>
  <dcterms:modified xsi:type="dcterms:W3CDTF">2014-05-04T04:54:34Z</dcterms:modified>
</cp:coreProperties>
</file>