
<file path=[Content_Types].xml><?xml version="1.0" encoding="utf-8"?>
<Types xmlns="http://schemas.openxmlformats.org/package/2006/content-types">
  <Default Extension="jpeg" ContentType="image/jpe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57" r:id="rId4"/>
    <p:sldId id="289" r:id="rId5"/>
    <p:sldId id="290" r:id="rId6"/>
    <p:sldId id="291" r:id="rId7"/>
    <p:sldId id="292" r:id="rId8"/>
    <p:sldId id="293" r:id="rId9"/>
    <p:sldId id="294" r:id="rId10"/>
    <p:sldId id="295" r:id="rId11"/>
    <p:sldId id="296" r:id="rId13"/>
    <p:sldId id="297" r:id="rId14"/>
    <p:sldId id="299" r:id="rId15"/>
    <p:sldId id="300" r:id="rId16"/>
    <p:sldId id="301" r:id="rId17"/>
    <p:sldId id="303" r:id="rId18"/>
    <p:sldId id="304" r:id="rId19"/>
    <p:sldId id="305" r:id="rId20"/>
    <p:sldId id="307" r:id="rId21"/>
    <p:sldId id="313" r:id="rId22"/>
    <p:sldId id="309" r:id="rId23"/>
    <p:sldId id="310" r:id="rId24"/>
    <p:sldId id="331" r:id="rId25"/>
    <p:sldId id="311" r:id="rId26"/>
    <p:sldId id="314" r:id="rId27"/>
    <p:sldId id="312" r:id="rId28"/>
    <p:sldId id="332" r:id="rId29"/>
    <p:sldId id="317" r:id="rId30"/>
    <p:sldId id="318" r:id="rId31"/>
    <p:sldId id="319" r:id="rId32"/>
    <p:sldId id="330" r:id="rId33"/>
    <p:sldId id="333" r:id="rId34"/>
    <p:sldId id="321" r:id="rId35"/>
    <p:sldId id="322" r:id="rId36"/>
    <p:sldId id="323" r:id="rId37"/>
    <p:sldId id="324" r:id="rId38"/>
    <p:sldId id="325" r:id="rId39"/>
    <p:sldId id="326" r:id="rId40"/>
    <p:sldId id="327" r:id="rId41"/>
    <p:sldId id="328" r:id="rId42"/>
    <p:sldId id="329" r:id="rId4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18"/>
    <p:restoredTop sz="79176"/>
  </p:normalViewPr>
  <p:slideViewPr>
    <p:cSldViewPr showGuides="1">
      <p:cViewPr>
        <p:scale>
          <a:sx n="50" d="100"/>
          <a:sy n="50" d="100"/>
        </p:scale>
        <p:origin x="-1770" y="-114"/>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1828355-5B71-477A-8913-AA33BEF9A8A5}" type="doc">
      <dgm:prSet loTypeId="urn:microsoft.com/office/officeart/2005/8/layout/gear1" loCatId="process" qsTypeId="urn:microsoft.com/office/officeart/2005/8/quickstyle/simple1" qsCatId="simple" csTypeId="urn:microsoft.com/office/officeart/2005/8/colors/colorful3" csCatId="colorful" phldr="1"/>
      <dgm:spPr/>
    </dgm:pt>
    <dgm:pt modelId="{FB0F1469-1657-4DFA-80A3-F221D1B6D615}">
      <dgm:prSet phldrT="[Text]"/>
      <dgm:spPr/>
      <dgm:t>
        <a:bodyPr/>
        <a:lstStyle/>
        <a:p>
          <a:r>
            <a:rPr lang="en-US" dirty="0" smtClean="0"/>
            <a:t> </a:t>
          </a:r>
          <a:endParaRPr lang="en-US" dirty="0"/>
        </a:p>
      </dgm:t>
    </dgm:pt>
    <dgm:pt modelId="{D3185DF2-797B-4B70-9926-DBAF6DBE54D3}" cxnId="{A5EED4CA-0603-4928-92C9-FA8E2A42E32E}" type="parTrans">
      <dgm:prSet/>
      <dgm:spPr/>
      <dgm:t>
        <a:bodyPr/>
        <a:lstStyle/>
        <a:p>
          <a:endParaRPr lang="en-US"/>
        </a:p>
      </dgm:t>
    </dgm:pt>
    <dgm:pt modelId="{A55716D4-929C-4568-9233-60C49C98EE3D}" cxnId="{A5EED4CA-0603-4928-92C9-FA8E2A42E32E}" type="sibTrans">
      <dgm:prSet/>
      <dgm:spPr/>
      <dgm:t>
        <a:bodyPr/>
        <a:lstStyle/>
        <a:p>
          <a:endParaRPr lang="en-US" dirty="0"/>
        </a:p>
      </dgm:t>
    </dgm:pt>
    <dgm:pt modelId="{6B6CFE85-BB96-4E15-9015-8BBBC5D5778B}">
      <dgm:prSet phldrT="[Text]"/>
      <dgm:spPr/>
      <dgm:t>
        <a:bodyPr/>
        <a:lstStyle/>
        <a:p>
          <a:r>
            <a:rPr lang="en-US" dirty="0" smtClean="0"/>
            <a:t> </a:t>
          </a:r>
          <a:endParaRPr lang="en-US" dirty="0"/>
        </a:p>
      </dgm:t>
    </dgm:pt>
    <dgm:pt modelId="{0C062D6E-1665-4572-81C7-36D553F5B23A}" cxnId="{9F08DBAE-D714-4797-9069-26193A3D5EBD}" type="parTrans">
      <dgm:prSet/>
      <dgm:spPr/>
      <dgm:t>
        <a:bodyPr/>
        <a:lstStyle/>
        <a:p>
          <a:endParaRPr lang="en-US"/>
        </a:p>
      </dgm:t>
    </dgm:pt>
    <dgm:pt modelId="{D9F0CC5F-2734-4F20-8938-D7C648AC4961}" cxnId="{9F08DBAE-D714-4797-9069-26193A3D5EBD}" type="sibTrans">
      <dgm:prSet/>
      <dgm:spPr/>
      <dgm:t>
        <a:bodyPr/>
        <a:lstStyle/>
        <a:p>
          <a:endParaRPr lang="en-US" dirty="0"/>
        </a:p>
      </dgm:t>
    </dgm:pt>
    <dgm:pt modelId="{A7830B4E-6218-4C7B-86C0-DD619377C0A4}">
      <dgm:prSet phldrT="[Text]"/>
      <dgm:spPr/>
      <dgm:t>
        <a:bodyPr/>
        <a:lstStyle/>
        <a:p>
          <a:r>
            <a:rPr lang="en-US" dirty="0" smtClean="0"/>
            <a:t> </a:t>
          </a:r>
          <a:endParaRPr lang="en-US" dirty="0"/>
        </a:p>
      </dgm:t>
    </dgm:pt>
    <dgm:pt modelId="{9D54E30D-3A3C-4B6D-BEEA-22716EA8F884}" cxnId="{C994059F-BBCE-4330-9511-4701E1991D08}" type="parTrans">
      <dgm:prSet/>
      <dgm:spPr/>
      <dgm:t>
        <a:bodyPr/>
        <a:lstStyle/>
        <a:p>
          <a:endParaRPr lang="en-US"/>
        </a:p>
      </dgm:t>
    </dgm:pt>
    <dgm:pt modelId="{9B76A025-54FE-481F-A01C-C4AC0CA614CC}" cxnId="{C994059F-BBCE-4330-9511-4701E1991D08}" type="sibTrans">
      <dgm:prSet/>
      <dgm:spPr/>
      <dgm:t>
        <a:bodyPr/>
        <a:lstStyle/>
        <a:p>
          <a:endParaRPr lang="en-US" dirty="0"/>
        </a:p>
      </dgm:t>
    </dgm:pt>
    <dgm:pt modelId="{0A07EE21-11C3-49B9-94CA-BEB1FFFE553A}" type="pres">
      <dgm:prSet presAssocID="{21828355-5B71-477A-8913-AA33BEF9A8A5}" presName="composite" presStyleCnt="0">
        <dgm:presLayoutVars>
          <dgm:chMax val="3"/>
          <dgm:animLvl val="lvl"/>
          <dgm:resizeHandles val="exact"/>
        </dgm:presLayoutVars>
      </dgm:prSet>
      <dgm:spPr/>
    </dgm:pt>
    <dgm:pt modelId="{4780BE5F-3241-42E0-A881-365DEB622E92}" type="pres">
      <dgm:prSet presAssocID="{FB0F1469-1657-4DFA-80A3-F221D1B6D615}" presName="gear1" presStyleLbl="node1" presStyleIdx="0" presStyleCnt="3">
        <dgm:presLayoutVars>
          <dgm:chMax val="1"/>
          <dgm:bulletEnabled val="1"/>
        </dgm:presLayoutVars>
      </dgm:prSet>
      <dgm:spPr/>
      <dgm:t>
        <a:bodyPr/>
        <a:lstStyle/>
        <a:p>
          <a:endParaRPr lang="en-US"/>
        </a:p>
      </dgm:t>
    </dgm:pt>
    <dgm:pt modelId="{2DDE2264-74F8-4E78-A603-4E6DAEE65447}" type="pres">
      <dgm:prSet presAssocID="{FB0F1469-1657-4DFA-80A3-F221D1B6D615}" presName="gear1srcNode" presStyleLbl="node1" presStyleIdx="0" presStyleCnt="3"/>
      <dgm:spPr/>
      <dgm:t>
        <a:bodyPr/>
        <a:lstStyle/>
        <a:p>
          <a:endParaRPr lang="en-US"/>
        </a:p>
      </dgm:t>
    </dgm:pt>
    <dgm:pt modelId="{420D8602-7AA0-4EF6-8E6C-05A55C39B6BB}" type="pres">
      <dgm:prSet presAssocID="{FB0F1469-1657-4DFA-80A3-F221D1B6D615}" presName="gear1dstNode" presStyleLbl="node1" presStyleIdx="0" presStyleCnt="3"/>
      <dgm:spPr/>
      <dgm:t>
        <a:bodyPr/>
        <a:lstStyle/>
        <a:p>
          <a:endParaRPr lang="en-US"/>
        </a:p>
      </dgm:t>
    </dgm:pt>
    <dgm:pt modelId="{7E4F657F-0AF9-4729-8028-C1700868C896}" type="pres">
      <dgm:prSet presAssocID="{6B6CFE85-BB96-4E15-9015-8BBBC5D5778B}" presName="gear2" presStyleLbl="node1" presStyleIdx="1" presStyleCnt="3">
        <dgm:presLayoutVars>
          <dgm:chMax val="1"/>
          <dgm:bulletEnabled val="1"/>
        </dgm:presLayoutVars>
      </dgm:prSet>
      <dgm:spPr/>
      <dgm:t>
        <a:bodyPr/>
        <a:lstStyle/>
        <a:p>
          <a:endParaRPr lang="en-US"/>
        </a:p>
      </dgm:t>
    </dgm:pt>
    <dgm:pt modelId="{D32FE95F-C8F6-48C9-B76D-8B61895E4AE4}" type="pres">
      <dgm:prSet presAssocID="{6B6CFE85-BB96-4E15-9015-8BBBC5D5778B}" presName="gear2srcNode" presStyleLbl="node1" presStyleIdx="1" presStyleCnt="3"/>
      <dgm:spPr/>
      <dgm:t>
        <a:bodyPr/>
        <a:lstStyle/>
        <a:p>
          <a:endParaRPr lang="en-US"/>
        </a:p>
      </dgm:t>
    </dgm:pt>
    <dgm:pt modelId="{BA158D88-93A4-4BFD-9D14-8B7D46C56F54}" type="pres">
      <dgm:prSet presAssocID="{6B6CFE85-BB96-4E15-9015-8BBBC5D5778B}" presName="gear2dstNode" presStyleLbl="node1" presStyleIdx="1" presStyleCnt="3"/>
      <dgm:spPr/>
      <dgm:t>
        <a:bodyPr/>
        <a:lstStyle/>
        <a:p>
          <a:endParaRPr lang="en-US"/>
        </a:p>
      </dgm:t>
    </dgm:pt>
    <dgm:pt modelId="{2D075A1E-5847-45B6-BB73-2BF84FCE0371}" type="pres">
      <dgm:prSet presAssocID="{A7830B4E-6218-4C7B-86C0-DD619377C0A4}" presName="gear3" presStyleLbl="node1" presStyleIdx="2" presStyleCnt="3"/>
      <dgm:spPr/>
      <dgm:t>
        <a:bodyPr/>
        <a:lstStyle/>
        <a:p>
          <a:endParaRPr lang="en-US"/>
        </a:p>
      </dgm:t>
    </dgm:pt>
    <dgm:pt modelId="{E8447895-BC5A-42F3-96DA-5D2182015274}" type="pres">
      <dgm:prSet presAssocID="{A7830B4E-6218-4C7B-86C0-DD619377C0A4}" presName="gear3tx" presStyleLbl="node1" presStyleIdx="2" presStyleCnt="3">
        <dgm:presLayoutVars>
          <dgm:chMax val="1"/>
          <dgm:bulletEnabled val="1"/>
        </dgm:presLayoutVars>
      </dgm:prSet>
      <dgm:spPr/>
      <dgm:t>
        <a:bodyPr/>
        <a:lstStyle/>
        <a:p>
          <a:endParaRPr lang="en-US"/>
        </a:p>
      </dgm:t>
    </dgm:pt>
    <dgm:pt modelId="{AE890A5F-B8B1-4EE1-AF03-29D643E92441}" type="pres">
      <dgm:prSet presAssocID="{A7830B4E-6218-4C7B-86C0-DD619377C0A4}" presName="gear3srcNode" presStyleLbl="node1" presStyleIdx="2" presStyleCnt="3"/>
      <dgm:spPr/>
      <dgm:t>
        <a:bodyPr/>
        <a:lstStyle/>
        <a:p>
          <a:endParaRPr lang="en-US"/>
        </a:p>
      </dgm:t>
    </dgm:pt>
    <dgm:pt modelId="{1BED4843-0BB1-45C8-8ECC-1CF38A5AE7A5}" type="pres">
      <dgm:prSet presAssocID="{A7830B4E-6218-4C7B-86C0-DD619377C0A4}" presName="gear3dstNode" presStyleLbl="node1" presStyleIdx="2" presStyleCnt="3"/>
      <dgm:spPr/>
      <dgm:t>
        <a:bodyPr/>
        <a:lstStyle/>
        <a:p>
          <a:endParaRPr lang="en-US"/>
        </a:p>
      </dgm:t>
    </dgm:pt>
    <dgm:pt modelId="{74C6C25A-D535-4C89-95CF-985A6374D828}" type="pres">
      <dgm:prSet presAssocID="{A55716D4-929C-4568-9233-60C49C98EE3D}" presName="connector1" presStyleLbl="sibTrans2D1" presStyleIdx="0" presStyleCnt="3"/>
      <dgm:spPr/>
      <dgm:t>
        <a:bodyPr/>
        <a:lstStyle/>
        <a:p>
          <a:endParaRPr lang="en-US"/>
        </a:p>
      </dgm:t>
    </dgm:pt>
    <dgm:pt modelId="{1F4D316F-C62E-4D6A-AE05-96FBDEC2AE4E}" type="pres">
      <dgm:prSet presAssocID="{D9F0CC5F-2734-4F20-8938-D7C648AC4961}" presName="connector2" presStyleLbl="sibTrans2D1" presStyleIdx="1" presStyleCnt="3"/>
      <dgm:spPr/>
      <dgm:t>
        <a:bodyPr/>
        <a:lstStyle/>
        <a:p>
          <a:endParaRPr lang="en-US"/>
        </a:p>
      </dgm:t>
    </dgm:pt>
    <dgm:pt modelId="{7AEE4847-2A91-4405-842B-FA03E094B5B1}" type="pres">
      <dgm:prSet presAssocID="{9B76A025-54FE-481F-A01C-C4AC0CA614CC}" presName="connector3" presStyleLbl="sibTrans2D1" presStyleIdx="2" presStyleCnt="3"/>
      <dgm:spPr/>
      <dgm:t>
        <a:bodyPr/>
        <a:lstStyle/>
        <a:p>
          <a:endParaRPr lang="en-US"/>
        </a:p>
      </dgm:t>
    </dgm:pt>
  </dgm:ptLst>
  <dgm:cxnLst>
    <dgm:cxn modelId="{8D1FD4EA-E419-49E8-9964-CB8D8CE89D97}" type="presOf" srcId="{FB0F1469-1657-4DFA-80A3-F221D1B6D615}" destId="{420D8602-7AA0-4EF6-8E6C-05A55C39B6BB}" srcOrd="2" destOrd="0" presId="urn:microsoft.com/office/officeart/2005/8/layout/gear1"/>
    <dgm:cxn modelId="{7E5F9EE9-E21D-4F32-96B8-233BFAD91D0D}" type="presOf" srcId="{9B76A025-54FE-481F-A01C-C4AC0CA614CC}" destId="{7AEE4847-2A91-4405-842B-FA03E094B5B1}" srcOrd="0" destOrd="0" presId="urn:microsoft.com/office/officeart/2005/8/layout/gear1"/>
    <dgm:cxn modelId="{0F7763F3-CADF-4CF8-ACD1-267FD235229E}" type="presOf" srcId="{6B6CFE85-BB96-4E15-9015-8BBBC5D5778B}" destId="{BA158D88-93A4-4BFD-9D14-8B7D46C56F54}" srcOrd="2" destOrd="0" presId="urn:microsoft.com/office/officeart/2005/8/layout/gear1"/>
    <dgm:cxn modelId="{9F08DBAE-D714-4797-9069-26193A3D5EBD}" srcId="{21828355-5B71-477A-8913-AA33BEF9A8A5}" destId="{6B6CFE85-BB96-4E15-9015-8BBBC5D5778B}" srcOrd="1" destOrd="0" parTransId="{0C062D6E-1665-4572-81C7-36D553F5B23A}" sibTransId="{D9F0CC5F-2734-4F20-8938-D7C648AC4961}"/>
    <dgm:cxn modelId="{44DD64B0-9B47-4CE7-AD56-EA12B8246F41}" type="presOf" srcId="{D9F0CC5F-2734-4F20-8938-D7C648AC4961}" destId="{1F4D316F-C62E-4D6A-AE05-96FBDEC2AE4E}" srcOrd="0" destOrd="0" presId="urn:microsoft.com/office/officeart/2005/8/layout/gear1"/>
    <dgm:cxn modelId="{AF0D5F55-65E6-4D5A-8217-3C2F8B001868}" type="presOf" srcId="{6B6CFE85-BB96-4E15-9015-8BBBC5D5778B}" destId="{D32FE95F-C8F6-48C9-B76D-8B61895E4AE4}" srcOrd="1" destOrd="0" presId="urn:microsoft.com/office/officeart/2005/8/layout/gear1"/>
    <dgm:cxn modelId="{69ACA3A6-623D-4881-94E1-9C602E044D50}" type="presOf" srcId="{A7830B4E-6218-4C7B-86C0-DD619377C0A4}" destId="{1BED4843-0BB1-45C8-8ECC-1CF38A5AE7A5}" srcOrd="3" destOrd="0" presId="urn:microsoft.com/office/officeart/2005/8/layout/gear1"/>
    <dgm:cxn modelId="{0EB2788C-B894-4802-B8BE-D7330D76245F}" type="presOf" srcId="{FB0F1469-1657-4DFA-80A3-F221D1B6D615}" destId="{2DDE2264-74F8-4E78-A603-4E6DAEE65447}" srcOrd="1" destOrd="0" presId="urn:microsoft.com/office/officeart/2005/8/layout/gear1"/>
    <dgm:cxn modelId="{5F205DBD-5D75-47A0-BB09-916224D3DECE}" type="presOf" srcId="{A7830B4E-6218-4C7B-86C0-DD619377C0A4}" destId="{AE890A5F-B8B1-4EE1-AF03-29D643E92441}" srcOrd="2" destOrd="0" presId="urn:microsoft.com/office/officeart/2005/8/layout/gear1"/>
    <dgm:cxn modelId="{F7BB86B0-C024-4C48-8CF9-B1DE781BE865}" type="presOf" srcId="{21828355-5B71-477A-8913-AA33BEF9A8A5}" destId="{0A07EE21-11C3-49B9-94CA-BEB1FFFE553A}" srcOrd="0" destOrd="0" presId="urn:microsoft.com/office/officeart/2005/8/layout/gear1"/>
    <dgm:cxn modelId="{DC772495-E971-48DA-805C-E914C678EE24}" type="presOf" srcId="{A55716D4-929C-4568-9233-60C49C98EE3D}" destId="{74C6C25A-D535-4C89-95CF-985A6374D828}" srcOrd="0" destOrd="0" presId="urn:microsoft.com/office/officeart/2005/8/layout/gear1"/>
    <dgm:cxn modelId="{C994059F-BBCE-4330-9511-4701E1991D08}" srcId="{21828355-5B71-477A-8913-AA33BEF9A8A5}" destId="{A7830B4E-6218-4C7B-86C0-DD619377C0A4}" srcOrd="2" destOrd="0" parTransId="{9D54E30D-3A3C-4B6D-BEEA-22716EA8F884}" sibTransId="{9B76A025-54FE-481F-A01C-C4AC0CA614CC}"/>
    <dgm:cxn modelId="{A5EED4CA-0603-4928-92C9-FA8E2A42E32E}" srcId="{21828355-5B71-477A-8913-AA33BEF9A8A5}" destId="{FB0F1469-1657-4DFA-80A3-F221D1B6D615}" srcOrd="0" destOrd="0" parTransId="{D3185DF2-797B-4B70-9926-DBAF6DBE54D3}" sibTransId="{A55716D4-929C-4568-9233-60C49C98EE3D}"/>
    <dgm:cxn modelId="{510271E3-CDAF-43E8-A610-220157000090}" type="presOf" srcId="{6B6CFE85-BB96-4E15-9015-8BBBC5D5778B}" destId="{7E4F657F-0AF9-4729-8028-C1700868C896}" srcOrd="0" destOrd="0" presId="urn:microsoft.com/office/officeart/2005/8/layout/gear1"/>
    <dgm:cxn modelId="{3CD73713-A445-4AC4-B673-E86A219552AF}" type="presOf" srcId="{A7830B4E-6218-4C7B-86C0-DD619377C0A4}" destId="{E8447895-BC5A-42F3-96DA-5D2182015274}" srcOrd="1" destOrd="0" presId="urn:microsoft.com/office/officeart/2005/8/layout/gear1"/>
    <dgm:cxn modelId="{B58B95C9-320F-4EEE-94DA-96FDD6D17485}" type="presOf" srcId="{FB0F1469-1657-4DFA-80A3-F221D1B6D615}" destId="{4780BE5F-3241-42E0-A881-365DEB622E92}" srcOrd="0" destOrd="0" presId="urn:microsoft.com/office/officeart/2005/8/layout/gear1"/>
    <dgm:cxn modelId="{D23561F9-383E-48ED-AEAE-F2FB1E6C2EB8}" type="presOf" srcId="{A7830B4E-6218-4C7B-86C0-DD619377C0A4}" destId="{2D075A1E-5847-45B6-BB73-2BF84FCE0371}" srcOrd="0" destOrd="0" presId="urn:microsoft.com/office/officeart/2005/8/layout/gear1"/>
    <dgm:cxn modelId="{D5AB9BD7-7410-4719-9CEC-7444275BF541}" type="presParOf" srcId="{0A07EE21-11C3-49B9-94CA-BEB1FFFE553A}" destId="{4780BE5F-3241-42E0-A881-365DEB622E92}" srcOrd="0" destOrd="0" presId="urn:microsoft.com/office/officeart/2005/8/layout/gear1"/>
    <dgm:cxn modelId="{3301E040-16B0-4A66-80E8-623D8C49FE67}" type="presParOf" srcId="{0A07EE21-11C3-49B9-94CA-BEB1FFFE553A}" destId="{2DDE2264-74F8-4E78-A603-4E6DAEE65447}" srcOrd="1" destOrd="0" presId="urn:microsoft.com/office/officeart/2005/8/layout/gear1"/>
    <dgm:cxn modelId="{3C94D9A4-4279-429A-90F2-278E825F3E32}" type="presParOf" srcId="{0A07EE21-11C3-49B9-94CA-BEB1FFFE553A}" destId="{420D8602-7AA0-4EF6-8E6C-05A55C39B6BB}" srcOrd="2" destOrd="0" presId="urn:microsoft.com/office/officeart/2005/8/layout/gear1"/>
    <dgm:cxn modelId="{F5AC3B4C-A4F7-4E94-A24F-DB8E6D2ED3FE}" type="presParOf" srcId="{0A07EE21-11C3-49B9-94CA-BEB1FFFE553A}" destId="{7E4F657F-0AF9-4729-8028-C1700868C896}" srcOrd="3" destOrd="0" presId="urn:microsoft.com/office/officeart/2005/8/layout/gear1"/>
    <dgm:cxn modelId="{2C37513A-1189-4502-80F0-FDA8782822D5}" type="presParOf" srcId="{0A07EE21-11C3-49B9-94CA-BEB1FFFE553A}" destId="{D32FE95F-C8F6-48C9-B76D-8B61895E4AE4}" srcOrd="4" destOrd="0" presId="urn:microsoft.com/office/officeart/2005/8/layout/gear1"/>
    <dgm:cxn modelId="{218490EC-7780-426A-9A2C-0D3B3CC3807A}" type="presParOf" srcId="{0A07EE21-11C3-49B9-94CA-BEB1FFFE553A}" destId="{BA158D88-93A4-4BFD-9D14-8B7D46C56F54}" srcOrd="5" destOrd="0" presId="urn:microsoft.com/office/officeart/2005/8/layout/gear1"/>
    <dgm:cxn modelId="{3C1B73BE-E721-4D9F-80A3-EE9AAA865A43}" type="presParOf" srcId="{0A07EE21-11C3-49B9-94CA-BEB1FFFE553A}" destId="{2D075A1E-5847-45B6-BB73-2BF84FCE0371}" srcOrd="6" destOrd="0" presId="urn:microsoft.com/office/officeart/2005/8/layout/gear1"/>
    <dgm:cxn modelId="{B90AD8C1-1240-4499-8E40-19467905F159}" type="presParOf" srcId="{0A07EE21-11C3-49B9-94CA-BEB1FFFE553A}" destId="{E8447895-BC5A-42F3-96DA-5D2182015274}" srcOrd="7" destOrd="0" presId="urn:microsoft.com/office/officeart/2005/8/layout/gear1"/>
    <dgm:cxn modelId="{827DB1A6-E77D-4790-80AD-4AEE70382F28}" type="presParOf" srcId="{0A07EE21-11C3-49B9-94CA-BEB1FFFE553A}" destId="{AE890A5F-B8B1-4EE1-AF03-29D643E92441}" srcOrd="8" destOrd="0" presId="urn:microsoft.com/office/officeart/2005/8/layout/gear1"/>
    <dgm:cxn modelId="{AB8758D2-D878-4CAD-9CF2-653FE2C5BB66}" type="presParOf" srcId="{0A07EE21-11C3-49B9-94CA-BEB1FFFE553A}" destId="{1BED4843-0BB1-45C8-8ECC-1CF38A5AE7A5}" srcOrd="9" destOrd="0" presId="urn:microsoft.com/office/officeart/2005/8/layout/gear1"/>
    <dgm:cxn modelId="{7B7AB82D-4F85-4384-B8FD-02B196816C01}" type="presParOf" srcId="{0A07EE21-11C3-49B9-94CA-BEB1FFFE553A}" destId="{74C6C25A-D535-4C89-95CF-985A6374D828}" srcOrd="10" destOrd="0" presId="urn:microsoft.com/office/officeart/2005/8/layout/gear1"/>
    <dgm:cxn modelId="{721621A0-2497-4D2B-919C-2090358E352A}" type="presParOf" srcId="{0A07EE21-11C3-49B9-94CA-BEB1FFFE553A}" destId="{1F4D316F-C62E-4D6A-AE05-96FBDEC2AE4E}" srcOrd="11" destOrd="0" presId="urn:microsoft.com/office/officeart/2005/8/layout/gear1"/>
    <dgm:cxn modelId="{8E342DB4-899C-4B6E-8823-D2DE4935E920}" type="presParOf" srcId="{0A07EE21-11C3-49B9-94CA-BEB1FFFE553A}" destId="{7AEE4847-2A91-4405-842B-FA03E094B5B1}"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3022600" cy="3022600"/>
        <a:chOff x="0" y="0"/>
        <a:chExt cx="3022600" cy="3022600"/>
      </a:xfrm>
    </dsp:grpSpPr>
    <dsp:sp>
      <dsp:nvSpPr>
        <dsp:cNvPr id="3" name="Shape 2"/>
        <dsp:cNvSpPr/>
      </dsp:nvSpPr>
      <dsp:spPr bwMode="white">
        <a:xfrm>
          <a:off x="1982470" y="1360170"/>
          <a:ext cx="1662430" cy="1662430"/>
        </a:xfrm>
        <a:prstGeom prst="gear9">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41910" tIns="41910" rIns="41910" bIns="4191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dirty="0" smtClean="0"/>
            <a:t> </a:t>
          </a:r>
          <a:endParaRPr lang="en-US" dirty="0"/>
        </a:p>
      </dsp:txBody>
      <dsp:txXfrm>
        <a:off x="1982470" y="1360170"/>
        <a:ext cx="1662430" cy="1662430"/>
      </dsp:txXfrm>
    </dsp:sp>
    <dsp:sp>
      <dsp:nvSpPr>
        <dsp:cNvPr id="6" name="Shape 5"/>
        <dsp:cNvSpPr/>
      </dsp:nvSpPr>
      <dsp:spPr bwMode="white">
        <a:xfrm>
          <a:off x="1015238" y="967232"/>
          <a:ext cx="1209040" cy="1209040"/>
        </a:xfrm>
        <a:prstGeom prst="gear6">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Body>
        <a:bodyPr lIns="41910" tIns="41910" rIns="41910" bIns="4191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dirty="0" smtClean="0"/>
            <a:t> </a:t>
          </a:r>
          <a:endParaRPr lang="en-US" dirty="0"/>
        </a:p>
      </dsp:txBody>
      <dsp:txXfrm>
        <a:off x="1015238" y="967232"/>
        <a:ext cx="1209040" cy="1209040"/>
      </dsp:txXfrm>
    </dsp:sp>
    <dsp:sp>
      <dsp:nvSpPr>
        <dsp:cNvPr id="9" name="Shape 8"/>
        <dsp:cNvSpPr/>
      </dsp:nvSpPr>
      <dsp:spPr bwMode="white">
        <a:xfrm rot="-900000">
          <a:off x="1692424" y="133118"/>
          <a:ext cx="1184612" cy="1184612"/>
        </a:xfrm>
        <a:prstGeom prst="gear6">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Xfrm rot="-900000">
        <a:off x="1692424" y="133118"/>
        <a:ext cx="1184612" cy="1184612"/>
      </dsp:txXfrm>
    </dsp:sp>
    <dsp:sp>
      <dsp:nvSpPr>
        <dsp:cNvPr id="13" name="Circular Arrow 12"/>
        <dsp:cNvSpPr/>
      </dsp:nvSpPr>
      <dsp:spPr bwMode="white">
        <a:xfrm>
          <a:off x="1845132" y="1119205"/>
          <a:ext cx="2122092" cy="2122092"/>
        </a:xfrm>
        <a:prstGeom prst="circularArrow">
          <a:avLst>
            <a:gd name="adj1" fmla="val 5000"/>
            <a:gd name="adj2" fmla="val 360000"/>
            <a:gd name="adj3" fmla="val 2418709"/>
            <a:gd name="adj4" fmla="val 15942238"/>
            <a:gd name="adj5" fmla="val 5500"/>
          </a:avLst>
        </a:prstGeom>
      </dsp:spPr>
      <dsp:style>
        <a:lnRef idx="0">
          <a:schemeClr val="lt1"/>
        </a:lnRef>
        <a:fillRef idx="1">
          <a:schemeClr val="accent3">
            <a:hueOff val="0"/>
            <a:satOff val="0"/>
            <a:lumOff val="0"/>
            <a:alpha val="100000"/>
          </a:schemeClr>
        </a:fillRef>
        <a:effectRef idx="0">
          <a:scrgbClr r="0" g="0" b="0"/>
        </a:effectRef>
        <a:fontRef idx="minor">
          <a:schemeClr val="lt1"/>
        </a:fontRef>
      </dsp:style>
      <dsp:txXfrm>
        <a:off x="1845132" y="1119205"/>
        <a:ext cx="2122092" cy="2122092"/>
      </dsp:txXfrm>
    </dsp:sp>
    <dsp:sp>
      <dsp:nvSpPr>
        <dsp:cNvPr id="14" name="Shape 13"/>
        <dsp:cNvSpPr/>
      </dsp:nvSpPr>
      <dsp:spPr bwMode="white">
        <a:xfrm>
          <a:off x="836031" y="739657"/>
          <a:ext cx="1476238" cy="1476238"/>
        </a:xfrm>
        <a:prstGeom prst="leftCircularArrow">
          <a:avLst>
            <a:gd name="adj1" fmla="val 5000"/>
            <a:gd name="adj2" fmla="val -360000"/>
            <a:gd name="adj3" fmla="val 10419125"/>
            <a:gd name="adj4" fmla="val 14837806"/>
            <a:gd name="adj5" fmla="val 5500"/>
          </a:avLst>
        </a:prstGeom>
      </dsp:spPr>
      <dsp:style>
        <a:lnRef idx="0">
          <a:schemeClr val="lt1"/>
        </a:lnRef>
        <a:fillRef idx="1">
          <a:schemeClr val="accent3">
            <a:hueOff val="5640000"/>
            <a:satOff val="-8430"/>
            <a:lumOff val="-1372"/>
            <a:alpha val="100000"/>
          </a:schemeClr>
        </a:fillRef>
        <a:effectRef idx="0">
          <a:scrgbClr r="0" g="0" b="0"/>
        </a:effectRef>
        <a:fontRef idx="minor">
          <a:schemeClr val="lt1"/>
        </a:fontRef>
      </dsp:style>
      <dsp:txXfrm>
        <a:off x="836031" y="739657"/>
        <a:ext cx="1476238" cy="1476238"/>
      </dsp:txXfrm>
    </dsp:sp>
    <dsp:sp>
      <dsp:nvSpPr>
        <dsp:cNvPr id="15" name="Circular Arrow 14"/>
        <dsp:cNvSpPr/>
      </dsp:nvSpPr>
      <dsp:spPr bwMode="white">
        <a:xfrm>
          <a:off x="1446672" y="-93067"/>
          <a:ext cx="1610441" cy="1610441"/>
        </a:xfrm>
        <a:prstGeom prst="circularArrow">
          <a:avLst>
            <a:gd name="adj1" fmla="val 5000"/>
            <a:gd name="adj2" fmla="val 360000"/>
            <a:gd name="adj3" fmla="val 13347948"/>
            <a:gd name="adj4" fmla="val 10508220"/>
            <a:gd name="adj5" fmla="val 5500"/>
          </a:avLst>
        </a:prstGeom>
      </dsp:spPr>
      <dsp:style>
        <a:lnRef idx="0">
          <a:schemeClr val="lt1"/>
        </a:lnRef>
        <a:fillRef idx="1">
          <a:schemeClr val="accent3">
            <a:hueOff val="11280000"/>
            <a:satOff val="-16862"/>
            <a:lumOff val="-2744"/>
            <a:alpha val="100000"/>
          </a:schemeClr>
        </a:fillRef>
        <a:effectRef idx="0">
          <a:scrgbClr r="0" g="0" b="0"/>
        </a:effectRef>
        <a:fontRef idx="minor">
          <a:schemeClr val="lt1"/>
        </a:fontRef>
      </dsp:style>
      <dsp:txXfrm>
        <a:off x="1446672" y="-93067"/>
        <a:ext cx="1610441" cy="1610441"/>
      </dsp:txXfrm>
    </dsp:sp>
    <dsp:sp>
      <dsp:nvSpPr>
        <dsp:cNvPr id="4" name="Rectangle 3" hidden="1"/>
        <dsp:cNvSpPr/>
      </dsp:nvSpPr>
      <dsp:spPr bwMode="white">
        <a:xfrm>
          <a:off x="2798572" y="1209040"/>
          <a:ext cx="36000" cy="36000"/>
        </a:xfrm>
        <a:prstGeom prst="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2798572" y="1209040"/>
        <a:ext cx="36000" cy="36000"/>
      </dsp:txXfrm>
    </dsp:sp>
    <dsp:sp>
      <dsp:nvSpPr>
        <dsp:cNvPr id="5" name="Rectangle 4" hidden="1"/>
        <dsp:cNvSpPr/>
      </dsp:nvSpPr>
      <dsp:spPr bwMode="white">
        <a:xfrm>
          <a:off x="3548448" y="2871470"/>
          <a:ext cx="36000" cy="36000"/>
        </a:xfrm>
        <a:prstGeom prst="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3548448" y="2871470"/>
        <a:ext cx="36000" cy="36000"/>
      </dsp:txXfrm>
    </dsp:sp>
    <dsp:sp>
      <dsp:nvSpPr>
        <dsp:cNvPr id="7" name="Rectangle 6" hidden="1"/>
        <dsp:cNvSpPr/>
      </dsp:nvSpPr>
      <dsp:spPr bwMode="white">
        <a:xfrm>
          <a:off x="1317498" y="846328"/>
          <a:ext cx="36000" cy="36000"/>
        </a:xfrm>
        <a:prstGeom prst="rect">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Xfrm>
        <a:off x="1317498" y="846328"/>
        <a:ext cx="36000" cy="36000"/>
      </dsp:txXfrm>
    </dsp:sp>
    <dsp:sp>
      <dsp:nvSpPr>
        <dsp:cNvPr id="8" name="Rectangle 7" hidden="1"/>
        <dsp:cNvSpPr/>
      </dsp:nvSpPr>
      <dsp:spPr bwMode="white">
        <a:xfrm>
          <a:off x="924560" y="1601978"/>
          <a:ext cx="36000" cy="36000"/>
        </a:xfrm>
        <a:prstGeom prst="rect">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Xfrm>
        <a:off x="924560" y="1601978"/>
        <a:ext cx="36000" cy="36000"/>
      </dsp:txXfrm>
    </dsp:sp>
    <dsp:sp>
      <dsp:nvSpPr>
        <dsp:cNvPr id="10" name="Rectangle 9"/>
        <dsp:cNvSpPr/>
      </dsp:nvSpPr>
      <dsp:spPr bwMode="white">
        <a:xfrm>
          <a:off x="1952244" y="392938"/>
          <a:ext cx="664972" cy="664972"/>
        </a:xfrm>
        <a:prstGeom prst="rect">
          <a:avLst/>
        </a:prstGeom>
        <a:noFill/>
        <a:ln>
          <a:noFill/>
        </a:ln>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41910" tIns="41910" rIns="41910" bIns="4191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dirty="0" smtClean="0"/>
            <a:t> </a:t>
          </a:r>
          <a:endParaRPr lang="en-US" dirty="0"/>
        </a:p>
      </dsp:txBody>
      <dsp:txXfrm>
        <a:off x="1952244" y="392938"/>
        <a:ext cx="664972" cy="664972"/>
      </dsp:txXfrm>
    </dsp:sp>
    <dsp:sp>
      <dsp:nvSpPr>
        <dsp:cNvPr id="11" name="Rectangle 10" hidden="1"/>
        <dsp:cNvSpPr/>
      </dsp:nvSpPr>
      <dsp:spPr bwMode="white">
        <a:xfrm>
          <a:off x="1529080" y="755650"/>
          <a:ext cx="36000" cy="36000"/>
        </a:xfrm>
        <a:prstGeom prst="rect">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Xfrm>
        <a:off x="1529080" y="755650"/>
        <a:ext cx="36000" cy="36000"/>
      </dsp:txXfrm>
    </dsp:sp>
    <dsp:sp>
      <dsp:nvSpPr>
        <dsp:cNvPr id="12" name="Rectangle 11" hidden="1"/>
        <dsp:cNvSpPr/>
      </dsp:nvSpPr>
      <dsp:spPr bwMode="white">
        <a:xfrm>
          <a:off x="1770888" y="151130"/>
          <a:ext cx="36000" cy="36000"/>
        </a:xfrm>
        <a:prstGeom prst="rect">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Xfrm>
        <a:off x="1770888" y="151130"/>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1203" name="Rectangle 2"/>
          <p:cNvSpPr>
            <a:spLocks noTextEdit="1"/>
          </p:cNvSpPr>
          <p:nvPr>
            <p:ph type="sldImg"/>
          </p:nvPr>
        </p:nvSpPr>
        <p:spPr>
          <a:ln>
            <a:solidFill>
              <a:srgbClr val="000000">
                <a:alpha val="100000"/>
              </a:srgbClr>
            </a:solidFill>
            <a:miter lim="800000"/>
          </a:ln>
        </p:spPr>
      </p:sp>
      <p:sp>
        <p:nvSpPr>
          <p:cNvPr id="51204"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Slide Image Placeholder 1"/>
          <p:cNvSpPr>
            <a:spLocks noGrp="1" noRot="1" noChangeAspect="1" noTextEdit="1"/>
          </p:cNvSpPr>
          <p:nvPr>
            <p:ph type="sldImg"/>
          </p:nvPr>
        </p:nvSpPr>
        <p:spPr>
          <a:ln>
            <a:solidFill>
              <a:srgbClr val="000000">
                <a:alpha val="100000"/>
              </a:srgbClr>
            </a:solidFill>
            <a:miter lim="800000"/>
          </a:ln>
        </p:spPr>
      </p:sp>
      <p:sp>
        <p:nvSpPr>
          <p:cNvPr id="3" name="Notes Placeholder 2"/>
          <p:cNvSpPr>
            <a:spLocks noGrp="1"/>
          </p:cNvSpPr>
          <p:nvPr>
            <p:ph type="body" idx="1"/>
          </p:nvPr>
        </p:nvSpPr>
        <p:spPr/>
        <p:txBody>
          <a:bodyPr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goal of effective supply chain management is to have the right </a:t>
            </a:r>
            <a:r>
              <a:rPr kumimoji="0" lang="en-US" sz="1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product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in the right </a:t>
            </a:r>
            <a:r>
              <a:rPr kumimoji="0" lang="en-US" sz="1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quantity</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available at the right </a:t>
            </a:r>
            <a:r>
              <a:rPr kumimoji="0" lang="en-US" sz="1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place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the right cost.</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61443" name="Rectangle 2"/>
          <p:cNvSpPr>
            <a:spLocks noTextEdit="1"/>
          </p:cNvSpPr>
          <p:nvPr>
            <p:ph type="sldImg"/>
          </p:nvPr>
        </p:nvSpPr>
        <p:spPr>
          <a:ln>
            <a:solidFill>
              <a:srgbClr val="000000">
                <a:alpha val="100000"/>
              </a:srgbClr>
            </a:solidFill>
            <a:miter lim="800000"/>
          </a:ln>
        </p:spPr>
      </p:sp>
      <p:sp>
        <p:nvSpPr>
          <p:cNvPr id="61444"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62467" name="Rectangle 2"/>
          <p:cNvSpPr>
            <a:spLocks noTextEdit="1"/>
          </p:cNvSpPr>
          <p:nvPr>
            <p:ph type="sldImg"/>
          </p:nvPr>
        </p:nvSpPr>
        <p:spPr>
          <a:ln>
            <a:solidFill>
              <a:srgbClr val="000000">
                <a:alpha val="100000"/>
              </a:srgbClr>
            </a:solidFill>
            <a:miter lim="800000"/>
          </a:ln>
        </p:spPr>
      </p:sp>
      <p:sp>
        <p:nvSpPr>
          <p:cNvPr id="62468"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Slide Image Placeholder 1"/>
          <p:cNvSpPr>
            <a:spLocks noGrp="1" noRot="1" noChangeAspect="1" noTextEdit="1"/>
          </p:cNvSpPr>
          <p:nvPr>
            <p:ph type="sldImg"/>
          </p:nvPr>
        </p:nvSpPr>
        <p:spPr>
          <a:ln>
            <a:solidFill>
              <a:srgbClr val="000000">
                <a:alpha val="100000"/>
              </a:srgbClr>
            </a:solidFill>
            <a:miter lim="800000"/>
          </a:ln>
        </p:spPr>
      </p:sp>
      <p:sp>
        <p:nvSpPr>
          <p:cNvPr id="63491" name="Notes Placeholder 2"/>
          <p:cNvSpPr>
            <a:spLocks noGrp="1"/>
          </p:cNvSpPr>
          <p:nvPr>
            <p:ph type="body" idx="1"/>
          </p:nvPr>
        </p:nvSpPr>
        <p:spPr>
          <a:noFill/>
          <a:ln>
            <a:noFill/>
          </a:ln>
        </p:spPr>
        <p:txBody>
          <a:bodyPr wrap="square" lIns="91440" tIns="45720" rIns="91440" bIns="45720" anchor="t"/>
          <a:p>
            <a:pPr lvl="0"/>
            <a:r>
              <a:rPr dirty="0"/>
              <a:t>The correct answer is B – benchmarking.</a:t>
            </a:r>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64515" name="Rectangle 2"/>
          <p:cNvSpPr>
            <a:spLocks noTextEdit="1"/>
          </p:cNvSpPr>
          <p:nvPr>
            <p:ph type="sldImg"/>
          </p:nvPr>
        </p:nvSpPr>
        <p:spPr>
          <a:xfrm>
            <a:off x="1144588" y="685800"/>
            <a:ext cx="4572000" cy="3429000"/>
          </a:xfrm>
          <a:solidFill>
            <a:srgbClr val="FFFFFF">
              <a:alpha val="100000"/>
            </a:srgbClr>
          </a:solidFill>
          <a:ln>
            <a:solidFill>
              <a:srgbClr val="000000">
                <a:alpha val="100000"/>
              </a:srgbClr>
            </a:solidFill>
            <a:miter lim="800000"/>
          </a:ln>
        </p:spPr>
      </p:sp>
      <p:sp>
        <p:nvSpPr>
          <p:cNvPr id="64516" name="Rectangle 3"/>
          <p:cNvSpPr/>
          <p:nvPr>
            <p:ph type="body" idx="1"/>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p>
            <a:pPr lvl="0"/>
            <a:endParaRPr lang="id-ID" alt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65539" name="Rectangle 2"/>
          <p:cNvSpPr>
            <a:spLocks noTextEdit="1"/>
          </p:cNvSpPr>
          <p:nvPr>
            <p:ph type="sldImg"/>
          </p:nvPr>
        </p:nvSpPr>
        <p:spPr>
          <a:xfrm>
            <a:off x="1144588" y="685800"/>
            <a:ext cx="4572000" cy="3429000"/>
          </a:xfrm>
          <a:solidFill>
            <a:srgbClr val="FFFFFF">
              <a:alpha val="100000"/>
            </a:srgbClr>
          </a:solidFill>
          <a:ln>
            <a:solidFill>
              <a:srgbClr val="000000">
                <a:alpha val="100000"/>
              </a:srgbClr>
            </a:solidFill>
            <a:miter lim="800000"/>
          </a:ln>
        </p:spPr>
      </p:sp>
      <p:sp>
        <p:nvSpPr>
          <p:cNvPr id="65540" name="Rectangle 3"/>
          <p:cNvSpPr/>
          <p:nvPr>
            <p:ph type="body" idx="1"/>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p>
            <a:pPr lvl="0"/>
            <a:endParaRPr lang="id-ID" altLang="x-none" sz="1000" i="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66563" name="Rectangle 2"/>
          <p:cNvSpPr>
            <a:spLocks noTextEdit="1"/>
          </p:cNvSpPr>
          <p:nvPr>
            <p:ph type="sldImg"/>
          </p:nvPr>
        </p:nvSpPr>
        <p:spPr>
          <a:xfrm>
            <a:off x="1144588" y="685800"/>
            <a:ext cx="4572000" cy="3429000"/>
          </a:xfrm>
          <a:solidFill>
            <a:srgbClr val="FFFFFF">
              <a:alpha val="100000"/>
            </a:srgbClr>
          </a:solidFill>
          <a:ln>
            <a:solidFill>
              <a:srgbClr val="000000">
                <a:alpha val="100000"/>
              </a:srgbClr>
            </a:solidFill>
            <a:miter lim="800000"/>
          </a:ln>
        </p:spPr>
      </p:sp>
      <p:sp>
        <p:nvSpPr>
          <p:cNvPr id="66564" name="Rectangle 3"/>
          <p:cNvSpPr/>
          <p:nvPr>
            <p:ph type="body" idx="1"/>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p>
            <a:pPr lvl="0"/>
            <a:endParaRPr lang="id-ID" altLang="x-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Slide Image Placeholder 1"/>
          <p:cNvSpPr>
            <a:spLocks noGrp="1" noRot="1" noChangeAspect="1" noTextEdit="1"/>
          </p:cNvSpPr>
          <p:nvPr>
            <p:ph type="sldImg"/>
          </p:nvPr>
        </p:nvSpPr>
        <p:spPr>
          <a:ln>
            <a:solidFill>
              <a:srgbClr val="000000">
                <a:alpha val="100000"/>
              </a:srgbClr>
            </a:solidFill>
            <a:miter lim="800000"/>
          </a:ln>
        </p:spPr>
      </p:sp>
      <p:sp>
        <p:nvSpPr>
          <p:cNvPr id="3" name="Notes Placeholder 2"/>
          <p:cNvSpPr>
            <a:spLocks noGrp="1"/>
          </p:cNvSpPr>
          <p:nvPr>
            <p:ph type="body" idx="1"/>
          </p:nvPr>
        </p:nvSpPr>
        <p:spPr/>
        <p:txBody>
          <a:bodyPr lIns="91440" tIns="45720" rIns="91440" bIns="45720" rtlCol="0">
            <a:normAutofit fontScale="3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BusinessWeek TV</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 Destination CEO</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Name: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The Nielson Company</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CEO of</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Company: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David Calhoun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Themes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Technology</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Suggested chapters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17</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Short paragraph about the video.</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David Calhoun left a lucrative executive position at General Electric (GE) to become CEO of A.C. Nielson, a global information leader in providing measurement and analysis for media and entertainment companies. Calhoun spent 27 years at GE, but decided to leave for the privately held company famous for tracking television usage of households. The company uses technology-driven products to enable business clients to make informed decisions regarding their advertising spending. A.C. Nielson is part of The Nielson Company, a conglomerate whose businesses include </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Billboard Magazine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The Hollywood Reporter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Calhoun made a personal as well as a business decision to leave GE, but soon found himself leading an industry with a key challenge: helping outdated measurement tracking technology advance to the digital age. Under his leadership, A.C. Nielson is developing a technology roadmap which involves a comprehensive media rating system which will digitally record viewership; whether someone is watching a home television set, a television station passed in an airport, or an interactive billboard passed along the highway.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3-4 multiple choice questions with answers regarding video topics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Before being named CEO of A.C. Nielson, Calhoun had a career at what company?</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General Electric</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CBS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Wal-Mart</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Bank of America</a:t>
            </a: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In what business does A.C. Nielson engage?</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Rating of major motion pictures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Tracking and measuring viewership of various media sources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Determining ad revenue value of magazine publications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Tracking and measuring purchases in grocery stores</a:t>
            </a: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A.C. Nielson is part of a conglomerate including which of the following companies?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Sports Illustrated</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Time Magazine</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People Magazine</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1" i="1" u="none" strike="noStrike" kern="1200" cap="none" spc="0" normalizeH="0" baseline="0" noProof="0" dirty="0" smtClean="0">
                <a:ln>
                  <a:noFill/>
                </a:ln>
                <a:solidFill>
                  <a:schemeClr val="tx1"/>
                </a:solidFill>
                <a:effectLst/>
                <a:uLnTx/>
                <a:uFillTx/>
                <a:latin typeface="+mn-lt"/>
                <a:ea typeface="+mn-ea"/>
                <a:cs typeface="+mn-cs"/>
              </a:rPr>
              <a:t>Billboard Magazine</a:t>
            </a:r>
            <a:br>
              <a:rPr kumimoji="0" lang="en-US" sz="1200" b="1" i="1" u="none" strike="noStrike" kern="1200" cap="none" spc="0" normalizeH="0" baseline="0" noProof="0" dirty="0" smtClean="0">
                <a:ln>
                  <a:noFill/>
                </a:ln>
                <a:solidFill>
                  <a:schemeClr val="tx1"/>
                </a:solidFill>
                <a:effectLst/>
                <a:uLnTx/>
                <a:uFillTx/>
                <a:latin typeface="+mn-lt"/>
                <a:ea typeface="+mn-ea"/>
                <a:cs typeface="+mn-cs"/>
              </a:rPr>
            </a:b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br>
              <a:rPr kumimoji="0" lang="en-US" sz="1200" b="0" i="1" u="none" strike="noStrike" kern="1200" cap="none" spc="0" normalizeH="0" baseline="0" noProof="0" dirty="0" smtClean="0">
                <a:ln>
                  <a:noFill/>
                </a:ln>
                <a:solidFill>
                  <a:schemeClr val="tx1"/>
                </a:solidFill>
                <a:effectLst/>
                <a:uLnTx/>
                <a:uFillTx/>
                <a:latin typeface="+mn-lt"/>
                <a:ea typeface="+mn-ea"/>
                <a:cs typeface="+mn-cs"/>
              </a:rPr>
            </a:br>
            <a:r>
              <a:rPr kumimoji="0" lang="en-US" sz="1200" b="0" i="1" u="none" strike="noStrike" kern="1200" cap="none" spc="0" normalizeH="0" baseline="0" noProof="0" dirty="0" smtClean="0">
                <a:ln>
                  <a:noFill/>
                </a:ln>
                <a:solidFill>
                  <a:schemeClr val="tx1"/>
                </a:solidFill>
                <a:effectLst/>
                <a:uLnTx/>
                <a:uFillTx/>
                <a:latin typeface="+mn-lt"/>
                <a:ea typeface="+mn-ea"/>
                <a:cs typeface="+mn-cs"/>
              </a:rPr>
              <a:t>2-3 essay or discussion questions with suggested answers regarding video topics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How might the Internet figure into the future of A.C. Nielson?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Students’ responses will vary. As television and computer technologies continue to merge, online tracking capabilities will likely play a major role in the future of A.C. Nielson. Online technology is already being used to track user movements, purchases, and preferences.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Brainstorm the pros and cons of becoming CEO of a privately held company versus a publicly traded firm.</a:t>
            </a: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r>
              <a:rPr kumimoji="0" lang="en-US" sz="1200" b="0" i="0" u="none" strike="noStrike" kern="1200" cap="none" spc="0" normalizeH="0" baseline="0" noProof="0" dirty="0" smtClean="0">
                <a:ln>
                  <a:noFill/>
                </a:ln>
                <a:solidFill>
                  <a:schemeClr val="tx1"/>
                </a:solidFill>
                <a:effectLst/>
                <a:uLnTx/>
                <a:uFillTx/>
                <a:latin typeface="+mn-lt"/>
                <a:ea typeface="+mn-ea"/>
                <a:cs typeface="+mn-cs"/>
              </a:rPr>
              <a:t>A privately held company does not have to concern itself with the favor or disfavor of shareholders. Another advantage of a privately held is that there is less public disclosure required. Yet a big advantage of a publicly traded firm is its ability to raise capital through the issuance of stock. However, publicly traded companies must file quarterly earnings reports with the Securities and Exchange Commission.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Would you be willing to leave a high-profile position like Calhoun did to assume a position at a company like A. C. Nielson?</a:t>
            </a: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r>
              <a:rPr kumimoji="0" lang="en-US" sz="1200" b="0" i="0" u="none" strike="noStrike" kern="1200" cap="none" spc="0" normalizeH="0" baseline="0" noProof="0" dirty="0" smtClean="0">
                <a:ln>
                  <a:noFill/>
                </a:ln>
                <a:solidFill>
                  <a:schemeClr val="tx1"/>
                </a:solidFill>
                <a:effectLst/>
                <a:uLnTx/>
                <a:uFillTx/>
                <a:latin typeface="+mn-lt"/>
                <a:ea typeface="+mn-ea"/>
                <a:cs typeface="+mn-cs"/>
              </a:rPr>
              <a:t>Students’ responses will vary. Calhoun left for both personal and business reasons. Some students will understand Calhoun’s desire to spend more time with his family, while others will identify with the large payout that GE was reported to have made to Calhoun. </a:t>
            </a:r>
            <a:br>
              <a:rPr kumimoji="0" lang="en-US" sz="1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2227" name="Rectangle 2"/>
          <p:cNvSpPr>
            <a:spLocks noTextEdit="1"/>
          </p:cNvSpPr>
          <p:nvPr>
            <p:ph type="sldImg"/>
          </p:nvPr>
        </p:nvSpPr>
        <p:spPr>
          <a:ln>
            <a:solidFill>
              <a:srgbClr val="000000">
                <a:alpha val="100000"/>
              </a:srgbClr>
            </a:solidFill>
            <a:miter lim="800000"/>
          </a:ln>
        </p:spPr>
      </p:sp>
      <p:sp>
        <p:nvSpPr>
          <p:cNvPr id="52228"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3251" name="Rectangle 2"/>
          <p:cNvSpPr>
            <a:spLocks noTextEdit="1"/>
          </p:cNvSpPr>
          <p:nvPr>
            <p:ph type="sldImg"/>
          </p:nvPr>
        </p:nvSpPr>
        <p:spPr>
          <a:ln>
            <a:solidFill>
              <a:srgbClr val="000000">
                <a:alpha val="100000"/>
              </a:srgbClr>
            </a:solidFill>
            <a:miter lim="800000"/>
          </a:ln>
        </p:spPr>
      </p:sp>
      <p:sp>
        <p:nvSpPr>
          <p:cNvPr id="53252"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4275" name="Rectangle 2"/>
          <p:cNvSpPr>
            <a:spLocks noTextEdit="1"/>
          </p:cNvSpPr>
          <p:nvPr>
            <p:ph type="sldImg"/>
          </p:nvPr>
        </p:nvSpPr>
        <p:spPr>
          <a:ln>
            <a:solidFill>
              <a:srgbClr val="000000">
                <a:alpha val="100000"/>
              </a:srgbClr>
            </a:solidFill>
            <a:miter lim="800000"/>
          </a:ln>
        </p:spPr>
      </p:sp>
      <p:sp>
        <p:nvSpPr>
          <p:cNvPr id="54276"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5299" name="Rectangle 2"/>
          <p:cNvSpPr>
            <a:spLocks noTextEdit="1"/>
          </p:cNvSpPr>
          <p:nvPr>
            <p:ph type="sldImg"/>
          </p:nvPr>
        </p:nvSpPr>
        <p:spPr>
          <a:ln>
            <a:solidFill>
              <a:srgbClr val="000000">
                <a:alpha val="100000"/>
              </a:srgbClr>
            </a:solidFill>
            <a:miter lim="800000"/>
          </a:ln>
        </p:spPr>
      </p:sp>
      <p:sp>
        <p:nvSpPr>
          <p:cNvPr id="55300"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6323" name="Rectangle 2"/>
          <p:cNvSpPr>
            <a:spLocks noTextEdit="1"/>
          </p:cNvSpPr>
          <p:nvPr>
            <p:ph type="sldImg"/>
          </p:nvPr>
        </p:nvSpPr>
        <p:spPr>
          <a:ln>
            <a:solidFill>
              <a:srgbClr val="000000">
                <a:alpha val="100000"/>
              </a:srgbClr>
            </a:solidFill>
            <a:miter lim="800000"/>
          </a:ln>
        </p:spPr>
      </p:sp>
      <p:sp>
        <p:nvSpPr>
          <p:cNvPr id="56324"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7347" name="Rectangle 2"/>
          <p:cNvSpPr>
            <a:spLocks noTextEdit="1"/>
          </p:cNvSpPr>
          <p:nvPr>
            <p:ph type="sldImg"/>
          </p:nvPr>
        </p:nvSpPr>
        <p:spPr>
          <a:ln>
            <a:solidFill>
              <a:srgbClr val="000000">
                <a:alpha val="100000"/>
              </a:srgbClr>
            </a:solidFill>
            <a:miter lim="800000"/>
          </a:ln>
        </p:spPr>
      </p:sp>
      <p:sp>
        <p:nvSpPr>
          <p:cNvPr id="57348"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Slide Image Placeholder 1"/>
          <p:cNvSpPr>
            <a:spLocks noGrp="1" noRot="1" noChangeAspect="1" noTextEdit="1"/>
          </p:cNvSpPr>
          <p:nvPr>
            <p:ph type="sldImg"/>
          </p:nvPr>
        </p:nvSpPr>
        <p:spPr>
          <a:ln>
            <a:solidFill>
              <a:srgbClr val="000000">
                <a:alpha val="100000"/>
              </a:srgbClr>
            </a:solidFill>
            <a:miter lim="800000"/>
          </a:ln>
        </p:spPr>
      </p:sp>
      <p:sp>
        <p:nvSpPr>
          <p:cNvPr id="58371" name="Notes Placeholder 2"/>
          <p:cNvSpPr>
            <a:spLocks noGrp="1"/>
          </p:cNvSpPr>
          <p:nvPr>
            <p:ph type="body" idx="1"/>
          </p:nvPr>
        </p:nvSpPr>
        <p:spPr>
          <a:noFill/>
          <a:ln>
            <a:noFill/>
          </a:ln>
        </p:spPr>
        <p:txBody>
          <a:bodyPr wrap="square" lIns="91440" tIns="45720" rIns="91440" bIns="45720" anchor="t"/>
          <a:p>
            <a:pPr lvl="0"/>
            <a:r>
              <a:rPr dirty="0"/>
              <a:t>The correct answer is C – switching.</a:t>
            </a:r>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7"/>
          <p:cNvSpPr txBox="1">
            <a:spLocks noGrp="1" noChangeArrowheads="1"/>
          </p:cNvSpPr>
          <p:nvPr>
            <p:ph type="sldNum" sz="quarter"/>
          </p:nvPr>
        </p:nvSpPr>
        <p:spPr>
          <a:noFill/>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59395" name="Rectangle 2"/>
          <p:cNvSpPr>
            <a:spLocks noTextEdit="1"/>
          </p:cNvSpPr>
          <p:nvPr>
            <p:ph type="sldImg"/>
          </p:nvPr>
        </p:nvSpPr>
        <p:spPr>
          <a:ln>
            <a:solidFill>
              <a:srgbClr val="000000">
                <a:alpha val="100000"/>
              </a:srgbClr>
            </a:solidFill>
            <a:miter lim="800000"/>
          </a:ln>
        </p:spPr>
      </p:sp>
      <p:sp>
        <p:nvSpPr>
          <p:cNvPr id="59396" name="Rectangle 3"/>
          <p:cNvSpPr>
            <a:spLocks noGrp="1"/>
          </p:cNvSpPr>
          <p:nvPr>
            <p:ph type="body" idx="1"/>
          </p:nvPr>
        </p:nvSpPr>
        <p:spPr>
          <a:noFill/>
          <a:ln>
            <a:noFill/>
          </a:ln>
        </p:spPr>
        <p:txBody>
          <a:bodyPr wrap="square" lIns="91440" tIns="45720" rIns="91440" bIns="45720" anchor="t"/>
          <a:p>
            <a:pPr lvl="0"/>
            <a:endParaRPr lang="id-ID"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4876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Rectangle 9"/>
          <p:cNvSpPr/>
          <p:nvPr/>
        </p:nvSpPr>
        <p:spPr>
          <a:xfrm>
            <a:off x="0" y="4876800"/>
            <a:ext cx="9144000" cy="1981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054" name="Picture 2"/>
          <p:cNvPicPr>
            <a:picLocks noChangeAspect="1"/>
          </p:cNvPicPr>
          <p:nvPr userDrawn="1"/>
        </p:nvPicPr>
        <p:blipFill>
          <a:blip r:embed="rId2"/>
          <a:stretch>
            <a:fillRect/>
          </a:stretch>
        </p:blipFill>
        <p:spPr>
          <a:xfrm>
            <a:off x="609600" y="609600"/>
            <a:ext cx="4267200" cy="5464175"/>
          </a:xfrm>
          <a:prstGeom prst="rect">
            <a:avLst/>
          </a:prstGeom>
          <a:noFill/>
          <a:ln w="9525">
            <a:noFill/>
          </a:ln>
        </p:spPr>
      </p:pic>
      <p:sp>
        <p:nvSpPr>
          <p:cNvPr id="2" name="Title 1"/>
          <p:cNvSpPr>
            <a:spLocks noGrp="1"/>
          </p:cNvSpPr>
          <p:nvPr>
            <p:ph type="ctrTitle"/>
          </p:nvPr>
        </p:nvSpPr>
        <p:spPr>
          <a:xfrm>
            <a:off x="5486400" y="990600"/>
            <a:ext cx="3124200" cy="22860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86400" y="3505200"/>
            <a:ext cx="3200400" cy="12954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p>
            <a:pPr lvl="0" eaLnBrk="1" hangingPunct="1"/>
            <a:r>
              <a:rPr dirty="0"/>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Slide Number Placeholder 3"/>
          <p:cNvSpPr>
            <a:spLocks noGrp="1"/>
          </p:cNvSpPr>
          <p:nvPr>
            <p:ph type="sldNum" sz="quarter" idx="10"/>
          </p:nvPr>
        </p:nvSpPr>
        <p:spPr/>
        <p:txBody>
          <a:bodyPr/>
          <a:p>
            <a:pPr lvl="0" eaLnBrk="1" hangingPunct="1"/>
            <a:r>
              <a:rPr dirty="0"/>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Slide Number Placeholder 4"/>
          <p:cNvSpPr>
            <a:spLocks noGrp="1"/>
          </p:cNvSpPr>
          <p:nvPr>
            <p:ph type="sldNum" sz="quarter" idx="10"/>
          </p:nvPr>
        </p:nvSpPr>
        <p:spPr/>
        <p:txBody>
          <a:bodyPr/>
          <a:p>
            <a:pPr lvl="0" eaLnBrk="1" hangingPunct="1"/>
            <a:r>
              <a:rPr dirty="0"/>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Date Placeholder 6"/>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ooter Placeholder 7"/>
          <p:cNvSpPr>
            <a:spLocks noGrp="1"/>
          </p:cNvSpPr>
          <p:nvPr>
            <p:ph type="ftr" sz="quarter" idx="13"/>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Slide Number Placeholder 8"/>
          <p:cNvSpPr>
            <a:spLocks noGrp="1"/>
          </p:cNvSpPr>
          <p:nvPr>
            <p:ph type="sldNum" sz="quarter" idx="1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p>
            <a:pPr lvl="0" eaLnBrk="1" hangingPunct="1"/>
            <a:r>
              <a:rPr dirty="0"/>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p>
            <a:pPr lvl="0" eaLnBrk="1" hangingPunct="1"/>
            <a:r>
              <a:rPr dirty="0"/>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8" name="Date Placeholder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None/>
              <a:defRPr/>
            </a:pPr>
            <a:endParaRPr kumimoji="0" lang="en-US" sz="3200" b="1" i="0" u="none" strike="noStrike" kern="1200" cap="none" spc="0" normalizeH="0" baseline="0" noProof="0" dirty="0" smtClean="0">
              <a:ln>
                <a:noFill/>
              </a:ln>
              <a:solidFill>
                <a:srgbClr val="953735"/>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8" name="Date Placeholder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7" name="Rectangle 6"/>
          <p:cNvSpPr/>
          <p:nvPr/>
        </p:nvSpPr>
        <p:spPr>
          <a:xfrm>
            <a:off x="0" y="0"/>
            <a:ext cx="9144000" cy="1524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a:xfrm>
            <a:off x="457200" y="17526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latin typeface="Calibri" panose="020F0502020204030204" pitchFamily="34" charset="0"/>
              </a:defRPr>
            </a:lvl1pPr>
          </a:lstStyle>
          <a:p>
            <a:pPr lvl="0" eaLnBrk="1" hangingPunct="1"/>
            <a:r>
              <a:rPr dirty="0"/>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cxnSp>
        <p:nvCxnSpPr>
          <p:cNvPr id="9" name="Straight Connector 8"/>
          <p:cNvCxnSpPr/>
          <p:nvPr/>
        </p:nvCxnSpPr>
        <p:spPr>
          <a:xfrm>
            <a:off x="0" y="1524000"/>
            <a:ext cx="9144000" cy="0"/>
          </a:xfrm>
          <a:prstGeom prst="line">
            <a:avLst/>
          </a:prstGeom>
          <a:ln w="63500">
            <a:solidFill>
              <a:schemeClr val="accent1">
                <a:lumMod val="40000"/>
                <a:lumOff val="60000"/>
              </a:schemeClr>
            </a:solidFill>
          </a:ln>
          <a:effectLst>
            <a:outerShdw blurRad="279400" dist="50800" dir="5400000" algn="ctr" rotWithShape="0">
              <a:schemeClr val="tx2">
                <a:lumMod val="60000"/>
                <a:lumOff val="40000"/>
                <a:alpha val="82000"/>
              </a:scheme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kern="1200">
          <a:solidFill>
            <a:srgbClr val="25406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000">
          <a:solidFill>
            <a:srgbClr val="254061"/>
          </a:solidFill>
          <a:latin typeface="Calibri" panose="020F0502020204030204" pitchFamily="34" charset="0"/>
        </a:defRPr>
      </a:lvl2pPr>
      <a:lvl3pPr algn="ctr" rtl="0" eaLnBrk="0" fontAlgn="base" hangingPunct="0">
        <a:spcBef>
          <a:spcPct val="0"/>
        </a:spcBef>
        <a:spcAft>
          <a:spcPct val="0"/>
        </a:spcAft>
        <a:defRPr sz="4000">
          <a:solidFill>
            <a:srgbClr val="254061"/>
          </a:solidFill>
          <a:latin typeface="Calibri" panose="020F0502020204030204" pitchFamily="34" charset="0"/>
        </a:defRPr>
      </a:lvl3pPr>
      <a:lvl4pPr algn="ctr" rtl="0" eaLnBrk="0" fontAlgn="base" hangingPunct="0">
        <a:spcBef>
          <a:spcPct val="0"/>
        </a:spcBef>
        <a:spcAft>
          <a:spcPct val="0"/>
        </a:spcAft>
        <a:defRPr sz="4000">
          <a:solidFill>
            <a:srgbClr val="254061"/>
          </a:solidFill>
          <a:latin typeface="Calibri" panose="020F0502020204030204" pitchFamily="34" charset="0"/>
        </a:defRPr>
      </a:lvl4pPr>
      <a:lvl5pPr algn="ctr" rtl="0" eaLnBrk="0" fontAlgn="base" hangingPunct="0">
        <a:spcBef>
          <a:spcPct val="0"/>
        </a:spcBef>
        <a:spcAft>
          <a:spcPct val="0"/>
        </a:spcAft>
        <a:defRPr sz="4000">
          <a:solidFill>
            <a:srgbClr val="254061"/>
          </a:solidFill>
          <a:latin typeface="Calibri" panose="020F0502020204030204" pitchFamily="34" charset="0"/>
        </a:defRPr>
      </a:lvl5pPr>
      <a:lvl6pPr marL="457200" algn="ctr" rtl="0" fontAlgn="base">
        <a:spcBef>
          <a:spcPct val="0"/>
        </a:spcBef>
        <a:spcAft>
          <a:spcPct val="0"/>
        </a:spcAft>
        <a:defRPr sz="4000">
          <a:solidFill>
            <a:srgbClr val="254061"/>
          </a:solidFill>
          <a:latin typeface="Calibri" panose="020F0502020204030204" pitchFamily="34" charset="0"/>
        </a:defRPr>
      </a:lvl6pPr>
      <a:lvl7pPr marL="914400" algn="ctr" rtl="0" fontAlgn="base">
        <a:spcBef>
          <a:spcPct val="0"/>
        </a:spcBef>
        <a:spcAft>
          <a:spcPct val="0"/>
        </a:spcAft>
        <a:defRPr sz="4000">
          <a:solidFill>
            <a:srgbClr val="254061"/>
          </a:solidFill>
          <a:latin typeface="Calibri" panose="020F0502020204030204" pitchFamily="34" charset="0"/>
        </a:defRPr>
      </a:lvl7pPr>
      <a:lvl8pPr marL="1371600" algn="ctr" rtl="0" fontAlgn="base">
        <a:spcBef>
          <a:spcPct val="0"/>
        </a:spcBef>
        <a:spcAft>
          <a:spcPct val="0"/>
        </a:spcAft>
        <a:defRPr sz="4000">
          <a:solidFill>
            <a:srgbClr val="254061"/>
          </a:solidFill>
          <a:latin typeface="Calibri" panose="020F0502020204030204" pitchFamily="34" charset="0"/>
        </a:defRPr>
      </a:lvl8pPr>
      <a:lvl9pPr marL="1828800" algn="ctr" rtl="0" fontAlgn="base">
        <a:spcBef>
          <a:spcPct val="0"/>
        </a:spcBef>
        <a:spcAft>
          <a:spcPct val="0"/>
        </a:spcAft>
        <a:defRPr sz="4000">
          <a:solidFill>
            <a:srgbClr val="254061"/>
          </a:solidFill>
          <a:latin typeface="Calibri" panose="020F0502020204030204" pitchFamily="34" charset="0"/>
        </a:defRPr>
      </a:lvl9pPr>
    </p:titleStyle>
    <p:bodyStyle>
      <a:lvl1pPr marL="405130" indent="-405130" algn="l" rtl="0" eaLnBrk="0" fontAlgn="base" hangingPunct="0">
        <a:spcBef>
          <a:spcPct val="20000"/>
        </a:spcBef>
        <a:spcAft>
          <a:spcPct val="0"/>
        </a:spcAft>
        <a:buClr>
          <a:srgbClr val="604A7B"/>
        </a:buClr>
        <a:buFont typeface="Wingdings 3" panose="05040102010807070707" pitchFamily="18" charset="2"/>
        <a:buChar char=""/>
        <a:defRPr sz="3200" b="1" kern="1200">
          <a:solidFill>
            <a:srgbClr val="953735"/>
          </a:solidFill>
          <a:latin typeface="+mn-lt"/>
          <a:ea typeface="+mn-ea"/>
          <a:cs typeface="+mn-cs"/>
        </a:defRPr>
      </a:lvl1pPr>
      <a:lvl2pPr marL="742950" indent="-285750" algn="l" rtl="0" eaLnBrk="0" fontAlgn="base" hangingPunct="0">
        <a:spcBef>
          <a:spcPct val="20000"/>
        </a:spcBef>
        <a:spcAft>
          <a:spcPct val="0"/>
        </a:spcAft>
        <a:buClr>
          <a:srgbClr val="E46C0A"/>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10.emf"/><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hyperlink" Target="http://www.nielsen.com/" TargetMode="Externa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257800" y="685800"/>
            <a:ext cx="3352800" cy="3048000"/>
          </a:xfrm>
        </p:spPr>
        <p:txBody>
          <a:bodyPr vert="horz" wrap="square" lIns="91440" tIns="45720" rIns="91440" bIns="45720" numCol="1" rtlCol="0"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smtClean="0">
                <a:ln>
                  <a:noFill/>
                </a:ln>
                <a:solidFill>
                  <a:schemeClr val="bg1"/>
                </a:solidFill>
                <a:effectLst>
                  <a:outerShdw blurRad="38100" dist="38100" dir="2700000" algn="tl">
                    <a:srgbClr val="C0C0C0"/>
                  </a:outerShdw>
                </a:effectLst>
                <a:uLnTx/>
                <a:uFillTx/>
                <a:latin typeface="+mj-lt"/>
                <a:ea typeface="+mj-ea"/>
                <a:cs typeface="+mj-cs"/>
              </a:rPr>
              <a:t>Lingkungan Eksternal</a:t>
            </a:r>
            <a:br>
              <a:rPr kumimoji="0" lang="en-US" sz="4000" b="0" i="0" u="none" strike="noStrike" kern="1200" cap="none" spc="0" normalizeH="0" baseline="0" noProof="0" smtClean="0">
                <a:ln>
                  <a:noFill/>
                </a:ln>
                <a:solidFill>
                  <a:schemeClr val="bg1"/>
                </a:solidFill>
                <a:effectLst>
                  <a:outerShdw blurRad="38100" dist="38100" dir="2700000" algn="tl">
                    <a:srgbClr val="C0C0C0"/>
                  </a:outerShdw>
                </a:effectLst>
                <a:uLnTx/>
                <a:uFillTx/>
                <a:latin typeface="+mj-lt"/>
                <a:ea typeface="+mj-ea"/>
                <a:cs typeface="+mj-cs"/>
              </a:rPr>
            </a:br>
            <a:r>
              <a:rPr kumimoji="0" lang="en-ID" altLang="en-US" sz="4000" b="0" i="0" u="none" strike="noStrike" kern="1200" cap="none" spc="0" normalizeH="0" baseline="0" noProof="0" smtClean="0">
                <a:ln>
                  <a:noFill/>
                </a:ln>
                <a:solidFill>
                  <a:schemeClr val="bg1"/>
                </a:solidFill>
                <a:effectLst>
                  <a:outerShdw blurRad="38100" dist="38100" dir="2700000" algn="tl">
                    <a:srgbClr val="C0C0C0"/>
                  </a:outerShdw>
                </a:effectLst>
                <a:uLnTx/>
                <a:uFillTx/>
                <a:latin typeface="+mj-lt"/>
                <a:ea typeface="+mj-ea"/>
                <a:cs typeface="+mj-cs"/>
              </a:rPr>
              <a:t>dan Budaya Organisasi</a:t>
            </a:r>
            <a:endParaRPr kumimoji="0" lang="en-ID" altLang="en-US" sz="4000" b="0" i="0" u="none" strike="noStrike" kern="1200" cap="none" spc="0" normalizeH="0" baseline="0" noProof="0" smtClean="0">
              <a:ln>
                <a:noFill/>
              </a:ln>
              <a:solidFill>
                <a:schemeClr val="bg1"/>
              </a:solidFill>
              <a:effectLst>
                <a:outerShdw blurRad="38100" dist="38100" dir="2700000" algn="tl">
                  <a:srgbClr val="C0C0C0"/>
                </a:outerShdw>
              </a:effectLst>
              <a:uLnTx/>
              <a:uFillTx/>
              <a:latin typeface="+mj-lt"/>
              <a:ea typeface="+mj-ea"/>
              <a:cs typeface="+mj-cs"/>
            </a:endParaRPr>
          </a:p>
        </p:txBody>
      </p:sp>
      <p:sp>
        <p:nvSpPr>
          <p:cNvPr id="3" name="Subtitle 2"/>
          <p:cNvSpPr>
            <a:spLocks noGrp="1"/>
          </p:cNvSpPr>
          <p:nvPr>
            <p:ph type="subTitle" idx="1"/>
          </p:nvPr>
        </p:nvSpPr>
        <p:spPr>
          <a:xfrm>
            <a:off x="5486400" y="4038600"/>
            <a:ext cx="3200400" cy="762000"/>
          </a:xfrm>
        </p:spPr>
        <p:txBody>
          <a:bodyPr vert="horz" wrap="square" lIns="91440" tIns="45720" rIns="91440" bIns="45720" numCol="1" anchor="t" anchorCtr="0" compatLnSpc="1">
            <a:normAutofit/>
          </a:bodyPr>
          <a:lstStyle/>
          <a:p>
            <a:pPr marL="0" marR="0" lvl="0" indent="0" algn="ctr" defTabSz="914400" rtl="0" eaLnBrk="1" fontAlgn="base" latinLnBrk="0" hangingPunct="1">
              <a:lnSpc>
                <a:spcPct val="100000"/>
              </a:lnSpc>
              <a:spcBef>
                <a:spcPct val="20000"/>
              </a:spcBef>
              <a:spcAft>
                <a:spcPct val="0"/>
              </a:spcAft>
              <a:buClr>
                <a:srgbClr val="604A7B"/>
              </a:buClr>
              <a:buSzTx/>
              <a:buFont typeface="Wingdings 3" panose="05040102010807070707" pitchFamily="18" charset="2"/>
              <a:buNone/>
              <a:defRPr/>
            </a:pPr>
            <a:r>
              <a:rPr kumimoji="0" lang="en-US" sz="3200" b="0" i="0" u="none" strike="noStrike" kern="120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rPr>
              <a:t>Chapter 02</a:t>
            </a:r>
            <a:endParaRPr kumimoji="0" lang="en-US" sz="3200" b="0" i="0" u="none" strike="noStrike" kern="1200" cap="none" spc="0" normalizeH="0" baseline="0" noProof="0" smtClean="0">
              <a:ln>
                <a:noFill/>
              </a:ln>
              <a:solidFill>
                <a:schemeClr val="bg1"/>
              </a:solidFill>
              <a:effectLst>
                <a:outerShdw blurRad="38100" dist="38100" dir="2700000" algn="tl">
                  <a:srgbClr val="C0C0C0"/>
                </a:outerShdw>
              </a:effectLst>
              <a:uLnTx/>
              <a:uFillTx/>
              <a:latin typeface="+mn-lt"/>
              <a:ea typeface="+mn-ea"/>
              <a:cs typeface="+mn-cs"/>
            </a:endParaRPr>
          </a:p>
        </p:txBody>
      </p:sp>
      <p:sp>
        <p:nvSpPr>
          <p:cNvPr id="9220" name="Text Box 9"/>
          <p:cNvSpPr txBox="1"/>
          <p:nvPr/>
        </p:nvSpPr>
        <p:spPr>
          <a:xfrm>
            <a:off x="4800600" y="6545263"/>
            <a:ext cx="4114800" cy="244475"/>
          </a:xfrm>
          <a:prstGeom prst="rect">
            <a:avLst/>
          </a:prstGeom>
          <a:noFill/>
          <a:ln w="9525">
            <a:noFill/>
          </a:ln>
        </p:spPr>
        <p:txBody>
          <a:bodyPr>
            <a:spAutoFit/>
          </a:bodyPr>
          <a:p>
            <a:pPr eaLnBrk="0" hangingPunct="0"/>
            <a:r>
              <a:rPr sz="1000" b="1" i="1" dirty="0">
                <a:latin typeface="Times New Roman" panose="02020603050405020304" pitchFamily="18" charset="0"/>
                <a:ea typeface="MS PGothic" panose="020B0600070205080204" pitchFamily="34" charset="-128"/>
              </a:rPr>
              <a:t>Copyright © 2011 by the McGraw-Hill Companies, Inc. All rights reserved.</a:t>
            </a:r>
            <a:endParaRPr sz="1000" dirty="0">
              <a:latin typeface="Times New Roman" panose="02020603050405020304" pitchFamily="18" charset="0"/>
              <a:ea typeface="MS PGothic" panose="020B0600070205080204" pitchFamily="34" charset="-128"/>
            </a:endParaRPr>
          </a:p>
        </p:txBody>
      </p:sp>
      <p:sp>
        <p:nvSpPr>
          <p:cNvPr id="9221" name="Rectangle 10"/>
          <p:cNvSpPr/>
          <p:nvPr/>
        </p:nvSpPr>
        <p:spPr>
          <a:xfrm>
            <a:off x="57150" y="6553200"/>
            <a:ext cx="1466850" cy="228600"/>
          </a:xfrm>
          <a:prstGeom prst="rect">
            <a:avLst/>
          </a:prstGeom>
          <a:noFill/>
          <a:ln w="12700">
            <a:noFill/>
          </a:ln>
        </p:spPr>
        <p:txBody>
          <a:bodyPr/>
          <a:p>
            <a:pPr eaLnBrk="0" hangingPunct="0"/>
            <a:r>
              <a:rPr sz="1000" b="1" i="1" dirty="0">
                <a:latin typeface="Times New Roman" panose="02020603050405020304" pitchFamily="18" charset="0"/>
                <a:ea typeface="MS PGothic" panose="020B0600070205080204" pitchFamily="34" charset="-128"/>
              </a:rPr>
              <a:t>McGraw-Hill/Irwin</a:t>
            </a:r>
            <a:endParaRPr sz="1000" dirty="0">
              <a:latin typeface="Times New Roman" panose="02020603050405020304" pitchFamily="18" charset="0"/>
              <a:ea typeface="MS PGothic" panose="020B0600070205080204" pitchFamily="34" charset="-128"/>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Hukum dan regulasi</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18435" name="Rectangle 3"/>
          <p:cNvSpPr>
            <a:spLocks noGrp="1"/>
          </p:cNvSpPr>
          <p:nvPr>
            <p:ph idx="1"/>
          </p:nvPr>
        </p:nvSpPr>
        <p:spPr/>
        <p:txBody>
          <a:bodyPr vert="horz" wrap="square" lIns="91440" tIns="45720" rIns="91440" bIns="45720" anchor="t"/>
          <a:p>
            <a:r>
              <a:rPr lang="en-ID" kern="1200" dirty="0">
                <a:latin typeface="+mn-lt"/>
                <a:ea typeface="+mn-ea"/>
                <a:cs typeface="+mn-cs"/>
              </a:rPr>
              <a:t>Pembuat regulasi</a:t>
            </a:r>
            <a:r>
              <a:rPr kern="1200" dirty="0">
                <a:latin typeface="+mn-lt"/>
                <a:ea typeface="+mn-ea"/>
                <a:cs typeface="+mn-cs"/>
              </a:rPr>
              <a:t>:</a:t>
            </a:r>
            <a:endParaRPr kern="1200" dirty="0">
              <a:latin typeface="+mn-lt"/>
              <a:ea typeface="+mn-ea"/>
              <a:cs typeface="+mn-cs"/>
            </a:endParaRPr>
          </a:p>
          <a:p>
            <a:pPr lvl="1"/>
            <a:r>
              <a:rPr dirty="0"/>
              <a:t>Occupational Safety and Health Administration (OSHA)</a:t>
            </a:r>
            <a:endParaRPr dirty="0"/>
          </a:p>
          <a:p>
            <a:pPr lvl="1"/>
            <a:r>
              <a:rPr dirty="0"/>
              <a:t>Interstate Commerce Commission (ICC)</a:t>
            </a:r>
            <a:endParaRPr dirty="0"/>
          </a:p>
          <a:p>
            <a:pPr lvl="1"/>
            <a:r>
              <a:rPr dirty="0"/>
              <a:t>Federal Aviation Administration (FAA)</a:t>
            </a:r>
            <a:endParaRPr dirty="0"/>
          </a:p>
          <a:p>
            <a:pPr lvl="1"/>
            <a:r>
              <a:rPr dirty="0"/>
              <a:t>Equal Employment Opportunity Commission (EEOC)</a:t>
            </a:r>
            <a:endParaRPr dirty="0"/>
          </a:p>
          <a:p>
            <a:pPr lvl="1"/>
            <a:r>
              <a:rPr dirty="0"/>
              <a:t>National Labor Relations Board (NLRB)</a:t>
            </a:r>
            <a:endParaRPr dirty="0"/>
          </a:p>
          <a:p>
            <a:pPr lvl="1"/>
            <a:r>
              <a:rPr dirty="0"/>
              <a:t>And many others</a:t>
            </a:r>
            <a:endParaRPr dirty="0"/>
          </a:p>
        </p:txBody>
      </p:sp>
      <p:sp>
        <p:nvSpPr>
          <p:cNvPr id="8" name="Slide Number Placeholder 7"/>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Ekonomi</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a:spLocks noGrp="1"/>
          </p:cNvSpPr>
          <p:nvPr>
            <p:ph idx="1"/>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Lingkungan ekonomidapat berdampak dramatis pada kemampuan manajer dalam mempengaruhi keputusan strategisnya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Tingkat suku bunga dan inflasi mempengaruhi ketersediaan dan biaya modal , kesempatan berkembang, harga, biaya, dan deman pelanggan terhadap produk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19461" name="Picture 2"/>
          <p:cNvPicPr>
            <a:picLocks noChangeAspect="1"/>
          </p:cNvPicPr>
          <p:nvPr/>
        </p:nvPicPr>
        <p:blipFill>
          <a:blip r:embed="rId1"/>
          <a:stretch>
            <a:fillRect/>
          </a:stretch>
        </p:blipFill>
        <p:spPr>
          <a:xfrm>
            <a:off x="228600" y="5867400"/>
            <a:ext cx="461963" cy="704850"/>
          </a:xfrm>
          <a:prstGeom prst="rect">
            <a:avLst/>
          </a:prstGeom>
          <a:noFill/>
          <a:ln w="9525">
            <a:noFill/>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Langgam pasar saham dalam 12 bulan</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20484" name="Picture 2"/>
          <p:cNvPicPr>
            <a:picLocks noChangeAspect="1"/>
          </p:cNvPicPr>
          <p:nvPr/>
        </p:nvPicPr>
        <p:blipFill>
          <a:blip r:embed="rId1"/>
          <a:stretch>
            <a:fillRect/>
          </a:stretch>
        </p:blipFill>
        <p:spPr>
          <a:xfrm>
            <a:off x="1752600" y="2286000"/>
            <a:ext cx="6019800" cy="3867150"/>
          </a:xfrm>
          <a:prstGeom prst="rect">
            <a:avLst/>
          </a:prstGeom>
          <a:noFill/>
          <a:ln w="9525">
            <a:noFill/>
          </a:ln>
        </p:spPr>
      </p:pic>
      <p:sp>
        <p:nvSpPr>
          <p:cNvPr id="20485" name="TextBox 6"/>
          <p:cNvSpPr txBox="1"/>
          <p:nvPr/>
        </p:nvSpPr>
        <p:spPr>
          <a:xfrm>
            <a:off x="228600" y="6172200"/>
            <a:ext cx="1828800" cy="369888"/>
          </a:xfrm>
          <a:prstGeom prst="rect">
            <a:avLst/>
          </a:prstGeom>
          <a:noFill/>
          <a:ln w="9525">
            <a:noFill/>
          </a:ln>
        </p:spPr>
        <p:txBody>
          <a:bodyPr>
            <a:spAutoFit/>
          </a:bodyPr>
          <a:p>
            <a:r>
              <a:rPr dirty="0">
                <a:latin typeface="Arial" panose="020B0604020202020204" pitchFamily="34" charset="0"/>
              </a:rPr>
              <a:t>Figure 2.3</a:t>
            </a:r>
            <a:endParaRPr dirty="0">
              <a:latin typeface="Arial" panose="020B0604020202020204" pitchFamily="34"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Ekonomi</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a:spLocks noGrp="1"/>
          </p:cNvSpPr>
          <p:nvPr>
            <p:ph idx="1"/>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Dalam perusahaan terbuka, Manajer diharapkan mampu menyesuaikan dengan perolehan di Wall street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Manajer harus fokus pada hasil jangka pendek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beberapa manajer bahkan mungkin melakukan perilaku tak beretika dan melanggar hukum demi memperdaya investor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Te</a:t>
            </a: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k</a:t>
            </a: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nolog</a:t>
            </a: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i</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a:spLocks noGrp="1"/>
          </p:cNvSpPr>
          <p:nvPr>
            <p:ph sz="half" idx="1"/>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2800" b="0" i="0" u="none" strike="noStrike" kern="1200" cap="none" spc="0" normalizeH="0" baseline="0" noProof="0" dirty="0" smtClean="0">
                <a:ln>
                  <a:noFill/>
                </a:ln>
                <a:solidFill>
                  <a:schemeClr val="tx1"/>
                </a:solidFill>
                <a:effectLst/>
                <a:uLnTx/>
                <a:uFillTx/>
                <a:latin typeface="+mn-lt"/>
                <a:ea typeface="+mn-ea"/>
                <a:cs typeface="+mn-cs"/>
              </a:rPr>
              <a:t>Teknologi yang maju dapat menciptakan produk baru, teknik produksi terpadu, dan metode yang lebih baik dalam komunikasi dan mengatur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4"/>
          <p:cNvSpPr>
            <a:spLocks noGrp="1"/>
          </p:cNvSpPr>
          <p:nvPr>
            <p:ph sz="half" idx="2"/>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2800" b="0" i="0" u="none" strike="noStrike" kern="1200" cap="none" spc="0" normalizeH="0" baseline="0" noProof="0" dirty="0" smtClean="0">
                <a:ln>
                  <a:noFill/>
                </a:ln>
                <a:solidFill>
                  <a:schemeClr val="tx1"/>
                </a:solidFill>
                <a:effectLst/>
                <a:uLnTx/>
                <a:uFillTx/>
                <a:latin typeface="+mn-lt"/>
                <a:ea typeface="+mn-ea"/>
                <a:cs typeface="+mn-cs"/>
              </a:rPr>
              <a:t>Seiring berkembangnya eknologi, industri baru, pasar, dan celah persaingan juga semakin berkembang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endParaRPr kumimoji="0" lang="en-US" sz="2800" b="1" i="0" u="none" strike="noStrike" kern="1200" cap="none" spc="0" normalizeH="0" baseline="0" noProof="0" dirty="0">
              <a:ln>
                <a:noFill/>
              </a:ln>
              <a:solidFill>
                <a:srgbClr val="953735"/>
              </a:solidFill>
              <a:effectLst/>
              <a:uLnTx/>
              <a:uFillTx/>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22534" name="Picture 2"/>
          <p:cNvPicPr>
            <a:picLocks noChangeAspect="1"/>
          </p:cNvPicPr>
          <p:nvPr/>
        </p:nvPicPr>
        <p:blipFill>
          <a:blip r:embed="rId1"/>
          <a:stretch>
            <a:fillRect/>
          </a:stretch>
        </p:blipFill>
        <p:spPr>
          <a:xfrm>
            <a:off x="228600" y="6172200"/>
            <a:ext cx="523875" cy="485775"/>
          </a:xfrm>
          <a:prstGeom prst="rect">
            <a:avLst/>
          </a:prstGeom>
          <a:noFill/>
          <a:ln w="9525">
            <a:noFill/>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Demographics</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23555" name="Rectangle 3"/>
          <p:cNvSpPr>
            <a:spLocks noGrp="1"/>
          </p:cNvSpPr>
          <p:nvPr>
            <p:ph idx="1"/>
          </p:nvPr>
        </p:nvSpPr>
        <p:spPr/>
        <p:txBody>
          <a:bodyPr vert="horz" wrap="square" lIns="91440" tIns="45720" rIns="91440" bIns="45720" anchor="t"/>
          <a:p>
            <a:r>
              <a:rPr kern="1200" dirty="0">
                <a:latin typeface="+mn-lt"/>
                <a:ea typeface="+mn-ea"/>
                <a:cs typeface="+mn-cs"/>
              </a:rPr>
              <a:t>Demographics</a:t>
            </a:r>
            <a:endParaRPr kern="1200" dirty="0">
              <a:latin typeface="+mn-lt"/>
              <a:ea typeface="+mn-ea"/>
              <a:cs typeface="+mn-cs"/>
            </a:endParaRPr>
          </a:p>
          <a:p>
            <a:pPr lvl="1"/>
            <a:r>
              <a:rPr lang="en-ID" dirty="0"/>
              <a:t>Mengukur berbagai karakteristik individu yang membentuk grup atau unit sosial lain</a:t>
            </a:r>
            <a:endParaRPr dirty="0"/>
          </a:p>
          <a:p>
            <a:endParaRPr kern="1200" dirty="0">
              <a:latin typeface="+mn-lt"/>
              <a:ea typeface="+mn-ea"/>
              <a:cs typeface="+mn-cs"/>
            </a:endParaRPr>
          </a:p>
        </p:txBody>
      </p:sp>
      <p:sp>
        <p:nvSpPr>
          <p:cNvPr id="6" name="Slide Number Placeholder 5"/>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23557" name="Picture 8"/>
          <p:cNvPicPr>
            <a:picLocks noChangeAspect="1"/>
          </p:cNvPicPr>
          <p:nvPr/>
        </p:nvPicPr>
        <p:blipFill>
          <a:blip r:embed="rId1"/>
          <a:stretch>
            <a:fillRect/>
          </a:stretch>
        </p:blipFill>
        <p:spPr>
          <a:xfrm>
            <a:off x="4049713" y="3733800"/>
            <a:ext cx="3646487" cy="2686050"/>
          </a:xfrm>
          <a:prstGeom prst="rect">
            <a:avLst/>
          </a:prstGeom>
          <a:noFill/>
          <a:ln w="9525">
            <a:noFill/>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Demographics</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24579" name="Rectangle 3"/>
          <p:cNvSpPr>
            <a:spLocks noGrp="1"/>
          </p:cNvSpPr>
          <p:nvPr>
            <p:ph idx="1"/>
          </p:nvPr>
        </p:nvSpPr>
        <p:spPr/>
        <p:txBody>
          <a:bodyPr vert="horz" wrap="square" lIns="91440" tIns="45720" rIns="91440" bIns="45720" anchor="t"/>
          <a:p>
            <a:r>
              <a:rPr lang="en-ID" kern="1200" dirty="0">
                <a:latin typeface="+mn-lt"/>
                <a:ea typeface="+mn-ea"/>
                <a:cs typeface="+mn-cs"/>
              </a:rPr>
              <a:t>TRend </a:t>
            </a:r>
            <a:r>
              <a:rPr kern="1200" dirty="0">
                <a:latin typeface="+mn-lt"/>
                <a:ea typeface="+mn-ea"/>
                <a:cs typeface="+mn-cs"/>
              </a:rPr>
              <a:t>Demographic </a:t>
            </a:r>
            <a:endParaRPr kern="1200" dirty="0">
              <a:latin typeface="+mn-lt"/>
              <a:ea typeface="+mn-ea"/>
              <a:cs typeface="+mn-cs"/>
            </a:endParaRPr>
          </a:p>
          <a:p>
            <a:pPr lvl="1"/>
            <a:r>
              <a:rPr lang="en-ID" dirty="0"/>
              <a:t>Pertumbuhan Angkatan pekerja</a:t>
            </a:r>
            <a:endParaRPr lang="en-ID" dirty="0"/>
          </a:p>
          <a:p>
            <a:pPr lvl="1"/>
            <a:r>
              <a:rPr lang="en-ID" dirty="0"/>
              <a:t>Peningkatan taraf pendiddikan dan keterampilan</a:t>
            </a:r>
            <a:endParaRPr lang="en-ID" dirty="0"/>
          </a:p>
          <a:p>
            <a:pPr lvl="1"/>
            <a:r>
              <a:rPr lang="en-ID" dirty="0"/>
              <a:t>imigrasi</a:t>
            </a:r>
            <a:endParaRPr lang="en-ID" dirty="0"/>
          </a:p>
          <a:p>
            <a:pPr lvl="1"/>
            <a:r>
              <a:rPr lang="en-ID" dirty="0"/>
              <a:t>Peningkatan jumlah tenaga kerja wanita</a:t>
            </a:r>
            <a:endParaRPr lang="en-ID" dirty="0"/>
          </a:p>
          <a:p>
            <a:pPr lvl="1"/>
            <a:r>
              <a:rPr lang="en-ID" dirty="0"/>
              <a:t>Peningkatan beragam jenis tenaga kerja</a:t>
            </a:r>
            <a:endParaRPr dirty="0"/>
          </a:p>
        </p:txBody>
      </p:sp>
      <p:sp>
        <p:nvSpPr>
          <p:cNvPr id="6" name="Slide Number Placeholder 5"/>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1"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Isu Sosial dan Lingkungan alami</a:t>
            </a:r>
            <a:endParaRPr kumimoji="0" lang="en-ID" altLang="en-US" sz="4000" b="1"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a:spLocks noGrp="1"/>
          </p:cNvSpPr>
          <p:nvPr>
            <p:ph idx="1"/>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Trend sosial sehubungan dengan bagaimana manusia berfikir dan berperilaku mempunyai implikasi yang besar terhadap manajemen tenaga kerja, aksi sosial korporat, dan keptusan trategis tentang produk dan pasar.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Family leave, domestic partner benefits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Lingkungan Kompetitif</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26628" name="TextBox 4"/>
          <p:cNvSpPr txBox="1"/>
          <p:nvPr/>
        </p:nvSpPr>
        <p:spPr>
          <a:xfrm>
            <a:off x="457200" y="6248400"/>
            <a:ext cx="1981200" cy="369888"/>
          </a:xfrm>
          <a:prstGeom prst="rect">
            <a:avLst/>
          </a:prstGeom>
          <a:noFill/>
          <a:ln w="9525">
            <a:noFill/>
          </a:ln>
        </p:spPr>
        <p:txBody>
          <a:bodyPr>
            <a:spAutoFit/>
          </a:bodyPr>
          <a:p>
            <a:r>
              <a:rPr dirty="0">
                <a:latin typeface="Arial" panose="020B0604020202020204" pitchFamily="34" charset="0"/>
              </a:rPr>
              <a:t>Figure 2.4</a:t>
            </a:r>
            <a:endParaRPr dirty="0">
              <a:latin typeface="Arial" panose="020B0604020202020204" pitchFamily="34" charset="0"/>
            </a:endParaRPr>
          </a:p>
        </p:txBody>
      </p:sp>
      <p:pic>
        <p:nvPicPr>
          <p:cNvPr id="26629" name="Picture 2"/>
          <p:cNvPicPr>
            <a:picLocks noChangeAspect="1"/>
          </p:cNvPicPr>
          <p:nvPr/>
        </p:nvPicPr>
        <p:blipFill>
          <a:blip r:embed="rId1"/>
          <a:stretch>
            <a:fillRect/>
          </a:stretch>
        </p:blipFill>
        <p:spPr>
          <a:xfrm>
            <a:off x="1676400" y="1981200"/>
            <a:ext cx="6005513" cy="4567238"/>
          </a:xfrm>
          <a:prstGeom prst="rect">
            <a:avLst/>
          </a:prstGeom>
          <a:noFill/>
          <a:ln w="9525">
            <a:noFill/>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Kompetitor</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27651" name="Content Placeholder 2"/>
          <p:cNvSpPr>
            <a:spLocks noGrp="1"/>
          </p:cNvSpPr>
          <p:nvPr>
            <p:ph idx="1"/>
          </p:nvPr>
        </p:nvSpPr>
        <p:spPr/>
        <p:txBody>
          <a:bodyPr vert="horz" wrap="square" lIns="91440" tIns="45720" rIns="91440" bIns="45720" anchor="t"/>
          <a:p>
            <a:r>
              <a:rPr lang="en-ID" kern="1200" dirty="0">
                <a:latin typeface="+mn-lt"/>
                <a:ea typeface="+mn-ea"/>
                <a:cs typeface="+mn-cs"/>
              </a:rPr>
              <a:t>Persaingan akan lebih intens ketika</a:t>
            </a:r>
            <a:r>
              <a:rPr kern="1200" dirty="0">
                <a:latin typeface="+mn-lt"/>
                <a:ea typeface="+mn-ea"/>
                <a:cs typeface="+mn-cs"/>
              </a:rPr>
              <a:t>:</a:t>
            </a:r>
            <a:endParaRPr kern="1200" dirty="0">
              <a:latin typeface="+mn-lt"/>
              <a:ea typeface="+mn-ea"/>
              <a:cs typeface="+mn-cs"/>
            </a:endParaRPr>
          </a:p>
          <a:p>
            <a:pPr lvl="1"/>
            <a:r>
              <a:rPr lang="en-ID" dirty="0"/>
              <a:t>Terdapat banyak kompetitor</a:t>
            </a:r>
            <a:endParaRPr lang="en-ID" dirty="0"/>
          </a:p>
          <a:p>
            <a:pPr lvl="1"/>
            <a:r>
              <a:rPr lang="en-ID" dirty="0"/>
              <a:t>Industry berjalan lambat</a:t>
            </a:r>
            <a:endParaRPr lang="en-ID" dirty="0"/>
          </a:p>
          <a:p>
            <a:pPr lvl="1"/>
            <a:r>
              <a:rPr lang="en-ID" dirty="0"/>
              <a:t>Produk/Jasa tidak mudah dibedakan</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D" altLang="en-US" sz="4000" b="0"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mj-lt"/>
                <a:ea typeface="+mj-ea"/>
                <a:cs typeface="+mj-cs"/>
              </a:rPr>
              <a:t>Tujuan pembelajaran</a:t>
            </a:r>
            <a:endParaRPr kumimoji="0" lang="en-ID" altLang="en-US" sz="4000" b="0"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10243" name="Content Placeholder 2"/>
          <p:cNvSpPr>
            <a:spLocks noGrp="1"/>
          </p:cNvSpPr>
          <p:nvPr>
            <p:ph idx="1"/>
          </p:nvPr>
        </p:nvSpPr>
        <p:spPr>
          <a:xfrm>
            <a:off x="304800" y="1828800"/>
            <a:ext cx="8686800" cy="4602163"/>
          </a:xfrm>
        </p:spPr>
        <p:txBody>
          <a:bodyPr vert="horz" wrap="square" lIns="91440" tIns="45720" rIns="91440" bIns="45720" anchor="t"/>
          <a:p>
            <a:pPr marL="800100" indent="-800100">
              <a:lnSpc>
                <a:spcPct val="90000"/>
              </a:lnSpc>
              <a:buClr>
                <a:srgbClr val="604A7B"/>
              </a:buClr>
              <a:buFont typeface="Wingdings 3" panose="05040102010807070707" pitchFamily="18" charset="2"/>
              <a:buNone/>
            </a:pPr>
            <a:r>
              <a:rPr sz="3000" kern="1200" dirty="0">
                <a:solidFill>
                  <a:srgbClr val="800000"/>
                </a:solidFill>
                <a:latin typeface="+mn-lt"/>
                <a:ea typeface="+mn-ea"/>
                <a:cs typeface="+mn-cs"/>
              </a:rPr>
              <a:t>LO 1</a:t>
            </a:r>
            <a:r>
              <a:rPr sz="3000" kern="1200" dirty="0">
                <a:latin typeface="+mn-lt"/>
                <a:ea typeface="+mn-ea"/>
                <a:cs typeface="+mn-cs"/>
              </a:rPr>
              <a:t> </a:t>
            </a:r>
            <a:r>
              <a:rPr lang="en-ID" sz="3000" b="0" kern="1200" dirty="0">
                <a:solidFill>
                  <a:schemeClr val="tx1"/>
                </a:solidFill>
                <a:latin typeface="+mn-lt"/>
                <a:ea typeface="+mn-ea"/>
                <a:cs typeface="+mn-cs"/>
              </a:rPr>
              <a:t>Mendeskripsikan bagaiamana lingkungan dapat mendorong pengaruh bagi org. dan bagaimana org. </a:t>
            </a:r>
            <a:r>
              <a:rPr sz="3000" b="0" kern="1200" dirty="0">
                <a:solidFill>
                  <a:schemeClr val="tx1"/>
                </a:solidFill>
                <a:latin typeface="+mn-lt"/>
                <a:ea typeface="+mn-ea"/>
                <a:cs typeface="+mn-cs"/>
              </a:rPr>
              <a:t> </a:t>
            </a:r>
            <a:r>
              <a:rPr lang="en-ID" sz="3000" b="0" kern="1200" dirty="0">
                <a:solidFill>
                  <a:schemeClr val="tx1"/>
                </a:solidFill>
                <a:latin typeface="+mn-lt"/>
                <a:ea typeface="+mn-ea"/>
                <a:cs typeface="+mn-cs"/>
              </a:rPr>
              <a:t>dapat mempengaruhi lingkungannya</a:t>
            </a:r>
            <a:endParaRPr sz="3000" b="0" kern="1200" dirty="0">
              <a:solidFill>
                <a:schemeClr val="tx1"/>
              </a:solidFill>
              <a:latin typeface="+mn-lt"/>
              <a:ea typeface="+mn-ea"/>
              <a:cs typeface="+mn-cs"/>
            </a:endParaRPr>
          </a:p>
          <a:p>
            <a:pPr marL="800100" indent="-800100">
              <a:lnSpc>
                <a:spcPct val="90000"/>
              </a:lnSpc>
              <a:buClr>
                <a:srgbClr val="604A7B"/>
              </a:buClr>
              <a:buFont typeface="Wingdings 3" panose="05040102010807070707" pitchFamily="18" charset="2"/>
              <a:buNone/>
            </a:pPr>
            <a:r>
              <a:rPr sz="3000" kern="1200" dirty="0">
                <a:solidFill>
                  <a:srgbClr val="800000"/>
                </a:solidFill>
                <a:latin typeface="+mn-lt"/>
                <a:ea typeface="+mn-ea"/>
                <a:cs typeface="+mn-cs"/>
              </a:rPr>
              <a:t>LO 2</a:t>
            </a:r>
            <a:r>
              <a:rPr sz="3000" b="0" kern="1200" dirty="0">
                <a:solidFill>
                  <a:schemeClr val="tx1"/>
                </a:solidFill>
                <a:latin typeface="+mn-lt"/>
                <a:ea typeface="+mn-ea"/>
                <a:cs typeface="+mn-cs"/>
              </a:rPr>
              <a:t> </a:t>
            </a:r>
            <a:r>
              <a:rPr lang="en-ID" sz="3000" b="0" kern="1200" dirty="0">
                <a:solidFill>
                  <a:schemeClr val="tx1"/>
                </a:solidFill>
                <a:latin typeface="+mn-lt"/>
                <a:ea typeface="+mn-ea"/>
                <a:cs typeface="+mn-cs"/>
              </a:rPr>
              <a:t>Membedakan antara lingkungan Makro dengan lingkungan kompetitif</a:t>
            </a:r>
            <a:endParaRPr sz="3000" b="0" kern="1200" dirty="0">
              <a:solidFill>
                <a:schemeClr val="tx1"/>
              </a:solidFill>
              <a:latin typeface="+mn-lt"/>
              <a:ea typeface="+mn-ea"/>
              <a:cs typeface="+mn-cs"/>
            </a:endParaRPr>
          </a:p>
          <a:p>
            <a:pPr marL="800100" indent="-800100">
              <a:lnSpc>
                <a:spcPct val="90000"/>
              </a:lnSpc>
              <a:buClr>
                <a:srgbClr val="604A7B"/>
              </a:buClr>
              <a:buFont typeface="Wingdings 3" panose="05040102010807070707" pitchFamily="18" charset="2"/>
              <a:buNone/>
            </a:pPr>
            <a:r>
              <a:rPr sz="3000" kern="1200" dirty="0">
                <a:solidFill>
                  <a:srgbClr val="800000"/>
                </a:solidFill>
                <a:latin typeface="+mn-lt"/>
                <a:ea typeface="+mn-ea"/>
                <a:cs typeface="+mn-cs"/>
              </a:rPr>
              <a:t>LO 3</a:t>
            </a:r>
            <a:r>
              <a:rPr sz="3000" b="0" kern="1200" dirty="0">
                <a:solidFill>
                  <a:srgbClr val="800000"/>
                </a:solidFill>
                <a:latin typeface="+mn-lt"/>
                <a:ea typeface="+mn-ea"/>
                <a:cs typeface="+mn-cs"/>
              </a:rPr>
              <a:t> </a:t>
            </a:r>
            <a:r>
              <a:rPr lang="en-ID" sz="3000" b="0" kern="1200" dirty="0">
                <a:solidFill>
                  <a:schemeClr val="tx1"/>
                </a:solidFill>
                <a:latin typeface="+mn-lt"/>
                <a:ea typeface="+mn-ea"/>
                <a:cs typeface="+mn-cs"/>
              </a:rPr>
              <a:t>Menjelaskan mengapa Manajer dan Org. harus menyertakan perkmbangan ekonomi dan sosial</a:t>
            </a:r>
            <a:r>
              <a:rPr sz="3000" b="0" kern="1200" dirty="0">
                <a:solidFill>
                  <a:schemeClr val="tx1"/>
                </a:solidFill>
                <a:latin typeface="+mn-lt"/>
                <a:ea typeface="+mn-ea"/>
                <a:cs typeface="+mn-cs"/>
              </a:rPr>
              <a:t>.</a:t>
            </a:r>
            <a:endParaRPr sz="3000" b="0" kern="1200" dirty="0">
              <a:solidFill>
                <a:schemeClr val="tx1"/>
              </a:solidFill>
              <a:latin typeface="+mn-lt"/>
              <a:ea typeface="+mn-ea"/>
              <a:cs typeface="+mn-cs"/>
            </a:endParaRPr>
          </a:p>
          <a:p>
            <a:pPr marL="800100" indent="-800100">
              <a:lnSpc>
                <a:spcPct val="90000"/>
              </a:lnSpc>
              <a:buClr>
                <a:srgbClr val="604A7B"/>
              </a:buClr>
              <a:buFont typeface="Wingdings 3" panose="05040102010807070707" pitchFamily="18" charset="2"/>
              <a:buNone/>
            </a:pPr>
            <a:r>
              <a:rPr sz="3000" kern="1200" dirty="0">
                <a:solidFill>
                  <a:srgbClr val="800000"/>
                </a:solidFill>
                <a:latin typeface="+mn-lt"/>
                <a:ea typeface="+mn-ea"/>
                <a:cs typeface="+mn-cs"/>
              </a:rPr>
              <a:t>LO 4</a:t>
            </a:r>
            <a:r>
              <a:rPr sz="3000" b="0" kern="1200" dirty="0">
                <a:solidFill>
                  <a:srgbClr val="800000"/>
                </a:solidFill>
                <a:latin typeface="+mn-lt"/>
                <a:ea typeface="+mn-ea"/>
                <a:cs typeface="+mn-cs"/>
              </a:rPr>
              <a:t> </a:t>
            </a:r>
            <a:r>
              <a:rPr sz="3000" b="0" kern="1200" dirty="0">
                <a:solidFill>
                  <a:schemeClr val="tx1"/>
                </a:solidFill>
                <a:latin typeface="+mn-lt"/>
                <a:ea typeface="+mn-ea"/>
                <a:cs typeface="+mn-cs"/>
              </a:rPr>
              <a:t>I</a:t>
            </a:r>
            <a:r>
              <a:rPr lang="en-ID" sz="3000" b="0" kern="1200" dirty="0">
                <a:solidFill>
                  <a:schemeClr val="tx1"/>
                </a:solidFill>
                <a:latin typeface="+mn-lt"/>
                <a:ea typeface="+mn-ea"/>
                <a:cs typeface="+mn-cs"/>
              </a:rPr>
              <a:t>dentifikasi elemen dari lingkungan kompetitif</a:t>
            </a:r>
            <a:r>
              <a:rPr sz="3000" b="0" kern="1200" dirty="0">
                <a:solidFill>
                  <a:schemeClr val="tx1"/>
                </a:solidFill>
                <a:latin typeface="+mn-lt"/>
                <a:ea typeface="+mn-ea"/>
                <a:cs typeface="+mn-cs"/>
              </a:rPr>
              <a:t>.</a:t>
            </a:r>
            <a:endParaRPr sz="3000" b="0" kern="1200" dirty="0">
              <a:solidFill>
                <a:schemeClr val="tx1"/>
              </a:solidFill>
              <a:latin typeface="+mn-lt"/>
              <a:ea typeface="+mn-ea"/>
              <a:cs typeface="+mn-cs"/>
            </a:endParaRPr>
          </a:p>
        </p:txBody>
      </p:sp>
      <p:sp>
        <p:nvSpPr>
          <p:cNvPr id="4" name="Slide Number Placeholder 3"/>
          <p:cNvSpPr txBox="1">
            <a:spLocks noGrp="1"/>
          </p:cNvSpPr>
          <p:nvPr/>
        </p:nvSpPr>
        <p:spPr>
          <a:xfrm>
            <a:off x="6553200" y="6356350"/>
            <a:ext cx="2133600" cy="365125"/>
          </a:xfrm>
          <a:prstGeom prst="rect">
            <a:avLst/>
          </a:prstGeom>
          <a:noFill/>
        </p:spPr>
        <p:txBody>
          <a:bodyPr anchor="ctr"/>
          <a:p>
            <a:pPr algn="r"/>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Peserta/Pelaku usaha baru</a:t>
            </a:r>
            <a:endPar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28675" name="Rectangle 3"/>
          <p:cNvSpPr>
            <a:spLocks noGrp="1"/>
          </p:cNvSpPr>
          <p:nvPr>
            <p:ph idx="1"/>
          </p:nvPr>
        </p:nvSpPr>
        <p:spPr/>
        <p:txBody>
          <a:bodyPr vert="horz" wrap="square" lIns="91440" tIns="45720" rIns="91440" bIns="45720" anchor="t"/>
          <a:p>
            <a:r>
              <a:rPr lang="en-ID" kern="1200" dirty="0">
                <a:latin typeface="+mn-lt"/>
                <a:ea typeface="+mn-ea"/>
                <a:cs typeface="+mn-cs"/>
              </a:rPr>
              <a:t>Rintangan masuk </a:t>
            </a:r>
            <a:r>
              <a:rPr kern="1200" dirty="0">
                <a:latin typeface="+mn-lt"/>
                <a:ea typeface="+mn-ea"/>
                <a:cs typeface="+mn-cs"/>
              </a:rPr>
              <a:t> </a:t>
            </a:r>
            <a:endParaRPr kern="1200" dirty="0">
              <a:latin typeface="+mn-lt"/>
              <a:ea typeface="+mn-ea"/>
              <a:cs typeface="+mn-cs"/>
            </a:endParaRPr>
          </a:p>
          <a:p>
            <a:pPr lvl="1"/>
            <a:r>
              <a:rPr lang="en-ID" dirty="0"/>
              <a:t>Kondisi yang mencegah suatu perusahaan baru memasuki industri</a:t>
            </a:r>
            <a:endParaRPr dirty="0"/>
          </a:p>
          <a:p>
            <a:pPr lvl="1"/>
            <a:r>
              <a:rPr lang="en-ID" dirty="0"/>
              <a:t>Persyaratan modal dan jalur distribusi yang terbatas</a:t>
            </a:r>
            <a:endParaRPr lang="en-ID" dirty="0"/>
          </a:p>
        </p:txBody>
      </p:sp>
      <p:pic>
        <p:nvPicPr>
          <p:cNvPr id="28676" name="Picture 2"/>
          <p:cNvPicPr>
            <a:picLocks noChangeAspect="1"/>
          </p:cNvPicPr>
          <p:nvPr/>
        </p:nvPicPr>
        <p:blipFill>
          <a:blip r:embed="rId1"/>
          <a:stretch>
            <a:fillRect/>
          </a:stretch>
        </p:blipFill>
        <p:spPr>
          <a:xfrm>
            <a:off x="304800" y="5943600"/>
            <a:ext cx="461963" cy="704850"/>
          </a:xfrm>
          <a:prstGeom prst="rect">
            <a:avLst/>
          </a:prstGeom>
          <a:noFill/>
          <a:ln w="9525">
            <a:noFill/>
          </a:ln>
        </p:spPr>
      </p:pic>
      <p:sp>
        <p:nvSpPr>
          <p:cNvPr id="9" name="Slide Number Placeholder 8"/>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Pengganti dan pelengkap</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29699" name="Rectangle 3"/>
          <p:cNvSpPr>
            <a:spLocks noGrp="1"/>
          </p:cNvSpPr>
          <p:nvPr>
            <p:ph sz="half" idx="1"/>
          </p:nvPr>
        </p:nvSpPr>
        <p:spPr/>
        <p:txBody>
          <a:bodyPr vert="horz" wrap="square" lIns="91440" tIns="45720" rIns="91440" bIns="45720" anchor="t"/>
          <a:p>
            <a:r>
              <a:rPr lang="en-ID" kern="1200" dirty="0">
                <a:latin typeface="+mn-lt"/>
                <a:ea typeface="+mn-ea"/>
                <a:cs typeface="+mn-cs"/>
              </a:rPr>
              <a:t>Pengganti</a:t>
            </a:r>
            <a:r>
              <a:rPr kern="1200" dirty="0">
                <a:latin typeface="+mn-lt"/>
                <a:ea typeface="+mn-ea"/>
                <a:cs typeface="+mn-cs"/>
              </a:rPr>
              <a:t> </a:t>
            </a:r>
            <a:endParaRPr kern="1200" dirty="0">
              <a:latin typeface="+mn-lt"/>
              <a:ea typeface="+mn-ea"/>
              <a:cs typeface="+mn-cs"/>
            </a:endParaRPr>
          </a:p>
          <a:p>
            <a:pPr lvl="1"/>
            <a:r>
              <a:rPr lang="en-ID" kern="1200" dirty="0">
                <a:latin typeface="+mn-lt"/>
                <a:ea typeface="+mn-ea"/>
                <a:cs typeface="+mn-cs"/>
              </a:rPr>
              <a:t>Produk atau jasa alternatif</a:t>
            </a:r>
            <a:endParaRPr lang="en-ID" sz="2000" kern="1200" dirty="0">
              <a:latin typeface="+mn-lt"/>
              <a:ea typeface="+mn-ea"/>
              <a:cs typeface="+mn-cs"/>
            </a:endParaRPr>
          </a:p>
          <a:p>
            <a:pPr lvl="1"/>
            <a:r>
              <a:rPr kern="1200" dirty="0">
                <a:latin typeface="+mn-lt"/>
                <a:ea typeface="+mn-ea"/>
                <a:cs typeface="+mn-cs"/>
              </a:rPr>
              <a:t>video games </a:t>
            </a:r>
            <a:r>
              <a:rPr kern="1200" dirty="0">
                <a:latin typeface="+mn-lt"/>
                <a:ea typeface="+mn-ea"/>
                <a:cs typeface="+mn-cs"/>
                <a:sym typeface="Wingdings" panose="05000000000000000000" pitchFamily="2" charset="2"/>
              </a:rPr>
              <a:t> </a:t>
            </a:r>
            <a:r>
              <a:rPr lang="en-ID" kern="1200" dirty="0">
                <a:latin typeface="+mn-lt"/>
                <a:ea typeface="+mn-ea"/>
                <a:cs typeface="+mn-cs"/>
              </a:rPr>
              <a:t>menonton</a:t>
            </a:r>
            <a:r>
              <a:rPr kern="1200" dirty="0">
                <a:latin typeface="+mn-lt"/>
                <a:ea typeface="+mn-ea"/>
                <a:cs typeface="+mn-cs"/>
              </a:rPr>
              <a:t> televisi</a:t>
            </a:r>
            <a:endParaRPr kern="1200" dirty="0">
              <a:latin typeface="+mn-lt"/>
              <a:ea typeface="+mn-ea"/>
              <a:cs typeface="+mn-cs"/>
            </a:endParaRPr>
          </a:p>
        </p:txBody>
      </p:sp>
      <p:sp>
        <p:nvSpPr>
          <p:cNvPr id="29700" name="Content Placeholder 5"/>
          <p:cNvSpPr>
            <a:spLocks noGrp="1"/>
          </p:cNvSpPr>
          <p:nvPr>
            <p:ph sz="half" idx="2"/>
          </p:nvPr>
        </p:nvSpPr>
        <p:spPr/>
        <p:txBody>
          <a:bodyPr vert="horz" wrap="square" lIns="91440" tIns="45720" rIns="91440" bIns="45720" anchor="t"/>
          <a:p>
            <a:r>
              <a:rPr lang="en-ID" kern="1200" dirty="0">
                <a:latin typeface="+mn-lt"/>
                <a:ea typeface="+mn-ea"/>
                <a:cs typeface="+mn-cs"/>
              </a:rPr>
              <a:t>Pelengkap</a:t>
            </a:r>
            <a:r>
              <a:rPr kern="1200" dirty="0">
                <a:latin typeface="+mn-lt"/>
                <a:ea typeface="+mn-ea"/>
                <a:cs typeface="+mn-cs"/>
              </a:rPr>
              <a:t> </a:t>
            </a:r>
            <a:endParaRPr kern="1200" dirty="0">
              <a:latin typeface="+mn-lt"/>
              <a:ea typeface="+mn-ea"/>
              <a:cs typeface="+mn-cs"/>
            </a:endParaRPr>
          </a:p>
          <a:p>
            <a:pPr lvl="1"/>
            <a:r>
              <a:rPr lang="en-ID" kern="1200" dirty="0">
                <a:latin typeface="+mn-lt"/>
                <a:ea typeface="+mn-ea"/>
                <a:cs typeface="+mn-cs"/>
              </a:rPr>
              <a:t>Produk atau jasa yang dapat meningkatkan penjualan produk lain</a:t>
            </a:r>
            <a:endParaRPr sz="2000" kern="1200" dirty="0">
              <a:latin typeface="+mn-lt"/>
              <a:ea typeface="+mn-ea"/>
              <a:cs typeface="+mn-cs"/>
            </a:endParaRPr>
          </a:p>
          <a:p>
            <a:pPr lvl="1"/>
            <a:r>
              <a:rPr lang="en-ID" kern="1200" dirty="0">
                <a:latin typeface="+mn-lt"/>
                <a:ea typeface="+mn-ea"/>
                <a:cs typeface="+mn-cs"/>
              </a:rPr>
              <a:t>Asuransi mobil</a:t>
            </a:r>
            <a:r>
              <a:rPr kern="1200" dirty="0">
                <a:latin typeface="+mn-lt"/>
                <a:ea typeface="+mn-ea"/>
                <a:cs typeface="+mn-cs"/>
              </a:rPr>
              <a:t> </a:t>
            </a:r>
            <a:r>
              <a:rPr kern="1200" dirty="0">
                <a:latin typeface="+mn-lt"/>
                <a:ea typeface="+mn-ea"/>
                <a:cs typeface="+mn-cs"/>
                <a:sym typeface="Wingdings" panose="05000000000000000000" pitchFamily="2" charset="2"/>
              </a:rPr>
              <a:t> </a:t>
            </a:r>
            <a:r>
              <a:rPr lang="en-ID" kern="1200" dirty="0">
                <a:latin typeface="+mn-lt"/>
                <a:ea typeface="+mn-ea"/>
                <a:cs typeface="+mn-cs"/>
                <a:sym typeface="Wingdings" panose="05000000000000000000" pitchFamily="2" charset="2"/>
              </a:rPr>
              <a:t>Pembelian otomotif</a:t>
            </a:r>
            <a:endParaRPr lang="en-ID" sz="2000" i="1" kern="1200" dirty="0">
              <a:latin typeface="+mn-lt"/>
              <a:ea typeface="+mn-ea"/>
              <a:cs typeface="+mn-cs"/>
              <a:sym typeface="Wingdings" panose="05000000000000000000" pitchFamily="2" charset="2"/>
            </a:endParaRPr>
          </a:p>
          <a:p>
            <a:endParaRPr kern="1200" dirty="0">
              <a:latin typeface="+mn-lt"/>
              <a:ea typeface="+mn-ea"/>
              <a:cs typeface="+mn-cs"/>
            </a:endParaRPr>
          </a:p>
        </p:txBody>
      </p:sp>
      <p:sp>
        <p:nvSpPr>
          <p:cNvPr id="7" name="Slide Number Placeholder 6"/>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Pertanyaan</a:t>
            </a:r>
            <a:endPar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7" name="Content Placeholder 6"/>
          <p:cNvSpPr>
            <a:spLocks noGrp="1"/>
          </p:cNvSpPr>
          <p:nvPr>
            <p:ph idx="1"/>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None/>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Biaya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____________  </a:t>
            </a: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adalah Biaya tetap yang dikenakan pada pembeli jika dia mengganti suplier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Exchange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Switching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Transfer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None/>
              <a:defRPr/>
            </a:pPr>
            <a:r>
              <a:rPr kumimoji="0" lang="en-US" sz="3200" b="1" i="0" u="none" strike="noStrike" kern="1200" cap="none" spc="0" normalizeH="0" baseline="0" noProof="0" dirty="0" smtClean="0">
                <a:ln>
                  <a:noFill/>
                </a:ln>
                <a:solidFill>
                  <a:srgbClr val="953735"/>
                </a:solidFill>
                <a:effectLst/>
                <a:uLnTx/>
                <a:uFillTx/>
                <a:latin typeface="+mn-lt"/>
                <a:ea typeface="+mn-ea"/>
                <a:cs typeface="+mn-cs"/>
              </a:rPr>
              <a:t> </a:t>
            </a:r>
            <a:endParaRPr kumimoji="0" lang="en-US" sz="3200" b="1" i="0" u="none" strike="noStrike" kern="1200" cap="none" spc="0" normalizeH="0" baseline="0" noProof="0" dirty="0">
              <a:ln>
                <a:noFill/>
              </a:ln>
              <a:solidFill>
                <a:srgbClr val="953735"/>
              </a:solidFill>
              <a:effectLst/>
              <a:uLnTx/>
              <a:uFillTx/>
              <a:latin typeface="+mn-lt"/>
              <a:ea typeface="+mn-ea"/>
              <a:cs typeface="+mn-cs"/>
            </a:endParaRPr>
          </a:p>
        </p:txBody>
      </p:sp>
      <p:sp>
        <p:nvSpPr>
          <p:cNvPr id="5" name="Slide Number Placeholder 4"/>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Supplier</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1747" name="Rectangle 3"/>
          <p:cNvSpPr>
            <a:spLocks noGrp="1"/>
          </p:cNvSpPr>
          <p:nvPr>
            <p:ph sz="half" idx="1"/>
          </p:nvPr>
        </p:nvSpPr>
        <p:spPr/>
        <p:txBody>
          <a:bodyPr vert="horz" wrap="square" lIns="91440" tIns="45720" rIns="91440" bIns="45720" anchor="t"/>
          <a:p>
            <a:r>
              <a:rPr sz="3200" kern="1200" dirty="0">
                <a:latin typeface="+mn-lt"/>
                <a:ea typeface="+mn-ea"/>
                <a:cs typeface="+mn-cs"/>
              </a:rPr>
              <a:t>Supplier</a:t>
            </a:r>
            <a:endParaRPr sz="3200" kern="1200" dirty="0">
              <a:latin typeface="+mn-lt"/>
              <a:ea typeface="+mn-ea"/>
              <a:cs typeface="+mn-cs"/>
            </a:endParaRPr>
          </a:p>
          <a:p>
            <a:pPr lvl="1"/>
            <a:r>
              <a:rPr lang="en-ID" sz="2800" kern="1200" dirty="0">
                <a:latin typeface="+mn-lt"/>
                <a:ea typeface="+mn-ea"/>
                <a:cs typeface="+mn-cs"/>
              </a:rPr>
              <a:t>memenuhi Sumber daya atau input yang diperlukan dalam proses produksi</a:t>
            </a:r>
            <a:r>
              <a:rPr sz="2800" kern="1200" dirty="0">
                <a:latin typeface="+mn-lt"/>
                <a:ea typeface="+mn-ea"/>
                <a:cs typeface="+mn-cs"/>
              </a:rPr>
              <a:t> </a:t>
            </a:r>
            <a:endParaRPr sz="2800" kern="1200" dirty="0">
              <a:latin typeface="+mn-lt"/>
              <a:ea typeface="+mn-ea"/>
              <a:cs typeface="+mn-cs"/>
            </a:endParaRPr>
          </a:p>
          <a:p>
            <a:endParaRPr kern="1200" dirty="0">
              <a:latin typeface="+mn-lt"/>
              <a:ea typeface="+mn-ea"/>
              <a:cs typeface="+mn-cs"/>
            </a:endParaRPr>
          </a:p>
        </p:txBody>
      </p:sp>
      <p:sp>
        <p:nvSpPr>
          <p:cNvPr id="31748" name="Content Placeholder 9"/>
          <p:cNvSpPr>
            <a:spLocks noGrp="1"/>
          </p:cNvSpPr>
          <p:nvPr>
            <p:ph sz="half" idx="2"/>
          </p:nvPr>
        </p:nvSpPr>
        <p:spPr/>
        <p:txBody>
          <a:bodyPr vert="horz" wrap="square" lIns="91440" tIns="45720" rIns="91440" bIns="45720" anchor="t"/>
          <a:p>
            <a:r>
              <a:rPr sz="3200" kern="1200" dirty="0">
                <a:latin typeface="+mn-lt"/>
                <a:ea typeface="+mn-ea"/>
                <a:cs typeface="+mn-cs"/>
              </a:rPr>
              <a:t>Switching costs </a:t>
            </a:r>
            <a:endParaRPr sz="3200" kern="1200" dirty="0">
              <a:latin typeface="+mn-lt"/>
              <a:ea typeface="+mn-ea"/>
              <a:cs typeface="+mn-cs"/>
            </a:endParaRPr>
          </a:p>
          <a:p>
            <a:pPr lvl="1"/>
            <a:r>
              <a:rPr lang="en-ID" altLang="en-US" sz="2800" noProof="0" dirty="0" smtClean="0">
                <a:ln>
                  <a:noFill/>
                </a:ln>
                <a:effectLst/>
                <a:uLnTx/>
                <a:uFillTx/>
                <a:sym typeface="+mn-ea"/>
              </a:rPr>
              <a:t>Biaya tetap yang dikenakan pada pembeli jika dia mengganti suplier.</a:t>
            </a:r>
            <a:endParaRPr sz="2800" kern="1200" dirty="0">
              <a:latin typeface="+mn-lt"/>
              <a:ea typeface="+mn-ea"/>
              <a:cs typeface="+mn-cs"/>
            </a:endParaRPr>
          </a:p>
        </p:txBody>
      </p:sp>
      <p:sp>
        <p:nvSpPr>
          <p:cNvPr id="8" name="Slide Number Placeholder 7"/>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31750" name="Picture 2"/>
          <p:cNvPicPr>
            <a:picLocks noChangeAspect="1"/>
          </p:cNvPicPr>
          <p:nvPr/>
        </p:nvPicPr>
        <p:blipFill>
          <a:blip r:embed="rId1"/>
          <a:stretch>
            <a:fillRect/>
          </a:stretch>
        </p:blipFill>
        <p:spPr>
          <a:xfrm>
            <a:off x="228600" y="6172200"/>
            <a:ext cx="523875" cy="485775"/>
          </a:xfrm>
          <a:prstGeom prst="rect">
            <a:avLst/>
          </a:prstGeom>
          <a:noFill/>
          <a:ln w="9525">
            <a:noFill/>
          </a:ln>
        </p:spPr>
      </p:pic>
      <p:pic>
        <p:nvPicPr>
          <p:cNvPr id="31751" name="Picture 2"/>
          <p:cNvPicPr>
            <a:picLocks noChangeAspect="1"/>
          </p:cNvPicPr>
          <p:nvPr/>
        </p:nvPicPr>
        <p:blipFill>
          <a:blip r:embed="rId2"/>
          <a:stretch>
            <a:fillRect/>
          </a:stretch>
        </p:blipFill>
        <p:spPr>
          <a:xfrm>
            <a:off x="3048000" y="3886200"/>
            <a:ext cx="3819525" cy="2705100"/>
          </a:xfrm>
          <a:prstGeom prst="rect">
            <a:avLst/>
          </a:prstGeom>
          <a:noFill/>
          <a:ln w="9525">
            <a:noFill/>
          </a:ln>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Supplier</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2771" name="Content Placeholder 2"/>
          <p:cNvSpPr>
            <a:spLocks noGrp="1"/>
          </p:cNvSpPr>
          <p:nvPr>
            <p:ph idx="1"/>
          </p:nvPr>
        </p:nvSpPr>
        <p:spPr/>
        <p:txBody>
          <a:bodyPr vert="horz" wrap="square" lIns="91440" tIns="45720" rIns="91440" bIns="45720" anchor="t"/>
          <a:p>
            <a:r>
              <a:rPr kern="1200" dirty="0">
                <a:latin typeface="+mn-lt"/>
                <a:ea typeface="+mn-ea"/>
                <a:cs typeface="+mn-cs"/>
              </a:rPr>
              <a:t>Supply chain management </a:t>
            </a:r>
            <a:endParaRPr kern="1200" dirty="0">
              <a:latin typeface="+mn-lt"/>
              <a:ea typeface="+mn-ea"/>
              <a:cs typeface="+mn-cs"/>
            </a:endParaRPr>
          </a:p>
          <a:p>
            <a:pPr lvl="1"/>
            <a:r>
              <a:rPr lang="en-ID" dirty="0"/>
              <a:t>mengatur jaringan fasilitas dan orang yang menyediakan material dari luar org., mngubahnya menjadi produk, dan mendistribusikannya.</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Pelanggan</a:t>
            </a:r>
            <a:endPar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3795" name="Rectangle 3"/>
          <p:cNvSpPr>
            <a:spLocks noGrp="1"/>
          </p:cNvSpPr>
          <p:nvPr>
            <p:ph sz="half" idx="1"/>
          </p:nvPr>
        </p:nvSpPr>
        <p:spPr/>
        <p:txBody>
          <a:bodyPr vert="horz" wrap="square" lIns="91440" tIns="45720" rIns="91440" bIns="45720" anchor="t"/>
          <a:p>
            <a:r>
              <a:rPr lang="en-ID" sz="3200" kern="1200" dirty="0">
                <a:latin typeface="+mn-lt"/>
                <a:ea typeface="+mn-ea"/>
                <a:cs typeface="+mn-cs"/>
              </a:rPr>
              <a:t>Pelanggan akhir</a:t>
            </a:r>
            <a:r>
              <a:rPr sz="3200" kern="1200" dirty="0">
                <a:latin typeface="+mn-lt"/>
                <a:ea typeface="+mn-ea"/>
                <a:cs typeface="+mn-cs"/>
              </a:rPr>
              <a:t> </a:t>
            </a:r>
            <a:endParaRPr sz="3200" kern="1200" dirty="0">
              <a:latin typeface="+mn-lt"/>
              <a:ea typeface="+mn-ea"/>
              <a:cs typeface="+mn-cs"/>
            </a:endParaRPr>
          </a:p>
          <a:p>
            <a:pPr lvl="1"/>
            <a:r>
              <a:rPr lang="en-ID" kern="1200" dirty="0">
                <a:latin typeface="+mn-lt"/>
                <a:ea typeface="+mn-ea"/>
                <a:cs typeface="+mn-cs"/>
              </a:rPr>
              <a:t>Membeli produk dalam bentuk jadi</a:t>
            </a:r>
            <a:endParaRPr kern="1200" dirty="0">
              <a:latin typeface="+mn-lt"/>
              <a:ea typeface="+mn-ea"/>
              <a:cs typeface="+mn-cs"/>
            </a:endParaRPr>
          </a:p>
          <a:p>
            <a:endParaRPr kern="1200" dirty="0">
              <a:latin typeface="+mn-lt"/>
              <a:ea typeface="+mn-ea"/>
              <a:cs typeface="+mn-cs"/>
            </a:endParaRPr>
          </a:p>
        </p:txBody>
      </p:sp>
      <p:sp>
        <p:nvSpPr>
          <p:cNvPr id="33796" name="Content Placeholder 6"/>
          <p:cNvSpPr>
            <a:spLocks noGrp="1"/>
          </p:cNvSpPr>
          <p:nvPr>
            <p:ph sz="half" idx="2"/>
          </p:nvPr>
        </p:nvSpPr>
        <p:spPr/>
        <p:txBody>
          <a:bodyPr vert="horz" wrap="square" lIns="91440" tIns="45720" rIns="91440" bIns="45720" anchor="t"/>
          <a:p>
            <a:r>
              <a:rPr lang="en-ID" sz="3200" kern="1200" dirty="0">
                <a:latin typeface="+mn-lt"/>
                <a:ea typeface="+mn-ea"/>
                <a:cs typeface="+mn-cs"/>
              </a:rPr>
              <a:t>Pelanggan Intermediate</a:t>
            </a:r>
            <a:r>
              <a:rPr sz="3200" kern="1200" dirty="0">
                <a:latin typeface="+mn-lt"/>
                <a:ea typeface="+mn-ea"/>
                <a:cs typeface="+mn-cs"/>
              </a:rPr>
              <a:t> </a:t>
            </a:r>
            <a:endParaRPr sz="3200" kern="1200" dirty="0">
              <a:latin typeface="+mn-lt"/>
              <a:ea typeface="+mn-ea"/>
              <a:cs typeface="+mn-cs"/>
            </a:endParaRPr>
          </a:p>
          <a:p>
            <a:pPr lvl="1"/>
            <a:r>
              <a:rPr lang="en-ID" kern="1200" dirty="0">
                <a:latin typeface="+mn-lt"/>
                <a:ea typeface="+mn-ea"/>
                <a:cs typeface="+mn-cs"/>
              </a:rPr>
              <a:t>Membeli produk mentah atau secara grosir yang kemudian menjualnya kembali ke pelanggan akhir</a:t>
            </a:r>
            <a:endParaRPr kern="1200" dirty="0">
              <a:latin typeface="+mn-lt"/>
              <a:ea typeface="+mn-ea"/>
              <a:cs typeface="+mn-cs"/>
            </a:endParaRPr>
          </a:p>
          <a:p>
            <a:endParaRPr kern="1200" dirty="0">
              <a:latin typeface="+mn-lt"/>
              <a:ea typeface="+mn-ea"/>
              <a:cs typeface="+mn-cs"/>
            </a:endParaRPr>
          </a:p>
        </p:txBody>
      </p:sp>
      <p:sp>
        <p:nvSpPr>
          <p:cNvPr id="6" name="Slide Number Placeholder 5"/>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33798" name="Picture 2"/>
          <p:cNvPicPr>
            <a:picLocks noChangeAspect="1"/>
          </p:cNvPicPr>
          <p:nvPr/>
        </p:nvPicPr>
        <p:blipFill>
          <a:blip r:embed="rId1"/>
          <a:stretch>
            <a:fillRect/>
          </a:stretch>
        </p:blipFill>
        <p:spPr>
          <a:xfrm>
            <a:off x="228600" y="5943600"/>
            <a:ext cx="704850" cy="695325"/>
          </a:xfrm>
          <a:prstGeom prst="rect">
            <a:avLst/>
          </a:prstGeom>
          <a:noFill/>
          <a:ln w="9525">
            <a:noFill/>
          </a:ln>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Analisa Lingkungan</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4819" name="Content Placeholder 6"/>
          <p:cNvSpPr>
            <a:spLocks noGrp="1"/>
          </p:cNvSpPr>
          <p:nvPr>
            <p:ph idx="1"/>
          </p:nvPr>
        </p:nvSpPr>
        <p:spPr/>
        <p:txBody>
          <a:bodyPr vert="horz" wrap="square" lIns="91440" tIns="45720" rIns="91440" bIns="45720" anchor="t"/>
          <a:p>
            <a:r>
              <a:rPr lang="en-ID" kern="1200" dirty="0">
                <a:latin typeface="+mn-lt"/>
                <a:ea typeface="+mn-ea"/>
                <a:cs typeface="+mn-cs"/>
              </a:rPr>
              <a:t>Ketidakpastian lingkungan</a:t>
            </a:r>
            <a:r>
              <a:rPr kern="1200" dirty="0">
                <a:latin typeface="+mn-lt"/>
                <a:ea typeface="+mn-ea"/>
                <a:cs typeface="+mn-cs"/>
              </a:rPr>
              <a:t> </a:t>
            </a:r>
            <a:endParaRPr kern="1200" dirty="0">
              <a:latin typeface="+mn-lt"/>
              <a:ea typeface="+mn-ea"/>
              <a:cs typeface="+mn-cs"/>
            </a:endParaRPr>
          </a:p>
          <a:p>
            <a:pPr lvl="1"/>
            <a:r>
              <a:rPr lang="en-ID" dirty="0"/>
              <a:t>Kurangnya informasi untuk mempertajam prakiraan</a:t>
            </a:r>
            <a:r>
              <a:rPr dirty="0"/>
              <a:t>.</a:t>
            </a:r>
            <a:endParaRPr dirty="0"/>
          </a:p>
        </p:txBody>
      </p:sp>
      <p:sp>
        <p:nvSpPr>
          <p:cNvPr id="5" name="Slide Number Placeholder 4"/>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34821" name="Picture 11"/>
          <p:cNvPicPr>
            <a:picLocks noChangeAspect="1"/>
          </p:cNvPicPr>
          <p:nvPr/>
        </p:nvPicPr>
        <p:blipFill>
          <a:blip r:embed="rId1"/>
          <a:stretch>
            <a:fillRect/>
          </a:stretch>
        </p:blipFill>
        <p:spPr>
          <a:xfrm>
            <a:off x="4191000" y="3505200"/>
            <a:ext cx="3824288" cy="2835275"/>
          </a:xfrm>
          <a:prstGeom prst="rect">
            <a:avLst/>
          </a:prstGeom>
          <a:noFill/>
          <a:ln w="9525">
            <a:noFill/>
          </a:ln>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ID" dirty="0">
                <a:latin typeface="+mn-lt"/>
                <a:ea typeface="+mn-ea"/>
                <a:cs typeface="+mn-cs"/>
                <a:sym typeface="+mn-ea"/>
              </a:rPr>
              <a:t>Ketidakpastian lingkungan</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5843" name="Rectangle 3"/>
          <p:cNvSpPr>
            <a:spLocks noGrp="1"/>
          </p:cNvSpPr>
          <p:nvPr>
            <p:ph sz="half" idx="1"/>
          </p:nvPr>
        </p:nvSpPr>
        <p:spPr/>
        <p:txBody>
          <a:bodyPr vert="horz" wrap="square" lIns="91440" tIns="45720" rIns="91440" bIns="45720" anchor="t"/>
          <a:p>
            <a:pPr>
              <a:lnSpc>
                <a:spcPct val="90000"/>
              </a:lnSpc>
            </a:pPr>
            <a:r>
              <a:rPr lang="en-ID" sz="3200" kern="1200" dirty="0">
                <a:latin typeface="+mn-lt"/>
                <a:ea typeface="+mn-ea"/>
                <a:cs typeface="+mn-cs"/>
              </a:rPr>
              <a:t>kompleksitas lingkungan</a:t>
            </a:r>
            <a:endParaRPr lang="en-ID" sz="3200" kern="1200" dirty="0">
              <a:latin typeface="+mn-lt"/>
              <a:ea typeface="+mn-ea"/>
              <a:cs typeface="+mn-cs"/>
            </a:endParaRPr>
          </a:p>
          <a:p>
            <a:pPr lvl="1">
              <a:lnSpc>
                <a:spcPct val="90000"/>
              </a:lnSpc>
            </a:pPr>
            <a:r>
              <a:rPr lang="en-ID" sz="2800" kern="1200" dirty="0">
                <a:latin typeface="+mn-lt"/>
                <a:ea typeface="+mn-ea"/>
                <a:cs typeface="+mn-cs"/>
              </a:rPr>
              <a:t>Sejumlah isu dimana seorang manajer harus dapat mengadirkan yang berhubungan dengan isu tersebut</a:t>
            </a:r>
            <a:endParaRPr kern="1200" dirty="0">
              <a:latin typeface="+mn-lt"/>
              <a:ea typeface="+mn-ea"/>
              <a:cs typeface="+mn-cs"/>
            </a:endParaRPr>
          </a:p>
        </p:txBody>
      </p:sp>
      <p:sp>
        <p:nvSpPr>
          <p:cNvPr id="35844" name="Content Placeholder 5"/>
          <p:cNvSpPr>
            <a:spLocks noGrp="1"/>
          </p:cNvSpPr>
          <p:nvPr>
            <p:ph sz="half" idx="2"/>
          </p:nvPr>
        </p:nvSpPr>
        <p:spPr/>
        <p:txBody>
          <a:bodyPr vert="horz" wrap="square" lIns="91440" tIns="45720" rIns="91440" bIns="45720" anchor="t"/>
          <a:p>
            <a:pPr>
              <a:lnSpc>
                <a:spcPct val="90000"/>
              </a:lnSpc>
            </a:pPr>
            <a:r>
              <a:rPr lang="en-ID" sz="3200" kern="1200" dirty="0">
                <a:latin typeface="+mn-lt"/>
                <a:ea typeface="+mn-ea"/>
                <a:cs typeface="+mn-cs"/>
              </a:rPr>
              <a:t>Dinamisme Lingkungan</a:t>
            </a:r>
            <a:endParaRPr lang="en-ID" sz="3200" kern="1200" dirty="0">
              <a:latin typeface="+mn-lt"/>
              <a:ea typeface="+mn-ea"/>
              <a:cs typeface="+mn-cs"/>
            </a:endParaRPr>
          </a:p>
          <a:p>
            <a:pPr lvl="1">
              <a:lnSpc>
                <a:spcPct val="90000"/>
              </a:lnSpc>
            </a:pPr>
            <a:r>
              <a:rPr lang="en-ID" sz="2800" kern="1200" dirty="0">
                <a:latin typeface="+mn-lt"/>
                <a:ea typeface="+mn-ea"/>
                <a:cs typeface="+mn-cs"/>
              </a:rPr>
              <a:t>Tingkatan perubahan diskontinyu yang mungkin timbul</a:t>
            </a:r>
            <a:endParaRPr sz="2800" i="1" kern="1200" dirty="0">
              <a:latin typeface="+mn-lt"/>
              <a:ea typeface="+mn-ea"/>
              <a:cs typeface="+mn-cs"/>
            </a:endParaRPr>
          </a:p>
          <a:p>
            <a:endParaRPr kern="1200" dirty="0">
              <a:latin typeface="+mn-lt"/>
              <a:ea typeface="+mn-ea"/>
              <a:cs typeface="+mn-cs"/>
            </a:endParaRPr>
          </a:p>
        </p:txBody>
      </p:sp>
      <p:sp>
        <p:nvSpPr>
          <p:cNvPr id="7" name="Slide Number Placeholder 6"/>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Analisa Lingkungan</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6867" name="Content Placeholder 2"/>
          <p:cNvSpPr>
            <a:spLocks noGrp="1"/>
          </p:cNvSpPr>
          <p:nvPr>
            <p:ph sz="half" idx="1"/>
          </p:nvPr>
        </p:nvSpPr>
        <p:spPr/>
        <p:txBody>
          <a:bodyPr vert="horz" wrap="square" lIns="91440" tIns="45720" rIns="91440" bIns="45720" anchor="t"/>
          <a:p>
            <a:r>
              <a:rPr lang="en-ID" kern="1200" dirty="0">
                <a:latin typeface="+mn-lt"/>
                <a:ea typeface="+mn-ea"/>
                <a:cs typeface="+mn-cs"/>
              </a:rPr>
              <a:t>seleksi lingkungan</a:t>
            </a:r>
            <a:r>
              <a:rPr kern="1200" dirty="0">
                <a:latin typeface="+mn-lt"/>
                <a:ea typeface="+mn-ea"/>
                <a:cs typeface="+mn-cs"/>
              </a:rPr>
              <a:t> </a:t>
            </a:r>
            <a:endParaRPr kern="1200" dirty="0">
              <a:latin typeface="+mn-lt"/>
              <a:ea typeface="+mn-ea"/>
              <a:cs typeface="+mn-cs"/>
            </a:endParaRPr>
          </a:p>
          <a:p>
            <a:pPr lvl="1"/>
            <a:r>
              <a:rPr lang="en-ID" kern="1200" dirty="0">
                <a:latin typeface="+mn-lt"/>
                <a:ea typeface="+mn-ea"/>
                <a:cs typeface="+mn-cs"/>
              </a:rPr>
              <a:t>Mencari informasi yang sulit diperoleh dan memilahnya</a:t>
            </a:r>
            <a:endParaRPr lang="en-ID" kern="1200" dirty="0">
              <a:latin typeface="+mn-lt"/>
              <a:ea typeface="+mn-ea"/>
              <a:cs typeface="+mn-cs"/>
            </a:endParaRPr>
          </a:p>
        </p:txBody>
      </p:sp>
      <p:sp>
        <p:nvSpPr>
          <p:cNvPr id="36868" name="Content Placeholder 3"/>
          <p:cNvSpPr>
            <a:spLocks noGrp="1"/>
          </p:cNvSpPr>
          <p:nvPr>
            <p:ph sz="half" idx="2"/>
          </p:nvPr>
        </p:nvSpPr>
        <p:spPr/>
        <p:txBody>
          <a:bodyPr vert="horz" wrap="square" lIns="91440" tIns="45720" rIns="91440" bIns="45720" anchor="t"/>
          <a:p>
            <a:r>
              <a:rPr kern="1200" dirty="0">
                <a:latin typeface="+mn-lt"/>
                <a:ea typeface="+mn-ea"/>
                <a:cs typeface="+mn-cs"/>
              </a:rPr>
              <a:t>Competitive intelligence</a:t>
            </a:r>
            <a:endParaRPr kern="1200" dirty="0">
              <a:latin typeface="+mn-lt"/>
              <a:ea typeface="+mn-ea"/>
              <a:cs typeface="+mn-cs"/>
            </a:endParaRPr>
          </a:p>
          <a:p>
            <a:pPr lvl="1"/>
            <a:r>
              <a:rPr kern="1200" dirty="0">
                <a:latin typeface="+mn-lt"/>
                <a:ea typeface="+mn-ea"/>
                <a:cs typeface="+mn-cs"/>
              </a:rPr>
              <a:t>Informa</a:t>
            </a:r>
            <a:r>
              <a:rPr lang="en-ID" kern="1200" dirty="0">
                <a:latin typeface="+mn-lt"/>
                <a:ea typeface="+mn-ea"/>
                <a:cs typeface="+mn-cs"/>
              </a:rPr>
              <a:t>si</a:t>
            </a:r>
            <a:r>
              <a:rPr kern="1200" dirty="0">
                <a:latin typeface="+mn-lt"/>
                <a:ea typeface="+mn-ea"/>
                <a:cs typeface="+mn-cs"/>
              </a:rPr>
              <a:t>n </a:t>
            </a:r>
            <a:r>
              <a:rPr lang="en-ID" kern="1200" dirty="0">
                <a:latin typeface="+mn-lt"/>
                <a:ea typeface="+mn-ea"/>
                <a:cs typeface="+mn-cs"/>
              </a:rPr>
              <a:t>yang membantu manajer dalam menentukan bagaiman bersaing secara benar</a:t>
            </a:r>
            <a:endParaRPr kern="1200" dirty="0">
              <a:latin typeface="+mn-lt"/>
              <a:ea typeface="+mn-ea"/>
              <a:cs typeface="+mn-cs"/>
            </a:endParaRPr>
          </a:p>
        </p:txBody>
      </p:sp>
      <p:sp>
        <p:nvSpPr>
          <p:cNvPr id="5" name="Slide Number Placeholder 4"/>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ID" altLang="en-US" noProof="0" dirty="0">
                <a:ln>
                  <a:noFill/>
                </a:ln>
                <a:uLnTx/>
                <a:uFillTx/>
                <a:sym typeface="+mn-ea"/>
              </a:rPr>
              <a:t>Analisa Lingkungan</a:t>
            </a:r>
            <a:br>
              <a:rPr kumimoji="0" lang="en-ID" altLang="en-US"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b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7891" name="Content Placeholder 2"/>
          <p:cNvSpPr>
            <a:spLocks noGrp="1"/>
          </p:cNvSpPr>
          <p:nvPr>
            <p:ph sz="half" idx="1"/>
          </p:nvPr>
        </p:nvSpPr>
        <p:spPr/>
        <p:txBody>
          <a:bodyPr vert="horz" wrap="square" lIns="91440" tIns="45720" rIns="91440" bIns="45720" anchor="t"/>
          <a:p>
            <a:r>
              <a:rPr lang="en-ID" kern="1200" dirty="0">
                <a:latin typeface="+mn-lt"/>
                <a:ea typeface="+mn-ea"/>
                <a:cs typeface="+mn-cs"/>
              </a:rPr>
              <a:t>Pengembangan Skenario</a:t>
            </a:r>
            <a:endParaRPr lang="en-ID" kern="1200" dirty="0">
              <a:latin typeface="+mn-lt"/>
              <a:ea typeface="+mn-ea"/>
              <a:cs typeface="+mn-cs"/>
            </a:endParaRPr>
          </a:p>
          <a:p>
            <a:pPr lvl="1"/>
            <a:r>
              <a:rPr lang="en-ID" kern="1200" dirty="0">
                <a:latin typeface="+mn-lt"/>
                <a:ea typeface="+mn-ea"/>
                <a:cs typeface="+mn-cs"/>
              </a:rPr>
              <a:t>Asumsi yang mampu menggambarkan kondisi di masa yang akan datang</a:t>
            </a:r>
            <a:endParaRPr kern="1200" dirty="0">
              <a:latin typeface="+mn-lt"/>
              <a:ea typeface="+mn-ea"/>
              <a:cs typeface="+mn-cs"/>
            </a:endParaRPr>
          </a:p>
          <a:p>
            <a:pPr lvl="1"/>
            <a:r>
              <a:rPr kern="1200" dirty="0">
                <a:latin typeface="+mn-lt"/>
                <a:ea typeface="+mn-ea"/>
                <a:cs typeface="+mn-cs"/>
              </a:rPr>
              <a:t>Best-case, worst-case</a:t>
            </a:r>
            <a:endParaRPr kern="1200" dirty="0">
              <a:latin typeface="+mn-lt"/>
              <a:ea typeface="+mn-ea"/>
              <a:cs typeface="+mn-cs"/>
            </a:endParaRPr>
          </a:p>
        </p:txBody>
      </p:sp>
      <p:sp>
        <p:nvSpPr>
          <p:cNvPr id="37892" name="Content Placeholder 3"/>
          <p:cNvSpPr>
            <a:spLocks noGrp="1"/>
          </p:cNvSpPr>
          <p:nvPr>
            <p:ph sz="half" idx="2"/>
          </p:nvPr>
        </p:nvSpPr>
        <p:spPr/>
        <p:txBody>
          <a:bodyPr vert="horz" wrap="square" lIns="91440" tIns="45720" rIns="91440" bIns="45720" anchor="t"/>
          <a:p>
            <a:r>
              <a:rPr lang="en-ID" kern="1200" dirty="0">
                <a:latin typeface="+mn-lt"/>
                <a:ea typeface="+mn-ea"/>
                <a:cs typeface="+mn-cs"/>
              </a:rPr>
              <a:t>Prakiraan </a:t>
            </a:r>
            <a:endParaRPr lang="en-ID" kern="1200" dirty="0">
              <a:latin typeface="+mn-lt"/>
              <a:ea typeface="+mn-ea"/>
              <a:cs typeface="+mn-cs"/>
            </a:endParaRPr>
          </a:p>
          <a:p>
            <a:pPr lvl="1"/>
            <a:r>
              <a:rPr lang="en-ID" kern="1200" dirty="0">
                <a:latin typeface="+mn-lt"/>
                <a:ea typeface="+mn-ea"/>
                <a:cs typeface="+mn-cs"/>
              </a:rPr>
              <a:t>Metode untuk memprediksi bagaiaman suatu variabel akan mengubah Masa depan</a:t>
            </a:r>
            <a:endParaRPr kern="1200" dirty="0">
              <a:latin typeface="+mn-lt"/>
              <a:ea typeface="+mn-ea"/>
              <a:cs typeface="+mn-cs"/>
            </a:endParaRPr>
          </a:p>
        </p:txBody>
      </p:sp>
      <p:sp>
        <p:nvSpPr>
          <p:cNvPr id="5" name="Slide Number Placeholder 4"/>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ID" altLang="en-US" noProof="0" dirty="0" smtClean="0">
                <a:ln>
                  <a:noFill/>
                </a:ln>
                <a:solidFill>
                  <a:schemeClr val="accent1">
                    <a:lumMod val="50000"/>
                  </a:schemeClr>
                </a:solidFill>
                <a:uLnTx/>
                <a:uFillTx/>
                <a:sym typeface="+mn-ea"/>
              </a:rPr>
              <a:t>Tujuan pembelajaran</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11267" name="Content Placeholder 2"/>
          <p:cNvSpPr>
            <a:spLocks noGrp="1"/>
          </p:cNvSpPr>
          <p:nvPr>
            <p:ph idx="1"/>
          </p:nvPr>
        </p:nvSpPr>
        <p:spPr/>
        <p:txBody>
          <a:bodyPr vert="horz" wrap="square" lIns="91440" tIns="45720" rIns="91440" bIns="45720" anchor="t"/>
          <a:p>
            <a:pPr marL="800100" indent="-800100">
              <a:buClr>
                <a:srgbClr val="604A7B"/>
              </a:buClr>
              <a:buFont typeface="Wingdings 3" panose="05040102010807070707" pitchFamily="18" charset="2"/>
              <a:buNone/>
            </a:pPr>
            <a:r>
              <a:rPr sz="3000" kern="1200" dirty="0">
                <a:latin typeface="+mn-lt"/>
                <a:ea typeface="+mn-ea"/>
                <a:cs typeface="+mn-cs"/>
              </a:rPr>
              <a:t>LO 5 </a:t>
            </a:r>
            <a:r>
              <a:rPr lang="en-ID" sz="3000" b="0" kern="1200" dirty="0">
                <a:solidFill>
                  <a:schemeClr val="tx1"/>
                </a:solidFill>
                <a:latin typeface="+mn-lt"/>
                <a:ea typeface="+mn-ea"/>
                <a:cs typeface="+mn-cs"/>
              </a:rPr>
              <a:t>Menyimpulkan bagaimana Org. merespon terhadap ketidakpastian lingkungan</a:t>
            </a:r>
            <a:endParaRPr sz="3000" b="0" kern="1200" dirty="0">
              <a:solidFill>
                <a:schemeClr val="tx1"/>
              </a:solidFill>
              <a:latin typeface="+mn-lt"/>
              <a:ea typeface="+mn-ea"/>
              <a:cs typeface="+mn-cs"/>
            </a:endParaRPr>
          </a:p>
          <a:p>
            <a:pPr marL="800100" indent="-800100">
              <a:buClr>
                <a:srgbClr val="604A7B"/>
              </a:buClr>
              <a:buFont typeface="Wingdings 3" panose="05040102010807070707" pitchFamily="18" charset="2"/>
              <a:buNone/>
            </a:pPr>
            <a:r>
              <a:rPr sz="3000" kern="1200" dirty="0">
                <a:latin typeface="+mn-lt"/>
                <a:ea typeface="+mn-ea"/>
                <a:cs typeface="+mn-cs"/>
              </a:rPr>
              <a:t>LO 6 </a:t>
            </a:r>
            <a:r>
              <a:rPr lang="en-ID" sz="3000" b="0" kern="1200" dirty="0">
                <a:solidFill>
                  <a:schemeClr val="tx1"/>
                </a:solidFill>
                <a:latin typeface="+mn-lt"/>
                <a:ea typeface="+mn-ea"/>
                <a:cs typeface="+mn-cs"/>
              </a:rPr>
              <a:t>M</a:t>
            </a:r>
            <a:r>
              <a:rPr sz="3000" b="0" kern="1200" dirty="0">
                <a:solidFill>
                  <a:schemeClr val="tx1"/>
                </a:solidFill>
                <a:latin typeface="+mn-lt"/>
                <a:ea typeface="+mn-ea"/>
                <a:cs typeface="+mn-cs"/>
              </a:rPr>
              <a:t>e</a:t>
            </a:r>
            <a:r>
              <a:rPr lang="en-ID" sz="3000" b="0" kern="1200" dirty="0">
                <a:solidFill>
                  <a:schemeClr val="tx1"/>
                </a:solidFill>
                <a:latin typeface="+mn-lt"/>
                <a:ea typeface="+mn-ea"/>
                <a:cs typeface="+mn-cs"/>
              </a:rPr>
              <a:t>njelaskan elemen dari budaya Org.</a:t>
            </a:r>
            <a:endParaRPr lang="en-ID" sz="3000" b="0" kern="1200" dirty="0">
              <a:solidFill>
                <a:schemeClr val="tx1"/>
              </a:solidFill>
              <a:latin typeface="+mn-lt"/>
              <a:ea typeface="+mn-ea"/>
              <a:cs typeface="+mn-cs"/>
            </a:endParaRPr>
          </a:p>
          <a:p>
            <a:pPr marL="800100" indent="-800100">
              <a:buClr>
                <a:srgbClr val="604A7B"/>
              </a:buClr>
              <a:buFont typeface="Wingdings 3" panose="05040102010807070707" pitchFamily="18" charset="2"/>
              <a:buNone/>
            </a:pPr>
            <a:r>
              <a:rPr sz="3000" kern="1200" dirty="0">
                <a:latin typeface="+mn-lt"/>
                <a:ea typeface="+mn-ea"/>
                <a:cs typeface="+mn-cs"/>
              </a:rPr>
              <a:t>LO 7 </a:t>
            </a:r>
            <a:r>
              <a:rPr lang="en-ID" sz="3000" b="0" kern="1200" dirty="0">
                <a:solidFill>
                  <a:schemeClr val="tx1"/>
                </a:solidFill>
                <a:latin typeface="+mn-lt"/>
                <a:ea typeface="+mn-ea"/>
                <a:cs typeface="+mn-cs"/>
              </a:rPr>
              <a:t>Mendiskusikan bagaimana Budaya Org. mempengaruhi reaksi terhadap lingkungan eksternal</a:t>
            </a:r>
            <a:endParaRPr sz="3000" b="0" kern="1200" dirty="0">
              <a:solidFill>
                <a:schemeClr val="tx1"/>
              </a:solidFill>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Pertanyaan</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7" name="Content Placeholder 6"/>
          <p:cNvSpPr>
            <a:spLocks noGrp="1"/>
          </p:cNvSpPr>
          <p:nvPr>
            <p:ph idx="1"/>
          </p:nvPr>
        </p:nvSpPr>
        <p:spPr/>
        <p:txBody>
          <a:bodyPr vert="horz" wrap="square" lIns="91440" tIns="45720" rIns="91440" bIns="45720" numCol="1" anchor="t" anchorCtr="0" compatLnSpc="1"/>
          <a:lstStyle/>
          <a:p>
            <a:pPr marL="405130" marR="0" lvl="0" indent="-40513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None/>
              <a:defRPr/>
            </a:pPr>
            <a:r>
              <a:rPr kumimoji="0" lang="en-ID" altLang="en-US" sz="3200" b="0" i="0" u="none" strike="noStrike" kern="1200" cap="none" spc="0" normalizeH="0" baseline="0" noProof="0" dirty="0" smtClean="0">
                <a:ln>
                  <a:noFill/>
                </a:ln>
                <a:solidFill>
                  <a:schemeClr val="tx1"/>
                </a:solidFill>
                <a:effectLst/>
                <a:uLnTx/>
                <a:uFillTx/>
                <a:latin typeface="+mn-lt"/>
                <a:ea typeface="+mn-ea"/>
                <a:cs typeface="+mn-cs"/>
              </a:rPr>
              <a:t>Disebut apakah proses yang membandingkan teknologi dan terapan satu org. dengan org lain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Comparative technology</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Benchmarking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Process synchronization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C00000"/>
              </a:buClr>
              <a:buSzTx/>
              <a:buFont typeface="Wingdings 3" panose="05040102010807070707" pitchFamily="18" charset="2"/>
              <a:buAutoNum type="alphaUcPeriod"/>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Process asynchronization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604A7B"/>
              </a:buClr>
              <a:buSzTx/>
              <a:buFont typeface="Wingdings 3" panose="05040102010807070707" pitchFamily="18" charset="2"/>
              <a:buAutoNum type="alphaUcPeriod"/>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ID" altLang="en-US" noProof="0" dirty="0">
                <a:ln>
                  <a:noFill/>
                </a:ln>
                <a:uLnTx/>
                <a:uFillTx/>
                <a:sym typeface="+mn-ea"/>
              </a:rPr>
              <a:t>Analisa Lingkungan</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9939" name="Content Placeholder 2"/>
          <p:cNvSpPr>
            <a:spLocks noGrp="1"/>
          </p:cNvSpPr>
          <p:nvPr>
            <p:ph idx="1"/>
          </p:nvPr>
        </p:nvSpPr>
        <p:spPr/>
        <p:txBody>
          <a:bodyPr vert="horz" wrap="square" lIns="91440" tIns="45720" rIns="91440" bIns="45720" anchor="t"/>
          <a:p>
            <a:r>
              <a:rPr kern="1200" dirty="0">
                <a:latin typeface="+mn-lt"/>
                <a:ea typeface="+mn-ea"/>
                <a:cs typeface="+mn-cs"/>
              </a:rPr>
              <a:t>Benchmarking</a:t>
            </a:r>
            <a:endParaRPr kern="1200" dirty="0">
              <a:latin typeface="+mn-lt"/>
              <a:ea typeface="+mn-ea"/>
              <a:cs typeface="+mn-cs"/>
            </a:endParaRPr>
          </a:p>
          <a:p>
            <a:pPr lvl="1"/>
            <a:r>
              <a:rPr lang="en-ID" altLang="en-US" noProof="0" dirty="0" smtClean="0">
                <a:ln>
                  <a:noFill/>
                </a:ln>
                <a:effectLst/>
                <a:uLnTx/>
                <a:uFillTx/>
                <a:sym typeface="+mn-ea"/>
              </a:rPr>
              <a:t>proses yang membandingkan teknologi dan terapan satu org. dengan org lain</a:t>
            </a:r>
            <a:r>
              <a:rPr dirty="0"/>
              <a:t>.</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39941" name="Picture 4" descr="j0090553"/>
          <p:cNvPicPr>
            <a:picLocks noChangeAspect="1"/>
          </p:cNvPicPr>
          <p:nvPr/>
        </p:nvPicPr>
        <p:blipFill>
          <a:blip r:embed="rId1"/>
          <a:stretch>
            <a:fillRect/>
          </a:stretch>
        </p:blipFill>
        <p:spPr>
          <a:xfrm>
            <a:off x="4205288" y="3810000"/>
            <a:ext cx="3795712" cy="2562225"/>
          </a:xfrm>
          <a:prstGeom prst="rect">
            <a:avLst/>
          </a:prstGeom>
          <a:noFill/>
          <a:ln w="9525">
            <a:noFill/>
          </a:ln>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Penyesuaian Lingkungan</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0963" name="Content Placeholder 7"/>
          <p:cNvSpPr>
            <a:spLocks noGrp="1"/>
          </p:cNvSpPr>
          <p:nvPr>
            <p:ph sz="half" idx="1"/>
          </p:nvPr>
        </p:nvSpPr>
        <p:spPr/>
        <p:txBody>
          <a:bodyPr vert="horz" wrap="square" lIns="91440" tIns="45720" rIns="91440" bIns="45720" anchor="t"/>
          <a:p>
            <a:r>
              <a:rPr kern="1200" dirty="0">
                <a:latin typeface="+mn-lt"/>
                <a:ea typeface="+mn-ea"/>
                <a:cs typeface="+mn-cs"/>
              </a:rPr>
              <a:t>Buffering</a:t>
            </a:r>
            <a:endParaRPr kern="1200" dirty="0">
              <a:latin typeface="+mn-lt"/>
              <a:ea typeface="+mn-ea"/>
              <a:cs typeface="+mn-cs"/>
            </a:endParaRPr>
          </a:p>
          <a:p>
            <a:pPr lvl="1"/>
            <a:r>
              <a:rPr lang="en-ID" kern="1200" dirty="0">
                <a:latin typeface="+mn-lt"/>
                <a:ea typeface="+mn-ea"/>
                <a:cs typeface="+mn-cs"/>
              </a:rPr>
              <a:t>Menciptakan suplai dari sumberdaya ekses sebagai persiapan atas kondisi yang tak terprediksi</a:t>
            </a:r>
            <a:r>
              <a:rPr kern="1200" dirty="0">
                <a:latin typeface="+mn-lt"/>
                <a:ea typeface="+mn-ea"/>
                <a:cs typeface="+mn-cs"/>
              </a:rPr>
              <a:t>.</a:t>
            </a:r>
            <a:endParaRPr kern="1200" dirty="0">
              <a:latin typeface="+mn-lt"/>
              <a:ea typeface="+mn-ea"/>
              <a:cs typeface="+mn-cs"/>
            </a:endParaRPr>
          </a:p>
        </p:txBody>
      </p:sp>
      <p:sp>
        <p:nvSpPr>
          <p:cNvPr id="40964" name="Content Placeholder 8"/>
          <p:cNvSpPr>
            <a:spLocks noGrp="1"/>
          </p:cNvSpPr>
          <p:nvPr>
            <p:ph sz="half" idx="2"/>
          </p:nvPr>
        </p:nvSpPr>
        <p:spPr/>
        <p:txBody>
          <a:bodyPr vert="horz" wrap="square" lIns="91440" tIns="45720" rIns="91440" bIns="45720" anchor="t"/>
          <a:p>
            <a:r>
              <a:rPr kern="1200" dirty="0">
                <a:latin typeface="+mn-lt"/>
                <a:ea typeface="+mn-ea"/>
                <a:cs typeface="+mn-cs"/>
              </a:rPr>
              <a:t>Smoothing</a:t>
            </a:r>
            <a:endParaRPr kern="1200" dirty="0">
              <a:latin typeface="+mn-lt"/>
              <a:ea typeface="+mn-ea"/>
              <a:cs typeface="+mn-cs"/>
            </a:endParaRPr>
          </a:p>
          <a:p>
            <a:pPr lvl="1"/>
            <a:r>
              <a:rPr lang="en-ID" kern="1200" dirty="0">
                <a:latin typeface="+mn-lt"/>
                <a:ea typeface="+mn-ea"/>
                <a:cs typeface="+mn-cs"/>
              </a:rPr>
              <a:t>me</a:t>
            </a:r>
            <a:r>
              <a:rPr kern="1200" dirty="0">
                <a:latin typeface="+mn-lt"/>
                <a:ea typeface="+mn-ea"/>
                <a:cs typeface="+mn-cs"/>
              </a:rPr>
              <a:t>Level</a:t>
            </a:r>
            <a:r>
              <a:rPr lang="en-ID" kern="1200" dirty="0">
                <a:latin typeface="+mn-lt"/>
                <a:ea typeface="+mn-ea"/>
                <a:cs typeface="+mn-cs"/>
              </a:rPr>
              <a:t>kan Fluktuasi</a:t>
            </a:r>
            <a:r>
              <a:rPr kern="1200" dirty="0">
                <a:latin typeface="+mn-lt"/>
                <a:ea typeface="+mn-ea"/>
                <a:cs typeface="+mn-cs"/>
              </a:rPr>
              <a:t> normal </a:t>
            </a:r>
            <a:r>
              <a:rPr lang="en-ID" kern="1200" dirty="0">
                <a:latin typeface="+mn-lt"/>
                <a:ea typeface="+mn-ea"/>
                <a:cs typeface="+mn-cs"/>
              </a:rPr>
              <a:t>pada batas lingkungan</a:t>
            </a:r>
            <a:endParaRPr lang="en-ID" kern="1200" dirty="0">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Mempengaruhi lingkungan</a:t>
            </a:r>
            <a:endPar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1987" name="Content Placeholder 2"/>
          <p:cNvSpPr>
            <a:spLocks noGrp="1"/>
          </p:cNvSpPr>
          <p:nvPr>
            <p:ph sz="half" idx="1"/>
          </p:nvPr>
        </p:nvSpPr>
        <p:spPr/>
        <p:txBody>
          <a:bodyPr vert="horz" wrap="square" lIns="91440" tIns="45720" rIns="91440" bIns="45720" anchor="t"/>
          <a:p>
            <a:r>
              <a:rPr kern="1200" dirty="0">
                <a:latin typeface="+mn-lt"/>
                <a:ea typeface="+mn-ea"/>
                <a:cs typeface="+mn-cs"/>
              </a:rPr>
              <a:t>Independent strategies</a:t>
            </a:r>
            <a:endParaRPr kern="1200" dirty="0">
              <a:latin typeface="+mn-lt"/>
              <a:ea typeface="+mn-ea"/>
              <a:cs typeface="+mn-cs"/>
            </a:endParaRPr>
          </a:p>
          <a:p>
            <a:pPr lvl="1"/>
            <a:r>
              <a:rPr lang="en-ID" kern="1200" dirty="0">
                <a:latin typeface="+mn-lt"/>
                <a:ea typeface="+mn-ea"/>
                <a:cs typeface="+mn-cs"/>
              </a:rPr>
              <a:t>Strategi dimana Org. bertindak sendiri untuk mengubah beberapa aspek dari lingkungannya</a:t>
            </a:r>
            <a:r>
              <a:rPr kern="1200" dirty="0">
                <a:latin typeface="+mn-lt"/>
                <a:ea typeface="+mn-ea"/>
                <a:cs typeface="+mn-cs"/>
              </a:rPr>
              <a:t>.</a:t>
            </a:r>
            <a:endParaRPr kern="1200" dirty="0">
              <a:latin typeface="+mn-lt"/>
              <a:ea typeface="+mn-ea"/>
              <a:cs typeface="+mn-cs"/>
            </a:endParaRPr>
          </a:p>
        </p:txBody>
      </p:sp>
      <p:sp>
        <p:nvSpPr>
          <p:cNvPr id="41988" name="Content Placeholder 3"/>
          <p:cNvSpPr>
            <a:spLocks noGrp="1"/>
          </p:cNvSpPr>
          <p:nvPr>
            <p:ph sz="half" idx="2"/>
          </p:nvPr>
        </p:nvSpPr>
        <p:spPr/>
        <p:txBody>
          <a:bodyPr vert="horz" wrap="square" lIns="91440" tIns="45720" rIns="91440" bIns="45720" anchor="t"/>
          <a:p>
            <a:r>
              <a:rPr kern="1200" dirty="0">
                <a:latin typeface="+mn-lt"/>
                <a:ea typeface="+mn-ea"/>
                <a:cs typeface="+mn-cs"/>
              </a:rPr>
              <a:t>Cooperative strategies</a:t>
            </a:r>
            <a:endParaRPr kern="1200" dirty="0">
              <a:latin typeface="+mn-lt"/>
              <a:ea typeface="+mn-ea"/>
              <a:cs typeface="+mn-cs"/>
            </a:endParaRPr>
          </a:p>
          <a:p>
            <a:pPr lvl="1"/>
            <a:r>
              <a:rPr kern="1200" dirty="0">
                <a:latin typeface="+mn-lt"/>
                <a:ea typeface="+mn-ea"/>
                <a:cs typeface="+mn-cs"/>
              </a:rPr>
              <a:t>Strategi</a:t>
            </a:r>
            <a:r>
              <a:rPr lang="en-ID" kern="1200" dirty="0">
                <a:latin typeface="+mn-lt"/>
                <a:ea typeface="+mn-ea"/>
                <a:cs typeface="+mn-cs"/>
              </a:rPr>
              <a:t>yang digunakan olh dua atau lebih org. bekerjasaa untuk mengatur lingkungan eksternal</a:t>
            </a:r>
            <a:endParaRPr kern="1200" dirty="0">
              <a:latin typeface="+mn-lt"/>
              <a:ea typeface="+mn-ea"/>
              <a:cs typeface="+mn-cs"/>
            </a:endParaRPr>
          </a:p>
        </p:txBody>
      </p:sp>
      <p:sp>
        <p:nvSpPr>
          <p:cNvPr id="5" name="Slide Number Placeholder 4"/>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Independent Action</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Slide Number Placeholder 2"/>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43012" name="Picture 2"/>
          <p:cNvPicPr>
            <a:picLocks noChangeAspect="1"/>
          </p:cNvPicPr>
          <p:nvPr/>
        </p:nvPicPr>
        <p:blipFill>
          <a:blip r:embed="rId1"/>
          <a:stretch>
            <a:fillRect/>
          </a:stretch>
        </p:blipFill>
        <p:spPr>
          <a:xfrm>
            <a:off x="304800" y="1752600"/>
            <a:ext cx="8594725" cy="4213225"/>
          </a:xfrm>
          <a:prstGeom prst="rect">
            <a:avLst/>
          </a:prstGeom>
          <a:noFill/>
          <a:ln w="9525">
            <a:noFill/>
          </a:ln>
        </p:spPr>
      </p:pic>
      <p:sp>
        <p:nvSpPr>
          <p:cNvPr id="43013" name="TextBox 4"/>
          <p:cNvSpPr txBox="1"/>
          <p:nvPr/>
        </p:nvSpPr>
        <p:spPr>
          <a:xfrm>
            <a:off x="533400" y="6172200"/>
            <a:ext cx="2590800" cy="369888"/>
          </a:xfrm>
          <a:prstGeom prst="rect">
            <a:avLst/>
          </a:prstGeom>
          <a:noFill/>
          <a:ln w="9525">
            <a:noFill/>
          </a:ln>
        </p:spPr>
        <p:txBody>
          <a:bodyPr>
            <a:spAutoFit/>
          </a:bodyPr>
          <a:p>
            <a:r>
              <a:rPr dirty="0">
                <a:latin typeface="Arial" panose="020B0604020202020204" pitchFamily="34" charset="0"/>
              </a:rPr>
              <a:t>Table 2.4</a:t>
            </a:r>
            <a:endParaRPr dirty="0">
              <a:latin typeface="Arial" panose="020B0604020202020204" pitchFamily="34" charset="0"/>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Cooperative Action</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Slide Number Placeholder 2"/>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44036" name="Picture 2"/>
          <p:cNvPicPr>
            <a:picLocks noChangeAspect="1"/>
          </p:cNvPicPr>
          <p:nvPr/>
        </p:nvPicPr>
        <p:blipFill>
          <a:blip r:embed="rId1"/>
          <a:stretch>
            <a:fillRect/>
          </a:stretch>
        </p:blipFill>
        <p:spPr>
          <a:xfrm>
            <a:off x="990600" y="1828800"/>
            <a:ext cx="7467600" cy="4437063"/>
          </a:xfrm>
          <a:prstGeom prst="rect">
            <a:avLst/>
          </a:prstGeom>
          <a:noFill/>
          <a:ln w="9525">
            <a:noFill/>
          </a:ln>
        </p:spPr>
      </p:pic>
      <p:sp>
        <p:nvSpPr>
          <p:cNvPr id="44037" name="TextBox 4"/>
          <p:cNvSpPr txBox="1"/>
          <p:nvPr/>
        </p:nvSpPr>
        <p:spPr>
          <a:xfrm>
            <a:off x="228600" y="6400800"/>
            <a:ext cx="2438400" cy="369888"/>
          </a:xfrm>
          <a:prstGeom prst="rect">
            <a:avLst/>
          </a:prstGeom>
          <a:noFill/>
          <a:ln w="9525">
            <a:noFill/>
          </a:ln>
        </p:spPr>
        <p:txBody>
          <a:bodyPr>
            <a:spAutoFit/>
          </a:bodyPr>
          <a:p>
            <a:r>
              <a:rPr dirty="0">
                <a:latin typeface="Arial" panose="020B0604020202020204" pitchFamily="34" charset="0"/>
              </a:rPr>
              <a:t>Table 2.5 </a:t>
            </a:r>
            <a:endParaRPr dirty="0">
              <a:latin typeface="Arial" panose="020B0604020202020204" pitchFamily="34" charset="0"/>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Mengubah lingkungan</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5059" name="Rectangle 3"/>
          <p:cNvSpPr>
            <a:spLocks noGrp="1"/>
          </p:cNvSpPr>
          <p:nvPr>
            <p:ph idx="1"/>
          </p:nvPr>
        </p:nvSpPr>
        <p:spPr/>
        <p:txBody>
          <a:bodyPr vert="horz" wrap="square" lIns="91440" tIns="45720" rIns="91440" bIns="45720" anchor="t"/>
          <a:p>
            <a:pPr>
              <a:lnSpc>
                <a:spcPct val="90000"/>
              </a:lnSpc>
            </a:pPr>
            <a:r>
              <a:rPr lang="en-ID" kern="1200" dirty="0">
                <a:latin typeface="+mn-lt"/>
                <a:ea typeface="+mn-ea"/>
                <a:cs typeface="+mn-cs"/>
              </a:rPr>
              <a:t>Manuver Strategis</a:t>
            </a:r>
            <a:endParaRPr lang="en-ID" kern="1200" dirty="0">
              <a:latin typeface="+mn-lt"/>
              <a:ea typeface="+mn-ea"/>
              <a:cs typeface="+mn-cs"/>
            </a:endParaRPr>
          </a:p>
          <a:p>
            <a:pPr lvl="1">
              <a:lnSpc>
                <a:spcPct val="90000"/>
              </a:lnSpc>
            </a:pPr>
            <a:r>
              <a:rPr lang="en-ID" dirty="0"/>
              <a:t>Usaha yang dilakukan suatu Org. untuk mengubah batas lingkungan kerjanya</a:t>
            </a:r>
            <a:r>
              <a:rPr dirty="0"/>
              <a:t>.</a:t>
            </a:r>
            <a:endParaRPr dirty="0"/>
          </a:p>
          <a:p>
            <a:pPr>
              <a:lnSpc>
                <a:spcPct val="90000"/>
              </a:lnSpc>
            </a:pPr>
            <a:r>
              <a:rPr kern="1200" dirty="0">
                <a:latin typeface="+mn-lt"/>
                <a:ea typeface="+mn-ea"/>
                <a:cs typeface="+mn-cs"/>
              </a:rPr>
              <a:t>Domain selection</a:t>
            </a:r>
            <a:endParaRPr kern="1200" dirty="0">
              <a:latin typeface="+mn-lt"/>
              <a:ea typeface="+mn-ea"/>
              <a:cs typeface="+mn-cs"/>
            </a:endParaRPr>
          </a:p>
          <a:p>
            <a:pPr lvl="1">
              <a:lnSpc>
                <a:spcPct val="90000"/>
              </a:lnSpc>
            </a:pPr>
            <a:r>
              <a:rPr lang="en-ID" dirty="0"/>
              <a:t>Gerbang untuk pelaku pasar dan industri baru dengan kepakaran</a:t>
            </a:r>
            <a:endParaRPr lang="en-ID" dirty="0"/>
          </a:p>
          <a:p>
            <a:pPr>
              <a:lnSpc>
                <a:spcPct val="90000"/>
              </a:lnSpc>
            </a:pPr>
            <a:r>
              <a:rPr kern="1200" dirty="0">
                <a:latin typeface="+mn-lt"/>
                <a:ea typeface="+mn-ea"/>
                <a:cs typeface="+mn-cs"/>
              </a:rPr>
              <a:t>Diversification</a:t>
            </a:r>
            <a:endParaRPr kern="1200" dirty="0">
              <a:latin typeface="+mn-lt"/>
              <a:ea typeface="+mn-ea"/>
              <a:cs typeface="+mn-cs"/>
            </a:endParaRPr>
          </a:p>
          <a:p>
            <a:pPr lvl="1">
              <a:lnSpc>
                <a:spcPct val="90000"/>
              </a:lnSpc>
            </a:pPr>
            <a:r>
              <a:rPr lang="en-ID" dirty="0"/>
              <a:t>Terjadi ketika perusahaan berinvestasi pada produk, bisnis, atau area geografis yang berbeda</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ID" altLang="en-US" noProof="0" dirty="0">
                <a:ln>
                  <a:noFill/>
                </a:ln>
                <a:uLnTx/>
                <a:uFillTx/>
                <a:sym typeface="+mn-ea"/>
              </a:rPr>
              <a:t>Mengubah lingkungan</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6083" name="Rectangle 3"/>
          <p:cNvSpPr>
            <a:spLocks noGrp="1"/>
          </p:cNvSpPr>
          <p:nvPr>
            <p:ph idx="1"/>
          </p:nvPr>
        </p:nvSpPr>
        <p:spPr/>
        <p:txBody>
          <a:bodyPr vert="horz" wrap="square" lIns="91440" tIns="45720" rIns="91440" bIns="45720" anchor="t"/>
          <a:p>
            <a:pPr>
              <a:lnSpc>
                <a:spcPct val="90000"/>
              </a:lnSpc>
            </a:pPr>
            <a:r>
              <a:rPr sz="2400" kern="1200" dirty="0">
                <a:latin typeface="+mn-lt"/>
                <a:ea typeface="+mn-ea"/>
                <a:cs typeface="+mn-cs"/>
              </a:rPr>
              <a:t>Mergers</a:t>
            </a:r>
            <a:endParaRPr sz="2400" kern="1200" dirty="0">
              <a:latin typeface="+mn-lt"/>
              <a:ea typeface="+mn-ea"/>
              <a:cs typeface="+mn-cs"/>
            </a:endParaRPr>
          </a:p>
          <a:p>
            <a:pPr lvl="1">
              <a:lnSpc>
                <a:spcPct val="90000"/>
              </a:lnSpc>
            </a:pPr>
            <a:r>
              <a:rPr lang="en-ID" sz="2000" dirty="0"/>
              <a:t>Penggabungan satu atau lebih perusahaan</a:t>
            </a:r>
            <a:endParaRPr lang="en-ID" sz="2000" dirty="0"/>
          </a:p>
          <a:p>
            <a:pPr>
              <a:lnSpc>
                <a:spcPct val="90000"/>
              </a:lnSpc>
            </a:pPr>
            <a:r>
              <a:rPr sz="2400" kern="1200" dirty="0">
                <a:latin typeface="+mn-lt"/>
                <a:ea typeface="+mn-ea"/>
                <a:cs typeface="+mn-cs"/>
              </a:rPr>
              <a:t>Acquisitions</a:t>
            </a:r>
            <a:endParaRPr sz="2400" kern="1200" dirty="0">
              <a:latin typeface="+mn-lt"/>
              <a:ea typeface="+mn-ea"/>
              <a:cs typeface="+mn-cs"/>
            </a:endParaRPr>
          </a:p>
          <a:p>
            <a:pPr lvl="1">
              <a:lnSpc>
                <a:spcPct val="90000"/>
              </a:lnSpc>
            </a:pPr>
            <a:r>
              <a:rPr lang="en-ID" sz="2000" dirty="0"/>
              <a:t>satu perusahaan membeli perusahaan lainnya</a:t>
            </a:r>
            <a:endParaRPr lang="en-ID" sz="2000" dirty="0"/>
          </a:p>
          <a:p>
            <a:pPr>
              <a:lnSpc>
                <a:spcPct val="90000"/>
              </a:lnSpc>
            </a:pPr>
            <a:r>
              <a:rPr sz="2400" kern="1200" dirty="0">
                <a:latin typeface="+mn-lt"/>
                <a:ea typeface="+mn-ea"/>
                <a:cs typeface="+mn-cs"/>
              </a:rPr>
              <a:t>Divestiture</a:t>
            </a:r>
            <a:endParaRPr sz="2400" kern="1200" dirty="0">
              <a:latin typeface="+mn-lt"/>
              <a:ea typeface="+mn-ea"/>
              <a:cs typeface="+mn-cs"/>
            </a:endParaRPr>
          </a:p>
          <a:p>
            <a:pPr lvl="1">
              <a:lnSpc>
                <a:spcPct val="90000"/>
              </a:lnSpc>
            </a:pPr>
            <a:r>
              <a:rPr lang="en-ID" sz="2000" dirty="0"/>
              <a:t>Perusahaan menjual satu atau beberapa bisnisnya</a:t>
            </a:r>
            <a:r>
              <a:rPr sz="2000" dirty="0"/>
              <a:t> </a:t>
            </a:r>
            <a:endParaRPr sz="2000" dirty="0"/>
          </a:p>
          <a:p>
            <a:pPr>
              <a:lnSpc>
                <a:spcPct val="90000"/>
              </a:lnSpc>
            </a:pPr>
            <a:r>
              <a:rPr sz="2400" kern="1200" dirty="0">
                <a:latin typeface="+mn-lt"/>
                <a:ea typeface="+mn-ea"/>
                <a:cs typeface="+mn-cs"/>
              </a:rPr>
              <a:t>Prospectors</a:t>
            </a:r>
            <a:endParaRPr sz="2400" kern="1200" dirty="0">
              <a:latin typeface="+mn-lt"/>
              <a:ea typeface="+mn-ea"/>
              <a:cs typeface="+mn-cs"/>
            </a:endParaRPr>
          </a:p>
          <a:p>
            <a:pPr lvl="1">
              <a:lnSpc>
                <a:spcPct val="90000"/>
              </a:lnSpc>
            </a:pPr>
            <a:r>
              <a:rPr lang="en-ID" sz="2000" dirty="0"/>
              <a:t>secara kontinyu mengbah batas wilayah kerjanya dengan cara mencari produk dan pasar baru, mendifesifikasikan dan menggabungkannya, atau mendapatkan perusahaan baru.</a:t>
            </a:r>
            <a:endParaRPr sz="2000" dirty="0"/>
          </a:p>
          <a:p>
            <a:pPr>
              <a:lnSpc>
                <a:spcPct val="90000"/>
              </a:lnSpc>
            </a:pPr>
            <a:r>
              <a:rPr sz="2400" kern="1200" dirty="0">
                <a:latin typeface="+mn-lt"/>
                <a:ea typeface="+mn-ea"/>
                <a:cs typeface="+mn-cs"/>
              </a:rPr>
              <a:t>Defenders</a:t>
            </a:r>
            <a:endParaRPr sz="2400" kern="1200" dirty="0">
              <a:latin typeface="+mn-lt"/>
              <a:ea typeface="+mn-ea"/>
              <a:cs typeface="+mn-cs"/>
            </a:endParaRPr>
          </a:p>
          <a:p>
            <a:pPr lvl="1">
              <a:lnSpc>
                <a:spcPct val="90000"/>
              </a:lnSpc>
            </a:pPr>
            <a:r>
              <a:rPr lang="en-ID" sz="2000" dirty="0"/>
              <a:t>Bertahan dengan produk yang stabil sebagai manuver strategis</a:t>
            </a:r>
            <a:endParaRPr sz="2000"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ChangeArrowheads="1"/>
          </p:cNvSpPr>
          <p:nvPr>
            <p:ph type="title"/>
          </p:nvPr>
        </p:nvSpPr>
        <p:spPr/>
        <p:txBody>
          <a:bodyPr vert="horz" lIns="91440" tIns="45720" rIns="91440" bIns="45720" rtlCol="0" anchor="ct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Budaya dan Lingkungan Internal suatu Org.</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7107" name="Rectangle 3"/>
          <p:cNvSpPr>
            <a:spLocks noGrp="1"/>
          </p:cNvSpPr>
          <p:nvPr>
            <p:ph idx="1"/>
          </p:nvPr>
        </p:nvSpPr>
        <p:spPr/>
        <p:txBody>
          <a:bodyPr vert="horz" wrap="square" lIns="91440" tIns="45720" rIns="91440" bIns="45720" anchor="t"/>
          <a:p>
            <a:r>
              <a:rPr lang="en-ID" kern="1200" dirty="0">
                <a:latin typeface="+mn-lt"/>
                <a:ea typeface="+mn-ea"/>
                <a:cs typeface="+mn-cs"/>
              </a:rPr>
              <a:t>Budaya Org.</a:t>
            </a:r>
            <a:endParaRPr lang="en-ID" kern="1200" dirty="0">
              <a:latin typeface="+mn-lt"/>
              <a:ea typeface="+mn-ea"/>
              <a:cs typeface="+mn-cs"/>
            </a:endParaRPr>
          </a:p>
          <a:p>
            <a:pPr lvl="1"/>
            <a:r>
              <a:rPr lang="en-ID" dirty="0"/>
              <a:t>Suatu asumsi penting terhadap org. dan tujuannya yang di bagikan oleh tiap anggota</a:t>
            </a:r>
            <a:endParaRPr dirty="0"/>
          </a:p>
          <a:p>
            <a:r>
              <a:rPr lang="en-ID" sz="2800" b="0" kern="1200" dirty="0">
                <a:solidFill>
                  <a:schemeClr val="tx1"/>
                </a:solidFill>
                <a:latin typeface="+mn-lt"/>
                <a:ea typeface="+mn-ea"/>
                <a:cs typeface="+mn-cs"/>
              </a:rPr>
              <a:t>Dalam budaya yang kuat, Sebagian besar anggota sepakat dengan tujuan Org. </a:t>
            </a:r>
            <a:endParaRPr sz="2800" b="0" kern="1200" dirty="0">
              <a:solidFill>
                <a:schemeClr val="tx1"/>
              </a:solidFill>
              <a:latin typeface="+mn-lt"/>
              <a:ea typeface="+mn-ea"/>
              <a:cs typeface="+mn-cs"/>
            </a:endParaRPr>
          </a:p>
          <a:p>
            <a:r>
              <a:rPr lang="en-ID" sz="2800" b="0" kern="1200" dirty="0">
                <a:solidFill>
                  <a:schemeClr val="tx1"/>
                </a:solidFill>
                <a:latin typeface="+mn-lt"/>
                <a:ea typeface="+mn-ea"/>
                <a:cs typeface="+mn-cs"/>
              </a:rPr>
              <a:t>Dalam budaya yang lemah, </a:t>
            </a:r>
            <a:r>
              <a:rPr lang="en-ID" sz="2800" b="0" dirty="0">
                <a:solidFill>
                  <a:schemeClr val="tx1"/>
                </a:solidFill>
                <a:sym typeface="+mn-ea"/>
              </a:rPr>
              <a:t>Sebagian besar anggota tidak sepakat dengan tujuan Org.</a:t>
            </a:r>
            <a:endParaRPr sz="2800" b="0" kern="1200" dirty="0">
              <a:solidFill>
                <a:schemeClr val="tx1"/>
              </a:solidFill>
              <a:latin typeface="+mn-lt"/>
              <a:ea typeface="+mn-ea"/>
              <a:cs typeface="+mn-cs"/>
            </a:endParaRPr>
          </a:p>
          <a:p>
            <a:endParaRPr kern="1200" dirty="0">
              <a:latin typeface="+mn-lt"/>
              <a:ea typeface="+mn-ea"/>
              <a:cs typeface="+mn-cs"/>
            </a:endParaRPr>
          </a:p>
        </p:txBody>
      </p:sp>
      <p:sp>
        <p:nvSpPr>
          <p:cNvPr id="6" name="Slide Number Placeholder 5"/>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Competing Values Model of Culture</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3" name="Slide Number Placeholder 2"/>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48132" name="Picture 3"/>
          <p:cNvPicPr>
            <a:picLocks noChangeAspect="1"/>
          </p:cNvPicPr>
          <p:nvPr/>
        </p:nvPicPr>
        <p:blipFill>
          <a:blip r:embed="rId1"/>
          <a:stretch>
            <a:fillRect/>
          </a:stretch>
        </p:blipFill>
        <p:spPr>
          <a:xfrm>
            <a:off x="1752600" y="1752600"/>
            <a:ext cx="5802313" cy="4648200"/>
          </a:xfrm>
          <a:prstGeom prst="rect">
            <a:avLst/>
          </a:prstGeom>
          <a:noFill/>
          <a:ln w="9525">
            <a:noFill/>
          </a:ln>
        </p:spPr>
      </p:pic>
      <p:sp>
        <p:nvSpPr>
          <p:cNvPr id="48133" name="TextBox 5"/>
          <p:cNvSpPr txBox="1"/>
          <p:nvPr/>
        </p:nvSpPr>
        <p:spPr>
          <a:xfrm>
            <a:off x="304800" y="6324600"/>
            <a:ext cx="2590800" cy="369888"/>
          </a:xfrm>
          <a:prstGeom prst="rect">
            <a:avLst/>
          </a:prstGeom>
          <a:noFill/>
          <a:ln w="9525">
            <a:noFill/>
          </a:ln>
        </p:spPr>
        <p:txBody>
          <a:bodyPr>
            <a:spAutoFit/>
          </a:bodyPr>
          <a:p>
            <a:r>
              <a:rPr dirty="0">
                <a:latin typeface="Arial" panose="020B0604020202020204" pitchFamily="34" charset="0"/>
              </a:rPr>
              <a:t>Figure 2.6</a:t>
            </a:r>
            <a:endParaRPr dirty="0">
              <a:latin typeface="Arial" panose="020B0604020202020204" pitchFamily="34"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Input dan Output Org.</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12292" name="Picture 2"/>
          <p:cNvPicPr>
            <a:picLocks noChangeAspect="1"/>
          </p:cNvPicPr>
          <p:nvPr/>
        </p:nvPicPr>
        <p:blipFill>
          <a:blip r:embed="rId1"/>
          <a:stretch>
            <a:fillRect/>
          </a:stretch>
        </p:blipFill>
        <p:spPr>
          <a:xfrm>
            <a:off x="457200" y="2523490"/>
            <a:ext cx="8305800" cy="2333625"/>
          </a:xfrm>
          <a:prstGeom prst="rect">
            <a:avLst/>
          </a:prstGeom>
          <a:noFill/>
          <a:ln w="9525">
            <a:noFill/>
          </a:ln>
        </p:spPr>
      </p:pic>
      <p:sp>
        <p:nvSpPr>
          <p:cNvPr id="12293" name="TextBox 6"/>
          <p:cNvSpPr txBox="1"/>
          <p:nvPr/>
        </p:nvSpPr>
        <p:spPr>
          <a:xfrm>
            <a:off x="228600" y="6096000"/>
            <a:ext cx="1981200" cy="381000"/>
          </a:xfrm>
          <a:prstGeom prst="rect">
            <a:avLst/>
          </a:prstGeom>
          <a:noFill/>
          <a:ln w="9525">
            <a:noFill/>
          </a:ln>
        </p:spPr>
        <p:txBody>
          <a:bodyPr>
            <a:spAutoFit/>
          </a:bodyPr>
          <a:p>
            <a:r>
              <a:rPr dirty="0">
                <a:latin typeface="Arial" panose="020B0604020202020204" pitchFamily="34" charset="0"/>
              </a:rPr>
              <a:t>Figure 2.1</a:t>
            </a:r>
            <a:endParaRPr dirty="0">
              <a:latin typeface="Arial" panose="020B0604020202020204" pitchFamily="34" charset="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CEO idaman </a:t>
            </a:r>
            <a:r>
              <a:rPr kumimoji="0" 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 The Nielsen Company </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49155" name="Content Placeholder 2"/>
          <p:cNvSpPr>
            <a:spLocks noGrp="1"/>
          </p:cNvSpPr>
          <p:nvPr>
            <p:ph sz="half" idx="1"/>
          </p:nvPr>
        </p:nvSpPr>
        <p:spPr/>
        <p:txBody>
          <a:bodyPr vert="horz" wrap="square" lIns="91440" tIns="45720" rIns="91440" bIns="45720" anchor="t"/>
          <a:p>
            <a:r>
              <a:rPr lang="en-ID" sz="3200" b="0" kern="1200" dirty="0">
                <a:solidFill>
                  <a:schemeClr val="tx1"/>
                </a:solidFill>
                <a:latin typeface="+mn-lt"/>
                <a:ea typeface="+mn-ea"/>
                <a:cs typeface="+mn-cs"/>
              </a:rPr>
              <a:t>bagaimana internet mensosoki</a:t>
            </a:r>
            <a:r>
              <a:rPr sz="3200" b="0" kern="1200" dirty="0">
                <a:solidFill>
                  <a:schemeClr val="tx1"/>
                </a:solidFill>
                <a:latin typeface="+mn-lt"/>
                <a:ea typeface="+mn-ea"/>
                <a:cs typeface="+mn-cs"/>
              </a:rPr>
              <a:t> A.C. Nielsen?</a:t>
            </a:r>
            <a:br>
              <a:rPr b="0" kern="1200" dirty="0">
                <a:solidFill>
                  <a:schemeClr val="tx1"/>
                </a:solidFill>
                <a:latin typeface="+mn-lt"/>
                <a:ea typeface="+mn-ea"/>
                <a:cs typeface="+mn-cs"/>
              </a:rPr>
            </a:br>
            <a:endParaRPr b="0" kern="1200" dirty="0">
              <a:solidFill>
                <a:schemeClr val="tx1"/>
              </a:solidFill>
              <a:latin typeface="+mn-lt"/>
              <a:ea typeface="+mn-ea"/>
              <a:cs typeface="+mn-cs"/>
            </a:endParaRPr>
          </a:p>
          <a:p>
            <a:endParaRPr kern="1200" dirty="0">
              <a:latin typeface="+mn-lt"/>
              <a:ea typeface="+mn-ea"/>
              <a:cs typeface="+mn-cs"/>
            </a:endParaRPr>
          </a:p>
        </p:txBody>
      </p:sp>
      <p:sp>
        <p:nvSpPr>
          <p:cNvPr id="49156" name="Content Placeholder 5"/>
          <p:cNvSpPr>
            <a:spLocks noGrp="1"/>
          </p:cNvSpPr>
          <p:nvPr>
            <p:ph sz="half" idx="2"/>
          </p:nvPr>
        </p:nvSpPr>
        <p:spPr/>
        <p:txBody>
          <a:bodyPr vert="horz" wrap="square" lIns="91440" tIns="45720" rIns="91440" bIns="45720" anchor="t"/>
          <a:p>
            <a:r>
              <a:rPr lang="en-ID" sz="3200" b="0" kern="1200" dirty="0">
                <a:solidFill>
                  <a:schemeClr val="tx1"/>
                </a:solidFill>
                <a:latin typeface="+mn-lt"/>
                <a:ea typeface="+mn-ea"/>
                <a:cs typeface="+mn-cs"/>
              </a:rPr>
              <a:t>Apa Pro dan kontra dari menjadi seorang CEO perusahaan tertutup versus perusahaan terbuka?</a:t>
            </a:r>
            <a:endParaRPr sz="3200" kern="1200" dirty="0">
              <a:latin typeface="+mn-lt"/>
              <a:ea typeface="+mn-ea"/>
              <a:cs typeface="+mn-cs"/>
            </a:endParaRPr>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49158" name="Picture 6" descr="http://www.nielsen.com/etc/content/nielsen_dotcom/global/site_navigation/site_nav_set2/header.portlets.11331.LinkList.6133.ImageSrc.gif">
            <a:hlinkClick r:id="rId1"/>
          </p:cNvPr>
          <p:cNvPicPr>
            <a:picLocks noChangeAspect="1"/>
          </p:cNvPicPr>
          <p:nvPr/>
        </p:nvPicPr>
        <p:blipFill>
          <a:blip r:embed="rId2"/>
          <a:stretch>
            <a:fillRect/>
          </a:stretch>
        </p:blipFill>
        <p:spPr>
          <a:xfrm>
            <a:off x="1219200" y="5410200"/>
            <a:ext cx="1333500" cy="647700"/>
          </a:xfrm>
          <a:prstGeom prst="rect">
            <a:avLst/>
          </a:prstGeom>
          <a:noFill/>
          <a:ln w="9525">
            <a:noFill/>
          </a:ln>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Sistem Terbuka</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13315" name="Content Placeholder 2"/>
          <p:cNvSpPr>
            <a:spLocks noGrp="1"/>
          </p:cNvSpPr>
          <p:nvPr>
            <p:ph idx="1"/>
          </p:nvPr>
        </p:nvSpPr>
        <p:spPr/>
        <p:txBody>
          <a:bodyPr vert="horz" wrap="square" lIns="91440" tIns="45720" rIns="91440" bIns="45720" anchor="t"/>
          <a:p>
            <a:r>
              <a:rPr lang="en-ID" kern="1200" dirty="0">
                <a:latin typeface="+mn-lt"/>
                <a:ea typeface="+mn-ea"/>
                <a:cs typeface="+mn-cs"/>
              </a:rPr>
              <a:t>Sistem Terbuka</a:t>
            </a:r>
            <a:endParaRPr lang="en-ID" kern="1200" dirty="0">
              <a:latin typeface="+mn-lt"/>
              <a:ea typeface="+mn-ea"/>
              <a:cs typeface="+mn-cs"/>
            </a:endParaRPr>
          </a:p>
          <a:p>
            <a:pPr lvl="1"/>
            <a:r>
              <a:rPr lang="en-ID" dirty="0"/>
              <a:t>Org. yang mendapat dampak dari dan memberikan dampak terhadap lingkungannya.</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graphicFrame>
        <p:nvGraphicFramePr>
          <p:cNvPr id="5" name="Diagram 4"/>
          <p:cNvGraphicFramePr/>
          <p:nvPr/>
        </p:nvGraphicFramePr>
        <p:xfrm>
          <a:off x="3657600" y="3429000"/>
          <a:ext cx="4267200" cy="3022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Sistem Terbuka</a:t>
            </a:r>
            <a:endPar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14339" name="Content Placeholder 2"/>
          <p:cNvSpPr>
            <a:spLocks noGrp="1"/>
          </p:cNvSpPr>
          <p:nvPr>
            <p:ph idx="1"/>
          </p:nvPr>
        </p:nvSpPr>
        <p:spPr/>
        <p:txBody>
          <a:bodyPr vert="horz" wrap="square" lIns="91440" tIns="45720" rIns="91440" bIns="45720" anchor="t"/>
          <a:p>
            <a:r>
              <a:rPr kern="1200" dirty="0">
                <a:latin typeface="+mn-lt"/>
                <a:ea typeface="+mn-ea"/>
                <a:cs typeface="+mn-cs"/>
              </a:rPr>
              <a:t>Input</a:t>
            </a:r>
            <a:endParaRPr kern="1200" dirty="0">
              <a:latin typeface="+mn-lt"/>
              <a:ea typeface="+mn-ea"/>
              <a:cs typeface="+mn-cs"/>
            </a:endParaRPr>
          </a:p>
          <a:p>
            <a:pPr lvl="1"/>
            <a:r>
              <a:rPr lang="en-ID" dirty="0"/>
              <a:t>barang dan jasa yang digunakan oleh Org. untuk menciptakan barang dan jasa</a:t>
            </a:r>
            <a:endParaRPr dirty="0"/>
          </a:p>
          <a:p>
            <a:r>
              <a:rPr kern="1200" dirty="0">
                <a:latin typeface="+mn-lt"/>
                <a:ea typeface="+mn-ea"/>
                <a:cs typeface="+mn-cs"/>
              </a:rPr>
              <a:t>Output</a:t>
            </a:r>
            <a:endParaRPr kern="1200" dirty="0">
              <a:latin typeface="+mn-lt"/>
              <a:ea typeface="+mn-ea"/>
              <a:cs typeface="+mn-cs"/>
            </a:endParaRPr>
          </a:p>
          <a:p>
            <a:pPr lvl="1"/>
            <a:r>
              <a:rPr lang="en-ID" dirty="0"/>
              <a:t>Barang dan jasa yang dihasilkan Org</a:t>
            </a:r>
            <a:r>
              <a:rPr dirty="0"/>
              <a:t>.</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rPr>
              <a:t>Sistem Terbuka</a:t>
            </a:r>
            <a:endParaRPr kumimoji="0" lang="en-ID" altLang="en-US" sz="4000" b="0" i="0" u="none" strike="noStrike" kern="1200" cap="none" spc="0" normalizeH="0" baseline="0" noProof="0" dirty="0" smtClean="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15363" name="Content Placeholder 2"/>
          <p:cNvSpPr>
            <a:spLocks noGrp="1"/>
          </p:cNvSpPr>
          <p:nvPr>
            <p:ph idx="1"/>
          </p:nvPr>
        </p:nvSpPr>
        <p:spPr/>
        <p:txBody>
          <a:bodyPr vert="horz" wrap="square" lIns="91440" tIns="45720" rIns="91440" bIns="45720" anchor="t"/>
          <a:p>
            <a:r>
              <a:rPr lang="en-ID" kern="1200" dirty="0">
                <a:latin typeface="+mn-lt"/>
                <a:ea typeface="+mn-ea"/>
                <a:cs typeface="+mn-cs"/>
              </a:rPr>
              <a:t>Lingkungan eksternal</a:t>
            </a:r>
            <a:endParaRPr lang="en-ID" kern="1200" dirty="0">
              <a:latin typeface="+mn-lt"/>
              <a:ea typeface="+mn-ea"/>
              <a:cs typeface="+mn-cs"/>
            </a:endParaRPr>
          </a:p>
          <a:p>
            <a:pPr lvl="1"/>
            <a:r>
              <a:rPr lang="en-ID" dirty="0"/>
              <a:t>semua yang berada diluar Org. : kompetitor, Pelanggan, Pemerintah dan ekonomi</a:t>
            </a:r>
            <a:r>
              <a:rPr dirty="0"/>
              <a:t>.</a:t>
            </a:r>
            <a:endParaRPr dirty="0"/>
          </a:p>
          <a:p>
            <a:r>
              <a:rPr lang="en-ID" kern="1200" dirty="0">
                <a:latin typeface="+mn-lt"/>
                <a:ea typeface="+mn-ea"/>
                <a:cs typeface="+mn-cs"/>
              </a:rPr>
              <a:t>Lingkungan Kompetitif</a:t>
            </a:r>
            <a:endParaRPr lang="en-ID" kern="1200" dirty="0">
              <a:latin typeface="+mn-lt"/>
              <a:ea typeface="+mn-ea"/>
              <a:cs typeface="+mn-cs"/>
            </a:endParaRPr>
          </a:p>
          <a:p>
            <a:pPr lvl="1"/>
            <a:r>
              <a:rPr lang="en-ID" dirty="0"/>
              <a:t>Lingkungan yang sangat dekat dan berada disekitar Org. : Suplier, pelanggan, rival</a:t>
            </a:r>
            <a:r>
              <a:rPr dirty="0"/>
              <a:t>.</a:t>
            </a:r>
            <a:endParaRPr dirty="0"/>
          </a:p>
          <a:p>
            <a:pPr lvl="1"/>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ID" altLang="en-US" noProof="0" dirty="0" smtClean="0">
                <a:ln>
                  <a:noFill/>
                </a:ln>
                <a:uLnTx/>
                <a:uFillTx/>
                <a:sym typeface="+mn-ea"/>
              </a:rPr>
              <a:t>Sistem Terbuka</a:t>
            </a:r>
            <a:endParaRPr kumimoji="0" 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sp>
        <p:nvSpPr>
          <p:cNvPr id="16387" name="Content Placeholder 2"/>
          <p:cNvSpPr>
            <a:spLocks noGrp="1"/>
          </p:cNvSpPr>
          <p:nvPr>
            <p:ph idx="1"/>
          </p:nvPr>
        </p:nvSpPr>
        <p:spPr/>
        <p:txBody>
          <a:bodyPr vert="horz" wrap="square" lIns="91440" tIns="45720" rIns="91440" bIns="45720" anchor="t"/>
          <a:p>
            <a:r>
              <a:rPr lang="en-ID" kern="1200" dirty="0">
                <a:latin typeface="+mn-lt"/>
                <a:ea typeface="+mn-ea"/>
                <a:cs typeface="+mn-cs"/>
              </a:rPr>
              <a:t>Lingkungan Makro</a:t>
            </a:r>
            <a:endParaRPr kern="1200" dirty="0">
              <a:latin typeface="+mn-lt"/>
              <a:ea typeface="+mn-ea"/>
              <a:cs typeface="+mn-cs"/>
            </a:endParaRPr>
          </a:p>
          <a:p>
            <a:pPr lvl="1"/>
            <a:r>
              <a:rPr lang="en-ID" dirty="0"/>
              <a:t>Lingkungan general</a:t>
            </a:r>
            <a:r>
              <a:rPr dirty="0"/>
              <a:t>; </a:t>
            </a:r>
            <a:r>
              <a:rPr lang="en-ID" dirty="0"/>
              <a:t>pemerintah</a:t>
            </a:r>
            <a:r>
              <a:rPr dirty="0"/>
              <a:t>, </a:t>
            </a:r>
            <a:r>
              <a:rPr lang="en-ID" dirty="0"/>
              <a:t>Kondisi ekonomi, dan faktor fundamental lain yang umumnya memberi dampak pada Org.</a:t>
            </a:r>
            <a:r>
              <a:rPr dirty="0"/>
              <a:t>.</a:t>
            </a:r>
            <a:endParaRPr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pic>
        <p:nvPicPr>
          <p:cNvPr id="16389" name="Picture 18"/>
          <p:cNvPicPr>
            <a:picLocks noChangeAspect="1"/>
          </p:cNvPicPr>
          <p:nvPr/>
        </p:nvPicPr>
        <p:blipFill>
          <a:blip r:embed="rId1"/>
          <a:stretch>
            <a:fillRect/>
          </a:stretch>
        </p:blipFill>
        <p:spPr>
          <a:xfrm>
            <a:off x="4708525" y="4191000"/>
            <a:ext cx="3292475" cy="2351088"/>
          </a:xfrm>
          <a:prstGeom prst="rect">
            <a:avLst/>
          </a:prstGeom>
          <a:noFill/>
          <a:ln w="9525">
            <a:noFill/>
          </a:ln>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noChangeArrowheads="1"/>
          </p:cNvSpPr>
          <p:nvPr>
            <p:ph type="title"/>
          </p:nvPr>
        </p:nvSpPr>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rPr>
              <a:t>Lingkungan Eksternal</a:t>
            </a:r>
            <a:endParaRPr kumimoji="0" lang="en-ID" altLang="en-US" sz="4000" b="0" i="0" u="none" strike="noStrike" kern="1200" cap="none" spc="0" normalizeH="0" baseline="0" noProof="0" dirty="0">
              <a:ln>
                <a:noFill/>
              </a:ln>
              <a:solidFill>
                <a:srgbClr val="254061"/>
              </a:solidFill>
              <a:effectLst>
                <a:outerShdw blurRad="38100" dist="38100" dir="2700000" algn="tl">
                  <a:srgbClr val="000000">
                    <a:alpha val="43137"/>
                  </a:srgbClr>
                </a:outerShdw>
              </a:effectLst>
              <a:uLnTx/>
              <a:uFillTx/>
              <a:latin typeface="+mj-lt"/>
              <a:ea typeface="+mj-ea"/>
              <a:cs typeface="+mj-cs"/>
            </a:endParaRPr>
          </a:p>
        </p:txBody>
      </p:sp>
      <p:pic>
        <p:nvPicPr>
          <p:cNvPr id="17411" name="Picture 7" descr="Ch02macroenvironment"/>
          <p:cNvPicPr>
            <a:picLocks noChangeAspect="1"/>
          </p:cNvPicPr>
          <p:nvPr/>
        </p:nvPicPr>
        <p:blipFill>
          <a:blip r:embed="rId1"/>
          <a:stretch>
            <a:fillRect/>
          </a:stretch>
        </p:blipFill>
        <p:spPr>
          <a:xfrm>
            <a:off x="1176338" y="1905000"/>
            <a:ext cx="6826250" cy="4495800"/>
          </a:xfrm>
          <a:prstGeom prst="rect">
            <a:avLst/>
          </a:prstGeom>
          <a:noFill/>
          <a:ln w="9525">
            <a:noFill/>
          </a:ln>
        </p:spPr>
      </p:pic>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r>
              <a:rPr sz="1200" dirty="0">
                <a:latin typeface="Calibri" panose="020F0502020204030204" pitchFamily="34" charset="0"/>
              </a:rPr>
              <a:t>2-</a:t>
            </a: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
        <p:nvSpPr>
          <p:cNvPr id="17413" name="TextBox 4"/>
          <p:cNvSpPr txBox="1"/>
          <p:nvPr/>
        </p:nvSpPr>
        <p:spPr>
          <a:xfrm>
            <a:off x="228600" y="6172200"/>
            <a:ext cx="1828800" cy="381000"/>
          </a:xfrm>
          <a:prstGeom prst="rect">
            <a:avLst/>
          </a:prstGeom>
          <a:noFill/>
          <a:ln w="9525">
            <a:noFill/>
          </a:ln>
        </p:spPr>
        <p:txBody>
          <a:bodyPr>
            <a:spAutoFit/>
          </a:bodyPr>
          <a:p>
            <a:r>
              <a:rPr dirty="0">
                <a:latin typeface="Arial" panose="020B0604020202020204" pitchFamily="34" charset="0"/>
              </a:rPr>
              <a:t>Figure 2.1</a:t>
            </a:r>
            <a:endParaRPr dirty="0">
              <a:latin typeface="Arial" panose="020B0604020202020204" pitchFamily="34" charset="0"/>
            </a:endParaRPr>
          </a:p>
        </p:txBody>
      </p:sp>
    </p:spTree>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6983</Words>
  <Application>WPS Presentation</Application>
  <PresentationFormat>On-screen Show (4:3)</PresentationFormat>
  <Paragraphs>355</Paragraphs>
  <Slides>40</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40</vt:i4>
      </vt:variant>
    </vt:vector>
  </HeadingPairs>
  <TitlesOfParts>
    <vt:vector size="51" baseType="lpstr">
      <vt:lpstr>Arial</vt:lpstr>
      <vt:lpstr>SimSun</vt:lpstr>
      <vt:lpstr>Wingdings</vt:lpstr>
      <vt:lpstr>Calibri</vt:lpstr>
      <vt:lpstr>Wingdings 3</vt:lpstr>
      <vt:lpstr>Times New Roman</vt:lpstr>
      <vt:lpstr>MS PGothic</vt:lpstr>
      <vt:lpstr>Microsoft YaHei</vt:lpstr>
      <vt:lpstr/>
      <vt:lpstr>Arial Unicode MS</vt:lpstr>
      <vt:lpstr>Office Theme</vt:lpstr>
      <vt:lpstr>Lingkungan Eksternal dan Budaya Organisasi</vt:lpstr>
      <vt:lpstr>Tujuan pembelajaran</vt:lpstr>
      <vt:lpstr>Tujuan pembelajaran</vt:lpstr>
      <vt:lpstr>Input dan Output Org.</vt:lpstr>
      <vt:lpstr>Sistem Terbuka</vt:lpstr>
      <vt:lpstr>Sistem Terbuka</vt:lpstr>
      <vt:lpstr>Sistem Terbuka</vt:lpstr>
      <vt:lpstr>Sistem Terbuka</vt:lpstr>
      <vt:lpstr>Lingkungan Eksternal</vt:lpstr>
      <vt:lpstr>Hukum dan regulasi</vt:lpstr>
      <vt:lpstr>Ekonomi</vt:lpstr>
      <vt:lpstr>Langgam pasar saham dalam 12 bulan</vt:lpstr>
      <vt:lpstr>Ekonomi</vt:lpstr>
      <vt:lpstr>Teknologi</vt:lpstr>
      <vt:lpstr>Demographics</vt:lpstr>
      <vt:lpstr>Demographics</vt:lpstr>
      <vt:lpstr>Isu Sosial dan Lingkungan alami</vt:lpstr>
      <vt:lpstr>Lingkungan Kompetitif</vt:lpstr>
      <vt:lpstr>Kompetitor</vt:lpstr>
      <vt:lpstr>Peserta/Pelaku usaha baru</vt:lpstr>
      <vt:lpstr>Pengganti dan pelengkap</vt:lpstr>
      <vt:lpstr>Pertanyaan</vt:lpstr>
      <vt:lpstr>Supplier</vt:lpstr>
      <vt:lpstr>Supplier</vt:lpstr>
      <vt:lpstr>Pelanggan</vt:lpstr>
      <vt:lpstr>Analisa Lingkungan</vt:lpstr>
      <vt:lpstr>Ketidakpastian lingkungan</vt:lpstr>
      <vt:lpstr>Analisa Lingkungan</vt:lpstr>
      <vt:lpstr>Analisa Lingkungan </vt:lpstr>
      <vt:lpstr>Pertanyaan</vt:lpstr>
      <vt:lpstr>Analisa Lingkungan</vt:lpstr>
      <vt:lpstr>Penyesuaian Lingkungan</vt:lpstr>
      <vt:lpstr>Mempengaruhi lingkungan</vt:lpstr>
      <vt:lpstr>Independent Action</vt:lpstr>
      <vt:lpstr>Cooperative Action</vt:lpstr>
      <vt:lpstr>Mengubah lingkungan</vt:lpstr>
      <vt:lpstr>Mengubah lingkungan</vt:lpstr>
      <vt:lpstr>Budaya dan Lingkungan Internal suatu Org.</vt:lpstr>
      <vt:lpstr>Competing Values Model of Culture</vt:lpstr>
      <vt:lpstr>CEO idaman : The Nielsen Company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bcox</dc:creator>
  <cp:lastModifiedBy>User</cp:lastModifiedBy>
  <cp:revision>86</cp:revision>
  <dcterms:created xsi:type="dcterms:W3CDTF">2009-10-18T19:50:00Z</dcterms:created>
  <dcterms:modified xsi:type="dcterms:W3CDTF">2017-09-12T00:37:35Z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