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58" r:id="rId4"/>
    <p:sldId id="259" r:id="rId5"/>
    <p:sldId id="260" r:id="rId6"/>
    <p:sldId id="297" r:id="rId7"/>
    <p:sldId id="261" r:id="rId8"/>
    <p:sldId id="294" r:id="rId9"/>
    <p:sldId id="295" r:id="rId10"/>
    <p:sldId id="296" r:id="rId11"/>
    <p:sldId id="298" r:id="rId12"/>
    <p:sldId id="262" r:id="rId13"/>
    <p:sldId id="299" r:id="rId14"/>
    <p:sldId id="300" r:id="rId15"/>
    <p:sldId id="306" r:id="rId16"/>
    <p:sldId id="307" r:id="rId17"/>
    <p:sldId id="308" r:id="rId18"/>
    <p:sldId id="309" r:id="rId19"/>
    <p:sldId id="301" r:id="rId20"/>
    <p:sldId id="302" r:id="rId21"/>
    <p:sldId id="303" r:id="rId22"/>
    <p:sldId id="304" r:id="rId23"/>
    <p:sldId id="310" r:id="rId24"/>
    <p:sldId id="263" r:id="rId25"/>
    <p:sldId id="311" r:id="rId26"/>
    <p:sldId id="265" r:id="rId27"/>
    <p:sldId id="266" r:id="rId28"/>
    <p:sldId id="267" r:id="rId29"/>
    <p:sldId id="264" r:id="rId30"/>
    <p:sldId id="268" r:id="rId31"/>
    <p:sldId id="269" r:id="rId32"/>
    <p:sldId id="270" r:id="rId33"/>
    <p:sldId id="271" r:id="rId34"/>
    <p:sldId id="272" r:id="rId35"/>
    <p:sldId id="305" r:id="rId36"/>
    <p:sldId id="273" r:id="rId37"/>
    <p:sldId id="274" r:id="rId38"/>
    <p:sldId id="278" r:id="rId39"/>
    <p:sldId id="279" r:id="rId40"/>
    <p:sldId id="280" r:id="rId41"/>
    <p:sldId id="281" r:id="rId42"/>
    <p:sldId id="282" r:id="rId43"/>
    <p:sldId id="283" r:id="rId44"/>
    <p:sldId id="284" r:id="rId45"/>
    <p:sldId id="285" r:id="rId46"/>
    <p:sldId id="286" r:id="rId47"/>
    <p:sldId id="312" r:id="rId48"/>
    <p:sldId id="287" r:id="rId49"/>
    <p:sldId id="288" r:id="rId50"/>
    <p:sldId id="289" r:id="rId51"/>
    <p:sldId id="290" r:id="rId52"/>
    <p:sldId id="291" r:id="rId53"/>
    <p:sldId id="292" r:id="rId54"/>
    <p:sldId id="293" r:id="rId5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321" autoAdjust="0"/>
    <p:restoredTop sz="99845" autoAdjust="0"/>
  </p:normalViewPr>
  <p:slideViewPr>
    <p:cSldViewPr>
      <p:cViewPr>
        <p:scale>
          <a:sx n="56" d="100"/>
          <a:sy n="56" d="100"/>
        </p:scale>
        <p:origin x="-1218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22.xml"/><Relationship Id="rId26" Type="http://schemas.openxmlformats.org/officeDocument/2006/relationships/slide" Target="slides/slide32.xml"/><Relationship Id="rId39" Type="http://schemas.openxmlformats.org/officeDocument/2006/relationships/slide" Target="slides/slide50.xml"/><Relationship Id="rId3" Type="http://schemas.openxmlformats.org/officeDocument/2006/relationships/slide" Target="slides/slide3.xml"/><Relationship Id="rId21" Type="http://schemas.openxmlformats.org/officeDocument/2006/relationships/slide" Target="slides/slide27.xml"/><Relationship Id="rId34" Type="http://schemas.openxmlformats.org/officeDocument/2006/relationships/slide" Target="slides/slide42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21.xml"/><Relationship Id="rId25" Type="http://schemas.openxmlformats.org/officeDocument/2006/relationships/slide" Target="slides/slide31.xml"/><Relationship Id="rId33" Type="http://schemas.openxmlformats.org/officeDocument/2006/relationships/slide" Target="slides/slide41.xml"/><Relationship Id="rId38" Type="http://schemas.openxmlformats.org/officeDocument/2006/relationships/slide" Target="slides/slide49.xml"/><Relationship Id="rId2" Type="http://schemas.openxmlformats.org/officeDocument/2006/relationships/slide" Target="slides/slide2.xml"/><Relationship Id="rId16" Type="http://schemas.openxmlformats.org/officeDocument/2006/relationships/slide" Target="slides/slide20.xml"/><Relationship Id="rId20" Type="http://schemas.openxmlformats.org/officeDocument/2006/relationships/slide" Target="slides/slide26.xml"/><Relationship Id="rId29" Type="http://schemas.openxmlformats.org/officeDocument/2006/relationships/slide" Target="slides/slide35.xml"/><Relationship Id="rId41" Type="http://schemas.openxmlformats.org/officeDocument/2006/relationships/slide" Target="slides/slide54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30.xml"/><Relationship Id="rId32" Type="http://schemas.openxmlformats.org/officeDocument/2006/relationships/slide" Target="slides/slide40.xml"/><Relationship Id="rId37" Type="http://schemas.openxmlformats.org/officeDocument/2006/relationships/slide" Target="slides/slide48.xml"/><Relationship Id="rId40" Type="http://schemas.openxmlformats.org/officeDocument/2006/relationships/slide" Target="slides/slide51.xml"/><Relationship Id="rId5" Type="http://schemas.openxmlformats.org/officeDocument/2006/relationships/slide" Target="slides/slide5.xml"/><Relationship Id="rId15" Type="http://schemas.openxmlformats.org/officeDocument/2006/relationships/slide" Target="slides/slide19.xml"/><Relationship Id="rId23" Type="http://schemas.openxmlformats.org/officeDocument/2006/relationships/slide" Target="slides/slide29.xml"/><Relationship Id="rId28" Type="http://schemas.openxmlformats.org/officeDocument/2006/relationships/slide" Target="slides/slide34.xml"/><Relationship Id="rId36" Type="http://schemas.openxmlformats.org/officeDocument/2006/relationships/slide" Target="slides/slide44.xml"/><Relationship Id="rId10" Type="http://schemas.openxmlformats.org/officeDocument/2006/relationships/slide" Target="slides/slide10.xml"/><Relationship Id="rId19" Type="http://schemas.openxmlformats.org/officeDocument/2006/relationships/slide" Target="slides/slide24.xml"/><Relationship Id="rId31" Type="http://schemas.openxmlformats.org/officeDocument/2006/relationships/slide" Target="slides/slide37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8.xml"/><Relationship Id="rId27" Type="http://schemas.openxmlformats.org/officeDocument/2006/relationships/slide" Target="slides/slide33.xml"/><Relationship Id="rId30" Type="http://schemas.openxmlformats.org/officeDocument/2006/relationships/slide" Target="slides/slide36.xml"/><Relationship Id="rId35" Type="http://schemas.openxmlformats.org/officeDocument/2006/relationships/slide" Target="slides/slide4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EBCE3A-9F20-47A2-A268-FE95546D85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4516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45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45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8DF859-4AE9-47A2-A8A8-1E154B0C70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93D20E-8BA7-4DA1-81F5-23E5399EB5CE}" type="slidenum">
              <a:rPr lang="en-US"/>
              <a:pPr/>
              <a:t>1</a:t>
            </a:fld>
            <a:endParaRPr lang="en-US"/>
          </a:p>
        </p:txBody>
      </p:sp>
      <p:sp>
        <p:nvSpPr>
          <p:cNvPr id="65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22E6A-A2CB-4C25-A8B7-AA7C4DB42589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95745D-5CD9-4B08-9A15-FFF2730B5CEB}" type="slidenum">
              <a:rPr lang="en-US"/>
              <a:pPr/>
              <a:t>11</a:t>
            </a:fld>
            <a:endParaRPr lang="en-US"/>
          </a:p>
        </p:txBody>
      </p:sp>
      <p:sp>
        <p:nvSpPr>
          <p:cNvPr id="7577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6DB65B-65D5-4D6C-9447-A7CC89C0D6E1}" type="slidenum">
              <a:rPr lang="en-US"/>
              <a:pPr/>
              <a:t>12</a:t>
            </a:fld>
            <a:endParaRPr lang="en-US"/>
          </a:p>
        </p:txBody>
      </p:sp>
      <p:sp>
        <p:nvSpPr>
          <p:cNvPr id="7680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0A6B7F-B534-42D1-995F-EB9AA26B3364}" type="slidenum">
              <a:rPr lang="en-US"/>
              <a:pPr/>
              <a:t>13</a:t>
            </a:fld>
            <a:endParaRPr lang="en-US"/>
          </a:p>
        </p:txBody>
      </p:sp>
      <p:sp>
        <p:nvSpPr>
          <p:cNvPr id="7782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34746-57AF-45CB-8668-7B01B108A604}" type="slidenum">
              <a:rPr lang="en-US"/>
              <a:pPr/>
              <a:t>14</a:t>
            </a:fld>
            <a:endParaRPr lang="en-US"/>
          </a:p>
        </p:txBody>
      </p:sp>
      <p:sp>
        <p:nvSpPr>
          <p:cNvPr id="7885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DF859-4AE9-47A2-A8A8-1E154B0C705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DF859-4AE9-47A2-A8A8-1E154B0C705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DF859-4AE9-47A2-A8A8-1E154B0C705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DF859-4AE9-47A2-A8A8-1E154B0C705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C5A18-5805-49DF-B799-5CF6C57F5CBF}" type="slidenum">
              <a:rPr lang="en-US"/>
              <a:pPr/>
              <a:t>19</a:t>
            </a:fld>
            <a:endParaRPr lang="en-US"/>
          </a:p>
        </p:txBody>
      </p:sp>
      <p:sp>
        <p:nvSpPr>
          <p:cNvPr id="7987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85217-26A9-4889-90A7-940771A8B195}" type="slidenum">
              <a:rPr lang="en-US"/>
              <a:pPr/>
              <a:t>2</a:t>
            </a:fld>
            <a:endParaRPr lang="en-US"/>
          </a:p>
        </p:txBody>
      </p:sp>
      <p:sp>
        <p:nvSpPr>
          <p:cNvPr id="6656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48B17-3298-45E0-A0E4-B886120198F1}" type="slidenum">
              <a:rPr lang="en-US"/>
              <a:pPr/>
              <a:t>20</a:t>
            </a:fld>
            <a:endParaRPr lang="en-US"/>
          </a:p>
        </p:txBody>
      </p:sp>
      <p:sp>
        <p:nvSpPr>
          <p:cNvPr id="8089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FB21D-6586-4040-AF1F-D14F388D6C15}" type="slidenum">
              <a:rPr lang="en-US"/>
              <a:pPr/>
              <a:t>21</a:t>
            </a:fld>
            <a:endParaRPr lang="en-US"/>
          </a:p>
        </p:txBody>
      </p:sp>
      <p:sp>
        <p:nvSpPr>
          <p:cNvPr id="8192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D01D7-4E1B-45AD-BD7F-EC7BBC5DAD1E}" type="slidenum">
              <a:rPr lang="en-US"/>
              <a:pPr/>
              <a:t>22</a:t>
            </a:fld>
            <a:endParaRPr lang="en-US"/>
          </a:p>
        </p:txBody>
      </p:sp>
      <p:sp>
        <p:nvSpPr>
          <p:cNvPr id="8294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DF859-4AE9-47A2-A8A8-1E154B0C705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F02EAA-11CC-4B0D-8C15-9D4D43C9E2B5}" type="slidenum">
              <a:rPr lang="en-US"/>
              <a:pPr/>
              <a:t>24</a:t>
            </a:fld>
            <a:endParaRPr lang="en-US"/>
          </a:p>
        </p:txBody>
      </p:sp>
      <p:sp>
        <p:nvSpPr>
          <p:cNvPr id="8397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DF859-4AE9-47A2-A8A8-1E154B0C705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D5355-B989-475F-A9FE-DBAD505E1837}" type="slidenum">
              <a:rPr lang="en-US"/>
              <a:pPr/>
              <a:t>26</a:t>
            </a:fld>
            <a:endParaRPr lang="en-US"/>
          </a:p>
        </p:txBody>
      </p:sp>
      <p:sp>
        <p:nvSpPr>
          <p:cNvPr id="8499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058E0-E00E-4FCF-92F3-825936679E31}" type="slidenum">
              <a:rPr lang="en-US"/>
              <a:pPr/>
              <a:t>27</a:t>
            </a:fld>
            <a:endParaRPr lang="en-US"/>
          </a:p>
        </p:txBody>
      </p:sp>
      <p:sp>
        <p:nvSpPr>
          <p:cNvPr id="8601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6740A-76BC-416D-BBE5-4AB5B5328DDA}" type="slidenum">
              <a:rPr lang="en-US"/>
              <a:pPr/>
              <a:t>28</a:t>
            </a:fld>
            <a:endParaRPr lang="en-US"/>
          </a:p>
        </p:txBody>
      </p:sp>
      <p:sp>
        <p:nvSpPr>
          <p:cNvPr id="8704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25E574-84E4-4F5C-A51E-1EDCA2F6CF67}" type="slidenum">
              <a:rPr lang="en-US"/>
              <a:pPr/>
              <a:t>29</a:t>
            </a:fld>
            <a:endParaRPr lang="en-US"/>
          </a:p>
        </p:txBody>
      </p:sp>
      <p:sp>
        <p:nvSpPr>
          <p:cNvPr id="8806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A15E6-37EB-450A-9999-414749EDEB93}" type="slidenum">
              <a:rPr lang="en-US"/>
              <a:pPr/>
              <a:t>3</a:t>
            </a:fld>
            <a:endParaRPr lang="en-US"/>
          </a:p>
        </p:txBody>
      </p:sp>
      <p:sp>
        <p:nvSpPr>
          <p:cNvPr id="6758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C2026-757F-4A80-B6F8-452246A5EED7}" type="slidenum">
              <a:rPr lang="en-US"/>
              <a:pPr/>
              <a:t>30</a:t>
            </a:fld>
            <a:endParaRPr 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8A0BC-9227-47C4-87B9-FBFC1C7006C9}" type="slidenum">
              <a:rPr lang="en-US"/>
              <a:pPr/>
              <a:t>31</a:t>
            </a:fld>
            <a:endParaRPr lang="en-US"/>
          </a:p>
        </p:txBody>
      </p:sp>
      <p:sp>
        <p:nvSpPr>
          <p:cNvPr id="90114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30E9A-781F-4C35-BD0E-CFD34985B7D9}" type="slidenum">
              <a:rPr lang="en-US"/>
              <a:pPr/>
              <a:t>32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EABCC-0A00-4B25-9C37-9F6805DEF3A7}" type="slidenum">
              <a:rPr lang="en-US"/>
              <a:pPr/>
              <a:t>33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82ACF-6AE4-4C9F-9526-67B9F95F7D21}" type="slidenum">
              <a:rPr lang="en-US"/>
              <a:pPr/>
              <a:t>34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56501-FE10-4E8D-9C54-098FA68CD6DF}" type="slidenum">
              <a:rPr lang="en-US"/>
              <a:pPr/>
              <a:t>35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63360-EE5D-4610-BBCB-9E352B38CD27}" type="slidenum">
              <a:rPr lang="en-US"/>
              <a:pPr/>
              <a:t>36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59BC7-9846-43C1-A451-126D16A3E322}" type="slidenum">
              <a:rPr lang="en-US"/>
              <a:pPr/>
              <a:t>37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95F89-CBC6-4D3B-A8AF-37C5FE66A03B}" type="slidenum">
              <a:rPr lang="en-US"/>
              <a:pPr/>
              <a:t>38</a:t>
            </a:fld>
            <a:endParaRPr 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5FAC6-B26B-4427-9CB2-A0811D1A04E8}" type="slidenum">
              <a:rPr lang="en-US"/>
              <a:pPr/>
              <a:t>39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79932E-1BE7-4252-8C94-603AD72DDDAB}" type="slidenum">
              <a:rPr lang="en-US"/>
              <a:pPr/>
              <a:t>4</a:t>
            </a:fld>
            <a:endParaRPr lang="en-US"/>
          </a:p>
        </p:txBody>
      </p:sp>
      <p:sp>
        <p:nvSpPr>
          <p:cNvPr id="6861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05FE8-F823-4711-99D5-4978CB65A09E}" type="slidenum">
              <a:rPr lang="en-US"/>
              <a:pPr/>
              <a:t>40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3CE56F-34C7-4070-9FE4-E02A16E73CD1}" type="slidenum">
              <a:rPr lang="en-US"/>
              <a:pPr/>
              <a:t>41</a:t>
            </a:fld>
            <a:endParaRPr 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D71BC-DBF1-4CA3-AD61-85297A56B96F}" type="slidenum">
              <a:rPr lang="en-US"/>
              <a:pPr/>
              <a:t>42</a:t>
            </a:fld>
            <a:endParaRPr lang="en-US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A9894-07B9-4336-AF07-3064D84F2BB3}" type="slidenum">
              <a:rPr lang="en-US"/>
              <a:pPr/>
              <a:t>43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A0612-2085-41C5-A6CB-8E5525630513}" type="slidenum">
              <a:rPr lang="en-US"/>
              <a:pPr/>
              <a:t>44</a:t>
            </a:fld>
            <a:endParaRPr 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BD6D4-0758-41C7-BA43-72DC926C938F}" type="slidenum">
              <a:rPr lang="en-US"/>
              <a:pPr/>
              <a:t>45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6BD6C4-1918-4097-B408-7015FE9D0F58}" type="slidenum">
              <a:rPr lang="en-US"/>
              <a:pPr/>
              <a:t>46</a:t>
            </a:fld>
            <a:endParaRPr 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DF859-4AE9-47A2-A8A8-1E154B0C7057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ED854-FB3A-4DA4-8C0B-70BAC4B870C8}" type="slidenum">
              <a:rPr lang="en-US"/>
              <a:pPr/>
              <a:t>48</a:t>
            </a:fld>
            <a:endParaRPr 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56CD8-780A-4A30-BDD1-BB4FA7CA6C91}" type="slidenum">
              <a:rPr lang="en-US"/>
              <a:pPr/>
              <a:t>49</a:t>
            </a:fld>
            <a:endParaRPr lang="en-US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4A1A1-14B7-4DF4-AE3C-7053204106FC}" type="slidenum">
              <a:rPr lang="en-US"/>
              <a:pPr/>
              <a:t>5</a:t>
            </a:fld>
            <a:endParaRPr lang="en-US"/>
          </a:p>
        </p:txBody>
      </p:sp>
      <p:sp>
        <p:nvSpPr>
          <p:cNvPr id="6963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6F5BDE-7164-4FCF-BCB1-C7F4E9D64471}" type="slidenum">
              <a:rPr lang="en-US"/>
              <a:pPr/>
              <a:t>50</a:t>
            </a:fld>
            <a:endParaRPr lang="en-U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72BD4-C11A-461A-BE9B-D1E1113E6A9F}" type="slidenum">
              <a:rPr lang="en-US"/>
              <a:pPr/>
              <a:t>51</a:t>
            </a:fld>
            <a:endParaRPr lang="en-US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2BC99-F2C9-4AAD-91AA-63F022179088}" type="slidenum">
              <a:rPr lang="en-US"/>
              <a:pPr/>
              <a:t>52</a:t>
            </a:fld>
            <a:endParaRPr 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D321A-1FD5-4044-B439-E85F06077333}" type="slidenum">
              <a:rPr lang="en-US"/>
              <a:pPr/>
              <a:t>53</a:t>
            </a:fld>
            <a:endParaRPr 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2B30A-9FB3-4AB0-BC92-945383EFB0D3}" type="slidenum">
              <a:rPr lang="en-US"/>
              <a:pPr/>
              <a:t>54</a:t>
            </a:fld>
            <a:endParaRPr lang="en-US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206B00-DAB2-4B54-92ED-FCE767FD15EA}" type="slidenum">
              <a:rPr lang="en-US"/>
              <a:pPr/>
              <a:t>6</a:t>
            </a:fld>
            <a:endParaRPr lang="en-U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5F407-51B0-4A31-A421-F7330293A335}" type="slidenum">
              <a:rPr lang="en-US"/>
              <a:pPr/>
              <a:t>7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078791-1F0B-46A7-9894-F78A91B441E1}" type="slidenum">
              <a:rPr lang="en-US"/>
              <a:pPr/>
              <a:t>8</a:t>
            </a:fld>
            <a:endParaRPr lang="en-US"/>
          </a:p>
        </p:txBody>
      </p:sp>
      <p:sp>
        <p:nvSpPr>
          <p:cNvPr id="7270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1D7EC-2C8B-41C4-93BC-775C1163D202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fld id="{F14E755C-7968-4502-8D17-47C3FA340ED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4695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UEU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57214"/>
            <a:ext cx="10155767" cy="761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4500570"/>
            <a:ext cx="7721600" cy="19050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William Stallings 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Computer Organization 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and Architecture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6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Edition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2928934"/>
            <a:ext cx="6400800" cy="116205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Chapter 3</a:t>
            </a:r>
          </a:p>
          <a:p>
            <a:r>
              <a:rPr lang="en-GB" dirty="0">
                <a:solidFill>
                  <a:srgbClr val="FF0000"/>
                </a:solidFill>
              </a:rPr>
              <a:t>System Buses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071678"/>
            <a:ext cx="5000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Bambang Irawan S.Kom;M.Kom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of Program Execution</a:t>
            </a:r>
          </a:p>
        </p:txBody>
      </p:sp>
      <p:pic>
        <p:nvPicPr>
          <p:cNvPr id="50180" name="Picture 1028"/>
          <p:cNvPicPr>
            <a:picLocks noChangeAspect="1" noChangeArrowheads="1"/>
          </p:cNvPicPr>
          <p:nvPr/>
        </p:nvPicPr>
        <p:blipFill>
          <a:blip r:embed="rId3"/>
          <a:srcRect b="20042"/>
          <a:stretch>
            <a:fillRect/>
          </a:stretch>
        </p:blipFill>
        <p:spPr bwMode="auto">
          <a:xfrm>
            <a:off x="2209800" y="1752600"/>
            <a:ext cx="487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Cycle - </a:t>
            </a:r>
            <a:br>
              <a:rPr lang="en-US"/>
            </a:br>
            <a:r>
              <a:rPr lang="en-US"/>
              <a:t>State Diagram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/>
          <a:srcRect b="27023"/>
          <a:stretch>
            <a:fillRect/>
          </a:stretch>
        </p:blipFill>
        <p:spPr bwMode="auto">
          <a:xfrm>
            <a:off x="457200" y="1851025"/>
            <a:ext cx="8229600" cy="424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Interrupts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171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Mechanism by which other modules (e.g. I/O) may interrupt normal sequence of processing</a:t>
            </a:r>
          </a:p>
          <a:p>
            <a:pPr>
              <a:lnSpc>
                <a:spcPct val="90000"/>
              </a:lnSpc>
            </a:pPr>
            <a:r>
              <a:rPr lang="en-GB" sz="2400"/>
              <a:t>Program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e.g. overflow, division by zero</a:t>
            </a:r>
          </a:p>
          <a:p>
            <a:pPr>
              <a:lnSpc>
                <a:spcPct val="90000"/>
              </a:lnSpc>
            </a:pPr>
            <a:r>
              <a:rPr lang="en-GB" sz="2400"/>
              <a:t>Timer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Generated by internal processor timer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Used in pre-emptive multi-tasking</a:t>
            </a:r>
          </a:p>
          <a:p>
            <a:pPr>
              <a:lnSpc>
                <a:spcPct val="90000"/>
              </a:lnSpc>
            </a:pPr>
            <a:r>
              <a:rPr lang="en-GB" sz="2400"/>
              <a:t>I/O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from I/O controller</a:t>
            </a:r>
          </a:p>
          <a:p>
            <a:pPr>
              <a:lnSpc>
                <a:spcPct val="90000"/>
              </a:lnSpc>
            </a:pPr>
            <a:r>
              <a:rPr lang="en-GB" sz="2400"/>
              <a:t>Hardware failure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e.g. memory parity error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Flow Control</a:t>
            </a:r>
          </a:p>
        </p:txBody>
      </p:sp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3"/>
          <a:srcRect b="14285"/>
          <a:stretch>
            <a:fillRect/>
          </a:stretch>
        </p:blipFill>
        <p:spPr bwMode="auto">
          <a:xfrm>
            <a:off x="533400" y="1676400"/>
            <a:ext cx="8001000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Interrupt Cycle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171950"/>
          </a:xfrm>
        </p:spPr>
        <p:txBody>
          <a:bodyPr/>
          <a:lstStyle/>
          <a:p>
            <a:r>
              <a:rPr lang="en-US" sz="2400"/>
              <a:t>Added to instruction cycle</a:t>
            </a:r>
          </a:p>
          <a:p>
            <a:r>
              <a:rPr lang="en-US" sz="2400"/>
              <a:t>Processor checks for interrupt</a:t>
            </a:r>
          </a:p>
          <a:p>
            <a:pPr lvl="1"/>
            <a:r>
              <a:rPr lang="en-US" sz="2000"/>
              <a:t>Indicated by an interrupt signal</a:t>
            </a:r>
          </a:p>
          <a:p>
            <a:r>
              <a:rPr lang="en-US" sz="2400"/>
              <a:t>If no interrupt, fetch next instruction</a:t>
            </a:r>
          </a:p>
          <a:p>
            <a:r>
              <a:rPr lang="en-US" sz="2400"/>
              <a:t>If interrupt pending:</a:t>
            </a:r>
          </a:p>
          <a:p>
            <a:pPr lvl="1"/>
            <a:r>
              <a:rPr lang="en-US" sz="2000"/>
              <a:t>Suspend execution of current program </a:t>
            </a:r>
          </a:p>
          <a:p>
            <a:pPr lvl="1"/>
            <a:r>
              <a:rPr lang="en-US" sz="2000"/>
              <a:t>Save context</a:t>
            </a:r>
          </a:p>
          <a:p>
            <a:pPr lvl="1"/>
            <a:r>
              <a:rPr lang="en-US" sz="2000"/>
              <a:t>Set PC to start address of interrupt handler routine</a:t>
            </a:r>
          </a:p>
          <a:p>
            <a:pPr lvl="1"/>
            <a:r>
              <a:rPr lang="en-US" sz="2000"/>
              <a:t>Process interrupt</a:t>
            </a:r>
          </a:p>
          <a:p>
            <a:pPr lvl="1"/>
            <a:r>
              <a:rPr lang="en-US" sz="2000"/>
              <a:t>Restore context and continue interrupted program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Transfer of Control via Interrupts</a:t>
            </a:r>
          </a:p>
        </p:txBody>
      </p:sp>
      <p:pic>
        <p:nvPicPr>
          <p:cNvPr id="115716" name="Picture 4"/>
          <p:cNvPicPr>
            <a:picLocks noChangeAspect="1" noChangeArrowheads="1"/>
          </p:cNvPicPr>
          <p:nvPr/>
        </p:nvPicPr>
        <p:blipFill>
          <a:blip r:embed="rId3"/>
          <a:srcRect l="14394" t="12746" r="28029" b="35559"/>
          <a:stretch>
            <a:fillRect/>
          </a:stretch>
        </p:blipFill>
        <p:spPr bwMode="auto">
          <a:xfrm>
            <a:off x="457200" y="1125538"/>
            <a:ext cx="8153400" cy="565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Instruction Cycle with Interrupts</a:t>
            </a:r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3"/>
          <a:srcRect l="8333" t="24510" r="8333" b="30392"/>
          <a:stretch>
            <a:fillRect/>
          </a:stretch>
        </p:blipFill>
        <p:spPr bwMode="auto">
          <a:xfrm>
            <a:off x="381000" y="1905000"/>
            <a:ext cx="838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Program Timing</a:t>
            </a:r>
            <a:br>
              <a:rPr lang="en-GB"/>
            </a:br>
            <a:r>
              <a:rPr lang="en-GB"/>
              <a:t>Short I/O Wait</a:t>
            </a:r>
          </a:p>
        </p:txBody>
      </p:sp>
      <p:pic>
        <p:nvPicPr>
          <p:cNvPr id="117764" name="Picture 4"/>
          <p:cNvPicPr>
            <a:picLocks noChangeAspect="1" noChangeArrowheads="1"/>
          </p:cNvPicPr>
          <p:nvPr/>
        </p:nvPicPr>
        <p:blipFill>
          <a:blip r:embed="rId3"/>
          <a:srcRect l="8968" t="7576" r="11765" b="21211"/>
          <a:stretch>
            <a:fillRect/>
          </a:stretch>
        </p:blipFill>
        <p:spPr bwMode="auto">
          <a:xfrm>
            <a:off x="2209800" y="1066800"/>
            <a:ext cx="4979988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Program Timing</a:t>
            </a:r>
            <a:br>
              <a:rPr lang="en-GB"/>
            </a:br>
            <a:r>
              <a:rPr lang="en-GB"/>
              <a:t>Long I/O Wait</a:t>
            </a:r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3"/>
          <a:srcRect l="7843" t="7576" r="11765" b="12122"/>
          <a:stretch>
            <a:fillRect/>
          </a:stretch>
        </p:blipFill>
        <p:spPr bwMode="auto">
          <a:xfrm>
            <a:off x="2438400" y="1066800"/>
            <a:ext cx="447992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Cycle (with Interrupts) -  State Diagram</a:t>
            </a:r>
          </a:p>
        </p:txBody>
      </p:sp>
      <p:pic>
        <p:nvPicPr>
          <p:cNvPr id="57348" name="Picture 1028"/>
          <p:cNvPicPr>
            <a:picLocks noChangeAspect="1" noChangeArrowheads="1"/>
          </p:cNvPicPr>
          <p:nvPr/>
        </p:nvPicPr>
        <p:blipFill>
          <a:blip r:embed="rId3"/>
          <a:srcRect b="24263"/>
          <a:stretch>
            <a:fillRect/>
          </a:stretch>
        </p:blipFill>
        <p:spPr bwMode="auto">
          <a:xfrm>
            <a:off x="457200" y="1728788"/>
            <a:ext cx="81534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Program Concept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Hardwired systems are inflexible</a:t>
            </a:r>
          </a:p>
          <a:p>
            <a:r>
              <a:rPr lang="en-GB"/>
              <a:t>General purpose hardware can do different tasks, given correct control signals</a:t>
            </a:r>
          </a:p>
          <a:p>
            <a:r>
              <a:rPr lang="en-GB"/>
              <a:t>Instead of re-wiring, supply a new set of control signals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Interrupts</a:t>
            </a:r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Disable interrupts</a:t>
            </a:r>
          </a:p>
          <a:p>
            <a:pPr lvl="1"/>
            <a:r>
              <a:rPr lang="en-US"/>
              <a:t>Processor will ignore further interrupts whilst processing one interrupt</a:t>
            </a:r>
          </a:p>
          <a:p>
            <a:pPr lvl="1"/>
            <a:r>
              <a:rPr lang="en-US"/>
              <a:t>Interrupts remain pending and are checked after first interrupt has been processed</a:t>
            </a:r>
          </a:p>
          <a:p>
            <a:pPr lvl="1"/>
            <a:r>
              <a:rPr lang="en-US"/>
              <a:t>Interrupts handled in sequence as they occur</a:t>
            </a:r>
          </a:p>
          <a:p>
            <a:r>
              <a:rPr lang="en-US"/>
              <a:t>Define priorities</a:t>
            </a:r>
          </a:p>
          <a:p>
            <a:pPr lvl="1"/>
            <a:r>
              <a:rPr lang="en-US"/>
              <a:t>Low priority interrupts can be interrupted by higher priority interrupts</a:t>
            </a:r>
          </a:p>
          <a:p>
            <a:pPr lvl="1"/>
            <a:r>
              <a:rPr lang="en-US"/>
              <a:t>When higher priority interrupt has been processed, processor returns to previous interrupt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Interrupts - Sequential</a:t>
            </a:r>
          </a:p>
        </p:txBody>
      </p:sp>
      <p:pic>
        <p:nvPicPr>
          <p:cNvPr id="59396" name="Picture 1028"/>
          <p:cNvPicPr>
            <a:picLocks noChangeAspect="1" noChangeArrowheads="1"/>
          </p:cNvPicPr>
          <p:nvPr/>
        </p:nvPicPr>
        <p:blipFill>
          <a:blip r:embed="rId3"/>
          <a:srcRect b="57561"/>
          <a:stretch>
            <a:fillRect/>
          </a:stretch>
        </p:blipFill>
        <p:spPr bwMode="auto">
          <a:xfrm>
            <a:off x="1066800" y="1766888"/>
            <a:ext cx="7010400" cy="45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Interrupts – Nested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/>
          <a:srcRect t="47769" b="8717"/>
          <a:stretch>
            <a:fillRect/>
          </a:stretch>
        </p:blipFill>
        <p:spPr bwMode="auto">
          <a:xfrm>
            <a:off x="762000" y="1676400"/>
            <a:ext cx="7467600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Time Sequence of Multiple Interrupts</a:t>
            </a:r>
          </a:p>
        </p:txBody>
      </p:sp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3"/>
          <a:srcRect l="14394" t="14706" r="19698" b="33333"/>
          <a:stretch>
            <a:fillRect/>
          </a:stretch>
        </p:blipFill>
        <p:spPr bwMode="auto">
          <a:xfrm>
            <a:off x="152400" y="1303338"/>
            <a:ext cx="8763000" cy="533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Connecting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All the units must be connected</a:t>
            </a:r>
          </a:p>
          <a:p>
            <a:r>
              <a:rPr lang="en-GB"/>
              <a:t>Different type of connection for different type of unit</a:t>
            </a:r>
          </a:p>
          <a:p>
            <a:pPr lvl="1"/>
            <a:r>
              <a:rPr lang="en-GB"/>
              <a:t>Memory</a:t>
            </a:r>
          </a:p>
          <a:p>
            <a:pPr lvl="1"/>
            <a:r>
              <a:rPr lang="en-GB"/>
              <a:t>Input/Output</a:t>
            </a:r>
          </a:p>
          <a:p>
            <a:pPr lvl="1"/>
            <a:r>
              <a:rPr lang="en-GB"/>
              <a:t>CPU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Computer Modules</a:t>
            </a:r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3"/>
          <a:srcRect l="22549" t="9848" r="24510" b="15909"/>
          <a:stretch>
            <a:fillRect/>
          </a:stretch>
        </p:blipFill>
        <p:spPr bwMode="auto">
          <a:xfrm>
            <a:off x="2438400" y="1066800"/>
            <a:ext cx="319087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Memory Connection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Receives and sends data</a:t>
            </a:r>
          </a:p>
          <a:p>
            <a:r>
              <a:rPr lang="en-GB"/>
              <a:t>Receives addresses (of locations)</a:t>
            </a:r>
          </a:p>
          <a:p>
            <a:r>
              <a:rPr lang="en-GB"/>
              <a:t>Receives control signals </a:t>
            </a:r>
          </a:p>
          <a:p>
            <a:pPr lvl="1"/>
            <a:r>
              <a:rPr lang="en-GB"/>
              <a:t>Read</a:t>
            </a:r>
          </a:p>
          <a:p>
            <a:pPr lvl="1"/>
            <a:r>
              <a:rPr lang="en-GB"/>
              <a:t>Write</a:t>
            </a:r>
          </a:p>
          <a:p>
            <a:pPr lvl="1"/>
            <a:r>
              <a:rPr lang="en-GB"/>
              <a:t>Timing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Input/Output Connection(1)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Similar to memory from computer’s viewpoint</a:t>
            </a:r>
          </a:p>
          <a:p>
            <a:r>
              <a:rPr lang="en-GB"/>
              <a:t>Output</a:t>
            </a:r>
          </a:p>
          <a:p>
            <a:pPr lvl="1"/>
            <a:r>
              <a:rPr lang="en-GB"/>
              <a:t>Receive data from computer</a:t>
            </a:r>
          </a:p>
          <a:p>
            <a:pPr lvl="1"/>
            <a:r>
              <a:rPr lang="en-GB"/>
              <a:t>Send data to peripheral</a:t>
            </a:r>
          </a:p>
          <a:p>
            <a:r>
              <a:rPr lang="en-GB"/>
              <a:t>Input</a:t>
            </a:r>
          </a:p>
          <a:p>
            <a:pPr lvl="1"/>
            <a:r>
              <a:rPr lang="en-GB"/>
              <a:t>Receive data from peripheral</a:t>
            </a:r>
          </a:p>
          <a:p>
            <a:pPr lvl="1"/>
            <a:r>
              <a:rPr lang="en-GB"/>
              <a:t>Send data to computer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Input/Output Connection(2)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Receive control signals from computer</a:t>
            </a:r>
          </a:p>
          <a:p>
            <a:r>
              <a:rPr lang="en-GB"/>
              <a:t>Send control signals to peripherals</a:t>
            </a:r>
          </a:p>
          <a:p>
            <a:pPr lvl="1"/>
            <a:r>
              <a:rPr lang="en-GB"/>
              <a:t>e.g. spin disk</a:t>
            </a:r>
          </a:p>
          <a:p>
            <a:r>
              <a:rPr lang="en-GB"/>
              <a:t>Receive addresses from computer</a:t>
            </a:r>
          </a:p>
          <a:p>
            <a:pPr lvl="1"/>
            <a:r>
              <a:rPr lang="en-GB"/>
              <a:t>e.g. port number to identify peripheral</a:t>
            </a:r>
          </a:p>
          <a:p>
            <a:r>
              <a:rPr lang="en-GB"/>
              <a:t>Send interrupt signals (control)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CPU Connection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Reads instruction and data</a:t>
            </a:r>
          </a:p>
          <a:p>
            <a:r>
              <a:rPr lang="en-GB"/>
              <a:t>Writes out data (after processing)</a:t>
            </a:r>
          </a:p>
          <a:p>
            <a:r>
              <a:rPr lang="en-GB"/>
              <a:t>Sends control signals to other units</a:t>
            </a:r>
          </a:p>
          <a:p>
            <a:r>
              <a:rPr lang="en-GB"/>
              <a:t>Receives (&amp; acts on) interrupts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program?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sequence of steps</a:t>
            </a:r>
          </a:p>
          <a:p>
            <a:r>
              <a:rPr lang="en-GB"/>
              <a:t>For each step, an arithmetic or logical operation is done</a:t>
            </a:r>
          </a:p>
          <a:p>
            <a:r>
              <a:rPr lang="en-GB"/>
              <a:t>For each operation, a different set of control signals is needed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There are a number of possible interconnection systems</a:t>
            </a:r>
          </a:p>
          <a:p>
            <a:r>
              <a:rPr lang="en-GB"/>
              <a:t>Single and multiple BUS structures are most common</a:t>
            </a:r>
          </a:p>
          <a:p>
            <a:r>
              <a:rPr lang="en-GB"/>
              <a:t>e.g. Control/Address/Data bus (PC)</a:t>
            </a:r>
          </a:p>
          <a:p>
            <a:r>
              <a:rPr lang="en-GB"/>
              <a:t>e.g. Unibus (DEC-PDP)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Bus?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 communication pathway connecting two or more devices</a:t>
            </a:r>
          </a:p>
          <a:p>
            <a:r>
              <a:rPr lang="en-GB"/>
              <a:t>Usually broadcast </a:t>
            </a:r>
          </a:p>
          <a:p>
            <a:r>
              <a:rPr lang="en-GB"/>
              <a:t>Often grouped</a:t>
            </a:r>
          </a:p>
          <a:p>
            <a:pPr lvl="1"/>
            <a:r>
              <a:rPr lang="en-GB"/>
              <a:t>A number of channels in one bus</a:t>
            </a:r>
          </a:p>
          <a:p>
            <a:pPr lvl="1"/>
            <a:r>
              <a:rPr lang="en-GB"/>
              <a:t>e.g. 32 bit data bus is 32 separate single bit channels</a:t>
            </a:r>
          </a:p>
          <a:p>
            <a:r>
              <a:rPr lang="en-GB"/>
              <a:t>Power lines may not be shown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 Bus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Carries data</a:t>
            </a:r>
          </a:p>
          <a:p>
            <a:pPr lvl="1"/>
            <a:r>
              <a:rPr lang="en-GB"/>
              <a:t>Remember that there is no difference between “data” and “instruction” at this level</a:t>
            </a:r>
          </a:p>
          <a:p>
            <a:r>
              <a:rPr lang="en-GB"/>
              <a:t>Width is a key determinant of performance</a:t>
            </a:r>
          </a:p>
          <a:p>
            <a:pPr lvl="1"/>
            <a:r>
              <a:rPr lang="en-GB"/>
              <a:t>8, 16, 32, 64 bit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Address bus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Identify the source or destination of data</a:t>
            </a:r>
          </a:p>
          <a:p>
            <a:r>
              <a:rPr lang="en-GB"/>
              <a:t>e.g. CPU needs to read an instruction (data) from a given location in memory</a:t>
            </a:r>
          </a:p>
          <a:p>
            <a:r>
              <a:rPr lang="en-GB"/>
              <a:t>Bus width determines maximum memory capacity of system</a:t>
            </a:r>
          </a:p>
          <a:p>
            <a:pPr lvl="1"/>
            <a:r>
              <a:rPr lang="en-GB"/>
              <a:t>e.g. 8080 has 16 bit address bus giving 64k address space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Control Bus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Control and timing information</a:t>
            </a:r>
          </a:p>
          <a:p>
            <a:pPr lvl="1"/>
            <a:r>
              <a:rPr lang="en-GB"/>
              <a:t>Memory read/write signal</a:t>
            </a:r>
          </a:p>
          <a:p>
            <a:pPr lvl="1"/>
            <a:r>
              <a:rPr lang="en-GB"/>
              <a:t>Interrupt request</a:t>
            </a:r>
          </a:p>
          <a:p>
            <a:pPr lvl="1"/>
            <a:r>
              <a:rPr lang="en-GB"/>
              <a:t>Clock signals</a:t>
            </a:r>
          </a:p>
          <a:p>
            <a:pPr lvl="1"/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 Interconnection Scheme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/>
          <a:srcRect b="30487"/>
          <a:stretch>
            <a:fillRect/>
          </a:stretch>
        </p:blipFill>
        <p:spPr bwMode="auto">
          <a:xfrm>
            <a:off x="457200" y="2620963"/>
            <a:ext cx="8153400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Big and Yellow?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do buses look like?</a:t>
            </a:r>
          </a:p>
          <a:p>
            <a:pPr lvl="1"/>
            <a:r>
              <a:rPr lang="en-GB"/>
              <a:t>Parallel lines on circuit boards</a:t>
            </a:r>
          </a:p>
          <a:p>
            <a:pPr lvl="1"/>
            <a:r>
              <a:rPr lang="en-GB"/>
              <a:t>Ribbon cables</a:t>
            </a:r>
          </a:p>
          <a:p>
            <a:pPr lvl="1"/>
            <a:r>
              <a:rPr lang="en-GB"/>
              <a:t>Strip connectors on mother boards</a:t>
            </a:r>
          </a:p>
          <a:p>
            <a:pPr lvl="2"/>
            <a:r>
              <a:rPr lang="en-GB"/>
              <a:t>e.g. PCI</a:t>
            </a:r>
          </a:p>
          <a:p>
            <a:pPr lvl="1"/>
            <a:r>
              <a:rPr lang="en-GB"/>
              <a:t>Sets of wires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Single Bus Problems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Lots of devices on one bus leads to:</a:t>
            </a:r>
          </a:p>
          <a:p>
            <a:pPr lvl="1"/>
            <a:r>
              <a:rPr lang="en-GB"/>
              <a:t>Propagation delays</a:t>
            </a:r>
          </a:p>
          <a:p>
            <a:pPr lvl="2"/>
            <a:r>
              <a:rPr lang="en-GB"/>
              <a:t>Long data paths mean that co-ordination of bus use can adversely affect performance</a:t>
            </a:r>
          </a:p>
          <a:p>
            <a:pPr lvl="2"/>
            <a:r>
              <a:rPr lang="en-GB"/>
              <a:t>If aggregate data transfer approaches bus capacity</a:t>
            </a:r>
          </a:p>
          <a:p>
            <a:r>
              <a:rPr lang="en-GB"/>
              <a:t>Most systems use multiple buses to overcome these problems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Traditional (ISA)</a:t>
            </a:r>
            <a:br>
              <a:rPr lang="en-GB"/>
            </a:br>
            <a:r>
              <a:rPr lang="en-GB"/>
              <a:t>(with cache)</a:t>
            </a:r>
          </a:p>
        </p:txBody>
      </p:sp>
      <p:pic>
        <p:nvPicPr>
          <p:cNvPr id="27691" name="Picture 43"/>
          <p:cNvPicPr>
            <a:picLocks noChangeAspect="1" noChangeArrowheads="1"/>
          </p:cNvPicPr>
          <p:nvPr/>
        </p:nvPicPr>
        <p:blipFill>
          <a:blip r:embed="rId3"/>
          <a:srcRect r="5608" b="62469"/>
          <a:stretch>
            <a:fillRect/>
          </a:stretch>
        </p:blipFill>
        <p:spPr bwMode="auto">
          <a:xfrm>
            <a:off x="457200" y="1676400"/>
            <a:ext cx="8534400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High Performance Bus</a:t>
            </a:r>
          </a:p>
        </p:txBody>
      </p:sp>
      <p:pic>
        <p:nvPicPr>
          <p:cNvPr id="28713" name="Picture 41"/>
          <p:cNvPicPr>
            <a:picLocks noChangeAspect="1" noChangeArrowheads="1"/>
          </p:cNvPicPr>
          <p:nvPr/>
        </p:nvPicPr>
        <p:blipFill>
          <a:blip r:embed="rId3"/>
          <a:srcRect t="43143" b="10001"/>
          <a:stretch>
            <a:fillRect/>
          </a:stretch>
        </p:blipFill>
        <p:spPr bwMode="auto">
          <a:xfrm>
            <a:off x="685800" y="1651000"/>
            <a:ext cx="7620000" cy="497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 of Control Unit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For each operation a unique code is provided</a:t>
            </a:r>
          </a:p>
          <a:p>
            <a:pPr lvl="1"/>
            <a:r>
              <a:rPr lang="en-GB"/>
              <a:t>e.g. ADD, MOVE</a:t>
            </a:r>
          </a:p>
          <a:p>
            <a:r>
              <a:rPr lang="en-GB"/>
              <a:t>A hardware segment accepts the code and issues the control signals</a:t>
            </a:r>
          </a:p>
          <a:p>
            <a:endParaRPr lang="en-GB"/>
          </a:p>
          <a:p>
            <a:r>
              <a:rPr lang="en-GB"/>
              <a:t>We have a computer!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Bus Types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Dedicated</a:t>
            </a:r>
          </a:p>
          <a:p>
            <a:pPr lvl="1"/>
            <a:r>
              <a:rPr lang="en-GB"/>
              <a:t>Separate data &amp; address lines</a:t>
            </a:r>
          </a:p>
          <a:p>
            <a:r>
              <a:rPr lang="en-GB"/>
              <a:t>Multiplexed</a:t>
            </a:r>
          </a:p>
          <a:p>
            <a:pPr lvl="1"/>
            <a:r>
              <a:rPr lang="en-GB"/>
              <a:t>Shared lines</a:t>
            </a:r>
          </a:p>
          <a:p>
            <a:pPr lvl="1"/>
            <a:r>
              <a:rPr lang="en-GB"/>
              <a:t>Address valid or data valid control line</a:t>
            </a:r>
          </a:p>
          <a:p>
            <a:pPr lvl="1"/>
            <a:r>
              <a:rPr lang="en-GB"/>
              <a:t>Advantage - fewer lines</a:t>
            </a:r>
          </a:p>
          <a:p>
            <a:pPr lvl="1"/>
            <a:r>
              <a:rPr lang="en-GB"/>
              <a:t>Disadvantages</a:t>
            </a:r>
          </a:p>
          <a:p>
            <a:pPr lvl="2"/>
            <a:r>
              <a:rPr lang="en-GB"/>
              <a:t>More complex control</a:t>
            </a:r>
          </a:p>
          <a:p>
            <a:pPr lvl="2"/>
            <a:r>
              <a:rPr lang="en-GB"/>
              <a:t>Ultimate performance</a:t>
            </a:r>
          </a:p>
          <a:p>
            <a:pPr lvl="1"/>
            <a:endParaRPr lang="en-GB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Bus Arbitration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More than one module controlling the bus</a:t>
            </a:r>
          </a:p>
          <a:p>
            <a:r>
              <a:rPr lang="en-GB"/>
              <a:t>e.g. CPU and DMA controller</a:t>
            </a:r>
          </a:p>
          <a:p>
            <a:r>
              <a:rPr lang="en-GB"/>
              <a:t>Only one module may control bus at one time</a:t>
            </a:r>
          </a:p>
          <a:p>
            <a:r>
              <a:rPr lang="en-GB"/>
              <a:t>Arbitration may be centralised or distributed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Centralised Arbitration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Single hardware device controlling bus access</a:t>
            </a:r>
          </a:p>
          <a:p>
            <a:pPr lvl="1"/>
            <a:r>
              <a:rPr lang="en-GB"/>
              <a:t>Bus Controller</a:t>
            </a:r>
          </a:p>
          <a:p>
            <a:pPr lvl="1"/>
            <a:r>
              <a:rPr lang="en-GB"/>
              <a:t>Arbiter</a:t>
            </a:r>
          </a:p>
          <a:p>
            <a:r>
              <a:rPr lang="en-GB"/>
              <a:t>May be part of CPU or separate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Distributed Arbitration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Each module may claim the bus</a:t>
            </a:r>
          </a:p>
          <a:p>
            <a:r>
              <a:rPr lang="en-GB"/>
              <a:t>Control logic on all modules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Timing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Co-ordination of events on bus</a:t>
            </a:r>
          </a:p>
          <a:p>
            <a:r>
              <a:rPr lang="en-GB"/>
              <a:t>Synchronous</a:t>
            </a:r>
          </a:p>
          <a:p>
            <a:pPr lvl="1"/>
            <a:r>
              <a:rPr lang="en-GB"/>
              <a:t>Events determined by clock signals</a:t>
            </a:r>
          </a:p>
          <a:p>
            <a:pPr lvl="1"/>
            <a:r>
              <a:rPr lang="en-GB"/>
              <a:t>Control Bus includes clock line</a:t>
            </a:r>
          </a:p>
          <a:p>
            <a:pPr lvl="1"/>
            <a:r>
              <a:rPr lang="en-GB"/>
              <a:t>A single 1-0 is a bus cycle</a:t>
            </a:r>
          </a:p>
          <a:p>
            <a:pPr lvl="1"/>
            <a:r>
              <a:rPr lang="en-GB"/>
              <a:t>All devices can read clock line</a:t>
            </a:r>
          </a:p>
          <a:p>
            <a:pPr lvl="1"/>
            <a:r>
              <a:rPr lang="en-GB"/>
              <a:t>Usually sync on leading edge</a:t>
            </a:r>
          </a:p>
          <a:p>
            <a:pPr lvl="1"/>
            <a:r>
              <a:rPr lang="en-GB"/>
              <a:t>Usually a single cycle for an event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Synchronous Timing Diagram</a:t>
            </a:r>
          </a:p>
        </p:txBody>
      </p:sp>
      <p:pic>
        <p:nvPicPr>
          <p:cNvPr id="34877" name="Picture 61"/>
          <p:cNvPicPr>
            <a:picLocks noChangeAspect="1" noChangeArrowheads="1"/>
          </p:cNvPicPr>
          <p:nvPr/>
        </p:nvPicPr>
        <p:blipFill>
          <a:blip r:embed="rId3"/>
          <a:srcRect l="12700" t="22726" r="26442" b="32576"/>
          <a:stretch>
            <a:fillRect/>
          </a:stretch>
        </p:blipFill>
        <p:spPr bwMode="auto">
          <a:xfrm>
            <a:off x="1143000" y="1066800"/>
            <a:ext cx="6019800" cy="57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Asynchronous Timing – Read Diagram</a:t>
            </a:r>
          </a:p>
        </p:txBody>
      </p:sp>
      <p:pic>
        <p:nvPicPr>
          <p:cNvPr id="35900" name="Picture 60"/>
          <p:cNvPicPr>
            <a:picLocks noChangeAspect="1" noChangeArrowheads="1"/>
          </p:cNvPicPr>
          <p:nvPr/>
        </p:nvPicPr>
        <p:blipFill>
          <a:blip r:embed="rId3"/>
          <a:srcRect l="8772" t="10117" r="23497" b="61363"/>
          <a:stretch>
            <a:fillRect/>
          </a:stretch>
        </p:blipFill>
        <p:spPr bwMode="auto">
          <a:xfrm>
            <a:off x="381000" y="1446213"/>
            <a:ext cx="8382000" cy="457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Asynchronous Timing – Write Diagram</a:t>
            </a:r>
          </a:p>
        </p:txBody>
      </p:sp>
      <p:pic>
        <p:nvPicPr>
          <p:cNvPr id="121859" name="Picture 3"/>
          <p:cNvPicPr>
            <a:picLocks noChangeAspect="1" noChangeArrowheads="1"/>
          </p:cNvPicPr>
          <p:nvPr/>
        </p:nvPicPr>
        <p:blipFill>
          <a:blip r:embed="rId3"/>
          <a:srcRect l="8772" t="46970" r="23497" b="25000"/>
          <a:stretch>
            <a:fillRect/>
          </a:stretch>
        </p:blipFill>
        <p:spPr bwMode="auto">
          <a:xfrm>
            <a:off x="0" y="1574800"/>
            <a:ext cx="9144000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PCI Bus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Peripheral Component Interconnection</a:t>
            </a:r>
          </a:p>
          <a:p>
            <a:r>
              <a:rPr lang="en-GB"/>
              <a:t>Intel released to public domain</a:t>
            </a:r>
          </a:p>
          <a:p>
            <a:r>
              <a:rPr lang="en-GB"/>
              <a:t>32 or 64 bit</a:t>
            </a:r>
          </a:p>
          <a:p>
            <a:r>
              <a:rPr lang="en-GB"/>
              <a:t>50 lines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PCI Bus Lines (required)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Systems lines</a:t>
            </a:r>
          </a:p>
          <a:p>
            <a:pPr lvl="1"/>
            <a:r>
              <a:rPr lang="en-GB"/>
              <a:t>Including clock and reset</a:t>
            </a:r>
          </a:p>
          <a:p>
            <a:r>
              <a:rPr lang="en-GB"/>
              <a:t>Address &amp; Data</a:t>
            </a:r>
          </a:p>
          <a:p>
            <a:pPr lvl="1"/>
            <a:r>
              <a:rPr lang="en-GB"/>
              <a:t>32 time mux lines for address/data</a:t>
            </a:r>
          </a:p>
          <a:p>
            <a:pPr lvl="1"/>
            <a:r>
              <a:rPr lang="en-GB"/>
              <a:t>Interrupt &amp; validate lines</a:t>
            </a:r>
          </a:p>
          <a:p>
            <a:r>
              <a:rPr lang="en-GB"/>
              <a:t>Interface Control</a:t>
            </a:r>
          </a:p>
          <a:p>
            <a:r>
              <a:rPr lang="en-GB"/>
              <a:t>Arbitration</a:t>
            </a:r>
          </a:p>
          <a:p>
            <a:pPr lvl="1"/>
            <a:r>
              <a:rPr lang="en-GB"/>
              <a:t>Not shared</a:t>
            </a:r>
          </a:p>
          <a:p>
            <a:pPr lvl="1"/>
            <a:r>
              <a:rPr lang="en-GB"/>
              <a:t>Direct connection to PCI bus arbiter</a:t>
            </a:r>
          </a:p>
          <a:p>
            <a:r>
              <a:rPr lang="en-GB"/>
              <a:t>Error lines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Components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Control Unit and the Arithmetic and Logic Unit constitute the Central Processing Unit</a:t>
            </a:r>
          </a:p>
          <a:p>
            <a:r>
              <a:rPr lang="en-GB"/>
              <a:t>Data and instructions need to get into the system and results out</a:t>
            </a:r>
          </a:p>
          <a:p>
            <a:pPr lvl="1"/>
            <a:r>
              <a:rPr lang="en-GB"/>
              <a:t>Input/output</a:t>
            </a:r>
          </a:p>
          <a:p>
            <a:r>
              <a:rPr lang="en-GB"/>
              <a:t>Temporary storage of code and results is needed</a:t>
            </a:r>
          </a:p>
          <a:p>
            <a:pPr lvl="1"/>
            <a:r>
              <a:rPr lang="en-GB"/>
              <a:t>Main memory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PCI Bus Lines (Optional)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Interrupt lines</a:t>
            </a:r>
          </a:p>
          <a:p>
            <a:pPr lvl="1"/>
            <a:r>
              <a:rPr lang="en-GB"/>
              <a:t>Not shared</a:t>
            </a:r>
          </a:p>
          <a:p>
            <a:r>
              <a:rPr lang="en-GB"/>
              <a:t>Cache support</a:t>
            </a:r>
          </a:p>
          <a:p>
            <a:r>
              <a:rPr lang="en-GB"/>
              <a:t>64-bit Bus Extension</a:t>
            </a:r>
          </a:p>
          <a:p>
            <a:pPr lvl="1"/>
            <a:r>
              <a:rPr lang="en-GB"/>
              <a:t>Additional 32 lines</a:t>
            </a:r>
          </a:p>
          <a:p>
            <a:pPr lvl="1"/>
            <a:r>
              <a:rPr lang="en-GB"/>
              <a:t>Time multiplexed</a:t>
            </a:r>
          </a:p>
          <a:p>
            <a:pPr lvl="1"/>
            <a:r>
              <a:rPr lang="en-GB"/>
              <a:t>2 lines to enable devices to agree to use 64-bit transfer</a:t>
            </a:r>
          </a:p>
          <a:p>
            <a:r>
              <a:rPr lang="en-GB"/>
              <a:t>JTAG/Boundary Scan</a:t>
            </a:r>
          </a:p>
          <a:p>
            <a:pPr lvl="1"/>
            <a:r>
              <a:rPr lang="en-GB"/>
              <a:t>For testing procedures</a:t>
            </a:r>
            <a:br>
              <a:rPr lang="en-GB"/>
            </a:br>
            <a:endParaRPr lang="en-GB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PCI Commands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Transaction between initiator (master) and target</a:t>
            </a:r>
          </a:p>
          <a:p>
            <a:r>
              <a:rPr lang="en-GB"/>
              <a:t>Master claims bus</a:t>
            </a:r>
          </a:p>
          <a:p>
            <a:r>
              <a:rPr lang="en-GB"/>
              <a:t>Determine type of transaction</a:t>
            </a:r>
          </a:p>
          <a:p>
            <a:pPr lvl="1"/>
            <a:r>
              <a:rPr lang="en-GB"/>
              <a:t>e.g. I/O read/write</a:t>
            </a:r>
          </a:p>
          <a:p>
            <a:r>
              <a:rPr lang="en-GB"/>
              <a:t>Address phase</a:t>
            </a:r>
          </a:p>
          <a:p>
            <a:r>
              <a:rPr lang="en-GB"/>
              <a:t>One or more data phases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PCI Read Timing Diagram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/>
          <a:srcRect b="10757"/>
          <a:stretch>
            <a:fillRect/>
          </a:stretch>
        </p:blipFill>
        <p:spPr bwMode="auto">
          <a:xfrm>
            <a:off x="533400" y="1676400"/>
            <a:ext cx="8001000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PCI Bus Arbitration</a:t>
            </a:r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/>
          <a:srcRect b="8519"/>
          <a:stretch>
            <a:fillRect/>
          </a:stretch>
        </p:blipFill>
        <p:spPr bwMode="auto">
          <a:xfrm>
            <a:off x="1295400" y="1676400"/>
            <a:ext cx="6172200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Foreground Reading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Stallings, chapter 3 (all of it)</a:t>
            </a:r>
          </a:p>
          <a:p>
            <a:r>
              <a:rPr lang="en-GB"/>
              <a:t>www.pcguide.com/ref/mbsys/buses/</a:t>
            </a:r>
          </a:p>
          <a:p>
            <a:endParaRPr lang="en-GB"/>
          </a:p>
          <a:p>
            <a:r>
              <a:rPr lang="en-GB"/>
              <a:t>In fact, read the whole site!</a:t>
            </a:r>
          </a:p>
          <a:p>
            <a:r>
              <a:rPr lang="en-GB"/>
              <a:t>www.pcguide.com/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 Components:</a:t>
            </a:r>
            <a:br>
              <a:rPr lang="en-US"/>
            </a:br>
            <a:r>
              <a:rPr lang="en-US"/>
              <a:t>Top Level View</a:t>
            </a:r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3"/>
          <a:srcRect l="5882" t="9091" r="6863" b="27272"/>
          <a:stretch>
            <a:fillRect/>
          </a:stretch>
        </p:blipFill>
        <p:spPr bwMode="auto">
          <a:xfrm>
            <a:off x="1295400" y="1031875"/>
            <a:ext cx="6172200" cy="582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Instruction Cycle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Two steps:</a:t>
            </a:r>
          </a:p>
          <a:p>
            <a:pPr lvl="1"/>
            <a:r>
              <a:rPr lang="en-GB"/>
              <a:t>Fetch</a:t>
            </a:r>
          </a:p>
          <a:p>
            <a:pPr lvl="1"/>
            <a:r>
              <a:rPr lang="en-GB"/>
              <a:t>Execute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/>
          <a:srcRect b="40727"/>
          <a:stretch>
            <a:fillRect/>
          </a:stretch>
        </p:blipFill>
        <p:spPr bwMode="auto">
          <a:xfrm>
            <a:off x="228600" y="3479800"/>
            <a:ext cx="87630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Cycle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Program Counter (PC) holds address of next instruction to fetch</a:t>
            </a:r>
          </a:p>
          <a:p>
            <a:r>
              <a:rPr lang="en-US"/>
              <a:t>Processor fetches instruction from memory location pointed to by PC</a:t>
            </a:r>
          </a:p>
          <a:p>
            <a:r>
              <a:rPr lang="en-US"/>
              <a:t>Increment PC</a:t>
            </a:r>
          </a:p>
          <a:p>
            <a:pPr lvl="1"/>
            <a:r>
              <a:rPr lang="en-US"/>
              <a:t>Unless told otherwise</a:t>
            </a:r>
          </a:p>
          <a:p>
            <a:r>
              <a:rPr lang="en-US"/>
              <a:t>Instruction loaded into Instruction Register (IR)</a:t>
            </a:r>
          </a:p>
          <a:p>
            <a:r>
              <a:rPr lang="en-US"/>
              <a:t>Processor interprets instruction and performs required actions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Execute Cycle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Processor-memory</a:t>
            </a:r>
          </a:p>
          <a:p>
            <a:pPr lvl="1"/>
            <a:r>
              <a:rPr lang="en-US"/>
              <a:t>data transfer between CPU and main memory</a:t>
            </a:r>
          </a:p>
          <a:p>
            <a:r>
              <a:rPr lang="en-US"/>
              <a:t>Processor I/O</a:t>
            </a:r>
          </a:p>
          <a:p>
            <a:pPr lvl="1"/>
            <a:r>
              <a:rPr lang="en-US"/>
              <a:t>Data transfer between CPU and I/O module</a:t>
            </a:r>
          </a:p>
          <a:p>
            <a:r>
              <a:rPr lang="en-US"/>
              <a:t>Data processing</a:t>
            </a:r>
          </a:p>
          <a:p>
            <a:pPr lvl="1"/>
            <a:r>
              <a:rPr lang="en-US"/>
              <a:t>Some arithmetic or logical operation on data</a:t>
            </a:r>
          </a:p>
          <a:p>
            <a:r>
              <a:rPr lang="en-US"/>
              <a:t>Control</a:t>
            </a:r>
          </a:p>
          <a:p>
            <a:pPr lvl="1"/>
            <a:r>
              <a:rPr lang="en-US"/>
              <a:t>Alteration of sequence of operations</a:t>
            </a:r>
          </a:p>
          <a:p>
            <a:pPr lvl="1"/>
            <a:r>
              <a:rPr lang="en-US"/>
              <a:t>e.g. jump</a:t>
            </a:r>
          </a:p>
          <a:p>
            <a:r>
              <a:rPr lang="en-US"/>
              <a:t>Combination of above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jp2">
  <a:themeElements>
    <a:clrScheme name="ajp2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jp2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jp2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Settings\adrian\Application Data\Microsoft\Templates\ajp2.pot</Template>
  <TotalTime>428</TotalTime>
  <Words>1152</Words>
  <Application>Microsoft PowerPoint</Application>
  <PresentationFormat>On-screen Show (4:3)</PresentationFormat>
  <Paragraphs>295</Paragraphs>
  <Slides>54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Times New Roman</vt:lpstr>
      <vt:lpstr>Arial Black</vt:lpstr>
      <vt:lpstr>Tahoma</vt:lpstr>
      <vt:lpstr>Monotype Sorts</vt:lpstr>
      <vt:lpstr>Arial</vt:lpstr>
      <vt:lpstr>ajp2</vt:lpstr>
      <vt:lpstr>William Stallings  Computer Organization  and Architecture 6th Edition</vt:lpstr>
      <vt:lpstr>Program Concept</vt:lpstr>
      <vt:lpstr>What is a program?</vt:lpstr>
      <vt:lpstr>Function of Control Unit</vt:lpstr>
      <vt:lpstr>Components</vt:lpstr>
      <vt:lpstr>Computer Components: Top Level View</vt:lpstr>
      <vt:lpstr>Instruction Cycle</vt:lpstr>
      <vt:lpstr>Fetch Cycle</vt:lpstr>
      <vt:lpstr>Execute Cycle</vt:lpstr>
      <vt:lpstr>Example of Program Execution</vt:lpstr>
      <vt:lpstr>Instruction Cycle -  State Diagram</vt:lpstr>
      <vt:lpstr>Interrupts</vt:lpstr>
      <vt:lpstr>Program Flow Control</vt:lpstr>
      <vt:lpstr>Interrupt Cycle</vt:lpstr>
      <vt:lpstr>Transfer of Control via Interrupts</vt:lpstr>
      <vt:lpstr>Instruction Cycle with Interrupts</vt:lpstr>
      <vt:lpstr>Program Timing Short I/O Wait</vt:lpstr>
      <vt:lpstr>Program Timing Long I/O Wait</vt:lpstr>
      <vt:lpstr>Instruction Cycle (with Interrupts) -  State Diagram</vt:lpstr>
      <vt:lpstr>Multiple Interrupts</vt:lpstr>
      <vt:lpstr>Multiple Interrupts - Sequential</vt:lpstr>
      <vt:lpstr>Multiple Interrupts – Nested</vt:lpstr>
      <vt:lpstr>Time Sequence of Multiple Interrupts</vt:lpstr>
      <vt:lpstr>Connecting</vt:lpstr>
      <vt:lpstr>Computer Modules</vt:lpstr>
      <vt:lpstr>Memory Connection</vt:lpstr>
      <vt:lpstr>Input/Output Connection(1)</vt:lpstr>
      <vt:lpstr>Input/Output Connection(2)</vt:lpstr>
      <vt:lpstr>CPU Connection</vt:lpstr>
      <vt:lpstr>Buses</vt:lpstr>
      <vt:lpstr>What is a Bus?</vt:lpstr>
      <vt:lpstr>Data Bus</vt:lpstr>
      <vt:lpstr>Address bus</vt:lpstr>
      <vt:lpstr>Control Bus</vt:lpstr>
      <vt:lpstr>Bus Interconnection Scheme</vt:lpstr>
      <vt:lpstr>Big and Yellow?</vt:lpstr>
      <vt:lpstr>Single Bus Problems</vt:lpstr>
      <vt:lpstr>Traditional (ISA) (with cache)</vt:lpstr>
      <vt:lpstr>High Performance Bus</vt:lpstr>
      <vt:lpstr>Bus Types</vt:lpstr>
      <vt:lpstr>Bus Arbitration</vt:lpstr>
      <vt:lpstr>Centralised Arbitration</vt:lpstr>
      <vt:lpstr>Distributed Arbitration</vt:lpstr>
      <vt:lpstr>Timing</vt:lpstr>
      <vt:lpstr>Synchronous Timing Diagram</vt:lpstr>
      <vt:lpstr>Asynchronous Timing – Read Diagram</vt:lpstr>
      <vt:lpstr>Asynchronous Timing – Write Diagram</vt:lpstr>
      <vt:lpstr>PCI Bus</vt:lpstr>
      <vt:lpstr>PCI Bus Lines (required)</vt:lpstr>
      <vt:lpstr>PCI Bus Lines (Optional)</vt:lpstr>
      <vt:lpstr>PCI Commands</vt:lpstr>
      <vt:lpstr>PCI Read Timing Diagram</vt:lpstr>
      <vt:lpstr>PCI Bus Arbitration</vt:lpstr>
      <vt:lpstr>Foreground Reading</vt:lpstr>
    </vt:vector>
  </TitlesOfParts>
  <Company>NEWI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Buses</dc:title>
  <dc:creator>Adrian J Pullin</dc:creator>
  <cp:lastModifiedBy>Bambang</cp:lastModifiedBy>
  <cp:revision>62</cp:revision>
  <cp:lastPrinted>1999-09-24T09:11:31Z</cp:lastPrinted>
  <dcterms:created xsi:type="dcterms:W3CDTF">1998-09-07T09:53:52Z</dcterms:created>
  <dcterms:modified xsi:type="dcterms:W3CDTF">2012-10-04T15:33:21Z</dcterms:modified>
</cp:coreProperties>
</file>