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6" r:id="rId2"/>
    <p:sldId id="335" r:id="rId3"/>
    <p:sldId id="257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8" r:id="rId18"/>
    <p:sldId id="37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190" autoAdjust="0"/>
  </p:normalViewPr>
  <p:slideViewPr>
    <p:cSldViewPr>
      <p:cViewPr>
        <p:scale>
          <a:sx n="87" d="100"/>
          <a:sy n="87" d="100"/>
        </p:scale>
        <p:origin x="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850627-1B4D-4740-A82E-16A54CFF1CB3}" type="datetimeFigureOut">
              <a:rPr lang="id-ID"/>
              <a:pPr>
                <a:defRPr/>
              </a:pPr>
              <a:t>15/09/2017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4ABE13-03E9-47D3-B3EC-33F5C4968A4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BB21AF-0F0D-4ADD-A86C-A20AF3C18EAC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FBBA16-3ECA-471C-9B86-0B9746CCE514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F362FA-F1BD-4C04-9FFE-2384EA220354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E54E40-5D9A-4F49-9CFE-A667E6337DF4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5DA4A2-4E74-4971-B0D2-8B2AFBAF9B89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9A111-0405-4D52-8BA1-14CC83D09BC0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78661-D33E-4C36-9537-CD21A22968ED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78661-D33E-4C36-9537-CD21A22968ED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9A111-0405-4D52-8BA1-14CC83D09BC0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3B790-CC08-41DC-AA6C-833A7A4CBC7A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45F90D-8E12-4226-A46B-C3D6286AB757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94DB87-0884-4BC7-BDBF-8B7B68001B5F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631BA-6FA2-43F9-8886-55126EE45708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1F7A7B-F760-44AC-B301-D8470E5CADAC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58E7F1-10CC-480C-A5EB-7D27A4022388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0CE187-EACA-4C60-980A-698F285499AA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DBA488-B870-4205-801F-3E04C9A1CF75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D48C-4322-45D1-90E3-AFD793317850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65416-BEB3-4E4B-AE39-DC4BF7A5E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3C8AA-ED78-4A96-95EB-73B7C0B01895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331-EE1E-42D0-8ABF-96E706AC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307EB-B209-4C60-ACF2-3E2A1272DC09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B3E95-BB00-45BA-8F1D-128D27F1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82D3E-DF19-4AA7-BB6A-1F63E7DCD672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4C9F9-E3CA-43B7-A0D9-4E1ABA6B9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1ADCE-5FF2-4125-89D3-8A17BD2ED262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EE447-3798-480B-913B-3F1A92FEB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D229-D334-45ED-B75C-40FFB5F91249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0E96F-D5DB-4AD9-A8DE-8AFA37AE2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3349F-F3D8-4536-A903-A32A234AF58D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E187-2479-484E-8D53-BF287D3D0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B1E2-D095-4AE9-A1C8-7D3511D8667D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912B8-ADE1-46D8-AC0C-01E23549B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EC2EE-AB67-4488-8F4D-5F5A876228E0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EDB94-14A4-400B-89B7-E72C35052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3F221-4060-4C46-8E03-D2AF7EC3DD77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0B08-7E14-470F-AFA5-0703DA79E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9273-2879-4058-A489-DCB5F62C16C5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8951F-2D52-45E3-B519-E39229F98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59B1EE-373E-48EC-ABDB-9E5C501B4B9E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C1A499F-A224-4CA0-9423-AC3660BD2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ORGANISASI &amp; ARSITEKTUR KOMPUTER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id-ID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id-ID" b="1" dirty="0" smtClean="0">
                <a:solidFill>
                  <a:schemeClr val="bg1"/>
                </a:solidFill>
              </a:rPr>
              <a:t>BUDI TJAHJONO, S.Kom, M.Kom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id-ID" b="1" dirty="0" smtClean="0">
                <a:solidFill>
                  <a:schemeClr val="bg1"/>
                </a:solidFill>
              </a:rPr>
              <a:t>Teknik Informatika, Fakultas Ilmu Komputer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noFill/>
        </p:spPr>
        <p:txBody>
          <a:bodyPr/>
          <a:lstStyle/>
          <a:p>
            <a:r>
              <a:rPr lang="en-GB" dirty="0" smtClean="0"/>
              <a:t>Operations (1)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02163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Data movement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e.g. keyboard to screen</a:t>
            </a:r>
          </a:p>
        </p:txBody>
      </p: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685800" y="2514600"/>
            <a:ext cx="7664450" cy="3581400"/>
            <a:chOff x="432" y="1584"/>
            <a:chExt cx="4828" cy="2256"/>
          </a:xfrm>
        </p:grpSpPr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1152" y="2256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>
              <a:off x="432" y="244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432" y="283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872" y="283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1872" y="244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3696" y="1872"/>
              <a:ext cx="76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3840" y="2160"/>
              <a:ext cx="6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3792" y="2784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H="1" flipV="1">
              <a:off x="3600" y="2976"/>
              <a:ext cx="86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1206" y="2352"/>
              <a:ext cx="714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>
                  <a:latin typeface="Arial" charset="0"/>
                </a:rPr>
                <a:t>Data</a:t>
              </a:r>
            </a:p>
            <a:p>
              <a:r>
                <a:rPr lang="en-GB" sz="1600">
                  <a:latin typeface="Arial" charset="0"/>
                </a:rPr>
                <a:t>Movement</a:t>
              </a:r>
            </a:p>
            <a:p>
              <a:r>
                <a:rPr lang="en-GB" sz="1600">
                  <a:latin typeface="Arial" charset="0"/>
                </a:rPr>
                <a:t>Apparatus</a:t>
              </a:r>
              <a:endParaRPr lang="en-GB"/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3072" y="2418"/>
              <a:ext cx="77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charset="0"/>
                </a:rPr>
                <a:t>Control</a:t>
              </a:r>
            </a:p>
            <a:p>
              <a:r>
                <a:rPr lang="en-GB" sz="1600">
                  <a:latin typeface="Arial" charset="0"/>
                </a:rPr>
                <a:t>Mechanism</a:t>
              </a:r>
              <a:endParaRPr lang="en-GB"/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4572" y="1688"/>
              <a:ext cx="564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charset="0"/>
                </a:rPr>
                <a:t>Data</a:t>
              </a:r>
            </a:p>
            <a:p>
              <a:r>
                <a:rPr lang="en-GB" sz="1600">
                  <a:latin typeface="Arial" charset="0"/>
                </a:rPr>
                <a:t>Storage</a:t>
              </a:r>
            </a:p>
            <a:p>
              <a:r>
                <a:rPr lang="en-GB" sz="1600">
                  <a:latin typeface="Arial" charset="0"/>
                </a:rPr>
                <a:t>Facility</a:t>
              </a:r>
              <a:endParaRPr lang="en-GB"/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4512" y="3168"/>
              <a:ext cx="74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charset="0"/>
                </a:rPr>
                <a:t>Data</a:t>
              </a:r>
            </a:p>
            <a:p>
              <a:r>
                <a:rPr lang="en-GB" sz="1600">
                  <a:latin typeface="Arial" charset="0"/>
                </a:rPr>
                <a:t>Processing</a:t>
              </a:r>
            </a:p>
            <a:p>
              <a:r>
                <a:rPr lang="en-GB" sz="1600">
                  <a:latin typeface="Arial" charset="0"/>
                </a:rPr>
                <a:t>Facility</a:t>
              </a:r>
              <a:endParaRPr lang="en-GB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3072" y="2256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4464" y="1584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4464" y="3072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41" name="Line 42"/>
          <p:cNvSpPr>
            <a:spLocks noChangeShapeType="1"/>
          </p:cNvSpPr>
          <p:nvPr/>
        </p:nvSpPr>
        <p:spPr bwMode="auto">
          <a:xfrm flipH="1">
            <a:off x="685800" y="32766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685800" y="51054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43" name="Arc 44"/>
          <p:cNvSpPr>
            <a:spLocks/>
          </p:cNvSpPr>
          <p:nvPr/>
        </p:nvSpPr>
        <p:spPr bwMode="auto">
          <a:xfrm flipV="1">
            <a:off x="5486400" y="4191000"/>
            <a:ext cx="914400" cy="914400"/>
          </a:xfrm>
          <a:custGeom>
            <a:avLst/>
            <a:gdLst>
              <a:gd name="T0" fmla="*/ 0 w 21600"/>
              <a:gd name="T1" fmla="*/ 0 h 21600"/>
              <a:gd name="T2" fmla="*/ 914400 w 21600"/>
              <a:gd name="T3" fmla="*/ 914400 h 21600"/>
              <a:gd name="T4" fmla="*/ 0 w 21600"/>
              <a:gd name="T5" fmla="*/ 914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44" name="Arc 46"/>
          <p:cNvSpPr>
            <a:spLocks/>
          </p:cNvSpPr>
          <p:nvPr/>
        </p:nvSpPr>
        <p:spPr bwMode="auto">
          <a:xfrm>
            <a:off x="5486400" y="3276600"/>
            <a:ext cx="914400" cy="914400"/>
          </a:xfrm>
          <a:custGeom>
            <a:avLst/>
            <a:gdLst>
              <a:gd name="T0" fmla="*/ 0 w 21600"/>
              <a:gd name="T1" fmla="*/ 0 h 21600"/>
              <a:gd name="T2" fmla="*/ 914400 w 21600"/>
              <a:gd name="T3" fmla="*/ 914400 h 21600"/>
              <a:gd name="T4" fmla="*/ 0 w 21600"/>
              <a:gd name="T5" fmla="*/ 914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noFill/>
        </p:spPr>
        <p:txBody>
          <a:bodyPr/>
          <a:lstStyle/>
          <a:p>
            <a:r>
              <a:rPr lang="en-GB" dirty="0" smtClean="0"/>
              <a:t>Operations (2)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02163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Storage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e.g. Internet download to disk</a:t>
            </a:r>
          </a:p>
        </p:txBody>
      </p: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685800" y="2514600"/>
            <a:ext cx="7664450" cy="3581400"/>
            <a:chOff x="432" y="1584"/>
            <a:chExt cx="4828" cy="2256"/>
          </a:xfrm>
        </p:grpSpPr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1152" y="2256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>
              <a:off x="432" y="244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432" y="283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1872" y="283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H="1">
              <a:off x="1872" y="244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V="1">
              <a:off x="3696" y="1872"/>
              <a:ext cx="76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H="1">
              <a:off x="3840" y="2160"/>
              <a:ext cx="6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3792" y="2784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H="1" flipV="1">
              <a:off x="3600" y="2976"/>
              <a:ext cx="86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1206" y="2352"/>
              <a:ext cx="714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>
                  <a:latin typeface="Arial" charset="0"/>
                </a:rPr>
                <a:t>Data</a:t>
              </a:r>
            </a:p>
            <a:p>
              <a:r>
                <a:rPr lang="en-GB" sz="1600">
                  <a:latin typeface="Arial" charset="0"/>
                </a:rPr>
                <a:t>Movement</a:t>
              </a:r>
            </a:p>
            <a:p>
              <a:r>
                <a:rPr lang="en-GB" sz="1600">
                  <a:latin typeface="Arial" charset="0"/>
                </a:rPr>
                <a:t>Apparatus</a:t>
              </a:r>
              <a:endParaRPr lang="en-GB"/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3072" y="2418"/>
              <a:ext cx="77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charset="0"/>
                </a:rPr>
                <a:t>Control</a:t>
              </a:r>
            </a:p>
            <a:p>
              <a:r>
                <a:rPr lang="en-GB" sz="1600">
                  <a:latin typeface="Arial" charset="0"/>
                </a:rPr>
                <a:t>Mechanism</a:t>
              </a:r>
              <a:endParaRPr lang="en-GB"/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4572" y="1688"/>
              <a:ext cx="564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charset="0"/>
                </a:rPr>
                <a:t>Data</a:t>
              </a:r>
            </a:p>
            <a:p>
              <a:r>
                <a:rPr lang="en-GB" sz="1600">
                  <a:latin typeface="Arial" charset="0"/>
                </a:rPr>
                <a:t>Storage</a:t>
              </a:r>
            </a:p>
            <a:p>
              <a:r>
                <a:rPr lang="en-GB" sz="1600">
                  <a:latin typeface="Arial" charset="0"/>
                </a:rPr>
                <a:t>Facility</a:t>
              </a:r>
              <a:endParaRPr lang="en-GB"/>
            </a:p>
          </p:txBody>
        </p: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4512" y="3168"/>
              <a:ext cx="74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charset="0"/>
                </a:rPr>
                <a:t>Data</a:t>
              </a:r>
            </a:p>
            <a:p>
              <a:r>
                <a:rPr lang="en-GB" sz="1600">
                  <a:latin typeface="Arial" charset="0"/>
                </a:rPr>
                <a:t>Processing</a:t>
              </a:r>
            </a:p>
            <a:p>
              <a:r>
                <a:rPr lang="en-GB" sz="1600">
                  <a:latin typeface="Arial" charset="0"/>
                </a:rPr>
                <a:t>Facility</a:t>
              </a:r>
              <a:endParaRPr lang="en-GB"/>
            </a:p>
          </p:txBody>
        </p:sp>
        <p:sp>
          <p:nvSpPr>
            <p:cNvPr id="38" name="Oval 39"/>
            <p:cNvSpPr>
              <a:spLocks noChangeArrowheads="1"/>
            </p:cNvSpPr>
            <p:nvPr/>
          </p:nvSpPr>
          <p:spPr bwMode="auto">
            <a:xfrm>
              <a:off x="3072" y="2256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" name="Oval 40"/>
            <p:cNvSpPr>
              <a:spLocks noChangeArrowheads="1"/>
            </p:cNvSpPr>
            <p:nvPr/>
          </p:nvSpPr>
          <p:spPr bwMode="auto">
            <a:xfrm>
              <a:off x="4464" y="1584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" name="Oval 41"/>
            <p:cNvSpPr>
              <a:spLocks noChangeArrowheads="1"/>
            </p:cNvSpPr>
            <p:nvPr/>
          </p:nvSpPr>
          <p:spPr bwMode="auto">
            <a:xfrm>
              <a:off x="4464" y="3072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41" name="Line 42"/>
          <p:cNvSpPr>
            <a:spLocks noChangeShapeType="1"/>
          </p:cNvSpPr>
          <p:nvPr/>
        </p:nvSpPr>
        <p:spPr bwMode="auto">
          <a:xfrm flipH="1">
            <a:off x="685800" y="32766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 flipV="1">
            <a:off x="5638800" y="2514600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noFill/>
        </p:spPr>
        <p:txBody>
          <a:bodyPr/>
          <a:lstStyle/>
          <a:p>
            <a:r>
              <a:rPr lang="en-GB" dirty="0" smtClean="0"/>
              <a:t>Operation (3)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02163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Processing from/to storage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e.g. updating bank statement</a:t>
            </a:r>
          </a:p>
        </p:txBody>
      </p: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685800" y="2514600"/>
            <a:ext cx="7664450" cy="3581400"/>
            <a:chOff x="432" y="1584"/>
            <a:chExt cx="4828" cy="2256"/>
          </a:xfrm>
        </p:grpSpPr>
        <p:sp>
          <p:nvSpPr>
            <p:cNvPr id="9" name="Oval 32"/>
            <p:cNvSpPr>
              <a:spLocks noChangeArrowheads="1"/>
            </p:cNvSpPr>
            <p:nvPr/>
          </p:nvSpPr>
          <p:spPr bwMode="auto">
            <a:xfrm>
              <a:off x="1152" y="2256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" name="Line 33"/>
            <p:cNvSpPr>
              <a:spLocks noChangeShapeType="1"/>
            </p:cNvSpPr>
            <p:nvPr/>
          </p:nvSpPr>
          <p:spPr bwMode="auto">
            <a:xfrm flipH="1">
              <a:off x="432" y="244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auto">
            <a:xfrm>
              <a:off x="432" y="283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auto">
            <a:xfrm>
              <a:off x="1872" y="283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auto">
            <a:xfrm flipH="1">
              <a:off x="1872" y="244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auto">
            <a:xfrm flipV="1">
              <a:off x="3696" y="1872"/>
              <a:ext cx="76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auto">
            <a:xfrm flipH="1">
              <a:off x="3840" y="2160"/>
              <a:ext cx="6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auto">
            <a:xfrm>
              <a:off x="3792" y="2784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" name="Line 40"/>
            <p:cNvSpPr>
              <a:spLocks noChangeShapeType="1"/>
            </p:cNvSpPr>
            <p:nvPr/>
          </p:nvSpPr>
          <p:spPr bwMode="auto">
            <a:xfrm flipH="1" flipV="1">
              <a:off x="3600" y="2976"/>
              <a:ext cx="86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8" name="Text Box 41"/>
            <p:cNvSpPr txBox="1">
              <a:spLocks noChangeArrowheads="1"/>
            </p:cNvSpPr>
            <p:nvPr/>
          </p:nvSpPr>
          <p:spPr bwMode="auto">
            <a:xfrm>
              <a:off x="1206" y="2352"/>
              <a:ext cx="714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>
                  <a:latin typeface="Arial" charset="0"/>
                </a:rPr>
                <a:t>Data</a:t>
              </a:r>
            </a:p>
            <a:p>
              <a:r>
                <a:rPr lang="en-GB" sz="1600">
                  <a:latin typeface="Arial" charset="0"/>
                </a:rPr>
                <a:t>Movement</a:t>
              </a:r>
            </a:p>
            <a:p>
              <a:r>
                <a:rPr lang="en-GB" sz="1600">
                  <a:latin typeface="Arial" charset="0"/>
                </a:rPr>
                <a:t>Apparatus</a:t>
              </a:r>
              <a:endParaRPr lang="en-GB"/>
            </a:p>
          </p:txBody>
        </p:sp>
        <p:sp>
          <p:nvSpPr>
            <p:cNvPr id="19" name="Text Box 42"/>
            <p:cNvSpPr txBox="1">
              <a:spLocks noChangeArrowheads="1"/>
            </p:cNvSpPr>
            <p:nvPr/>
          </p:nvSpPr>
          <p:spPr bwMode="auto">
            <a:xfrm>
              <a:off x="3072" y="2418"/>
              <a:ext cx="77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charset="0"/>
                </a:rPr>
                <a:t>Control</a:t>
              </a:r>
            </a:p>
            <a:p>
              <a:r>
                <a:rPr lang="en-GB" sz="1600">
                  <a:latin typeface="Arial" charset="0"/>
                </a:rPr>
                <a:t>Mechanism</a:t>
              </a:r>
              <a:endParaRPr lang="en-GB"/>
            </a:p>
          </p:txBody>
        </p:sp>
        <p:sp>
          <p:nvSpPr>
            <p:cNvPr id="20" name="Text Box 43"/>
            <p:cNvSpPr txBox="1">
              <a:spLocks noChangeArrowheads="1"/>
            </p:cNvSpPr>
            <p:nvPr/>
          </p:nvSpPr>
          <p:spPr bwMode="auto">
            <a:xfrm>
              <a:off x="4572" y="1688"/>
              <a:ext cx="564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charset="0"/>
                </a:rPr>
                <a:t>Data</a:t>
              </a:r>
            </a:p>
            <a:p>
              <a:r>
                <a:rPr lang="en-GB" sz="1600">
                  <a:latin typeface="Arial" charset="0"/>
                </a:rPr>
                <a:t>Storage</a:t>
              </a:r>
            </a:p>
            <a:p>
              <a:r>
                <a:rPr lang="en-GB" sz="1600">
                  <a:latin typeface="Arial" charset="0"/>
                </a:rPr>
                <a:t>Facility</a:t>
              </a:r>
              <a:endParaRPr lang="en-GB"/>
            </a:p>
          </p:txBody>
        </p:sp>
        <p:sp>
          <p:nvSpPr>
            <p:cNvPr id="21" name="Text Box 44"/>
            <p:cNvSpPr txBox="1">
              <a:spLocks noChangeArrowheads="1"/>
            </p:cNvSpPr>
            <p:nvPr/>
          </p:nvSpPr>
          <p:spPr bwMode="auto">
            <a:xfrm>
              <a:off x="4512" y="3168"/>
              <a:ext cx="74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charset="0"/>
                </a:rPr>
                <a:t>Data</a:t>
              </a:r>
            </a:p>
            <a:p>
              <a:r>
                <a:rPr lang="en-GB" sz="1600">
                  <a:latin typeface="Arial" charset="0"/>
                </a:rPr>
                <a:t>Processing</a:t>
              </a:r>
            </a:p>
            <a:p>
              <a:r>
                <a:rPr lang="en-GB" sz="1600">
                  <a:latin typeface="Arial" charset="0"/>
                </a:rPr>
                <a:t>Facility</a:t>
              </a:r>
              <a:endParaRPr lang="en-GB"/>
            </a:p>
          </p:txBody>
        </p:sp>
        <p:sp>
          <p:nvSpPr>
            <p:cNvPr id="22" name="Oval 45"/>
            <p:cNvSpPr>
              <a:spLocks noChangeArrowheads="1"/>
            </p:cNvSpPr>
            <p:nvPr/>
          </p:nvSpPr>
          <p:spPr bwMode="auto">
            <a:xfrm>
              <a:off x="3072" y="2256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3" name="Oval 46"/>
            <p:cNvSpPr>
              <a:spLocks noChangeArrowheads="1"/>
            </p:cNvSpPr>
            <p:nvPr/>
          </p:nvSpPr>
          <p:spPr bwMode="auto">
            <a:xfrm>
              <a:off x="4464" y="1584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4" name="Oval 47"/>
            <p:cNvSpPr>
              <a:spLocks noChangeArrowheads="1"/>
            </p:cNvSpPr>
            <p:nvPr/>
          </p:nvSpPr>
          <p:spPr bwMode="auto">
            <a:xfrm>
              <a:off x="4464" y="3072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25" name="Arc 55"/>
          <p:cNvSpPr>
            <a:spLocks/>
          </p:cNvSpPr>
          <p:nvPr/>
        </p:nvSpPr>
        <p:spPr bwMode="auto">
          <a:xfrm flipH="1">
            <a:off x="4191000" y="3429000"/>
            <a:ext cx="838200" cy="685800"/>
          </a:xfrm>
          <a:custGeom>
            <a:avLst/>
            <a:gdLst>
              <a:gd name="T0" fmla="*/ 373154 w 21600"/>
              <a:gd name="T1" fmla="*/ 0 h 19342"/>
              <a:gd name="T2" fmla="*/ 838200 w 21600"/>
              <a:gd name="T3" fmla="*/ 685800 h 19342"/>
              <a:gd name="T4" fmla="*/ 0 w 21600"/>
              <a:gd name="T5" fmla="*/ 685800 h 19342"/>
              <a:gd name="T6" fmla="*/ 0 60000 65536"/>
              <a:gd name="T7" fmla="*/ 0 60000 65536"/>
              <a:gd name="T8" fmla="*/ 0 60000 65536"/>
              <a:gd name="T9" fmla="*/ 0 w 21600"/>
              <a:gd name="T10" fmla="*/ 0 h 19342"/>
              <a:gd name="T11" fmla="*/ 21600 w 21600"/>
              <a:gd name="T12" fmla="*/ 19342 h 19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342" fill="none" extrusionOk="0">
                <a:moveTo>
                  <a:pt x="9615" y="0"/>
                </a:moveTo>
                <a:cubicBezTo>
                  <a:pt x="16957" y="3650"/>
                  <a:pt x="21600" y="11142"/>
                  <a:pt x="21600" y="19342"/>
                </a:cubicBezTo>
              </a:path>
              <a:path w="21600" h="19342" stroke="0" extrusionOk="0">
                <a:moveTo>
                  <a:pt x="9615" y="0"/>
                </a:moveTo>
                <a:cubicBezTo>
                  <a:pt x="16957" y="3650"/>
                  <a:pt x="21600" y="11142"/>
                  <a:pt x="21600" y="19342"/>
                </a:cubicBezTo>
                <a:lnTo>
                  <a:pt x="0" y="1934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26" name="Line 48"/>
          <p:cNvSpPr>
            <a:spLocks noChangeShapeType="1"/>
          </p:cNvSpPr>
          <p:nvPr/>
        </p:nvSpPr>
        <p:spPr bwMode="auto">
          <a:xfrm flipH="1">
            <a:off x="4648200" y="2133600"/>
            <a:ext cx="2362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27" name="Arc 57"/>
          <p:cNvSpPr>
            <a:spLocks/>
          </p:cNvSpPr>
          <p:nvPr/>
        </p:nvSpPr>
        <p:spPr bwMode="auto">
          <a:xfrm flipH="1" flipV="1">
            <a:off x="4191000" y="4114800"/>
            <a:ext cx="533400" cy="533400"/>
          </a:xfrm>
          <a:custGeom>
            <a:avLst/>
            <a:gdLst>
              <a:gd name="T0" fmla="*/ 158143 w 21600"/>
              <a:gd name="T1" fmla="*/ 0 h 20629"/>
              <a:gd name="T2" fmla="*/ 533400 w 21600"/>
              <a:gd name="T3" fmla="*/ 533400 h 20629"/>
              <a:gd name="T4" fmla="*/ 0 w 21600"/>
              <a:gd name="T5" fmla="*/ 533400 h 20629"/>
              <a:gd name="T6" fmla="*/ 0 60000 65536"/>
              <a:gd name="T7" fmla="*/ 0 60000 65536"/>
              <a:gd name="T8" fmla="*/ 0 60000 65536"/>
              <a:gd name="T9" fmla="*/ 0 w 21600"/>
              <a:gd name="T10" fmla="*/ 0 h 20629"/>
              <a:gd name="T11" fmla="*/ 21600 w 21600"/>
              <a:gd name="T12" fmla="*/ 20629 h 206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629" fill="none" extrusionOk="0">
                <a:moveTo>
                  <a:pt x="6403" y="0"/>
                </a:moveTo>
                <a:cubicBezTo>
                  <a:pt x="15441" y="2805"/>
                  <a:pt x="21600" y="11166"/>
                  <a:pt x="21600" y="20629"/>
                </a:cubicBezTo>
              </a:path>
              <a:path w="21600" h="20629" stroke="0" extrusionOk="0">
                <a:moveTo>
                  <a:pt x="6403" y="0"/>
                </a:moveTo>
                <a:cubicBezTo>
                  <a:pt x="15441" y="2805"/>
                  <a:pt x="21600" y="11166"/>
                  <a:pt x="21600" y="20629"/>
                </a:cubicBezTo>
                <a:lnTo>
                  <a:pt x="0" y="2062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28" name="Line 51"/>
          <p:cNvSpPr>
            <a:spLocks noChangeShapeType="1"/>
          </p:cNvSpPr>
          <p:nvPr/>
        </p:nvSpPr>
        <p:spPr bwMode="auto">
          <a:xfrm>
            <a:off x="4419600" y="4572000"/>
            <a:ext cx="3048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29" name="Line 52"/>
          <p:cNvSpPr>
            <a:spLocks noChangeShapeType="1"/>
          </p:cNvSpPr>
          <p:nvPr/>
        </p:nvSpPr>
        <p:spPr bwMode="auto">
          <a:xfrm>
            <a:off x="7239000" y="43434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30" name="Arc 59"/>
          <p:cNvSpPr>
            <a:spLocks/>
          </p:cNvSpPr>
          <p:nvPr/>
        </p:nvSpPr>
        <p:spPr bwMode="auto">
          <a:xfrm flipV="1">
            <a:off x="7467600" y="4870450"/>
            <a:ext cx="1295400" cy="1606550"/>
          </a:xfrm>
          <a:custGeom>
            <a:avLst/>
            <a:gdLst>
              <a:gd name="T0" fmla="*/ 0 w 33355"/>
              <a:gd name="T1" fmla="*/ 135726 h 41180"/>
              <a:gd name="T2" fmla="*/ 810717 w 33355"/>
              <a:gd name="T3" fmla="*/ 1606550 h 41180"/>
              <a:gd name="T4" fmla="*/ 456526 w 33355"/>
              <a:gd name="T5" fmla="*/ 842678 h 41180"/>
              <a:gd name="T6" fmla="*/ 0 60000 65536"/>
              <a:gd name="T7" fmla="*/ 0 60000 65536"/>
              <a:gd name="T8" fmla="*/ 0 60000 65536"/>
              <a:gd name="T9" fmla="*/ 0 w 33355"/>
              <a:gd name="T10" fmla="*/ 0 h 41180"/>
              <a:gd name="T11" fmla="*/ 33355 w 33355"/>
              <a:gd name="T12" fmla="*/ 41180 h 41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355" h="41180" fill="none" extrusionOk="0">
                <a:moveTo>
                  <a:pt x="-1" y="3478"/>
                </a:moveTo>
                <a:cubicBezTo>
                  <a:pt x="3500" y="1208"/>
                  <a:pt x="7582" y="-1"/>
                  <a:pt x="11755" y="0"/>
                </a:cubicBezTo>
                <a:cubicBezTo>
                  <a:pt x="23684" y="0"/>
                  <a:pt x="33355" y="9670"/>
                  <a:pt x="33355" y="21600"/>
                </a:cubicBezTo>
                <a:cubicBezTo>
                  <a:pt x="33355" y="29997"/>
                  <a:pt x="28487" y="37634"/>
                  <a:pt x="20875" y="41180"/>
                </a:cubicBezTo>
              </a:path>
              <a:path w="33355" h="41180" stroke="0" extrusionOk="0">
                <a:moveTo>
                  <a:pt x="-1" y="3478"/>
                </a:moveTo>
                <a:cubicBezTo>
                  <a:pt x="3500" y="1208"/>
                  <a:pt x="7582" y="-1"/>
                  <a:pt x="11755" y="0"/>
                </a:cubicBezTo>
                <a:cubicBezTo>
                  <a:pt x="23684" y="0"/>
                  <a:pt x="33355" y="9670"/>
                  <a:pt x="33355" y="21600"/>
                </a:cubicBezTo>
                <a:cubicBezTo>
                  <a:pt x="33355" y="29997"/>
                  <a:pt x="28487" y="37634"/>
                  <a:pt x="20875" y="41180"/>
                </a:cubicBezTo>
                <a:lnTo>
                  <a:pt x="1175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31" name="Line 54"/>
          <p:cNvSpPr>
            <a:spLocks noChangeShapeType="1"/>
          </p:cNvSpPr>
          <p:nvPr/>
        </p:nvSpPr>
        <p:spPr bwMode="auto">
          <a:xfrm flipV="1">
            <a:off x="7239000" y="37338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noFill/>
          <a:ln cap="flat">
            <a:solidFill>
              <a:schemeClr val="tx1"/>
            </a:solidFill>
          </a:ln>
        </p:spPr>
        <p:txBody>
          <a:bodyPr lIns="90000" tIns="46800" rIns="90000" bIns="46800"/>
          <a:lstStyle/>
          <a:p>
            <a:r>
              <a:rPr lang="en-GB" smtClean="0"/>
              <a:t>Structure - Top Level</a:t>
            </a:r>
          </a:p>
        </p:txBody>
      </p:sp>
      <p:sp>
        <p:nvSpPr>
          <p:cNvPr id="8" name="Oval 5" descr="50%"/>
          <p:cNvSpPr>
            <a:spLocks noChangeArrowheads="1"/>
          </p:cNvSpPr>
          <p:nvPr/>
        </p:nvSpPr>
        <p:spPr bwMode="auto">
          <a:xfrm>
            <a:off x="3886200" y="2057400"/>
            <a:ext cx="4724400" cy="4648200"/>
          </a:xfrm>
          <a:prstGeom prst="ellipse">
            <a:avLst/>
          </a:prstGeom>
          <a:pattFill prst="pct5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id-ID" sz="1600">
              <a:latin typeface="Arial" charset="0"/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410200" y="3581400"/>
            <a:ext cx="1524000" cy="1524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648200" y="2743200"/>
            <a:ext cx="13716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533400" y="3657600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6400800" y="2743200"/>
            <a:ext cx="13716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486400" y="4800600"/>
            <a:ext cx="13716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19113" y="3946525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600">
                <a:latin typeface="Arial" charset="0"/>
              </a:rPr>
              <a:t>Computer</a:t>
            </a:r>
            <a:endParaRPr lang="en-GB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629400" y="3048000"/>
            <a:ext cx="9159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600">
                <a:latin typeface="Arial" charset="0"/>
              </a:rPr>
              <a:t>Main </a:t>
            </a:r>
          </a:p>
          <a:p>
            <a:r>
              <a:rPr lang="en-GB" sz="1600">
                <a:latin typeface="Arial" charset="0"/>
              </a:rPr>
              <a:t>Memory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791200" y="5133975"/>
            <a:ext cx="792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600">
                <a:latin typeface="Arial" charset="0"/>
              </a:rPr>
              <a:t>Input</a:t>
            </a:r>
          </a:p>
          <a:p>
            <a:r>
              <a:rPr lang="en-GB" sz="1600">
                <a:latin typeface="Arial" charset="0"/>
              </a:rPr>
              <a:t>Output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410200" y="4067175"/>
            <a:ext cx="1570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600">
                <a:latin typeface="Arial" charset="0"/>
              </a:rPr>
              <a:t>Systems</a:t>
            </a:r>
          </a:p>
          <a:p>
            <a:r>
              <a:rPr lang="en-GB" sz="1600">
                <a:latin typeface="Arial" charset="0"/>
              </a:rPr>
              <a:t>Interconnection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1066800" y="2209800"/>
            <a:ext cx="4343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1066800" y="4724400"/>
            <a:ext cx="4191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90513" y="2346325"/>
            <a:ext cx="120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600">
                <a:latin typeface="Arial" charset="0"/>
              </a:rPr>
              <a:t>Peripherals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38113" y="5622925"/>
            <a:ext cx="1590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600">
                <a:latin typeface="Arial" charset="0"/>
              </a:rPr>
              <a:t>Communication</a:t>
            </a:r>
          </a:p>
          <a:p>
            <a:r>
              <a:rPr lang="en-GB" sz="1600">
                <a:latin typeface="Arial" charset="0"/>
              </a:rPr>
              <a:t>lines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800600" y="2971800"/>
            <a:ext cx="1241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600">
                <a:latin typeface="Arial" charset="0"/>
              </a:rPr>
              <a:t>Central</a:t>
            </a:r>
          </a:p>
          <a:p>
            <a:r>
              <a:rPr lang="en-GB" sz="1600">
                <a:latin typeface="Arial" charset="0"/>
              </a:rPr>
              <a:t>Processing </a:t>
            </a:r>
          </a:p>
          <a:p>
            <a:r>
              <a:rPr lang="en-GB" sz="1600">
                <a:latin typeface="Arial" charset="0"/>
              </a:rPr>
              <a:t>Unit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914400" y="2743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914400" y="4724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603875" y="2257425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Computer</a:t>
            </a:r>
            <a:endParaRPr lang="en-US" sz="1600"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noFill/>
          <a:ln cap="flat">
            <a:solidFill>
              <a:schemeClr val="tx1"/>
            </a:solidFill>
          </a:ln>
        </p:spPr>
        <p:txBody>
          <a:bodyPr lIns="90000" tIns="46800" rIns="90000" bIns="46800"/>
          <a:lstStyle/>
          <a:p>
            <a:r>
              <a:rPr lang="en-GB" dirty="0" smtClean="0"/>
              <a:t>Structure - The CPU</a:t>
            </a:r>
          </a:p>
        </p:txBody>
      </p:sp>
      <p:sp>
        <p:nvSpPr>
          <p:cNvPr id="6" name="Oval 20" descr="50%"/>
          <p:cNvSpPr>
            <a:spLocks noChangeArrowheads="1"/>
          </p:cNvSpPr>
          <p:nvPr/>
        </p:nvSpPr>
        <p:spPr bwMode="auto">
          <a:xfrm>
            <a:off x="4038600" y="1600200"/>
            <a:ext cx="4724400" cy="4648200"/>
          </a:xfrm>
          <a:prstGeom prst="ellipse">
            <a:avLst/>
          </a:prstGeom>
          <a:pattFill prst="pct5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id-ID" sz="1600">
              <a:latin typeface="Arial" charset="0"/>
            </a:endParaRPr>
          </a:p>
        </p:txBody>
      </p: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5562600" y="3124200"/>
            <a:ext cx="1524000" cy="1524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8" name="Oval 21"/>
          <p:cNvSpPr>
            <a:spLocks noChangeArrowheads="1"/>
          </p:cNvSpPr>
          <p:nvPr/>
        </p:nvSpPr>
        <p:spPr bwMode="auto">
          <a:xfrm>
            <a:off x="4800600" y="2286000"/>
            <a:ext cx="13716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9" name="Oval 22"/>
          <p:cNvSpPr>
            <a:spLocks noChangeArrowheads="1"/>
          </p:cNvSpPr>
          <p:nvPr/>
        </p:nvSpPr>
        <p:spPr bwMode="auto">
          <a:xfrm>
            <a:off x="228600" y="2514600"/>
            <a:ext cx="1981200" cy="205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6553200" y="2286000"/>
            <a:ext cx="13716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5638800" y="4343400"/>
            <a:ext cx="13716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55650" y="2559050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600">
                <a:latin typeface="Arial" charset="0"/>
              </a:rPr>
              <a:t>Computer</a:t>
            </a:r>
            <a:endParaRPr lang="en-GB"/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6705600" y="2514600"/>
            <a:ext cx="10937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600">
                <a:latin typeface="Arial" charset="0"/>
              </a:rPr>
              <a:t>Arithmetic</a:t>
            </a:r>
          </a:p>
          <a:p>
            <a:r>
              <a:rPr lang="en-GB" sz="1600">
                <a:latin typeface="Arial" charset="0"/>
              </a:rPr>
              <a:t>and </a:t>
            </a:r>
          </a:p>
          <a:p>
            <a:r>
              <a:rPr lang="en-GB" sz="1600">
                <a:latin typeface="Arial" charset="0"/>
              </a:rPr>
              <a:t>Login Unit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867400" y="4676775"/>
            <a:ext cx="835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600">
                <a:latin typeface="Arial" charset="0"/>
              </a:rPr>
              <a:t>Control</a:t>
            </a:r>
          </a:p>
          <a:p>
            <a:r>
              <a:rPr lang="en-GB" sz="1600">
                <a:latin typeface="Arial" charset="0"/>
              </a:rPr>
              <a:t>Unit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562600" y="3609975"/>
            <a:ext cx="1570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600">
                <a:latin typeface="Arial" charset="0"/>
              </a:rPr>
              <a:t>Internal CPU</a:t>
            </a:r>
          </a:p>
          <a:p>
            <a:r>
              <a:rPr lang="en-GB" sz="1600">
                <a:latin typeface="Arial" charset="0"/>
              </a:rPr>
              <a:t>Interconnection</a:t>
            </a:r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V="1">
            <a:off x="1676400" y="1752600"/>
            <a:ext cx="3886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>
            <a:off x="1676400" y="3886200"/>
            <a:ext cx="37338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4981575" y="2711450"/>
            <a:ext cx="1038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600">
                <a:latin typeface="Arial" charset="0"/>
              </a:rPr>
              <a:t>Registers</a:t>
            </a:r>
          </a:p>
        </p:txBody>
      </p:sp>
      <p:sp>
        <p:nvSpPr>
          <p:cNvPr id="19" name="Oval 37"/>
          <p:cNvSpPr>
            <a:spLocks noChangeArrowheads="1"/>
          </p:cNvSpPr>
          <p:nvPr/>
        </p:nvSpPr>
        <p:spPr bwMode="auto">
          <a:xfrm>
            <a:off x="1371600" y="3124200"/>
            <a:ext cx="6858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1479550" y="3352800"/>
            <a:ext cx="501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CPU</a:t>
            </a:r>
            <a:endParaRPr lang="en-US" sz="1600">
              <a:latin typeface="Arial" charset="0"/>
            </a:endParaRPr>
          </a:p>
        </p:txBody>
      </p:sp>
      <p:sp>
        <p:nvSpPr>
          <p:cNvPr id="21" name="Oval 39"/>
          <p:cNvSpPr>
            <a:spLocks noChangeArrowheads="1"/>
          </p:cNvSpPr>
          <p:nvPr/>
        </p:nvSpPr>
        <p:spPr bwMode="auto">
          <a:xfrm>
            <a:off x="457200" y="28194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200">
                <a:latin typeface="Arial" charset="0"/>
              </a:rPr>
              <a:t>I/O</a:t>
            </a:r>
            <a:endParaRPr lang="en-US" sz="1600">
              <a:latin typeface="Arial" charset="0"/>
            </a:endParaRPr>
          </a:p>
        </p:txBody>
      </p:sp>
      <p:sp>
        <p:nvSpPr>
          <p:cNvPr id="22" name="Oval 40"/>
          <p:cNvSpPr>
            <a:spLocks noChangeArrowheads="1"/>
          </p:cNvSpPr>
          <p:nvPr/>
        </p:nvSpPr>
        <p:spPr bwMode="auto">
          <a:xfrm>
            <a:off x="533400" y="37338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23" name="Oval 41"/>
          <p:cNvSpPr>
            <a:spLocks noChangeArrowheads="1"/>
          </p:cNvSpPr>
          <p:nvPr/>
        </p:nvSpPr>
        <p:spPr bwMode="auto">
          <a:xfrm>
            <a:off x="762000" y="3124200"/>
            <a:ext cx="6858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533400" y="3916363"/>
            <a:ext cx="730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Memory</a:t>
            </a:r>
            <a:endParaRPr lang="en-US" sz="1600">
              <a:latin typeface="Arial" charset="0"/>
            </a:endParaRP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758825" y="3352800"/>
            <a:ext cx="68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System</a:t>
            </a:r>
          </a:p>
          <a:p>
            <a:pPr algn="ctr"/>
            <a:r>
              <a:rPr lang="en-US" sz="1200">
                <a:latin typeface="Arial" charset="0"/>
              </a:rPr>
              <a:t>Bus</a:t>
            </a:r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6062663" y="1860550"/>
            <a:ext cx="71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CPU</a:t>
            </a:r>
            <a:endParaRPr lang="en-US" sz="1600"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noFill/>
          <a:ln cap="flat">
            <a:solidFill>
              <a:schemeClr val="tx1"/>
            </a:solidFill>
          </a:ln>
        </p:spPr>
        <p:txBody>
          <a:bodyPr lIns="90000" tIns="46800" rIns="90000" bIns="46800"/>
          <a:lstStyle/>
          <a:p>
            <a:r>
              <a:rPr lang="en-GB" dirty="0" smtClean="0"/>
              <a:t>Structure - The Control Unit</a:t>
            </a:r>
          </a:p>
        </p:txBody>
      </p:sp>
      <p:sp>
        <p:nvSpPr>
          <p:cNvPr id="7" name="Oval 35" descr="50%"/>
          <p:cNvSpPr>
            <a:spLocks noChangeArrowheads="1"/>
          </p:cNvSpPr>
          <p:nvPr/>
        </p:nvSpPr>
        <p:spPr bwMode="auto">
          <a:xfrm>
            <a:off x="4098925" y="1524000"/>
            <a:ext cx="4724400" cy="4648200"/>
          </a:xfrm>
          <a:prstGeom prst="ellipse">
            <a:avLst/>
          </a:prstGeom>
          <a:pattFill prst="pct5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8" name="Oval 40"/>
          <p:cNvSpPr>
            <a:spLocks noChangeArrowheads="1"/>
          </p:cNvSpPr>
          <p:nvPr/>
        </p:nvSpPr>
        <p:spPr bwMode="auto">
          <a:xfrm>
            <a:off x="5622925" y="3048000"/>
            <a:ext cx="1524000" cy="1524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9" name="Oval 36"/>
          <p:cNvSpPr>
            <a:spLocks noChangeArrowheads="1"/>
          </p:cNvSpPr>
          <p:nvPr/>
        </p:nvSpPr>
        <p:spPr bwMode="auto">
          <a:xfrm>
            <a:off x="4860925" y="2209800"/>
            <a:ext cx="13716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10" name="Oval 37"/>
          <p:cNvSpPr>
            <a:spLocks noChangeArrowheads="1"/>
          </p:cNvSpPr>
          <p:nvPr/>
        </p:nvSpPr>
        <p:spPr bwMode="auto">
          <a:xfrm>
            <a:off x="288925" y="2438400"/>
            <a:ext cx="1981200" cy="205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11" name="Oval 39"/>
          <p:cNvSpPr>
            <a:spLocks noChangeArrowheads="1"/>
          </p:cNvSpPr>
          <p:nvPr/>
        </p:nvSpPr>
        <p:spPr bwMode="auto">
          <a:xfrm>
            <a:off x="5699125" y="4267200"/>
            <a:ext cx="13716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976313" y="2482850"/>
            <a:ext cx="608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600">
                <a:latin typeface="Arial" charset="0"/>
              </a:rPr>
              <a:t>CPU</a:t>
            </a:r>
            <a:endParaRPr lang="en-GB"/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5927725" y="4600575"/>
            <a:ext cx="960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600" b="1">
                <a:latin typeface="Arial" charset="0"/>
              </a:rPr>
              <a:t>Control</a:t>
            </a:r>
          </a:p>
          <a:p>
            <a:r>
              <a:rPr lang="en-GB" sz="1600" b="1">
                <a:latin typeface="Arial" charset="0"/>
              </a:rPr>
              <a:t>Memory</a:t>
            </a:r>
            <a:endParaRPr lang="en-GB" sz="1600">
              <a:latin typeface="Arial" charset="0"/>
            </a:endParaRP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5622925" y="3533775"/>
            <a:ext cx="15811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600" b="1">
                <a:latin typeface="Arial" charset="0"/>
              </a:rPr>
              <a:t>Control Unit </a:t>
            </a:r>
          </a:p>
          <a:p>
            <a:r>
              <a:rPr lang="en-GB" sz="1600" b="1">
                <a:latin typeface="Arial" charset="0"/>
              </a:rPr>
              <a:t>Registers and </a:t>
            </a:r>
          </a:p>
          <a:p>
            <a:r>
              <a:rPr lang="en-GB" sz="1600" b="1">
                <a:latin typeface="Arial" charset="0"/>
              </a:rPr>
              <a:t>Decoders</a:t>
            </a:r>
            <a:endParaRPr lang="en-GB" sz="1600">
              <a:latin typeface="Arial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 flipV="1">
            <a:off x="1736725" y="1676400"/>
            <a:ext cx="3886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16" name="Line 46"/>
          <p:cNvSpPr>
            <a:spLocks noChangeShapeType="1"/>
          </p:cNvSpPr>
          <p:nvPr/>
        </p:nvSpPr>
        <p:spPr bwMode="auto">
          <a:xfrm>
            <a:off x="1736725" y="3810000"/>
            <a:ext cx="37338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5041900" y="2635250"/>
            <a:ext cx="1330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1600" b="1">
                <a:latin typeface="Arial" charset="0"/>
              </a:rPr>
              <a:t>Sequencing</a:t>
            </a:r>
          </a:p>
          <a:p>
            <a:r>
              <a:rPr lang="en-GB" sz="1600" b="1">
                <a:latin typeface="Arial" charset="0"/>
              </a:rPr>
              <a:t>Logic</a:t>
            </a:r>
            <a:endParaRPr lang="en-GB" sz="1600">
              <a:latin typeface="Arial" charset="0"/>
            </a:endParaRPr>
          </a:p>
        </p:txBody>
      </p: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1431925" y="3048000"/>
            <a:ext cx="6858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1458913" y="3186113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Control</a:t>
            </a:r>
          </a:p>
          <a:p>
            <a:pPr algn="ctr"/>
            <a:r>
              <a:rPr lang="en-US" sz="1200">
                <a:latin typeface="Arial" charset="0"/>
              </a:rPr>
              <a:t>Unit</a:t>
            </a:r>
            <a:endParaRPr lang="en-US" sz="1600">
              <a:latin typeface="Arial" charset="0"/>
            </a:endParaRPr>
          </a:p>
        </p:txBody>
      </p:sp>
      <p:sp>
        <p:nvSpPr>
          <p:cNvPr id="20" name="Oval 50"/>
          <p:cNvSpPr>
            <a:spLocks noChangeArrowheads="1"/>
          </p:cNvSpPr>
          <p:nvPr/>
        </p:nvSpPr>
        <p:spPr bwMode="auto">
          <a:xfrm>
            <a:off x="517525" y="27432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200">
                <a:latin typeface="Arial" charset="0"/>
              </a:rPr>
              <a:t>ALU</a:t>
            </a:r>
            <a:endParaRPr lang="en-US" sz="1600">
              <a:latin typeface="Arial" charset="0"/>
            </a:endParaRPr>
          </a:p>
        </p:txBody>
      </p:sp>
      <p:sp>
        <p:nvSpPr>
          <p:cNvPr id="21" name="Oval 51"/>
          <p:cNvSpPr>
            <a:spLocks noChangeArrowheads="1"/>
          </p:cNvSpPr>
          <p:nvPr/>
        </p:nvSpPr>
        <p:spPr bwMode="auto">
          <a:xfrm>
            <a:off x="593725" y="36576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22" name="Oval 52"/>
          <p:cNvSpPr>
            <a:spLocks noChangeArrowheads="1"/>
          </p:cNvSpPr>
          <p:nvPr/>
        </p:nvSpPr>
        <p:spPr bwMode="auto">
          <a:xfrm>
            <a:off x="822325" y="3048000"/>
            <a:ext cx="6858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d-ID"/>
          </a:p>
        </p:txBody>
      </p:sp>
      <p:sp>
        <p:nvSpPr>
          <p:cNvPr id="23" name="Text Box 53"/>
          <p:cNvSpPr txBox="1">
            <a:spLocks noChangeArrowheads="1"/>
          </p:cNvSpPr>
          <p:nvPr/>
        </p:nvSpPr>
        <p:spPr bwMode="auto">
          <a:xfrm>
            <a:off x="550863" y="3840163"/>
            <a:ext cx="822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Registers</a:t>
            </a:r>
            <a:endParaRPr lang="en-US" sz="1600">
              <a:latin typeface="Arial" charset="0"/>
            </a:endParaRPr>
          </a:p>
        </p:txBody>
      </p:sp>
      <p:sp>
        <p:nvSpPr>
          <p:cNvPr id="24" name="Text Box 54"/>
          <p:cNvSpPr txBox="1">
            <a:spLocks noChangeArrowheads="1"/>
          </p:cNvSpPr>
          <p:nvPr/>
        </p:nvSpPr>
        <p:spPr bwMode="auto">
          <a:xfrm>
            <a:off x="822325" y="3276600"/>
            <a:ext cx="68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Internal</a:t>
            </a:r>
          </a:p>
          <a:p>
            <a:pPr algn="ctr"/>
            <a:r>
              <a:rPr lang="en-US" sz="1200">
                <a:latin typeface="Arial" charset="0"/>
              </a:rPr>
              <a:t>Bus</a:t>
            </a:r>
          </a:p>
        </p:txBody>
      </p:sp>
      <p:sp>
        <p:nvSpPr>
          <p:cNvPr id="25" name="Text Box 55"/>
          <p:cNvSpPr txBox="1">
            <a:spLocks noChangeArrowheads="1"/>
          </p:cNvSpPr>
          <p:nvPr/>
        </p:nvSpPr>
        <p:spPr bwMode="auto">
          <a:xfrm>
            <a:off x="5562600" y="1752600"/>
            <a:ext cx="1647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Control Unit</a:t>
            </a:r>
            <a:endParaRPr lang="en-US" sz="1600" b="1"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smtClean="0"/>
              <a:t>Computer Evolution and Performance</a:t>
            </a:r>
          </a:p>
          <a:p>
            <a:r>
              <a:rPr lang="en-US" dirty="0" smtClean="0"/>
              <a:t>Computer Interconnection Structures</a:t>
            </a:r>
          </a:p>
          <a:p>
            <a:r>
              <a:rPr lang="en-US" dirty="0" smtClean="0"/>
              <a:t>Internal Memory</a:t>
            </a:r>
          </a:p>
          <a:p>
            <a:r>
              <a:rPr lang="en-US" dirty="0" smtClean="0"/>
              <a:t>External Memory</a:t>
            </a:r>
          </a:p>
          <a:p>
            <a:r>
              <a:rPr lang="en-US" dirty="0" err="1" smtClean="0"/>
              <a:t>Input/Output</a:t>
            </a:r>
            <a:endParaRPr lang="en-US" dirty="0" smtClean="0"/>
          </a:p>
          <a:p>
            <a:r>
              <a:rPr lang="en-US" dirty="0" smtClean="0"/>
              <a:t>Operating Systems Support</a:t>
            </a:r>
          </a:p>
          <a:p>
            <a:r>
              <a:rPr lang="en-US" dirty="0" smtClean="0"/>
              <a:t>Computer Arithmetic</a:t>
            </a:r>
          </a:p>
          <a:p>
            <a:r>
              <a:rPr lang="en-US" dirty="0" smtClean="0"/>
              <a:t>Instruction Sets</a:t>
            </a:r>
          </a:p>
          <a:p>
            <a:endParaRPr lang="en-US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r>
              <a:rPr lang="en-US" dirty="0" smtClean="0"/>
              <a:t>Outline of the Book (1)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smtClean="0"/>
              <a:t>Computer Evolution and Performance</a:t>
            </a:r>
          </a:p>
          <a:p>
            <a:r>
              <a:rPr lang="en-US" dirty="0" smtClean="0"/>
              <a:t>Computer Interconnection Structures</a:t>
            </a:r>
          </a:p>
          <a:p>
            <a:r>
              <a:rPr lang="en-US" dirty="0" smtClean="0"/>
              <a:t>Internal Memory</a:t>
            </a:r>
          </a:p>
          <a:p>
            <a:r>
              <a:rPr lang="en-US" dirty="0" smtClean="0"/>
              <a:t>External Memory</a:t>
            </a:r>
          </a:p>
          <a:p>
            <a:r>
              <a:rPr lang="en-US" dirty="0" err="1" smtClean="0"/>
              <a:t>Input/Output</a:t>
            </a:r>
            <a:endParaRPr lang="en-US" dirty="0" smtClean="0"/>
          </a:p>
          <a:p>
            <a:r>
              <a:rPr lang="en-US" dirty="0" smtClean="0"/>
              <a:t>Operating Systems Support</a:t>
            </a:r>
          </a:p>
          <a:p>
            <a:r>
              <a:rPr lang="en-US" dirty="0" smtClean="0"/>
              <a:t>Computer Arithmetic</a:t>
            </a:r>
          </a:p>
          <a:p>
            <a:r>
              <a:rPr lang="en-US" dirty="0" smtClean="0"/>
              <a:t>Instruction Sets</a:t>
            </a:r>
          </a:p>
          <a:p>
            <a:endParaRPr lang="en-US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Outline of the Book (2)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/>
          <a:lstStyle/>
          <a:p>
            <a:r>
              <a:rPr lang="en-US" sz="3600" dirty="0" smtClean="0"/>
              <a:t>Internet Resources</a:t>
            </a:r>
            <a:br>
              <a:rPr lang="en-US" sz="3600" dirty="0" smtClean="0"/>
            </a:br>
            <a:r>
              <a:rPr lang="en-US" sz="3600" dirty="0" smtClean="0"/>
              <a:t>- Web site for book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smtClean="0"/>
              <a:t>http://www.shore.net/~ws/COA5e.html</a:t>
            </a:r>
          </a:p>
          <a:p>
            <a:pPr lvl="1"/>
            <a:r>
              <a:rPr lang="en-US" dirty="0" smtClean="0"/>
              <a:t>links to sites of interest</a:t>
            </a:r>
          </a:p>
          <a:p>
            <a:pPr lvl="1"/>
            <a:r>
              <a:rPr lang="en-US" dirty="0" smtClean="0"/>
              <a:t>links to sites for courses that use the book</a:t>
            </a:r>
          </a:p>
          <a:p>
            <a:pPr lvl="1"/>
            <a:r>
              <a:rPr lang="en-US" dirty="0" smtClean="0"/>
              <a:t>errata list for book</a:t>
            </a:r>
          </a:p>
          <a:p>
            <a:pPr lvl="1"/>
            <a:r>
              <a:rPr lang="en-US" dirty="0" smtClean="0"/>
              <a:t>information on other books by W. Stallings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07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b="1" dirty="0">
                <a:solidFill>
                  <a:schemeClr val="bg1"/>
                </a:solidFill>
              </a:rPr>
              <a:t> </a:t>
            </a:r>
            <a:r>
              <a:rPr lang="id-ID" b="1" dirty="0" smtClean="0">
                <a:solidFill>
                  <a:schemeClr val="bg1"/>
                </a:solidFill>
              </a:rPr>
              <a:t>   REVIEW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6" y="3248890"/>
            <a:ext cx="5496794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Introduction to Computer Architecture &amp; Design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91000" y="3657600"/>
            <a:ext cx="24288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Data Representation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91000" y="4038600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Register transfer &amp; Microoperation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67200" y="441960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Arithmatic Logic Unit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67200" y="4800600"/>
            <a:ext cx="4673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Basic Computer Organizaton and Design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267200" y="5181600"/>
            <a:ext cx="386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Programming the basic computer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14.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08.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67200" y="3276600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Microprogrammed Control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43400" y="3657600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CPU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343400" y="403860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Pipelining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343400" y="4419600"/>
            <a:ext cx="2471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Computer Arithmatic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343400" y="4800600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Input Output Organization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343400" y="5181600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Memory Organization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419600" y="556260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Review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200" dirty="0" smtClean="0">
                <a:latin typeface="Arial" charset="0"/>
                <a:cs typeface="Arial" charset="0"/>
              </a:rPr>
              <a:t>Mampu memahami pengetahuan dasar dari kumpulan instruksi</a:t>
            </a:r>
          </a:p>
          <a:p>
            <a:r>
              <a:rPr lang="id-ID" sz="2200" dirty="0" smtClean="0">
                <a:latin typeface="Arial" charset="0"/>
                <a:cs typeface="Arial" charset="0"/>
              </a:rPr>
              <a:t>Mampu mengerti mengenai organisasi komputer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  <a:p>
            <a:r>
              <a:rPr lang="id-ID" sz="2200" dirty="0" smtClean="0">
                <a:latin typeface="Arial" charset="0"/>
                <a:cs typeface="Arial" charset="0"/>
              </a:rPr>
              <a:t>Mampu menguasai kumpulan-kumpulan regular properti komputer.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Arial" charset="0"/>
                <a:cs typeface="Arial" charset="0"/>
              </a:rPr>
              <a:t>INTRODUCTION</a:t>
            </a:r>
            <a:endParaRPr lang="id-ID" sz="3200" dirty="0" smtClean="0"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1"/>
            <a:ext cx="7772400" cy="5333999"/>
          </a:xfrm>
        </p:spPr>
        <p:txBody>
          <a:bodyPr/>
          <a:lstStyle/>
          <a:p>
            <a:r>
              <a:rPr lang="en-GB" sz="2400" dirty="0" smtClean="0"/>
              <a:t>Architecture is those attributes visible to the programmer</a:t>
            </a:r>
          </a:p>
          <a:p>
            <a:pPr lvl="1"/>
            <a:r>
              <a:rPr lang="en-GB" sz="2400" dirty="0" smtClean="0"/>
              <a:t>Instruction set, number of bits used for data representation, I/O mechanisms, addressing techniques.</a:t>
            </a:r>
          </a:p>
          <a:p>
            <a:pPr lvl="1"/>
            <a:r>
              <a:rPr lang="en-GB" sz="2400" dirty="0" smtClean="0"/>
              <a:t>e.g. Is there a multiply instruction?</a:t>
            </a:r>
          </a:p>
          <a:p>
            <a:r>
              <a:rPr lang="en-GB" sz="2400" dirty="0" smtClean="0"/>
              <a:t>Organization is how features are implemented</a:t>
            </a:r>
          </a:p>
          <a:p>
            <a:pPr lvl="1"/>
            <a:r>
              <a:rPr lang="en-GB" sz="2400" dirty="0" smtClean="0"/>
              <a:t>Control signals, interfaces, memory technology.</a:t>
            </a:r>
          </a:p>
          <a:p>
            <a:pPr lvl="1"/>
            <a:r>
              <a:rPr lang="en-GB" sz="2400" dirty="0" smtClean="0"/>
              <a:t>e.g. Is there a hardware multiply unit or is it done by repeated addition?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r>
              <a:rPr lang="en-GB" dirty="0" smtClean="0"/>
              <a:t>Structure &amp; Function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GB" dirty="0" smtClean="0"/>
              <a:t>Structure is the way in which components relate to each other</a:t>
            </a:r>
          </a:p>
          <a:p>
            <a:r>
              <a:rPr lang="en-GB" dirty="0" smtClean="0"/>
              <a:t>Function is the operation of individual components as part of the structure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r>
              <a:rPr lang="en-GB" dirty="0" smtClean="0"/>
              <a:t>Function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GB" dirty="0" smtClean="0"/>
              <a:t>All computer functions are:</a:t>
            </a:r>
          </a:p>
          <a:p>
            <a:pPr lvl="1"/>
            <a:r>
              <a:rPr lang="en-GB" dirty="0" smtClean="0"/>
              <a:t>Data processing</a:t>
            </a:r>
          </a:p>
          <a:p>
            <a:pPr lvl="1"/>
            <a:r>
              <a:rPr lang="en-GB" dirty="0" smtClean="0"/>
              <a:t>Data storage</a:t>
            </a:r>
          </a:p>
          <a:p>
            <a:pPr lvl="1"/>
            <a:r>
              <a:rPr lang="en-GB" dirty="0" smtClean="0"/>
              <a:t>Data movement</a:t>
            </a:r>
          </a:p>
          <a:p>
            <a:pPr lvl="1"/>
            <a:r>
              <a:rPr lang="en-GB" dirty="0" smtClean="0"/>
              <a:t>Control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noFill/>
        </p:spPr>
        <p:txBody>
          <a:bodyPr/>
          <a:lstStyle/>
          <a:p>
            <a:r>
              <a:rPr lang="en-GB" dirty="0" smtClean="0"/>
              <a:t>Functional view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02163"/>
          </a:xfrm>
          <a:noFill/>
        </p:spPr>
        <p:txBody>
          <a:bodyPr/>
          <a:lstStyle/>
          <a:p>
            <a:r>
              <a:rPr lang="en-GB" smtClean="0"/>
              <a:t>Functional view of a computer</a:t>
            </a: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685800" y="2514600"/>
            <a:ext cx="7664450" cy="3581400"/>
            <a:chOff x="432" y="1584"/>
            <a:chExt cx="4828" cy="2256"/>
          </a:xfrm>
        </p:grpSpPr>
        <p:sp>
          <p:nvSpPr>
            <p:cNvPr id="8" name="Oval 28"/>
            <p:cNvSpPr>
              <a:spLocks noChangeArrowheads="1"/>
            </p:cNvSpPr>
            <p:nvPr/>
          </p:nvSpPr>
          <p:spPr bwMode="auto">
            <a:xfrm>
              <a:off x="1152" y="2256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" name="Line 29"/>
            <p:cNvSpPr>
              <a:spLocks noChangeShapeType="1"/>
            </p:cNvSpPr>
            <p:nvPr/>
          </p:nvSpPr>
          <p:spPr bwMode="auto">
            <a:xfrm flipH="1">
              <a:off x="432" y="244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" name="Line 30"/>
            <p:cNvSpPr>
              <a:spLocks noChangeShapeType="1"/>
            </p:cNvSpPr>
            <p:nvPr/>
          </p:nvSpPr>
          <p:spPr bwMode="auto">
            <a:xfrm>
              <a:off x="432" y="283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>
              <a:off x="1872" y="283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 flipH="1">
              <a:off x="1872" y="244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 flipV="1">
              <a:off x="3696" y="1872"/>
              <a:ext cx="76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" name="Line 34"/>
            <p:cNvSpPr>
              <a:spLocks noChangeShapeType="1"/>
            </p:cNvSpPr>
            <p:nvPr/>
          </p:nvSpPr>
          <p:spPr bwMode="auto">
            <a:xfrm flipH="1">
              <a:off x="3840" y="2160"/>
              <a:ext cx="6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5" name="Line 35"/>
            <p:cNvSpPr>
              <a:spLocks noChangeShapeType="1"/>
            </p:cNvSpPr>
            <p:nvPr/>
          </p:nvSpPr>
          <p:spPr bwMode="auto">
            <a:xfrm>
              <a:off x="3792" y="2784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" name="Line 36"/>
            <p:cNvSpPr>
              <a:spLocks noChangeShapeType="1"/>
            </p:cNvSpPr>
            <p:nvPr/>
          </p:nvSpPr>
          <p:spPr bwMode="auto">
            <a:xfrm flipH="1" flipV="1">
              <a:off x="3600" y="2976"/>
              <a:ext cx="86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" name="Text Box 37"/>
            <p:cNvSpPr txBox="1">
              <a:spLocks noChangeArrowheads="1"/>
            </p:cNvSpPr>
            <p:nvPr/>
          </p:nvSpPr>
          <p:spPr bwMode="auto">
            <a:xfrm>
              <a:off x="1206" y="2352"/>
              <a:ext cx="714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>
                  <a:latin typeface="Arial" charset="0"/>
                </a:rPr>
                <a:t>Data</a:t>
              </a:r>
            </a:p>
            <a:p>
              <a:r>
                <a:rPr lang="en-GB" sz="1600">
                  <a:latin typeface="Arial" charset="0"/>
                </a:rPr>
                <a:t>Movement</a:t>
              </a:r>
            </a:p>
            <a:p>
              <a:r>
                <a:rPr lang="en-GB" sz="1600">
                  <a:latin typeface="Arial" charset="0"/>
                </a:rPr>
                <a:t>Apparatus</a:t>
              </a:r>
              <a:endParaRPr lang="en-GB"/>
            </a:p>
          </p:txBody>
        </p:sp>
        <p:sp>
          <p:nvSpPr>
            <p:cNvPr id="18" name="Text Box 38"/>
            <p:cNvSpPr txBox="1">
              <a:spLocks noChangeArrowheads="1"/>
            </p:cNvSpPr>
            <p:nvPr/>
          </p:nvSpPr>
          <p:spPr bwMode="auto">
            <a:xfrm>
              <a:off x="3072" y="2418"/>
              <a:ext cx="77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charset="0"/>
                </a:rPr>
                <a:t>Control</a:t>
              </a:r>
            </a:p>
            <a:p>
              <a:r>
                <a:rPr lang="en-GB" sz="1600">
                  <a:latin typeface="Arial" charset="0"/>
                </a:rPr>
                <a:t>Mechanism</a:t>
              </a:r>
              <a:endParaRPr lang="en-GB"/>
            </a:p>
          </p:txBody>
        </p:sp>
        <p:sp>
          <p:nvSpPr>
            <p:cNvPr id="19" name="Text Box 39"/>
            <p:cNvSpPr txBox="1">
              <a:spLocks noChangeArrowheads="1"/>
            </p:cNvSpPr>
            <p:nvPr/>
          </p:nvSpPr>
          <p:spPr bwMode="auto">
            <a:xfrm>
              <a:off x="4572" y="1688"/>
              <a:ext cx="564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charset="0"/>
                </a:rPr>
                <a:t>Data</a:t>
              </a:r>
            </a:p>
            <a:p>
              <a:r>
                <a:rPr lang="en-GB" sz="1600">
                  <a:latin typeface="Arial" charset="0"/>
                </a:rPr>
                <a:t>Storage</a:t>
              </a:r>
            </a:p>
            <a:p>
              <a:r>
                <a:rPr lang="en-GB" sz="1600">
                  <a:latin typeface="Arial" charset="0"/>
                </a:rPr>
                <a:t>Facility</a:t>
              </a:r>
              <a:endParaRPr lang="en-GB"/>
            </a:p>
          </p:txBody>
        </p:sp>
        <p:sp>
          <p:nvSpPr>
            <p:cNvPr id="20" name="Text Box 40"/>
            <p:cNvSpPr txBox="1">
              <a:spLocks noChangeArrowheads="1"/>
            </p:cNvSpPr>
            <p:nvPr/>
          </p:nvSpPr>
          <p:spPr bwMode="auto">
            <a:xfrm>
              <a:off x="4512" y="3168"/>
              <a:ext cx="74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charset="0"/>
                </a:rPr>
                <a:t>Data</a:t>
              </a:r>
            </a:p>
            <a:p>
              <a:r>
                <a:rPr lang="en-GB" sz="1600">
                  <a:latin typeface="Arial" charset="0"/>
                </a:rPr>
                <a:t>Processing</a:t>
              </a:r>
            </a:p>
            <a:p>
              <a:r>
                <a:rPr lang="en-GB" sz="1600">
                  <a:latin typeface="Arial" charset="0"/>
                </a:rPr>
                <a:t>Facility</a:t>
              </a:r>
              <a:endParaRPr lang="en-GB"/>
            </a:p>
          </p:txBody>
        </p:sp>
        <p:sp>
          <p:nvSpPr>
            <p:cNvPr id="21" name="Oval 41"/>
            <p:cNvSpPr>
              <a:spLocks noChangeArrowheads="1"/>
            </p:cNvSpPr>
            <p:nvPr/>
          </p:nvSpPr>
          <p:spPr bwMode="auto">
            <a:xfrm>
              <a:off x="3072" y="2256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2" name="Oval 42"/>
            <p:cNvSpPr>
              <a:spLocks noChangeArrowheads="1"/>
            </p:cNvSpPr>
            <p:nvPr/>
          </p:nvSpPr>
          <p:spPr bwMode="auto">
            <a:xfrm>
              <a:off x="4464" y="1584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3" name="Oval 43"/>
            <p:cNvSpPr>
              <a:spLocks noChangeArrowheads="1"/>
            </p:cNvSpPr>
            <p:nvPr/>
          </p:nvSpPr>
          <p:spPr bwMode="auto">
            <a:xfrm>
              <a:off x="4464" y="3072"/>
              <a:ext cx="768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487</Words>
  <Application>Microsoft Office PowerPoint</Application>
  <PresentationFormat>On-screen Show (4:3)</PresentationFormat>
  <Paragraphs>200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KEMAMPUAN AKHIR YANG DIHARAPKAN</vt:lpstr>
      <vt:lpstr>INTRODUCTION</vt:lpstr>
      <vt:lpstr>Structure &amp; Function</vt:lpstr>
      <vt:lpstr>Function</vt:lpstr>
      <vt:lpstr>Functional view</vt:lpstr>
      <vt:lpstr>Operations (1)</vt:lpstr>
      <vt:lpstr>Operations (2)</vt:lpstr>
      <vt:lpstr>Operation (3)</vt:lpstr>
      <vt:lpstr>Structure - Top Level</vt:lpstr>
      <vt:lpstr>Structure - The CPU</vt:lpstr>
      <vt:lpstr>Structure - The Control Unit</vt:lpstr>
      <vt:lpstr>Outline of the Book (1)</vt:lpstr>
      <vt:lpstr>Slide 17</vt:lpstr>
      <vt:lpstr>Internet Resources - Web site for book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fasilkom2</cp:lastModifiedBy>
  <cp:revision>213</cp:revision>
  <dcterms:created xsi:type="dcterms:W3CDTF">2010-08-24T06:47:44Z</dcterms:created>
  <dcterms:modified xsi:type="dcterms:W3CDTF">2017-09-15T08:29:19Z</dcterms:modified>
</cp:coreProperties>
</file>