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5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8A29E4-5E53-46B4-8D5E-3D8EC31DDB34}" type="datetimeFigureOut">
              <a:rPr lang="id-ID"/>
              <a:pPr>
                <a:defRPr/>
              </a:pPr>
              <a:t>15/09/2017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9F4C6C-0C08-4009-A6AA-70C8F35783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6CA546-7F6D-4396-8E41-1C55BF9F4B5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DE0A3-F0ED-4F0C-802B-790B1C4E81C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BF78DB-D167-4CDA-AE36-8E618B40245B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415CD1-FACB-453E-9EFA-CFCBBBACA21E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05B636-19BF-46B1-A907-B884113BB2D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6BC380-6B90-43CD-BDB2-5B75DA8D9E40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68344C-0D66-4659-BB95-035A6AD7600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31CCDE-E8F5-428D-A469-F222ECF76576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D4857-9937-49A3-B3FB-BD7C686080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9AB54-8D7C-4812-9402-E270AC56F5C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3F4C36-5552-4AC7-91D7-37373807EAE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F60D24-787E-40B9-8FF2-508CBC1839C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0B4367-9BAC-4FCE-9DDD-2D067378139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5C1F5B-B850-477E-A0E0-38DDBE81EFDA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6A1D0-C0F5-4A58-95A7-3C56ABD89B6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D371-178E-441A-AB8F-CE3F355FAF92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321BA-ECF1-47EA-AB70-AD4168BB7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BB17D-C78C-4836-BC38-F4D8D00F30B1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7C3B-02A6-4B3A-8BB6-36947E9A4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76C8F-5585-4878-8E20-B654DF62B328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B157-0D87-4834-B2C7-F825C8041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66BB6-92BC-4B14-970F-50439D9651B5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16D7-1DB9-4F08-BAFD-831AEAE47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D13A-390C-43C3-ABCF-77418D25BFFF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F9DA-9B86-4C8D-9A79-893F9E7B9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02ABC-E4EF-42E4-A131-00A8D4F5D69A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723B-1B5A-4DED-A631-FD18EE655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E352-9DFB-45E6-971E-43F099327BAE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F15D-C4B5-495C-ADCC-D87232580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CD36-A9F8-4F78-BF20-80A9FD844D9A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3982-ED41-4FF7-B89D-74CA314C6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ECE1-0745-497E-83C5-9A6616B58012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D66F-3955-4AA3-AC97-84F01DDF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873B-6FA2-450B-9F2D-06DC650A428E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D778-6F77-4552-A08E-121726676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1C0CA-9BF0-42CD-B11B-0814C69945C9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F9AD-5139-4FBC-90E6-87E66141F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C31BD-BB27-4F13-8296-AA6FFBFF5922}" type="datetime1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76E7E9-AB26-4E0F-AE80-B7CE60F9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NAMA DOSEN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NAMA PRODI &amp; FAKULTAS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Structure of IAS - detail</a:t>
            </a:r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2362200" y="1981200"/>
            <a:ext cx="4114800" cy="4724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2330450"/>
            <a:ext cx="10668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4600" y="2362200"/>
            <a:ext cx="38100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14600" y="4800600"/>
            <a:ext cx="3810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696200" y="2330450"/>
            <a:ext cx="990600" cy="368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696200" y="4159250"/>
            <a:ext cx="915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Main</a:t>
            </a:r>
          </a:p>
          <a:p>
            <a:r>
              <a:rPr lang="en-GB" sz="1600">
                <a:latin typeface="Arial" charset="0"/>
              </a:rPr>
              <a:t>Memory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14600" y="1981200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Arithmetic and Logic Unit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38400" y="6292850"/>
            <a:ext cx="208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Program Control Unit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04800" y="3778250"/>
            <a:ext cx="11509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Input</a:t>
            </a:r>
          </a:p>
          <a:p>
            <a:r>
              <a:rPr lang="en-GB" sz="1600">
                <a:latin typeface="Arial" charset="0"/>
              </a:rPr>
              <a:t>Output</a:t>
            </a:r>
          </a:p>
          <a:p>
            <a:r>
              <a:rPr lang="en-GB" sz="1600">
                <a:latin typeface="Arial" charset="0"/>
              </a:rPr>
              <a:t>Equipment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1371600" y="3810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105400" y="3810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5105400" y="4038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267200" y="3733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43400" y="3733800"/>
            <a:ext cx="63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MBR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971800" y="3048000"/>
            <a:ext cx="2971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124200" y="3048000"/>
            <a:ext cx="2551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Arithmetic &amp; Logic Circuits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4495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4876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819400" y="243840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53000" y="2438400"/>
            <a:ext cx="838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105400" y="2438400"/>
            <a:ext cx="509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MQ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2819400" y="2438400"/>
            <a:ext cx="1309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Accumulator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352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V="1">
            <a:off x="3733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V="1">
            <a:off x="5181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638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41148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2895600" y="4953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2895600" y="5562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4114800" y="5562600"/>
            <a:ext cx="990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4343400" y="48768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5410200" y="5257800"/>
            <a:ext cx="762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 sz="1600">
                <a:latin typeface="Arial" charset="0"/>
              </a:rPr>
              <a:t>MAR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114800" y="5562600"/>
            <a:ext cx="857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Control</a:t>
            </a:r>
          </a:p>
          <a:p>
            <a:r>
              <a:rPr lang="en-GB" sz="1600">
                <a:latin typeface="Arial" charset="0"/>
              </a:rPr>
              <a:t>Circuits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895600" y="4953000"/>
            <a:ext cx="519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IBR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2881313" y="5546725"/>
            <a:ext cx="384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IR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4405313" y="4937125"/>
            <a:ext cx="461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PC</a:t>
            </a:r>
          </a:p>
        </p:txBody>
      </p:sp>
      <p:cxnSp>
        <p:nvCxnSpPr>
          <p:cNvPr id="42" name="AutoShape 47"/>
          <p:cNvCxnSpPr>
            <a:cxnSpLocks noChangeShapeType="1"/>
            <a:stCxn id="37" idx="3"/>
            <a:endCxn id="10" idx="2"/>
          </p:cNvCxnSpPr>
          <p:nvPr/>
        </p:nvCxnSpPr>
        <p:spPr bwMode="auto">
          <a:xfrm>
            <a:off x="6172200" y="5410200"/>
            <a:ext cx="2019300" cy="609600"/>
          </a:xfrm>
          <a:prstGeom prst="bentConnector4">
            <a:avLst>
              <a:gd name="adj1" fmla="val 37736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6919913" y="6172200"/>
            <a:ext cx="925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Address</a:t>
            </a:r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6477000" y="3990975"/>
            <a:ext cx="1220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Instructions</a:t>
            </a:r>
          </a:p>
          <a:p>
            <a:r>
              <a:rPr lang="en-GB" sz="1600">
                <a:latin typeface="Arial" charset="0"/>
              </a:rPr>
              <a:t>&amp; Data</a:t>
            </a:r>
          </a:p>
        </p:txBody>
      </p:sp>
      <p:sp>
        <p:nvSpPr>
          <p:cNvPr id="45" name="Line 52"/>
          <p:cNvSpPr>
            <a:spLocks noChangeShapeType="1"/>
          </p:cNvSpPr>
          <p:nvPr/>
        </p:nvSpPr>
        <p:spPr bwMode="auto">
          <a:xfrm>
            <a:off x="29718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>
            <a:off x="34290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cxnSp>
        <p:nvCxnSpPr>
          <p:cNvPr id="47" name="AutoShape 54"/>
          <p:cNvCxnSpPr>
            <a:cxnSpLocks noChangeShapeType="1"/>
            <a:stCxn id="34" idx="3"/>
          </p:cNvCxnSpPr>
          <p:nvPr/>
        </p:nvCxnSpPr>
        <p:spPr bwMode="auto">
          <a:xfrm flipV="1">
            <a:off x="3429000" y="5486400"/>
            <a:ext cx="1981200" cy="228600"/>
          </a:xfrm>
          <a:prstGeom prst="bentConnector3">
            <a:avLst>
              <a:gd name="adj1" fmla="val 1714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8" name="Line 56"/>
          <p:cNvSpPr>
            <a:spLocks noChangeShapeType="1"/>
          </p:cNvSpPr>
          <p:nvPr/>
        </p:nvSpPr>
        <p:spPr bwMode="auto">
          <a:xfrm flipH="1">
            <a:off x="49530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49" name="Line 57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0" name="Line 59"/>
          <p:cNvSpPr>
            <a:spLocks noChangeShapeType="1"/>
          </p:cNvSpPr>
          <p:nvPr/>
        </p:nvSpPr>
        <p:spPr bwMode="auto">
          <a:xfrm>
            <a:off x="56388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1" name="Line 60"/>
          <p:cNvSpPr>
            <a:spLocks noChangeShapeType="1"/>
          </p:cNvSpPr>
          <p:nvPr/>
        </p:nvSpPr>
        <p:spPr bwMode="auto">
          <a:xfrm flipH="1">
            <a:off x="4953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2" name="Line 61"/>
          <p:cNvSpPr>
            <a:spLocks noChangeShapeType="1"/>
          </p:cNvSpPr>
          <p:nvPr/>
        </p:nvSpPr>
        <p:spPr bwMode="auto">
          <a:xfrm>
            <a:off x="2971800" y="5334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3" name="Line 64"/>
          <p:cNvSpPr>
            <a:spLocks noChangeShapeType="1"/>
          </p:cNvSpPr>
          <p:nvPr/>
        </p:nvSpPr>
        <p:spPr bwMode="auto">
          <a:xfrm>
            <a:off x="5105400" y="579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4" name="Line 65"/>
          <p:cNvSpPr>
            <a:spLocks noChangeShapeType="1"/>
          </p:cNvSpPr>
          <p:nvPr/>
        </p:nvSpPr>
        <p:spPr bwMode="auto">
          <a:xfrm>
            <a:off x="51054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5" name="Line 66"/>
          <p:cNvSpPr>
            <a:spLocks noChangeShapeType="1"/>
          </p:cNvSpPr>
          <p:nvPr/>
        </p:nvSpPr>
        <p:spPr bwMode="auto">
          <a:xfrm>
            <a:off x="51054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2259013" y="1644650"/>
            <a:ext cx="231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600">
                <a:latin typeface="Arial" charset="0"/>
              </a:rPr>
              <a:t>Central Processing Unit</a:t>
            </a:r>
          </a:p>
        </p:txBody>
      </p:sp>
      <p:sp>
        <p:nvSpPr>
          <p:cNvPr id="57" name="Line 71"/>
          <p:cNvSpPr>
            <a:spLocks noChangeShapeType="1"/>
          </p:cNvSpPr>
          <p:nvPr/>
        </p:nvSpPr>
        <p:spPr bwMode="auto">
          <a:xfrm>
            <a:off x="3886200" y="457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cxnSp>
        <p:nvCxnSpPr>
          <p:cNvPr id="58" name="AutoShape 76"/>
          <p:cNvCxnSpPr>
            <a:cxnSpLocks noChangeShapeType="1"/>
          </p:cNvCxnSpPr>
          <p:nvPr/>
        </p:nvCxnSpPr>
        <p:spPr bwMode="auto">
          <a:xfrm rot="5400000">
            <a:off x="3470275" y="3768725"/>
            <a:ext cx="838200" cy="1530350"/>
          </a:xfrm>
          <a:prstGeom prst="bentConnector3">
            <a:avLst>
              <a:gd name="adj1" fmla="val 539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Line 78"/>
          <p:cNvSpPr>
            <a:spLocks noChangeShapeType="1"/>
          </p:cNvSpPr>
          <p:nvPr/>
        </p:nvSpPr>
        <p:spPr bwMode="auto">
          <a:xfrm flipH="1">
            <a:off x="1371600" y="4038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mtClean="0"/>
              <a:t>Commercial Computers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1947 - Eckert-</a:t>
            </a:r>
            <a:r>
              <a:rPr lang="en-US" dirty="0" err="1" smtClean="0"/>
              <a:t>Mauchly</a:t>
            </a:r>
            <a:r>
              <a:rPr lang="en-US" dirty="0" smtClean="0"/>
              <a:t> Computer Corporation</a:t>
            </a:r>
          </a:p>
          <a:p>
            <a:r>
              <a:rPr lang="en-US" dirty="0" smtClean="0"/>
              <a:t>UNIVAC I (Universal Automatic Computer)</a:t>
            </a:r>
          </a:p>
          <a:p>
            <a:r>
              <a:rPr lang="en-US" dirty="0" smtClean="0"/>
              <a:t>US Bureau of Census 1950 calculations</a:t>
            </a:r>
          </a:p>
          <a:p>
            <a:r>
              <a:rPr lang="en-US" dirty="0" smtClean="0"/>
              <a:t>Became part of Sperry-Rand Corporation</a:t>
            </a:r>
          </a:p>
          <a:p>
            <a:r>
              <a:rPr lang="en-US" dirty="0" smtClean="0"/>
              <a:t>Late 1950s - UNIVAC II</a:t>
            </a:r>
          </a:p>
          <a:p>
            <a:pPr lvl="1"/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More memory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IBM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Punched-card processing equipment</a:t>
            </a:r>
          </a:p>
          <a:p>
            <a:r>
              <a:rPr lang="en-US" dirty="0" smtClean="0"/>
              <a:t>1953 - the 701</a:t>
            </a:r>
          </a:p>
          <a:p>
            <a:pPr lvl="1"/>
            <a:r>
              <a:rPr lang="en-US" dirty="0" smtClean="0"/>
              <a:t>IBM’s first stored program computer</a:t>
            </a:r>
          </a:p>
          <a:p>
            <a:pPr lvl="1"/>
            <a:r>
              <a:rPr lang="en-US" dirty="0" smtClean="0"/>
              <a:t>Scientific calculations</a:t>
            </a:r>
          </a:p>
          <a:p>
            <a:r>
              <a:rPr lang="en-US" dirty="0" smtClean="0"/>
              <a:t>1955 - the 702</a:t>
            </a:r>
          </a:p>
          <a:p>
            <a:pPr lvl="1"/>
            <a:r>
              <a:rPr lang="en-US" dirty="0" smtClean="0"/>
              <a:t>Business applications</a:t>
            </a:r>
          </a:p>
          <a:p>
            <a:r>
              <a:rPr lang="en-US" dirty="0" smtClean="0"/>
              <a:t>Lead to 700/7000 series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Transistors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Replaced vacuum tubes</a:t>
            </a:r>
          </a:p>
          <a:p>
            <a:r>
              <a:rPr lang="en-US" dirty="0" smtClean="0"/>
              <a:t>Smaller</a:t>
            </a:r>
          </a:p>
          <a:p>
            <a:r>
              <a:rPr lang="en-US" dirty="0" smtClean="0"/>
              <a:t>Cheaper</a:t>
            </a:r>
          </a:p>
          <a:p>
            <a:r>
              <a:rPr lang="en-US" dirty="0" smtClean="0"/>
              <a:t>Less heat dissipation</a:t>
            </a:r>
          </a:p>
          <a:p>
            <a:r>
              <a:rPr lang="en-US" dirty="0" smtClean="0"/>
              <a:t>Solid State device</a:t>
            </a:r>
          </a:p>
          <a:p>
            <a:r>
              <a:rPr lang="en-US" dirty="0" smtClean="0"/>
              <a:t>Made from Silicon (Sand)</a:t>
            </a:r>
          </a:p>
          <a:p>
            <a:r>
              <a:rPr lang="en-US" dirty="0" smtClean="0"/>
              <a:t>Invented 1947 at Bell Labs</a:t>
            </a:r>
          </a:p>
          <a:p>
            <a:r>
              <a:rPr lang="en-US" dirty="0" smtClean="0"/>
              <a:t>William Shockley et al.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Transistor Based Computers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Second generation machines</a:t>
            </a:r>
          </a:p>
          <a:p>
            <a:r>
              <a:rPr lang="en-US" dirty="0" smtClean="0"/>
              <a:t>NCR &amp; RCA produced small transistor machines</a:t>
            </a:r>
          </a:p>
          <a:p>
            <a:r>
              <a:rPr lang="en-US" dirty="0" smtClean="0"/>
              <a:t>IBM 7000</a:t>
            </a:r>
          </a:p>
          <a:p>
            <a:r>
              <a:rPr lang="en-US" dirty="0" smtClean="0"/>
              <a:t>DEC - 1957</a:t>
            </a:r>
          </a:p>
          <a:p>
            <a:pPr lvl="1"/>
            <a:r>
              <a:rPr lang="en-US" dirty="0" smtClean="0"/>
              <a:t>Produced PDP-1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Microelectronics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Literally - “small electronics”</a:t>
            </a:r>
          </a:p>
          <a:p>
            <a:r>
              <a:rPr lang="en-US" dirty="0" smtClean="0"/>
              <a:t>A computer is made up of gates, memory cells and interconnections</a:t>
            </a:r>
          </a:p>
          <a:p>
            <a:r>
              <a:rPr lang="en-US" dirty="0" smtClean="0"/>
              <a:t>These can be manufactured on a semiconductor</a:t>
            </a:r>
          </a:p>
          <a:p>
            <a:r>
              <a:rPr lang="en-US" dirty="0" smtClean="0"/>
              <a:t>e.g. silicon wafer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Generations of Computer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Vacuum tube - 1946-1957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Transistor - 1958-1964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Small scale integration - 1965 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 to 100 devices on a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Medium scale integration - to 1971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100-3,000 devices on a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Large scale integration - 1971-1977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3,000 - 100,000 devices on a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Very large scale integration - 1978 to date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100,000 - 100,000,000 devices on a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Ultra large scale integration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Over 100,000,000 devices on a chip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Moore’s Law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Increased density of components on chip</a:t>
            </a:r>
          </a:p>
          <a:p>
            <a:r>
              <a:rPr lang="en-US" sz="2400" dirty="0" smtClean="0"/>
              <a:t>Gordon Moore - cofounder of Intel</a:t>
            </a:r>
          </a:p>
          <a:p>
            <a:r>
              <a:rPr lang="en-US" sz="2400" dirty="0" smtClean="0"/>
              <a:t>Number of transistors on a chip will double every year</a:t>
            </a:r>
          </a:p>
          <a:p>
            <a:r>
              <a:rPr lang="en-US" sz="2400" dirty="0" smtClean="0"/>
              <a:t>Since 1970’s development has slowed a little</a:t>
            </a:r>
          </a:p>
          <a:p>
            <a:pPr lvl="1"/>
            <a:r>
              <a:rPr lang="en-US" sz="2000" dirty="0" smtClean="0"/>
              <a:t>Number of transistors doubles every 18 months</a:t>
            </a:r>
          </a:p>
          <a:p>
            <a:r>
              <a:rPr lang="en-US" sz="2400" dirty="0" smtClean="0"/>
              <a:t>Cost of a chip has remained almost unchanged</a:t>
            </a:r>
          </a:p>
          <a:p>
            <a:r>
              <a:rPr lang="en-US" sz="2400" dirty="0" smtClean="0"/>
              <a:t>Higher packing density means shorter electrical paths, giving higher performance</a:t>
            </a:r>
          </a:p>
          <a:p>
            <a:r>
              <a:rPr lang="en-US" sz="2400" dirty="0" smtClean="0"/>
              <a:t>Smaller size gives increased flexibility</a:t>
            </a:r>
          </a:p>
          <a:p>
            <a:r>
              <a:rPr lang="en-US" sz="2400" dirty="0" smtClean="0"/>
              <a:t>Reduced power and cooling requirements</a:t>
            </a:r>
          </a:p>
          <a:p>
            <a:r>
              <a:rPr lang="en-US" sz="2400" dirty="0" smtClean="0"/>
              <a:t>Fewer interconnections increases reliability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Growth in CPU Transistor Count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b="16597"/>
          <a:stretch>
            <a:fillRect/>
          </a:stretch>
        </p:blipFill>
        <p:spPr bwMode="auto">
          <a:xfrm>
            <a:off x="1756969" y="1910783"/>
            <a:ext cx="5630061" cy="382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IBM 360 series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sz="2400" dirty="0" smtClean="0"/>
              <a:t>1964</a:t>
            </a:r>
          </a:p>
          <a:p>
            <a:r>
              <a:rPr lang="en-GB" sz="2400" dirty="0" smtClean="0"/>
              <a:t>Replaced (&amp; not compatible with) 7000 series</a:t>
            </a:r>
          </a:p>
          <a:p>
            <a:r>
              <a:rPr lang="en-GB" sz="2400" dirty="0" smtClean="0"/>
              <a:t>First planned “family” of computers</a:t>
            </a:r>
          </a:p>
          <a:p>
            <a:pPr lvl="1"/>
            <a:r>
              <a:rPr lang="en-GB" sz="2400" dirty="0" smtClean="0"/>
              <a:t>Similar or identical instruction sets</a:t>
            </a:r>
          </a:p>
          <a:p>
            <a:pPr lvl="1"/>
            <a:r>
              <a:rPr lang="en-GB" sz="2400" dirty="0" smtClean="0"/>
              <a:t>Similar or identical O/S</a:t>
            </a:r>
          </a:p>
          <a:p>
            <a:pPr lvl="1"/>
            <a:r>
              <a:rPr lang="en-GB" sz="2400" dirty="0" smtClean="0"/>
              <a:t>Increasing speed</a:t>
            </a:r>
          </a:p>
          <a:p>
            <a:pPr lvl="1"/>
            <a:r>
              <a:rPr lang="en-GB" sz="2400" dirty="0" smtClean="0"/>
              <a:t>Increasing number of I/O ports (i.e. more terminals)</a:t>
            </a:r>
          </a:p>
          <a:p>
            <a:pPr lvl="1"/>
            <a:r>
              <a:rPr lang="en-GB" sz="2400" dirty="0" smtClean="0"/>
              <a:t>Increased memory size </a:t>
            </a:r>
          </a:p>
          <a:p>
            <a:pPr lvl="1"/>
            <a:r>
              <a:rPr lang="en-GB" sz="2400" dirty="0" smtClean="0"/>
              <a:t>Increased cost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Mahasiswa menguasai pengetahuan tentang perkembangan komputer.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Perkembangan Komputer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Perkembangan prosesor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Perkembangan memory.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DEC PDP-8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1964</a:t>
            </a:r>
          </a:p>
          <a:p>
            <a:r>
              <a:rPr lang="en-GB" dirty="0" smtClean="0"/>
              <a:t>First minicomputer (after miniskirt!)</a:t>
            </a:r>
          </a:p>
          <a:p>
            <a:r>
              <a:rPr lang="en-GB" dirty="0" smtClean="0"/>
              <a:t>Did not need air conditioned room</a:t>
            </a:r>
          </a:p>
          <a:p>
            <a:r>
              <a:rPr lang="en-GB" dirty="0" smtClean="0"/>
              <a:t>Small enough to sit on a lab bench</a:t>
            </a:r>
          </a:p>
          <a:p>
            <a:r>
              <a:rPr lang="en-GB" dirty="0" smtClean="0"/>
              <a:t>$16,000 </a:t>
            </a:r>
          </a:p>
          <a:p>
            <a:pPr lvl="1"/>
            <a:r>
              <a:rPr lang="en-GB" dirty="0" smtClean="0"/>
              <a:t>$100k+ for IBM 360</a:t>
            </a:r>
          </a:p>
          <a:p>
            <a:r>
              <a:rPr lang="en-GB" dirty="0" smtClean="0"/>
              <a:t>Embedded applications &amp; OEM</a:t>
            </a:r>
          </a:p>
          <a:p>
            <a:r>
              <a:rPr lang="en-GB" dirty="0" smtClean="0"/>
              <a:t>BUS STRUCTURE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smtClean="0"/>
              <a:t>DEC - PDP-8 Bus Structure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800" y="4800600"/>
            <a:ext cx="8305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76600" y="4953000"/>
            <a:ext cx="1128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OMNIBUS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" y="2743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86000" y="2743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62400" y="2743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2743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391400" y="2743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95313" y="3032125"/>
            <a:ext cx="1060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Console</a:t>
            </a:r>
          </a:p>
          <a:p>
            <a:r>
              <a:rPr lang="en-GB" sz="1600">
                <a:latin typeface="Arial" charset="0"/>
              </a:rPr>
              <a:t>Controller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667000" y="3048000"/>
            <a:ext cx="608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CPU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948113" y="2955925"/>
            <a:ext cx="1412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Main Memory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67400" y="2895600"/>
            <a:ext cx="846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I/O</a:t>
            </a:r>
          </a:p>
          <a:p>
            <a:r>
              <a:rPr lang="en-GB" sz="1600">
                <a:latin typeface="Arial" charset="0"/>
              </a:rPr>
              <a:t>Module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696200" y="2971800"/>
            <a:ext cx="846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I/O</a:t>
            </a:r>
          </a:p>
          <a:p>
            <a:r>
              <a:rPr lang="en-GB" sz="1600">
                <a:latin typeface="Arial" charset="0"/>
              </a:rPr>
              <a:t>Module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9144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12954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7432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31242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4196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48006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0960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V="1">
            <a:off x="64770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9248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V="1">
            <a:off x="8305800" y="3657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Semiconductor Memory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1970</a:t>
            </a:r>
          </a:p>
          <a:p>
            <a:r>
              <a:rPr lang="en-GB" dirty="0" smtClean="0"/>
              <a:t>Fairchild</a:t>
            </a:r>
          </a:p>
          <a:p>
            <a:r>
              <a:rPr lang="en-GB" dirty="0" smtClean="0"/>
              <a:t>A chip about size of a single core</a:t>
            </a:r>
          </a:p>
          <a:p>
            <a:pPr lvl="1"/>
            <a:r>
              <a:rPr lang="en-GB" dirty="0" smtClean="0"/>
              <a:t>i.e. 1 bit of magnetic core storage</a:t>
            </a:r>
          </a:p>
          <a:p>
            <a:r>
              <a:rPr lang="en-GB" dirty="0" smtClean="0"/>
              <a:t>Holds 256 bits</a:t>
            </a:r>
          </a:p>
          <a:p>
            <a:r>
              <a:rPr lang="en-GB" dirty="0" smtClean="0"/>
              <a:t>Non-destructive read</a:t>
            </a:r>
          </a:p>
          <a:p>
            <a:r>
              <a:rPr lang="en-GB" dirty="0" smtClean="0"/>
              <a:t>Much faster than core</a:t>
            </a:r>
          </a:p>
          <a:p>
            <a:r>
              <a:rPr lang="en-GB" dirty="0" smtClean="0"/>
              <a:t>Capacity approximately doubles each year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Intel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1971 - 4004 </a:t>
            </a:r>
          </a:p>
          <a:p>
            <a:pPr lvl="1"/>
            <a:r>
              <a:rPr lang="en-GB" dirty="0" smtClean="0"/>
              <a:t>First microprocessor</a:t>
            </a:r>
          </a:p>
          <a:p>
            <a:pPr lvl="1"/>
            <a:r>
              <a:rPr lang="en-GB" dirty="0" smtClean="0"/>
              <a:t>All CPU components on a single chip</a:t>
            </a:r>
          </a:p>
          <a:p>
            <a:pPr lvl="1"/>
            <a:r>
              <a:rPr lang="en-GB" dirty="0" smtClean="0"/>
              <a:t>4 bit</a:t>
            </a:r>
          </a:p>
          <a:p>
            <a:r>
              <a:rPr lang="en-GB" dirty="0" smtClean="0"/>
              <a:t>Followed in 1972 by 8008</a:t>
            </a:r>
          </a:p>
          <a:p>
            <a:pPr lvl="1"/>
            <a:r>
              <a:rPr lang="en-GB" dirty="0" smtClean="0"/>
              <a:t>8 bit</a:t>
            </a:r>
          </a:p>
          <a:p>
            <a:pPr lvl="1"/>
            <a:r>
              <a:rPr lang="en-GB" dirty="0" smtClean="0"/>
              <a:t>Both designed for specific applications</a:t>
            </a:r>
          </a:p>
          <a:p>
            <a:r>
              <a:rPr lang="en-GB" dirty="0" smtClean="0"/>
              <a:t>1974 - 8080</a:t>
            </a:r>
          </a:p>
          <a:p>
            <a:pPr lvl="1"/>
            <a:r>
              <a:rPr lang="en-GB" dirty="0" smtClean="0"/>
              <a:t>Intel’s first general purpose microprocessor</a:t>
            </a:r>
          </a:p>
          <a:p>
            <a:endParaRPr lang="en-GB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Speeding it up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Pipelining</a:t>
            </a:r>
          </a:p>
          <a:p>
            <a:r>
              <a:rPr lang="en-GB" dirty="0" smtClean="0"/>
              <a:t>On board cache</a:t>
            </a:r>
          </a:p>
          <a:p>
            <a:r>
              <a:rPr lang="en-GB" dirty="0" smtClean="0"/>
              <a:t>On board L1 &amp; L2 cache</a:t>
            </a:r>
          </a:p>
          <a:p>
            <a:r>
              <a:rPr lang="en-GB" dirty="0" smtClean="0"/>
              <a:t>Branch prediction</a:t>
            </a:r>
          </a:p>
          <a:p>
            <a:r>
              <a:rPr lang="en-GB" dirty="0" smtClean="0"/>
              <a:t>Data flow analysis</a:t>
            </a:r>
          </a:p>
          <a:p>
            <a:r>
              <a:rPr lang="en-GB" dirty="0" smtClean="0"/>
              <a:t>Speculative execution</a:t>
            </a:r>
          </a:p>
          <a:p>
            <a:endParaRPr lang="en-GB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Performance Mismatch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Processor speed increased</a:t>
            </a:r>
          </a:p>
          <a:p>
            <a:r>
              <a:rPr lang="en-US" dirty="0" smtClean="0"/>
              <a:t>Memory capacity increased</a:t>
            </a:r>
          </a:p>
          <a:p>
            <a:r>
              <a:rPr lang="en-US" dirty="0" smtClean="0"/>
              <a:t>Memory speed lags behind processor speed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600" dirty="0" smtClean="0"/>
              <a:t>Design for Performance: DRAM and Processor Characteristics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b="13715"/>
          <a:stretch>
            <a:fillRect/>
          </a:stretch>
        </p:blipFill>
        <p:spPr bwMode="auto">
          <a:xfrm>
            <a:off x="1705333" y="1922702"/>
            <a:ext cx="5733334" cy="380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Trends in DRAM use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b="14557"/>
          <a:stretch>
            <a:fillRect/>
          </a:stretch>
        </p:blipFill>
        <p:spPr bwMode="auto">
          <a:xfrm>
            <a:off x="1557714" y="1896511"/>
            <a:ext cx="6028572" cy="385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sz="3600" dirty="0" smtClean="0"/>
              <a:t>Computer </a:t>
            </a:r>
            <a:r>
              <a:rPr lang="en-GB" sz="3600" dirty="0" smtClean="0"/>
              <a:t>Evolution and Performance</a:t>
            </a:r>
            <a:endParaRPr lang="en-US" sz="3600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Brief History of Computers</a:t>
            </a:r>
          </a:p>
          <a:p>
            <a:r>
              <a:rPr lang="en-US" dirty="0" smtClean="0"/>
              <a:t>Designing for Performance</a:t>
            </a:r>
          </a:p>
          <a:p>
            <a:r>
              <a:rPr lang="en-US" dirty="0" smtClean="0"/>
              <a:t>Pentium and PowerPC Evolution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dirty="0" smtClean="0"/>
              <a:t>Computer Evolution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45531" y="1524000"/>
            <a:ext cx="5252937" cy="460216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ENIAC - background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Electronic Numerical Integrator And Computer</a:t>
            </a:r>
          </a:p>
          <a:p>
            <a:r>
              <a:rPr lang="en-US" dirty="0" smtClean="0"/>
              <a:t>Eckert and </a:t>
            </a:r>
            <a:r>
              <a:rPr lang="en-US" dirty="0" err="1" smtClean="0"/>
              <a:t>Mauchly</a:t>
            </a:r>
            <a:endParaRPr lang="en-GB" dirty="0" smtClean="0"/>
          </a:p>
          <a:p>
            <a:r>
              <a:rPr lang="en-GB" dirty="0" smtClean="0"/>
              <a:t>University of Pennsylvania</a:t>
            </a:r>
          </a:p>
          <a:p>
            <a:r>
              <a:rPr lang="en-GB" dirty="0" smtClean="0"/>
              <a:t>Trajectory tables for weapons </a:t>
            </a:r>
          </a:p>
          <a:p>
            <a:r>
              <a:rPr lang="en-GB" dirty="0" smtClean="0"/>
              <a:t>Started 1943</a:t>
            </a:r>
          </a:p>
          <a:p>
            <a:r>
              <a:rPr lang="en-GB" dirty="0" smtClean="0"/>
              <a:t>Finished 1946</a:t>
            </a:r>
          </a:p>
          <a:p>
            <a:pPr lvl="1"/>
            <a:r>
              <a:rPr lang="en-GB" dirty="0" smtClean="0"/>
              <a:t>Too late for war effort</a:t>
            </a:r>
          </a:p>
          <a:p>
            <a:r>
              <a:rPr lang="en-GB" dirty="0" smtClean="0"/>
              <a:t>Used until 1955</a:t>
            </a:r>
          </a:p>
          <a:p>
            <a:endParaRPr lang="en-GB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ENIAC - details</a:t>
            </a:r>
            <a:endParaRPr 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dirty="0" smtClean="0"/>
              <a:t>Decimal (not binary)</a:t>
            </a:r>
          </a:p>
          <a:p>
            <a:r>
              <a:rPr lang="en-GB" dirty="0" smtClean="0"/>
              <a:t>20 accumulators of 10 digits</a:t>
            </a:r>
          </a:p>
          <a:p>
            <a:r>
              <a:rPr lang="en-GB" dirty="0" smtClean="0"/>
              <a:t>Programmed manually by switches</a:t>
            </a:r>
            <a:endParaRPr lang="en-US" dirty="0" smtClean="0"/>
          </a:p>
          <a:p>
            <a:r>
              <a:rPr lang="en-US" dirty="0" smtClean="0"/>
              <a:t>18,000 vacuum tubes</a:t>
            </a:r>
          </a:p>
          <a:p>
            <a:r>
              <a:rPr lang="en-US" dirty="0" smtClean="0"/>
              <a:t>30 tons</a:t>
            </a:r>
          </a:p>
          <a:p>
            <a:r>
              <a:rPr lang="en-US" dirty="0" smtClean="0"/>
              <a:t>15,000 square feet</a:t>
            </a:r>
          </a:p>
          <a:p>
            <a:r>
              <a:rPr lang="en-US" dirty="0" smtClean="0"/>
              <a:t>140 kW power consumption</a:t>
            </a:r>
          </a:p>
          <a:p>
            <a:r>
              <a:rPr lang="en-US" dirty="0" smtClean="0"/>
              <a:t>5,000 additions per second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von Neumann/Turing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GB" sz="2400" dirty="0" smtClean="0"/>
              <a:t>Stored Program concept</a:t>
            </a:r>
          </a:p>
          <a:p>
            <a:r>
              <a:rPr lang="en-GB" sz="2400" dirty="0" smtClean="0"/>
              <a:t>Main memory storing programs and data</a:t>
            </a:r>
          </a:p>
          <a:p>
            <a:r>
              <a:rPr lang="en-GB" sz="2400" dirty="0" smtClean="0"/>
              <a:t>ALU operating on binary data</a:t>
            </a:r>
          </a:p>
          <a:p>
            <a:r>
              <a:rPr lang="en-GB" sz="2400" dirty="0" smtClean="0"/>
              <a:t>Control unit interpreting instructions from memory and executing</a:t>
            </a:r>
          </a:p>
          <a:p>
            <a:r>
              <a:rPr lang="en-GB" sz="2400" dirty="0" smtClean="0"/>
              <a:t>Input and output equipment operated by control unit</a:t>
            </a:r>
          </a:p>
          <a:p>
            <a:r>
              <a:rPr lang="en-GB" sz="2400" dirty="0" smtClean="0"/>
              <a:t>Princeton Institute for Advanced Studies </a:t>
            </a:r>
          </a:p>
          <a:p>
            <a:pPr lvl="1"/>
            <a:r>
              <a:rPr lang="en-GB" sz="2400" dirty="0" smtClean="0"/>
              <a:t>IAS</a:t>
            </a:r>
          </a:p>
          <a:p>
            <a:r>
              <a:rPr lang="en-GB" sz="2400" dirty="0" smtClean="0"/>
              <a:t>Completed 1952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noFill/>
        </p:spPr>
        <p:txBody>
          <a:bodyPr/>
          <a:lstStyle/>
          <a:p>
            <a:r>
              <a:rPr lang="en-GB" sz="4000" dirty="0" smtClean="0"/>
              <a:t>Structure of von </a:t>
            </a:r>
            <a:r>
              <a:rPr lang="en-GB" sz="4000" dirty="0" err="1" smtClean="0"/>
              <a:t>Nuemann</a:t>
            </a:r>
            <a:r>
              <a:rPr lang="en-GB" sz="4000" dirty="0" smtClean="0"/>
              <a:t> machine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981200"/>
            <a:ext cx="19812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1981200"/>
            <a:ext cx="2438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81400" y="4648200"/>
            <a:ext cx="25908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467600" y="1981200"/>
            <a:ext cx="12192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0" y="3810000"/>
            <a:ext cx="915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Main</a:t>
            </a:r>
          </a:p>
          <a:p>
            <a:r>
              <a:rPr lang="en-GB" sz="1600">
                <a:latin typeface="Arial" charset="0"/>
              </a:rPr>
              <a:t>Memory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57600" y="2667000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Arithmetic and Logic Unit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10000" y="5257800"/>
            <a:ext cx="208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Program Control Unit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990600" y="3505200"/>
            <a:ext cx="11509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>
                <a:latin typeface="Arial" charset="0"/>
              </a:rPr>
              <a:t>Input</a:t>
            </a:r>
          </a:p>
          <a:p>
            <a:r>
              <a:rPr lang="en-GB" sz="1600">
                <a:latin typeface="Arial" charset="0"/>
              </a:rPr>
              <a:t>Output</a:t>
            </a:r>
          </a:p>
          <a:p>
            <a:r>
              <a:rPr lang="en-GB" sz="1600">
                <a:latin typeface="Arial" charset="0"/>
              </a:rPr>
              <a:t>Equipment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514600" y="2438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2514600" y="3124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1722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61722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3434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0292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096000" y="2438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60960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GB" dirty="0" smtClean="0"/>
              <a:t>IAS - details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1000 x 40 bit words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Binary number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2 x 20 bit instructions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Set of registers (storage in CPU)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Memory Buffer Register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Memory Address Register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Instruction Register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Instruction Buffer Register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Program Counter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Accumulator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Multiplier Quotient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766</Words>
  <Application>Microsoft Office PowerPoint</Application>
  <PresentationFormat>On-screen Show (4:3)</PresentationFormat>
  <Paragraphs>234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Slide 1</vt:lpstr>
      <vt:lpstr>KEMAMPUAN AKHIR YANG DIHARAPKAN</vt:lpstr>
      <vt:lpstr>Computer Evolution and Performance</vt:lpstr>
      <vt:lpstr>Computer Evolution</vt:lpstr>
      <vt:lpstr>ENIAC - background</vt:lpstr>
      <vt:lpstr>ENIAC - details</vt:lpstr>
      <vt:lpstr>von Neumann/Turing</vt:lpstr>
      <vt:lpstr>Structure of von Nuemann machine</vt:lpstr>
      <vt:lpstr>IAS - details</vt:lpstr>
      <vt:lpstr>Structure of IAS - detail</vt:lpstr>
      <vt:lpstr>Commercial Computers</vt:lpstr>
      <vt:lpstr>IBM</vt:lpstr>
      <vt:lpstr>Transistors</vt:lpstr>
      <vt:lpstr>Transistor Based Computers</vt:lpstr>
      <vt:lpstr>Microelectronics</vt:lpstr>
      <vt:lpstr>Generations of Computer</vt:lpstr>
      <vt:lpstr>Moore’s Law</vt:lpstr>
      <vt:lpstr>Growth in CPU Transistor Count</vt:lpstr>
      <vt:lpstr>IBM 360 series</vt:lpstr>
      <vt:lpstr>DEC PDP-8</vt:lpstr>
      <vt:lpstr>DEC - PDP-8 Bus Structure</vt:lpstr>
      <vt:lpstr>Semiconductor Memory</vt:lpstr>
      <vt:lpstr>Intel</vt:lpstr>
      <vt:lpstr>Speeding it up</vt:lpstr>
      <vt:lpstr>Performance Mismatch</vt:lpstr>
      <vt:lpstr>Design for Performance: DRAM and Processor Characteristics</vt:lpstr>
      <vt:lpstr>Trends in DRAM use</vt:lpstr>
      <vt:lpstr>Slide 28</vt:lpstr>
      <vt:lpstr>Slide 29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fasilkom2</cp:lastModifiedBy>
  <cp:revision>205</cp:revision>
  <dcterms:created xsi:type="dcterms:W3CDTF">2010-08-24T06:47:44Z</dcterms:created>
  <dcterms:modified xsi:type="dcterms:W3CDTF">2017-09-15T09:02:52Z</dcterms:modified>
</cp:coreProperties>
</file>