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96" r:id="rId3"/>
    <p:sldId id="397" r:id="rId4"/>
    <p:sldId id="398" r:id="rId5"/>
    <p:sldId id="399" r:id="rId6"/>
    <p:sldId id="382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FF48A9-609C-46E1-9E79-C45C3F6E74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5D536-D3EB-40AC-AA89-15E31465A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D3F75A-8B24-4E27-8725-5A32A4195C12}" type="datetimeFigureOut">
              <a:rPr lang="id-ID"/>
              <a:pPr>
                <a:defRPr/>
              </a:pPr>
              <a:t>07/11/2017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9873C3-7A49-495D-B394-EE76DC5075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F6F958-517C-4083-9525-7F2C5ADC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9115-270A-4A1D-A05F-FDEFB32689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B631-D94C-4609-B4D9-7A5A61CD9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B415-2306-4E54-A0E1-D4123D519A7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DDC181-3570-4326-B10B-D07466243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AC667-A26D-4DF8-9A84-A10B4D987977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6B1337C6-4D46-4C7C-9659-86E5EFD67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A51AF64-A767-4179-9DA1-E25E20565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49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D1E408-CDD1-4403-8BFA-89914C5C7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373B9-9B22-4232-A686-296BFA7D3341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7EFF76ED-ABE2-4315-97D4-C55C1554E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E11A7414-7C1E-4EA3-B372-6A5929A62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58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199498-2EFB-424F-9462-8123D5213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9A65B-8945-4909-92F8-04D3F6D08B10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92BEFA5E-888B-4A56-BEC5-11D51C239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86E5A29-ED2E-48AB-BB25-D55A027EB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803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1FC610-E212-4FFC-A9EB-045DAA072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CE172-F551-4112-A632-652CFD64B58F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9324592D-AFD4-4BD1-B6FC-E7421FF93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CB5C357-B076-4905-8C50-22737E7A8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10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16DD9-1881-4BEB-AB17-6C31B688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F892-AF72-4C6C-A32D-9306BD8F104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E41A6-2892-49E3-A6C5-D142528B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06B4-5D96-45CD-97E1-3520751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4368-D582-46CD-A409-1A1AB182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C188-96C2-426E-8D82-EBFF3ED4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2009-348E-46F1-B2E3-E63205D9DD2B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F9C-6113-49E4-A826-0903AAB4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F7F-202D-4A2C-AFEA-DF16F36B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2A-39CC-4AB2-AFF1-FE39A9CAE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37DA-3A3C-4065-9ED0-ACC896F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6621-6AB2-4B1D-B86D-95C6DA35B6CB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4E04-CFF2-4A2A-930E-0D3B5F9A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137-49F7-4A77-BF1E-3AA208DE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FC4-BE99-494C-B81F-7AAE48D2C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1FBA-327C-4892-B4E7-9C2F8659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35B5-63D1-4362-9EEE-BFF36FC90A5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8204-5259-44A2-87C7-0E179192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401B5-8F26-4228-9759-49E71E9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4805-E11A-4E6D-AA65-80B93419C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C370-EE56-4F25-93A7-C5CD22B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A42-8058-4B7C-BDF9-41289313A59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52CB-14FF-404B-9D9F-452F870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1F83-2171-408D-9B02-16A44ADC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78BD-AF0F-425A-A4D6-EEB4D441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9E4A2-AC33-42EB-BE0E-74F0E392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B57-DC53-4A88-99AF-E6E6F12D8584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482B9C-BE2E-4051-9EB5-A717663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A317E-8C3F-44E3-8CD5-39D3506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C211-C3F9-43E1-880D-893285B1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76C1FF-646B-4EA5-A405-E2724FD5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7EF-17C1-4187-B6B7-F5366F01D606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4B5764-BAF3-4F39-A29A-3152F27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DE7B10-7C02-4332-8C1B-78843B77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C5B0-5D53-4A7B-AFB1-4D1F9332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3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D089B-8216-4A7B-818B-69EB8085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B605-C4F9-4B59-9AD3-DE0D07EBFC1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0C25B6-02B3-4352-B3B9-D69F2A8F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E6573-63F3-4E9F-9C4D-0771A92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0BFB-F61A-4877-BFBF-B6F37421D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44EE5-0FD8-4106-88E4-D02953A5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1F0-46C1-4F32-A556-251AC4F15702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66984-C2B7-4CD2-8AE8-32620B8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847E66-068E-4947-B573-DEB3F69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214B-787B-4932-BACA-BC4E4528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6070A-BB63-48FA-B396-D96033B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7D5B-5582-42CF-96DB-AB9A6D5E62BC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F5F4E7-85A4-44FE-986E-2F464BFC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C066D2-4E82-4FEA-985B-4DA5861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6021-A246-4623-8B5C-B85261E37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5E9E7-AA6F-4BE9-86BB-2AD41A2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FA0A-71B6-475C-A53C-A868BEFA56E5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A441AA-36EE-4A92-9B68-4CDEFF2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CF4070-DB7B-41F3-B668-91D2349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25D4-55A7-4044-9CD6-CBA9DBA5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FCD787-3BB9-4735-AD1C-A64FD09847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B7010F-D7C4-414C-B925-3811F04575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10D-AB8A-4397-AE64-B1E62C0D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8670C-F781-4A46-B2E7-2C4FC4EEA1E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9714-027F-4402-803B-F63C04CE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7111-BBE8-4A8C-BDDE-C23304F9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D5C7DF4-6CA2-4EFF-9E26-14EB85623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C4ABD973-C825-45D2-BBFD-F55D2B10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20459E61-479B-4415-BE6D-937D034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</a:rPr>
              <a:t>Introduction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0DCED-DEEA-4CDF-ADE0-470054496A1A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EF72F-2F62-4E7F-AEDC-719B7B3C11C8}"/>
              </a:ext>
            </a:extLst>
          </p:cNvPr>
          <p:cNvSpPr/>
          <p:nvPr/>
        </p:nvSpPr>
        <p:spPr>
          <a:xfrm>
            <a:off x="7025227" y="2808704"/>
            <a:ext cx="1537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AU" altLang="en-US" sz="2400" dirty="0">
                <a:solidFill>
                  <a:schemeClr val="bg1"/>
                </a:solidFill>
              </a:rPr>
              <a:t>Chapter 1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F6D3F377-2CFB-4B6F-845E-119F7A2F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23621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Informatics Engineering 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Computer Science Faculty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51BB98E5-310A-4D52-91AF-63497B6D3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Programming Language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High-Level Languages</a:t>
            </a:r>
          </a:p>
          <a:p>
            <a:pPr lvl="1">
              <a:lnSpc>
                <a:spcPts val="3600"/>
              </a:lnSpc>
            </a:pPr>
            <a:r>
              <a:rPr lang="en-US" altLang="zh-TW" dirty="0"/>
              <a:t>They speed up the programming process. </a:t>
            </a:r>
          </a:p>
          <a:p>
            <a:pPr lvl="1">
              <a:lnSpc>
                <a:spcPts val="3600"/>
              </a:lnSpc>
            </a:pPr>
            <a:r>
              <a:rPr lang="en-US" altLang="zh-TW" dirty="0">
                <a:solidFill>
                  <a:srgbClr val="00B050"/>
                </a:solidFill>
              </a:rPr>
              <a:t>Compilers</a:t>
            </a:r>
            <a:r>
              <a:rPr lang="en-US" altLang="zh-TW" dirty="0"/>
              <a:t> convert them to machine language</a:t>
            </a:r>
          </a:p>
          <a:p>
            <a:pPr lvl="1">
              <a:lnSpc>
                <a:spcPts val="3600"/>
              </a:lnSpc>
            </a:pPr>
            <a:r>
              <a:rPr lang="en-US" altLang="zh-TW" dirty="0"/>
              <a:t>Instructions is comprehensible to humans</a:t>
            </a:r>
          </a:p>
          <a:p>
            <a:pPr lvl="2">
              <a:lnSpc>
                <a:spcPts val="3200"/>
              </a:lnSpc>
            </a:pPr>
            <a:r>
              <a:rPr lang="en-US" altLang="zh-TW" dirty="0"/>
              <a:t>Looks mostly like everyday English</a:t>
            </a:r>
          </a:p>
          <a:p>
            <a:pPr lvl="2">
              <a:lnSpc>
                <a:spcPts val="3200"/>
              </a:lnSpc>
            </a:pPr>
            <a:r>
              <a:rPr lang="en-US" altLang="zh-TW" dirty="0"/>
              <a:t>Contain common mathematical notation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285852" y="4795583"/>
            <a:ext cx="592935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zh-TW" dirty="0"/>
              <a:t>		</a:t>
            </a:r>
            <a:r>
              <a:rPr lang="en-US" altLang="zh-TW" dirty="0" err="1"/>
              <a:t>int</a:t>
            </a:r>
            <a:r>
              <a:rPr lang="en-US" altLang="zh-TW" dirty="0"/>
              <a:t> 	sum, </a:t>
            </a:r>
            <a:r>
              <a:rPr lang="en-US" altLang="zh-TW" dirty="0" err="1"/>
              <a:t>i</a:t>
            </a:r>
            <a:r>
              <a:rPr lang="en-US" altLang="zh-TW" dirty="0"/>
              <a:t>, j;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zh-TW" dirty="0"/>
              <a:t>		</a:t>
            </a:r>
            <a:r>
              <a:rPr lang="en-US" altLang="zh-TW" dirty="0" err="1"/>
              <a:t>i</a:t>
            </a:r>
            <a:r>
              <a:rPr lang="en-US" altLang="zh-TW" dirty="0"/>
              <a:t>=100;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zh-TW" dirty="0"/>
              <a:t>		j=50;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TW" dirty="0"/>
              <a:t>		sum = </a:t>
            </a:r>
            <a:r>
              <a:rPr lang="en-US" altLang="zh-TW" dirty="0" err="1"/>
              <a:t>i</a:t>
            </a:r>
            <a:r>
              <a:rPr lang="en-US" altLang="zh-TW" dirty="0"/>
              <a:t> + j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8210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F6F1907C-A75C-47F6-8C57-63C0391CB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Java?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History</a:t>
            </a:r>
          </a:p>
          <a:p>
            <a:pPr lvl="1"/>
            <a:r>
              <a:rPr lang="en-US" altLang="zh-TW" dirty="0"/>
              <a:t>Green Project Announced by Sun in 1991</a:t>
            </a:r>
          </a:p>
          <a:p>
            <a:pPr lvl="2">
              <a:lnSpc>
                <a:spcPts val="3200"/>
              </a:lnSpc>
            </a:pPr>
            <a:r>
              <a:rPr lang="en-US" altLang="zh-TW" dirty="0"/>
              <a:t>Motivation: intelligent consumer-electronic devices</a:t>
            </a:r>
          </a:p>
          <a:p>
            <a:pPr lvl="2">
              <a:lnSpc>
                <a:spcPts val="3200"/>
              </a:lnSpc>
            </a:pPr>
            <a:r>
              <a:rPr lang="en-US" altLang="zh-TW" dirty="0"/>
              <a:t>Creator:  James Gosling</a:t>
            </a:r>
          </a:p>
          <a:p>
            <a:pPr lvl="2">
              <a:lnSpc>
                <a:spcPts val="3200"/>
              </a:lnSpc>
            </a:pPr>
            <a:r>
              <a:rPr lang="en-US" altLang="zh-TW" dirty="0"/>
              <a:t>New Language: Oak</a:t>
            </a:r>
          </a:p>
          <a:p>
            <a:pPr lvl="1">
              <a:lnSpc>
                <a:spcPts val="3200"/>
              </a:lnSpc>
            </a:pPr>
            <a:r>
              <a:rPr lang="en-US" altLang="zh-TW" dirty="0"/>
              <a:t>Announcement in 1995</a:t>
            </a:r>
          </a:p>
          <a:p>
            <a:pPr lvl="2">
              <a:lnSpc>
                <a:spcPts val="3200"/>
              </a:lnSpc>
            </a:pPr>
            <a:r>
              <a:rPr lang="en-US" altLang="zh-TW" dirty="0">
                <a:ea typeface="新細明體" charset="-120"/>
              </a:rPr>
              <a:t>Industry Conference in May 1995 </a:t>
            </a:r>
          </a:p>
          <a:p>
            <a:pPr lvl="2">
              <a:lnSpc>
                <a:spcPts val="3200"/>
              </a:lnSpc>
            </a:pPr>
            <a:r>
              <a:rPr lang="en-US" altLang="zh-TW" dirty="0">
                <a:ea typeface="新細明體" charset="-120"/>
              </a:rPr>
              <a:t>Netscape announced an agreement to integrate Java into its browser. 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pic>
        <p:nvPicPr>
          <p:cNvPr id="4" name="Picture 5" descr="gosling.duk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286124"/>
            <a:ext cx="1212303" cy="160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75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86EA854D-5478-40D4-8E4B-347453698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90537"/>
            <a:ext cx="8229600" cy="1143000"/>
          </a:xfrm>
        </p:spPr>
        <p:txBody>
          <a:bodyPr/>
          <a:lstStyle/>
          <a:p>
            <a:r>
              <a:rPr lang="en-US" altLang="zh-TW" dirty="0"/>
              <a:t>What is Java?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</a:p>
          <a:p>
            <a:pPr lvl="1">
              <a:lnSpc>
                <a:spcPts val="3600"/>
              </a:lnSpc>
            </a:pPr>
            <a:r>
              <a:rPr lang="en-US" altLang="zh-TW" dirty="0"/>
              <a:t>It is a </a:t>
            </a:r>
            <a:r>
              <a:rPr lang="tr-TR" altLang="zh-TW" dirty="0"/>
              <a:t>high-level</a:t>
            </a:r>
            <a:r>
              <a:rPr lang="en-US" altLang="zh-TW" dirty="0"/>
              <a:t> programming language</a:t>
            </a:r>
            <a:endParaRPr lang="tr-TR" altLang="zh-TW" dirty="0"/>
          </a:p>
          <a:p>
            <a:pPr lvl="1">
              <a:lnSpc>
                <a:spcPts val="3600"/>
              </a:lnSpc>
            </a:pPr>
            <a:r>
              <a:rPr lang="en-US" altLang="zh-TW" dirty="0"/>
              <a:t>It is </a:t>
            </a:r>
            <a:r>
              <a:rPr lang="tr-TR" altLang="zh-TW" dirty="0"/>
              <a:t>simple</a:t>
            </a:r>
            <a:r>
              <a:rPr lang="en-US" altLang="zh-TW" dirty="0"/>
              <a:t> and purely</a:t>
            </a:r>
            <a:r>
              <a:rPr lang="tr-TR" altLang="zh-TW" dirty="0"/>
              <a:t> </a:t>
            </a:r>
            <a:r>
              <a:rPr lang="tr-TR" altLang="zh-TW" dirty="0">
                <a:solidFill>
                  <a:srgbClr val="00B050"/>
                </a:solidFill>
              </a:rPr>
              <a:t>object-oriented</a:t>
            </a:r>
            <a:r>
              <a:rPr lang="en-US" altLang="zh-TW" dirty="0">
                <a:solidFill>
                  <a:srgbClr val="00B050"/>
                </a:solidFill>
              </a:rPr>
              <a:t>. </a:t>
            </a:r>
          </a:p>
          <a:p>
            <a:pPr lvl="1">
              <a:lnSpc>
                <a:spcPts val="3600"/>
              </a:lnSpc>
            </a:pPr>
            <a:r>
              <a:rPr lang="en-US" altLang="zh-TW" dirty="0"/>
              <a:t>It is </a:t>
            </a:r>
            <a:r>
              <a:rPr lang="tr-TR" altLang="zh-TW" dirty="0"/>
              <a:t>portable</a:t>
            </a:r>
            <a:r>
              <a:rPr lang="en-US" altLang="zh-TW" dirty="0"/>
              <a:t>, that is, executable at different kinds of platform. </a:t>
            </a:r>
            <a:endParaRPr lang="tr-TR" altLang="zh-TW" dirty="0"/>
          </a:p>
          <a:p>
            <a:pPr lvl="1">
              <a:lnSpc>
                <a:spcPts val="3600"/>
              </a:lnSpc>
            </a:pPr>
            <a:r>
              <a:rPr lang="en-US" altLang="zh-TW" dirty="0"/>
              <a:t>It is developed in world wide web applications.</a:t>
            </a:r>
            <a:endParaRPr lang="tr-TR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2424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arsil\Desktop\Smartcreative2.jpg">
            <a:extLst>
              <a:ext uri="{FF2B5EF4-FFF2-40B4-BE49-F238E27FC236}">
                <a16:creationId xmlns:a16="http://schemas.microsoft.com/office/drawing/2014/main" id="{BDE1A28C-F541-4F88-B39B-5B772CC69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Java?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31929"/>
            <a:ext cx="8229600" cy="4525963"/>
          </a:xfrm>
        </p:spPr>
        <p:txBody>
          <a:bodyPr/>
          <a:lstStyle/>
          <a:p>
            <a:r>
              <a:rPr lang="en-US" altLang="zh-TW" dirty="0"/>
              <a:t>Java Virtual Machine (JVM)</a:t>
            </a:r>
            <a:endParaRPr lang="zh-TW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0500" y="2012950"/>
            <a:ext cx="8763000" cy="4343400"/>
          </a:xfrm>
          <a:prstGeom prst="rect">
            <a:avLst/>
          </a:prstGeom>
          <a:solidFill>
            <a:srgbClr val="D9F2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ea typeface="新細明體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95600" y="3052754"/>
            <a:ext cx="1905000" cy="685800"/>
          </a:xfrm>
          <a:prstGeom prst="rect">
            <a:avLst/>
          </a:prstGeom>
          <a:solidFill>
            <a:srgbClr val="FFD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>
                <a:ea typeface="新細明體" charset="-120"/>
              </a:rPr>
              <a:t>Java</a:t>
            </a:r>
          </a:p>
          <a:p>
            <a:pPr algn="ctr"/>
            <a:r>
              <a:rPr lang="en-US" altLang="zh-TW" b="1">
                <a:ea typeface="新細明體" charset="-120"/>
              </a:rPr>
              <a:t>compiler</a:t>
            </a:r>
            <a:endParaRPr lang="tr-TR" altLang="zh-TW" b="1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7863" y="3052754"/>
            <a:ext cx="1676400" cy="685800"/>
          </a:xfrm>
          <a:prstGeom prst="rect">
            <a:avLst/>
          </a:prstGeom>
          <a:solidFill>
            <a:srgbClr val="FFE5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>
                <a:ea typeface="新細明體" charset="-120"/>
              </a:rPr>
              <a:t>Java</a:t>
            </a:r>
          </a:p>
          <a:p>
            <a:pPr algn="ctr"/>
            <a:r>
              <a:rPr lang="en-US" altLang="zh-TW" b="1">
                <a:ea typeface="新細明體" charset="-120"/>
              </a:rPr>
              <a:t>source code</a:t>
            </a:r>
            <a:endParaRPr lang="tr-TR" altLang="zh-TW" b="1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3052754"/>
            <a:ext cx="1676400" cy="685800"/>
          </a:xfrm>
          <a:prstGeom prst="rect">
            <a:avLst/>
          </a:prstGeom>
          <a:solidFill>
            <a:srgbClr val="E4B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>
                <a:ea typeface="新細明體" charset="-120"/>
              </a:rPr>
              <a:t>byte-code</a:t>
            </a:r>
            <a:endParaRPr lang="tr-TR" altLang="zh-TW" b="1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486400" y="6024554"/>
            <a:ext cx="154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99"/>
                </a:solidFill>
                <a:ea typeface="新細明體" charset="-120"/>
              </a:rPr>
              <a:t>EXECUTION</a:t>
            </a:r>
            <a:endParaRPr lang="tr-TR" altLang="zh-TW" b="1">
              <a:solidFill>
                <a:srgbClr val="000099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495550" y="3243254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>
              <a:ea typeface="新細明體" charset="-12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914900" y="3224204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>
              <a:ea typeface="新細明體" charset="-12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105400" y="2265354"/>
            <a:ext cx="381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800000"/>
                </a:solidFill>
                <a:ea typeface="新細明體" charset="-120"/>
              </a:rPr>
              <a:t>JAVA PROGRAM EXECUTION</a:t>
            </a:r>
            <a:endParaRPr lang="tr-TR" altLang="zh-TW" sz="2000" b="1">
              <a:solidFill>
                <a:srgbClr val="800000"/>
              </a:solidFill>
            </a:endParaRP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5943600" y="3814754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>
              <a:ea typeface="新細明體" charset="-120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5410200" y="4424354"/>
            <a:ext cx="1676400" cy="685800"/>
          </a:xfrm>
          <a:prstGeom prst="rect">
            <a:avLst/>
          </a:prstGeom>
          <a:solidFill>
            <a:srgbClr val="B49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>
                <a:ea typeface="新細明體" charset="-120"/>
              </a:rPr>
              <a:t>byte-code</a:t>
            </a:r>
          </a:p>
          <a:p>
            <a:pPr algn="ctr"/>
            <a:r>
              <a:rPr lang="en-US" altLang="zh-TW" b="1">
                <a:ea typeface="新細明體" charset="-120"/>
              </a:rPr>
              <a:t>interpreter</a:t>
            </a:r>
            <a:endParaRPr lang="tr-TR" altLang="zh-TW" b="1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5181600" y="4119554"/>
            <a:ext cx="2133600" cy="1371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>
              <a:ea typeface="新細明體" charset="-120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657975" y="5200642"/>
            <a:ext cx="65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ea typeface="新細明體" charset="-120"/>
              </a:rPr>
              <a:t>JVM</a:t>
            </a:r>
            <a:endParaRPr lang="tr-TR" altLang="zh-TW" b="1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6019800" y="5567354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>
              <a:ea typeface="新細明體" charset="-120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1600200" y="3814754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ea typeface="新細明體" charset="-120"/>
              </a:rPr>
              <a:t>.java</a:t>
            </a:r>
            <a:endParaRPr lang="tr-TR" altLang="zh-TW" b="1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7086600" y="3357554"/>
            <a:ext cx="81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ea typeface="新細明體" charset="-120"/>
              </a:rPr>
              <a:t>.class</a:t>
            </a:r>
            <a:endParaRPr lang="tr-TR" altLang="zh-TW" b="1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993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E12F4E5A-D213-4F68-B556-CE1D842AC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90537"/>
            <a:ext cx="8229600" cy="1143000"/>
          </a:xfrm>
        </p:spPr>
        <p:txBody>
          <a:bodyPr/>
          <a:lstStyle/>
          <a:p>
            <a:r>
              <a:rPr lang="en-US" altLang="zh-TW" dirty="0"/>
              <a:t>What is Java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Java Class Libraries</a:t>
            </a:r>
          </a:p>
          <a:p>
            <a:pPr lvl="1">
              <a:lnSpc>
                <a:spcPts val="3600"/>
              </a:lnSpc>
            </a:pPr>
            <a:r>
              <a:rPr lang="en-US" altLang="zh-TW" dirty="0">
                <a:ea typeface="新細明體" charset="-120"/>
              </a:rPr>
              <a:t>Java has built huge amount of libraries, </a:t>
            </a:r>
          </a:p>
          <a:p>
            <a:pPr lvl="1">
              <a:lnSpc>
                <a:spcPts val="3600"/>
              </a:lnSpc>
            </a:pPr>
            <a:r>
              <a:rPr lang="en-US" altLang="zh-TW" dirty="0">
                <a:ea typeface="新細明體" charset="-120"/>
              </a:rPr>
              <a:t>These libraries are is known as Java APIs (Application Programming Interface).</a:t>
            </a:r>
          </a:p>
          <a:p>
            <a:pPr lvl="1">
              <a:lnSpc>
                <a:spcPts val="3600"/>
              </a:lnSpc>
            </a:pPr>
            <a:r>
              <a:rPr lang="en-US" altLang="zh-TW" dirty="0">
                <a:ea typeface="新細明體" charset="-120"/>
              </a:rPr>
              <a:t>Most of them are available over the Internet and at no charge.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7521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C:\Users\arsil\Desktop\Smartcreative2.jpg">
            <a:extLst>
              <a:ext uri="{FF2B5EF4-FFF2-40B4-BE49-F238E27FC236}">
                <a16:creationId xmlns:a16="http://schemas.microsoft.com/office/drawing/2014/main" id="{621B3321-3B64-409B-8B40-BB4A9F118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800"/>
              <a:t>Java Development Environment</a:t>
            </a:r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84313"/>
            <a:ext cx="1584325" cy="1038225"/>
          </a:xfrm>
          <a:prstGeom prst="rect">
            <a:avLst/>
          </a:prstGeom>
          <a:noFill/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84213" y="1196975"/>
            <a:ext cx="541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/>
              <a:t>Edit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197100" y="1557338"/>
            <a:ext cx="18630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dirty="0"/>
              <a:t>Edit &amp; Store a file</a:t>
            </a:r>
          </a:p>
          <a:p>
            <a:r>
              <a:rPr lang="en-US" altLang="ko-KR" sz="1600" dirty="0"/>
              <a:t>- </a:t>
            </a:r>
            <a:r>
              <a:rPr lang="en-US" altLang="ko-KR" sz="1600" b="1" dirty="0">
                <a:solidFill>
                  <a:srgbClr val="00B050"/>
                </a:solidFill>
              </a:rPr>
              <a:t>Extension . java</a:t>
            </a:r>
          </a:p>
        </p:txBody>
      </p:sp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1836738" y="1773238"/>
            <a:ext cx="360362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4068763" y="1771650"/>
            <a:ext cx="360362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1484313"/>
            <a:ext cx="1871663" cy="957262"/>
          </a:xfrm>
          <a:prstGeom prst="rect">
            <a:avLst/>
          </a:prstGeom>
          <a:noFill/>
        </p:spPr>
      </p:pic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932363" y="1196975"/>
            <a:ext cx="946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/>
              <a:t>Compile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711950" y="1524000"/>
            <a:ext cx="2089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dirty="0"/>
              <a:t>Creates </a:t>
            </a:r>
            <a:r>
              <a:rPr lang="en-US" altLang="ko-KR" sz="1600" dirty="0" err="1"/>
              <a:t>bytecodes</a:t>
            </a:r>
            <a:r>
              <a:rPr lang="en-US" altLang="ko-KR" sz="1600" dirty="0"/>
              <a:t> &amp;</a:t>
            </a:r>
          </a:p>
          <a:p>
            <a:r>
              <a:rPr lang="en-US" altLang="ko-KR" sz="1600" dirty="0"/>
              <a:t>Stores a file</a:t>
            </a:r>
          </a:p>
          <a:p>
            <a:r>
              <a:rPr lang="en-US" altLang="ko-KR" sz="1600" dirty="0"/>
              <a:t>- </a:t>
            </a:r>
            <a:r>
              <a:rPr lang="en-US" altLang="ko-KR" sz="1600" b="1" dirty="0">
                <a:solidFill>
                  <a:srgbClr val="00B050"/>
                </a:solidFill>
              </a:rPr>
              <a:t>Extension .class</a:t>
            </a:r>
          </a:p>
        </p:txBody>
      </p:sp>
      <p:sp>
        <p:nvSpPr>
          <p:cNvPr id="60429" name="AutoShape 13"/>
          <p:cNvSpPr>
            <a:spLocks noChangeArrowheads="1"/>
          </p:cNvSpPr>
          <p:nvPr/>
        </p:nvSpPr>
        <p:spPr bwMode="auto">
          <a:xfrm>
            <a:off x="6300788" y="1773238"/>
            <a:ext cx="360362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043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50" y="2708275"/>
            <a:ext cx="1944688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31" name="AutoShape 15"/>
          <p:cNvSpPr>
            <a:spLocks noChangeArrowheads="1"/>
          </p:cNvSpPr>
          <p:nvPr/>
        </p:nvSpPr>
        <p:spPr bwMode="auto">
          <a:xfrm rot="-16200000">
            <a:off x="7560469" y="2312194"/>
            <a:ext cx="360363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0433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963863"/>
            <a:ext cx="576262" cy="423862"/>
          </a:xfrm>
          <a:prstGeom prst="rect">
            <a:avLst/>
          </a:prstGeom>
          <a:noFill/>
        </p:spPr>
      </p:pic>
      <p:pic>
        <p:nvPicPr>
          <p:cNvPr id="60434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525" y="2819400"/>
            <a:ext cx="460375" cy="1081088"/>
          </a:xfrm>
          <a:prstGeom prst="rect">
            <a:avLst/>
          </a:prstGeom>
          <a:noFill/>
        </p:spPr>
      </p:pic>
      <p:sp>
        <p:nvSpPr>
          <p:cNvPr id="60437" name="AutoShape 21"/>
          <p:cNvSpPr>
            <a:spLocks noChangeArrowheads="1"/>
          </p:cNvSpPr>
          <p:nvPr/>
        </p:nvSpPr>
        <p:spPr bwMode="auto">
          <a:xfrm>
            <a:off x="5219700" y="3035300"/>
            <a:ext cx="504825" cy="288925"/>
          </a:xfrm>
          <a:prstGeom prst="notchedRightArrow">
            <a:avLst>
              <a:gd name="adj1" fmla="val 50000"/>
              <a:gd name="adj2" fmla="val 43681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5003800" y="2459038"/>
            <a:ext cx="646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/>
              <a:t>Load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5148263" y="3898900"/>
            <a:ext cx="16906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dirty="0"/>
              <a:t>Class loader</a:t>
            </a:r>
          </a:p>
          <a:p>
            <a:pPr>
              <a:buFontTx/>
              <a:buChar char="-"/>
            </a:pPr>
            <a:r>
              <a:rPr lang="en-US" altLang="ko-KR" sz="1600" dirty="0"/>
              <a:t>put . Class file</a:t>
            </a:r>
          </a:p>
          <a:p>
            <a:r>
              <a:rPr lang="en-US" altLang="ko-KR" sz="1600" dirty="0"/>
              <a:t>In memory</a:t>
            </a:r>
          </a:p>
        </p:txBody>
      </p:sp>
      <p:sp>
        <p:nvSpPr>
          <p:cNvPr id="60441" name="AutoShape 25"/>
          <p:cNvSpPr>
            <a:spLocks noChangeArrowheads="1"/>
          </p:cNvSpPr>
          <p:nvPr/>
        </p:nvSpPr>
        <p:spPr bwMode="auto">
          <a:xfrm rot="-10800000">
            <a:off x="6300788" y="3106738"/>
            <a:ext cx="360362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0442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41563" y="2819400"/>
            <a:ext cx="1582737" cy="1044575"/>
          </a:xfrm>
          <a:prstGeom prst="rect">
            <a:avLst/>
          </a:prstGeom>
          <a:noFill/>
        </p:spPr>
      </p:pic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2774950" y="2459038"/>
            <a:ext cx="69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b="1"/>
              <a:t>Verify</a:t>
            </a:r>
          </a:p>
        </p:txBody>
      </p:sp>
      <p:sp>
        <p:nvSpPr>
          <p:cNvPr id="60444" name="AutoShape 28"/>
          <p:cNvSpPr>
            <a:spLocks noChangeArrowheads="1"/>
          </p:cNvSpPr>
          <p:nvPr/>
        </p:nvSpPr>
        <p:spPr bwMode="auto">
          <a:xfrm rot="-10800000">
            <a:off x="4067175" y="3035300"/>
            <a:ext cx="360363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2268538" y="3898900"/>
            <a:ext cx="1984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/>
              <a:t>Verify bytecodes &amp;</a:t>
            </a:r>
          </a:p>
          <a:p>
            <a:r>
              <a:rPr lang="en-US" altLang="ko-KR" sz="1600"/>
              <a:t>Validate for Java</a:t>
            </a:r>
            <a:r>
              <a:rPr lang="en-US" altLang="ko-KR" sz="1600">
                <a:latin typeface="Arial"/>
              </a:rPr>
              <a:t>’</a:t>
            </a:r>
            <a:r>
              <a:rPr lang="en-US" altLang="ko-KR" sz="1600"/>
              <a:t>s </a:t>
            </a:r>
          </a:p>
          <a:p>
            <a:r>
              <a:rPr lang="en-US" altLang="ko-KR" sz="1600"/>
              <a:t>security violations</a:t>
            </a:r>
          </a:p>
        </p:txBody>
      </p:sp>
      <p:sp>
        <p:nvSpPr>
          <p:cNvPr id="60446" name="AutoShape 30"/>
          <p:cNvSpPr>
            <a:spLocks noChangeArrowheads="1"/>
          </p:cNvSpPr>
          <p:nvPr/>
        </p:nvSpPr>
        <p:spPr bwMode="auto">
          <a:xfrm>
            <a:off x="1692275" y="3573463"/>
            <a:ext cx="576263" cy="1871662"/>
          </a:xfrm>
          <a:prstGeom prst="curvedRightArrow">
            <a:avLst>
              <a:gd name="adj1" fmla="val 64959"/>
              <a:gd name="adj2" fmla="val 12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60447" name="Picture 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4365625"/>
            <a:ext cx="1619250" cy="477838"/>
          </a:xfrm>
          <a:prstGeom prst="rect">
            <a:avLst/>
          </a:prstGeom>
          <a:noFill/>
        </p:spPr>
      </p:pic>
      <p:pic>
        <p:nvPicPr>
          <p:cNvPr id="60448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8538" y="4797425"/>
            <a:ext cx="22320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4572000" y="5300663"/>
            <a:ext cx="4527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/>
              <a:t>Translate bytecodes into a machine language</a:t>
            </a:r>
          </a:p>
          <a:p>
            <a:r>
              <a:rPr lang="en-US" altLang="ko-KR" sz="1600"/>
              <a:t>Execute the program</a:t>
            </a:r>
          </a:p>
          <a:p>
            <a:r>
              <a:rPr lang="en-US" altLang="ko-KR" sz="1600"/>
              <a:t>	- display or store data values</a:t>
            </a:r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509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1B35225A-F211-4CE8-9691-E5AFE6D6B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61962"/>
            <a:ext cx="8229600" cy="1143000"/>
          </a:xfrm>
        </p:spPr>
        <p:txBody>
          <a:bodyPr/>
          <a:lstStyle/>
          <a:p>
            <a:r>
              <a:rPr lang="en-US" altLang="zh-TW" dirty="0"/>
              <a:t>Java Development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JDK (Java Development Kit)</a:t>
            </a:r>
          </a:p>
          <a:p>
            <a:pPr lvl="1">
              <a:lnSpc>
                <a:spcPts val="3600"/>
              </a:lnSpc>
              <a:spcBef>
                <a:spcPts val="1200"/>
              </a:spcBef>
            </a:pPr>
            <a:r>
              <a:rPr lang="en-US" altLang="zh-TW" dirty="0">
                <a:solidFill>
                  <a:srgbClr val="0070C0"/>
                </a:solidFill>
              </a:rPr>
              <a:t>Java Standard Edition (J2SE): </a:t>
            </a:r>
            <a:r>
              <a:rPr lang="en-US" altLang="zh-TW" dirty="0"/>
              <a:t>develop client-side standalone applications or applets.</a:t>
            </a:r>
          </a:p>
          <a:p>
            <a:pPr lvl="1">
              <a:lnSpc>
                <a:spcPts val="3600"/>
              </a:lnSpc>
              <a:spcBef>
                <a:spcPts val="1200"/>
              </a:spcBef>
            </a:pPr>
            <a:r>
              <a:rPr lang="en-US" altLang="zh-TW" dirty="0">
                <a:solidFill>
                  <a:srgbClr val="0070C0"/>
                </a:solidFill>
              </a:rPr>
              <a:t>Java Enterprise Edition (J2EE): </a:t>
            </a:r>
            <a:r>
              <a:rPr lang="en-US" altLang="zh-TW" dirty="0"/>
              <a:t>develop server-side applications such as Java </a:t>
            </a:r>
            <a:r>
              <a:rPr lang="en-US" altLang="zh-TW" dirty="0" err="1"/>
              <a:t>servlets</a:t>
            </a:r>
            <a:r>
              <a:rPr lang="en-US" altLang="zh-TW" dirty="0"/>
              <a:t>.</a:t>
            </a:r>
          </a:p>
          <a:p>
            <a:pPr lvl="1">
              <a:lnSpc>
                <a:spcPts val="3600"/>
              </a:lnSpc>
              <a:spcBef>
                <a:spcPts val="1200"/>
              </a:spcBef>
            </a:pPr>
            <a:r>
              <a:rPr lang="en-US" altLang="zh-TW" dirty="0">
                <a:solidFill>
                  <a:srgbClr val="0070C0"/>
                </a:solidFill>
              </a:rPr>
              <a:t>Java Micro Edition (J2ME): </a:t>
            </a:r>
            <a:r>
              <a:rPr lang="en-US" altLang="zh-TW" dirty="0"/>
              <a:t>develop applications for mobile devices such as cell phones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7158" y="5357826"/>
            <a:ext cx="8215370" cy="971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lnSpc>
                <a:spcPts val="36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2400" dirty="0">
                <a:solidFill>
                  <a:srgbClr val="00B050"/>
                </a:solidFill>
                <a:latin typeface="+mn-lt"/>
              </a:rPr>
              <a:t>We use J2SEDK 6.0 in this course and </a:t>
            </a:r>
          </a:p>
          <a:p>
            <a:pPr marL="274320" indent="-274320" algn="ctr" fontAlgn="auto">
              <a:lnSpc>
                <a:spcPts val="36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2400" dirty="0">
                <a:solidFill>
                  <a:srgbClr val="00B050"/>
                </a:solidFill>
                <a:latin typeface="+mn-lt"/>
              </a:rPr>
              <a:t>you can download it from ftp site</a:t>
            </a:r>
            <a:endParaRPr lang="zh-TW" alt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5214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AC666C3-7E58-46AE-8DEE-5252F8CBE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2107"/>
            <a:ext cx="8229600" cy="1143000"/>
          </a:xfrm>
        </p:spPr>
        <p:txBody>
          <a:bodyPr/>
          <a:lstStyle/>
          <a:p>
            <a:r>
              <a:rPr lang="en-US" altLang="zh-TW" dirty="0"/>
              <a:t>Java Development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IDE (Integrated Development Environment)</a:t>
            </a:r>
          </a:p>
          <a:p>
            <a:pPr lvl="1"/>
            <a:r>
              <a:rPr lang="en-US" altLang="zh-TW" dirty="0"/>
              <a:t>There are number of free and commercial IDEs</a:t>
            </a:r>
          </a:p>
          <a:p>
            <a:pPr lvl="1"/>
            <a:r>
              <a:rPr lang="en-US" altLang="zh-TW" dirty="0"/>
              <a:t> We use </a:t>
            </a:r>
            <a:r>
              <a:rPr lang="en-US" altLang="zh-TW" b="1" dirty="0">
                <a:solidFill>
                  <a:srgbClr val="00B050"/>
                </a:solidFill>
              </a:rPr>
              <a:t>NetBeans </a:t>
            </a:r>
            <a:r>
              <a:rPr lang="en-US" altLang="zh-TW" dirty="0"/>
              <a:t>in this course</a:t>
            </a:r>
          </a:p>
          <a:p>
            <a:pPr lvl="1"/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984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09A07F3F-DCF2-403A-A2C4-3A0449948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6" name="Rectangle 2">
            <a:extLst>
              <a:ext uri="{FF2B5EF4-FFF2-40B4-BE49-F238E27FC236}">
                <a16:creationId xmlns:a16="http://schemas.microsoft.com/office/drawing/2014/main" id="{2CB12B71-8394-48D0-86CB-32420336D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Procedural versus object-oriented programming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55F63BD-F657-4897-87E0-A1C888923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Procedural programming approach concentrates on </a:t>
            </a:r>
            <a:r>
              <a:rPr lang="en-US" altLang="en-US">
                <a:solidFill>
                  <a:srgbClr val="01BCE7"/>
                </a:solidFill>
              </a:rPr>
              <a:t>what</a:t>
            </a:r>
            <a:r>
              <a:rPr lang="en-US" altLang="en-US" b="1"/>
              <a:t> </a:t>
            </a:r>
            <a:r>
              <a:rPr lang="en-US" altLang="en-US"/>
              <a:t>a program has to do and involves identifying and organising the </a:t>
            </a:r>
            <a:r>
              <a:rPr lang="en-US" altLang="en-US">
                <a:solidFill>
                  <a:srgbClr val="01BCE7"/>
                </a:solidFill>
              </a:rPr>
              <a:t>processes</a:t>
            </a:r>
            <a:r>
              <a:rPr lang="en-US" altLang="en-US"/>
              <a:t> in the program solution. It is usually broken down into separate tasks, which include:</a:t>
            </a:r>
          </a:p>
          <a:p>
            <a:pPr lvl="1"/>
            <a:r>
              <a:rPr lang="en-US" altLang="en-US"/>
              <a:t>Top-down development</a:t>
            </a:r>
          </a:p>
          <a:p>
            <a:pPr lvl="1"/>
            <a:r>
              <a:rPr lang="en-US" altLang="en-US"/>
              <a:t>Modular design</a:t>
            </a:r>
          </a:p>
          <a:p>
            <a:pPr lvl="1"/>
            <a:r>
              <a:rPr lang="en-US" altLang="en-US"/>
              <a:t>Object-oriented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792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9301345-2E4C-4AD6-86F4-DDB336CFD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>
            <a:extLst>
              <a:ext uri="{FF2B5EF4-FFF2-40B4-BE49-F238E27FC236}">
                <a16:creationId xmlns:a16="http://schemas.microsoft.com/office/drawing/2014/main" id="{CB3C1BCD-6B05-4A0D-AF7B-B1E670A31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7675"/>
            <a:ext cx="8229600" cy="1143000"/>
          </a:xfrm>
        </p:spPr>
        <p:txBody>
          <a:bodyPr/>
          <a:lstStyle/>
          <a:p>
            <a:r>
              <a:rPr lang="en-US" altLang="en-US" sz="3200" dirty="0"/>
              <a:t>Procedural versus object-oriented programming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20E56FA-CB3A-468F-96B5-2BF0485C5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Top-down development:</a:t>
            </a:r>
          </a:p>
          <a:p>
            <a:pPr lvl="1"/>
            <a:r>
              <a:rPr lang="en-US" altLang="en-US"/>
              <a:t>General solution to a problem is outlined</a:t>
            </a:r>
          </a:p>
          <a:p>
            <a:pPr lvl="1"/>
            <a:r>
              <a:rPr lang="en-US" altLang="en-US"/>
              <a:t>This is then broken down into more detailed steps until the most detailed levels have been completed</a:t>
            </a:r>
          </a:p>
          <a:p>
            <a:pPr lvl="1"/>
            <a:r>
              <a:rPr lang="en-US" altLang="en-US"/>
              <a:t>Finally, programmer starts to code</a:t>
            </a:r>
          </a:p>
          <a:p>
            <a:pPr lvl="1"/>
            <a:r>
              <a:rPr lang="en-US" altLang="en-US"/>
              <a:t>Results in a systematic approach to a program design 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92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7FA3CB4-2FD6-496E-85C9-25D74CF06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2" name="Rectangle 2">
            <a:extLst>
              <a:ext uri="{FF2B5EF4-FFF2-40B4-BE49-F238E27FC236}">
                <a16:creationId xmlns:a16="http://schemas.microsoft.com/office/drawing/2014/main" id="{E9662BC0-B5A1-4AD5-9169-BA964CBCB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Procedural versus object-oriented programming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2A5CA62-DB74-4E44-B79C-115A5A74D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Modular design:</a:t>
            </a:r>
          </a:p>
          <a:p>
            <a:pPr lvl="1"/>
            <a:r>
              <a:rPr lang="en-US" altLang="en-US"/>
              <a:t>Grouping task together</a:t>
            </a:r>
          </a:p>
          <a:p>
            <a:pPr lvl="1"/>
            <a:r>
              <a:rPr lang="en-US" altLang="en-US"/>
              <a:t>Connected directly to top-down development</a:t>
            </a:r>
          </a:p>
          <a:p>
            <a:pPr lvl="1"/>
            <a:r>
              <a:rPr lang="en-US" altLang="en-US"/>
              <a:t>Assists in the reading and understanding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221735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8A6EF942-BB40-4200-A255-B00F09A17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>
            <a:extLst>
              <a:ext uri="{FF2B5EF4-FFF2-40B4-BE49-F238E27FC236}">
                <a16:creationId xmlns:a16="http://schemas.microsoft.com/office/drawing/2014/main" id="{98554BB4-93D8-4522-8C2B-224AAD005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Procedural versus object-oriented programming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B1DABDD-DBAD-4450-B01B-1449B0351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487" y="1600200"/>
            <a:ext cx="8229600" cy="4525963"/>
          </a:xfrm>
        </p:spPr>
        <p:txBody>
          <a:bodyPr/>
          <a:lstStyle/>
          <a:p>
            <a:r>
              <a:rPr lang="en-US" altLang="en-US" dirty="0"/>
              <a:t>Object-oriented programming</a:t>
            </a:r>
          </a:p>
          <a:p>
            <a:pPr lvl="1"/>
            <a:r>
              <a:rPr lang="en-US" altLang="en-US" dirty="0"/>
              <a:t>Based on breaking down the problem, but the primary focus is on the things that make up the program</a:t>
            </a:r>
          </a:p>
          <a:p>
            <a:pPr lvl="1"/>
            <a:r>
              <a:rPr lang="en-US" altLang="en-US" dirty="0"/>
              <a:t>Breaks the program into a set of separate objects that perform actions and relate to each other</a:t>
            </a:r>
          </a:p>
        </p:txBody>
      </p:sp>
    </p:spTree>
    <p:extLst>
      <p:ext uri="{BB962C8B-B14F-4D97-AF65-F5344CB8AC3E}">
        <p14:creationId xmlns:p14="http://schemas.microsoft.com/office/powerpoint/2010/main" val="96721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5101139D-53C5-4D45-ACA5-2C3F6B481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3" descr="konsep oop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74695"/>
            <a:ext cx="4419600" cy="418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0162" y="762000"/>
            <a:ext cx="6572250" cy="6858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+mn-lt"/>
              </a:rPr>
              <a:t>Concept OOP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8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9175FF68-ADB5-44E4-89B3-B93E924B1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Programming Language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Description</a:t>
            </a:r>
          </a:p>
          <a:p>
            <a:pPr lvl="1">
              <a:lnSpc>
                <a:spcPts val="3200"/>
              </a:lnSpc>
            </a:pPr>
            <a:r>
              <a:rPr lang="en-US" altLang="zh-TW" dirty="0"/>
              <a:t>It is a set of instructions for commanding the computer to perform some operations.</a:t>
            </a:r>
          </a:p>
          <a:p>
            <a:pPr lvl="1">
              <a:lnSpc>
                <a:spcPts val="3200"/>
              </a:lnSpc>
            </a:pPr>
            <a:r>
              <a:rPr lang="en-US" altLang="zh-TW" dirty="0"/>
              <a:t>Programmers write various programming languages.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altLang="zh-TW" dirty="0"/>
              <a:t>Language Categories</a:t>
            </a:r>
          </a:p>
          <a:p>
            <a:pPr lvl="1">
              <a:lnSpc>
                <a:spcPts val="3200"/>
              </a:lnSpc>
            </a:pPr>
            <a:r>
              <a:rPr lang="en-US" altLang="zh-TW" dirty="0"/>
              <a:t>Machine Language</a:t>
            </a:r>
          </a:p>
          <a:p>
            <a:pPr lvl="1">
              <a:lnSpc>
                <a:spcPts val="3200"/>
              </a:lnSpc>
            </a:pPr>
            <a:r>
              <a:rPr lang="en-US" altLang="zh-TW" dirty="0"/>
              <a:t>Assembly Languages</a:t>
            </a:r>
          </a:p>
          <a:p>
            <a:pPr lvl="1">
              <a:lnSpc>
                <a:spcPts val="3200"/>
              </a:lnSpc>
            </a:pPr>
            <a:r>
              <a:rPr lang="en-US" altLang="zh-TW" dirty="0"/>
              <a:t>High-Level Languages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61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B414BCE3-FADC-4743-8326-06414CB11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Programming Language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7508"/>
            <a:ext cx="8229600" cy="4525963"/>
          </a:xfrm>
        </p:spPr>
        <p:txBody>
          <a:bodyPr/>
          <a:lstStyle/>
          <a:p>
            <a:r>
              <a:rPr lang="en-US" altLang="zh-TW" dirty="0"/>
              <a:t>Machine Language</a:t>
            </a:r>
          </a:p>
          <a:p>
            <a:pPr lvl="1"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It is a </a:t>
            </a:r>
            <a:r>
              <a:rPr lang="en-US" altLang="zh-TW" dirty="0">
                <a:solidFill>
                  <a:srgbClr val="00B050"/>
                </a:solidFill>
                <a:ea typeface="新細明體" charset="-120"/>
              </a:rPr>
              <a:t>numeric</a:t>
            </a:r>
            <a:r>
              <a:rPr lang="en-US" altLang="zh-TW" dirty="0">
                <a:ea typeface="新細明體" charset="-120"/>
              </a:rPr>
              <a:t> language specifically understood by a computer’s processor</a:t>
            </a:r>
          </a:p>
          <a:p>
            <a:pPr lvl="1"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Machine language is </a:t>
            </a:r>
            <a:r>
              <a:rPr lang="en-US" altLang="zh-TW" dirty="0">
                <a:solidFill>
                  <a:srgbClr val="00B050"/>
                </a:solidFill>
                <a:ea typeface="新細明體" charset="-120"/>
              </a:rPr>
              <a:t>machine dependent (not portable).</a:t>
            </a:r>
          </a:p>
          <a:p>
            <a:pPr lvl="1"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It makes humans cumbersome, slow, and error-prone to develop system.</a:t>
            </a:r>
            <a:endParaRPr lang="zh-TW" altLang="en-US" dirty="0">
              <a:ea typeface="新細明體" charset="-120"/>
            </a:endParaRPr>
          </a:p>
          <a:p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835363"/>
            <a:ext cx="5429261" cy="15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78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FAF82993-D417-4D24-9F88-F2DB64AA8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Programming Language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Assembly Languages</a:t>
            </a:r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Represent elementary operations of computer in </a:t>
            </a:r>
            <a:r>
              <a:rPr lang="en-US" altLang="zh-TW" dirty="0">
                <a:solidFill>
                  <a:srgbClr val="00B050"/>
                </a:solidFill>
                <a:ea typeface="新細明體" charset="-120"/>
              </a:rPr>
              <a:t>English-like</a:t>
            </a:r>
            <a:r>
              <a:rPr lang="en-US" altLang="zh-TW" dirty="0">
                <a:ea typeface="新細明體" charset="-120"/>
              </a:rPr>
              <a:t> abbreviations</a:t>
            </a:r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zh-TW" dirty="0">
                <a:solidFill>
                  <a:srgbClr val="00B050"/>
                </a:solidFill>
                <a:ea typeface="新細明體" charset="-120"/>
              </a:rPr>
              <a:t>Assemblers</a:t>
            </a:r>
            <a:r>
              <a:rPr lang="en-US" altLang="zh-TW" dirty="0">
                <a:ea typeface="新細明體" charset="-120"/>
              </a:rPr>
              <a:t> are developed to convert assembly to machine language.</a:t>
            </a:r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It has a one-to-one relationship with machine language.</a:t>
            </a:r>
          </a:p>
          <a:p>
            <a:pPr lvl="1">
              <a:lnSpc>
                <a:spcPts val="3200"/>
              </a:lnSpc>
              <a:spcBef>
                <a:spcPts val="600"/>
              </a:spcBef>
            </a:pPr>
            <a:endParaRPr lang="en-US" altLang="zh-TW" dirty="0">
              <a:ea typeface="新細明體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1604" y="4867021"/>
            <a:ext cx="5929354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400" u="none" dirty="0">
                <a:solidFill>
                  <a:schemeClr val="accent2"/>
                </a:solidFill>
                <a:latin typeface="Courier New" pitchFamily="49" charset="0"/>
              </a:rPr>
              <a:t>1 0000 </a:t>
            </a:r>
            <a:r>
              <a:rPr lang="en-US" altLang="zh-TW" sz="2400" u="none" dirty="0">
                <a:solidFill>
                  <a:srgbClr val="FF0000"/>
                </a:solidFill>
                <a:latin typeface="Courier New" pitchFamily="49" charset="0"/>
                <a:ea typeface=""/>
                <a:cs typeface=""/>
              </a:rPr>
              <a:t>E8</a:t>
            </a:r>
            <a:r>
              <a:rPr lang="en-US" altLang="zh-TW" sz="2400" u="none" dirty="0">
                <a:solidFill>
                  <a:schemeClr val="accent2"/>
                </a:solidFill>
                <a:latin typeface="Courier New" pitchFamily="49" charset="0"/>
              </a:rPr>
              <a:t>        MOV A,R0</a:t>
            </a:r>
          </a:p>
          <a:p>
            <a:pPr marL="742950" lvl="1" indent="-285750" algn="l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400" u="none" dirty="0">
                <a:solidFill>
                  <a:schemeClr val="accent2"/>
                </a:solidFill>
                <a:latin typeface="Courier New" pitchFamily="49" charset="0"/>
              </a:rPr>
              <a:t>2 0001 </a:t>
            </a:r>
            <a:r>
              <a:rPr lang="en-US" altLang="zh-TW" sz="2400" u="none" dirty="0">
                <a:solidFill>
                  <a:srgbClr val="FF0000"/>
                </a:solidFill>
                <a:latin typeface="Courier New" pitchFamily="49" charset="0"/>
                <a:ea typeface=""/>
                <a:cs typeface=""/>
              </a:rPr>
              <a:t>FA</a:t>
            </a:r>
            <a:r>
              <a:rPr lang="en-US" altLang="zh-TW" sz="2400" u="none" dirty="0">
                <a:solidFill>
                  <a:schemeClr val="accent2"/>
                </a:solidFill>
                <a:latin typeface="Courier New" pitchFamily="49" charset="0"/>
              </a:rPr>
              <a:t>        MOV R2,A</a:t>
            </a:r>
          </a:p>
          <a:p>
            <a:pPr marL="742950" lvl="1" indent="-285750" algn="l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400" u="none" dirty="0">
                <a:solidFill>
                  <a:schemeClr val="accent2"/>
                </a:solidFill>
                <a:latin typeface="Courier New" pitchFamily="49" charset="0"/>
              </a:rPr>
              <a:t>3 0002 </a:t>
            </a:r>
            <a:r>
              <a:rPr lang="en-US" altLang="zh-TW" sz="2400" u="none" dirty="0">
                <a:solidFill>
                  <a:srgbClr val="FF0000"/>
                </a:solidFill>
                <a:latin typeface="Courier New" pitchFamily="49" charset="0"/>
                <a:ea typeface=""/>
                <a:cs typeface=""/>
              </a:rPr>
              <a:t>2D</a:t>
            </a:r>
            <a:r>
              <a:rPr lang="en-US" altLang="zh-TW" sz="2400" u="none" dirty="0">
                <a:solidFill>
                  <a:schemeClr val="accent2"/>
                </a:solidFill>
                <a:latin typeface="Courier New" pitchFamily="49" charset="0"/>
              </a:rPr>
              <a:t>        ADD A,R5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87F-38F4-472D-9752-C2241FBB609A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468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638</Words>
  <Application>Microsoft Office PowerPoint</Application>
  <PresentationFormat>On-screen Show (4:3)</PresentationFormat>
  <Paragraphs>138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Malgun Gothic</vt:lpstr>
      <vt:lpstr>新細明體</vt:lpstr>
      <vt:lpstr>Arial</vt:lpstr>
      <vt:lpstr>Calibri</vt:lpstr>
      <vt:lpstr>Courier New</vt:lpstr>
      <vt:lpstr>Wingdings 2</vt:lpstr>
      <vt:lpstr>Office Theme</vt:lpstr>
      <vt:lpstr>PowerPoint Presentation</vt:lpstr>
      <vt:lpstr>Procedural versus object-oriented programming</vt:lpstr>
      <vt:lpstr>Procedural versus object-oriented programming</vt:lpstr>
      <vt:lpstr>Procedural versus object-oriented programming</vt:lpstr>
      <vt:lpstr>Procedural versus object-oriented programming</vt:lpstr>
      <vt:lpstr>Concept OOP</vt:lpstr>
      <vt:lpstr>Programming Language</vt:lpstr>
      <vt:lpstr>Programming Language</vt:lpstr>
      <vt:lpstr>Programming Language</vt:lpstr>
      <vt:lpstr>Programming Language</vt:lpstr>
      <vt:lpstr>What is Java?</vt:lpstr>
      <vt:lpstr>What is Java?</vt:lpstr>
      <vt:lpstr>What is Java?</vt:lpstr>
      <vt:lpstr>What is Java</vt:lpstr>
      <vt:lpstr>Java Development Environment</vt:lpstr>
      <vt:lpstr>Java Development Environment</vt:lpstr>
      <vt:lpstr>Java Development Environment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Aa_Ulum</cp:lastModifiedBy>
  <cp:revision>214</cp:revision>
  <dcterms:created xsi:type="dcterms:W3CDTF">2010-08-24T06:47:44Z</dcterms:created>
  <dcterms:modified xsi:type="dcterms:W3CDTF">2017-11-07T03:56:12Z</dcterms:modified>
</cp:coreProperties>
</file>