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16" r:id="rId2"/>
    <p:sldId id="420" r:id="rId3"/>
    <p:sldId id="421" r:id="rId4"/>
    <p:sldId id="422" r:id="rId5"/>
    <p:sldId id="423" r:id="rId6"/>
    <p:sldId id="424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16" r:id="rId30"/>
    <p:sldId id="417" r:id="rId31"/>
    <p:sldId id="418" r:id="rId32"/>
    <p:sldId id="419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67" d="100"/>
          <a:sy n="67" d="100"/>
        </p:scale>
        <p:origin x="15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FF48A9-609C-46E1-9E79-C45C3F6E74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45D536-D3EB-40AC-AA89-15E31465A4C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D3F75A-8B24-4E27-8725-5A32A4195C12}" type="datetimeFigureOut">
              <a:rPr lang="id-ID"/>
              <a:pPr>
                <a:defRPr/>
              </a:pPr>
              <a:t>07/11/2017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A9873C3-7A49-495D-B394-EE76DC5075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5F6F958-517C-4083-9525-7F2C5ADC1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49115-270A-4A1D-A05F-FDEFB32689E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BB631-D94C-4609-B4D9-7A5A61CD93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A4CB415-2306-4E54-A0E1-D4123D519A78}" type="slidenum">
              <a:rPr lang="id-ID" altLang="en-US"/>
              <a:pPr/>
              <a:t>‹#›</a:t>
            </a:fld>
            <a:endParaRPr lang="id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A5A15C-2453-4459-9147-EFBDF7B0AA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D5E4EF-C132-4ACA-A23D-0438EA0B0CC2}" type="slidenum">
              <a:rPr lang="en-AU" altLang="en-US"/>
              <a:pPr/>
              <a:t>2</a:t>
            </a:fld>
            <a:endParaRPr lang="en-AU" altLang="en-US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A79FB929-BD13-4506-BBBB-9834E05E74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7E7DFB29-EC3D-406F-9669-3E97C7741F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200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4A1BF04-840B-4FBD-BDF6-5F1D6476D9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79A20-9289-477C-9570-6C96B3C3531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86050" name="Rectangle 7">
            <a:extLst>
              <a:ext uri="{FF2B5EF4-FFF2-40B4-BE49-F238E27FC236}">
                <a16:creationId xmlns:a16="http://schemas.microsoft.com/office/drawing/2014/main" id="{452EBB69-7FA1-4F85-879F-3482629FE2E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0" hangingPunct="0"/>
            <a:fld id="{AB4B84C5-F27F-4A21-AD47-C47F0D681163}" type="slidenum"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15</a:t>
            </a:fld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6051" name="Rectangle 2">
            <a:extLst>
              <a:ext uri="{FF2B5EF4-FFF2-40B4-BE49-F238E27FC236}">
                <a16:creationId xmlns:a16="http://schemas.microsoft.com/office/drawing/2014/main" id="{9576301F-BCDC-4792-824A-901345E693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2" name="Rectangle 3">
            <a:extLst>
              <a:ext uri="{FF2B5EF4-FFF2-40B4-BE49-F238E27FC236}">
                <a16:creationId xmlns:a16="http://schemas.microsoft.com/office/drawing/2014/main" id="{317A5197-5B40-4D12-9740-C4EE15583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(I don't usually go through these in lecture; I tell them they are extra problems they can work on later)</a:t>
            </a:r>
          </a:p>
          <a:p>
            <a:endParaRPr lang="en-US" altLang="en-US"/>
          </a:p>
          <a:p>
            <a:r>
              <a:rPr lang="en-US" altLang="en-US"/>
              <a:t>Answers: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15</a:t>
            </a:r>
          </a:p>
          <a:p>
            <a:r>
              <a:rPr lang="en-US" altLang="en-US"/>
              <a:t>37</a:t>
            </a:r>
          </a:p>
          <a:p>
            <a:r>
              <a:rPr lang="en-US" altLang="en-US"/>
              <a:t>47</a:t>
            </a:r>
          </a:p>
          <a:p>
            <a:r>
              <a:rPr lang="en-US" altLang="en-US"/>
              <a:t>9</a:t>
            </a:r>
          </a:p>
          <a:p>
            <a:r>
              <a:rPr lang="en-US" altLang="en-US"/>
              <a:t>16</a:t>
            </a:r>
          </a:p>
          <a:p>
            <a:r>
              <a:rPr lang="en-US" altLang="en-US"/>
              <a:t>-8</a:t>
            </a:r>
          </a:p>
          <a:p>
            <a:r>
              <a:rPr lang="en-US" altLang="en-US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63434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F8A6E3B-3F28-4007-9D2C-264BC48C3D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80066-83A2-46A2-A048-F93D7DBBF97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88098" name="Rectangle 7">
            <a:extLst>
              <a:ext uri="{FF2B5EF4-FFF2-40B4-BE49-F238E27FC236}">
                <a16:creationId xmlns:a16="http://schemas.microsoft.com/office/drawing/2014/main" id="{D86C15AD-BE96-4031-A920-F36A3B80AFF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0" hangingPunct="0"/>
            <a:fld id="{D0652196-726C-4814-9FC9-A430B7959780}" type="slidenum"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16</a:t>
            </a:fld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8099" name="Rectangle 2">
            <a:extLst>
              <a:ext uri="{FF2B5EF4-FFF2-40B4-BE49-F238E27FC236}">
                <a16:creationId xmlns:a16="http://schemas.microsoft.com/office/drawing/2014/main" id="{6358E2BF-B2C8-4ABB-8765-31FDE77F20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100" name="Rectangle 3">
            <a:extLst>
              <a:ext uri="{FF2B5EF4-FFF2-40B4-BE49-F238E27FC236}">
                <a16:creationId xmlns:a16="http://schemas.microsoft.com/office/drawing/2014/main" id="{83A06A07-250C-40E3-88BA-1621E9415D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Point out that it's odd for 42.0 to be considered a real number, but it is.</a:t>
            </a:r>
          </a:p>
        </p:txBody>
      </p:sp>
    </p:spTree>
    <p:extLst>
      <p:ext uri="{BB962C8B-B14F-4D97-AF65-F5344CB8AC3E}">
        <p14:creationId xmlns:p14="http://schemas.microsoft.com/office/powerpoint/2010/main" val="408385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D1B2D6-EB18-414E-9A74-0B4558972F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67CDDF-3EF0-497F-B9A2-C5DA2FE5053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91170" name="Rectangle 2">
            <a:extLst>
              <a:ext uri="{FF2B5EF4-FFF2-40B4-BE49-F238E27FC236}">
                <a16:creationId xmlns:a16="http://schemas.microsoft.com/office/drawing/2014/main" id="{3F21AC29-0795-4456-AF1B-6474B6A023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>
            <a:extLst>
              <a:ext uri="{FF2B5EF4-FFF2-40B4-BE49-F238E27FC236}">
                <a16:creationId xmlns:a16="http://schemas.microsoft.com/office/drawing/2014/main" id="{FA4116F9-5EEE-449F-A9F4-66647B7B2F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I don't usually go through the expression on the right; I just show it very quickly and move on.</a:t>
            </a:r>
          </a:p>
        </p:txBody>
      </p:sp>
    </p:spTree>
    <p:extLst>
      <p:ext uri="{BB962C8B-B14F-4D97-AF65-F5344CB8AC3E}">
        <p14:creationId xmlns:p14="http://schemas.microsoft.com/office/powerpoint/2010/main" val="21615268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:a16="http://schemas.microsoft.com/office/drawing/2014/main" id="{C35875FF-3DB6-4C64-95BF-3F23753795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DC3BB3-6D02-4E1F-BC38-68212A066CD9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94242" name="Rectangle 7">
            <a:extLst>
              <a:ext uri="{FF2B5EF4-FFF2-40B4-BE49-F238E27FC236}">
                <a16:creationId xmlns:a16="http://schemas.microsoft.com/office/drawing/2014/main" id="{0E88DC3C-22D1-40C8-8406-6B40559D4A2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0" hangingPunct="0"/>
            <a:fld id="{9E13222A-BF6A-44E5-B4FF-896B47308A63}" type="slidenum"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20</a:t>
            </a:fld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79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D6DEEF9-A07E-4E4B-9750-CB60A540EB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24CF3F-1C06-405C-8395-539568152C2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97314" name="Slide Image Placeholder 1">
            <a:extLst>
              <a:ext uri="{FF2B5EF4-FFF2-40B4-BE49-F238E27FC236}">
                <a16:creationId xmlns:a16="http://schemas.microsoft.com/office/drawing/2014/main" id="{E8A3C55C-3A69-4EF2-A8CB-52358B5DD4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7315" name="Notes Placeholder 2">
            <a:extLst>
              <a:ext uri="{FF2B5EF4-FFF2-40B4-BE49-F238E27FC236}">
                <a16:creationId xmlns:a16="http://schemas.microsoft.com/office/drawing/2014/main" id="{5491391D-6ECB-486F-BD64-763A124AC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r>
              <a:rPr lang="en-US" altLang="en-US"/>
              <a:t>a variable is also like the MS / MR buttons on a calculator</a:t>
            </a:r>
          </a:p>
          <a:p>
            <a:endParaRPr lang="en-US" altLang="en-US"/>
          </a:p>
          <a:p>
            <a:r>
              <a:rPr lang="en-US" altLang="en-US"/>
              <a:t>variables must be declared before they are used, just like methods</a:t>
            </a:r>
          </a:p>
        </p:txBody>
      </p:sp>
      <p:sp>
        <p:nvSpPr>
          <p:cNvPr id="397316" name="Slide Number Placeholder 3">
            <a:extLst>
              <a:ext uri="{FF2B5EF4-FFF2-40B4-BE49-F238E27FC236}">
                <a16:creationId xmlns:a16="http://schemas.microsoft.com/office/drawing/2014/main" id="{C96D9B51-8079-4619-9558-053B8D358549}"/>
              </a:ext>
            </a:extLst>
          </p:cNvPr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0" hangingPunct="0"/>
            <a:fld id="{EF7F41B3-DBEA-4B2F-B14E-9BFD65C1A1A2}" type="slidenum"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22</a:t>
            </a:fld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3693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C90328-DE49-458B-9B5A-BFD4CA2CB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4F755-2A37-4D4C-89EA-0F3D2F753067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403458" name="Rectangle 7">
            <a:extLst>
              <a:ext uri="{FF2B5EF4-FFF2-40B4-BE49-F238E27FC236}">
                <a16:creationId xmlns:a16="http://schemas.microsoft.com/office/drawing/2014/main" id="{9485BE4C-9E81-4C41-A742-0D71D85E004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0" hangingPunct="0"/>
            <a:fld id="{10091007-FCAA-4A2E-AA74-13F05E43574D}" type="slidenum"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27</a:t>
            </a:fld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3459" name="Rectangle 2">
            <a:extLst>
              <a:ext uri="{FF2B5EF4-FFF2-40B4-BE49-F238E27FC236}">
                <a16:creationId xmlns:a16="http://schemas.microsoft.com/office/drawing/2014/main" id="{2FBC5480-534D-446A-B48F-CFB51CB326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60" name="Rectangle 3">
            <a:extLst>
              <a:ext uri="{FF2B5EF4-FFF2-40B4-BE49-F238E27FC236}">
                <a16:creationId xmlns:a16="http://schemas.microsoft.com/office/drawing/2014/main" id="{503DACD0-EF9A-4734-9F2B-4FAA45B572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x = x + 2;     increases the value stored in variable x by two.</a:t>
            </a:r>
          </a:p>
        </p:txBody>
      </p:sp>
    </p:spTree>
    <p:extLst>
      <p:ext uri="{BB962C8B-B14F-4D97-AF65-F5344CB8AC3E}">
        <p14:creationId xmlns:p14="http://schemas.microsoft.com/office/powerpoint/2010/main" val="3489115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DBEAA2-E4AB-415C-ABD2-2755F680F0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483F05-A10D-48C0-AAC9-018DDB360E19}" type="slidenum">
              <a:rPr lang="en-AU" altLang="en-US"/>
              <a:pPr/>
              <a:t>3</a:t>
            </a:fld>
            <a:endParaRPr lang="en-AU" altLang="en-US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0B0D4CAF-86C6-4C13-B104-C5252F1AAE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79F0B213-0345-491D-8D66-0A9A947ADB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914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D3B6584-7884-4F10-B327-9C4AE87452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C5F75-158F-408D-AFA3-8B96522DE844}" type="slidenum">
              <a:rPr lang="en-AU" altLang="en-US"/>
              <a:pPr/>
              <a:t>4</a:t>
            </a:fld>
            <a:endParaRPr lang="en-AU" altLang="en-US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B68B579B-DD5F-44B6-904C-3289ABC1CB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A9EE8573-A8BE-4565-8BCA-CC5FA11ACD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687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3F8E04-EADF-483D-B46D-1225D66B6F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B1D900-9524-4A5B-8190-40D9D66C0B3F}" type="slidenum">
              <a:rPr lang="en-AU" altLang="en-US"/>
              <a:pPr/>
              <a:t>5</a:t>
            </a:fld>
            <a:endParaRPr lang="en-AU" altLang="en-US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57E7127B-88DF-486A-AD31-6EA2082A1E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95F8D83D-B6E7-4FB3-86D6-ABCCC8154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379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941769-D7F6-4810-A69C-C791C06FED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011E37-0AF8-4A95-BF15-22F67F415039}" type="slidenum">
              <a:rPr lang="en-AU" altLang="en-US"/>
              <a:pPr/>
              <a:t>6</a:t>
            </a:fld>
            <a:endParaRPr lang="en-AU" altLang="en-US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3C8076D2-FD3E-429C-88E5-2013510B12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8E7CE2B2-2B7F-46EF-9EC8-DA330CA1A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6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844BBF8-A305-40E9-ADBE-0C1185F7EE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65D2C-7AB4-455B-A61C-F1801DCA730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73762" name="Rectangle 2">
            <a:extLst>
              <a:ext uri="{FF2B5EF4-FFF2-40B4-BE49-F238E27FC236}">
                <a16:creationId xmlns:a16="http://schemas.microsoft.com/office/drawing/2014/main" id="{4A98507F-DB7A-4BC4-AF24-F3AE68C143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>
            <a:extLst>
              <a:ext uri="{FF2B5EF4-FFF2-40B4-BE49-F238E27FC236}">
                <a16:creationId xmlns:a16="http://schemas.microsoft.com/office/drawing/2014/main" id="{2EB998D3-FBDF-4B6E-8723-709E99E61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ask them, how might the computer store "hi" using binary digits?  (some kind of mapping; ASCII)</a:t>
            </a:r>
          </a:p>
        </p:txBody>
      </p:sp>
    </p:spTree>
    <p:extLst>
      <p:ext uri="{BB962C8B-B14F-4D97-AF65-F5344CB8AC3E}">
        <p14:creationId xmlns:p14="http://schemas.microsoft.com/office/powerpoint/2010/main" val="1700562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10936F6-D220-4366-AFD2-FF6C4BAF66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A6E731-076D-428E-A7CF-09B92BF0CAB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75810" name="Rectangle 7">
            <a:extLst>
              <a:ext uri="{FF2B5EF4-FFF2-40B4-BE49-F238E27FC236}">
                <a16:creationId xmlns:a16="http://schemas.microsoft.com/office/drawing/2014/main" id="{441868AF-7B77-41F3-ACC1-F6175BDEBF9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0" hangingPunct="0"/>
            <a:fld id="{CCBC9DFA-062D-4A2F-BDA9-7B9C900435F6}" type="slidenum"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8</a:t>
            </a:fld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5811" name="Rectangle 2">
            <a:extLst>
              <a:ext uri="{FF2B5EF4-FFF2-40B4-BE49-F238E27FC236}">
                <a16:creationId xmlns:a16="http://schemas.microsoft.com/office/drawing/2014/main" id="{D63376CF-2F66-451E-8D29-87E5627EFE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2" name="Rectangle 3">
            <a:extLst>
              <a:ext uri="{FF2B5EF4-FFF2-40B4-BE49-F238E27FC236}">
                <a16:creationId xmlns:a16="http://schemas.microsoft.com/office/drawing/2014/main" id="{D46B8CA5-98BE-486F-BBA0-0A3D9BF7E9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We're basically going to manipulate letters and numbers.</a:t>
            </a:r>
          </a:p>
          <a:p>
            <a:r>
              <a:rPr lang="en-US" altLang="en-US"/>
              <a:t>We make the integer / real number distinction in English as well.  We don't ask, "How many do you weigh?" or, "How much sisters do you have?"</a:t>
            </a:r>
          </a:p>
          <a:p>
            <a:r>
              <a:rPr lang="en-US" altLang="en-US"/>
              <a:t>Part of the int/double split is related to how a computer processor crunches numbers.  A CPU does integer computations and a Floating Point Unit (FPU) does real number computations.</a:t>
            </a:r>
          </a:p>
          <a:p>
            <a:endParaRPr lang="en-US" altLang="en-US"/>
          </a:p>
          <a:p>
            <a:r>
              <a:rPr lang="en-US" altLang="en-US"/>
              <a:t>Why does Java separate int and double?  Why not use one combined type called number?</a:t>
            </a:r>
          </a:p>
        </p:txBody>
      </p:sp>
    </p:spTree>
    <p:extLst>
      <p:ext uri="{BB962C8B-B14F-4D97-AF65-F5344CB8AC3E}">
        <p14:creationId xmlns:p14="http://schemas.microsoft.com/office/powerpoint/2010/main" val="3445552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D493B5-F1D6-4337-B9F4-9C38897ACE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801FF-10B5-4668-B95D-A0F01A3B424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80930" name="Rectangle 7">
            <a:extLst>
              <a:ext uri="{FF2B5EF4-FFF2-40B4-BE49-F238E27FC236}">
                <a16:creationId xmlns:a16="http://schemas.microsoft.com/office/drawing/2014/main" id="{1935E72E-15D5-4FF0-BD9E-93AA7427F21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0" hangingPunct="0"/>
            <a:fld id="{E84538E5-5CD1-4F11-BC7F-62E774E706BD}" type="slidenum"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12</a:t>
            </a:fld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0931" name="Rectangle 2">
            <a:extLst>
              <a:ext uri="{FF2B5EF4-FFF2-40B4-BE49-F238E27FC236}">
                <a16:creationId xmlns:a16="http://schemas.microsoft.com/office/drawing/2014/main" id="{6EA18058-53F2-49CF-A371-447FEA48DC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2" name="Rectangle 3">
            <a:extLst>
              <a:ext uri="{FF2B5EF4-FFF2-40B4-BE49-F238E27FC236}">
                <a16:creationId xmlns:a16="http://schemas.microsoft.com/office/drawing/2014/main" id="{50B9D554-CB8E-439F-A2D1-0664AA6E9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What is 8 % 20?  It's 8, but students often say 0.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997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6AF39C2-31A7-472C-9C39-72B2BD3AEF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56D4DE-B8F4-45A4-8769-EC72A010BF3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87EED409-B28B-435C-B4FA-DFC8A12918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1FCD8D24-9A87-426D-AD87-BB5A4A553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Ask the students what 15 / 4 and 2 / 3 are, since the answers are non-obvious.</a:t>
            </a:r>
          </a:p>
        </p:txBody>
      </p:sp>
    </p:spTree>
    <p:extLst>
      <p:ext uri="{BB962C8B-B14F-4D97-AF65-F5344CB8AC3E}">
        <p14:creationId xmlns:p14="http://schemas.microsoft.com/office/powerpoint/2010/main" val="240619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16DD9-1881-4BEB-AB17-6C31B688C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1F892-AF72-4C6C-A32D-9306BD8F1041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E41A6-2892-49E3-A6C5-D142528B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306B4-5D96-45CD-97E1-35207512E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14368-D582-46CD-A409-1A1AB18215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42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0C188-96C2-426E-8D82-EBFF3ED44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A2009-348E-46F1-B2E3-E63205D9DD2B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5EF9C-6113-49E4-A826-0903AAB42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ABF7F-202D-4A2C-AFEA-DF16F36B6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AFD2A-39CC-4AB2-AFF1-FE39A9CAE1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34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437DA-3A3C-4065-9ED0-ACC896FCB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46621-6AB2-4B1D-B86D-95C6DA35B6CB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A4E04-CFF2-4A2A-930E-0D3B5F9A2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F137-49F7-4A77-BF1E-3AA208DEC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59FC4-BE99-494C-B81F-7AAE48D2CA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41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A1FBA-327C-4892-B4E7-9C2F8659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535B5-63D1-4362-9EEE-BFF36FC90A50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68204-5259-44A2-87C7-0E1791921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401B5-8F26-4228-9759-49E71E94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54805-E11A-4E6D-AA65-80B93419CE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63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7C370-EE56-4F25-93A7-C5CD22B7B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9DA42-8058-4B7C-BDF9-41289313A590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152CB-14FF-404B-9D9F-452F870CE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C1F83-2171-408D-9B02-16A44ADC8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F78BD-AF0F-425A-A4D6-EEB4D4416B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51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AC9E4A2-AC33-42EB-BE0E-74F0E3921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94B57-DC53-4A88-99AF-E6E6F12D8584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482B9C-BE2E-4051-9EB5-A717663FA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BEA317E-8C3F-44E3-8CD5-39D350661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7C211-C3F9-43E1-880D-893285B1C9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05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176C1FF-646B-4EA5-A405-E2724FD55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817EF-17C1-4187-B6B7-F5366F01D606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4B5764-BAF3-4F39-A29A-3152F27D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DE7B10-7C02-4332-8C1B-78843B77D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7C5B0-5D53-4A7B-AFB1-4D1F933201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43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63D089B-8216-4A7B-818B-69EB8085E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8B605-C4F9-4B59-9AD3-DE0D07EBFC11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F0C25B6-02B3-4352-B3B9-D69F2A8FF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01E6573-63F3-4E9F-9C4D-0771A92C4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C0BFB-F61A-4877-BFBF-B6F37421DF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64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6444EE5-0FD8-4106-88E4-D02953A5D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FD1F0-46C1-4F32-A556-251AC4F15702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7E66984-C2B7-4CD2-8AE8-32620B89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847E66-068E-4947-B573-DEB3F693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A214B-787B-4932-BACA-BC4E4528D8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70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E6070A-BB63-48FA-B396-D96033B3A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B7D5B-5582-42CF-96DB-AB9A6D5E62BC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F5F4E7-85A4-44FE-986E-2F464BFCC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C066D2-4E82-4FEA-985B-4DA58615E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D6021-A246-4623-8B5C-B85261E37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06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95E9E7-AA6F-4BE9-86BB-2AD41A21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FFA0A-71B6-475C-A53C-A868BEFA56E5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5A441AA-36EE-4A92-9B68-4CDEFF28D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CF4070-DB7B-41F3-B668-91D234945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A25D4-55A7-4044-9CD6-CBA9DBA5CD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1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EFCD787-3BB9-4735-AD1C-A64FD09847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5B7010F-D7C4-414C-B925-3811F04575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3510D-AB8A-4397-AE64-B1E62C0D9B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E8670C-F781-4A46-B2E7-2C4FC4EEA1E0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B9714-027F-4402-803B-F63C04CE0C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27111-BBE8-4A8C-BDDE-C23304F9E7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8D5C7DF4-6CA2-4EFF-9E26-14EB85623F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>
            <a:extLst>
              <a:ext uri="{FF2B5EF4-FFF2-40B4-BE49-F238E27FC236}">
                <a16:creationId xmlns:a16="http://schemas.microsoft.com/office/drawing/2014/main" id="{C4ABD973-C825-45D2-BBFD-F55D2B102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7937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>
            <a:extLst>
              <a:ext uri="{FF2B5EF4-FFF2-40B4-BE49-F238E27FC236}">
                <a16:creationId xmlns:a16="http://schemas.microsoft.com/office/drawing/2014/main" id="{20459E61-479B-4415-BE6D-937D0346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810000"/>
            <a:ext cx="563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chemeClr val="bg1"/>
                </a:solidFill>
                <a:latin typeface="+mn-lt"/>
              </a:rPr>
              <a:t>Data types, Variables and Operators</a:t>
            </a:r>
            <a:endParaRPr lang="en-US" altLang="en-US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30DCED-DEEA-4CDF-ADE0-470054496A1A}"/>
              </a:ext>
            </a:extLst>
          </p:cNvPr>
          <p:cNvSpPr/>
          <p:nvPr/>
        </p:nvSpPr>
        <p:spPr>
          <a:xfrm>
            <a:off x="6477000" y="4874756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M. </a:t>
            </a:r>
            <a:r>
              <a:rPr lang="en-US" dirty="0" err="1">
                <a:solidFill>
                  <a:schemeClr val="bg1"/>
                </a:solidFill>
              </a:rPr>
              <a:t>Bahrul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Ulum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M.Kom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8C5CE23C-D4BE-4566-B73B-C30786C33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718859"/>
            <a:ext cx="563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Informatics Engineering </a:t>
            </a:r>
            <a:endParaRPr lang="en-US" sz="24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Computer Science Faculty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2652D5-F105-494A-A9FC-971D7BA5129E}"/>
              </a:ext>
            </a:extLst>
          </p:cNvPr>
          <p:cNvSpPr/>
          <p:nvPr/>
        </p:nvSpPr>
        <p:spPr>
          <a:xfrm>
            <a:off x="7025227" y="2808704"/>
            <a:ext cx="1537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AU" altLang="en-US" sz="2400">
                <a:solidFill>
                  <a:schemeClr val="bg1"/>
                </a:solidFill>
              </a:rPr>
              <a:t>Chapter </a:t>
            </a:r>
            <a:r>
              <a:rPr lang="en-AU" altLang="en-US" sz="2400" dirty="0">
                <a:solidFill>
                  <a:schemeClr val="bg1"/>
                </a:solidFill>
              </a:rPr>
              <a:t>2</a:t>
            </a:r>
            <a:endParaRPr lang="en-US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DE91F3B-D664-4371-8A58-394F6F6DC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7858" name="Title 1">
            <a:extLst>
              <a:ext uri="{FF2B5EF4-FFF2-40B4-BE49-F238E27FC236}">
                <a16:creationId xmlns:a16="http://schemas.microsoft.com/office/drawing/2014/main" id="{2E235B5C-EFCE-40EF-A785-DE8039C16EF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Arithmetic operators</a:t>
            </a:r>
          </a:p>
        </p:txBody>
      </p:sp>
      <p:sp>
        <p:nvSpPr>
          <p:cNvPr id="377859" name="Content Placeholder 2">
            <a:extLst>
              <a:ext uri="{FF2B5EF4-FFF2-40B4-BE49-F238E27FC236}">
                <a16:creationId xmlns:a16="http://schemas.microsoft.com/office/drawing/2014/main" id="{27F75969-2BDF-4A9A-AA41-3CC9524709BD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tabLst>
                <a:tab pos="1376363" algn="l"/>
              </a:tabLst>
            </a:pPr>
            <a:r>
              <a:rPr lang="en-US" altLang="en-US" sz="2400" b="1" dirty="0"/>
              <a:t>operator</a:t>
            </a:r>
            <a:r>
              <a:rPr lang="en-US" altLang="en-US" sz="2400" dirty="0"/>
              <a:t>: Combines multiple values or expressions.</a:t>
            </a:r>
          </a:p>
          <a:p>
            <a:pPr marL="639763" lvl="1" indent="-246063">
              <a:buFontTx/>
              <a:buNone/>
              <a:tabLst>
                <a:tab pos="1376363" algn="l"/>
              </a:tabLst>
            </a:pPr>
            <a:endParaRPr lang="en-US" altLang="en-US" sz="900" dirty="0"/>
          </a:p>
          <a:p>
            <a:pPr marL="639763" lvl="1" indent="-246063">
              <a:lnSpc>
                <a:spcPct val="90000"/>
              </a:lnSpc>
              <a:buClr>
                <a:schemeClr val="bg1"/>
              </a:buClr>
              <a:tabLst>
                <a:tab pos="1376363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+</a:t>
            </a:r>
            <a:r>
              <a:rPr lang="en-US" altLang="en-US" sz="1800" dirty="0"/>
              <a:t>	addition</a:t>
            </a:r>
          </a:p>
          <a:p>
            <a:pPr marL="639763" lvl="1" indent="-246063">
              <a:lnSpc>
                <a:spcPct val="90000"/>
              </a:lnSpc>
              <a:buClr>
                <a:schemeClr val="bg1"/>
              </a:buClr>
              <a:tabLst>
                <a:tab pos="1376363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-</a:t>
            </a:r>
            <a:r>
              <a:rPr lang="en-US" altLang="en-US" sz="1800" dirty="0"/>
              <a:t> 	subtraction (or negation)</a:t>
            </a:r>
          </a:p>
          <a:p>
            <a:pPr marL="639763" lvl="1" indent="-246063">
              <a:lnSpc>
                <a:spcPct val="90000"/>
              </a:lnSpc>
              <a:buClr>
                <a:schemeClr val="bg1"/>
              </a:buClr>
              <a:tabLst>
                <a:tab pos="1376363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*</a:t>
            </a:r>
            <a:r>
              <a:rPr lang="en-US" altLang="en-US" sz="1800" dirty="0"/>
              <a:t>	multiplication</a:t>
            </a:r>
          </a:p>
          <a:p>
            <a:pPr marL="639763" lvl="1" indent="-246063">
              <a:lnSpc>
                <a:spcPct val="90000"/>
              </a:lnSpc>
              <a:buClr>
                <a:schemeClr val="bg1"/>
              </a:buClr>
              <a:tabLst>
                <a:tab pos="1376363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/</a:t>
            </a:r>
            <a:r>
              <a:rPr lang="en-US" altLang="en-US" sz="1800" dirty="0"/>
              <a:t> 	division</a:t>
            </a:r>
          </a:p>
          <a:p>
            <a:pPr marL="639763" lvl="1" indent="-246063">
              <a:lnSpc>
                <a:spcPct val="90000"/>
              </a:lnSpc>
              <a:buClr>
                <a:schemeClr val="bg1"/>
              </a:buClr>
              <a:tabLst>
                <a:tab pos="1376363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%</a:t>
            </a:r>
            <a:r>
              <a:rPr lang="en-US" altLang="en-US" sz="1800" dirty="0"/>
              <a:t> 	modulus (a.k.a. remainder)</a:t>
            </a:r>
            <a:endParaRPr lang="en-US" altLang="en-US" dirty="0"/>
          </a:p>
          <a:p>
            <a:pPr marL="273050" indent="-273050">
              <a:lnSpc>
                <a:spcPct val="110000"/>
              </a:lnSpc>
              <a:tabLst>
                <a:tab pos="1376363" algn="l"/>
              </a:tabLst>
            </a:pPr>
            <a:r>
              <a:rPr lang="en-US" altLang="en-US" sz="2400" dirty="0"/>
              <a:t>As a program runs, its expressions are </a:t>
            </a:r>
            <a:r>
              <a:rPr lang="en-US" altLang="en-US" sz="2400" i="1" dirty="0"/>
              <a:t>evaluated</a:t>
            </a:r>
            <a:r>
              <a:rPr lang="en-US" altLang="en-US" sz="2400" dirty="0"/>
              <a:t>.</a:t>
            </a:r>
          </a:p>
          <a:p>
            <a:pPr marL="639763" lvl="1" indent="-246063">
              <a:lnSpc>
                <a:spcPct val="110000"/>
              </a:lnSpc>
              <a:tabLst>
                <a:tab pos="1376363" algn="l"/>
              </a:tabLst>
            </a:pPr>
            <a:r>
              <a:rPr lang="en-US" altLang="en-US" sz="2400" dirty="0">
                <a:latin typeface="Courier New" panose="02070309020205020404" pitchFamily="49" charset="0"/>
              </a:rPr>
              <a:t>1 + 1</a:t>
            </a:r>
            <a:r>
              <a:rPr lang="en-US" altLang="en-US" sz="2400" dirty="0"/>
              <a:t> evaluates to </a:t>
            </a:r>
            <a:r>
              <a:rPr lang="en-US" altLang="en-US" sz="2400" dirty="0">
                <a:latin typeface="Courier New" panose="02070309020205020404" pitchFamily="49" charset="0"/>
              </a:rPr>
              <a:t>2</a:t>
            </a:r>
            <a:endParaRPr lang="en-US" altLang="en-US" sz="2400" dirty="0"/>
          </a:p>
          <a:p>
            <a:pPr marL="639763" lvl="1" indent="-246063">
              <a:tabLst>
                <a:tab pos="1376363" algn="l"/>
              </a:tabLst>
            </a:pPr>
            <a:r>
              <a:rPr lang="en-US" altLang="en-US" sz="24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400" dirty="0">
                <a:latin typeface="Courier New" panose="02070309020205020404" pitchFamily="49" charset="0"/>
              </a:rPr>
              <a:t>(3 * 4);</a:t>
            </a:r>
            <a:r>
              <a:rPr lang="en-US" altLang="en-US" sz="2400" dirty="0"/>
              <a:t>  prints </a:t>
            </a:r>
            <a:r>
              <a:rPr lang="en-US" altLang="en-US" sz="2400" dirty="0">
                <a:latin typeface="Courier New" panose="02070309020205020404" pitchFamily="49" charset="0"/>
              </a:rPr>
              <a:t>12</a:t>
            </a:r>
            <a:endParaRPr lang="en-US" altLang="en-US" sz="2400" dirty="0"/>
          </a:p>
          <a:p>
            <a:pPr marL="1143000" lvl="2" indent="-228600">
              <a:lnSpc>
                <a:spcPct val="110000"/>
              </a:lnSpc>
              <a:tabLst>
                <a:tab pos="1376363" algn="l"/>
              </a:tabLst>
            </a:pPr>
            <a:r>
              <a:rPr lang="en-US" altLang="en-US" dirty="0"/>
              <a:t>How would we print the text </a:t>
            </a:r>
            <a:r>
              <a:rPr lang="en-US" altLang="en-US" dirty="0">
                <a:latin typeface="Courier New" panose="02070309020205020404" pitchFamily="49" charset="0"/>
              </a:rPr>
              <a:t>3 * 4</a:t>
            </a:r>
            <a:r>
              <a:rPr lang="en-US" altLang="en-US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359188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8E7260D4-92A8-4769-B4D2-2295276C8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882" name="Title 1">
            <a:extLst>
              <a:ext uri="{FF2B5EF4-FFF2-40B4-BE49-F238E27FC236}">
                <a16:creationId xmlns:a16="http://schemas.microsoft.com/office/drawing/2014/main" id="{D9CB2F69-FBE1-4476-B675-5B1BA5C65A7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 dirty="0"/>
              <a:t>Integer division with </a:t>
            </a:r>
            <a:r>
              <a:rPr lang="en-US" altLang="en-US" dirty="0">
                <a:latin typeface="Courier New" panose="02070309020205020404" pitchFamily="49" charset="0"/>
              </a:rPr>
              <a:t>/</a:t>
            </a:r>
          </a:p>
        </p:txBody>
      </p:sp>
      <p:sp>
        <p:nvSpPr>
          <p:cNvPr id="378883" name="Content Placeholder 2">
            <a:extLst>
              <a:ext uri="{FF2B5EF4-FFF2-40B4-BE49-F238E27FC236}">
                <a16:creationId xmlns:a16="http://schemas.microsoft.com/office/drawing/2014/main" id="{AA636030-A974-4703-BBD5-C5991D2F18AC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tabLst>
                <a:tab pos="2286000" algn="l"/>
              </a:tabLst>
            </a:pPr>
            <a:r>
              <a:rPr lang="en-US" altLang="en-US" sz="1600" dirty="0"/>
              <a:t>When we divide integers, the quotient is also an integer.</a:t>
            </a:r>
          </a:p>
          <a:p>
            <a:pPr marL="639763" lvl="1" indent="-246063">
              <a:tabLst>
                <a:tab pos="2286000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14 / 4</a:t>
            </a:r>
            <a:r>
              <a:rPr lang="en-US" altLang="en-US" sz="1600" dirty="0"/>
              <a:t>  is  </a:t>
            </a:r>
            <a:r>
              <a:rPr lang="en-US" altLang="en-US" sz="1600" dirty="0">
                <a:latin typeface="Courier New" panose="02070309020205020404" pitchFamily="49" charset="0"/>
              </a:rPr>
              <a:t>3</a:t>
            </a:r>
            <a:r>
              <a:rPr lang="en-US" altLang="en-US" sz="1600" dirty="0"/>
              <a:t>, not </a:t>
            </a:r>
            <a:r>
              <a:rPr lang="en-US" altLang="en-US" sz="1600" dirty="0">
                <a:latin typeface="Courier New" panose="02070309020205020404" pitchFamily="49" charset="0"/>
              </a:rPr>
              <a:t>3.5</a:t>
            </a:r>
          </a:p>
          <a:p>
            <a:pPr marL="273050" indent="-273050">
              <a:lnSpc>
                <a:spcPct val="70000"/>
              </a:lnSpc>
              <a:buFont typeface="Wingdings" panose="05000000000000000000" pitchFamily="2" charset="2"/>
              <a:buNone/>
              <a:tabLst>
                <a:tab pos="2286000" algn="l"/>
              </a:tabLst>
            </a:pPr>
            <a:endParaRPr lang="en-US" altLang="en-US" sz="1600" b="1" dirty="0">
              <a:latin typeface="Courier New" panose="02070309020205020404" pitchFamily="49" charset="0"/>
            </a:endParaRPr>
          </a:p>
          <a:p>
            <a:pPr marL="273050" indent="-273050">
              <a:lnSpc>
                <a:spcPct val="70000"/>
              </a:lnSpc>
              <a:buFont typeface="Wingdings" panose="05000000000000000000" pitchFamily="2" charset="2"/>
              <a:buNone/>
              <a:tabLst>
                <a:tab pos="2286000" algn="l"/>
              </a:tabLst>
            </a:pPr>
            <a:r>
              <a:rPr lang="en-US" altLang="en-US" sz="1600" b="1" dirty="0">
                <a:latin typeface="Courier New" panose="02070309020205020404" pitchFamily="49" charset="0"/>
              </a:rPr>
              <a:t>     </a:t>
            </a:r>
            <a:r>
              <a:rPr lang="en-US" altLang="en-US" sz="1600" b="1" u="sng" dirty="0">
                <a:latin typeface="Courier New" panose="02070309020205020404" pitchFamily="49" charset="0"/>
              </a:rPr>
              <a:t>   3</a:t>
            </a:r>
            <a:r>
              <a:rPr lang="en-US" altLang="en-US" sz="1600" b="1" dirty="0">
                <a:latin typeface="Courier New" panose="02070309020205020404" pitchFamily="49" charset="0"/>
              </a:rPr>
              <a:t>              </a:t>
            </a:r>
            <a:r>
              <a:rPr lang="en-US" altLang="en-US" sz="1600" b="1" u="sng" dirty="0">
                <a:latin typeface="Courier New" panose="02070309020205020404" pitchFamily="49" charset="0"/>
              </a:rPr>
              <a:t>   4</a:t>
            </a:r>
            <a:r>
              <a:rPr lang="en-US" altLang="en-US" sz="1600" b="1" dirty="0">
                <a:latin typeface="Courier New" panose="02070309020205020404" pitchFamily="49" charset="0"/>
              </a:rPr>
              <a:t>                  </a:t>
            </a:r>
            <a:r>
              <a:rPr lang="en-US" altLang="en-US" sz="1600" b="1" u="sng" dirty="0">
                <a:latin typeface="Courier New" panose="02070309020205020404" pitchFamily="49" charset="0"/>
              </a:rPr>
              <a:t>    52</a:t>
            </a:r>
          </a:p>
          <a:p>
            <a:pPr marL="273050" indent="-273050">
              <a:lnSpc>
                <a:spcPct val="70000"/>
              </a:lnSpc>
              <a:buFont typeface="Wingdings" panose="05000000000000000000" pitchFamily="2" charset="2"/>
              <a:buNone/>
              <a:tabLst>
                <a:tab pos="2286000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4 ) 14           10 ) 45               27 ) 1425</a:t>
            </a:r>
          </a:p>
          <a:p>
            <a:pPr marL="273050" indent="-273050">
              <a:lnSpc>
                <a:spcPct val="70000"/>
              </a:lnSpc>
              <a:buFont typeface="Wingdings" panose="05000000000000000000" pitchFamily="2" charset="2"/>
              <a:buNone/>
              <a:tabLst>
                <a:tab pos="2286000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   </a:t>
            </a:r>
            <a:r>
              <a:rPr lang="en-US" altLang="en-US" sz="1600" u="sng" dirty="0">
                <a:latin typeface="Courier New" panose="02070309020205020404" pitchFamily="49" charset="0"/>
              </a:rPr>
              <a:t>12</a:t>
            </a:r>
            <a:r>
              <a:rPr lang="en-US" altLang="en-US" sz="1600" dirty="0">
                <a:latin typeface="Courier New" panose="02070309020205020404" pitchFamily="49" charset="0"/>
              </a:rPr>
              <a:t>                </a:t>
            </a:r>
            <a:r>
              <a:rPr lang="en-US" altLang="en-US" sz="1600" u="sng" dirty="0">
                <a:latin typeface="Courier New" panose="02070309020205020404" pitchFamily="49" charset="0"/>
              </a:rPr>
              <a:t>40</a:t>
            </a:r>
            <a:r>
              <a:rPr lang="en-US" altLang="en-US" sz="1600" dirty="0">
                <a:latin typeface="Courier New" panose="02070309020205020404" pitchFamily="49" charset="0"/>
              </a:rPr>
              <a:t>                    </a:t>
            </a:r>
            <a:r>
              <a:rPr lang="en-US" altLang="en-US" sz="1600" u="sng" dirty="0">
                <a:latin typeface="Courier New" panose="02070309020205020404" pitchFamily="49" charset="0"/>
              </a:rPr>
              <a:t>135</a:t>
            </a:r>
          </a:p>
          <a:p>
            <a:pPr marL="273050" indent="-273050">
              <a:lnSpc>
                <a:spcPct val="70000"/>
              </a:lnSpc>
              <a:buFont typeface="Wingdings" panose="05000000000000000000" pitchFamily="2" charset="2"/>
              <a:buNone/>
              <a:tabLst>
                <a:tab pos="2286000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    2                 5                      75</a:t>
            </a:r>
          </a:p>
          <a:p>
            <a:pPr marL="273050" indent="-273050">
              <a:lnSpc>
                <a:spcPct val="70000"/>
              </a:lnSpc>
              <a:buFont typeface="Wingdings" panose="05000000000000000000" pitchFamily="2" charset="2"/>
              <a:buNone/>
              <a:tabLst>
                <a:tab pos="2286000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                                             </a:t>
            </a:r>
            <a:r>
              <a:rPr lang="en-US" altLang="en-US" sz="1600" u="sng" dirty="0">
                <a:latin typeface="Courier New" panose="02070309020205020404" pitchFamily="49" charset="0"/>
              </a:rPr>
              <a:t>54</a:t>
            </a:r>
          </a:p>
          <a:p>
            <a:pPr marL="273050" indent="-273050">
              <a:lnSpc>
                <a:spcPct val="70000"/>
              </a:lnSpc>
              <a:buFont typeface="Wingdings" panose="05000000000000000000" pitchFamily="2" charset="2"/>
              <a:buNone/>
              <a:tabLst>
                <a:tab pos="2286000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                                             21</a:t>
            </a:r>
          </a:p>
          <a:p>
            <a:pPr marL="273050" indent="-273050">
              <a:lnSpc>
                <a:spcPct val="90000"/>
              </a:lnSpc>
              <a:tabLst>
                <a:tab pos="2286000" algn="l"/>
              </a:tabLst>
            </a:pPr>
            <a:r>
              <a:rPr lang="en-US" altLang="en-US" sz="1600" dirty="0"/>
              <a:t>More examples:	</a:t>
            </a:r>
          </a:p>
          <a:p>
            <a:pPr marL="639763" lvl="1" indent="-246063">
              <a:tabLst>
                <a:tab pos="2286000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32 / 5</a:t>
            </a:r>
            <a:r>
              <a:rPr lang="en-US" altLang="en-US" sz="1600" dirty="0"/>
              <a:t>	is  </a:t>
            </a:r>
            <a:r>
              <a:rPr lang="en-US" altLang="en-US" sz="1600" dirty="0">
                <a:latin typeface="Courier New" panose="02070309020205020404" pitchFamily="49" charset="0"/>
              </a:rPr>
              <a:t>6</a:t>
            </a:r>
          </a:p>
          <a:p>
            <a:pPr marL="639763" lvl="1" indent="-246063">
              <a:tabLst>
                <a:tab pos="2286000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84 / 10</a:t>
            </a:r>
            <a:r>
              <a:rPr lang="en-US" altLang="en-US" sz="1600" dirty="0"/>
              <a:t>	is  </a:t>
            </a:r>
            <a:r>
              <a:rPr lang="en-US" altLang="en-US" sz="1600" dirty="0">
                <a:latin typeface="Courier New" panose="02070309020205020404" pitchFamily="49" charset="0"/>
              </a:rPr>
              <a:t>8</a:t>
            </a:r>
          </a:p>
          <a:p>
            <a:pPr marL="639763" lvl="1" indent="-246063">
              <a:tabLst>
                <a:tab pos="2286000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156 / 100</a:t>
            </a:r>
            <a:r>
              <a:rPr lang="en-US" altLang="en-US" sz="1600" dirty="0"/>
              <a:t>	is  </a:t>
            </a:r>
            <a:r>
              <a:rPr lang="en-US" altLang="en-US" sz="1600" dirty="0">
                <a:latin typeface="Courier New" panose="02070309020205020404" pitchFamily="49" charset="0"/>
              </a:rPr>
              <a:t>1</a:t>
            </a:r>
          </a:p>
          <a:p>
            <a:pPr lvl="2" indent="-246063">
              <a:tabLst>
                <a:tab pos="2286000" algn="l"/>
              </a:tabLst>
            </a:pPr>
            <a:endParaRPr lang="en-US" altLang="en-US" sz="1600" dirty="0"/>
          </a:p>
          <a:p>
            <a:pPr marL="639763" lvl="1" indent="-246063">
              <a:tabLst>
                <a:tab pos="2286000" algn="l"/>
              </a:tabLst>
            </a:pPr>
            <a:r>
              <a:rPr lang="en-US" altLang="en-US" sz="1600" dirty="0"/>
              <a:t>Dividing by 0 causes an error when your program runs.</a:t>
            </a:r>
          </a:p>
        </p:txBody>
      </p:sp>
    </p:spTree>
    <p:extLst>
      <p:ext uri="{BB962C8B-B14F-4D97-AF65-F5344CB8AC3E}">
        <p14:creationId xmlns:p14="http://schemas.microsoft.com/office/powerpoint/2010/main" val="3766361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6FDA8085-6046-44AB-9675-F9915ACF3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906" name="Rectangle 2">
            <a:extLst>
              <a:ext uri="{FF2B5EF4-FFF2-40B4-BE49-F238E27FC236}">
                <a16:creationId xmlns:a16="http://schemas.microsoft.com/office/drawing/2014/main" id="{DF71EB80-D152-4718-9105-C4AB28DE8F6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Integer remainder with </a:t>
            </a:r>
            <a:r>
              <a:rPr lang="en-US" altLang="en-US">
                <a:latin typeface="Courier New" panose="02070309020205020404" pitchFamily="49" charset="0"/>
              </a:rPr>
              <a:t>%</a:t>
            </a:r>
          </a:p>
        </p:txBody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19B60833-8934-4156-806E-2B84FA96AF5E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tabLst>
                <a:tab pos="2290763" algn="l"/>
                <a:tab pos="4799013" algn="l"/>
              </a:tabLst>
            </a:pPr>
            <a:r>
              <a:rPr lang="en-US" altLang="en-US" sz="1800" dirty="0"/>
              <a:t>The </a:t>
            </a:r>
            <a:r>
              <a:rPr lang="en-US" altLang="en-US" sz="1800" dirty="0">
                <a:latin typeface="Courier New" panose="02070309020205020404" pitchFamily="49" charset="0"/>
              </a:rPr>
              <a:t>%</a:t>
            </a:r>
            <a:r>
              <a:rPr lang="en-US" altLang="en-US" sz="1800" dirty="0"/>
              <a:t> operator computes the remainder from integer division.</a:t>
            </a:r>
          </a:p>
          <a:p>
            <a:pPr marL="639763" lvl="1" indent="-246063">
              <a:tabLst>
                <a:tab pos="2290763" algn="l"/>
                <a:tab pos="4799013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14 % 4</a:t>
            </a:r>
            <a:r>
              <a:rPr lang="en-US" altLang="en-US" sz="1800" dirty="0"/>
              <a:t>	is  </a:t>
            </a:r>
            <a:r>
              <a:rPr lang="en-US" altLang="en-US" sz="1800" dirty="0">
                <a:latin typeface="Courier New" panose="02070309020205020404" pitchFamily="49" charset="0"/>
              </a:rPr>
              <a:t>2</a:t>
            </a:r>
          </a:p>
          <a:p>
            <a:pPr marL="639763" lvl="1" indent="-246063">
              <a:tabLst>
                <a:tab pos="2290763" algn="l"/>
                <a:tab pos="4799013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218 % 5</a:t>
            </a:r>
            <a:r>
              <a:rPr lang="en-US" altLang="en-US" sz="1800" dirty="0"/>
              <a:t>	is  </a:t>
            </a:r>
            <a:r>
              <a:rPr lang="en-US" altLang="en-US" sz="1800" dirty="0">
                <a:latin typeface="Courier New" panose="02070309020205020404" pitchFamily="49" charset="0"/>
              </a:rPr>
              <a:t>3</a:t>
            </a:r>
            <a:br>
              <a:rPr lang="en-US" altLang="en-US" sz="1800" dirty="0">
                <a:latin typeface="Courier New" panose="02070309020205020404" pitchFamily="49" charset="0"/>
              </a:rPr>
            </a:b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br>
              <a:rPr lang="en-US" altLang="en-US" sz="1800" dirty="0">
                <a:latin typeface="Courier New" panose="02070309020205020404" pitchFamily="49" charset="0"/>
              </a:rPr>
            </a:br>
            <a:r>
              <a:rPr lang="en-US" altLang="en-US" sz="1800" dirty="0">
                <a:latin typeface="Courier New" panose="02070309020205020404" pitchFamily="49" charset="0"/>
              </a:rPr>
              <a:t>     </a:t>
            </a:r>
            <a:r>
              <a:rPr lang="en-US" altLang="en-US" sz="1800" u="sng" dirty="0">
                <a:latin typeface="Courier New" panose="02070309020205020404" pitchFamily="49" charset="0"/>
              </a:rPr>
              <a:t>   3</a:t>
            </a:r>
            <a:r>
              <a:rPr lang="en-US" altLang="en-US" sz="1800" dirty="0">
                <a:latin typeface="Courier New" panose="02070309020205020404" pitchFamily="49" charset="0"/>
              </a:rPr>
              <a:t>                </a:t>
            </a:r>
            <a:r>
              <a:rPr lang="en-US" altLang="en-US" sz="1800" u="sng" dirty="0">
                <a:latin typeface="Courier New" panose="02070309020205020404" pitchFamily="49" charset="0"/>
              </a:rPr>
              <a:t>   43</a:t>
            </a:r>
            <a:br>
              <a:rPr lang="en-US" altLang="en-US" sz="1800" u="sng" dirty="0">
                <a:latin typeface="Courier New" panose="02070309020205020404" pitchFamily="49" charset="0"/>
              </a:rPr>
            </a:br>
            <a:r>
              <a:rPr lang="en-US" altLang="en-US" sz="1800" dirty="0">
                <a:latin typeface="Courier New" panose="02070309020205020404" pitchFamily="49" charset="0"/>
              </a:rPr>
              <a:t>   4 ) 14              5 ) 218</a:t>
            </a:r>
            <a:br>
              <a:rPr lang="en-US" altLang="en-US" sz="1800" dirty="0">
                <a:latin typeface="Courier New" panose="02070309020205020404" pitchFamily="49" charset="0"/>
              </a:rPr>
            </a:br>
            <a:r>
              <a:rPr lang="en-US" altLang="en-US" sz="1800" dirty="0">
                <a:latin typeface="Courier New" panose="02070309020205020404" pitchFamily="49" charset="0"/>
              </a:rPr>
              <a:t>       </a:t>
            </a:r>
            <a:r>
              <a:rPr lang="en-US" altLang="en-US" sz="1800" u="sng" dirty="0">
                <a:latin typeface="Courier New" panose="02070309020205020404" pitchFamily="49" charset="0"/>
              </a:rPr>
              <a:t>12</a:t>
            </a:r>
            <a:r>
              <a:rPr lang="en-US" altLang="en-US" sz="1800" dirty="0">
                <a:latin typeface="Courier New" panose="02070309020205020404" pitchFamily="49" charset="0"/>
              </a:rPr>
              <a:t>                  </a:t>
            </a:r>
            <a:r>
              <a:rPr lang="en-US" altLang="en-US" sz="1800" u="sng" dirty="0">
                <a:latin typeface="Courier New" panose="02070309020205020404" pitchFamily="49" charset="0"/>
              </a:rPr>
              <a:t>20</a:t>
            </a:r>
            <a:br>
              <a:rPr lang="en-US" altLang="en-US" sz="1800" dirty="0">
                <a:latin typeface="Courier New" panose="02070309020205020404" pitchFamily="49" charset="0"/>
              </a:rPr>
            </a:b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b="1" dirty="0">
                <a:latin typeface="Courier New" panose="02070309020205020404" pitchFamily="49" charset="0"/>
              </a:rPr>
              <a:t>2</a:t>
            </a:r>
            <a:r>
              <a:rPr lang="en-US" altLang="en-US" sz="1800" dirty="0">
                <a:latin typeface="Courier New" panose="02070309020205020404" pitchFamily="49" charset="0"/>
              </a:rPr>
              <a:t>                   18</a:t>
            </a:r>
            <a:br>
              <a:rPr lang="en-US" altLang="en-US" sz="1800" dirty="0">
                <a:latin typeface="Courier New" panose="02070309020205020404" pitchFamily="49" charset="0"/>
              </a:rPr>
            </a:br>
            <a:r>
              <a:rPr lang="en-US" altLang="en-US" sz="1800" dirty="0">
                <a:latin typeface="Courier New" panose="02070309020205020404" pitchFamily="49" charset="0"/>
              </a:rPr>
              <a:t>                            </a:t>
            </a:r>
            <a:r>
              <a:rPr lang="en-US" altLang="en-US" sz="1800" u="sng" dirty="0">
                <a:latin typeface="Courier New" panose="02070309020205020404" pitchFamily="49" charset="0"/>
              </a:rPr>
              <a:t>15</a:t>
            </a:r>
            <a:br>
              <a:rPr lang="en-US" altLang="en-US" sz="1800" u="sng" dirty="0">
                <a:latin typeface="Courier New" panose="02070309020205020404" pitchFamily="49" charset="0"/>
              </a:rPr>
            </a:br>
            <a:r>
              <a:rPr lang="en-US" altLang="en-US" sz="1800" dirty="0">
                <a:latin typeface="Courier New" panose="02070309020205020404" pitchFamily="49" charset="0"/>
              </a:rPr>
              <a:t>                             </a:t>
            </a:r>
            <a:r>
              <a:rPr lang="en-US" altLang="en-US" sz="1800" b="1" dirty="0">
                <a:latin typeface="Courier New" panose="02070309020205020404" pitchFamily="49" charset="0"/>
              </a:rPr>
              <a:t>3</a:t>
            </a:r>
            <a:endParaRPr lang="en-US" altLang="en-US" sz="1800" dirty="0"/>
          </a:p>
          <a:p>
            <a:pPr marL="273050" indent="-273050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sz="1800" dirty="0"/>
              <a:t>Applications of </a:t>
            </a:r>
            <a:r>
              <a:rPr lang="en-US" altLang="en-US" sz="1800" dirty="0">
                <a:latin typeface="Courier New" panose="02070309020205020404" pitchFamily="49" charset="0"/>
              </a:rPr>
              <a:t>%</a:t>
            </a:r>
            <a:r>
              <a:rPr lang="en-US" altLang="en-US" sz="1800" dirty="0"/>
              <a:t> operator:</a:t>
            </a:r>
          </a:p>
          <a:p>
            <a:pPr marL="639763" lvl="1" indent="-246063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sz="1800" dirty="0"/>
              <a:t>Obtain last digit of a number:</a:t>
            </a:r>
            <a:r>
              <a:rPr lang="en-US" altLang="en-US" sz="1800" i="1" dirty="0"/>
              <a:t>	</a:t>
            </a:r>
            <a:r>
              <a:rPr lang="en-US" altLang="en-US" sz="1800" dirty="0">
                <a:latin typeface="Courier New" panose="02070309020205020404" pitchFamily="49" charset="0"/>
              </a:rPr>
              <a:t>230857 % 10</a:t>
            </a:r>
            <a:r>
              <a:rPr lang="en-US" altLang="en-US" sz="1800" dirty="0"/>
              <a:t> is </a:t>
            </a:r>
            <a:r>
              <a:rPr lang="en-US" altLang="en-US" sz="1800" dirty="0">
                <a:latin typeface="Courier New" panose="02070309020205020404" pitchFamily="49" charset="0"/>
              </a:rPr>
              <a:t>7</a:t>
            </a:r>
          </a:p>
          <a:p>
            <a:pPr marL="639763" lvl="1" indent="-246063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sz="1800" dirty="0"/>
              <a:t>Obtain last 4 digits:	</a:t>
            </a:r>
            <a:r>
              <a:rPr lang="en-US" altLang="en-US" sz="1800" dirty="0">
                <a:latin typeface="Courier New" panose="02070309020205020404" pitchFamily="49" charset="0"/>
              </a:rPr>
              <a:t>658236489 % 10000</a:t>
            </a:r>
            <a:r>
              <a:rPr lang="en-US" altLang="en-US" sz="1800" dirty="0"/>
              <a:t> is </a:t>
            </a:r>
            <a:r>
              <a:rPr lang="en-US" altLang="en-US" sz="1800" dirty="0">
                <a:latin typeface="Courier New" panose="02070309020205020404" pitchFamily="49" charset="0"/>
              </a:rPr>
              <a:t>6489</a:t>
            </a:r>
          </a:p>
          <a:p>
            <a:pPr marL="639763" lvl="1" indent="-246063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sz="1800" dirty="0"/>
              <a:t>See whether a number is odd:	</a:t>
            </a:r>
            <a:r>
              <a:rPr lang="en-US" altLang="en-US" sz="1800" dirty="0">
                <a:latin typeface="Courier New" panose="02070309020205020404" pitchFamily="49" charset="0"/>
              </a:rPr>
              <a:t>7 % 2</a:t>
            </a:r>
            <a:r>
              <a:rPr lang="en-US" altLang="en-US" sz="1800" dirty="0"/>
              <a:t> is </a:t>
            </a:r>
            <a:r>
              <a:rPr lang="en-US" altLang="en-US" sz="1800" dirty="0">
                <a:latin typeface="Courier New" panose="02070309020205020404" pitchFamily="49" charset="0"/>
              </a:rPr>
              <a:t>1</a:t>
            </a:r>
            <a:r>
              <a:rPr lang="en-US" altLang="en-US" sz="1800" dirty="0"/>
              <a:t>,  </a:t>
            </a:r>
            <a:r>
              <a:rPr lang="en-US" altLang="en-US" sz="1800" dirty="0">
                <a:latin typeface="Courier New" panose="02070309020205020404" pitchFamily="49" charset="0"/>
              </a:rPr>
              <a:t>42 % 2</a:t>
            </a:r>
            <a:r>
              <a:rPr lang="en-US" altLang="en-US" sz="1800" dirty="0"/>
              <a:t> is </a:t>
            </a:r>
            <a:r>
              <a:rPr lang="en-US" altLang="en-US" sz="1800" dirty="0"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379908" name="Text Box 4">
            <a:extLst>
              <a:ext uri="{FF2B5EF4-FFF2-40B4-BE49-F238E27FC236}">
                <a16:creationId xmlns:a16="http://schemas.microsoft.com/office/drawing/2014/main" id="{928D2375-40CD-430C-AA83-7B0A20203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006600"/>
            <a:ext cx="2819400" cy="187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6263" indent="-17938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latin typeface="Verdana" panose="020B0604030504040204" pitchFamily="34" charset="0"/>
                <a:cs typeface="Times New Roman" panose="02020603050405020304" pitchFamily="18" charset="0"/>
              </a:rPr>
              <a:t>What is the result?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  <a:cs typeface="Times New Roman" panose="02020603050405020304" pitchFamily="18" charset="0"/>
              </a:rPr>
              <a:t>45 % 6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  <a:cs typeface="Times New Roman" panose="02020603050405020304" pitchFamily="18" charset="0"/>
              </a:rPr>
              <a:t>2 % 2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  <a:cs typeface="Times New Roman" panose="02020603050405020304" pitchFamily="18" charset="0"/>
              </a:rPr>
              <a:t>8 % 20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000">
                <a:latin typeface="Courier New" panose="02070309020205020404" pitchFamily="49" charset="0"/>
                <a:cs typeface="Times New Roman" panose="02020603050405020304" pitchFamily="18" charset="0"/>
              </a:rPr>
              <a:t>11 % 0</a:t>
            </a:r>
          </a:p>
        </p:txBody>
      </p:sp>
    </p:spTree>
    <p:extLst>
      <p:ext uri="{BB962C8B-B14F-4D97-AF65-F5344CB8AC3E}">
        <p14:creationId xmlns:p14="http://schemas.microsoft.com/office/powerpoint/2010/main" val="3330163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7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53BE064-DA77-44BC-BCD4-C10540897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1957" name="Rectangle 2">
            <a:extLst>
              <a:ext uri="{FF2B5EF4-FFF2-40B4-BE49-F238E27FC236}">
                <a16:creationId xmlns:a16="http://schemas.microsoft.com/office/drawing/2014/main" id="{48E2F583-009F-48E3-B6F8-AC1B8632318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 dirty="0"/>
              <a:t>Precedence</a:t>
            </a:r>
          </a:p>
        </p:txBody>
      </p:sp>
      <p:sp>
        <p:nvSpPr>
          <p:cNvPr id="381958" name="Rectangle 3">
            <a:extLst>
              <a:ext uri="{FF2B5EF4-FFF2-40B4-BE49-F238E27FC236}">
                <a16:creationId xmlns:a16="http://schemas.microsoft.com/office/drawing/2014/main" id="{9870AC56-EE25-4456-A73B-BC97DB19643E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90000"/>
              </a:lnSpc>
              <a:tabLst>
                <a:tab pos="3657600" algn="l"/>
              </a:tabLst>
            </a:pPr>
            <a:r>
              <a:rPr lang="en-US" altLang="en-US" sz="1600" b="1" dirty="0"/>
              <a:t>precedence</a:t>
            </a:r>
            <a:r>
              <a:rPr lang="en-US" altLang="en-US" sz="1600" dirty="0"/>
              <a:t>: Order in which operators are evaluated.</a:t>
            </a:r>
          </a:p>
          <a:p>
            <a:pPr marL="639763" lvl="1" indent="-246063">
              <a:lnSpc>
                <a:spcPct val="110000"/>
              </a:lnSpc>
              <a:tabLst>
                <a:tab pos="3657600" algn="l"/>
              </a:tabLst>
            </a:pPr>
            <a:r>
              <a:rPr lang="en-US" altLang="en-US" sz="1600" dirty="0"/>
              <a:t>Generally operators evaluate left-to-right.</a:t>
            </a:r>
            <a:br>
              <a:rPr lang="en-US" altLang="en-US" sz="1600" dirty="0"/>
            </a:br>
            <a:r>
              <a:rPr lang="en-US" altLang="en-US" sz="1600" dirty="0">
                <a:latin typeface="Courier New" panose="02070309020205020404" pitchFamily="49" charset="0"/>
              </a:rPr>
              <a:t>1 - 2 - 3</a:t>
            </a:r>
            <a:r>
              <a:rPr lang="en-US" altLang="en-US" sz="1600" dirty="0"/>
              <a:t>  is  </a:t>
            </a:r>
            <a:r>
              <a:rPr lang="en-US" altLang="en-US" sz="1600" dirty="0">
                <a:latin typeface="Courier New" panose="02070309020205020404" pitchFamily="49" charset="0"/>
              </a:rPr>
              <a:t>(1 - 2) - 3</a:t>
            </a:r>
            <a:r>
              <a:rPr lang="en-US" altLang="en-US" sz="1600" dirty="0"/>
              <a:t>  which is  </a:t>
            </a:r>
            <a:r>
              <a:rPr lang="en-US" altLang="en-US" sz="1600" dirty="0">
                <a:latin typeface="Courier New" panose="02070309020205020404" pitchFamily="49" charset="0"/>
              </a:rPr>
              <a:t>-4</a:t>
            </a:r>
            <a:endParaRPr lang="en-US" altLang="en-US" sz="1600" dirty="0"/>
          </a:p>
          <a:p>
            <a:pPr marL="639763" lvl="1" indent="-246063">
              <a:lnSpc>
                <a:spcPct val="90000"/>
              </a:lnSpc>
              <a:tabLst>
                <a:tab pos="3657600" algn="l"/>
              </a:tabLst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tabLst>
                <a:tab pos="3657600" algn="l"/>
              </a:tabLst>
            </a:pPr>
            <a:r>
              <a:rPr lang="en-US" altLang="en-US" sz="1600" dirty="0"/>
              <a:t>But </a:t>
            </a:r>
            <a:r>
              <a:rPr lang="en-US" altLang="en-US" sz="1600" dirty="0">
                <a:latin typeface="Courier New" panose="02070309020205020404" pitchFamily="49" charset="0"/>
              </a:rPr>
              <a:t>*</a:t>
            </a:r>
            <a:r>
              <a:rPr lang="en-US" altLang="en-US" sz="1600" dirty="0"/>
              <a:t> </a:t>
            </a:r>
            <a:r>
              <a:rPr lang="en-US" altLang="en-US" sz="1600" dirty="0">
                <a:latin typeface="Courier New" panose="02070309020205020404" pitchFamily="49" charset="0"/>
              </a:rPr>
              <a:t>/</a:t>
            </a:r>
            <a:r>
              <a:rPr lang="en-US" altLang="en-US" sz="1600" dirty="0"/>
              <a:t> </a:t>
            </a:r>
            <a:r>
              <a:rPr lang="en-US" altLang="en-US" sz="1600" dirty="0">
                <a:latin typeface="Courier New" panose="02070309020205020404" pitchFamily="49" charset="0"/>
              </a:rPr>
              <a:t>%</a:t>
            </a:r>
            <a:r>
              <a:rPr lang="en-US" altLang="en-US" sz="1600" dirty="0"/>
              <a:t> have a higher level of precedence than </a:t>
            </a:r>
            <a:r>
              <a:rPr lang="en-US" altLang="en-US" sz="1600" dirty="0">
                <a:latin typeface="Courier New" panose="02070309020205020404" pitchFamily="49" charset="0"/>
              </a:rPr>
              <a:t>+</a:t>
            </a:r>
            <a:r>
              <a:rPr lang="en-US" altLang="en-US" sz="1600" dirty="0"/>
              <a:t> </a:t>
            </a:r>
            <a:r>
              <a:rPr lang="en-US" altLang="en-US" sz="1600" dirty="0">
                <a:latin typeface="Courier New" panose="02070309020205020404" pitchFamily="49" charset="0"/>
              </a:rPr>
              <a:t>-</a:t>
            </a:r>
            <a:br>
              <a:rPr lang="en-US" altLang="en-US" sz="1600" dirty="0"/>
            </a:br>
            <a:br>
              <a:rPr lang="en-US" altLang="en-US" sz="1600" dirty="0"/>
            </a:br>
            <a:br>
              <a:rPr lang="en-US" altLang="en-US" sz="1600" dirty="0"/>
            </a:br>
            <a:r>
              <a:rPr lang="en-US" altLang="en-US" sz="1600" dirty="0">
                <a:latin typeface="Courier New" panose="02070309020205020404" pitchFamily="49" charset="0"/>
              </a:rPr>
              <a:t>1 + </a:t>
            </a:r>
            <a:r>
              <a:rPr lang="en-US" altLang="en-US" sz="1600" b="1" dirty="0">
                <a:latin typeface="Courier New" panose="02070309020205020404" pitchFamily="49" charset="0"/>
              </a:rPr>
              <a:t>3 * 4</a:t>
            </a:r>
            <a:r>
              <a:rPr lang="en-US" altLang="en-US" sz="1600" dirty="0"/>
              <a:t>	is </a:t>
            </a:r>
            <a:r>
              <a:rPr lang="en-US" altLang="en-US" sz="1600" dirty="0">
                <a:latin typeface="Courier New" panose="02070309020205020404" pitchFamily="49" charset="0"/>
              </a:rPr>
              <a:t>13</a:t>
            </a:r>
          </a:p>
          <a:p>
            <a:pPr marL="639763" lvl="1" indent="-246063">
              <a:lnSpc>
                <a:spcPct val="70000"/>
              </a:lnSpc>
              <a:buFontTx/>
              <a:buNone/>
              <a:tabLst>
                <a:tab pos="3657600" algn="l"/>
              </a:tabLst>
            </a:pPr>
            <a:endParaRPr lang="en-US" altLang="en-US" sz="1600" dirty="0"/>
          </a:p>
          <a:p>
            <a:pPr marL="639763" lvl="1" indent="-246063">
              <a:lnSpc>
                <a:spcPct val="70000"/>
              </a:lnSpc>
              <a:buFontTx/>
              <a:buNone/>
              <a:tabLst>
                <a:tab pos="3657600" algn="l"/>
              </a:tabLst>
            </a:pPr>
            <a:endParaRPr lang="en-US" altLang="en-US" sz="1600" dirty="0"/>
          </a:p>
          <a:p>
            <a:pPr marL="639763" lvl="1" indent="-246063">
              <a:lnSpc>
                <a:spcPct val="70000"/>
              </a:lnSpc>
              <a:buFontTx/>
              <a:buNone/>
              <a:tabLst>
                <a:tab pos="3657600" algn="l"/>
              </a:tabLst>
            </a:pPr>
            <a:r>
              <a:rPr lang="en-US" altLang="en-US" sz="1600" dirty="0"/>
              <a:t>	</a:t>
            </a:r>
            <a:r>
              <a:rPr lang="en-US" altLang="en-US" sz="1600" dirty="0">
                <a:latin typeface="Courier New" panose="02070309020205020404" pitchFamily="49" charset="0"/>
              </a:rPr>
              <a:t>6 + </a:t>
            </a:r>
            <a:r>
              <a:rPr lang="en-US" altLang="en-US" sz="1600" b="1" dirty="0">
                <a:latin typeface="Courier New" panose="02070309020205020404" pitchFamily="49" charset="0"/>
              </a:rPr>
              <a:t>8 / 2</a:t>
            </a:r>
            <a:r>
              <a:rPr lang="en-US" altLang="en-US" sz="1600" dirty="0">
                <a:latin typeface="Courier New" panose="02070309020205020404" pitchFamily="49" charset="0"/>
              </a:rPr>
              <a:t> * 3</a:t>
            </a:r>
          </a:p>
          <a:p>
            <a:pPr marL="639763" lvl="1" indent="-246063">
              <a:lnSpc>
                <a:spcPct val="70000"/>
              </a:lnSpc>
              <a:buFontTx/>
              <a:buNone/>
              <a:tabLst>
                <a:tab pos="3657600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	6 +   </a:t>
            </a:r>
            <a:r>
              <a:rPr lang="en-US" altLang="en-US" sz="1600" b="1" dirty="0">
                <a:latin typeface="Courier New" panose="02070309020205020404" pitchFamily="49" charset="0"/>
              </a:rPr>
              <a:t>4   * 3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FontTx/>
              <a:buNone/>
              <a:tabLst>
                <a:tab pos="3657600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	6 +     12</a:t>
            </a:r>
            <a:r>
              <a:rPr lang="en-US" altLang="en-US" sz="1600" dirty="0"/>
              <a:t>	is </a:t>
            </a:r>
            <a:r>
              <a:rPr lang="en-US" altLang="en-US" sz="1600" dirty="0">
                <a:latin typeface="Courier New" panose="02070309020205020404" pitchFamily="49" charset="0"/>
              </a:rPr>
              <a:t>18</a:t>
            </a:r>
          </a:p>
          <a:p>
            <a:pPr marL="639763" lvl="1" indent="-246063">
              <a:lnSpc>
                <a:spcPct val="70000"/>
              </a:lnSpc>
              <a:tabLst>
                <a:tab pos="3657600" algn="l"/>
              </a:tabLst>
            </a:pPr>
            <a:endParaRPr lang="en-US" altLang="en-US" sz="1600" dirty="0"/>
          </a:p>
          <a:p>
            <a:pPr marL="639763" lvl="1" indent="-246063">
              <a:lnSpc>
                <a:spcPct val="110000"/>
              </a:lnSpc>
              <a:tabLst>
                <a:tab pos="3657600" algn="l"/>
              </a:tabLst>
            </a:pPr>
            <a:r>
              <a:rPr lang="en-US" altLang="en-US" sz="1600" dirty="0"/>
              <a:t>Parentheses can force a certain order of evaluation:</a:t>
            </a:r>
            <a:br>
              <a:rPr lang="en-US" altLang="en-US" sz="1600" dirty="0"/>
            </a:br>
            <a:r>
              <a:rPr lang="en-US" altLang="en-US" sz="1600" dirty="0">
                <a:latin typeface="Courier New" panose="02070309020205020404" pitchFamily="49" charset="0"/>
              </a:rPr>
              <a:t>(1 + 3) * 4</a:t>
            </a:r>
            <a:r>
              <a:rPr lang="en-US" altLang="en-US" sz="1600" dirty="0"/>
              <a:t>	is </a:t>
            </a:r>
            <a:r>
              <a:rPr lang="en-US" altLang="en-US" sz="1600" dirty="0">
                <a:latin typeface="Courier New" panose="02070309020205020404" pitchFamily="49" charset="0"/>
              </a:rPr>
              <a:t>16</a:t>
            </a:r>
            <a:endParaRPr lang="en-US" altLang="en-US" sz="1600" dirty="0"/>
          </a:p>
          <a:p>
            <a:pPr marL="639763" lvl="1" indent="-246063">
              <a:lnSpc>
                <a:spcPct val="90000"/>
              </a:lnSpc>
              <a:buFontTx/>
              <a:buNone/>
              <a:tabLst>
                <a:tab pos="3657600" algn="l"/>
              </a:tabLst>
            </a:pPr>
            <a:endParaRPr lang="en-US" altLang="en-US" sz="1600" dirty="0"/>
          </a:p>
          <a:p>
            <a:pPr marL="639763" lvl="1" indent="-246063">
              <a:lnSpc>
                <a:spcPct val="110000"/>
              </a:lnSpc>
              <a:tabLst>
                <a:tab pos="3657600" algn="l"/>
              </a:tabLst>
            </a:pPr>
            <a:r>
              <a:rPr lang="en-US" altLang="en-US" sz="1600" dirty="0"/>
              <a:t>Spacing does not affect order of evaluation</a:t>
            </a:r>
            <a:br>
              <a:rPr lang="en-US" altLang="en-US" sz="1600" dirty="0"/>
            </a:br>
            <a:r>
              <a:rPr lang="en-US" altLang="en-US" sz="1600" dirty="0">
                <a:latin typeface="Courier New" panose="02070309020205020404" pitchFamily="49" charset="0"/>
              </a:rPr>
              <a:t>1+3 * 4-2</a:t>
            </a:r>
            <a:r>
              <a:rPr lang="en-US" altLang="en-US" sz="1600" dirty="0"/>
              <a:t>	is </a:t>
            </a:r>
            <a:r>
              <a:rPr lang="en-US" altLang="en-US" sz="1600" dirty="0">
                <a:latin typeface="Courier New" panose="02070309020205020404" pitchFamily="49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463078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19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19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FD1396A7-2777-4DB6-944E-0196C012DC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2978" name="Rectangle 2">
            <a:extLst>
              <a:ext uri="{FF2B5EF4-FFF2-40B4-BE49-F238E27FC236}">
                <a16:creationId xmlns:a16="http://schemas.microsoft.com/office/drawing/2014/main" id="{358A5F72-B878-45DC-A280-A452138124C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Precedence examples</a:t>
            </a:r>
          </a:p>
        </p:txBody>
      </p:sp>
      <p:sp>
        <p:nvSpPr>
          <p:cNvPr id="1419267" name="Rectangle 3">
            <a:extLst>
              <a:ext uri="{FF2B5EF4-FFF2-40B4-BE49-F238E27FC236}">
                <a16:creationId xmlns:a16="http://schemas.microsoft.com/office/drawing/2014/main" id="{27986E33-27E1-4A00-8201-5CB03131C7D0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752600"/>
            <a:ext cx="4343400" cy="4343400"/>
          </a:xfrm>
        </p:spPr>
        <p:txBody>
          <a:bodyPr/>
          <a:lstStyle/>
          <a:p>
            <a:pPr marL="273050" indent="-273050">
              <a:lnSpc>
                <a:spcPct val="80000"/>
              </a:lnSpc>
              <a:buClr>
                <a:schemeClr val="bg1"/>
              </a:buClr>
            </a:pPr>
            <a:r>
              <a:rPr lang="en-US" altLang="en-US" sz="2500">
                <a:latin typeface="Courier New" panose="02070309020205020404" pitchFamily="49" charset="0"/>
              </a:rPr>
              <a:t>1 * 2 + 3 * 5 % 4</a:t>
            </a:r>
          </a:p>
          <a:p>
            <a:pPr marL="273050" indent="-273050">
              <a:lnSpc>
                <a:spcPct val="80000"/>
              </a:lnSpc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\_/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|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 sz="2500">
                <a:latin typeface="Courier New" panose="02070309020205020404" pitchFamily="49" charset="0"/>
              </a:rPr>
              <a:t>   + 3 * 5 % 4</a:t>
            </a:r>
          </a:p>
          <a:p>
            <a:pPr marL="273050" indent="-273050">
              <a:lnSpc>
                <a:spcPct val="80000"/>
              </a:lnSpc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\_/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|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2   +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15</a:t>
            </a:r>
            <a:r>
              <a:rPr lang="en-US" altLang="en-US" sz="2500">
                <a:latin typeface="Courier New" panose="02070309020205020404" pitchFamily="49" charset="0"/>
              </a:rPr>
              <a:t>   % 4</a:t>
            </a:r>
          </a:p>
          <a:p>
            <a:pPr marL="273050" indent="-273050">
              <a:lnSpc>
                <a:spcPct val="80000"/>
              </a:lnSpc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 \___/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   |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2   +    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3</a:t>
            </a:r>
          </a:p>
          <a:p>
            <a:pPr marL="273050" indent="-273050">
              <a:lnSpc>
                <a:spcPct val="80000"/>
              </a:lnSpc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\________/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| 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   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1419268" name="Rectangle 4">
            <a:extLst>
              <a:ext uri="{FF2B5EF4-FFF2-40B4-BE49-F238E27FC236}">
                <a16:creationId xmlns:a16="http://schemas.microsoft.com/office/drawing/2014/main" id="{A6693490-096B-4E80-A0D1-2817A8B21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752600"/>
            <a:ext cx="4343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1 + 8 % 3 * 2 - 9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\_/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|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1 +   </a:t>
            </a:r>
            <a:r>
              <a:rPr lang="en-US" altLang="en-US" sz="2400" b="1">
                <a:solidFill>
                  <a:srgbClr val="8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</a:t>
            </a: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   * 2 - 9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\___/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|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1 +     </a:t>
            </a:r>
            <a:r>
              <a:rPr lang="en-US" altLang="en-US" sz="2400" b="1">
                <a:solidFill>
                  <a:srgbClr val="8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4</a:t>
            </a: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    - 9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\______/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|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altLang="en-US" sz="2400" b="1">
                <a:solidFill>
                  <a:srgbClr val="8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5</a:t>
            </a: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         - 9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\_________/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| </a:t>
            </a:r>
            <a:br>
              <a:rPr lang="en-US" altLang="en-US" sz="2400">
                <a:solidFill>
                  <a:srgbClr val="8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en-US" sz="2400">
                <a:latin typeface="Courier New" panose="02070309020205020404" pitchFamily="49" charset="0"/>
                <a:cs typeface="Times New Roman" panose="02020603050405020304" pitchFamily="18" charset="0"/>
              </a:rPr>
              <a:t>          </a:t>
            </a:r>
            <a:r>
              <a:rPr lang="en-US" altLang="en-US" sz="2400" b="1">
                <a:solidFill>
                  <a:srgbClr val="8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-4</a:t>
            </a:r>
          </a:p>
        </p:txBody>
      </p:sp>
    </p:spTree>
    <p:extLst>
      <p:ext uri="{BB962C8B-B14F-4D97-AF65-F5344CB8AC3E}">
        <p14:creationId xmlns:p14="http://schemas.microsoft.com/office/powerpoint/2010/main" val="2864923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1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1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1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1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1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1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1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1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1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1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1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9267" grpId="0" build="p" autoUpdateAnimBg="0"/>
      <p:bldP spid="141926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DC63D724-FBAC-48D0-A068-35CD561C6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5026" name="Rectangle 2">
            <a:extLst>
              <a:ext uri="{FF2B5EF4-FFF2-40B4-BE49-F238E27FC236}">
                <a16:creationId xmlns:a16="http://schemas.microsoft.com/office/drawing/2014/main" id="{91245135-968A-41FD-AAE2-655C4BDE757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Precedence questions</a:t>
            </a:r>
          </a:p>
        </p:txBody>
      </p:sp>
      <p:sp>
        <p:nvSpPr>
          <p:cNvPr id="385027" name="Rectangle 3">
            <a:extLst>
              <a:ext uri="{FF2B5EF4-FFF2-40B4-BE49-F238E27FC236}">
                <a16:creationId xmlns:a16="http://schemas.microsoft.com/office/drawing/2014/main" id="{82DD9AB8-4108-462B-B6AA-A876E9D1F45B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z="2400" dirty="0"/>
              <a:t>What values result from the following expressions?</a:t>
            </a:r>
          </a:p>
          <a:p>
            <a:pPr marL="639763" lvl="1" indent="-246063">
              <a:buFontTx/>
              <a:buNone/>
            </a:pPr>
            <a:endParaRPr lang="en-US" altLang="en-US" sz="24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10000"/>
              </a:lnSpc>
            </a:pPr>
            <a:r>
              <a:rPr lang="en-US" altLang="en-US" sz="2400" dirty="0">
                <a:latin typeface="Courier New" panose="02070309020205020404" pitchFamily="49" charset="0"/>
              </a:rPr>
              <a:t>9 / 5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 sz="2400" dirty="0">
                <a:latin typeface="Courier New" panose="02070309020205020404" pitchFamily="49" charset="0"/>
              </a:rPr>
              <a:t>695 % 20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 sz="2400" dirty="0">
                <a:latin typeface="Courier New" panose="02070309020205020404" pitchFamily="49" charset="0"/>
              </a:rPr>
              <a:t>7 + 6 * 5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 sz="2400" dirty="0">
                <a:latin typeface="Courier New" panose="02070309020205020404" pitchFamily="49" charset="0"/>
              </a:rPr>
              <a:t>7 * 6 + 5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 sz="2400" dirty="0">
                <a:latin typeface="Courier New" panose="02070309020205020404" pitchFamily="49" charset="0"/>
              </a:rPr>
              <a:t>248 % 100 / 5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 sz="2400" dirty="0">
                <a:latin typeface="Courier New" panose="02070309020205020404" pitchFamily="49" charset="0"/>
              </a:rPr>
              <a:t>6 * 3 - 9 / 4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 sz="2400" dirty="0">
                <a:latin typeface="Courier New" panose="02070309020205020404" pitchFamily="49" charset="0"/>
              </a:rPr>
              <a:t>(5 - 7) * 4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 sz="2400" dirty="0">
                <a:latin typeface="Courier New" panose="02070309020205020404" pitchFamily="49" charset="0"/>
              </a:rPr>
              <a:t>6 + (18 % (17 - 12))</a:t>
            </a:r>
          </a:p>
        </p:txBody>
      </p:sp>
    </p:spTree>
    <p:extLst>
      <p:ext uri="{BB962C8B-B14F-4D97-AF65-F5344CB8AC3E}">
        <p14:creationId xmlns:p14="http://schemas.microsoft.com/office/powerpoint/2010/main" val="92514663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2E20F91D-20A4-4687-A207-29D1FCE44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7074" name="Rectangle 2">
            <a:extLst>
              <a:ext uri="{FF2B5EF4-FFF2-40B4-BE49-F238E27FC236}">
                <a16:creationId xmlns:a16="http://schemas.microsoft.com/office/drawing/2014/main" id="{9DE1C2DA-657D-4AE9-829B-F67726F5100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Real numbers (type </a:t>
            </a:r>
            <a:r>
              <a:rPr lang="en-US" altLang="en-US">
                <a:latin typeface="Courier New" panose="02070309020205020404" pitchFamily="49" charset="0"/>
              </a:rPr>
              <a:t>double</a:t>
            </a:r>
            <a:r>
              <a:rPr lang="en-US" altLang="en-US"/>
              <a:t>)</a:t>
            </a:r>
          </a:p>
        </p:txBody>
      </p:sp>
      <p:sp>
        <p:nvSpPr>
          <p:cNvPr id="387075" name="Rectangle 3">
            <a:extLst>
              <a:ext uri="{FF2B5EF4-FFF2-40B4-BE49-F238E27FC236}">
                <a16:creationId xmlns:a16="http://schemas.microsoft.com/office/drawing/2014/main" id="{1D6FDA05-641F-4939-9136-4AA4B948B1F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z="2400" dirty="0"/>
              <a:t>Examples:   </a:t>
            </a:r>
            <a:r>
              <a:rPr lang="en-US" altLang="en-US" sz="2400" dirty="0">
                <a:latin typeface="Courier New" panose="02070309020205020404" pitchFamily="49" charset="0"/>
              </a:rPr>
              <a:t>6.022</a:t>
            </a:r>
            <a:r>
              <a:rPr lang="en-US" altLang="en-US" sz="2400" dirty="0"/>
              <a:t> ,   </a:t>
            </a:r>
            <a:r>
              <a:rPr lang="en-US" altLang="en-US" sz="2400" dirty="0">
                <a:latin typeface="Courier New" panose="02070309020205020404" pitchFamily="49" charset="0"/>
              </a:rPr>
              <a:t>-42.0</a:t>
            </a:r>
            <a:r>
              <a:rPr lang="en-US" altLang="en-US" sz="2400" dirty="0"/>
              <a:t> ,   </a:t>
            </a:r>
            <a:r>
              <a:rPr lang="en-US" altLang="en-US" sz="2400" dirty="0">
                <a:latin typeface="Courier New" panose="02070309020205020404" pitchFamily="49" charset="0"/>
              </a:rPr>
              <a:t>2.143e17</a:t>
            </a:r>
          </a:p>
          <a:p>
            <a:pPr marL="639763" lvl="1" indent="-246063"/>
            <a:endParaRPr lang="en-US" altLang="en-US" sz="2400" dirty="0"/>
          </a:p>
          <a:p>
            <a:pPr marL="639763" lvl="1" indent="-246063"/>
            <a:r>
              <a:rPr lang="en-US" altLang="en-US" sz="2400" dirty="0"/>
              <a:t>Placing </a:t>
            </a:r>
            <a:r>
              <a:rPr lang="en-US" altLang="en-US" sz="2400" dirty="0">
                <a:latin typeface="Courier New" panose="02070309020205020404" pitchFamily="49" charset="0"/>
              </a:rPr>
              <a:t>.0</a:t>
            </a:r>
            <a:r>
              <a:rPr lang="en-US" altLang="en-US" sz="2400" dirty="0"/>
              <a:t> or </a:t>
            </a:r>
            <a:r>
              <a:rPr lang="en-US" altLang="en-US" sz="2400" dirty="0">
                <a:latin typeface="Courier New" panose="02070309020205020404" pitchFamily="49" charset="0"/>
              </a:rPr>
              <a:t>.</a:t>
            </a:r>
            <a:r>
              <a:rPr lang="en-US" altLang="en-US" sz="2400" dirty="0"/>
              <a:t> after an integer makes it a </a:t>
            </a:r>
            <a:r>
              <a:rPr lang="en-US" altLang="en-US" sz="2400" dirty="0">
                <a:latin typeface="Courier New" panose="02070309020205020404" pitchFamily="49" charset="0"/>
              </a:rPr>
              <a:t>double</a:t>
            </a:r>
            <a:r>
              <a:rPr lang="en-US" altLang="en-US" sz="2400" dirty="0"/>
              <a:t>.</a:t>
            </a:r>
          </a:p>
          <a:p>
            <a:pPr marL="639763" lvl="1" indent="-246063"/>
            <a:endParaRPr lang="en-US" altLang="en-US" sz="2400" dirty="0"/>
          </a:p>
          <a:p>
            <a:pPr marL="273050" indent="-273050"/>
            <a:r>
              <a:rPr lang="en-US" altLang="en-US" sz="2400" dirty="0"/>
              <a:t>The operators  </a:t>
            </a:r>
            <a:r>
              <a:rPr lang="en-US" altLang="en-US" sz="2400" dirty="0">
                <a:latin typeface="Courier New" panose="02070309020205020404" pitchFamily="49" charset="0"/>
              </a:rPr>
              <a:t>+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-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*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/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%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()</a:t>
            </a:r>
            <a:r>
              <a:rPr lang="en-US" altLang="en-US" sz="2400" dirty="0"/>
              <a:t>  all still work with </a:t>
            </a:r>
            <a:r>
              <a:rPr lang="en-US" altLang="en-US" sz="2400" dirty="0">
                <a:latin typeface="Courier New" panose="02070309020205020404" pitchFamily="49" charset="0"/>
              </a:rPr>
              <a:t>double</a:t>
            </a:r>
            <a:r>
              <a:rPr lang="en-US" altLang="en-US" sz="2400" dirty="0"/>
              <a:t>.</a:t>
            </a:r>
          </a:p>
          <a:p>
            <a:pPr marL="639763" lvl="1" indent="-246063"/>
            <a:endParaRPr lang="en-US" altLang="en-US" sz="2400" dirty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sz="2400" dirty="0">
                <a:latin typeface="Courier New" panose="02070309020205020404" pitchFamily="49" charset="0"/>
              </a:rPr>
              <a:t>/</a:t>
            </a:r>
            <a:r>
              <a:rPr lang="en-US" altLang="en-US" sz="2400" dirty="0"/>
              <a:t> produces an exact answer:  </a:t>
            </a:r>
            <a:r>
              <a:rPr lang="en-US" altLang="en-US" sz="2400" dirty="0">
                <a:latin typeface="Courier New" panose="02070309020205020404" pitchFamily="49" charset="0"/>
              </a:rPr>
              <a:t>15.0 / 2.0</a:t>
            </a:r>
            <a:r>
              <a:rPr lang="en-US" altLang="en-US" sz="2400" dirty="0"/>
              <a:t> is </a:t>
            </a:r>
            <a:r>
              <a:rPr lang="en-US" altLang="en-US" sz="2400" dirty="0">
                <a:latin typeface="Courier New" panose="02070309020205020404" pitchFamily="49" charset="0"/>
              </a:rPr>
              <a:t>7.5</a:t>
            </a:r>
            <a:endParaRPr lang="en-US" altLang="en-US" sz="2400" dirty="0"/>
          </a:p>
          <a:p>
            <a:pPr marL="1143000" lvl="2" indent="-228600"/>
            <a:endParaRPr lang="en-US" altLang="en-US" dirty="0"/>
          </a:p>
          <a:p>
            <a:pPr marL="639763" lvl="1" indent="-246063"/>
            <a:r>
              <a:rPr lang="en-US" altLang="en-US" sz="2400" dirty="0"/>
              <a:t>Precedence is the same: </a:t>
            </a:r>
            <a:r>
              <a:rPr lang="en-US" altLang="en-US" sz="2400" dirty="0">
                <a:latin typeface="Courier New" panose="02070309020205020404" pitchFamily="49" charset="0"/>
              </a:rPr>
              <a:t>()</a:t>
            </a:r>
            <a:r>
              <a:rPr lang="en-US" altLang="en-US" sz="2400" dirty="0"/>
              <a:t>  before  </a:t>
            </a:r>
            <a:r>
              <a:rPr lang="en-US" altLang="en-US" sz="2400" dirty="0">
                <a:latin typeface="Courier New" panose="02070309020205020404" pitchFamily="49" charset="0"/>
              </a:rPr>
              <a:t>*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/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%</a:t>
            </a:r>
            <a:r>
              <a:rPr lang="en-US" altLang="en-US" sz="2400" dirty="0"/>
              <a:t>  before  </a:t>
            </a:r>
            <a:r>
              <a:rPr lang="en-US" altLang="en-US" sz="2400" dirty="0">
                <a:latin typeface="Courier New" panose="02070309020205020404" pitchFamily="49" charset="0"/>
              </a:rPr>
              <a:t>+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3433792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E820CCA8-EF61-44AE-B88D-295CC2F14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22" name="Rectangle 2">
            <a:extLst>
              <a:ext uri="{FF2B5EF4-FFF2-40B4-BE49-F238E27FC236}">
                <a16:creationId xmlns:a16="http://schemas.microsoft.com/office/drawing/2014/main" id="{AE049115-3E9B-4ECD-B903-70344A68604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Real number example</a:t>
            </a:r>
          </a:p>
        </p:txBody>
      </p:sp>
      <p:sp>
        <p:nvSpPr>
          <p:cNvPr id="1424387" name="Rectangle 3">
            <a:extLst>
              <a:ext uri="{FF2B5EF4-FFF2-40B4-BE49-F238E27FC236}">
                <a16:creationId xmlns:a16="http://schemas.microsoft.com/office/drawing/2014/main" id="{6BC17622-C016-4934-A054-C6C71EA2290B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90000"/>
              </a:lnSpc>
              <a:buClr>
                <a:schemeClr val="bg1"/>
              </a:buClr>
            </a:pPr>
            <a:r>
              <a:rPr lang="en-US" altLang="en-US" sz="2500">
                <a:latin typeface="Courier New" panose="02070309020205020404" pitchFamily="49" charset="0"/>
              </a:rPr>
              <a:t>2.0 * 2.4 + 2.25 * 4.0 / 2.0</a:t>
            </a:r>
          </a:p>
          <a:p>
            <a:pPr marL="273050" indent="-273050">
              <a:lnSpc>
                <a:spcPct val="90000"/>
              </a:lnSpc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\___/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|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4.8</a:t>
            </a:r>
            <a:r>
              <a:rPr lang="en-US" altLang="en-US" sz="2500">
                <a:latin typeface="Courier New" panose="02070309020205020404" pitchFamily="49" charset="0"/>
              </a:rPr>
              <a:t>    + 2.25 * 4.0 / 2.0</a:t>
            </a:r>
          </a:p>
          <a:p>
            <a:pPr marL="273050" indent="-273050">
              <a:lnSpc>
                <a:spcPct val="90000"/>
              </a:lnSpc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    \___/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      |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 4.8    +  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9.0</a:t>
            </a:r>
            <a:r>
              <a:rPr lang="en-US" altLang="en-US" sz="2500">
                <a:latin typeface="Courier New" panose="02070309020205020404" pitchFamily="49" charset="0"/>
              </a:rPr>
              <a:t>   / 2.0</a:t>
            </a:r>
          </a:p>
          <a:p>
            <a:pPr marL="273050" indent="-273050">
              <a:lnSpc>
                <a:spcPct val="90000"/>
              </a:lnSpc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       \_____/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          |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 4.8    +      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4.5</a:t>
            </a:r>
          </a:p>
          <a:p>
            <a:pPr marL="273050" indent="-273050">
              <a:lnSpc>
                <a:spcPct val="90000"/>
              </a:lnSpc>
              <a:buClr>
                <a:schemeClr val="bg1"/>
              </a:buClr>
            </a:pP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\____________/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  <a:t>             | </a:t>
            </a:r>
            <a:br>
              <a:rPr lang="en-US" altLang="en-US" sz="25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500">
                <a:latin typeface="Courier New" panose="02070309020205020404" pitchFamily="49" charset="0"/>
              </a:rPr>
              <a:t>            </a:t>
            </a:r>
            <a:r>
              <a:rPr lang="en-US" altLang="en-US" sz="2500" b="1">
                <a:solidFill>
                  <a:srgbClr val="800000"/>
                </a:solidFill>
                <a:latin typeface="Courier New" panose="02070309020205020404" pitchFamily="49" charset="0"/>
              </a:rPr>
              <a:t>9.3</a:t>
            </a:r>
          </a:p>
        </p:txBody>
      </p:sp>
    </p:spTree>
    <p:extLst>
      <p:ext uri="{BB962C8B-B14F-4D97-AF65-F5344CB8AC3E}">
        <p14:creationId xmlns:p14="http://schemas.microsoft.com/office/powerpoint/2010/main" val="2459042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2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2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2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2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2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2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438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19BFDD41-78BB-4AEA-A972-224E875A5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0147" name="Rectangle 3">
            <a:extLst>
              <a:ext uri="{FF2B5EF4-FFF2-40B4-BE49-F238E27FC236}">
                <a16:creationId xmlns:a16="http://schemas.microsoft.com/office/drawing/2014/main" id="{A41EDE6E-9FA5-4C16-978D-180E29F859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Mixing types</a:t>
            </a:r>
          </a:p>
        </p:txBody>
      </p:sp>
      <p:sp>
        <p:nvSpPr>
          <p:cNvPr id="390148" name="Rectangle 4">
            <a:extLst>
              <a:ext uri="{FF2B5EF4-FFF2-40B4-BE49-F238E27FC236}">
                <a16:creationId xmlns:a16="http://schemas.microsoft.com/office/drawing/2014/main" id="{479F10D9-26BE-4B21-A546-A24B850AD2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600" dirty="0"/>
              <a:t>When 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/>
              <a:t> and </a:t>
            </a:r>
            <a:r>
              <a:rPr lang="en-US" altLang="en-US" sz="1600" dirty="0">
                <a:latin typeface="Courier New" panose="02070309020205020404" pitchFamily="49" charset="0"/>
              </a:rPr>
              <a:t>double</a:t>
            </a:r>
            <a:r>
              <a:rPr lang="en-US" altLang="en-US" sz="1600" dirty="0"/>
              <a:t> are mixed, the result is a </a:t>
            </a:r>
            <a:r>
              <a:rPr lang="en-US" altLang="en-US" sz="1600" dirty="0">
                <a:latin typeface="Courier New" panose="02070309020205020404" pitchFamily="49" charset="0"/>
              </a:rPr>
              <a:t>double</a:t>
            </a:r>
            <a:r>
              <a:rPr lang="en-US" altLang="en-US" sz="1600" dirty="0"/>
              <a:t>.</a:t>
            </a:r>
          </a:p>
          <a:p>
            <a:pPr lvl="1"/>
            <a:r>
              <a:rPr lang="en-US" altLang="en-US" sz="1600" dirty="0">
                <a:latin typeface="Courier New" panose="02070309020205020404" pitchFamily="49" charset="0"/>
              </a:rPr>
              <a:t>4.2 * 3</a:t>
            </a:r>
            <a:r>
              <a:rPr lang="en-US" altLang="en-US" sz="1600" dirty="0"/>
              <a:t>  is  </a:t>
            </a:r>
            <a:r>
              <a:rPr lang="en-US" altLang="en-US" sz="1600" dirty="0">
                <a:latin typeface="Courier New" panose="02070309020205020404" pitchFamily="49" charset="0"/>
              </a:rPr>
              <a:t>12.6</a:t>
            </a:r>
          </a:p>
          <a:p>
            <a:pPr lvl="1"/>
            <a:endParaRPr lang="en-US" altLang="en-US" sz="1600" dirty="0"/>
          </a:p>
          <a:p>
            <a:r>
              <a:rPr lang="en-US" altLang="en-US" sz="1600" dirty="0"/>
              <a:t>The conversion is per-operator, affecting only its operands.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5000"/>
              </a:lnSpc>
              <a:buClr>
                <a:schemeClr val="bg1"/>
              </a:buClr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5000"/>
              </a:lnSpc>
              <a:buClr>
                <a:schemeClr val="bg1"/>
              </a:buClr>
            </a:pPr>
            <a:r>
              <a:rPr lang="en-US" altLang="en-US" sz="1600" dirty="0">
                <a:latin typeface="Courier New" panose="02070309020205020404" pitchFamily="49" charset="0"/>
              </a:rPr>
              <a:t>7 / 3 * 1.2 + 3 / 2</a:t>
            </a:r>
          </a:p>
          <a:p>
            <a:pPr lvl="1">
              <a:lnSpc>
                <a:spcPct val="75000"/>
              </a:lnSpc>
              <a:buClr>
                <a:schemeClr val="bg1"/>
              </a:buClr>
            </a:pPr>
            <a:r>
              <a:rPr lang="en-US" altLang="en-US" sz="1600" dirty="0">
                <a:solidFill>
                  <a:srgbClr val="808080"/>
                </a:solidFill>
                <a:latin typeface="Courier New" panose="02070309020205020404" pitchFamily="49" charset="0"/>
              </a:rPr>
              <a:t> \_/</a:t>
            </a:r>
            <a:br>
              <a:rPr lang="en-US" altLang="en-US" sz="16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1600" dirty="0">
                <a:solidFill>
                  <a:srgbClr val="808080"/>
                </a:solidFill>
                <a:latin typeface="Courier New" panose="02070309020205020404" pitchFamily="49" charset="0"/>
              </a:rPr>
              <a:t>  |</a:t>
            </a:r>
            <a:br>
              <a:rPr lang="en-US" altLang="en-US" sz="16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 sz="1600" dirty="0">
                <a:latin typeface="Courier New" panose="02070309020205020404" pitchFamily="49" charset="0"/>
              </a:rPr>
              <a:t>   * 1.2 + 3 / 2</a:t>
            </a:r>
          </a:p>
          <a:p>
            <a:pPr lvl="1">
              <a:lnSpc>
                <a:spcPct val="75000"/>
              </a:lnSpc>
              <a:buClr>
                <a:schemeClr val="bg1"/>
              </a:buClr>
            </a:pPr>
            <a:r>
              <a:rPr lang="en-US" altLang="en-US" sz="1600" dirty="0">
                <a:solidFill>
                  <a:srgbClr val="808080"/>
                </a:solidFill>
                <a:latin typeface="Courier New" panose="02070309020205020404" pitchFamily="49" charset="0"/>
              </a:rPr>
              <a:t>   \___/</a:t>
            </a:r>
            <a:br>
              <a:rPr lang="en-US" altLang="en-US" sz="16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1600" dirty="0">
                <a:solidFill>
                  <a:srgbClr val="808080"/>
                </a:solidFill>
                <a:latin typeface="Courier New" panose="02070309020205020404" pitchFamily="49" charset="0"/>
              </a:rPr>
              <a:t>     |</a:t>
            </a:r>
            <a:br>
              <a:rPr lang="en-US" altLang="en-US" sz="16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2.4</a:t>
            </a:r>
            <a:r>
              <a:rPr lang="en-US" altLang="en-US" sz="1600" dirty="0">
                <a:latin typeface="Courier New" panose="02070309020205020404" pitchFamily="49" charset="0"/>
              </a:rPr>
              <a:t>     + </a:t>
            </a:r>
            <a:r>
              <a:rPr lang="en-US" altLang="en-US" sz="1600" b="1" dirty="0">
                <a:latin typeface="Courier New" panose="02070309020205020404" pitchFamily="49" charset="0"/>
              </a:rPr>
              <a:t>3 / 2</a:t>
            </a:r>
          </a:p>
          <a:p>
            <a:pPr lvl="1">
              <a:lnSpc>
                <a:spcPct val="75000"/>
              </a:lnSpc>
              <a:buClr>
                <a:schemeClr val="bg1"/>
              </a:buClr>
            </a:pPr>
            <a:r>
              <a:rPr lang="en-US" altLang="en-US" sz="16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      \_/</a:t>
            </a:r>
            <a:br>
              <a:rPr lang="en-US" altLang="en-US" sz="16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16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       |</a:t>
            </a:r>
            <a:br>
              <a:rPr lang="en-US" altLang="en-US" sz="16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  2.4     +   </a:t>
            </a:r>
            <a:r>
              <a:rPr lang="en-US" alt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1</a:t>
            </a:r>
          </a:p>
          <a:p>
            <a:pPr lvl="1">
              <a:lnSpc>
                <a:spcPct val="75000"/>
              </a:lnSpc>
              <a:buClr>
                <a:schemeClr val="bg1"/>
              </a:buClr>
            </a:pPr>
            <a:r>
              <a:rPr lang="en-US" altLang="en-US" sz="1600" dirty="0">
                <a:solidFill>
                  <a:srgbClr val="808080"/>
                </a:solidFill>
                <a:latin typeface="Courier New" panose="02070309020205020404" pitchFamily="49" charset="0"/>
              </a:rPr>
              <a:t>      \________/</a:t>
            </a:r>
            <a:br>
              <a:rPr lang="en-US" altLang="en-US" sz="16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16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 | </a:t>
            </a:r>
            <a:br>
              <a:rPr lang="en-US" altLang="en-US" sz="16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         </a:t>
            </a:r>
            <a:r>
              <a:rPr lang="en-US" alt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3.4</a:t>
            </a:r>
            <a:br>
              <a:rPr lang="en-US" alt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</a:br>
            <a:endParaRPr lang="en-US" altLang="en-US" sz="16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>
              <a:buClr>
                <a:schemeClr val="tx1"/>
              </a:buClr>
            </a:pPr>
            <a:r>
              <a:rPr lang="en-US" altLang="en-US" sz="1600" dirty="0">
                <a:latin typeface="Courier New" panose="02070309020205020404" pitchFamily="49" charset="0"/>
              </a:rPr>
              <a:t>3 / 2</a:t>
            </a:r>
            <a:r>
              <a:rPr lang="en-US" altLang="en-US" sz="1600" dirty="0"/>
              <a:t> is </a:t>
            </a:r>
            <a:r>
              <a:rPr lang="en-US" altLang="en-US" sz="1600" dirty="0">
                <a:latin typeface="Courier New" panose="02070309020205020404" pitchFamily="49" charset="0"/>
              </a:rPr>
              <a:t>1</a:t>
            </a:r>
            <a:r>
              <a:rPr lang="en-US" altLang="en-US" sz="1600" dirty="0"/>
              <a:t> above, not </a:t>
            </a:r>
            <a:r>
              <a:rPr lang="en-US" altLang="en-US" sz="1600" dirty="0">
                <a:latin typeface="Courier New" panose="02070309020205020404" pitchFamily="49" charset="0"/>
              </a:rPr>
              <a:t>1.5</a:t>
            </a:r>
            <a:r>
              <a:rPr lang="en-US" altLang="en-US" sz="1600" dirty="0"/>
              <a:t>.</a:t>
            </a:r>
          </a:p>
        </p:txBody>
      </p:sp>
      <p:sp>
        <p:nvSpPr>
          <p:cNvPr id="390149" name="Rectangle 3">
            <a:extLst>
              <a:ext uri="{FF2B5EF4-FFF2-40B4-BE49-F238E27FC236}">
                <a16:creationId xmlns:a16="http://schemas.microsoft.com/office/drawing/2014/main" id="{D87BEAD6-BA7A-438B-935E-905F8AA0F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789238"/>
            <a:ext cx="4191000" cy="368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75000"/>
              </a:lnSpc>
              <a:buClr>
                <a:schemeClr val="bg1"/>
              </a:buClr>
            </a:pPr>
            <a:r>
              <a:rPr lang="en-US" altLang="en-US" sz="1800">
                <a:latin typeface="Courier New" panose="02070309020205020404" pitchFamily="49" charset="0"/>
              </a:rPr>
              <a:t>2.0 + 10 / 3 * 2.5 - 6 / 4</a:t>
            </a:r>
          </a:p>
          <a:p>
            <a:pPr>
              <a:lnSpc>
                <a:spcPct val="75000"/>
              </a:lnSpc>
              <a:buClr>
                <a:schemeClr val="bg1"/>
              </a:buClr>
            </a:pPr>
            <a:r>
              <a:rPr lang="en-US" altLang="en-US" sz="1800">
                <a:solidFill>
                  <a:srgbClr val="808080"/>
                </a:solidFill>
                <a:latin typeface="Courier New" panose="02070309020205020404" pitchFamily="49" charset="0"/>
              </a:rPr>
              <a:t>       \___/</a:t>
            </a:r>
            <a:br>
              <a:rPr lang="en-US" altLang="en-US" sz="18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1800">
                <a:solidFill>
                  <a:srgbClr val="808080"/>
                </a:solidFill>
                <a:latin typeface="Courier New" panose="02070309020205020404" pitchFamily="49" charset="0"/>
              </a:rPr>
              <a:t>         |</a:t>
            </a:r>
            <a:br>
              <a:rPr lang="en-US" altLang="en-US" sz="18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2.0 +    </a:t>
            </a:r>
            <a:r>
              <a:rPr lang="en-US" altLang="en-US" sz="1800" b="1">
                <a:solidFill>
                  <a:srgbClr val="800000"/>
                </a:solidFill>
                <a:latin typeface="Courier New" panose="02070309020205020404" pitchFamily="49" charset="0"/>
              </a:rPr>
              <a:t>3</a:t>
            </a:r>
            <a:r>
              <a:rPr lang="en-US" altLang="en-US" sz="1800">
                <a:latin typeface="Courier New" panose="02070309020205020404" pitchFamily="49" charset="0"/>
              </a:rPr>
              <a:t>   * 2.5 - 6 / 4</a:t>
            </a:r>
          </a:p>
          <a:p>
            <a:pPr>
              <a:lnSpc>
                <a:spcPct val="75000"/>
              </a:lnSpc>
              <a:buClr>
                <a:schemeClr val="bg1"/>
              </a:buClr>
            </a:pPr>
            <a:r>
              <a:rPr lang="en-US" altLang="en-US" sz="1800">
                <a:solidFill>
                  <a:srgbClr val="808080"/>
                </a:solidFill>
                <a:latin typeface="Courier New" panose="02070309020205020404" pitchFamily="49" charset="0"/>
              </a:rPr>
              <a:t>         \_____/</a:t>
            </a:r>
            <a:br>
              <a:rPr lang="en-US" altLang="en-US" sz="18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1800">
                <a:solidFill>
                  <a:srgbClr val="808080"/>
                </a:solidFill>
                <a:latin typeface="Courier New" panose="02070309020205020404" pitchFamily="49" charset="0"/>
              </a:rPr>
              <a:t>            |</a:t>
            </a:r>
            <a:br>
              <a:rPr lang="en-US" altLang="en-US" sz="18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2.0 +      </a:t>
            </a:r>
            <a:r>
              <a:rPr lang="en-US" altLang="en-US" sz="1800" b="1">
                <a:solidFill>
                  <a:srgbClr val="800000"/>
                </a:solidFill>
                <a:latin typeface="Courier New" panose="02070309020205020404" pitchFamily="49" charset="0"/>
              </a:rPr>
              <a:t>7.5</a:t>
            </a:r>
            <a:r>
              <a:rPr lang="en-US" altLang="en-US" sz="1800">
                <a:latin typeface="Courier New" panose="02070309020205020404" pitchFamily="49" charset="0"/>
              </a:rPr>
              <a:t>     - 6 / 4</a:t>
            </a:r>
          </a:p>
          <a:p>
            <a:pPr>
              <a:lnSpc>
                <a:spcPct val="75000"/>
              </a:lnSpc>
              <a:buClr>
                <a:schemeClr val="bg1"/>
              </a:buClr>
            </a:pPr>
            <a:r>
              <a:rPr lang="en-US" altLang="en-US" sz="1800">
                <a:solidFill>
                  <a:srgbClr val="808080"/>
                </a:solidFill>
                <a:latin typeface="Courier New" panose="02070309020205020404" pitchFamily="49" charset="0"/>
              </a:rPr>
              <a:t>                      \_/</a:t>
            </a:r>
            <a:br>
              <a:rPr lang="en-US" altLang="en-US" sz="18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1800">
                <a:solidFill>
                  <a:srgbClr val="808080"/>
                </a:solidFill>
                <a:latin typeface="Courier New" panose="02070309020205020404" pitchFamily="49" charset="0"/>
              </a:rPr>
              <a:t>                       |</a:t>
            </a:r>
            <a:br>
              <a:rPr lang="en-US" altLang="en-US" sz="18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2.0 +      7.5     -   </a:t>
            </a:r>
            <a:r>
              <a:rPr lang="en-US" altLang="en-US" sz="1800" b="1">
                <a:solidFill>
                  <a:srgbClr val="800000"/>
                </a:solidFill>
                <a:latin typeface="Courier New" panose="02070309020205020404" pitchFamily="49" charset="0"/>
              </a:rPr>
              <a:t>1</a:t>
            </a:r>
          </a:p>
          <a:p>
            <a:pPr>
              <a:lnSpc>
                <a:spcPct val="75000"/>
              </a:lnSpc>
              <a:buClr>
                <a:schemeClr val="bg1"/>
              </a:buClr>
            </a:pPr>
            <a:r>
              <a:rPr lang="en-US" altLang="en-US" sz="1800">
                <a:solidFill>
                  <a:srgbClr val="808080"/>
                </a:solidFill>
                <a:latin typeface="Courier New" panose="02070309020205020404" pitchFamily="49" charset="0"/>
              </a:rPr>
              <a:t> \_________/</a:t>
            </a:r>
            <a:br>
              <a:rPr lang="en-US" altLang="en-US" sz="18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1800">
                <a:solidFill>
                  <a:srgbClr val="808080"/>
                </a:solidFill>
                <a:latin typeface="Courier New" panose="02070309020205020404" pitchFamily="49" charset="0"/>
              </a:rPr>
              <a:t>      | </a:t>
            </a:r>
            <a:br>
              <a:rPr lang="en-US" altLang="en-US" sz="18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     </a:t>
            </a:r>
            <a:r>
              <a:rPr lang="en-US" altLang="en-US" sz="1800" b="1">
                <a:solidFill>
                  <a:srgbClr val="800000"/>
                </a:solidFill>
                <a:latin typeface="Courier New" panose="02070309020205020404" pitchFamily="49" charset="0"/>
              </a:rPr>
              <a:t>9.5</a:t>
            </a:r>
            <a:r>
              <a:rPr lang="en-US" altLang="en-US" sz="1800">
                <a:latin typeface="Courier New" panose="02070309020205020404" pitchFamily="49" charset="0"/>
              </a:rPr>
              <a:t>           -   1</a:t>
            </a:r>
          </a:p>
          <a:p>
            <a:pPr>
              <a:lnSpc>
                <a:spcPct val="75000"/>
              </a:lnSpc>
              <a:buClr>
                <a:schemeClr val="bg1"/>
              </a:buClr>
            </a:pPr>
            <a:r>
              <a:rPr lang="en-US" altLang="en-US" sz="1800">
                <a:solidFill>
                  <a:srgbClr val="808080"/>
                </a:solidFill>
                <a:latin typeface="Courier New" panose="02070309020205020404" pitchFamily="49" charset="0"/>
              </a:rPr>
              <a:t>       \______________/</a:t>
            </a:r>
            <a:br>
              <a:rPr lang="en-US" altLang="en-US" sz="18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1800">
                <a:solidFill>
                  <a:srgbClr val="808080"/>
                </a:solidFill>
                <a:latin typeface="Courier New" panose="02070309020205020404" pitchFamily="49" charset="0"/>
              </a:rPr>
              <a:t>               | </a:t>
            </a:r>
            <a:br>
              <a:rPr lang="en-US" altLang="en-US" sz="18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              </a:t>
            </a:r>
            <a:r>
              <a:rPr lang="en-US" altLang="en-US" sz="1800" b="1">
                <a:solidFill>
                  <a:srgbClr val="800000"/>
                </a:solidFill>
                <a:latin typeface="Courier New" panose="02070309020205020404" pitchFamily="49" charset="0"/>
              </a:rPr>
              <a:t>8.5</a:t>
            </a:r>
            <a:endParaRPr lang="en-US" altLang="en-US" sz="18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38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0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0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0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0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0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0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0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0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0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0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B5E27D5A-9692-440C-BC8C-CEC248B9C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2195" name="Rectangle 2">
            <a:extLst>
              <a:ext uri="{FF2B5EF4-FFF2-40B4-BE49-F238E27FC236}">
                <a16:creationId xmlns:a16="http://schemas.microsoft.com/office/drawing/2014/main" id="{9B0DEF90-B081-42F7-95D1-8014B892CB4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String concatenation</a:t>
            </a:r>
          </a:p>
        </p:txBody>
      </p:sp>
      <p:sp>
        <p:nvSpPr>
          <p:cNvPr id="392196" name="Rectangle 3">
            <a:extLst>
              <a:ext uri="{FF2B5EF4-FFF2-40B4-BE49-F238E27FC236}">
                <a16:creationId xmlns:a16="http://schemas.microsoft.com/office/drawing/2014/main" id="{F8FD8419-7633-4761-916C-CA6825D11D90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342900" indent="-342900">
              <a:tabLst>
                <a:tab pos="3205163" algn="l"/>
              </a:tabLst>
            </a:pPr>
            <a:r>
              <a:rPr lang="en-US" altLang="en-US" sz="1800" b="1" dirty="0"/>
              <a:t>string concatenation</a:t>
            </a:r>
            <a:r>
              <a:rPr lang="en-US" altLang="en-US" sz="1800" dirty="0"/>
              <a:t>: Using </a:t>
            </a:r>
            <a:r>
              <a:rPr lang="en-US" altLang="en-US" sz="1800" dirty="0">
                <a:latin typeface="Courier New" panose="02070309020205020404" pitchFamily="49" charset="0"/>
              </a:rPr>
              <a:t>+</a:t>
            </a:r>
            <a:r>
              <a:rPr lang="en-US" altLang="en-US" sz="1800" dirty="0"/>
              <a:t> between a string and another value to make a longer string.</a:t>
            </a:r>
          </a:p>
          <a:p>
            <a:pPr marL="742950" lvl="1" indent="-285750">
              <a:lnSpc>
                <a:spcPct val="90000"/>
              </a:lnSpc>
              <a:buFontTx/>
              <a:buNone/>
              <a:tabLst>
                <a:tab pos="3205163" algn="l"/>
              </a:tabLst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None/>
              <a:tabLst>
                <a:tab pos="3205163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	"hello" + 42</a:t>
            </a:r>
            <a:r>
              <a:rPr lang="en-US" altLang="en-US" sz="1800" dirty="0"/>
              <a:t>	is  </a:t>
            </a:r>
            <a:r>
              <a:rPr lang="en-US" altLang="en-US" sz="1800" dirty="0">
                <a:latin typeface="Courier New" panose="02070309020205020404" pitchFamily="49" charset="0"/>
              </a:rPr>
              <a:t>"hello42"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None/>
              <a:tabLst>
                <a:tab pos="3205163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	1 + "</a:t>
            </a:r>
            <a:r>
              <a:rPr lang="en-US" altLang="en-US" sz="1800" dirty="0" err="1">
                <a:latin typeface="Courier New" panose="02070309020205020404" pitchFamily="49" charset="0"/>
              </a:rPr>
              <a:t>abc</a:t>
            </a:r>
            <a:r>
              <a:rPr lang="en-US" altLang="en-US" sz="1800" dirty="0">
                <a:latin typeface="Courier New" panose="02070309020205020404" pitchFamily="49" charset="0"/>
              </a:rPr>
              <a:t>" + 2</a:t>
            </a:r>
            <a:r>
              <a:rPr lang="en-US" altLang="en-US" sz="1800" dirty="0"/>
              <a:t>	is  </a:t>
            </a:r>
            <a:r>
              <a:rPr lang="en-US" altLang="en-US" sz="1800" dirty="0">
                <a:latin typeface="Courier New" panose="02070309020205020404" pitchFamily="49" charset="0"/>
              </a:rPr>
              <a:t>"1abc2"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None/>
              <a:tabLst>
                <a:tab pos="3205163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	"</a:t>
            </a:r>
            <a:r>
              <a:rPr lang="en-US" altLang="en-US" sz="1800" dirty="0" err="1">
                <a:latin typeface="Courier New" panose="02070309020205020404" pitchFamily="49" charset="0"/>
              </a:rPr>
              <a:t>abc</a:t>
            </a:r>
            <a:r>
              <a:rPr lang="en-US" altLang="en-US" sz="1800" dirty="0">
                <a:latin typeface="Courier New" panose="02070309020205020404" pitchFamily="49" charset="0"/>
              </a:rPr>
              <a:t>" + 1 + 2</a:t>
            </a:r>
            <a:r>
              <a:rPr lang="en-US" altLang="en-US" sz="1800" dirty="0"/>
              <a:t>	is  </a:t>
            </a:r>
            <a:r>
              <a:rPr lang="en-US" altLang="en-US" sz="1800" dirty="0">
                <a:latin typeface="Courier New" panose="02070309020205020404" pitchFamily="49" charset="0"/>
              </a:rPr>
              <a:t>"abc12"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None/>
              <a:tabLst>
                <a:tab pos="3205163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	1 + 2 + "</a:t>
            </a:r>
            <a:r>
              <a:rPr lang="en-US" altLang="en-US" sz="1800" dirty="0" err="1">
                <a:latin typeface="Courier New" panose="02070309020205020404" pitchFamily="49" charset="0"/>
              </a:rPr>
              <a:t>abc</a:t>
            </a:r>
            <a:r>
              <a:rPr lang="en-US" altLang="en-US" sz="1800" dirty="0">
                <a:latin typeface="Courier New" panose="02070309020205020404" pitchFamily="49" charset="0"/>
              </a:rPr>
              <a:t>"</a:t>
            </a:r>
            <a:r>
              <a:rPr lang="en-US" altLang="en-US" sz="1800" dirty="0"/>
              <a:t>	is  </a:t>
            </a:r>
            <a:r>
              <a:rPr lang="en-US" altLang="en-US" sz="1800" dirty="0">
                <a:latin typeface="Courier New" panose="02070309020205020404" pitchFamily="49" charset="0"/>
              </a:rPr>
              <a:t>"3abc"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None/>
              <a:tabLst>
                <a:tab pos="3205163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	"</a:t>
            </a:r>
            <a:r>
              <a:rPr lang="en-US" altLang="en-US" sz="1800" dirty="0" err="1">
                <a:latin typeface="Courier New" panose="02070309020205020404" pitchFamily="49" charset="0"/>
              </a:rPr>
              <a:t>abc</a:t>
            </a:r>
            <a:r>
              <a:rPr lang="en-US" altLang="en-US" sz="1800" dirty="0">
                <a:latin typeface="Courier New" panose="02070309020205020404" pitchFamily="49" charset="0"/>
              </a:rPr>
              <a:t>" + 9 * 3</a:t>
            </a:r>
            <a:r>
              <a:rPr lang="en-US" altLang="en-US" sz="1800" dirty="0"/>
              <a:t>	is  </a:t>
            </a:r>
            <a:r>
              <a:rPr lang="en-US" altLang="en-US" sz="1800" dirty="0">
                <a:latin typeface="Courier New" panose="02070309020205020404" pitchFamily="49" charset="0"/>
              </a:rPr>
              <a:t>"abc27"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None/>
              <a:tabLst>
                <a:tab pos="3205163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	"1" + 1	</a:t>
            </a:r>
            <a:r>
              <a:rPr lang="en-US" altLang="en-US" sz="1800" dirty="0"/>
              <a:t>is  </a:t>
            </a:r>
            <a:r>
              <a:rPr lang="en-US" altLang="en-US" sz="1800" dirty="0">
                <a:latin typeface="Courier New" panose="02070309020205020404" pitchFamily="49" charset="0"/>
              </a:rPr>
              <a:t>"11"</a:t>
            </a:r>
            <a:endParaRPr lang="en-US" altLang="en-US" sz="1800" dirty="0"/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None/>
              <a:tabLst>
                <a:tab pos="3205163" algn="l"/>
              </a:tabLst>
            </a:pPr>
            <a:r>
              <a:rPr lang="en-US" altLang="en-US" sz="1800" dirty="0"/>
              <a:t>	</a:t>
            </a:r>
            <a:r>
              <a:rPr lang="en-US" altLang="en-US" sz="1800" dirty="0">
                <a:latin typeface="Courier New" panose="02070309020205020404" pitchFamily="49" charset="0"/>
              </a:rPr>
              <a:t>4 - 1 + "</a:t>
            </a:r>
            <a:r>
              <a:rPr lang="en-US" altLang="en-US" sz="1800" dirty="0" err="1">
                <a:latin typeface="Courier New" panose="02070309020205020404" pitchFamily="49" charset="0"/>
              </a:rPr>
              <a:t>abc</a:t>
            </a:r>
            <a:r>
              <a:rPr lang="en-US" altLang="en-US" sz="1800" dirty="0">
                <a:latin typeface="Courier New" panose="02070309020205020404" pitchFamily="49" charset="0"/>
              </a:rPr>
              <a:t>"</a:t>
            </a:r>
            <a:r>
              <a:rPr lang="en-US" altLang="en-US" sz="1800" dirty="0"/>
              <a:t>	is  </a:t>
            </a:r>
            <a:r>
              <a:rPr lang="en-US" altLang="en-US" sz="1800" dirty="0">
                <a:latin typeface="Courier New" panose="02070309020205020404" pitchFamily="49" charset="0"/>
              </a:rPr>
              <a:t>"3abc"</a:t>
            </a:r>
          </a:p>
          <a:p>
            <a:pPr marL="742950" lvl="1" indent="-285750">
              <a:lnSpc>
                <a:spcPct val="80000"/>
              </a:lnSpc>
              <a:buFont typeface="Wingdings" panose="05000000000000000000" pitchFamily="2" charset="2"/>
              <a:buNone/>
              <a:tabLst>
                <a:tab pos="3205163" algn="l"/>
              </a:tabLst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110000"/>
              </a:lnSpc>
              <a:tabLst>
                <a:tab pos="3205163" algn="l"/>
              </a:tabLst>
            </a:pPr>
            <a:r>
              <a:rPr lang="en-US" altLang="en-US" sz="1800" dirty="0"/>
              <a:t>Use </a:t>
            </a:r>
            <a:r>
              <a:rPr lang="en-US" altLang="en-US" sz="1800" dirty="0">
                <a:latin typeface="Courier New" panose="02070309020205020404" pitchFamily="49" charset="0"/>
              </a:rPr>
              <a:t>+</a:t>
            </a:r>
            <a:r>
              <a:rPr lang="en-US" altLang="en-US" sz="1800" dirty="0"/>
              <a:t> to print a string and an expression's value together.</a:t>
            </a:r>
          </a:p>
          <a:p>
            <a:pPr marL="742950" lvl="1" indent="-285750">
              <a:lnSpc>
                <a:spcPct val="90000"/>
              </a:lnSpc>
              <a:buFont typeface="Wingdings" panose="05000000000000000000" pitchFamily="2" charset="2"/>
              <a:buNone/>
              <a:tabLst>
                <a:tab pos="3205163" algn="l"/>
              </a:tabLst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90000"/>
              </a:lnSpc>
              <a:tabLst>
                <a:tab pos="3205163" algn="l"/>
              </a:tabLst>
            </a:pP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b="1" dirty="0">
                <a:latin typeface="Courier New" panose="02070309020205020404" pitchFamily="49" charset="0"/>
              </a:rPr>
              <a:t>"Grade: " + </a:t>
            </a:r>
            <a:r>
              <a:rPr lang="en-US" altLang="en-US" sz="1800" dirty="0">
                <a:latin typeface="Courier New" panose="02070309020205020404" pitchFamily="49" charset="0"/>
              </a:rPr>
              <a:t>(95.1 + 71.9) / 2);</a:t>
            </a:r>
          </a:p>
          <a:p>
            <a:pPr marL="742950" lvl="1" indent="-285750">
              <a:lnSpc>
                <a:spcPct val="90000"/>
              </a:lnSpc>
              <a:buFont typeface="Wingdings" panose="05000000000000000000" pitchFamily="2" charset="2"/>
              <a:buNone/>
              <a:tabLst>
                <a:tab pos="3205163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</a:p>
          <a:p>
            <a:pPr marL="742950" lvl="1" indent="-285750">
              <a:lnSpc>
                <a:spcPct val="110000"/>
              </a:lnSpc>
              <a:buFontTx/>
              <a:buChar char="•"/>
              <a:tabLst>
                <a:tab pos="3205163" algn="l"/>
              </a:tabLst>
            </a:pPr>
            <a:r>
              <a:rPr lang="en-US" altLang="en-US" sz="1800" dirty="0"/>
              <a:t>Output:  </a:t>
            </a:r>
            <a:r>
              <a:rPr lang="en-US" altLang="en-US" sz="1800" dirty="0">
                <a:latin typeface="Courier New" panose="02070309020205020404" pitchFamily="49" charset="0"/>
              </a:rPr>
              <a:t>Grade: 83.5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9141707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01C34AF9-1D3F-4D8F-8F30-C73DCFB18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78" name="Rectangle 2">
            <a:extLst>
              <a:ext uri="{FF2B5EF4-FFF2-40B4-BE49-F238E27FC236}">
                <a16:creationId xmlns:a16="http://schemas.microsoft.com/office/drawing/2014/main" id="{505FB070-BF96-4B38-B5CD-4B991C119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 data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0E2EBCEF-A8F2-416C-A521-AC6FAFB9BE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Variable, constants and literals</a:t>
            </a:r>
          </a:p>
          <a:p>
            <a:pPr lvl="1"/>
            <a:r>
              <a:rPr lang="en-US" altLang="en-US"/>
              <a:t>A </a:t>
            </a:r>
            <a:r>
              <a:rPr lang="en-US" altLang="en-US">
                <a:solidFill>
                  <a:srgbClr val="27A2F5"/>
                </a:solidFill>
              </a:rPr>
              <a:t>variable</a:t>
            </a:r>
            <a:r>
              <a:rPr lang="en-US" altLang="en-US"/>
              <a:t> is a value stored in memory cells that may change or vary as the program executes.</a:t>
            </a:r>
          </a:p>
          <a:p>
            <a:pPr lvl="1"/>
            <a:r>
              <a:rPr lang="en-US" altLang="en-US"/>
              <a:t>A </a:t>
            </a:r>
            <a:r>
              <a:rPr lang="en-US" altLang="en-US">
                <a:solidFill>
                  <a:srgbClr val="27A2F5"/>
                </a:solidFill>
              </a:rPr>
              <a:t>constant</a:t>
            </a:r>
            <a:r>
              <a:rPr lang="en-US" altLang="en-US"/>
              <a:t> is a data item with a name and a value that remains the same during the execution of the program.</a:t>
            </a:r>
          </a:p>
          <a:p>
            <a:pPr lvl="1"/>
            <a:r>
              <a:rPr lang="en-US" altLang="en-US"/>
              <a:t>A </a:t>
            </a:r>
            <a:r>
              <a:rPr lang="en-US" altLang="en-US">
                <a:solidFill>
                  <a:srgbClr val="27A2F5"/>
                </a:solidFill>
              </a:rPr>
              <a:t>literal</a:t>
            </a:r>
            <a:r>
              <a:rPr lang="en-US" altLang="en-US"/>
              <a:t> is a constant whose name is the written representation of its value.</a:t>
            </a:r>
          </a:p>
        </p:txBody>
      </p:sp>
    </p:spTree>
    <p:extLst>
      <p:ext uri="{BB962C8B-B14F-4D97-AF65-F5344CB8AC3E}">
        <p14:creationId xmlns:p14="http://schemas.microsoft.com/office/powerpoint/2010/main" val="2839654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EDF2E5A9-C415-47E4-B698-70B292017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3218" name="Rectangle 3">
            <a:extLst>
              <a:ext uri="{FF2B5EF4-FFF2-40B4-BE49-F238E27FC236}">
                <a16:creationId xmlns:a16="http://schemas.microsoft.com/office/drawing/2014/main" id="{028F9DCA-5F7B-41D1-82D3-CE5E9314036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219200"/>
            <a:ext cx="7772400" cy="1470025"/>
          </a:xfrm>
        </p:spPr>
        <p:txBody>
          <a:bodyPr lIns="0" rIns="0" bIns="0" anchor="b"/>
          <a:lstStyle/>
          <a:p>
            <a:r>
              <a:rPr lang="en-US" altLang="en-US" sz="4800">
                <a:solidFill>
                  <a:schemeClr val="tx1"/>
                </a:solidFill>
              </a:rPr>
              <a:t>Variables</a:t>
            </a:r>
          </a:p>
        </p:txBody>
      </p:sp>
      <p:sp>
        <p:nvSpPr>
          <p:cNvPr id="393219" name="Rectangle 2">
            <a:extLst>
              <a:ext uri="{FF2B5EF4-FFF2-40B4-BE49-F238E27FC236}">
                <a16:creationId xmlns:a16="http://schemas.microsoft.com/office/drawing/2014/main" id="{86E01293-7964-4AF7-87BE-11F185B34C2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3016250"/>
            <a:ext cx="7905750" cy="1851025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GB" altLang="en-US" b="1"/>
          </a:p>
        </p:txBody>
      </p:sp>
    </p:spTree>
    <p:extLst>
      <p:ext uri="{BB962C8B-B14F-4D97-AF65-F5344CB8AC3E}">
        <p14:creationId xmlns:p14="http://schemas.microsoft.com/office/powerpoint/2010/main" val="34119165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CB153A9D-1885-490B-96AF-8A987055F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5273" name="Rectangle 9">
            <a:extLst>
              <a:ext uri="{FF2B5EF4-FFF2-40B4-BE49-F238E27FC236}">
                <a16:creationId xmlns:a16="http://schemas.microsoft.com/office/drawing/2014/main" id="{6EA42B9B-F4BF-42BC-BCA0-231EE8F4D3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Receipt example</a:t>
            </a:r>
          </a:p>
        </p:txBody>
      </p:sp>
      <p:sp>
        <p:nvSpPr>
          <p:cNvPr id="395274" name="Rectangle 10">
            <a:extLst>
              <a:ext uri="{FF2B5EF4-FFF2-40B4-BE49-F238E27FC236}">
                <a16:creationId xmlns:a16="http://schemas.microsoft.com/office/drawing/2014/main" id="{DF6808A4-7DC7-4BBC-9E56-41F353C0D6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cs typeface="Courier New" panose="02070309020205020404" pitchFamily="49" charset="0"/>
              </a:rPr>
              <a:t>What's bad about the following code?</a:t>
            </a: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class Receipt 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public static void main(String[] </a:t>
            </a:r>
            <a:r>
              <a:rPr lang="en-US" altLang="en-US" sz="1600" dirty="0" err="1">
                <a:latin typeface="Courier New" panose="02070309020205020404" pitchFamily="49" charset="0"/>
              </a:rPr>
              <a:t>args</a:t>
            </a:r>
            <a:r>
              <a:rPr lang="en-US" altLang="en-US" sz="1600" dirty="0">
                <a:latin typeface="Courier New" panose="02070309020205020404" pitchFamily="49" charset="0"/>
              </a:rPr>
              <a:t>) 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// Calculate total owed, assuming 8% tax / 15% tip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("Subtotal:");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(38 + 40 + 30);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("Tax:");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((38 + 40 + 30) * .08);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("Tip:");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((38 + 40 + 30) * .15);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("Total:");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(38 + 40 + 30 +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               (38 + 40 + 30) * .08 +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               (38 + 40 + 30) * .15);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  <a:p>
            <a:pPr lvl="1">
              <a:buFontTx/>
              <a:buNone/>
            </a:pPr>
            <a:endParaRPr lang="en-US" altLang="en-US" sz="1600" dirty="0"/>
          </a:p>
          <a:p>
            <a:pPr lvl="1"/>
            <a:r>
              <a:rPr lang="en-US" altLang="en-US" sz="1600" dirty="0"/>
              <a:t>The subtotal expression 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(38 + 40 + 30)</a:t>
            </a:r>
            <a:r>
              <a:rPr lang="en-US" altLang="en-US" sz="1600" dirty="0">
                <a:cs typeface="Courier New" panose="02070309020205020404" pitchFamily="49" charset="0"/>
              </a:rPr>
              <a:t> is repeated</a:t>
            </a:r>
          </a:p>
          <a:p>
            <a:pPr lvl="1"/>
            <a:r>
              <a:rPr lang="en-US" altLang="en-US" sz="1600" dirty="0"/>
              <a:t>So many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altLang="en-US" sz="1600" dirty="0"/>
              <a:t> statements</a:t>
            </a:r>
          </a:p>
        </p:txBody>
      </p:sp>
    </p:spTree>
    <p:extLst>
      <p:ext uri="{BB962C8B-B14F-4D97-AF65-F5344CB8AC3E}">
        <p14:creationId xmlns:p14="http://schemas.microsoft.com/office/powerpoint/2010/main" val="415978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527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9527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7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>
            <a:extLst>
              <a:ext uri="{FF2B5EF4-FFF2-40B4-BE49-F238E27FC236}">
                <a16:creationId xmlns:a16="http://schemas.microsoft.com/office/drawing/2014/main" id="{C99DE2E0-9E42-4A2E-B558-5ACE7248A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6290" name="Rectangle 2">
            <a:extLst>
              <a:ext uri="{FF2B5EF4-FFF2-40B4-BE49-F238E27FC236}">
                <a16:creationId xmlns:a16="http://schemas.microsoft.com/office/drawing/2014/main" id="{46B303C0-CB02-4AA3-824F-EBC253E7482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Variables</a:t>
            </a:r>
          </a:p>
        </p:txBody>
      </p:sp>
      <p:sp>
        <p:nvSpPr>
          <p:cNvPr id="396291" name="Rectangle 3">
            <a:extLst>
              <a:ext uri="{FF2B5EF4-FFF2-40B4-BE49-F238E27FC236}">
                <a16:creationId xmlns:a16="http://schemas.microsoft.com/office/drawing/2014/main" id="{67FCF09A-E62C-4D82-BE60-8BB7FCDB452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110000"/>
              </a:lnSpc>
              <a:tabLst>
                <a:tab pos="2514600" algn="l"/>
              </a:tabLst>
            </a:pPr>
            <a:r>
              <a:rPr lang="en-US" altLang="en-US" b="1" dirty="0"/>
              <a:t>variable</a:t>
            </a:r>
            <a:r>
              <a:rPr lang="en-US" altLang="en-US" dirty="0"/>
              <a:t>: A piece of the computer's memory that is given a name and type, and can store a value.</a:t>
            </a:r>
          </a:p>
          <a:p>
            <a:pPr marL="639763" lvl="1" indent="-246063">
              <a:lnSpc>
                <a:spcPct val="110000"/>
              </a:lnSpc>
              <a:tabLst>
                <a:tab pos="2514600" algn="l"/>
              </a:tabLst>
            </a:pPr>
            <a:r>
              <a:rPr lang="en-US" altLang="en-US" dirty="0"/>
              <a:t>Like preset stations on a car stereo, or cell phone speed dial:</a:t>
            </a:r>
          </a:p>
          <a:p>
            <a:pPr marL="639763" lvl="1" indent="-246063">
              <a:tabLst>
                <a:tab pos="2514600" algn="l"/>
              </a:tabLst>
            </a:pPr>
            <a:endParaRPr lang="en-US" altLang="en-US" dirty="0"/>
          </a:p>
          <a:p>
            <a:pPr marL="639763" lvl="1" indent="-246063">
              <a:tabLst>
                <a:tab pos="2514600" algn="l"/>
              </a:tabLst>
            </a:pPr>
            <a:endParaRPr lang="en-US" altLang="en-US" dirty="0"/>
          </a:p>
          <a:p>
            <a:pPr marL="639763" lvl="1" indent="-246063">
              <a:tabLst>
                <a:tab pos="2514600" algn="l"/>
              </a:tabLst>
            </a:pPr>
            <a:endParaRPr lang="en-US" altLang="en-US" dirty="0"/>
          </a:p>
          <a:p>
            <a:pPr marL="639763" lvl="1" indent="-246063">
              <a:tabLst>
                <a:tab pos="2514600" algn="l"/>
              </a:tabLst>
            </a:pPr>
            <a:endParaRPr lang="en-US" altLang="en-US" dirty="0"/>
          </a:p>
          <a:p>
            <a:pPr marL="639763" lvl="1" indent="-246063">
              <a:tabLst>
                <a:tab pos="2514600" algn="l"/>
              </a:tabLst>
            </a:pPr>
            <a:endParaRPr lang="en-US" altLang="en-US" dirty="0"/>
          </a:p>
          <a:p>
            <a:pPr marL="639763" lvl="1" indent="-246063">
              <a:tabLst>
                <a:tab pos="2514600" algn="l"/>
              </a:tabLst>
            </a:pPr>
            <a:endParaRPr lang="en-US" altLang="en-US" dirty="0"/>
          </a:p>
          <a:p>
            <a:pPr marL="639763" lvl="1" indent="-246063">
              <a:lnSpc>
                <a:spcPct val="110000"/>
              </a:lnSpc>
              <a:tabLst>
                <a:tab pos="2514600" algn="l"/>
              </a:tabLst>
            </a:pPr>
            <a:r>
              <a:rPr lang="en-US" altLang="en-US" dirty="0"/>
              <a:t>Steps for using a variable:</a:t>
            </a:r>
          </a:p>
          <a:p>
            <a:pPr lvl="2" indent="-246063">
              <a:lnSpc>
                <a:spcPct val="110000"/>
              </a:lnSpc>
              <a:tabLst>
                <a:tab pos="2514600" algn="l"/>
              </a:tabLst>
            </a:pPr>
            <a:r>
              <a:rPr lang="en-US" altLang="en-US" i="1" dirty="0"/>
              <a:t>Declare</a:t>
            </a:r>
            <a:r>
              <a:rPr lang="en-US" altLang="en-US" dirty="0"/>
              <a:t> it	- state its name and type</a:t>
            </a:r>
          </a:p>
          <a:p>
            <a:pPr lvl="2" indent="-246063">
              <a:lnSpc>
                <a:spcPct val="110000"/>
              </a:lnSpc>
              <a:tabLst>
                <a:tab pos="2514600" algn="l"/>
              </a:tabLst>
            </a:pPr>
            <a:r>
              <a:rPr lang="en-US" altLang="en-US" i="1" dirty="0"/>
              <a:t>Initialize </a:t>
            </a:r>
            <a:r>
              <a:rPr lang="en-US" altLang="en-US" dirty="0"/>
              <a:t>it	- store a value into it</a:t>
            </a:r>
          </a:p>
          <a:p>
            <a:pPr lvl="2" indent="-246063">
              <a:lnSpc>
                <a:spcPct val="110000"/>
              </a:lnSpc>
              <a:tabLst>
                <a:tab pos="2514600" algn="l"/>
              </a:tabLst>
            </a:pPr>
            <a:r>
              <a:rPr lang="en-US" altLang="en-US" i="1" dirty="0"/>
              <a:t>Use </a:t>
            </a:r>
            <a:r>
              <a:rPr lang="en-US" altLang="en-US" dirty="0"/>
              <a:t>it	- print it or use it as part of an expression</a:t>
            </a:r>
          </a:p>
        </p:txBody>
      </p:sp>
      <p:grpSp>
        <p:nvGrpSpPr>
          <p:cNvPr id="396292" name="Group 4">
            <a:extLst>
              <a:ext uri="{FF2B5EF4-FFF2-40B4-BE49-F238E27FC236}">
                <a16:creationId xmlns:a16="http://schemas.microsoft.com/office/drawing/2014/main" id="{679D5CBB-C916-4C3B-AE48-F9870E5F19DD}"/>
              </a:ext>
            </a:extLst>
          </p:cNvPr>
          <p:cNvGrpSpPr>
            <a:grpSpLocks/>
          </p:cNvGrpSpPr>
          <p:nvPr/>
        </p:nvGrpSpPr>
        <p:grpSpPr bwMode="auto">
          <a:xfrm>
            <a:off x="1182687" y="4419600"/>
            <a:ext cx="4826000" cy="1181100"/>
            <a:chOff x="1584" y="2784"/>
            <a:chExt cx="4000" cy="1256"/>
          </a:xfrm>
        </p:grpSpPr>
        <p:pic>
          <p:nvPicPr>
            <p:cNvPr id="396293" name="Picture 5" descr="car_stereo">
              <a:extLst>
                <a:ext uri="{FF2B5EF4-FFF2-40B4-BE49-F238E27FC236}">
                  <a16:creationId xmlns:a16="http://schemas.microsoft.com/office/drawing/2014/main" id="{D9F54D77-05A8-434E-9F19-38EB5D3CF7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200" b="35400"/>
            <a:stretch>
              <a:fillRect/>
            </a:stretch>
          </p:blipFill>
          <p:spPr bwMode="auto">
            <a:xfrm>
              <a:off x="1584" y="2784"/>
              <a:ext cx="4000" cy="1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6294" name="Oval 6">
              <a:extLst>
                <a:ext uri="{FF2B5EF4-FFF2-40B4-BE49-F238E27FC236}">
                  <a16:creationId xmlns:a16="http://schemas.microsoft.com/office/drawing/2014/main" id="{9979367A-4919-4A80-968E-E70DDE82D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600"/>
              <a:ext cx="1872" cy="384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altLang="en-US" sz="2000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96295" name="Picture 7">
            <a:extLst>
              <a:ext uri="{FF2B5EF4-FFF2-40B4-BE49-F238E27FC236}">
                <a16:creationId xmlns:a16="http://schemas.microsoft.com/office/drawing/2014/main" id="{AF1310A8-3891-4BFB-9952-7E37F9B8B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6"/>
          <a:stretch>
            <a:fillRect/>
          </a:stretch>
        </p:blipFill>
        <p:spPr bwMode="auto">
          <a:xfrm>
            <a:off x="6705600" y="2984500"/>
            <a:ext cx="15049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3837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E80CAE0F-622C-4FA0-8DEF-1B3C19DCD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8338" name="Rectangle 2">
            <a:extLst>
              <a:ext uri="{FF2B5EF4-FFF2-40B4-BE49-F238E27FC236}">
                <a16:creationId xmlns:a16="http://schemas.microsoft.com/office/drawing/2014/main" id="{5D9B7632-7C57-41BE-A974-0DB69E93B72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Declaration</a:t>
            </a:r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F832A280-6624-49B9-A906-B67C7F9D3EDA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z="1800" b="1" dirty="0"/>
              <a:t>variable declaration</a:t>
            </a:r>
            <a:r>
              <a:rPr lang="en-US" altLang="en-US" sz="1800" dirty="0"/>
              <a:t>: Sets aside memory for storing a value.</a:t>
            </a:r>
          </a:p>
          <a:p>
            <a:pPr marL="639763" lvl="1" indent="-246063"/>
            <a:r>
              <a:rPr lang="en-US" altLang="en-US" sz="1800" dirty="0"/>
              <a:t>Variables must be declared</a:t>
            </a:r>
            <a:r>
              <a:rPr lang="en-US" altLang="en-US" sz="1800" i="1" dirty="0"/>
              <a:t> </a:t>
            </a:r>
            <a:r>
              <a:rPr lang="en-US" altLang="en-US" sz="1800" dirty="0"/>
              <a:t>before they can be used.</a:t>
            </a:r>
          </a:p>
          <a:p>
            <a:pPr marL="639763" lvl="1" indent="-246063"/>
            <a:endParaRPr lang="en-US" altLang="en-US" sz="1800" dirty="0"/>
          </a:p>
          <a:p>
            <a:pPr marL="273050" indent="-273050"/>
            <a:r>
              <a:rPr lang="en-US" altLang="en-US" sz="1800" dirty="0"/>
              <a:t>Syntax:</a:t>
            </a:r>
          </a:p>
          <a:p>
            <a:pPr marL="639763" lvl="1" indent="-246063">
              <a:buFontTx/>
              <a:buNone/>
            </a:pPr>
            <a:endParaRPr lang="en-US" altLang="en-US" sz="1800" dirty="0"/>
          </a:p>
          <a:p>
            <a:pPr marL="639763" lvl="1" indent="-246063">
              <a:buFontTx/>
              <a:buNone/>
            </a:pPr>
            <a:r>
              <a:rPr lang="en-US" altLang="en-US" sz="1800" b="1" dirty="0"/>
              <a:t>	type</a:t>
            </a:r>
            <a:r>
              <a:rPr lang="en-US" altLang="en-US" sz="1800" b="1" i="1" dirty="0">
                <a:latin typeface="Courier New" panose="02070309020205020404" pitchFamily="49" charset="0"/>
              </a:rPr>
              <a:t> </a:t>
            </a:r>
            <a:r>
              <a:rPr lang="en-US" altLang="en-US" sz="1800" b="1" dirty="0"/>
              <a:t>name</a:t>
            </a:r>
            <a:r>
              <a:rPr lang="en-US" altLang="en-US" sz="1800" dirty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buFontTx/>
              <a:buNone/>
            </a:pPr>
            <a:endParaRPr lang="en-US" altLang="en-US" sz="1800" dirty="0"/>
          </a:p>
          <a:p>
            <a:pPr marL="1143000" lvl="2" indent="-228600"/>
            <a:r>
              <a:rPr lang="en-US" altLang="en-US" sz="1800" dirty="0"/>
              <a:t>The name is an </a:t>
            </a:r>
            <a:r>
              <a:rPr lang="en-US" altLang="en-US" sz="1800" i="1" dirty="0"/>
              <a:t>identifier</a:t>
            </a:r>
            <a:r>
              <a:rPr lang="en-US" altLang="en-US" sz="1800" dirty="0"/>
              <a:t>.</a:t>
            </a:r>
          </a:p>
          <a:p>
            <a:pPr marL="639763" lvl="1" indent="-246063"/>
            <a:endParaRPr lang="en-US" altLang="en-US" sz="1800" dirty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x;</a:t>
            </a:r>
            <a:br>
              <a:rPr lang="en-US" altLang="en-US" sz="1800" dirty="0">
                <a:latin typeface="Courier New" panose="02070309020205020404" pitchFamily="49" charset="0"/>
              </a:rPr>
            </a:br>
            <a:endParaRPr lang="en-US" altLang="en-US" sz="1800" dirty="0">
              <a:latin typeface="Courier New" panose="02070309020205020404" pitchFamily="49" charset="0"/>
            </a:endParaRPr>
          </a:p>
          <a:p>
            <a:pPr marL="639763" lvl="1" indent="-246063"/>
            <a:endParaRPr lang="en-US" altLang="en-US" sz="1800" dirty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sz="1800" dirty="0">
                <a:latin typeface="Courier New" panose="02070309020205020404" pitchFamily="49" charset="0"/>
              </a:rPr>
              <a:t>double </a:t>
            </a:r>
            <a:r>
              <a:rPr lang="en-US" altLang="en-US" sz="1800" dirty="0" err="1">
                <a:latin typeface="Courier New" panose="02070309020205020404" pitchFamily="49" charset="0"/>
              </a:rPr>
              <a:t>myGPA</a:t>
            </a:r>
            <a:r>
              <a:rPr lang="en-US" altLang="en-US" sz="1800" dirty="0">
                <a:latin typeface="Courier New" panose="02070309020205020404" pitchFamily="49" charset="0"/>
              </a:rPr>
              <a:t>;</a:t>
            </a:r>
          </a:p>
          <a:p>
            <a:pPr marL="639763" lvl="1" indent="-246063"/>
            <a:endParaRPr lang="en-US" altLang="en-US" sz="1800" dirty="0"/>
          </a:p>
        </p:txBody>
      </p:sp>
      <p:graphicFrame>
        <p:nvGraphicFramePr>
          <p:cNvPr id="398340" name="Group 4">
            <a:extLst>
              <a:ext uri="{FF2B5EF4-FFF2-40B4-BE49-F238E27FC236}">
                <a16:creationId xmlns:a16="http://schemas.microsoft.com/office/drawing/2014/main" id="{2651B5E5-B9B1-4CD4-86BA-C363DDF290A8}"/>
              </a:ext>
            </a:extLst>
          </p:cNvPr>
          <p:cNvGraphicFramePr>
            <a:graphicFrameLocks noGrp="1"/>
          </p:cNvGraphicFramePr>
          <p:nvPr/>
        </p:nvGraphicFramePr>
        <p:xfrm>
          <a:off x="5562600" y="41148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33313819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646169708"/>
                    </a:ext>
                  </a:extLst>
                </a:gridCol>
              </a:tblGrid>
              <a:tr h="660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485068"/>
                  </a:ext>
                </a:extLst>
              </a:tr>
            </a:tbl>
          </a:graphicData>
        </a:graphic>
      </p:graphicFrame>
      <p:graphicFrame>
        <p:nvGraphicFramePr>
          <p:cNvPr id="398348" name="Group 12">
            <a:extLst>
              <a:ext uri="{FF2B5EF4-FFF2-40B4-BE49-F238E27FC236}">
                <a16:creationId xmlns:a16="http://schemas.microsoft.com/office/drawing/2014/main" id="{38ED3EC9-1222-4362-80ED-30D86DFA4343}"/>
              </a:ext>
            </a:extLst>
          </p:cNvPr>
          <p:cNvGraphicFramePr>
            <a:graphicFrameLocks noGrp="1"/>
          </p:cNvGraphicFramePr>
          <p:nvPr/>
        </p:nvGraphicFramePr>
        <p:xfrm>
          <a:off x="5562600" y="5384800"/>
          <a:ext cx="30480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19162891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480491594"/>
                    </a:ext>
                  </a:extLst>
                </a:gridCol>
              </a:tblGrid>
              <a:tr h="660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myGPA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065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77362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590C4119-6C29-47EE-B96C-8B3FE2C83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64" name="Rectangle 2">
            <a:extLst>
              <a:ext uri="{FF2B5EF4-FFF2-40B4-BE49-F238E27FC236}">
                <a16:creationId xmlns:a16="http://schemas.microsoft.com/office/drawing/2014/main" id="{832A0E96-647F-4388-A9AA-6F5972C4CAB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Assignment</a:t>
            </a:r>
          </a:p>
        </p:txBody>
      </p:sp>
      <p:sp>
        <p:nvSpPr>
          <p:cNvPr id="399365" name="Rectangle 3">
            <a:extLst>
              <a:ext uri="{FF2B5EF4-FFF2-40B4-BE49-F238E27FC236}">
                <a16:creationId xmlns:a16="http://schemas.microsoft.com/office/drawing/2014/main" id="{53368E65-C309-4215-9C65-7E80CA3E3E5A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z="1800" b="1" dirty="0"/>
              <a:t>assignment</a:t>
            </a:r>
            <a:r>
              <a:rPr lang="en-US" altLang="en-US" sz="1800" dirty="0"/>
              <a:t>: Stores a value into a variable.</a:t>
            </a:r>
          </a:p>
          <a:p>
            <a:pPr marL="639763" lvl="1" indent="-246063"/>
            <a:r>
              <a:rPr lang="en-US" altLang="en-US" sz="1800" dirty="0"/>
              <a:t>The value can be an expression; the variable stores its result.</a:t>
            </a:r>
          </a:p>
          <a:p>
            <a:pPr marL="639763" lvl="1" indent="-246063"/>
            <a:endParaRPr lang="en-US" altLang="en-US" sz="1800" dirty="0"/>
          </a:p>
          <a:p>
            <a:pPr marL="273050" indent="-273050"/>
            <a:r>
              <a:rPr lang="en-US" altLang="en-US" sz="1800" dirty="0"/>
              <a:t>Syntax:</a:t>
            </a:r>
          </a:p>
          <a:p>
            <a:pPr marL="639763" lvl="1" indent="-246063">
              <a:buFontTx/>
              <a:buNone/>
            </a:pPr>
            <a:endParaRPr lang="en-US" altLang="en-US" sz="1800" dirty="0"/>
          </a:p>
          <a:p>
            <a:pPr marL="639763" lvl="1" indent="-246063">
              <a:buFontTx/>
              <a:buNone/>
            </a:pPr>
            <a:r>
              <a:rPr lang="en-US" altLang="en-US" sz="1800" b="1" i="1" dirty="0"/>
              <a:t>	</a:t>
            </a:r>
            <a:r>
              <a:rPr lang="en-US" altLang="en-US" sz="1800" b="1" dirty="0"/>
              <a:t>name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b="1" dirty="0"/>
              <a:t>expression</a:t>
            </a:r>
            <a:r>
              <a:rPr lang="en-US" altLang="en-US" sz="1800" dirty="0">
                <a:latin typeface="Courier New" panose="02070309020205020404" pitchFamily="49" charset="0"/>
              </a:rPr>
              <a:t>;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buFontTx/>
              <a:buNone/>
            </a:pPr>
            <a:endParaRPr lang="en-US" altLang="en-US" sz="1800" dirty="0"/>
          </a:p>
          <a:p>
            <a:pPr marL="1143000" lvl="2" indent="-228600"/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/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/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  <a:b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639763" lvl="1" indent="-246063"/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/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myGPA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myGPA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1.0 + 2.25;</a:t>
            </a:r>
          </a:p>
        </p:txBody>
      </p:sp>
      <p:graphicFrame>
        <p:nvGraphicFramePr>
          <p:cNvPr id="399366" name="Group 6">
            <a:extLst>
              <a:ext uri="{FF2B5EF4-FFF2-40B4-BE49-F238E27FC236}">
                <a16:creationId xmlns:a16="http://schemas.microsoft.com/office/drawing/2014/main" id="{D796C36E-ECDD-4EBD-995F-A9DC8BC732D2}"/>
              </a:ext>
            </a:extLst>
          </p:cNvPr>
          <p:cNvGraphicFramePr>
            <a:graphicFrameLocks noGrp="1"/>
          </p:cNvGraphicFramePr>
          <p:nvPr/>
        </p:nvGraphicFramePr>
        <p:xfrm>
          <a:off x="5562600" y="41148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168233517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53493885"/>
                    </a:ext>
                  </a:extLst>
                </a:gridCol>
              </a:tblGrid>
              <a:tr h="660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anose="02070309020205020404" pitchFamily="49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206886"/>
                  </a:ext>
                </a:extLst>
              </a:tr>
            </a:tbl>
          </a:graphicData>
        </a:graphic>
      </p:graphicFrame>
      <p:graphicFrame>
        <p:nvGraphicFramePr>
          <p:cNvPr id="399374" name="Group 14">
            <a:extLst>
              <a:ext uri="{FF2B5EF4-FFF2-40B4-BE49-F238E27FC236}">
                <a16:creationId xmlns:a16="http://schemas.microsoft.com/office/drawing/2014/main" id="{06142B76-FA24-48EB-9E28-EC86B6C982BB}"/>
              </a:ext>
            </a:extLst>
          </p:cNvPr>
          <p:cNvGraphicFramePr>
            <a:graphicFrameLocks noGrp="1"/>
          </p:cNvGraphicFramePr>
          <p:nvPr/>
        </p:nvGraphicFramePr>
        <p:xfrm>
          <a:off x="5562600" y="5410200"/>
          <a:ext cx="30480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96505203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875866651"/>
                    </a:ext>
                  </a:extLst>
                </a:gridCol>
              </a:tblGrid>
              <a:tr h="660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myGPA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anose="02070309020205020404" pitchFamily="49" charset="0"/>
                        </a:rPr>
                        <a:t>3.25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60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01566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8598F4DB-08E5-4720-B9D7-9C1C0E4D1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0389" name="Rectangle 2">
            <a:extLst>
              <a:ext uri="{FF2B5EF4-FFF2-40B4-BE49-F238E27FC236}">
                <a16:creationId xmlns:a16="http://schemas.microsoft.com/office/drawing/2014/main" id="{5DC58B0C-85BA-4409-B680-CEFE26D54B5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Using variables</a:t>
            </a:r>
          </a:p>
        </p:txBody>
      </p:sp>
      <p:sp>
        <p:nvSpPr>
          <p:cNvPr id="400390" name="Rectangle 3">
            <a:extLst>
              <a:ext uri="{FF2B5EF4-FFF2-40B4-BE49-F238E27FC236}">
                <a16:creationId xmlns:a16="http://schemas.microsoft.com/office/drawing/2014/main" id="{7811DAD2-8CB4-4BEF-948A-D7D9CE44D44D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110000"/>
              </a:lnSpc>
            </a:pPr>
            <a:r>
              <a:rPr lang="en-US" altLang="en-US" sz="1800" dirty="0"/>
              <a:t>Once given a value, a variable can be used in expressions: 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x;</a:t>
            </a: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x = 3;</a:t>
            </a: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("x is " + </a:t>
            </a:r>
            <a:r>
              <a:rPr lang="en-US" altLang="en-US" sz="1800" b="1" dirty="0">
                <a:latin typeface="Courier New" panose="02070309020205020404" pitchFamily="49" charset="0"/>
              </a:rPr>
              <a:t>x</a:t>
            </a:r>
            <a:r>
              <a:rPr lang="en-US" altLang="en-US" sz="1800" dirty="0">
                <a:latin typeface="Courier New" panose="02070309020205020404" pitchFamily="49" charset="0"/>
              </a:rPr>
              <a:t>);   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x is 3</a:t>
            </a:r>
            <a:endParaRPr lang="en-US" altLang="en-US" sz="1800" b="1" dirty="0">
              <a:solidFill>
                <a:srgbClr val="008080"/>
              </a:solidFill>
            </a:endParaRP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(5 * </a:t>
            </a:r>
            <a:r>
              <a:rPr lang="en-US" altLang="en-US" sz="1800" b="1" dirty="0">
                <a:latin typeface="Courier New" panose="02070309020205020404" pitchFamily="49" charset="0"/>
              </a:rPr>
              <a:t>x</a:t>
            </a:r>
            <a:r>
              <a:rPr lang="en-US" altLang="en-US" sz="1800" dirty="0">
                <a:latin typeface="Courier New" panose="02070309020205020404" pitchFamily="49" charset="0"/>
              </a:rPr>
              <a:t> - 1);     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5 * 3 - 1</a:t>
            </a: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273050" indent="-273050">
              <a:lnSpc>
                <a:spcPct val="90000"/>
              </a:lnSpc>
            </a:pPr>
            <a:r>
              <a:rPr lang="en-US" altLang="en-US" sz="1800" dirty="0"/>
              <a:t>You can assign a value more than once:</a:t>
            </a:r>
          </a:p>
          <a:p>
            <a:pPr marL="639763" lvl="1" indent="-246063">
              <a:buFontTx/>
              <a:buNone/>
            </a:pPr>
            <a:br>
              <a:rPr lang="en-US" altLang="en-US" sz="1800" dirty="0"/>
            </a:b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x;</a:t>
            </a:r>
            <a:br>
              <a:rPr lang="en-US" altLang="en-US" sz="1800" dirty="0">
                <a:latin typeface="Courier New" panose="02070309020205020404" pitchFamily="49" charset="0"/>
              </a:rPr>
            </a:br>
            <a:r>
              <a:rPr lang="en-US" altLang="en-US" sz="1800" dirty="0">
                <a:latin typeface="Courier New" panose="02070309020205020404" pitchFamily="49" charset="0"/>
              </a:rPr>
              <a:t>x = 3;</a:t>
            </a:r>
            <a:br>
              <a:rPr lang="en-US" altLang="en-US" sz="1800" dirty="0">
                <a:latin typeface="Courier New" panose="02070309020205020404" pitchFamily="49" charset="0"/>
              </a:rPr>
            </a:b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(x + " here");   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3 here</a:t>
            </a:r>
            <a:b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</a:br>
            <a:br>
              <a:rPr lang="en-US" altLang="en-US" sz="1800" dirty="0">
                <a:latin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</a:rPr>
              <a:t>x = 4 + 7;</a:t>
            </a:r>
            <a:br>
              <a:rPr lang="en-US" altLang="en-US" sz="1800" dirty="0">
                <a:latin typeface="Courier New" panose="02070309020205020404" pitchFamily="49" charset="0"/>
              </a:rPr>
            </a:b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("now x is " + x);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now x is 11</a:t>
            </a:r>
          </a:p>
        </p:txBody>
      </p:sp>
      <p:graphicFrame>
        <p:nvGraphicFramePr>
          <p:cNvPr id="400391" name="Group 7">
            <a:extLst>
              <a:ext uri="{FF2B5EF4-FFF2-40B4-BE49-F238E27FC236}">
                <a16:creationId xmlns:a16="http://schemas.microsoft.com/office/drawing/2014/main" id="{5B993913-D67F-4441-B0F9-537602178550}"/>
              </a:ext>
            </a:extLst>
          </p:cNvPr>
          <p:cNvGraphicFramePr>
            <a:graphicFrameLocks noGrp="1"/>
          </p:cNvGraphicFramePr>
          <p:nvPr/>
        </p:nvGraphicFramePr>
        <p:xfrm>
          <a:off x="6705600" y="39624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346963102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684830282"/>
                    </a:ext>
                  </a:extLst>
                </a:gridCol>
              </a:tblGrid>
              <a:tr h="660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9413217"/>
                  </a:ext>
                </a:extLst>
              </a:tr>
            </a:tbl>
          </a:graphicData>
        </a:graphic>
      </p:graphicFrame>
      <p:graphicFrame>
        <p:nvGraphicFramePr>
          <p:cNvPr id="400399" name="Group 15">
            <a:extLst>
              <a:ext uri="{FF2B5EF4-FFF2-40B4-BE49-F238E27FC236}">
                <a16:creationId xmlns:a16="http://schemas.microsoft.com/office/drawing/2014/main" id="{3C61B675-51F3-4303-B9CE-8412E56F628C}"/>
              </a:ext>
            </a:extLst>
          </p:cNvPr>
          <p:cNvGraphicFramePr>
            <a:graphicFrameLocks noGrp="1"/>
          </p:cNvGraphicFramePr>
          <p:nvPr/>
        </p:nvGraphicFramePr>
        <p:xfrm>
          <a:off x="6705600" y="39624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195391287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810585525"/>
                    </a:ext>
                  </a:extLst>
                </a:gridCol>
              </a:tblGrid>
              <a:tr h="660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anose="02070309020205020404" pitchFamily="49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4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675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00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0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321822FD-3192-4F84-899F-DA1EB17B5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1410" name="Rectangle 2">
            <a:extLst>
              <a:ext uri="{FF2B5EF4-FFF2-40B4-BE49-F238E27FC236}">
                <a16:creationId xmlns:a16="http://schemas.microsoft.com/office/drawing/2014/main" id="{91461AC5-D5C2-4718-A6BE-965334F7FCD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 dirty="0"/>
              <a:t>Declaration/initialization</a:t>
            </a:r>
          </a:p>
        </p:txBody>
      </p:sp>
      <p:sp>
        <p:nvSpPr>
          <p:cNvPr id="401411" name="Rectangle 3">
            <a:extLst>
              <a:ext uri="{FF2B5EF4-FFF2-40B4-BE49-F238E27FC236}">
                <a16:creationId xmlns:a16="http://schemas.microsoft.com/office/drawing/2014/main" id="{C2A85FA8-10DD-4795-84D9-4DD62E27FAB1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z="1800" dirty="0"/>
              <a:t>A variable can be declared/initialized in one statement.</a:t>
            </a:r>
          </a:p>
          <a:p>
            <a:pPr marL="639763" lvl="1" indent="-246063"/>
            <a:endParaRPr lang="en-US" altLang="en-US" sz="1800" dirty="0"/>
          </a:p>
          <a:p>
            <a:pPr marL="639763" lvl="1" indent="-246063"/>
            <a:endParaRPr lang="en-US" altLang="en-US" sz="1800" dirty="0"/>
          </a:p>
          <a:p>
            <a:pPr marL="273050" indent="-273050"/>
            <a:r>
              <a:rPr lang="en-US" altLang="en-US" sz="1800" dirty="0"/>
              <a:t>Syntax:</a:t>
            </a:r>
          </a:p>
          <a:p>
            <a:pPr marL="639763" lvl="1" indent="-246063">
              <a:buFontTx/>
              <a:buNone/>
            </a:pPr>
            <a:endParaRPr lang="en-US" altLang="en-US" sz="1800" dirty="0"/>
          </a:p>
          <a:p>
            <a:pPr marL="639763" lvl="1" indent="-246063">
              <a:buFontTx/>
              <a:buNone/>
            </a:pPr>
            <a:r>
              <a:rPr lang="en-US" altLang="en-US" sz="1800" b="1" dirty="0"/>
              <a:t>	type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b="1" dirty="0"/>
              <a:t>name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b="1" dirty="0"/>
              <a:t>value</a:t>
            </a:r>
            <a:r>
              <a:rPr lang="en-US" altLang="en-US" sz="1800" dirty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buFontTx/>
              <a:buNone/>
            </a:pPr>
            <a:endParaRPr lang="en-US" altLang="en-US" sz="1800" dirty="0"/>
          </a:p>
          <a:p>
            <a:pPr marL="1143000" lvl="2" indent="-228600"/>
            <a:endParaRPr lang="en-US" altLang="en-US" sz="1800" dirty="0"/>
          </a:p>
          <a:p>
            <a:pPr marL="639763" lvl="1" indent="-246063"/>
            <a:endParaRPr lang="en-US" altLang="en-US" sz="1800" dirty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sz="1800" dirty="0">
                <a:latin typeface="Courier New" panose="02070309020205020404" pitchFamily="49" charset="0"/>
              </a:rPr>
              <a:t>double </a:t>
            </a:r>
            <a:r>
              <a:rPr lang="en-US" altLang="en-US" sz="1800" dirty="0" err="1">
                <a:latin typeface="Courier New" panose="02070309020205020404" pitchFamily="49" charset="0"/>
              </a:rPr>
              <a:t>myGPA</a:t>
            </a:r>
            <a:r>
              <a:rPr lang="en-US" altLang="en-US" sz="1800" dirty="0">
                <a:latin typeface="Courier New" panose="02070309020205020404" pitchFamily="49" charset="0"/>
              </a:rPr>
              <a:t> = 3.95;</a:t>
            </a:r>
            <a:br>
              <a:rPr lang="en-US" altLang="en-US" sz="1800" dirty="0">
                <a:latin typeface="Courier New" panose="02070309020205020404" pitchFamily="49" charset="0"/>
              </a:rPr>
            </a:br>
            <a:endParaRPr lang="en-US" altLang="en-US" sz="1800" dirty="0">
              <a:latin typeface="Courier New" panose="02070309020205020404" pitchFamily="49" charset="0"/>
            </a:endParaRPr>
          </a:p>
          <a:p>
            <a:pPr marL="639763" lvl="1" indent="-246063"/>
            <a:endParaRPr lang="en-US" altLang="en-US" sz="1800" dirty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x = (11 % 3) + 12;</a:t>
            </a:r>
          </a:p>
          <a:p>
            <a:pPr marL="639763" lvl="1" indent="-246063"/>
            <a:endParaRPr lang="en-US" altLang="en-US" sz="1800" dirty="0"/>
          </a:p>
        </p:txBody>
      </p:sp>
      <p:graphicFrame>
        <p:nvGraphicFramePr>
          <p:cNvPr id="401412" name="Group 4">
            <a:extLst>
              <a:ext uri="{FF2B5EF4-FFF2-40B4-BE49-F238E27FC236}">
                <a16:creationId xmlns:a16="http://schemas.microsoft.com/office/drawing/2014/main" id="{3AF007D3-7705-4BAC-A5AE-F49569714F4F}"/>
              </a:ext>
            </a:extLst>
          </p:cNvPr>
          <p:cNvGraphicFramePr>
            <a:graphicFrameLocks noGrp="1"/>
          </p:cNvGraphicFramePr>
          <p:nvPr/>
        </p:nvGraphicFramePr>
        <p:xfrm>
          <a:off x="5562600" y="5387975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165756085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611534654"/>
                    </a:ext>
                  </a:extLst>
                </a:gridCol>
              </a:tblGrid>
              <a:tr h="660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401100"/>
                  </a:ext>
                </a:extLst>
              </a:tr>
            </a:tbl>
          </a:graphicData>
        </a:graphic>
      </p:graphicFrame>
      <p:graphicFrame>
        <p:nvGraphicFramePr>
          <p:cNvPr id="401420" name="Group 12">
            <a:extLst>
              <a:ext uri="{FF2B5EF4-FFF2-40B4-BE49-F238E27FC236}">
                <a16:creationId xmlns:a16="http://schemas.microsoft.com/office/drawing/2014/main" id="{188B6D93-22D9-4203-8C97-32F9E941CA70}"/>
              </a:ext>
            </a:extLst>
          </p:cNvPr>
          <p:cNvGraphicFramePr>
            <a:graphicFrameLocks noGrp="1"/>
          </p:cNvGraphicFramePr>
          <p:nvPr/>
        </p:nvGraphicFramePr>
        <p:xfrm>
          <a:off x="5562600" y="4114800"/>
          <a:ext cx="30480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150098091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266682868"/>
                    </a:ext>
                  </a:extLst>
                </a:gridCol>
              </a:tblGrid>
              <a:tr h="660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myGPA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3.95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9015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650746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6B0ED562-49B7-4600-B2D0-4FEC686E2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2435" name="Rectangle 2">
            <a:extLst>
              <a:ext uri="{FF2B5EF4-FFF2-40B4-BE49-F238E27FC236}">
                <a16:creationId xmlns:a16="http://schemas.microsoft.com/office/drawing/2014/main" id="{9D75D457-9435-4A5E-90BC-921CD9216B1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Assignment and algebra</a:t>
            </a:r>
          </a:p>
        </p:txBody>
      </p:sp>
      <p:sp>
        <p:nvSpPr>
          <p:cNvPr id="402436" name="Rectangle 3">
            <a:extLst>
              <a:ext uri="{FF2B5EF4-FFF2-40B4-BE49-F238E27FC236}">
                <a16:creationId xmlns:a16="http://schemas.microsoft.com/office/drawing/2014/main" id="{7E274591-C354-4E8F-8A28-CA499E7660C3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110000"/>
              </a:lnSpc>
              <a:tabLst>
                <a:tab pos="1828800" algn="l"/>
              </a:tabLst>
            </a:pPr>
            <a:r>
              <a:rPr lang="en-US" altLang="en-US" sz="2000" dirty="0"/>
              <a:t>Assignment uses </a:t>
            </a:r>
            <a:r>
              <a:rPr lang="en-US" altLang="en-US" sz="2000" dirty="0">
                <a:latin typeface="Courier New" panose="02070309020205020404" pitchFamily="49" charset="0"/>
              </a:rPr>
              <a:t>=</a:t>
            </a:r>
            <a:r>
              <a:rPr lang="en-US" altLang="en-US" sz="2000" dirty="0"/>
              <a:t> , but it is not an algebraic equation.</a:t>
            </a:r>
          </a:p>
          <a:p>
            <a:pPr marL="639763" lvl="1" indent="-246063">
              <a:lnSpc>
                <a:spcPct val="110000"/>
              </a:lnSpc>
              <a:buFontTx/>
              <a:buNone/>
              <a:tabLst>
                <a:tab pos="1828800" algn="l"/>
              </a:tabLst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10000"/>
              </a:lnSpc>
              <a:buFontTx/>
              <a:buNone/>
              <a:tabLst>
                <a:tab pos="18288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  =</a:t>
            </a:r>
            <a:r>
              <a:rPr lang="en-US" altLang="en-US" sz="2000" dirty="0"/>
              <a:t>	means,  </a:t>
            </a:r>
            <a:r>
              <a:rPr lang="en-US" altLang="en-US" sz="2000" i="1" dirty="0"/>
              <a:t>"store the value at right in variable at left"</a:t>
            </a:r>
          </a:p>
          <a:p>
            <a:pPr marL="639763" lvl="1" indent="-246063">
              <a:lnSpc>
                <a:spcPct val="110000"/>
              </a:lnSpc>
              <a:tabLst>
                <a:tab pos="1828800" algn="l"/>
              </a:tabLst>
            </a:pPr>
            <a:endParaRPr lang="en-US" altLang="en-US" sz="2000" i="1" dirty="0"/>
          </a:p>
          <a:p>
            <a:pPr marL="1143000" lvl="2" indent="-228600">
              <a:lnSpc>
                <a:spcPct val="110000"/>
              </a:lnSpc>
              <a:tabLst>
                <a:tab pos="1828800" algn="l"/>
              </a:tabLst>
            </a:pPr>
            <a:r>
              <a:rPr lang="en-US" altLang="en-US" sz="2000" dirty="0"/>
              <a:t>The right side expression is evaluated first,</a:t>
            </a:r>
            <a:br>
              <a:rPr lang="en-US" altLang="en-US" sz="2000" dirty="0"/>
            </a:br>
            <a:r>
              <a:rPr lang="en-US" altLang="en-US" sz="2000" dirty="0"/>
              <a:t>and then its result is stored in the variable at left.</a:t>
            </a:r>
          </a:p>
          <a:p>
            <a:pPr marL="639763" lvl="1" indent="-246063">
              <a:lnSpc>
                <a:spcPct val="110000"/>
              </a:lnSpc>
              <a:tabLst>
                <a:tab pos="1828800" algn="l"/>
              </a:tabLst>
            </a:pPr>
            <a:endParaRPr lang="en-US" altLang="en-US" sz="2000" dirty="0"/>
          </a:p>
          <a:p>
            <a:pPr marL="273050" indent="-273050">
              <a:lnSpc>
                <a:spcPct val="110000"/>
              </a:lnSpc>
              <a:tabLst>
                <a:tab pos="1828800" algn="l"/>
              </a:tabLst>
            </a:pPr>
            <a:r>
              <a:rPr lang="en-US" altLang="en-US" sz="2000" dirty="0"/>
              <a:t>What happens here?</a:t>
            </a:r>
          </a:p>
          <a:p>
            <a:pPr marL="639763" lvl="1" indent="-246063">
              <a:lnSpc>
                <a:spcPct val="110000"/>
              </a:lnSpc>
              <a:buFontTx/>
              <a:buNone/>
              <a:tabLst>
                <a:tab pos="1828800" algn="l"/>
              </a:tabLst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lnSpc>
                <a:spcPct val="90000"/>
              </a:lnSpc>
              <a:buFontTx/>
              <a:buNone/>
              <a:tabLst>
                <a:tab pos="1828800" algn="l"/>
              </a:tabLst>
            </a:pP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x = 3;</a:t>
            </a:r>
          </a:p>
          <a:p>
            <a:pPr marL="639763" lvl="1" indent="-246063">
              <a:lnSpc>
                <a:spcPct val="90000"/>
              </a:lnSpc>
              <a:buFontTx/>
              <a:buNone/>
              <a:tabLst>
                <a:tab pos="1828800" algn="l"/>
              </a:tabLst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x + 2;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???</a:t>
            </a:r>
          </a:p>
        </p:txBody>
      </p:sp>
      <p:graphicFrame>
        <p:nvGraphicFramePr>
          <p:cNvPr id="402437" name="Group 5">
            <a:extLst>
              <a:ext uri="{FF2B5EF4-FFF2-40B4-BE49-F238E27FC236}">
                <a16:creationId xmlns:a16="http://schemas.microsoft.com/office/drawing/2014/main" id="{A5BF59A1-A15C-44FE-BAB8-4895C45BE58F}"/>
              </a:ext>
            </a:extLst>
          </p:cNvPr>
          <p:cNvGraphicFramePr>
            <a:graphicFrameLocks noGrp="1"/>
          </p:cNvGraphicFramePr>
          <p:nvPr/>
        </p:nvGraphicFramePr>
        <p:xfrm>
          <a:off x="5791200" y="4638675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47639487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488273262"/>
                    </a:ext>
                  </a:extLst>
                </a:gridCol>
              </a:tblGrid>
              <a:tr h="660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8814461"/>
                  </a:ext>
                </a:extLst>
              </a:tr>
            </a:tbl>
          </a:graphicData>
        </a:graphic>
      </p:graphicFrame>
      <p:graphicFrame>
        <p:nvGraphicFramePr>
          <p:cNvPr id="402445" name="Group 13">
            <a:extLst>
              <a:ext uri="{FF2B5EF4-FFF2-40B4-BE49-F238E27FC236}">
                <a16:creationId xmlns:a16="http://schemas.microsoft.com/office/drawing/2014/main" id="{D1C29A43-6037-4814-8F32-6736F18EFB53}"/>
              </a:ext>
            </a:extLst>
          </p:cNvPr>
          <p:cNvGraphicFramePr>
            <a:graphicFrameLocks noGrp="1"/>
          </p:cNvGraphicFramePr>
          <p:nvPr/>
        </p:nvGraphicFramePr>
        <p:xfrm>
          <a:off x="5791200" y="4638675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356537263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72992409"/>
                    </a:ext>
                  </a:extLst>
                </a:gridCol>
              </a:tblGrid>
              <a:tr h="660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anose="02070309020205020404" pitchFamily="49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7159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2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12F834E3-37BD-43BD-B7EF-ED825D638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4482" name="Rectangle 2">
            <a:extLst>
              <a:ext uri="{FF2B5EF4-FFF2-40B4-BE49-F238E27FC236}">
                <a16:creationId xmlns:a16="http://schemas.microsoft.com/office/drawing/2014/main" id="{A3ECABB3-EBD5-446A-9096-528AA591CF7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Assignment and types</a:t>
            </a:r>
          </a:p>
        </p:txBody>
      </p:sp>
      <p:sp>
        <p:nvSpPr>
          <p:cNvPr id="404483" name="Rectangle 3">
            <a:extLst>
              <a:ext uri="{FF2B5EF4-FFF2-40B4-BE49-F238E27FC236}">
                <a16:creationId xmlns:a16="http://schemas.microsoft.com/office/drawing/2014/main" id="{867BED1B-D53A-4F3E-9E47-B219D46AC475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342900" indent="-342900">
              <a:tabLst>
                <a:tab pos="2290763" algn="l"/>
              </a:tabLst>
            </a:pPr>
            <a:r>
              <a:rPr lang="en-US" altLang="en-US" sz="2000" dirty="0"/>
              <a:t>A variable can only store a value of its own type.</a:t>
            </a:r>
          </a:p>
          <a:p>
            <a:pPr marL="742950" lvl="1" indent="-285750">
              <a:buFontTx/>
              <a:buNone/>
              <a:tabLst>
                <a:tab pos="2290763" algn="l"/>
              </a:tabLst>
            </a:pPr>
            <a:endParaRPr lang="en-US" altLang="en-US" sz="20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marL="742950" lvl="1" indent="-285750">
              <a:tabLst>
                <a:tab pos="2290763" algn="l"/>
              </a:tabLst>
            </a:pPr>
            <a:r>
              <a:rPr lang="en-US" alt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 x = 2.5;    </a:t>
            </a:r>
            <a:r>
              <a:rPr lang="en-US" altLang="en-US" sz="2000" b="1" dirty="0">
                <a:solidFill>
                  <a:srgbClr val="800000"/>
                </a:solidFill>
                <a:latin typeface="Courier New" panose="02070309020205020404" pitchFamily="49" charset="0"/>
              </a:rPr>
              <a:t>// ERROR: incompatible types</a:t>
            </a:r>
            <a:endParaRPr lang="en-US" altLang="en-US" sz="2000" b="1" dirty="0">
              <a:solidFill>
                <a:srgbClr val="800000"/>
              </a:solidFill>
            </a:endParaRPr>
          </a:p>
          <a:p>
            <a:pPr marL="742950" lvl="1" indent="-285750">
              <a:tabLst>
                <a:tab pos="2290763" algn="l"/>
              </a:tabLst>
            </a:pPr>
            <a:endParaRPr lang="en-US" altLang="en-US" sz="2000" b="1" dirty="0">
              <a:solidFill>
                <a:srgbClr val="800000"/>
              </a:solidFill>
            </a:endParaRPr>
          </a:p>
          <a:p>
            <a:pPr marL="342900" indent="-342900">
              <a:tabLst>
                <a:tab pos="2290763" algn="l"/>
              </a:tabLst>
            </a:pPr>
            <a:r>
              <a:rPr lang="en-US" altLang="en-US" sz="2000" dirty="0"/>
              <a:t>An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/>
              <a:t> value can be stored in a </a:t>
            </a:r>
            <a:r>
              <a:rPr lang="en-US" altLang="en-US" sz="2000" dirty="0">
                <a:latin typeface="Courier New" panose="02070309020205020404" pitchFamily="49" charset="0"/>
              </a:rPr>
              <a:t>double</a:t>
            </a:r>
            <a:r>
              <a:rPr lang="en-US" altLang="en-US" sz="2000" dirty="0"/>
              <a:t> variable.</a:t>
            </a:r>
          </a:p>
          <a:p>
            <a:pPr marL="742950" lvl="1" indent="-285750">
              <a:tabLst>
                <a:tab pos="2290763" algn="l"/>
              </a:tabLst>
            </a:pPr>
            <a:r>
              <a:rPr lang="en-US" altLang="en-US" sz="2000" dirty="0"/>
              <a:t>The value is converted into the equivalent real number.</a:t>
            </a:r>
          </a:p>
          <a:p>
            <a:pPr marL="742950" lvl="1" indent="-285750">
              <a:buFontTx/>
              <a:buNone/>
              <a:tabLst>
                <a:tab pos="2290763" algn="l"/>
              </a:tabLst>
            </a:pPr>
            <a:endParaRPr lang="en-US" altLang="en-US" sz="2000" dirty="0"/>
          </a:p>
          <a:p>
            <a:pPr marL="742950" lvl="1" indent="-285750">
              <a:tabLst>
                <a:tab pos="2290763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double </a:t>
            </a:r>
            <a:r>
              <a:rPr lang="en-US" altLang="en-US" sz="2000" dirty="0" err="1">
                <a:latin typeface="Courier New" panose="02070309020205020404" pitchFamily="49" charset="0"/>
              </a:rPr>
              <a:t>myGPA</a:t>
            </a:r>
            <a:r>
              <a:rPr lang="en-US" altLang="en-US" sz="2000" dirty="0">
                <a:latin typeface="Courier New" panose="02070309020205020404" pitchFamily="49" charset="0"/>
              </a:rPr>
              <a:t> = 4;</a:t>
            </a:r>
          </a:p>
          <a:p>
            <a:pPr marL="742950" lvl="1" indent="-285750">
              <a:lnSpc>
                <a:spcPct val="70000"/>
              </a:lnSpc>
              <a:tabLst>
                <a:tab pos="2290763" algn="l"/>
              </a:tabLst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tabLst>
                <a:tab pos="2290763" algn="l"/>
              </a:tabLst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742950" lvl="1" indent="-285750">
              <a:tabLst>
                <a:tab pos="2290763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double </a:t>
            </a:r>
            <a:r>
              <a:rPr lang="en-US" altLang="en-US" sz="2000" dirty="0" err="1">
                <a:latin typeface="Courier New" panose="02070309020205020404" pitchFamily="49" charset="0"/>
              </a:rPr>
              <a:t>avg</a:t>
            </a:r>
            <a:r>
              <a:rPr lang="en-US" altLang="en-US" sz="2000" dirty="0">
                <a:latin typeface="Courier New" panose="02070309020205020404" pitchFamily="49" charset="0"/>
              </a:rPr>
              <a:t> = </a:t>
            </a:r>
            <a:r>
              <a:rPr lang="en-US" altLang="en-US" sz="2000" b="1" dirty="0">
                <a:latin typeface="Courier New" panose="02070309020205020404" pitchFamily="49" charset="0"/>
              </a:rPr>
              <a:t>11 / 2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marL="1143000" lvl="2" indent="-228600">
              <a:tabLst>
                <a:tab pos="2290763" algn="l"/>
              </a:tabLst>
            </a:pPr>
            <a:endParaRPr lang="en-US" altLang="en-US" sz="2000" dirty="0"/>
          </a:p>
          <a:p>
            <a:pPr marL="1143000" lvl="2" indent="-228600">
              <a:tabLst>
                <a:tab pos="2290763" algn="l"/>
              </a:tabLst>
            </a:pPr>
            <a:r>
              <a:rPr lang="en-US" altLang="en-US" sz="2000" dirty="0"/>
              <a:t>Why does </a:t>
            </a:r>
            <a:r>
              <a:rPr lang="en-US" altLang="en-US" sz="2000" dirty="0" err="1">
                <a:latin typeface="Courier New" panose="02070309020205020404" pitchFamily="49" charset="0"/>
              </a:rPr>
              <a:t>avg</a:t>
            </a:r>
            <a:r>
              <a:rPr lang="en-US" altLang="en-US" sz="2000" dirty="0"/>
              <a:t> store </a:t>
            </a:r>
            <a:r>
              <a:rPr lang="en-US" altLang="en-US" sz="2000" dirty="0">
                <a:latin typeface="Courier New" panose="02070309020205020404" pitchFamily="49" charset="0"/>
              </a:rPr>
              <a:t>5.0</a:t>
            </a:r>
            <a:br>
              <a:rPr lang="en-US" altLang="en-US" sz="2000" dirty="0"/>
            </a:br>
            <a:r>
              <a:rPr lang="en-US" altLang="en-US" sz="2000" dirty="0"/>
              <a:t>and not </a:t>
            </a:r>
            <a:r>
              <a:rPr lang="en-US" altLang="en-US" sz="2000" dirty="0">
                <a:latin typeface="Courier New" panose="02070309020205020404" pitchFamily="49" charset="0"/>
              </a:rPr>
              <a:t>5.5</a:t>
            </a:r>
            <a:r>
              <a:rPr lang="en-US" altLang="en-US" sz="2000" dirty="0"/>
              <a:t> ?</a:t>
            </a:r>
          </a:p>
        </p:txBody>
      </p:sp>
      <p:graphicFrame>
        <p:nvGraphicFramePr>
          <p:cNvPr id="404484" name="Group 4">
            <a:extLst>
              <a:ext uri="{FF2B5EF4-FFF2-40B4-BE49-F238E27FC236}">
                <a16:creationId xmlns:a16="http://schemas.microsoft.com/office/drawing/2014/main" id="{00D2BA52-3032-4D14-8585-92BD3453F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933572"/>
              </p:ext>
            </p:extLst>
          </p:nvPr>
        </p:nvGraphicFramePr>
        <p:xfrm>
          <a:off x="5715000" y="4095750"/>
          <a:ext cx="30480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398435741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506782091"/>
                    </a:ext>
                  </a:extLst>
                </a:gridCol>
              </a:tblGrid>
              <a:tr h="660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myGPA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4.0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177459"/>
                  </a:ext>
                </a:extLst>
              </a:tr>
            </a:tbl>
          </a:graphicData>
        </a:graphic>
      </p:graphicFrame>
      <p:graphicFrame>
        <p:nvGraphicFramePr>
          <p:cNvPr id="404492" name="Group 12">
            <a:extLst>
              <a:ext uri="{FF2B5EF4-FFF2-40B4-BE49-F238E27FC236}">
                <a16:creationId xmlns:a16="http://schemas.microsoft.com/office/drawing/2014/main" id="{D4894E15-14EF-412A-B52D-1FE27A518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697866"/>
              </p:ext>
            </p:extLst>
          </p:nvPr>
        </p:nvGraphicFramePr>
        <p:xfrm>
          <a:off x="5715000" y="5257800"/>
          <a:ext cx="30480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1752167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805111490"/>
                    </a:ext>
                  </a:extLst>
                </a:gridCol>
              </a:tblGrid>
              <a:tr h="6604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avg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3937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66833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9779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125253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17097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1669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26241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0813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5.0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2260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0170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50ABF3-8C12-40FA-9ADC-194988C11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5506" name="Rectangle 2">
            <a:extLst>
              <a:ext uri="{FF2B5EF4-FFF2-40B4-BE49-F238E27FC236}">
                <a16:creationId xmlns:a16="http://schemas.microsoft.com/office/drawing/2014/main" id="{5640CE20-F20B-4F4C-AEBE-3EA98C41B4C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Compiler errors</a:t>
            </a:r>
          </a:p>
        </p:txBody>
      </p:sp>
      <p:sp>
        <p:nvSpPr>
          <p:cNvPr id="405507" name="Rectangle 3">
            <a:extLst>
              <a:ext uri="{FF2B5EF4-FFF2-40B4-BE49-F238E27FC236}">
                <a16:creationId xmlns:a16="http://schemas.microsoft.com/office/drawing/2014/main" id="{2CEB0A76-73FD-4156-84B5-B4111FCB416B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z="1800" dirty="0"/>
              <a:t>A variable can't be used until it is assigned a value.</a:t>
            </a:r>
          </a:p>
          <a:p>
            <a:pPr marL="639763" lvl="1" indent="-246063"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x;</a:t>
            </a:r>
          </a:p>
          <a:p>
            <a:pPr marL="639763" lvl="1" indent="-246063"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800" dirty="0" err="1">
                <a:solidFill>
                  <a:srgbClr val="800000"/>
                </a:solidFill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(x);   </a:t>
            </a:r>
            <a:r>
              <a:rPr lang="en-US" alt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// ERROR: x has no value</a:t>
            </a:r>
            <a:endParaRPr lang="en-US" altLang="en-US" sz="1800" i="1" dirty="0">
              <a:cs typeface="Times New Roman" panose="02020603050405020304" pitchFamily="18" charset="0"/>
            </a:endParaRPr>
          </a:p>
          <a:p>
            <a:pPr marL="639763" lvl="1" indent="-246063">
              <a:lnSpc>
                <a:spcPct val="90000"/>
              </a:lnSpc>
              <a:buFontTx/>
              <a:buNone/>
            </a:pPr>
            <a:endParaRPr lang="en-US" altLang="en-US" sz="1800" dirty="0"/>
          </a:p>
          <a:p>
            <a:pPr marL="639763" lvl="1" indent="-246063">
              <a:lnSpc>
                <a:spcPct val="90000"/>
              </a:lnSpc>
              <a:buFontTx/>
              <a:buNone/>
            </a:pPr>
            <a:endParaRPr lang="en-US" altLang="en-US" sz="1800" dirty="0"/>
          </a:p>
          <a:p>
            <a:pPr marL="273050" indent="-273050">
              <a:lnSpc>
                <a:spcPct val="90000"/>
              </a:lnSpc>
            </a:pPr>
            <a:r>
              <a:rPr lang="en-US" altLang="en-US" sz="1800" dirty="0"/>
              <a:t>You may not declare the same variable twice.</a:t>
            </a:r>
          </a:p>
          <a:p>
            <a:pPr marL="639763" lvl="1" indent="-246063">
              <a:lnSpc>
                <a:spcPct val="9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90000"/>
              </a:lnSpc>
            </a:pP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x;</a:t>
            </a:r>
            <a:br>
              <a:rPr lang="en-US" altLang="en-US" sz="1800" dirty="0">
                <a:latin typeface="Courier New" panose="02070309020205020404" pitchFamily="49" charset="0"/>
              </a:rPr>
            </a:br>
            <a:r>
              <a:rPr lang="en-US" altLang="en-US" sz="18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x;</a:t>
            </a:r>
            <a:r>
              <a:rPr lang="en-US" altLang="en-US" sz="1800" dirty="0">
                <a:solidFill>
                  <a:srgbClr val="A50021"/>
                </a:solidFill>
                <a:latin typeface="Courier New" panose="02070309020205020404" pitchFamily="49" charset="0"/>
              </a:rPr>
              <a:t>                   </a:t>
            </a:r>
            <a:r>
              <a:rPr lang="en-US" alt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// ERROR: x already exists</a:t>
            </a:r>
            <a:endParaRPr lang="en-US" altLang="en-US" sz="1800" b="1" dirty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90000"/>
              </a:lnSpc>
              <a:buFontTx/>
              <a:buNone/>
            </a:pPr>
            <a:endParaRPr lang="en-US" altLang="en-US" sz="1800" dirty="0"/>
          </a:p>
          <a:p>
            <a:pPr marL="639763" lvl="1" indent="-246063"/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x = 3;</a:t>
            </a:r>
            <a:br>
              <a:rPr lang="en-US" altLang="en-US" sz="1800" dirty="0">
                <a:latin typeface="Courier New" panose="02070309020205020404" pitchFamily="49" charset="0"/>
              </a:rPr>
            </a:br>
            <a:r>
              <a:rPr lang="en-US" altLang="en-US" sz="18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x = 5;               </a:t>
            </a:r>
            <a:r>
              <a:rPr lang="en-US" alt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// ERROR: x already exists</a:t>
            </a:r>
            <a:endParaRPr lang="en-US" altLang="en-US" sz="1800" dirty="0"/>
          </a:p>
          <a:p>
            <a:pPr marL="1143000" lvl="2" indent="-228600"/>
            <a:endParaRPr lang="en-US" altLang="en-US" sz="1800" dirty="0"/>
          </a:p>
          <a:p>
            <a:pPr marL="1143000" lvl="2" indent="-228600"/>
            <a:r>
              <a:rPr lang="en-US" altLang="en-US" sz="1800" dirty="0"/>
              <a:t>How can this code be fixed?</a:t>
            </a:r>
          </a:p>
        </p:txBody>
      </p:sp>
    </p:spTree>
    <p:extLst>
      <p:ext uri="{BB962C8B-B14F-4D97-AF65-F5344CB8AC3E}">
        <p14:creationId xmlns:p14="http://schemas.microsoft.com/office/powerpoint/2010/main" val="181997064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A3AC78D1-5A43-4EE3-ADC2-6529BC80E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6" name="Rectangle 2">
            <a:extLst>
              <a:ext uri="{FF2B5EF4-FFF2-40B4-BE49-F238E27FC236}">
                <a16:creationId xmlns:a16="http://schemas.microsoft.com/office/drawing/2014/main" id="{6650330D-5DB5-4580-959A-D85CA3B583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 data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0ECE8D3C-77D9-438E-8374-4210D3DD6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Data types can be</a:t>
            </a:r>
          </a:p>
          <a:p>
            <a:pPr lvl="1"/>
            <a:r>
              <a:rPr lang="en-US" altLang="en-US"/>
              <a:t>Elementary data items</a:t>
            </a:r>
          </a:p>
          <a:p>
            <a:pPr lvl="2"/>
            <a:r>
              <a:rPr lang="en-US" altLang="en-US" sz="2800"/>
              <a:t>Contains a single variable that is always treated as a unit (classified into data types)</a:t>
            </a:r>
          </a:p>
        </p:txBody>
      </p:sp>
    </p:spTree>
    <p:extLst>
      <p:ext uri="{BB962C8B-B14F-4D97-AF65-F5344CB8AC3E}">
        <p14:creationId xmlns:p14="http://schemas.microsoft.com/office/powerpoint/2010/main" val="36477948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D424166-FE15-45BF-B807-88B3C91E8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6531" name="Rectangle 2">
            <a:extLst>
              <a:ext uri="{FF2B5EF4-FFF2-40B4-BE49-F238E27FC236}">
                <a16:creationId xmlns:a16="http://schemas.microsoft.com/office/drawing/2014/main" id="{215E2504-5A39-4751-AFE0-CE9BF60EBE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Printing a variable's value</a:t>
            </a:r>
          </a:p>
        </p:txBody>
      </p:sp>
      <p:sp>
        <p:nvSpPr>
          <p:cNvPr id="406532" name="Rectangle 3">
            <a:extLst>
              <a:ext uri="{FF2B5EF4-FFF2-40B4-BE49-F238E27FC236}">
                <a16:creationId xmlns:a16="http://schemas.microsoft.com/office/drawing/2014/main" id="{5369EAE5-324F-44DD-B6E1-99381356C023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lnSpc>
                <a:spcPct val="110000"/>
              </a:lnSpc>
            </a:pPr>
            <a:r>
              <a:rPr lang="en-US" altLang="en-US" sz="2000" dirty="0"/>
              <a:t>Use </a:t>
            </a:r>
            <a:r>
              <a:rPr lang="en-US" altLang="en-US" sz="2000" dirty="0">
                <a:latin typeface="Courier New" panose="02070309020205020404" pitchFamily="49" charset="0"/>
              </a:rPr>
              <a:t>+</a:t>
            </a:r>
            <a:r>
              <a:rPr lang="en-US" altLang="en-US" sz="2000" dirty="0"/>
              <a:t> to print a string and a variable's value on one line.</a:t>
            </a: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90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double grade = (95.1 + 71.9 + 82.6) / 3.0;</a:t>
            </a: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latin typeface="Courier New" panose="02070309020205020404" pitchFamily="49" charset="0"/>
              </a:rPr>
              <a:t>"Your grade was " + grade</a:t>
            </a:r>
            <a:r>
              <a:rPr lang="en-US" altLang="en-US" sz="2000" dirty="0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lnSpc>
                <a:spcPct val="90000"/>
              </a:lnSpc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students = 11 + 17 + 4 + 19 + 14;</a:t>
            </a: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latin typeface="Courier New" panose="02070309020205020404" pitchFamily="49" charset="0"/>
              </a:rPr>
              <a:t>"There are " + students +</a:t>
            </a: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               " students in the course."</a:t>
            </a:r>
            <a:r>
              <a:rPr lang="en-US" altLang="en-US" sz="2000" dirty="0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10000"/>
              </a:lnSpc>
              <a:buFontTx/>
              <a:buChar char="•"/>
            </a:pPr>
            <a:r>
              <a:rPr lang="en-US" altLang="en-US" sz="2000" dirty="0"/>
              <a:t>Output:</a:t>
            </a: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Your grade was 83.2</a:t>
            </a:r>
          </a:p>
          <a:p>
            <a:pPr marL="639763" lvl="1" indent="-24606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There are 65 students in the course.</a:t>
            </a:r>
          </a:p>
        </p:txBody>
      </p:sp>
    </p:spTree>
    <p:extLst>
      <p:ext uri="{BB962C8B-B14F-4D97-AF65-F5344CB8AC3E}">
        <p14:creationId xmlns:p14="http://schemas.microsoft.com/office/powerpoint/2010/main" val="710929175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3E8DF459-7115-4B58-BCF6-7B91BFDE3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7554" name="Rectangle 2">
            <a:extLst>
              <a:ext uri="{FF2B5EF4-FFF2-40B4-BE49-F238E27FC236}">
                <a16:creationId xmlns:a16="http://schemas.microsoft.com/office/drawing/2014/main" id="{1C33FA76-E104-478C-A009-831FA8F234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Receipt question</a:t>
            </a:r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F544C0EB-7AE8-4B94-8ACE-8345C6F591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cs typeface="Courier New" panose="02070309020205020404" pitchFamily="49" charset="0"/>
              </a:rPr>
              <a:t>Improve the receipt program using variables.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public class Receipt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main(String[] args)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 Calculate total owed, assuming 8% tax / 15% tip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    System.out.println("Subtotal:");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    System.out.println(38 + 40 + 30);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    System.out.println("Tax:");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    System.out.println((38 + 40 + 30) * .08);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    System.out.println("Tip:");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    System.out.println((38 + 40 + 30) * .15);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    System.out.println("Total:");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    System.out.println(38 + 40 + 30 +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(38 + 40 + 30) * .15 +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(38 + 40 + 30) * .08);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500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AB819436-5D87-464E-8F55-4C06C9AFA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8578" name="Rectangle 2">
            <a:extLst>
              <a:ext uri="{FF2B5EF4-FFF2-40B4-BE49-F238E27FC236}">
                <a16:creationId xmlns:a16="http://schemas.microsoft.com/office/drawing/2014/main" id="{23F9B768-1D2D-4577-AEB6-0B0326292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Receipt answer</a:t>
            </a:r>
          </a:p>
        </p:txBody>
      </p:sp>
      <p:sp>
        <p:nvSpPr>
          <p:cNvPr id="408579" name="Rectangle 3">
            <a:extLst>
              <a:ext uri="{FF2B5EF4-FFF2-40B4-BE49-F238E27FC236}">
                <a16:creationId xmlns:a16="http://schemas.microsoft.com/office/drawing/2014/main" id="{5E48BB09-C527-47E2-9AD9-22FB9CCC9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public class Receipt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main(String[] args)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 Calculate total owed, assuming 8% tax / 15% tip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int subtotal = 38 + 40 + 30;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double tax = subtotal * .08;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double tip = subtotal * .15;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double total = subtotal + tax + tip;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8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    System.out.println("Subtotal: " </a:t>
            </a: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+ subtotal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    System.out.println("Tax: " </a:t>
            </a: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+ tax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    System.out.println("Tip: " </a:t>
            </a: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+ tip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    System.out.println("Total: " </a:t>
            </a: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+ total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83013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65983D84-4D7C-4306-B2C6-F1419B221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074" name="Rectangle 2">
            <a:extLst>
              <a:ext uri="{FF2B5EF4-FFF2-40B4-BE49-F238E27FC236}">
                <a16:creationId xmlns:a16="http://schemas.microsoft.com/office/drawing/2014/main" id="{8BB8C884-7948-41EA-BE2B-DACEA14D7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 data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52D1DA15-0C0C-4871-BB0C-22509AC16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Data types can be</a:t>
            </a:r>
          </a:p>
          <a:p>
            <a:pPr lvl="1"/>
            <a:r>
              <a:rPr lang="en-US" altLang="en-US"/>
              <a:t>Data structures</a:t>
            </a:r>
          </a:p>
          <a:p>
            <a:pPr lvl="2"/>
            <a:r>
              <a:rPr lang="en-US" altLang="en-US"/>
              <a:t>An aggregate of other data items. The data items that it contains are its components.</a:t>
            </a:r>
          </a:p>
          <a:p>
            <a:pPr lvl="2"/>
            <a:r>
              <a:rPr lang="en-US" altLang="en-US"/>
              <a:t>Data is grouped together in a particular way, which reflects the situation with which the program is concerned.</a:t>
            </a:r>
          </a:p>
          <a:p>
            <a:pPr lvl="2"/>
            <a:r>
              <a:rPr lang="en-US" altLang="en-US"/>
              <a:t>Most common are: record, file, array and string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92358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F3D6A1B4-8058-46AF-A3F3-EC6AFF7E8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2" name="Rectangle 2">
            <a:extLst>
              <a:ext uri="{FF2B5EF4-FFF2-40B4-BE49-F238E27FC236}">
                <a16:creationId xmlns:a16="http://schemas.microsoft.com/office/drawing/2014/main" id="{DFBE1B64-0B90-441A-968B-4AF6F209A7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 data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2146FE86-EF32-4E0D-B7CC-6086375BB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 popular method of storing information is to enter and store data on a </a:t>
            </a:r>
            <a:r>
              <a:rPr lang="en-US" altLang="en-US">
                <a:solidFill>
                  <a:srgbClr val="01BCE7"/>
                </a:solidFill>
              </a:rPr>
              <a:t>file</a:t>
            </a:r>
          </a:p>
          <a:p>
            <a:pPr>
              <a:lnSpc>
                <a:spcPct val="90000"/>
              </a:lnSpc>
            </a:pPr>
            <a:r>
              <a:rPr lang="en-US" altLang="en-US"/>
              <a:t>Advantages: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Different programs can access the same data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Data can be entered and reused several times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Data can be easily updated and maintained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 accuracy of the data is easier to enforce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8546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01458E02-799E-463A-B5F9-CC63E5D4E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170" name="Rectangle 2">
            <a:extLst>
              <a:ext uri="{FF2B5EF4-FFF2-40B4-BE49-F238E27FC236}">
                <a16:creationId xmlns:a16="http://schemas.microsoft.com/office/drawing/2014/main" id="{A0D072DB-7F3C-4478-BE0D-0646DC6D68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 data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646A45E0-4FFF-4BB1-8198-B3D5B4DD0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Data should always undergo a </a:t>
            </a:r>
            <a:r>
              <a:rPr lang="en-US" altLang="en-US">
                <a:solidFill>
                  <a:srgbClr val="01BCE7"/>
                </a:solidFill>
              </a:rPr>
              <a:t>validation check</a:t>
            </a:r>
            <a:r>
              <a:rPr lang="en-US" altLang="en-US"/>
              <a:t> before it is processed by a program.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Correct type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Correct range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Correct length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Completeness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Correct date</a:t>
            </a:r>
          </a:p>
        </p:txBody>
      </p:sp>
    </p:spTree>
    <p:extLst>
      <p:ext uri="{BB962C8B-B14F-4D97-AF65-F5344CB8AC3E}">
        <p14:creationId xmlns:p14="http://schemas.microsoft.com/office/powerpoint/2010/main" val="1378883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E7D233B6-475A-4D04-BE05-038F64B67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2738" name="Rectangle 2">
            <a:extLst>
              <a:ext uri="{FF2B5EF4-FFF2-40B4-BE49-F238E27FC236}">
                <a16:creationId xmlns:a16="http://schemas.microsoft.com/office/drawing/2014/main" id="{5C7EB268-5C05-4AC8-A6B9-10E5DBDADAD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Data types</a:t>
            </a:r>
          </a:p>
        </p:txBody>
      </p:sp>
      <p:sp>
        <p:nvSpPr>
          <p:cNvPr id="372739" name="Rectangle 3">
            <a:extLst>
              <a:ext uri="{FF2B5EF4-FFF2-40B4-BE49-F238E27FC236}">
                <a16:creationId xmlns:a16="http://schemas.microsoft.com/office/drawing/2014/main" id="{F7FB659E-58DA-4A77-97D4-B749984F462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z="2800" b="1" dirty="0"/>
              <a:t>type</a:t>
            </a:r>
            <a:r>
              <a:rPr lang="en-US" altLang="en-US" sz="2800" dirty="0"/>
              <a:t>: A category or set of data values.</a:t>
            </a:r>
          </a:p>
          <a:p>
            <a:pPr marL="639763" lvl="1" indent="-246063"/>
            <a:r>
              <a:rPr lang="en-US" altLang="en-US" dirty="0"/>
              <a:t>Constrains the operations that can be performed on data</a:t>
            </a:r>
          </a:p>
          <a:p>
            <a:pPr marL="639763" lvl="1" indent="-246063"/>
            <a:r>
              <a:rPr lang="en-US" altLang="en-US" dirty="0"/>
              <a:t>Many languages ask the programmer to specify types</a:t>
            </a:r>
          </a:p>
          <a:p>
            <a:pPr marL="639763" lvl="1" indent="-246063"/>
            <a:r>
              <a:rPr lang="en-US" altLang="en-US" dirty="0"/>
              <a:t>Examples: integer, real number, string</a:t>
            </a:r>
          </a:p>
          <a:p>
            <a:pPr marL="273050" indent="-273050"/>
            <a:r>
              <a:rPr lang="en-US" altLang="en-US" sz="2800" dirty="0"/>
              <a:t>Internally, computers store everything as 1s and 0s</a:t>
            </a:r>
          </a:p>
          <a:p>
            <a:pPr marL="639763" lvl="1" indent="-246063">
              <a:buFont typeface="Wingdings" panose="05000000000000000000" pitchFamily="2" charset="2"/>
              <a:buNone/>
            </a:pPr>
            <a:r>
              <a:rPr lang="en-US" altLang="en-US" dirty="0"/>
              <a:t>		</a:t>
            </a:r>
            <a:r>
              <a:rPr lang="en-US" altLang="en-US" dirty="0">
                <a:latin typeface="Courier New" panose="02070309020205020404" pitchFamily="49" charset="0"/>
              </a:rPr>
              <a:t>104</a:t>
            </a:r>
            <a:r>
              <a:rPr lang="en-US" altLang="en-US" dirty="0"/>
              <a:t>	</a:t>
            </a:r>
            <a:r>
              <a:rPr lang="en-US" altLang="en-US" dirty="0">
                <a:sym typeface="Wingdings" panose="05000000000000000000" pitchFamily="2" charset="2"/>
              </a:rPr>
              <a:t> </a:t>
            </a:r>
            <a:r>
              <a:rPr lang="en-US" altLang="en-US" dirty="0">
                <a:latin typeface="Courier New" panose="02070309020205020404" pitchFamily="49" charset="0"/>
              </a:rPr>
              <a:t>01101000</a:t>
            </a:r>
            <a:endParaRPr lang="en-US" altLang="en-US" dirty="0"/>
          </a:p>
          <a:p>
            <a:pPr marL="639763" lvl="1" indent="-246063">
              <a:buFontTx/>
              <a:buNone/>
            </a:pPr>
            <a:r>
              <a:rPr lang="en-US" altLang="en-US" dirty="0"/>
              <a:t>		</a:t>
            </a:r>
            <a:r>
              <a:rPr lang="en-US" altLang="en-US" dirty="0">
                <a:latin typeface="Courier New" panose="02070309020205020404" pitchFamily="49" charset="0"/>
              </a:rPr>
              <a:t>"hi"</a:t>
            </a:r>
            <a:r>
              <a:rPr lang="en-US" altLang="en-US" dirty="0"/>
              <a:t>	</a:t>
            </a:r>
            <a:r>
              <a:rPr lang="en-US" altLang="en-US" dirty="0">
                <a:sym typeface="Wingdings" panose="05000000000000000000" pitchFamily="2" charset="2"/>
              </a:rPr>
              <a:t> </a:t>
            </a:r>
            <a:r>
              <a:rPr lang="en-US" altLang="en-US" dirty="0">
                <a:latin typeface="Courier New" panose="02070309020205020404" pitchFamily="49" charset="0"/>
              </a:rPr>
              <a:t>01101000110101</a:t>
            </a:r>
          </a:p>
        </p:txBody>
      </p:sp>
    </p:spTree>
    <p:extLst>
      <p:ext uri="{BB962C8B-B14F-4D97-AF65-F5344CB8AC3E}">
        <p14:creationId xmlns:p14="http://schemas.microsoft.com/office/powerpoint/2010/main" val="424707522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4BD5E743-84A5-45B2-B57C-4522A6C85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4786" name="Rectangle 2">
            <a:extLst>
              <a:ext uri="{FF2B5EF4-FFF2-40B4-BE49-F238E27FC236}">
                <a16:creationId xmlns:a16="http://schemas.microsoft.com/office/drawing/2014/main" id="{930C7A5C-D43B-4821-8976-8338C681580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 dirty="0"/>
              <a:t>Java's primitive types</a:t>
            </a:r>
          </a:p>
        </p:txBody>
      </p:sp>
      <p:sp>
        <p:nvSpPr>
          <p:cNvPr id="1408003" name="Rectangle 3">
            <a:extLst>
              <a:ext uri="{FF2B5EF4-FFF2-40B4-BE49-F238E27FC236}">
                <a16:creationId xmlns:a16="http://schemas.microsoft.com/office/drawing/2014/main" id="{D962C1E8-1D02-47B8-AEEC-CBD40E6D20E5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342900" indent="-342900">
              <a:lnSpc>
                <a:spcPct val="120000"/>
              </a:lnSpc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sz="2400" b="1" dirty="0"/>
              <a:t>primitive types</a:t>
            </a:r>
            <a:r>
              <a:rPr lang="en-US" altLang="en-US" sz="2400" dirty="0"/>
              <a:t>: 8 simple types for numbers, text, etc.</a:t>
            </a:r>
          </a:p>
          <a:p>
            <a:pPr marL="742950" lvl="1" indent="-285750">
              <a:lnSpc>
                <a:spcPct val="120000"/>
              </a:lnSpc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sz="2400" dirty="0"/>
              <a:t>Java also has </a:t>
            </a:r>
            <a:r>
              <a:rPr lang="en-US" altLang="en-US" sz="2400" b="1" dirty="0"/>
              <a:t>object types</a:t>
            </a:r>
            <a:r>
              <a:rPr lang="en-US" altLang="en-US" sz="2400" dirty="0"/>
              <a:t>, which we'll talk about later</a:t>
            </a:r>
          </a:p>
          <a:p>
            <a:pPr marL="742950" lvl="1" indent="-285750">
              <a:lnSpc>
                <a:spcPct val="120000"/>
              </a:lnSpc>
              <a:buFont typeface="Wingdings" panose="05000000000000000000" pitchFamily="2" charset="2"/>
              <a:buNone/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sz="2000" b="1" dirty="0"/>
              <a:t>	Name	Description		Examples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/>
              <a:t>	integers	</a:t>
            </a:r>
            <a:r>
              <a:rPr lang="en-US" altLang="en-US" sz="1100" dirty="0"/>
              <a:t>(up to 2</a:t>
            </a:r>
            <a:r>
              <a:rPr lang="en-US" altLang="en-US" sz="1100" baseline="30000" dirty="0"/>
              <a:t>31</a:t>
            </a:r>
            <a:r>
              <a:rPr lang="en-US" altLang="en-US" sz="1100" dirty="0"/>
              <a:t> - 1)</a:t>
            </a:r>
            <a:r>
              <a:rPr lang="en-US" altLang="en-US" sz="2000" dirty="0"/>
              <a:t>	</a:t>
            </a:r>
            <a:r>
              <a:rPr lang="en-US" altLang="en-US" sz="2000" dirty="0">
                <a:latin typeface="Courier New" panose="02070309020205020404" pitchFamily="49" charset="0"/>
              </a:rPr>
              <a:t>42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-3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0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926394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double</a:t>
            </a:r>
            <a:r>
              <a:rPr lang="en-US" altLang="en-US" sz="2000" dirty="0"/>
              <a:t>	real numbers	</a:t>
            </a:r>
            <a:r>
              <a:rPr lang="en-US" altLang="en-US" sz="1100" dirty="0"/>
              <a:t>(up to 10</a:t>
            </a:r>
            <a:r>
              <a:rPr lang="en-US" altLang="en-US" sz="1100" baseline="30000" dirty="0"/>
              <a:t>308</a:t>
            </a:r>
            <a:r>
              <a:rPr lang="en-US" altLang="en-US" sz="1100" dirty="0"/>
              <a:t>)</a:t>
            </a:r>
            <a:r>
              <a:rPr lang="en-US" altLang="en-US" sz="2000" dirty="0"/>
              <a:t>	</a:t>
            </a:r>
            <a:r>
              <a:rPr lang="en-US" altLang="en-US" sz="2000" dirty="0">
                <a:latin typeface="Courier New" panose="02070309020205020404" pitchFamily="49" charset="0"/>
              </a:rPr>
              <a:t>3.1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-0.25</a:t>
            </a:r>
            <a:r>
              <a:rPr lang="en-US" altLang="en-US" sz="2000" dirty="0"/>
              <a:t>,  </a:t>
            </a:r>
            <a:r>
              <a:rPr lang="en-US" altLang="en-US" sz="2000" dirty="0">
                <a:latin typeface="Courier New" panose="02070309020205020404" pitchFamily="49" charset="0"/>
              </a:rPr>
              <a:t>9.4e3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sz="2000" dirty="0">
                <a:solidFill>
                  <a:srgbClr val="909090"/>
                </a:solidFill>
                <a:latin typeface="Courier New" panose="02070309020205020404" pitchFamily="49" charset="0"/>
              </a:rPr>
              <a:t>char</a:t>
            </a:r>
            <a:r>
              <a:rPr lang="en-US" altLang="en-US" sz="2000" dirty="0">
                <a:solidFill>
                  <a:srgbClr val="909090"/>
                </a:solidFill>
              </a:rPr>
              <a:t>	single text characters	</a:t>
            </a:r>
            <a:r>
              <a:rPr lang="en-US" altLang="en-US" sz="2000" dirty="0">
                <a:solidFill>
                  <a:srgbClr val="909090"/>
                </a:solidFill>
                <a:latin typeface="Courier New" panose="02070309020205020404" pitchFamily="49" charset="0"/>
              </a:rPr>
              <a:t>'a'</a:t>
            </a:r>
            <a:r>
              <a:rPr lang="en-US" altLang="en-US" sz="2000" dirty="0">
                <a:solidFill>
                  <a:srgbClr val="909090"/>
                </a:solidFill>
              </a:rPr>
              <a:t>,  </a:t>
            </a:r>
            <a:r>
              <a:rPr lang="en-US" altLang="en-US" sz="2000" dirty="0">
                <a:solidFill>
                  <a:srgbClr val="909090"/>
                </a:solidFill>
                <a:latin typeface="Courier New" panose="02070309020205020404" pitchFamily="49" charset="0"/>
              </a:rPr>
              <a:t>'X'</a:t>
            </a:r>
            <a:r>
              <a:rPr lang="en-US" altLang="en-US" sz="2000" dirty="0">
                <a:solidFill>
                  <a:srgbClr val="909090"/>
                </a:solidFill>
              </a:rPr>
              <a:t>,  </a:t>
            </a:r>
            <a:r>
              <a:rPr lang="en-US" altLang="en-US" sz="2000" dirty="0">
                <a:solidFill>
                  <a:srgbClr val="909090"/>
                </a:solidFill>
                <a:latin typeface="Courier New" panose="02070309020205020404" pitchFamily="49" charset="0"/>
              </a:rPr>
              <a:t>'?'</a:t>
            </a:r>
            <a:r>
              <a:rPr lang="en-US" altLang="en-US" sz="2000" dirty="0">
                <a:solidFill>
                  <a:srgbClr val="909090"/>
                </a:solidFill>
              </a:rPr>
              <a:t>,  </a:t>
            </a:r>
            <a:r>
              <a:rPr lang="en-US" altLang="en-US" sz="2000" dirty="0">
                <a:solidFill>
                  <a:srgbClr val="909090"/>
                </a:solidFill>
                <a:latin typeface="Courier New" panose="02070309020205020404" pitchFamily="49" charset="0"/>
              </a:rPr>
              <a:t>'\n'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sz="2000" dirty="0" err="1">
                <a:solidFill>
                  <a:srgbClr val="909090"/>
                </a:solidFill>
                <a:latin typeface="Courier New" panose="02070309020205020404" pitchFamily="49" charset="0"/>
              </a:rPr>
              <a:t>boolean</a:t>
            </a:r>
            <a:r>
              <a:rPr lang="en-US" altLang="en-US" sz="2000" dirty="0">
                <a:solidFill>
                  <a:srgbClr val="909090"/>
                </a:solidFill>
              </a:rPr>
              <a:t>	logical values		</a:t>
            </a:r>
            <a:r>
              <a:rPr lang="en-US" altLang="en-US" sz="2000" dirty="0">
                <a:solidFill>
                  <a:srgbClr val="909090"/>
                </a:solidFill>
                <a:latin typeface="Courier New" panose="02070309020205020404" pitchFamily="49" charset="0"/>
              </a:rPr>
              <a:t>true</a:t>
            </a:r>
            <a:r>
              <a:rPr lang="en-US" altLang="en-US" sz="2000" dirty="0">
                <a:solidFill>
                  <a:srgbClr val="909090"/>
                </a:solidFill>
              </a:rPr>
              <a:t>,  </a:t>
            </a:r>
            <a:r>
              <a:rPr lang="en-US" altLang="en-US" sz="2000" dirty="0">
                <a:solidFill>
                  <a:srgbClr val="909090"/>
                </a:solidFill>
                <a:latin typeface="Courier New" panose="02070309020205020404" pitchFamily="49" charset="0"/>
              </a:rPr>
              <a:t>false</a:t>
            </a:r>
          </a:p>
          <a:p>
            <a:pPr marL="742950" lvl="1" indent="-285750">
              <a:buClr>
                <a:schemeClr val="tx1"/>
              </a:buClr>
              <a:buFontTx/>
              <a:buChar char="•"/>
              <a:tabLst>
                <a:tab pos="2286000" algn="l"/>
                <a:tab pos="4114800" algn="l"/>
                <a:tab pos="5834063" algn="l"/>
              </a:tabLst>
            </a:pPr>
            <a:r>
              <a:rPr lang="en-US" altLang="en-US" sz="2400" dirty="0"/>
              <a:t>Why does Java distinguish integers vs. real numbers?</a:t>
            </a:r>
          </a:p>
        </p:txBody>
      </p:sp>
    </p:spTree>
    <p:extLst>
      <p:ext uri="{BB962C8B-B14F-4D97-AF65-F5344CB8AC3E}">
        <p14:creationId xmlns:p14="http://schemas.microsoft.com/office/powerpoint/2010/main" val="82258404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DE7190C4-990A-4238-81FA-0E4CFEB2EE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6834" name="Rectangle 2">
            <a:extLst>
              <a:ext uri="{FF2B5EF4-FFF2-40B4-BE49-F238E27FC236}">
                <a16:creationId xmlns:a16="http://schemas.microsoft.com/office/drawing/2014/main" id="{73D6005C-5468-438B-9EDB-312D832F65F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altLang="en-US"/>
              <a:t>Expressions</a:t>
            </a:r>
          </a:p>
        </p:txBody>
      </p:sp>
      <p:sp>
        <p:nvSpPr>
          <p:cNvPr id="376835" name="Rectangle 4">
            <a:extLst>
              <a:ext uri="{FF2B5EF4-FFF2-40B4-BE49-F238E27FC236}">
                <a16:creationId xmlns:a16="http://schemas.microsoft.com/office/drawing/2014/main" id="{75B3C09D-A0EE-4525-9693-FEF9C7119F0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tabLst>
                <a:tab pos="1376363" algn="l"/>
                <a:tab pos="2514600" algn="l"/>
              </a:tabLst>
            </a:pPr>
            <a:r>
              <a:rPr lang="en-US" altLang="en-US" b="1"/>
              <a:t>expression</a:t>
            </a:r>
            <a:r>
              <a:rPr lang="en-US" altLang="en-US"/>
              <a:t>: A value or operation that computes a value.</a:t>
            </a:r>
          </a:p>
          <a:p>
            <a:pPr marL="639763" lvl="1" indent="-246063">
              <a:tabLst>
                <a:tab pos="1376363" algn="l"/>
                <a:tab pos="2514600" algn="l"/>
              </a:tabLst>
            </a:pPr>
            <a:endParaRPr lang="en-US" altLang="en-US" sz="900"/>
          </a:p>
          <a:p>
            <a:pPr marL="639763" lvl="1" indent="-246063">
              <a:buFontTx/>
              <a:buChar char="•"/>
              <a:tabLst>
                <a:tab pos="1376363" algn="l"/>
                <a:tab pos="2514600" algn="l"/>
              </a:tabLst>
            </a:pPr>
            <a:r>
              <a:rPr lang="en-US" altLang="en-US"/>
              <a:t>Examples:	</a:t>
            </a:r>
            <a:r>
              <a:rPr lang="en-US" altLang="en-US">
                <a:latin typeface="Courier New" panose="02070309020205020404" pitchFamily="49" charset="0"/>
              </a:rPr>
              <a:t>1 + 4 * 5</a:t>
            </a:r>
          </a:p>
          <a:p>
            <a:pPr marL="639763" lvl="1" indent="-246063">
              <a:buFont typeface="Wingdings" panose="05000000000000000000" pitchFamily="2" charset="2"/>
              <a:buNone/>
              <a:tabLst>
                <a:tab pos="1376363" algn="l"/>
                <a:tab pos="2514600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		(7 + 2) * 6 / 3</a:t>
            </a:r>
          </a:p>
          <a:p>
            <a:pPr marL="639763" lvl="1" indent="-246063">
              <a:buFont typeface="Wingdings" panose="05000000000000000000" pitchFamily="2" charset="2"/>
              <a:buNone/>
              <a:tabLst>
                <a:tab pos="1376363" algn="l"/>
                <a:tab pos="2514600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		42</a:t>
            </a:r>
          </a:p>
          <a:p>
            <a:pPr marL="639763" lvl="1" indent="-246063">
              <a:tabLst>
                <a:tab pos="1376363" algn="l"/>
                <a:tab pos="2514600" algn="l"/>
              </a:tabLst>
            </a:pPr>
            <a:endParaRPr lang="en-US" altLang="en-US" sz="900"/>
          </a:p>
          <a:p>
            <a:pPr marL="639763" lvl="1" indent="-246063">
              <a:tabLst>
                <a:tab pos="1376363" algn="l"/>
                <a:tab pos="2514600" algn="l"/>
              </a:tabLst>
            </a:pPr>
            <a:r>
              <a:rPr lang="en-US" altLang="en-US"/>
              <a:t>The simplest expression is a </a:t>
            </a:r>
            <a:r>
              <a:rPr lang="en-US" altLang="en-US" i="1"/>
              <a:t>literal value</a:t>
            </a:r>
            <a:r>
              <a:rPr lang="en-US" altLang="en-US"/>
              <a:t>.</a:t>
            </a:r>
          </a:p>
          <a:p>
            <a:pPr marL="639763" lvl="1" indent="-246063">
              <a:tabLst>
                <a:tab pos="1376363" algn="l"/>
                <a:tab pos="2514600" algn="l"/>
              </a:tabLst>
            </a:pPr>
            <a:r>
              <a:rPr lang="en-US" altLang="en-US"/>
              <a:t>A complex expression can use operators and parentheses.</a:t>
            </a:r>
          </a:p>
        </p:txBody>
      </p:sp>
    </p:spTree>
    <p:extLst>
      <p:ext uri="{BB962C8B-B14F-4D97-AF65-F5344CB8AC3E}">
        <p14:creationId xmlns:p14="http://schemas.microsoft.com/office/powerpoint/2010/main" val="128466677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1700</Words>
  <Application>Microsoft Office PowerPoint</Application>
  <PresentationFormat>On-screen Show (4:3)</PresentationFormat>
  <Paragraphs>431</Paragraphs>
  <Slides>32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Courier New</vt:lpstr>
      <vt:lpstr>Times New Roman</vt:lpstr>
      <vt:lpstr>Verdana</vt:lpstr>
      <vt:lpstr>Wingdings</vt:lpstr>
      <vt:lpstr>Office Theme</vt:lpstr>
      <vt:lpstr>PowerPoint Presentation</vt:lpstr>
      <vt:lpstr>Program data</vt:lpstr>
      <vt:lpstr>Program data</vt:lpstr>
      <vt:lpstr>Program data</vt:lpstr>
      <vt:lpstr>Program data</vt:lpstr>
      <vt:lpstr>Program data</vt:lpstr>
      <vt:lpstr>Data types</vt:lpstr>
      <vt:lpstr>Java's primitive types</vt:lpstr>
      <vt:lpstr>Expressions</vt:lpstr>
      <vt:lpstr>Arithmetic operators</vt:lpstr>
      <vt:lpstr>Integer division with /</vt:lpstr>
      <vt:lpstr>Integer remainder with %</vt:lpstr>
      <vt:lpstr>Precedence</vt:lpstr>
      <vt:lpstr>Precedence examples</vt:lpstr>
      <vt:lpstr>Precedence questions</vt:lpstr>
      <vt:lpstr>Real numbers (type double)</vt:lpstr>
      <vt:lpstr>Real number example</vt:lpstr>
      <vt:lpstr>Mixing types</vt:lpstr>
      <vt:lpstr>String concatenation</vt:lpstr>
      <vt:lpstr>Variables</vt:lpstr>
      <vt:lpstr>Receipt example</vt:lpstr>
      <vt:lpstr>Variables</vt:lpstr>
      <vt:lpstr>Declaration</vt:lpstr>
      <vt:lpstr>Assignment</vt:lpstr>
      <vt:lpstr>Using variables</vt:lpstr>
      <vt:lpstr>Declaration/initialization</vt:lpstr>
      <vt:lpstr>Assignment and algebra</vt:lpstr>
      <vt:lpstr>Assignment and types</vt:lpstr>
      <vt:lpstr>Compiler errors</vt:lpstr>
      <vt:lpstr>Printing a variable's value</vt:lpstr>
      <vt:lpstr>Receipt question</vt:lpstr>
      <vt:lpstr>Receipt answer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Aa_Ulum</cp:lastModifiedBy>
  <cp:revision>227</cp:revision>
  <dcterms:created xsi:type="dcterms:W3CDTF">2010-08-24T06:47:44Z</dcterms:created>
  <dcterms:modified xsi:type="dcterms:W3CDTF">2017-11-07T03:54:24Z</dcterms:modified>
</cp:coreProperties>
</file>