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7" name="Shape 2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/>
          <p:nvPr/>
        </p:nvSpPr>
        <p:spPr>
          <a:xfrm>
            <a:off x="-101861" y="0"/>
            <a:ext cx="9347721" cy="7620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1051" r="799" b="502"/>
          <a:stretch>
            <a:fillRect/>
          </a:stretch>
        </p:blipFill>
        <p:spPr>
          <a:xfrm>
            <a:off x="-101859" y="228600"/>
            <a:ext cx="9347718" cy="699294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2971799" y="1524000"/>
            <a:ext cx="6274059" cy="207645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971798" y="3657600"/>
            <a:ext cx="6274061" cy="15240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500"/>
              </a:spcBef>
              <a:buSzTx/>
              <a:buFontTx/>
              <a:buNone/>
              <a:defRPr sz="2200">
                <a:solidFill>
                  <a:srgbClr val="FFFFFF"/>
                </a:solidFill>
              </a:defRPr>
            </a:lvl1pPr>
            <a:lvl2pPr marL="0" indent="0" algn="ctr">
              <a:spcBef>
                <a:spcPts val="500"/>
              </a:spcBef>
              <a:buSzTx/>
              <a:buFontTx/>
              <a:buNone/>
              <a:defRPr sz="2200">
                <a:solidFill>
                  <a:srgbClr val="FFFFFF"/>
                </a:solidFill>
              </a:defRPr>
            </a:lvl2pPr>
            <a:lvl3pPr marL="0" indent="0" algn="ctr">
              <a:spcBef>
                <a:spcPts val="500"/>
              </a:spcBef>
              <a:buSzTx/>
              <a:buFontTx/>
              <a:buNone/>
              <a:defRPr sz="2200">
                <a:solidFill>
                  <a:srgbClr val="FFFFFF"/>
                </a:solidFill>
              </a:defRPr>
            </a:lvl3pPr>
            <a:lvl4pPr marL="0" indent="0" algn="ctr">
              <a:spcBef>
                <a:spcPts val="500"/>
              </a:spcBef>
              <a:buSzTx/>
              <a:buFontTx/>
              <a:buNone/>
              <a:defRPr sz="2200">
                <a:solidFill>
                  <a:srgbClr val="FFFFFF"/>
                </a:solidFill>
              </a:defRPr>
            </a:lvl4pPr>
            <a:lvl5pPr marL="0" indent="0" algn="ctr">
              <a:spcBef>
                <a:spcPts val="500"/>
              </a:spcBef>
              <a:buSzTx/>
              <a:buFontTx/>
              <a:buNone/>
              <a:defRPr sz="22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06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1" y="6218618"/>
            <a:ext cx="256539" cy="27546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Text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12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FontTx/>
              <a:buChar char="»"/>
              <a:defRPr>
                <a:latin typeface="Arial"/>
                <a:ea typeface="Arial"/>
                <a:cs typeface="Arial"/>
                <a:sym typeface="Arial"/>
              </a:defRPr>
            </a:lvl1pPr>
            <a:lvl2pPr>
              <a:buFontTx/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buFontTx/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buFontTx/>
              <a:defRPr>
                <a:latin typeface="Arial"/>
                <a:ea typeface="Arial"/>
                <a:cs typeface="Arial"/>
                <a:sym typeface="Arial"/>
              </a:defRPr>
            </a:lvl4pPr>
            <a:lvl5pPr marL="2235200" indent="-406400">
              <a:buFontTx/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gradFill flip="none" rotWithShape="1">
          <a:gsLst>
            <a:gs pos="0">
              <a:srgbClr val="220011"/>
            </a:gs>
            <a:gs pos="50000">
              <a:srgbClr val="660033"/>
            </a:gs>
            <a:gs pos="100000">
              <a:srgbClr val="22001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"/>
          <p:cNvGrpSpPr/>
          <p:nvPr/>
        </p:nvGrpSpPr>
        <p:grpSpPr>
          <a:xfrm>
            <a:off x="-3" y="0"/>
            <a:ext cx="9144002" cy="6860204"/>
            <a:chOff x="-1" y="0"/>
            <a:chExt cx="9144001" cy="6860203"/>
          </a:xfrm>
        </p:grpSpPr>
        <p:sp>
          <p:nvSpPr>
            <p:cNvPr id="130" name="Rectangle"/>
            <p:cNvSpPr/>
            <p:nvPr/>
          </p:nvSpPr>
          <p:spPr>
            <a:xfrm>
              <a:off x="8783636" y="444500"/>
              <a:ext cx="360364" cy="3152775"/>
            </a:xfrm>
            <a:prstGeom prst="rect">
              <a:avLst/>
            </a:prstGeom>
            <a:gradFill flip="none" rotWithShape="1">
              <a:gsLst>
                <a:gs pos="0">
                  <a:srgbClr val="220011"/>
                </a:gs>
                <a:gs pos="50000">
                  <a:srgbClr val="9C004E"/>
                </a:gs>
                <a:gs pos="100000">
                  <a:srgbClr val="22001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31" name="Shape"/>
            <p:cNvSpPr/>
            <p:nvPr/>
          </p:nvSpPr>
          <p:spPr>
            <a:xfrm>
              <a:off x="-1" y="0"/>
              <a:ext cx="9144001" cy="196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79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4087"/>
                  </a:lnTo>
                  <a:cubicBezTo>
                    <a:pt x="20250" y="16122"/>
                    <a:pt x="17100" y="11289"/>
                    <a:pt x="13500" y="12209"/>
                  </a:cubicBezTo>
                  <a:cubicBezTo>
                    <a:pt x="9900" y="13128"/>
                    <a:pt x="2250" y="21600"/>
                    <a:pt x="0" y="19565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20011"/>
                </a:gs>
                <a:gs pos="50000">
                  <a:srgbClr val="660033"/>
                </a:gs>
                <a:gs pos="100000">
                  <a:srgbClr val="22001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32" name="Shape"/>
            <p:cNvSpPr/>
            <p:nvPr/>
          </p:nvSpPr>
          <p:spPr>
            <a:xfrm>
              <a:off x="-1" y="1352111"/>
              <a:ext cx="9144001" cy="550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5" extrusionOk="0">
                  <a:moveTo>
                    <a:pt x="0" y="2790"/>
                  </a:moveTo>
                  <a:cubicBezTo>
                    <a:pt x="3851" y="3380"/>
                    <a:pt x="7350" y="1615"/>
                    <a:pt x="9900" y="893"/>
                  </a:cubicBezTo>
                  <a:cubicBezTo>
                    <a:pt x="9900" y="893"/>
                    <a:pt x="12255" y="369"/>
                    <a:pt x="12649" y="248"/>
                  </a:cubicBezTo>
                  <a:cubicBezTo>
                    <a:pt x="15450" y="-715"/>
                    <a:pt x="19800" y="1441"/>
                    <a:pt x="21600" y="1441"/>
                  </a:cubicBezTo>
                  <a:lnTo>
                    <a:pt x="21600" y="20885"/>
                  </a:lnTo>
                  <a:lnTo>
                    <a:pt x="0" y="20885"/>
                  </a:lnTo>
                  <a:cubicBezTo>
                    <a:pt x="0" y="20885"/>
                    <a:pt x="0" y="2790"/>
                    <a:pt x="0" y="279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20011"/>
                </a:gs>
                <a:gs pos="50000">
                  <a:srgbClr val="660033"/>
                </a:gs>
                <a:gs pos="100000">
                  <a:srgbClr val="22001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33" name="Shape"/>
            <p:cNvSpPr/>
            <p:nvPr/>
          </p:nvSpPr>
          <p:spPr>
            <a:xfrm>
              <a:off x="-1" y="328407"/>
              <a:ext cx="9144001" cy="81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2" extrusionOk="0">
                  <a:moveTo>
                    <a:pt x="0" y="5625"/>
                  </a:moveTo>
                  <a:lnTo>
                    <a:pt x="0" y="15261"/>
                  </a:lnTo>
                  <a:cubicBezTo>
                    <a:pt x="1106" y="17148"/>
                    <a:pt x="3791" y="18393"/>
                    <a:pt x="6649" y="16867"/>
                  </a:cubicBezTo>
                  <a:cubicBezTo>
                    <a:pt x="9506" y="15341"/>
                    <a:pt x="14659" y="5545"/>
                    <a:pt x="17149" y="6147"/>
                  </a:cubicBezTo>
                  <a:cubicBezTo>
                    <a:pt x="19639" y="6749"/>
                    <a:pt x="20858" y="20681"/>
                    <a:pt x="21600" y="20601"/>
                  </a:cubicBezTo>
                  <a:lnTo>
                    <a:pt x="21600" y="5625"/>
                  </a:lnTo>
                  <a:cubicBezTo>
                    <a:pt x="20850" y="2253"/>
                    <a:pt x="19459" y="-919"/>
                    <a:pt x="17100" y="245"/>
                  </a:cubicBezTo>
                  <a:cubicBezTo>
                    <a:pt x="14741" y="1410"/>
                    <a:pt x="10301" y="11688"/>
                    <a:pt x="7451" y="12571"/>
                  </a:cubicBezTo>
                  <a:cubicBezTo>
                    <a:pt x="4601" y="13454"/>
                    <a:pt x="1552" y="7071"/>
                    <a:pt x="0" y="562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60033"/>
                </a:gs>
                <a:gs pos="50000">
                  <a:srgbClr val="220011"/>
                </a:gs>
                <a:gs pos="100000">
                  <a:srgbClr val="660033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34" name="Shape"/>
            <p:cNvSpPr/>
            <p:nvPr/>
          </p:nvSpPr>
          <p:spPr>
            <a:xfrm>
              <a:off x="-1" y="2450380"/>
              <a:ext cx="9144001" cy="100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3" extrusionOk="0">
                  <a:moveTo>
                    <a:pt x="0" y="6969"/>
                  </a:moveTo>
                  <a:lnTo>
                    <a:pt x="0" y="12096"/>
                  </a:lnTo>
                  <a:cubicBezTo>
                    <a:pt x="799" y="13923"/>
                    <a:pt x="3784" y="18826"/>
                    <a:pt x="4800" y="19756"/>
                  </a:cubicBezTo>
                  <a:cubicBezTo>
                    <a:pt x="5816" y="20685"/>
                    <a:pt x="4095" y="20525"/>
                    <a:pt x="6101" y="17673"/>
                  </a:cubicBezTo>
                  <a:cubicBezTo>
                    <a:pt x="8108" y="14820"/>
                    <a:pt x="14265" y="2578"/>
                    <a:pt x="16849" y="2706"/>
                  </a:cubicBezTo>
                  <a:cubicBezTo>
                    <a:pt x="19432" y="2835"/>
                    <a:pt x="20809" y="17865"/>
                    <a:pt x="21600" y="18506"/>
                  </a:cubicBezTo>
                  <a:lnTo>
                    <a:pt x="21600" y="6552"/>
                  </a:lnTo>
                  <a:cubicBezTo>
                    <a:pt x="20516" y="4149"/>
                    <a:pt x="18068" y="-915"/>
                    <a:pt x="15150" y="143"/>
                  </a:cubicBezTo>
                  <a:cubicBezTo>
                    <a:pt x="12232" y="1200"/>
                    <a:pt x="6622" y="11840"/>
                    <a:pt x="4099" y="12962"/>
                  </a:cubicBezTo>
                  <a:cubicBezTo>
                    <a:pt x="1575" y="14083"/>
                    <a:pt x="855" y="8219"/>
                    <a:pt x="0" y="696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60033"/>
                </a:gs>
                <a:gs pos="50000">
                  <a:srgbClr val="56002B"/>
                </a:gs>
                <a:gs pos="100000">
                  <a:srgbClr val="660033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35" name="Shape"/>
            <p:cNvSpPr/>
            <p:nvPr/>
          </p:nvSpPr>
          <p:spPr>
            <a:xfrm>
              <a:off x="2476499" y="1921949"/>
              <a:ext cx="6667501" cy="493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2" extrusionOk="0">
                  <a:moveTo>
                    <a:pt x="0" y="19982"/>
                  </a:moveTo>
                  <a:cubicBezTo>
                    <a:pt x="607" y="16698"/>
                    <a:pt x="1821" y="2174"/>
                    <a:pt x="5421" y="278"/>
                  </a:cubicBezTo>
                  <a:cubicBezTo>
                    <a:pt x="9021" y="-1618"/>
                    <a:pt x="18905" y="6730"/>
                    <a:pt x="21600" y="8588"/>
                  </a:cubicBezTo>
                  <a:lnTo>
                    <a:pt x="21600" y="11415"/>
                  </a:lnTo>
                  <a:cubicBezTo>
                    <a:pt x="19029" y="10188"/>
                    <a:pt x="9473" y="-204"/>
                    <a:pt x="6171" y="1223"/>
                  </a:cubicBezTo>
                  <a:cubicBezTo>
                    <a:pt x="2870" y="2649"/>
                    <a:pt x="2813" y="16859"/>
                    <a:pt x="1785" y="19982"/>
                  </a:cubicBezTo>
                  <a:lnTo>
                    <a:pt x="0" y="1998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6002B"/>
                </a:gs>
                <a:gs pos="50000">
                  <a:srgbClr val="660033"/>
                </a:gs>
                <a:gs pos="100000">
                  <a:srgbClr val="56002B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36" name="Shape"/>
            <p:cNvSpPr/>
            <p:nvPr/>
          </p:nvSpPr>
          <p:spPr>
            <a:xfrm>
              <a:off x="-1" y="3569612"/>
              <a:ext cx="9144001" cy="2775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621" extrusionOk="0">
                  <a:moveTo>
                    <a:pt x="0" y="8129"/>
                  </a:moveTo>
                  <a:lnTo>
                    <a:pt x="0" y="10227"/>
                  </a:lnTo>
                  <a:cubicBezTo>
                    <a:pt x="968" y="12123"/>
                    <a:pt x="3769" y="20707"/>
                    <a:pt x="5801" y="19506"/>
                  </a:cubicBezTo>
                  <a:cubicBezTo>
                    <a:pt x="7834" y="18306"/>
                    <a:pt x="9566" y="3573"/>
                    <a:pt x="12199" y="3045"/>
                  </a:cubicBezTo>
                  <a:cubicBezTo>
                    <a:pt x="14831" y="2518"/>
                    <a:pt x="20032" y="14861"/>
                    <a:pt x="21600" y="16353"/>
                  </a:cubicBezTo>
                  <a:lnTo>
                    <a:pt x="21600" y="12022"/>
                  </a:lnTo>
                  <a:cubicBezTo>
                    <a:pt x="20269" y="11719"/>
                    <a:pt x="14932" y="-893"/>
                    <a:pt x="12150" y="50"/>
                  </a:cubicBezTo>
                  <a:cubicBezTo>
                    <a:pt x="9532" y="1026"/>
                    <a:pt x="7924" y="16510"/>
                    <a:pt x="5899" y="17857"/>
                  </a:cubicBezTo>
                  <a:cubicBezTo>
                    <a:pt x="3874" y="19203"/>
                    <a:pt x="982" y="8375"/>
                    <a:pt x="0" y="812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60033"/>
                </a:gs>
                <a:gs pos="50000">
                  <a:srgbClr val="56002B"/>
                </a:gs>
                <a:gs pos="100000">
                  <a:srgbClr val="660033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37" name="Shape"/>
            <p:cNvSpPr/>
            <p:nvPr/>
          </p:nvSpPr>
          <p:spPr>
            <a:xfrm>
              <a:off x="-2" y="3647908"/>
              <a:ext cx="5933162" cy="321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0617" extrusionOk="0">
                  <a:moveTo>
                    <a:pt x="0" y="3618"/>
                  </a:moveTo>
                  <a:lnTo>
                    <a:pt x="0" y="4566"/>
                  </a:lnTo>
                  <a:cubicBezTo>
                    <a:pt x="824" y="5269"/>
                    <a:pt x="6589" y="796"/>
                    <a:pt x="9951" y="1723"/>
                  </a:cubicBezTo>
                  <a:cubicBezTo>
                    <a:pt x="13312" y="2650"/>
                    <a:pt x="18758" y="6991"/>
                    <a:pt x="20179" y="10139"/>
                  </a:cubicBezTo>
                  <a:cubicBezTo>
                    <a:pt x="21600" y="13287"/>
                    <a:pt x="18444" y="20990"/>
                    <a:pt x="18465" y="20603"/>
                  </a:cubicBezTo>
                  <a:lnTo>
                    <a:pt x="20318" y="7836"/>
                  </a:lnTo>
                  <a:cubicBezTo>
                    <a:pt x="19175" y="4423"/>
                    <a:pt x="14985" y="796"/>
                    <a:pt x="11598" y="93"/>
                  </a:cubicBezTo>
                  <a:cubicBezTo>
                    <a:pt x="8211" y="-610"/>
                    <a:pt x="2414" y="2885"/>
                    <a:pt x="0" y="361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56002B"/>
                </a:gs>
                <a:gs pos="50000">
                  <a:srgbClr val="660033"/>
                </a:gs>
                <a:gs pos="100000">
                  <a:srgbClr val="56002B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</p:grpSp>
      <p:sp>
        <p:nvSpPr>
          <p:cNvPr id="1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176262" y="6418515"/>
            <a:ext cx="281939" cy="287086"/>
          </a:xfrm>
          <a:prstGeom prst="rect">
            <a:avLst/>
          </a:prstGeom>
        </p:spPr>
        <p:txBody>
          <a:bodyPr anchor="b"/>
          <a:lstStyle>
            <a:lvl1pPr>
              <a:spcBef>
                <a:spcPts val="800"/>
              </a:spcBef>
              <a:defRPr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gradFill flip="none" rotWithShape="1">
          <a:gsLst>
            <a:gs pos="0">
              <a:srgbClr val="220011"/>
            </a:gs>
            <a:gs pos="50000">
              <a:srgbClr val="660033"/>
            </a:gs>
            <a:gs pos="100000">
              <a:srgbClr val="22001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"/>
          <p:cNvGrpSpPr/>
          <p:nvPr/>
        </p:nvGrpSpPr>
        <p:grpSpPr>
          <a:xfrm>
            <a:off x="-3" y="0"/>
            <a:ext cx="9144002" cy="6860204"/>
            <a:chOff x="-1" y="0"/>
            <a:chExt cx="9144001" cy="6860203"/>
          </a:xfrm>
        </p:grpSpPr>
        <p:sp>
          <p:nvSpPr>
            <p:cNvPr id="146" name="Rectangle"/>
            <p:cNvSpPr/>
            <p:nvPr/>
          </p:nvSpPr>
          <p:spPr>
            <a:xfrm>
              <a:off x="8783636" y="444500"/>
              <a:ext cx="360364" cy="3152775"/>
            </a:xfrm>
            <a:prstGeom prst="rect">
              <a:avLst/>
            </a:prstGeom>
            <a:gradFill flip="none" rotWithShape="1">
              <a:gsLst>
                <a:gs pos="0">
                  <a:srgbClr val="220011"/>
                </a:gs>
                <a:gs pos="50000">
                  <a:srgbClr val="9C004E"/>
                </a:gs>
                <a:gs pos="100000">
                  <a:srgbClr val="22001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47" name="Shape"/>
            <p:cNvSpPr/>
            <p:nvPr/>
          </p:nvSpPr>
          <p:spPr>
            <a:xfrm>
              <a:off x="-1" y="0"/>
              <a:ext cx="9144001" cy="196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79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4087"/>
                  </a:lnTo>
                  <a:cubicBezTo>
                    <a:pt x="20250" y="16122"/>
                    <a:pt x="17100" y="11289"/>
                    <a:pt x="13500" y="12209"/>
                  </a:cubicBezTo>
                  <a:cubicBezTo>
                    <a:pt x="9900" y="13128"/>
                    <a:pt x="2250" y="21600"/>
                    <a:pt x="0" y="19565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20011"/>
                </a:gs>
                <a:gs pos="50000">
                  <a:srgbClr val="660033"/>
                </a:gs>
                <a:gs pos="100000">
                  <a:srgbClr val="22001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48" name="Shape"/>
            <p:cNvSpPr/>
            <p:nvPr/>
          </p:nvSpPr>
          <p:spPr>
            <a:xfrm>
              <a:off x="-1" y="1352111"/>
              <a:ext cx="9144001" cy="550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5" extrusionOk="0">
                  <a:moveTo>
                    <a:pt x="0" y="2790"/>
                  </a:moveTo>
                  <a:cubicBezTo>
                    <a:pt x="3851" y="3380"/>
                    <a:pt x="7350" y="1615"/>
                    <a:pt x="9900" y="893"/>
                  </a:cubicBezTo>
                  <a:cubicBezTo>
                    <a:pt x="9900" y="893"/>
                    <a:pt x="12255" y="369"/>
                    <a:pt x="12649" y="248"/>
                  </a:cubicBezTo>
                  <a:cubicBezTo>
                    <a:pt x="15450" y="-715"/>
                    <a:pt x="19800" y="1441"/>
                    <a:pt x="21600" y="1441"/>
                  </a:cubicBezTo>
                  <a:lnTo>
                    <a:pt x="21600" y="20885"/>
                  </a:lnTo>
                  <a:lnTo>
                    <a:pt x="0" y="20885"/>
                  </a:lnTo>
                  <a:cubicBezTo>
                    <a:pt x="0" y="20885"/>
                    <a:pt x="0" y="2790"/>
                    <a:pt x="0" y="279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20011"/>
                </a:gs>
                <a:gs pos="50000">
                  <a:srgbClr val="660033"/>
                </a:gs>
                <a:gs pos="100000">
                  <a:srgbClr val="22001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49" name="Shape"/>
            <p:cNvSpPr/>
            <p:nvPr/>
          </p:nvSpPr>
          <p:spPr>
            <a:xfrm>
              <a:off x="-1" y="328407"/>
              <a:ext cx="9144001" cy="81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2" extrusionOk="0">
                  <a:moveTo>
                    <a:pt x="0" y="5625"/>
                  </a:moveTo>
                  <a:lnTo>
                    <a:pt x="0" y="15261"/>
                  </a:lnTo>
                  <a:cubicBezTo>
                    <a:pt x="1106" y="17148"/>
                    <a:pt x="3791" y="18393"/>
                    <a:pt x="6649" y="16867"/>
                  </a:cubicBezTo>
                  <a:cubicBezTo>
                    <a:pt x="9506" y="15341"/>
                    <a:pt x="14659" y="5545"/>
                    <a:pt x="17149" y="6147"/>
                  </a:cubicBezTo>
                  <a:cubicBezTo>
                    <a:pt x="19639" y="6749"/>
                    <a:pt x="20858" y="20681"/>
                    <a:pt x="21600" y="20601"/>
                  </a:cubicBezTo>
                  <a:lnTo>
                    <a:pt x="21600" y="5625"/>
                  </a:lnTo>
                  <a:cubicBezTo>
                    <a:pt x="20850" y="2253"/>
                    <a:pt x="19459" y="-919"/>
                    <a:pt x="17100" y="245"/>
                  </a:cubicBezTo>
                  <a:cubicBezTo>
                    <a:pt x="14741" y="1410"/>
                    <a:pt x="10301" y="11688"/>
                    <a:pt x="7451" y="12571"/>
                  </a:cubicBezTo>
                  <a:cubicBezTo>
                    <a:pt x="4601" y="13454"/>
                    <a:pt x="1552" y="7071"/>
                    <a:pt x="0" y="562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60033"/>
                </a:gs>
                <a:gs pos="50000">
                  <a:srgbClr val="220011"/>
                </a:gs>
                <a:gs pos="100000">
                  <a:srgbClr val="660033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50" name="Shape"/>
            <p:cNvSpPr/>
            <p:nvPr/>
          </p:nvSpPr>
          <p:spPr>
            <a:xfrm>
              <a:off x="-1" y="2450380"/>
              <a:ext cx="9144001" cy="100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3" extrusionOk="0">
                  <a:moveTo>
                    <a:pt x="0" y="6969"/>
                  </a:moveTo>
                  <a:lnTo>
                    <a:pt x="0" y="12096"/>
                  </a:lnTo>
                  <a:cubicBezTo>
                    <a:pt x="799" y="13923"/>
                    <a:pt x="3784" y="18826"/>
                    <a:pt x="4800" y="19756"/>
                  </a:cubicBezTo>
                  <a:cubicBezTo>
                    <a:pt x="5816" y="20685"/>
                    <a:pt x="4095" y="20525"/>
                    <a:pt x="6101" y="17673"/>
                  </a:cubicBezTo>
                  <a:cubicBezTo>
                    <a:pt x="8108" y="14820"/>
                    <a:pt x="14265" y="2578"/>
                    <a:pt x="16849" y="2706"/>
                  </a:cubicBezTo>
                  <a:cubicBezTo>
                    <a:pt x="19432" y="2835"/>
                    <a:pt x="20809" y="17865"/>
                    <a:pt x="21600" y="18506"/>
                  </a:cubicBezTo>
                  <a:lnTo>
                    <a:pt x="21600" y="6552"/>
                  </a:lnTo>
                  <a:cubicBezTo>
                    <a:pt x="20516" y="4149"/>
                    <a:pt x="18068" y="-915"/>
                    <a:pt x="15150" y="143"/>
                  </a:cubicBezTo>
                  <a:cubicBezTo>
                    <a:pt x="12232" y="1200"/>
                    <a:pt x="6622" y="11840"/>
                    <a:pt x="4099" y="12962"/>
                  </a:cubicBezTo>
                  <a:cubicBezTo>
                    <a:pt x="1575" y="14083"/>
                    <a:pt x="855" y="8219"/>
                    <a:pt x="0" y="696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60033"/>
                </a:gs>
                <a:gs pos="50000">
                  <a:srgbClr val="56002B"/>
                </a:gs>
                <a:gs pos="100000">
                  <a:srgbClr val="660033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51" name="Shape"/>
            <p:cNvSpPr/>
            <p:nvPr/>
          </p:nvSpPr>
          <p:spPr>
            <a:xfrm>
              <a:off x="2476499" y="1921949"/>
              <a:ext cx="6667501" cy="493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2" extrusionOk="0">
                  <a:moveTo>
                    <a:pt x="0" y="19982"/>
                  </a:moveTo>
                  <a:cubicBezTo>
                    <a:pt x="607" y="16698"/>
                    <a:pt x="1821" y="2174"/>
                    <a:pt x="5421" y="278"/>
                  </a:cubicBezTo>
                  <a:cubicBezTo>
                    <a:pt x="9021" y="-1618"/>
                    <a:pt x="18905" y="6730"/>
                    <a:pt x="21600" y="8588"/>
                  </a:cubicBezTo>
                  <a:lnTo>
                    <a:pt x="21600" y="11415"/>
                  </a:lnTo>
                  <a:cubicBezTo>
                    <a:pt x="19029" y="10188"/>
                    <a:pt x="9473" y="-204"/>
                    <a:pt x="6171" y="1223"/>
                  </a:cubicBezTo>
                  <a:cubicBezTo>
                    <a:pt x="2870" y="2649"/>
                    <a:pt x="2813" y="16859"/>
                    <a:pt x="1785" y="19982"/>
                  </a:cubicBezTo>
                  <a:lnTo>
                    <a:pt x="0" y="1998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6002B"/>
                </a:gs>
                <a:gs pos="50000">
                  <a:srgbClr val="660033"/>
                </a:gs>
                <a:gs pos="100000">
                  <a:srgbClr val="56002B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52" name="Shape"/>
            <p:cNvSpPr/>
            <p:nvPr/>
          </p:nvSpPr>
          <p:spPr>
            <a:xfrm>
              <a:off x="-1" y="3569612"/>
              <a:ext cx="9144001" cy="2775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621" extrusionOk="0">
                  <a:moveTo>
                    <a:pt x="0" y="8129"/>
                  </a:moveTo>
                  <a:lnTo>
                    <a:pt x="0" y="10227"/>
                  </a:lnTo>
                  <a:cubicBezTo>
                    <a:pt x="968" y="12123"/>
                    <a:pt x="3769" y="20707"/>
                    <a:pt x="5801" y="19506"/>
                  </a:cubicBezTo>
                  <a:cubicBezTo>
                    <a:pt x="7834" y="18306"/>
                    <a:pt x="9566" y="3573"/>
                    <a:pt x="12199" y="3045"/>
                  </a:cubicBezTo>
                  <a:cubicBezTo>
                    <a:pt x="14831" y="2518"/>
                    <a:pt x="20032" y="14861"/>
                    <a:pt x="21600" y="16353"/>
                  </a:cubicBezTo>
                  <a:lnTo>
                    <a:pt x="21600" y="12022"/>
                  </a:lnTo>
                  <a:cubicBezTo>
                    <a:pt x="20269" y="11719"/>
                    <a:pt x="14932" y="-893"/>
                    <a:pt x="12150" y="50"/>
                  </a:cubicBezTo>
                  <a:cubicBezTo>
                    <a:pt x="9532" y="1026"/>
                    <a:pt x="7924" y="16510"/>
                    <a:pt x="5899" y="17857"/>
                  </a:cubicBezTo>
                  <a:cubicBezTo>
                    <a:pt x="3874" y="19203"/>
                    <a:pt x="982" y="8375"/>
                    <a:pt x="0" y="812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60033"/>
                </a:gs>
                <a:gs pos="50000">
                  <a:srgbClr val="56002B"/>
                </a:gs>
                <a:gs pos="100000">
                  <a:srgbClr val="660033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53" name="Shape"/>
            <p:cNvSpPr/>
            <p:nvPr/>
          </p:nvSpPr>
          <p:spPr>
            <a:xfrm>
              <a:off x="-2" y="3647908"/>
              <a:ext cx="5933162" cy="321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0617" extrusionOk="0">
                  <a:moveTo>
                    <a:pt x="0" y="3618"/>
                  </a:moveTo>
                  <a:lnTo>
                    <a:pt x="0" y="4566"/>
                  </a:lnTo>
                  <a:cubicBezTo>
                    <a:pt x="824" y="5269"/>
                    <a:pt x="6589" y="796"/>
                    <a:pt x="9951" y="1723"/>
                  </a:cubicBezTo>
                  <a:cubicBezTo>
                    <a:pt x="13312" y="2650"/>
                    <a:pt x="18758" y="6991"/>
                    <a:pt x="20179" y="10139"/>
                  </a:cubicBezTo>
                  <a:cubicBezTo>
                    <a:pt x="21600" y="13287"/>
                    <a:pt x="18444" y="20990"/>
                    <a:pt x="18465" y="20603"/>
                  </a:cubicBezTo>
                  <a:lnTo>
                    <a:pt x="20318" y="7836"/>
                  </a:lnTo>
                  <a:cubicBezTo>
                    <a:pt x="19175" y="4423"/>
                    <a:pt x="14985" y="796"/>
                    <a:pt x="11598" y="93"/>
                  </a:cubicBezTo>
                  <a:cubicBezTo>
                    <a:pt x="8211" y="-610"/>
                    <a:pt x="2414" y="2885"/>
                    <a:pt x="0" y="361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56002B"/>
                </a:gs>
                <a:gs pos="50000">
                  <a:srgbClr val="660033"/>
                </a:gs>
                <a:gs pos="100000">
                  <a:srgbClr val="56002B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</p:grpSp>
      <p:sp>
        <p:nvSpPr>
          <p:cNvPr id="155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56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>
              <a:buFontTx/>
              <a:buChar char="»"/>
              <a:defRPr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buFontTx/>
              <a:defRPr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buFontTx/>
              <a:defRPr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buFontTx/>
              <a:defRPr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35200" indent="-406400">
              <a:buFontTx/>
              <a:defRPr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176262" y="6418515"/>
            <a:ext cx="281939" cy="287086"/>
          </a:xfrm>
          <a:prstGeom prst="rect">
            <a:avLst/>
          </a:prstGeom>
        </p:spPr>
        <p:txBody>
          <a:bodyPr anchor="b"/>
          <a:lstStyle>
            <a:lvl1pPr>
              <a:spcBef>
                <a:spcPts val="800"/>
              </a:spcBef>
              <a:defRPr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gradFill flip="none" rotWithShape="1">
          <a:gsLst>
            <a:gs pos="0">
              <a:srgbClr val="220011"/>
            </a:gs>
            <a:gs pos="50000">
              <a:srgbClr val="660033"/>
            </a:gs>
            <a:gs pos="100000">
              <a:srgbClr val="22001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roup"/>
          <p:cNvGrpSpPr/>
          <p:nvPr/>
        </p:nvGrpSpPr>
        <p:grpSpPr>
          <a:xfrm>
            <a:off x="-3" y="0"/>
            <a:ext cx="9144002" cy="6860204"/>
            <a:chOff x="-1" y="0"/>
            <a:chExt cx="9144001" cy="6860203"/>
          </a:xfrm>
        </p:grpSpPr>
        <p:sp>
          <p:nvSpPr>
            <p:cNvPr id="164" name="Rectangle"/>
            <p:cNvSpPr/>
            <p:nvPr/>
          </p:nvSpPr>
          <p:spPr>
            <a:xfrm>
              <a:off x="8783636" y="444500"/>
              <a:ext cx="360364" cy="3152775"/>
            </a:xfrm>
            <a:prstGeom prst="rect">
              <a:avLst/>
            </a:prstGeom>
            <a:gradFill flip="none" rotWithShape="1">
              <a:gsLst>
                <a:gs pos="0">
                  <a:srgbClr val="220011"/>
                </a:gs>
                <a:gs pos="50000">
                  <a:srgbClr val="9C004E"/>
                </a:gs>
                <a:gs pos="100000">
                  <a:srgbClr val="22001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65" name="Shape"/>
            <p:cNvSpPr/>
            <p:nvPr/>
          </p:nvSpPr>
          <p:spPr>
            <a:xfrm>
              <a:off x="-1" y="0"/>
              <a:ext cx="9144001" cy="196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79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4087"/>
                  </a:lnTo>
                  <a:cubicBezTo>
                    <a:pt x="20250" y="16122"/>
                    <a:pt x="17100" y="11289"/>
                    <a:pt x="13500" y="12209"/>
                  </a:cubicBezTo>
                  <a:cubicBezTo>
                    <a:pt x="9900" y="13128"/>
                    <a:pt x="2250" y="21600"/>
                    <a:pt x="0" y="19565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20011"/>
                </a:gs>
                <a:gs pos="50000">
                  <a:srgbClr val="660033"/>
                </a:gs>
                <a:gs pos="100000">
                  <a:srgbClr val="22001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66" name="Shape"/>
            <p:cNvSpPr/>
            <p:nvPr/>
          </p:nvSpPr>
          <p:spPr>
            <a:xfrm>
              <a:off x="-1" y="1352111"/>
              <a:ext cx="9144001" cy="550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5" extrusionOk="0">
                  <a:moveTo>
                    <a:pt x="0" y="2790"/>
                  </a:moveTo>
                  <a:cubicBezTo>
                    <a:pt x="3851" y="3380"/>
                    <a:pt x="7350" y="1615"/>
                    <a:pt x="9900" y="893"/>
                  </a:cubicBezTo>
                  <a:cubicBezTo>
                    <a:pt x="9900" y="893"/>
                    <a:pt x="12255" y="369"/>
                    <a:pt x="12649" y="248"/>
                  </a:cubicBezTo>
                  <a:cubicBezTo>
                    <a:pt x="15450" y="-715"/>
                    <a:pt x="19800" y="1441"/>
                    <a:pt x="21600" y="1441"/>
                  </a:cubicBezTo>
                  <a:lnTo>
                    <a:pt x="21600" y="20885"/>
                  </a:lnTo>
                  <a:lnTo>
                    <a:pt x="0" y="20885"/>
                  </a:lnTo>
                  <a:cubicBezTo>
                    <a:pt x="0" y="20885"/>
                    <a:pt x="0" y="2790"/>
                    <a:pt x="0" y="279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20011"/>
                </a:gs>
                <a:gs pos="50000">
                  <a:srgbClr val="660033"/>
                </a:gs>
                <a:gs pos="100000">
                  <a:srgbClr val="22001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67" name="Shape"/>
            <p:cNvSpPr/>
            <p:nvPr/>
          </p:nvSpPr>
          <p:spPr>
            <a:xfrm>
              <a:off x="-1" y="328407"/>
              <a:ext cx="9144001" cy="81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2" extrusionOk="0">
                  <a:moveTo>
                    <a:pt x="0" y="5625"/>
                  </a:moveTo>
                  <a:lnTo>
                    <a:pt x="0" y="15261"/>
                  </a:lnTo>
                  <a:cubicBezTo>
                    <a:pt x="1106" y="17148"/>
                    <a:pt x="3791" y="18393"/>
                    <a:pt x="6649" y="16867"/>
                  </a:cubicBezTo>
                  <a:cubicBezTo>
                    <a:pt x="9506" y="15341"/>
                    <a:pt x="14659" y="5545"/>
                    <a:pt x="17149" y="6147"/>
                  </a:cubicBezTo>
                  <a:cubicBezTo>
                    <a:pt x="19639" y="6749"/>
                    <a:pt x="20858" y="20681"/>
                    <a:pt x="21600" y="20601"/>
                  </a:cubicBezTo>
                  <a:lnTo>
                    <a:pt x="21600" y="5625"/>
                  </a:lnTo>
                  <a:cubicBezTo>
                    <a:pt x="20850" y="2253"/>
                    <a:pt x="19459" y="-919"/>
                    <a:pt x="17100" y="245"/>
                  </a:cubicBezTo>
                  <a:cubicBezTo>
                    <a:pt x="14741" y="1410"/>
                    <a:pt x="10301" y="11688"/>
                    <a:pt x="7451" y="12571"/>
                  </a:cubicBezTo>
                  <a:cubicBezTo>
                    <a:pt x="4601" y="13454"/>
                    <a:pt x="1552" y="7071"/>
                    <a:pt x="0" y="562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60033"/>
                </a:gs>
                <a:gs pos="50000">
                  <a:srgbClr val="220011"/>
                </a:gs>
                <a:gs pos="100000">
                  <a:srgbClr val="660033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68" name="Shape"/>
            <p:cNvSpPr/>
            <p:nvPr/>
          </p:nvSpPr>
          <p:spPr>
            <a:xfrm>
              <a:off x="-1" y="2450380"/>
              <a:ext cx="9144001" cy="100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3" extrusionOk="0">
                  <a:moveTo>
                    <a:pt x="0" y="6969"/>
                  </a:moveTo>
                  <a:lnTo>
                    <a:pt x="0" y="12096"/>
                  </a:lnTo>
                  <a:cubicBezTo>
                    <a:pt x="799" y="13923"/>
                    <a:pt x="3784" y="18826"/>
                    <a:pt x="4800" y="19756"/>
                  </a:cubicBezTo>
                  <a:cubicBezTo>
                    <a:pt x="5816" y="20685"/>
                    <a:pt x="4095" y="20525"/>
                    <a:pt x="6101" y="17673"/>
                  </a:cubicBezTo>
                  <a:cubicBezTo>
                    <a:pt x="8108" y="14820"/>
                    <a:pt x="14265" y="2578"/>
                    <a:pt x="16849" y="2706"/>
                  </a:cubicBezTo>
                  <a:cubicBezTo>
                    <a:pt x="19432" y="2835"/>
                    <a:pt x="20809" y="17865"/>
                    <a:pt x="21600" y="18506"/>
                  </a:cubicBezTo>
                  <a:lnTo>
                    <a:pt x="21600" y="6552"/>
                  </a:lnTo>
                  <a:cubicBezTo>
                    <a:pt x="20516" y="4149"/>
                    <a:pt x="18068" y="-915"/>
                    <a:pt x="15150" y="143"/>
                  </a:cubicBezTo>
                  <a:cubicBezTo>
                    <a:pt x="12232" y="1200"/>
                    <a:pt x="6622" y="11840"/>
                    <a:pt x="4099" y="12962"/>
                  </a:cubicBezTo>
                  <a:cubicBezTo>
                    <a:pt x="1575" y="14083"/>
                    <a:pt x="855" y="8219"/>
                    <a:pt x="0" y="696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60033"/>
                </a:gs>
                <a:gs pos="50000">
                  <a:srgbClr val="56002B"/>
                </a:gs>
                <a:gs pos="100000">
                  <a:srgbClr val="660033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69" name="Shape"/>
            <p:cNvSpPr/>
            <p:nvPr/>
          </p:nvSpPr>
          <p:spPr>
            <a:xfrm>
              <a:off x="2476499" y="1921949"/>
              <a:ext cx="6667501" cy="493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2" extrusionOk="0">
                  <a:moveTo>
                    <a:pt x="0" y="19982"/>
                  </a:moveTo>
                  <a:cubicBezTo>
                    <a:pt x="607" y="16698"/>
                    <a:pt x="1821" y="2174"/>
                    <a:pt x="5421" y="278"/>
                  </a:cubicBezTo>
                  <a:cubicBezTo>
                    <a:pt x="9021" y="-1618"/>
                    <a:pt x="18905" y="6730"/>
                    <a:pt x="21600" y="8588"/>
                  </a:cubicBezTo>
                  <a:lnTo>
                    <a:pt x="21600" y="11415"/>
                  </a:lnTo>
                  <a:cubicBezTo>
                    <a:pt x="19029" y="10188"/>
                    <a:pt x="9473" y="-204"/>
                    <a:pt x="6171" y="1223"/>
                  </a:cubicBezTo>
                  <a:cubicBezTo>
                    <a:pt x="2870" y="2649"/>
                    <a:pt x="2813" y="16859"/>
                    <a:pt x="1785" y="19982"/>
                  </a:cubicBezTo>
                  <a:lnTo>
                    <a:pt x="0" y="1998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6002B"/>
                </a:gs>
                <a:gs pos="50000">
                  <a:srgbClr val="660033"/>
                </a:gs>
                <a:gs pos="100000">
                  <a:srgbClr val="56002B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70" name="Shape"/>
            <p:cNvSpPr/>
            <p:nvPr/>
          </p:nvSpPr>
          <p:spPr>
            <a:xfrm>
              <a:off x="-1" y="3569612"/>
              <a:ext cx="9144001" cy="2775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621" extrusionOk="0">
                  <a:moveTo>
                    <a:pt x="0" y="8129"/>
                  </a:moveTo>
                  <a:lnTo>
                    <a:pt x="0" y="10227"/>
                  </a:lnTo>
                  <a:cubicBezTo>
                    <a:pt x="968" y="12123"/>
                    <a:pt x="3769" y="20707"/>
                    <a:pt x="5801" y="19506"/>
                  </a:cubicBezTo>
                  <a:cubicBezTo>
                    <a:pt x="7834" y="18306"/>
                    <a:pt x="9566" y="3573"/>
                    <a:pt x="12199" y="3045"/>
                  </a:cubicBezTo>
                  <a:cubicBezTo>
                    <a:pt x="14831" y="2518"/>
                    <a:pt x="20032" y="14861"/>
                    <a:pt x="21600" y="16353"/>
                  </a:cubicBezTo>
                  <a:lnTo>
                    <a:pt x="21600" y="12022"/>
                  </a:lnTo>
                  <a:cubicBezTo>
                    <a:pt x="20269" y="11719"/>
                    <a:pt x="14932" y="-893"/>
                    <a:pt x="12150" y="50"/>
                  </a:cubicBezTo>
                  <a:cubicBezTo>
                    <a:pt x="9532" y="1026"/>
                    <a:pt x="7924" y="16510"/>
                    <a:pt x="5899" y="17857"/>
                  </a:cubicBezTo>
                  <a:cubicBezTo>
                    <a:pt x="3874" y="19203"/>
                    <a:pt x="982" y="8375"/>
                    <a:pt x="0" y="812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60033"/>
                </a:gs>
                <a:gs pos="50000">
                  <a:srgbClr val="56002B"/>
                </a:gs>
                <a:gs pos="100000">
                  <a:srgbClr val="660033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71" name="Shape"/>
            <p:cNvSpPr/>
            <p:nvPr/>
          </p:nvSpPr>
          <p:spPr>
            <a:xfrm>
              <a:off x="-2" y="3647908"/>
              <a:ext cx="5933162" cy="321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0617" extrusionOk="0">
                  <a:moveTo>
                    <a:pt x="0" y="3618"/>
                  </a:moveTo>
                  <a:lnTo>
                    <a:pt x="0" y="4566"/>
                  </a:lnTo>
                  <a:cubicBezTo>
                    <a:pt x="824" y="5269"/>
                    <a:pt x="6589" y="796"/>
                    <a:pt x="9951" y="1723"/>
                  </a:cubicBezTo>
                  <a:cubicBezTo>
                    <a:pt x="13312" y="2650"/>
                    <a:pt x="18758" y="6991"/>
                    <a:pt x="20179" y="10139"/>
                  </a:cubicBezTo>
                  <a:cubicBezTo>
                    <a:pt x="21600" y="13287"/>
                    <a:pt x="18444" y="20990"/>
                    <a:pt x="18465" y="20603"/>
                  </a:cubicBezTo>
                  <a:lnTo>
                    <a:pt x="20318" y="7836"/>
                  </a:lnTo>
                  <a:cubicBezTo>
                    <a:pt x="19175" y="4423"/>
                    <a:pt x="14985" y="796"/>
                    <a:pt x="11598" y="93"/>
                  </a:cubicBezTo>
                  <a:cubicBezTo>
                    <a:pt x="8211" y="-610"/>
                    <a:pt x="2414" y="2885"/>
                    <a:pt x="0" y="361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56002B"/>
                </a:gs>
                <a:gs pos="50000">
                  <a:srgbClr val="660033"/>
                </a:gs>
                <a:gs pos="100000">
                  <a:srgbClr val="56002B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</p:grpSp>
      <p:sp>
        <p:nvSpPr>
          <p:cNvPr id="173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7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798" y="1981200"/>
            <a:ext cx="3814236" cy="4114800"/>
          </a:xfrm>
          <a:prstGeom prst="rect">
            <a:avLst/>
          </a:prstGeom>
        </p:spPr>
        <p:txBody>
          <a:bodyPr/>
          <a:lstStyle>
            <a:lvl1pPr>
              <a:buFontTx/>
              <a:buChar char="»"/>
              <a:defRPr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buFontTx/>
              <a:defRPr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buFontTx/>
              <a:defRPr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buFontTx/>
              <a:defRPr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35200" indent="-406400">
              <a:buFontTx/>
              <a:defRPr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5" name="Rectangle"/>
          <p:cNvSpPr>
            <a:spLocks noGrp="1"/>
          </p:cNvSpPr>
          <p:nvPr>
            <p:ph type="body" sz="half" idx="13"/>
          </p:nvPr>
        </p:nvSpPr>
        <p:spPr>
          <a:xfrm>
            <a:off x="4643966" y="1981200"/>
            <a:ext cx="3814234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176262" y="6418515"/>
            <a:ext cx="281939" cy="287086"/>
          </a:xfrm>
          <a:prstGeom prst="rect">
            <a:avLst/>
          </a:prstGeom>
        </p:spPr>
        <p:txBody>
          <a:bodyPr anchor="b"/>
          <a:lstStyle>
            <a:lvl1pPr>
              <a:spcBef>
                <a:spcPts val="800"/>
              </a:spcBef>
              <a:defRPr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gradFill flip="none" rotWithShape="1">
          <a:gsLst>
            <a:gs pos="0">
              <a:srgbClr val="220011"/>
            </a:gs>
            <a:gs pos="50000">
              <a:srgbClr val="660033"/>
            </a:gs>
            <a:gs pos="100000">
              <a:srgbClr val="22001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" name="Group"/>
          <p:cNvGrpSpPr/>
          <p:nvPr/>
        </p:nvGrpSpPr>
        <p:grpSpPr>
          <a:xfrm>
            <a:off x="-3" y="0"/>
            <a:ext cx="9144002" cy="6860204"/>
            <a:chOff x="-1" y="0"/>
            <a:chExt cx="9144001" cy="6860203"/>
          </a:xfrm>
        </p:grpSpPr>
        <p:sp>
          <p:nvSpPr>
            <p:cNvPr id="183" name="Rectangle"/>
            <p:cNvSpPr/>
            <p:nvPr/>
          </p:nvSpPr>
          <p:spPr>
            <a:xfrm>
              <a:off x="8783636" y="444500"/>
              <a:ext cx="360364" cy="3152775"/>
            </a:xfrm>
            <a:prstGeom prst="rect">
              <a:avLst/>
            </a:prstGeom>
            <a:gradFill flip="none" rotWithShape="1">
              <a:gsLst>
                <a:gs pos="0">
                  <a:srgbClr val="220011"/>
                </a:gs>
                <a:gs pos="50000">
                  <a:srgbClr val="9C004E"/>
                </a:gs>
                <a:gs pos="100000">
                  <a:srgbClr val="22001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84" name="Shape"/>
            <p:cNvSpPr/>
            <p:nvPr/>
          </p:nvSpPr>
          <p:spPr>
            <a:xfrm>
              <a:off x="-1" y="0"/>
              <a:ext cx="9144001" cy="196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79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4087"/>
                  </a:lnTo>
                  <a:cubicBezTo>
                    <a:pt x="20250" y="16122"/>
                    <a:pt x="17100" y="11289"/>
                    <a:pt x="13500" y="12209"/>
                  </a:cubicBezTo>
                  <a:cubicBezTo>
                    <a:pt x="9900" y="13128"/>
                    <a:pt x="2250" y="21600"/>
                    <a:pt x="0" y="19565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20011"/>
                </a:gs>
                <a:gs pos="50000">
                  <a:srgbClr val="660033"/>
                </a:gs>
                <a:gs pos="100000">
                  <a:srgbClr val="22001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85" name="Shape"/>
            <p:cNvSpPr/>
            <p:nvPr/>
          </p:nvSpPr>
          <p:spPr>
            <a:xfrm>
              <a:off x="-1" y="1352111"/>
              <a:ext cx="9144001" cy="550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5" extrusionOk="0">
                  <a:moveTo>
                    <a:pt x="0" y="2790"/>
                  </a:moveTo>
                  <a:cubicBezTo>
                    <a:pt x="3851" y="3380"/>
                    <a:pt x="7350" y="1615"/>
                    <a:pt x="9900" y="893"/>
                  </a:cubicBezTo>
                  <a:cubicBezTo>
                    <a:pt x="9900" y="893"/>
                    <a:pt x="12255" y="369"/>
                    <a:pt x="12649" y="248"/>
                  </a:cubicBezTo>
                  <a:cubicBezTo>
                    <a:pt x="15450" y="-715"/>
                    <a:pt x="19800" y="1441"/>
                    <a:pt x="21600" y="1441"/>
                  </a:cubicBezTo>
                  <a:lnTo>
                    <a:pt x="21600" y="20885"/>
                  </a:lnTo>
                  <a:lnTo>
                    <a:pt x="0" y="20885"/>
                  </a:lnTo>
                  <a:cubicBezTo>
                    <a:pt x="0" y="20885"/>
                    <a:pt x="0" y="2790"/>
                    <a:pt x="0" y="279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20011"/>
                </a:gs>
                <a:gs pos="50000">
                  <a:srgbClr val="660033"/>
                </a:gs>
                <a:gs pos="100000">
                  <a:srgbClr val="22001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86" name="Shape"/>
            <p:cNvSpPr/>
            <p:nvPr/>
          </p:nvSpPr>
          <p:spPr>
            <a:xfrm>
              <a:off x="-1" y="328407"/>
              <a:ext cx="9144001" cy="81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2" extrusionOk="0">
                  <a:moveTo>
                    <a:pt x="0" y="5625"/>
                  </a:moveTo>
                  <a:lnTo>
                    <a:pt x="0" y="15261"/>
                  </a:lnTo>
                  <a:cubicBezTo>
                    <a:pt x="1106" y="17148"/>
                    <a:pt x="3791" y="18393"/>
                    <a:pt x="6649" y="16867"/>
                  </a:cubicBezTo>
                  <a:cubicBezTo>
                    <a:pt x="9506" y="15341"/>
                    <a:pt x="14659" y="5545"/>
                    <a:pt x="17149" y="6147"/>
                  </a:cubicBezTo>
                  <a:cubicBezTo>
                    <a:pt x="19639" y="6749"/>
                    <a:pt x="20858" y="20681"/>
                    <a:pt x="21600" y="20601"/>
                  </a:cubicBezTo>
                  <a:lnTo>
                    <a:pt x="21600" y="5625"/>
                  </a:lnTo>
                  <a:cubicBezTo>
                    <a:pt x="20850" y="2253"/>
                    <a:pt x="19459" y="-919"/>
                    <a:pt x="17100" y="245"/>
                  </a:cubicBezTo>
                  <a:cubicBezTo>
                    <a:pt x="14741" y="1410"/>
                    <a:pt x="10301" y="11688"/>
                    <a:pt x="7451" y="12571"/>
                  </a:cubicBezTo>
                  <a:cubicBezTo>
                    <a:pt x="4601" y="13454"/>
                    <a:pt x="1552" y="7071"/>
                    <a:pt x="0" y="562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60033"/>
                </a:gs>
                <a:gs pos="50000">
                  <a:srgbClr val="220011"/>
                </a:gs>
                <a:gs pos="100000">
                  <a:srgbClr val="660033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87" name="Shape"/>
            <p:cNvSpPr/>
            <p:nvPr/>
          </p:nvSpPr>
          <p:spPr>
            <a:xfrm>
              <a:off x="-1" y="2450380"/>
              <a:ext cx="9144001" cy="100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3" extrusionOk="0">
                  <a:moveTo>
                    <a:pt x="0" y="6969"/>
                  </a:moveTo>
                  <a:lnTo>
                    <a:pt x="0" y="12096"/>
                  </a:lnTo>
                  <a:cubicBezTo>
                    <a:pt x="799" y="13923"/>
                    <a:pt x="3784" y="18826"/>
                    <a:pt x="4800" y="19756"/>
                  </a:cubicBezTo>
                  <a:cubicBezTo>
                    <a:pt x="5816" y="20685"/>
                    <a:pt x="4095" y="20525"/>
                    <a:pt x="6101" y="17673"/>
                  </a:cubicBezTo>
                  <a:cubicBezTo>
                    <a:pt x="8108" y="14820"/>
                    <a:pt x="14265" y="2578"/>
                    <a:pt x="16849" y="2706"/>
                  </a:cubicBezTo>
                  <a:cubicBezTo>
                    <a:pt x="19432" y="2835"/>
                    <a:pt x="20809" y="17865"/>
                    <a:pt x="21600" y="18506"/>
                  </a:cubicBezTo>
                  <a:lnTo>
                    <a:pt x="21600" y="6552"/>
                  </a:lnTo>
                  <a:cubicBezTo>
                    <a:pt x="20516" y="4149"/>
                    <a:pt x="18068" y="-915"/>
                    <a:pt x="15150" y="143"/>
                  </a:cubicBezTo>
                  <a:cubicBezTo>
                    <a:pt x="12232" y="1200"/>
                    <a:pt x="6622" y="11840"/>
                    <a:pt x="4099" y="12962"/>
                  </a:cubicBezTo>
                  <a:cubicBezTo>
                    <a:pt x="1575" y="14083"/>
                    <a:pt x="855" y="8219"/>
                    <a:pt x="0" y="696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60033"/>
                </a:gs>
                <a:gs pos="50000">
                  <a:srgbClr val="56002B"/>
                </a:gs>
                <a:gs pos="100000">
                  <a:srgbClr val="660033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88" name="Shape"/>
            <p:cNvSpPr/>
            <p:nvPr/>
          </p:nvSpPr>
          <p:spPr>
            <a:xfrm>
              <a:off x="2476499" y="1921949"/>
              <a:ext cx="6667501" cy="493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2" extrusionOk="0">
                  <a:moveTo>
                    <a:pt x="0" y="19982"/>
                  </a:moveTo>
                  <a:cubicBezTo>
                    <a:pt x="607" y="16698"/>
                    <a:pt x="1821" y="2174"/>
                    <a:pt x="5421" y="278"/>
                  </a:cubicBezTo>
                  <a:cubicBezTo>
                    <a:pt x="9021" y="-1618"/>
                    <a:pt x="18905" y="6730"/>
                    <a:pt x="21600" y="8588"/>
                  </a:cubicBezTo>
                  <a:lnTo>
                    <a:pt x="21600" y="11415"/>
                  </a:lnTo>
                  <a:cubicBezTo>
                    <a:pt x="19029" y="10188"/>
                    <a:pt x="9473" y="-204"/>
                    <a:pt x="6171" y="1223"/>
                  </a:cubicBezTo>
                  <a:cubicBezTo>
                    <a:pt x="2870" y="2649"/>
                    <a:pt x="2813" y="16859"/>
                    <a:pt x="1785" y="19982"/>
                  </a:cubicBezTo>
                  <a:lnTo>
                    <a:pt x="0" y="1998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6002B"/>
                </a:gs>
                <a:gs pos="50000">
                  <a:srgbClr val="660033"/>
                </a:gs>
                <a:gs pos="100000">
                  <a:srgbClr val="56002B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89" name="Shape"/>
            <p:cNvSpPr/>
            <p:nvPr/>
          </p:nvSpPr>
          <p:spPr>
            <a:xfrm>
              <a:off x="-1" y="3569612"/>
              <a:ext cx="9144001" cy="2775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621" extrusionOk="0">
                  <a:moveTo>
                    <a:pt x="0" y="8129"/>
                  </a:moveTo>
                  <a:lnTo>
                    <a:pt x="0" y="10227"/>
                  </a:lnTo>
                  <a:cubicBezTo>
                    <a:pt x="968" y="12123"/>
                    <a:pt x="3769" y="20707"/>
                    <a:pt x="5801" y="19506"/>
                  </a:cubicBezTo>
                  <a:cubicBezTo>
                    <a:pt x="7834" y="18306"/>
                    <a:pt x="9566" y="3573"/>
                    <a:pt x="12199" y="3045"/>
                  </a:cubicBezTo>
                  <a:cubicBezTo>
                    <a:pt x="14831" y="2518"/>
                    <a:pt x="20032" y="14861"/>
                    <a:pt x="21600" y="16353"/>
                  </a:cubicBezTo>
                  <a:lnTo>
                    <a:pt x="21600" y="12022"/>
                  </a:lnTo>
                  <a:cubicBezTo>
                    <a:pt x="20269" y="11719"/>
                    <a:pt x="14932" y="-893"/>
                    <a:pt x="12150" y="50"/>
                  </a:cubicBezTo>
                  <a:cubicBezTo>
                    <a:pt x="9532" y="1026"/>
                    <a:pt x="7924" y="16510"/>
                    <a:pt x="5899" y="17857"/>
                  </a:cubicBezTo>
                  <a:cubicBezTo>
                    <a:pt x="3874" y="19203"/>
                    <a:pt x="982" y="8375"/>
                    <a:pt x="0" y="812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60033"/>
                </a:gs>
                <a:gs pos="50000">
                  <a:srgbClr val="56002B"/>
                </a:gs>
                <a:gs pos="100000">
                  <a:srgbClr val="660033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90" name="Shape"/>
            <p:cNvSpPr/>
            <p:nvPr/>
          </p:nvSpPr>
          <p:spPr>
            <a:xfrm>
              <a:off x="-2" y="3647908"/>
              <a:ext cx="5933162" cy="321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0617" extrusionOk="0">
                  <a:moveTo>
                    <a:pt x="0" y="3618"/>
                  </a:moveTo>
                  <a:lnTo>
                    <a:pt x="0" y="4566"/>
                  </a:lnTo>
                  <a:cubicBezTo>
                    <a:pt x="824" y="5269"/>
                    <a:pt x="6589" y="796"/>
                    <a:pt x="9951" y="1723"/>
                  </a:cubicBezTo>
                  <a:cubicBezTo>
                    <a:pt x="13312" y="2650"/>
                    <a:pt x="18758" y="6991"/>
                    <a:pt x="20179" y="10139"/>
                  </a:cubicBezTo>
                  <a:cubicBezTo>
                    <a:pt x="21600" y="13287"/>
                    <a:pt x="18444" y="20990"/>
                    <a:pt x="18465" y="20603"/>
                  </a:cubicBezTo>
                  <a:lnTo>
                    <a:pt x="20318" y="7836"/>
                  </a:lnTo>
                  <a:cubicBezTo>
                    <a:pt x="19175" y="4423"/>
                    <a:pt x="14985" y="796"/>
                    <a:pt x="11598" y="93"/>
                  </a:cubicBezTo>
                  <a:cubicBezTo>
                    <a:pt x="8211" y="-610"/>
                    <a:pt x="2414" y="2885"/>
                    <a:pt x="0" y="361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56002B"/>
                </a:gs>
                <a:gs pos="50000">
                  <a:srgbClr val="660033"/>
                </a:gs>
                <a:gs pos="100000">
                  <a:srgbClr val="56002B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</p:grpSp>
      <p:sp>
        <p:nvSpPr>
          <p:cNvPr id="192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176262" y="6418515"/>
            <a:ext cx="281939" cy="287086"/>
          </a:xfrm>
          <a:prstGeom prst="rect">
            <a:avLst/>
          </a:prstGeom>
        </p:spPr>
        <p:txBody>
          <a:bodyPr anchor="b"/>
          <a:lstStyle>
            <a:lvl1pPr>
              <a:spcBef>
                <a:spcPts val="800"/>
              </a:spcBef>
              <a:defRPr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lIns="45719" tIns="45719" rIns="45719" bIns="45719" anchor="b"/>
          <a:lstStyle>
            <a:lvl1pPr algn="l">
              <a:defRPr sz="4000">
                <a:solidFill>
                  <a:srgbClr val="655B5B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10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spcBef>
                <a:spcPts val="600"/>
              </a:spcBef>
              <a:buClr>
                <a:srgbClr val="01BCE7"/>
              </a:buClr>
              <a:buFontTx/>
              <a:buChar char="»"/>
              <a:defRPr sz="2800">
                <a:latin typeface="Verdana"/>
                <a:ea typeface="Verdana"/>
                <a:cs typeface="Verdana"/>
                <a:sym typeface="Verdana"/>
              </a:defRPr>
            </a:lvl1pPr>
            <a:lvl2pPr marL="901700" indent="-444500">
              <a:spcBef>
                <a:spcPts val="600"/>
              </a:spcBef>
              <a:buClr>
                <a:srgbClr val="01BCE7"/>
              </a:buClr>
              <a:buFontTx/>
              <a:defRPr sz="2800">
                <a:latin typeface="Verdana"/>
                <a:ea typeface="Verdana"/>
                <a:cs typeface="Verdana"/>
                <a:sym typeface="Verdana"/>
              </a:defRPr>
            </a:lvl2pPr>
            <a:lvl3pPr marL="1181100" indent="-266700">
              <a:spcBef>
                <a:spcPts val="600"/>
              </a:spcBef>
              <a:buClr>
                <a:srgbClr val="01BCE7"/>
              </a:buClr>
              <a:buFontTx/>
              <a:defRPr sz="2800">
                <a:latin typeface="Verdana"/>
                <a:ea typeface="Verdana"/>
                <a:cs typeface="Verdana"/>
                <a:sym typeface="Verdana"/>
              </a:defRPr>
            </a:lvl3pPr>
            <a:lvl4pPr marL="1691639" indent="-320039">
              <a:spcBef>
                <a:spcPts val="600"/>
              </a:spcBef>
              <a:buClr>
                <a:srgbClr val="01BCE7"/>
              </a:buClr>
              <a:buFontTx/>
              <a:defRPr sz="2800">
                <a:latin typeface="Verdana"/>
                <a:ea typeface="Verdana"/>
                <a:cs typeface="Verdana"/>
                <a:sym typeface="Verdana"/>
              </a:defRPr>
            </a:lvl4pPr>
            <a:lvl5pPr marL="2184400" indent="-355600">
              <a:spcBef>
                <a:spcPts val="600"/>
              </a:spcBef>
              <a:buClr>
                <a:srgbClr val="01BCE7"/>
              </a:buClr>
              <a:buFontTx/>
              <a:defRPr sz="28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127990" y="6248400"/>
            <a:ext cx="330211" cy="307340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Rounded Rectangle"/>
          <p:cNvSpPr/>
          <p:nvPr/>
        </p:nvSpPr>
        <p:spPr>
          <a:xfrm>
            <a:off x="0" y="0"/>
            <a:ext cx="9144000" cy="1066800"/>
          </a:xfrm>
          <a:prstGeom prst="roundRect">
            <a:avLst>
              <a:gd name="adj" fmla="val 111"/>
            </a:avLst>
          </a:prstGeom>
          <a:gradFill>
            <a:gsLst>
              <a:gs pos="0">
                <a:srgbClr val="5A9FD4"/>
              </a:gs>
              <a:gs pos="100000">
                <a:srgbClr val="244E72"/>
              </a:gs>
            </a:gsLst>
            <a:lin ang="15300000"/>
          </a:gradFill>
          <a:ln w="936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defTabSz="457200">
              <a:lnSpc>
                <a:spcPct val="93000"/>
              </a:lnSpc>
              <a:defRPr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85125" y="6530974"/>
            <a:ext cx="206476" cy="190501"/>
          </a:xfrm>
          <a:prstGeom prst="rect">
            <a:avLst/>
          </a:prstGeom>
        </p:spPr>
        <p:txBody>
          <a:bodyPr lIns="0" tIns="0" rIns="0" bIns="0" anchor="b"/>
          <a:lstStyle>
            <a:lvl1pPr>
              <a:spcBef>
                <a:spcPts val="500"/>
              </a:spcBef>
              <a:defRPr sz="1200">
                <a:solidFill>
                  <a:srgbClr val="424242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20" name="Title Text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4400" b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Title Text</a:t>
            </a:r>
          </a:p>
        </p:txBody>
      </p:sp>
      <p:sp>
        <p:nvSpPr>
          <p:cNvPr id="221" name="Body Level One…"/>
          <p:cNvSpPr txBox="1">
            <a:spLocks noGrp="1"/>
          </p:cNvSpPr>
          <p:nvPr>
            <p:ph type="body" idx="1"/>
          </p:nvPr>
        </p:nvSpPr>
        <p:spPr>
          <a:xfrm>
            <a:off x="152400" y="1295400"/>
            <a:ext cx="8991600" cy="5181600"/>
          </a:xfrm>
          <a:prstGeom prst="rect">
            <a:avLst/>
          </a:prstGeom>
        </p:spPr>
        <p:txBody>
          <a:bodyPr lIns="45719" tIns="45719" rIns="45719" bIns="45719"/>
          <a:lstStyle>
            <a:lvl1pPr marL="231775" indent="-231775">
              <a:spcBef>
                <a:spcPts val="500"/>
              </a:spcBef>
              <a:buFontTx/>
              <a:buChar char="»"/>
              <a:defRPr sz="2400">
                <a:latin typeface="Tahoma"/>
                <a:ea typeface="Tahoma"/>
                <a:cs typeface="Tahoma"/>
                <a:sym typeface="Tahoma"/>
              </a:defRPr>
            </a:lvl1pPr>
            <a:lvl2pPr marL="650875" indent="-304800">
              <a:spcBef>
                <a:spcPts val="500"/>
              </a:spcBef>
              <a:buFontTx/>
              <a:defRPr sz="2400">
                <a:latin typeface="Tahoma"/>
                <a:ea typeface="Tahoma"/>
                <a:cs typeface="Tahoma"/>
                <a:sym typeface="Tahoma"/>
              </a:defRPr>
            </a:lvl2pPr>
            <a:lvl3pPr marL="949325" indent="-209550">
              <a:spcBef>
                <a:spcPts val="500"/>
              </a:spcBef>
              <a:buFontTx/>
              <a:defRPr sz="2400">
                <a:latin typeface="Tahoma"/>
                <a:ea typeface="Tahoma"/>
                <a:cs typeface="Tahoma"/>
                <a:sym typeface="Tahoma"/>
              </a:defRPr>
            </a:lvl3pPr>
            <a:lvl4pPr marL="1261004" indent="-230716">
              <a:spcBef>
                <a:spcPts val="500"/>
              </a:spcBef>
              <a:buFontTx/>
              <a:defRPr sz="2400">
                <a:latin typeface="Tahoma"/>
                <a:ea typeface="Tahoma"/>
                <a:cs typeface="Tahoma"/>
                <a:sym typeface="Tahoma"/>
              </a:defRPr>
            </a:lvl4pPr>
            <a:lvl5pPr marL="1670579" indent="-294216">
              <a:spcBef>
                <a:spcPts val="500"/>
              </a:spcBef>
              <a:buFontTx/>
              <a:defRPr sz="2400"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16" descr="Picture 1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13" y="3175"/>
            <a:ext cx="9144001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3124200" y="2420939"/>
            <a:ext cx="3505200" cy="703264"/>
          </a:xfrm>
          <a:prstGeom prst="rect">
            <a:avLst/>
          </a:prstGeo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733800" y="3240088"/>
            <a:ext cx="5334000" cy="2976562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ts val="400"/>
              </a:spcBef>
              <a:buFontTx/>
              <a:buAutoNum type="arabicPeriod"/>
              <a:defRPr sz="2000">
                <a:solidFill>
                  <a:srgbClr val="FFFFFF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FFFFFF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3008315" cy="8255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7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609600"/>
            <a:ext cx="5111750" cy="55165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8" y="1524000"/>
            <a:ext cx="3008317" cy="46021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7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2"/>
          <p:cNvPicPr>
            <a:picLocks noChangeAspect="1"/>
          </p:cNvPicPr>
          <p:nvPr/>
        </p:nvPicPr>
        <p:blipFill>
          <a:blip r:embed="rId21">
            <a:extLst/>
          </a:blip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96180" y="6391593"/>
            <a:ext cx="290621" cy="2946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7" r:id="rId18"/>
    <p:sldLayoutId id="2147483668" r:id="rId1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itle 1"/>
          <p:cNvSpPr txBox="1">
            <a:spLocks noGrp="1"/>
          </p:cNvSpPr>
          <p:nvPr>
            <p:ph type="ctrTitle"/>
          </p:nvPr>
        </p:nvSpPr>
        <p:spPr>
          <a:xfrm>
            <a:off x="2971803" y="4032418"/>
            <a:ext cx="6274059" cy="84318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3600" dirty="0"/>
              <a:t>Selection Control Structure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6EB806-3637-4BF6-A1AC-A07A6E58201B}"/>
              </a:ext>
            </a:extLst>
          </p:cNvPr>
          <p:cNvSpPr/>
          <p:nvPr/>
        </p:nvSpPr>
        <p:spPr>
          <a:xfrm>
            <a:off x="6611808" y="5267164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M. </a:t>
            </a:r>
            <a:r>
              <a:rPr lang="en-US" dirty="0" err="1">
                <a:solidFill>
                  <a:schemeClr val="bg1"/>
                </a:solidFill>
              </a:rPr>
              <a:t>Bahrul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Ulum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M.Kom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6E1AD-7C2F-4331-AA7C-D56C61904003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9E99CB-BBD0-4E92-BF9C-D01C6B644522}"/>
              </a:ext>
            </a:extLst>
          </p:cNvPr>
          <p:cNvSpPr/>
          <p:nvPr/>
        </p:nvSpPr>
        <p:spPr>
          <a:xfrm>
            <a:off x="7224956" y="2948634"/>
            <a:ext cx="140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AU" altLang="en-US" sz="2400" dirty="0">
                <a:solidFill>
                  <a:schemeClr val="bg1"/>
                </a:solidFill>
              </a:rPr>
              <a:t>Chapter 3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D93E85DE-6865-47F8-86D6-17A68AC05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1518" y="6023512"/>
            <a:ext cx="563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Informatics Engineering </a:t>
            </a:r>
            <a:endParaRPr lang="en-US" sz="24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Computer Science Faculty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2. Simple Selection with Null false branch"/>
          <p:cNvSpPr txBox="1">
            <a:spLocks noGrp="1"/>
          </p:cNvSpPr>
          <p:nvPr>
            <p:ph type="title"/>
          </p:nvPr>
        </p:nvSpPr>
        <p:spPr>
          <a:xfrm>
            <a:off x="355600" y="515937"/>
            <a:ext cx="8621862" cy="1143002"/>
          </a:xfrm>
          <a:prstGeom prst="rect">
            <a:avLst/>
          </a:prstGeom>
        </p:spPr>
        <p:txBody>
          <a:bodyPr/>
          <a:lstStyle>
            <a:lvl1pPr defTabSz="859536">
              <a:defRPr sz="3572"/>
            </a:lvl1pPr>
          </a:lstStyle>
          <a:p>
            <a:r>
              <a:t>2. Simple Selection with Null false branch</a:t>
            </a:r>
          </a:p>
        </p:txBody>
      </p:sp>
      <p:pic>
        <p:nvPicPr>
          <p:cNvPr id="296" name="3gl_null_else.png" descr="3gl_null_els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14748" y="3328697"/>
            <a:ext cx="2790826" cy="2028826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IF condition THEN…"/>
          <p:cNvSpPr txBox="1"/>
          <p:nvPr/>
        </p:nvSpPr>
        <p:spPr>
          <a:xfrm>
            <a:off x="1261948" y="3620797"/>
            <a:ext cx="2667001" cy="2052321"/>
          </a:xfrm>
          <a:prstGeom prst="rect">
            <a:avLst/>
          </a:prstGeom>
          <a:gradFill>
            <a:gsLst>
              <a:gs pos="0">
                <a:schemeClr val="accent3">
                  <a:hueOff val="263624"/>
                  <a:satOff val="55948"/>
                  <a:lumOff val="27907"/>
                </a:schemeClr>
              </a:gs>
              <a:gs pos="35000">
                <a:srgbClr val="E4FDBF"/>
              </a:gs>
              <a:gs pos="100000">
                <a:schemeClr val="accent3">
                  <a:hueOff val="321486"/>
                  <a:satOff val="58119"/>
                  <a:lumOff val="40966"/>
                </a:schemeClr>
              </a:gs>
            </a:gsLst>
            <a:lin ang="16200000"/>
          </a:gra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IF condition THEN</a:t>
            </a:r>
          </a:p>
          <a:p>
            <a:pPr lvl="1" indent="457200"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statementA</a:t>
            </a:r>
          </a:p>
          <a:p>
            <a:pPr lvl="1" indent="457200">
              <a:lnSpc>
                <a:spcPct val="7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…</a:t>
            </a:r>
          </a:p>
          <a:p>
            <a:pPr lvl="1" indent="457200">
              <a:lnSpc>
                <a:spcPct val="7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…</a:t>
            </a:r>
          </a:p>
          <a:p>
            <a:pPr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ENDIF </a:t>
            </a:r>
          </a:p>
        </p:txBody>
      </p:sp>
      <p:sp>
        <p:nvSpPr>
          <p:cNvPr id="298" name="The IF ... THEN construct is shown here and is also known as the NULL ELSE, meaning that there is no ELSE part."/>
          <p:cNvSpPr txBox="1">
            <a:spLocks noGrp="1"/>
          </p:cNvSpPr>
          <p:nvPr>
            <p:ph type="body" sz="quarter" idx="1"/>
          </p:nvPr>
        </p:nvSpPr>
        <p:spPr>
          <a:xfrm>
            <a:off x="685800" y="1981200"/>
            <a:ext cx="7772400" cy="1219200"/>
          </a:xfrm>
          <a:prstGeom prst="rect">
            <a:avLst/>
          </a:prstGeom>
        </p:spPr>
        <p:txBody>
          <a:bodyPr lIns="45719" tIns="45719" rIns="45719" bIns="45719">
            <a:normAutofit lnSpcReduction="10000"/>
          </a:bodyPr>
          <a:lstStyle/>
          <a:p>
            <a:pPr marL="315468" indent="-315468" defTabSz="841247">
              <a:spcBef>
                <a:spcPts val="2300"/>
              </a:spcBef>
              <a:buFontTx/>
              <a:defRPr sz="2576">
                <a:latin typeface="Arial"/>
                <a:ea typeface="Arial"/>
                <a:cs typeface="Arial"/>
                <a:sym typeface="Arial"/>
              </a:defRPr>
            </a:pPr>
            <a:r>
              <a:t>The </a:t>
            </a:r>
            <a:r>
              <a:rPr b="1"/>
              <a:t>IF ... THEN</a:t>
            </a:r>
            <a:r>
              <a:t> construct is shown here and is also known as the </a:t>
            </a:r>
            <a:r>
              <a:rPr b="1"/>
              <a:t>NULL ELSE</a:t>
            </a:r>
            <a:r>
              <a:t>, meaning that there is no ELSE part.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IF student_attendance = part_time THEN…"/>
          <p:cNvSpPr txBox="1"/>
          <p:nvPr/>
        </p:nvSpPr>
        <p:spPr>
          <a:xfrm>
            <a:off x="1447800" y="3429000"/>
            <a:ext cx="5486400" cy="1295400"/>
          </a:xfrm>
          <a:prstGeom prst="rect">
            <a:avLst/>
          </a:prstGeom>
          <a:gradFill>
            <a:gsLst>
              <a:gs pos="0">
                <a:schemeClr val="accent3">
                  <a:hueOff val="263624"/>
                  <a:satOff val="55948"/>
                  <a:lumOff val="27907"/>
                </a:schemeClr>
              </a:gs>
              <a:gs pos="35000">
                <a:srgbClr val="E4FDBF"/>
              </a:gs>
              <a:gs pos="100000">
                <a:schemeClr val="accent3">
                  <a:hueOff val="321486"/>
                  <a:satOff val="58119"/>
                  <a:lumOff val="40966"/>
                </a:schemeClr>
              </a:gs>
            </a:gsLst>
            <a:lin ang="16200000"/>
          </a:gra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IF student_attendance = part_time THEN</a:t>
            </a:r>
          </a:p>
          <a:p>
            <a:pPr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   add 1 to part_time_count</a:t>
            </a:r>
          </a:p>
          <a:p>
            <a:pPr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ENDIF </a:t>
            </a:r>
          </a:p>
        </p:txBody>
      </p:sp>
      <p:sp>
        <p:nvSpPr>
          <p:cNvPr id="301" name="NULL ELSE…"/>
          <p:cNvSpPr txBox="1"/>
          <p:nvPr/>
        </p:nvSpPr>
        <p:spPr>
          <a:xfrm>
            <a:off x="685800" y="1981200"/>
            <a:ext cx="77724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marL="342900" indent="-342900">
              <a:spcBef>
                <a:spcPts val="2100"/>
              </a:spcBef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NULL ELSE</a:t>
            </a:r>
          </a:p>
          <a:p>
            <a:pPr marL="342900" indent="-342900">
              <a:spcBef>
                <a:spcPts val="2100"/>
              </a:spcBef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Example</a:t>
            </a:r>
          </a:p>
        </p:txBody>
      </p:sp>
      <p:sp>
        <p:nvSpPr>
          <p:cNvPr id="302" name="2. Simple Selection with Null false branch"/>
          <p:cNvSpPr txBox="1"/>
          <p:nvPr/>
        </p:nvSpPr>
        <p:spPr>
          <a:xfrm>
            <a:off x="355600" y="515937"/>
            <a:ext cx="8621862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 defTabSz="859536">
              <a:defRPr sz="3572"/>
            </a:lvl1pPr>
          </a:lstStyle>
          <a:p>
            <a:r>
              <a:t>2. Simple Selection with Null false branch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3. Nested Sele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3. Nested Selection</a:t>
            </a:r>
          </a:p>
        </p:txBody>
      </p:sp>
      <p:sp>
        <p:nvSpPr>
          <p:cNvPr id="305" name="Nested selection occurs when the word IF appears more than once within an IF statement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30000"/>
              </a:lnSpc>
              <a:spcBef>
                <a:spcPts val="5000"/>
              </a:spcBef>
              <a:buFontTx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Nested selection occurs when the word </a:t>
            </a:r>
            <a:r>
              <a:rPr>
                <a:solidFill>
                  <a:srgbClr val="009900"/>
                </a:solidFill>
              </a:rPr>
              <a:t>IF</a:t>
            </a:r>
            <a:r>
              <a:t> appears more than once within an </a:t>
            </a:r>
            <a:r>
              <a:rPr>
                <a:solidFill>
                  <a:srgbClr val="009900"/>
                </a:solidFill>
              </a:rPr>
              <a:t>IF</a:t>
            </a:r>
            <a:r>
              <a:t> statement</a:t>
            </a:r>
          </a:p>
        </p:txBody>
      </p:sp>
      <p:sp>
        <p:nvSpPr>
          <p:cNvPr id="306" name="IF test1 THEN…"/>
          <p:cNvSpPr txBox="1"/>
          <p:nvPr/>
        </p:nvSpPr>
        <p:spPr>
          <a:xfrm>
            <a:off x="538048" y="2858797"/>
            <a:ext cx="3836443" cy="3060701"/>
          </a:xfrm>
          <a:prstGeom prst="rect">
            <a:avLst/>
          </a:prstGeom>
          <a:gradFill>
            <a:gsLst>
              <a:gs pos="0">
                <a:schemeClr val="accent3">
                  <a:hueOff val="263624"/>
                  <a:satOff val="55948"/>
                  <a:lumOff val="27907"/>
                </a:schemeClr>
              </a:gs>
              <a:gs pos="35000">
                <a:srgbClr val="E4FDBF"/>
              </a:gs>
              <a:gs pos="100000">
                <a:schemeClr val="accent3">
                  <a:hueOff val="321486"/>
                  <a:satOff val="58119"/>
                  <a:lumOff val="40966"/>
                </a:schemeClr>
              </a:gs>
            </a:gsLst>
            <a:lin ang="16200000"/>
          </a:gra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IF test1 THEN</a:t>
            </a:r>
          </a:p>
          <a:p>
            <a:pPr lvl="1" indent="457200"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statement1</a:t>
            </a:r>
          </a:p>
          <a:p>
            <a:pPr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ELSE IF test2 THEN</a:t>
            </a:r>
          </a:p>
          <a:p>
            <a:pPr lvl="1" indent="457200">
              <a:lnSpc>
                <a:spcPct val="7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statement2</a:t>
            </a:r>
          </a:p>
          <a:p>
            <a:pPr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ELSE</a:t>
            </a:r>
          </a:p>
          <a:p>
            <a:pPr lvl="1" indent="457200"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statement3</a:t>
            </a:r>
          </a:p>
          <a:p>
            <a:pPr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ENDIF </a:t>
            </a:r>
          </a:p>
        </p:txBody>
      </p:sp>
      <p:pic>
        <p:nvPicPr>
          <p:cNvPr id="307" name="nested_if_3.png" descr="nested_if_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16387" y="2615443"/>
            <a:ext cx="4411713" cy="34458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3. Nested Sele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3. Nested Selection</a:t>
            </a:r>
          </a:p>
        </p:txBody>
      </p:sp>
      <p:sp>
        <p:nvSpPr>
          <p:cNvPr id="310" name="Nested IF statements can be classified as linear or non-linea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77749" indent="-277749" defTabSz="740663">
              <a:lnSpc>
                <a:spcPct val="130000"/>
              </a:lnSpc>
              <a:spcBef>
                <a:spcPts val="4000"/>
              </a:spcBef>
              <a:buFontTx/>
              <a:defRPr sz="2268">
                <a:latin typeface="Arial"/>
                <a:ea typeface="Arial"/>
                <a:cs typeface="Arial"/>
                <a:sym typeface="Arial"/>
              </a:defRPr>
            </a:pPr>
            <a:r>
              <a:t>Nested </a:t>
            </a:r>
            <a:r>
              <a:rPr>
                <a:solidFill>
                  <a:srgbClr val="009900"/>
                </a:solidFill>
              </a:rPr>
              <a:t>IF</a:t>
            </a:r>
            <a:r>
              <a:t> statements can be classified as linear or non-linear</a:t>
            </a:r>
          </a:p>
          <a:p>
            <a:pPr marL="648080" lvl="1" indent="-277749" defTabSz="740663">
              <a:lnSpc>
                <a:spcPct val="130000"/>
              </a:lnSpc>
              <a:spcBef>
                <a:spcPts val="4000"/>
              </a:spcBef>
              <a:buFontTx/>
              <a:buChar char="•"/>
              <a:defRPr sz="2268">
                <a:latin typeface="Arial"/>
                <a:ea typeface="Arial"/>
                <a:cs typeface="Arial"/>
                <a:sym typeface="Arial"/>
              </a:defRPr>
            </a:pPr>
            <a:r>
              <a:t>The </a:t>
            </a:r>
            <a:r>
              <a:rPr>
                <a:solidFill>
                  <a:srgbClr val="009900"/>
                </a:solidFill>
              </a:rPr>
              <a:t>linear nested IF</a:t>
            </a:r>
            <a:r>
              <a:t> statement is used when a field is being tested for various values and a different action is to be taken for each value.</a:t>
            </a:r>
          </a:p>
          <a:p>
            <a:pPr marL="648080" lvl="1" indent="-277749" defTabSz="740663">
              <a:lnSpc>
                <a:spcPct val="130000"/>
              </a:lnSpc>
              <a:spcBef>
                <a:spcPts val="4000"/>
              </a:spcBef>
              <a:buFontTx/>
              <a:buChar char="•"/>
              <a:defRPr sz="2268">
                <a:latin typeface="Arial"/>
                <a:ea typeface="Arial"/>
                <a:cs typeface="Arial"/>
                <a:sym typeface="Arial"/>
              </a:defRPr>
            </a:pPr>
            <a:r>
              <a:t>A </a:t>
            </a:r>
            <a:r>
              <a:rPr>
                <a:solidFill>
                  <a:srgbClr val="009900"/>
                </a:solidFill>
              </a:rPr>
              <a:t>non-linear nested IF</a:t>
            </a:r>
            <a:r>
              <a:t> occurs when a number of different conditions need to be satisfied before a particular action can occur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Linear Nested Sele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Linear Nested Selection</a:t>
            </a:r>
          </a:p>
        </p:txBody>
      </p:sp>
      <p:sp>
        <p:nvSpPr>
          <p:cNvPr id="313" name="IF record_code = ‘A’ THEN…"/>
          <p:cNvSpPr txBox="1"/>
          <p:nvPr/>
        </p:nvSpPr>
        <p:spPr>
          <a:xfrm>
            <a:off x="131861" y="2260600"/>
            <a:ext cx="5303739" cy="3317240"/>
          </a:xfrm>
          <a:prstGeom prst="rect">
            <a:avLst/>
          </a:prstGeom>
          <a:solidFill>
            <a:srgbClr val="CCFFCC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IF record_code = ‘A’ THEN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	increment counter_A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ELSE 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IF record_code = ‘B’ THEN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	increment counter_B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ELSE 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IF record_code = ‘C’ THEN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	increment counter_C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ELSE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	increment error_counter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ENDIF</a:t>
            </a:r>
          </a:p>
        </p:txBody>
      </p:sp>
      <p:pic>
        <p:nvPicPr>
          <p:cNvPr id="314" name="flow18.jpeg" descr="flow18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59086" y="1850154"/>
            <a:ext cx="4622881" cy="50081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Non-Linear Nested Sele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Non-Linear Nested Selection</a:t>
            </a:r>
          </a:p>
        </p:txBody>
      </p:sp>
      <p:sp>
        <p:nvSpPr>
          <p:cNvPr id="317" name="IF student_attendance = part_time THEN…"/>
          <p:cNvSpPr txBox="1"/>
          <p:nvPr/>
        </p:nvSpPr>
        <p:spPr>
          <a:xfrm>
            <a:off x="316458" y="1600200"/>
            <a:ext cx="7303542" cy="3906521"/>
          </a:xfrm>
          <a:prstGeom prst="rect">
            <a:avLst/>
          </a:prstGeom>
          <a:solidFill>
            <a:srgbClr val="CCFFCC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IF student_attendance = part_time THEN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	IF student_gender = female THEN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		IF student_age &gt; 21 THEN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			add 1 to mature_fem_pt_studs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		ELSE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			add 1 to young_fem_pt_studs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		ENDIF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	ELSE 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		add 1 to male_pt_studs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	ENDIF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ELSE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	add 1 to full_time_studs</a:t>
            </a:r>
          </a:p>
          <a:p>
            <a:pPr>
              <a:lnSpc>
                <a:spcPct val="4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ENDIF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Misuse of IF: Get Grad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Misuse of IF: Get Grade</a:t>
            </a:r>
          </a:p>
        </p:txBody>
      </p:sp>
      <p:sp>
        <p:nvSpPr>
          <p:cNvPr id="320" name="What's wrong with the following code?…"/>
          <p:cNvSpPr txBox="1">
            <a:spLocks noGrp="1"/>
          </p:cNvSpPr>
          <p:nvPr>
            <p:ph type="body" idx="1"/>
          </p:nvPr>
        </p:nvSpPr>
        <p:spPr>
          <a:xfrm>
            <a:off x="342900" y="1511300"/>
            <a:ext cx="6430467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84606" indent="-284606" defTabSz="758951">
              <a:spcBef>
                <a:spcPts val="500"/>
              </a:spcBef>
              <a:defRPr sz="2656"/>
            </a:pPr>
            <a:r>
              <a:t>What's wrong with the following code?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READ score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(score &gt;= 90)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DISPLAY "You got an A!"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ENDIF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(score &gt;= 80) 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DISPLAY "You got a B!"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ENDIF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(score &gt;= 70) 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DISPLAY "You got a C!"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ENDIF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(score &gt;= 60)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DISPLAY "You got a D!"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ENDIF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(score &lt; 60)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DISPLAY "You got an E!"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ENDIF</a:t>
            </a:r>
          </a:p>
        </p:txBody>
      </p:sp>
      <p:pic>
        <p:nvPicPr>
          <p:cNvPr id="321" name="nested_if_1.png" descr="nested_if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75475" y="1398587"/>
            <a:ext cx="1827161" cy="53423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" grpId="1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Refine use of IF: Get Grad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Refine use of IF: Get Grade</a:t>
            </a:r>
          </a:p>
        </p:txBody>
      </p:sp>
      <p:sp>
        <p:nvSpPr>
          <p:cNvPr id="324" name="What's wrong with the following code?…"/>
          <p:cNvSpPr txBox="1">
            <a:spLocks noGrp="1"/>
          </p:cNvSpPr>
          <p:nvPr>
            <p:ph type="body" idx="1"/>
          </p:nvPr>
        </p:nvSpPr>
        <p:spPr>
          <a:xfrm>
            <a:off x="342900" y="1511300"/>
            <a:ext cx="6430467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84606" indent="-284606" defTabSz="758951">
              <a:spcBef>
                <a:spcPts val="500"/>
              </a:spcBef>
              <a:defRPr sz="2656"/>
            </a:pPr>
            <a:r>
              <a:t>What's wrong with the following code?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READ score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(score &gt;= 90)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DISPLAY "You got an A!"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ELSE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(score &gt;= 80) 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DISPLAY "You got a B!"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ELSE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(score &gt;= 70) 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DISPLAY "You got a C!"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ELSE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(score &gt;= 60)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DISPLAY "You got a D!"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ELSE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(score &lt; 60)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DISPLAY "You got an E!"</a:t>
            </a:r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902" lvl="1" indent="55340" defTabSz="758951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1494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ENDIF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ombined Sele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Combined Selection</a:t>
            </a:r>
          </a:p>
        </p:txBody>
      </p:sp>
      <p:sp>
        <p:nvSpPr>
          <p:cNvPr id="327" name="A combined IF statement is one that contains multiple conditions, each connected with the logical operators AND or O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1700"/>
              </a:spcBef>
              <a:buFontTx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A combined </a:t>
            </a:r>
            <a:r>
              <a:rPr>
                <a:solidFill>
                  <a:srgbClr val="009900"/>
                </a:solidFill>
              </a:rPr>
              <a:t>IF</a:t>
            </a:r>
            <a:r>
              <a:t> statement is one that contains multiple conditions, each connected with the logical operators </a:t>
            </a:r>
            <a:r>
              <a:rPr>
                <a:solidFill>
                  <a:srgbClr val="009900"/>
                </a:solidFill>
              </a:rPr>
              <a:t>AND</a:t>
            </a:r>
            <a:r>
              <a:t> or </a:t>
            </a:r>
            <a:r>
              <a:rPr>
                <a:solidFill>
                  <a:srgbClr val="009900"/>
                </a:solidFill>
              </a:rPr>
              <a:t>OR</a:t>
            </a:r>
          </a:p>
          <a:p>
            <a:pPr>
              <a:lnSpc>
                <a:spcPct val="90000"/>
              </a:lnSpc>
              <a:spcBef>
                <a:spcPts val="1700"/>
              </a:spcBef>
              <a:buFontTx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If the connector </a:t>
            </a:r>
            <a:r>
              <a:rPr>
                <a:solidFill>
                  <a:srgbClr val="009900"/>
                </a:solidFill>
              </a:rPr>
              <a:t>AND</a:t>
            </a:r>
            <a:r>
              <a:t> is used to combine the conditions, then </a:t>
            </a:r>
            <a:r>
              <a:rPr i="1"/>
              <a:t>both</a:t>
            </a:r>
            <a:r>
              <a:t> conditions must be true for the combined condition to be true</a:t>
            </a:r>
          </a:p>
          <a:p>
            <a:pPr>
              <a:lnSpc>
                <a:spcPct val="90000"/>
              </a:lnSpc>
              <a:spcBef>
                <a:spcPts val="1700"/>
              </a:spcBef>
              <a:buFontTx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If the connector </a:t>
            </a:r>
            <a:r>
              <a:rPr>
                <a:solidFill>
                  <a:srgbClr val="009900"/>
                </a:solidFill>
              </a:rPr>
              <a:t>OR</a:t>
            </a:r>
            <a:r>
              <a:t> is used to combine any two conditions, then only </a:t>
            </a:r>
            <a:r>
              <a:rPr i="1"/>
              <a:t>one</a:t>
            </a:r>
            <a:r>
              <a:t> of the conditions needs to be true for the combined condition to be considered true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Combined Sele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Combined Selection</a:t>
            </a:r>
          </a:p>
        </p:txBody>
      </p:sp>
      <p:sp>
        <p:nvSpPr>
          <p:cNvPr id="330" name="Examples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1700"/>
              </a:spcBef>
              <a:buFontTx/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Examples</a:t>
            </a:r>
          </a:p>
        </p:txBody>
      </p:sp>
      <p:sp>
        <p:nvSpPr>
          <p:cNvPr id="331" name="IF student_attendance = part_time…"/>
          <p:cNvSpPr txBox="1"/>
          <p:nvPr/>
        </p:nvSpPr>
        <p:spPr>
          <a:xfrm>
            <a:off x="914400" y="2286000"/>
            <a:ext cx="5486400" cy="1506220"/>
          </a:xfrm>
          <a:prstGeom prst="rect">
            <a:avLst/>
          </a:prstGeom>
          <a:solidFill>
            <a:srgbClr val="CCFFCC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7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IF student_attendance = part_time </a:t>
            </a:r>
          </a:p>
          <a:p>
            <a:pPr>
              <a:lnSpc>
                <a:spcPct val="7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   AND student_gender = male THEN</a:t>
            </a:r>
          </a:p>
          <a:p>
            <a:pPr>
              <a:lnSpc>
                <a:spcPct val="7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	add 1 to male_part_time_count</a:t>
            </a:r>
          </a:p>
          <a:p>
            <a:pPr>
              <a:lnSpc>
                <a:spcPct val="7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ENDIF </a:t>
            </a:r>
          </a:p>
        </p:txBody>
      </p:sp>
      <p:sp>
        <p:nvSpPr>
          <p:cNvPr id="332" name="IF student_attendance = part_time…"/>
          <p:cNvSpPr txBox="1"/>
          <p:nvPr/>
        </p:nvSpPr>
        <p:spPr>
          <a:xfrm>
            <a:off x="838200" y="4191000"/>
            <a:ext cx="5486400" cy="1506220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7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IF student_attendance = part_time </a:t>
            </a:r>
          </a:p>
          <a:p>
            <a:pPr>
              <a:lnSpc>
                <a:spcPct val="7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   OR student_gender = female THEN</a:t>
            </a:r>
          </a:p>
          <a:p>
            <a:pPr>
              <a:lnSpc>
                <a:spcPct val="7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	add 1 to female_part_time_count</a:t>
            </a:r>
          </a:p>
          <a:p>
            <a:pPr>
              <a:lnSpc>
                <a:spcPct val="70000"/>
              </a:lnSpc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ENDIF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Objectiv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Objectives</a:t>
            </a:r>
          </a:p>
        </p:txBody>
      </p:sp>
      <p:sp>
        <p:nvSpPr>
          <p:cNvPr id="243" name="Elaborate on the uses of simple selection, multiple selection, and nested selection in algorithm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2300"/>
              </a:spcBef>
              <a:buFontTx/>
              <a:defRPr sz="2600">
                <a:latin typeface="Arial"/>
                <a:ea typeface="Arial"/>
                <a:cs typeface="Arial"/>
                <a:sym typeface="Arial"/>
              </a:defRPr>
            </a:pPr>
            <a:r>
              <a:t>Elaborate on the uses of </a:t>
            </a:r>
            <a:r>
              <a:rPr b="1"/>
              <a:t>simple selection</a:t>
            </a:r>
            <a:r>
              <a:t>, </a:t>
            </a:r>
            <a:r>
              <a:rPr b="1"/>
              <a:t>multiple selection</a:t>
            </a:r>
            <a:r>
              <a:t>, and </a:t>
            </a:r>
            <a:r>
              <a:rPr b="1"/>
              <a:t>nested selection</a:t>
            </a:r>
            <a:r>
              <a:t> in algorithms</a:t>
            </a:r>
          </a:p>
          <a:p>
            <a:pPr>
              <a:spcBef>
                <a:spcPts val="2300"/>
              </a:spcBef>
              <a:buFontTx/>
              <a:defRPr sz="2600">
                <a:latin typeface="Arial"/>
                <a:ea typeface="Arial"/>
                <a:cs typeface="Arial"/>
                <a:sym typeface="Arial"/>
              </a:defRPr>
            </a:pPr>
            <a:r>
              <a:t>Introduce the </a:t>
            </a:r>
            <a:r>
              <a:rPr b="1"/>
              <a:t>case</a:t>
            </a:r>
            <a:r>
              <a:t> construct in pseudocode</a:t>
            </a:r>
          </a:p>
          <a:p>
            <a:pPr>
              <a:spcBef>
                <a:spcPts val="2300"/>
              </a:spcBef>
              <a:buFontTx/>
              <a:defRPr sz="2600">
                <a:latin typeface="Arial"/>
                <a:ea typeface="Arial"/>
                <a:cs typeface="Arial"/>
                <a:sym typeface="Arial"/>
              </a:defRPr>
            </a:pPr>
            <a:r>
              <a:t>Develop algorithms using variations of the selection control structure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Logical Operato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Logical Operator</a:t>
            </a:r>
          </a:p>
        </p:txBody>
      </p:sp>
      <p:sp>
        <p:nvSpPr>
          <p:cNvPr id="335" name="Tests can be combined using logical operators:…"/>
          <p:cNvSpPr txBox="1">
            <a:spLocks noGrp="1"/>
          </p:cNvSpPr>
          <p:nvPr>
            <p:ph type="body" idx="1"/>
          </p:nvPr>
        </p:nvSpPr>
        <p:spPr>
          <a:xfrm>
            <a:off x="152400" y="1295400"/>
            <a:ext cx="8991600" cy="5181600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231775" indent="-231775">
              <a:spcBef>
                <a:spcPts val="500"/>
              </a:spcBef>
              <a:buFontTx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Tests can be combined using logical operators:</a:t>
            </a:r>
          </a:p>
          <a:p>
            <a:pPr marL="625475" lvl="1" indent="-279400">
              <a:lnSpc>
                <a:spcPct val="110000"/>
              </a:lnSpc>
              <a:spcBef>
                <a:spcPts val="0"/>
              </a:spcBef>
              <a:buFontTx/>
              <a:defRPr sz="2200"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marL="625475" lvl="1" indent="-279400">
              <a:lnSpc>
                <a:spcPct val="110000"/>
              </a:lnSpc>
              <a:spcBef>
                <a:spcPts val="0"/>
              </a:spcBef>
              <a:buFontTx/>
              <a:defRPr sz="2200"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marL="625475" lvl="1" indent="-279400">
              <a:lnSpc>
                <a:spcPct val="110000"/>
              </a:lnSpc>
              <a:spcBef>
                <a:spcPts val="0"/>
              </a:spcBef>
              <a:buFontTx/>
              <a:defRPr sz="2200"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marL="625475" lvl="1" indent="-279400">
              <a:lnSpc>
                <a:spcPct val="110000"/>
              </a:lnSpc>
              <a:spcBef>
                <a:spcPts val="0"/>
              </a:spcBef>
              <a:buFontTx/>
              <a:defRPr sz="2200"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marL="625475" lvl="1" indent="-279400">
              <a:lnSpc>
                <a:spcPct val="110000"/>
              </a:lnSpc>
              <a:spcBef>
                <a:spcPts val="0"/>
              </a:spcBef>
              <a:buFontTx/>
              <a:defRPr sz="2200"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marL="231775" indent="-231775">
              <a:spcBef>
                <a:spcPts val="500"/>
              </a:spcBef>
              <a:buFontTx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"Truth tables" for each, used with logical values p and q:</a:t>
            </a:r>
          </a:p>
        </p:txBody>
      </p:sp>
      <p:graphicFrame>
        <p:nvGraphicFramePr>
          <p:cNvPr id="336" name="Table"/>
          <p:cNvGraphicFramePr/>
          <p:nvPr/>
        </p:nvGraphicFramePr>
        <p:xfrm>
          <a:off x="1103312" y="1905000"/>
          <a:ext cx="6110484" cy="146304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652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6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>
                          <a:latin typeface="Tahoma"/>
                          <a:ea typeface="Tahoma"/>
                          <a:cs typeface="Tahoma"/>
                          <a:sym typeface="Tahoma"/>
                        </a:rPr>
                        <a:t>Description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>
                          <a:latin typeface="Tahoma"/>
                          <a:ea typeface="Tahoma"/>
                          <a:cs typeface="Tahoma"/>
                          <a:sym typeface="Tahoma"/>
                        </a:rPr>
                        <a:t>Example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>
                          <a:latin typeface="Tahoma"/>
                          <a:ea typeface="Tahoma"/>
                          <a:cs typeface="Tahoma"/>
                          <a:sym typeface="Tahoma"/>
                        </a:rPr>
                        <a:t>Result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Tahoma"/>
                          <a:ea typeface="Tahoma"/>
                          <a:cs typeface="Tahoma"/>
                          <a:sym typeface="Tahoma"/>
                        </a:rPr>
                        <a:t>AND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(2 == 3) AND (-1 &lt; 5)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Tahoma"/>
                          <a:ea typeface="Tahoma"/>
                          <a:cs typeface="Tahoma"/>
                          <a:sym typeface="Tahoma"/>
                        </a:rPr>
                        <a:t>OR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(2 == 3) OR (-1 &lt; 5)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Tahoma"/>
                          <a:ea typeface="Tahoma"/>
                          <a:cs typeface="Tahoma"/>
                          <a:sym typeface="Tahoma"/>
                        </a:rPr>
                        <a:t>NOT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NOT(2 == 3)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37" name="Table"/>
          <p:cNvGraphicFramePr/>
          <p:nvPr/>
        </p:nvGraphicFramePr>
        <p:xfrm>
          <a:off x="1092200" y="4283075"/>
          <a:ext cx="3721100" cy="18288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866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>
                          <a:latin typeface="Tahoma"/>
                          <a:ea typeface="Tahoma"/>
                          <a:cs typeface="Tahoma"/>
                          <a:sym typeface="Tahoma"/>
                        </a:rPr>
                        <a:t>p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>
                          <a:latin typeface="Tahoma"/>
                          <a:ea typeface="Tahoma"/>
                          <a:cs typeface="Tahoma"/>
                          <a:sym typeface="Tahoma"/>
                        </a:rPr>
                        <a:t>q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1">
                          <a:latin typeface="Tahoma"/>
                          <a:ea typeface="Tahoma"/>
                          <a:cs typeface="Tahoma"/>
                          <a:sym typeface="Tahoma"/>
                        </a:defRPr>
                      </a:pPr>
                      <a:r>
                        <a:t>p </a:t>
                      </a: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AND</a:t>
                      </a:r>
                      <a:r>
                        <a:t> q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1">
                          <a:latin typeface="Tahoma"/>
                          <a:ea typeface="Tahoma"/>
                          <a:cs typeface="Tahoma"/>
                          <a:sym typeface="Tahoma"/>
                        </a:defRPr>
                      </a:pPr>
                      <a:r>
                        <a:t>p </a:t>
                      </a: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</a:t>
                      </a:r>
                      <a:r>
                        <a:t> q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8" name="Table"/>
          <p:cNvGraphicFramePr/>
          <p:nvPr/>
        </p:nvGraphicFramePr>
        <p:xfrm>
          <a:off x="6137275" y="4283075"/>
          <a:ext cx="1774825" cy="109728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866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>
                          <a:latin typeface="Tahoma"/>
                          <a:ea typeface="Tahoma"/>
                          <a:cs typeface="Tahoma"/>
                          <a:sym typeface="Tahoma"/>
                        </a:rPr>
                        <a:t>p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1">
                          <a:latin typeface="Courier New"/>
                          <a:ea typeface="Courier New"/>
                          <a:cs typeface="Courier New"/>
                          <a:sym typeface="Courier New"/>
                        </a:defRPr>
                      </a:pPr>
                      <a:r>
                        <a:t>NOT </a:t>
                      </a:r>
                      <a:r>
                        <a:rPr>
                          <a:latin typeface="Tahoma"/>
                          <a:ea typeface="Tahoma"/>
                          <a:cs typeface="Tahoma"/>
                          <a:sym typeface="Tahoma"/>
                        </a:rPr>
                        <a:t>p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Evaluating Logic Express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Evaluating Logic Expression</a:t>
            </a:r>
          </a:p>
        </p:txBody>
      </p:sp>
      <p:sp>
        <p:nvSpPr>
          <p:cNvPr id="341" name="Relational operators have lower precedence than math.…"/>
          <p:cNvSpPr txBox="1">
            <a:spLocks noGrp="1"/>
          </p:cNvSpPr>
          <p:nvPr>
            <p:ph type="body" idx="1"/>
          </p:nvPr>
        </p:nvSpPr>
        <p:spPr>
          <a:xfrm>
            <a:off x="152400" y="1295400"/>
            <a:ext cx="8991600" cy="5181600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231775" indent="-231775">
              <a:spcBef>
                <a:spcPts val="500"/>
              </a:spcBef>
              <a:buFontTx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Relational operators have lower precedence than math.</a:t>
            </a:r>
          </a:p>
          <a:p>
            <a:pPr marL="174625" lvl="2" indent="56515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900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174625" lvl="2" indent="56515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5 * 7 &gt;= 3 + 5 * </a:t>
            </a:r>
            <a:r>
              <a:rPr b="1"/>
              <a:t>(7 - 1)</a:t>
            </a:r>
          </a:p>
          <a:p>
            <a:pPr marL="174625" lvl="2" indent="56515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5 * 7</a:t>
            </a:r>
            <a:r>
              <a:rPr b="0"/>
              <a:t> &gt;= 3 + </a:t>
            </a:r>
            <a:r>
              <a:t>5 * 6</a:t>
            </a:r>
          </a:p>
          <a:p>
            <a:pPr marL="174625" lvl="2" indent="56515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35    &gt;= </a:t>
            </a:r>
            <a:r>
              <a:rPr b="1"/>
              <a:t>3 + 30</a:t>
            </a:r>
          </a:p>
          <a:p>
            <a:pPr marL="174625" lvl="2" indent="56515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35    &gt;= 33</a:t>
            </a:r>
          </a:p>
          <a:p>
            <a:pPr marL="174625" lvl="2" indent="56515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true</a:t>
            </a:r>
          </a:p>
          <a:p>
            <a:pPr marL="174625" lvl="2" indent="56515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900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31775" indent="-231775">
              <a:spcBef>
                <a:spcPts val="500"/>
              </a:spcBef>
              <a:buFontTx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Relational operators cannot be "chained" as in algebra.</a:t>
            </a:r>
          </a:p>
          <a:p>
            <a:pPr marL="174625" lvl="2" indent="56515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900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174625" lvl="2" indent="56515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2 &lt;= x</a:t>
            </a:r>
            <a:r>
              <a:rPr b="0"/>
              <a:t> &lt;= 10</a:t>
            </a:r>
          </a:p>
          <a:p>
            <a:pPr marL="174625" lvl="2" indent="56515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true   &lt;= 10</a:t>
            </a:r>
            <a:r>
              <a:rPr>
                <a:solidFill>
                  <a:srgbClr val="000000"/>
                </a:solidFill>
              </a:rPr>
              <a:t>             </a:t>
            </a:r>
            <a:r>
              <a:rPr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(assume that </a:t>
            </a:r>
            <a:r>
              <a:rPr>
                <a:solidFill>
                  <a:srgbClr val="000000"/>
                </a:solidFill>
              </a:rPr>
              <a:t>x</a:t>
            </a:r>
            <a:r>
              <a:rPr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 is </a:t>
            </a:r>
            <a:r>
              <a:rPr>
                <a:solidFill>
                  <a:srgbClr val="000000"/>
                </a:solidFill>
              </a:rPr>
              <a:t>15</a:t>
            </a:r>
            <a:r>
              <a:rPr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)</a:t>
            </a:r>
            <a:endParaRPr b="1"/>
          </a:p>
          <a:p>
            <a:pPr marL="174625" lvl="2" indent="56515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error!</a:t>
            </a:r>
          </a:p>
          <a:p>
            <a:pPr marL="174625" lvl="2" indent="56515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900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174625" lvl="2" indent="56515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900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625475" lvl="1" indent="-279400">
              <a:spcBef>
                <a:spcPts val="0"/>
              </a:spcBef>
              <a:buFontTx/>
              <a:defRPr sz="2200">
                <a:latin typeface="Tahoma"/>
                <a:ea typeface="Tahoma"/>
                <a:cs typeface="Tahoma"/>
                <a:sym typeface="Tahoma"/>
              </a:defRPr>
            </a:pPr>
            <a:r>
              <a:t>Instead, combine multiple tests with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t> or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OR</a:t>
            </a:r>
          </a:p>
          <a:p>
            <a:pPr marL="174625" lvl="2" indent="56515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900" b="1">
                <a:latin typeface="Courier New"/>
                <a:ea typeface="Courier New"/>
                <a:cs typeface="Courier New"/>
                <a:sym typeface="Courier New"/>
              </a:defRPr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174625" lvl="2" indent="56515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2 &lt;= x</a:t>
            </a:r>
            <a:r>
              <a:rPr b="0"/>
              <a:t> AND </a:t>
            </a:r>
            <a:r>
              <a:t>x &lt;= 10</a:t>
            </a:r>
          </a:p>
          <a:p>
            <a:pPr marL="174625" lvl="2" indent="56515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true   AND false</a:t>
            </a:r>
          </a:p>
          <a:p>
            <a:pPr marL="174625" lvl="2" indent="56515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3399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false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4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4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4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4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4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34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" grpId="1" build="p" bldLvl="5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Logical Ques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Logical Question</a:t>
            </a:r>
          </a:p>
        </p:txBody>
      </p:sp>
      <p:sp>
        <p:nvSpPr>
          <p:cNvPr id="344" name="What is the result of each of the following expressions?…"/>
          <p:cNvSpPr txBox="1">
            <a:spLocks noGrp="1"/>
          </p:cNvSpPr>
          <p:nvPr>
            <p:ph type="body" idx="1"/>
          </p:nvPr>
        </p:nvSpPr>
        <p:spPr>
          <a:xfrm>
            <a:off x="152400" y="1295400"/>
            <a:ext cx="8991600" cy="5181600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231775" indent="-231775">
              <a:spcBef>
                <a:spcPts val="500"/>
              </a:spcBef>
              <a:buFontTx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What is the result of each of the following expressions?</a:t>
            </a:r>
          </a:p>
          <a:p>
            <a:pPr marL="279400" lvl="1" indent="66675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900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79400" lvl="1" indent="66675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int x = 42;</a:t>
            </a:r>
          </a:p>
          <a:p>
            <a:pPr marL="279400" lvl="1" indent="66675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int y = 17;</a:t>
            </a:r>
          </a:p>
          <a:p>
            <a:pPr marL="279400" lvl="1" indent="66675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int z = 25;</a:t>
            </a:r>
          </a:p>
          <a:p>
            <a:pPr marL="279400" lvl="1" indent="66675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900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625475" lvl="1" indent="-279400">
              <a:lnSpc>
                <a:spcPct val="90000"/>
              </a:lnSpc>
              <a:spcBef>
                <a:spcPts val="0"/>
              </a:spcBef>
              <a:buFontTx/>
              <a:defRPr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y &lt; x AND y &lt;= z</a:t>
            </a:r>
          </a:p>
          <a:p>
            <a:pPr marL="625475" lvl="1" indent="-279400">
              <a:lnSpc>
                <a:spcPct val="90000"/>
              </a:lnSpc>
              <a:spcBef>
                <a:spcPts val="0"/>
              </a:spcBef>
              <a:buFontTx/>
              <a:defRPr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x % 2 == y % 2 OR x % 2 == z % 2</a:t>
            </a:r>
          </a:p>
          <a:p>
            <a:pPr marL="625475" lvl="1" indent="-279400">
              <a:lnSpc>
                <a:spcPct val="90000"/>
              </a:lnSpc>
              <a:spcBef>
                <a:spcPts val="0"/>
              </a:spcBef>
              <a:buFontTx/>
              <a:defRPr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x &lt;= y + z AND x &gt;= y + z</a:t>
            </a:r>
          </a:p>
          <a:p>
            <a:pPr marL="625475" lvl="1" indent="-279400">
              <a:lnSpc>
                <a:spcPct val="90000"/>
              </a:lnSpc>
              <a:spcBef>
                <a:spcPts val="0"/>
              </a:spcBef>
              <a:buFontTx/>
              <a:defRPr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!(x &lt; y AND x &lt; z)</a:t>
            </a:r>
          </a:p>
          <a:p>
            <a:pPr marL="625475" lvl="1" indent="-279400">
              <a:lnSpc>
                <a:spcPct val="90000"/>
              </a:lnSpc>
              <a:spcBef>
                <a:spcPts val="0"/>
              </a:spcBef>
              <a:buFontTx/>
              <a:defRPr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(x + y) % 2 == 0 OR !((z - y) % 2 == 0)</a:t>
            </a:r>
          </a:p>
          <a:p>
            <a:pPr marL="279400" lvl="1" indent="66675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2200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914400" lvl="2" indent="-174625">
              <a:spcBef>
                <a:spcPts val="0"/>
              </a:spcBef>
              <a:buFontTx/>
              <a:defRPr sz="2000">
                <a:latin typeface="Tahoma"/>
                <a:ea typeface="Tahoma"/>
                <a:cs typeface="Tahoma"/>
                <a:sym typeface="Tahoma"/>
              </a:defRPr>
            </a:pPr>
            <a:r>
              <a:t>Answers: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t>,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r>
              <a:t>,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t>,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t>,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false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" grpId="1" build="p" bldLvl="5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8F664-D3AD-45D9-9A75-F09E9E959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143001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D3E03D3-A9E9-4507-A041-BE984AE5D10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algn="l" defTabSz="594359">
              <a:spcBef>
                <a:spcPts val="300"/>
              </a:spcBef>
              <a:defRPr sz="1400"/>
            </a:pPr>
            <a:r>
              <a:rPr sz="2800" dirty="0"/>
              <a:t>Simple Design Program: A Step by Step Approach, Lesley Anne Robertson</a:t>
            </a:r>
          </a:p>
        </p:txBody>
      </p:sp>
    </p:spTree>
    <p:extLst>
      <p:ext uri="{BB962C8B-B14F-4D97-AF65-F5344CB8AC3E}">
        <p14:creationId xmlns:p14="http://schemas.microsoft.com/office/powerpoint/2010/main" val="389120556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election Control Structu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Selection Control Structure</a:t>
            </a:r>
          </a:p>
        </p:txBody>
      </p:sp>
      <p:sp>
        <p:nvSpPr>
          <p:cNvPr id="246" name="You can use the selection control structure in pseudocode to illustrate a choice between two or more actions, depending on whether a condition is true or false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1800"/>
              </a:spcBef>
              <a:buFontTx/>
              <a:defRPr sz="2600">
                <a:latin typeface="Arial"/>
                <a:ea typeface="Arial"/>
                <a:cs typeface="Arial"/>
                <a:sym typeface="Arial"/>
              </a:defRPr>
            </a:pPr>
            <a:r>
              <a:t>You can use the selection control structure in pseudocode to illustrate </a:t>
            </a:r>
            <a:r>
              <a:rPr b="1"/>
              <a:t>a choice between two or more actions</a:t>
            </a:r>
            <a:r>
              <a:t>, depending on whether </a:t>
            </a:r>
            <a:r>
              <a:rPr b="1"/>
              <a:t>a condition</a:t>
            </a:r>
            <a:r>
              <a:t> is true or false</a:t>
            </a:r>
          </a:p>
        </p:txBody>
      </p:sp>
      <p:sp>
        <p:nvSpPr>
          <p:cNvPr id="247" name="IF condition THEN…"/>
          <p:cNvSpPr txBox="1"/>
          <p:nvPr/>
        </p:nvSpPr>
        <p:spPr>
          <a:xfrm>
            <a:off x="475108" y="3810000"/>
            <a:ext cx="3182493" cy="1920240"/>
          </a:xfrm>
          <a:prstGeom prst="rect">
            <a:avLst/>
          </a:prstGeom>
          <a:gradFill>
            <a:gsLst>
              <a:gs pos="0">
                <a:schemeClr val="accent3">
                  <a:hueOff val="263624"/>
                  <a:satOff val="55948"/>
                  <a:lumOff val="27907"/>
                </a:schemeClr>
              </a:gs>
              <a:gs pos="35000">
                <a:srgbClr val="E4FDBF"/>
              </a:gs>
              <a:gs pos="100000">
                <a:schemeClr val="accent3">
                  <a:hueOff val="321486"/>
                  <a:satOff val="58119"/>
                  <a:lumOff val="40966"/>
                </a:schemeClr>
              </a:gs>
            </a:gsLst>
            <a:lin ang="16200000"/>
          </a:gra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50000"/>
              </a:lnSpc>
              <a:spcBef>
                <a:spcPts val="1200"/>
              </a:spcBef>
              <a:defRPr sz="2000">
                <a:latin typeface="Courier"/>
                <a:ea typeface="Courier"/>
                <a:cs typeface="Courier"/>
                <a:sym typeface="Courier"/>
              </a:defRPr>
            </a:pPr>
            <a:r>
              <a:t>IF condition THEN</a:t>
            </a:r>
          </a:p>
          <a:p>
            <a:pPr lvl="1" indent="457200">
              <a:lnSpc>
                <a:spcPct val="50000"/>
              </a:lnSpc>
              <a:spcBef>
                <a:spcPts val="1200"/>
              </a:spcBef>
              <a:defRPr sz="2000">
                <a:latin typeface="Courier"/>
                <a:ea typeface="Courier"/>
                <a:cs typeface="Courier"/>
                <a:sym typeface="Courier"/>
              </a:defRPr>
            </a:pPr>
            <a:r>
              <a:t>statement1</a:t>
            </a:r>
          </a:p>
          <a:p>
            <a:pPr lvl="1" indent="457200">
              <a:lnSpc>
                <a:spcPct val="50000"/>
              </a:lnSpc>
              <a:spcBef>
                <a:spcPts val="1200"/>
              </a:spcBef>
              <a:defRPr sz="2000">
                <a:latin typeface="Courier"/>
                <a:ea typeface="Courier"/>
                <a:cs typeface="Courier"/>
                <a:sym typeface="Courier"/>
              </a:defRPr>
            </a:pPr>
            <a:r>
              <a:t>statement2</a:t>
            </a:r>
          </a:p>
          <a:p>
            <a:pPr lvl="1" indent="457200">
              <a:lnSpc>
                <a:spcPct val="50000"/>
              </a:lnSpc>
              <a:spcBef>
                <a:spcPts val="1200"/>
              </a:spcBef>
              <a:defRPr sz="2000">
                <a:latin typeface="Courier"/>
                <a:ea typeface="Courier"/>
                <a:cs typeface="Courier"/>
                <a:sym typeface="Courier"/>
              </a:defRPr>
            </a:pPr>
            <a:r>
              <a:t>…</a:t>
            </a:r>
          </a:p>
          <a:p>
            <a:pPr lvl="1" indent="457200">
              <a:lnSpc>
                <a:spcPct val="50000"/>
              </a:lnSpc>
              <a:spcBef>
                <a:spcPts val="1200"/>
              </a:spcBef>
              <a:defRPr sz="2000">
                <a:latin typeface="Courier"/>
                <a:ea typeface="Courier"/>
                <a:cs typeface="Courier"/>
                <a:sym typeface="Courier"/>
              </a:defRPr>
            </a:pPr>
            <a:r>
              <a:t>…</a:t>
            </a:r>
          </a:p>
          <a:p>
            <a:pPr>
              <a:spcBef>
                <a:spcPts val="1200"/>
              </a:spcBef>
              <a:defRPr sz="2000">
                <a:latin typeface="Courier"/>
                <a:ea typeface="Courier"/>
                <a:cs typeface="Courier"/>
                <a:sym typeface="Courier"/>
              </a:defRPr>
            </a:pPr>
            <a:r>
              <a:t>ENDIF </a:t>
            </a:r>
          </a:p>
        </p:txBody>
      </p:sp>
      <p:sp>
        <p:nvSpPr>
          <p:cNvPr id="248" name="Line"/>
          <p:cNvSpPr/>
          <p:nvPr/>
        </p:nvSpPr>
        <p:spPr>
          <a:xfrm>
            <a:off x="3729037" y="3810000"/>
            <a:ext cx="80963" cy="19202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49" name="Selection control structure"/>
          <p:cNvSpPr txBox="1"/>
          <p:nvPr/>
        </p:nvSpPr>
        <p:spPr>
          <a:xfrm>
            <a:off x="3886200" y="4559424"/>
            <a:ext cx="3886200" cy="42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4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Selection control structure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Relational Express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Relational Expression</a:t>
            </a:r>
          </a:p>
        </p:txBody>
      </p:sp>
      <p:sp>
        <p:nvSpPr>
          <p:cNvPr id="252" name="The condition in the IF statement is based on a comparison of two items, and is usually expressed with one of the following relational operators: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1800"/>
              </a:spcBef>
              <a:buFontTx/>
              <a:defRPr sz="2600">
                <a:latin typeface="Arial"/>
                <a:ea typeface="Arial"/>
                <a:cs typeface="Arial"/>
                <a:sym typeface="Arial"/>
              </a:defRPr>
            </a:pPr>
            <a:r>
              <a:t>The condition in the </a:t>
            </a:r>
            <a:r>
              <a:rPr>
                <a:solidFill>
                  <a:srgbClr val="009900"/>
                </a:solidFill>
              </a:rPr>
              <a:t>IF</a:t>
            </a:r>
            <a:r>
              <a:t> statement is based on a comparison of two items, and is usually expressed with one of the following relational operators:</a:t>
            </a:r>
          </a:p>
        </p:txBody>
      </p:sp>
      <p:graphicFrame>
        <p:nvGraphicFramePr>
          <p:cNvPr id="253" name="Table"/>
          <p:cNvGraphicFramePr/>
          <p:nvPr/>
        </p:nvGraphicFramePr>
        <p:xfrm>
          <a:off x="1204118" y="3362325"/>
          <a:ext cx="6735762" cy="256032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33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7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>
                          <a:latin typeface="Tahoma"/>
                          <a:ea typeface="Tahoma"/>
                          <a:cs typeface="Tahoma"/>
                          <a:sym typeface="Tahoma"/>
                        </a:rPr>
                        <a:t>Operator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>
                          <a:latin typeface="Tahoma"/>
                          <a:ea typeface="Tahoma"/>
                          <a:cs typeface="Tahoma"/>
                          <a:sym typeface="Tahoma"/>
                        </a:rPr>
                        <a:t>Meaning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>
                          <a:latin typeface="Tahoma"/>
                          <a:ea typeface="Tahoma"/>
                          <a:cs typeface="Tahoma"/>
                          <a:sym typeface="Tahoma"/>
                        </a:rPr>
                        <a:t>Example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>
                          <a:latin typeface="Tahoma"/>
                          <a:ea typeface="Tahoma"/>
                          <a:cs typeface="Tahoma"/>
                          <a:sym typeface="Tahoma"/>
                        </a:rPr>
                        <a:t>Value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==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Tahoma"/>
                          <a:ea typeface="Tahoma"/>
                          <a:cs typeface="Tahoma"/>
                          <a:sym typeface="Tahoma"/>
                        </a:rPr>
                        <a:t>equals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 + 1 == 2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!=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Tahoma"/>
                          <a:ea typeface="Tahoma"/>
                          <a:cs typeface="Tahoma"/>
                          <a:sym typeface="Tahoma"/>
                        </a:rPr>
                        <a:t>does not equal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3.2 != 2.5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Tahoma"/>
                          <a:ea typeface="Tahoma"/>
                          <a:cs typeface="Tahoma"/>
                          <a:sym typeface="Tahoma"/>
                        </a:rPr>
                        <a:t>less than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10 &lt; 5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Tahoma"/>
                          <a:ea typeface="Tahoma"/>
                          <a:cs typeface="Tahoma"/>
                          <a:sym typeface="Tahoma"/>
                        </a:rPr>
                        <a:t>greater than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10 &gt; 5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&lt;=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Tahoma"/>
                          <a:ea typeface="Tahoma"/>
                          <a:cs typeface="Tahoma"/>
                          <a:sym typeface="Tahoma"/>
                        </a:rPr>
                        <a:t>less than or equal to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126 &lt;= 100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false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&gt;=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Tahoma"/>
                          <a:ea typeface="Tahoma"/>
                          <a:cs typeface="Tahoma"/>
                          <a:sym typeface="Tahoma"/>
                        </a:rPr>
                        <a:t>greater than or equal to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5.0 &gt;= 5.0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true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Rectangle"/>
          <p:cNvSpPr/>
          <p:nvPr/>
        </p:nvSpPr>
        <p:spPr>
          <a:xfrm>
            <a:off x="2812256" y="1282600"/>
            <a:ext cx="6128544" cy="52102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56" name="Interlude: Flowint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Interlude: Flowintt</a:t>
            </a:r>
          </a:p>
        </p:txBody>
      </p:sp>
      <p:sp>
        <p:nvSpPr>
          <p:cNvPr id="257" name="Terminator"/>
          <p:cNvSpPr/>
          <p:nvPr/>
        </p:nvSpPr>
        <p:spPr>
          <a:xfrm>
            <a:off x="443309" y="2058341"/>
            <a:ext cx="1492201" cy="412354"/>
          </a:xfrm>
          <a:prstGeom prst="roundRect">
            <a:avLst>
              <a:gd name="adj" fmla="val 46198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>
              <a:defRPr sz="1600"/>
            </a:lvl1pPr>
          </a:lstStyle>
          <a:p>
            <a:r>
              <a:t>Terminator</a:t>
            </a:r>
          </a:p>
        </p:txBody>
      </p:sp>
      <p:sp>
        <p:nvSpPr>
          <p:cNvPr id="258" name="Decision"/>
          <p:cNvSpPr/>
          <p:nvPr/>
        </p:nvSpPr>
        <p:spPr>
          <a:xfrm>
            <a:off x="285115" y="4081208"/>
            <a:ext cx="1808589" cy="857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>
              <a:defRPr sz="1600"/>
            </a:lvl1pPr>
          </a:lstStyle>
          <a:p>
            <a:r>
              <a:t>Decision</a:t>
            </a:r>
          </a:p>
        </p:txBody>
      </p:sp>
      <p:sp>
        <p:nvSpPr>
          <p:cNvPr id="259" name="Process"/>
          <p:cNvSpPr/>
          <p:nvPr/>
        </p:nvSpPr>
        <p:spPr>
          <a:xfrm>
            <a:off x="339973" y="3417822"/>
            <a:ext cx="1698874" cy="529879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>
              <a:defRPr sz="1600"/>
            </a:lvl1pPr>
          </a:lstStyle>
          <a:p>
            <a:r>
              <a:t>Process</a:t>
            </a:r>
          </a:p>
        </p:txBody>
      </p:sp>
      <p:grpSp>
        <p:nvGrpSpPr>
          <p:cNvPr id="262" name="Group"/>
          <p:cNvGrpSpPr/>
          <p:nvPr/>
        </p:nvGrpSpPr>
        <p:grpSpPr>
          <a:xfrm>
            <a:off x="977900" y="5059365"/>
            <a:ext cx="2171700" cy="536355"/>
            <a:chOff x="0" y="0"/>
            <a:chExt cx="2171700" cy="536353"/>
          </a:xfrm>
        </p:grpSpPr>
        <p:sp>
          <p:nvSpPr>
            <p:cNvPr id="260" name="Circle"/>
            <p:cNvSpPr/>
            <p:nvPr/>
          </p:nvSpPr>
          <p:spPr>
            <a:xfrm>
              <a:off x="0" y="0"/>
              <a:ext cx="465838" cy="469357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261" name="Connector"/>
            <p:cNvSpPr txBox="1"/>
            <p:nvPr/>
          </p:nvSpPr>
          <p:spPr>
            <a:xfrm>
              <a:off x="590294" y="41596"/>
              <a:ext cx="1581406" cy="4947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noAutofit/>
            </a:bodyPr>
            <a:lstStyle>
              <a:lvl1pPr>
                <a:defRPr sz="1600"/>
              </a:lvl1pPr>
            </a:lstStyle>
            <a:p>
              <a:r>
                <a:t>Connector</a:t>
              </a:r>
            </a:p>
          </p:txBody>
        </p:sp>
      </p:grpSp>
      <p:sp>
        <p:nvSpPr>
          <p:cNvPr id="263" name="Input/Output"/>
          <p:cNvSpPr/>
          <p:nvPr/>
        </p:nvSpPr>
        <p:spPr>
          <a:xfrm>
            <a:off x="116284" y="2618331"/>
            <a:ext cx="2146251" cy="6527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5734" y="21208"/>
                </a:lnTo>
                <a:lnTo>
                  <a:pt x="21600" y="0"/>
                </a:lnTo>
                <a:lnTo>
                  <a:pt x="6795" y="476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>
              <a:defRPr sz="1600"/>
            </a:lvl1pPr>
          </a:lstStyle>
          <a:p>
            <a:r>
              <a:t>Input/Output</a:t>
            </a:r>
          </a:p>
        </p:txBody>
      </p:sp>
      <p:sp>
        <p:nvSpPr>
          <p:cNvPr id="264" name="Repetition"/>
          <p:cNvSpPr/>
          <p:nvPr/>
        </p:nvSpPr>
        <p:spPr>
          <a:xfrm>
            <a:off x="339973" y="5621151"/>
            <a:ext cx="1698874" cy="6527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659" y="46"/>
                </a:moveTo>
                <a:lnTo>
                  <a:pt x="17703" y="0"/>
                </a:lnTo>
                <a:lnTo>
                  <a:pt x="21600" y="11369"/>
                </a:lnTo>
                <a:lnTo>
                  <a:pt x="17459" y="21600"/>
                </a:lnTo>
                <a:lnTo>
                  <a:pt x="4058" y="21600"/>
                </a:lnTo>
                <a:lnTo>
                  <a:pt x="0" y="11469"/>
                </a:lnTo>
                <a:lnTo>
                  <a:pt x="3659" y="46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>
              <a:defRPr sz="1600"/>
            </a:lvl1pPr>
          </a:lstStyle>
          <a:p>
            <a:r>
              <a:t>Repetition</a:t>
            </a:r>
          </a:p>
        </p:txBody>
      </p:sp>
      <p:grpSp>
        <p:nvGrpSpPr>
          <p:cNvPr id="274" name="Group"/>
          <p:cNvGrpSpPr/>
          <p:nvPr/>
        </p:nvGrpSpPr>
        <p:grpSpPr>
          <a:xfrm>
            <a:off x="2875374" y="1918515"/>
            <a:ext cx="2277612" cy="4292975"/>
            <a:chOff x="0" y="0"/>
            <a:chExt cx="2277611" cy="4292974"/>
          </a:xfrm>
        </p:grpSpPr>
        <p:sp>
          <p:nvSpPr>
            <p:cNvPr id="265" name="start"/>
            <p:cNvSpPr/>
            <p:nvPr/>
          </p:nvSpPr>
          <p:spPr>
            <a:xfrm>
              <a:off x="428624" y="0"/>
              <a:ext cx="1492201" cy="412354"/>
            </a:xfrm>
            <a:prstGeom prst="roundRect">
              <a:avLst>
                <a:gd name="adj" fmla="val 46198"/>
              </a:avLst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noAutofit/>
            </a:bodyPr>
            <a:lstStyle>
              <a:lvl1pPr algn="ctr">
                <a:defRPr sz="1600"/>
              </a:lvl1pPr>
            </a:lstStyle>
            <a:p>
              <a:r>
                <a:t>start</a:t>
              </a:r>
            </a:p>
          </p:txBody>
        </p:sp>
        <p:sp>
          <p:nvSpPr>
            <p:cNvPr id="266" name="s = x + y + z…"/>
            <p:cNvSpPr/>
            <p:nvPr/>
          </p:nvSpPr>
          <p:spPr>
            <a:xfrm>
              <a:off x="223687" y="1588957"/>
              <a:ext cx="1698874" cy="1063279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/>
              </a:pPr>
              <a:r>
                <a:t>s = x + y + z</a:t>
              </a:r>
            </a:p>
            <a:p>
              <a:pPr algn="ctr">
                <a:defRPr sz="1600"/>
              </a:pPr>
              <a:r>
                <a:t>a = s/3</a:t>
              </a:r>
            </a:p>
            <a:p>
              <a:pPr algn="ctr">
                <a:defRPr sz="1600"/>
              </a:pPr>
              <a:r>
                <a:t>p = x * y * z</a:t>
              </a:r>
            </a:p>
          </p:txBody>
        </p:sp>
        <p:sp>
          <p:nvSpPr>
            <p:cNvPr id="267" name="READ x, y, z"/>
            <p:cNvSpPr/>
            <p:nvPr/>
          </p:nvSpPr>
          <p:spPr>
            <a:xfrm>
              <a:off x="101599" y="675941"/>
              <a:ext cx="2176013" cy="65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5734" y="21208"/>
                  </a:lnTo>
                  <a:lnTo>
                    <a:pt x="21600" y="0"/>
                  </a:lnTo>
                  <a:lnTo>
                    <a:pt x="6795" y="476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noAutofit/>
            </a:bodyPr>
            <a:lstStyle>
              <a:lvl1pPr algn="ctr">
                <a:defRPr sz="1600"/>
              </a:lvl1pPr>
            </a:lstStyle>
            <a:p>
              <a:r>
                <a:t>READ x, y, z</a:t>
              </a:r>
            </a:p>
          </p:txBody>
        </p:sp>
        <p:sp>
          <p:nvSpPr>
            <p:cNvPr id="268" name="stop"/>
            <p:cNvSpPr/>
            <p:nvPr/>
          </p:nvSpPr>
          <p:spPr>
            <a:xfrm>
              <a:off x="708024" y="3880620"/>
              <a:ext cx="940297" cy="412355"/>
            </a:xfrm>
            <a:prstGeom prst="roundRect">
              <a:avLst>
                <a:gd name="adj" fmla="val 46198"/>
              </a:avLst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noAutofit/>
            </a:bodyPr>
            <a:lstStyle>
              <a:lvl1pPr algn="ctr">
                <a:defRPr sz="1600"/>
              </a:lvl1pPr>
            </a:lstStyle>
            <a:p>
              <a:r>
                <a:t>stop</a:t>
              </a:r>
            </a:p>
          </p:txBody>
        </p:sp>
        <p:sp>
          <p:nvSpPr>
            <p:cNvPr id="269" name="WRITE  s, a, p"/>
            <p:cNvSpPr/>
            <p:nvPr/>
          </p:nvSpPr>
          <p:spPr>
            <a:xfrm>
              <a:off x="0" y="2914172"/>
              <a:ext cx="2146250" cy="65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5734" y="21208"/>
                  </a:lnTo>
                  <a:lnTo>
                    <a:pt x="21600" y="0"/>
                  </a:lnTo>
                  <a:lnTo>
                    <a:pt x="6795" y="476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/>
              </a:pPr>
              <a:r>
                <a:t>WRITE </a:t>
              </a:r>
              <a:br/>
              <a:r>
                <a:t>s, a, p</a:t>
              </a:r>
            </a:p>
          </p:txBody>
        </p:sp>
        <p:sp>
          <p:nvSpPr>
            <p:cNvPr id="270" name="Line"/>
            <p:cNvSpPr/>
            <p:nvPr/>
          </p:nvSpPr>
          <p:spPr>
            <a:xfrm>
              <a:off x="1189605" y="407221"/>
              <a:ext cx="1" cy="283711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71" name="Line"/>
            <p:cNvSpPr/>
            <p:nvPr/>
          </p:nvSpPr>
          <p:spPr>
            <a:xfrm>
              <a:off x="1174724" y="1292429"/>
              <a:ext cx="1" cy="283712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72" name="Line"/>
            <p:cNvSpPr/>
            <p:nvPr/>
          </p:nvSpPr>
          <p:spPr>
            <a:xfrm>
              <a:off x="1174724" y="2641920"/>
              <a:ext cx="1" cy="283712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73" name="Line"/>
            <p:cNvSpPr/>
            <p:nvPr/>
          </p:nvSpPr>
          <p:spPr>
            <a:xfrm>
              <a:off x="1174724" y="3550261"/>
              <a:ext cx="1" cy="283711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75" name="Symbol"/>
          <p:cNvSpPr txBox="1"/>
          <p:nvPr/>
        </p:nvSpPr>
        <p:spPr>
          <a:xfrm>
            <a:off x="772395" y="1398933"/>
            <a:ext cx="834029" cy="358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r>
              <a:t>Symbol</a:t>
            </a:r>
          </a:p>
        </p:txBody>
      </p:sp>
      <p:sp>
        <p:nvSpPr>
          <p:cNvPr id="276" name="Flowintt"/>
          <p:cNvSpPr txBox="1"/>
          <p:nvPr/>
        </p:nvSpPr>
        <p:spPr>
          <a:xfrm>
            <a:off x="3453174" y="1398933"/>
            <a:ext cx="955697" cy="358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r>
              <a:t>Flowintt</a:t>
            </a:r>
          </a:p>
        </p:txBody>
      </p:sp>
      <p:sp>
        <p:nvSpPr>
          <p:cNvPr id="277" name="Pseudocode"/>
          <p:cNvSpPr txBox="1"/>
          <p:nvPr/>
        </p:nvSpPr>
        <p:spPr>
          <a:xfrm>
            <a:off x="6421936" y="1398933"/>
            <a:ext cx="1311656" cy="358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r>
              <a:t>Pseudocode</a:t>
            </a:r>
          </a:p>
        </p:txBody>
      </p:sp>
      <p:sp>
        <p:nvSpPr>
          <p:cNvPr id="278" name="READ x, y, z…"/>
          <p:cNvSpPr txBox="1"/>
          <p:nvPr/>
        </p:nvSpPr>
        <p:spPr>
          <a:xfrm>
            <a:off x="5331695" y="3002042"/>
            <a:ext cx="3731849" cy="1170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1400">
                <a:latin typeface="Courier"/>
                <a:ea typeface="Courier"/>
                <a:cs typeface="Courier"/>
                <a:sym typeface="Courier"/>
              </a:defRPr>
            </a:pPr>
            <a:r>
              <a:t>READ x, y, z</a:t>
            </a:r>
          </a:p>
          <a:p>
            <a:pPr>
              <a:defRPr sz="1400">
                <a:latin typeface="Courier"/>
                <a:ea typeface="Courier"/>
                <a:cs typeface="Courier"/>
                <a:sym typeface="Courier"/>
              </a:defRPr>
            </a:pPr>
            <a:r>
              <a:t>COMPUTE SUM (s) as x+y+z</a:t>
            </a:r>
          </a:p>
          <a:p>
            <a:pPr>
              <a:defRPr sz="1400">
                <a:latin typeface="Courier"/>
                <a:ea typeface="Courier"/>
                <a:cs typeface="Courier"/>
                <a:sym typeface="Courier"/>
              </a:defRPr>
            </a:pPr>
            <a:r>
              <a:t>COMPUTE AVERAGE (a) as s/3</a:t>
            </a:r>
          </a:p>
          <a:p>
            <a:pPr>
              <a:defRPr sz="1400">
                <a:latin typeface="Courier"/>
                <a:ea typeface="Courier"/>
                <a:cs typeface="Courier"/>
                <a:sym typeface="Courier"/>
              </a:defRPr>
            </a:pPr>
            <a:r>
              <a:t>COMPUTE PRODUCT (p) as x*y*z</a:t>
            </a:r>
          </a:p>
          <a:p>
            <a:pPr>
              <a:defRPr sz="1400">
                <a:latin typeface="Courier"/>
                <a:ea typeface="Courier"/>
                <a:cs typeface="Courier"/>
                <a:sym typeface="Courier"/>
              </a:defRPr>
            </a:pPr>
            <a:r>
              <a:t>DISPLAY SUM, AVERAGE, and PRODUCT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1. Simple Sele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1. Simple Selection</a:t>
            </a:r>
          </a:p>
        </p:txBody>
      </p:sp>
      <p:sp>
        <p:nvSpPr>
          <p:cNvPr id="281" name="Simple selection occurs when a choice is made between two alternate paths, depending on the result of a condition being true or fals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spcBef>
                <a:spcPts val="2400"/>
              </a:spcBef>
              <a:buFontTx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Simple selection occurs when a choice is made between two alternate paths, depending on the result of a condition being true or false</a:t>
            </a:r>
          </a:p>
          <a:p>
            <a:pPr>
              <a:lnSpc>
                <a:spcPct val="110000"/>
              </a:lnSpc>
              <a:spcBef>
                <a:spcPts val="2400"/>
              </a:spcBef>
              <a:buFontTx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The structure is represented in pseudocode using the keywords </a:t>
            </a:r>
            <a:r>
              <a:rPr>
                <a:solidFill>
                  <a:srgbClr val="009900"/>
                </a:solidFill>
              </a:rPr>
              <a:t>IF, THEN, ELSE,</a:t>
            </a:r>
            <a:r>
              <a:t> and </a:t>
            </a:r>
            <a:r>
              <a:rPr>
                <a:solidFill>
                  <a:srgbClr val="009900"/>
                </a:solidFill>
              </a:rPr>
              <a:t>ENDIF</a:t>
            </a:r>
          </a:p>
          <a:p>
            <a:pPr>
              <a:lnSpc>
                <a:spcPct val="110000"/>
              </a:lnSpc>
              <a:spcBef>
                <a:spcPts val="2400"/>
              </a:spcBef>
              <a:buFontTx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Only one of the </a:t>
            </a:r>
            <a:r>
              <a:rPr>
                <a:solidFill>
                  <a:srgbClr val="009900"/>
                </a:solidFill>
              </a:rPr>
              <a:t>THEN</a:t>
            </a:r>
            <a:r>
              <a:t> or </a:t>
            </a:r>
            <a:r>
              <a:rPr>
                <a:solidFill>
                  <a:srgbClr val="009900"/>
                </a:solidFill>
              </a:rPr>
              <a:t>ELSE</a:t>
            </a:r>
            <a:r>
              <a:t> paths will be followed, depending on the result of the condition in the </a:t>
            </a:r>
            <a:r>
              <a:rPr>
                <a:solidFill>
                  <a:srgbClr val="009900"/>
                </a:solidFill>
              </a:rPr>
              <a:t>IF</a:t>
            </a:r>
            <a:r>
              <a:t> clause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1. Simple Sele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1. Simple Selection</a:t>
            </a:r>
          </a:p>
        </p:txBody>
      </p:sp>
      <p:sp>
        <p:nvSpPr>
          <p:cNvPr id="284" name="The IF ... THEN ... ELSE ... construct has a process at each branch of the decision symbol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spcBef>
                <a:spcPts val="2400"/>
              </a:spcBef>
              <a:buFontTx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The </a:t>
            </a:r>
            <a:r>
              <a:rPr b="1"/>
              <a:t>IF ... THEN ... ELSE ...</a:t>
            </a:r>
            <a:r>
              <a:t> construct has a process at each branch of the decision symbol.</a:t>
            </a:r>
          </a:p>
        </p:txBody>
      </p:sp>
      <p:pic>
        <p:nvPicPr>
          <p:cNvPr id="285" name="3gl_if_else.png" descr="3gl_if_els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00600" y="3429000"/>
            <a:ext cx="3362325" cy="2066925"/>
          </a:xfrm>
          <a:prstGeom prst="rect">
            <a:avLst/>
          </a:prstGeom>
          <a:ln w="12700">
            <a:miter lim="400000"/>
          </a:ln>
        </p:spPr>
      </p:pic>
      <p:sp>
        <p:nvSpPr>
          <p:cNvPr id="286" name="IF condition THEN…"/>
          <p:cNvSpPr txBox="1"/>
          <p:nvPr/>
        </p:nvSpPr>
        <p:spPr>
          <a:xfrm>
            <a:off x="914400" y="3429000"/>
            <a:ext cx="2819400" cy="2219960"/>
          </a:xfrm>
          <a:prstGeom prst="rect">
            <a:avLst/>
          </a:prstGeom>
          <a:gradFill>
            <a:gsLst>
              <a:gs pos="0">
                <a:schemeClr val="accent3">
                  <a:hueOff val="263624"/>
                  <a:satOff val="55948"/>
                  <a:lumOff val="27907"/>
                </a:schemeClr>
              </a:gs>
              <a:gs pos="35000">
                <a:srgbClr val="E4FDBF"/>
              </a:gs>
              <a:gs pos="100000">
                <a:schemeClr val="accent3">
                  <a:hueOff val="321486"/>
                  <a:satOff val="58119"/>
                  <a:lumOff val="40966"/>
                </a:schemeClr>
              </a:gs>
            </a:gsLst>
            <a:lin ang="16200000"/>
          </a:gra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IF condition THEN</a:t>
            </a:r>
          </a:p>
          <a:p>
            <a:pPr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   statementA</a:t>
            </a:r>
          </a:p>
          <a:p>
            <a:pPr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ELSE</a:t>
            </a:r>
          </a:p>
          <a:p>
            <a:pPr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   statementB</a:t>
            </a:r>
          </a:p>
          <a:p>
            <a:pPr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ENDIF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1. Simple Sele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1. Simple Selection</a:t>
            </a:r>
          </a:p>
        </p:txBody>
      </p:sp>
      <p:sp>
        <p:nvSpPr>
          <p:cNvPr id="289" name="The IF ... THEN ... ELSE ... construct has a process at each branch of the decision symbol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spcBef>
                <a:spcPts val="2400"/>
              </a:spcBef>
              <a:buFontTx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The </a:t>
            </a:r>
            <a:r>
              <a:rPr b="1"/>
              <a:t>IF ... THEN ... ELSE ...</a:t>
            </a:r>
            <a:r>
              <a:t> construct has a process at each branch of the decision symbol.</a:t>
            </a:r>
          </a:p>
          <a:p>
            <a:pPr>
              <a:lnSpc>
                <a:spcPct val="110000"/>
              </a:lnSpc>
              <a:spcBef>
                <a:spcPts val="2400"/>
              </a:spcBef>
              <a:buFontTx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Example</a:t>
            </a:r>
          </a:p>
        </p:txBody>
      </p:sp>
      <p:sp>
        <p:nvSpPr>
          <p:cNvPr id="290" name="IF account_balance &lt; $300 THEN…"/>
          <p:cNvSpPr txBox="1"/>
          <p:nvPr/>
        </p:nvSpPr>
        <p:spPr>
          <a:xfrm>
            <a:off x="2477343" y="3314382"/>
            <a:ext cx="4663580" cy="2219961"/>
          </a:xfrm>
          <a:prstGeom prst="rect">
            <a:avLst/>
          </a:prstGeom>
          <a:gradFill>
            <a:gsLst>
              <a:gs pos="0">
                <a:schemeClr val="accent3">
                  <a:hueOff val="263624"/>
                  <a:satOff val="55948"/>
                  <a:lumOff val="27907"/>
                </a:schemeClr>
              </a:gs>
              <a:gs pos="35000">
                <a:srgbClr val="E4FDBF"/>
              </a:gs>
              <a:gs pos="100000">
                <a:schemeClr val="accent3">
                  <a:hueOff val="321486"/>
                  <a:satOff val="58119"/>
                  <a:lumOff val="40966"/>
                </a:schemeClr>
              </a:gs>
            </a:gsLst>
            <a:lin ang="16200000"/>
          </a:gra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IF account_balance &lt; $300 THEN</a:t>
            </a:r>
          </a:p>
          <a:p>
            <a:pPr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   service_intge = $5.00</a:t>
            </a:r>
          </a:p>
          <a:p>
            <a:pPr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ELSE</a:t>
            </a:r>
          </a:p>
          <a:p>
            <a:pPr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   service_intge = $2.00</a:t>
            </a:r>
          </a:p>
          <a:p>
            <a:pPr>
              <a:spcBef>
                <a:spcPts val="1400"/>
              </a:spcBef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ENDIF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2. Simple Selection with Null false branch"/>
          <p:cNvSpPr txBox="1">
            <a:spLocks noGrp="1"/>
          </p:cNvSpPr>
          <p:nvPr>
            <p:ph type="title"/>
          </p:nvPr>
        </p:nvSpPr>
        <p:spPr>
          <a:xfrm>
            <a:off x="355600" y="515937"/>
            <a:ext cx="8621862" cy="1143002"/>
          </a:xfrm>
          <a:prstGeom prst="rect">
            <a:avLst/>
          </a:prstGeom>
        </p:spPr>
        <p:txBody>
          <a:bodyPr/>
          <a:lstStyle>
            <a:lvl1pPr defTabSz="859536">
              <a:defRPr sz="3572"/>
            </a:lvl1pPr>
          </a:lstStyle>
          <a:p>
            <a:r>
              <a:t>2. Simple Selection with Null false branch</a:t>
            </a:r>
          </a:p>
        </p:txBody>
      </p:sp>
      <p:sp>
        <p:nvSpPr>
          <p:cNvPr id="293" name="The null ELSE structure is a variation of the simple IF structur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2500"/>
              </a:spcBef>
              <a:buFontTx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The </a:t>
            </a:r>
            <a:r>
              <a:rPr>
                <a:solidFill>
                  <a:srgbClr val="009900"/>
                </a:solidFill>
              </a:rPr>
              <a:t>null ELSE</a:t>
            </a:r>
            <a:r>
              <a:t> structure is a variation of the simple </a:t>
            </a:r>
            <a:r>
              <a:rPr>
                <a:solidFill>
                  <a:srgbClr val="009900"/>
                </a:solidFill>
              </a:rPr>
              <a:t>IF</a:t>
            </a:r>
            <a:r>
              <a:t> structure</a:t>
            </a:r>
          </a:p>
          <a:p>
            <a:pPr>
              <a:spcBef>
                <a:spcPts val="2500"/>
              </a:spcBef>
              <a:buFontTx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It is used when a task is performed only when a particular condition is true</a:t>
            </a:r>
          </a:p>
          <a:p>
            <a:pPr>
              <a:spcBef>
                <a:spcPts val="2500"/>
              </a:spcBef>
              <a:buFontTx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If the condition is false, then no processing will take place and the </a:t>
            </a:r>
            <a:r>
              <a:rPr>
                <a:solidFill>
                  <a:srgbClr val="009900"/>
                </a:solidFill>
              </a:rPr>
              <a:t>IF</a:t>
            </a:r>
            <a:r>
              <a:t> statement will be bypassed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1084</Words>
  <Application>Microsoft Office PowerPoint</Application>
  <PresentationFormat>On-screen Show (4:3)</PresentationFormat>
  <Paragraphs>301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Courier</vt:lpstr>
      <vt:lpstr>Courier New</vt:lpstr>
      <vt:lpstr>Tahoma</vt:lpstr>
      <vt:lpstr>Times New Roman</vt:lpstr>
      <vt:lpstr>Verdana</vt:lpstr>
      <vt:lpstr>Office Theme</vt:lpstr>
      <vt:lpstr>Selection Control Structure</vt:lpstr>
      <vt:lpstr>Objectives</vt:lpstr>
      <vt:lpstr>Selection Control Structure</vt:lpstr>
      <vt:lpstr>Relational Expression</vt:lpstr>
      <vt:lpstr>Interlude: Flowintt</vt:lpstr>
      <vt:lpstr>1. Simple Selection</vt:lpstr>
      <vt:lpstr>1. Simple Selection</vt:lpstr>
      <vt:lpstr>1. Simple Selection</vt:lpstr>
      <vt:lpstr>2. Simple Selection with Null false branch</vt:lpstr>
      <vt:lpstr>2. Simple Selection with Null false branch</vt:lpstr>
      <vt:lpstr>PowerPoint Presentation</vt:lpstr>
      <vt:lpstr>3. Nested Selection</vt:lpstr>
      <vt:lpstr>3. Nested Selection</vt:lpstr>
      <vt:lpstr>Linear Nested Selection</vt:lpstr>
      <vt:lpstr>Non-Linear Nested Selection</vt:lpstr>
      <vt:lpstr>Misuse of IF: Get Grade</vt:lpstr>
      <vt:lpstr>Refine use of IF: Get Grade</vt:lpstr>
      <vt:lpstr>Combined Selection</vt:lpstr>
      <vt:lpstr>Combined Selection</vt:lpstr>
      <vt:lpstr>Logical Operator</vt:lpstr>
      <vt:lpstr>Evaluating Logic Expression</vt:lpstr>
      <vt:lpstr>Logical Question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Control Structure</dc:title>
  <cp:lastModifiedBy>Aa_Ulum</cp:lastModifiedBy>
  <cp:revision>3</cp:revision>
  <dcterms:modified xsi:type="dcterms:W3CDTF">2017-11-07T03:53:33Z</dcterms:modified>
</cp:coreProperties>
</file>