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6" r:id="rId2"/>
    <p:sldId id="389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9" r:id="rId11"/>
    <p:sldId id="400" r:id="rId12"/>
    <p:sldId id="402" r:id="rId13"/>
    <p:sldId id="403" r:id="rId14"/>
    <p:sldId id="404" r:id="rId15"/>
    <p:sldId id="405" r:id="rId16"/>
    <p:sldId id="406" r:id="rId17"/>
    <p:sldId id="407" r:id="rId18"/>
    <p:sldId id="40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FF48A9-609C-46E1-9E79-C45C3F6E74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5D536-D3EB-40AC-AA89-15E31465A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D3F75A-8B24-4E27-8725-5A32A4195C12}" type="datetimeFigureOut">
              <a:rPr lang="id-ID"/>
              <a:pPr>
                <a:defRPr/>
              </a:pPr>
              <a:t>07/11/2017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9873C3-7A49-495D-B394-EE76DC5075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F6F958-517C-4083-9525-7F2C5ADC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9115-270A-4A1D-A05F-FDEFB32689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BB631-D94C-4609-B4D9-7A5A61CD93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4CB415-2306-4E54-A0E1-D4123D519A7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A89F9B-977F-4178-95AF-BB313E4C54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95BA9-B08E-4927-AFDC-C4177F2E8342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C41EEE47-9CA7-4DED-B41A-A324E34F14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4BD02090-FF6B-41CA-9E22-0733ED16D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6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1F31C2-61B3-48CB-B5C2-20B40206AA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1B568-6217-4850-8076-79D2BF94B573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160FAA38-F70B-48FD-A787-14D464DA66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710987F-065D-426D-9E83-9DF537AC9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37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CE4405-7874-4396-8EF4-DDCCAB31A5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1C025-E514-4CFA-A0EA-C61F0174F44D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53B3FCCF-4DA6-41AF-BDB9-50EE83F454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E4CEB63-5197-4A58-AB48-CA7484190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216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F6E015-27D4-4C9E-9C08-BE9242528A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62A13-0447-4877-9998-C09C9687904F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DC24624A-5BF1-46DC-AF1E-E3D7E5FC88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7333FFC6-78C5-4AB7-B132-AFC59F0A3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57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391588-9D7B-473C-B458-0B944D2A0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A1CA9-F3BD-4560-BD27-14B2C62B5770}" type="slidenum">
              <a:rPr lang="en-AU" altLang="en-US"/>
              <a:pPr/>
              <a:t>15</a:t>
            </a:fld>
            <a:endParaRPr lang="en-AU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4BA8B095-17FB-404C-BD08-F060895C16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A9CE4A3-9016-42EC-9F3A-177268F9D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46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16DD9-1881-4BEB-AB17-6C31B688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F892-AF72-4C6C-A32D-9306BD8F1041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E41A6-2892-49E3-A6C5-D142528B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06B4-5D96-45CD-97E1-35207512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4368-D582-46CD-A409-1A1AB1821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C188-96C2-426E-8D82-EBFF3ED4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2009-348E-46F1-B2E3-E63205D9DD2B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EF9C-6113-49E4-A826-0903AAB4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BF7F-202D-4A2C-AFEA-DF16F36B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FD2A-39CC-4AB2-AFF1-FE39A9CAE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37DA-3A3C-4065-9ED0-ACC896F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6621-6AB2-4B1D-B86D-95C6DA35B6CB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4E04-CFF2-4A2A-930E-0D3B5F9A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137-49F7-4A77-BF1E-3AA208DE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9FC4-BE99-494C-B81F-7AAE48D2C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1FBA-327C-4892-B4E7-9C2F8659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35B5-63D1-4362-9EEE-BFF36FC90A5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8204-5259-44A2-87C7-0E179192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401B5-8F26-4228-9759-49E71E94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54805-E11A-4E6D-AA65-80B93419C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C370-EE56-4F25-93A7-C5CD22B7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DA42-8058-4B7C-BDF9-41289313A59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52CB-14FF-404B-9D9F-452F870C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1F83-2171-408D-9B02-16A44ADC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78BD-AF0F-425A-A4D6-EEB4D4416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5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C9E4A2-AC33-42EB-BE0E-74F0E392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B57-DC53-4A88-99AF-E6E6F12D8584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482B9C-BE2E-4051-9EB5-A717663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EA317E-8C3F-44E3-8CD5-39D3506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7C211-C3F9-43E1-880D-893285B1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76C1FF-646B-4EA5-A405-E2724FD5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17EF-17C1-4187-B6B7-F5366F01D606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4B5764-BAF3-4F39-A29A-3152F27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DE7B10-7C02-4332-8C1B-78843B77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C5B0-5D53-4A7B-AFB1-4D1F9332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43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3D089B-8216-4A7B-818B-69EB8085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B605-C4F9-4B59-9AD3-DE0D07EBFC11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0C25B6-02B3-4352-B3B9-D69F2A8F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1E6573-63F3-4E9F-9C4D-0771A92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0BFB-F61A-4877-BFBF-B6F37421D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6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44EE5-0FD8-4106-88E4-D02953A5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1F0-46C1-4F32-A556-251AC4F15702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E66984-C2B7-4CD2-8AE8-32620B8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847E66-068E-4947-B573-DEB3F69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214B-787B-4932-BACA-BC4E4528D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6070A-BB63-48FA-B396-D96033B3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7D5B-5582-42CF-96DB-AB9A6D5E62BC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F5F4E7-85A4-44FE-986E-2F464BFC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C066D2-4E82-4FEA-985B-4DA5861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6021-A246-4623-8B5C-B85261E37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6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5E9E7-AA6F-4BE9-86BB-2AD41A21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FA0A-71B6-475C-A53C-A868BEFA56E5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A441AA-36EE-4A92-9B68-4CDEFF2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CF4070-DB7B-41F3-B668-91D23494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25D4-55A7-4044-9CD6-CBA9DBA5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FCD787-3BB9-4735-AD1C-A64FD09847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B7010F-D7C4-414C-B925-3811F04575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10D-AB8A-4397-AE64-B1E62C0D9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8670C-F781-4A46-B2E7-2C4FC4EEA1E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9714-027F-4402-803B-F63C04CE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27111-BBE8-4A8C-BDDE-C23304F9E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8D5C7DF4-6CA2-4EFF-9E26-14EB85623F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C4ABD973-C825-45D2-BBFD-F55D2B10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20459E61-479B-4415-BE6D-937D0346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2800" dirty="0">
                <a:solidFill>
                  <a:schemeClr val="bg1"/>
                </a:solidFill>
              </a:rPr>
              <a:t>Repetition control structures</a:t>
            </a: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30DCED-DEEA-4CDF-ADE0-470054496A1A}"/>
              </a:ext>
            </a:extLst>
          </p:cNvPr>
          <p:cNvSpPr/>
          <p:nvPr/>
        </p:nvSpPr>
        <p:spPr>
          <a:xfrm>
            <a:off x="6477000" y="4874756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1E90EB-E944-4DD0-92C3-06D5DED6D92A}"/>
              </a:ext>
            </a:extLst>
          </p:cNvPr>
          <p:cNvSpPr/>
          <p:nvPr/>
        </p:nvSpPr>
        <p:spPr>
          <a:xfrm>
            <a:off x="7025227" y="2808704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AU" altLang="en-US" sz="2400" dirty="0">
                <a:solidFill>
                  <a:schemeClr val="bg1"/>
                </a:solidFill>
              </a:rPr>
              <a:t>Chapter 4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91F3F096-F258-41A0-AF9D-9CD38AAF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718859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Informatics Engineering 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Computer Science Faculty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2A51613A-55E0-4DAF-B9E2-BB66E2477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Rectangle 2">
            <a:extLst>
              <a:ext uri="{FF2B5EF4-FFF2-40B4-BE49-F238E27FC236}">
                <a16:creationId xmlns:a16="http://schemas.microsoft.com/office/drawing/2014/main" id="{4BB12B21-3292-4E00-BDB3-C4EF8FD66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AU" altLang="en-US" sz="3600" dirty="0"/>
              <a:t>Repetition using the REPEAT…UNTIL structure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050E8926-59CE-4C81-8D12-41DB3584E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/>
              <a:t>Trailing decision loop</a:t>
            </a:r>
          </a:p>
          <a:p>
            <a:pPr lvl="1">
              <a:lnSpc>
                <a:spcPct val="90000"/>
              </a:lnSpc>
            </a:pPr>
            <a:r>
              <a:rPr lang="en-AU" altLang="en-US">
                <a:solidFill>
                  <a:srgbClr val="01BCE7"/>
                </a:solidFill>
              </a:rPr>
              <a:t>REPEAT…UNTIL</a:t>
            </a:r>
            <a:r>
              <a:rPr lang="en-AU" altLang="en-US"/>
              <a:t> structure is similar to the </a:t>
            </a:r>
            <a:r>
              <a:rPr lang="en-AU" altLang="en-US">
                <a:solidFill>
                  <a:srgbClr val="01BCE7"/>
                </a:solidFill>
              </a:rPr>
              <a:t>DOWHILE</a:t>
            </a:r>
            <a:r>
              <a:rPr lang="en-AU" altLang="en-US"/>
              <a:t> structure (group of statements are repeated in accordance with specific condition)</a:t>
            </a:r>
          </a:p>
          <a:p>
            <a:pPr lvl="1">
              <a:lnSpc>
                <a:spcPct val="90000"/>
              </a:lnSpc>
            </a:pPr>
            <a:r>
              <a:rPr lang="en-AU" altLang="en-US">
                <a:solidFill>
                  <a:srgbClr val="01BCE7"/>
                </a:solidFill>
              </a:rPr>
              <a:t>REPEAT…UNTIL</a:t>
            </a:r>
            <a:r>
              <a:rPr lang="en-AU" altLang="en-US"/>
              <a:t> structure tests condition at the end of the loop</a:t>
            </a:r>
          </a:p>
          <a:p>
            <a:pPr lvl="1">
              <a:lnSpc>
                <a:spcPct val="90000"/>
              </a:lnSpc>
            </a:pPr>
            <a:r>
              <a:rPr lang="en-AU" altLang="en-US"/>
              <a:t>This means that the statement within the loop will be executed once before the condition is tested</a:t>
            </a:r>
          </a:p>
          <a:p>
            <a:pPr>
              <a:lnSpc>
                <a:spcPct val="90000"/>
              </a:lnSpc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054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FC86089B-5F21-45E5-9445-CB21A07C1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Rectangle 2">
            <a:extLst>
              <a:ext uri="{FF2B5EF4-FFF2-40B4-BE49-F238E27FC236}">
                <a16:creationId xmlns:a16="http://schemas.microsoft.com/office/drawing/2014/main" id="{8A226350-48F3-4BC8-A617-FD9FB3A6C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AU" altLang="en-US" dirty="0"/>
              <a:t>Repetition using the REPEAT…UNTIL structure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E811E31-4A2E-420F-AD11-8A0D82FCC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AU" altLang="en-US"/>
              <a:t>If the condition is false, the statement will then be repeated </a:t>
            </a:r>
            <a:r>
              <a:rPr lang="en-AU" altLang="en-US">
                <a:solidFill>
                  <a:srgbClr val="01BCE7"/>
                </a:solidFill>
              </a:rPr>
              <a:t>UNTIL</a:t>
            </a:r>
            <a:r>
              <a:rPr lang="en-AU" altLang="en-US"/>
              <a:t> the condition becomes true</a:t>
            </a:r>
          </a:p>
          <a:p>
            <a:pPr lvl="1">
              <a:lnSpc>
                <a:spcPct val="90000"/>
              </a:lnSpc>
            </a:pPr>
            <a:r>
              <a:rPr lang="en-AU" altLang="en-US">
                <a:solidFill>
                  <a:srgbClr val="01BCE7"/>
                </a:solidFill>
              </a:rPr>
              <a:t>REPEAT…UNTIL</a:t>
            </a:r>
            <a:r>
              <a:rPr lang="en-AU" altLang="en-US"/>
              <a:t> is a trailing decision loop (the statement are executed once before the condition is tested)</a:t>
            </a:r>
          </a:p>
          <a:p>
            <a:pPr lvl="1">
              <a:lnSpc>
                <a:spcPct val="90000"/>
              </a:lnSpc>
            </a:pPr>
            <a:r>
              <a:rPr lang="en-AU" altLang="en-US"/>
              <a:t>Two consideration to be aware of when using </a:t>
            </a:r>
            <a:r>
              <a:rPr lang="en-AU" altLang="en-US">
                <a:solidFill>
                  <a:srgbClr val="01BCE7"/>
                </a:solidFill>
              </a:rPr>
              <a:t>REPEAT…UNTIL</a:t>
            </a:r>
          </a:p>
          <a:p>
            <a:pPr lvl="2">
              <a:lnSpc>
                <a:spcPct val="90000"/>
              </a:lnSpc>
            </a:pPr>
            <a:r>
              <a:rPr lang="en-AU" altLang="en-US"/>
              <a:t>Loops are executed when the condition is false </a:t>
            </a:r>
          </a:p>
          <a:p>
            <a:pPr lvl="2">
              <a:lnSpc>
                <a:spcPct val="90000"/>
              </a:lnSpc>
            </a:pPr>
            <a:r>
              <a:rPr lang="en-AU" altLang="en-US"/>
              <a:t>This structure will always be executed at least once</a:t>
            </a:r>
          </a:p>
        </p:txBody>
      </p:sp>
    </p:spTree>
    <p:extLst>
      <p:ext uri="{BB962C8B-B14F-4D97-AF65-F5344CB8AC3E}">
        <p14:creationId xmlns:p14="http://schemas.microsoft.com/office/powerpoint/2010/main" val="2572389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FEDA4A0E-32B9-410F-8D65-69BC82B73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0" name="Rectangle 2">
            <a:extLst>
              <a:ext uri="{FF2B5EF4-FFF2-40B4-BE49-F238E27FC236}">
                <a16:creationId xmlns:a16="http://schemas.microsoft.com/office/drawing/2014/main" id="{BD3E4F11-CCDF-4CEF-A876-F2678DB24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en-US" altLang="en-US"/>
              <a:t>Counted repetition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65C3F2E-211B-4C5A-8173-CC3E523E1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419600"/>
          </a:xfrm>
        </p:spPr>
        <p:txBody>
          <a:bodyPr/>
          <a:lstStyle/>
          <a:p>
            <a:pPr marL="533400" indent="-533400"/>
            <a:r>
              <a:rPr lang="en-US" altLang="en-US"/>
              <a:t>Counted loop</a:t>
            </a:r>
          </a:p>
          <a:p>
            <a:pPr marL="990600" lvl="1" indent="-533400"/>
            <a:r>
              <a:rPr lang="en-US" altLang="en-US"/>
              <a:t>Counted repetition occurs only once when the exact number of loop iterations is known in advance</a:t>
            </a:r>
          </a:p>
          <a:p>
            <a:pPr marL="990600" lvl="1" indent="-533400"/>
            <a:r>
              <a:rPr lang="en-US" altLang="en-US"/>
              <a:t>Simple keyword </a:t>
            </a:r>
            <a:r>
              <a:rPr lang="en-US" altLang="en-US">
                <a:solidFill>
                  <a:srgbClr val="01BCE7"/>
                </a:solidFill>
              </a:rPr>
              <a:t>DO</a:t>
            </a:r>
            <a:r>
              <a:rPr lang="en-US" altLang="en-US"/>
              <a:t> is use as follows:</a:t>
            </a:r>
          </a:p>
          <a:p>
            <a:pPr marL="1371600" lvl="2" indent="-457200">
              <a:buFontTx/>
              <a:buNone/>
            </a:pPr>
            <a:r>
              <a:rPr lang="en-US" altLang="en-US"/>
              <a:t>	DO loop_index = initial_value to final_value</a:t>
            </a:r>
          </a:p>
          <a:p>
            <a:pPr marL="1371600" lvl="2" indent="-457200">
              <a:buFontTx/>
              <a:buNone/>
            </a:pPr>
            <a:r>
              <a:rPr lang="en-US" altLang="en-US"/>
              <a:t>		statement block</a:t>
            </a:r>
          </a:p>
          <a:p>
            <a:pPr marL="1371600" lvl="2" indent="-457200">
              <a:buFontTx/>
              <a:buNone/>
            </a:pPr>
            <a:r>
              <a:rPr lang="en-US" altLang="en-US"/>
              <a:t>	ENDDO</a:t>
            </a:r>
          </a:p>
          <a:p>
            <a:pPr marL="990600" lvl="1" indent="-533400"/>
            <a:endParaRPr lang="en-US" altLang="en-US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F29526AF-627B-4209-ACEE-A6BE8EE9F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5531644" cy="1655763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6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8172F79-4133-420B-9971-73A20E0CF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8" name="Rectangle 2">
            <a:extLst>
              <a:ext uri="{FF2B5EF4-FFF2-40B4-BE49-F238E27FC236}">
                <a16:creationId xmlns:a16="http://schemas.microsoft.com/office/drawing/2014/main" id="{D8267EE0-D4A7-47AE-B061-BF52D3DEC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Counted repetition</a:t>
            </a:r>
            <a:endParaRPr lang="en-AU" alt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0B0A438A-4733-48A3-82A3-AEF111D0E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1645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AU" altLang="en-US"/>
              <a:t>The </a:t>
            </a:r>
            <a:r>
              <a:rPr lang="en-AU" altLang="en-US">
                <a:solidFill>
                  <a:srgbClr val="01BCE7"/>
                </a:solidFill>
              </a:rPr>
              <a:t>DO</a:t>
            </a:r>
            <a:r>
              <a:rPr lang="en-AU" altLang="en-US"/>
              <a:t> loop does more than repeat the statement block. 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AU" altLang="en-US"/>
              <a:t>Initialise the loop_index to the required intial_value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AU" altLang="en-US"/>
              <a:t>Increment the loop_index by 1 for each pass through the loop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AU" altLang="en-US"/>
              <a:t>Test the value of loop_index at the beginning of each loop to ensure that it is within the stated range of values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AU" altLang="en-US"/>
              <a:t>Terminate the loop when the loop_index has exceeded the specified final_value</a:t>
            </a:r>
          </a:p>
        </p:txBody>
      </p:sp>
    </p:spTree>
    <p:extLst>
      <p:ext uri="{BB962C8B-B14F-4D97-AF65-F5344CB8AC3E}">
        <p14:creationId xmlns:p14="http://schemas.microsoft.com/office/powerpoint/2010/main" val="3521683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BCFEF21F-7582-4852-AA3F-5F3EA9E76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2" name="Rectangle 2">
            <a:extLst>
              <a:ext uri="{FF2B5EF4-FFF2-40B4-BE49-F238E27FC236}">
                <a16:creationId xmlns:a16="http://schemas.microsoft.com/office/drawing/2014/main" id="{43BB115F-9E30-4B61-A61B-942BBB6BC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Counted repetition</a:t>
            </a:r>
            <a:endParaRPr lang="en-AU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C700655A-51A1-4D42-AA45-29B53931C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AU" altLang="en-US"/>
              <a:t>In other words, a counted repetition construct will perform the initialising, incrementing and testing of the loop counter automatically</a:t>
            </a:r>
          </a:p>
          <a:p>
            <a:pPr lvl="1"/>
            <a:r>
              <a:rPr lang="en-AU" altLang="en-US"/>
              <a:t>It will also terminate the loop once the require number of repetition has been executed</a:t>
            </a:r>
          </a:p>
        </p:txBody>
      </p:sp>
    </p:spTree>
    <p:extLst>
      <p:ext uri="{BB962C8B-B14F-4D97-AF65-F5344CB8AC3E}">
        <p14:creationId xmlns:p14="http://schemas.microsoft.com/office/powerpoint/2010/main" val="3431212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B60CA7E-4BF1-4A3C-893F-FAC0DC03E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6" name="Rectangle 2">
            <a:extLst>
              <a:ext uri="{FF2B5EF4-FFF2-40B4-BE49-F238E27FC236}">
                <a16:creationId xmlns:a16="http://schemas.microsoft.com/office/drawing/2014/main" id="{698BA0E6-5F10-44E7-A857-DCE8B24F6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32F1C40-292D-40A6-8C8D-5BD0E7CAB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This chapter covered the repetition control structure in detail</a:t>
            </a:r>
          </a:p>
          <a:p>
            <a:r>
              <a:rPr lang="en-AU" altLang="en-US"/>
              <a:t>Description and pseudocode were given for:</a:t>
            </a:r>
          </a:p>
          <a:p>
            <a:pPr lvl="1"/>
            <a:r>
              <a:rPr lang="en-AU" altLang="en-US"/>
              <a:t>Leading decision loops (</a:t>
            </a:r>
            <a:r>
              <a:rPr lang="en-AU" altLang="en-US">
                <a:solidFill>
                  <a:srgbClr val="01BCE7"/>
                </a:solidFill>
              </a:rPr>
              <a:t>DOWHILLE</a:t>
            </a:r>
            <a:r>
              <a:rPr lang="en-AU" altLang="en-US"/>
              <a:t>)</a:t>
            </a:r>
          </a:p>
          <a:p>
            <a:pPr lvl="1"/>
            <a:r>
              <a:rPr lang="en-AU" altLang="en-US"/>
              <a:t>Trailing decision loops (</a:t>
            </a:r>
            <a:r>
              <a:rPr lang="en-AU" altLang="en-US">
                <a:solidFill>
                  <a:srgbClr val="01BCE7"/>
                </a:solidFill>
              </a:rPr>
              <a:t>REPEAT…UNTIL</a:t>
            </a:r>
            <a:r>
              <a:rPr lang="en-AU" altLang="en-US"/>
              <a:t>)</a:t>
            </a:r>
          </a:p>
          <a:p>
            <a:pPr lvl="1"/>
            <a:r>
              <a:rPr lang="en-AU" altLang="en-US"/>
              <a:t>Counted loops (</a:t>
            </a:r>
            <a:r>
              <a:rPr lang="en-AU" altLang="en-US">
                <a:solidFill>
                  <a:srgbClr val="01BCE7"/>
                </a:solidFill>
              </a:rPr>
              <a:t>DO</a:t>
            </a:r>
            <a:r>
              <a:rPr lang="en-AU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4472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0668D0BD-4BCE-4BA6-8BCF-1303A0724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>
            <a:extLst>
              <a:ext uri="{FF2B5EF4-FFF2-40B4-BE49-F238E27FC236}">
                <a16:creationId xmlns:a16="http://schemas.microsoft.com/office/drawing/2014/main" id="{4EA2321C-FD72-435B-ACFD-1E9937560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  <a:endParaRPr lang="en-AU" alt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CEF84278-C69F-432A-A0EE-1AD7CAC88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AU" altLang="en-US"/>
              <a:t>Most of the solution algorithms that used the </a:t>
            </a:r>
            <a:r>
              <a:rPr lang="en-AU" altLang="en-US">
                <a:solidFill>
                  <a:srgbClr val="01BCE7"/>
                </a:solidFill>
              </a:rPr>
              <a:t>DOWHILE</a:t>
            </a:r>
            <a:r>
              <a:rPr lang="en-AU" altLang="en-US"/>
              <a:t> structure had the same general pattern.  This pattern consisted of: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AU" altLang="en-US"/>
              <a:t>some initial processing before the loop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AU" altLang="en-US"/>
              <a:t>some processing for each record within the loop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AU" altLang="en-US"/>
              <a:t>some final processing once the loop has been exited.</a:t>
            </a:r>
          </a:p>
        </p:txBody>
      </p:sp>
    </p:spTree>
    <p:extLst>
      <p:ext uri="{BB962C8B-B14F-4D97-AF65-F5344CB8AC3E}">
        <p14:creationId xmlns:p14="http://schemas.microsoft.com/office/powerpoint/2010/main" val="41884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48E5B521-2FA0-4C63-A8E6-351A21484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8" name="Rectangle 2">
            <a:extLst>
              <a:ext uri="{FF2B5EF4-FFF2-40B4-BE49-F238E27FC236}">
                <a16:creationId xmlns:a16="http://schemas.microsoft.com/office/drawing/2014/main" id="{9D52B2C2-0C4D-4F78-8E09-E84008879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  <a:endParaRPr lang="en-AU" altLang="en-US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84DF2AC-8683-4F31-A87C-C9E4D1250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/>
              <a:t>Expressed as a solution algorithm, this basic pattern was developed as a general solution: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400"/>
              <a:t>		</a:t>
            </a:r>
            <a:r>
              <a:rPr lang="en-AU" altLang="en-US" sz="2000"/>
              <a:t>Process_sequential_file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	Initial processing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	Read first record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	DOWHILE more records exist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		Process this record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		Read next record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	ENDDO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	Final processing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altLang="en-US" sz="2000"/>
              <a:t>		END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AA404D2A-8ABB-46DD-ADD1-49E3F6A97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4751388" cy="3095625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01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00AAEB30-F602-46BB-AC3E-5C50C8823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C8F664-D3AD-45D9-9A75-F09E9E95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143001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D3E03D3-A9E9-4507-A041-BE984AE5D1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l" defTabSz="594359">
              <a:spcBef>
                <a:spcPts val="300"/>
              </a:spcBef>
              <a:defRPr sz="1400"/>
            </a:pPr>
            <a:r>
              <a:rPr sz="2800" dirty="0"/>
              <a:t>Simple Design Program: A Step by Step Approach, Lesley Anne Robertson</a:t>
            </a:r>
          </a:p>
        </p:txBody>
      </p:sp>
    </p:spTree>
    <p:extLst>
      <p:ext uri="{BB962C8B-B14F-4D97-AF65-F5344CB8AC3E}">
        <p14:creationId xmlns:p14="http://schemas.microsoft.com/office/powerpoint/2010/main" val="389120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D45B1AB-FC17-4C8F-BAB1-8EF954B23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4" name="Rectangle 2">
            <a:extLst>
              <a:ext uri="{FF2B5EF4-FFF2-40B4-BE49-F238E27FC236}">
                <a16:creationId xmlns:a16="http://schemas.microsoft.com/office/drawing/2014/main" id="{B94724FC-F541-4DF2-8960-976273F7F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altLang="en-US" dirty="0"/>
              <a:t>Objectives</a:t>
            </a:r>
            <a:endParaRPr lang="en-AU" altLang="en-US" dirty="0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BC15DD7-7ECE-469E-A7BE-625CF3A9D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To develop algorithm that use the </a:t>
            </a:r>
            <a:r>
              <a:rPr lang="en-AU" altLang="en-US">
                <a:solidFill>
                  <a:srgbClr val="01BCE7"/>
                </a:solidFill>
              </a:rPr>
              <a:t>DOWHILE</a:t>
            </a:r>
            <a:r>
              <a:rPr lang="en-AU" altLang="en-US"/>
              <a:t> and </a:t>
            </a:r>
            <a:r>
              <a:rPr lang="en-AU" altLang="en-US">
                <a:solidFill>
                  <a:srgbClr val="01BCE7"/>
                </a:solidFill>
              </a:rPr>
              <a:t>REPEAT… UNTIL</a:t>
            </a:r>
            <a:r>
              <a:rPr lang="en-AU" altLang="en-US"/>
              <a:t> control structures</a:t>
            </a:r>
          </a:p>
          <a:p>
            <a:r>
              <a:rPr lang="en-AU" altLang="en-US"/>
              <a:t>To introduce a pseudocode structure for counted repetition loops</a:t>
            </a:r>
          </a:p>
          <a:p>
            <a:r>
              <a:rPr lang="en-AU" altLang="en-US"/>
              <a:t>To develop algorithms using variations of the repetition construct</a:t>
            </a:r>
          </a:p>
        </p:txBody>
      </p:sp>
    </p:spTree>
    <p:extLst>
      <p:ext uri="{BB962C8B-B14F-4D97-AF65-F5344CB8AC3E}">
        <p14:creationId xmlns:p14="http://schemas.microsoft.com/office/powerpoint/2010/main" val="329113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486E8FC-C993-4FE6-A7E1-5B6C6CF1E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Rectangle 2">
            <a:extLst>
              <a:ext uri="{FF2B5EF4-FFF2-40B4-BE49-F238E27FC236}">
                <a16:creationId xmlns:a16="http://schemas.microsoft.com/office/drawing/2014/main" id="{8ACCF0A4-83F3-41C2-A640-29ADB3703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altLang="en-US" sz="3600" dirty="0"/>
              <a:t>Repetition using the DOWHILE structure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6C87294-B007-4C82-B0EC-52DE70578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/>
              <a:t>Most programs require the same logic to be repeated for several sets of data</a:t>
            </a:r>
          </a:p>
          <a:p>
            <a:pPr marL="533400" indent="-533400"/>
            <a:r>
              <a:rPr lang="en-US" altLang="en-US"/>
              <a:t>The most efficient way to deal with this situation is to establish a looping structure in the algorithm that will cause the processing logic to be repeated a number of times</a:t>
            </a:r>
          </a:p>
        </p:txBody>
      </p:sp>
    </p:spTree>
    <p:extLst>
      <p:ext uri="{BB962C8B-B14F-4D97-AF65-F5344CB8AC3E}">
        <p14:creationId xmlns:p14="http://schemas.microsoft.com/office/powerpoint/2010/main" val="276938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292C190-8A79-45E6-9346-BBCA666F8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Rectangle 2">
            <a:extLst>
              <a:ext uri="{FF2B5EF4-FFF2-40B4-BE49-F238E27FC236}">
                <a16:creationId xmlns:a16="http://schemas.microsoft.com/office/drawing/2014/main" id="{C81F9881-2247-4965-BB40-11DFD267A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8362"/>
            <a:ext cx="8229600" cy="549275"/>
          </a:xfrm>
        </p:spPr>
        <p:txBody>
          <a:bodyPr/>
          <a:lstStyle/>
          <a:p>
            <a:r>
              <a:rPr lang="en-US" altLang="en-US" sz="3600" dirty="0"/>
              <a:t>Repetition using the DOWHILE structure</a:t>
            </a:r>
            <a:endParaRPr lang="en-AU" altLang="en-US" sz="3600" dirty="0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97DD989-7EDF-4C22-8547-37F6DAB81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Three different ways that a set of instructions can be repeated:</a:t>
            </a:r>
          </a:p>
          <a:p>
            <a:pPr lvl="1"/>
            <a:r>
              <a:rPr lang="en-AU" altLang="en-US"/>
              <a:t>At the beginning of the loop (leading decision loop)</a:t>
            </a:r>
          </a:p>
          <a:p>
            <a:pPr lvl="1"/>
            <a:r>
              <a:rPr lang="en-AU" altLang="en-US"/>
              <a:t>At the end of the loop (trailing decision loop)</a:t>
            </a:r>
          </a:p>
          <a:p>
            <a:pPr lvl="1"/>
            <a:r>
              <a:rPr lang="en-AU" altLang="en-US"/>
              <a:t>A counted number of times (counted loop)</a:t>
            </a:r>
          </a:p>
        </p:txBody>
      </p:sp>
    </p:spTree>
    <p:extLst>
      <p:ext uri="{BB962C8B-B14F-4D97-AF65-F5344CB8AC3E}">
        <p14:creationId xmlns:p14="http://schemas.microsoft.com/office/powerpoint/2010/main" val="136184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B1DD943A-95C3-4851-A52A-78D9A3C44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2" name="Rectangle 2">
            <a:extLst>
              <a:ext uri="{FF2B5EF4-FFF2-40B4-BE49-F238E27FC236}">
                <a16:creationId xmlns:a16="http://schemas.microsoft.com/office/drawing/2014/main" id="{AB618225-1564-4ED3-AE23-9A607CAA5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8362"/>
            <a:ext cx="8229600" cy="549275"/>
          </a:xfrm>
        </p:spPr>
        <p:txBody>
          <a:bodyPr/>
          <a:lstStyle/>
          <a:p>
            <a:r>
              <a:rPr lang="en-US" altLang="en-US" dirty="0"/>
              <a:t>Repetition using the DOWHILE structure</a:t>
            </a:r>
            <a:endParaRPr lang="en-AU" altLang="en-US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AC3CA3D-794F-40B7-8C37-D1C4CD373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AU" altLang="en-US"/>
              <a:t>Leading decision loop</a:t>
            </a:r>
          </a:p>
          <a:p>
            <a:pPr marL="990600" lvl="1" indent="-533400"/>
            <a:r>
              <a:rPr lang="en-AU" altLang="en-US">
                <a:solidFill>
                  <a:srgbClr val="01BCE7"/>
                </a:solidFill>
              </a:rPr>
              <a:t>DOWHILE</a:t>
            </a:r>
            <a:r>
              <a:rPr lang="en-AU" altLang="en-US"/>
              <a:t> construct is a leading decision loop – that is the condition is tested before any statements are executed.</a:t>
            </a:r>
          </a:p>
          <a:p>
            <a:pPr marL="990600" lvl="1" indent="-533400"/>
            <a:r>
              <a:rPr lang="en-AU" altLang="en-US"/>
              <a:t>Format is:</a:t>
            </a:r>
          </a:p>
          <a:p>
            <a:pPr marL="2209800" lvl="4" indent="-381000">
              <a:buFontTx/>
              <a:buNone/>
            </a:pPr>
            <a:r>
              <a:rPr lang="en-AU" altLang="en-US"/>
              <a:t>DOWHILE condition p is true</a:t>
            </a:r>
          </a:p>
          <a:p>
            <a:pPr marL="2209800" lvl="4" indent="-381000">
              <a:buFontTx/>
              <a:buNone/>
            </a:pPr>
            <a:r>
              <a:rPr lang="en-AU" altLang="en-US"/>
              <a:t>	statement block</a:t>
            </a:r>
          </a:p>
          <a:p>
            <a:pPr marL="2209800" lvl="4" indent="-381000">
              <a:buFontTx/>
              <a:buNone/>
            </a:pPr>
            <a:r>
              <a:rPr lang="en-AU" altLang="en-US"/>
              <a:t>ENDDO</a:t>
            </a: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72BAC8D0-5205-4B90-9229-361B54ED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14800"/>
            <a:ext cx="4175125" cy="10795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5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C890DE8-D6FD-4E69-AEDC-AB36EE298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Rectangle 2">
            <a:extLst>
              <a:ext uri="{FF2B5EF4-FFF2-40B4-BE49-F238E27FC236}">
                <a16:creationId xmlns:a16="http://schemas.microsoft.com/office/drawing/2014/main" id="{0462D962-722F-437E-9485-A6D53F7FE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799"/>
            <a:ext cx="8229600" cy="1052513"/>
          </a:xfrm>
        </p:spPr>
        <p:txBody>
          <a:bodyPr/>
          <a:lstStyle/>
          <a:p>
            <a:r>
              <a:rPr lang="en-US" altLang="en-US" dirty="0"/>
              <a:t>Repetition using the DOWHILE structure</a:t>
            </a:r>
            <a:endParaRPr lang="en-AU" altLang="en-US" dirty="0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27FE269-3097-4D61-BC62-64FA8E4D1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738313"/>
            <a:ext cx="7772400" cy="5119687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AU" altLang="en-US"/>
              <a:t>The following processing takes place:</a:t>
            </a:r>
          </a:p>
          <a:p>
            <a:pPr lvl="2">
              <a:lnSpc>
                <a:spcPct val="90000"/>
              </a:lnSpc>
              <a:buFontTx/>
              <a:buAutoNum type="arabicPeriod"/>
            </a:pPr>
            <a:r>
              <a:rPr lang="en-AU" altLang="en-US"/>
              <a:t>Logical condition p is tested</a:t>
            </a:r>
          </a:p>
          <a:p>
            <a:pPr lvl="2">
              <a:lnSpc>
                <a:spcPct val="90000"/>
              </a:lnSpc>
              <a:buFontTx/>
              <a:buAutoNum type="arabicPeriod"/>
            </a:pPr>
            <a:r>
              <a:rPr lang="en-AU" altLang="en-US"/>
              <a:t>If condition p is found to be true, the statements within the statement block are executed once.  The delimiter </a:t>
            </a:r>
            <a:r>
              <a:rPr lang="en-AU" altLang="en-US">
                <a:solidFill>
                  <a:srgbClr val="01BCE7"/>
                </a:solidFill>
              </a:rPr>
              <a:t>ENDDO </a:t>
            </a:r>
            <a:r>
              <a:rPr lang="en-AU" altLang="en-US"/>
              <a:t>then triggers a return of control to the retesting of condition p</a:t>
            </a:r>
          </a:p>
          <a:p>
            <a:pPr lvl="2">
              <a:lnSpc>
                <a:spcPct val="90000"/>
              </a:lnSpc>
              <a:buFontTx/>
              <a:buAutoNum type="arabicPeriod"/>
            </a:pPr>
            <a:r>
              <a:rPr lang="en-AU" altLang="en-US"/>
              <a:t>If condition p is still true, the statements are executed again, and so the repetition process continues until the condition is found to be false</a:t>
            </a:r>
          </a:p>
          <a:p>
            <a:pPr lvl="2">
              <a:lnSpc>
                <a:spcPct val="90000"/>
              </a:lnSpc>
              <a:buFontTx/>
              <a:buAutoNum type="arabicPeriod"/>
            </a:pPr>
            <a:r>
              <a:rPr lang="en-AU" altLang="en-US"/>
              <a:t>If condition p is found to be false, no further processing takes place within this loop</a:t>
            </a:r>
          </a:p>
        </p:txBody>
      </p:sp>
    </p:spTree>
    <p:extLst>
      <p:ext uri="{BB962C8B-B14F-4D97-AF65-F5344CB8AC3E}">
        <p14:creationId xmlns:p14="http://schemas.microsoft.com/office/powerpoint/2010/main" val="181026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86A53C13-2E46-41B8-8BAA-D8CDBDD44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0" name="Rectangle 2">
            <a:extLst>
              <a:ext uri="{FF2B5EF4-FFF2-40B4-BE49-F238E27FC236}">
                <a16:creationId xmlns:a16="http://schemas.microsoft.com/office/drawing/2014/main" id="{EC5B1C21-92AC-4A4D-A5F0-73B261811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 dirty="0"/>
              <a:t>Repetition using the DOWHILE structure</a:t>
            </a:r>
            <a:endParaRPr lang="en-AU" altLang="en-US" dirty="0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5D042E9-A9E6-49AB-9E83-0B7839B0D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lvl="1"/>
            <a:r>
              <a:rPr lang="en-AU" altLang="en-US" dirty="0"/>
              <a:t>There are two important consideration to be aware of before designing a </a:t>
            </a:r>
            <a:r>
              <a:rPr lang="en-AU" altLang="en-US" dirty="0">
                <a:solidFill>
                  <a:srgbClr val="01BCE7"/>
                </a:solidFill>
              </a:rPr>
              <a:t>DOWHILE</a:t>
            </a:r>
            <a:r>
              <a:rPr lang="en-AU" altLang="en-US" dirty="0"/>
              <a:t> loop</a:t>
            </a:r>
          </a:p>
          <a:p>
            <a:pPr lvl="2"/>
            <a:r>
              <a:rPr lang="en-AU" altLang="en-US" dirty="0"/>
              <a:t>Testing of the condition is at the beginning of the loop</a:t>
            </a:r>
          </a:p>
          <a:p>
            <a:pPr lvl="2"/>
            <a:r>
              <a:rPr lang="en-AU" altLang="en-US" dirty="0"/>
              <a:t>The only way to terminate the loop is to render the </a:t>
            </a:r>
            <a:r>
              <a:rPr lang="en-AU" altLang="en-US" dirty="0">
                <a:solidFill>
                  <a:srgbClr val="01BCE7"/>
                </a:solidFill>
              </a:rPr>
              <a:t>DOWHILE</a:t>
            </a:r>
            <a:r>
              <a:rPr lang="en-AU" altLang="en-US" dirty="0"/>
              <a:t> condition false</a:t>
            </a:r>
          </a:p>
        </p:txBody>
      </p:sp>
    </p:spTree>
    <p:extLst>
      <p:ext uri="{BB962C8B-B14F-4D97-AF65-F5344CB8AC3E}">
        <p14:creationId xmlns:p14="http://schemas.microsoft.com/office/powerpoint/2010/main" val="198329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69A6A089-4889-494C-9ECF-46D05948D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Rectangle 2">
            <a:extLst>
              <a:ext uri="{FF2B5EF4-FFF2-40B4-BE49-F238E27FC236}">
                <a16:creationId xmlns:a16="http://schemas.microsoft.com/office/drawing/2014/main" id="{4CE5B9DF-C1A9-4A23-A94E-02F3A45A4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altLang="en-US" sz="3600" dirty="0"/>
              <a:t>Repetition using the DOWHILE structure</a:t>
            </a:r>
            <a:endParaRPr lang="en-AU" altLang="en-US" sz="3600" dirty="0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0866C99-E1F8-43A0-86E7-2BD7FF9AC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Using DOWHILE to repeat a set of instructions a known number of times</a:t>
            </a:r>
          </a:p>
          <a:p>
            <a:pPr lvl="1"/>
            <a:r>
              <a:rPr lang="en-AU" altLang="en-US"/>
              <a:t>When a set of instruction is repeated a specific number of times, a counter can be used in pseudocode, which is initialised before the </a:t>
            </a:r>
            <a:r>
              <a:rPr lang="en-AU" altLang="en-US">
                <a:solidFill>
                  <a:srgbClr val="01BCE7"/>
                </a:solidFill>
              </a:rPr>
              <a:t>DOWHILE</a:t>
            </a:r>
            <a:r>
              <a:rPr lang="en-AU" altLang="en-US"/>
              <a:t> statement and incremented just before the </a:t>
            </a:r>
            <a:r>
              <a:rPr lang="en-AU" altLang="en-US">
                <a:solidFill>
                  <a:srgbClr val="01BCE7"/>
                </a:solidFill>
              </a:rPr>
              <a:t>ENDDO</a:t>
            </a:r>
            <a:r>
              <a:rPr lang="en-AU" altLang="en-US"/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val="167085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5F069933-BAAE-4211-BDF3-F48FAF799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8" name="Rectangle 2">
            <a:extLst>
              <a:ext uri="{FF2B5EF4-FFF2-40B4-BE49-F238E27FC236}">
                <a16:creationId xmlns:a16="http://schemas.microsoft.com/office/drawing/2014/main" id="{20FD0C73-B17B-4F26-86E3-0365C778D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487" y="630238"/>
            <a:ext cx="8229600" cy="1143000"/>
          </a:xfrm>
        </p:spPr>
        <p:txBody>
          <a:bodyPr/>
          <a:lstStyle/>
          <a:p>
            <a:r>
              <a:rPr lang="en-US" altLang="en-US" dirty="0"/>
              <a:t>Repetition using the DOWHILE structure</a:t>
            </a:r>
            <a:endParaRPr lang="en-AU" altLang="en-US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21DD80CF-B9AB-476E-92AF-4A75D1435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28826"/>
            <a:ext cx="7772400" cy="5084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dirty="0"/>
              <a:t>Using DOWHILE to repeat a set of instruction an unknown number of times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When a trailer record or sentinel exists</a:t>
            </a:r>
          </a:p>
          <a:p>
            <a:pPr lvl="2">
              <a:lnSpc>
                <a:spcPct val="90000"/>
              </a:lnSpc>
            </a:pPr>
            <a:r>
              <a:rPr lang="en-AU" altLang="en-US" dirty="0"/>
              <a:t>Special record or value placed at the end of valid data to signify the end of that data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When a trailer record or sentinel does not exist</a:t>
            </a:r>
          </a:p>
          <a:p>
            <a:pPr lvl="2">
              <a:lnSpc>
                <a:spcPct val="90000"/>
              </a:lnSpc>
            </a:pPr>
            <a:r>
              <a:rPr lang="en-AU" altLang="en-US" dirty="0"/>
              <a:t>End-of-file (</a:t>
            </a:r>
            <a:r>
              <a:rPr lang="en-AU" altLang="en-US" dirty="0">
                <a:solidFill>
                  <a:srgbClr val="01BCE7"/>
                </a:solidFill>
              </a:rPr>
              <a:t>EOF</a:t>
            </a:r>
            <a:r>
              <a:rPr lang="en-AU" altLang="en-US" dirty="0"/>
              <a:t>) marker is added when the file is created as the last character in the file</a:t>
            </a:r>
          </a:p>
        </p:txBody>
      </p:sp>
    </p:spTree>
    <p:extLst>
      <p:ext uri="{BB962C8B-B14F-4D97-AF65-F5344CB8AC3E}">
        <p14:creationId xmlns:p14="http://schemas.microsoft.com/office/powerpoint/2010/main" val="290435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839</Words>
  <Application>Microsoft Office PowerPoint</Application>
  <PresentationFormat>On-screen Show (4:3)</PresentationFormat>
  <Paragraphs>99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Objectives</vt:lpstr>
      <vt:lpstr>Repetition using the DOWHILE structure</vt:lpstr>
      <vt:lpstr>Repetition using the DOWHILE structure</vt:lpstr>
      <vt:lpstr>Repetition using the DOWHILE structure</vt:lpstr>
      <vt:lpstr>Repetition using the DOWHILE structure</vt:lpstr>
      <vt:lpstr>Repetition using the DOWHILE structure</vt:lpstr>
      <vt:lpstr>Repetition using the DOWHILE structure</vt:lpstr>
      <vt:lpstr>Repetition using the DOWHILE structure</vt:lpstr>
      <vt:lpstr>Repetition using the REPEAT…UNTIL structure</vt:lpstr>
      <vt:lpstr>Repetition using the REPEAT…UNTIL structure</vt:lpstr>
      <vt:lpstr>Counted repetition</vt:lpstr>
      <vt:lpstr>Counted repetition</vt:lpstr>
      <vt:lpstr>Counted repetition</vt:lpstr>
      <vt:lpstr>Summary</vt:lpstr>
      <vt:lpstr>Summary</vt:lpstr>
      <vt:lpstr>Summary</vt:lpstr>
      <vt:lpstr>Reference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Aa_Ulum</cp:lastModifiedBy>
  <cp:revision>220</cp:revision>
  <dcterms:created xsi:type="dcterms:W3CDTF">2010-08-24T06:47:44Z</dcterms:created>
  <dcterms:modified xsi:type="dcterms:W3CDTF">2017-11-07T04:20:56Z</dcterms:modified>
</cp:coreProperties>
</file>