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31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C0"/>
    <a:srgbClr val="FFFF80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0779" autoAdjust="0"/>
  </p:normalViewPr>
  <p:slideViewPr>
    <p:cSldViewPr>
      <p:cViewPr varScale="1">
        <p:scale>
          <a:sx n="66" d="100"/>
          <a:sy n="66" d="100"/>
        </p:scale>
        <p:origin x="15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3F2C69-8E60-42C3-A87F-3649446B61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F561D4D-6F3B-41AB-BC09-B8966BF8CF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8CEC0C4-42D6-4B0A-9DB1-6484D2E764F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5BDBA3D-635C-4A69-827B-2327F50EB9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66CB488-0EF3-4775-B597-1A0843C93E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A3345036-732D-4BBA-967E-8251007B1F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261E30F-D480-4CAF-8572-B704DA657D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A491051D-A05D-45EE-957B-EF7B66839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624CA-1A10-4FFA-8BDA-A9AEB9F5F9A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846850" name="Rectangle 7">
            <a:extLst>
              <a:ext uri="{FF2B5EF4-FFF2-40B4-BE49-F238E27FC236}">
                <a16:creationId xmlns:a16="http://schemas.microsoft.com/office/drawing/2014/main" id="{6F22F416-FE96-45D7-8F1E-041E2AAD40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6B991A40-08BD-4C9C-AE39-5EF36F0255F7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32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0F5216-463B-4EDC-B615-FDCBFE69C9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957C9-1A75-476E-ADAE-2D2C9491BA36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868354" name="Rectangle 2">
            <a:extLst>
              <a:ext uri="{FF2B5EF4-FFF2-40B4-BE49-F238E27FC236}">
                <a16:creationId xmlns:a16="http://schemas.microsoft.com/office/drawing/2014/main" id="{A8F7AB00-B0B1-41C2-819D-37CDD89153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68355" name="Rectangle 3">
            <a:extLst>
              <a:ext uri="{FF2B5EF4-FFF2-40B4-BE49-F238E27FC236}">
                <a16:creationId xmlns:a16="http://schemas.microsoft.com/office/drawing/2014/main" id="{FF15C6FB-171C-46E7-98CD-C98661906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CB1856-15C6-4BDD-B060-91478D0214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7C12D-C0A0-47C4-A9F8-C22EAC891721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875522" name="Rectangle 2">
            <a:extLst>
              <a:ext uri="{FF2B5EF4-FFF2-40B4-BE49-F238E27FC236}">
                <a16:creationId xmlns:a16="http://schemas.microsoft.com/office/drawing/2014/main" id="{78568821-D2CF-40CB-BBF1-3825B743AE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75523" name="Rectangle 3">
            <a:extLst>
              <a:ext uri="{FF2B5EF4-FFF2-40B4-BE49-F238E27FC236}">
                <a16:creationId xmlns:a16="http://schemas.microsoft.com/office/drawing/2014/main" id="{49B1CFEE-61F2-45E1-AA7D-55DCFE070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If you have time: Curve the scores; add a fixed number to each score.</a:t>
            </a:r>
            <a:br>
              <a:rPr lang="en-US" altLang="en-US"/>
            </a:br>
            <a:r>
              <a:rPr lang="en-US" altLang="en-US"/>
              <a:t>(But don't allow a curved score to exceed the max of 100.)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CCCAAF-AB8A-48B5-A393-A362923DC9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B3256-8967-47C9-9534-85FBAD0378B4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877570" name="Rectangle 2">
            <a:extLst>
              <a:ext uri="{FF2B5EF4-FFF2-40B4-BE49-F238E27FC236}">
                <a16:creationId xmlns:a16="http://schemas.microsoft.com/office/drawing/2014/main" id="{55122CAB-8E85-4893-B72B-823F1597F7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77571" name="Rectangle 3">
            <a:extLst>
              <a:ext uri="{FF2B5EF4-FFF2-40B4-BE49-F238E27FC236}">
                <a16:creationId xmlns:a16="http://schemas.microsoft.com/office/drawing/2014/main" id="{A239D84B-3DF6-4576-97C7-F0EE99D22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For time purposes, I will begin with the code already written to open the file and read each score.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CC0FA9-FC2B-45A8-AA4B-4236516A4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BE224-2A25-4AC7-8AD2-FAE78545FFF8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848898" name="Rectangle 2">
            <a:extLst>
              <a:ext uri="{FF2B5EF4-FFF2-40B4-BE49-F238E27FC236}">
                <a16:creationId xmlns:a16="http://schemas.microsoft.com/office/drawing/2014/main" id="{C7F1F26B-16D0-4EC3-ACF4-461DE1BCF8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48899" name="Rectangle 3">
            <a:extLst>
              <a:ext uri="{FF2B5EF4-FFF2-40B4-BE49-F238E27FC236}">
                <a16:creationId xmlns:a16="http://schemas.microsoft.com/office/drawing/2014/main" id="{93E46001-AFB6-47B4-BA57-751993732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It's basically not possible to write a swap method that accepts two ints.</a:t>
            </a:r>
          </a:p>
          <a:p>
            <a:r>
              <a:rPr lang="en-US" altLang="en-US"/>
              <a:t>swap can't escape from itself to modify the outside world.</a:t>
            </a:r>
          </a:p>
          <a:p>
            <a:r>
              <a:rPr lang="en-US" altLang="en-US"/>
              <a:t>(sort of like the villains in the holodeck on Star Trek; they can wreak havoc in their holo-world, but they can't leave and attack the real Enterprise outside.)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5371F2-0885-474F-8BCC-2A34CC23F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9E5CE-91C4-4C49-87F2-6AAD2B5FEEA5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850946" name="Rectangle 2">
            <a:extLst>
              <a:ext uri="{FF2B5EF4-FFF2-40B4-BE49-F238E27FC236}">
                <a16:creationId xmlns:a16="http://schemas.microsoft.com/office/drawing/2014/main" id="{4A21912B-F482-4657-A05B-1315CE1ADF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50947" name="Rectangle 3">
            <a:extLst>
              <a:ext uri="{FF2B5EF4-FFF2-40B4-BE49-F238E27FC236}">
                <a16:creationId xmlns:a16="http://schemas.microsoft.com/office/drawing/2014/main" id="{9B31D93C-F289-4D85-9B29-66BBA0BC2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1E1A2C-7699-4D70-A051-AF90E9551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EEA02-39FA-4255-8A4E-E72535611C3B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852994" name="Rectangle 2">
            <a:extLst>
              <a:ext uri="{FF2B5EF4-FFF2-40B4-BE49-F238E27FC236}">
                <a16:creationId xmlns:a16="http://schemas.microsoft.com/office/drawing/2014/main" id="{5F524B31-FA0D-46C9-A9B4-3FEE317473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17EBFCC6-4926-4904-B9BF-7DE3047AD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882B14-A3ED-400D-98AE-C087347B9A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B2531-FBEC-4624-96C3-067F9D4FB865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856066" name="Rectangle 2">
            <a:extLst>
              <a:ext uri="{FF2B5EF4-FFF2-40B4-BE49-F238E27FC236}">
                <a16:creationId xmlns:a16="http://schemas.microsoft.com/office/drawing/2014/main" id="{D4C43BD4-3F3E-4713-8474-4A43F701AB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56067" name="Rectangle 3">
            <a:extLst>
              <a:ext uri="{FF2B5EF4-FFF2-40B4-BE49-F238E27FC236}">
                <a16:creationId xmlns:a16="http://schemas.microsoft.com/office/drawing/2014/main" id="{ED85211E-07AE-4A3A-8699-C4CA9ECAA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/>
              <a:t>Note: This is also the reason that it works when you pass the </a:t>
            </a:r>
            <a:r>
              <a:rPr lang="en-US" altLang="en-US">
                <a:latin typeface="Courier New" panose="02070309020205020404" pitchFamily="49" charset="0"/>
              </a:rPr>
              <a:t>Graphics g</a:t>
            </a:r>
            <a:r>
              <a:rPr lang="en-US" altLang="en-US"/>
              <a:t> as a parameter to a method, because it is drawing with the same pen object onto the same window.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F1F906-78F1-474D-A828-3D6AA6FE5E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7FC15-DFA6-494C-B44B-F80E3601C9E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860162" name="Rectangle 2">
            <a:extLst>
              <a:ext uri="{FF2B5EF4-FFF2-40B4-BE49-F238E27FC236}">
                <a16:creationId xmlns:a16="http://schemas.microsoft.com/office/drawing/2014/main" id="{4C6564B1-1F91-48E3-9BBC-282648DA94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60163" name="Rectangle 3">
            <a:extLst>
              <a:ext uri="{FF2B5EF4-FFF2-40B4-BE49-F238E27FC236}">
                <a16:creationId xmlns:a16="http://schemas.microsoft.com/office/drawing/2014/main" id="{FDD35F13-6691-4093-8845-D33142E55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7CA0F4-B951-4831-9135-3BAD15F221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C633A-BD77-414C-BEED-66A7DE6D89D7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862210" name="Rectangle 2">
            <a:extLst>
              <a:ext uri="{FF2B5EF4-FFF2-40B4-BE49-F238E27FC236}">
                <a16:creationId xmlns:a16="http://schemas.microsoft.com/office/drawing/2014/main" id="{349E756B-8987-403F-BB5F-869877A849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62211" name="Rectangle 3">
            <a:extLst>
              <a:ext uri="{FF2B5EF4-FFF2-40B4-BE49-F238E27FC236}">
                <a16:creationId xmlns:a16="http://schemas.microsoft.com/office/drawing/2014/main" id="{0E24C02E-8C6A-4678-92A4-5865436A0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35393F-CBDF-4026-84CB-EED7513B45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B45B9-E74D-4EFD-A69A-DFCBE96E757D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864258" name="Rectangle 2">
            <a:extLst>
              <a:ext uri="{FF2B5EF4-FFF2-40B4-BE49-F238E27FC236}">
                <a16:creationId xmlns:a16="http://schemas.microsoft.com/office/drawing/2014/main" id="{EB60DB68-6C58-485D-B8BD-B80E83325F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64259" name="Rectangle 3">
            <a:extLst>
              <a:ext uri="{FF2B5EF4-FFF2-40B4-BE49-F238E27FC236}">
                <a16:creationId xmlns:a16="http://schemas.microsoft.com/office/drawing/2014/main" id="{BFEEDD33-74B2-4BC4-815D-27165040B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I probably won't reach this in lecture; it's here just in case.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3110BA-E703-47A0-B4A5-4B557C255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17D2F-95C1-42F2-AFF7-D87621C5682C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866306" name="Rectangle 2">
            <a:extLst>
              <a:ext uri="{FF2B5EF4-FFF2-40B4-BE49-F238E27FC236}">
                <a16:creationId xmlns:a16="http://schemas.microsoft.com/office/drawing/2014/main" id="{93E063A6-D9DB-48EF-8AB9-79D9A45ACA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66307" name="Rectangle 3">
            <a:extLst>
              <a:ext uri="{FF2B5EF4-FFF2-40B4-BE49-F238E27FC236}">
                <a16:creationId xmlns:a16="http://schemas.microsoft.com/office/drawing/2014/main" id="{E026D2B9-9D07-4F8A-BF93-1D4781339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3">
            <a:extLst>
              <a:ext uri="{FF2B5EF4-FFF2-40B4-BE49-F238E27FC236}">
                <a16:creationId xmlns:a16="http://schemas.microsoft.com/office/drawing/2014/main" id="{871D1A1E-C62A-42C2-8B63-4C4EF87267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39065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ndale Mono" pitchFamily="1" charset="0"/>
              <a:buNone/>
            </a:pPr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3C72A19-F8BA-41FF-B663-FE56D0B567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28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title style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77475F71-9B48-4125-A242-5E0E27C8E4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88EA-5398-4518-9C45-E2DC3578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7BCBB-D9F4-4D25-8FB9-CF43B3245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291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C88CB3-BE31-4A76-A825-F8C4CC7A1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5C580-851F-4D89-B272-7206E7F15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477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2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2600-1B95-4E87-96AC-7A3DC842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DC08C-4EAF-4ED0-BAC4-20ED27B44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218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4B58-BECB-49E2-BD26-95541B56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338D7-F99D-4E41-8460-DDEE88153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31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C18B0-E611-4E69-92B4-8AA52894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36BEE-06F8-4B78-9F8F-5B5057D43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18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A265C-A992-4C47-952B-A8E65B0D4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518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4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92B4-43D9-4DC0-8BA4-DA7E0522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82EB6-5286-4537-8199-B27EEE385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61DE0-FB74-49B0-A83F-A446675F0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97313-8935-4E5C-BBD9-9DBA27B45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EC2363-42C4-4AF2-A4F9-BF7889BE6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035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328C3-3BEF-4F96-952A-33AA4AD6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730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98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4DC65-3BB1-4100-B669-C17247E0E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E3CA0-A7C9-46C0-8433-37E40BD7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35017-CD95-48C1-BFE8-5F1F853A3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855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ED5A-6D91-4264-8F54-B03A1C273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32ECD9-2467-47D3-BDED-A5444D3F7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24877-4700-483D-86DA-0F87CEFB7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563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AutoShape 3">
            <a:extLst>
              <a:ext uri="{FF2B5EF4-FFF2-40B4-BE49-F238E27FC236}">
                <a16:creationId xmlns:a16="http://schemas.microsoft.com/office/drawing/2014/main" id="{470E8165-8592-4802-9D7F-97A0C3C730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>
            <a:lvl1pPr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ndale Mono" pitchFamily="1" charset="0"/>
              <a:buNone/>
            </a:pPr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FF4A7F4-415F-45D1-B7C2-3658F8CB2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86ED58-7AA9-4147-9B50-B7E514FCE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991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61076-0437-4FC3-AC46-D8091AC77681}"/>
              </a:ext>
            </a:extLst>
          </p:cNvPr>
          <p:cNvSpPr txBox="1">
            <a:spLocks noGrp="1"/>
          </p:cNvSpPr>
          <p:nvPr userDrawn="1"/>
        </p:nvSpPr>
        <p:spPr>
          <a:xfrm>
            <a:off x="82296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spcBef>
                <a:spcPts val="500"/>
              </a:spcBef>
            </a:pPr>
            <a:fld id="{D454F171-64F4-417A-AFFB-1270FBC55C04}" type="slidenum">
              <a:rPr lang="en-US" altLang="en-US" sz="1200">
                <a:solidFill>
                  <a:srgbClr val="424242"/>
                </a:solidFill>
                <a:latin typeface="Verdana" panose="020B0604030504040204" pitchFamily="34" charset="0"/>
              </a:rPr>
              <a:pPr>
                <a:spcBef>
                  <a:spcPts val="500"/>
                </a:spcBef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anose="020B0604030504040204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79400" algn="l" rtl="0" fontAlgn="base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74625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325" indent="-173038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20663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FDDD5-C9C2-4F13-A230-2522C2105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E4CBE-8A1B-426A-8814-CB0D57A97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94AE0BAB-470E-4BB0-81E8-2544B58B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7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7EE646DC-427D-4CC3-B407-65FEE0320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chemeClr val="bg1"/>
                </a:solidFill>
              </a:rPr>
              <a:t>Arrays</a:t>
            </a: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AA50F0F4-0AE4-488C-AEB3-2DE6A2501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371" y="5642374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Informatics Engineering </a:t>
            </a:r>
            <a:endParaRPr lang="en-US" sz="24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Computer Science Faculty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107C01-6274-46AE-B7A9-C4FC66A7B35B}"/>
              </a:ext>
            </a:extLst>
          </p:cNvPr>
          <p:cNvSpPr/>
          <p:nvPr/>
        </p:nvSpPr>
        <p:spPr>
          <a:xfrm>
            <a:off x="6477000" y="4874756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M. </a:t>
            </a:r>
            <a:r>
              <a:rPr lang="en-US" dirty="0" err="1">
                <a:solidFill>
                  <a:schemeClr val="bg1"/>
                </a:solidFill>
              </a:rPr>
              <a:t>Bahrul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Ulum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M.Kom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7E4727-47F6-4873-9D9B-BCC3CA43D939}"/>
              </a:ext>
            </a:extLst>
          </p:cNvPr>
          <p:cNvSpPr/>
          <p:nvPr/>
        </p:nvSpPr>
        <p:spPr>
          <a:xfrm>
            <a:off x="7160035" y="2948634"/>
            <a:ext cx="1537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AU" altLang="en-US" sz="2400" dirty="0">
                <a:solidFill>
                  <a:schemeClr val="bg1"/>
                </a:solidFill>
              </a:rPr>
              <a:t>Chapter 5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764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>
            <a:extLst>
              <a:ext uri="{FF2B5EF4-FFF2-40B4-BE49-F238E27FC236}">
                <a16:creationId xmlns:a16="http://schemas.microsoft.com/office/drawing/2014/main" id="{E4243731-647C-4D86-95F0-B892AD5A884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Accessing array elements</a:t>
            </a:r>
          </a:p>
        </p:txBody>
      </p:sp>
      <p:sp>
        <p:nvSpPr>
          <p:cNvPr id="823299" name="Rectangle 3">
            <a:extLst>
              <a:ext uri="{FF2B5EF4-FFF2-40B4-BE49-F238E27FC236}">
                <a16:creationId xmlns:a16="http://schemas.microsoft.com/office/drawing/2014/main" id="{F4D7C1A6-BA19-4F99-9412-5A237E06AE7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5024438" algn="l"/>
              </a:tabLst>
            </a:pPr>
            <a:r>
              <a:rPr lang="en-US" altLang="en-US" sz="2000">
                <a:latin typeface="Courier New" panose="02070309020205020404" pitchFamily="49" charset="0"/>
              </a:rPr>
              <a:t>	int[] numbers = new int[8];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5024438" algn="l"/>
              </a:tabLst>
            </a:pPr>
            <a:r>
              <a:rPr lang="en-US" altLang="en-US" sz="2000">
                <a:latin typeface="Courier New" panose="02070309020205020404" pitchFamily="49" charset="0"/>
              </a:rPr>
              <a:t>	numbers[1] = 3;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5024438" algn="l"/>
              </a:tabLst>
            </a:pPr>
            <a:r>
              <a:rPr lang="en-US" altLang="en-US" sz="2000">
                <a:latin typeface="Courier New" panose="02070309020205020404" pitchFamily="49" charset="0"/>
              </a:rPr>
              <a:t>	numbers[4] = 99;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5024438" algn="l"/>
              </a:tabLst>
            </a:pPr>
            <a:r>
              <a:rPr lang="en-US" altLang="en-US" sz="2000">
                <a:latin typeface="Courier New" panose="02070309020205020404" pitchFamily="49" charset="0"/>
              </a:rPr>
              <a:t>	numbers[6] = 2;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5024438" algn="l"/>
              </a:tabLst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5024438" algn="l"/>
              </a:tabLst>
            </a:pPr>
            <a:r>
              <a:rPr lang="en-US" altLang="en-US" sz="2000">
                <a:latin typeface="Courier New" panose="02070309020205020404" pitchFamily="49" charset="0"/>
              </a:rPr>
              <a:t>	int x = numbers[1];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5024438" algn="l"/>
              </a:tabLst>
            </a:pPr>
            <a:r>
              <a:rPr lang="en-US" altLang="en-US" sz="2000">
                <a:latin typeface="Courier New" panose="02070309020205020404" pitchFamily="49" charset="0"/>
              </a:rPr>
              <a:t>	numbers[x] = 42;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5024438" algn="l"/>
              </a:tabLst>
            </a:pPr>
            <a:r>
              <a:rPr lang="en-US" altLang="en-US" sz="2000">
                <a:latin typeface="Courier New" panose="02070309020205020404" pitchFamily="49" charset="0"/>
              </a:rPr>
              <a:t>	numbers[numbers[6]] = 11;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use numbers[6] as index</a:t>
            </a:r>
            <a:endParaRPr lang="en-US" altLang="en-US" sz="2000" b="1">
              <a:solidFill>
                <a:srgbClr val="008080"/>
              </a:solidFill>
            </a:endParaRPr>
          </a:p>
        </p:txBody>
      </p:sp>
      <p:graphicFrame>
        <p:nvGraphicFramePr>
          <p:cNvPr id="1831978" name="Group 42">
            <a:extLst>
              <a:ext uri="{FF2B5EF4-FFF2-40B4-BE49-F238E27FC236}">
                <a16:creationId xmlns:a16="http://schemas.microsoft.com/office/drawing/2014/main" id="{ECD3A909-BB98-4F50-9A78-80386C97D525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403860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5352410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46818653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500995"/>
                  </a:ext>
                </a:extLst>
              </a:tr>
            </a:tbl>
          </a:graphicData>
        </a:graphic>
      </p:graphicFrame>
      <p:graphicFrame>
        <p:nvGraphicFramePr>
          <p:cNvPr id="1831988" name="Group 52">
            <a:extLst>
              <a:ext uri="{FF2B5EF4-FFF2-40B4-BE49-F238E27FC236}">
                <a16:creationId xmlns:a16="http://schemas.microsoft.com/office/drawing/2014/main" id="{2293018B-347B-46B6-ACC1-99F50EE7771F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5410200"/>
          <a:ext cx="1447800" cy="5207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420231673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numbers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026157"/>
                  </a:ext>
                </a:extLst>
              </a:tr>
            </a:tbl>
          </a:graphicData>
        </a:graphic>
      </p:graphicFrame>
      <p:graphicFrame>
        <p:nvGraphicFramePr>
          <p:cNvPr id="1832032" name="Group 96">
            <a:extLst>
              <a:ext uri="{FF2B5EF4-FFF2-40B4-BE49-F238E27FC236}">
                <a16:creationId xmlns:a16="http://schemas.microsoft.com/office/drawing/2014/main" id="{2040BCB8-1CD9-452F-8FA8-EA1FC3C21FDF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403860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366755419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687809421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456319"/>
                  </a:ext>
                </a:extLst>
              </a:tr>
            </a:tbl>
          </a:graphicData>
        </a:graphic>
      </p:graphicFrame>
      <p:graphicFrame>
        <p:nvGraphicFramePr>
          <p:cNvPr id="823316" name="Group 20">
            <a:extLst>
              <a:ext uri="{FF2B5EF4-FFF2-40B4-BE49-F238E27FC236}">
                <a16:creationId xmlns:a16="http://schemas.microsoft.com/office/drawing/2014/main" id="{A051E51F-E229-4D0A-9B36-8717B036AEDB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4876800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13032449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35199006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48972183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92219720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42305902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8555764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45997532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40955729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682861410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535102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284497"/>
                  </a:ext>
                </a:extLst>
              </a:tr>
            </a:tbl>
          </a:graphicData>
        </a:graphic>
      </p:graphicFrame>
      <p:graphicFrame>
        <p:nvGraphicFramePr>
          <p:cNvPr id="823346" name="Group 50">
            <a:extLst>
              <a:ext uri="{FF2B5EF4-FFF2-40B4-BE49-F238E27FC236}">
                <a16:creationId xmlns:a16="http://schemas.microsoft.com/office/drawing/2014/main" id="{CA53261B-7CE5-42F0-8A9B-E362DCFBCD33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4876800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172479656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86058172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29763957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279227117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76381578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13740388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20595945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16016192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844189196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331158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8251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>
            <a:extLst>
              <a:ext uri="{FF2B5EF4-FFF2-40B4-BE49-F238E27FC236}">
                <a16:creationId xmlns:a16="http://schemas.microsoft.com/office/drawing/2014/main" id="{4774E719-FB51-4435-B75D-32C6012BB4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Arrays and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loops</a:t>
            </a:r>
          </a:p>
        </p:txBody>
      </p:sp>
      <p:sp>
        <p:nvSpPr>
          <p:cNvPr id="824323" name="Rectangle 3">
            <a:extLst>
              <a:ext uri="{FF2B5EF4-FFF2-40B4-BE49-F238E27FC236}">
                <a16:creationId xmlns:a16="http://schemas.microsoft.com/office/drawing/2014/main" id="{8A6AC293-7E85-4B14-B107-15974458DE8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It is common to use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loops to access array elements.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for (int i = 0; i &lt; 8; i++) {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System.out.print(numbers[i] + " ");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System.out.println();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output: 0 4 11 0 44 0 0 2 </a:t>
            </a:r>
            <a:endParaRPr lang="en-US" altLang="en-US" sz="2000" b="1">
              <a:solidFill>
                <a:srgbClr val="008080"/>
              </a:solidFill>
            </a:endParaRPr>
          </a:p>
          <a:p>
            <a:pPr marL="639763" lvl="1" indent="-246063">
              <a:lnSpc>
                <a:spcPct val="80000"/>
              </a:lnSpc>
            </a:pPr>
            <a:endParaRPr lang="en-US" altLang="en-US" sz="2000"/>
          </a:p>
          <a:p>
            <a:pPr marL="273050" indent="-273050">
              <a:lnSpc>
                <a:spcPct val="110000"/>
              </a:lnSpc>
            </a:pPr>
            <a:r>
              <a:rPr lang="en-US" altLang="en-US"/>
              <a:t>Sometimes we assign each element a value in a loop.</a:t>
            </a:r>
          </a:p>
          <a:p>
            <a:pPr marL="639763" lvl="1" indent="-246063">
              <a:lnSpc>
                <a:spcPct val="11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for (int i = 0; i &lt; 8; i++)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numbers[i] = 2 * i;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</p:txBody>
      </p:sp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9FBC6764-F8AC-499E-89DF-1099BF8B4E8B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5130800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87079777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44459675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60498062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63266134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6560958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36045428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75767999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61502804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713851013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948408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74321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7" name="Rectangle 3">
            <a:extLst>
              <a:ext uri="{FF2B5EF4-FFF2-40B4-BE49-F238E27FC236}">
                <a16:creationId xmlns:a16="http://schemas.microsoft.com/office/drawing/2014/main" id="{9340E5F9-EAF2-4536-A3EA-501EDB77A2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length</a:t>
            </a:r>
            <a:r>
              <a:rPr lang="en-US" altLang="en-US"/>
              <a:t> field</a:t>
            </a:r>
          </a:p>
        </p:txBody>
      </p:sp>
      <p:sp>
        <p:nvSpPr>
          <p:cNvPr id="1836034" name="Rectangle 2">
            <a:extLst>
              <a:ext uri="{FF2B5EF4-FFF2-40B4-BE49-F238E27FC236}">
                <a16:creationId xmlns:a16="http://schemas.microsoft.com/office/drawing/2014/main" id="{D1EF8C23-107B-43F3-82C7-4B08CAAA16F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90000"/>
              </a:lnSpc>
            </a:pPr>
            <a:r>
              <a:rPr lang="en-US" altLang="en-US"/>
              <a:t>An array's </a:t>
            </a:r>
            <a:r>
              <a:rPr lang="en-US" altLang="en-US">
                <a:latin typeface="Courier New" panose="02070309020205020404" pitchFamily="49" charset="0"/>
              </a:rPr>
              <a:t>length</a:t>
            </a:r>
            <a:r>
              <a:rPr lang="en-US" altLang="en-US"/>
              <a:t> field stores its number of elements.</a:t>
            </a: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900"/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b="1"/>
              <a:t>name</a:t>
            </a:r>
            <a:r>
              <a:rPr lang="en-US" altLang="en-US">
                <a:latin typeface="Courier New" panose="02070309020205020404" pitchFamily="49" charset="0"/>
              </a:rPr>
              <a:t>.length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for (int i = 0; i &lt; </a:t>
            </a: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numbers.length</a:t>
            </a:r>
            <a:r>
              <a:rPr lang="en-US" altLang="en-US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    System.out.print(numbers[i] + " ");</a:t>
            </a:r>
          </a:p>
          <a:p>
            <a:pPr marL="639763" lvl="1" indent="-246063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output: 0 2 4 6 8 10 12 14</a:t>
            </a:r>
          </a:p>
          <a:p>
            <a:pPr marL="639763" lvl="1" indent="-246063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/>
              <a:t>It does not use parentheses like a String's </a:t>
            </a:r>
            <a:r>
              <a:rPr lang="en-US" altLang="en-US">
                <a:latin typeface="Courier New" panose="02070309020205020404" pitchFamily="49" charset="0"/>
              </a:rPr>
              <a:t>.length()</a:t>
            </a:r>
            <a:r>
              <a:rPr lang="en-US" altLang="en-US"/>
              <a:t>.</a:t>
            </a:r>
          </a:p>
          <a:p>
            <a:pPr marL="639763" lvl="1" indent="-246063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/>
              <a:t>What expressions refer to:</a:t>
            </a:r>
          </a:p>
          <a:p>
            <a:pPr marL="639763" lvl="1" indent="-246063"/>
            <a:r>
              <a:rPr lang="en-US" altLang="en-US"/>
              <a:t>The last element of any array?  </a:t>
            </a:r>
          </a:p>
          <a:p>
            <a:pPr marL="639763" lvl="1" indent="-246063"/>
            <a:r>
              <a:rPr lang="en-US" altLang="en-US"/>
              <a:t>The middle element?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>
            <a:extLst>
              <a:ext uri="{FF2B5EF4-FFF2-40B4-BE49-F238E27FC236}">
                <a16:creationId xmlns:a16="http://schemas.microsoft.com/office/drawing/2014/main" id="{3D31C54D-3283-4BA6-AEDC-82AF57E92AC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Weather question</a:t>
            </a:r>
          </a:p>
        </p:txBody>
      </p:sp>
      <p:sp>
        <p:nvSpPr>
          <p:cNvPr id="826371" name="Rectangle 3">
            <a:extLst>
              <a:ext uri="{FF2B5EF4-FFF2-40B4-BE49-F238E27FC236}">
                <a16:creationId xmlns:a16="http://schemas.microsoft.com/office/drawing/2014/main" id="{0BCA3A93-05BF-4BEF-8FF3-CC878CDEFBF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Use an array to solve the weather problem:</a:t>
            </a:r>
          </a:p>
          <a:p>
            <a:pPr marL="639763" lvl="1" indent="-246063">
              <a:buFontTx/>
              <a:buNone/>
            </a:pPr>
            <a:endParaRPr lang="en-US" altLang="en-US" sz="800"/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>
            <a:extLst>
              <a:ext uri="{FF2B5EF4-FFF2-40B4-BE49-F238E27FC236}">
                <a16:creationId xmlns:a16="http://schemas.microsoft.com/office/drawing/2014/main" id="{486F672C-CDBD-4EB8-9D4D-BA958FEAB8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Weather answer</a:t>
            </a:r>
          </a:p>
        </p:txBody>
      </p:sp>
      <p:sp>
        <p:nvSpPr>
          <p:cNvPr id="827395" name="Rectangle 3">
            <a:extLst>
              <a:ext uri="{FF2B5EF4-FFF2-40B4-BE49-F238E27FC236}">
                <a16:creationId xmlns:a16="http://schemas.microsoft.com/office/drawing/2014/main" id="{ED5341F6-54FB-4A7D-88EE-73FB7E713A9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8600" y="1295400"/>
            <a:ext cx="8915400" cy="4906963"/>
          </a:xfrm>
        </p:spPr>
        <p:txBody>
          <a:bodyPr/>
          <a:lstStyle/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 b="1">
                <a:solidFill>
                  <a:srgbClr val="008080"/>
                </a:solidFill>
                <a:latin typeface="Courier New" panose="02070309020205020404" pitchFamily="49" charset="0"/>
              </a:rPr>
              <a:t>// Reads temperatures from the user, computes average and # days above average.</a:t>
            </a:r>
            <a:endParaRPr lang="en-US" altLang="en-US" sz="700">
              <a:latin typeface="Courier New" panose="02070309020205020404" pitchFamily="49" charset="0"/>
            </a:endParaRP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import java.util.*;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altLang="en-US" sz="700">
              <a:latin typeface="Courier New" panose="02070309020205020404" pitchFamily="49" charset="0"/>
            </a:endParaRP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public class Weather {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public static void main(String[] args) {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System.out.print("How many days' temperatures? ");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int days = console.nextInt();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700">
                <a:latin typeface="Courier New" panose="02070309020205020404" pitchFamily="49" charset="0"/>
              </a:rPr>
              <a:t>        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 b="1">
                <a:latin typeface="Courier New" panose="02070309020205020404" pitchFamily="49" charset="0"/>
              </a:rPr>
              <a:t>        int[] temps = new int[days];        </a:t>
            </a:r>
            <a:r>
              <a:rPr lang="en-US" altLang="en-US" sz="1300" b="1">
                <a:solidFill>
                  <a:srgbClr val="008080"/>
                </a:solidFill>
                <a:latin typeface="Courier New" panose="02070309020205020404" pitchFamily="49" charset="0"/>
              </a:rPr>
              <a:t>// array to store days' temperatures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int sum = 0;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altLang="en-US" sz="700">
              <a:latin typeface="Courier New" panose="02070309020205020404" pitchFamily="49" charset="0"/>
            </a:endParaRP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for (int i = 0; i &lt; days; i++) {    </a:t>
            </a:r>
            <a:r>
              <a:rPr lang="en-US" altLang="en-US" sz="1300" b="1">
                <a:solidFill>
                  <a:srgbClr val="008080"/>
                </a:solidFill>
                <a:latin typeface="Courier New" panose="02070309020205020404" pitchFamily="49" charset="0"/>
              </a:rPr>
              <a:t>// read/store each day's temperature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    System.out.print("Day " + (i + 1) + "'s high temp: ");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 b="1">
                <a:latin typeface="Courier New" panose="02070309020205020404" pitchFamily="49" charset="0"/>
              </a:rPr>
              <a:t>            temps[i] = console.nextInt();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    sum += temps[i];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double average = (double) sum / days;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altLang="en-US" sz="700">
              <a:latin typeface="Courier New" panose="02070309020205020404" pitchFamily="49" charset="0"/>
            </a:endParaRP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int count = 0;                      </a:t>
            </a:r>
            <a:r>
              <a:rPr lang="en-US" altLang="en-US" sz="1300" b="1">
                <a:solidFill>
                  <a:srgbClr val="008080"/>
                </a:solidFill>
                <a:latin typeface="Courier New" panose="02070309020205020404" pitchFamily="49" charset="0"/>
              </a:rPr>
              <a:t>// see if each day is above average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for (int i = 0; i &lt; days; i++) {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    if (</a:t>
            </a:r>
            <a:r>
              <a:rPr lang="en-US" altLang="en-US" sz="1300" b="1">
                <a:latin typeface="Courier New" panose="02070309020205020404" pitchFamily="49" charset="0"/>
              </a:rPr>
              <a:t>temps[i]</a:t>
            </a:r>
            <a:r>
              <a:rPr lang="en-US" altLang="en-US" sz="1300">
                <a:latin typeface="Courier New" panose="02070309020205020404" pitchFamily="49" charset="0"/>
              </a:rPr>
              <a:t> &gt; average) {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        count++;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    }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700">
                <a:latin typeface="Courier New" panose="02070309020205020404" pitchFamily="49" charset="0"/>
              </a:rPr>
              <a:t>        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 b="1">
                <a:solidFill>
                  <a:srgbClr val="008080"/>
                </a:solidFill>
                <a:latin typeface="Courier New" panose="02070309020205020404" pitchFamily="49" charset="0"/>
              </a:rPr>
              <a:t>        // report results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System.out.printf("Average temp = %.1f\n", average);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System.out.println(count + " days above average");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3">
            <a:extLst>
              <a:ext uri="{FF2B5EF4-FFF2-40B4-BE49-F238E27FC236}">
                <a16:creationId xmlns:a16="http://schemas.microsoft.com/office/drawing/2014/main" id="{B146BE6D-7EDB-48CF-A949-280B38BB779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Quick array initialization</a:t>
            </a:r>
          </a:p>
        </p:txBody>
      </p:sp>
      <p:sp>
        <p:nvSpPr>
          <p:cNvPr id="828419" name="Rectangle 2">
            <a:extLst>
              <a:ext uri="{FF2B5EF4-FFF2-40B4-BE49-F238E27FC236}">
                <a16:creationId xmlns:a16="http://schemas.microsoft.com/office/drawing/2014/main" id="{094CCAF9-9514-4F37-8497-74B38E3DD7F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39763" lvl="1" indent="-246063">
              <a:buFont typeface="Wingdings" panose="05000000000000000000" pitchFamily="2" charset="2"/>
              <a:buNone/>
            </a:pPr>
            <a:r>
              <a:rPr lang="en-US" altLang="en-US" b="1"/>
              <a:t>type</a:t>
            </a:r>
            <a:r>
              <a:rPr lang="en-US" altLang="en-US">
                <a:latin typeface="Courier New" panose="02070309020205020404" pitchFamily="49" charset="0"/>
              </a:rPr>
              <a:t>[] </a:t>
            </a:r>
            <a:r>
              <a:rPr lang="en-US" altLang="en-US" b="1"/>
              <a:t>name</a:t>
            </a:r>
            <a:r>
              <a:rPr lang="en-US" altLang="en-US">
                <a:latin typeface="Courier New" panose="02070309020205020404" pitchFamily="49" charset="0"/>
              </a:rPr>
              <a:t> = {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,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,</a:t>
            </a:r>
            <a:r>
              <a:rPr lang="en-US" altLang="en-US"/>
              <a:t> …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};</a:t>
            </a:r>
          </a:p>
          <a:p>
            <a:pPr marL="639763" lvl="1" indent="-246063">
              <a:buFontTx/>
              <a:buNone/>
            </a:pPr>
            <a:endParaRPr lang="en-US" altLang="en-US" sz="900"/>
          </a:p>
          <a:p>
            <a:pPr marL="639763" lvl="1" indent="-246063"/>
            <a:r>
              <a:rPr lang="en-US" altLang="en-US"/>
              <a:t>Example: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sz="2100">
                <a:latin typeface="Courier New" panose="02070309020205020404" pitchFamily="49" charset="0"/>
              </a:rPr>
              <a:t>int[] numbers = {12, 49, -2, 26, 5, 17, -6};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/>
          </a:p>
          <a:p>
            <a:pPr marL="639763" lvl="1" indent="-246063"/>
            <a:endParaRPr lang="en-US" altLang="en-US"/>
          </a:p>
          <a:p>
            <a:pPr marL="639763" lvl="1" indent="-246063">
              <a:buFontTx/>
              <a:buNone/>
            </a:pPr>
            <a:endParaRPr lang="en-US" altLang="en-US"/>
          </a:p>
          <a:p>
            <a:pPr marL="639763" lvl="1" indent="-246063"/>
            <a:endParaRPr lang="en-US" altLang="en-US"/>
          </a:p>
          <a:p>
            <a:pPr marL="639763" lvl="1" indent="-246063"/>
            <a:endParaRPr lang="en-US" altLang="en-US"/>
          </a:p>
          <a:p>
            <a:pPr marL="639763" lvl="1" indent="-246063"/>
            <a:r>
              <a:rPr lang="en-US" altLang="en-US"/>
              <a:t>Useful when you know what the array's elements will be</a:t>
            </a:r>
          </a:p>
          <a:p>
            <a:pPr marL="639763" lvl="1" indent="-246063"/>
            <a:r>
              <a:rPr lang="en-US" altLang="en-US"/>
              <a:t>The compiler figures out the size by counting the values</a:t>
            </a:r>
          </a:p>
        </p:txBody>
      </p:sp>
      <p:graphicFrame>
        <p:nvGraphicFramePr>
          <p:cNvPr id="1848324" name="Group 4">
            <a:extLst>
              <a:ext uri="{FF2B5EF4-FFF2-40B4-BE49-F238E27FC236}">
                <a16:creationId xmlns:a16="http://schemas.microsoft.com/office/drawing/2014/main" id="{41A73C23-1AA8-4C58-92C5-5F785A6429EE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297180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57296141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44324330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004518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76284513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46699128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77929483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966053399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281186818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80617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183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>
            <a:extLst>
              <a:ext uri="{FF2B5EF4-FFF2-40B4-BE49-F238E27FC236}">
                <a16:creationId xmlns:a16="http://schemas.microsoft.com/office/drawing/2014/main" id="{5183DE11-7C8F-4E99-832D-309BC11C4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"Array mystery" problem</a:t>
            </a:r>
          </a:p>
        </p:txBody>
      </p:sp>
      <p:sp>
        <p:nvSpPr>
          <p:cNvPr id="829443" name="Rectangle 3">
            <a:extLst>
              <a:ext uri="{FF2B5EF4-FFF2-40B4-BE49-F238E27FC236}">
                <a16:creationId xmlns:a16="http://schemas.microsoft.com/office/drawing/2014/main" id="{7A63C52D-3637-4232-A638-9F88E205B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traversal</a:t>
            </a:r>
            <a:r>
              <a:rPr lang="en-US" altLang="en-US"/>
              <a:t>: An examination of each element of an array.</a:t>
            </a:r>
          </a:p>
          <a:p>
            <a:endParaRPr lang="en-US" altLang="en-US" sz="800"/>
          </a:p>
          <a:p>
            <a:r>
              <a:rPr lang="en-US" altLang="en-US"/>
              <a:t>What element values are stored in the following array? </a:t>
            </a:r>
          </a:p>
          <a:p>
            <a:pPr lvl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int[] a = {1, 7, 5, 6, 4, 14, 11};</a:t>
            </a:r>
          </a:p>
          <a:p>
            <a:pPr lvl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for (int i = 0; i &lt; a.length - 1; i++) {</a:t>
            </a:r>
          </a:p>
          <a:p>
            <a:pPr lvl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if (a[i] &gt; a[i + 1]) {</a:t>
            </a:r>
          </a:p>
          <a:p>
            <a:pPr lvl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a[i + 1] = a[i + 1] * 2;</a:t>
            </a:r>
          </a:p>
          <a:p>
            <a:pPr lvl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}</a:t>
            </a:r>
          </a:p>
          <a:p>
            <a:pPr lvl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829444" name="Group 4">
            <a:extLst>
              <a:ext uri="{FF2B5EF4-FFF2-40B4-BE49-F238E27FC236}">
                <a16:creationId xmlns:a16="http://schemas.microsoft.com/office/drawing/2014/main" id="{C48F3B8B-404C-4B9D-B4F1-B824671AD68A}"/>
              </a:ext>
            </a:extLst>
          </p:cNvPr>
          <p:cNvGraphicFramePr>
            <a:graphicFrameLocks noGrp="1"/>
          </p:cNvGraphicFramePr>
          <p:nvPr/>
        </p:nvGraphicFramePr>
        <p:xfrm>
          <a:off x="2179638" y="497840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125491544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9612962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870977114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82644620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01697561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175197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6196006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555091672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552285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342678"/>
                  </a:ext>
                </a:extLst>
              </a:tr>
            </a:tbl>
          </a:graphicData>
        </a:graphic>
      </p:graphicFrame>
      <p:graphicFrame>
        <p:nvGraphicFramePr>
          <p:cNvPr id="829483" name="Group 43">
            <a:extLst>
              <a:ext uri="{FF2B5EF4-FFF2-40B4-BE49-F238E27FC236}">
                <a16:creationId xmlns:a16="http://schemas.microsoft.com/office/drawing/2014/main" id="{EEAB362E-D757-4E74-9003-75F9D963BD5A}"/>
              </a:ext>
            </a:extLst>
          </p:cNvPr>
          <p:cNvGraphicFramePr>
            <a:graphicFrameLocks noGrp="1"/>
          </p:cNvGraphicFramePr>
          <p:nvPr/>
        </p:nvGraphicFramePr>
        <p:xfrm>
          <a:off x="2179638" y="497840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135906067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3317487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024609684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22654906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995674945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33999544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5015137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979381911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481298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29556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>
            <a:extLst>
              <a:ext uri="{FF2B5EF4-FFF2-40B4-BE49-F238E27FC236}">
                <a16:creationId xmlns:a16="http://schemas.microsoft.com/office/drawing/2014/main" id="{1F72C13F-944A-46AC-9BB7-7CB1129DF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Limitations of arrays</a:t>
            </a:r>
          </a:p>
        </p:txBody>
      </p:sp>
      <p:sp>
        <p:nvSpPr>
          <p:cNvPr id="830467" name="Rectangle 3">
            <a:extLst>
              <a:ext uri="{FF2B5EF4-FFF2-40B4-BE49-F238E27FC236}">
                <a16:creationId xmlns:a16="http://schemas.microsoft.com/office/drawing/2014/main" id="{CDEEC911-3039-44A4-8C69-7E72CFB22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 cannot resize an existing array: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int[] a = new int[4];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a.length = 10;</a:t>
            </a:r>
            <a:r>
              <a:rPr lang="en-US" altLang="en-US">
                <a:latin typeface="Courier New" panose="02070309020205020404" pitchFamily="49" charset="0"/>
              </a:rPr>
              <a:t>     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error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/>
              <a:t>You cannot compare arrays with </a:t>
            </a:r>
            <a:r>
              <a:rPr lang="en-US" altLang="en-US">
                <a:latin typeface="Courier New" panose="02070309020205020404" pitchFamily="49" charset="0"/>
              </a:rPr>
              <a:t>==</a:t>
            </a:r>
            <a:r>
              <a:rPr lang="en-US" altLang="en-US"/>
              <a:t> or </a:t>
            </a:r>
            <a:r>
              <a:rPr lang="en-US" altLang="en-US">
                <a:latin typeface="Courier New" panose="02070309020205020404" pitchFamily="49" charset="0"/>
              </a:rPr>
              <a:t>equals</a:t>
            </a:r>
            <a:r>
              <a:rPr lang="en-US" altLang="en-US"/>
              <a:t>: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int[] a1 = {42, -7, 1, 15};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int[] a2 = {42, -7, 1, 15};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if (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a1 == a2</a:t>
            </a:r>
            <a:r>
              <a:rPr lang="en-US" altLang="en-US">
                <a:latin typeface="Courier New" panose="02070309020205020404" pitchFamily="49" charset="0"/>
              </a:rPr>
              <a:t>) {  ... }     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false!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if (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a1.equals(a2)</a:t>
            </a:r>
            <a:r>
              <a:rPr lang="en-US" altLang="en-US">
                <a:latin typeface="Courier New" panose="02070309020205020404" pitchFamily="49" charset="0"/>
              </a:rPr>
              <a:t>) {  ... }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false!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/>
          </a:p>
          <a:p>
            <a:r>
              <a:rPr lang="en-US" altLang="en-US"/>
              <a:t>An array does not know how to print itself: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int[] a1 = {42, -7, 1, 15};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System.out.println(a1);    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[I@98f8c4]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3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3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0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0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>
            <a:extLst>
              <a:ext uri="{FF2B5EF4-FFF2-40B4-BE49-F238E27FC236}">
                <a16:creationId xmlns:a16="http://schemas.microsoft.com/office/drawing/2014/main" id="{22CFB5CB-818F-41B6-9985-23451D954E5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Arrays</a:t>
            </a:r>
            <a:r>
              <a:rPr lang="en-US" altLang="en-US"/>
              <a:t> class</a:t>
            </a:r>
          </a:p>
        </p:txBody>
      </p:sp>
      <p:sp>
        <p:nvSpPr>
          <p:cNvPr id="831491" name="Rectangle 3">
            <a:extLst>
              <a:ext uri="{FF2B5EF4-FFF2-40B4-BE49-F238E27FC236}">
                <a16:creationId xmlns:a16="http://schemas.microsoft.com/office/drawing/2014/main" id="{F41B6B84-D2B8-4BB0-BB45-32E9ABF5C43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Class </a:t>
            </a:r>
            <a:r>
              <a:rPr lang="en-US" altLang="en-US">
                <a:latin typeface="Courier New" panose="02070309020205020404" pitchFamily="49" charset="0"/>
              </a:rPr>
              <a:t>Arrays</a:t>
            </a:r>
            <a:r>
              <a:rPr lang="en-US" altLang="en-US"/>
              <a:t> in package </a:t>
            </a:r>
            <a:r>
              <a:rPr lang="en-US" altLang="en-US">
                <a:latin typeface="Courier New" panose="02070309020205020404" pitchFamily="49" charset="0"/>
              </a:rPr>
              <a:t>java.util</a:t>
            </a:r>
            <a:r>
              <a:rPr lang="en-US" altLang="en-US"/>
              <a:t> has useful static methods for manipulating arrays:</a:t>
            </a:r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742950" lvl="1" indent="-285750">
              <a:lnSpc>
                <a:spcPct val="90000"/>
              </a:lnSpc>
            </a:pPr>
            <a:endParaRPr lang="en-US" altLang="en-US"/>
          </a:p>
          <a:p>
            <a:pPr marL="273050" indent="-273050"/>
            <a:r>
              <a:rPr lang="en-US" altLang="en-US"/>
              <a:t>Syntax:	</a:t>
            </a:r>
            <a:r>
              <a:rPr lang="en-US" altLang="en-US">
                <a:latin typeface="Courier New" panose="02070309020205020404" pitchFamily="49" charset="0"/>
              </a:rPr>
              <a:t>Arrays.</a:t>
            </a:r>
            <a:r>
              <a:rPr lang="en-US" altLang="en-US" b="1"/>
              <a:t>methodName</a:t>
            </a:r>
            <a:r>
              <a:rPr lang="en-US" altLang="en-US">
                <a:latin typeface="Courier New" panose="02070309020205020404" pitchFamily="49" charset="0"/>
              </a:rPr>
              <a:t>(</a:t>
            </a:r>
            <a:r>
              <a:rPr lang="en-US" altLang="en-US" b="1"/>
              <a:t>parameters</a:t>
            </a:r>
            <a:r>
              <a:rPr lang="en-US" altLang="en-US">
                <a:latin typeface="Courier New" panose="02070309020205020404" pitchFamily="49" charset="0"/>
              </a:rPr>
              <a:t>)</a:t>
            </a:r>
          </a:p>
        </p:txBody>
      </p:sp>
      <p:graphicFrame>
        <p:nvGraphicFramePr>
          <p:cNvPr id="831492" name="Group 4">
            <a:extLst>
              <a:ext uri="{FF2B5EF4-FFF2-40B4-BE49-F238E27FC236}">
                <a16:creationId xmlns:a16="http://schemas.microsoft.com/office/drawing/2014/main" id="{FC1F7CCF-3F95-431C-B422-0B285EA8CB46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2209800"/>
          <a:ext cx="8991600" cy="3413760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2036950487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723708925"/>
                    </a:ext>
                  </a:extLst>
                </a:gridCol>
              </a:tblGrid>
              <a:tr h="338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760613"/>
                  </a:ext>
                </a:extLst>
              </a:tr>
              <a:tr h="339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binarySearch(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array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the index of the given value in a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sorted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 array (or &lt; 0 if not found)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304820"/>
                  </a:ext>
                </a:extLst>
              </a:tr>
              <a:tr h="338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copyOf(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array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length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a new copy of an 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61321"/>
                  </a:ext>
                </a:extLst>
              </a:tr>
              <a:tr h="338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equals(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array1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array2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true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 if the two arrays contain same elements in the same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014562"/>
                  </a:ext>
                </a:extLst>
              </a:tr>
              <a:tr h="338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fill(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array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sets every element to the given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503490"/>
                  </a:ext>
                </a:extLst>
              </a:tr>
              <a:tr h="339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sort(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array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arranges the elements into sorted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639733"/>
                  </a:ext>
                </a:extLst>
              </a:tr>
              <a:tr h="339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toString(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array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returns a string representing the array, such as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Times New Roman" panose="02020603050405020304" pitchFamily="18" charset="0"/>
                        </a:rPr>
                        <a:t>"[10, 30, -25, 17]"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98149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5" name="Rectangle 2">
            <a:extLst>
              <a:ext uri="{FF2B5EF4-FFF2-40B4-BE49-F238E27FC236}">
                <a16:creationId xmlns:a16="http://schemas.microsoft.com/office/drawing/2014/main" id="{65DE7C64-78CA-4439-B38A-B67B282708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>
                <a:latin typeface="Courier New" panose="02070309020205020404" pitchFamily="49" charset="0"/>
              </a:rPr>
              <a:t>Arrays.toString</a:t>
            </a:r>
          </a:p>
        </p:txBody>
      </p:sp>
      <p:sp>
        <p:nvSpPr>
          <p:cNvPr id="832516" name="Rectangle 3">
            <a:extLst>
              <a:ext uri="{FF2B5EF4-FFF2-40B4-BE49-F238E27FC236}">
                <a16:creationId xmlns:a16="http://schemas.microsoft.com/office/drawing/2014/main" id="{BB3D2184-9D10-4ABE-9BB8-E716B668DF1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>
                <a:latin typeface="Courier New" panose="02070309020205020404" pitchFamily="49" charset="0"/>
              </a:rPr>
              <a:t>Arrays.toString</a:t>
            </a:r>
            <a:r>
              <a:rPr lang="en-US" altLang="en-US"/>
              <a:t> accepts an array as a parameter and returns a </a:t>
            </a:r>
            <a:r>
              <a:rPr lang="en-US" altLang="en-US">
                <a:latin typeface="Courier New" panose="02070309020205020404" pitchFamily="49" charset="0"/>
              </a:rPr>
              <a:t>String</a:t>
            </a:r>
            <a:r>
              <a:rPr lang="en-US" altLang="en-US"/>
              <a:t> representation of its elements.</a:t>
            </a:r>
          </a:p>
          <a:p>
            <a:pPr marL="639763" lvl="1" indent="-246063">
              <a:buFontTx/>
              <a:buNone/>
            </a:pPr>
            <a:endParaRPr lang="en-US" altLang="en-US" sz="1400"/>
          </a:p>
          <a:p>
            <a:pPr marL="639763" lvl="1" indent="-246063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int[] e = {0, 2, 4, 6, 8};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e[1] = e[3] + e[4]; 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System.out.println("e is " + </a:t>
            </a:r>
            <a:r>
              <a:rPr lang="en-US" altLang="en-US" sz="2000" b="1">
                <a:latin typeface="Courier New" panose="02070309020205020404" pitchFamily="49" charset="0"/>
              </a:rPr>
              <a:t>Arrays.toString(e)</a:t>
            </a:r>
            <a:r>
              <a:rPr lang="en-US" altLang="en-US" sz="200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>
              <a:buFont typeface="Wingdings" panose="05000000000000000000" pitchFamily="2" charset="2"/>
              <a:buNone/>
            </a:pPr>
            <a:r>
              <a:rPr lang="en-US" altLang="en-US"/>
              <a:t>	Output: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e is [0, 14, 4, 6, 8]</a:t>
            </a:r>
          </a:p>
          <a:p>
            <a:pPr marL="639763" lvl="1" indent="-246063"/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/>
              <a:t>Must  </a:t>
            </a:r>
            <a:r>
              <a:rPr lang="en-US" altLang="en-US">
                <a:latin typeface="Courier New" panose="02070309020205020404" pitchFamily="49" charset="0"/>
              </a:rPr>
              <a:t>import java.util.*;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>
            <a:extLst>
              <a:ext uri="{FF2B5EF4-FFF2-40B4-BE49-F238E27FC236}">
                <a16:creationId xmlns:a16="http://schemas.microsoft.com/office/drawing/2014/main" id="{CD2257F8-677D-4CD7-AF6E-EA4B4E20E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 we solve this problem?</a:t>
            </a:r>
          </a:p>
        </p:txBody>
      </p:sp>
      <p:sp>
        <p:nvSpPr>
          <p:cNvPr id="815107" name="Rectangle 3">
            <a:extLst>
              <a:ext uri="{FF2B5EF4-FFF2-40B4-BE49-F238E27FC236}">
                <a16:creationId xmlns:a16="http://schemas.microsoft.com/office/drawing/2014/main" id="{F414B453-5B9D-4631-AAA3-1F74FD912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the following program (input underlined):</a:t>
            </a:r>
          </a:p>
          <a:p>
            <a:pPr lvl="1">
              <a:buFontTx/>
              <a:buNone/>
            </a:pPr>
            <a:endParaRPr lang="en-US" altLang="en-US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altLang="en-US" b="1" u="sng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  <a:endParaRPr lang="en-US" altLang="en-US"/>
          </a:p>
        </p:txBody>
      </p:sp>
      <p:pic>
        <p:nvPicPr>
          <p:cNvPr id="815108" name="Picture 4" descr="CLOUDS&amp;RAIN">
            <a:extLst>
              <a:ext uri="{FF2B5EF4-FFF2-40B4-BE49-F238E27FC236}">
                <a16:creationId xmlns:a16="http://schemas.microsoft.com/office/drawing/2014/main" id="{0640BFA4-4A34-40C5-B5FA-AB9B01A7C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057400"/>
            <a:ext cx="2039938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>
            <a:extLst>
              <a:ext uri="{FF2B5EF4-FFF2-40B4-BE49-F238E27FC236}">
                <a16:creationId xmlns:a16="http://schemas.microsoft.com/office/drawing/2014/main" id="{9922FA4E-8776-45E3-84C2-313CF6A34D9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Weather question 2</a:t>
            </a:r>
          </a:p>
        </p:txBody>
      </p:sp>
      <p:sp>
        <p:nvSpPr>
          <p:cNvPr id="833539" name="Rectangle 3">
            <a:extLst>
              <a:ext uri="{FF2B5EF4-FFF2-40B4-BE49-F238E27FC236}">
                <a16:creationId xmlns:a16="http://schemas.microsoft.com/office/drawing/2014/main" id="{E85209F6-00A1-4D0E-BE30-121E06CD939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Modify the weather program to print the following output:</a:t>
            </a:r>
          </a:p>
          <a:p>
            <a:pPr marL="639763" lvl="1" indent="-246063">
              <a:buFontTx/>
              <a:buNone/>
            </a:pPr>
            <a:endParaRPr lang="en-US" altLang="en-US" sz="700"/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altLang="en-US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altLang="en-US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altLang="en-US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altLang="en-US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altLang="en-US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altLang="en-US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altLang="en-US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altLang="en-US" sz="2000" b="1" u="sng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Temperatures: [45, 44, 39, 48, 37, 46, 53]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coldest days: 37, 39</a:t>
            </a:r>
          </a:p>
          <a:p>
            <a:pPr marL="639763" lvl="1" indent="-246063"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hottest days: 53, 48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4" name="Rectangle 2">
            <a:extLst>
              <a:ext uri="{FF2B5EF4-FFF2-40B4-BE49-F238E27FC236}">
                <a16:creationId xmlns:a16="http://schemas.microsoft.com/office/drawing/2014/main" id="{0AC20940-1E6F-4B33-B83C-1A2A7E5289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Weather answer 2</a:t>
            </a:r>
          </a:p>
        </p:txBody>
      </p:sp>
      <p:sp>
        <p:nvSpPr>
          <p:cNvPr id="834565" name="Rectangle 3">
            <a:extLst>
              <a:ext uri="{FF2B5EF4-FFF2-40B4-BE49-F238E27FC236}">
                <a16:creationId xmlns:a16="http://schemas.microsoft.com/office/drawing/2014/main" id="{2D475F2D-38FF-478E-80C8-8ADC36DD759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8600" y="1295400"/>
            <a:ext cx="8915400" cy="4906963"/>
          </a:xfrm>
        </p:spPr>
        <p:txBody>
          <a:bodyPr/>
          <a:lstStyle/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 b="1">
                <a:solidFill>
                  <a:srgbClr val="008080"/>
                </a:solidFill>
                <a:latin typeface="Courier New" panose="02070309020205020404" pitchFamily="49" charset="0"/>
              </a:rPr>
              <a:t>// Reads temperatures from the user, computes average and # days above average.</a:t>
            </a:r>
            <a:endParaRPr lang="en-US" altLang="en-US" sz="700">
              <a:latin typeface="Courier New" panose="02070309020205020404" pitchFamily="49" charset="0"/>
            </a:endParaRP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import java.util.*;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endParaRPr lang="en-US" altLang="en-US" sz="700">
              <a:latin typeface="Courier New" panose="02070309020205020404" pitchFamily="49" charset="0"/>
            </a:endParaRP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public class Weather2 {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public static void main(String[] args) {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...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 b="1">
                <a:latin typeface="Courier New" panose="02070309020205020404" pitchFamily="49" charset="0"/>
              </a:rPr>
              <a:t>        </a:t>
            </a:r>
            <a:r>
              <a:rPr lang="en-US" altLang="en-US" sz="1300">
                <a:latin typeface="Courier New" panose="02070309020205020404" pitchFamily="49" charset="0"/>
              </a:rPr>
              <a:t>int[] temps = new int[days];</a:t>
            </a:r>
            <a:r>
              <a:rPr lang="en-US" altLang="en-US" sz="1300" b="1">
                <a:latin typeface="Courier New" panose="02070309020205020404" pitchFamily="49" charset="0"/>
              </a:rPr>
              <a:t>        </a:t>
            </a:r>
            <a:r>
              <a:rPr lang="en-US" altLang="en-US" sz="1300" b="1">
                <a:solidFill>
                  <a:srgbClr val="008080"/>
                </a:solidFill>
                <a:latin typeface="Courier New" panose="02070309020205020404" pitchFamily="49" charset="0"/>
              </a:rPr>
              <a:t>// array to store days' temperatures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...   </a:t>
            </a:r>
            <a:r>
              <a:rPr lang="en-US" altLang="en-US" sz="1300" i="1">
                <a:latin typeface="Courier New" panose="02070309020205020404" pitchFamily="49" charset="0"/>
              </a:rPr>
              <a:t>(same as Weather program)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 b="1">
                <a:solidFill>
                  <a:srgbClr val="008080"/>
                </a:solidFill>
                <a:latin typeface="Courier New" panose="02070309020205020404" pitchFamily="49" charset="0"/>
              </a:rPr>
              <a:t>        // report results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System.out.printf("Average temp = %.1f\n", average);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System.out.println(count + " days above average");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endParaRPr lang="en-US" altLang="en-US" sz="1300">
              <a:latin typeface="Courier New" panose="02070309020205020404" pitchFamily="49" charset="0"/>
            </a:endParaRP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endParaRPr lang="en-US" altLang="en-US" sz="1300">
              <a:latin typeface="Courier New" panose="02070309020205020404" pitchFamily="49" charset="0"/>
            </a:endParaRP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System.out.println("Temperatures: " + </a:t>
            </a:r>
            <a:r>
              <a:rPr lang="en-US" altLang="en-US" sz="1300" b="1">
                <a:latin typeface="Courier New" panose="02070309020205020404" pitchFamily="49" charset="0"/>
              </a:rPr>
              <a:t>Arrays.toString(temps)</a:t>
            </a:r>
            <a:r>
              <a:rPr lang="en-US" altLang="en-US" sz="1300">
                <a:latin typeface="Courier New" panose="02070309020205020404" pitchFamily="49" charset="0"/>
              </a:rPr>
              <a:t>);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 b="1">
                <a:latin typeface="Courier New" panose="02070309020205020404" pitchFamily="49" charset="0"/>
              </a:rPr>
              <a:t>        Arrays.sort(temps);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System.out.println("Two coldest days: " + temps[0] + ", " + temps[1]);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System.out.println("Two hottest days: " + temps[temps.length - 1] +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                       ", " + temps[temps.length - 2]);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altLang="en-US" sz="13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>
            <a:extLst>
              <a:ext uri="{FF2B5EF4-FFF2-40B4-BE49-F238E27FC236}">
                <a16:creationId xmlns:a16="http://schemas.microsoft.com/office/drawing/2014/main" id="{D1C12540-8FFE-4661-9552-DCD311B73F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Arrays as parameters</a:t>
            </a:r>
          </a:p>
        </p:txBody>
      </p:sp>
      <p:sp>
        <p:nvSpPr>
          <p:cNvPr id="835587" name="Rectangle 3">
            <a:extLst>
              <a:ext uri="{FF2B5EF4-FFF2-40B4-BE49-F238E27FC236}">
                <a16:creationId xmlns:a16="http://schemas.microsoft.com/office/drawing/2014/main" id="{927041F9-92BC-4EC5-A431-40A6E0BB64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>
            <a:extLst>
              <a:ext uri="{FF2B5EF4-FFF2-40B4-BE49-F238E27FC236}">
                <a16:creationId xmlns:a16="http://schemas.microsoft.com/office/drawing/2014/main" id="{DC555E66-403D-4589-9E27-19C5CB4EC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Swapping values</a:t>
            </a:r>
          </a:p>
        </p:txBody>
      </p:sp>
      <p:sp>
        <p:nvSpPr>
          <p:cNvPr id="836611" name="Rectangle 3">
            <a:extLst>
              <a:ext uri="{FF2B5EF4-FFF2-40B4-BE49-F238E27FC236}">
                <a16:creationId xmlns:a16="http://schemas.microsoft.com/office/drawing/2014/main" id="{F38706FF-6A5E-45F6-BEAC-8B7A8A446E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public static void main(String[] args)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int a = 7;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int b = 35;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90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    // swap a with b?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A50021"/>
                </a:solidFill>
                <a:latin typeface="Courier New" panose="02070309020205020404" pitchFamily="49" charset="0"/>
              </a:rPr>
              <a:t>    a = b;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A50021"/>
                </a:solidFill>
                <a:latin typeface="Courier New" panose="02070309020205020404" pitchFamily="49" charset="0"/>
              </a:rPr>
              <a:t>    b = a;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900" b="1">
                <a:solidFill>
                  <a:srgbClr val="A50021"/>
                </a:solidFill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System.out.println(a + " " + b);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900"/>
          </a:p>
          <a:p>
            <a:pPr lvl="1"/>
            <a:r>
              <a:rPr lang="en-US" altLang="en-US"/>
              <a:t>What is wrong with this code?  What is its output?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/>
          </a:p>
          <a:p>
            <a:r>
              <a:rPr lang="en-US" altLang="en-US"/>
              <a:t>The red code should be replaced with: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900" b="1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    int temp = a;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    a = b;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solidFill>
                  <a:srgbClr val="003399"/>
                </a:solidFill>
                <a:latin typeface="Courier New" panose="02070309020205020404" pitchFamily="49" charset="0"/>
              </a:rPr>
              <a:t>    b = temp;</a:t>
            </a:r>
            <a:endParaRPr lang="en-US" altLang="en-US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1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>
            <a:extLst>
              <a:ext uri="{FF2B5EF4-FFF2-40B4-BE49-F238E27FC236}">
                <a16:creationId xmlns:a16="http://schemas.microsoft.com/office/drawing/2014/main" id="{37060F37-9AAC-413D-8529-7459E4D6F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reversal question</a:t>
            </a:r>
          </a:p>
        </p:txBody>
      </p:sp>
      <p:sp>
        <p:nvSpPr>
          <p:cNvPr id="837635" name="Rectangle 3">
            <a:extLst>
              <a:ext uri="{FF2B5EF4-FFF2-40B4-BE49-F238E27FC236}">
                <a16:creationId xmlns:a16="http://schemas.microsoft.com/office/drawing/2014/main" id="{9F3C8BA2-EEF6-4322-AD03-79B30D387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Write code that reverses the elements of an array.</a:t>
            </a:r>
          </a:p>
          <a:p>
            <a:pPr lvl="1"/>
            <a:endParaRPr lang="en-US" altLang="en-US" sz="900"/>
          </a:p>
          <a:p>
            <a:pPr lvl="1"/>
            <a:r>
              <a:rPr lang="en-US" altLang="en-US"/>
              <a:t>For example, if the array initially stores:</a:t>
            </a:r>
          </a:p>
          <a:p>
            <a:pPr lvl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[11, 42, -5, 27, 0, 89]</a:t>
            </a:r>
          </a:p>
          <a:p>
            <a:pPr lvl="1"/>
            <a:endParaRPr lang="en-US" altLang="en-US">
              <a:latin typeface="Courier New" panose="02070309020205020404" pitchFamily="49" charset="0"/>
            </a:endParaRPr>
          </a:p>
          <a:p>
            <a:pPr lvl="1"/>
            <a:r>
              <a:rPr lang="en-US" altLang="en-US"/>
              <a:t>Then after your reversal code, it should store:</a:t>
            </a:r>
          </a:p>
          <a:p>
            <a:pPr lvl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[89, 0, 27, -5, 42, 11]</a:t>
            </a:r>
          </a:p>
          <a:p>
            <a:pPr lvl="1"/>
            <a:endParaRPr lang="en-US" altLang="en-US">
              <a:latin typeface="Courier New" panose="02070309020205020404" pitchFamily="49" charset="0"/>
            </a:endParaRPr>
          </a:p>
          <a:p>
            <a:pPr lvl="2"/>
            <a:r>
              <a:rPr lang="en-US" altLang="en-US"/>
              <a:t>The code should work for an array of any size.</a:t>
            </a:r>
          </a:p>
          <a:p>
            <a:pPr lvl="2"/>
            <a:endParaRPr lang="en-US" altLang="en-US" sz="900"/>
          </a:p>
          <a:p>
            <a:pPr lvl="2"/>
            <a:r>
              <a:rPr lang="en-US" altLang="en-US"/>
              <a:t>Hint: think about swapping various elements...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7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>
            <a:extLst>
              <a:ext uri="{FF2B5EF4-FFF2-40B4-BE49-F238E27FC236}">
                <a16:creationId xmlns:a16="http://schemas.microsoft.com/office/drawing/2014/main" id="{C2B9D245-907D-4058-AA5B-631BA4129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Algorithm idea</a:t>
            </a:r>
          </a:p>
        </p:txBody>
      </p:sp>
      <p:sp>
        <p:nvSpPr>
          <p:cNvPr id="838659" name="Rectangle 3">
            <a:extLst>
              <a:ext uri="{FF2B5EF4-FFF2-40B4-BE49-F238E27FC236}">
                <a16:creationId xmlns:a16="http://schemas.microsoft.com/office/drawing/2014/main" id="{2F0D4858-07C4-4B53-AD2E-8D6D78D46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Swap pairs of elements from the edges;  work inwards:</a:t>
            </a:r>
          </a:p>
        </p:txBody>
      </p:sp>
      <p:graphicFrame>
        <p:nvGraphicFramePr>
          <p:cNvPr id="838660" name="Group 4">
            <a:extLst>
              <a:ext uri="{FF2B5EF4-FFF2-40B4-BE49-F238E27FC236}">
                <a16:creationId xmlns:a16="http://schemas.microsoft.com/office/drawing/2014/main" id="{055F9DB6-ACCC-4193-A831-53931F0E6D87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2333625"/>
          <a:ext cx="4648200" cy="79248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307224617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307445137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3358899874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329334014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9780653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89701363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1217507912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223344"/>
                  </a:ext>
                </a:extLst>
              </a:tr>
              <a:tr h="254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671812"/>
                  </a:ext>
                </a:extLst>
              </a:tr>
            </a:tbl>
          </a:graphicData>
        </a:graphic>
      </p:graphicFrame>
      <p:sp>
        <p:nvSpPr>
          <p:cNvPr id="838684" name="Line 28">
            <a:extLst>
              <a:ext uri="{FF2B5EF4-FFF2-40B4-BE49-F238E27FC236}">
                <a16:creationId xmlns:a16="http://schemas.microsoft.com/office/drawing/2014/main" id="{3F1CDCC5-1F31-4D75-9563-5A04986DE5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8685" name="Line 29">
            <a:extLst>
              <a:ext uri="{FF2B5EF4-FFF2-40B4-BE49-F238E27FC236}">
                <a16:creationId xmlns:a16="http://schemas.microsoft.com/office/drawing/2014/main" id="{25BA4114-0171-46C1-B8CE-46CF945CEF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38686" name="Group 30">
            <a:extLst>
              <a:ext uri="{FF2B5EF4-FFF2-40B4-BE49-F238E27FC236}">
                <a16:creationId xmlns:a16="http://schemas.microsoft.com/office/drawing/2014/main" id="{759054A8-F16D-42B7-B431-A830F07488CD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2333625"/>
          <a:ext cx="4648200" cy="79248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44046288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666570860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91247986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674879058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405541341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46490512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812353075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63283"/>
                  </a:ext>
                </a:extLst>
              </a:tr>
              <a:tr h="254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860958"/>
                  </a:ext>
                </a:extLst>
              </a:tr>
            </a:tbl>
          </a:graphicData>
        </a:graphic>
      </p:graphicFrame>
      <p:graphicFrame>
        <p:nvGraphicFramePr>
          <p:cNvPr id="838710" name="Group 54">
            <a:extLst>
              <a:ext uri="{FF2B5EF4-FFF2-40B4-BE49-F238E27FC236}">
                <a16:creationId xmlns:a16="http://schemas.microsoft.com/office/drawing/2014/main" id="{74FFE2CA-D190-4595-AFA2-FC2F2B6E0CC9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2333625"/>
          <a:ext cx="4648200" cy="79248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3101382411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309052102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3551106361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093778549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79916856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026099879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1615785061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3826"/>
                  </a:ext>
                </a:extLst>
              </a:tr>
              <a:tr h="254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626626"/>
                  </a:ext>
                </a:extLst>
              </a:tr>
            </a:tbl>
          </a:graphicData>
        </a:graphic>
      </p:graphicFrame>
      <p:sp>
        <p:nvSpPr>
          <p:cNvPr id="838734" name="Line 78">
            <a:extLst>
              <a:ext uri="{FF2B5EF4-FFF2-40B4-BE49-F238E27FC236}">
                <a16:creationId xmlns:a16="http://schemas.microsoft.com/office/drawing/2014/main" id="{FD24A9FE-9517-411C-868D-A3F20EC4AB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8735" name="Line 79">
            <a:extLst>
              <a:ext uri="{FF2B5EF4-FFF2-40B4-BE49-F238E27FC236}">
                <a16:creationId xmlns:a16="http://schemas.microsoft.com/office/drawing/2014/main" id="{7F5EBEC3-3C90-4610-9703-BAB43B1CDB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8736" name="Line 80">
            <a:extLst>
              <a:ext uri="{FF2B5EF4-FFF2-40B4-BE49-F238E27FC236}">
                <a16:creationId xmlns:a16="http://schemas.microsoft.com/office/drawing/2014/main" id="{594DCD8A-B04A-40D4-A3B2-A5489C5CB8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8737" name="Line 81">
            <a:extLst>
              <a:ext uri="{FF2B5EF4-FFF2-40B4-BE49-F238E27FC236}">
                <a16:creationId xmlns:a16="http://schemas.microsoft.com/office/drawing/2014/main" id="{3F80131F-EE3B-42C7-B3C8-2138E516EC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38738" name="Group 82">
            <a:extLst>
              <a:ext uri="{FF2B5EF4-FFF2-40B4-BE49-F238E27FC236}">
                <a16:creationId xmlns:a16="http://schemas.microsoft.com/office/drawing/2014/main" id="{B31A2473-A68D-40C0-A590-AB792A06D4B6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2333625"/>
          <a:ext cx="4648200" cy="79248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1702203897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608043202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4127186673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437566040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921391636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369727183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3686012371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477850"/>
                  </a:ext>
                </a:extLst>
              </a:tr>
              <a:tr h="254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16008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3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3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38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38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3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3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3" name="Rectangle 3">
            <a:extLst>
              <a:ext uri="{FF2B5EF4-FFF2-40B4-BE49-F238E27FC236}">
                <a16:creationId xmlns:a16="http://schemas.microsoft.com/office/drawing/2014/main" id="{1A53EAF2-4B39-4B77-8C93-21B8EE22A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Flawed algorithm</a:t>
            </a:r>
          </a:p>
        </p:txBody>
      </p:sp>
      <p:sp>
        <p:nvSpPr>
          <p:cNvPr id="839684" name="Rectangle 4">
            <a:extLst>
              <a:ext uri="{FF2B5EF4-FFF2-40B4-BE49-F238E27FC236}">
                <a16:creationId xmlns:a16="http://schemas.microsoft.com/office/drawing/2014/main" id="{710EDC59-E28F-49F7-BF87-0A2351903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/>
              <a:t>What's wrong with this code?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80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int[] numbers = [11, 42, -5, 27, 0, 89];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	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	// reverse the array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for (int i = 0; i &lt; numbers.length; i++)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    int temp = numbers[i];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    numbers[i] = numbers[numbers.length - 1 - i];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    numbers[numbers.length - 1 - i] = temp;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r>
              <a:rPr lang="en-US" altLang="en-US" sz="2200"/>
              <a:t>The loop goes too far and un-reverses the array!  Fixed version: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80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for (int i = 0; i &lt; </a:t>
            </a:r>
            <a:r>
              <a:rPr lang="en-US" altLang="en-US" sz="2200" b="1">
                <a:solidFill>
                  <a:srgbClr val="003399"/>
                </a:solidFill>
                <a:latin typeface="Courier New" panose="02070309020205020404" pitchFamily="49" charset="0"/>
              </a:rPr>
              <a:t>numbers.length / 2</a:t>
            </a:r>
            <a:r>
              <a:rPr lang="en-US" altLang="en-US" sz="2200">
                <a:latin typeface="Courier New" panose="02070309020205020404" pitchFamily="49" charset="0"/>
              </a:rPr>
              <a:t>; i++)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    int temp = numbers[i];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    numbers[i] = numbers[numbers.length - 1 - i];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    numbers[numbers.length - 1 - i] = temp;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6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6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396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96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396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68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>
            <a:extLst>
              <a:ext uri="{FF2B5EF4-FFF2-40B4-BE49-F238E27FC236}">
                <a16:creationId xmlns:a16="http://schemas.microsoft.com/office/drawing/2014/main" id="{0551C69D-14D6-4ABE-866A-6A63B65E7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reverse question 2</a:t>
            </a:r>
          </a:p>
        </p:txBody>
      </p:sp>
      <p:sp>
        <p:nvSpPr>
          <p:cNvPr id="840707" name="Rectangle 3">
            <a:extLst>
              <a:ext uri="{FF2B5EF4-FFF2-40B4-BE49-F238E27FC236}">
                <a16:creationId xmlns:a16="http://schemas.microsoft.com/office/drawing/2014/main" id="{F2C6B4A8-B937-4DDD-9BF6-D1F95B287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Turn your array reversal code into a </a:t>
            </a:r>
            <a:r>
              <a:rPr lang="en-US" altLang="en-US">
                <a:latin typeface="Courier New" panose="02070309020205020404" pitchFamily="49" charset="0"/>
              </a:rPr>
              <a:t>reverse</a:t>
            </a:r>
            <a:r>
              <a:rPr lang="en-US" altLang="en-US"/>
              <a:t> method.</a:t>
            </a:r>
          </a:p>
          <a:p>
            <a:pPr lvl="1"/>
            <a:r>
              <a:rPr lang="en-US" altLang="en-US"/>
              <a:t>Accept the array of integers to reverse as a parameter.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int[] numbers = {11, 42, -5, 27, 0, 89};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latin typeface="Courier New" panose="02070309020205020404" pitchFamily="49" charset="0"/>
              </a:rPr>
              <a:t>reverse(numbers)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/>
          </a:p>
          <a:p>
            <a:pPr lvl="1"/>
            <a:r>
              <a:rPr lang="en-US" altLang="en-US"/>
              <a:t>How do we write methods that accept arrays as parameters?</a:t>
            </a:r>
          </a:p>
          <a:p>
            <a:pPr lvl="1"/>
            <a:r>
              <a:rPr lang="en-US" altLang="en-US"/>
              <a:t>Will we need to return the new array contents after reversal?</a:t>
            </a:r>
          </a:p>
          <a:p>
            <a:pPr lvl="1">
              <a:buFontTx/>
              <a:buNone/>
            </a:pPr>
            <a:r>
              <a:rPr lang="en-US" altLang="en-US"/>
              <a:t>	...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>
            <a:extLst>
              <a:ext uri="{FF2B5EF4-FFF2-40B4-BE49-F238E27FC236}">
                <a16:creationId xmlns:a16="http://schemas.microsoft.com/office/drawing/2014/main" id="{4A17C708-16E1-4C3E-AD42-FFB7DF02A9C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 parameter (declare)</a:t>
            </a:r>
          </a:p>
        </p:txBody>
      </p:sp>
      <p:sp>
        <p:nvSpPr>
          <p:cNvPr id="841731" name="Rectangle 3">
            <a:extLst>
              <a:ext uri="{FF2B5EF4-FFF2-40B4-BE49-F238E27FC236}">
                <a16:creationId xmlns:a16="http://schemas.microsoft.com/office/drawing/2014/main" id="{9476F123-392C-44BB-9ECB-F59BB28056E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public static </a:t>
            </a:r>
            <a:r>
              <a:rPr lang="en-US" altLang="en-US" sz="2200" b="1"/>
              <a:t>type</a:t>
            </a:r>
            <a:r>
              <a:rPr lang="en-US" altLang="en-US" sz="2200">
                <a:latin typeface="Courier New" panose="02070309020205020404" pitchFamily="49" charset="0"/>
              </a:rPr>
              <a:t> </a:t>
            </a:r>
            <a:r>
              <a:rPr lang="en-US" altLang="en-US" sz="2200" b="1"/>
              <a:t>methodName</a:t>
            </a:r>
            <a:r>
              <a:rPr lang="en-US" altLang="en-US" sz="2200">
                <a:latin typeface="Courier New" panose="02070309020205020404" pitchFamily="49" charset="0"/>
              </a:rPr>
              <a:t>(</a:t>
            </a:r>
            <a:r>
              <a:rPr lang="en-US" altLang="en-US" sz="2200" b="1">
                <a:solidFill>
                  <a:srgbClr val="003399"/>
                </a:solidFill>
              </a:rPr>
              <a:t>type</a:t>
            </a:r>
            <a:r>
              <a:rPr lang="en-US" altLang="en-US" sz="2200">
                <a:solidFill>
                  <a:srgbClr val="003399"/>
                </a:solidFill>
                <a:latin typeface="Courier New" panose="02070309020205020404" pitchFamily="49" charset="0"/>
              </a:rPr>
              <a:t>[] </a:t>
            </a:r>
            <a:r>
              <a:rPr lang="en-US" altLang="en-US" sz="2200" b="1">
                <a:solidFill>
                  <a:srgbClr val="003399"/>
                </a:solidFill>
              </a:rPr>
              <a:t>name</a:t>
            </a:r>
            <a:r>
              <a:rPr lang="en-US" altLang="en-US" sz="22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marL="273050" indent="-273050">
              <a:lnSpc>
                <a:spcPct val="90000"/>
              </a:lnSpc>
            </a:pPr>
            <a:r>
              <a:rPr lang="en-US" altLang="en-US"/>
              <a:t>Example: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Returns the average of the given array of numbers.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public static double average(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numbers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int sum = 0;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for (int i = 0; i &lt; numbers.length; i++) {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    sum += numbers[i];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return (double) sum / numbers.length;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273050" indent="-273050">
              <a:lnSpc>
                <a:spcPct val="90000"/>
              </a:lnSpc>
            </a:pPr>
            <a:endParaRPr lang="en-US" altLang="en-US" sz="2000"/>
          </a:p>
          <a:p>
            <a:pPr marL="639763" lvl="1" indent="-246063">
              <a:lnSpc>
                <a:spcPct val="90000"/>
              </a:lnSpc>
            </a:pPr>
            <a:r>
              <a:rPr lang="en-US" altLang="en-US" sz="2000"/>
              <a:t>You don't specify the array's length (but you can examine it).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>
            <a:extLst>
              <a:ext uri="{FF2B5EF4-FFF2-40B4-BE49-F238E27FC236}">
                <a16:creationId xmlns:a16="http://schemas.microsoft.com/office/drawing/2014/main" id="{7B2DE43F-0F1F-4DEF-A76B-29AFFEA967D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 parameter (call)</a:t>
            </a:r>
          </a:p>
        </p:txBody>
      </p:sp>
      <p:sp>
        <p:nvSpPr>
          <p:cNvPr id="842755" name="Rectangle 3">
            <a:extLst>
              <a:ext uri="{FF2B5EF4-FFF2-40B4-BE49-F238E27FC236}">
                <a16:creationId xmlns:a16="http://schemas.microsoft.com/office/drawing/2014/main" id="{4CC47A9D-5FCC-4936-991F-D8D8B98A8A0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b="1"/>
              <a:t>	methodName</a:t>
            </a:r>
            <a:r>
              <a:rPr lang="en-US" altLang="en-US" sz="2200">
                <a:latin typeface="Courier New" panose="02070309020205020404" pitchFamily="49" charset="0"/>
              </a:rPr>
              <a:t>(</a:t>
            </a:r>
            <a:r>
              <a:rPr lang="en-US" altLang="en-US" sz="2200" b="1">
                <a:solidFill>
                  <a:srgbClr val="003399"/>
                </a:solidFill>
              </a:rPr>
              <a:t>arrayName</a:t>
            </a:r>
            <a:r>
              <a:rPr lang="en-US" altLang="en-US" sz="220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marL="273050" indent="-273050">
              <a:lnSpc>
                <a:spcPct val="90000"/>
              </a:lnSpc>
            </a:pPr>
            <a:r>
              <a:rPr lang="en-US" altLang="en-US"/>
              <a:t>Example: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public class MyProgram {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public static void main(String[] args) {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// figure out the average TA IQ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    int[] iq = {126, 84, 149, 167, 95};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    double avg =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average(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iq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    System.out.println("Average IQ = " + avg);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...</a:t>
            </a:r>
          </a:p>
          <a:p>
            <a:pPr marL="639763" lvl="1" indent="-246063"/>
            <a:endParaRPr lang="en-US" altLang="en-US" sz="1800"/>
          </a:p>
          <a:p>
            <a:pPr marL="639763" lvl="1" indent="-246063"/>
            <a:r>
              <a:rPr lang="en-US" altLang="en-US" sz="2000"/>
              <a:t>Notice that you don't write the </a:t>
            </a:r>
            <a:r>
              <a:rPr lang="en-US" altLang="en-US" sz="2000">
                <a:latin typeface="Courier New" panose="02070309020205020404" pitchFamily="49" charset="0"/>
              </a:rPr>
              <a:t>[]</a:t>
            </a:r>
            <a:r>
              <a:rPr lang="en-US" altLang="en-US" sz="2000"/>
              <a:t> when passing the array.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3">
            <a:extLst>
              <a:ext uri="{FF2B5EF4-FFF2-40B4-BE49-F238E27FC236}">
                <a16:creationId xmlns:a16="http://schemas.microsoft.com/office/drawing/2014/main" id="{43FDDC0A-E3FF-42AC-980A-B81A3F745FA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Why the problem is hard</a:t>
            </a:r>
          </a:p>
        </p:txBody>
      </p:sp>
      <p:sp>
        <p:nvSpPr>
          <p:cNvPr id="1823746" name="Rectangle 2">
            <a:extLst>
              <a:ext uri="{FF2B5EF4-FFF2-40B4-BE49-F238E27FC236}">
                <a16:creationId xmlns:a16="http://schemas.microsoft.com/office/drawing/2014/main" id="{05439330-0720-40E4-86B5-37015563712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We need each input value twice:</a:t>
            </a:r>
          </a:p>
          <a:p>
            <a:pPr marL="639763" lvl="1" indent="-246063"/>
            <a:r>
              <a:rPr lang="en-US" altLang="en-US"/>
              <a:t>to compute the average (a cumulative sum)</a:t>
            </a:r>
          </a:p>
          <a:p>
            <a:pPr marL="639763" lvl="1" indent="-246063"/>
            <a:r>
              <a:rPr lang="en-US" altLang="en-US"/>
              <a:t>to count how many were above average</a:t>
            </a:r>
          </a:p>
          <a:p>
            <a:pPr marL="639763" lvl="1" indent="-246063"/>
            <a:endParaRPr lang="en-US" altLang="en-US"/>
          </a:p>
          <a:p>
            <a:pPr marL="273050" indent="-273050"/>
            <a:r>
              <a:rPr lang="en-US" altLang="en-US"/>
              <a:t>We could read each value into a variable... but we:</a:t>
            </a:r>
          </a:p>
          <a:p>
            <a:pPr marL="639763" lvl="1" indent="-246063"/>
            <a:r>
              <a:rPr lang="en-US" altLang="en-US"/>
              <a:t>don't know how many days are needed until the program runs</a:t>
            </a:r>
          </a:p>
          <a:p>
            <a:pPr marL="639763" lvl="1" indent="-246063"/>
            <a:r>
              <a:rPr lang="en-US" altLang="en-US"/>
              <a:t>don't know how many variables to declare</a:t>
            </a:r>
          </a:p>
          <a:p>
            <a:pPr marL="639763" lvl="1" indent="-246063"/>
            <a:endParaRPr lang="en-US" altLang="en-US" sz="2100"/>
          </a:p>
          <a:p>
            <a:pPr marL="273050" indent="-273050"/>
            <a:r>
              <a:rPr lang="en-US" altLang="en-US"/>
              <a:t>We need a way to declare many variables in one step.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>
            <a:extLst>
              <a:ext uri="{FF2B5EF4-FFF2-40B4-BE49-F238E27FC236}">
                <a16:creationId xmlns:a16="http://schemas.microsoft.com/office/drawing/2014/main" id="{6AF650A1-E59F-4DC4-B68B-6C5A398BBB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 return (declare)</a:t>
            </a:r>
          </a:p>
        </p:txBody>
      </p:sp>
      <p:sp>
        <p:nvSpPr>
          <p:cNvPr id="843779" name="Rectangle 3">
            <a:extLst>
              <a:ext uri="{FF2B5EF4-FFF2-40B4-BE49-F238E27FC236}">
                <a16:creationId xmlns:a16="http://schemas.microsoft.com/office/drawing/2014/main" id="{82C269C8-3D89-4BFF-978C-FB263D72A21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public static </a:t>
            </a:r>
            <a:r>
              <a:rPr lang="en-US" altLang="en-US" sz="2200" b="1">
                <a:solidFill>
                  <a:srgbClr val="003399"/>
                </a:solidFill>
              </a:rPr>
              <a:t>type</a:t>
            </a:r>
            <a:r>
              <a:rPr lang="en-US" altLang="en-US" sz="2200">
                <a:solidFill>
                  <a:srgbClr val="003399"/>
                </a:solidFill>
                <a:latin typeface="Courier New" panose="02070309020205020404" pitchFamily="49" charset="0"/>
              </a:rPr>
              <a:t>[]</a:t>
            </a:r>
            <a:r>
              <a:rPr lang="en-US" altLang="en-US" sz="2200">
                <a:latin typeface="Courier New" panose="02070309020205020404" pitchFamily="49" charset="0"/>
              </a:rPr>
              <a:t> </a:t>
            </a:r>
            <a:r>
              <a:rPr lang="en-US" altLang="en-US" sz="2200" b="1"/>
              <a:t>methodName</a:t>
            </a:r>
            <a:r>
              <a:rPr lang="en-US" altLang="en-US" sz="2200">
                <a:latin typeface="Courier New" panose="02070309020205020404" pitchFamily="49" charset="0"/>
              </a:rPr>
              <a:t>(</a:t>
            </a:r>
            <a:r>
              <a:rPr lang="en-US" altLang="en-US" sz="2200" b="1"/>
              <a:t>parameters</a:t>
            </a:r>
            <a:r>
              <a:rPr lang="en-US" altLang="en-US" sz="22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marL="273050" indent="-273050">
              <a:lnSpc>
                <a:spcPct val="90000"/>
              </a:lnSpc>
            </a:pPr>
            <a:r>
              <a:rPr lang="en-US" altLang="en-US"/>
              <a:t>Example: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Returns a new array with two copies of each value.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Example: [1, 4, 0, 7] -&gt; [1, 1, 4, 4, 0, 0, 7, 7]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public static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stutter(int[] numbers) {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int[] result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= new int[2 * numbers.length];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for (int i = 0; i &lt; numbers.length; i++) {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    result[2 * i]     = numbers[i];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    result[2 * i + 1] = numbers[i];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return result;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altLang="en-US" sz="200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>
            <a:extLst>
              <a:ext uri="{FF2B5EF4-FFF2-40B4-BE49-F238E27FC236}">
                <a16:creationId xmlns:a16="http://schemas.microsoft.com/office/drawing/2014/main" id="{AD1D971A-24FD-47AB-96DF-84492AF67A3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 return (call)</a:t>
            </a:r>
          </a:p>
        </p:txBody>
      </p:sp>
      <p:sp>
        <p:nvSpPr>
          <p:cNvPr id="844803" name="Rectangle 3">
            <a:extLst>
              <a:ext uri="{FF2B5EF4-FFF2-40B4-BE49-F238E27FC236}">
                <a16:creationId xmlns:a16="http://schemas.microsoft.com/office/drawing/2014/main" id="{8923CCED-505D-4206-A292-5B619632706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b="1"/>
              <a:t>	</a:t>
            </a:r>
            <a:r>
              <a:rPr lang="en-US" altLang="en-US" sz="2200" b="1">
                <a:solidFill>
                  <a:srgbClr val="003399"/>
                </a:solidFill>
              </a:rPr>
              <a:t>type</a:t>
            </a:r>
            <a:r>
              <a:rPr lang="en-US" altLang="en-US" sz="2200">
                <a:solidFill>
                  <a:srgbClr val="003399"/>
                </a:solidFill>
                <a:latin typeface="Courier New" panose="02070309020205020404" pitchFamily="49" charset="0"/>
              </a:rPr>
              <a:t>[] </a:t>
            </a:r>
            <a:r>
              <a:rPr lang="en-US" altLang="en-US" sz="2200" b="1">
                <a:solidFill>
                  <a:srgbClr val="003399"/>
                </a:solidFill>
              </a:rPr>
              <a:t>name</a:t>
            </a:r>
            <a:r>
              <a:rPr lang="en-US" altLang="en-US" sz="2200">
                <a:solidFill>
                  <a:srgbClr val="003399"/>
                </a:solidFill>
                <a:latin typeface="Courier New" panose="02070309020205020404" pitchFamily="49" charset="0"/>
              </a:rPr>
              <a:t> =</a:t>
            </a:r>
            <a:r>
              <a:rPr lang="en-US" altLang="en-US" sz="2200">
                <a:latin typeface="Courier New" panose="02070309020205020404" pitchFamily="49" charset="0"/>
              </a:rPr>
              <a:t> </a:t>
            </a:r>
            <a:r>
              <a:rPr lang="en-US" altLang="en-US" sz="2200" b="1"/>
              <a:t>methodName</a:t>
            </a:r>
            <a:r>
              <a:rPr lang="en-US" altLang="en-US" sz="2200">
                <a:latin typeface="Courier New" panose="02070309020205020404" pitchFamily="49" charset="0"/>
              </a:rPr>
              <a:t>(</a:t>
            </a:r>
            <a:r>
              <a:rPr lang="en-US" altLang="en-US" sz="2200" b="1"/>
              <a:t>parameters</a:t>
            </a:r>
            <a:r>
              <a:rPr lang="en-US" altLang="en-US" sz="220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marL="273050" indent="-273050">
              <a:lnSpc>
                <a:spcPct val="90000"/>
              </a:lnSpc>
            </a:pPr>
            <a:r>
              <a:rPr lang="en-US" altLang="en-US"/>
              <a:t>Example: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public class MyProgram {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public static void main(String[] args) {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    int[] iq = {126, 84, 149, 167, 95};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      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stuttered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= stutter(iq);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    System.out.println(Arrays.toString(stuttered));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    ...</a:t>
            </a:r>
          </a:p>
          <a:p>
            <a:pPr marL="639763" lvl="1" indent="-246063"/>
            <a:endParaRPr lang="en-US" altLang="en-US" sz="1800"/>
          </a:p>
          <a:p>
            <a:pPr marL="273050" indent="-273050"/>
            <a:r>
              <a:rPr lang="en-US" altLang="en-US" sz="2200"/>
              <a:t>Output:</a:t>
            </a:r>
          </a:p>
          <a:p>
            <a:pPr marL="273050" indent="-273050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	[126, 126, 84, 84, 149, 149, 167, 167, 95, 95]</a:t>
            </a:r>
            <a:endParaRPr lang="en-US" altLang="en-US" sz="220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4">
            <a:extLst>
              <a:ext uri="{FF2B5EF4-FFF2-40B4-BE49-F238E27FC236}">
                <a16:creationId xmlns:a16="http://schemas.microsoft.com/office/drawing/2014/main" id="{662DCDE3-74F1-4688-882B-8388DCDA2ED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219200"/>
            <a:ext cx="7772400" cy="1470025"/>
          </a:xfrm>
        </p:spPr>
        <p:txBody>
          <a:bodyPr lIns="0" rIns="0" bIns="0" anchor="b"/>
          <a:lstStyle/>
          <a:p>
            <a:r>
              <a:rPr lang="en-US" altLang="en-US">
                <a:solidFill>
                  <a:schemeClr val="tx1"/>
                </a:solidFill>
              </a:rPr>
              <a:t>Reference semantics</a:t>
            </a:r>
          </a:p>
        </p:txBody>
      </p:sp>
      <p:sp>
        <p:nvSpPr>
          <p:cNvPr id="845827" name="Rectangle 5">
            <a:extLst>
              <a:ext uri="{FF2B5EF4-FFF2-40B4-BE49-F238E27FC236}">
                <a16:creationId xmlns:a16="http://schemas.microsoft.com/office/drawing/2014/main" id="{B877384C-39FB-437F-BED3-D5A86391F3B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3016250"/>
            <a:ext cx="7905750" cy="1851025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20ECF3DD-F92F-46E2-BB58-77A13D9FC1FE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6705600" y="6245225"/>
            <a:ext cx="2133600" cy="476250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fld id="{12CB0B6C-EF0C-4EE4-8AFC-0D8B3BCD9955}" type="slidenum">
              <a:rPr lang="en-US" altLang="en-US" sz="1200">
                <a:solidFill>
                  <a:srgbClr val="42424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pPr algn="r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t>32</a:t>
            </a:fld>
            <a:endParaRPr lang="en-US" altLang="en-US" sz="1200">
              <a:solidFill>
                <a:srgbClr val="42424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>
            <a:extLst>
              <a:ext uri="{FF2B5EF4-FFF2-40B4-BE49-F238E27FC236}">
                <a16:creationId xmlns:a16="http://schemas.microsoft.com/office/drawing/2014/main" id="{24E747AB-5236-45A6-A12A-F67D3ADA7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>
                <a:latin typeface="Courier New" panose="02070309020205020404" pitchFamily="49" charset="0"/>
              </a:rPr>
              <a:t>swap</a:t>
            </a:r>
            <a:r>
              <a:rPr lang="en-US" altLang="en-US"/>
              <a:t> method?</a:t>
            </a:r>
          </a:p>
        </p:txBody>
      </p:sp>
      <p:sp>
        <p:nvSpPr>
          <p:cNvPr id="847875" name="Rectangle 3">
            <a:extLst>
              <a:ext uri="{FF2B5EF4-FFF2-40B4-BE49-F238E27FC236}">
                <a16:creationId xmlns:a16="http://schemas.microsoft.com/office/drawing/2014/main" id="{1D7C1F5C-72D0-449E-91E9-86538EC03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Does the following </a:t>
            </a:r>
            <a:r>
              <a:rPr lang="en-US" altLang="en-US">
                <a:latin typeface="Courier New" panose="02070309020205020404" pitchFamily="49" charset="0"/>
              </a:rPr>
              <a:t>swap</a:t>
            </a:r>
            <a:r>
              <a:rPr lang="en-US" altLang="en-US"/>
              <a:t> method work?  Why or why not?</a:t>
            </a:r>
          </a:p>
          <a:p>
            <a:pPr lvl="1"/>
            <a:endParaRPr lang="en-US" altLang="en-US" sz="90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public static void main(String[] args)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    int a = 7;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    int b = 35;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	    // swap a with b?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>
                <a:solidFill>
                  <a:srgbClr val="A50021"/>
                </a:solidFill>
                <a:latin typeface="Courier New" panose="02070309020205020404" pitchFamily="49" charset="0"/>
              </a:rPr>
              <a:t>	    swap(a, b);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900" b="1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    System.out.println(a + " " + b);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	public static void swap(int a, int b)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	    int temp = 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	    a = b;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	    b = temp;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>
            <a:extLst>
              <a:ext uri="{FF2B5EF4-FFF2-40B4-BE49-F238E27FC236}">
                <a16:creationId xmlns:a16="http://schemas.microsoft.com/office/drawing/2014/main" id="{3ED2752A-B78F-4BCA-8375-C86C90B79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Value semantics</a:t>
            </a:r>
          </a:p>
        </p:txBody>
      </p:sp>
      <p:sp>
        <p:nvSpPr>
          <p:cNvPr id="849923" name="Rectangle 3">
            <a:extLst>
              <a:ext uri="{FF2B5EF4-FFF2-40B4-BE49-F238E27FC236}">
                <a16:creationId xmlns:a16="http://schemas.microsoft.com/office/drawing/2014/main" id="{097E2252-BD7F-40D2-8D43-81B3F506E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value semantics</a:t>
            </a:r>
            <a:r>
              <a:rPr lang="en-US" altLang="en-US"/>
              <a:t>: Behavior where values are copied when assigned, passed as parameters, or returned.</a:t>
            </a:r>
          </a:p>
          <a:p>
            <a:pPr lvl="1"/>
            <a:endParaRPr lang="en-US" altLang="en-US" sz="900"/>
          </a:p>
          <a:p>
            <a:pPr lvl="1"/>
            <a:r>
              <a:rPr lang="en-US" altLang="en-US"/>
              <a:t>All primitive types in Java use value semantics.</a:t>
            </a:r>
          </a:p>
          <a:p>
            <a:pPr lvl="1"/>
            <a:r>
              <a:rPr lang="en-US" altLang="en-US"/>
              <a:t>When one variable is assigned to another, its value is copied.</a:t>
            </a:r>
          </a:p>
          <a:p>
            <a:pPr lvl="1"/>
            <a:r>
              <a:rPr lang="en-US" altLang="en-US"/>
              <a:t>Modifying the value of one variable does not affect others.</a:t>
            </a:r>
          </a:p>
          <a:p>
            <a:pPr lvl="1"/>
            <a:endParaRPr lang="en-US" altLang="en-US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int x = 5;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	int y = x</a:t>
            </a:r>
            <a:r>
              <a:rPr lang="en-US" altLang="en-US">
                <a:latin typeface="Courier New" panose="02070309020205020404" pitchFamily="49" charset="0"/>
              </a:rPr>
              <a:t>; 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x = 5, y = 5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y = 17;    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x = 5, y = 17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x = 8;     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x = 8, y = 17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>
            <a:extLst>
              <a:ext uri="{FF2B5EF4-FFF2-40B4-BE49-F238E27FC236}">
                <a16:creationId xmlns:a16="http://schemas.microsoft.com/office/drawing/2014/main" id="{AB7B2A34-820B-4507-A00E-4A68756B4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Reference semantics (objects)</a:t>
            </a:r>
          </a:p>
        </p:txBody>
      </p:sp>
      <p:sp>
        <p:nvSpPr>
          <p:cNvPr id="851971" name="Rectangle 3">
            <a:extLst>
              <a:ext uri="{FF2B5EF4-FFF2-40B4-BE49-F238E27FC236}">
                <a16:creationId xmlns:a16="http://schemas.microsoft.com/office/drawing/2014/main" id="{9D6737D0-3D17-4E77-A075-ADF36B133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reference semantics</a:t>
            </a:r>
            <a:r>
              <a:rPr lang="en-US" altLang="en-US"/>
              <a:t>: Behavior where variables actually store the address of an object in memory.</a:t>
            </a:r>
          </a:p>
          <a:p>
            <a:pPr lvl="1"/>
            <a:endParaRPr lang="en-US" altLang="en-US" sz="900"/>
          </a:p>
          <a:p>
            <a:pPr lvl="1"/>
            <a:r>
              <a:rPr lang="en-US" altLang="en-US"/>
              <a:t>When one variable is assigned to another, the object is</a:t>
            </a:r>
            <a:br>
              <a:rPr lang="en-US" altLang="en-US"/>
            </a:br>
            <a:r>
              <a:rPr lang="en-US" altLang="en-US" i="1"/>
              <a:t>not</a:t>
            </a:r>
            <a:r>
              <a:rPr lang="en-US" altLang="en-US"/>
              <a:t> copied; both variables refer to the </a:t>
            </a:r>
            <a:r>
              <a:rPr lang="en-US" altLang="en-US" i="1"/>
              <a:t>same object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Modifying the value of one variable </a:t>
            </a:r>
            <a:r>
              <a:rPr lang="en-US" altLang="en-US" i="1"/>
              <a:t>will</a:t>
            </a:r>
            <a:r>
              <a:rPr lang="en-US" altLang="en-US"/>
              <a:t> affect others.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int[] a1 = {4, 15, 8};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int[] a2 = </a:t>
            </a:r>
            <a:r>
              <a:rPr lang="en-US" altLang="en-US" sz="2000" b="1">
                <a:latin typeface="Courier New" panose="02070309020205020404" pitchFamily="49" charset="0"/>
              </a:rPr>
              <a:t>a1</a:t>
            </a:r>
            <a:r>
              <a:rPr lang="en-US" altLang="en-US" sz="2000">
                <a:latin typeface="Courier New" panose="02070309020205020404" pitchFamily="49" charset="0"/>
              </a:rPr>
              <a:t>;        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refer to same array as a1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	a2[0] = 7;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System.out.println(</a:t>
            </a:r>
            <a:r>
              <a:rPr lang="en-US" altLang="en-US" sz="1800">
                <a:latin typeface="Courier New" panose="02070309020205020404" pitchFamily="49" charset="0"/>
              </a:rPr>
              <a:t>Arrays.toString(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a1</a:t>
            </a:r>
            <a:r>
              <a:rPr lang="en-US" altLang="en-US" sz="1800" b="1">
                <a:latin typeface="Courier New" panose="02070309020205020404" pitchFamily="49" charset="0"/>
              </a:rPr>
              <a:t>)</a:t>
            </a:r>
            <a:r>
              <a:rPr lang="en-US" altLang="en-US" sz="2000">
                <a:latin typeface="Courier New" panose="02070309020205020404" pitchFamily="49" charset="0"/>
              </a:rPr>
              <a:t>);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[7, 15, 8]</a:t>
            </a:r>
            <a:endParaRPr lang="en-US" altLang="en-US" sz="2000" b="1">
              <a:solidFill>
                <a:srgbClr val="008080"/>
              </a:solidFill>
            </a:endParaRPr>
          </a:p>
        </p:txBody>
      </p:sp>
      <p:graphicFrame>
        <p:nvGraphicFramePr>
          <p:cNvPr id="851972" name="Group 4">
            <a:extLst>
              <a:ext uri="{FF2B5EF4-FFF2-40B4-BE49-F238E27FC236}">
                <a16:creationId xmlns:a16="http://schemas.microsoft.com/office/drawing/2014/main" id="{D9EBAD27-8484-47CA-AA5D-1FF5EAAC8A8E}"/>
              </a:ext>
            </a:extLst>
          </p:cNvPr>
          <p:cNvGraphicFramePr>
            <a:graphicFrameLocks noGrp="1"/>
          </p:cNvGraphicFramePr>
          <p:nvPr/>
        </p:nvGraphicFramePr>
        <p:xfrm>
          <a:off x="3276600" y="53594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191246455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137081687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09789912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429663264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97938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878330"/>
                  </a:ext>
                </a:extLst>
              </a:tr>
            </a:tbl>
          </a:graphicData>
        </a:graphic>
      </p:graphicFrame>
      <p:graphicFrame>
        <p:nvGraphicFramePr>
          <p:cNvPr id="851994" name="Group 26">
            <a:extLst>
              <a:ext uri="{FF2B5EF4-FFF2-40B4-BE49-F238E27FC236}">
                <a16:creationId xmlns:a16="http://schemas.microsoft.com/office/drawing/2014/main" id="{2946C9C4-B32D-49D2-998C-30EE8A805BD2}"/>
              </a:ext>
            </a:extLst>
          </p:cNvPr>
          <p:cNvGraphicFramePr>
            <a:graphicFrameLocks noGrp="1"/>
          </p:cNvGraphicFramePr>
          <p:nvPr/>
        </p:nvGraphicFramePr>
        <p:xfrm>
          <a:off x="3276600" y="53594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5703265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11260557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59793535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982658334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7508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305031"/>
                  </a:ext>
                </a:extLst>
              </a:tr>
            </a:tbl>
          </a:graphicData>
        </a:graphic>
      </p:graphicFrame>
      <p:grpSp>
        <p:nvGrpSpPr>
          <p:cNvPr id="852016" name="Group 48">
            <a:extLst>
              <a:ext uri="{FF2B5EF4-FFF2-40B4-BE49-F238E27FC236}">
                <a16:creationId xmlns:a16="http://schemas.microsoft.com/office/drawing/2014/main" id="{B8852BD3-6CAE-41A0-99EE-7ECEC825F32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803900"/>
            <a:ext cx="2524125" cy="444500"/>
            <a:chOff x="478" y="3590"/>
            <a:chExt cx="1590" cy="280"/>
          </a:xfrm>
        </p:grpSpPr>
        <p:sp>
          <p:nvSpPr>
            <p:cNvPr id="852017" name="Rectangle 49">
              <a:extLst>
                <a:ext uri="{FF2B5EF4-FFF2-40B4-BE49-F238E27FC236}">
                  <a16:creationId xmlns:a16="http://schemas.microsoft.com/office/drawing/2014/main" id="{CF67AABF-7952-470B-B5B4-351A46F0A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buFontTx/>
                <a:buNone/>
              </a:pPr>
              <a:r>
                <a:rPr lang="en-US" altLang="en-US" i="1"/>
                <a:t>a1</a:t>
              </a:r>
            </a:p>
          </p:txBody>
        </p:sp>
        <p:grpSp>
          <p:nvGrpSpPr>
            <p:cNvPr id="852018" name="Group 50">
              <a:extLst>
                <a:ext uri="{FF2B5EF4-FFF2-40B4-BE49-F238E27FC236}">
                  <a16:creationId xmlns:a16="http://schemas.microsoft.com/office/drawing/2014/main" id="{242B9942-A82C-4FB9-9280-1815A5492C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3600"/>
              <a:ext cx="868" cy="240"/>
              <a:chOff x="1200" y="3600"/>
              <a:chExt cx="868" cy="240"/>
            </a:xfrm>
          </p:grpSpPr>
          <p:sp>
            <p:nvSpPr>
              <p:cNvPr id="852019" name="Line 51">
                <a:extLst>
                  <a:ext uri="{FF2B5EF4-FFF2-40B4-BE49-F238E27FC236}">
                    <a16:creationId xmlns:a16="http://schemas.microsoft.com/office/drawing/2014/main" id="{7A3DFAEF-48CB-417C-88E0-4A4917C22A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020" name="Oval 52">
                <a:extLst>
                  <a:ext uri="{FF2B5EF4-FFF2-40B4-BE49-F238E27FC236}">
                    <a16:creationId xmlns:a16="http://schemas.microsoft.com/office/drawing/2014/main" id="{2DB38D06-FBE8-4ADC-BBD4-063E97BFA4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360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52021" name="Group 53">
            <a:extLst>
              <a:ext uri="{FF2B5EF4-FFF2-40B4-BE49-F238E27FC236}">
                <a16:creationId xmlns:a16="http://schemas.microsoft.com/office/drawing/2014/main" id="{CFACABA6-D86E-4C98-B2BF-45C0EB5531B9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5791200"/>
            <a:ext cx="2438400" cy="444500"/>
            <a:chOff x="3984" y="3600"/>
            <a:chExt cx="1536" cy="280"/>
          </a:xfrm>
        </p:grpSpPr>
        <p:sp>
          <p:nvSpPr>
            <p:cNvPr id="852022" name="Rectangle 54">
              <a:extLst>
                <a:ext uri="{FF2B5EF4-FFF2-40B4-BE49-F238E27FC236}">
                  <a16:creationId xmlns:a16="http://schemas.microsoft.com/office/drawing/2014/main" id="{7E917149-671E-4CF9-A99B-35114B121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852023" name="Group 55">
              <a:extLst>
                <a:ext uri="{FF2B5EF4-FFF2-40B4-BE49-F238E27FC236}">
                  <a16:creationId xmlns:a16="http://schemas.microsoft.com/office/drawing/2014/main" id="{29C05450-AAB7-414F-A1CC-90776AEB6C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624"/>
              <a:ext cx="816" cy="240"/>
              <a:chOff x="3984" y="3624"/>
              <a:chExt cx="816" cy="240"/>
            </a:xfrm>
          </p:grpSpPr>
          <p:sp>
            <p:nvSpPr>
              <p:cNvPr id="852024" name="Line 56">
                <a:extLst>
                  <a:ext uri="{FF2B5EF4-FFF2-40B4-BE49-F238E27FC236}">
                    <a16:creationId xmlns:a16="http://schemas.microsoft.com/office/drawing/2014/main" id="{179FCA55-FC98-410C-8D23-9423B17D62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025" name="Oval 57">
                <a:extLst>
                  <a:ext uri="{FF2B5EF4-FFF2-40B4-BE49-F238E27FC236}">
                    <a16:creationId xmlns:a16="http://schemas.microsoft.com/office/drawing/2014/main" id="{1F0AD15B-D9D9-4A1F-B397-0022E8E6B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3624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5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1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5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51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>
            <a:extLst>
              <a:ext uri="{FF2B5EF4-FFF2-40B4-BE49-F238E27FC236}">
                <a16:creationId xmlns:a16="http://schemas.microsoft.com/office/drawing/2014/main" id="{4520CF8A-022F-41FD-82ED-7D7ABCA29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 and objects</a:t>
            </a:r>
          </a:p>
        </p:txBody>
      </p:sp>
      <p:sp>
        <p:nvSpPr>
          <p:cNvPr id="854019" name="Rectangle 3">
            <a:extLst>
              <a:ext uri="{FF2B5EF4-FFF2-40B4-BE49-F238E27FC236}">
                <a16:creationId xmlns:a16="http://schemas.microsoft.com/office/drawing/2014/main" id="{022E6072-E2B1-4BC6-A34A-90B8FE709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Arrays and objects use reference semantics.  Why?</a:t>
            </a:r>
          </a:p>
          <a:p>
            <a:pPr lvl="1"/>
            <a:r>
              <a:rPr lang="en-US" altLang="en-US" i="1"/>
              <a:t>efficiency.  </a:t>
            </a:r>
            <a:r>
              <a:rPr lang="en-US" altLang="en-US"/>
              <a:t>Copying large objects slows down a program.</a:t>
            </a:r>
          </a:p>
          <a:p>
            <a:pPr lvl="1"/>
            <a:r>
              <a:rPr lang="en-US" altLang="en-US" i="1"/>
              <a:t>sharing.</a:t>
            </a:r>
            <a:r>
              <a:rPr lang="en-US" altLang="en-US"/>
              <a:t>  It's useful to share an object's data among methods.</a:t>
            </a:r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DrawingPanel panel1 = new DrawingPanel(80, 50);</a:t>
            </a:r>
          </a:p>
          <a:p>
            <a:pPr lvl="1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latin typeface="Courier New" panose="02070309020205020404" pitchFamily="49" charset="0"/>
              </a:rPr>
              <a:t>DrawingPanel panel2 = panel1;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same window</a:t>
            </a:r>
          </a:p>
          <a:p>
            <a:pPr lvl="1"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	panel2.setBackground(Color.CYAN);</a:t>
            </a:r>
          </a:p>
          <a:p>
            <a:endParaRPr lang="en-US" altLang="en-US"/>
          </a:p>
        </p:txBody>
      </p:sp>
      <p:pic>
        <p:nvPicPr>
          <p:cNvPr id="854020" name="Picture 4">
            <a:extLst>
              <a:ext uri="{FF2B5EF4-FFF2-40B4-BE49-F238E27FC236}">
                <a16:creationId xmlns:a16="http://schemas.microsoft.com/office/drawing/2014/main" id="{C8C8C01E-A2CC-445E-B513-114058CC4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95800"/>
            <a:ext cx="1981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54021" name="Group 5">
            <a:extLst>
              <a:ext uri="{FF2B5EF4-FFF2-40B4-BE49-F238E27FC236}">
                <a16:creationId xmlns:a16="http://schemas.microsoft.com/office/drawing/2014/main" id="{E8E154EB-643F-4F3D-AA77-CA350924AB4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584700"/>
            <a:ext cx="2286000" cy="444500"/>
            <a:chOff x="1248" y="2888"/>
            <a:chExt cx="1440" cy="280"/>
          </a:xfrm>
        </p:grpSpPr>
        <p:sp>
          <p:nvSpPr>
            <p:cNvPr id="854022" name="Rectangle 6">
              <a:extLst>
                <a:ext uri="{FF2B5EF4-FFF2-40B4-BE49-F238E27FC236}">
                  <a16:creationId xmlns:a16="http://schemas.microsoft.com/office/drawing/2014/main" id="{B0AF8131-BE2D-4C34-AF81-F33DE0E2F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buFontTx/>
                <a:buNone/>
              </a:pPr>
              <a:r>
                <a:rPr lang="en-US" altLang="en-US" i="1"/>
                <a:t>panel1</a:t>
              </a:r>
            </a:p>
          </p:txBody>
        </p:sp>
        <p:sp>
          <p:nvSpPr>
            <p:cNvPr id="854023" name="Line 7">
              <a:extLst>
                <a:ext uri="{FF2B5EF4-FFF2-40B4-BE49-F238E27FC236}">
                  <a16:creationId xmlns:a16="http://schemas.microsoft.com/office/drawing/2014/main" id="{F0629BA3-AAAC-4831-A2E0-B8F583B2DF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4024" name="Oval 8">
              <a:extLst>
                <a:ext uri="{FF2B5EF4-FFF2-40B4-BE49-F238E27FC236}">
                  <a16:creationId xmlns:a16="http://schemas.microsoft.com/office/drawing/2014/main" id="{2230B8DC-E417-44E2-A28B-73032B724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4" y="2903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54025" name="Group 9">
            <a:extLst>
              <a:ext uri="{FF2B5EF4-FFF2-40B4-BE49-F238E27FC236}">
                <a16:creationId xmlns:a16="http://schemas.microsoft.com/office/drawing/2014/main" id="{0401EA22-BACC-42FE-91B3-601811ADDD9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422900"/>
            <a:ext cx="2286000" cy="444500"/>
            <a:chOff x="1248" y="3416"/>
            <a:chExt cx="1440" cy="280"/>
          </a:xfrm>
        </p:grpSpPr>
        <p:sp>
          <p:nvSpPr>
            <p:cNvPr id="854026" name="Rectangle 10">
              <a:extLst>
                <a:ext uri="{FF2B5EF4-FFF2-40B4-BE49-F238E27FC236}">
                  <a16:creationId xmlns:a16="http://schemas.microsoft.com/office/drawing/2014/main" id="{44479B0D-AB82-48CD-B03B-E533B8C3A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416"/>
              <a:ext cx="72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buFontTx/>
                <a:buNone/>
              </a:pPr>
              <a:r>
                <a:rPr lang="en-US" altLang="en-US" i="1"/>
                <a:t>panel2</a:t>
              </a:r>
            </a:p>
          </p:txBody>
        </p:sp>
        <p:sp>
          <p:nvSpPr>
            <p:cNvPr id="854027" name="Line 11">
              <a:extLst>
                <a:ext uri="{FF2B5EF4-FFF2-40B4-BE49-F238E27FC236}">
                  <a16:creationId xmlns:a16="http://schemas.microsoft.com/office/drawing/2014/main" id="{03D747A6-6B23-4AB4-88C7-607463766C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3456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4028" name="Oval 12">
              <a:extLst>
                <a:ext uri="{FF2B5EF4-FFF2-40B4-BE49-F238E27FC236}">
                  <a16:creationId xmlns:a16="http://schemas.microsoft.com/office/drawing/2014/main" id="{B57E4FE5-3CAB-43B2-8A0B-76984D5DC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4" y="3431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5042" name="Picture 2">
            <a:extLst>
              <a:ext uri="{FF2B5EF4-FFF2-40B4-BE49-F238E27FC236}">
                <a16:creationId xmlns:a16="http://schemas.microsoft.com/office/drawing/2014/main" id="{5CADDF95-AAB9-45C5-958C-51239A5DA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5056188"/>
            <a:ext cx="1676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5043" name="Rectangle 3">
            <a:extLst>
              <a:ext uri="{FF2B5EF4-FFF2-40B4-BE49-F238E27FC236}">
                <a16:creationId xmlns:a16="http://schemas.microsoft.com/office/drawing/2014/main" id="{D2EB00EF-E57C-4FA0-9825-4636A03E7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Objects as parameters</a:t>
            </a:r>
          </a:p>
        </p:txBody>
      </p:sp>
      <p:sp>
        <p:nvSpPr>
          <p:cNvPr id="855044" name="Rectangle 4">
            <a:extLst>
              <a:ext uri="{FF2B5EF4-FFF2-40B4-BE49-F238E27FC236}">
                <a16:creationId xmlns:a16="http://schemas.microsoft.com/office/drawing/2014/main" id="{E624A1E9-6D30-4936-BEA7-7774A1981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an object is passed as a parameter, the object is </a:t>
            </a:r>
            <a:r>
              <a:rPr lang="en-US" altLang="en-US" i="1"/>
              <a:t>not</a:t>
            </a:r>
            <a:r>
              <a:rPr lang="en-US" altLang="en-US"/>
              <a:t> copied.  The parameter refers to the same object.</a:t>
            </a:r>
          </a:p>
          <a:p>
            <a:pPr lvl="1"/>
            <a:r>
              <a:rPr lang="en-US" altLang="en-US"/>
              <a:t>If the parameter is modified, it </a:t>
            </a:r>
            <a:r>
              <a:rPr lang="en-US" altLang="en-US" i="1"/>
              <a:t>will</a:t>
            </a:r>
            <a:r>
              <a:rPr lang="en-US" altLang="en-US"/>
              <a:t> affect the original object.</a:t>
            </a:r>
          </a:p>
          <a:p>
            <a:pPr lvl="1">
              <a:buFontTx/>
              <a:buNone/>
            </a:pPr>
            <a:endParaRPr lang="en-US" altLang="en-US"/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void main(String[] args)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DrawingPanel window = new DrawingPanel(80, 50);</a:t>
            </a:r>
            <a:endParaRPr lang="en-US" altLang="en-US" sz="2000" b="1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window.setBackground(Color.YELLOW);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example(window);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void example(DrawingPanel panel)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panel.setBackground(Color.CYAN);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855045" name="Picture 5">
            <a:extLst>
              <a:ext uri="{FF2B5EF4-FFF2-40B4-BE49-F238E27FC236}">
                <a16:creationId xmlns:a16="http://schemas.microsoft.com/office/drawing/2014/main" id="{0685255E-E554-4373-9A08-FC3B57D5A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5045075"/>
            <a:ext cx="1695450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5046" name="Line 6">
            <a:extLst>
              <a:ext uri="{FF2B5EF4-FFF2-40B4-BE49-F238E27FC236}">
                <a16:creationId xmlns:a16="http://schemas.microsoft.com/office/drawing/2014/main" id="{62DE2D2A-0348-4733-B2E5-F7FD9AF42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450" y="3581400"/>
            <a:ext cx="0" cy="5207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5047" name="Line 7">
            <a:extLst>
              <a:ext uri="{FF2B5EF4-FFF2-40B4-BE49-F238E27FC236}">
                <a16:creationId xmlns:a16="http://schemas.microsoft.com/office/drawing/2014/main" id="{A204FB3B-E17D-4621-AF91-C286A886E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450" y="3581400"/>
            <a:ext cx="1143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5048" name="Line 8">
            <a:extLst>
              <a:ext uri="{FF2B5EF4-FFF2-40B4-BE49-F238E27FC236}">
                <a16:creationId xmlns:a16="http://schemas.microsoft.com/office/drawing/2014/main" id="{01A9C927-02C4-47F6-8FAD-E18E521D7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450" y="4102100"/>
            <a:ext cx="1143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5049" name="Line 9">
            <a:extLst>
              <a:ext uri="{FF2B5EF4-FFF2-40B4-BE49-F238E27FC236}">
                <a16:creationId xmlns:a16="http://schemas.microsoft.com/office/drawing/2014/main" id="{F6E5DA3B-E6B2-4FC5-B59D-4E3074555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267325"/>
            <a:ext cx="0" cy="5207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5050" name="Line 10">
            <a:extLst>
              <a:ext uri="{FF2B5EF4-FFF2-40B4-BE49-F238E27FC236}">
                <a16:creationId xmlns:a16="http://schemas.microsoft.com/office/drawing/2014/main" id="{2556C069-A68A-43B4-8B5F-FB3F84E4D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267325"/>
            <a:ext cx="1143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5051" name="Line 11">
            <a:extLst>
              <a:ext uri="{FF2B5EF4-FFF2-40B4-BE49-F238E27FC236}">
                <a16:creationId xmlns:a16="http://schemas.microsoft.com/office/drawing/2014/main" id="{7257BA99-417E-4766-8325-1B7F73E3C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788025"/>
            <a:ext cx="1143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5052" name="Rectangle 12">
            <a:extLst>
              <a:ext uri="{FF2B5EF4-FFF2-40B4-BE49-F238E27FC236}">
                <a16:creationId xmlns:a16="http://schemas.microsoft.com/office/drawing/2014/main" id="{4694274F-47A5-41CE-814E-44EA1A5D4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267325"/>
            <a:ext cx="5905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None/>
            </a:pPr>
            <a:endParaRPr lang="en-US" altLang="en-US"/>
          </a:p>
        </p:txBody>
      </p:sp>
      <p:grpSp>
        <p:nvGrpSpPr>
          <p:cNvPr id="855053" name="Group 13">
            <a:extLst>
              <a:ext uri="{FF2B5EF4-FFF2-40B4-BE49-F238E27FC236}">
                <a16:creationId xmlns:a16="http://schemas.microsoft.com/office/drawing/2014/main" id="{17F4C231-A07D-4303-8C52-2AFC6EC4A90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356225"/>
            <a:ext cx="2514600" cy="444500"/>
            <a:chOff x="2928" y="3272"/>
            <a:chExt cx="1584" cy="280"/>
          </a:xfrm>
        </p:grpSpPr>
        <p:sp>
          <p:nvSpPr>
            <p:cNvPr id="855054" name="Rectangle 14">
              <a:extLst>
                <a:ext uri="{FF2B5EF4-FFF2-40B4-BE49-F238E27FC236}">
                  <a16:creationId xmlns:a16="http://schemas.microsoft.com/office/drawing/2014/main" id="{9D434BA7-1C46-4611-987C-853D3EC52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272"/>
              <a:ext cx="72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buFontTx/>
                <a:buNone/>
              </a:pPr>
              <a:r>
                <a:rPr lang="en-US" altLang="en-US" i="1"/>
                <a:t>panel</a:t>
              </a:r>
            </a:p>
          </p:txBody>
        </p:sp>
        <p:sp>
          <p:nvSpPr>
            <p:cNvPr id="855055" name="Line 15">
              <a:extLst>
                <a:ext uri="{FF2B5EF4-FFF2-40B4-BE49-F238E27FC236}">
                  <a16:creationId xmlns:a16="http://schemas.microsoft.com/office/drawing/2014/main" id="{957F2865-AFE5-4844-8C1F-F7F731D26D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340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5056" name="Oval 16">
              <a:extLst>
                <a:ext uri="{FF2B5EF4-FFF2-40B4-BE49-F238E27FC236}">
                  <a16:creationId xmlns:a16="http://schemas.microsoft.com/office/drawing/2014/main" id="{6D42C8FB-B85F-48AC-9ABA-9234EF8E1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" y="3287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55057" name="Group 17">
            <a:extLst>
              <a:ext uri="{FF2B5EF4-FFF2-40B4-BE49-F238E27FC236}">
                <a16:creationId xmlns:a16="http://schemas.microsoft.com/office/drawing/2014/main" id="{833B58EE-F2C3-4344-866E-0B3B3AE3EBB1}"/>
              </a:ext>
            </a:extLst>
          </p:cNvPr>
          <p:cNvGrpSpPr>
            <a:grpSpLocks/>
          </p:cNvGrpSpPr>
          <p:nvPr/>
        </p:nvGrpSpPr>
        <p:grpSpPr bwMode="auto">
          <a:xfrm>
            <a:off x="7029450" y="3581400"/>
            <a:ext cx="1631950" cy="1143000"/>
            <a:chOff x="4428" y="2256"/>
            <a:chExt cx="1028" cy="720"/>
          </a:xfrm>
        </p:grpSpPr>
        <p:sp>
          <p:nvSpPr>
            <p:cNvPr id="855058" name="Rectangle 18">
              <a:extLst>
                <a:ext uri="{FF2B5EF4-FFF2-40B4-BE49-F238E27FC236}">
                  <a16:creationId xmlns:a16="http://schemas.microsoft.com/office/drawing/2014/main" id="{7703FB27-613C-4BCF-82D6-8BF9E625F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2256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algn="l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algn="l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algn="l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buFontTx/>
                <a:buNone/>
              </a:pPr>
              <a:r>
                <a:rPr lang="en-US" altLang="en-US" i="1"/>
                <a:t>window</a:t>
              </a:r>
            </a:p>
          </p:txBody>
        </p:sp>
        <p:sp>
          <p:nvSpPr>
            <p:cNvPr id="855059" name="Line 19">
              <a:extLst>
                <a:ext uri="{FF2B5EF4-FFF2-40B4-BE49-F238E27FC236}">
                  <a16:creationId xmlns:a16="http://schemas.microsoft.com/office/drawing/2014/main" id="{4F5C0571-22B1-4526-8439-3598F805C0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28" y="2448"/>
              <a:ext cx="1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5060" name="Oval 20">
              <a:extLst>
                <a:ext uri="{FF2B5EF4-FFF2-40B4-BE49-F238E27FC236}">
                  <a16:creationId xmlns:a16="http://schemas.microsoft.com/office/drawing/2014/main" id="{D68A01C6-8278-49B9-AE2C-1DB47C803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2269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5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5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5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2" name="Rectangle 2">
            <a:extLst>
              <a:ext uri="{FF2B5EF4-FFF2-40B4-BE49-F238E27FC236}">
                <a16:creationId xmlns:a16="http://schemas.microsoft.com/office/drawing/2014/main" id="{1145FBB4-EA30-481B-A3D2-666AD433F02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Arrays pass by reference</a:t>
            </a:r>
          </a:p>
        </p:txBody>
      </p:sp>
      <p:sp>
        <p:nvSpPr>
          <p:cNvPr id="857093" name="Rectangle 3">
            <a:extLst>
              <a:ext uri="{FF2B5EF4-FFF2-40B4-BE49-F238E27FC236}">
                <a16:creationId xmlns:a16="http://schemas.microsoft.com/office/drawing/2014/main" id="{62337EFF-6D13-4592-89A8-3FBD404C73B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Arrays are passed as parameters by </a:t>
            </a:r>
            <a:r>
              <a:rPr lang="en-US" altLang="en-US" i="1"/>
              <a:t>reference.</a:t>
            </a:r>
          </a:p>
          <a:p>
            <a:pPr marL="639763" lvl="1" indent="-246063"/>
            <a:r>
              <a:rPr lang="en-US" altLang="en-US"/>
              <a:t>Changes made in the method are also seen by the caller.</a:t>
            </a:r>
            <a:endParaRPr lang="en-US" altLang="en-US" sz="1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public static void main(String[] args) {</a:t>
            </a: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    int[] iq = {126, 167, 95};</a:t>
            </a: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    </a:t>
            </a:r>
            <a:r>
              <a:rPr lang="en-US" altLang="en-US" b="1">
                <a:latin typeface="Courier New" panose="02070309020205020404" pitchFamily="49" charset="0"/>
              </a:rPr>
              <a:t>increase(iq)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    System.out.println(Arrays.toString(iq));</a:t>
            </a: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public static void increase(</a:t>
            </a:r>
            <a:r>
              <a:rPr lang="en-US" altLang="en-US" b="1">
                <a:latin typeface="Courier New" panose="02070309020205020404" pitchFamily="49" charset="0"/>
              </a:rPr>
              <a:t>int[] a</a:t>
            </a:r>
            <a:r>
              <a:rPr lang="en-US" altLang="en-US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    for (int i = 0; i &lt; a.length; i++) {</a:t>
            </a: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        a[i] = a[i] * 2;</a:t>
            </a: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</a:pPr>
            <a:r>
              <a:rPr lang="en-US" altLang="en-US"/>
              <a:t>Output: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[252, 334, 190]</a:t>
            </a:r>
          </a:p>
        </p:txBody>
      </p:sp>
      <p:graphicFrame>
        <p:nvGraphicFramePr>
          <p:cNvPr id="1868804" name="Group 4">
            <a:extLst>
              <a:ext uri="{FF2B5EF4-FFF2-40B4-BE49-F238E27FC236}">
                <a16:creationId xmlns:a16="http://schemas.microsoft.com/office/drawing/2014/main" id="{CBA73254-A1D2-4B06-83EF-CBC5BC434D2E}"/>
              </a:ext>
            </a:extLst>
          </p:cNvPr>
          <p:cNvGraphicFramePr>
            <a:graphicFrameLocks noGrp="1"/>
          </p:cNvGraphicFramePr>
          <p:nvPr/>
        </p:nvGraphicFramePr>
        <p:xfrm>
          <a:off x="5486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1580933479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4020810902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82286782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3476657755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180266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129450"/>
                  </a:ext>
                </a:extLst>
              </a:tr>
            </a:tbl>
          </a:graphicData>
        </a:graphic>
      </p:graphicFrame>
      <p:sp>
        <p:nvSpPr>
          <p:cNvPr id="2" name="Rectangle 21">
            <a:extLst>
              <a:ext uri="{FF2B5EF4-FFF2-40B4-BE49-F238E27FC236}">
                <a16:creationId xmlns:a16="http://schemas.microsoft.com/office/drawing/2014/main" id="{13950EA7-95FB-4C0C-A898-A4A159F7F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3581400"/>
            <a:ext cx="554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</p:txBody>
      </p:sp>
      <p:graphicFrame>
        <p:nvGraphicFramePr>
          <p:cNvPr id="1868849" name="Group 49">
            <a:extLst>
              <a:ext uri="{FF2B5EF4-FFF2-40B4-BE49-F238E27FC236}">
                <a16:creationId xmlns:a16="http://schemas.microsoft.com/office/drawing/2014/main" id="{515B1AA1-B7C8-4C6F-8903-4C44C3376968}"/>
              </a:ext>
            </a:extLst>
          </p:cNvPr>
          <p:cNvGraphicFramePr>
            <a:graphicFrameLocks noGrp="1"/>
          </p:cNvGraphicFramePr>
          <p:nvPr/>
        </p:nvGraphicFramePr>
        <p:xfrm>
          <a:off x="5486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3594784406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4118844729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1667319097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028347774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437581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73445"/>
                  </a:ext>
                </a:extLst>
              </a:tr>
            </a:tbl>
          </a:graphicData>
        </a:graphic>
      </p:graphicFrame>
      <p:grpSp>
        <p:nvGrpSpPr>
          <p:cNvPr id="857125" name="Group 37">
            <a:extLst>
              <a:ext uri="{FF2B5EF4-FFF2-40B4-BE49-F238E27FC236}">
                <a16:creationId xmlns:a16="http://schemas.microsoft.com/office/drawing/2014/main" id="{6781349D-3FD9-406C-8C29-12AB5C323B26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505200"/>
            <a:ext cx="1371600" cy="1739900"/>
            <a:chOff x="4368" y="1976"/>
            <a:chExt cx="864" cy="1096"/>
          </a:xfrm>
        </p:grpSpPr>
        <p:sp>
          <p:nvSpPr>
            <p:cNvPr id="3" name="Rectangle 38">
              <a:extLst>
                <a:ext uri="{FF2B5EF4-FFF2-40B4-BE49-F238E27FC236}">
                  <a16:creationId xmlns:a16="http://schemas.microsoft.com/office/drawing/2014/main" id="{145E5FA4-70F0-4336-9779-CD38E0E06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976"/>
              <a:ext cx="57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i="1">
                  <a:cs typeface="Times New Roman" panose="02020603050405020304" pitchFamily="18" charset="0"/>
                </a:rPr>
                <a:t>iq</a:t>
              </a:r>
            </a:p>
          </p:txBody>
        </p:sp>
        <p:sp>
          <p:nvSpPr>
            <p:cNvPr id="857127" name="Line 47">
              <a:extLst>
                <a:ext uri="{FF2B5EF4-FFF2-40B4-BE49-F238E27FC236}">
                  <a16:creationId xmlns:a16="http://schemas.microsoft.com/office/drawing/2014/main" id="{45006561-2F17-43BD-86B5-298AA27A92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2135"/>
              <a:ext cx="122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7128" name="Oval 40">
              <a:extLst>
                <a:ext uri="{FF2B5EF4-FFF2-40B4-BE49-F238E27FC236}">
                  <a16:creationId xmlns:a16="http://schemas.microsoft.com/office/drawing/2014/main" id="{A138B19E-2E93-4A17-B939-50E0A3A46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016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57129" name="Group 41">
            <a:extLst>
              <a:ext uri="{FF2B5EF4-FFF2-40B4-BE49-F238E27FC236}">
                <a16:creationId xmlns:a16="http://schemas.microsoft.com/office/drawing/2014/main" id="{99E02820-02F2-47AF-B5AF-733D4E28FC77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5486400"/>
            <a:ext cx="1981200" cy="444500"/>
            <a:chOff x="2112" y="3512"/>
            <a:chExt cx="1248" cy="280"/>
          </a:xfrm>
        </p:grpSpPr>
        <p:sp>
          <p:nvSpPr>
            <p:cNvPr id="4" name="Rectangle 42">
              <a:extLst>
                <a:ext uri="{FF2B5EF4-FFF2-40B4-BE49-F238E27FC236}">
                  <a16:creationId xmlns:a16="http://schemas.microsoft.com/office/drawing/2014/main" id="{E6814C4A-E96F-49E0-B0FC-F495C595A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i="1"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68848" name="Line 48">
              <a:extLst>
                <a:ext uri="{FF2B5EF4-FFF2-40B4-BE49-F238E27FC236}">
                  <a16:creationId xmlns:a16="http://schemas.microsoft.com/office/drawing/2014/main" id="{DFE67160-7663-44A2-9690-F1E1FE9DA5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7132" name="Oval 44">
              <a:extLst>
                <a:ext uri="{FF2B5EF4-FFF2-40B4-BE49-F238E27FC236}">
                  <a16:creationId xmlns:a16="http://schemas.microsoft.com/office/drawing/2014/main" id="{3ECB5723-0503-49F4-98D1-412E081FF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8" y="3534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6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5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6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570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709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>
            <a:extLst>
              <a:ext uri="{FF2B5EF4-FFF2-40B4-BE49-F238E27FC236}">
                <a16:creationId xmlns:a16="http://schemas.microsoft.com/office/drawing/2014/main" id="{FEDA119C-9A48-4F9E-A6A7-A54C5352C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reverse question 2</a:t>
            </a:r>
          </a:p>
        </p:txBody>
      </p:sp>
      <p:sp>
        <p:nvSpPr>
          <p:cNvPr id="858115" name="Rectangle 3">
            <a:extLst>
              <a:ext uri="{FF2B5EF4-FFF2-40B4-BE49-F238E27FC236}">
                <a16:creationId xmlns:a16="http://schemas.microsoft.com/office/drawing/2014/main" id="{A9C513C5-FA1B-4B2E-ADC4-A56881460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Turn your array reversal code into a </a:t>
            </a:r>
            <a:r>
              <a:rPr lang="en-US" altLang="en-US">
                <a:latin typeface="Courier New" panose="02070309020205020404" pitchFamily="49" charset="0"/>
              </a:rPr>
              <a:t>reverse</a:t>
            </a:r>
            <a:r>
              <a:rPr lang="en-US" altLang="en-US"/>
              <a:t> method.</a:t>
            </a:r>
          </a:p>
          <a:p>
            <a:pPr lvl="1"/>
            <a:r>
              <a:rPr lang="en-US" altLang="en-US"/>
              <a:t>Accept the array of integers to reverse as a parameter.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int[] numbers = {11, 42, -5, 27, 0, 89};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latin typeface="Courier New" panose="02070309020205020404" pitchFamily="49" charset="0"/>
              </a:rPr>
              <a:t>reverse(numbers)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/>
          </a:p>
          <a:p>
            <a:r>
              <a:rPr lang="en-US" altLang="en-US"/>
              <a:t>Solution: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public static void reverse(int[] numbers)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for (int i = 0; i &lt; numbers.length / 2;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int temp = numbers[i];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numbers[i] = numbers[numbers.length - 1 - i];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numbers[numbers.length - 1 - i] = temp;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8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>
            <a:extLst>
              <a:ext uri="{FF2B5EF4-FFF2-40B4-BE49-F238E27FC236}">
                <a16:creationId xmlns:a16="http://schemas.microsoft.com/office/drawing/2014/main" id="{A978E65B-F804-4D05-8DD4-37982A4EB8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Arrays</a:t>
            </a:r>
          </a:p>
        </p:txBody>
      </p:sp>
      <p:sp>
        <p:nvSpPr>
          <p:cNvPr id="817155" name="Rectangle 3">
            <a:extLst>
              <a:ext uri="{FF2B5EF4-FFF2-40B4-BE49-F238E27FC236}">
                <a16:creationId xmlns:a16="http://schemas.microsoft.com/office/drawing/2014/main" id="{CE066AF7-9C94-4EF2-B2DA-E838A5D65B9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b="1"/>
              <a:t>array</a:t>
            </a:r>
            <a:r>
              <a:rPr lang="en-US" altLang="en-US"/>
              <a:t>: object that stores many values of the same type.</a:t>
            </a:r>
          </a:p>
          <a:p>
            <a:pPr marL="639763" lvl="1" indent="-246063"/>
            <a:r>
              <a:rPr lang="en-US" altLang="en-US" b="1"/>
              <a:t>element</a:t>
            </a:r>
            <a:r>
              <a:rPr lang="en-US" altLang="en-US"/>
              <a:t>: One value in an array.</a:t>
            </a:r>
          </a:p>
          <a:p>
            <a:pPr marL="639763" lvl="1" indent="-246063"/>
            <a:r>
              <a:rPr lang="en-US" altLang="en-US" b="1"/>
              <a:t>index</a:t>
            </a:r>
            <a:r>
              <a:rPr lang="en-US" altLang="en-US"/>
              <a:t>: A 0-based integer to access an element from an array.</a:t>
            </a:r>
          </a:p>
        </p:txBody>
      </p:sp>
      <p:graphicFrame>
        <p:nvGraphicFramePr>
          <p:cNvPr id="1824772" name="Group 4">
            <a:extLst>
              <a:ext uri="{FF2B5EF4-FFF2-40B4-BE49-F238E27FC236}">
                <a16:creationId xmlns:a16="http://schemas.microsoft.com/office/drawing/2014/main" id="{838BC1E9-05DD-4E83-AE9E-61993F7487B9}"/>
              </a:ext>
            </a:extLst>
          </p:cNvPr>
          <p:cNvGraphicFramePr>
            <a:graphicFrameLocks noGrp="1"/>
          </p:cNvGraphicFramePr>
          <p:nvPr/>
        </p:nvGraphicFramePr>
        <p:xfrm>
          <a:off x="1050925" y="32512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388560755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43211619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069707698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418806877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19844602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307400011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75093776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02979785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332355779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3830114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327798090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444112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791662"/>
                  </a:ext>
                </a:extLst>
              </a:tr>
            </a:tbl>
          </a:graphicData>
        </a:graphic>
      </p:graphicFrame>
      <p:grpSp>
        <p:nvGrpSpPr>
          <p:cNvPr id="2" name="Group 55">
            <a:extLst>
              <a:ext uri="{FF2B5EF4-FFF2-40B4-BE49-F238E27FC236}">
                <a16:creationId xmlns:a16="http://schemas.microsoft.com/office/drawing/2014/main" id="{9DFA5E32-31FB-4D9D-B4C5-E335182E9FD9}"/>
              </a:ext>
            </a:extLst>
          </p:cNvPr>
          <p:cNvGrpSpPr>
            <a:grpSpLocks/>
          </p:cNvGrpSpPr>
          <p:nvPr/>
        </p:nvGrpSpPr>
        <p:grpSpPr bwMode="auto">
          <a:xfrm>
            <a:off x="1585913" y="4394200"/>
            <a:ext cx="6276975" cy="863600"/>
            <a:chOff x="999" y="3600"/>
            <a:chExt cx="3954" cy="544"/>
          </a:xfrm>
        </p:grpSpPr>
        <p:grpSp>
          <p:nvGrpSpPr>
            <p:cNvPr id="817193" name="Group 56">
              <a:extLst>
                <a:ext uri="{FF2B5EF4-FFF2-40B4-BE49-F238E27FC236}">
                  <a16:creationId xmlns:a16="http://schemas.microsoft.com/office/drawing/2014/main" id="{44F3498C-288C-4075-A3FD-451AFB2CDA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9" y="3600"/>
              <a:ext cx="825" cy="544"/>
              <a:chOff x="999" y="3600"/>
              <a:chExt cx="825" cy="544"/>
            </a:xfrm>
          </p:grpSpPr>
          <p:sp>
            <p:nvSpPr>
              <p:cNvPr id="817194" name="Line 57">
                <a:extLst>
                  <a:ext uri="{FF2B5EF4-FFF2-40B4-BE49-F238E27FC236}">
                    <a16:creationId xmlns:a16="http://schemas.microsoft.com/office/drawing/2014/main" id="{19C6F5D3-5EB6-4E3E-9F01-0B322101B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7195" name="Text Box 58">
                <a:extLst>
                  <a:ext uri="{FF2B5EF4-FFF2-40B4-BE49-F238E27FC236}">
                    <a16:creationId xmlns:a16="http://schemas.microsoft.com/office/drawing/2014/main" id="{209BFADE-49CA-4037-BEDF-888673F115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>
                    <a:latin typeface="Tahoma" panose="020B0604030504040204" pitchFamily="34" charset="0"/>
                    <a:cs typeface="Times New Roman" panose="02020603050405020304" pitchFamily="18" charset="0"/>
                  </a:rPr>
                  <a:t>element 0</a:t>
                </a:r>
              </a:p>
            </p:txBody>
          </p:sp>
        </p:grpSp>
        <p:grpSp>
          <p:nvGrpSpPr>
            <p:cNvPr id="817196" name="Group 59">
              <a:extLst>
                <a:ext uri="{FF2B5EF4-FFF2-40B4-BE49-F238E27FC236}">
                  <a16:creationId xmlns:a16="http://schemas.microsoft.com/office/drawing/2014/main" id="{0BB72EB5-2BD2-4AF0-9060-4DEF78C210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1" y="3600"/>
              <a:ext cx="825" cy="544"/>
              <a:chOff x="999" y="3600"/>
              <a:chExt cx="825" cy="544"/>
            </a:xfrm>
          </p:grpSpPr>
          <p:sp>
            <p:nvSpPr>
              <p:cNvPr id="817197" name="Line 60">
                <a:extLst>
                  <a:ext uri="{FF2B5EF4-FFF2-40B4-BE49-F238E27FC236}">
                    <a16:creationId xmlns:a16="http://schemas.microsoft.com/office/drawing/2014/main" id="{27365DF3-5679-4ABF-B4B0-CA5B9CD282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7198" name="Text Box 61">
                <a:extLst>
                  <a:ext uri="{FF2B5EF4-FFF2-40B4-BE49-F238E27FC236}">
                    <a16:creationId xmlns:a16="http://schemas.microsoft.com/office/drawing/2014/main" id="{F762ACDD-0226-4357-908F-746955A2D7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>
                    <a:latin typeface="Tahoma" panose="020B0604030504040204" pitchFamily="34" charset="0"/>
                    <a:cs typeface="Times New Roman" panose="02020603050405020304" pitchFamily="18" charset="0"/>
                  </a:rPr>
                  <a:t>element 4</a:t>
                </a:r>
              </a:p>
            </p:txBody>
          </p:sp>
        </p:grpSp>
        <p:grpSp>
          <p:nvGrpSpPr>
            <p:cNvPr id="817199" name="Group 62">
              <a:extLst>
                <a:ext uri="{FF2B5EF4-FFF2-40B4-BE49-F238E27FC236}">
                  <a16:creationId xmlns:a16="http://schemas.microsoft.com/office/drawing/2014/main" id="{DC24FC25-58AA-4B38-8500-44D0669F98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3600"/>
              <a:ext cx="825" cy="544"/>
              <a:chOff x="999" y="3600"/>
              <a:chExt cx="825" cy="544"/>
            </a:xfrm>
          </p:grpSpPr>
          <p:sp>
            <p:nvSpPr>
              <p:cNvPr id="817200" name="Line 63">
                <a:extLst>
                  <a:ext uri="{FF2B5EF4-FFF2-40B4-BE49-F238E27FC236}">
                    <a16:creationId xmlns:a16="http://schemas.microsoft.com/office/drawing/2014/main" id="{5FCE177D-8160-4B99-9B51-B21BD4CDFD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7201" name="Text Box 64">
                <a:extLst>
                  <a:ext uri="{FF2B5EF4-FFF2-40B4-BE49-F238E27FC236}">
                    <a16:creationId xmlns:a16="http://schemas.microsoft.com/office/drawing/2014/main" id="{F84898FA-B81A-46BC-9628-72A15F92DC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>
                    <a:latin typeface="Tahoma" panose="020B0604030504040204" pitchFamily="34" charset="0"/>
                    <a:cs typeface="Times New Roman" panose="02020603050405020304" pitchFamily="18" charset="0"/>
                  </a:rPr>
                  <a:t>element 9</a:t>
                </a:r>
              </a:p>
            </p:txBody>
          </p:sp>
        </p:grp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>
            <a:extLst>
              <a:ext uri="{FF2B5EF4-FFF2-40B4-BE49-F238E27FC236}">
                <a16:creationId xmlns:a16="http://schemas.microsoft.com/office/drawing/2014/main" id="{3D52F109-BB1A-44D5-AB30-951014502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parameter questions</a:t>
            </a:r>
          </a:p>
        </p:txBody>
      </p:sp>
      <p:sp>
        <p:nvSpPr>
          <p:cNvPr id="859139" name="Rectangle 3">
            <a:extLst>
              <a:ext uri="{FF2B5EF4-FFF2-40B4-BE49-F238E27FC236}">
                <a16:creationId xmlns:a16="http://schemas.microsoft.com/office/drawing/2014/main" id="{530214AF-EBDA-44D8-A193-B930FA99B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Write a method </a:t>
            </a:r>
            <a:r>
              <a:rPr lang="en-US" altLang="en-US">
                <a:latin typeface="Courier New" panose="02070309020205020404" pitchFamily="49" charset="0"/>
              </a:rPr>
              <a:t>swap</a:t>
            </a:r>
            <a:r>
              <a:rPr lang="en-US" altLang="en-US"/>
              <a:t> that accepts an arrays of integers and two indexes and swaps the elements at those indexes.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int[] a1 = {12, 34, 56};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</a:t>
            </a:r>
            <a:r>
              <a:rPr lang="en-US" altLang="en-US" sz="1800" b="1">
                <a:latin typeface="Courier New" panose="02070309020205020404" pitchFamily="49" charset="0"/>
              </a:rPr>
              <a:t>swap(a1, 1, 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System.out.println(Arrays.toString(a1));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  // [12, 56, 34]</a:t>
            </a:r>
          </a:p>
          <a:p>
            <a:pPr lvl="1"/>
            <a:endParaRPr lang="en-US" altLang="en-US" sz="2000"/>
          </a:p>
          <a:p>
            <a:r>
              <a:rPr lang="en-US" altLang="en-US"/>
              <a:t>Write a method </a:t>
            </a:r>
            <a:r>
              <a:rPr lang="en-US" altLang="en-US">
                <a:latin typeface="Courier New" panose="02070309020205020404" pitchFamily="49" charset="0"/>
              </a:rPr>
              <a:t>swapAll</a:t>
            </a:r>
            <a:r>
              <a:rPr lang="en-US" altLang="en-US"/>
              <a:t> that accepts two arrays of integers as parameters and swaps their entire contents.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</a:t>
            </a:r>
          </a:p>
          <a:p>
            <a:pPr lvl="1"/>
            <a:r>
              <a:rPr lang="en-US" altLang="en-US"/>
              <a:t>Assume that the two arrays are the same length.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int[] a1 = {12, 34, 56};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int[] a2 = {20, 50, 80};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	swapAll(a1, a2);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System.out.println(Arrays.toString(a1));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  // [20, 50, 80]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System.out.println(Arrays.toString(a2));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  // [12, 34, 56]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9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9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59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>
            <a:extLst>
              <a:ext uri="{FF2B5EF4-FFF2-40B4-BE49-F238E27FC236}">
                <a16:creationId xmlns:a16="http://schemas.microsoft.com/office/drawing/2014/main" id="{3DF8F1D6-5B8E-4D58-9BBE-9571AFDAB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parameter answers</a:t>
            </a:r>
          </a:p>
        </p:txBody>
      </p:sp>
      <p:sp>
        <p:nvSpPr>
          <p:cNvPr id="861187" name="Rectangle 3">
            <a:extLst>
              <a:ext uri="{FF2B5EF4-FFF2-40B4-BE49-F238E27FC236}">
                <a16:creationId xmlns:a16="http://schemas.microsoft.com/office/drawing/2014/main" id="{BDA7455C-FB01-420F-BCA8-6E02272CA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Swaps the values at the given two indexes.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void swap(int[] a, int i, int j)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temp = a[i];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a[i] = a[j];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a[j] = temp;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Swaps the entire contents of a1 with those of a2.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void swapAll(int[] a1, int[] a2)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for (int i = 0; i &lt; a1.length;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int temp = a1[i];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a1[i] = a2[i];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a2[i] = temp;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>
            <a:extLst>
              <a:ext uri="{FF2B5EF4-FFF2-40B4-BE49-F238E27FC236}">
                <a16:creationId xmlns:a16="http://schemas.microsoft.com/office/drawing/2014/main" id="{9543A34A-1F1F-4E63-8FAE-ABE958ACE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return question</a:t>
            </a:r>
          </a:p>
        </p:txBody>
      </p:sp>
      <p:sp>
        <p:nvSpPr>
          <p:cNvPr id="863235" name="Rectangle 3">
            <a:extLst>
              <a:ext uri="{FF2B5EF4-FFF2-40B4-BE49-F238E27FC236}">
                <a16:creationId xmlns:a16="http://schemas.microsoft.com/office/drawing/2014/main" id="{8AC6ADD5-D8FF-4E4C-9E9D-6D7915BD5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Write a method </a:t>
            </a:r>
            <a:r>
              <a:rPr lang="en-US" altLang="en-US">
                <a:latin typeface="Courier New" panose="02070309020205020404" pitchFamily="49" charset="0"/>
              </a:rPr>
              <a:t>merge</a:t>
            </a:r>
            <a:r>
              <a:rPr lang="en-US" altLang="en-US"/>
              <a:t> that accepts two arrays of integers and returns a new array containing all elements of the first array followed by all elements of the second.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int[] a1 = {12, 34, 56};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int[] a2 = {7, 8, 9, 10};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800" b="1">
                <a:latin typeface="Courier New" panose="02070309020205020404" pitchFamily="49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	int[] a3 = merge(a1, a2);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System.out.println(Arrays.toString(a3));</a:t>
            </a:r>
            <a:endParaRPr lang="en-US" altLang="en-US" sz="1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	// [12, 34, 56, 7, 8, 9, 10]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/>
              <a:t>Write a method </a:t>
            </a:r>
            <a:r>
              <a:rPr lang="en-US" altLang="en-US">
                <a:latin typeface="Courier New" panose="02070309020205020404" pitchFamily="49" charset="0"/>
              </a:rPr>
              <a:t>merge3</a:t>
            </a:r>
            <a:r>
              <a:rPr lang="en-US" altLang="en-US"/>
              <a:t> that merges 3 arrays similarly.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Courier New" panose="02070309020205020404" pitchFamily="49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int[] a1 = {12, 34, 56};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int[] a2 = {7, 8, 9, 10};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int[] a3 = {444, 222, -1};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800" b="1">
                <a:latin typeface="Courier New" panose="02070309020205020404" pitchFamily="49" charset="0"/>
              </a:rPr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	int[] a4 = merge3(a1, a2, a3);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System.out.println(Arrays.toString(a4));</a:t>
            </a:r>
            <a:endParaRPr lang="en-US" altLang="en-US" sz="1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	// [12, 34, 56, 7, 8, 9, 10, 444, 222, -1]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6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632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63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632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>
            <a:extLst>
              <a:ext uri="{FF2B5EF4-FFF2-40B4-BE49-F238E27FC236}">
                <a16:creationId xmlns:a16="http://schemas.microsoft.com/office/drawing/2014/main" id="{CFCB336D-9989-435E-A1FD-4A9235F82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return answer 1</a:t>
            </a:r>
          </a:p>
        </p:txBody>
      </p:sp>
      <p:sp>
        <p:nvSpPr>
          <p:cNvPr id="865283" name="Rectangle 3">
            <a:extLst>
              <a:ext uri="{FF2B5EF4-FFF2-40B4-BE49-F238E27FC236}">
                <a16:creationId xmlns:a16="http://schemas.microsoft.com/office/drawing/2014/main" id="{3DF67AFF-F18C-474E-8D94-C5A4EB403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Returns a new array containing all elements of a1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followed by all elements of a2.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int[] merge(int[] a1, int[] a2)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int[] result = new int[a1.length + a2.length];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for (int i = 0; i &lt; a1.length;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result[i] = a1[i];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for (int i = 0; i &lt; a2.length;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result[</a:t>
            </a:r>
            <a:r>
              <a:rPr lang="en-US" altLang="en-US" sz="2000" b="1">
                <a:latin typeface="Courier New" panose="02070309020205020404" pitchFamily="49" charset="0"/>
              </a:rPr>
              <a:t>a1.length + i</a:t>
            </a:r>
            <a:r>
              <a:rPr lang="en-US" altLang="en-US" sz="2000">
                <a:latin typeface="Courier New" panose="02070309020205020404" pitchFamily="49" charset="0"/>
              </a:rPr>
              <a:t>] = a2[i];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return result;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>
            <a:extLst>
              <a:ext uri="{FF2B5EF4-FFF2-40B4-BE49-F238E27FC236}">
                <a16:creationId xmlns:a16="http://schemas.microsoft.com/office/drawing/2014/main" id="{A717FE0B-C27F-4F95-9A04-EFB9D598C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return answer 2</a:t>
            </a:r>
          </a:p>
        </p:txBody>
      </p:sp>
      <p:sp>
        <p:nvSpPr>
          <p:cNvPr id="867331" name="Rectangle 3">
            <a:extLst>
              <a:ext uri="{FF2B5EF4-FFF2-40B4-BE49-F238E27FC236}">
                <a16:creationId xmlns:a16="http://schemas.microsoft.com/office/drawing/2014/main" id="{7781E19D-7F30-4EDE-8F6A-9ED4891E2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Returns a new array containing all elements of a1,a2,a3.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int[] merge3(int[] a1, int[] a2, int[] a3)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int[] a4 = new int[a1.length + a2.length + a3.length];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for (int i = 0; i &lt; a1.length; i++)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a4[i] = a1[i];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for (int i = 0; i &lt; a2.length; i++)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a4[a1.length + i] = a2[i];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for (int i = 0; i &lt; a3.length; i++)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a4[</a:t>
            </a:r>
            <a:r>
              <a:rPr lang="en-US" altLang="en-US" sz="1800" b="1">
                <a:latin typeface="Courier New" panose="02070309020205020404" pitchFamily="49" charset="0"/>
              </a:rPr>
              <a:t>a1.length + a2.length + i</a:t>
            </a:r>
            <a:r>
              <a:rPr lang="en-US" altLang="en-US" sz="1800">
                <a:latin typeface="Courier New" panose="02070309020205020404" pitchFamily="49" charset="0"/>
              </a:rPr>
              <a:t>] = a3[i];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return a4;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Shorter version that calls merge.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int[] merge3(int[] a1, int[] a2, int[] a3)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return </a:t>
            </a:r>
            <a:r>
              <a:rPr lang="en-US" altLang="en-US" sz="1800" b="1">
                <a:latin typeface="Courier New" panose="02070309020205020404" pitchFamily="49" charset="0"/>
              </a:rPr>
              <a:t>merge(merge(a1, a2), a3);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>
            <a:extLst>
              <a:ext uri="{FF2B5EF4-FFF2-40B4-BE49-F238E27FC236}">
                <a16:creationId xmlns:a16="http://schemas.microsoft.com/office/drawing/2014/main" id="{9B6A669D-C8DD-4E8E-BE68-4C923EC32D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Arrays for tallying</a:t>
            </a:r>
          </a:p>
        </p:txBody>
      </p:sp>
      <p:sp>
        <p:nvSpPr>
          <p:cNvPr id="869379" name="Rectangle 3">
            <a:extLst>
              <a:ext uri="{FF2B5EF4-FFF2-40B4-BE49-F238E27FC236}">
                <a16:creationId xmlns:a16="http://schemas.microsoft.com/office/drawing/2014/main" id="{C6AD78F4-4860-4495-A0E9-CA83369E37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b="1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>
            <a:extLst>
              <a:ext uri="{FF2B5EF4-FFF2-40B4-BE49-F238E27FC236}">
                <a16:creationId xmlns:a16="http://schemas.microsoft.com/office/drawing/2014/main" id="{47CC8196-17CE-4345-B5B5-880AAA9CDF7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 multi-counter problem</a:t>
            </a:r>
          </a:p>
        </p:txBody>
      </p:sp>
      <p:sp>
        <p:nvSpPr>
          <p:cNvPr id="1840131" name="Rectangle 3">
            <a:extLst>
              <a:ext uri="{FF2B5EF4-FFF2-40B4-BE49-F238E27FC236}">
                <a16:creationId xmlns:a16="http://schemas.microsoft.com/office/drawing/2014/main" id="{27D6D190-F959-41A0-8BF6-B3664E999E5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Problem: Write a method </a:t>
            </a:r>
            <a:r>
              <a:rPr lang="en-US" altLang="en-US">
                <a:latin typeface="Courier New" panose="02070309020205020404" pitchFamily="49" charset="0"/>
              </a:rPr>
              <a:t>mostFrequentDigit</a:t>
            </a:r>
            <a:r>
              <a:rPr lang="en-US" altLang="en-US"/>
              <a:t> that returns the digit value that occurs most frequently in a number.</a:t>
            </a:r>
            <a:endParaRPr lang="en-US" altLang="en-US" sz="900"/>
          </a:p>
          <a:p>
            <a:pPr marL="639763" lvl="1" indent="-246063"/>
            <a:endParaRPr lang="en-US" altLang="en-US"/>
          </a:p>
          <a:p>
            <a:pPr marL="639763" lvl="1" indent="-246063"/>
            <a:r>
              <a:rPr lang="en-US" altLang="en-US"/>
              <a:t>Example: The number 669260267 contains:</a:t>
            </a:r>
            <a:br>
              <a:rPr lang="en-US" altLang="en-US"/>
            </a:br>
            <a:r>
              <a:rPr lang="en-US" altLang="en-US"/>
              <a:t>		 one 0, two 2s, four 6es, one 7, and one 9.</a:t>
            </a:r>
          </a:p>
          <a:p>
            <a:pPr marL="639763" lvl="1" indent="-246063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mostFrequentDigit(</a:t>
            </a:r>
            <a:r>
              <a:rPr lang="en-US" altLang="en-US">
                <a:solidFill>
                  <a:srgbClr val="003399"/>
                </a:solidFill>
                <a:latin typeface="Courier New" panose="02070309020205020404" pitchFamily="49" charset="0"/>
              </a:rPr>
              <a:t>66</a:t>
            </a:r>
            <a:r>
              <a:rPr lang="en-US" altLang="en-US">
                <a:latin typeface="Courier New" panose="02070309020205020404" pitchFamily="49" charset="0"/>
              </a:rPr>
              <a:t>92</a:t>
            </a:r>
            <a:r>
              <a:rPr lang="en-US" altLang="en-US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altLang="en-US">
                <a:latin typeface="Courier New" panose="02070309020205020404" pitchFamily="49" charset="0"/>
              </a:rPr>
              <a:t>02</a:t>
            </a:r>
            <a:r>
              <a:rPr lang="en-US" altLang="en-US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altLang="en-US">
                <a:latin typeface="Courier New" panose="02070309020205020404" pitchFamily="49" charset="0"/>
              </a:rPr>
              <a:t>7)</a:t>
            </a:r>
            <a:r>
              <a:rPr lang="en-US" altLang="en-US"/>
              <a:t> returns 6.</a:t>
            </a:r>
          </a:p>
          <a:p>
            <a:pPr marL="639763" lvl="1" indent="-246063"/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/>
              <a:t>If there is a tie, return the digit with the lower value.</a:t>
            </a:r>
          </a:p>
          <a:p>
            <a:pPr marL="639763" lvl="1" indent="-246063"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mostFrequentDigit(571</a:t>
            </a:r>
            <a:r>
              <a:rPr lang="en-US" altLang="en-US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altLang="en-US">
                <a:latin typeface="Courier New" panose="02070309020205020404" pitchFamily="49" charset="0"/>
              </a:rPr>
              <a:t>520</a:t>
            </a:r>
            <a:r>
              <a:rPr lang="en-US" altLang="en-US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altLang="en-US">
                <a:latin typeface="Courier New" panose="02070309020205020404" pitchFamily="49" charset="0"/>
              </a:rPr>
              <a:t>)</a:t>
            </a:r>
            <a:r>
              <a:rPr lang="en-US" altLang="en-US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/>
              <a:t> returns 3.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Title 1">
            <a:extLst>
              <a:ext uri="{FF2B5EF4-FFF2-40B4-BE49-F238E27FC236}">
                <a16:creationId xmlns:a16="http://schemas.microsoft.com/office/drawing/2014/main" id="{86583BFB-5EEC-4EBC-92A8-551CBE7A156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 multi-counter problem</a:t>
            </a:r>
          </a:p>
        </p:txBody>
      </p:sp>
      <p:sp>
        <p:nvSpPr>
          <p:cNvPr id="871427" name="Content Placeholder 2">
            <a:extLst>
              <a:ext uri="{FF2B5EF4-FFF2-40B4-BE49-F238E27FC236}">
                <a16:creationId xmlns:a16="http://schemas.microsoft.com/office/drawing/2014/main" id="{E396496E-7228-4F5F-8E51-BA10A2636060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We could declare 10 counter variables ...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int counter0, counter1, counter2, counter3, counter4, 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counter5, counter6, counter7, counter8, counter9;</a:t>
            </a:r>
          </a:p>
          <a:p>
            <a:pPr marL="639763" lvl="1" indent="-246063">
              <a:lnSpc>
                <a:spcPct val="70000"/>
              </a:lnSpc>
            </a:pPr>
            <a:endParaRPr lang="en-US" altLang="en-US"/>
          </a:p>
          <a:p>
            <a:pPr marL="639763" lvl="1" indent="-246063">
              <a:lnSpc>
                <a:spcPct val="70000"/>
              </a:lnSpc>
            </a:pPr>
            <a:endParaRPr lang="en-US" altLang="en-US"/>
          </a:p>
          <a:p>
            <a:pPr marL="273050" indent="-273050"/>
            <a:r>
              <a:rPr lang="en-US" altLang="en-US"/>
              <a:t>But a better solution is to use an array of size 10.</a:t>
            </a:r>
          </a:p>
          <a:p>
            <a:pPr marL="639763" lvl="1" indent="-246063"/>
            <a:r>
              <a:rPr lang="en-US" altLang="en-US"/>
              <a:t>The element at index </a:t>
            </a:r>
            <a:r>
              <a:rPr lang="en-US" altLang="en-US" i="1"/>
              <a:t>i</a:t>
            </a:r>
            <a:r>
              <a:rPr lang="en-US" altLang="en-US"/>
              <a:t> will store the counter for digit value </a:t>
            </a:r>
            <a:r>
              <a:rPr lang="en-US" altLang="en-US" i="1"/>
              <a:t>i</a:t>
            </a:r>
            <a:r>
              <a:rPr lang="en-US" altLang="en-US"/>
              <a:t>.</a:t>
            </a:r>
          </a:p>
          <a:p>
            <a:pPr marL="639763" lvl="1" indent="-246063"/>
            <a:r>
              <a:rPr lang="en-US" altLang="en-US"/>
              <a:t>Example for 669260267:</a:t>
            </a:r>
          </a:p>
          <a:p>
            <a:pPr marL="273050" indent="-273050"/>
            <a:endParaRPr lang="en-US" altLang="en-US"/>
          </a:p>
          <a:p>
            <a:pPr marL="273050" indent="-273050"/>
            <a:endParaRPr lang="en-US" altLang="en-US"/>
          </a:p>
          <a:p>
            <a:pPr marL="273050" indent="-273050"/>
            <a:endParaRPr lang="en-US" altLang="en-US"/>
          </a:p>
          <a:p>
            <a:pPr marL="639763" lvl="1" indent="-246063"/>
            <a:endParaRPr lang="en-US" altLang="en-US"/>
          </a:p>
          <a:p>
            <a:pPr marL="639763" lvl="1" indent="-246063"/>
            <a:r>
              <a:rPr lang="en-US" altLang="en-US"/>
              <a:t>How do we build such an array?  And how does it help?</a:t>
            </a:r>
          </a:p>
        </p:txBody>
      </p:sp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BF402A2D-738B-43B6-A6B5-EA1474BC1192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44450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62196025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49190567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18523837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948756094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70574081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364778558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71090019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48635040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405361967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86537856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423939308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879756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19419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7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71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>
            <a:extLst>
              <a:ext uri="{FF2B5EF4-FFF2-40B4-BE49-F238E27FC236}">
                <a16:creationId xmlns:a16="http://schemas.microsoft.com/office/drawing/2014/main" id="{22D7F160-345E-4520-B015-CFF2487BCE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Creating an array of tallies</a:t>
            </a:r>
          </a:p>
        </p:txBody>
      </p:sp>
      <p:sp>
        <p:nvSpPr>
          <p:cNvPr id="872451" name="Rectangle 3">
            <a:extLst>
              <a:ext uri="{FF2B5EF4-FFF2-40B4-BE49-F238E27FC236}">
                <a16:creationId xmlns:a16="http://schemas.microsoft.com/office/drawing/2014/main" id="{CC8405E2-0801-4BF5-8A72-CC05807D42B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	// assume n = 669260267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int[] counts = new int[10];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while (n &gt; 0) {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	    // pluck off a digit and add to proper counter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int digit = n % 10;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    counts[digit]++;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n = n / 10;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</p:txBody>
      </p:sp>
      <p:graphicFrame>
        <p:nvGraphicFramePr>
          <p:cNvPr id="1841156" name="Group 4">
            <a:extLst>
              <a:ext uri="{FF2B5EF4-FFF2-40B4-BE49-F238E27FC236}">
                <a16:creationId xmlns:a16="http://schemas.microsoft.com/office/drawing/2014/main" id="{47F4AE1B-7FAD-4711-9D7F-7ED60BA36015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44958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3544931718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405785146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42300559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83946425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91270157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23598701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26713423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84863355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111930957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47404203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76438425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864297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05158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>
            <a:extLst>
              <a:ext uri="{FF2B5EF4-FFF2-40B4-BE49-F238E27FC236}">
                <a16:creationId xmlns:a16="http://schemas.microsoft.com/office/drawing/2014/main" id="{1729926A-F004-45FE-92D4-951B26277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Tally solution</a:t>
            </a:r>
          </a:p>
        </p:txBody>
      </p:sp>
      <p:sp>
        <p:nvSpPr>
          <p:cNvPr id="873475" name="Rectangle 3">
            <a:extLst>
              <a:ext uri="{FF2B5EF4-FFF2-40B4-BE49-F238E27FC236}">
                <a16:creationId xmlns:a16="http://schemas.microsoft.com/office/drawing/2014/main" id="{A7961AF6-F135-4CF0-9587-3D1FB9AE9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Returns the digit value that occurs most frequently in n.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Breaks ties by choosing the smaller value.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int mostFrequentDigit(int n)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int[] counts = new int[10];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while (n &gt; 0)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int digit = n % 10;  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pluck off a digit and tally it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counts[digit]++;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n = n / 10;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    // find the most frequently occurring digit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int bestIndex = 0;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for (int i = 1; i &lt; counts.length; i++)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if (counts[i] &gt; counts[bestIndex])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bestIndex = i;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return bestIndex;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3">
            <a:extLst>
              <a:ext uri="{FF2B5EF4-FFF2-40B4-BE49-F238E27FC236}">
                <a16:creationId xmlns:a16="http://schemas.microsoft.com/office/drawing/2014/main" id="{A7576328-3A85-43AE-8E92-5D782BF457B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 declaration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2B1284D-B33D-410A-AA25-0111BF7ED7B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374650" indent="-285750">
              <a:buFontTx/>
              <a:buNone/>
              <a:tabLst>
                <a:tab pos="2003425" algn="l"/>
                <a:tab pos="4689475" algn="l"/>
              </a:tabLst>
            </a:pPr>
            <a:r>
              <a:rPr lang="en-US" altLang="en-US" b="1"/>
              <a:t>type</a:t>
            </a:r>
            <a:r>
              <a:rPr lang="en-US" altLang="en-US">
                <a:latin typeface="Courier New" panose="02070309020205020404" pitchFamily="49" charset="0"/>
              </a:rPr>
              <a:t>[] </a:t>
            </a:r>
            <a:r>
              <a:rPr lang="en-US" altLang="en-US" b="1"/>
              <a:t>name</a:t>
            </a:r>
            <a:r>
              <a:rPr lang="en-US" altLang="en-US">
                <a:latin typeface="Courier New" panose="02070309020205020404" pitchFamily="49" charset="0"/>
              </a:rPr>
              <a:t> = new </a:t>
            </a:r>
            <a:r>
              <a:rPr lang="en-US" altLang="en-US" b="1"/>
              <a:t>type</a:t>
            </a:r>
            <a:r>
              <a:rPr lang="en-US" altLang="en-US">
                <a:latin typeface="Courier New" panose="02070309020205020404" pitchFamily="49" charset="0"/>
              </a:rPr>
              <a:t>[</a:t>
            </a:r>
            <a:r>
              <a:rPr lang="en-US" altLang="en-US" b="1"/>
              <a:t>length</a:t>
            </a:r>
            <a:r>
              <a:rPr lang="en-US" altLang="en-US">
                <a:latin typeface="Courier New" panose="02070309020205020404" pitchFamily="49" charset="0"/>
              </a:rPr>
              <a:t>];</a:t>
            </a:r>
          </a:p>
          <a:p>
            <a:pPr marL="742950" lvl="1" indent="-285750">
              <a:buFontTx/>
              <a:buNone/>
              <a:tabLst>
                <a:tab pos="2003425" algn="l"/>
                <a:tab pos="4689475" algn="l"/>
              </a:tabLst>
            </a:pPr>
            <a:endParaRPr lang="en-US" altLang="en-US" sz="90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r>
              <a:rPr lang="en-US" altLang="en-US"/>
              <a:t>Example:</a:t>
            </a:r>
          </a:p>
          <a:p>
            <a:pPr marL="742950" lvl="1" indent="-285750">
              <a:buFont typeface="Wingdings" panose="05000000000000000000" pitchFamily="2" charset="2"/>
              <a:buNone/>
              <a:tabLst>
                <a:tab pos="2003425" algn="l"/>
                <a:tab pos="4689475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int[] numbers = new int[10];</a:t>
            </a:r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altLang="en-US"/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altLang="en-US"/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altLang="en-US"/>
          </a:p>
          <a:p>
            <a:pPr marL="374650" indent="-285750">
              <a:buFontTx/>
              <a:buNone/>
              <a:tabLst>
                <a:tab pos="2003425" algn="l"/>
                <a:tab pos="4689475" algn="l"/>
              </a:tabLst>
            </a:pPr>
            <a:endParaRPr lang="en-US" altLang="en-US"/>
          </a:p>
        </p:txBody>
      </p:sp>
      <p:graphicFrame>
        <p:nvGraphicFramePr>
          <p:cNvPr id="1825796" name="Group 4">
            <a:extLst>
              <a:ext uri="{FF2B5EF4-FFF2-40B4-BE49-F238E27FC236}">
                <a16:creationId xmlns:a16="http://schemas.microsoft.com/office/drawing/2014/main" id="{8D5AAC5F-D814-4938-86F3-D463612F8AE7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42164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185403393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568401989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40931238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71371586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40912407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81361715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827461757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57776579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20635096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418529509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593288615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454516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399098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>
            <a:extLst>
              <a:ext uri="{FF2B5EF4-FFF2-40B4-BE49-F238E27FC236}">
                <a16:creationId xmlns:a16="http://schemas.microsoft.com/office/drawing/2014/main" id="{F3A268DB-1FF5-43E6-82FE-1C2D1F42DF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 histogram question</a:t>
            </a:r>
          </a:p>
        </p:txBody>
      </p:sp>
      <p:sp>
        <p:nvSpPr>
          <p:cNvPr id="1842179" name="Rectangle 3">
            <a:extLst>
              <a:ext uri="{FF2B5EF4-FFF2-40B4-BE49-F238E27FC236}">
                <a16:creationId xmlns:a16="http://schemas.microsoft.com/office/drawing/2014/main" id="{D95616EE-A528-423A-8315-38127B773D9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Given a file of integer exam scores, such as: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82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66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79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63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83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br>
              <a:rPr lang="en-US" altLang="en-US" sz="900"/>
            </a:br>
            <a:r>
              <a:rPr lang="en-US" altLang="en-US"/>
              <a:t>Write a program that will print a histogram of stars indicating the number of students who earned each unique exam score.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85: *****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86: ************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87: ***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88: *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91: ****</a:t>
            </a:r>
            <a:endParaRPr lang="en-US" altLang="en-US" sz="9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>
            <a:extLst>
              <a:ext uri="{FF2B5EF4-FFF2-40B4-BE49-F238E27FC236}">
                <a16:creationId xmlns:a16="http://schemas.microsoft.com/office/drawing/2014/main" id="{386A0222-9806-4432-B5D8-C7D93EE6BA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 histogram answer</a:t>
            </a:r>
          </a:p>
        </p:txBody>
      </p:sp>
      <p:sp>
        <p:nvSpPr>
          <p:cNvPr id="876547" name="Rectangle 3">
            <a:extLst>
              <a:ext uri="{FF2B5EF4-FFF2-40B4-BE49-F238E27FC236}">
                <a16:creationId xmlns:a16="http://schemas.microsoft.com/office/drawing/2014/main" id="{22F3744B-3DB4-4884-9DB7-51A0B18A3F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Reads a file of test scores and shows a histogram of score distribution.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import java.io.*;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import java.util.*;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public class Histogram {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main(String[] args) throws FileNotFoundException {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Scanner input = new Scanner(new File("midterm.txt"));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</a:t>
            </a:r>
            <a:r>
              <a:rPr lang="en-US" altLang="en-US" sz="1500" b="1">
                <a:latin typeface="Courier New" panose="02070309020205020404" pitchFamily="49" charset="0"/>
              </a:rPr>
              <a:t>int[] counts = new int[101];</a:t>
            </a:r>
            <a:r>
              <a:rPr lang="en-US" altLang="en-US" sz="1500">
                <a:latin typeface="Courier New" panose="02070309020205020404" pitchFamily="49" charset="0"/>
              </a:rPr>
              <a:t>  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counters of test scores 0 - 100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    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while (input.hasNextInt()) {  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read file into counts array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int score = input.nextInt();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</a:t>
            </a:r>
            <a:r>
              <a:rPr lang="en-US" altLang="en-US" sz="1500" b="1">
                <a:latin typeface="Courier New" panose="02070309020205020404" pitchFamily="49" charset="0"/>
              </a:rPr>
              <a:t>counts[score]++;</a:t>
            </a:r>
            <a:r>
              <a:rPr lang="en-US" altLang="en-US" sz="1500">
                <a:latin typeface="Courier New" panose="02070309020205020404" pitchFamily="49" charset="0"/>
              </a:rPr>
              <a:t>          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if score is 87, then counts[87]++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    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0; i &lt; counts.length; i++) { 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print star histogram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</a:t>
            </a:r>
            <a:r>
              <a:rPr lang="en-US" altLang="en-US" sz="1500" b="1">
                <a:latin typeface="Courier New" panose="02070309020205020404" pitchFamily="49" charset="0"/>
              </a:rPr>
              <a:t>counts[i]</a:t>
            </a:r>
            <a:r>
              <a:rPr lang="en-US" altLang="en-US" sz="1500">
                <a:latin typeface="Courier New" panose="02070309020205020404" pitchFamily="49" charset="0"/>
              </a:rPr>
              <a:t> &gt; 0) {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System.out.print(i + ": ");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for (int j = 0; j &lt; </a:t>
            </a:r>
            <a:r>
              <a:rPr lang="en-US" altLang="en-US" sz="1500" b="1">
                <a:latin typeface="Courier New" panose="02070309020205020404" pitchFamily="49" charset="0"/>
              </a:rPr>
              <a:t>counts[i]</a:t>
            </a:r>
            <a:r>
              <a:rPr lang="en-US" altLang="en-US" sz="1500">
                <a:latin typeface="Courier New" panose="02070309020205020404" pitchFamily="49" charset="0"/>
              </a:rPr>
              <a:t>; j++) {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    System.out.print("*");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}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System.out.println();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>
            <a:extLst>
              <a:ext uri="{FF2B5EF4-FFF2-40B4-BE49-F238E27FC236}">
                <a16:creationId xmlns:a16="http://schemas.microsoft.com/office/drawing/2014/main" id="{101598D3-47FE-44DD-BC50-1B84BBADF0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Section attendance question</a:t>
            </a:r>
          </a:p>
        </p:txBody>
      </p:sp>
      <p:sp>
        <p:nvSpPr>
          <p:cNvPr id="878595" name="Rectangle 3">
            <a:extLst>
              <a:ext uri="{FF2B5EF4-FFF2-40B4-BE49-F238E27FC236}">
                <a16:creationId xmlns:a16="http://schemas.microsoft.com/office/drawing/2014/main" id="{D48F1A03-2DEA-40B7-967A-C3A1D9A10F2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</a:pPr>
            <a:r>
              <a:rPr lang="en-US" altLang="en-US"/>
              <a:t>Read a file of section attendance (</a:t>
            </a:r>
            <a:r>
              <a:rPr lang="en-US" altLang="en-US" i="1"/>
              <a:t>see next slide</a:t>
            </a:r>
            <a:r>
              <a:rPr lang="en-US" altLang="en-US"/>
              <a:t>):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yynyyynayayynyyyayanyyyaynayyayyanayyyanyayna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ayyanyyyyayanaayyanayyyananayayaynyayayynynya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yyayaynyyayyanynnyyyayyanayaynannnyyayyayayny</a:t>
            </a:r>
            <a:endParaRPr lang="en-US" altLang="en-US" sz="2000"/>
          </a:p>
          <a:p>
            <a:pPr marL="273050" indent="-273050">
              <a:lnSpc>
                <a:spcPct val="110000"/>
              </a:lnSpc>
            </a:pPr>
            <a:r>
              <a:rPr lang="en-US" altLang="en-US"/>
              <a:t>And produce the following output: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Section 1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Student points: [20, 17, 19, 16, 13]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Student grades: [100.0, 85.0, 95.0, 80.0, 65.0]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Section 2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Student points: [17, 20, 16, 16, 10]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Student grades: [85.0, 100.0, 80.0, 80.0, 50.0]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Section 3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Student points: [17, 18, 17, 20, 16]</a:t>
            </a:r>
          </a:p>
          <a:p>
            <a:pPr marL="639763" lvl="1" indent="-246063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Student grades: [85.0, 90.0, 85.0, 100.0, 80.0]</a:t>
            </a:r>
          </a:p>
          <a:p>
            <a:pPr marL="639763" lvl="1" indent="-246063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FontTx/>
              <a:buChar char="•"/>
            </a:pPr>
            <a:r>
              <a:rPr lang="en-US" altLang="en-US" sz="2000"/>
              <a:t>Students earn 3 points for each section attended up to 20.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3">
            <a:extLst>
              <a:ext uri="{FF2B5EF4-FFF2-40B4-BE49-F238E27FC236}">
                <a16:creationId xmlns:a16="http://schemas.microsoft.com/office/drawing/2014/main" id="{2DDF8935-F962-4327-87F8-8314D9F6087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  <a:tabLst>
                <a:tab pos="7089775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  <a:tabLst>
                <a:tab pos="7089775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  <a:tabLst>
                <a:tab pos="7089775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  <a:tabLst>
                <a:tab pos="7089775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  <a:tabLst>
                <a:tab pos="7089775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  <a:tabLst>
                <a:tab pos="7089775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  <a:tabLst>
                <a:tab pos="7089775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  <a:tabLst>
                <a:tab pos="7089775" algn="l"/>
              </a:tabLst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639763" lvl="1" indent="-246063">
              <a:buFont typeface="Wingdings" panose="05000000000000000000" pitchFamily="2" charset="2"/>
              <a:buNone/>
              <a:tabLst>
                <a:tab pos="7089775" algn="l"/>
              </a:tabLst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7089775" algn="l"/>
              </a:tabLst>
            </a:pPr>
            <a:r>
              <a:rPr lang="en-US" altLang="en-US"/>
              <a:t>Each line represents a section.</a:t>
            </a:r>
          </a:p>
          <a:p>
            <a:pPr marL="639763" lvl="1" indent="-246063">
              <a:tabLst>
                <a:tab pos="7089775" algn="l"/>
              </a:tabLst>
            </a:pPr>
            <a:r>
              <a:rPr lang="en-US" altLang="en-US"/>
              <a:t>A line consists of 9 weeks' worth of data.</a:t>
            </a:r>
          </a:p>
          <a:p>
            <a:pPr marL="1143000" lvl="2" indent="-228600">
              <a:tabLst>
                <a:tab pos="7089775" algn="l"/>
              </a:tabLst>
            </a:pPr>
            <a:r>
              <a:rPr lang="en-US" altLang="en-US"/>
              <a:t>Each week has 5 characters because there are 5 students.</a:t>
            </a:r>
          </a:p>
          <a:p>
            <a:pPr marL="639763" lvl="1" indent="-246063">
              <a:tabLst>
                <a:tab pos="7089775" algn="l"/>
              </a:tabLst>
            </a:pPr>
            <a:r>
              <a:rPr lang="en-US" altLang="en-US"/>
              <a:t>Within each week, each character represents one student.</a:t>
            </a:r>
          </a:p>
          <a:p>
            <a:pPr marL="1143000" lvl="2" indent="-228600">
              <a:tabLst>
                <a:tab pos="7089775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a</a:t>
            </a:r>
            <a:r>
              <a:rPr lang="en-US" altLang="en-US"/>
              <a:t> means the student was absent	(+0 points)</a:t>
            </a:r>
          </a:p>
          <a:p>
            <a:pPr marL="1143000" lvl="2" indent="-228600">
              <a:tabLst>
                <a:tab pos="7089775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n</a:t>
            </a:r>
            <a:r>
              <a:rPr lang="en-US" altLang="en-US"/>
              <a:t> means they attended but didn't do the problems	(+2 points)</a:t>
            </a:r>
          </a:p>
          <a:p>
            <a:pPr marL="1143000" lvl="2" indent="-228600">
              <a:tabLst>
                <a:tab pos="7089775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y</a:t>
            </a:r>
            <a:r>
              <a:rPr lang="en-US" altLang="en-US"/>
              <a:t> means they attended and did the problems	(+3 points)</a:t>
            </a:r>
          </a:p>
        </p:txBody>
      </p:sp>
      <p:sp>
        <p:nvSpPr>
          <p:cNvPr id="879619" name="Rectangle 2">
            <a:extLst>
              <a:ext uri="{FF2B5EF4-FFF2-40B4-BE49-F238E27FC236}">
                <a16:creationId xmlns:a16="http://schemas.microsoft.com/office/drawing/2014/main" id="{856B8BE0-0BE9-4053-8118-F12EC498C75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Section input file</a:t>
            </a:r>
          </a:p>
        </p:txBody>
      </p:sp>
      <p:graphicFrame>
        <p:nvGraphicFramePr>
          <p:cNvPr id="879620" name="Group 4">
            <a:extLst>
              <a:ext uri="{FF2B5EF4-FFF2-40B4-BE49-F238E27FC236}">
                <a16:creationId xmlns:a16="http://schemas.microsoft.com/office/drawing/2014/main" id="{C052041B-56F9-425E-AED8-17BC6AC331B2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2347913"/>
          <a:ext cx="8705850" cy="1127760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1831956368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3669121293"/>
                    </a:ext>
                  </a:extLst>
                </a:gridCol>
              </a:tblGrid>
              <a:tr h="508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1143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yyayaynyyayyanynnyyyayyanayaynannnyyayyayayny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35132"/>
                  </a:ext>
                </a:extLst>
              </a:tr>
            </a:tbl>
          </a:graphicData>
        </a:graphic>
      </p:graphicFrame>
      <p:graphicFrame>
        <p:nvGraphicFramePr>
          <p:cNvPr id="879629" name="Group 13">
            <a:extLst>
              <a:ext uri="{FF2B5EF4-FFF2-40B4-BE49-F238E27FC236}">
                <a16:creationId xmlns:a16="http://schemas.microsoft.com/office/drawing/2014/main" id="{92309183-690E-42A5-8D3F-A264CA94DBBA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1346508662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2544373661"/>
                    </a:ext>
                  </a:extLst>
                </a:gridCol>
              </a:tblGrid>
              <a:tr h="508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1143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  1    2    3    4    5    6    7    8    9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621763"/>
                  </a:ext>
                </a:extLst>
              </a:tr>
            </a:tbl>
          </a:graphicData>
        </a:graphic>
      </p:graphicFrame>
      <p:graphicFrame>
        <p:nvGraphicFramePr>
          <p:cNvPr id="879638" name="Group 22">
            <a:extLst>
              <a:ext uri="{FF2B5EF4-FFF2-40B4-BE49-F238E27FC236}">
                <a16:creationId xmlns:a16="http://schemas.microsoft.com/office/drawing/2014/main" id="{A5B5416B-0401-4605-A319-4FD305A0D087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83234633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647182291"/>
                    </a:ext>
                  </a:extLst>
                </a:gridCol>
              </a:tblGrid>
              <a:tr h="508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1143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123451234512345123451234512345123451234512345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291517"/>
                  </a:ext>
                </a:extLst>
              </a:tr>
            </a:tbl>
          </a:graphicData>
        </a:graphic>
      </p:graphicFrame>
      <p:sp>
        <p:nvSpPr>
          <p:cNvPr id="879647" name="Rectangle 15">
            <a:extLst>
              <a:ext uri="{FF2B5EF4-FFF2-40B4-BE49-F238E27FC236}">
                <a16:creationId xmlns:a16="http://schemas.microsoft.com/office/drawing/2014/main" id="{9D1436D0-F113-42D5-A301-A12910036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03475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79648" name="Group 32">
            <a:extLst>
              <a:ext uri="{FF2B5EF4-FFF2-40B4-BE49-F238E27FC236}">
                <a16:creationId xmlns:a16="http://schemas.microsoft.com/office/drawing/2014/main" id="{4630FF59-7534-4656-BB86-8F771D5E2FFC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405063"/>
            <a:ext cx="6858000" cy="327025"/>
            <a:chOff x="1200" y="960"/>
            <a:chExt cx="4320" cy="206"/>
          </a:xfrm>
        </p:grpSpPr>
        <p:sp>
          <p:nvSpPr>
            <p:cNvPr id="879649" name="Rectangle 15">
              <a:extLst>
                <a:ext uri="{FF2B5EF4-FFF2-40B4-BE49-F238E27FC236}">
                  <a16:creationId xmlns:a16="http://schemas.microsoft.com/office/drawing/2014/main" id="{D3AD6EDC-2078-40FA-8292-660371B3A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50" name="Rectangle 15">
              <a:extLst>
                <a:ext uri="{FF2B5EF4-FFF2-40B4-BE49-F238E27FC236}">
                  <a16:creationId xmlns:a16="http://schemas.microsoft.com/office/drawing/2014/main" id="{F4ABEF7E-5049-4C2F-8214-E4F08EA7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51" name="Rectangle 15">
              <a:extLst>
                <a:ext uri="{FF2B5EF4-FFF2-40B4-BE49-F238E27FC236}">
                  <a16:creationId xmlns:a16="http://schemas.microsoft.com/office/drawing/2014/main" id="{4846DB6E-1BA5-4409-845F-4B38E7E5F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52" name="Rectangle 15">
              <a:extLst>
                <a:ext uri="{FF2B5EF4-FFF2-40B4-BE49-F238E27FC236}">
                  <a16:creationId xmlns:a16="http://schemas.microsoft.com/office/drawing/2014/main" id="{2B6A47F2-F46C-49CD-BE21-0D846EF4B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53" name="Rectangle 15">
              <a:extLst>
                <a:ext uri="{FF2B5EF4-FFF2-40B4-BE49-F238E27FC236}">
                  <a16:creationId xmlns:a16="http://schemas.microsoft.com/office/drawing/2014/main" id="{FC65CD73-8782-44F1-B856-23C4E26D1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54" name="Rectangle 15">
              <a:extLst>
                <a:ext uri="{FF2B5EF4-FFF2-40B4-BE49-F238E27FC236}">
                  <a16:creationId xmlns:a16="http://schemas.microsoft.com/office/drawing/2014/main" id="{150AF6AF-868D-44C7-ABD3-473E12552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55" name="Rectangle 15">
              <a:extLst>
                <a:ext uri="{FF2B5EF4-FFF2-40B4-BE49-F238E27FC236}">
                  <a16:creationId xmlns:a16="http://schemas.microsoft.com/office/drawing/2014/main" id="{3F165552-4C37-414B-8A5B-D565C27A9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56" name="Rectangle 15">
              <a:extLst>
                <a:ext uri="{FF2B5EF4-FFF2-40B4-BE49-F238E27FC236}">
                  <a16:creationId xmlns:a16="http://schemas.microsoft.com/office/drawing/2014/main" id="{D8E34FF5-7B00-409B-B003-CA4415B32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57" name="Rectangle 15">
              <a:extLst>
                <a:ext uri="{FF2B5EF4-FFF2-40B4-BE49-F238E27FC236}">
                  <a16:creationId xmlns:a16="http://schemas.microsoft.com/office/drawing/2014/main" id="{76D6F380-1B3C-410C-85D6-A2A1CF74B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58" name="Rectangle 15">
              <a:extLst>
                <a:ext uri="{FF2B5EF4-FFF2-40B4-BE49-F238E27FC236}">
                  <a16:creationId xmlns:a16="http://schemas.microsoft.com/office/drawing/2014/main" id="{37F2636D-6FAB-411A-8930-61317BE87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59" name="Rectangle 15">
              <a:extLst>
                <a:ext uri="{FF2B5EF4-FFF2-40B4-BE49-F238E27FC236}">
                  <a16:creationId xmlns:a16="http://schemas.microsoft.com/office/drawing/2014/main" id="{7C1DF973-4F79-439E-948F-8E8B4089D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60" name="Rectangle 15">
              <a:extLst>
                <a:ext uri="{FF2B5EF4-FFF2-40B4-BE49-F238E27FC236}">
                  <a16:creationId xmlns:a16="http://schemas.microsoft.com/office/drawing/2014/main" id="{552F6103-DFCA-4018-81A1-E6EEDC3A3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61" name="Rectangle 15">
              <a:extLst>
                <a:ext uri="{FF2B5EF4-FFF2-40B4-BE49-F238E27FC236}">
                  <a16:creationId xmlns:a16="http://schemas.microsoft.com/office/drawing/2014/main" id="{AE2ABDF5-B682-48EF-949A-CA1AB2943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62" name="Rectangle 15">
              <a:extLst>
                <a:ext uri="{FF2B5EF4-FFF2-40B4-BE49-F238E27FC236}">
                  <a16:creationId xmlns:a16="http://schemas.microsoft.com/office/drawing/2014/main" id="{03421207-F84E-4756-95BC-1CC3CFBC7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63" name="Rectangle 15">
              <a:extLst>
                <a:ext uri="{FF2B5EF4-FFF2-40B4-BE49-F238E27FC236}">
                  <a16:creationId xmlns:a16="http://schemas.microsoft.com/office/drawing/2014/main" id="{559CE1D8-1A17-4933-B8CF-5F57A83AC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64" name="Rectangle 15">
              <a:extLst>
                <a:ext uri="{FF2B5EF4-FFF2-40B4-BE49-F238E27FC236}">
                  <a16:creationId xmlns:a16="http://schemas.microsoft.com/office/drawing/2014/main" id="{3EA2A659-BE52-457E-897B-0EA31196E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65" name="Rectangle 15">
              <a:extLst>
                <a:ext uri="{FF2B5EF4-FFF2-40B4-BE49-F238E27FC236}">
                  <a16:creationId xmlns:a16="http://schemas.microsoft.com/office/drawing/2014/main" id="{E8A7EBC0-7462-44F5-9CE6-9EB00771C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66" name="Rectangle 15">
              <a:extLst>
                <a:ext uri="{FF2B5EF4-FFF2-40B4-BE49-F238E27FC236}">
                  <a16:creationId xmlns:a16="http://schemas.microsoft.com/office/drawing/2014/main" id="{5403F79B-E76B-4B22-984A-C524AFCF0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67" name="Rectangle 15">
              <a:extLst>
                <a:ext uri="{FF2B5EF4-FFF2-40B4-BE49-F238E27FC236}">
                  <a16:creationId xmlns:a16="http://schemas.microsoft.com/office/drawing/2014/main" id="{929C7BCB-AB3E-40B8-9265-51AD54D5C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68" name="Rectangle 15">
              <a:extLst>
                <a:ext uri="{FF2B5EF4-FFF2-40B4-BE49-F238E27FC236}">
                  <a16:creationId xmlns:a16="http://schemas.microsoft.com/office/drawing/2014/main" id="{3289EACD-CB00-4FFA-BCDE-CAFDD2020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69" name="Rectangle 15">
              <a:extLst>
                <a:ext uri="{FF2B5EF4-FFF2-40B4-BE49-F238E27FC236}">
                  <a16:creationId xmlns:a16="http://schemas.microsoft.com/office/drawing/2014/main" id="{618372FA-55F0-42EE-9484-9199D4A1B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70" name="Rectangle 15">
              <a:extLst>
                <a:ext uri="{FF2B5EF4-FFF2-40B4-BE49-F238E27FC236}">
                  <a16:creationId xmlns:a16="http://schemas.microsoft.com/office/drawing/2014/main" id="{66687ED9-4269-4616-B2B3-9E4029C43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71" name="Rectangle 15">
              <a:extLst>
                <a:ext uri="{FF2B5EF4-FFF2-40B4-BE49-F238E27FC236}">
                  <a16:creationId xmlns:a16="http://schemas.microsoft.com/office/drawing/2014/main" id="{5779A401-B717-4949-BE08-A1F8A0116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72" name="Rectangle 15">
              <a:extLst>
                <a:ext uri="{FF2B5EF4-FFF2-40B4-BE49-F238E27FC236}">
                  <a16:creationId xmlns:a16="http://schemas.microsoft.com/office/drawing/2014/main" id="{AC34369A-6583-46A5-B697-49260D456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73" name="Rectangle 15">
              <a:extLst>
                <a:ext uri="{FF2B5EF4-FFF2-40B4-BE49-F238E27FC236}">
                  <a16:creationId xmlns:a16="http://schemas.microsoft.com/office/drawing/2014/main" id="{D010C2C3-A2E6-4672-9C18-2FF327C7A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74" name="Rectangle 15">
              <a:extLst>
                <a:ext uri="{FF2B5EF4-FFF2-40B4-BE49-F238E27FC236}">
                  <a16:creationId xmlns:a16="http://schemas.microsoft.com/office/drawing/2014/main" id="{FC4E6A0C-7C10-45F4-8D8B-FDEBAA18C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75" name="Rectangle 15">
              <a:extLst>
                <a:ext uri="{FF2B5EF4-FFF2-40B4-BE49-F238E27FC236}">
                  <a16:creationId xmlns:a16="http://schemas.microsoft.com/office/drawing/2014/main" id="{6D7A53CF-27B4-4182-8921-7431D9BAC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76" name="Rectangle 15">
              <a:extLst>
                <a:ext uri="{FF2B5EF4-FFF2-40B4-BE49-F238E27FC236}">
                  <a16:creationId xmlns:a16="http://schemas.microsoft.com/office/drawing/2014/main" id="{246E2C37-5350-4CE0-845B-7557A556A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77" name="Rectangle 15">
              <a:extLst>
                <a:ext uri="{FF2B5EF4-FFF2-40B4-BE49-F238E27FC236}">
                  <a16:creationId xmlns:a16="http://schemas.microsoft.com/office/drawing/2014/main" id="{E9CDE42F-8B50-43F2-B47E-45DF14136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79678" name="Group 62">
            <a:extLst>
              <a:ext uri="{FF2B5EF4-FFF2-40B4-BE49-F238E27FC236}">
                <a16:creationId xmlns:a16="http://schemas.microsoft.com/office/drawing/2014/main" id="{F24347C3-69D2-49DF-98F7-798D2C6B913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405063"/>
            <a:ext cx="5334000" cy="327025"/>
            <a:chOff x="720" y="864"/>
            <a:chExt cx="3360" cy="206"/>
          </a:xfrm>
        </p:grpSpPr>
        <p:sp>
          <p:nvSpPr>
            <p:cNvPr id="879679" name="Rectangle 15">
              <a:extLst>
                <a:ext uri="{FF2B5EF4-FFF2-40B4-BE49-F238E27FC236}">
                  <a16:creationId xmlns:a16="http://schemas.microsoft.com/office/drawing/2014/main" id="{1E4F09AA-8877-4601-AE29-3C74C0EBD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80" name="Rectangle 15">
              <a:extLst>
                <a:ext uri="{FF2B5EF4-FFF2-40B4-BE49-F238E27FC236}">
                  <a16:creationId xmlns:a16="http://schemas.microsoft.com/office/drawing/2014/main" id="{32B3C419-9C20-49FF-B15E-112F5D6F1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81" name="Rectangle 15">
              <a:extLst>
                <a:ext uri="{FF2B5EF4-FFF2-40B4-BE49-F238E27FC236}">
                  <a16:creationId xmlns:a16="http://schemas.microsoft.com/office/drawing/2014/main" id="{6648EC68-8927-4DEA-927D-74350F0A3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82" name="Rectangle 15">
              <a:extLst>
                <a:ext uri="{FF2B5EF4-FFF2-40B4-BE49-F238E27FC236}">
                  <a16:creationId xmlns:a16="http://schemas.microsoft.com/office/drawing/2014/main" id="{C6000622-8DE3-41FE-A506-6EFB6669D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83" name="Rectangle 15">
              <a:extLst>
                <a:ext uri="{FF2B5EF4-FFF2-40B4-BE49-F238E27FC236}">
                  <a16:creationId xmlns:a16="http://schemas.microsoft.com/office/drawing/2014/main" id="{30BD12C7-912B-4751-A163-54A5E51CC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84" name="Rectangle 15">
              <a:extLst>
                <a:ext uri="{FF2B5EF4-FFF2-40B4-BE49-F238E27FC236}">
                  <a16:creationId xmlns:a16="http://schemas.microsoft.com/office/drawing/2014/main" id="{F4B48188-1B08-412E-8796-0DF411F77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9685" name="Rectangle 15">
              <a:extLst>
                <a:ext uri="{FF2B5EF4-FFF2-40B4-BE49-F238E27FC236}">
                  <a16:creationId xmlns:a16="http://schemas.microsoft.com/office/drawing/2014/main" id="{014C7373-2226-4F20-9F77-3B38B3CC7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879686" name="Group 70">
            <a:extLst>
              <a:ext uri="{FF2B5EF4-FFF2-40B4-BE49-F238E27FC236}">
                <a16:creationId xmlns:a16="http://schemas.microsoft.com/office/drawing/2014/main" id="{3EB88413-19E0-4B03-8F05-59B82F014841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2363788"/>
          <a:ext cx="8705850" cy="1127760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697700560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1600445479"/>
                    </a:ext>
                  </a:extLst>
                </a:gridCol>
              </a:tblGrid>
              <a:tr h="508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section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section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section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1143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89564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9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7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9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79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7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96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9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796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796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7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7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4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>
            <a:extLst>
              <a:ext uri="{FF2B5EF4-FFF2-40B4-BE49-F238E27FC236}">
                <a16:creationId xmlns:a16="http://schemas.microsoft.com/office/drawing/2014/main" id="{7000C300-5975-4188-B171-EEAE8977D5C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Section attendance answer</a:t>
            </a:r>
          </a:p>
        </p:txBody>
      </p:sp>
      <p:sp>
        <p:nvSpPr>
          <p:cNvPr id="880643" name="Rectangle 3">
            <a:extLst>
              <a:ext uri="{FF2B5EF4-FFF2-40B4-BE49-F238E27FC236}">
                <a16:creationId xmlns:a16="http://schemas.microsoft.com/office/drawing/2014/main" id="{02762387-7FC3-457E-B55E-894B14CB7F6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import java.io.*;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import java.util.*;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public class Sections {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main(String[] args) throws FileNotFoundException {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Scanner input = new Scanner(new File("sections.txt"));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 section = 1;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while (input.hasNextLine()) {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String line = input.nextLine();   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process one section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int[] points = new int[5];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for (int i = 0; i &lt; line.length(); i++) {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int student = i % 5;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int earned = 0;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if (line.charAt(i) == 'y') {  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c == 'y' or 'n' or 'a'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    earned = 3;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} else if (line.charAt(i) == 'n') {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    earned = 2;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}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points[student] = Math.min(20, points[student] + earned);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double[] grades = new double[5];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for (int i = 0; i &lt; points.length; i++) {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grades[i] = 100.0 * points[i] / 20.0;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System.out.println("Section " + section);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System.out.println("Student points: " + Arrays.toString(points));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System.out.println("Student grades: " + Arrays.toString(grades));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System.out.println();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section++;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5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>
            <a:extLst>
              <a:ext uri="{FF2B5EF4-FFF2-40B4-BE49-F238E27FC236}">
                <a16:creationId xmlns:a16="http://schemas.microsoft.com/office/drawing/2014/main" id="{8795A7E9-ABA8-4E80-BDF1-75D6DB7E9BC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Data transformations</a:t>
            </a:r>
          </a:p>
        </p:txBody>
      </p:sp>
      <p:sp>
        <p:nvSpPr>
          <p:cNvPr id="881667" name="Rectangle 3">
            <a:extLst>
              <a:ext uri="{FF2B5EF4-FFF2-40B4-BE49-F238E27FC236}">
                <a16:creationId xmlns:a16="http://schemas.microsoft.com/office/drawing/2014/main" id="{35359AE8-EE0A-4C2C-BBFB-E959C33C775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2916238" algn="l"/>
              </a:tabLst>
            </a:pPr>
            <a:r>
              <a:rPr lang="en-US" altLang="en-US"/>
              <a:t>In many problems we transform data between forms.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/>
              <a:t>Example:  digits 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count of each digit 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most frequent digit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/>
              <a:t>Often each transformation is computed/stored as an array.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/>
              <a:t>For structure, a transformation is often put in its own method.</a:t>
            </a:r>
          </a:p>
          <a:p>
            <a:pPr marL="273050" indent="-273050">
              <a:tabLst>
                <a:tab pos="2916238" algn="l"/>
              </a:tabLst>
            </a:pPr>
            <a:endParaRPr lang="en-US" altLang="en-US"/>
          </a:p>
          <a:p>
            <a:pPr marL="273050" indent="-273050">
              <a:tabLst>
                <a:tab pos="2916238" algn="l"/>
              </a:tabLst>
            </a:pPr>
            <a:r>
              <a:rPr lang="en-US" altLang="en-US"/>
              <a:t>Sometimes we map between data and array indexes.</a:t>
            </a:r>
          </a:p>
          <a:p>
            <a:pPr marL="639763" lvl="1" indent="-246063">
              <a:buFont typeface="Wingdings" panose="05000000000000000000" pitchFamily="2" charset="2"/>
              <a:buNone/>
              <a:tabLst>
                <a:tab pos="2916238" algn="l"/>
              </a:tabLst>
            </a:pPr>
            <a:endParaRPr lang="en-US" altLang="en-US" sz="900"/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/>
              <a:t>by position	(store the </a:t>
            </a:r>
            <a:r>
              <a:rPr lang="en-US" altLang="en-US" i="1"/>
              <a:t>i</a:t>
            </a:r>
            <a:r>
              <a:rPr lang="en-US" altLang="en-US" baseline="30000"/>
              <a:t> th</a:t>
            </a:r>
            <a:r>
              <a:rPr lang="en-US" altLang="en-US"/>
              <a:t> value we read at index </a:t>
            </a:r>
            <a:r>
              <a:rPr lang="en-US" altLang="en-US" i="1"/>
              <a:t>i</a:t>
            </a:r>
            <a:r>
              <a:rPr lang="en-US" altLang="en-US"/>
              <a:t> )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/>
              <a:t>tally	(if input value is </a:t>
            </a:r>
            <a:r>
              <a:rPr lang="en-US" altLang="en-US" i="1"/>
              <a:t>i</a:t>
            </a:r>
            <a:r>
              <a:rPr lang="en-US" altLang="en-US"/>
              <a:t>, store it at array index </a:t>
            </a:r>
            <a:r>
              <a:rPr lang="en-US" altLang="en-US" i="1"/>
              <a:t>i </a:t>
            </a:r>
            <a:r>
              <a:rPr lang="en-US" altLang="en-US"/>
              <a:t>)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/>
              <a:t>explicit mapping	(count </a:t>
            </a:r>
            <a:r>
              <a:rPr lang="en-US" altLang="en-US">
                <a:latin typeface="Courier New" panose="02070309020205020404" pitchFamily="49" charset="0"/>
              </a:rPr>
              <a:t>'J'</a:t>
            </a:r>
            <a:r>
              <a:rPr lang="en-US" altLang="en-US"/>
              <a:t> at index 0, count </a:t>
            </a:r>
            <a:r>
              <a:rPr lang="en-US" altLang="en-US">
                <a:latin typeface="Courier New" panose="02070309020205020404" pitchFamily="49" charset="0"/>
              </a:rPr>
              <a:t>'X'</a:t>
            </a:r>
            <a:r>
              <a:rPr lang="en-US" altLang="en-US"/>
              <a:t> at index 1)</a:t>
            </a:r>
          </a:p>
          <a:p>
            <a:pPr marL="273050" indent="-273050">
              <a:tabLst>
                <a:tab pos="2916238" algn="l"/>
              </a:tabLst>
            </a:pPr>
            <a:endParaRPr lang="en-US" altLang="en-US"/>
          </a:p>
          <a:p>
            <a:pPr marL="273050" indent="-273050">
              <a:lnSpc>
                <a:spcPct val="110000"/>
              </a:lnSpc>
              <a:tabLst>
                <a:tab pos="2916238" algn="l"/>
              </a:tabLst>
            </a:pPr>
            <a:r>
              <a:rPr lang="en-US" altLang="en-US" i="1"/>
              <a:t>Exercise:</a:t>
            </a:r>
            <a:r>
              <a:rPr lang="en-US" altLang="en-US"/>
              <a:t> Modify our Sections program to use static methods that use arrays as parameters and returns.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1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8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8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>
            <a:extLst>
              <a:ext uri="{FF2B5EF4-FFF2-40B4-BE49-F238E27FC236}">
                <a16:creationId xmlns:a16="http://schemas.microsoft.com/office/drawing/2014/main" id="{4DCE3B45-4D9C-4337-9156-F29283AAE1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 param/return answer</a:t>
            </a:r>
          </a:p>
        </p:txBody>
      </p:sp>
      <p:sp>
        <p:nvSpPr>
          <p:cNvPr id="882691" name="Rectangle 3">
            <a:extLst>
              <a:ext uri="{FF2B5EF4-FFF2-40B4-BE49-F238E27FC236}">
                <a16:creationId xmlns:a16="http://schemas.microsoft.com/office/drawing/2014/main" id="{6496F5E8-4DDB-46DD-ADA4-5112743BB33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reads a file representing which students attended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which discussion sections and produces output of the students'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section attendance and scores.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import java.io.*;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import java.util.*;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public class Sections2 {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main(String[] args) throws FileNotFoundException {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Scanner input = new Scanner(new File("sections.txt"));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 section = 1;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while (input.hasNextLine()) {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        // process one section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String line = input.nextLine();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int[] points = countPoints(line);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double[] grades = computeGrades(points);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results(section, points, grades);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section++;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Produces all output about a particular section.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results(int section, int[] points, double[] grades) {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System.out.println("Section " + section);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System.out.println("Student scores: " + Arrays.toString(points));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System.out.println("Student grades: " + Arrays.toString(grades));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System.out.println();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...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>
            <a:extLst>
              <a:ext uri="{FF2B5EF4-FFF2-40B4-BE49-F238E27FC236}">
                <a16:creationId xmlns:a16="http://schemas.microsoft.com/office/drawing/2014/main" id="{CF7602A9-B2A3-4F8E-8482-58A72897809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 param/return answer</a:t>
            </a:r>
          </a:p>
        </p:txBody>
      </p:sp>
      <p:sp>
        <p:nvSpPr>
          <p:cNvPr id="883715" name="Rectangle 3">
            <a:extLst>
              <a:ext uri="{FF2B5EF4-FFF2-40B4-BE49-F238E27FC236}">
                <a16:creationId xmlns:a16="http://schemas.microsoft.com/office/drawing/2014/main" id="{DEFC7C32-5245-4884-B009-1F9C30BD3A0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...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        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Computes the points earned for each student for a particular section.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int[] countPoints(String line) {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int[] points = new int[5];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0; i &lt; line.length(); i++) {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int student = i % 5;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int earned = 0;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(line.charAt(i) == 'y') {     // c == 'y'  or  c == 'n'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earned = 3;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 else if (line.charAt(i) == 'n') {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earned = 2;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points[student] = Math.min(20, points[student] + earned);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return points;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Computes the percentage for each student for a particular section.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double[] computeGrades(int[] points) {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double[] grades = new double[5];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0; i &lt; points.length; i++) {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grades[i] = 100.0 * points[i] / 20.0;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return grades;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70000"/>
              </a:lnSpc>
              <a:spcBef>
                <a:spcPts val="200"/>
              </a:spcBef>
              <a:buFont typeface="Wingdings" panose="05000000000000000000" pitchFamily="2" charset="2"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>
            <a:extLst>
              <a:ext uri="{FF2B5EF4-FFF2-40B4-BE49-F238E27FC236}">
                <a16:creationId xmlns:a16="http://schemas.microsoft.com/office/drawing/2014/main" id="{71429002-1E43-4D1C-99AC-CA11EEA0439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 declaration, cont.</a:t>
            </a:r>
          </a:p>
        </p:txBody>
      </p:sp>
      <p:sp>
        <p:nvSpPr>
          <p:cNvPr id="819203" name="Rectangle 3">
            <a:extLst>
              <a:ext uri="{FF2B5EF4-FFF2-40B4-BE49-F238E27FC236}">
                <a16:creationId xmlns:a16="http://schemas.microsoft.com/office/drawing/2014/main" id="{C1D6E9E0-B14C-4682-9CAE-B8CC13622CC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342900" indent="-342900">
              <a:tabLst>
                <a:tab pos="4689475" algn="l"/>
              </a:tabLst>
            </a:pPr>
            <a:r>
              <a:rPr lang="en-US" altLang="en-US"/>
              <a:t>The length can be any integer expression.</a:t>
            </a:r>
          </a:p>
          <a:p>
            <a:pPr marL="742950" lvl="1" indent="-285750">
              <a:buFont typeface="Wingdings" panose="05000000000000000000" pitchFamily="2" charset="2"/>
              <a:buNone/>
              <a:tabLst>
                <a:tab pos="4689475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742950" lvl="1" indent="-285750">
              <a:buFont typeface="Wingdings" panose="05000000000000000000" pitchFamily="2" charset="2"/>
              <a:buNone/>
              <a:tabLst>
                <a:tab pos="4689475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int x = 2 * 3 + 1;</a:t>
            </a:r>
          </a:p>
          <a:p>
            <a:pPr marL="742950" lvl="1" indent="-285750">
              <a:buFont typeface="Wingdings" panose="05000000000000000000" pitchFamily="2" charset="2"/>
              <a:buNone/>
              <a:tabLst>
                <a:tab pos="4689475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int[] data = new int[</a:t>
            </a:r>
            <a:r>
              <a:rPr lang="en-US" altLang="en-US" b="1">
                <a:latin typeface="Courier New" panose="02070309020205020404" pitchFamily="49" charset="0"/>
              </a:rPr>
              <a:t>x % 5 + 2</a:t>
            </a:r>
            <a:r>
              <a:rPr lang="en-US" altLang="en-US">
                <a:latin typeface="Courier New" panose="02070309020205020404" pitchFamily="49" charset="0"/>
              </a:rPr>
              <a:t>];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4689475" algn="l"/>
              </a:tabLst>
            </a:pPr>
            <a:endParaRPr lang="en-US" altLang="en-US"/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4689475" algn="l"/>
              </a:tabLst>
            </a:pPr>
            <a:endParaRPr lang="en-US" altLang="en-US"/>
          </a:p>
          <a:p>
            <a:pPr marL="342900" indent="-342900">
              <a:lnSpc>
                <a:spcPct val="90000"/>
              </a:lnSpc>
              <a:tabLst>
                <a:tab pos="4689475" algn="l"/>
              </a:tabLst>
            </a:pPr>
            <a:r>
              <a:rPr lang="en-US" altLang="en-US"/>
              <a:t>Each element initially gets a "zero-equivalent" value.</a:t>
            </a:r>
          </a:p>
          <a:p>
            <a:pPr marL="342900" indent="-342900">
              <a:lnSpc>
                <a:spcPct val="90000"/>
              </a:lnSpc>
              <a:buFontTx/>
              <a:buNone/>
              <a:tabLst>
                <a:tab pos="4689475" algn="l"/>
              </a:tabLst>
            </a:pPr>
            <a:endParaRPr lang="en-US" altLang="en-US"/>
          </a:p>
        </p:txBody>
      </p:sp>
      <p:graphicFrame>
        <p:nvGraphicFramePr>
          <p:cNvPr id="819204" name="Group 4">
            <a:extLst>
              <a:ext uri="{FF2B5EF4-FFF2-40B4-BE49-F238E27FC236}">
                <a16:creationId xmlns:a16="http://schemas.microsoft.com/office/drawing/2014/main" id="{5119EAA9-1FF8-4544-AB66-D43E82C1A262}"/>
              </a:ext>
            </a:extLst>
          </p:cNvPr>
          <p:cNvGraphicFramePr>
            <a:graphicFrameLocks noGrp="1"/>
          </p:cNvGraphicFramePr>
          <p:nvPr/>
        </p:nvGraphicFramePr>
        <p:xfrm>
          <a:off x="2073275" y="3846513"/>
          <a:ext cx="4937125" cy="2326640"/>
        </p:xfrm>
        <a:graphic>
          <a:graphicData uri="http://schemas.openxmlformats.org/drawingml/2006/table">
            <a:tbl>
              <a:tblPr/>
              <a:tblGrid>
                <a:gridCol w="2079625">
                  <a:extLst>
                    <a:ext uri="{9D8B030D-6E8A-4147-A177-3AD203B41FA5}">
                      <a16:colId xmlns:a16="http://schemas.microsoft.com/office/drawing/2014/main" val="3947365305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89992221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Default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099573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629018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435935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boolean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838095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String</a:t>
                      </a:r>
                      <a:b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or other object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null</a:t>
                      </a:r>
                      <a:b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(means, "no object")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39153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>
            <a:extLst>
              <a:ext uri="{FF2B5EF4-FFF2-40B4-BE49-F238E27FC236}">
                <a16:creationId xmlns:a16="http://schemas.microsoft.com/office/drawing/2014/main" id="{4BA35CE3-AF47-4EE7-8474-0C7A50FAB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Accessing elements</a:t>
            </a:r>
          </a:p>
        </p:txBody>
      </p:sp>
      <p:sp>
        <p:nvSpPr>
          <p:cNvPr id="820227" name="Rectangle 3">
            <a:extLst>
              <a:ext uri="{FF2B5EF4-FFF2-40B4-BE49-F238E27FC236}">
                <a16:creationId xmlns:a16="http://schemas.microsoft.com/office/drawing/2014/main" id="{32C9B22F-5208-43D6-8964-A69007B6F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lnSpc>
                <a:spcPct val="80000"/>
              </a:lnSpc>
              <a:buFontTx/>
              <a:buNone/>
              <a:tabLst>
                <a:tab pos="4572000" algn="l"/>
              </a:tabLst>
            </a:pPr>
            <a:r>
              <a:rPr lang="en-US" altLang="en-US" b="1" dirty="0"/>
              <a:t>name</a:t>
            </a:r>
            <a:r>
              <a:rPr lang="en-US" altLang="en-US" dirty="0">
                <a:latin typeface="Courier New" panose="02070309020205020404" pitchFamily="49" charset="0"/>
              </a:rPr>
              <a:t>[</a:t>
            </a:r>
            <a:r>
              <a:rPr lang="en-US" altLang="en-US" b="1" dirty="0"/>
              <a:t>index</a:t>
            </a:r>
            <a:r>
              <a:rPr lang="en-US" altLang="en-US" dirty="0">
                <a:latin typeface="Courier New" panose="02070309020205020404" pitchFamily="49" charset="0"/>
              </a:rPr>
              <a:t>]	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access</a:t>
            </a:r>
            <a:endParaRPr lang="en-US" altLang="en-US" b="1" dirty="0">
              <a:solidFill>
                <a:srgbClr val="008080"/>
              </a:solidFill>
            </a:endParaRPr>
          </a:p>
          <a:p>
            <a:pPr marL="273050" indent="-273050">
              <a:lnSpc>
                <a:spcPct val="90000"/>
              </a:lnSpc>
              <a:buFontTx/>
              <a:buNone/>
              <a:tabLst>
                <a:tab pos="4572000" algn="l"/>
              </a:tabLst>
            </a:pPr>
            <a:r>
              <a:rPr lang="en-US" altLang="en-US" b="1" dirty="0"/>
              <a:t>name</a:t>
            </a:r>
            <a:r>
              <a:rPr lang="en-US" altLang="en-US" dirty="0">
                <a:latin typeface="Courier New" panose="02070309020205020404" pitchFamily="49" charset="0"/>
              </a:rPr>
              <a:t>[</a:t>
            </a:r>
            <a:r>
              <a:rPr lang="en-US" altLang="en-US" b="1" dirty="0"/>
              <a:t>index</a:t>
            </a:r>
            <a:r>
              <a:rPr lang="en-US" altLang="en-US" dirty="0">
                <a:latin typeface="Courier New" panose="02070309020205020404" pitchFamily="49" charset="0"/>
              </a:rPr>
              <a:t>] = </a:t>
            </a:r>
            <a:r>
              <a:rPr lang="en-US" altLang="en-US" b="1" dirty="0"/>
              <a:t>value</a:t>
            </a:r>
            <a:r>
              <a:rPr lang="en-US" altLang="en-US" dirty="0">
                <a:latin typeface="Courier New" panose="02070309020205020404" pitchFamily="49" charset="0"/>
              </a:rPr>
              <a:t>;	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modify</a:t>
            </a:r>
          </a:p>
          <a:p>
            <a:pPr marL="273050" indent="-273050">
              <a:lnSpc>
                <a:spcPct val="90000"/>
              </a:lnSpc>
              <a:buFontTx/>
              <a:buNone/>
              <a:tabLst>
                <a:tab pos="4572000" algn="l"/>
              </a:tabLst>
            </a:pPr>
            <a:endParaRPr lang="en-US" altLang="en-US" sz="15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tabLst>
                <a:tab pos="4572000" algn="l"/>
              </a:tabLst>
            </a:pPr>
            <a:r>
              <a:rPr lang="en-US" altLang="en-US" dirty="0"/>
              <a:t>Example: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  <a:tabLst>
                <a:tab pos="4572000" algn="l"/>
              </a:tabLst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>
                <a:latin typeface="Courier New" panose="02070309020205020404" pitchFamily="49" charset="0"/>
              </a:rPr>
              <a:t>numbers[0] = 27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>
                <a:latin typeface="Courier New" panose="02070309020205020404" pitchFamily="49" charset="0"/>
              </a:rPr>
              <a:t>numbers[3] = -6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0" algn="l"/>
              </a:tabLst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numbers[0]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if (</a:t>
            </a:r>
            <a:r>
              <a:rPr lang="en-US" altLang="en-US" sz="2000" b="1" dirty="0">
                <a:latin typeface="Courier New" panose="02070309020205020404" pitchFamily="49" charset="0"/>
              </a:rPr>
              <a:t>numbers[3]</a:t>
            </a:r>
            <a:r>
              <a:rPr lang="en-US" altLang="en-US" sz="2000" dirty="0">
                <a:latin typeface="Courier New" panose="02070309020205020404" pitchFamily="49" charset="0"/>
              </a:rPr>
              <a:t> &lt; 0) {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("Element 3 is negative.");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</p:txBody>
      </p:sp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DDE63E5C-D55A-41F2-AB5C-324C11611846}"/>
              </a:ext>
            </a:extLst>
          </p:cNvPr>
          <p:cNvGraphicFramePr>
            <a:graphicFrameLocks noGrp="1"/>
          </p:cNvGraphicFramePr>
          <p:nvPr/>
        </p:nvGraphicFramePr>
        <p:xfrm>
          <a:off x="1355725" y="5038725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305339871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397734464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10682884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64387102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35112601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88123856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33891875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27453733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837175727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13503542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058208507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700004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77868"/>
                  </a:ext>
                </a:extLst>
              </a:tr>
            </a:tbl>
          </a:graphicData>
        </a:graphic>
      </p:graphicFrame>
      <p:graphicFrame>
        <p:nvGraphicFramePr>
          <p:cNvPr id="1827844" name="Group 4">
            <a:extLst>
              <a:ext uri="{FF2B5EF4-FFF2-40B4-BE49-F238E27FC236}">
                <a16:creationId xmlns:a16="http://schemas.microsoft.com/office/drawing/2014/main" id="{029FB79A-0750-4D4D-8B56-93D662E23D8A}"/>
              </a:ext>
            </a:extLst>
          </p:cNvPr>
          <p:cNvGraphicFramePr>
            <a:graphicFrameLocks noGrp="1"/>
          </p:cNvGraphicFramePr>
          <p:nvPr/>
        </p:nvGraphicFramePr>
        <p:xfrm>
          <a:off x="1355725" y="50292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385453474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31055240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73892192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84452576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255247007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41583103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33430205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282317564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92614585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52066400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969484139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35774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76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>
            <a:extLst>
              <a:ext uri="{FF2B5EF4-FFF2-40B4-BE49-F238E27FC236}">
                <a16:creationId xmlns:a16="http://schemas.microsoft.com/office/drawing/2014/main" id="{238C6D89-A4AA-439E-99C0-0F865985831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Arrays of other types</a:t>
            </a:r>
          </a:p>
        </p:txBody>
      </p:sp>
      <p:sp>
        <p:nvSpPr>
          <p:cNvPr id="821251" name="Rectangle 3">
            <a:extLst>
              <a:ext uri="{FF2B5EF4-FFF2-40B4-BE49-F238E27FC236}">
                <a16:creationId xmlns:a16="http://schemas.microsoft.com/office/drawing/2014/main" id="{4F21FB42-639E-4955-8C47-0BF54F9FA6E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double[] results = new double[5];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results[2] = 3.4;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results[4] = -0.5;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marL="639763" lvl="1" indent="-246063">
              <a:buFontTx/>
              <a:buNone/>
            </a:pPr>
            <a:endParaRPr lang="en-US" altLang="en-US"/>
          </a:p>
          <a:p>
            <a:pPr marL="639763" lvl="1" indent="-246063">
              <a:buFontTx/>
              <a:buNone/>
            </a:pPr>
            <a:endParaRPr lang="en-US" altLang="en-US"/>
          </a:p>
          <a:p>
            <a:pPr marL="639763" lvl="1" indent="-246063">
              <a:buFontTx/>
              <a:buNone/>
            </a:pPr>
            <a:endParaRPr lang="en-US" altLang="en-US"/>
          </a:p>
          <a:p>
            <a:pPr marL="639763" lvl="1" indent="-246063">
              <a:buFontTx/>
              <a:buNone/>
            </a:pPr>
            <a:endParaRPr lang="en-US" altLang="en-US"/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boolean[] tests = new boolean[6];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tests[3] = true;</a:t>
            </a:r>
          </a:p>
        </p:txBody>
      </p:sp>
      <p:graphicFrame>
        <p:nvGraphicFramePr>
          <p:cNvPr id="1830986" name="Group 74">
            <a:extLst>
              <a:ext uri="{FF2B5EF4-FFF2-40B4-BE49-F238E27FC236}">
                <a16:creationId xmlns:a16="http://schemas.microsoft.com/office/drawing/2014/main" id="{F2ECB4E9-A0C2-4E8E-916F-C548D579DC41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2514600"/>
          <a:ext cx="4073525" cy="8128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198356281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4055115219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422114788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85080936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29396688"/>
                    </a:ext>
                  </a:extLst>
                </a:gridCol>
                <a:gridCol w="760412">
                  <a:extLst>
                    <a:ext uri="{9D8B030D-6E8A-4147-A177-3AD203B41FA5}">
                      <a16:colId xmlns:a16="http://schemas.microsoft.com/office/drawing/2014/main" val="2038429307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981995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126879"/>
                  </a:ext>
                </a:extLst>
              </a:tr>
            </a:tbl>
          </a:graphicData>
        </a:graphic>
      </p:graphicFrame>
      <p:graphicFrame>
        <p:nvGraphicFramePr>
          <p:cNvPr id="1830951" name="Group 39">
            <a:extLst>
              <a:ext uri="{FF2B5EF4-FFF2-40B4-BE49-F238E27FC236}">
                <a16:creationId xmlns:a16="http://schemas.microsoft.com/office/drawing/2014/main" id="{103EDBE8-8B8D-4826-AEE0-D367734D3BAD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5075238"/>
          <a:ext cx="5540375" cy="793115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189567273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010159659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195073764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448502182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320136532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723074727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677770735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586643"/>
                  </a:ext>
                </a:extLst>
              </a:tr>
              <a:tr h="396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78365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>
            <a:extLst>
              <a:ext uri="{FF2B5EF4-FFF2-40B4-BE49-F238E27FC236}">
                <a16:creationId xmlns:a16="http://schemas.microsoft.com/office/drawing/2014/main" id="{4416C52B-ABF2-4211-AB8A-489A92B61B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Out-of-bounds</a:t>
            </a:r>
          </a:p>
        </p:txBody>
      </p:sp>
      <p:sp>
        <p:nvSpPr>
          <p:cNvPr id="822275" name="Rectangle 3">
            <a:extLst>
              <a:ext uri="{FF2B5EF4-FFF2-40B4-BE49-F238E27FC236}">
                <a16:creationId xmlns:a16="http://schemas.microsoft.com/office/drawing/2014/main" id="{013EBBED-624F-4651-8535-218B5B8F09F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Legal indexes: between </a:t>
            </a:r>
            <a:r>
              <a:rPr lang="en-US" altLang="en-US" b="1"/>
              <a:t>0</a:t>
            </a:r>
            <a:r>
              <a:rPr lang="en-US" altLang="en-US"/>
              <a:t> and the </a:t>
            </a:r>
            <a:r>
              <a:rPr lang="en-US" altLang="en-US" b="1"/>
              <a:t>array's length - 1</a:t>
            </a:r>
            <a:r>
              <a:rPr lang="en-US" altLang="en-US"/>
              <a:t>.</a:t>
            </a:r>
          </a:p>
          <a:p>
            <a:pPr marL="639763" lvl="1" indent="-246063"/>
            <a:r>
              <a:rPr lang="en-US" altLang="en-US"/>
              <a:t>Reading or writing any index outside this range will throw an </a:t>
            </a:r>
            <a:r>
              <a:rPr lang="en-US" altLang="en-US">
                <a:latin typeface="Courier New" panose="02070309020205020404" pitchFamily="49" charset="0"/>
              </a:rPr>
              <a:t>ArrayIndexOutOfBoundsException</a:t>
            </a:r>
            <a:r>
              <a:rPr lang="en-US" altLang="en-US"/>
              <a:t>.</a:t>
            </a:r>
          </a:p>
          <a:p>
            <a:pPr marL="639763" lvl="1" indent="-246063"/>
            <a:endParaRPr lang="en-US" altLang="en-US" sz="900"/>
          </a:p>
          <a:p>
            <a:pPr marL="273050" indent="-273050"/>
            <a:r>
              <a:rPr lang="en-US" altLang="en-US"/>
              <a:t>Example: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int[] data = new int[10];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System.out.println(data[0]);       // okay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System.out.println(data[9]);       // okay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	System.out.println(data[-1]);      // exception</a:t>
            </a:r>
          </a:p>
          <a:p>
            <a:pPr marL="639763" lvl="1" indent="-24606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	System.out.println(data[10]);      // exception</a:t>
            </a:r>
          </a:p>
        </p:txBody>
      </p:sp>
      <p:graphicFrame>
        <p:nvGraphicFramePr>
          <p:cNvPr id="1829892" name="Group 4">
            <a:extLst>
              <a:ext uri="{FF2B5EF4-FFF2-40B4-BE49-F238E27FC236}">
                <a16:creationId xmlns:a16="http://schemas.microsoft.com/office/drawing/2014/main" id="{DA1CB06E-AA87-4478-98FB-5BC4240EE8EF}"/>
              </a:ext>
            </a:extLst>
          </p:cNvPr>
          <p:cNvGraphicFramePr>
            <a:graphicFrameLocks noGrp="1"/>
          </p:cNvGraphicFramePr>
          <p:nvPr/>
        </p:nvGraphicFramePr>
        <p:xfrm>
          <a:off x="1127125" y="49784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332713562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85288676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53951791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793798367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44235347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1743919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70936395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1836976228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3526998107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386682309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98422187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364631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36959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4267</Words>
  <Application>Microsoft Office PowerPoint</Application>
  <PresentationFormat>On-screen Show (4:3)</PresentationFormat>
  <Paragraphs>1248</Paragraphs>
  <Slides>57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Arial</vt:lpstr>
      <vt:lpstr>Tahoma</vt:lpstr>
      <vt:lpstr>Andale Mono</vt:lpstr>
      <vt:lpstr>Verdana</vt:lpstr>
      <vt:lpstr>Courier New</vt:lpstr>
      <vt:lpstr>Times New Roman</vt:lpstr>
      <vt:lpstr>Wingdings</vt:lpstr>
      <vt:lpstr>Symbol</vt:lpstr>
      <vt:lpstr>Default Design</vt:lpstr>
      <vt:lpstr>PowerPoint Presentation</vt:lpstr>
      <vt:lpstr>Can we solve this problem?</vt:lpstr>
      <vt:lpstr>Why the problem is hard</vt:lpstr>
      <vt:lpstr>Arrays</vt:lpstr>
      <vt:lpstr>Array declaration</vt:lpstr>
      <vt:lpstr>Array declaration, cont.</vt:lpstr>
      <vt:lpstr>Accessing elements</vt:lpstr>
      <vt:lpstr>Arrays of other types</vt:lpstr>
      <vt:lpstr>Out-of-bounds</vt:lpstr>
      <vt:lpstr>Accessing array elements</vt:lpstr>
      <vt:lpstr>Arrays and for loops</vt:lpstr>
      <vt:lpstr>The length field</vt:lpstr>
      <vt:lpstr>Weather question</vt:lpstr>
      <vt:lpstr>Weather answer</vt:lpstr>
      <vt:lpstr>Quick array initialization</vt:lpstr>
      <vt:lpstr>"Array mystery" problem</vt:lpstr>
      <vt:lpstr>Limitations of arrays</vt:lpstr>
      <vt:lpstr>The Arrays class</vt:lpstr>
      <vt:lpstr>Arrays.toString</vt:lpstr>
      <vt:lpstr>Weather question 2</vt:lpstr>
      <vt:lpstr>Weather answer 2</vt:lpstr>
      <vt:lpstr>Arrays as parameters</vt:lpstr>
      <vt:lpstr>Swapping values</vt:lpstr>
      <vt:lpstr>Array reversal question</vt:lpstr>
      <vt:lpstr>Algorithm idea</vt:lpstr>
      <vt:lpstr>Flawed algorithm</vt:lpstr>
      <vt:lpstr>Array reverse question 2</vt:lpstr>
      <vt:lpstr>Array parameter (declare)</vt:lpstr>
      <vt:lpstr>Array parameter (call)</vt:lpstr>
      <vt:lpstr>Array return (declare)</vt:lpstr>
      <vt:lpstr>Array return (call)</vt:lpstr>
      <vt:lpstr>Reference semantics</vt:lpstr>
      <vt:lpstr>A swap method?</vt:lpstr>
      <vt:lpstr>Value semantics</vt:lpstr>
      <vt:lpstr>Reference semantics (objects)</vt:lpstr>
      <vt:lpstr>References and objects</vt:lpstr>
      <vt:lpstr>Objects as parameters</vt:lpstr>
      <vt:lpstr>Arrays pass by reference</vt:lpstr>
      <vt:lpstr>Array reverse question 2</vt:lpstr>
      <vt:lpstr>Array parameter questions</vt:lpstr>
      <vt:lpstr>Array parameter answers</vt:lpstr>
      <vt:lpstr>Array return question</vt:lpstr>
      <vt:lpstr>Array return answer 1</vt:lpstr>
      <vt:lpstr>Array return answer 2</vt:lpstr>
      <vt:lpstr>Arrays for tallying</vt:lpstr>
      <vt:lpstr>A multi-counter problem</vt:lpstr>
      <vt:lpstr>A multi-counter problem</vt:lpstr>
      <vt:lpstr>Creating an array of tallies</vt:lpstr>
      <vt:lpstr>Tally solution</vt:lpstr>
      <vt:lpstr>Array histogram question</vt:lpstr>
      <vt:lpstr>Array histogram answer</vt:lpstr>
      <vt:lpstr>Section attendance question</vt:lpstr>
      <vt:lpstr>Section input file</vt:lpstr>
      <vt:lpstr>Section attendance answer</vt:lpstr>
      <vt:lpstr>Data transformations</vt:lpstr>
      <vt:lpstr>Array param/return answer</vt:lpstr>
      <vt:lpstr>Array param/return answer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142 Python Slides</dc:title>
  <dc:creator>Marty Stepp</dc:creator>
  <cp:keywords>Python</cp:keywords>
  <dc:description>Slides used in the University of Washington's CSE 142 Python sessions.</dc:description>
  <cp:lastModifiedBy>Aa_Ulum</cp:lastModifiedBy>
  <cp:revision>127</cp:revision>
  <dcterms:created xsi:type="dcterms:W3CDTF">2008-06-28T20:57:21Z</dcterms:created>
  <dcterms:modified xsi:type="dcterms:W3CDTF">2017-11-07T04:13:59Z</dcterms:modified>
</cp:coreProperties>
</file>