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330" r:id="rId2"/>
    <p:sldId id="331" r:id="rId3"/>
    <p:sldId id="332"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Lst>
  <p:sldSz cx="9144000" cy="6858000" type="screen4x3"/>
  <p:notesSz cx="6858000" cy="9144000"/>
  <p:defaultTextStyle>
    <a:defPPr>
      <a:defRPr lang="en-US"/>
    </a:defPPr>
    <a:lvl1pPr algn="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FFC0"/>
    <a:srgbClr val="FFFF80"/>
    <a:srgbClr val="008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0779" autoAdjust="0"/>
  </p:normalViewPr>
  <p:slideViewPr>
    <p:cSldViewPr>
      <p:cViewPr varScale="1">
        <p:scale>
          <a:sx n="66" d="100"/>
          <a:sy n="66" d="100"/>
        </p:scale>
        <p:origin x="1500" y="60"/>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_rels/viewProps.xml.rels><?xml version="1.0" encoding="UTF-8" standalone="yes"?>
<Relationships xmlns="http://schemas.openxmlformats.org/package/2006/relationships"><Relationship Id="rId3" Type="http://schemas.openxmlformats.org/officeDocument/2006/relationships/slide" Target="slides/slide52.xml"/><Relationship Id="rId2" Type="http://schemas.openxmlformats.org/officeDocument/2006/relationships/slide" Target="slides/slide44.xml"/><Relationship Id="rId1" Type="http://schemas.openxmlformats.org/officeDocument/2006/relationships/slide" Target="slides/slide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BE63F58-7D18-4D53-A575-2EE636F16DC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5123" name="Rectangle 3">
            <a:extLst>
              <a:ext uri="{FF2B5EF4-FFF2-40B4-BE49-F238E27FC236}">
                <a16:creationId xmlns:a16="http://schemas.microsoft.com/office/drawing/2014/main" id="{73156AB5-C172-4E2F-BDC9-1A6FA7897155}"/>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5124" name="Rectangle 4">
            <a:extLst>
              <a:ext uri="{FF2B5EF4-FFF2-40B4-BE49-F238E27FC236}">
                <a16:creationId xmlns:a16="http://schemas.microsoft.com/office/drawing/2014/main" id="{A2955719-EF5E-4A1D-8C53-F8E3C037395F}"/>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3D49FCD3-A1FC-493B-ADE6-D88ABB7C13ED}"/>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6" name="Rectangle 6">
            <a:extLst>
              <a:ext uri="{FF2B5EF4-FFF2-40B4-BE49-F238E27FC236}">
                <a16:creationId xmlns:a16="http://schemas.microsoft.com/office/drawing/2014/main" id="{6D699D41-CD3B-488D-AA24-F0DB9E3580E0}"/>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5127" name="Rectangle 7">
            <a:extLst>
              <a:ext uri="{FF2B5EF4-FFF2-40B4-BE49-F238E27FC236}">
                <a16:creationId xmlns:a16="http://schemas.microsoft.com/office/drawing/2014/main" id="{2B807C93-17C3-4CDD-9757-DAC2FDF71804}"/>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10845FB6-045E-4867-AE75-296501FF07E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8F49EA74-0D85-4819-A4A2-BAAC44AA4D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E23BC367-8226-41FE-9851-1D4F16F660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id-ID"/>
              <a:t>STRUCT &amp; CLASS dlm C++ sebetulnya hampir sama krn keduanya diturunkan dari bentuk STRUCT dalam C. </a:t>
            </a:r>
          </a:p>
          <a:p>
            <a:r>
              <a:rPr lang="en-US" altLang="id-ID"/>
              <a:t>Yang membedakan keduanya adalah bahwa </a:t>
            </a:r>
            <a:r>
              <a:rPr lang="en-US" altLang="id-ID" b="1"/>
              <a:t>member STRUCT bersifat public secara default</a:t>
            </a:r>
            <a:r>
              <a:rPr lang="en-US" altLang="id-ID"/>
              <a:t>. </a:t>
            </a:r>
          </a:p>
          <a:p>
            <a:r>
              <a:rPr lang="en-US" altLang="id-ID"/>
              <a:t>Berbicara soal kerugian &amp; keuntungan masing2 tergantung dari tujuan penggunaannya. Namun secara keseluruhan, CLASS lebih unggul daripada STRUCT krn sifatnya yg lebih dinamis</a:t>
            </a:r>
          </a:p>
        </p:txBody>
      </p:sp>
      <p:sp>
        <p:nvSpPr>
          <p:cNvPr id="16388" name="Slide Number Placeholder 3">
            <a:extLst>
              <a:ext uri="{FF2B5EF4-FFF2-40B4-BE49-F238E27FC236}">
                <a16:creationId xmlns:a16="http://schemas.microsoft.com/office/drawing/2014/main" id="{7C03E003-50FE-42F3-BBAF-C5960DD0B7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1684F9-4136-4AF9-89D5-6B85ACC84D15}" type="slidenum">
              <a:rPr lang="id-ID" altLang="id-ID">
                <a:latin typeface="Verdana" panose="020B0604030504040204" pitchFamily="34" charset="0"/>
              </a:rPr>
              <a:pPr>
                <a:spcBef>
                  <a:spcPct val="0"/>
                </a:spcBef>
              </a:pPr>
              <a:t>2</a:t>
            </a:fld>
            <a:endParaRPr lang="id-ID" altLang="id-ID">
              <a:latin typeface="Verdana" panose="020B0604030504040204" pitchFamily="34" charset="0"/>
            </a:endParaRPr>
          </a:p>
        </p:txBody>
      </p:sp>
    </p:spTree>
    <p:extLst>
      <p:ext uri="{BB962C8B-B14F-4D97-AF65-F5344CB8AC3E}">
        <p14:creationId xmlns:p14="http://schemas.microsoft.com/office/powerpoint/2010/main" val="3039997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4F66E0C8-EBC8-4307-B34D-6A6185A54AB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400">
                <a:solidFill>
                  <a:schemeClr val="tx1"/>
                </a:solidFill>
                <a:latin typeface="Times New Roman" panose="02020603050405020304" pitchFamily="18" charset="0"/>
              </a:defRPr>
            </a:lvl9pPr>
          </a:lstStyle>
          <a:p>
            <a:pPr eaLnBrk="1" hangingPunct="1"/>
            <a:r>
              <a:rPr lang="en-US" altLang="en-US" sz="1200">
                <a:latin typeface="Arial" panose="020B0604020202020204" pitchFamily="34" charset="0"/>
              </a:rPr>
              <a:t>OOADv4.2 Instructor Notes</a:t>
            </a:r>
            <a:endParaRPr lang="en-US" altLang="en-US" sz="1000" i="1">
              <a:latin typeface="Arial" panose="020B0604020202020204" pitchFamily="34" charset="0"/>
            </a:endParaRPr>
          </a:p>
        </p:txBody>
      </p:sp>
      <p:sp>
        <p:nvSpPr>
          <p:cNvPr id="54275" name="Rectangle 4">
            <a:extLst>
              <a:ext uri="{FF2B5EF4-FFF2-40B4-BE49-F238E27FC236}">
                <a16:creationId xmlns:a16="http://schemas.microsoft.com/office/drawing/2014/main" id="{CA2AAE27-C477-4940-8EB9-5F2AE21BFE5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400">
                <a:solidFill>
                  <a:schemeClr val="tx1"/>
                </a:solidFill>
                <a:latin typeface="Times New Roman" panose="02020603050405020304" pitchFamily="18" charset="0"/>
              </a:defRPr>
            </a:lvl9pPr>
          </a:lstStyle>
          <a:p>
            <a:pPr eaLnBrk="1" hangingPunct="1"/>
            <a:r>
              <a:rPr lang="en-US" altLang="en-US" sz="1200">
                <a:latin typeface="Arial" panose="020B0604020202020204" pitchFamily="34" charset="0"/>
              </a:rPr>
              <a:t>Module 3 - Introduction to Object Orientation</a:t>
            </a:r>
            <a:endParaRPr lang="en-US" altLang="en-US" sz="1200">
              <a:latin typeface="ZapfHumnst BT"/>
            </a:endParaRPr>
          </a:p>
        </p:txBody>
      </p:sp>
      <p:sp>
        <p:nvSpPr>
          <p:cNvPr id="54276" name="Rectangle 2">
            <a:extLst>
              <a:ext uri="{FF2B5EF4-FFF2-40B4-BE49-F238E27FC236}">
                <a16:creationId xmlns:a16="http://schemas.microsoft.com/office/drawing/2014/main" id="{C32F5797-9A72-4883-832B-9FE93C3953EA}"/>
              </a:ext>
            </a:extLst>
          </p:cNvPr>
          <p:cNvSpPr>
            <a:spLocks noChangeArrowheads="1"/>
          </p:cNvSpPr>
          <p:nvPr/>
        </p:nvSpPr>
        <p:spPr bwMode="auto">
          <a:xfrm>
            <a:off x="3886200" y="-1588"/>
            <a:ext cx="297338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400">
                <a:solidFill>
                  <a:schemeClr val="tx1"/>
                </a:solidFill>
                <a:latin typeface="Times New Roman" panose="02020603050405020304" pitchFamily="18" charset="0"/>
              </a:defRPr>
            </a:lvl9pPr>
          </a:lstStyle>
          <a:p>
            <a:pPr eaLnBrk="1" hangingPunct="1"/>
            <a:endParaRPr lang="id-ID" altLang="en-US"/>
          </a:p>
        </p:txBody>
      </p:sp>
      <p:sp>
        <p:nvSpPr>
          <p:cNvPr id="54277" name="Rectangle 3">
            <a:extLst>
              <a:ext uri="{FF2B5EF4-FFF2-40B4-BE49-F238E27FC236}">
                <a16:creationId xmlns:a16="http://schemas.microsoft.com/office/drawing/2014/main" id="{196229D4-A272-42B3-9E50-B6A173B7194C}"/>
              </a:ext>
            </a:extLst>
          </p:cNvPr>
          <p:cNvSpPr>
            <a:spLocks noChangeArrowheads="1"/>
          </p:cNvSpPr>
          <p:nvPr/>
        </p:nvSpPr>
        <p:spPr bwMode="auto">
          <a:xfrm>
            <a:off x="-1588" y="8826500"/>
            <a:ext cx="2973388"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400">
                <a:solidFill>
                  <a:schemeClr val="tx1"/>
                </a:solidFill>
                <a:latin typeface="Times New Roman" panose="02020603050405020304" pitchFamily="18" charset="0"/>
              </a:defRPr>
            </a:lvl9pPr>
          </a:lstStyle>
          <a:p>
            <a:pPr eaLnBrk="1" hangingPunct="1"/>
            <a:endParaRPr lang="id-ID" altLang="en-US"/>
          </a:p>
        </p:txBody>
      </p:sp>
      <p:sp>
        <p:nvSpPr>
          <p:cNvPr id="54278" name="Rectangle 4">
            <a:extLst>
              <a:ext uri="{FF2B5EF4-FFF2-40B4-BE49-F238E27FC236}">
                <a16:creationId xmlns:a16="http://schemas.microsoft.com/office/drawing/2014/main" id="{BC0619A6-DF25-4595-8CC0-83AD016C2EC6}"/>
              </a:ext>
            </a:extLst>
          </p:cNvPr>
          <p:cNvSpPr>
            <a:spLocks noChangeArrowheads="1"/>
          </p:cNvSpPr>
          <p:nvPr/>
        </p:nvSpPr>
        <p:spPr bwMode="auto">
          <a:xfrm>
            <a:off x="-1588" y="-1588"/>
            <a:ext cx="297338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400">
                <a:solidFill>
                  <a:schemeClr val="tx1"/>
                </a:solidFill>
                <a:latin typeface="Times New Roman" panose="02020603050405020304" pitchFamily="18" charset="0"/>
              </a:defRPr>
            </a:lvl9pPr>
          </a:lstStyle>
          <a:p>
            <a:pPr eaLnBrk="1" hangingPunct="1"/>
            <a:endParaRPr lang="id-ID" altLang="en-US"/>
          </a:p>
        </p:txBody>
      </p:sp>
      <p:sp>
        <p:nvSpPr>
          <p:cNvPr id="54279" name="Text Box 7">
            <a:extLst>
              <a:ext uri="{FF2B5EF4-FFF2-40B4-BE49-F238E27FC236}">
                <a16:creationId xmlns:a16="http://schemas.microsoft.com/office/drawing/2014/main" id="{CE52C362-C946-4A29-A355-D0CF79D2CF36}"/>
              </a:ext>
            </a:extLst>
          </p:cNvPr>
          <p:cNvSpPr txBox="1">
            <a:spLocks noChangeArrowheads="1"/>
          </p:cNvSpPr>
          <p:nvPr/>
        </p:nvSpPr>
        <p:spPr bwMode="auto">
          <a:xfrm>
            <a:off x="152400" y="1231900"/>
            <a:ext cx="1981200" cy="989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7950" tIns="53975" rIns="107950" bIns="53975">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400">
                <a:solidFill>
                  <a:schemeClr val="tx1"/>
                </a:solidFill>
                <a:latin typeface="Times New Roman" panose="02020603050405020304" pitchFamily="18" charset="0"/>
              </a:defRPr>
            </a:lvl9pPr>
          </a:lstStyle>
          <a:p>
            <a:pPr eaLnBrk="1" hangingPunct="1"/>
            <a:r>
              <a:rPr lang="en-US" altLang="en-US"/>
              <a:t>The answers you get will vary depending on the students’ perspectives on what they see, as well as the criteria they use to organize the objects shown on this slide.  For example, some possible answers include:</a:t>
            </a:r>
          </a:p>
          <a:p>
            <a:pPr eaLnBrk="1" hangingPunct="1">
              <a:buFontTx/>
              <a:buChar char="•"/>
            </a:pPr>
            <a:r>
              <a:rPr lang="en-US" altLang="en-US"/>
              <a:t>Two classes: animals and non-animals</a:t>
            </a:r>
          </a:p>
          <a:p>
            <a:pPr eaLnBrk="1" hangingPunct="1">
              <a:buFontTx/>
              <a:buChar char="•"/>
            </a:pPr>
            <a:r>
              <a:rPr lang="en-US" altLang="en-US"/>
              <a:t>Two classes: Extinct and non-extinct things</a:t>
            </a:r>
          </a:p>
          <a:p>
            <a:pPr eaLnBrk="1" hangingPunct="1">
              <a:buFontTx/>
              <a:buChar char="•"/>
            </a:pPr>
            <a:r>
              <a:rPr lang="en-US" altLang="en-US"/>
              <a:t>Etc.</a:t>
            </a:r>
            <a:endParaRPr lang="en-US" altLang="en-US">
              <a:latin typeface="Arial" panose="020B0604020202020204" pitchFamily="34" charset="0"/>
            </a:endParaRPr>
          </a:p>
        </p:txBody>
      </p:sp>
      <p:sp>
        <p:nvSpPr>
          <p:cNvPr id="54280" name="Rectangle 8">
            <a:extLst>
              <a:ext uri="{FF2B5EF4-FFF2-40B4-BE49-F238E27FC236}">
                <a16:creationId xmlns:a16="http://schemas.microsoft.com/office/drawing/2014/main" id="{03C59809-FD19-49B3-9A9C-80A407CA56B1}"/>
              </a:ext>
            </a:extLst>
          </p:cNvPr>
          <p:cNvSpPr>
            <a:spLocks noGrp="1" noRot="1" noChangeAspect="1" noChangeArrowheads="1" noTextEdit="1"/>
          </p:cNvSpPr>
          <p:nvPr>
            <p:ph type="sldImg"/>
          </p:nvPr>
        </p:nvSpPr>
        <p:spPr>
          <a:ln/>
        </p:spPr>
      </p:sp>
      <p:sp>
        <p:nvSpPr>
          <p:cNvPr id="54281" name="Rectangle 9">
            <a:extLst>
              <a:ext uri="{FF2B5EF4-FFF2-40B4-BE49-F238E27FC236}">
                <a16:creationId xmlns:a16="http://schemas.microsoft.com/office/drawing/2014/main" id="{1E5C0223-A1C3-4B67-B79B-0FB5CDD2FDF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altLang="en-US">
              <a:latin typeface="Arial" panose="020B0604020202020204" pitchFamily="34" charset="0"/>
            </a:endParaRPr>
          </a:p>
        </p:txBody>
      </p:sp>
    </p:spTree>
    <p:extLst>
      <p:ext uri="{BB962C8B-B14F-4D97-AF65-F5344CB8AC3E}">
        <p14:creationId xmlns:p14="http://schemas.microsoft.com/office/powerpoint/2010/main" val="3340078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5C6B782-0360-486F-A7CB-0579C29C56A3}"/>
              </a:ext>
            </a:extLst>
          </p:cNvPr>
          <p:cNvSpPr>
            <a:spLocks noGrp="1" noChangeArrowheads="1"/>
          </p:cNvSpPr>
          <p:nvPr>
            <p:ph type="sldNum" sz="quarter" idx="5"/>
          </p:nvPr>
        </p:nvSpPr>
        <p:spPr>
          <a:ln/>
        </p:spPr>
        <p:txBody>
          <a:bodyPr/>
          <a:lstStyle/>
          <a:p>
            <a:fld id="{686E0D1D-BEBC-4CC5-AE84-465A75036751}" type="slidenum">
              <a:rPr lang="en-US" altLang="en-US"/>
              <a:pPr/>
              <a:t>14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97032BE-AB09-4AAD-B176-2E01BA9E0572}"/>
              </a:ext>
            </a:extLst>
          </p:cNvPr>
          <p:cNvSpPr>
            <a:spLocks noGrp="1" noChangeArrowheads="1"/>
          </p:cNvSpPr>
          <p:nvPr>
            <p:ph type="sldNum" sz="quarter" idx="5"/>
          </p:nvPr>
        </p:nvSpPr>
        <p:spPr>
          <a:ln/>
        </p:spPr>
        <p:txBody>
          <a:bodyPr/>
          <a:lstStyle/>
          <a:p>
            <a:fld id="{607405E4-1033-4033-9EA5-9E443D8547AF}" type="slidenum">
              <a:rPr lang="en-US" altLang="en-US"/>
              <a:pPr/>
              <a:t>44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6CD2FFD-190A-435C-A38F-A5132262212C}"/>
              </a:ext>
            </a:extLst>
          </p:cNvPr>
          <p:cNvSpPr>
            <a:spLocks noGrp="1" noChangeArrowheads="1"/>
          </p:cNvSpPr>
          <p:nvPr>
            <p:ph type="sldNum" sz="quarter" idx="5"/>
          </p:nvPr>
        </p:nvSpPr>
        <p:spPr>
          <a:ln/>
        </p:spPr>
        <p:txBody>
          <a:bodyPr/>
          <a:lstStyle/>
          <a:p>
            <a:fld id="{351C7E94-578F-4AE5-A7EE-8E022330CBFB}" type="slidenum">
              <a:rPr lang="en-US" altLang="en-US"/>
              <a:pPr/>
              <a:t>52</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09515BA-9373-4CE6-A4A2-0883A76FDB1F}"/>
              </a:ext>
            </a:extLst>
          </p:cNvPr>
          <p:cNvSpPr>
            <a:spLocks noGrp="1" noChangeArrowheads="1"/>
          </p:cNvSpPr>
          <p:nvPr>
            <p:ph type="sldNum" sz="quarter" idx="5"/>
          </p:nvPr>
        </p:nvSpPr>
        <p:spPr>
          <a:ln/>
        </p:spPr>
        <p:txBody>
          <a:bodyPr/>
          <a:lstStyle/>
          <a:p>
            <a:fld id="{D2CFD82D-E4E5-4DB8-BD95-DA742AFFAF95}" type="slidenum">
              <a:rPr lang="en-US" altLang="en-US"/>
              <a:pPr/>
              <a:t>69</a:t>
            </a:fld>
            <a:endParaRPr lang="en-US" altLang="en-US"/>
          </a:p>
        </p:txBody>
      </p:sp>
      <p:sp>
        <p:nvSpPr>
          <p:cNvPr id="882690" name="Rectangle 2">
            <a:extLst>
              <a:ext uri="{FF2B5EF4-FFF2-40B4-BE49-F238E27FC236}">
                <a16:creationId xmlns:a16="http://schemas.microsoft.com/office/drawing/2014/main" id="{B8CF6523-CECA-43D0-9F1D-46223026C42C}"/>
              </a:ext>
            </a:extLst>
          </p:cNvPr>
          <p:cNvSpPr>
            <a:spLocks noRot="1" noChangeArrowheads="1" noTextEdit="1"/>
          </p:cNvSpPr>
          <p:nvPr>
            <p:ph type="sldImg"/>
          </p:nvPr>
        </p:nvSpPr>
        <p:spPr>
          <a:xfrm>
            <a:off x="1144588" y="685800"/>
            <a:ext cx="4572000" cy="3429000"/>
          </a:xfrm>
          <a:ln/>
        </p:spPr>
      </p:sp>
      <p:sp>
        <p:nvSpPr>
          <p:cNvPr id="882691" name="Rectangle 3">
            <a:extLst>
              <a:ext uri="{FF2B5EF4-FFF2-40B4-BE49-F238E27FC236}">
                <a16:creationId xmlns:a16="http://schemas.microsoft.com/office/drawing/2014/main" id="{00F8C3BD-4D72-4EFB-AD2B-530E45E528D7}"/>
              </a:ext>
            </a:extLst>
          </p:cNvPr>
          <p:cNvSpPr>
            <a:spLocks noGrp="1" noChangeArrowheads="1"/>
          </p:cNvSpPr>
          <p:nvPr>
            <p:ph type="body" idx="1"/>
          </p:nvPr>
        </p:nvSpPr>
        <p:spPr>
          <a:xfrm>
            <a:off x="914400" y="4343400"/>
            <a:ext cx="5029200" cy="4114800"/>
          </a:xfrm>
        </p:spPr>
        <p:txBody>
          <a:bodyPr/>
          <a:lstStyle/>
          <a:p>
            <a:r>
              <a:rPr lang="en-US" altLang="en-US"/>
              <a:t>You can even open the code for Math.java in the Java src.zip install file in the JDK folder.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434" name="AutoShape 3">
            <a:extLst>
              <a:ext uri="{FF2B5EF4-FFF2-40B4-BE49-F238E27FC236}">
                <a16:creationId xmlns:a16="http://schemas.microsoft.com/office/drawing/2014/main" id="{A065E6D2-782E-4C54-91FE-CF77CDE0E664}"/>
              </a:ext>
            </a:extLst>
          </p:cNvPr>
          <p:cNvSpPr>
            <a:spLocks noChangeArrowheads="1"/>
          </p:cNvSpPr>
          <p:nvPr userDrawn="1"/>
        </p:nvSpPr>
        <p:spPr bwMode="auto">
          <a:xfrm>
            <a:off x="0" y="0"/>
            <a:ext cx="9144000" cy="1390650"/>
          </a:xfrm>
          <a:prstGeom prst="roundRect">
            <a:avLst>
              <a:gd name="adj" fmla="val 111"/>
            </a:avLst>
          </a:prstGeom>
          <a:gradFill rotWithShape="0">
            <a:gsLst>
              <a:gs pos="0">
                <a:srgbClr val="244E72"/>
              </a:gs>
              <a:gs pos="100000">
                <a:srgbClr val="5A9FD4"/>
              </a:gs>
            </a:gsLst>
            <a:lin ang="4500000" scaled="1"/>
          </a:gradFill>
          <a:ln w="9360">
            <a:solidFill>
              <a:srgbClr val="000000"/>
            </a:solidFill>
            <a:miter lim="800000"/>
            <a:headEnd/>
            <a:tailEnd/>
          </a:ln>
        </p:spPr>
        <p:txBody>
          <a:bodyPr wrap="none" lIns="91432" tIns="45716" rIns="91432" bIns="45716" anchor="ctr"/>
          <a:lstStyle>
            <a:lvl1pPr algn="l" defTabSz="457200">
              <a:defRPr>
                <a:solidFill>
                  <a:schemeClr val="tx1"/>
                </a:solidFill>
                <a:latin typeface="Arial" panose="020B0604020202020204" pitchFamily="34" charset="0"/>
              </a:defRPr>
            </a:lvl1pPr>
            <a:lvl2pPr marL="742950" indent="-285750" algn="l" defTabSz="457200">
              <a:defRPr>
                <a:solidFill>
                  <a:schemeClr val="tx1"/>
                </a:solidFill>
                <a:latin typeface="Arial" panose="020B0604020202020204" pitchFamily="34" charset="0"/>
              </a:defRPr>
            </a:lvl2pPr>
            <a:lvl3pPr marL="1143000" indent="-228600" algn="l" defTabSz="457200">
              <a:defRPr>
                <a:solidFill>
                  <a:schemeClr val="tx1"/>
                </a:solidFill>
                <a:latin typeface="Arial" panose="020B0604020202020204" pitchFamily="34" charset="0"/>
              </a:defRPr>
            </a:lvl3pPr>
            <a:lvl4pPr marL="1598613" indent="-227013" algn="l" defTabSz="457200">
              <a:defRPr>
                <a:solidFill>
                  <a:schemeClr val="tx1"/>
                </a:solidFill>
                <a:latin typeface="Arial" panose="020B0604020202020204" pitchFamily="34" charset="0"/>
              </a:defRPr>
            </a:lvl4pPr>
            <a:lvl5pPr marL="2057400" indent="-228600" algn="l" defTabSz="4572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a:lnSpc>
                <a:spcPct val="93000"/>
              </a:lnSpc>
              <a:buClr>
                <a:srgbClr val="000000"/>
              </a:buClr>
              <a:buSzPct val="100000"/>
              <a:buFont typeface="Andale Mono" pitchFamily="1" charset="0"/>
              <a:buNone/>
            </a:pPr>
            <a:endParaRPr lang="en-US" altLang="en-US">
              <a:latin typeface="Tahoma" panose="020B0604030504040204" pitchFamily="34" charset="0"/>
              <a:cs typeface="Arial" panose="020B0604020202020204" pitchFamily="34" charset="0"/>
            </a:endParaRPr>
          </a:p>
        </p:txBody>
      </p:sp>
      <p:sp>
        <p:nvSpPr>
          <p:cNvPr id="18435" name="Rectangle 3">
            <a:extLst>
              <a:ext uri="{FF2B5EF4-FFF2-40B4-BE49-F238E27FC236}">
                <a16:creationId xmlns:a16="http://schemas.microsoft.com/office/drawing/2014/main" id="{431D9914-B29A-47CE-9D7B-043E678756BC}"/>
              </a:ext>
            </a:extLst>
          </p:cNvPr>
          <p:cNvSpPr>
            <a:spLocks noGrp="1" noChangeArrowheads="1"/>
          </p:cNvSpPr>
          <p:nvPr>
            <p:ph type="ctrTitle"/>
          </p:nvPr>
        </p:nvSpPr>
        <p:spPr>
          <a:xfrm>
            <a:off x="685800" y="1600200"/>
            <a:ext cx="7772400" cy="2286000"/>
          </a:xfrm>
        </p:spPr>
        <p:txBody>
          <a:bodyPr/>
          <a:lstStyle>
            <a:lvl1pPr>
              <a:defRPr>
                <a:solidFill>
                  <a:schemeClr val="tx1"/>
                </a:solidFill>
              </a:defRPr>
            </a:lvl1pPr>
          </a:lstStyle>
          <a:p>
            <a:pPr lvl="0"/>
            <a:r>
              <a:rPr lang="en-US" altLang="en-US" noProof="0"/>
              <a:t>Click to edit title style</a:t>
            </a:r>
          </a:p>
        </p:txBody>
      </p:sp>
      <p:sp>
        <p:nvSpPr>
          <p:cNvPr id="18436" name="Rectangle 4">
            <a:extLst>
              <a:ext uri="{FF2B5EF4-FFF2-40B4-BE49-F238E27FC236}">
                <a16:creationId xmlns:a16="http://schemas.microsoft.com/office/drawing/2014/main" id="{E8FC7A34-F79B-41F0-BE5C-DBDC20D6351E}"/>
              </a:ext>
            </a:extLst>
          </p:cNvPr>
          <p:cNvSpPr>
            <a:spLocks noGrp="1" noChangeArrowheads="1"/>
          </p:cNvSpPr>
          <p:nvPr>
            <p:ph type="subTitle" idx="1"/>
          </p:nvPr>
        </p:nvSpPr>
        <p:spPr>
          <a:xfrm>
            <a:off x="1371600" y="4038600"/>
            <a:ext cx="6400800" cy="1752600"/>
          </a:xfrm>
        </p:spPr>
        <p:txBody>
          <a:bodyPr/>
          <a:lstStyle>
            <a:lvl1pPr marL="0" indent="0" algn="ctr">
              <a:buFontTx/>
              <a:buNone/>
              <a:defRPr/>
            </a:lvl1pPr>
          </a:lstStyle>
          <a:p>
            <a:pPr lvl="0"/>
            <a:r>
              <a:rPr lang="en-US" altLang="en-US" noProof="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0626C-2E0E-4AAF-8036-611D9D966F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8C3412-A7F6-4B71-BC4D-859FC3553D7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88526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B21D51-87AC-47AB-BB31-32E37839B0A8}"/>
              </a:ext>
            </a:extLst>
          </p:cNvPr>
          <p:cNvSpPr>
            <a:spLocks noGrp="1"/>
          </p:cNvSpPr>
          <p:nvPr>
            <p:ph type="title" orient="vert"/>
          </p:nvPr>
        </p:nvSpPr>
        <p:spPr>
          <a:xfrm>
            <a:off x="6896100" y="0"/>
            <a:ext cx="2247900" cy="64770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4071CA-8B79-4DDD-8C83-82A693434DC1}"/>
              </a:ext>
            </a:extLst>
          </p:cNvPr>
          <p:cNvSpPr>
            <a:spLocks noGrp="1"/>
          </p:cNvSpPr>
          <p:nvPr>
            <p:ph type="body" orient="vert" idx="1"/>
          </p:nvPr>
        </p:nvSpPr>
        <p:spPr>
          <a:xfrm>
            <a:off x="152400" y="0"/>
            <a:ext cx="6591300" cy="6477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9381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91EEA-1C8E-4F65-A9ED-29A9660010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D11FDC-7A81-4EE1-A1DD-0A68A0B7FB3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1124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27374-EBC8-40E8-B617-6732A0A9F4C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2D2467-410E-48C2-BB45-A5D8B43E4E6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350299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42CDF-2CCB-4ED4-B93D-32B53B2EB8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FB57AD-1730-4520-9ACD-B9FFD150E431}"/>
              </a:ext>
            </a:extLst>
          </p:cNvPr>
          <p:cNvSpPr>
            <a:spLocks noGrp="1"/>
          </p:cNvSpPr>
          <p:nvPr>
            <p:ph sz="half" idx="1"/>
          </p:nvPr>
        </p:nvSpPr>
        <p:spPr>
          <a:xfrm>
            <a:off x="152400" y="1295400"/>
            <a:ext cx="4419600" cy="5181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D1D38F0-CC14-4537-8678-355A0A0ABB67}"/>
              </a:ext>
            </a:extLst>
          </p:cNvPr>
          <p:cNvSpPr>
            <a:spLocks noGrp="1"/>
          </p:cNvSpPr>
          <p:nvPr>
            <p:ph sz="half" idx="2"/>
          </p:nvPr>
        </p:nvSpPr>
        <p:spPr>
          <a:xfrm>
            <a:off x="4724400" y="1295400"/>
            <a:ext cx="4419600" cy="5181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601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C5D67-4F1E-4536-87A7-AC903C6631D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AA9FC1-84AC-49D4-B6A2-BB520E90904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B39A10F-6FAE-497B-BA1C-125DC8382385}"/>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530E1D-7B64-4B94-8683-725138E6B9C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B896C53-E4EC-47FE-A5F3-A225668DD22F}"/>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8926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8CA8C-48E9-4A31-B8B7-C401FAC5183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401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1600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0A2BF-A768-4768-AC6E-EEC3FAA5100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D8041C-6AEB-4CE7-A6C6-C248143454C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A772CB-22E8-4030-A6EE-761575380EA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30264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E547-6BAF-443D-B5B8-05A08B12EDD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3644AB-AF1E-4FEE-8882-D1AA0F7D410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F23EEA-8402-4AA8-87B8-49F06118AC8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76044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6" name="AutoShape 3">
            <a:extLst>
              <a:ext uri="{FF2B5EF4-FFF2-40B4-BE49-F238E27FC236}">
                <a16:creationId xmlns:a16="http://schemas.microsoft.com/office/drawing/2014/main" id="{BF2CE98C-E96E-4AC9-8D2F-3555AEF4DDE7}"/>
              </a:ext>
            </a:extLst>
          </p:cNvPr>
          <p:cNvSpPr>
            <a:spLocks noChangeArrowheads="1"/>
          </p:cNvSpPr>
          <p:nvPr userDrawn="1"/>
        </p:nvSpPr>
        <p:spPr bwMode="auto">
          <a:xfrm>
            <a:off x="0" y="0"/>
            <a:ext cx="9144000" cy="1066800"/>
          </a:xfrm>
          <a:prstGeom prst="roundRect">
            <a:avLst>
              <a:gd name="adj" fmla="val 111"/>
            </a:avLst>
          </a:prstGeom>
          <a:gradFill rotWithShape="0">
            <a:gsLst>
              <a:gs pos="0">
                <a:srgbClr val="244E72"/>
              </a:gs>
              <a:gs pos="100000">
                <a:srgbClr val="5A9FD4"/>
              </a:gs>
            </a:gsLst>
            <a:lin ang="4500000" scaled="1"/>
          </a:gradFill>
          <a:ln w="9360">
            <a:solidFill>
              <a:srgbClr val="000000"/>
            </a:solidFill>
            <a:miter lim="800000"/>
            <a:headEnd/>
            <a:tailEnd/>
          </a:ln>
        </p:spPr>
        <p:txBody>
          <a:bodyPr wrap="none" lIns="91432" tIns="45716" rIns="91432" bIns="45716" anchor="ctr"/>
          <a:lstStyle>
            <a:lvl1pPr algn="l" defTabSz="457200">
              <a:defRPr>
                <a:solidFill>
                  <a:schemeClr val="tx1"/>
                </a:solidFill>
                <a:latin typeface="Arial" panose="020B0604020202020204" pitchFamily="34" charset="0"/>
              </a:defRPr>
            </a:lvl1pPr>
            <a:lvl2pPr marL="742950" indent="-285750" algn="l" defTabSz="457200">
              <a:defRPr>
                <a:solidFill>
                  <a:schemeClr val="tx1"/>
                </a:solidFill>
                <a:latin typeface="Arial" panose="020B0604020202020204" pitchFamily="34" charset="0"/>
              </a:defRPr>
            </a:lvl2pPr>
            <a:lvl3pPr marL="1143000" indent="-228600" algn="l" defTabSz="457200">
              <a:defRPr>
                <a:solidFill>
                  <a:schemeClr val="tx1"/>
                </a:solidFill>
                <a:latin typeface="Arial" panose="020B0604020202020204" pitchFamily="34" charset="0"/>
              </a:defRPr>
            </a:lvl3pPr>
            <a:lvl4pPr marL="1598613" indent="-227013" algn="l" defTabSz="457200">
              <a:defRPr>
                <a:solidFill>
                  <a:schemeClr val="tx1"/>
                </a:solidFill>
                <a:latin typeface="Arial" panose="020B0604020202020204" pitchFamily="34" charset="0"/>
              </a:defRPr>
            </a:lvl4pPr>
            <a:lvl5pPr marL="2057400" indent="-228600" algn="l" defTabSz="4572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a:lnSpc>
                <a:spcPct val="93000"/>
              </a:lnSpc>
              <a:buClr>
                <a:srgbClr val="000000"/>
              </a:buClr>
              <a:buSzPct val="100000"/>
              <a:buFont typeface="Andale Mono" pitchFamily="1" charset="0"/>
              <a:buNone/>
            </a:pPr>
            <a:endParaRPr lang="en-US" altLang="en-US">
              <a:latin typeface="Tahoma" panose="020B0604030504040204" pitchFamily="34" charset="0"/>
              <a:cs typeface="Arial" panose="020B0604020202020204" pitchFamily="34" charset="0"/>
            </a:endParaRPr>
          </a:p>
        </p:txBody>
      </p:sp>
      <p:sp>
        <p:nvSpPr>
          <p:cNvPr id="1026" name="Rectangle 2">
            <a:extLst>
              <a:ext uri="{FF2B5EF4-FFF2-40B4-BE49-F238E27FC236}">
                <a16:creationId xmlns:a16="http://schemas.microsoft.com/office/drawing/2014/main" id="{4C06955B-3EEF-4B89-91A0-634C69018D92}"/>
              </a:ext>
            </a:extLst>
          </p:cNvPr>
          <p:cNvSpPr>
            <a:spLocks noGrp="1" noChangeArrowheads="1"/>
          </p:cNvSpPr>
          <p:nvPr>
            <p:ph type="title"/>
          </p:nvPr>
        </p:nvSpPr>
        <p:spPr bwMode="auto">
          <a:xfrm>
            <a:off x="457200" y="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title style</a:t>
            </a:r>
          </a:p>
        </p:txBody>
      </p:sp>
      <p:sp>
        <p:nvSpPr>
          <p:cNvPr id="1027" name="Rectangle 3">
            <a:extLst>
              <a:ext uri="{FF2B5EF4-FFF2-40B4-BE49-F238E27FC236}">
                <a16:creationId xmlns:a16="http://schemas.microsoft.com/office/drawing/2014/main" id="{1945FF10-7C16-44E1-8736-101DB896D448}"/>
              </a:ext>
            </a:extLst>
          </p:cNvPr>
          <p:cNvSpPr>
            <a:spLocks noGrp="1" noChangeArrowheads="1"/>
          </p:cNvSpPr>
          <p:nvPr>
            <p:ph type="body" idx="1"/>
          </p:nvPr>
        </p:nvSpPr>
        <p:spPr bwMode="auto">
          <a:xfrm>
            <a:off x="152400" y="1295400"/>
            <a:ext cx="89916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Slide Number Placeholder 3">
            <a:extLst>
              <a:ext uri="{FF2B5EF4-FFF2-40B4-BE49-F238E27FC236}">
                <a16:creationId xmlns:a16="http://schemas.microsoft.com/office/drawing/2014/main" id="{7FB6C206-CDAE-4526-9916-1B37D47B4E2C}"/>
              </a:ext>
            </a:extLst>
          </p:cNvPr>
          <p:cNvSpPr txBox="1">
            <a:spLocks noGrp="1"/>
          </p:cNvSpPr>
          <p:nvPr userDrawn="1"/>
        </p:nvSpPr>
        <p:spPr>
          <a:xfrm>
            <a:off x="8229600" y="6356350"/>
            <a:ext cx="762000" cy="365125"/>
          </a:xfrm>
          <a:prstGeom prst="rect">
            <a:avLst/>
          </a:prstGeom>
          <a:noFill/>
        </p:spPr>
        <p:txBody>
          <a:bodyPr lIns="0" tIns="0" rIns="0" bIns="0" anchor="b"/>
          <a:lstStyle/>
          <a:p>
            <a:pPr>
              <a:spcBef>
                <a:spcPts val="500"/>
              </a:spcBef>
            </a:pPr>
            <a:fld id="{7F6776F6-C2FB-411C-AE1B-9E34EF904C0C}" type="slidenum">
              <a:rPr lang="en-US" altLang="en-US" sz="1200">
                <a:solidFill>
                  <a:srgbClr val="424242"/>
                </a:solidFill>
                <a:latin typeface="Verdana" panose="020B0604030504040204" pitchFamily="34" charset="0"/>
              </a:rPr>
              <a:pPr>
                <a:spcBef>
                  <a:spcPts val="500"/>
                </a:spcBef>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b="1" kern="1200">
          <a:solidFill>
            <a:schemeClr val="bg1"/>
          </a:solidFill>
          <a:latin typeface="+mj-lt"/>
          <a:ea typeface="+mj-ea"/>
          <a:cs typeface="+mj-cs"/>
        </a:defRPr>
      </a:lvl1pPr>
      <a:lvl2pPr algn="ctr" rtl="0" fontAlgn="base">
        <a:spcBef>
          <a:spcPct val="0"/>
        </a:spcBef>
        <a:spcAft>
          <a:spcPct val="0"/>
        </a:spcAft>
        <a:defRPr sz="4400" b="1">
          <a:solidFill>
            <a:schemeClr val="bg1"/>
          </a:solidFill>
          <a:latin typeface="Tahoma" panose="020B0604030504040204" pitchFamily="34" charset="0"/>
        </a:defRPr>
      </a:lvl2pPr>
      <a:lvl3pPr algn="ctr" rtl="0" fontAlgn="base">
        <a:spcBef>
          <a:spcPct val="0"/>
        </a:spcBef>
        <a:spcAft>
          <a:spcPct val="0"/>
        </a:spcAft>
        <a:defRPr sz="4400" b="1">
          <a:solidFill>
            <a:schemeClr val="bg1"/>
          </a:solidFill>
          <a:latin typeface="Tahoma" panose="020B0604030504040204" pitchFamily="34" charset="0"/>
        </a:defRPr>
      </a:lvl3pPr>
      <a:lvl4pPr algn="ctr" rtl="0" fontAlgn="base">
        <a:spcBef>
          <a:spcPct val="0"/>
        </a:spcBef>
        <a:spcAft>
          <a:spcPct val="0"/>
        </a:spcAft>
        <a:defRPr sz="4400" b="1">
          <a:solidFill>
            <a:schemeClr val="bg1"/>
          </a:solidFill>
          <a:latin typeface="Tahoma" panose="020B0604030504040204" pitchFamily="34" charset="0"/>
        </a:defRPr>
      </a:lvl4pPr>
      <a:lvl5pPr algn="ctr" rtl="0" fontAlgn="base">
        <a:spcBef>
          <a:spcPct val="0"/>
        </a:spcBef>
        <a:spcAft>
          <a:spcPct val="0"/>
        </a:spcAft>
        <a:defRPr sz="4400" b="1">
          <a:solidFill>
            <a:schemeClr val="bg1"/>
          </a:solidFill>
          <a:latin typeface="Tahoma" panose="020B0604030504040204" pitchFamily="34" charset="0"/>
        </a:defRPr>
      </a:lvl5pPr>
      <a:lvl6pPr marL="457200" algn="ctr" rtl="0" fontAlgn="base">
        <a:spcBef>
          <a:spcPct val="0"/>
        </a:spcBef>
        <a:spcAft>
          <a:spcPct val="0"/>
        </a:spcAft>
        <a:defRPr sz="4400" b="1">
          <a:solidFill>
            <a:schemeClr val="bg1"/>
          </a:solidFill>
          <a:latin typeface="Tahoma" panose="020B0604030504040204" pitchFamily="34" charset="0"/>
        </a:defRPr>
      </a:lvl6pPr>
      <a:lvl7pPr marL="914400" algn="ctr" rtl="0" fontAlgn="base">
        <a:spcBef>
          <a:spcPct val="0"/>
        </a:spcBef>
        <a:spcAft>
          <a:spcPct val="0"/>
        </a:spcAft>
        <a:defRPr sz="4400" b="1">
          <a:solidFill>
            <a:schemeClr val="bg1"/>
          </a:solidFill>
          <a:latin typeface="Tahoma" panose="020B0604030504040204" pitchFamily="34" charset="0"/>
        </a:defRPr>
      </a:lvl7pPr>
      <a:lvl8pPr marL="1371600" algn="ctr" rtl="0" fontAlgn="base">
        <a:spcBef>
          <a:spcPct val="0"/>
        </a:spcBef>
        <a:spcAft>
          <a:spcPct val="0"/>
        </a:spcAft>
        <a:defRPr sz="4400" b="1">
          <a:solidFill>
            <a:schemeClr val="bg1"/>
          </a:solidFill>
          <a:latin typeface="Tahoma" panose="020B0604030504040204" pitchFamily="34" charset="0"/>
        </a:defRPr>
      </a:lvl8pPr>
      <a:lvl9pPr marL="1828800" algn="ctr" rtl="0" fontAlgn="base">
        <a:spcBef>
          <a:spcPct val="0"/>
        </a:spcBef>
        <a:spcAft>
          <a:spcPct val="0"/>
        </a:spcAft>
        <a:defRPr sz="4400" b="1">
          <a:solidFill>
            <a:schemeClr val="bg1"/>
          </a:solidFill>
          <a:latin typeface="Tahoma" panose="020B0604030504040204" pitchFamily="34" charset="0"/>
        </a:defRPr>
      </a:lvl9pPr>
    </p:titleStyle>
    <p:bodyStyle>
      <a:lvl1pPr marL="231775" indent="-231775" algn="l" rtl="0" fontAlgn="base">
        <a:spcBef>
          <a:spcPct val="20000"/>
        </a:spcBef>
        <a:spcAft>
          <a:spcPct val="0"/>
        </a:spcAft>
        <a:buChar char="•"/>
        <a:defRPr sz="2400" kern="1200">
          <a:solidFill>
            <a:schemeClr val="tx1"/>
          </a:solidFill>
          <a:latin typeface="+mn-lt"/>
          <a:ea typeface="+mn-ea"/>
          <a:cs typeface="+mn-cs"/>
        </a:defRPr>
      </a:lvl1pPr>
      <a:lvl2pPr marL="625475" indent="-279400" algn="l" rtl="0" fontAlgn="base">
        <a:spcBef>
          <a:spcPct val="20000"/>
        </a:spcBef>
        <a:spcAft>
          <a:spcPct val="0"/>
        </a:spcAft>
        <a:buChar char="–"/>
        <a:defRPr sz="2200" kern="1200">
          <a:solidFill>
            <a:schemeClr val="tx1"/>
          </a:solidFill>
          <a:latin typeface="+mn-lt"/>
          <a:ea typeface="+mn-ea"/>
          <a:cs typeface="+mn-cs"/>
        </a:defRPr>
      </a:lvl2pPr>
      <a:lvl3pPr marL="914400" indent="-174625" algn="l" rtl="0" fontAlgn="base">
        <a:spcBef>
          <a:spcPct val="20000"/>
        </a:spcBef>
        <a:spcAft>
          <a:spcPct val="0"/>
        </a:spcAft>
        <a:buChar char="•"/>
        <a:defRPr sz="2000" kern="1200">
          <a:solidFill>
            <a:schemeClr val="tx1"/>
          </a:solidFill>
          <a:latin typeface="+mn-lt"/>
          <a:ea typeface="+mn-ea"/>
          <a:cs typeface="+mn-cs"/>
        </a:defRPr>
      </a:lvl3pPr>
      <a:lvl4pPr marL="1203325" indent="-173038" algn="l" rtl="0" fontAlgn="base">
        <a:spcBef>
          <a:spcPct val="20000"/>
        </a:spcBef>
        <a:spcAft>
          <a:spcPct val="0"/>
        </a:spcAft>
        <a:buChar char="–"/>
        <a:defRPr kern="1200">
          <a:solidFill>
            <a:schemeClr val="tx1"/>
          </a:solidFill>
          <a:latin typeface="+mn-lt"/>
          <a:ea typeface="+mn-ea"/>
          <a:cs typeface="+mn-cs"/>
        </a:defRPr>
      </a:lvl4pPr>
      <a:lvl5pPr marL="1597025" indent="-220663" algn="l" rtl="0" fontAlgn="base">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4.wmf"/></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FBA05-2F3E-4D49-9CCE-108C7F0C4A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C378AD-58C0-448B-B17D-7750EEAD1CEC}"/>
              </a:ext>
            </a:extLst>
          </p:cNvPr>
          <p:cNvSpPr>
            <a:spLocks noGrp="1"/>
          </p:cNvSpPr>
          <p:nvPr>
            <p:ph idx="1"/>
          </p:nvPr>
        </p:nvSpPr>
        <p:spPr/>
        <p:txBody>
          <a:bodyPr/>
          <a:lstStyle/>
          <a:p>
            <a:endParaRPr lang="en-US"/>
          </a:p>
        </p:txBody>
      </p:sp>
      <p:pic>
        <p:nvPicPr>
          <p:cNvPr id="4" name="Picture 2" descr="C:\Users\arsil\Desktop\Smartcreative.jpg">
            <a:extLst>
              <a:ext uri="{FF2B5EF4-FFF2-40B4-BE49-F238E27FC236}">
                <a16:creationId xmlns:a16="http://schemas.microsoft.com/office/drawing/2014/main" id="{272BF441-0BC3-4293-9D5F-C466FE7209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7937"/>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a:extLst>
              <a:ext uri="{FF2B5EF4-FFF2-40B4-BE49-F238E27FC236}">
                <a16:creationId xmlns:a16="http://schemas.microsoft.com/office/drawing/2014/main" id="{811EC56D-563B-4CED-A0F1-C3056F23927C}"/>
              </a:ext>
            </a:extLst>
          </p:cNvPr>
          <p:cNvSpPr txBox="1">
            <a:spLocks/>
          </p:cNvSpPr>
          <p:nvPr/>
        </p:nvSpPr>
        <p:spPr bwMode="auto">
          <a:xfrm>
            <a:off x="2920870" y="3606628"/>
            <a:ext cx="6274059" cy="843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b="1" kern="1200">
                <a:solidFill>
                  <a:schemeClr val="bg1"/>
                </a:solidFill>
                <a:latin typeface="+mj-lt"/>
                <a:ea typeface="+mj-ea"/>
                <a:cs typeface="+mj-cs"/>
              </a:defRPr>
            </a:lvl1pPr>
            <a:lvl2pPr algn="ctr" rtl="0" fontAlgn="base">
              <a:spcBef>
                <a:spcPct val="0"/>
              </a:spcBef>
              <a:spcAft>
                <a:spcPct val="0"/>
              </a:spcAft>
              <a:defRPr sz="4400" b="1">
                <a:solidFill>
                  <a:schemeClr val="bg1"/>
                </a:solidFill>
                <a:latin typeface="Tahoma" panose="020B0604030504040204" pitchFamily="34" charset="0"/>
              </a:defRPr>
            </a:lvl2pPr>
            <a:lvl3pPr algn="ctr" rtl="0" fontAlgn="base">
              <a:spcBef>
                <a:spcPct val="0"/>
              </a:spcBef>
              <a:spcAft>
                <a:spcPct val="0"/>
              </a:spcAft>
              <a:defRPr sz="4400" b="1">
                <a:solidFill>
                  <a:schemeClr val="bg1"/>
                </a:solidFill>
                <a:latin typeface="Tahoma" panose="020B0604030504040204" pitchFamily="34" charset="0"/>
              </a:defRPr>
            </a:lvl3pPr>
            <a:lvl4pPr algn="ctr" rtl="0" fontAlgn="base">
              <a:spcBef>
                <a:spcPct val="0"/>
              </a:spcBef>
              <a:spcAft>
                <a:spcPct val="0"/>
              </a:spcAft>
              <a:defRPr sz="4400" b="1">
                <a:solidFill>
                  <a:schemeClr val="bg1"/>
                </a:solidFill>
                <a:latin typeface="Tahoma" panose="020B0604030504040204" pitchFamily="34" charset="0"/>
              </a:defRPr>
            </a:lvl4pPr>
            <a:lvl5pPr algn="ctr" rtl="0" fontAlgn="base">
              <a:spcBef>
                <a:spcPct val="0"/>
              </a:spcBef>
              <a:spcAft>
                <a:spcPct val="0"/>
              </a:spcAft>
              <a:defRPr sz="4400" b="1">
                <a:solidFill>
                  <a:schemeClr val="bg1"/>
                </a:solidFill>
                <a:latin typeface="Tahoma" panose="020B0604030504040204" pitchFamily="34" charset="0"/>
              </a:defRPr>
            </a:lvl5pPr>
            <a:lvl6pPr marL="457200" algn="ctr" rtl="0" fontAlgn="base">
              <a:spcBef>
                <a:spcPct val="0"/>
              </a:spcBef>
              <a:spcAft>
                <a:spcPct val="0"/>
              </a:spcAft>
              <a:defRPr sz="4400" b="1">
                <a:solidFill>
                  <a:schemeClr val="bg1"/>
                </a:solidFill>
                <a:latin typeface="Tahoma" panose="020B0604030504040204" pitchFamily="34" charset="0"/>
              </a:defRPr>
            </a:lvl6pPr>
            <a:lvl7pPr marL="914400" algn="ctr" rtl="0" fontAlgn="base">
              <a:spcBef>
                <a:spcPct val="0"/>
              </a:spcBef>
              <a:spcAft>
                <a:spcPct val="0"/>
              </a:spcAft>
              <a:defRPr sz="4400" b="1">
                <a:solidFill>
                  <a:schemeClr val="bg1"/>
                </a:solidFill>
                <a:latin typeface="Tahoma" panose="020B0604030504040204" pitchFamily="34" charset="0"/>
              </a:defRPr>
            </a:lvl7pPr>
            <a:lvl8pPr marL="1371600" algn="ctr" rtl="0" fontAlgn="base">
              <a:spcBef>
                <a:spcPct val="0"/>
              </a:spcBef>
              <a:spcAft>
                <a:spcPct val="0"/>
              </a:spcAft>
              <a:defRPr sz="4400" b="1">
                <a:solidFill>
                  <a:schemeClr val="bg1"/>
                </a:solidFill>
                <a:latin typeface="Tahoma" panose="020B0604030504040204" pitchFamily="34" charset="0"/>
              </a:defRPr>
            </a:lvl8pPr>
            <a:lvl9pPr marL="1828800" algn="ctr" rtl="0" fontAlgn="base">
              <a:spcBef>
                <a:spcPct val="0"/>
              </a:spcBef>
              <a:spcAft>
                <a:spcPct val="0"/>
              </a:spcAft>
              <a:defRPr sz="4400" b="1">
                <a:solidFill>
                  <a:schemeClr val="bg1"/>
                </a:solidFill>
                <a:latin typeface="Tahoma" panose="020B0604030504040204" pitchFamily="34" charset="0"/>
              </a:defRPr>
            </a:lvl9pPr>
          </a:lstStyle>
          <a:p>
            <a:r>
              <a:rPr lang="en-US" sz="3600" b="0" dirty="0"/>
              <a:t>Classes</a:t>
            </a:r>
          </a:p>
        </p:txBody>
      </p:sp>
      <p:sp>
        <p:nvSpPr>
          <p:cNvPr id="6" name="Rectangle 5">
            <a:extLst>
              <a:ext uri="{FF2B5EF4-FFF2-40B4-BE49-F238E27FC236}">
                <a16:creationId xmlns:a16="http://schemas.microsoft.com/office/drawing/2014/main" id="{453761FC-84F1-4002-97DC-5E8283E2C510}"/>
              </a:ext>
            </a:extLst>
          </p:cNvPr>
          <p:cNvSpPr/>
          <p:nvPr/>
        </p:nvSpPr>
        <p:spPr>
          <a:xfrm>
            <a:off x="6509946" y="4909408"/>
            <a:ext cx="2634054" cy="369332"/>
          </a:xfrm>
          <a:prstGeom prst="rect">
            <a:avLst/>
          </a:prstGeom>
        </p:spPr>
        <p:txBody>
          <a:bodyPr wrap="none">
            <a:spAutoFit/>
          </a:bodyPr>
          <a:lstStyle/>
          <a:p>
            <a:r>
              <a:rPr lang="en-US" dirty="0">
                <a:solidFill>
                  <a:schemeClr val="bg1"/>
                </a:solidFill>
              </a:rPr>
              <a:t>M. </a:t>
            </a:r>
            <a:r>
              <a:rPr lang="en-US" dirty="0" err="1">
                <a:solidFill>
                  <a:schemeClr val="bg1"/>
                </a:solidFill>
              </a:rPr>
              <a:t>Bahrul</a:t>
            </a:r>
            <a:r>
              <a:rPr lang="en-US" dirty="0">
                <a:solidFill>
                  <a:schemeClr val="bg1"/>
                </a:solidFill>
              </a:rPr>
              <a:t> </a:t>
            </a:r>
            <a:r>
              <a:rPr lang="en-US" dirty="0" err="1">
                <a:solidFill>
                  <a:schemeClr val="bg1"/>
                </a:solidFill>
              </a:rPr>
              <a:t>Ulum</a:t>
            </a:r>
            <a:r>
              <a:rPr lang="en-US" dirty="0">
                <a:solidFill>
                  <a:schemeClr val="bg1"/>
                </a:solidFill>
              </a:rPr>
              <a:t>, </a:t>
            </a:r>
            <a:r>
              <a:rPr lang="en-US" dirty="0" err="1">
                <a:solidFill>
                  <a:schemeClr val="bg1"/>
                </a:solidFill>
              </a:rPr>
              <a:t>M.Kom</a:t>
            </a:r>
            <a:endParaRPr lang="en-US" dirty="0">
              <a:solidFill>
                <a:schemeClr val="bg1"/>
              </a:solidFill>
            </a:endParaRPr>
          </a:p>
        </p:txBody>
      </p:sp>
      <p:sp>
        <p:nvSpPr>
          <p:cNvPr id="7" name="TextBox 1">
            <a:extLst>
              <a:ext uri="{FF2B5EF4-FFF2-40B4-BE49-F238E27FC236}">
                <a16:creationId xmlns:a16="http://schemas.microsoft.com/office/drawing/2014/main" id="{B5424505-4FA1-4811-A5A0-FA0C716A1C1E}"/>
              </a:ext>
            </a:extLst>
          </p:cNvPr>
          <p:cNvSpPr txBox="1">
            <a:spLocks noChangeArrowheads="1"/>
          </p:cNvSpPr>
          <p:nvPr/>
        </p:nvSpPr>
        <p:spPr bwMode="auto">
          <a:xfrm>
            <a:off x="3037114" y="5855784"/>
            <a:ext cx="5638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b="1" dirty="0">
                <a:solidFill>
                  <a:schemeClr val="bg1"/>
                </a:solidFill>
              </a:rPr>
              <a:t>Informatics Engineering </a:t>
            </a:r>
            <a:endParaRPr lang="en-US" sz="2400" dirty="0">
              <a:solidFill>
                <a:schemeClr val="bg1"/>
              </a:solidFill>
            </a:endParaRPr>
          </a:p>
          <a:p>
            <a:pPr algn="ctr" eaLnBrk="1" hangingPunct="1"/>
            <a:r>
              <a:rPr lang="en-US" b="1" dirty="0">
                <a:solidFill>
                  <a:schemeClr val="bg1"/>
                </a:solidFill>
              </a:rPr>
              <a:t>Computer Science Faculty</a:t>
            </a:r>
            <a:r>
              <a:rPr lang="en-US" altLang="en-US" sz="2400" b="1" dirty="0">
                <a:solidFill>
                  <a:schemeClr val="bg1"/>
                </a:solidFill>
              </a:rPr>
              <a:t> </a:t>
            </a:r>
          </a:p>
        </p:txBody>
      </p:sp>
      <p:sp>
        <p:nvSpPr>
          <p:cNvPr id="8" name="Rectangle 7">
            <a:extLst>
              <a:ext uri="{FF2B5EF4-FFF2-40B4-BE49-F238E27FC236}">
                <a16:creationId xmlns:a16="http://schemas.microsoft.com/office/drawing/2014/main" id="{F69450C5-115E-47AC-B04A-8221DEC3C204}"/>
              </a:ext>
            </a:extLst>
          </p:cNvPr>
          <p:cNvSpPr/>
          <p:nvPr/>
        </p:nvSpPr>
        <p:spPr>
          <a:xfrm>
            <a:off x="6704715" y="2935182"/>
            <a:ext cx="2393605" cy="461665"/>
          </a:xfrm>
          <a:prstGeom prst="rect">
            <a:avLst/>
          </a:prstGeom>
        </p:spPr>
        <p:txBody>
          <a:bodyPr wrap="none">
            <a:spAutoFit/>
          </a:bodyPr>
          <a:lstStyle/>
          <a:p>
            <a:pPr algn="ctr" eaLnBrk="1" hangingPunct="1"/>
            <a:r>
              <a:rPr lang="en-AU" altLang="en-US" sz="2400" dirty="0">
                <a:solidFill>
                  <a:schemeClr val="bg1"/>
                </a:solidFill>
              </a:rPr>
              <a:t>Chapter 6 and 7</a:t>
            </a:r>
            <a:endParaRPr lang="en-US" altLang="en-US" sz="2400" b="1" dirty="0">
              <a:solidFill>
                <a:schemeClr val="bg1"/>
              </a:solidFill>
            </a:endParaRPr>
          </a:p>
        </p:txBody>
      </p:sp>
    </p:spTree>
    <p:extLst>
      <p:ext uri="{BB962C8B-B14F-4D97-AF65-F5344CB8AC3E}">
        <p14:creationId xmlns:p14="http://schemas.microsoft.com/office/powerpoint/2010/main" val="801962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250" name="Rectangle 2">
            <a:extLst>
              <a:ext uri="{FF2B5EF4-FFF2-40B4-BE49-F238E27FC236}">
                <a16:creationId xmlns:a16="http://schemas.microsoft.com/office/drawing/2014/main" id="{56C25A2A-8095-4E9A-8DAC-2978D533E295}"/>
              </a:ext>
            </a:extLst>
          </p:cNvPr>
          <p:cNvSpPr>
            <a:spLocks noGrp="1" noChangeArrowheads="1"/>
          </p:cNvSpPr>
          <p:nvPr>
            <p:ph type="title"/>
          </p:nvPr>
        </p:nvSpPr>
        <p:spPr/>
        <p:txBody>
          <a:bodyPr/>
          <a:lstStyle/>
          <a:p>
            <a:r>
              <a:rPr lang="en-US" altLang="en-US"/>
              <a:t>Abstraction</a:t>
            </a:r>
          </a:p>
        </p:txBody>
      </p:sp>
      <p:sp>
        <p:nvSpPr>
          <p:cNvPr id="821251" name="Rectangle 3">
            <a:extLst>
              <a:ext uri="{FF2B5EF4-FFF2-40B4-BE49-F238E27FC236}">
                <a16:creationId xmlns:a16="http://schemas.microsoft.com/office/drawing/2014/main" id="{C12C7BC2-71B3-47F3-BDA2-6F0383C0D7E2}"/>
              </a:ext>
            </a:extLst>
          </p:cNvPr>
          <p:cNvSpPr>
            <a:spLocks noGrp="1" noChangeArrowheads="1"/>
          </p:cNvSpPr>
          <p:nvPr>
            <p:ph type="body" idx="1"/>
          </p:nvPr>
        </p:nvSpPr>
        <p:spPr/>
        <p:txBody>
          <a:bodyPr/>
          <a:lstStyle/>
          <a:p>
            <a:r>
              <a:rPr lang="en-US" altLang="en-US" b="1"/>
              <a:t>abstraction</a:t>
            </a:r>
            <a:r>
              <a:rPr lang="en-US" altLang="en-US"/>
              <a:t>: A distancing between ideas and details.</a:t>
            </a:r>
          </a:p>
          <a:p>
            <a:pPr lvl="1"/>
            <a:r>
              <a:rPr lang="en-US" altLang="en-US"/>
              <a:t>We can use objects without knowing how they work.</a:t>
            </a:r>
          </a:p>
          <a:p>
            <a:pPr lvl="1">
              <a:buFontTx/>
              <a:buNone/>
            </a:pPr>
            <a:endParaRPr lang="en-US" altLang="en-US" sz="900"/>
          </a:p>
          <a:p>
            <a:r>
              <a:rPr lang="en-US" altLang="en-US"/>
              <a:t>abstraction in an iPod:</a:t>
            </a:r>
          </a:p>
          <a:p>
            <a:pPr lvl="1"/>
            <a:r>
              <a:rPr lang="en-US" altLang="en-US"/>
              <a:t>You understand its external behavior (buttons, screen).</a:t>
            </a:r>
          </a:p>
          <a:p>
            <a:pPr lvl="1"/>
            <a:r>
              <a:rPr lang="en-US" altLang="en-US"/>
              <a:t>You don't understand its inner details, and you don't need to.</a:t>
            </a:r>
          </a:p>
        </p:txBody>
      </p:sp>
      <p:grpSp>
        <p:nvGrpSpPr>
          <p:cNvPr id="821252" name="Group 4">
            <a:extLst>
              <a:ext uri="{FF2B5EF4-FFF2-40B4-BE49-F238E27FC236}">
                <a16:creationId xmlns:a16="http://schemas.microsoft.com/office/drawing/2014/main" id="{827098C3-1925-4816-8D84-2CDD453BB712}"/>
              </a:ext>
            </a:extLst>
          </p:cNvPr>
          <p:cNvGrpSpPr>
            <a:grpSpLocks/>
          </p:cNvGrpSpPr>
          <p:nvPr/>
        </p:nvGrpSpPr>
        <p:grpSpPr bwMode="auto">
          <a:xfrm>
            <a:off x="3352800" y="4114800"/>
            <a:ext cx="5334000" cy="2090738"/>
            <a:chOff x="2400" y="3003"/>
            <a:chExt cx="3360" cy="1317"/>
          </a:xfrm>
        </p:grpSpPr>
        <p:pic>
          <p:nvPicPr>
            <p:cNvPr id="821253" name="Picture 5" descr="boardb440">
              <a:extLst>
                <a:ext uri="{FF2B5EF4-FFF2-40B4-BE49-F238E27FC236}">
                  <a16:creationId xmlns:a16="http://schemas.microsoft.com/office/drawing/2014/main" id="{FAFF76D1-E9FD-4608-86FF-0F8726F4BC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6" y="3003"/>
              <a:ext cx="1680" cy="1317"/>
            </a:xfrm>
            <a:prstGeom prst="rect">
              <a:avLst/>
            </a:prstGeom>
            <a:noFill/>
            <a:extLst>
              <a:ext uri="{909E8E84-426E-40DD-AFC4-6F175D3DCCD1}">
                <a14:hiddenFill xmlns:a14="http://schemas.microsoft.com/office/drawing/2010/main">
                  <a:solidFill>
                    <a:srgbClr val="FFFFFF"/>
                  </a:solidFill>
                </a14:hiddenFill>
              </a:ext>
            </a:extLst>
          </p:spPr>
        </p:pic>
        <p:pic>
          <p:nvPicPr>
            <p:cNvPr id="821254" name="Picture 6" descr="r-4c_r-4b_improve-4">
              <a:extLst>
                <a:ext uri="{FF2B5EF4-FFF2-40B4-BE49-F238E27FC236}">
                  <a16:creationId xmlns:a16="http://schemas.microsoft.com/office/drawing/2014/main" id="{23D3EDDD-2D32-490E-8A6C-78A775E536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0" y="3009"/>
              <a:ext cx="1560" cy="1311"/>
            </a:xfrm>
            <a:prstGeom prst="rect">
              <a:avLst/>
            </a:prstGeom>
            <a:noFill/>
            <a:ln w="9525">
              <a:solidFill>
                <a:srgbClr val="A50021"/>
              </a:solidFill>
              <a:miter lim="800000"/>
              <a:headEnd/>
              <a:tailEnd/>
            </a:ln>
            <a:extLst>
              <a:ext uri="{909E8E84-426E-40DD-AFC4-6F175D3DCCD1}">
                <a14:hiddenFill xmlns:a14="http://schemas.microsoft.com/office/drawing/2010/main">
                  <a:solidFill>
                    <a:srgbClr val="FFFFFF"/>
                  </a:solidFill>
                </a14:hiddenFill>
              </a:ext>
            </a:extLst>
          </p:spPr>
        </p:pic>
        <p:grpSp>
          <p:nvGrpSpPr>
            <p:cNvPr id="821255" name="Group 7">
              <a:extLst>
                <a:ext uri="{FF2B5EF4-FFF2-40B4-BE49-F238E27FC236}">
                  <a16:creationId xmlns:a16="http://schemas.microsoft.com/office/drawing/2014/main" id="{85E13E90-FD97-425B-9C41-BBE03D808285}"/>
                </a:ext>
              </a:extLst>
            </p:cNvPr>
            <p:cNvGrpSpPr>
              <a:grpSpLocks/>
            </p:cNvGrpSpPr>
            <p:nvPr/>
          </p:nvGrpSpPr>
          <p:grpSpPr bwMode="auto">
            <a:xfrm>
              <a:off x="2400" y="3024"/>
              <a:ext cx="3360" cy="1200"/>
              <a:chOff x="2400" y="3024"/>
              <a:chExt cx="3360" cy="1200"/>
            </a:xfrm>
          </p:grpSpPr>
          <p:sp>
            <p:nvSpPr>
              <p:cNvPr id="821256" name="Line 8">
                <a:extLst>
                  <a:ext uri="{FF2B5EF4-FFF2-40B4-BE49-F238E27FC236}">
                    <a16:creationId xmlns:a16="http://schemas.microsoft.com/office/drawing/2014/main" id="{21DEBD87-B039-4492-9AE3-6F8F96300914}"/>
                  </a:ext>
                </a:extLst>
              </p:cNvPr>
              <p:cNvSpPr>
                <a:spLocks noChangeShapeType="1"/>
              </p:cNvSpPr>
              <p:nvPr/>
            </p:nvSpPr>
            <p:spPr bwMode="auto">
              <a:xfrm>
                <a:off x="2448" y="3024"/>
                <a:ext cx="3312" cy="1200"/>
              </a:xfrm>
              <a:prstGeom prst="line">
                <a:avLst/>
              </a:prstGeom>
              <a:noFill/>
              <a:ln w="76200">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1257" name="Line 9">
                <a:extLst>
                  <a:ext uri="{FF2B5EF4-FFF2-40B4-BE49-F238E27FC236}">
                    <a16:creationId xmlns:a16="http://schemas.microsoft.com/office/drawing/2014/main" id="{DC5C6D06-7678-44CE-A356-71C27219F6E0}"/>
                  </a:ext>
                </a:extLst>
              </p:cNvPr>
              <p:cNvSpPr>
                <a:spLocks noChangeShapeType="1"/>
              </p:cNvSpPr>
              <p:nvPr/>
            </p:nvSpPr>
            <p:spPr bwMode="auto">
              <a:xfrm flipH="1">
                <a:off x="2400" y="3024"/>
                <a:ext cx="3360" cy="1200"/>
              </a:xfrm>
              <a:prstGeom prst="line">
                <a:avLst/>
              </a:prstGeom>
              <a:noFill/>
              <a:ln w="76200">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pic>
        <p:nvPicPr>
          <p:cNvPr id="821258" name="Picture 10" descr="video-ipod">
            <a:extLst>
              <a:ext uri="{FF2B5EF4-FFF2-40B4-BE49-F238E27FC236}">
                <a16:creationId xmlns:a16="http://schemas.microsoft.com/office/drawing/2014/main" id="{D4798BD9-12A5-4266-A545-BAA4832BD9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5756" t="5927" r="10791" b="3210"/>
          <a:stretch>
            <a:fillRect/>
          </a:stretch>
        </p:blipFill>
        <p:spPr bwMode="auto">
          <a:xfrm>
            <a:off x="609600" y="3733800"/>
            <a:ext cx="1536700" cy="2438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Rectangle 2">
            <a:extLst>
              <a:ext uri="{FF2B5EF4-FFF2-40B4-BE49-F238E27FC236}">
                <a16:creationId xmlns:a16="http://schemas.microsoft.com/office/drawing/2014/main" id="{3865DC16-E950-4D18-95AF-F4C777E3FCC2}"/>
              </a:ext>
            </a:extLst>
          </p:cNvPr>
          <p:cNvSpPr>
            <a:spLocks noGrp="1" noChangeArrowheads="1"/>
          </p:cNvSpPr>
          <p:nvPr>
            <p:ph type="title"/>
          </p:nvPr>
        </p:nvSpPr>
        <p:spPr/>
        <p:txBody>
          <a:bodyPr/>
          <a:lstStyle/>
          <a:p>
            <a:r>
              <a:rPr lang="en-US" altLang="en-US"/>
              <a:t>Our task</a:t>
            </a:r>
          </a:p>
        </p:txBody>
      </p:sp>
      <p:sp>
        <p:nvSpPr>
          <p:cNvPr id="822275" name="Rectangle 3">
            <a:extLst>
              <a:ext uri="{FF2B5EF4-FFF2-40B4-BE49-F238E27FC236}">
                <a16:creationId xmlns:a16="http://schemas.microsoft.com/office/drawing/2014/main" id="{020D0762-C878-4918-9321-41D6F815DCA5}"/>
              </a:ext>
            </a:extLst>
          </p:cNvPr>
          <p:cNvSpPr>
            <a:spLocks noGrp="1" noChangeArrowheads="1"/>
          </p:cNvSpPr>
          <p:nvPr>
            <p:ph type="body" idx="1"/>
          </p:nvPr>
        </p:nvSpPr>
        <p:spPr/>
        <p:txBody>
          <a:bodyPr/>
          <a:lstStyle/>
          <a:p>
            <a:r>
              <a:rPr lang="en-US" altLang="en-US"/>
              <a:t>In the following slides, we will implement a </a:t>
            </a:r>
            <a:r>
              <a:rPr lang="en-US" altLang="en-US">
                <a:latin typeface="Courier New" panose="02070309020205020404" pitchFamily="49" charset="0"/>
              </a:rPr>
              <a:t>Point</a:t>
            </a:r>
            <a:r>
              <a:rPr lang="en-US" altLang="en-US"/>
              <a:t> class as a way of learning about defining classes.</a:t>
            </a:r>
          </a:p>
          <a:p>
            <a:pPr lvl="1"/>
            <a:endParaRPr lang="en-US" altLang="en-US"/>
          </a:p>
          <a:p>
            <a:pPr lvl="1"/>
            <a:r>
              <a:rPr lang="en-US" altLang="en-US"/>
              <a:t>We will define a type of objects named </a:t>
            </a:r>
            <a:r>
              <a:rPr lang="en-US" altLang="en-US">
                <a:latin typeface="Courier New" panose="02070309020205020404" pitchFamily="49" charset="0"/>
              </a:rPr>
              <a:t>Point</a:t>
            </a:r>
            <a:r>
              <a:rPr lang="en-US" altLang="en-US"/>
              <a:t>.</a:t>
            </a:r>
          </a:p>
          <a:p>
            <a:pPr lvl="1"/>
            <a:r>
              <a:rPr lang="en-US" altLang="en-US"/>
              <a:t>Each </a:t>
            </a:r>
            <a:r>
              <a:rPr lang="en-US" altLang="en-US">
                <a:latin typeface="Courier New" panose="02070309020205020404" pitchFamily="49" charset="0"/>
              </a:rPr>
              <a:t>Point</a:t>
            </a:r>
            <a:r>
              <a:rPr lang="en-US" altLang="en-US"/>
              <a:t> object will contain x/y data called </a:t>
            </a:r>
            <a:r>
              <a:rPr lang="en-US" altLang="en-US" b="1"/>
              <a:t>fields</a:t>
            </a:r>
            <a:r>
              <a:rPr lang="en-US" altLang="en-US"/>
              <a:t>.</a:t>
            </a:r>
          </a:p>
          <a:p>
            <a:pPr lvl="1"/>
            <a:r>
              <a:rPr lang="en-US" altLang="en-US"/>
              <a:t>Each </a:t>
            </a:r>
            <a:r>
              <a:rPr lang="en-US" altLang="en-US">
                <a:latin typeface="Courier New" panose="02070309020205020404" pitchFamily="49" charset="0"/>
              </a:rPr>
              <a:t>Point</a:t>
            </a:r>
            <a:r>
              <a:rPr lang="en-US" altLang="en-US"/>
              <a:t> object will contain behavior called </a:t>
            </a:r>
            <a:r>
              <a:rPr lang="en-US" altLang="en-US" b="1"/>
              <a:t>methods</a:t>
            </a:r>
            <a:r>
              <a:rPr lang="en-US" altLang="en-US"/>
              <a:t>.</a:t>
            </a:r>
          </a:p>
          <a:p>
            <a:pPr lvl="1"/>
            <a:r>
              <a:rPr lang="en-US" altLang="en-US" b="1"/>
              <a:t>Client programs</a:t>
            </a:r>
            <a:r>
              <a:rPr lang="en-US" altLang="en-US"/>
              <a:t> will use the </a:t>
            </a:r>
            <a:r>
              <a:rPr lang="en-US" altLang="en-US">
                <a:latin typeface="Courier New" panose="02070309020205020404" pitchFamily="49" charset="0"/>
              </a:rPr>
              <a:t>Point</a:t>
            </a:r>
            <a:r>
              <a:rPr lang="en-US" altLang="en-US"/>
              <a:t> objects.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298" name="Rectangle 2">
            <a:extLst>
              <a:ext uri="{FF2B5EF4-FFF2-40B4-BE49-F238E27FC236}">
                <a16:creationId xmlns:a16="http://schemas.microsoft.com/office/drawing/2014/main" id="{4E183FAD-80D7-4F59-A706-D36379FDC81E}"/>
              </a:ext>
            </a:extLst>
          </p:cNvPr>
          <p:cNvSpPr>
            <a:spLocks noGrp="1" noChangeArrowheads="1"/>
          </p:cNvSpPr>
          <p:nvPr>
            <p:ph type="title"/>
          </p:nvPr>
        </p:nvSpPr>
        <p:spPr/>
        <p:txBody>
          <a:bodyPr/>
          <a:lstStyle/>
          <a:p>
            <a:r>
              <a:rPr lang="en-US" altLang="en-US">
                <a:latin typeface="Courier New" panose="02070309020205020404" pitchFamily="49" charset="0"/>
              </a:rPr>
              <a:t>Point</a:t>
            </a:r>
            <a:r>
              <a:rPr lang="en-US" altLang="en-US"/>
              <a:t> objects (desired)</a:t>
            </a:r>
          </a:p>
        </p:txBody>
      </p:sp>
      <p:sp>
        <p:nvSpPr>
          <p:cNvPr id="823299" name="Rectangle 3">
            <a:extLst>
              <a:ext uri="{FF2B5EF4-FFF2-40B4-BE49-F238E27FC236}">
                <a16:creationId xmlns:a16="http://schemas.microsoft.com/office/drawing/2014/main" id="{60BCFFF9-1C9B-4F7B-9520-AE8B76ADE874}"/>
              </a:ext>
            </a:extLst>
          </p:cNvPr>
          <p:cNvSpPr>
            <a:spLocks noGrp="1" noChangeArrowheads="1"/>
          </p:cNvSpPr>
          <p:nvPr>
            <p:ph type="body" idx="1"/>
          </p:nvPr>
        </p:nvSpPr>
        <p:spPr/>
        <p:txBody>
          <a:bodyPr/>
          <a:lstStyle/>
          <a:p>
            <a:pPr lvl="1">
              <a:lnSpc>
                <a:spcPct val="90000"/>
              </a:lnSpc>
              <a:buFontTx/>
              <a:buNone/>
            </a:pPr>
            <a:r>
              <a:rPr lang="en-US" altLang="en-US" sz="2000">
                <a:latin typeface="Courier New" panose="02070309020205020404" pitchFamily="49" charset="0"/>
              </a:rPr>
              <a:t>	Point p1 = new Point(5, -2);</a:t>
            </a:r>
          </a:p>
          <a:p>
            <a:pPr lvl="1">
              <a:lnSpc>
                <a:spcPct val="90000"/>
              </a:lnSpc>
              <a:buFontTx/>
              <a:buNone/>
            </a:pPr>
            <a:r>
              <a:rPr lang="en-US" altLang="en-US" sz="2000">
                <a:latin typeface="Courier New" panose="02070309020205020404" pitchFamily="49" charset="0"/>
              </a:rPr>
              <a:t>	Point p2 = new Point();          </a:t>
            </a:r>
            <a:r>
              <a:rPr lang="en-US" altLang="en-US" sz="2000" b="1">
                <a:solidFill>
                  <a:srgbClr val="008080"/>
                </a:solidFill>
                <a:latin typeface="Courier New" panose="02070309020205020404" pitchFamily="49" charset="0"/>
              </a:rPr>
              <a:t>// origin, (0, 0)</a:t>
            </a:r>
          </a:p>
          <a:p>
            <a:pPr lvl="1">
              <a:buFontTx/>
              <a:buNone/>
            </a:pPr>
            <a:endParaRPr lang="en-US" altLang="en-US" sz="900">
              <a:latin typeface="Courier New" panose="02070309020205020404" pitchFamily="49" charset="0"/>
            </a:endParaRPr>
          </a:p>
          <a:p>
            <a:r>
              <a:rPr lang="en-US" altLang="en-US"/>
              <a:t>Data in each </a:t>
            </a:r>
            <a:r>
              <a:rPr lang="en-US" altLang="en-US">
                <a:latin typeface="Courier New" panose="02070309020205020404" pitchFamily="49" charset="0"/>
              </a:rPr>
              <a:t>Point</a:t>
            </a:r>
            <a:r>
              <a:rPr lang="en-US" altLang="en-US"/>
              <a:t> object:</a:t>
            </a:r>
          </a:p>
          <a:p>
            <a:pPr lvl="1"/>
            <a:endParaRPr lang="en-US" altLang="en-US"/>
          </a:p>
          <a:p>
            <a:pPr lvl="1"/>
            <a:endParaRPr lang="en-US" altLang="en-US"/>
          </a:p>
          <a:p>
            <a:pPr lvl="1"/>
            <a:endParaRPr lang="en-US" altLang="en-US"/>
          </a:p>
          <a:p>
            <a:pPr lvl="1"/>
            <a:endParaRPr lang="en-US" altLang="en-US"/>
          </a:p>
          <a:p>
            <a:r>
              <a:rPr lang="en-US" altLang="en-US"/>
              <a:t>Methods in each </a:t>
            </a:r>
            <a:r>
              <a:rPr lang="en-US" altLang="en-US">
                <a:latin typeface="Courier New" panose="02070309020205020404" pitchFamily="49" charset="0"/>
              </a:rPr>
              <a:t>Point</a:t>
            </a:r>
            <a:r>
              <a:rPr lang="en-US" altLang="en-US"/>
              <a:t> object:</a:t>
            </a:r>
          </a:p>
        </p:txBody>
      </p:sp>
      <p:graphicFrame>
        <p:nvGraphicFramePr>
          <p:cNvPr id="823300" name="Group 4">
            <a:extLst>
              <a:ext uri="{FF2B5EF4-FFF2-40B4-BE49-F238E27FC236}">
                <a16:creationId xmlns:a16="http://schemas.microsoft.com/office/drawing/2014/main" id="{6B0AE3FD-2987-45C7-A106-61AC957D281A}"/>
              </a:ext>
            </a:extLst>
          </p:cNvPr>
          <p:cNvGraphicFramePr>
            <a:graphicFrameLocks noGrp="1"/>
          </p:cNvGraphicFramePr>
          <p:nvPr/>
        </p:nvGraphicFramePr>
        <p:xfrm>
          <a:off x="533400" y="4673600"/>
          <a:ext cx="8418513" cy="2032000"/>
        </p:xfrm>
        <a:graphic>
          <a:graphicData uri="http://schemas.openxmlformats.org/drawingml/2006/table">
            <a:tbl>
              <a:tblPr/>
              <a:tblGrid>
                <a:gridCol w="2581275">
                  <a:extLst>
                    <a:ext uri="{9D8B030D-6E8A-4147-A177-3AD203B41FA5}">
                      <a16:colId xmlns:a16="http://schemas.microsoft.com/office/drawing/2014/main" val="4258489795"/>
                    </a:ext>
                  </a:extLst>
                </a:gridCol>
                <a:gridCol w="5837238">
                  <a:extLst>
                    <a:ext uri="{9D8B030D-6E8A-4147-A177-3AD203B41FA5}">
                      <a16:colId xmlns:a16="http://schemas.microsoft.com/office/drawing/2014/main" val="509710459"/>
                    </a:ext>
                  </a:extLst>
                </a:gridCol>
              </a:tblGrid>
              <a:tr h="406400">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altLang="en-US" sz="1800" b="1" i="0" u="none" strike="noStrike" cap="none" normalizeH="0" baseline="0">
                          <a:ln>
                            <a:noFill/>
                          </a:ln>
                          <a:solidFill>
                            <a:schemeClr val="tx1"/>
                          </a:solidFill>
                          <a:effectLst/>
                          <a:latin typeface="Tahoma" panose="020B0604030504040204" pitchFamily="34" charset="0"/>
                        </a:rPr>
                        <a:t>Method 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altLang="en-US" sz="1800" b="1" i="0" u="none" strike="noStrike" cap="none" normalizeH="0" baseline="0">
                          <a:ln>
                            <a:noFill/>
                          </a:ln>
                          <a:solidFill>
                            <a:schemeClr val="tx1"/>
                          </a:solidFill>
                          <a:effectLst/>
                          <a:latin typeface="Tahoma" panose="020B0604030504040204" pitchFamily="34" charset="0"/>
                        </a:rPr>
                        <a:t>Description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272014284"/>
                  </a:ext>
                </a:extLst>
              </a:tr>
              <a:tr h="406400">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ourier New" panose="02070309020205020404" pitchFamily="49" charset="0"/>
                        </a:rPr>
                        <a:t>setLocation(</a:t>
                      </a:r>
                      <a:r>
                        <a:rPr kumimoji="0" lang="en-US" altLang="en-US" sz="1800" b="1" i="0" u="none" strike="noStrike" cap="none" normalizeH="0" baseline="0">
                          <a:ln>
                            <a:noFill/>
                          </a:ln>
                          <a:solidFill>
                            <a:schemeClr val="tx1"/>
                          </a:solidFill>
                          <a:effectLst/>
                          <a:latin typeface="Tahoma" panose="020B0604030504040204" pitchFamily="34" charset="0"/>
                        </a:rPr>
                        <a:t>x</a:t>
                      </a:r>
                      <a:r>
                        <a:rPr kumimoji="0" lang="en-US" altLang="en-US" sz="1800" b="0" i="0" u="none" strike="noStrike" cap="none" normalizeH="0" baseline="0">
                          <a:ln>
                            <a:noFill/>
                          </a:ln>
                          <a:solidFill>
                            <a:schemeClr val="tx1"/>
                          </a:solidFill>
                          <a:effectLst/>
                          <a:latin typeface="Courier New" panose="02070309020205020404" pitchFamily="49" charset="0"/>
                        </a:rPr>
                        <a:t>, </a:t>
                      </a:r>
                      <a:r>
                        <a:rPr kumimoji="0" lang="en-US" altLang="en-US" sz="1800" b="1" i="0" u="none" strike="noStrike" cap="none" normalizeH="0" baseline="0">
                          <a:ln>
                            <a:noFill/>
                          </a:ln>
                          <a:solidFill>
                            <a:schemeClr val="tx1"/>
                          </a:solidFill>
                          <a:effectLst/>
                          <a:latin typeface="Tahoma" panose="020B0604030504040204" pitchFamily="34" charset="0"/>
                        </a:rPr>
                        <a:t>y</a:t>
                      </a:r>
                      <a:r>
                        <a:rPr kumimoji="0" lang="en-US" altLang="en-US" sz="1800" b="0" i="0" u="none" strike="noStrike" cap="none" normalizeH="0" baseline="0">
                          <a:ln>
                            <a:noFill/>
                          </a:ln>
                          <a:solidFill>
                            <a:schemeClr val="tx1"/>
                          </a:solidFill>
                          <a:effectLst/>
                          <a:latin typeface="Courier New" panose="02070309020205020404" pitchFamily="49"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ahoma" panose="020B0604030504040204" pitchFamily="34" charset="0"/>
                        </a:rPr>
                        <a:t>sets the point's x and y to the given values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749948392"/>
                  </a:ext>
                </a:extLst>
              </a:tr>
              <a:tr h="406400">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ourier New" panose="02070309020205020404" pitchFamily="49" charset="0"/>
                        </a:rPr>
                        <a:t>translate(</a:t>
                      </a:r>
                      <a:r>
                        <a:rPr kumimoji="0" lang="en-US" altLang="en-US" sz="1800" b="1" i="0" u="none" strike="noStrike" cap="none" normalizeH="0" baseline="0">
                          <a:ln>
                            <a:noFill/>
                          </a:ln>
                          <a:solidFill>
                            <a:schemeClr val="tx1"/>
                          </a:solidFill>
                          <a:effectLst/>
                          <a:latin typeface="Tahoma" panose="020B0604030504040204" pitchFamily="34" charset="0"/>
                        </a:rPr>
                        <a:t>dx</a:t>
                      </a:r>
                      <a:r>
                        <a:rPr kumimoji="0" lang="en-US" altLang="en-US" sz="1800" b="0" i="0" u="none" strike="noStrike" cap="none" normalizeH="0" baseline="0">
                          <a:ln>
                            <a:noFill/>
                          </a:ln>
                          <a:solidFill>
                            <a:schemeClr val="tx1"/>
                          </a:solidFill>
                          <a:effectLst/>
                          <a:latin typeface="Courier New" panose="02070309020205020404" pitchFamily="49" charset="0"/>
                        </a:rPr>
                        <a:t>, </a:t>
                      </a:r>
                      <a:r>
                        <a:rPr kumimoji="0" lang="en-US" altLang="en-US" sz="1800" b="1" i="0" u="none" strike="noStrike" cap="none" normalizeH="0" baseline="0">
                          <a:ln>
                            <a:noFill/>
                          </a:ln>
                          <a:solidFill>
                            <a:schemeClr val="tx1"/>
                          </a:solidFill>
                          <a:effectLst/>
                          <a:latin typeface="Tahoma" panose="020B0604030504040204" pitchFamily="34" charset="0"/>
                        </a:rPr>
                        <a:t>dy</a:t>
                      </a:r>
                      <a:r>
                        <a:rPr kumimoji="0" lang="en-US" altLang="en-US" sz="1800" b="0" i="0" u="none" strike="noStrike" cap="none" normalizeH="0" baseline="0">
                          <a:ln>
                            <a:noFill/>
                          </a:ln>
                          <a:solidFill>
                            <a:schemeClr val="tx1"/>
                          </a:solidFill>
                          <a:effectLst/>
                          <a:latin typeface="Courier New" panose="02070309020205020404" pitchFamily="49"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ahoma" panose="020B0604030504040204" pitchFamily="34" charset="0"/>
                        </a:rPr>
                        <a:t>adjusts the point's x and y by the given amounts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80808245"/>
                  </a:ext>
                </a:extLst>
              </a:tr>
              <a:tr h="406400">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ourier New" panose="02070309020205020404" pitchFamily="49" charset="0"/>
                        </a:rPr>
                        <a:t>distance(</a:t>
                      </a:r>
                      <a:r>
                        <a:rPr kumimoji="0" lang="en-US" altLang="en-US" sz="1800" b="1" i="0" u="none" strike="noStrike" cap="none" normalizeH="0" baseline="0">
                          <a:ln>
                            <a:noFill/>
                          </a:ln>
                          <a:solidFill>
                            <a:schemeClr val="tx1"/>
                          </a:solidFill>
                          <a:effectLst/>
                          <a:latin typeface="Tahoma" panose="020B0604030504040204" pitchFamily="34" charset="0"/>
                        </a:rPr>
                        <a:t>p</a:t>
                      </a:r>
                      <a:r>
                        <a:rPr kumimoji="0" lang="en-US" altLang="en-US" sz="1800" b="0" i="0" u="none" strike="noStrike" cap="none" normalizeH="0" baseline="0">
                          <a:ln>
                            <a:noFill/>
                          </a:ln>
                          <a:solidFill>
                            <a:schemeClr val="tx1"/>
                          </a:solidFill>
                          <a:effectLst/>
                          <a:latin typeface="Courier New" panose="02070309020205020404" pitchFamily="49"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ahoma" panose="020B0604030504040204" pitchFamily="34" charset="0"/>
                        </a:rPr>
                        <a:t>how far away the point is from point </a:t>
                      </a:r>
                      <a:r>
                        <a:rPr kumimoji="0" lang="en-US" altLang="en-US" sz="1800" b="0" i="1" u="none" strike="noStrike" cap="none" normalizeH="0" baseline="0">
                          <a:ln>
                            <a:noFill/>
                          </a:ln>
                          <a:solidFill>
                            <a:schemeClr val="tx1"/>
                          </a:solidFill>
                          <a:effectLst/>
                          <a:latin typeface="Tahoma" panose="020B0604030504040204" pitchFamily="34" charset="0"/>
                        </a:rPr>
                        <a:t>p</a:t>
                      </a:r>
                      <a:endParaRPr kumimoji="0" lang="en-US" altLang="en-US" sz="1800" b="0" i="0" u="none" strike="noStrike" cap="none" normalizeH="0" baseline="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20721380"/>
                  </a:ext>
                </a:extLst>
              </a:tr>
              <a:tr h="406400">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ourier New" panose="02070309020205020404" pitchFamily="49" charset="0"/>
                        </a:rPr>
                        <a:t>draw(</a:t>
                      </a:r>
                      <a:r>
                        <a:rPr kumimoji="0" lang="en-US" altLang="en-US" sz="1800" b="1" i="0" u="none" strike="noStrike" cap="none" normalizeH="0" baseline="0">
                          <a:ln>
                            <a:noFill/>
                          </a:ln>
                          <a:solidFill>
                            <a:schemeClr val="tx1"/>
                          </a:solidFill>
                          <a:effectLst/>
                          <a:latin typeface="Tahoma" panose="020B0604030504040204" pitchFamily="34" charset="0"/>
                        </a:rPr>
                        <a:t>g</a:t>
                      </a:r>
                      <a:r>
                        <a:rPr kumimoji="0" lang="en-US" altLang="en-US" sz="1800" b="0" i="0" u="none" strike="noStrike" cap="none" normalizeH="0" baseline="0">
                          <a:ln>
                            <a:noFill/>
                          </a:ln>
                          <a:solidFill>
                            <a:schemeClr val="tx1"/>
                          </a:solidFill>
                          <a:effectLst/>
                          <a:latin typeface="Courier New" panose="02070309020205020404" pitchFamily="49" charset="0"/>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ahoma" panose="020B0604030504040204" pitchFamily="34" charset="0"/>
                        </a:rPr>
                        <a:t>displays the point on a drawing panel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107296599"/>
                  </a:ext>
                </a:extLst>
              </a:tr>
            </a:tbl>
          </a:graphicData>
        </a:graphic>
      </p:graphicFrame>
      <p:graphicFrame>
        <p:nvGraphicFramePr>
          <p:cNvPr id="823320" name="Group 24">
            <a:extLst>
              <a:ext uri="{FF2B5EF4-FFF2-40B4-BE49-F238E27FC236}">
                <a16:creationId xmlns:a16="http://schemas.microsoft.com/office/drawing/2014/main" id="{3CFEBB72-D02E-45F4-9C3C-BACD49A5A2E4}"/>
              </a:ext>
            </a:extLst>
          </p:cNvPr>
          <p:cNvGraphicFramePr>
            <a:graphicFrameLocks noGrp="1"/>
          </p:cNvGraphicFramePr>
          <p:nvPr/>
        </p:nvGraphicFramePr>
        <p:xfrm>
          <a:off x="533400" y="2667000"/>
          <a:ext cx="4511675" cy="1219200"/>
        </p:xfrm>
        <a:graphic>
          <a:graphicData uri="http://schemas.openxmlformats.org/drawingml/2006/table">
            <a:tbl>
              <a:tblPr/>
              <a:tblGrid>
                <a:gridCol w="1589088">
                  <a:extLst>
                    <a:ext uri="{9D8B030D-6E8A-4147-A177-3AD203B41FA5}">
                      <a16:colId xmlns:a16="http://schemas.microsoft.com/office/drawing/2014/main" val="3952729005"/>
                    </a:ext>
                  </a:extLst>
                </a:gridCol>
                <a:gridCol w="2922587">
                  <a:extLst>
                    <a:ext uri="{9D8B030D-6E8A-4147-A177-3AD203B41FA5}">
                      <a16:colId xmlns:a16="http://schemas.microsoft.com/office/drawing/2014/main" val="4223407032"/>
                    </a:ext>
                  </a:extLst>
                </a:gridCol>
              </a:tblGrid>
              <a:tr h="406400">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altLang="en-US" sz="1800" b="1" i="0" u="none" strike="noStrike" cap="none" normalizeH="0" baseline="0">
                          <a:ln>
                            <a:noFill/>
                          </a:ln>
                          <a:solidFill>
                            <a:schemeClr val="tx1"/>
                          </a:solidFill>
                          <a:effectLst/>
                          <a:latin typeface="Tahoma" panose="020B0604030504040204" pitchFamily="34" charset="0"/>
                        </a:rPr>
                        <a:t>Field name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altLang="en-US" sz="1800" b="1" i="0" u="none" strike="noStrike" cap="none" normalizeH="0" baseline="0">
                          <a:ln>
                            <a:noFill/>
                          </a:ln>
                          <a:solidFill>
                            <a:schemeClr val="tx1"/>
                          </a:solidFill>
                          <a:effectLst/>
                          <a:latin typeface="Tahoma" panose="020B0604030504040204" pitchFamily="34" charset="0"/>
                        </a:rPr>
                        <a:t>Description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171221335"/>
                  </a:ext>
                </a:extLst>
              </a:tr>
              <a:tr h="406400">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ourier New" panose="02070309020205020404" pitchFamily="49" charset="0"/>
                        </a:rPr>
                        <a:t>x</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ahoma" panose="020B0604030504040204" pitchFamily="34" charset="0"/>
                        </a:rPr>
                        <a:t>the point's x-coordinate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546852419"/>
                  </a:ext>
                </a:extLst>
              </a:tr>
              <a:tr h="406400">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ourier New" panose="02070309020205020404" pitchFamily="49" charset="0"/>
                        </a:rPr>
                        <a:t>y</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ahoma" panose="020B0604030504040204" pitchFamily="34" charset="0"/>
                        </a:rPr>
                        <a:t>the point's y-coordinate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406244682"/>
                  </a:ext>
                </a:extLst>
              </a:tr>
            </a:tbl>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Rectangle 2">
            <a:extLst>
              <a:ext uri="{FF2B5EF4-FFF2-40B4-BE49-F238E27FC236}">
                <a16:creationId xmlns:a16="http://schemas.microsoft.com/office/drawing/2014/main" id="{1AE99E15-B16F-47DC-B5E3-69BAC8EE98E1}"/>
              </a:ext>
            </a:extLst>
          </p:cNvPr>
          <p:cNvSpPr>
            <a:spLocks noGrp="1" noChangeArrowheads="1"/>
          </p:cNvSpPr>
          <p:nvPr>
            <p:ph type="title"/>
          </p:nvPr>
        </p:nvSpPr>
        <p:spPr/>
        <p:txBody>
          <a:bodyPr/>
          <a:lstStyle/>
          <a:p>
            <a:r>
              <a:rPr lang="en-US" altLang="en-US">
                <a:latin typeface="Courier New" panose="02070309020205020404" pitchFamily="49" charset="0"/>
              </a:rPr>
              <a:t>Point</a:t>
            </a:r>
            <a:r>
              <a:rPr lang="en-US" altLang="en-US"/>
              <a:t> class as blueprint</a:t>
            </a:r>
          </a:p>
        </p:txBody>
      </p:sp>
      <p:sp>
        <p:nvSpPr>
          <p:cNvPr id="824323" name="Rectangle 3">
            <a:extLst>
              <a:ext uri="{FF2B5EF4-FFF2-40B4-BE49-F238E27FC236}">
                <a16:creationId xmlns:a16="http://schemas.microsoft.com/office/drawing/2014/main" id="{2B4B8513-C649-453E-8B7A-D3C51BF1B423}"/>
              </a:ext>
            </a:extLst>
          </p:cNvPr>
          <p:cNvSpPr>
            <a:spLocks noGrp="1" noChangeArrowheads="1"/>
          </p:cNvSpPr>
          <p:nvPr>
            <p:ph type="body" idx="1"/>
          </p:nvPr>
        </p:nvSpPr>
        <p:spPr/>
        <p:txBody>
          <a:bodyPr/>
          <a:lstStyle/>
          <a:p>
            <a:pPr lvl="1">
              <a:lnSpc>
                <a:spcPct val="70000"/>
              </a:lnSpc>
            </a:pPr>
            <a:endParaRPr lang="en-US" altLang="en-US"/>
          </a:p>
          <a:p>
            <a:pPr lvl="1">
              <a:lnSpc>
                <a:spcPct val="70000"/>
              </a:lnSpc>
            </a:pPr>
            <a:endParaRPr lang="en-US" altLang="en-US"/>
          </a:p>
          <a:p>
            <a:pPr lvl="1">
              <a:lnSpc>
                <a:spcPct val="70000"/>
              </a:lnSpc>
            </a:pPr>
            <a:endParaRPr lang="en-US" altLang="en-US"/>
          </a:p>
          <a:p>
            <a:pPr lvl="1">
              <a:lnSpc>
                <a:spcPct val="70000"/>
              </a:lnSpc>
            </a:pPr>
            <a:endParaRPr lang="en-US" altLang="en-US"/>
          </a:p>
          <a:p>
            <a:pPr lvl="1">
              <a:lnSpc>
                <a:spcPct val="70000"/>
              </a:lnSpc>
            </a:pPr>
            <a:endParaRPr lang="en-US" altLang="en-US"/>
          </a:p>
          <a:p>
            <a:pPr lvl="1">
              <a:lnSpc>
                <a:spcPct val="70000"/>
              </a:lnSpc>
            </a:pPr>
            <a:endParaRPr lang="en-US" altLang="en-US"/>
          </a:p>
          <a:p>
            <a:pPr lvl="1">
              <a:lnSpc>
                <a:spcPct val="70000"/>
              </a:lnSpc>
            </a:pPr>
            <a:endParaRPr lang="en-US" altLang="en-US"/>
          </a:p>
          <a:p>
            <a:pPr lvl="1">
              <a:lnSpc>
                <a:spcPct val="70000"/>
              </a:lnSpc>
            </a:pPr>
            <a:endParaRPr lang="en-US" altLang="en-US"/>
          </a:p>
          <a:p>
            <a:pPr lvl="1">
              <a:lnSpc>
                <a:spcPct val="70000"/>
              </a:lnSpc>
            </a:pPr>
            <a:endParaRPr lang="en-US" altLang="en-US"/>
          </a:p>
          <a:p>
            <a:pPr lvl="1">
              <a:lnSpc>
                <a:spcPct val="70000"/>
              </a:lnSpc>
            </a:pPr>
            <a:endParaRPr lang="en-US" altLang="en-US"/>
          </a:p>
          <a:p>
            <a:pPr lvl="1">
              <a:lnSpc>
                <a:spcPct val="70000"/>
              </a:lnSpc>
            </a:pPr>
            <a:endParaRPr lang="en-US" altLang="en-US"/>
          </a:p>
          <a:p>
            <a:pPr lvl="1">
              <a:lnSpc>
                <a:spcPct val="70000"/>
              </a:lnSpc>
            </a:pPr>
            <a:endParaRPr lang="en-US" altLang="en-US"/>
          </a:p>
          <a:p>
            <a:pPr lvl="1">
              <a:lnSpc>
                <a:spcPct val="70000"/>
              </a:lnSpc>
            </a:pPr>
            <a:endParaRPr lang="en-US" altLang="en-US"/>
          </a:p>
          <a:p>
            <a:pPr lvl="1">
              <a:lnSpc>
                <a:spcPct val="70000"/>
              </a:lnSpc>
            </a:pPr>
            <a:endParaRPr lang="en-US" altLang="en-US"/>
          </a:p>
          <a:p>
            <a:pPr lvl="1">
              <a:lnSpc>
                <a:spcPct val="70000"/>
              </a:lnSpc>
            </a:pPr>
            <a:endParaRPr lang="en-US" altLang="en-US"/>
          </a:p>
          <a:p>
            <a:pPr lvl="1">
              <a:lnSpc>
                <a:spcPct val="80000"/>
              </a:lnSpc>
            </a:pPr>
            <a:r>
              <a:rPr lang="en-US" altLang="en-US"/>
              <a:t>The class (blueprint) will describe how to create objects.</a:t>
            </a:r>
          </a:p>
          <a:p>
            <a:pPr lvl="1">
              <a:lnSpc>
                <a:spcPct val="80000"/>
              </a:lnSpc>
            </a:pPr>
            <a:r>
              <a:rPr lang="en-US" altLang="en-US"/>
              <a:t>Each object will contain its own data and methods.</a:t>
            </a:r>
          </a:p>
        </p:txBody>
      </p:sp>
      <p:sp>
        <p:nvSpPr>
          <p:cNvPr id="824324" name="Text Box 4">
            <a:extLst>
              <a:ext uri="{FF2B5EF4-FFF2-40B4-BE49-F238E27FC236}">
                <a16:creationId xmlns:a16="http://schemas.microsoft.com/office/drawing/2014/main" id="{9424DCA4-3A00-42CE-81D9-724D8EF90EE6}"/>
              </a:ext>
            </a:extLst>
          </p:cNvPr>
          <p:cNvSpPr txBox="1">
            <a:spLocks noChangeArrowheads="1"/>
          </p:cNvSpPr>
          <p:nvPr/>
        </p:nvSpPr>
        <p:spPr bwMode="auto">
          <a:xfrm>
            <a:off x="2667000" y="1295400"/>
            <a:ext cx="3505200" cy="18065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0000"/>
              </a:lnSpc>
            </a:pPr>
            <a:r>
              <a:rPr lang="en-US" altLang="en-US" sz="1400" b="1" u="sng">
                <a:latin typeface="Verdana" panose="020B0604030504040204" pitchFamily="34" charset="0"/>
                <a:cs typeface="Times New Roman" panose="02020603050405020304" pitchFamily="18" charset="0"/>
              </a:rPr>
              <a:t>Point class</a:t>
            </a:r>
          </a:p>
          <a:p>
            <a:pPr algn="l">
              <a:lnSpc>
                <a:spcPct val="90000"/>
              </a:lnSpc>
              <a:spcBef>
                <a:spcPts val="500"/>
              </a:spcBef>
              <a:buClr>
                <a:srgbClr val="800080"/>
              </a:buClr>
              <a:buSzPct val="55000"/>
              <a:buFont typeface="Wingdings" panose="05000000000000000000" pitchFamily="2" charset="2"/>
              <a:buNone/>
            </a:pPr>
            <a:r>
              <a:rPr lang="en-US" altLang="en-US" sz="1400">
                <a:latin typeface="Verdana" panose="020B0604030504040204" pitchFamily="34" charset="0"/>
                <a:cs typeface="Times New Roman" panose="02020603050405020304" pitchFamily="18" charset="0"/>
              </a:rPr>
              <a:t>state:</a:t>
            </a:r>
            <a:br>
              <a:rPr lang="en-US" altLang="en-US" sz="1400">
                <a:latin typeface="Verdana" panose="020B0604030504040204" pitchFamily="34"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int x,  y</a:t>
            </a:r>
          </a:p>
          <a:p>
            <a:pPr algn="l">
              <a:lnSpc>
                <a:spcPct val="90000"/>
              </a:lnSpc>
              <a:spcBef>
                <a:spcPts val="500"/>
              </a:spcBef>
              <a:buClr>
                <a:srgbClr val="800080"/>
              </a:buClr>
              <a:buSzPct val="55000"/>
              <a:buFont typeface="Wingdings" panose="05000000000000000000" pitchFamily="2" charset="2"/>
              <a:buNone/>
            </a:pPr>
            <a:r>
              <a:rPr lang="en-US" altLang="en-US" sz="1400">
                <a:latin typeface="Verdana" panose="020B0604030504040204" pitchFamily="34" charset="0"/>
                <a:cs typeface="Times New Roman" panose="02020603050405020304" pitchFamily="18" charset="0"/>
              </a:rPr>
              <a:t>behavior:</a:t>
            </a:r>
            <a:br>
              <a:rPr lang="en-US" altLang="en-US" sz="1400">
                <a:latin typeface="Verdana" panose="020B0604030504040204" pitchFamily="34"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setLocation(int x, int y)</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translate(int dx, int dy)</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distance(Point p)</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draw(Graphics g)</a:t>
            </a:r>
          </a:p>
        </p:txBody>
      </p:sp>
      <p:grpSp>
        <p:nvGrpSpPr>
          <p:cNvPr id="824325" name="Group 5">
            <a:extLst>
              <a:ext uri="{FF2B5EF4-FFF2-40B4-BE49-F238E27FC236}">
                <a16:creationId xmlns:a16="http://schemas.microsoft.com/office/drawing/2014/main" id="{E191657E-8EDA-4467-A07A-013B21BC6CBD}"/>
              </a:ext>
            </a:extLst>
          </p:cNvPr>
          <p:cNvGrpSpPr>
            <a:grpSpLocks/>
          </p:cNvGrpSpPr>
          <p:nvPr/>
        </p:nvGrpSpPr>
        <p:grpSpPr bwMode="auto">
          <a:xfrm>
            <a:off x="2286000" y="3124200"/>
            <a:ext cx="4191000" cy="519113"/>
            <a:chOff x="1440" y="2448"/>
            <a:chExt cx="2640" cy="327"/>
          </a:xfrm>
        </p:grpSpPr>
        <p:sp>
          <p:nvSpPr>
            <p:cNvPr id="824326" name="Line 6">
              <a:extLst>
                <a:ext uri="{FF2B5EF4-FFF2-40B4-BE49-F238E27FC236}">
                  <a16:creationId xmlns:a16="http://schemas.microsoft.com/office/drawing/2014/main" id="{01C738E6-2F30-42EE-B64F-F926DDA88A87}"/>
                </a:ext>
              </a:extLst>
            </p:cNvPr>
            <p:cNvSpPr>
              <a:spLocks noChangeShapeType="1"/>
            </p:cNvSpPr>
            <p:nvPr/>
          </p:nvSpPr>
          <p:spPr bwMode="auto">
            <a:xfrm flipH="1">
              <a:off x="1440" y="2448"/>
              <a:ext cx="1296" cy="327"/>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4327" name="Line 7">
              <a:extLst>
                <a:ext uri="{FF2B5EF4-FFF2-40B4-BE49-F238E27FC236}">
                  <a16:creationId xmlns:a16="http://schemas.microsoft.com/office/drawing/2014/main" id="{57B5F887-5BEF-4EF5-AA0E-28E8EDB0528A}"/>
                </a:ext>
              </a:extLst>
            </p:cNvPr>
            <p:cNvSpPr>
              <a:spLocks noChangeShapeType="1"/>
            </p:cNvSpPr>
            <p:nvPr/>
          </p:nvSpPr>
          <p:spPr bwMode="auto">
            <a:xfrm>
              <a:off x="2784" y="2448"/>
              <a:ext cx="0" cy="327"/>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4328" name="Line 8">
              <a:extLst>
                <a:ext uri="{FF2B5EF4-FFF2-40B4-BE49-F238E27FC236}">
                  <a16:creationId xmlns:a16="http://schemas.microsoft.com/office/drawing/2014/main" id="{0194D019-304F-47C2-924F-BF7935A698E6}"/>
                </a:ext>
              </a:extLst>
            </p:cNvPr>
            <p:cNvSpPr>
              <a:spLocks noChangeShapeType="1"/>
            </p:cNvSpPr>
            <p:nvPr/>
          </p:nvSpPr>
          <p:spPr bwMode="auto">
            <a:xfrm>
              <a:off x="2832" y="2448"/>
              <a:ext cx="1248" cy="327"/>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824329" name="Text Box 9">
            <a:extLst>
              <a:ext uri="{FF2B5EF4-FFF2-40B4-BE49-F238E27FC236}">
                <a16:creationId xmlns:a16="http://schemas.microsoft.com/office/drawing/2014/main" id="{67F67F45-EAE8-49C8-8930-426084E4DAA7}"/>
              </a:ext>
            </a:extLst>
          </p:cNvPr>
          <p:cNvSpPr txBox="1">
            <a:spLocks noChangeArrowheads="1"/>
          </p:cNvSpPr>
          <p:nvPr/>
        </p:nvSpPr>
        <p:spPr bwMode="auto">
          <a:xfrm>
            <a:off x="76200" y="3706813"/>
            <a:ext cx="2895600" cy="16732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pPr>
            <a:r>
              <a:rPr lang="en-US" altLang="en-US" sz="1400" b="1" u="sng">
                <a:latin typeface="Tahoma" panose="020B0604030504040204" pitchFamily="34" charset="0"/>
                <a:cs typeface="Times New Roman" panose="02020603050405020304" pitchFamily="18" charset="0"/>
              </a:rPr>
              <a:t>Point object #1</a:t>
            </a:r>
          </a:p>
          <a:p>
            <a:pPr algn="l">
              <a:lnSpc>
                <a:spcPct val="80000"/>
              </a:lnSpc>
              <a:spcBef>
                <a:spcPct val="50000"/>
              </a:spcBef>
            </a:pPr>
            <a:r>
              <a:rPr lang="en-US" altLang="en-US" sz="1400">
                <a:latin typeface="Tahoma" panose="020B0604030504040204" pitchFamily="34" charset="0"/>
                <a:cs typeface="Times New Roman" panose="02020603050405020304" pitchFamily="18" charset="0"/>
              </a:rPr>
              <a:t>state:</a:t>
            </a:r>
            <a:br>
              <a:rPr lang="en-US" altLang="en-US" sz="1400">
                <a:latin typeface="Tahoma" panose="020B0604030504040204" pitchFamily="34"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x = 5,   y = -2</a:t>
            </a:r>
          </a:p>
          <a:p>
            <a:pPr algn="l">
              <a:lnSpc>
                <a:spcPct val="80000"/>
              </a:lnSpc>
              <a:spcBef>
                <a:spcPct val="50000"/>
              </a:spcBef>
            </a:pPr>
            <a:r>
              <a:rPr lang="en-US" altLang="en-US" sz="1400">
                <a:latin typeface="Tahoma" panose="020B0604030504040204" pitchFamily="34" charset="0"/>
                <a:cs typeface="Times New Roman" panose="02020603050405020304" pitchFamily="18" charset="0"/>
              </a:rPr>
              <a:t>behavior:</a:t>
            </a:r>
            <a:br>
              <a:rPr lang="en-US" altLang="en-US" sz="1400">
                <a:latin typeface="Tahoma" panose="020B0604030504040204" pitchFamily="34"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setLocation(int x, int y)</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translate(int dx, int dy)</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distance(Point p)</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draw(Graphics g)</a:t>
            </a:r>
          </a:p>
        </p:txBody>
      </p:sp>
      <p:sp>
        <p:nvSpPr>
          <p:cNvPr id="824330" name="Text Box 10">
            <a:extLst>
              <a:ext uri="{FF2B5EF4-FFF2-40B4-BE49-F238E27FC236}">
                <a16:creationId xmlns:a16="http://schemas.microsoft.com/office/drawing/2014/main" id="{7EF6F249-8658-4FB3-843E-30A30165DEBE}"/>
              </a:ext>
            </a:extLst>
          </p:cNvPr>
          <p:cNvSpPr txBox="1">
            <a:spLocks noChangeArrowheads="1"/>
          </p:cNvSpPr>
          <p:nvPr/>
        </p:nvSpPr>
        <p:spPr bwMode="auto">
          <a:xfrm>
            <a:off x="3048000" y="3706813"/>
            <a:ext cx="2895600" cy="16732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pPr>
            <a:r>
              <a:rPr lang="en-US" altLang="en-US" sz="1400" b="1" u="sng">
                <a:latin typeface="Tahoma" panose="020B0604030504040204" pitchFamily="34" charset="0"/>
                <a:cs typeface="Times New Roman" panose="02020603050405020304" pitchFamily="18" charset="0"/>
              </a:rPr>
              <a:t>Point object #2</a:t>
            </a:r>
          </a:p>
          <a:p>
            <a:pPr algn="l">
              <a:lnSpc>
                <a:spcPct val="80000"/>
              </a:lnSpc>
              <a:spcBef>
                <a:spcPct val="50000"/>
              </a:spcBef>
            </a:pPr>
            <a:r>
              <a:rPr lang="en-US" altLang="en-US" sz="1400">
                <a:latin typeface="Tahoma" panose="020B0604030504040204" pitchFamily="34" charset="0"/>
                <a:cs typeface="Times New Roman" panose="02020603050405020304" pitchFamily="18" charset="0"/>
              </a:rPr>
              <a:t>state:</a:t>
            </a:r>
            <a:br>
              <a:rPr lang="en-US" altLang="en-US" sz="1400">
                <a:latin typeface="Tahoma" panose="020B0604030504040204" pitchFamily="34"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x = -245,   y = 1897</a:t>
            </a:r>
          </a:p>
          <a:p>
            <a:pPr algn="l">
              <a:lnSpc>
                <a:spcPct val="80000"/>
              </a:lnSpc>
              <a:spcBef>
                <a:spcPct val="50000"/>
              </a:spcBef>
            </a:pPr>
            <a:r>
              <a:rPr lang="en-US" altLang="en-US" sz="1400">
                <a:latin typeface="Tahoma" panose="020B0604030504040204" pitchFamily="34" charset="0"/>
                <a:cs typeface="Times New Roman" panose="02020603050405020304" pitchFamily="18" charset="0"/>
              </a:rPr>
              <a:t>behavior:</a:t>
            </a:r>
            <a:br>
              <a:rPr lang="en-US" altLang="en-US" sz="1400">
                <a:latin typeface="Tahoma" panose="020B0604030504040204" pitchFamily="34"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setLocation(int x, int y)</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translate(int dx, int dy)</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distance(Point p)</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draw(Graphics g)</a:t>
            </a:r>
          </a:p>
        </p:txBody>
      </p:sp>
      <p:sp>
        <p:nvSpPr>
          <p:cNvPr id="824331" name="Text Box 11">
            <a:extLst>
              <a:ext uri="{FF2B5EF4-FFF2-40B4-BE49-F238E27FC236}">
                <a16:creationId xmlns:a16="http://schemas.microsoft.com/office/drawing/2014/main" id="{5B5BD27B-2018-4413-AB25-3EECBA7DDB92}"/>
              </a:ext>
            </a:extLst>
          </p:cNvPr>
          <p:cNvSpPr txBox="1">
            <a:spLocks noChangeArrowheads="1"/>
          </p:cNvSpPr>
          <p:nvPr/>
        </p:nvSpPr>
        <p:spPr bwMode="auto">
          <a:xfrm>
            <a:off x="6096000" y="3706813"/>
            <a:ext cx="2895600" cy="16732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pPr>
            <a:r>
              <a:rPr lang="en-US" altLang="en-US" sz="1400" b="1" u="sng">
                <a:latin typeface="Tahoma" panose="020B0604030504040204" pitchFamily="34" charset="0"/>
                <a:cs typeface="Times New Roman" panose="02020603050405020304" pitchFamily="18" charset="0"/>
              </a:rPr>
              <a:t>Point object #3</a:t>
            </a:r>
          </a:p>
          <a:p>
            <a:pPr algn="l">
              <a:lnSpc>
                <a:spcPct val="80000"/>
              </a:lnSpc>
              <a:spcBef>
                <a:spcPct val="50000"/>
              </a:spcBef>
            </a:pPr>
            <a:r>
              <a:rPr lang="en-US" altLang="en-US" sz="1400">
                <a:latin typeface="Tahoma" panose="020B0604030504040204" pitchFamily="34" charset="0"/>
                <a:cs typeface="Times New Roman" panose="02020603050405020304" pitchFamily="18" charset="0"/>
              </a:rPr>
              <a:t>state:</a:t>
            </a:r>
            <a:br>
              <a:rPr lang="en-US" altLang="en-US" sz="1400">
                <a:latin typeface="Tahoma" panose="020B0604030504040204" pitchFamily="34"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x = 18,   y = 42</a:t>
            </a:r>
          </a:p>
          <a:p>
            <a:pPr algn="l">
              <a:lnSpc>
                <a:spcPct val="80000"/>
              </a:lnSpc>
              <a:spcBef>
                <a:spcPct val="50000"/>
              </a:spcBef>
            </a:pPr>
            <a:r>
              <a:rPr lang="en-US" altLang="en-US" sz="1400">
                <a:latin typeface="Tahoma" panose="020B0604030504040204" pitchFamily="34" charset="0"/>
                <a:cs typeface="Times New Roman" panose="02020603050405020304" pitchFamily="18" charset="0"/>
              </a:rPr>
              <a:t>behavior:</a:t>
            </a:r>
            <a:br>
              <a:rPr lang="en-US" altLang="en-US" sz="1400">
                <a:latin typeface="Tahoma" panose="020B0604030504040204" pitchFamily="34"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setLocation(int x, int y)</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translate(int dx, int dy)</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distance(Point p)</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draw(Graphics g)</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5346" name="Rectangle 2">
            <a:extLst>
              <a:ext uri="{FF2B5EF4-FFF2-40B4-BE49-F238E27FC236}">
                <a16:creationId xmlns:a16="http://schemas.microsoft.com/office/drawing/2014/main" id="{9D59DC93-BCDE-49D5-B672-6D1B979FD874}"/>
              </a:ext>
            </a:extLst>
          </p:cNvPr>
          <p:cNvSpPr>
            <a:spLocks noGrp="1" noChangeArrowheads="1"/>
          </p:cNvSpPr>
          <p:nvPr>
            <p:ph type="title"/>
          </p:nvPr>
        </p:nvSpPr>
        <p:spPr/>
        <p:txBody>
          <a:bodyPr/>
          <a:lstStyle/>
          <a:p>
            <a:r>
              <a:rPr lang="en-US" altLang="en-US"/>
              <a:t>Object state: Fields</a:t>
            </a:r>
          </a:p>
        </p:txBody>
      </p:sp>
      <p:sp>
        <p:nvSpPr>
          <p:cNvPr id="825347" name="Rectangle 3">
            <a:extLst>
              <a:ext uri="{FF2B5EF4-FFF2-40B4-BE49-F238E27FC236}">
                <a16:creationId xmlns:a16="http://schemas.microsoft.com/office/drawing/2014/main" id="{A760E937-40FC-4240-B108-18A7D024E5A8}"/>
              </a:ext>
            </a:extLst>
          </p:cNvPr>
          <p:cNvSpPr>
            <a:spLocks noGrp="1" noChangeArrowheads="1"/>
          </p:cNvSpPr>
          <p:nvPr>
            <p:ph type="subTitle" idx="1"/>
          </p:nvPr>
        </p:nvSpPr>
        <p:spPr/>
        <p:txBody>
          <a:bodyPr/>
          <a:lstStyle/>
          <a:p>
            <a:pPr marL="346075" lvl="1" indent="0" algn="ctr">
              <a:spcBef>
                <a:spcPts val="500"/>
              </a:spcBef>
              <a:buFontTx/>
              <a:buNone/>
            </a:pPr>
            <a:endParaRPr lang="en-US" altLang="en-US"/>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a:extLst>
              <a:ext uri="{FF2B5EF4-FFF2-40B4-BE49-F238E27FC236}">
                <a16:creationId xmlns:a16="http://schemas.microsoft.com/office/drawing/2014/main" id="{5622A89A-25B6-4E20-9CB8-6D9010A35E34}"/>
              </a:ext>
            </a:extLst>
          </p:cNvPr>
          <p:cNvSpPr>
            <a:spLocks noGrp="1" noChangeArrowheads="1"/>
          </p:cNvSpPr>
          <p:nvPr>
            <p:ph type="title"/>
          </p:nvPr>
        </p:nvSpPr>
        <p:spPr/>
        <p:txBody>
          <a:bodyPr/>
          <a:lstStyle/>
          <a:p>
            <a:r>
              <a:rPr lang="en-US" altLang="en-US"/>
              <a:t>Point class, version 1</a:t>
            </a:r>
          </a:p>
        </p:txBody>
      </p:sp>
      <p:sp>
        <p:nvSpPr>
          <p:cNvPr id="826371" name="Rectangle 3">
            <a:extLst>
              <a:ext uri="{FF2B5EF4-FFF2-40B4-BE49-F238E27FC236}">
                <a16:creationId xmlns:a16="http://schemas.microsoft.com/office/drawing/2014/main" id="{72FD9A56-8A54-4899-9D57-65FA56060902}"/>
              </a:ext>
            </a:extLst>
          </p:cNvPr>
          <p:cNvSpPr>
            <a:spLocks noGrp="1" noChangeArrowheads="1"/>
          </p:cNvSpPr>
          <p:nvPr>
            <p:ph type="body" idx="1"/>
          </p:nvPr>
        </p:nvSpPr>
        <p:spPr/>
        <p:txBody>
          <a:bodyPr/>
          <a:lstStyle/>
          <a:p>
            <a:pPr lvl="1">
              <a:lnSpc>
                <a:spcPct val="80000"/>
              </a:lnSpc>
              <a:buFontTx/>
              <a:buNone/>
            </a:pPr>
            <a:r>
              <a:rPr lang="en-US" altLang="en-US">
                <a:latin typeface="Courier New" panose="02070309020205020404" pitchFamily="49" charset="0"/>
              </a:rPr>
              <a:t>public class Point {</a:t>
            </a:r>
          </a:p>
          <a:p>
            <a:pPr lvl="1">
              <a:lnSpc>
                <a:spcPct val="80000"/>
              </a:lnSpc>
              <a:buFontTx/>
              <a:buNone/>
            </a:pPr>
            <a:r>
              <a:rPr lang="en-US" altLang="en-US" b="1">
                <a:latin typeface="Courier New" panose="02070309020205020404" pitchFamily="49" charset="0"/>
              </a:rPr>
              <a:t>    int x;</a:t>
            </a:r>
          </a:p>
          <a:p>
            <a:pPr lvl="1">
              <a:lnSpc>
                <a:spcPct val="80000"/>
              </a:lnSpc>
              <a:buFontTx/>
              <a:buNone/>
            </a:pPr>
            <a:r>
              <a:rPr lang="en-US" altLang="en-US" b="1">
                <a:latin typeface="Courier New" panose="02070309020205020404" pitchFamily="49" charset="0"/>
              </a:rPr>
              <a:t>    int y;</a:t>
            </a:r>
          </a:p>
          <a:p>
            <a:pPr lvl="1">
              <a:lnSpc>
                <a:spcPct val="80000"/>
              </a:lnSpc>
              <a:buFontTx/>
              <a:buNone/>
            </a:pPr>
            <a:r>
              <a:rPr lang="en-US" altLang="en-US">
                <a:latin typeface="Courier New" panose="02070309020205020404" pitchFamily="49" charset="0"/>
              </a:rPr>
              <a:t>}</a:t>
            </a:r>
          </a:p>
          <a:p>
            <a:pPr lvl="1">
              <a:lnSpc>
                <a:spcPct val="80000"/>
              </a:lnSpc>
            </a:pPr>
            <a:endParaRPr lang="en-US" altLang="en-US" sz="900"/>
          </a:p>
          <a:p>
            <a:pPr lvl="1"/>
            <a:r>
              <a:rPr lang="en-US" altLang="en-US"/>
              <a:t>Save this code into a file named </a:t>
            </a:r>
            <a:r>
              <a:rPr lang="en-US" altLang="en-US">
                <a:latin typeface="Courier New" panose="02070309020205020404" pitchFamily="49" charset="0"/>
              </a:rPr>
              <a:t>Point.java</a:t>
            </a:r>
            <a:r>
              <a:rPr lang="en-US" altLang="en-US"/>
              <a:t>.</a:t>
            </a:r>
          </a:p>
          <a:p>
            <a:pPr lvl="1"/>
            <a:endParaRPr lang="en-US" altLang="en-US"/>
          </a:p>
          <a:p>
            <a:pPr>
              <a:lnSpc>
                <a:spcPct val="110000"/>
              </a:lnSpc>
            </a:pPr>
            <a:r>
              <a:rPr lang="en-US" altLang="en-US"/>
              <a:t>The above code creates a new type named </a:t>
            </a:r>
            <a:r>
              <a:rPr lang="en-US" altLang="en-US">
                <a:latin typeface="Courier New" panose="02070309020205020404" pitchFamily="49" charset="0"/>
              </a:rPr>
              <a:t>Point</a:t>
            </a:r>
            <a:r>
              <a:rPr lang="en-US" altLang="en-US"/>
              <a:t>.</a:t>
            </a:r>
          </a:p>
          <a:p>
            <a:pPr lvl="1">
              <a:lnSpc>
                <a:spcPct val="110000"/>
              </a:lnSpc>
            </a:pPr>
            <a:r>
              <a:rPr lang="en-US" altLang="en-US"/>
              <a:t>Each </a:t>
            </a:r>
            <a:r>
              <a:rPr lang="en-US" altLang="en-US">
                <a:latin typeface="Courier New" panose="02070309020205020404" pitchFamily="49" charset="0"/>
              </a:rPr>
              <a:t>Point</a:t>
            </a:r>
            <a:r>
              <a:rPr lang="en-US" altLang="en-US"/>
              <a:t> object contains two pieces of data:</a:t>
            </a:r>
          </a:p>
          <a:p>
            <a:pPr lvl="2"/>
            <a:r>
              <a:rPr lang="en-US" altLang="en-US"/>
              <a:t>an </a:t>
            </a:r>
            <a:r>
              <a:rPr lang="en-US" altLang="en-US">
                <a:latin typeface="Courier New" panose="02070309020205020404" pitchFamily="49" charset="0"/>
              </a:rPr>
              <a:t>int</a:t>
            </a:r>
            <a:r>
              <a:rPr lang="en-US" altLang="en-US"/>
              <a:t> named </a:t>
            </a:r>
            <a:r>
              <a:rPr lang="en-US" altLang="en-US">
                <a:latin typeface="Courier New" panose="02070309020205020404" pitchFamily="49" charset="0"/>
              </a:rPr>
              <a:t>x</a:t>
            </a:r>
            <a:r>
              <a:rPr lang="en-US" altLang="en-US"/>
              <a:t>, and</a:t>
            </a:r>
          </a:p>
          <a:p>
            <a:pPr lvl="2"/>
            <a:r>
              <a:rPr lang="en-US" altLang="en-US"/>
              <a:t>an </a:t>
            </a:r>
            <a:r>
              <a:rPr lang="en-US" altLang="en-US">
                <a:latin typeface="Courier New" panose="02070309020205020404" pitchFamily="49" charset="0"/>
              </a:rPr>
              <a:t>int</a:t>
            </a:r>
            <a:r>
              <a:rPr lang="en-US" altLang="en-US"/>
              <a:t> named </a:t>
            </a:r>
            <a:r>
              <a:rPr lang="en-US" altLang="en-US">
                <a:latin typeface="Courier New" panose="02070309020205020404" pitchFamily="49" charset="0"/>
              </a:rPr>
              <a:t>y</a:t>
            </a:r>
            <a:r>
              <a:rPr lang="en-US" altLang="en-US"/>
              <a:t>.</a:t>
            </a:r>
          </a:p>
          <a:p>
            <a:pPr lvl="2"/>
            <a:endParaRPr lang="en-US" altLang="en-US"/>
          </a:p>
          <a:p>
            <a:pPr lvl="1"/>
            <a:r>
              <a:rPr lang="en-US" altLang="en-US">
                <a:latin typeface="Courier New" panose="02070309020205020404" pitchFamily="49" charset="0"/>
              </a:rPr>
              <a:t>Point</a:t>
            </a:r>
            <a:r>
              <a:rPr lang="en-US" altLang="en-US"/>
              <a:t> objects do not contain any behavior (yet).</a:t>
            </a:r>
            <a:endParaRPr lang="en-US" altLang="en-US">
              <a:latin typeface="Courier New" panose="02070309020205020404"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26371">
                                            <p:txEl>
                                              <p:pRg st="12" end="12"/>
                                            </p:txEl>
                                          </p:spTgt>
                                        </p:tgtEl>
                                        <p:attrNameLst>
                                          <p:attrName>style.visibility</p:attrName>
                                        </p:attrNameLst>
                                      </p:cBhvr>
                                      <p:to>
                                        <p:strVal val="visible"/>
                                      </p:to>
                                    </p:set>
                                    <p:animEffect transition="in" filter="fade">
                                      <p:cBhvr>
                                        <p:cTn id="7" dur="1000"/>
                                        <p:tgtEl>
                                          <p:spTgt spid="82637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4" name="Rectangle 2">
            <a:extLst>
              <a:ext uri="{FF2B5EF4-FFF2-40B4-BE49-F238E27FC236}">
                <a16:creationId xmlns:a16="http://schemas.microsoft.com/office/drawing/2014/main" id="{701126A8-6D56-49B7-AA8D-A653FADE82BB}"/>
              </a:ext>
            </a:extLst>
          </p:cNvPr>
          <p:cNvSpPr>
            <a:spLocks noGrp="1" noChangeArrowheads="1"/>
          </p:cNvSpPr>
          <p:nvPr>
            <p:ph type="title"/>
          </p:nvPr>
        </p:nvSpPr>
        <p:spPr/>
        <p:txBody>
          <a:bodyPr/>
          <a:lstStyle/>
          <a:p>
            <a:r>
              <a:rPr lang="en-US" altLang="en-US"/>
              <a:t>Fields</a:t>
            </a:r>
          </a:p>
        </p:txBody>
      </p:sp>
      <p:sp>
        <p:nvSpPr>
          <p:cNvPr id="827395" name="Rectangle 3">
            <a:extLst>
              <a:ext uri="{FF2B5EF4-FFF2-40B4-BE49-F238E27FC236}">
                <a16:creationId xmlns:a16="http://schemas.microsoft.com/office/drawing/2014/main" id="{694727E5-4797-434B-B0F9-17E674F8A2DE}"/>
              </a:ext>
            </a:extLst>
          </p:cNvPr>
          <p:cNvSpPr>
            <a:spLocks noGrp="1" noChangeArrowheads="1"/>
          </p:cNvSpPr>
          <p:nvPr>
            <p:ph type="body" idx="1"/>
          </p:nvPr>
        </p:nvSpPr>
        <p:spPr/>
        <p:txBody>
          <a:bodyPr/>
          <a:lstStyle/>
          <a:p>
            <a:r>
              <a:rPr lang="en-US" altLang="en-US" b="1"/>
              <a:t>field</a:t>
            </a:r>
            <a:r>
              <a:rPr lang="en-US" altLang="en-US"/>
              <a:t>: A variable inside an object that is part of its state.</a:t>
            </a:r>
          </a:p>
          <a:p>
            <a:pPr lvl="1"/>
            <a:r>
              <a:rPr lang="en-US" altLang="en-US"/>
              <a:t>Each object has </a:t>
            </a:r>
            <a:r>
              <a:rPr lang="en-US" altLang="en-US" i="1"/>
              <a:t>its own copy </a:t>
            </a:r>
            <a:r>
              <a:rPr lang="en-US" altLang="en-US"/>
              <a:t>of each field.</a:t>
            </a:r>
          </a:p>
          <a:p>
            <a:pPr lvl="1"/>
            <a:endParaRPr lang="en-US" altLang="en-US"/>
          </a:p>
          <a:p>
            <a:r>
              <a:rPr lang="en-US" altLang="en-US"/>
              <a:t>Declaration syntax:</a:t>
            </a:r>
          </a:p>
          <a:p>
            <a:pPr lvl="1">
              <a:buFontTx/>
              <a:buNone/>
            </a:pPr>
            <a:endParaRPr lang="en-US" altLang="en-US" sz="900" b="1" i="1"/>
          </a:p>
          <a:p>
            <a:pPr lvl="1">
              <a:buFontTx/>
              <a:buNone/>
            </a:pPr>
            <a:r>
              <a:rPr lang="en-US" altLang="en-US" b="1" i="1"/>
              <a:t>	</a:t>
            </a:r>
            <a:r>
              <a:rPr lang="en-US" altLang="en-US" b="1"/>
              <a:t>type</a:t>
            </a:r>
            <a:r>
              <a:rPr lang="en-US" altLang="en-US" b="1" i="1">
                <a:latin typeface="Courier New" panose="02070309020205020404" pitchFamily="49" charset="0"/>
              </a:rPr>
              <a:t> </a:t>
            </a:r>
            <a:r>
              <a:rPr lang="en-US" altLang="en-US" b="1"/>
              <a:t>name</a:t>
            </a:r>
            <a:r>
              <a:rPr lang="en-US" altLang="en-US">
                <a:latin typeface="Courier New" panose="02070309020205020404" pitchFamily="49" charset="0"/>
              </a:rPr>
              <a:t>;</a:t>
            </a:r>
          </a:p>
          <a:p>
            <a:pPr lvl="1">
              <a:buFontTx/>
              <a:buNone/>
            </a:pPr>
            <a:endParaRPr lang="en-US" altLang="en-US"/>
          </a:p>
          <a:p>
            <a:pPr lvl="1"/>
            <a:r>
              <a:rPr lang="en-US" altLang="en-US"/>
              <a:t>Example:</a:t>
            </a:r>
          </a:p>
          <a:p>
            <a:pPr lvl="1">
              <a:buFontTx/>
              <a:buNone/>
            </a:pPr>
            <a:endParaRPr lang="en-US" altLang="en-US" sz="900">
              <a:latin typeface="Courier New" panose="02070309020205020404" pitchFamily="49" charset="0"/>
            </a:endParaRPr>
          </a:p>
          <a:p>
            <a:pPr lvl="1">
              <a:lnSpc>
                <a:spcPct val="80000"/>
              </a:lnSpc>
              <a:buFontTx/>
              <a:buNone/>
            </a:pPr>
            <a:r>
              <a:rPr lang="en-US" altLang="en-US">
                <a:latin typeface="Courier New" panose="02070309020205020404" pitchFamily="49" charset="0"/>
              </a:rPr>
              <a:t>	public class Student {</a:t>
            </a:r>
          </a:p>
          <a:p>
            <a:pPr lvl="1">
              <a:lnSpc>
                <a:spcPct val="80000"/>
              </a:lnSpc>
              <a:buFontTx/>
              <a:buNone/>
            </a:pPr>
            <a:r>
              <a:rPr lang="en-US" altLang="en-US" b="1">
                <a:latin typeface="Courier New" panose="02070309020205020404" pitchFamily="49" charset="0"/>
              </a:rPr>
              <a:t>	    String name;</a:t>
            </a:r>
            <a:r>
              <a:rPr lang="en-US" altLang="en-US">
                <a:latin typeface="Courier New" panose="02070309020205020404" pitchFamily="49" charset="0"/>
              </a:rPr>
              <a:t>    </a:t>
            </a:r>
            <a:r>
              <a:rPr lang="en-US" altLang="en-US" b="1">
                <a:solidFill>
                  <a:srgbClr val="008080"/>
                </a:solidFill>
                <a:latin typeface="Courier New" panose="02070309020205020404" pitchFamily="49" charset="0"/>
              </a:rPr>
              <a:t>// each Student object has a </a:t>
            </a:r>
          </a:p>
          <a:p>
            <a:pPr lvl="1">
              <a:lnSpc>
                <a:spcPct val="80000"/>
              </a:lnSpc>
              <a:buFontTx/>
              <a:buNone/>
            </a:pPr>
            <a:r>
              <a:rPr lang="en-US" altLang="en-US" b="1">
                <a:latin typeface="Courier New" panose="02070309020205020404" pitchFamily="49" charset="0"/>
              </a:rPr>
              <a:t>	    double gpa;</a:t>
            </a:r>
            <a:r>
              <a:rPr lang="en-US" altLang="en-US">
                <a:latin typeface="Courier New" panose="02070309020205020404" pitchFamily="49" charset="0"/>
              </a:rPr>
              <a:t>     </a:t>
            </a:r>
            <a:r>
              <a:rPr lang="en-US" altLang="en-US" b="1">
                <a:solidFill>
                  <a:srgbClr val="008080"/>
                </a:solidFill>
                <a:latin typeface="Courier New" panose="02070309020205020404" pitchFamily="49" charset="0"/>
              </a:rPr>
              <a:t>// name and gpa field</a:t>
            </a:r>
          </a:p>
          <a:p>
            <a:pPr lvl="1">
              <a:lnSpc>
                <a:spcPct val="80000"/>
              </a:lnSpc>
              <a:buFontTx/>
              <a:buNone/>
            </a:pPr>
            <a:r>
              <a:rPr lang="en-US" altLang="en-US">
                <a:latin typeface="Courier New" panose="02070309020205020404" pitchFamily="49" charset="0"/>
              </a:rPr>
              <a:t>	}</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8418" name="Rectangle 2">
            <a:extLst>
              <a:ext uri="{FF2B5EF4-FFF2-40B4-BE49-F238E27FC236}">
                <a16:creationId xmlns:a16="http://schemas.microsoft.com/office/drawing/2014/main" id="{5264EE22-AD9E-4821-BEAA-0CF0FC28E7CC}"/>
              </a:ext>
            </a:extLst>
          </p:cNvPr>
          <p:cNvSpPr>
            <a:spLocks noGrp="1" noChangeArrowheads="1"/>
          </p:cNvSpPr>
          <p:nvPr>
            <p:ph type="title"/>
          </p:nvPr>
        </p:nvSpPr>
        <p:spPr/>
        <p:txBody>
          <a:bodyPr/>
          <a:lstStyle/>
          <a:p>
            <a:r>
              <a:rPr lang="en-US" altLang="en-US"/>
              <a:t>Accessing fields</a:t>
            </a:r>
          </a:p>
        </p:txBody>
      </p:sp>
      <p:sp>
        <p:nvSpPr>
          <p:cNvPr id="828419" name="Rectangle 3">
            <a:extLst>
              <a:ext uri="{FF2B5EF4-FFF2-40B4-BE49-F238E27FC236}">
                <a16:creationId xmlns:a16="http://schemas.microsoft.com/office/drawing/2014/main" id="{0A7611A4-600B-4130-A27B-22DC601D7AB5}"/>
              </a:ext>
            </a:extLst>
          </p:cNvPr>
          <p:cNvSpPr>
            <a:spLocks noGrp="1" noChangeArrowheads="1"/>
          </p:cNvSpPr>
          <p:nvPr>
            <p:ph type="body" idx="1"/>
          </p:nvPr>
        </p:nvSpPr>
        <p:spPr/>
        <p:txBody>
          <a:bodyPr/>
          <a:lstStyle/>
          <a:p>
            <a:pPr marL="273050" indent="-273050">
              <a:tabLst>
                <a:tab pos="2286000" algn="l"/>
              </a:tabLst>
            </a:pPr>
            <a:r>
              <a:rPr lang="en-US" altLang="en-US"/>
              <a:t>Other classes can access/modify an object's fields.</a:t>
            </a:r>
          </a:p>
          <a:p>
            <a:pPr marL="639763" lvl="1" indent="-246063">
              <a:tabLst>
                <a:tab pos="2286000" algn="l"/>
              </a:tabLst>
            </a:pPr>
            <a:endParaRPr lang="en-US" altLang="en-US" sz="900"/>
          </a:p>
          <a:p>
            <a:pPr marL="639763" lvl="1" indent="-246063">
              <a:tabLst>
                <a:tab pos="2286000" algn="l"/>
              </a:tabLst>
            </a:pPr>
            <a:r>
              <a:rPr lang="en-US" altLang="en-US"/>
              <a:t>access:	</a:t>
            </a:r>
            <a:r>
              <a:rPr lang="en-US" altLang="en-US" b="1"/>
              <a:t>variable</a:t>
            </a:r>
            <a:r>
              <a:rPr lang="en-US" altLang="en-US">
                <a:latin typeface="Courier New" panose="02070309020205020404" pitchFamily="49" charset="0"/>
              </a:rPr>
              <a:t>.</a:t>
            </a:r>
            <a:r>
              <a:rPr lang="en-US" altLang="en-US" b="1"/>
              <a:t>field</a:t>
            </a:r>
            <a:endParaRPr lang="en-US" altLang="en-US" sz="900">
              <a:latin typeface="Courier New" panose="02070309020205020404" pitchFamily="49" charset="0"/>
            </a:endParaRPr>
          </a:p>
          <a:p>
            <a:pPr marL="639763" lvl="1" indent="-246063">
              <a:tabLst>
                <a:tab pos="2286000" algn="l"/>
              </a:tabLst>
            </a:pPr>
            <a:r>
              <a:rPr lang="en-US" altLang="en-US"/>
              <a:t>modify:	</a:t>
            </a:r>
            <a:r>
              <a:rPr lang="en-US" altLang="en-US" b="1"/>
              <a:t>variable</a:t>
            </a:r>
            <a:r>
              <a:rPr lang="en-US" altLang="en-US">
                <a:latin typeface="Courier New" panose="02070309020205020404" pitchFamily="49" charset="0"/>
              </a:rPr>
              <a:t>.</a:t>
            </a:r>
            <a:r>
              <a:rPr lang="en-US" altLang="en-US" b="1"/>
              <a:t>field</a:t>
            </a:r>
            <a:r>
              <a:rPr lang="en-US" altLang="en-US" b="1" i="1">
                <a:latin typeface="Courier New" panose="02070309020205020404" pitchFamily="49" charset="0"/>
              </a:rPr>
              <a:t> </a:t>
            </a:r>
            <a:r>
              <a:rPr lang="en-US" altLang="en-US">
                <a:latin typeface="Courier New" panose="02070309020205020404" pitchFamily="49" charset="0"/>
              </a:rPr>
              <a:t>=</a:t>
            </a:r>
            <a:r>
              <a:rPr lang="en-US" altLang="en-US" b="1" i="1">
                <a:latin typeface="Courier New" panose="02070309020205020404" pitchFamily="49" charset="0"/>
              </a:rPr>
              <a:t> </a:t>
            </a:r>
            <a:r>
              <a:rPr lang="en-US" altLang="en-US" b="1"/>
              <a:t>value</a:t>
            </a:r>
            <a:r>
              <a:rPr lang="en-US" altLang="en-US">
                <a:latin typeface="Courier New" panose="02070309020205020404" pitchFamily="49" charset="0"/>
              </a:rPr>
              <a:t>;</a:t>
            </a:r>
          </a:p>
          <a:p>
            <a:pPr marL="639763" lvl="1" indent="-246063">
              <a:tabLst>
                <a:tab pos="2286000" algn="l"/>
              </a:tabLst>
            </a:pPr>
            <a:endParaRPr lang="en-US" altLang="en-US"/>
          </a:p>
          <a:p>
            <a:pPr marL="639763" lvl="1" indent="-246063">
              <a:tabLst>
                <a:tab pos="2286000" algn="l"/>
              </a:tabLst>
            </a:pPr>
            <a:endParaRPr lang="en-US" altLang="en-US"/>
          </a:p>
          <a:p>
            <a:pPr marL="273050" indent="-273050">
              <a:tabLst>
                <a:tab pos="2286000" algn="l"/>
              </a:tabLst>
            </a:pPr>
            <a:r>
              <a:rPr lang="en-US" altLang="en-US"/>
              <a:t>Example:</a:t>
            </a:r>
          </a:p>
          <a:p>
            <a:pPr marL="639763" lvl="1" indent="-246063">
              <a:lnSpc>
                <a:spcPct val="80000"/>
              </a:lnSpc>
              <a:buFontTx/>
              <a:buNone/>
              <a:tabLst>
                <a:tab pos="2286000" algn="l"/>
              </a:tabLst>
            </a:pPr>
            <a:endParaRPr lang="en-US" altLang="en-US" sz="900">
              <a:latin typeface="Courier New" panose="02070309020205020404" pitchFamily="49" charset="0"/>
            </a:endParaRPr>
          </a:p>
          <a:p>
            <a:pPr marL="639763" lvl="1" indent="-246063">
              <a:lnSpc>
                <a:spcPct val="80000"/>
              </a:lnSpc>
              <a:buFontTx/>
              <a:buNone/>
              <a:tabLst>
                <a:tab pos="2286000" algn="l"/>
              </a:tabLst>
            </a:pPr>
            <a:r>
              <a:rPr lang="en-US" altLang="en-US" sz="1800">
                <a:latin typeface="Courier New" panose="02070309020205020404" pitchFamily="49" charset="0"/>
              </a:rPr>
              <a:t>Point p1 = new Point();</a:t>
            </a:r>
          </a:p>
          <a:p>
            <a:pPr marL="639763" lvl="1" indent="-246063">
              <a:lnSpc>
                <a:spcPct val="80000"/>
              </a:lnSpc>
              <a:buFontTx/>
              <a:buNone/>
              <a:tabLst>
                <a:tab pos="2286000" algn="l"/>
              </a:tabLst>
            </a:pPr>
            <a:r>
              <a:rPr lang="en-US" altLang="en-US" sz="1800">
                <a:latin typeface="Courier New" panose="02070309020205020404" pitchFamily="49" charset="0"/>
              </a:rPr>
              <a:t>Point p2 = new Point();</a:t>
            </a:r>
          </a:p>
          <a:p>
            <a:pPr marL="639763" lvl="1" indent="-246063">
              <a:lnSpc>
                <a:spcPct val="80000"/>
              </a:lnSpc>
              <a:buFontTx/>
              <a:buNone/>
              <a:tabLst>
                <a:tab pos="2286000" algn="l"/>
              </a:tabLst>
            </a:pPr>
            <a:r>
              <a:rPr lang="en-US" altLang="en-US" sz="1800">
                <a:latin typeface="Courier New" panose="02070309020205020404" pitchFamily="49" charset="0"/>
              </a:rPr>
              <a:t>System.out.println("the x-coord is " + </a:t>
            </a:r>
            <a:r>
              <a:rPr lang="en-US" altLang="en-US" sz="1800" b="1">
                <a:latin typeface="Courier New" panose="02070309020205020404" pitchFamily="49" charset="0"/>
              </a:rPr>
              <a:t>p1.x</a:t>
            </a:r>
            <a:r>
              <a:rPr lang="en-US" altLang="en-US" sz="1800">
                <a:latin typeface="Courier New" panose="02070309020205020404" pitchFamily="49" charset="0"/>
              </a:rPr>
              <a:t>);   </a:t>
            </a:r>
            <a:r>
              <a:rPr lang="en-US" altLang="en-US" sz="1800" b="1">
                <a:solidFill>
                  <a:srgbClr val="008080"/>
                </a:solidFill>
                <a:latin typeface="Courier New" panose="02070309020205020404" pitchFamily="49" charset="0"/>
              </a:rPr>
              <a:t>// access</a:t>
            </a:r>
          </a:p>
          <a:p>
            <a:pPr marL="639763" lvl="1" indent="-246063">
              <a:lnSpc>
                <a:spcPct val="80000"/>
              </a:lnSpc>
              <a:buFontTx/>
              <a:buNone/>
              <a:tabLst>
                <a:tab pos="2286000" algn="l"/>
              </a:tabLst>
            </a:pPr>
            <a:r>
              <a:rPr lang="en-US" altLang="en-US" sz="1800" b="1">
                <a:latin typeface="Courier New" panose="02070309020205020404" pitchFamily="49" charset="0"/>
              </a:rPr>
              <a:t>p2.y =</a:t>
            </a:r>
            <a:r>
              <a:rPr lang="en-US" altLang="en-US" sz="1800">
                <a:latin typeface="Courier New" panose="02070309020205020404" pitchFamily="49" charset="0"/>
              </a:rPr>
              <a:t> 13;                                      </a:t>
            </a:r>
            <a:r>
              <a:rPr lang="en-US" altLang="en-US" sz="1800" b="1">
                <a:solidFill>
                  <a:srgbClr val="008080"/>
                </a:solidFill>
                <a:latin typeface="Courier New" panose="02070309020205020404" pitchFamily="49" charset="0"/>
              </a:rPr>
              <a:t>// modify</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42" name="Rectangle 2">
            <a:extLst>
              <a:ext uri="{FF2B5EF4-FFF2-40B4-BE49-F238E27FC236}">
                <a16:creationId xmlns:a16="http://schemas.microsoft.com/office/drawing/2014/main" id="{D07DD0AB-9390-4DA5-9F73-F54B88D63507}"/>
              </a:ext>
            </a:extLst>
          </p:cNvPr>
          <p:cNvSpPr>
            <a:spLocks noGrp="1" noChangeArrowheads="1"/>
          </p:cNvSpPr>
          <p:nvPr>
            <p:ph type="title"/>
          </p:nvPr>
        </p:nvSpPr>
        <p:spPr/>
        <p:txBody>
          <a:bodyPr/>
          <a:lstStyle/>
          <a:p>
            <a:r>
              <a:rPr lang="en-US" altLang="en-US"/>
              <a:t>A class and its client</a:t>
            </a:r>
          </a:p>
        </p:txBody>
      </p:sp>
      <p:sp>
        <p:nvSpPr>
          <p:cNvPr id="829443" name="Rectangle 3">
            <a:extLst>
              <a:ext uri="{FF2B5EF4-FFF2-40B4-BE49-F238E27FC236}">
                <a16:creationId xmlns:a16="http://schemas.microsoft.com/office/drawing/2014/main" id="{8F0F418E-CCA9-4243-8EE7-16AC6BCE1D95}"/>
              </a:ext>
            </a:extLst>
          </p:cNvPr>
          <p:cNvSpPr>
            <a:spLocks noGrp="1" noChangeArrowheads="1"/>
          </p:cNvSpPr>
          <p:nvPr>
            <p:ph type="body" idx="1"/>
          </p:nvPr>
        </p:nvSpPr>
        <p:spPr/>
        <p:txBody>
          <a:bodyPr/>
          <a:lstStyle/>
          <a:p>
            <a:r>
              <a:rPr lang="en-US" altLang="en-US">
                <a:latin typeface="Courier New" panose="02070309020205020404" pitchFamily="49" charset="0"/>
              </a:rPr>
              <a:t>Point.java</a:t>
            </a:r>
            <a:r>
              <a:rPr lang="en-US" altLang="en-US"/>
              <a:t> is not, by itself, a runnable program.</a:t>
            </a:r>
          </a:p>
          <a:p>
            <a:pPr lvl="1"/>
            <a:r>
              <a:rPr lang="en-US" altLang="en-US"/>
              <a:t>A class can be used by </a:t>
            </a:r>
            <a:r>
              <a:rPr lang="en-US" altLang="en-US" b="1"/>
              <a:t>client</a:t>
            </a:r>
            <a:r>
              <a:rPr lang="en-US" altLang="en-US"/>
              <a:t> programs.</a:t>
            </a:r>
            <a:endParaRPr lang="en-US" altLang="en-US" sz="900"/>
          </a:p>
        </p:txBody>
      </p:sp>
      <p:sp>
        <p:nvSpPr>
          <p:cNvPr id="829444" name="Text Box 4">
            <a:extLst>
              <a:ext uri="{FF2B5EF4-FFF2-40B4-BE49-F238E27FC236}">
                <a16:creationId xmlns:a16="http://schemas.microsoft.com/office/drawing/2014/main" id="{A3500276-2981-4FEA-9CC6-1ED2602C89BE}"/>
              </a:ext>
            </a:extLst>
          </p:cNvPr>
          <p:cNvSpPr txBox="1">
            <a:spLocks noChangeArrowheads="1"/>
          </p:cNvSpPr>
          <p:nvPr/>
        </p:nvSpPr>
        <p:spPr bwMode="auto">
          <a:xfrm>
            <a:off x="533400" y="2578100"/>
            <a:ext cx="3810000" cy="32893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31775" indent="-231775" algn="l">
              <a:defRPr>
                <a:solidFill>
                  <a:schemeClr val="tx1"/>
                </a:solidFill>
                <a:latin typeface="Arial" panose="020B0604020202020204" pitchFamily="34" charset="0"/>
              </a:defRPr>
            </a:lvl1pPr>
            <a:lvl2pPr marL="1311275" algn="l">
              <a:defRPr>
                <a:solidFill>
                  <a:schemeClr val="tx1"/>
                </a:solidFill>
                <a:latin typeface="Arial" panose="020B0604020202020204" pitchFamily="34" charset="0"/>
              </a:defRPr>
            </a:lvl2pPr>
            <a:lvl3pPr marL="1425575" algn="l">
              <a:defRPr>
                <a:solidFill>
                  <a:schemeClr val="tx1"/>
                </a:solidFill>
                <a:latin typeface="Arial" panose="020B0604020202020204" pitchFamily="34" charset="0"/>
              </a:defRPr>
            </a:lvl3pPr>
            <a:lvl4pPr marL="1539875"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buClr>
                <a:srgbClr val="800080"/>
              </a:buClr>
              <a:buSzPct val="55000"/>
              <a:buFont typeface="Wingdings" panose="05000000000000000000" pitchFamily="2" charset="2"/>
              <a:buNone/>
            </a:pPr>
            <a:r>
              <a:rPr lang="en-US" altLang="en-US" sz="1600" u="sng">
                <a:latin typeface="Courier New" panose="02070309020205020404" pitchFamily="49" charset="0"/>
                <a:cs typeface="Times New Roman" panose="02020603050405020304" pitchFamily="18" charset="0"/>
              </a:rPr>
              <a:t>PointMain.java</a:t>
            </a:r>
            <a:r>
              <a:rPr lang="en-US" altLang="en-US" sz="1600" u="sng">
                <a:latin typeface="Verdana" panose="020B0604030504040204" pitchFamily="34" charset="0"/>
                <a:cs typeface="Times New Roman" panose="02020603050405020304" pitchFamily="18" charset="0"/>
              </a:rPr>
              <a:t> (client program)</a:t>
            </a:r>
          </a:p>
          <a:p>
            <a:pPr>
              <a:lnSpc>
                <a:spcPct val="50000"/>
              </a:lnSpc>
              <a:spcBef>
                <a:spcPct val="50000"/>
              </a:spcBef>
              <a:buClr>
                <a:srgbClr val="800080"/>
              </a:buClr>
              <a:buSzPct val="55000"/>
              <a:buFont typeface="Wingdings" panose="05000000000000000000" pitchFamily="2" charset="2"/>
              <a:buNone/>
            </a:pPr>
            <a:r>
              <a:rPr lang="en-US" altLang="en-US" sz="1600">
                <a:latin typeface="Courier New" panose="02070309020205020404" pitchFamily="49" charset="0"/>
                <a:cs typeface="Times New Roman" panose="02020603050405020304" pitchFamily="18" charset="0"/>
              </a:rPr>
              <a:t>public class PointMain {</a:t>
            </a:r>
          </a:p>
          <a:p>
            <a:pPr>
              <a:lnSpc>
                <a:spcPct val="50000"/>
              </a:lnSpc>
              <a:spcBef>
                <a:spcPct val="50000"/>
              </a:spcBef>
              <a:buClr>
                <a:srgbClr val="800080"/>
              </a:buClr>
              <a:buSzPct val="55000"/>
              <a:buFont typeface="Wingdings" panose="05000000000000000000" pitchFamily="2" charset="2"/>
              <a:buNone/>
            </a:pPr>
            <a:r>
              <a:rPr lang="en-US" altLang="en-US" sz="1600">
                <a:latin typeface="Courier New" panose="02070309020205020404" pitchFamily="49" charset="0"/>
                <a:cs typeface="Times New Roman" panose="02020603050405020304" pitchFamily="18" charset="0"/>
              </a:rPr>
              <a:t>  main(String args) {</a:t>
            </a:r>
          </a:p>
          <a:p>
            <a:pPr>
              <a:lnSpc>
                <a:spcPct val="50000"/>
              </a:lnSpc>
              <a:spcBef>
                <a:spcPct val="50000"/>
              </a:spcBef>
              <a:buClr>
                <a:srgbClr val="800080"/>
              </a:buClr>
              <a:buSzPct val="55000"/>
              <a:buFont typeface="Wingdings" panose="05000000000000000000" pitchFamily="2" charset="2"/>
              <a:buNone/>
            </a:pPr>
            <a:r>
              <a:rPr lang="en-US" altLang="en-US" sz="1600" b="1">
                <a:latin typeface="Courier New" panose="02070309020205020404" pitchFamily="49" charset="0"/>
                <a:cs typeface="Times New Roman" panose="02020603050405020304" pitchFamily="18" charset="0"/>
              </a:rPr>
              <a:t>    Point p1 = new Point();</a:t>
            </a:r>
          </a:p>
          <a:p>
            <a:pPr>
              <a:lnSpc>
                <a:spcPct val="50000"/>
              </a:lnSpc>
              <a:spcBef>
                <a:spcPct val="50000"/>
              </a:spcBef>
              <a:buClr>
                <a:srgbClr val="800080"/>
              </a:buClr>
              <a:buSzPct val="55000"/>
              <a:buFont typeface="Wingdings" panose="05000000000000000000" pitchFamily="2" charset="2"/>
              <a:buNone/>
            </a:pPr>
            <a:r>
              <a:rPr lang="en-US" altLang="en-US" sz="1600" b="1">
                <a:latin typeface="Courier New" panose="02070309020205020404" pitchFamily="49" charset="0"/>
                <a:cs typeface="Times New Roman" panose="02020603050405020304" pitchFamily="18" charset="0"/>
              </a:rPr>
              <a:t>    p1.x = 7;</a:t>
            </a:r>
          </a:p>
          <a:p>
            <a:pPr>
              <a:lnSpc>
                <a:spcPct val="50000"/>
              </a:lnSpc>
              <a:spcBef>
                <a:spcPct val="50000"/>
              </a:spcBef>
              <a:buClr>
                <a:srgbClr val="800080"/>
              </a:buClr>
              <a:buSzPct val="55000"/>
              <a:buFont typeface="Wingdings" panose="05000000000000000000" pitchFamily="2" charset="2"/>
              <a:buNone/>
            </a:pPr>
            <a:r>
              <a:rPr lang="en-US" altLang="en-US" sz="1600" b="1">
                <a:latin typeface="Courier New" panose="02070309020205020404" pitchFamily="49" charset="0"/>
                <a:cs typeface="Times New Roman" panose="02020603050405020304" pitchFamily="18" charset="0"/>
              </a:rPr>
              <a:t>    p1.y = 2;</a:t>
            </a:r>
          </a:p>
          <a:p>
            <a:pPr>
              <a:lnSpc>
                <a:spcPct val="50000"/>
              </a:lnSpc>
              <a:spcBef>
                <a:spcPct val="50000"/>
              </a:spcBef>
              <a:buClr>
                <a:srgbClr val="800080"/>
              </a:buClr>
              <a:buSzPct val="55000"/>
              <a:buFont typeface="Wingdings" panose="05000000000000000000" pitchFamily="2" charset="2"/>
              <a:buNone/>
            </a:pPr>
            <a:endParaRPr lang="en-US" altLang="en-US" sz="1600" b="1">
              <a:latin typeface="Courier New" panose="02070309020205020404" pitchFamily="49" charset="0"/>
              <a:cs typeface="Times New Roman" panose="02020603050405020304" pitchFamily="18" charset="0"/>
            </a:endParaRPr>
          </a:p>
          <a:p>
            <a:pPr>
              <a:lnSpc>
                <a:spcPct val="50000"/>
              </a:lnSpc>
              <a:spcBef>
                <a:spcPct val="50000"/>
              </a:spcBef>
              <a:buClr>
                <a:srgbClr val="800080"/>
              </a:buClr>
              <a:buSzPct val="55000"/>
              <a:buFont typeface="Wingdings" panose="05000000000000000000" pitchFamily="2" charset="2"/>
              <a:buNone/>
            </a:pPr>
            <a:r>
              <a:rPr lang="en-US" altLang="en-US" sz="1600" b="1">
                <a:latin typeface="Courier New" panose="02070309020205020404" pitchFamily="49" charset="0"/>
                <a:cs typeface="Times New Roman" panose="02020603050405020304" pitchFamily="18" charset="0"/>
              </a:rPr>
              <a:t>    Point p2 = new Point();</a:t>
            </a:r>
          </a:p>
          <a:p>
            <a:pPr>
              <a:lnSpc>
                <a:spcPct val="50000"/>
              </a:lnSpc>
              <a:spcBef>
                <a:spcPct val="50000"/>
              </a:spcBef>
              <a:buClr>
                <a:srgbClr val="800080"/>
              </a:buClr>
              <a:buSzPct val="55000"/>
              <a:buFont typeface="Wingdings" panose="05000000000000000000" pitchFamily="2" charset="2"/>
              <a:buNone/>
            </a:pPr>
            <a:r>
              <a:rPr lang="en-US" altLang="en-US" sz="1600" b="1">
                <a:latin typeface="Courier New" panose="02070309020205020404" pitchFamily="49" charset="0"/>
                <a:cs typeface="Times New Roman" panose="02020603050405020304" pitchFamily="18" charset="0"/>
              </a:rPr>
              <a:t>    p2.x = 4;</a:t>
            </a:r>
          </a:p>
          <a:p>
            <a:pPr>
              <a:lnSpc>
                <a:spcPct val="50000"/>
              </a:lnSpc>
              <a:spcBef>
                <a:spcPct val="50000"/>
              </a:spcBef>
              <a:buClr>
                <a:srgbClr val="800080"/>
              </a:buClr>
              <a:buSzPct val="55000"/>
              <a:buFont typeface="Wingdings" panose="05000000000000000000" pitchFamily="2" charset="2"/>
              <a:buNone/>
            </a:pPr>
            <a:r>
              <a:rPr lang="en-US" altLang="en-US" sz="1600" b="1">
                <a:latin typeface="Courier New" panose="02070309020205020404" pitchFamily="49" charset="0"/>
                <a:cs typeface="Times New Roman" panose="02020603050405020304" pitchFamily="18" charset="0"/>
              </a:rPr>
              <a:t>    p2.y = 3;</a:t>
            </a:r>
          </a:p>
          <a:p>
            <a:pPr>
              <a:lnSpc>
                <a:spcPct val="50000"/>
              </a:lnSpc>
              <a:spcBef>
                <a:spcPct val="50000"/>
              </a:spcBef>
              <a:buClr>
                <a:srgbClr val="800080"/>
              </a:buClr>
              <a:buSzPct val="55000"/>
              <a:buFont typeface="Wingdings" panose="05000000000000000000" pitchFamily="2" charset="2"/>
              <a:buNone/>
            </a:pPr>
            <a:r>
              <a:rPr lang="en-US" altLang="en-US" sz="1600">
                <a:latin typeface="Courier New" panose="02070309020205020404" pitchFamily="49" charset="0"/>
                <a:cs typeface="Times New Roman" panose="02020603050405020304" pitchFamily="18" charset="0"/>
              </a:rPr>
              <a:t>    ...</a:t>
            </a:r>
          </a:p>
          <a:p>
            <a:pPr>
              <a:lnSpc>
                <a:spcPct val="50000"/>
              </a:lnSpc>
              <a:spcBef>
                <a:spcPct val="50000"/>
              </a:spcBef>
              <a:buClr>
                <a:srgbClr val="800080"/>
              </a:buClr>
              <a:buSzPct val="55000"/>
              <a:buFont typeface="Wingdings" panose="05000000000000000000" pitchFamily="2" charset="2"/>
              <a:buNone/>
            </a:pPr>
            <a:r>
              <a:rPr lang="en-US" altLang="en-US" sz="1600">
                <a:latin typeface="Courier New" panose="02070309020205020404" pitchFamily="49" charset="0"/>
                <a:cs typeface="Times New Roman" panose="02020603050405020304" pitchFamily="18" charset="0"/>
              </a:rPr>
              <a:t>  }</a:t>
            </a:r>
          </a:p>
          <a:p>
            <a:pPr>
              <a:lnSpc>
                <a:spcPct val="50000"/>
              </a:lnSpc>
              <a:spcBef>
                <a:spcPct val="50000"/>
              </a:spcBef>
              <a:buClr>
                <a:srgbClr val="800080"/>
              </a:buClr>
              <a:buSzPct val="55000"/>
              <a:buFont typeface="Wingdings" panose="05000000000000000000" pitchFamily="2" charset="2"/>
              <a:buNone/>
            </a:pPr>
            <a:r>
              <a:rPr lang="en-US" altLang="en-US" sz="1600">
                <a:latin typeface="Courier New" panose="02070309020205020404" pitchFamily="49" charset="0"/>
                <a:cs typeface="Times New Roman" panose="02020603050405020304" pitchFamily="18" charset="0"/>
              </a:rPr>
              <a:t>}</a:t>
            </a:r>
          </a:p>
        </p:txBody>
      </p:sp>
      <p:sp>
        <p:nvSpPr>
          <p:cNvPr id="829445" name="Text Box 5">
            <a:extLst>
              <a:ext uri="{FF2B5EF4-FFF2-40B4-BE49-F238E27FC236}">
                <a16:creationId xmlns:a16="http://schemas.microsoft.com/office/drawing/2014/main" id="{12FA4C35-670F-44AC-96FC-1A38A8B84C6A}"/>
              </a:ext>
            </a:extLst>
          </p:cNvPr>
          <p:cNvSpPr txBox="1">
            <a:spLocks noChangeArrowheads="1"/>
          </p:cNvSpPr>
          <p:nvPr/>
        </p:nvSpPr>
        <p:spPr bwMode="auto">
          <a:xfrm>
            <a:off x="5562600" y="2400300"/>
            <a:ext cx="3276600" cy="13335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31775" indent="-231775" algn="l">
              <a:defRPr>
                <a:solidFill>
                  <a:schemeClr val="tx1"/>
                </a:solidFill>
                <a:latin typeface="Arial" panose="020B0604020202020204" pitchFamily="34" charset="0"/>
              </a:defRPr>
            </a:lvl1pPr>
            <a:lvl2pPr marL="1311275" algn="l">
              <a:defRPr>
                <a:solidFill>
                  <a:schemeClr val="tx1"/>
                </a:solidFill>
                <a:latin typeface="Arial" panose="020B0604020202020204" pitchFamily="34" charset="0"/>
              </a:defRPr>
            </a:lvl2pPr>
            <a:lvl3pPr marL="1425575" algn="l">
              <a:defRPr>
                <a:solidFill>
                  <a:schemeClr val="tx1"/>
                </a:solidFill>
                <a:latin typeface="Arial" panose="020B0604020202020204" pitchFamily="34" charset="0"/>
              </a:defRPr>
            </a:lvl3pPr>
            <a:lvl4pPr marL="1539875"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buClr>
                <a:srgbClr val="800080"/>
              </a:buClr>
              <a:buSzPct val="55000"/>
              <a:buFont typeface="Wingdings" panose="05000000000000000000" pitchFamily="2" charset="2"/>
              <a:buNone/>
            </a:pPr>
            <a:r>
              <a:rPr lang="en-US" altLang="en-US" sz="1600" u="sng">
                <a:latin typeface="Courier New" panose="02070309020205020404" pitchFamily="49" charset="0"/>
                <a:cs typeface="Times New Roman" panose="02020603050405020304" pitchFamily="18" charset="0"/>
              </a:rPr>
              <a:t>Point.java</a:t>
            </a:r>
            <a:r>
              <a:rPr lang="en-US" altLang="en-US" sz="1600" u="sng">
                <a:latin typeface="Verdana" panose="020B0604030504040204" pitchFamily="34" charset="0"/>
                <a:cs typeface="Times New Roman" panose="02020603050405020304" pitchFamily="18" charset="0"/>
              </a:rPr>
              <a:t> (class of objects)</a:t>
            </a:r>
          </a:p>
          <a:p>
            <a:pPr>
              <a:lnSpc>
                <a:spcPct val="50000"/>
              </a:lnSpc>
              <a:spcBef>
                <a:spcPct val="50000"/>
              </a:spcBef>
              <a:buClr>
                <a:srgbClr val="800080"/>
              </a:buClr>
              <a:buSzPct val="55000"/>
              <a:buFont typeface="Wingdings" panose="05000000000000000000" pitchFamily="2" charset="2"/>
              <a:buNone/>
            </a:pPr>
            <a:r>
              <a:rPr lang="en-US" altLang="en-US" sz="1600">
                <a:latin typeface="Courier New" panose="02070309020205020404" pitchFamily="49" charset="0"/>
                <a:cs typeface="Times New Roman" panose="02020603050405020304" pitchFamily="18" charset="0"/>
              </a:rPr>
              <a:t>public class Point {</a:t>
            </a:r>
          </a:p>
          <a:p>
            <a:pPr>
              <a:lnSpc>
                <a:spcPct val="50000"/>
              </a:lnSpc>
              <a:spcBef>
                <a:spcPct val="50000"/>
              </a:spcBef>
              <a:buClr>
                <a:srgbClr val="800080"/>
              </a:buClr>
              <a:buSzPct val="55000"/>
              <a:buFont typeface="Wingdings" panose="05000000000000000000" pitchFamily="2" charset="2"/>
              <a:buNone/>
            </a:pPr>
            <a:r>
              <a:rPr lang="en-US" altLang="en-US" sz="1600">
                <a:latin typeface="Courier New" panose="02070309020205020404" pitchFamily="49" charset="0"/>
                <a:cs typeface="Times New Roman" panose="02020603050405020304" pitchFamily="18" charset="0"/>
              </a:rPr>
              <a:t>    int x;</a:t>
            </a:r>
          </a:p>
          <a:p>
            <a:pPr>
              <a:lnSpc>
                <a:spcPct val="50000"/>
              </a:lnSpc>
              <a:spcBef>
                <a:spcPct val="50000"/>
              </a:spcBef>
              <a:buClr>
                <a:srgbClr val="800080"/>
              </a:buClr>
              <a:buSzPct val="55000"/>
              <a:buFont typeface="Wingdings" panose="05000000000000000000" pitchFamily="2" charset="2"/>
              <a:buNone/>
            </a:pPr>
            <a:r>
              <a:rPr lang="en-US" altLang="en-US" sz="1600">
                <a:latin typeface="Courier New" panose="02070309020205020404" pitchFamily="49" charset="0"/>
                <a:cs typeface="Times New Roman" panose="02020603050405020304" pitchFamily="18" charset="0"/>
              </a:rPr>
              <a:t>    int y;</a:t>
            </a:r>
          </a:p>
          <a:p>
            <a:pPr>
              <a:lnSpc>
                <a:spcPct val="50000"/>
              </a:lnSpc>
              <a:spcBef>
                <a:spcPct val="50000"/>
              </a:spcBef>
              <a:buClr>
                <a:srgbClr val="800080"/>
              </a:buClr>
              <a:buSzPct val="55000"/>
              <a:buFont typeface="Wingdings" panose="05000000000000000000" pitchFamily="2" charset="2"/>
              <a:buNone/>
            </a:pPr>
            <a:r>
              <a:rPr lang="en-US" altLang="en-US" sz="1600">
                <a:latin typeface="Courier New" panose="02070309020205020404" pitchFamily="49" charset="0"/>
                <a:cs typeface="Times New Roman" panose="02020603050405020304" pitchFamily="18" charset="0"/>
              </a:rPr>
              <a:t>}</a:t>
            </a:r>
          </a:p>
        </p:txBody>
      </p:sp>
      <p:sp>
        <p:nvSpPr>
          <p:cNvPr id="829446" name="Text Box 6">
            <a:extLst>
              <a:ext uri="{FF2B5EF4-FFF2-40B4-BE49-F238E27FC236}">
                <a16:creationId xmlns:a16="http://schemas.microsoft.com/office/drawing/2014/main" id="{2A56375D-C99F-41B0-96DF-3BE217F5724F}"/>
              </a:ext>
            </a:extLst>
          </p:cNvPr>
          <p:cNvSpPr txBox="1">
            <a:spLocks noChangeArrowheads="1"/>
          </p:cNvSpPr>
          <p:nvPr/>
        </p:nvSpPr>
        <p:spPr bwMode="auto">
          <a:xfrm>
            <a:off x="5334000" y="4191000"/>
            <a:ext cx="2438400" cy="687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l">
              <a:lnSpc>
                <a:spcPct val="80000"/>
              </a:lnSpc>
            </a:pPr>
            <a:endParaRPr lang="en-US" altLang="en-US" sz="1600">
              <a:latin typeface="Courier New" panose="02070309020205020404" pitchFamily="49" charset="0"/>
              <a:cs typeface="Times New Roman" panose="02020603050405020304" pitchFamily="18" charset="0"/>
            </a:endParaRPr>
          </a:p>
          <a:p>
            <a:pPr lvl="1" algn="l">
              <a:lnSpc>
                <a:spcPct val="80000"/>
              </a:lnSpc>
            </a:pPr>
            <a:endParaRPr lang="en-US" altLang="en-US" sz="1600">
              <a:latin typeface="Courier New" panose="02070309020205020404" pitchFamily="49" charset="0"/>
              <a:cs typeface="Times New Roman" panose="02020603050405020304" pitchFamily="18" charset="0"/>
            </a:endParaRPr>
          </a:p>
          <a:p>
            <a:pPr lvl="1" algn="l">
              <a:lnSpc>
                <a:spcPct val="80000"/>
              </a:lnSpc>
            </a:pPr>
            <a:endParaRPr lang="en-US" altLang="en-US" sz="1600">
              <a:latin typeface="Courier New" panose="02070309020205020404" pitchFamily="49" charset="0"/>
              <a:cs typeface="Times New Roman" panose="02020603050405020304" pitchFamily="18" charset="0"/>
            </a:endParaRPr>
          </a:p>
        </p:txBody>
      </p:sp>
      <p:graphicFrame>
        <p:nvGraphicFramePr>
          <p:cNvPr id="829447" name="Group 7">
            <a:extLst>
              <a:ext uri="{FF2B5EF4-FFF2-40B4-BE49-F238E27FC236}">
                <a16:creationId xmlns:a16="http://schemas.microsoft.com/office/drawing/2014/main" id="{D3864CA8-AE17-410D-84FB-2260E7F82557}"/>
              </a:ext>
            </a:extLst>
          </p:cNvPr>
          <p:cNvGraphicFramePr>
            <a:graphicFrameLocks noGrp="1"/>
          </p:cNvGraphicFramePr>
          <p:nvPr/>
        </p:nvGraphicFramePr>
        <p:xfrm>
          <a:off x="5486400" y="4267200"/>
          <a:ext cx="2089150" cy="396240"/>
        </p:xfrm>
        <a:graphic>
          <a:graphicData uri="http://schemas.openxmlformats.org/drawingml/2006/table">
            <a:tbl>
              <a:tblPr/>
              <a:tblGrid>
                <a:gridCol w="336550">
                  <a:extLst>
                    <a:ext uri="{9D8B030D-6E8A-4147-A177-3AD203B41FA5}">
                      <a16:colId xmlns:a16="http://schemas.microsoft.com/office/drawing/2014/main" val="532197548"/>
                    </a:ext>
                  </a:extLst>
                </a:gridCol>
                <a:gridCol w="685800">
                  <a:extLst>
                    <a:ext uri="{9D8B030D-6E8A-4147-A177-3AD203B41FA5}">
                      <a16:colId xmlns:a16="http://schemas.microsoft.com/office/drawing/2014/main" val="2235443131"/>
                    </a:ext>
                  </a:extLst>
                </a:gridCol>
                <a:gridCol w="381000">
                  <a:extLst>
                    <a:ext uri="{9D8B030D-6E8A-4147-A177-3AD203B41FA5}">
                      <a16:colId xmlns:a16="http://schemas.microsoft.com/office/drawing/2014/main" val="3475293059"/>
                    </a:ext>
                  </a:extLst>
                </a:gridCol>
                <a:gridCol w="685800">
                  <a:extLst>
                    <a:ext uri="{9D8B030D-6E8A-4147-A177-3AD203B41FA5}">
                      <a16:colId xmlns:a16="http://schemas.microsoft.com/office/drawing/2014/main" val="2942399048"/>
                    </a:ext>
                  </a:extLst>
                </a:gridCol>
              </a:tblGrid>
              <a:tr h="381000">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Courier New" panose="02070309020205020404" pitchFamily="49" charset="0"/>
                        </a:rPr>
                        <a:t>x</a:t>
                      </a:r>
                    </a:p>
                  </a:txBody>
                  <a:tcPr horzOverflow="overflow">
                    <a:lnL cap="flat">
                      <a:noFill/>
                    </a:lnL>
                    <a:lnR w="12700" cap="flat" cmpd="sng" algn="ctr">
                      <a:solidFill>
                        <a:schemeClr val="tx1"/>
                      </a:solidFill>
                      <a:prstDash val="solid"/>
                      <a:miter lim="800000"/>
                      <a:headEnd type="none" w="med" len="med"/>
                      <a:tailEnd type="none" w="med" len="med"/>
                    </a:lnR>
                    <a:lnT cap="flat">
                      <a:noFill/>
                    </a:lnT>
                    <a:lnB cap="flat">
                      <a:noFill/>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ahoma" panose="020B0604030504040204" pitchFamily="34" charset="0"/>
                        </a:rPr>
                        <a:t>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Courier New" panose="02070309020205020404" pitchFamily="49" charset="0"/>
                        </a:rPr>
                        <a:t>y</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cap="flat">
                      <a:noFill/>
                    </a:lnT>
                    <a:lnB cap="flat">
                      <a:noFill/>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ahoma" panose="020B0604030504040204" pitchFamily="34"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47496638"/>
                  </a:ext>
                </a:extLst>
              </a:tr>
            </a:tbl>
          </a:graphicData>
        </a:graphic>
      </p:graphicFrame>
      <p:sp>
        <p:nvSpPr>
          <p:cNvPr id="829465" name="Text Box 25">
            <a:extLst>
              <a:ext uri="{FF2B5EF4-FFF2-40B4-BE49-F238E27FC236}">
                <a16:creationId xmlns:a16="http://schemas.microsoft.com/office/drawing/2014/main" id="{26DF9614-8A9E-4D5D-9C98-52AB61B1B822}"/>
              </a:ext>
            </a:extLst>
          </p:cNvPr>
          <p:cNvSpPr txBox="1">
            <a:spLocks noChangeArrowheads="1"/>
          </p:cNvSpPr>
          <p:nvPr/>
        </p:nvSpPr>
        <p:spPr bwMode="auto">
          <a:xfrm>
            <a:off x="5334000" y="5180013"/>
            <a:ext cx="2438400" cy="687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l">
              <a:lnSpc>
                <a:spcPct val="80000"/>
              </a:lnSpc>
            </a:pPr>
            <a:endParaRPr lang="en-US" altLang="en-US" sz="1600">
              <a:latin typeface="Courier New" panose="02070309020205020404" pitchFamily="49" charset="0"/>
              <a:cs typeface="Times New Roman" panose="02020603050405020304" pitchFamily="18" charset="0"/>
            </a:endParaRPr>
          </a:p>
          <a:p>
            <a:pPr lvl="1" algn="l">
              <a:lnSpc>
                <a:spcPct val="80000"/>
              </a:lnSpc>
            </a:pPr>
            <a:endParaRPr lang="en-US" altLang="en-US" sz="1600">
              <a:latin typeface="Courier New" panose="02070309020205020404" pitchFamily="49" charset="0"/>
              <a:cs typeface="Times New Roman" panose="02020603050405020304" pitchFamily="18" charset="0"/>
            </a:endParaRPr>
          </a:p>
          <a:p>
            <a:pPr lvl="1" algn="l">
              <a:lnSpc>
                <a:spcPct val="80000"/>
              </a:lnSpc>
            </a:pPr>
            <a:endParaRPr lang="en-US" altLang="en-US" sz="1600">
              <a:latin typeface="Courier New" panose="02070309020205020404" pitchFamily="49" charset="0"/>
              <a:cs typeface="Times New Roman" panose="02020603050405020304" pitchFamily="18" charset="0"/>
            </a:endParaRPr>
          </a:p>
        </p:txBody>
      </p:sp>
      <p:graphicFrame>
        <p:nvGraphicFramePr>
          <p:cNvPr id="829466" name="Group 26">
            <a:extLst>
              <a:ext uri="{FF2B5EF4-FFF2-40B4-BE49-F238E27FC236}">
                <a16:creationId xmlns:a16="http://schemas.microsoft.com/office/drawing/2014/main" id="{176E339C-7C55-433F-854E-FE917AF6FE21}"/>
              </a:ext>
            </a:extLst>
          </p:cNvPr>
          <p:cNvGraphicFramePr>
            <a:graphicFrameLocks noGrp="1"/>
          </p:cNvGraphicFramePr>
          <p:nvPr/>
        </p:nvGraphicFramePr>
        <p:xfrm>
          <a:off x="5486400" y="5256213"/>
          <a:ext cx="2089150" cy="396240"/>
        </p:xfrm>
        <a:graphic>
          <a:graphicData uri="http://schemas.openxmlformats.org/drawingml/2006/table">
            <a:tbl>
              <a:tblPr/>
              <a:tblGrid>
                <a:gridCol w="336550">
                  <a:extLst>
                    <a:ext uri="{9D8B030D-6E8A-4147-A177-3AD203B41FA5}">
                      <a16:colId xmlns:a16="http://schemas.microsoft.com/office/drawing/2014/main" val="2201156266"/>
                    </a:ext>
                  </a:extLst>
                </a:gridCol>
                <a:gridCol w="685800">
                  <a:extLst>
                    <a:ext uri="{9D8B030D-6E8A-4147-A177-3AD203B41FA5}">
                      <a16:colId xmlns:a16="http://schemas.microsoft.com/office/drawing/2014/main" val="3025866211"/>
                    </a:ext>
                  </a:extLst>
                </a:gridCol>
                <a:gridCol w="381000">
                  <a:extLst>
                    <a:ext uri="{9D8B030D-6E8A-4147-A177-3AD203B41FA5}">
                      <a16:colId xmlns:a16="http://schemas.microsoft.com/office/drawing/2014/main" val="3594527881"/>
                    </a:ext>
                  </a:extLst>
                </a:gridCol>
                <a:gridCol w="685800">
                  <a:extLst>
                    <a:ext uri="{9D8B030D-6E8A-4147-A177-3AD203B41FA5}">
                      <a16:colId xmlns:a16="http://schemas.microsoft.com/office/drawing/2014/main" val="744673418"/>
                    </a:ext>
                  </a:extLst>
                </a:gridCol>
              </a:tblGrid>
              <a:tr h="381000">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Courier New" panose="02070309020205020404" pitchFamily="49" charset="0"/>
                        </a:rPr>
                        <a:t>x</a:t>
                      </a:r>
                    </a:p>
                  </a:txBody>
                  <a:tcPr horzOverflow="overflow">
                    <a:lnL cap="flat">
                      <a:noFill/>
                    </a:lnL>
                    <a:lnR w="12700" cap="flat" cmpd="sng" algn="ctr">
                      <a:solidFill>
                        <a:schemeClr val="tx1"/>
                      </a:solidFill>
                      <a:prstDash val="solid"/>
                      <a:miter lim="800000"/>
                      <a:headEnd type="none" w="med" len="med"/>
                      <a:tailEnd type="none" w="med" len="med"/>
                    </a:lnR>
                    <a:lnT cap="flat">
                      <a:noFill/>
                    </a:lnT>
                    <a:lnB cap="flat">
                      <a:noFill/>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ahoma" panose="020B0604030504040204" pitchFamily="34" charset="0"/>
                        </a:rPr>
                        <a:t>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Courier New" panose="02070309020205020404" pitchFamily="49" charset="0"/>
                        </a:rPr>
                        <a:t>y</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cap="flat">
                      <a:noFill/>
                    </a:lnT>
                    <a:lnB cap="flat">
                      <a:noFill/>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ahoma" panose="020B0604030504040204" pitchFamily="34" charset="0"/>
                        </a:rPr>
                        <a:t>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425059248"/>
                  </a:ext>
                </a:extLst>
              </a:tr>
            </a:tbl>
          </a:graphicData>
        </a:graphic>
      </p:graphicFrame>
      <p:sp>
        <p:nvSpPr>
          <p:cNvPr id="829484" name="Line 44">
            <a:extLst>
              <a:ext uri="{FF2B5EF4-FFF2-40B4-BE49-F238E27FC236}">
                <a16:creationId xmlns:a16="http://schemas.microsoft.com/office/drawing/2014/main" id="{F8A8E67C-6377-4719-9180-1F9971047C2B}"/>
              </a:ext>
            </a:extLst>
          </p:cNvPr>
          <p:cNvSpPr>
            <a:spLocks noChangeShapeType="1"/>
          </p:cNvSpPr>
          <p:nvPr/>
        </p:nvSpPr>
        <p:spPr bwMode="auto">
          <a:xfrm>
            <a:off x="4419600" y="2743200"/>
            <a:ext cx="1066800" cy="635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29485" name="Line 45">
            <a:extLst>
              <a:ext uri="{FF2B5EF4-FFF2-40B4-BE49-F238E27FC236}">
                <a16:creationId xmlns:a16="http://schemas.microsoft.com/office/drawing/2014/main" id="{3C573FF4-8243-45E6-9413-B7D0C8EA1A57}"/>
              </a:ext>
            </a:extLst>
          </p:cNvPr>
          <p:cNvSpPr>
            <a:spLocks noChangeShapeType="1"/>
          </p:cNvSpPr>
          <p:nvPr/>
        </p:nvSpPr>
        <p:spPr bwMode="auto">
          <a:xfrm>
            <a:off x="3962400" y="3581400"/>
            <a:ext cx="12192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29486" name="Line 46">
            <a:extLst>
              <a:ext uri="{FF2B5EF4-FFF2-40B4-BE49-F238E27FC236}">
                <a16:creationId xmlns:a16="http://schemas.microsoft.com/office/drawing/2014/main" id="{BD4C5BE2-B985-483A-9806-0F5FAEC0A0D2}"/>
              </a:ext>
            </a:extLst>
          </p:cNvPr>
          <p:cNvSpPr>
            <a:spLocks noChangeShapeType="1"/>
          </p:cNvSpPr>
          <p:nvPr/>
        </p:nvSpPr>
        <p:spPr bwMode="auto">
          <a:xfrm>
            <a:off x="3962400" y="4572000"/>
            <a:ext cx="12192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6" name="Rectangle 2">
            <a:extLst>
              <a:ext uri="{FF2B5EF4-FFF2-40B4-BE49-F238E27FC236}">
                <a16:creationId xmlns:a16="http://schemas.microsoft.com/office/drawing/2014/main" id="{B32E23CC-20EE-4A27-AEC2-D384CC2E7EFE}"/>
              </a:ext>
            </a:extLst>
          </p:cNvPr>
          <p:cNvSpPr>
            <a:spLocks noGrp="1" noChangeArrowheads="1"/>
          </p:cNvSpPr>
          <p:nvPr>
            <p:ph type="title"/>
          </p:nvPr>
        </p:nvSpPr>
        <p:spPr/>
        <p:txBody>
          <a:bodyPr/>
          <a:lstStyle/>
          <a:p>
            <a:r>
              <a:rPr lang="en-US" altLang="en-US">
                <a:latin typeface="Courier New" panose="02070309020205020404" pitchFamily="49" charset="0"/>
              </a:rPr>
              <a:t>PointMain</a:t>
            </a:r>
            <a:r>
              <a:rPr lang="en-US" altLang="en-US"/>
              <a:t> client example</a:t>
            </a:r>
          </a:p>
        </p:txBody>
      </p:sp>
      <p:sp>
        <p:nvSpPr>
          <p:cNvPr id="830467" name="Rectangle 3">
            <a:extLst>
              <a:ext uri="{FF2B5EF4-FFF2-40B4-BE49-F238E27FC236}">
                <a16:creationId xmlns:a16="http://schemas.microsoft.com/office/drawing/2014/main" id="{F3DBAE44-EEF7-4288-8691-54781FA81F8A}"/>
              </a:ext>
            </a:extLst>
          </p:cNvPr>
          <p:cNvSpPr>
            <a:spLocks noGrp="1" noChangeArrowheads="1"/>
          </p:cNvSpPr>
          <p:nvPr>
            <p:ph type="body" idx="1"/>
          </p:nvPr>
        </p:nvSpPr>
        <p:spPr/>
        <p:txBody>
          <a:bodyPr/>
          <a:lstStyle/>
          <a:p>
            <a:pPr>
              <a:lnSpc>
                <a:spcPct val="80000"/>
              </a:lnSpc>
              <a:buFontTx/>
              <a:buNone/>
            </a:pPr>
            <a:r>
              <a:rPr lang="en-US" altLang="en-US" sz="1800">
                <a:latin typeface="Courier New" panose="02070309020205020404" pitchFamily="49" charset="0"/>
              </a:rPr>
              <a:t>public class PointMain {</a:t>
            </a:r>
          </a:p>
          <a:p>
            <a:pPr>
              <a:lnSpc>
                <a:spcPct val="80000"/>
              </a:lnSpc>
              <a:buFontTx/>
              <a:buNone/>
            </a:pPr>
            <a:r>
              <a:rPr lang="en-US" altLang="en-US" sz="1800">
                <a:latin typeface="Courier New" panose="02070309020205020404" pitchFamily="49" charset="0"/>
              </a:rPr>
              <a:t>    public static void main(String[] args) {</a:t>
            </a:r>
          </a:p>
          <a:p>
            <a:pPr>
              <a:lnSpc>
                <a:spcPct val="80000"/>
              </a:lnSpc>
              <a:buFontTx/>
              <a:buNone/>
            </a:pPr>
            <a:r>
              <a:rPr lang="en-US" altLang="en-US" sz="1800" b="1">
                <a:solidFill>
                  <a:srgbClr val="008080"/>
                </a:solidFill>
                <a:latin typeface="Courier New" panose="02070309020205020404" pitchFamily="49" charset="0"/>
              </a:rPr>
              <a:t>        // create two Point objects</a:t>
            </a:r>
          </a:p>
          <a:p>
            <a:pPr>
              <a:lnSpc>
                <a:spcPct val="80000"/>
              </a:lnSpc>
              <a:buFontTx/>
              <a:buNone/>
            </a:pPr>
            <a:r>
              <a:rPr lang="en-US" altLang="en-US" sz="1800">
                <a:latin typeface="Courier New" panose="02070309020205020404" pitchFamily="49" charset="0"/>
              </a:rPr>
              <a:t>        Point p1 = new Point();</a:t>
            </a:r>
          </a:p>
          <a:p>
            <a:pPr>
              <a:lnSpc>
                <a:spcPct val="80000"/>
              </a:lnSpc>
              <a:buFontTx/>
              <a:buNone/>
            </a:pPr>
            <a:r>
              <a:rPr lang="en-US" altLang="en-US" sz="1800">
                <a:latin typeface="Courier New" panose="02070309020205020404" pitchFamily="49" charset="0"/>
              </a:rPr>
              <a:t>        </a:t>
            </a:r>
            <a:r>
              <a:rPr lang="en-US" altLang="en-US" sz="1800" b="1">
                <a:latin typeface="Courier New" panose="02070309020205020404" pitchFamily="49" charset="0"/>
              </a:rPr>
              <a:t>p1.y</a:t>
            </a:r>
            <a:r>
              <a:rPr lang="en-US" altLang="en-US" sz="1800">
                <a:latin typeface="Courier New" panose="02070309020205020404" pitchFamily="49" charset="0"/>
              </a:rPr>
              <a:t> = 2;</a:t>
            </a:r>
          </a:p>
          <a:p>
            <a:pPr>
              <a:lnSpc>
                <a:spcPct val="80000"/>
              </a:lnSpc>
              <a:buFontTx/>
              <a:buNone/>
            </a:pPr>
            <a:r>
              <a:rPr lang="en-US" altLang="en-US" sz="1800">
                <a:latin typeface="Courier New" panose="02070309020205020404" pitchFamily="49" charset="0"/>
              </a:rPr>
              <a:t>        Point p2 = new Point();</a:t>
            </a:r>
          </a:p>
          <a:p>
            <a:pPr>
              <a:lnSpc>
                <a:spcPct val="80000"/>
              </a:lnSpc>
              <a:buFontTx/>
              <a:buNone/>
            </a:pPr>
            <a:r>
              <a:rPr lang="en-US" altLang="en-US" sz="1800">
                <a:latin typeface="Courier New" panose="02070309020205020404" pitchFamily="49" charset="0"/>
              </a:rPr>
              <a:t>        </a:t>
            </a:r>
            <a:r>
              <a:rPr lang="en-US" altLang="en-US" sz="1800" b="1">
                <a:latin typeface="Courier New" panose="02070309020205020404" pitchFamily="49" charset="0"/>
              </a:rPr>
              <a:t>p2.x</a:t>
            </a:r>
            <a:r>
              <a:rPr lang="en-US" altLang="en-US" sz="1800">
                <a:latin typeface="Courier New" panose="02070309020205020404" pitchFamily="49" charset="0"/>
              </a:rPr>
              <a:t> = 4;</a:t>
            </a:r>
          </a:p>
          <a:p>
            <a:pPr>
              <a:lnSpc>
                <a:spcPct val="80000"/>
              </a:lnSpc>
              <a:buFontTx/>
              <a:buNone/>
            </a:pPr>
            <a:endParaRPr lang="en-US" altLang="en-US" sz="900">
              <a:latin typeface="Courier New" panose="02070309020205020404" pitchFamily="49" charset="0"/>
            </a:endParaRPr>
          </a:p>
          <a:p>
            <a:pPr>
              <a:lnSpc>
                <a:spcPct val="80000"/>
              </a:lnSpc>
              <a:buFontTx/>
              <a:buNone/>
            </a:pPr>
            <a:r>
              <a:rPr lang="en-US" altLang="en-US" sz="1800">
                <a:latin typeface="Courier New" panose="02070309020205020404" pitchFamily="49" charset="0"/>
              </a:rPr>
              <a:t>        System.out.println(</a:t>
            </a:r>
            <a:r>
              <a:rPr lang="en-US" altLang="en-US" sz="1800" b="1">
                <a:latin typeface="Courier New" panose="02070309020205020404" pitchFamily="49" charset="0"/>
              </a:rPr>
              <a:t>p1.x</a:t>
            </a:r>
            <a:r>
              <a:rPr lang="en-US" altLang="en-US" sz="1800">
                <a:latin typeface="Courier New" panose="02070309020205020404" pitchFamily="49" charset="0"/>
              </a:rPr>
              <a:t> + ", " + </a:t>
            </a:r>
            <a:r>
              <a:rPr lang="en-US" altLang="en-US" sz="1800" b="1">
                <a:latin typeface="Courier New" panose="02070309020205020404" pitchFamily="49" charset="0"/>
              </a:rPr>
              <a:t>p1.y</a:t>
            </a:r>
            <a:r>
              <a:rPr lang="en-US" altLang="en-US" sz="1800">
                <a:latin typeface="Courier New" panose="02070309020205020404" pitchFamily="49" charset="0"/>
              </a:rPr>
              <a:t>);   </a:t>
            </a:r>
            <a:r>
              <a:rPr lang="en-US" altLang="en-US" sz="1800" b="1">
                <a:solidFill>
                  <a:srgbClr val="008080"/>
                </a:solidFill>
                <a:latin typeface="Courier New" panose="02070309020205020404" pitchFamily="49" charset="0"/>
              </a:rPr>
              <a:t>// 0, 2</a:t>
            </a:r>
          </a:p>
          <a:p>
            <a:pPr>
              <a:lnSpc>
                <a:spcPct val="80000"/>
              </a:lnSpc>
              <a:buFontTx/>
              <a:buNone/>
            </a:pPr>
            <a:endParaRPr lang="en-US" altLang="en-US" sz="900">
              <a:latin typeface="Courier New" panose="02070309020205020404" pitchFamily="49" charset="0"/>
            </a:endParaRPr>
          </a:p>
          <a:p>
            <a:pPr>
              <a:lnSpc>
                <a:spcPct val="80000"/>
              </a:lnSpc>
              <a:buFontTx/>
              <a:buNone/>
            </a:pPr>
            <a:r>
              <a:rPr lang="en-US" altLang="en-US" sz="1800" b="1">
                <a:solidFill>
                  <a:srgbClr val="008080"/>
                </a:solidFill>
                <a:latin typeface="Courier New" panose="02070309020205020404" pitchFamily="49" charset="0"/>
              </a:rPr>
              <a:t>        // move p2 and then print it</a:t>
            </a:r>
          </a:p>
          <a:p>
            <a:pPr>
              <a:lnSpc>
                <a:spcPct val="80000"/>
              </a:lnSpc>
              <a:buFontTx/>
              <a:buNone/>
            </a:pPr>
            <a:r>
              <a:rPr lang="en-US" altLang="en-US" sz="1800">
                <a:latin typeface="Courier New" panose="02070309020205020404" pitchFamily="49" charset="0"/>
              </a:rPr>
              <a:t>        </a:t>
            </a:r>
            <a:r>
              <a:rPr lang="en-US" altLang="en-US" sz="1800" b="1">
                <a:latin typeface="Courier New" panose="02070309020205020404" pitchFamily="49" charset="0"/>
              </a:rPr>
              <a:t>p2.x</a:t>
            </a:r>
            <a:r>
              <a:rPr lang="en-US" altLang="en-US" sz="1800">
                <a:latin typeface="Courier New" panose="02070309020205020404" pitchFamily="49" charset="0"/>
              </a:rPr>
              <a:t> += 2;</a:t>
            </a:r>
          </a:p>
          <a:p>
            <a:pPr>
              <a:lnSpc>
                <a:spcPct val="80000"/>
              </a:lnSpc>
              <a:buFontTx/>
              <a:buNone/>
            </a:pPr>
            <a:r>
              <a:rPr lang="en-US" altLang="en-US" sz="1800">
                <a:latin typeface="Courier New" panose="02070309020205020404" pitchFamily="49" charset="0"/>
              </a:rPr>
              <a:t>        </a:t>
            </a:r>
            <a:r>
              <a:rPr lang="en-US" altLang="en-US" sz="1800" b="1">
                <a:latin typeface="Courier New" panose="02070309020205020404" pitchFamily="49" charset="0"/>
              </a:rPr>
              <a:t>p2.y</a:t>
            </a:r>
            <a:r>
              <a:rPr lang="en-US" altLang="en-US" sz="1800">
                <a:latin typeface="Courier New" panose="02070309020205020404" pitchFamily="49" charset="0"/>
              </a:rPr>
              <a:t>++;</a:t>
            </a:r>
          </a:p>
          <a:p>
            <a:pPr>
              <a:lnSpc>
                <a:spcPct val="80000"/>
              </a:lnSpc>
              <a:buFontTx/>
              <a:buNone/>
            </a:pPr>
            <a:r>
              <a:rPr lang="en-US" altLang="en-US" sz="1800">
                <a:latin typeface="Courier New" panose="02070309020205020404" pitchFamily="49" charset="0"/>
              </a:rPr>
              <a:t>        System.out.println(</a:t>
            </a:r>
            <a:r>
              <a:rPr lang="en-US" altLang="en-US" sz="1800" b="1">
                <a:latin typeface="Courier New" panose="02070309020205020404" pitchFamily="49" charset="0"/>
              </a:rPr>
              <a:t>p2.x</a:t>
            </a:r>
            <a:r>
              <a:rPr lang="en-US" altLang="en-US" sz="1800">
                <a:latin typeface="Courier New" panose="02070309020205020404" pitchFamily="49" charset="0"/>
              </a:rPr>
              <a:t> + ", " + </a:t>
            </a:r>
            <a:r>
              <a:rPr lang="en-US" altLang="en-US" sz="1800" b="1">
                <a:latin typeface="Courier New" panose="02070309020205020404" pitchFamily="49" charset="0"/>
              </a:rPr>
              <a:t>p2.y</a:t>
            </a:r>
            <a:r>
              <a:rPr lang="en-US" altLang="en-US" sz="1800">
                <a:latin typeface="Courier New" panose="02070309020205020404" pitchFamily="49" charset="0"/>
              </a:rPr>
              <a:t>);   </a:t>
            </a:r>
            <a:r>
              <a:rPr lang="en-US" altLang="en-US" sz="1800" b="1">
                <a:solidFill>
                  <a:srgbClr val="008080"/>
                </a:solidFill>
                <a:latin typeface="Courier New" panose="02070309020205020404" pitchFamily="49" charset="0"/>
              </a:rPr>
              <a:t>// 6, 1</a:t>
            </a:r>
          </a:p>
          <a:p>
            <a:pPr>
              <a:lnSpc>
                <a:spcPct val="80000"/>
              </a:lnSpc>
              <a:buFontTx/>
              <a:buNone/>
            </a:pPr>
            <a:r>
              <a:rPr lang="en-US" altLang="en-US" sz="1800">
                <a:latin typeface="Courier New" panose="02070309020205020404" pitchFamily="49" charset="0"/>
              </a:rPr>
              <a:t>    }</a:t>
            </a:r>
          </a:p>
          <a:p>
            <a:pPr>
              <a:lnSpc>
                <a:spcPct val="80000"/>
              </a:lnSpc>
              <a:buFontTx/>
              <a:buNone/>
            </a:pPr>
            <a:r>
              <a:rPr lang="en-US" altLang="en-US" sz="1800">
                <a:latin typeface="Courier New" panose="02070309020205020404" pitchFamily="49" charset="0"/>
              </a:rPr>
              <a:t>}</a:t>
            </a:r>
          </a:p>
          <a:p>
            <a:pPr>
              <a:lnSpc>
                <a:spcPct val="80000"/>
              </a:lnSpc>
              <a:buFontTx/>
              <a:buNone/>
            </a:pPr>
            <a:endParaRPr lang="en-US" altLang="en-US" sz="1800"/>
          </a:p>
          <a:p>
            <a:pPr lvl="1">
              <a:lnSpc>
                <a:spcPct val="80000"/>
              </a:lnSpc>
              <a:buFontTx/>
              <a:buNone/>
            </a:pPr>
            <a:endParaRPr lang="en-US" altLang="en-US" sz="900"/>
          </a:p>
          <a:p>
            <a:pPr>
              <a:lnSpc>
                <a:spcPct val="80000"/>
              </a:lnSpc>
            </a:pPr>
            <a:r>
              <a:rPr lang="en-US" altLang="en-US" sz="1800"/>
              <a:t>Exercise: Modify the </a:t>
            </a:r>
            <a:r>
              <a:rPr lang="en-US" altLang="en-US" sz="1800">
                <a:latin typeface="Courier New" panose="02070309020205020404" pitchFamily="49" charset="0"/>
              </a:rPr>
              <a:t>Bomb</a:t>
            </a:r>
            <a:r>
              <a:rPr lang="en-US" altLang="en-US" sz="1800"/>
              <a:t> program to use </a:t>
            </a:r>
            <a:r>
              <a:rPr lang="en-US" altLang="en-US" sz="1800">
                <a:latin typeface="Courier New" panose="02070309020205020404" pitchFamily="49" charset="0"/>
              </a:rPr>
              <a:t>Point</a:t>
            </a:r>
            <a:r>
              <a:rPr lang="en-US" altLang="en-US" sz="1800"/>
              <a:t> objects.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30467">
                                            <p:txEl>
                                              <p:pRg st="18" end="18"/>
                                            </p:txEl>
                                          </p:spTgt>
                                        </p:tgtEl>
                                        <p:attrNameLst>
                                          <p:attrName>style.visibility</p:attrName>
                                        </p:attrNameLst>
                                      </p:cBhvr>
                                      <p:to>
                                        <p:strVal val="visible"/>
                                      </p:to>
                                    </p:set>
                                    <p:animEffect transition="in" filter="fade">
                                      <p:cBhvr>
                                        <p:cTn id="7" dur="1000"/>
                                        <p:tgtEl>
                                          <p:spTgt spid="830467">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356A0AC-EEA2-492A-B711-8FBB34A1BDD9}"/>
              </a:ext>
            </a:extLst>
          </p:cNvPr>
          <p:cNvSpPr>
            <a:spLocks noGrp="1" noChangeArrowheads="1"/>
          </p:cNvSpPr>
          <p:nvPr>
            <p:ph type="title"/>
          </p:nvPr>
        </p:nvSpPr>
        <p:spPr>
          <a:xfrm>
            <a:off x="457200" y="304800"/>
            <a:ext cx="8229600" cy="784593"/>
          </a:xfrm>
        </p:spPr>
        <p:txBody>
          <a:bodyPr>
            <a:normAutofit/>
          </a:bodyPr>
          <a:lstStyle/>
          <a:p>
            <a:pPr eaLnBrk="1" hangingPunct="1"/>
            <a:r>
              <a:rPr lang="en-US" altLang="id-ID" sz="3200" dirty="0"/>
              <a:t>Definitions</a:t>
            </a:r>
            <a:endParaRPr lang="id-ID" altLang="id-ID" sz="3200" dirty="0"/>
          </a:p>
        </p:txBody>
      </p:sp>
      <p:sp>
        <p:nvSpPr>
          <p:cNvPr id="15363" name="Rectangle 3">
            <a:extLst>
              <a:ext uri="{FF2B5EF4-FFF2-40B4-BE49-F238E27FC236}">
                <a16:creationId xmlns:a16="http://schemas.microsoft.com/office/drawing/2014/main" id="{0A803302-082A-45DA-90EB-091E65AFFE65}"/>
              </a:ext>
            </a:extLst>
          </p:cNvPr>
          <p:cNvSpPr>
            <a:spLocks noGrp="1" noChangeArrowheads="1"/>
          </p:cNvSpPr>
          <p:nvPr>
            <p:ph idx="1"/>
          </p:nvPr>
        </p:nvSpPr>
        <p:spPr>
          <a:xfrm>
            <a:off x="942975" y="1632561"/>
            <a:ext cx="7743825" cy="4824412"/>
          </a:xfrm>
        </p:spPr>
        <p:txBody>
          <a:bodyPr>
            <a:normAutofit/>
          </a:bodyPr>
          <a:lstStyle/>
          <a:p>
            <a:pPr eaLnBrk="1" hangingPunct="1">
              <a:lnSpc>
                <a:spcPct val="80000"/>
              </a:lnSpc>
            </a:pPr>
            <a:r>
              <a:rPr lang="en-US" altLang="id-ID" sz="2400" dirty="0">
                <a:latin typeface="Verdana" panose="020B0604030504040204" pitchFamily="34" charset="0"/>
                <a:ea typeface="Verdana" panose="020B0604030504040204" pitchFamily="34" charset="0"/>
                <a:cs typeface="Verdana" panose="020B0604030504040204" pitchFamily="34" charset="0"/>
              </a:rPr>
              <a:t>Class</a:t>
            </a:r>
          </a:p>
          <a:p>
            <a:pPr marL="0" indent="0" eaLnBrk="1" hangingPunct="1">
              <a:lnSpc>
                <a:spcPct val="80000"/>
              </a:lnSpc>
              <a:buNone/>
            </a:pPr>
            <a:r>
              <a:rPr lang="en-US" sz="2400" dirty="0">
                <a:latin typeface="Verdana" panose="020B0604030504040204" pitchFamily="34" charset="0"/>
                <a:ea typeface="Verdana" panose="020B0604030504040204" pitchFamily="34" charset="0"/>
                <a:cs typeface="Verdana" panose="020B0604030504040204" pitchFamily="34" charset="0"/>
              </a:rPr>
              <a:t>A class is a grouping of conceptually-related attributes and methods</a:t>
            </a:r>
            <a:br>
              <a:rPr lang="en-US" sz="2400" dirty="0">
                <a:latin typeface="Verdana" panose="020B0604030504040204" pitchFamily="34" charset="0"/>
                <a:ea typeface="Verdana" panose="020B0604030504040204" pitchFamily="34" charset="0"/>
                <a:cs typeface="Verdana" panose="020B0604030504040204" pitchFamily="34" charset="0"/>
              </a:rPr>
            </a:br>
            <a:endParaRPr lang="en-US" altLang="id-ID" sz="2400" dirty="0">
              <a:latin typeface="Verdana" panose="020B0604030504040204" pitchFamily="34" charset="0"/>
              <a:ea typeface="Verdana" panose="020B0604030504040204" pitchFamily="34" charset="0"/>
              <a:cs typeface="Verdana" panose="020B0604030504040204" pitchFamily="34" charset="0"/>
            </a:endParaRPr>
          </a:p>
          <a:p>
            <a:pPr eaLnBrk="1" hangingPunct="1">
              <a:lnSpc>
                <a:spcPct val="80000"/>
              </a:lnSpc>
            </a:pPr>
            <a:r>
              <a:rPr lang="en-US" altLang="id-ID" sz="2400" dirty="0">
                <a:latin typeface="Verdana" panose="020B0604030504040204" pitchFamily="34" charset="0"/>
                <a:ea typeface="Verdana" panose="020B0604030504040204" pitchFamily="34" charset="0"/>
                <a:cs typeface="Verdana" panose="020B0604030504040204" pitchFamily="34" charset="0"/>
              </a:rPr>
              <a:t>Object</a:t>
            </a:r>
          </a:p>
          <a:p>
            <a:pPr marL="0" indent="0" eaLnBrk="1" hangingPunct="1">
              <a:lnSpc>
                <a:spcPct val="80000"/>
              </a:lnSpc>
              <a:buNone/>
            </a:pPr>
            <a:r>
              <a:rPr lang="en-US" sz="2400" dirty="0">
                <a:latin typeface="Verdana" panose="020B0604030504040204" pitchFamily="34" charset="0"/>
                <a:ea typeface="Verdana" panose="020B0604030504040204" pitchFamily="34" charset="0"/>
                <a:cs typeface="Verdana" panose="020B0604030504040204" pitchFamily="34" charset="0"/>
              </a:rPr>
              <a:t>An object is a specific instance of a class</a:t>
            </a:r>
            <a:br>
              <a:rPr lang="en-US" dirty="0"/>
            </a:br>
            <a:br>
              <a:rPr lang="en-US" dirty="0"/>
            </a:br>
            <a:endParaRPr lang="en-US" altLang="id-ID" sz="1800" dirty="0">
              <a:latin typeface="Verdana" panose="020B0604030504040204" pitchFamily="34" charset="0"/>
              <a:ea typeface="Verdana" panose="020B0604030504040204" pitchFamily="34" charset="0"/>
              <a:cs typeface="Verdana" panose="020B0604030504040204" pitchFamily="34" charset="0"/>
            </a:endParaRPr>
          </a:p>
          <a:p>
            <a:pPr marL="0" indent="0" eaLnBrk="1" hangingPunct="1">
              <a:lnSpc>
                <a:spcPct val="80000"/>
              </a:lnSpc>
              <a:buNone/>
            </a:pPr>
            <a:endParaRPr lang="en-US" altLang="id-ID" sz="1800" dirty="0">
              <a:latin typeface="Verdana" panose="020B0604030504040204" pitchFamily="34" charset="0"/>
              <a:ea typeface="Verdana" panose="020B0604030504040204" pitchFamily="34" charset="0"/>
              <a:cs typeface="Verdana" panose="020B0604030504040204" pitchFamily="34" charset="0"/>
            </a:endParaRPr>
          </a:p>
        </p:txBody>
      </p:sp>
      <p:sp>
        <p:nvSpPr>
          <p:cNvPr id="15364" name="Footer Placeholder 5">
            <a:extLst>
              <a:ext uri="{FF2B5EF4-FFF2-40B4-BE49-F238E27FC236}">
                <a16:creationId xmlns:a16="http://schemas.microsoft.com/office/drawing/2014/main" id="{5BAB4B26-8415-417F-ACA8-EBE5A8D36223}"/>
              </a:ext>
            </a:extLst>
          </p:cNvPr>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endParaRPr lang="en-GB" altLang="id-ID" sz="800"/>
          </a:p>
        </p:txBody>
      </p:sp>
    </p:spTree>
    <p:extLst>
      <p:ext uri="{BB962C8B-B14F-4D97-AF65-F5344CB8AC3E}">
        <p14:creationId xmlns:p14="http://schemas.microsoft.com/office/powerpoint/2010/main" val="1595039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490" name="Rectangle 2">
            <a:extLst>
              <a:ext uri="{FF2B5EF4-FFF2-40B4-BE49-F238E27FC236}">
                <a16:creationId xmlns:a16="http://schemas.microsoft.com/office/drawing/2014/main" id="{CC25D5F7-95ED-4B2F-865A-BDDC348383EB}"/>
              </a:ext>
            </a:extLst>
          </p:cNvPr>
          <p:cNvSpPr>
            <a:spLocks noGrp="1" noChangeArrowheads="1"/>
          </p:cNvSpPr>
          <p:nvPr>
            <p:ph type="title"/>
          </p:nvPr>
        </p:nvSpPr>
        <p:spPr/>
        <p:txBody>
          <a:bodyPr/>
          <a:lstStyle/>
          <a:p>
            <a:r>
              <a:rPr lang="en-US" altLang="en-US"/>
              <a:t>Arrays of objects</a:t>
            </a:r>
          </a:p>
        </p:txBody>
      </p:sp>
      <p:sp>
        <p:nvSpPr>
          <p:cNvPr id="831491" name="Rectangle 3">
            <a:extLst>
              <a:ext uri="{FF2B5EF4-FFF2-40B4-BE49-F238E27FC236}">
                <a16:creationId xmlns:a16="http://schemas.microsoft.com/office/drawing/2014/main" id="{2378CCCC-8B2F-43B9-AE4C-445BC75B2F40}"/>
              </a:ext>
            </a:extLst>
          </p:cNvPr>
          <p:cNvSpPr>
            <a:spLocks noGrp="1" noChangeArrowheads="1"/>
          </p:cNvSpPr>
          <p:nvPr>
            <p:ph type="body" idx="1"/>
          </p:nvPr>
        </p:nvSpPr>
        <p:spPr/>
        <p:txBody>
          <a:bodyPr/>
          <a:lstStyle/>
          <a:p>
            <a:r>
              <a:rPr lang="en-US" altLang="en-US" b="1">
                <a:latin typeface="Courier New" panose="02070309020205020404" pitchFamily="49" charset="0"/>
              </a:rPr>
              <a:t>null</a:t>
            </a:r>
            <a:r>
              <a:rPr lang="en-US" altLang="en-US" b="1"/>
              <a:t> : </a:t>
            </a:r>
            <a:r>
              <a:rPr lang="en-US" altLang="en-US"/>
              <a:t>A value that does not refer to any object.</a:t>
            </a:r>
            <a:endParaRPr lang="en-US" altLang="en-US" sz="900">
              <a:latin typeface="Courier New" panose="02070309020205020404" pitchFamily="49" charset="0"/>
            </a:endParaRPr>
          </a:p>
          <a:p>
            <a:pPr lvl="1">
              <a:lnSpc>
                <a:spcPct val="80000"/>
              </a:lnSpc>
              <a:buFontTx/>
              <a:buNone/>
            </a:pPr>
            <a:endParaRPr lang="en-US" altLang="en-US" sz="900">
              <a:latin typeface="Courier New" panose="02070309020205020404" pitchFamily="49" charset="0"/>
            </a:endParaRPr>
          </a:p>
          <a:p>
            <a:pPr lvl="1"/>
            <a:r>
              <a:rPr lang="en-US" altLang="en-US"/>
              <a:t>The elements of an array of objects are initialized to </a:t>
            </a:r>
            <a:r>
              <a:rPr lang="en-US" altLang="en-US">
                <a:latin typeface="Courier New" panose="02070309020205020404" pitchFamily="49" charset="0"/>
              </a:rPr>
              <a:t>null</a:t>
            </a:r>
            <a:r>
              <a:rPr lang="en-US" altLang="en-US"/>
              <a:t>.</a:t>
            </a:r>
          </a:p>
          <a:p>
            <a:pPr lvl="1">
              <a:buFontTx/>
              <a:buNone/>
            </a:pPr>
            <a:endParaRPr lang="en-US" altLang="en-US" sz="900"/>
          </a:p>
          <a:p>
            <a:pPr lvl="1">
              <a:lnSpc>
                <a:spcPct val="80000"/>
              </a:lnSpc>
              <a:buFontTx/>
              <a:buNone/>
            </a:pPr>
            <a:r>
              <a:rPr lang="en-US" altLang="en-US" sz="2000">
                <a:latin typeface="Courier New" panose="02070309020205020404" pitchFamily="49" charset="0"/>
              </a:rPr>
              <a:t>	</a:t>
            </a:r>
            <a:r>
              <a:rPr lang="en-US" altLang="en-US">
                <a:latin typeface="Courier New" panose="02070309020205020404" pitchFamily="49" charset="0"/>
              </a:rPr>
              <a:t>String[] words = new String[5];</a:t>
            </a:r>
          </a:p>
          <a:p>
            <a:pPr lvl="1">
              <a:lnSpc>
                <a:spcPct val="80000"/>
              </a:lnSpc>
              <a:buFontTx/>
              <a:buNone/>
            </a:pPr>
            <a:r>
              <a:rPr lang="en-US" altLang="en-US">
                <a:latin typeface="Courier New" panose="02070309020205020404" pitchFamily="49" charset="0"/>
              </a:rPr>
              <a:t>	DrawingPanel[] windows = new DrawingPanel[3];</a:t>
            </a:r>
          </a:p>
        </p:txBody>
      </p:sp>
      <p:graphicFrame>
        <p:nvGraphicFramePr>
          <p:cNvPr id="831492" name="Group 4">
            <a:extLst>
              <a:ext uri="{FF2B5EF4-FFF2-40B4-BE49-F238E27FC236}">
                <a16:creationId xmlns:a16="http://schemas.microsoft.com/office/drawing/2014/main" id="{39D9717C-F3A7-4947-8D74-8FB7D5DC7622}"/>
              </a:ext>
            </a:extLst>
          </p:cNvPr>
          <p:cNvGraphicFramePr>
            <a:graphicFrameLocks noGrp="1"/>
          </p:cNvGraphicFramePr>
          <p:nvPr/>
        </p:nvGraphicFramePr>
        <p:xfrm>
          <a:off x="3389313" y="3581400"/>
          <a:ext cx="4097337" cy="990600"/>
        </p:xfrm>
        <a:graphic>
          <a:graphicData uri="http://schemas.openxmlformats.org/drawingml/2006/table">
            <a:tbl>
              <a:tblPr/>
              <a:tblGrid>
                <a:gridCol w="874712">
                  <a:extLst>
                    <a:ext uri="{9D8B030D-6E8A-4147-A177-3AD203B41FA5}">
                      <a16:colId xmlns:a16="http://schemas.microsoft.com/office/drawing/2014/main" val="234658011"/>
                    </a:ext>
                  </a:extLst>
                </a:gridCol>
                <a:gridCol w="644525">
                  <a:extLst>
                    <a:ext uri="{9D8B030D-6E8A-4147-A177-3AD203B41FA5}">
                      <a16:colId xmlns:a16="http://schemas.microsoft.com/office/drawing/2014/main" val="89431885"/>
                    </a:ext>
                  </a:extLst>
                </a:gridCol>
                <a:gridCol w="644525">
                  <a:extLst>
                    <a:ext uri="{9D8B030D-6E8A-4147-A177-3AD203B41FA5}">
                      <a16:colId xmlns:a16="http://schemas.microsoft.com/office/drawing/2014/main" val="129419437"/>
                    </a:ext>
                  </a:extLst>
                </a:gridCol>
                <a:gridCol w="644525">
                  <a:extLst>
                    <a:ext uri="{9D8B030D-6E8A-4147-A177-3AD203B41FA5}">
                      <a16:colId xmlns:a16="http://schemas.microsoft.com/office/drawing/2014/main" val="1564760718"/>
                    </a:ext>
                  </a:extLst>
                </a:gridCol>
                <a:gridCol w="644525">
                  <a:extLst>
                    <a:ext uri="{9D8B030D-6E8A-4147-A177-3AD203B41FA5}">
                      <a16:colId xmlns:a16="http://schemas.microsoft.com/office/drawing/2014/main" val="3565546811"/>
                    </a:ext>
                  </a:extLst>
                </a:gridCol>
                <a:gridCol w="644525">
                  <a:extLst>
                    <a:ext uri="{9D8B030D-6E8A-4147-A177-3AD203B41FA5}">
                      <a16:colId xmlns:a16="http://schemas.microsoft.com/office/drawing/2014/main" val="3033595115"/>
                    </a:ext>
                  </a:extLst>
                </a:gridCol>
              </a:tblGrid>
              <a:tr h="495300">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index</a:t>
                      </a:r>
                    </a:p>
                  </a:txBody>
                  <a:tcPr horzOverflow="overflow">
                    <a:lnL cap="flat">
                      <a:noFill/>
                    </a:lnL>
                    <a:lnR>
                      <a:noFill/>
                    </a:lnR>
                    <a:lnT cap="flat">
                      <a:noFill/>
                    </a:lnT>
                    <a:lnB>
                      <a:noFill/>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0</a:t>
                      </a:r>
                    </a:p>
                  </a:txBody>
                  <a:tcPr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1</a:t>
                      </a:r>
                    </a:p>
                  </a:txBody>
                  <a:tcPr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2</a:t>
                      </a:r>
                    </a:p>
                  </a:txBody>
                  <a:tcPr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3</a:t>
                      </a:r>
                    </a:p>
                  </a:txBody>
                  <a:tcPr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4</a:t>
                      </a:r>
                    </a:p>
                  </a:txBody>
                  <a:tcPr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218895781"/>
                  </a:ext>
                </a:extLst>
              </a:tr>
              <a:tr h="495300">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rPr>
                        <a:t>value</a:t>
                      </a:r>
                    </a:p>
                  </a:txBody>
                  <a:tcPr horzOverflow="overflow">
                    <a:lnL cap="flat">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rPr>
                        <a:t>null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rPr>
                        <a:t>null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rPr>
                        <a:t>null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rPr>
                        <a:t>null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rPr>
                        <a:t>null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226837375"/>
                  </a:ext>
                </a:extLst>
              </a:tr>
            </a:tbl>
          </a:graphicData>
        </a:graphic>
      </p:graphicFrame>
      <p:graphicFrame>
        <p:nvGraphicFramePr>
          <p:cNvPr id="831523" name="Group 35">
            <a:extLst>
              <a:ext uri="{FF2B5EF4-FFF2-40B4-BE49-F238E27FC236}">
                <a16:creationId xmlns:a16="http://schemas.microsoft.com/office/drawing/2014/main" id="{895EAC9D-57B2-421A-8757-2E2AA01A0511}"/>
              </a:ext>
            </a:extLst>
          </p:cNvPr>
          <p:cNvGraphicFramePr>
            <a:graphicFrameLocks noGrp="1"/>
          </p:cNvGraphicFramePr>
          <p:nvPr/>
        </p:nvGraphicFramePr>
        <p:xfrm>
          <a:off x="3371850" y="4876800"/>
          <a:ext cx="2808288" cy="990600"/>
        </p:xfrm>
        <a:graphic>
          <a:graphicData uri="http://schemas.openxmlformats.org/drawingml/2006/table">
            <a:tbl>
              <a:tblPr/>
              <a:tblGrid>
                <a:gridCol w="874713">
                  <a:extLst>
                    <a:ext uri="{9D8B030D-6E8A-4147-A177-3AD203B41FA5}">
                      <a16:colId xmlns:a16="http://schemas.microsoft.com/office/drawing/2014/main" val="1682215995"/>
                    </a:ext>
                  </a:extLst>
                </a:gridCol>
                <a:gridCol w="644525">
                  <a:extLst>
                    <a:ext uri="{9D8B030D-6E8A-4147-A177-3AD203B41FA5}">
                      <a16:colId xmlns:a16="http://schemas.microsoft.com/office/drawing/2014/main" val="102714610"/>
                    </a:ext>
                  </a:extLst>
                </a:gridCol>
                <a:gridCol w="644525">
                  <a:extLst>
                    <a:ext uri="{9D8B030D-6E8A-4147-A177-3AD203B41FA5}">
                      <a16:colId xmlns:a16="http://schemas.microsoft.com/office/drawing/2014/main" val="1111048327"/>
                    </a:ext>
                  </a:extLst>
                </a:gridCol>
                <a:gridCol w="644525">
                  <a:extLst>
                    <a:ext uri="{9D8B030D-6E8A-4147-A177-3AD203B41FA5}">
                      <a16:colId xmlns:a16="http://schemas.microsoft.com/office/drawing/2014/main" val="3300579032"/>
                    </a:ext>
                  </a:extLst>
                </a:gridCol>
              </a:tblGrid>
              <a:tr h="495300">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index</a:t>
                      </a:r>
                    </a:p>
                  </a:txBody>
                  <a:tcPr horzOverflow="overflow">
                    <a:lnL cap="flat">
                      <a:noFill/>
                    </a:lnL>
                    <a:lnR>
                      <a:noFill/>
                    </a:lnR>
                    <a:lnT cap="flat">
                      <a:noFill/>
                    </a:lnT>
                    <a:lnB>
                      <a:noFill/>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0</a:t>
                      </a:r>
                    </a:p>
                  </a:txBody>
                  <a:tcPr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1</a:t>
                      </a:r>
                    </a:p>
                  </a:txBody>
                  <a:tcPr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2</a:t>
                      </a:r>
                    </a:p>
                  </a:txBody>
                  <a:tcPr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923820185"/>
                  </a:ext>
                </a:extLst>
              </a:tr>
              <a:tr h="495300">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rPr>
                        <a:t>value</a:t>
                      </a:r>
                    </a:p>
                  </a:txBody>
                  <a:tcPr horzOverflow="overflow">
                    <a:lnL cap="flat">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rPr>
                        <a:t>null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rPr>
                        <a:t>null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rPr>
                        <a:t>null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125156912"/>
                  </a:ext>
                </a:extLst>
              </a:tr>
            </a:tbl>
          </a:graphicData>
        </a:graphic>
      </p:graphicFrame>
      <p:grpSp>
        <p:nvGrpSpPr>
          <p:cNvPr id="831546" name="Group 58">
            <a:extLst>
              <a:ext uri="{FF2B5EF4-FFF2-40B4-BE49-F238E27FC236}">
                <a16:creationId xmlns:a16="http://schemas.microsoft.com/office/drawing/2014/main" id="{31F89A7A-3561-4F8D-B49B-270E0FF46EE2}"/>
              </a:ext>
            </a:extLst>
          </p:cNvPr>
          <p:cNvGrpSpPr>
            <a:grpSpLocks/>
          </p:cNvGrpSpPr>
          <p:nvPr/>
        </p:nvGrpSpPr>
        <p:grpSpPr bwMode="auto">
          <a:xfrm>
            <a:off x="838200" y="3962400"/>
            <a:ext cx="2286000" cy="444500"/>
            <a:chOff x="1248" y="2888"/>
            <a:chExt cx="1440" cy="280"/>
          </a:xfrm>
        </p:grpSpPr>
        <p:sp>
          <p:nvSpPr>
            <p:cNvPr id="831547" name="Rectangle 59">
              <a:extLst>
                <a:ext uri="{FF2B5EF4-FFF2-40B4-BE49-F238E27FC236}">
                  <a16:creationId xmlns:a16="http://schemas.microsoft.com/office/drawing/2014/main" id="{46CC8E26-2F4D-4530-BD16-9D9288894C71}"/>
                </a:ext>
              </a:extLst>
            </p:cNvPr>
            <p:cNvSpPr>
              <a:spLocks noChangeArrowheads="1"/>
            </p:cNvSpPr>
            <p:nvPr/>
          </p:nvSpPr>
          <p:spPr bwMode="auto">
            <a:xfrm>
              <a:off x="1248" y="2888"/>
              <a:ext cx="720" cy="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2000">
                  <a:solidFill>
                    <a:schemeClr val="tx1"/>
                  </a:solidFill>
                  <a:latin typeface="Tahoma" panose="020B0604030504040204" pitchFamily="34" charset="0"/>
                </a:defRPr>
              </a:lvl1pPr>
              <a:lvl2pPr algn="l">
                <a:spcBef>
                  <a:spcPct val="20000"/>
                </a:spcBef>
                <a:buChar char="–"/>
                <a:defRPr sz="2000">
                  <a:solidFill>
                    <a:schemeClr val="tx1"/>
                  </a:solidFill>
                  <a:latin typeface="Tahoma" panose="020B0604030504040204" pitchFamily="34" charset="0"/>
                </a:defRPr>
              </a:lvl2pPr>
              <a:lvl3pPr algn="l">
                <a:spcBef>
                  <a:spcPct val="20000"/>
                </a:spcBef>
                <a:buChar char="•"/>
                <a:defRPr>
                  <a:solidFill>
                    <a:schemeClr val="tx1"/>
                  </a:solidFill>
                  <a:latin typeface="Tahoma" panose="020B0604030504040204" pitchFamily="34" charset="0"/>
                </a:defRPr>
              </a:lvl3pPr>
              <a:lvl4pPr algn="l">
                <a:spcBef>
                  <a:spcPct val="20000"/>
                </a:spcBef>
                <a:buChar char="–"/>
                <a:defRPr sz="1600">
                  <a:solidFill>
                    <a:schemeClr val="tx1"/>
                  </a:solidFill>
                  <a:latin typeface="Tahoma" panose="020B0604030504040204" pitchFamily="34" charset="0"/>
                </a:defRPr>
              </a:lvl4pPr>
              <a:lvl5pPr algn="l">
                <a:spcBef>
                  <a:spcPct val="20000"/>
                </a:spcBef>
                <a:buChar char="»"/>
                <a:defRPr sz="1600">
                  <a:solidFill>
                    <a:schemeClr val="tx1"/>
                  </a:solidFill>
                  <a:latin typeface="Tahoma" panose="020B0604030504040204" pitchFamily="34" charset="0"/>
                </a:defRPr>
              </a:lvl5pPr>
              <a:lvl6pPr fontAlgn="base">
                <a:spcBef>
                  <a:spcPct val="20000"/>
                </a:spcBef>
                <a:spcAft>
                  <a:spcPct val="0"/>
                </a:spcAft>
                <a:buChar char="»"/>
                <a:defRPr sz="1600">
                  <a:solidFill>
                    <a:schemeClr val="tx1"/>
                  </a:solidFill>
                  <a:latin typeface="Tahoma" panose="020B0604030504040204" pitchFamily="34" charset="0"/>
                </a:defRPr>
              </a:lvl6pPr>
              <a:lvl7pPr fontAlgn="base">
                <a:spcBef>
                  <a:spcPct val="20000"/>
                </a:spcBef>
                <a:spcAft>
                  <a:spcPct val="0"/>
                </a:spcAft>
                <a:buChar char="»"/>
                <a:defRPr sz="1600">
                  <a:solidFill>
                    <a:schemeClr val="tx1"/>
                  </a:solidFill>
                  <a:latin typeface="Tahoma" panose="020B0604030504040204" pitchFamily="34" charset="0"/>
                </a:defRPr>
              </a:lvl7pPr>
              <a:lvl8pPr fontAlgn="base">
                <a:spcBef>
                  <a:spcPct val="20000"/>
                </a:spcBef>
                <a:spcAft>
                  <a:spcPct val="0"/>
                </a:spcAft>
                <a:buChar char="»"/>
                <a:defRPr sz="1600">
                  <a:solidFill>
                    <a:schemeClr val="tx1"/>
                  </a:solidFill>
                  <a:latin typeface="Tahoma" panose="020B0604030504040204" pitchFamily="34" charset="0"/>
                </a:defRPr>
              </a:lvl8pPr>
              <a:lvl9pPr fontAlgn="base">
                <a:spcBef>
                  <a:spcPct val="20000"/>
                </a:spcBef>
                <a:spcAft>
                  <a:spcPct val="0"/>
                </a:spcAft>
                <a:buChar char="»"/>
                <a:defRPr sz="1600">
                  <a:solidFill>
                    <a:schemeClr val="tx1"/>
                  </a:solidFill>
                  <a:latin typeface="Tahoma" panose="020B0604030504040204" pitchFamily="34" charset="0"/>
                </a:defRPr>
              </a:lvl9pPr>
            </a:lstStyle>
            <a:p>
              <a:pPr algn="r">
                <a:buFontTx/>
                <a:buNone/>
              </a:pPr>
              <a:r>
                <a:rPr lang="en-US" altLang="en-US" i="1"/>
                <a:t>words</a:t>
              </a:r>
            </a:p>
          </p:txBody>
        </p:sp>
        <p:sp>
          <p:nvSpPr>
            <p:cNvPr id="831548" name="Line 60">
              <a:extLst>
                <a:ext uri="{FF2B5EF4-FFF2-40B4-BE49-F238E27FC236}">
                  <a16:creationId xmlns:a16="http://schemas.microsoft.com/office/drawing/2014/main" id="{7FFA9FEB-7762-4C71-9251-0168FFB58086}"/>
                </a:ext>
              </a:extLst>
            </p:cNvPr>
            <p:cNvSpPr>
              <a:spLocks noChangeShapeType="1"/>
            </p:cNvSpPr>
            <p:nvPr/>
          </p:nvSpPr>
          <p:spPr bwMode="auto">
            <a:xfrm>
              <a:off x="2208" y="3024"/>
              <a:ext cx="480" cy="4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1549" name="Oval 61">
              <a:extLst>
                <a:ext uri="{FF2B5EF4-FFF2-40B4-BE49-F238E27FC236}">
                  <a16:creationId xmlns:a16="http://schemas.microsoft.com/office/drawing/2014/main" id="{6F0B2BC3-5D9C-43BA-9DD3-E043C6BE4917}"/>
                </a:ext>
              </a:extLst>
            </p:cNvPr>
            <p:cNvSpPr>
              <a:spLocks noChangeArrowheads="1"/>
            </p:cNvSpPr>
            <p:nvPr/>
          </p:nvSpPr>
          <p:spPr bwMode="auto">
            <a:xfrm>
              <a:off x="1984" y="2903"/>
              <a:ext cx="240" cy="240"/>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grpSp>
        <p:nvGrpSpPr>
          <p:cNvPr id="831550" name="Group 62">
            <a:extLst>
              <a:ext uri="{FF2B5EF4-FFF2-40B4-BE49-F238E27FC236}">
                <a16:creationId xmlns:a16="http://schemas.microsoft.com/office/drawing/2014/main" id="{3BD91CFB-9934-4777-95B8-41013A6DD468}"/>
              </a:ext>
            </a:extLst>
          </p:cNvPr>
          <p:cNvGrpSpPr>
            <a:grpSpLocks/>
          </p:cNvGrpSpPr>
          <p:nvPr/>
        </p:nvGrpSpPr>
        <p:grpSpPr bwMode="auto">
          <a:xfrm>
            <a:off x="609600" y="5194300"/>
            <a:ext cx="2514600" cy="444500"/>
            <a:chOff x="480" y="3512"/>
            <a:chExt cx="1584" cy="280"/>
          </a:xfrm>
        </p:grpSpPr>
        <p:sp>
          <p:nvSpPr>
            <p:cNvPr id="831551" name="Rectangle 63">
              <a:extLst>
                <a:ext uri="{FF2B5EF4-FFF2-40B4-BE49-F238E27FC236}">
                  <a16:creationId xmlns:a16="http://schemas.microsoft.com/office/drawing/2014/main" id="{56034462-AB4D-40B8-894F-063229FD1DBB}"/>
                </a:ext>
              </a:extLst>
            </p:cNvPr>
            <p:cNvSpPr>
              <a:spLocks noChangeArrowheads="1"/>
            </p:cNvSpPr>
            <p:nvPr/>
          </p:nvSpPr>
          <p:spPr bwMode="auto">
            <a:xfrm>
              <a:off x="480" y="3512"/>
              <a:ext cx="864" cy="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2000">
                  <a:solidFill>
                    <a:schemeClr val="tx1"/>
                  </a:solidFill>
                  <a:latin typeface="Tahoma" panose="020B0604030504040204" pitchFamily="34" charset="0"/>
                </a:defRPr>
              </a:lvl1pPr>
              <a:lvl2pPr algn="l">
                <a:spcBef>
                  <a:spcPct val="20000"/>
                </a:spcBef>
                <a:buChar char="–"/>
                <a:defRPr sz="2000">
                  <a:solidFill>
                    <a:schemeClr val="tx1"/>
                  </a:solidFill>
                  <a:latin typeface="Tahoma" panose="020B0604030504040204" pitchFamily="34" charset="0"/>
                </a:defRPr>
              </a:lvl2pPr>
              <a:lvl3pPr algn="l">
                <a:spcBef>
                  <a:spcPct val="20000"/>
                </a:spcBef>
                <a:buChar char="•"/>
                <a:defRPr>
                  <a:solidFill>
                    <a:schemeClr val="tx1"/>
                  </a:solidFill>
                  <a:latin typeface="Tahoma" panose="020B0604030504040204" pitchFamily="34" charset="0"/>
                </a:defRPr>
              </a:lvl3pPr>
              <a:lvl4pPr algn="l">
                <a:spcBef>
                  <a:spcPct val="20000"/>
                </a:spcBef>
                <a:buChar char="–"/>
                <a:defRPr sz="1600">
                  <a:solidFill>
                    <a:schemeClr val="tx1"/>
                  </a:solidFill>
                  <a:latin typeface="Tahoma" panose="020B0604030504040204" pitchFamily="34" charset="0"/>
                </a:defRPr>
              </a:lvl4pPr>
              <a:lvl5pPr algn="l">
                <a:spcBef>
                  <a:spcPct val="20000"/>
                </a:spcBef>
                <a:buChar char="»"/>
                <a:defRPr sz="1600">
                  <a:solidFill>
                    <a:schemeClr val="tx1"/>
                  </a:solidFill>
                  <a:latin typeface="Tahoma" panose="020B0604030504040204" pitchFamily="34" charset="0"/>
                </a:defRPr>
              </a:lvl5pPr>
              <a:lvl6pPr fontAlgn="base">
                <a:spcBef>
                  <a:spcPct val="20000"/>
                </a:spcBef>
                <a:spcAft>
                  <a:spcPct val="0"/>
                </a:spcAft>
                <a:buChar char="»"/>
                <a:defRPr sz="1600">
                  <a:solidFill>
                    <a:schemeClr val="tx1"/>
                  </a:solidFill>
                  <a:latin typeface="Tahoma" panose="020B0604030504040204" pitchFamily="34" charset="0"/>
                </a:defRPr>
              </a:lvl6pPr>
              <a:lvl7pPr fontAlgn="base">
                <a:spcBef>
                  <a:spcPct val="20000"/>
                </a:spcBef>
                <a:spcAft>
                  <a:spcPct val="0"/>
                </a:spcAft>
                <a:buChar char="»"/>
                <a:defRPr sz="1600">
                  <a:solidFill>
                    <a:schemeClr val="tx1"/>
                  </a:solidFill>
                  <a:latin typeface="Tahoma" panose="020B0604030504040204" pitchFamily="34" charset="0"/>
                </a:defRPr>
              </a:lvl7pPr>
              <a:lvl8pPr fontAlgn="base">
                <a:spcBef>
                  <a:spcPct val="20000"/>
                </a:spcBef>
                <a:spcAft>
                  <a:spcPct val="0"/>
                </a:spcAft>
                <a:buChar char="»"/>
                <a:defRPr sz="1600">
                  <a:solidFill>
                    <a:schemeClr val="tx1"/>
                  </a:solidFill>
                  <a:latin typeface="Tahoma" panose="020B0604030504040204" pitchFamily="34" charset="0"/>
                </a:defRPr>
              </a:lvl8pPr>
              <a:lvl9pPr fontAlgn="base">
                <a:spcBef>
                  <a:spcPct val="20000"/>
                </a:spcBef>
                <a:spcAft>
                  <a:spcPct val="0"/>
                </a:spcAft>
                <a:buChar char="»"/>
                <a:defRPr sz="1600">
                  <a:solidFill>
                    <a:schemeClr val="tx1"/>
                  </a:solidFill>
                  <a:latin typeface="Tahoma" panose="020B0604030504040204" pitchFamily="34" charset="0"/>
                </a:defRPr>
              </a:lvl9pPr>
            </a:lstStyle>
            <a:p>
              <a:pPr algn="r">
                <a:buFontTx/>
                <a:buNone/>
              </a:pPr>
              <a:r>
                <a:rPr lang="en-US" altLang="en-US" i="1"/>
                <a:t>windows</a:t>
              </a:r>
            </a:p>
          </p:txBody>
        </p:sp>
        <p:sp>
          <p:nvSpPr>
            <p:cNvPr id="831552" name="Line 64">
              <a:extLst>
                <a:ext uri="{FF2B5EF4-FFF2-40B4-BE49-F238E27FC236}">
                  <a16:creationId xmlns:a16="http://schemas.microsoft.com/office/drawing/2014/main" id="{21197086-5A36-495F-8C2D-29A53FCA59D4}"/>
                </a:ext>
              </a:extLst>
            </p:cNvPr>
            <p:cNvSpPr>
              <a:spLocks noChangeShapeType="1"/>
            </p:cNvSpPr>
            <p:nvPr/>
          </p:nvSpPr>
          <p:spPr bwMode="auto">
            <a:xfrm>
              <a:off x="1584" y="3648"/>
              <a:ext cx="480" cy="4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1553" name="Oval 65">
              <a:extLst>
                <a:ext uri="{FF2B5EF4-FFF2-40B4-BE49-F238E27FC236}">
                  <a16:creationId xmlns:a16="http://schemas.microsoft.com/office/drawing/2014/main" id="{5A42F2C0-411C-49A3-8B4E-2D97CD8E5369}"/>
                </a:ext>
              </a:extLst>
            </p:cNvPr>
            <p:cNvSpPr>
              <a:spLocks noChangeArrowheads="1"/>
            </p:cNvSpPr>
            <p:nvPr/>
          </p:nvSpPr>
          <p:spPr bwMode="auto">
            <a:xfrm>
              <a:off x="1360" y="3527"/>
              <a:ext cx="240" cy="240"/>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4" name="Rectangle 2">
            <a:extLst>
              <a:ext uri="{FF2B5EF4-FFF2-40B4-BE49-F238E27FC236}">
                <a16:creationId xmlns:a16="http://schemas.microsoft.com/office/drawing/2014/main" id="{5A8E8AA8-C43E-4E31-AB5E-8DB679B69662}"/>
              </a:ext>
            </a:extLst>
          </p:cNvPr>
          <p:cNvSpPr>
            <a:spLocks noGrp="1" noChangeArrowheads="1"/>
          </p:cNvSpPr>
          <p:nvPr>
            <p:ph type="title"/>
          </p:nvPr>
        </p:nvSpPr>
        <p:spPr/>
        <p:txBody>
          <a:bodyPr/>
          <a:lstStyle/>
          <a:p>
            <a:r>
              <a:rPr lang="en-US" altLang="en-US"/>
              <a:t>Things you </a:t>
            </a:r>
            <a:r>
              <a:rPr lang="en-US" altLang="en-US" b="0"/>
              <a:t>can</a:t>
            </a:r>
            <a:r>
              <a:rPr lang="en-US" altLang="en-US"/>
              <a:t> do w/ </a:t>
            </a:r>
            <a:r>
              <a:rPr lang="en-US" altLang="en-US">
                <a:latin typeface="Courier New" panose="02070309020205020404" pitchFamily="49" charset="0"/>
              </a:rPr>
              <a:t>null</a:t>
            </a:r>
          </a:p>
        </p:txBody>
      </p:sp>
      <p:sp>
        <p:nvSpPr>
          <p:cNvPr id="832515" name="Rectangle 3">
            <a:extLst>
              <a:ext uri="{FF2B5EF4-FFF2-40B4-BE49-F238E27FC236}">
                <a16:creationId xmlns:a16="http://schemas.microsoft.com/office/drawing/2014/main" id="{035D57EC-DDF3-4669-A88E-BBAE80D58892}"/>
              </a:ext>
            </a:extLst>
          </p:cNvPr>
          <p:cNvSpPr>
            <a:spLocks noGrp="1" noChangeArrowheads="1"/>
          </p:cNvSpPr>
          <p:nvPr>
            <p:ph type="body" idx="1"/>
          </p:nvPr>
        </p:nvSpPr>
        <p:spPr/>
        <p:txBody>
          <a:bodyPr/>
          <a:lstStyle/>
          <a:p>
            <a:r>
              <a:rPr lang="en-US" altLang="en-US"/>
              <a:t>store </a:t>
            </a:r>
            <a:r>
              <a:rPr lang="en-US" altLang="en-US">
                <a:latin typeface="Courier New" panose="02070309020205020404" pitchFamily="49" charset="0"/>
              </a:rPr>
              <a:t>null</a:t>
            </a:r>
            <a:r>
              <a:rPr lang="en-US" altLang="en-US"/>
              <a:t> in a variable or an array element</a:t>
            </a:r>
          </a:p>
          <a:p>
            <a:pPr lvl="1">
              <a:lnSpc>
                <a:spcPct val="70000"/>
              </a:lnSpc>
              <a:buFontTx/>
              <a:buNone/>
            </a:pPr>
            <a:r>
              <a:rPr lang="en-US" altLang="en-US">
                <a:latin typeface="Courier New" panose="02070309020205020404" pitchFamily="49" charset="0"/>
              </a:rPr>
              <a:t>String s = null;</a:t>
            </a:r>
          </a:p>
          <a:p>
            <a:pPr lvl="1">
              <a:lnSpc>
                <a:spcPct val="70000"/>
              </a:lnSpc>
              <a:buFontTx/>
              <a:buNone/>
            </a:pPr>
            <a:r>
              <a:rPr lang="en-US" altLang="en-US">
                <a:latin typeface="Courier New" panose="02070309020205020404" pitchFamily="49" charset="0"/>
              </a:rPr>
              <a:t>words[2] = null;</a:t>
            </a:r>
          </a:p>
          <a:p>
            <a:pPr>
              <a:lnSpc>
                <a:spcPct val="70000"/>
              </a:lnSpc>
              <a:buFontTx/>
              <a:buNone/>
            </a:pPr>
            <a:endParaRPr lang="en-US" altLang="en-US" sz="900">
              <a:latin typeface="Courier New" panose="02070309020205020404" pitchFamily="49" charset="0"/>
            </a:endParaRPr>
          </a:p>
          <a:p>
            <a:pPr>
              <a:lnSpc>
                <a:spcPct val="70000"/>
              </a:lnSpc>
              <a:buFontTx/>
              <a:buNone/>
            </a:pPr>
            <a:endParaRPr lang="en-US" altLang="en-US" sz="900">
              <a:latin typeface="Courier New" panose="02070309020205020404" pitchFamily="49" charset="0"/>
            </a:endParaRPr>
          </a:p>
          <a:p>
            <a:r>
              <a:rPr lang="en-US" altLang="en-US"/>
              <a:t>print a </a:t>
            </a:r>
            <a:r>
              <a:rPr lang="en-US" altLang="en-US">
                <a:latin typeface="Courier New" panose="02070309020205020404" pitchFamily="49" charset="0"/>
              </a:rPr>
              <a:t>null</a:t>
            </a:r>
            <a:r>
              <a:rPr lang="en-US" altLang="en-US"/>
              <a:t> reference</a:t>
            </a:r>
          </a:p>
          <a:p>
            <a:pPr lvl="1">
              <a:lnSpc>
                <a:spcPct val="70000"/>
              </a:lnSpc>
              <a:buFontTx/>
              <a:buNone/>
            </a:pPr>
            <a:r>
              <a:rPr lang="en-US" altLang="en-US">
                <a:latin typeface="Courier New" panose="02070309020205020404" pitchFamily="49" charset="0"/>
              </a:rPr>
              <a:t>System.out.println(s);      </a:t>
            </a:r>
            <a:r>
              <a:rPr lang="en-US" altLang="en-US" b="1">
                <a:solidFill>
                  <a:srgbClr val="008080"/>
                </a:solidFill>
                <a:latin typeface="Courier New" panose="02070309020205020404" pitchFamily="49" charset="0"/>
              </a:rPr>
              <a:t>// null</a:t>
            </a:r>
          </a:p>
          <a:p>
            <a:pPr>
              <a:lnSpc>
                <a:spcPct val="70000"/>
              </a:lnSpc>
              <a:buFontTx/>
              <a:buNone/>
            </a:pPr>
            <a:endParaRPr lang="en-US" altLang="en-US" sz="900" b="1">
              <a:solidFill>
                <a:srgbClr val="008080"/>
              </a:solidFill>
              <a:latin typeface="Courier New" panose="02070309020205020404" pitchFamily="49" charset="0"/>
            </a:endParaRPr>
          </a:p>
          <a:p>
            <a:pPr>
              <a:lnSpc>
                <a:spcPct val="70000"/>
              </a:lnSpc>
              <a:buFontTx/>
              <a:buNone/>
            </a:pPr>
            <a:endParaRPr lang="en-US" altLang="en-US" sz="900" b="1">
              <a:solidFill>
                <a:srgbClr val="008080"/>
              </a:solidFill>
              <a:latin typeface="Courier New" panose="02070309020205020404" pitchFamily="49" charset="0"/>
            </a:endParaRPr>
          </a:p>
          <a:p>
            <a:r>
              <a:rPr lang="en-US" altLang="en-US"/>
              <a:t>ask whether a variable or array element is </a:t>
            </a:r>
            <a:r>
              <a:rPr lang="en-US" altLang="en-US">
                <a:latin typeface="Courier New" panose="02070309020205020404" pitchFamily="49" charset="0"/>
              </a:rPr>
              <a:t>null</a:t>
            </a:r>
          </a:p>
          <a:p>
            <a:pPr lvl="1">
              <a:lnSpc>
                <a:spcPct val="70000"/>
              </a:lnSpc>
              <a:buFontTx/>
              <a:buNone/>
            </a:pPr>
            <a:r>
              <a:rPr lang="en-US" altLang="en-US">
                <a:latin typeface="Courier New" panose="02070309020205020404" pitchFamily="49" charset="0"/>
              </a:rPr>
              <a:t>if (words[2] == null) { ...</a:t>
            </a:r>
            <a:endParaRPr lang="en-US" altLang="en-US"/>
          </a:p>
          <a:p>
            <a:pPr>
              <a:lnSpc>
                <a:spcPct val="70000"/>
              </a:lnSpc>
              <a:buFontTx/>
              <a:buNone/>
            </a:pPr>
            <a:endParaRPr lang="en-US" altLang="en-US" sz="900"/>
          </a:p>
          <a:p>
            <a:pPr>
              <a:lnSpc>
                <a:spcPct val="70000"/>
              </a:lnSpc>
              <a:buFontTx/>
              <a:buNone/>
            </a:pPr>
            <a:endParaRPr lang="en-US" altLang="en-US" sz="900"/>
          </a:p>
          <a:p>
            <a:r>
              <a:rPr lang="en-US" altLang="en-US"/>
              <a:t>pass </a:t>
            </a:r>
            <a:r>
              <a:rPr lang="en-US" altLang="en-US">
                <a:latin typeface="Courier New" panose="02070309020205020404" pitchFamily="49" charset="0"/>
              </a:rPr>
              <a:t>null</a:t>
            </a:r>
            <a:r>
              <a:rPr lang="en-US" altLang="en-US"/>
              <a:t> as a parameter to a method</a:t>
            </a:r>
          </a:p>
          <a:p>
            <a:pPr lvl="1">
              <a:lnSpc>
                <a:spcPct val="70000"/>
              </a:lnSpc>
              <a:buFontTx/>
              <a:buNone/>
            </a:pPr>
            <a:r>
              <a:rPr lang="en-US" altLang="en-US">
                <a:latin typeface="Courier New" panose="02070309020205020404" pitchFamily="49" charset="0"/>
              </a:rPr>
              <a:t>System.out.println(null);   </a:t>
            </a:r>
            <a:r>
              <a:rPr lang="en-US" altLang="en-US" b="1">
                <a:solidFill>
                  <a:srgbClr val="008080"/>
                </a:solidFill>
                <a:latin typeface="Courier New" panose="02070309020205020404" pitchFamily="49" charset="0"/>
              </a:rPr>
              <a:t>// null</a:t>
            </a:r>
          </a:p>
          <a:p>
            <a:pPr>
              <a:lnSpc>
                <a:spcPct val="70000"/>
              </a:lnSpc>
              <a:buFontTx/>
              <a:buNone/>
            </a:pPr>
            <a:endParaRPr lang="en-US" altLang="en-US" sz="900" b="1">
              <a:solidFill>
                <a:srgbClr val="008080"/>
              </a:solidFill>
              <a:latin typeface="Courier New" panose="02070309020205020404" pitchFamily="49" charset="0"/>
            </a:endParaRPr>
          </a:p>
          <a:p>
            <a:pPr>
              <a:lnSpc>
                <a:spcPct val="70000"/>
              </a:lnSpc>
              <a:buFontTx/>
              <a:buNone/>
            </a:pPr>
            <a:endParaRPr lang="en-US" altLang="en-US" sz="900"/>
          </a:p>
          <a:p>
            <a:r>
              <a:rPr lang="en-US" altLang="en-US"/>
              <a:t>return </a:t>
            </a:r>
            <a:r>
              <a:rPr lang="en-US" altLang="en-US">
                <a:latin typeface="Courier New" panose="02070309020205020404" pitchFamily="49" charset="0"/>
              </a:rPr>
              <a:t>null</a:t>
            </a:r>
            <a:r>
              <a:rPr lang="en-US" altLang="en-US"/>
              <a:t> from a method  (often to indicate failure)</a:t>
            </a:r>
          </a:p>
          <a:p>
            <a:pPr lvl="1">
              <a:buFontTx/>
              <a:buNone/>
            </a:pPr>
            <a:r>
              <a:rPr lang="en-US" altLang="en-US">
                <a:latin typeface="Courier New" panose="02070309020205020404" pitchFamily="49" charset="0"/>
              </a:rPr>
              <a:t>return null;</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3538" name="Rectangle 2">
            <a:extLst>
              <a:ext uri="{FF2B5EF4-FFF2-40B4-BE49-F238E27FC236}">
                <a16:creationId xmlns:a16="http://schemas.microsoft.com/office/drawing/2014/main" id="{05492EFC-CD3D-4025-B3EC-F0640F229A18}"/>
              </a:ext>
            </a:extLst>
          </p:cNvPr>
          <p:cNvSpPr>
            <a:spLocks noGrp="1" noChangeArrowheads="1"/>
          </p:cNvSpPr>
          <p:nvPr>
            <p:ph type="title"/>
          </p:nvPr>
        </p:nvSpPr>
        <p:spPr/>
        <p:txBody>
          <a:bodyPr/>
          <a:lstStyle/>
          <a:p>
            <a:r>
              <a:rPr lang="en-US" altLang="en-US"/>
              <a:t>Null pointer exception</a:t>
            </a:r>
          </a:p>
        </p:txBody>
      </p:sp>
      <p:sp>
        <p:nvSpPr>
          <p:cNvPr id="833539" name="Rectangle 3">
            <a:extLst>
              <a:ext uri="{FF2B5EF4-FFF2-40B4-BE49-F238E27FC236}">
                <a16:creationId xmlns:a16="http://schemas.microsoft.com/office/drawing/2014/main" id="{1B293C1D-90E9-436E-A631-AA4BB331C73D}"/>
              </a:ext>
            </a:extLst>
          </p:cNvPr>
          <p:cNvSpPr>
            <a:spLocks noGrp="1" noChangeArrowheads="1"/>
          </p:cNvSpPr>
          <p:nvPr>
            <p:ph type="body" idx="1"/>
          </p:nvPr>
        </p:nvSpPr>
        <p:spPr/>
        <p:txBody>
          <a:bodyPr/>
          <a:lstStyle/>
          <a:p>
            <a:r>
              <a:rPr lang="en-US" altLang="en-US" b="1"/>
              <a:t>dereference</a:t>
            </a:r>
            <a:r>
              <a:rPr lang="en-US" altLang="en-US"/>
              <a:t>: To access data or methods of an object with the dot notation, such as </a:t>
            </a:r>
            <a:r>
              <a:rPr lang="en-US" altLang="en-US">
                <a:latin typeface="Courier New" panose="02070309020205020404" pitchFamily="49" charset="0"/>
              </a:rPr>
              <a:t>s.length()</a:t>
            </a:r>
            <a:r>
              <a:rPr lang="en-US" altLang="en-US"/>
              <a:t> .</a:t>
            </a:r>
          </a:p>
          <a:p>
            <a:pPr lvl="1"/>
            <a:r>
              <a:rPr lang="en-US" altLang="en-US"/>
              <a:t>It is illegal to dereference </a:t>
            </a:r>
            <a:r>
              <a:rPr lang="en-US" altLang="en-US">
                <a:latin typeface="Courier New" panose="02070309020205020404" pitchFamily="49" charset="0"/>
              </a:rPr>
              <a:t>null</a:t>
            </a:r>
            <a:r>
              <a:rPr lang="en-US" altLang="en-US"/>
              <a:t> (causes an exception).</a:t>
            </a:r>
            <a:endParaRPr lang="en-US" altLang="en-US" sz="900"/>
          </a:p>
          <a:p>
            <a:pPr lvl="1"/>
            <a:r>
              <a:rPr lang="en-US" altLang="en-US">
                <a:latin typeface="Courier New" panose="02070309020205020404" pitchFamily="49" charset="0"/>
              </a:rPr>
              <a:t>null</a:t>
            </a:r>
            <a:r>
              <a:rPr lang="en-US" altLang="en-US"/>
              <a:t> is not any object, so it has no methods or data.</a:t>
            </a:r>
          </a:p>
          <a:p>
            <a:pPr lvl="1">
              <a:lnSpc>
                <a:spcPct val="80000"/>
              </a:lnSpc>
              <a:buFontTx/>
              <a:buNone/>
            </a:pPr>
            <a:endParaRPr lang="en-US" altLang="en-US"/>
          </a:p>
          <a:p>
            <a:pPr lvl="1">
              <a:lnSpc>
                <a:spcPct val="80000"/>
              </a:lnSpc>
              <a:buFontTx/>
              <a:buNone/>
            </a:pPr>
            <a:r>
              <a:rPr lang="en-US" altLang="en-US">
                <a:latin typeface="Courier New" panose="02070309020205020404" pitchFamily="49" charset="0"/>
              </a:rPr>
              <a:t>	String[] words = new String[5];</a:t>
            </a:r>
          </a:p>
          <a:p>
            <a:pPr lvl="1">
              <a:lnSpc>
                <a:spcPct val="80000"/>
              </a:lnSpc>
              <a:buFontTx/>
              <a:buNone/>
            </a:pPr>
            <a:r>
              <a:rPr lang="en-US" altLang="en-US">
                <a:latin typeface="Courier New" panose="02070309020205020404" pitchFamily="49" charset="0"/>
              </a:rPr>
              <a:t>	System.out.println("word is: " + words[0]);</a:t>
            </a:r>
          </a:p>
          <a:p>
            <a:pPr lvl="1">
              <a:lnSpc>
                <a:spcPct val="80000"/>
              </a:lnSpc>
              <a:buFontTx/>
              <a:buNone/>
            </a:pPr>
            <a:r>
              <a:rPr lang="en-US" altLang="en-US">
                <a:latin typeface="Courier New" panose="02070309020205020404" pitchFamily="49" charset="0"/>
              </a:rPr>
              <a:t>	words[0] = </a:t>
            </a:r>
            <a:r>
              <a:rPr lang="en-US" altLang="en-US" b="1">
                <a:solidFill>
                  <a:srgbClr val="800000"/>
                </a:solidFill>
                <a:latin typeface="Courier New" panose="02070309020205020404" pitchFamily="49" charset="0"/>
              </a:rPr>
              <a:t>words[0].toUpperCase()</a:t>
            </a:r>
            <a:r>
              <a:rPr lang="en-US" altLang="en-US">
                <a:latin typeface="Courier New" panose="02070309020205020404" pitchFamily="49" charset="0"/>
              </a:rPr>
              <a:t>;   </a:t>
            </a:r>
            <a:r>
              <a:rPr lang="en-US" altLang="en-US" b="1">
                <a:solidFill>
                  <a:srgbClr val="800000"/>
                </a:solidFill>
                <a:latin typeface="Courier New" panose="02070309020205020404" pitchFamily="49" charset="0"/>
              </a:rPr>
              <a:t>// ERROR</a:t>
            </a:r>
            <a:endParaRPr lang="en-US" altLang="en-US" b="1">
              <a:solidFill>
                <a:srgbClr val="008080"/>
              </a:solidFill>
              <a:latin typeface="Courier New" panose="02070309020205020404" pitchFamily="49" charset="0"/>
            </a:endParaRPr>
          </a:p>
          <a:p>
            <a:pPr lvl="1">
              <a:lnSpc>
                <a:spcPct val="80000"/>
              </a:lnSpc>
              <a:buFontTx/>
              <a:buNone/>
            </a:pPr>
            <a:endParaRPr lang="en-US" altLang="en-US" b="1">
              <a:solidFill>
                <a:srgbClr val="008080"/>
              </a:solidFill>
              <a:latin typeface="Courier New" panose="02070309020205020404" pitchFamily="49" charset="0"/>
            </a:endParaRPr>
          </a:p>
          <a:p>
            <a:pPr lvl="1">
              <a:lnSpc>
                <a:spcPct val="80000"/>
              </a:lnSpc>
              <a:buFontTx/>
              <a:buNone/>
            </a:pPr>
            <a:endParaRPr lang="en-US" altLang="en-US" b="1">
              <a:solidFill>
                <a:srgbClr val="008080"/>
              </a:solidFill>
              <a:latin typeface="Courier New" panose="02070309020205020404" pitchFamily="49" charset="0"/>
            </a:endParaRPr>
          </a:p>
          <a:p>
            <a:pPr lvl="1">
              <a:lnSpc>
                <a:spcPct val="80000"/>
              </a:lnSpc>
              <a:buFontTx/>
              <a:buNone/>
            </a:pPr>
            <a:r>
              <a:rPr lang="en-US" altLang="en-US"/>
              <a:t>	Output:</a:t>
            </a:r>
          </a:p>
          <a:p>
            <a:pPr lvl="1">
              <a:lnSpc>
                <a:spcPct val="80000"/>
              </a:lnSpc>
              <a:buFontTx/>
              <a:buNone/>
            </a:pPr>
            <a:r>
              <a:rPr lang="en-US" altLang="en-US">
                <a:latin typeface="Courier New" panose="02070309020205020404" pitchFamily="49" charset="0"/>
              </a:rPr>
              <a:t>	word is: null</a:t>
            </a:r>
          </a:p>
          <a:p>
            <a:pPr lvl="1">
              <a:lnSpc>
                <a:spcPct val="80000"/>
              </a:lnSpc>
              <a:buFontTx/>
              <a:buNone/>
            </a:pPr>
            <a:r>
              <a:rPr lang="en-US" altLang="en-US">
                <a:solidFill>
                  <a:srgbClr val="800000"/>
                </a:solidFill>
                <a:latin typeface="Courier New" panose="02070309020205020404" pitchFamily="49" charset="0"/>
              </a:rPr>
              <a:t>	Exception in thread "main" java.lang.NullPointerException</a:t>
            </a:r>
          </a:p>
          <a:p>
            <a:pPr lvl="1">
              <a:lnSpc>
                <a:spcPct val="80000"/>
              </a:lnSpc>
              <a:buFontTx/>
              <a:buNone/>
            </a:pPr>
            <a:r>
              <a:rPr lang="en-US" altLang="en-US">
                <a:solidFill>
                  <a:srgbClr val="800000"/>
                </a:solidFill>
                <a:latin typeface="Courier New" panose="02070309020205020404" pitchFamily="49" charset="0"/>
              </a:rPr>
              <a:t>	        at Example.main(Example.java:8)</a:t>
            </a:r>
          </a:p>
        </p:txBody>
      </p:sp>
      <p:graphicFrame>
        <p:nvGraphicFramePr>
          <p:cNvPr id="833540" name="Group 4">
            <a:extLst>
              <a:ext uri="{FF2B5EF4-FFF2-40B4-BE49-F238E27FC236}">
                <a16:creationId xmlns:a16="http://schemas.microsoft.com/office/drawing/2014/main" id="{657A153A-CE77-4EAA-9001-433221087791}"/>
              </a:ext>
            </a:extLst>
          </p:cNvPr>
          <p:cNvGraphicFramePr>
            <a:graphicFrameLocks noGrp="1"/>
          </p:cNvGraphicFramePr>
          <p:nvPr/>
        </p:nvGraphicFramePr>
        <p:xfrm>
          <a:off x="4876800" y="4391025"/>
          <a:ext cx="4097338" cy="792480"/>
        </p:xfrm>
        <a:graphic>
          <a:graphicData uri="http://schemas.openxmlformats.org/drawingml/2006/table">
            <a:tbl>
              <a:tblPr/>
              <a:tblGrid>
                <a:gridCol w="874713">
                  <a:extLst>
                    <a:ext uri="{9D8B030D-6E8A-4147-A177-3AD203B41FA5}">
                      <a16:colId xmlns:a16="http://schemas.microsoft.com/office/drawing/2014/main" val="2122005484"/>
                    </a:ext>
                  </a:extLst>
                </a:gridCol>
                <a:gridCol w="644525">
                  <a:extLst>
                    <a:ext uri="{9D8B030D-6E8A-4147-A177-3AD203B41FA5}">
                      <a16:colId xmlns:a16="http://schemas.microsoft.com/office/drawing/2014/main" val="1945908012"/>
                    </a:ext>
                  </a:extLst>
                </a:gridCol>
                <a:gridCol w="644525">
                  <a:extLst>
                    <a:ext uri="{9D8B030D-6E8A-4147-A177-3AD203B41FA5}">
                      <a16:colId xmlns:a16="http://schemas.microsoft.com/office/drawing/2014/main" val="2707708521"/>
                    </a:ext>
                  </a:extLst>
                </a:gridCol>
                <a:gridCol w="644525">
                  <a:extLst>
                    <a:ext uri="{9D8B030D-6E8A-4147-A177-3AD203B41FA5}">
                      <a16:colId xmlns:a16="http://schemas.microsoft.com/office/drawing/2014/main" val="4271178354"/>
                    </a:ext>
                  </a:extLst>
                </a:gridCol>
                <a:gridCol w="644525">
                  <a:extLst>
                    <a:ext uri="{9D8B030D-6E8A-4147-A177-3AD203B41FA5}">
                      <a16:colId xmlns:a16="http://schemas.microsoft.com/office/drawing/2014/main" val="2802145470"/>
                    </a:ext>
                  </a:extLst>
                </a:gridCol>
                <a:gridCol w="644525">
                  <a:extLst>
                    <a:ext uri="{9D8B030D-6E8A-4147-A177-3AD203B41FA5}">
                      <a16:colId xmlns:a16="http://schemas.microsoft.com/office/drawing/2014/main" val="4103243470"/>
                    </a:ext>
                  </a:extLst>
                </a:gridCol>
              </a:tblGrid>
              <a:tr h="266700">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index</a:t>
                      </a:r>
                    </a:p>
                  </a:txBody>
                  <a:tcPr horzOverflow="overflow">
                    <a:lnL cap="flat">
                      <a:noFill/>
                    </a:lnL>
                    <a:lnR>
                      <a:noFill/>
                    </a:lnR>
                    <a:lnT cap="flat">
                      <a:noFill/>
                    </a:lnT>
                    <a:lnB>
                      <a:noFill/>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0</a:t>
                      </a:r>
                    </a:p>
                  </a:txBody>
                  <a:tcPr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1</a:t>
                      </a:r>
                    </a:p>
                  </a:txBody>
                  <a:tcPr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2</a:t>
                      </a:r>
                    </a:p>
                  </a:txBody>
                  <a:tcPr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3</a:t>
                      </a:r>
                    </a:p>
                  </a:txBody>
                  <a:tcPr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4</a:t>
                      </a:r>
                    </a:p>
                  </a:txBody>
                  <a:tcPr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22250975"/>
                  </a:ext>
                </a:extLst>
              </a:tr>
              <a:tr h="266700">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rPr>
                        <a:t>value</a:t>
                      </a:r>
                    </a:p>
                  </a:txBody>
                  <a:tcPr horzOverflow="overflow">
                    <a:lnL cap="flat">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rPr>
                        <a:t>null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rPr>
                        <a:t>null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rPr>
                        <a:t>null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rPr>
                        <a:t>null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rPr>
                        <a:t>null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639360962"/>
                  </a:ext>
                </a:extLst>
              </a:tr>
            </a:tbl>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2" name="Rectangle 2">
            <a:extLst>
              <a:ext uri="{FF2B5EF4-FFF2-40B4-BE49-F238E27FC236}">
                <a16:creationId xmlns:a16="http://schemas.microsoft.com/office/drawing/2014/main" id="{FE11ACBD-8F13-4816-B427-9ABFCE9099F1}"/>
              </a:ext>
            </a:extLst>
          </p:cNvPr>
          <p:cNvSpPr>
            <a:spLocks noGrp="1" noChangeArrowheads="1"/>
          </p:cNvSpPr>
          <p:nvPr>
            <p:ph type="title"/>
          </p:nvPr>
        </p:nvSpPr>
        <p:spPr/>
        <p:txBody>
          <a:bodyPr/>
          <a:lstStyle/>
          <a:p>
            <a:r>
              <a:rPr lang="en-US" altLang="en-US"/>
              <a:t>Looking before you leap</a:t>
            </a:r>
          </a:p>
        </p:txBody>
      </p:sp>
      <p:sp>
        <p:nvSpPr>
          <p:cNvPr id="834563" name="Rectangle 3">
            <a:extLst>
              <a:ext uri="{FF2B5EF4-FFF2-40B4-BE49-F238E27FC236}">
                <a16:creationId xmlns:a16="http://schemas.microsoft.com/office/drawing/2014/main" id="{847C039D-F86E-4D3B-A9EC-40542C74D588}"/>
              </a:ext>
            </a:extLst>
          </p:cNvPr>
          <p:cNvSpPr>
            <a:spLocks noGrp="1" noChangeArrowheads="1"/>
          </p:cNvSpPr>
          <p:nvPr>
            <p:ph type="body" idx="1"/>
          </p:nvPr>
        </p:nvSpPr>
        <p:spPr/>
        <p:txBody>
          <a:bodyPr/>
          <a:lstStyle/>
          <a:p>
            <a:r>
              <a:rPr lang="en-US" altLang="en-US"/>
              <a:t>You can check for </a:t>
            </a:r>
            <a:r>
              <a:rPr lang="en-US" altLang="en-US">
                <a:latin typeface="Courier New" panose="02070309020205020404" pitchFamily="49" charset="0"/>
              </a:rPr>
              <a:t>null</a:t>
            </a:r>
            <a:r>
              <a:rPr lang="en-US" altLang="en-US"/>
              <a:t> before calling an object's methods.</a:t>
            </a:r>
          </a:p>
          <a:p>
            <a:pPr lvl="1">
              <a:lnSpc>
                <a:spcPct val="80000"/>
              </a:lnSpc>
              <a:buFontTx/>
              <a:buNone/>
            </a:pPr>
            <a:endParaRPr lang="en-US" altLang="en-US" sz="900">
              <a:latin typeface="Courier New" panose="02070309020205020404" pitchFamily="49" charset="0"/>
            </a:endParaRPr>
          </a:p>
          <a:p>
            <a:pPr lvl="1">
              <a:lnSpc>
                <a:spcPct val="80000"/>
              </a:lnSpc>
              <a:buFontTx/>
              <a:buNone/>
            </a:pPr>
            <a:r>
              <a:rPr lang="en-US" altLang="en-US" sz="2000">
                <a:latin typeface="Courier New" panose="02070309020205020404" pitchFamily="49" charset="0"/>
              </a:rPr>
              <a:t>String[] words = new String[5];</a:t>
            </a:r>
          </a:p>
          <a:p>
            <a:pPr lvl="1">
              <a:lnSpc>
                <a:spcPct val="80000"/>
              </a:lnSpc>
              <a:buFontTx/>
              <a:buNone/>
            </a:pPr>
            <a:r>
              <a:rPr lang="en-US" altLang="en-US" sz="2000">
                <a:latin typeface="Courier New" panose="02070309020205020404" pitchFamily="49" charset="0"/>
              </a:rPr>
              <a:t>words[0] = "hello";</a:t>
            </a:r>
          </a:p>
          <a:p>
            <a:pPr lvl="1">
              <a:lnSpc>
                <a:spcPct val="80000"/>
              </a:lnSpc>
              <a:buFontTx/>
              <a:buNone/>
            </a:pPr>
            <a:r>
              <a:rPr lang="en-US" altLang="en-US" sz="2000">
                <a:latin typeface="Courier New" panose="02070309020205020404" pitchFamily="49" charset="0"/>
              </a:rPr>
              <a:t>words[2] = "goodbye";   </a:t>
            </a:r>
            <a:r>
              <a:rPr lang="en-US" altLang="en-US" sz="2000" b="1">
                <a:solidFill>
                  <a:srgbClr val="008080"/>
                </a:solidFill>
                <a:latin typeface="Courier New" panose="02070309020205020404" pitchFamily="49" charset="0"/>
              </a:rPr>
              <a:t>// words[1], [3], [4] are null</a:t>
            </a:r>
          </a:p>
          <a:p>
            <a:pPr lvl="1">
              <a:lnSpc>
                <a:spcPct val="80000"/>
              </a:lnSpc>
              <a:buFontTx/>
              <a:buNone/>
            </a:pPr>
            <a:endParaRPr lang="en-US" altLang="en-US" sz="2000" b="1">
              <a:solidFill>
                <a:srgbClr val="008080"/>
              </a:solidFill>
              <a:latin typeface="Courier New" panose="02070309020205020404" pitchFamily="49" charset="0"/>
            </a:endParaRPr>
          </a:p>
          <a:p>
            <a:pPr lvl="1">
              <a:lnSpc>
                <a:spcPct val="80000"/>
              </a:lnSpc>
              <a:buFontTx/>
              <a:buNone/>
            </a:pPr>
            <a:r>
              <a:rPr lang="en-US" altLang="en-US" sz="2000">
                <a:latin typeface="Courier New" panose="02070309020205020404" pitchFamily="49" charset="0"/>
              </a:rPr>
              <a:t>for (int i = 0; i &lt; words.length; i++) {</a:t>
            </a:r>
          </a:p>
          <a:p>
            <a:pPr lvl="1">
              <a:lnSpc>
                <a:spcPct val="80000"/>
              </a:lnSpc>
              <a:buFontTx/>
              <a:buNone/>
            </a:pPr>
            <a:r>
              <a:rPr lang="en-US" altLang="en-US" sz="2000" b="1">
                <a:solidFill>
                  <a:srgbClr val="003399"/>
                </a:solidFill>
                <a:latin typeface="Courier New" panose="02070309020205020404" pitchFamily="49" charset="0"/>
              </a:rPr>
              <a:t>    if (words[i] != null) {</a:t>
            </a:r>
          </a:p>
          <a:p>
            <a:pPr lvl="1">
              <a:lnSpc>
                <a:spcPct val="80000"/>
              </a:lnSpc>
              <a:buFontTx/>
              <a:buNone/>
            </a:pPr>
            <a:r>
              <a:rPr lang="en-US" altLang="en-US" sz="2000">
                <a:latin typeface="Courier New" panose="02070309020205020404" pitchFamily="49" charset="0"/>
              </a:rPr>
              <a:t>        words[i] = words[i].toUpperCase();</a:t>
            </a:r>
          </a:p>
          <a:p>
            <a:pPr lvl="1">
              <a:lnSpc>
                <a:spcPct val="80000"/>
              </a:lnSpc>
              <a:buFontTx/>
              <a:buNone/>
            </a:pPr>
            <a:r>
              <a:rPr lang="en-US" altLang="en-US" sz="2000" b="1">
                <a:solidFill>
                  <a:srgbClr val="003399"/>
                </a:solidFill>
                <a:latin typeface="Courier New" panose="02070309020205020404" pitchFamily="49" charset="0"/>
              </a:rPr>
              <a:t>    }</a:t>
            </a:r>
          </a:p>
          <a:p>
            <a:pPr lvl="1">
              <a:lnSpc>
                <a:spcPct val="80000"/>
              </a:lnSpc>
              <a:buFontTx/>
              <a:buNone/>
            </a:pPr>
            <a:r>
              <a:rPr lang="en-US" altLang="en-US" sz="2000">
                <a:latin typeface="Courier New" panose="02070309020205020404" pitchFamily="49" charset="0"/>
              </a:rPr>
              <a:t>}</a:t>
            </a:r>
          </a:p>
        </p:txBody>
      </p:sp>
      <p:graphicFrame>
        <p:nvGraphicFramePr>
          <p:cNvPr id="834564" name="Group 4">
            <a:extLst>
              <a:ext uri="{FF2B5EF4-FFF2-40B4-BE49-F238E27FC236}">
                <a16:creationId xmlns:a16="http://schemas.microsoft.com/office/drawing/2014/main" id="{912E3FBD-C906-45C3-BFC6-1363F72BC973}"/>
              </a:ext>
            </a:extLst>
          </p:cNvPr>
          <p:cNvGraphicFramePr>
            <a:graphicFrameLocks noGrp="1"/>
          </p:cNvGraphicFramePr>
          <p:nvPr/>
        </p:nvGraphicFramePr>
        <p:xfrm>
          <a:off x="2913063" y="5029200"/>
          <a:ext cx="5614987" cy="990600"/>
        </p:xfrm>
        <a:graphic>
          <a:graphicData uri="http://schemas.openxmlformats.org/drawingml/2006/table">
            <a:tbl>
              <a:tblPr/>
              <a:tblGrid>
                <a:gridCol w="874712">
                  <a:extLst>
                    <a:ext uri="{9D8B030D-6E8A-4147-A177-3AD203B41FA5}">
                      <a16:colId xmlns:a16="http://schemas.microsoft.com/office/drawing/2014/main" val="1503369489"/>
                    </a:ext>
                  </a:extLst>
                </a:gridCol>
                <a:gridCol w="1250950">
                  <a:extLst>
                    <a:ext uri="{9D8B030D-6E8A-4147-A177-3AD203B41FA5}">
                      <a16:colId xmlns:a16="http://schemas.microsoft.com/office/drawing/2014/main" val="1289879523"/>
                    </a:ext>
                  </a:extLst>
                </a:gridCol>
                <a:gridCol w="644525">
                  <a:extLst>
                    <a:ext uri="{9D8B030D-6E8A-4147-A177-3AD203B41FA5}">
                      <a16:colId xmlns:a16="http://schemas.microsoft.com/office/drawing/2014/main" val="2900002357"/>
                    </a:ext>
                  </a:extLst>
                </a:gridCol>
                <a:gridCol w="1555750">
                  <a:extLst>
                    <a:ext uri="{9D8B030D-6E8A-4147-A177-3AD203B41FA5}">
                      <a16:colId xmlns:a16="http://schemas.microsoft.com/office/drawing/2014/main" val="1538690838"/>
                    </a:ext>
                  </a:extLst>
                </a:gridCol>
                <a:gridCol w="644525">
                  <a:extLst>
                    <a:ext uri="{9D8B030D-6E8A-4147-A177-3AD203B41FA5}">
                      <a16:colId xmlns:a16="http://schemas.microsoft.com/office/drawing/2014/main" val="2255163029"/>
                    </a:ext>
                  </a:extLst>
                </a:gridCol>
                <a:gridCol w="644525">
                  <a:extLst>
                    <a:ext uri="{9D8B030D-6E8A-4147-A177-3AD203B41FA5}">
                      <a16:colId xmlns:a16="http://schemas.microsoft.com/office/drawing/2014/main" val="2197619123"/>
                    </a:ext>
                  </a:extLst>
                </a:gridCol>
              </a:tblGrid>
              <a:tr h="495300">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index</a:t>
                      </a:r>
                    </a:p>
                  </a:txBody>
                  <a:tcPr horzOverflow="overflow">
                    <a:lnL cap="flat">
                      <a:noFill/>
                    </a:lnL>
                    <a:lnR>
                      <a:noFill/>
                    </a:lnR>
                    <a:lnT cap="flat">
                      <a:noFill/>
                    </a:lnT>
                    <a:lnB>
                      <a:noFill/>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0</a:t>
                      </a:r>
                    </a:p>
                  </a:txBody>
                  <a:tcPr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1</a:t>
                      </a:r>
                    </a:p>
                  </a:txBody>
                  <a:tcPr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2</a:t>
                      </a:r>
                    </a:p>
                  </a:txBody>
                  <a:tcPr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3</a:t>
                      </a:r>
                    </a:p>
                  </a:txBody>
                  <a:tcPr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4</a:t>
                      </a:r>
                    </a:p>
                  </a:txBody>
                  <a:tcPr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667768035"/>
                  </a:ext>
                </a:extLst>
              </a:tr>
              <a:tr h="495300">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rPr>
                        <a:t>value</a:t>
                      </a:r>
                    </a:p>
                  </a:txBody>
                  <a:tcPr horzOverflow="overflow">
                    <a:lnL cap="flat">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Courier New" panose="02070309020205020404" pitchFamily="49" charset="0"/>
                        </a:rPr>
                        <a:t>"HELLO"</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rPr>
                        <a:t>null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Courier New" panose="02070309020205020404" pitchFamily="49" charset="0"/>
                        </a:rPr>
                        <a:t>"GOODBYE"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rPr>
                        <a:t>null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rPr>
                        <a:t>null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813005271"/>
                  </a:ext>
                </a:extLst>
              </a:tr>
            </a:tbl>
          </a:graphicData>
        </a:graphic>
      </p:graphicFrame>
      <p:grpSp>
        <p:nvGrpSpPr>
          <p:cNvPr id="834595" name="Group 35">
            <a:extLst>
              <a:ext uri="{FF2B5EF4-FFF2-40B4-BE49-F238E27FC236}">
                <a16:creationId xmlns:a16="http://schemas.microsoft.com/office/drawing/2014/main" id="{8338A19A-4BC8-490F-BA98-A0B083ADF558}"/>
              </a:ext>
            </a:extLst>
          </p:cNvPr>
          <p:cNvGrpSpPr>
            <a:grpSpLocks/>
          </p:cNvGrpSpPr>
          <p:nvPr/>
        </p:nvGrpSpPr>
        <p:grpSpPr bwMode="auto">
          <a:xfrm>
            <a:off x="457200" y="5346700"/>
            <a:ext cx="2286000" cy="444500"/>
            <a:chOff x="1248" y="2888"/>
            <a:chExt cx="1440" cy="280"/>
          </a:xfrm>
        </p:grpSpPr>
        <p:sp>
          <p:nvSpPr>
            <p:cNvPr id="834596" name="Rectangle 36">
              <a:extLst>
                <a:ext uri="{FF2B5EF4-FFF2-40B4-BE49-F238E27FC236}">
                  <a16:creationId xmlns:a16="http://schemas.microsoft.com/office/drawing/2014/main" id="{9ABB252D-32D4-4C89-A67E-BA6E6AB03E5D}"/>
                </a:ext>
              </a:extLst>
            </p:cNvPr>
            <p:cNvSpPr>
              <a:spLocks noChangeArrowheads="1"/>
            </p:cNvSpPr>
            <p:nvPr/>
          </p:nvSpPr>
          <p:spPr bwMode="auto">
            <a:xfrm>
              <a:off x="1248" y="2888"/>
              <a:ext cx="720" cy="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2000">
                  <a:solidFill>
                    <a:schemeClr val="tx1"/>
                  </a:solidFill>
                  <a:latin typeface="Tahoma" panose="020B0604030504040204" pitchFamily="34" charset="0"/>
                </a:defRPr>
              </a:lvl1pPr>
              <a:lvl2pPr algn="l">
                <a:spcBef>
                  <a:spcPct val="20000"/>
                </a:spcBef>
                <a:buChar char="–"/>
                <a:defRPr sz="2000">
                  <a:solidFill>
                    <a:schemeClr val="tx1"/>
                  </a:solidFill>
                  <a:latin typeface="Tahoma" panose="020B0604030504040204" pitchFamily="34" charset="0"/>
                </a:defRPr>
              </a:lvl2pPr>
              <a:lvl3pPr algn="l">
                <a:spcBef>
                  <a:spcPct val="20000"/>
                </a:spcBef>
                <a:buChar char="•"/>
                <a:defRPr>
                  <a:solidFill>
                    <a:schemeClr val="tx1"/>
                  </a:solidFill>
                  <a:latin typeface="Tahoma" panose="020B0604030504040204" pitchFamily="34" charset="0"/>
                </a:defRPr>
              </a:lvl3pPr>
              <a:lvl4pPr algn="l">
                <a:spcBef>
                  <a:spcPct val="20000"/>
                </a:spcBef>
                <a:buChar char="–"/>
                <a:defRPr sz="1600">
                  <a:solidFill>
                    <a:schemeClr val="tx1"/>
                  </a:solidFill>
                  <a:latin typeface="Tahoma" panose="020B0604030504040204" pitchFamily="34" charset="0"/>
                </a:defRPr>
              </a:lvl4pPr>
              <a:lvl5pPr algn="l">
                <a:spcBef>
                  <a:spcPct val="20000"/>
                </a:spcBef>
                <a:buChar char="»"/>
                <a:defRPr sz="1600">
                  <a:solidFill>
                    <a:schemeClr val="tx1"/>
                  </a:solidFill>
                  <a:latin typeface="Tahoma" panose="020B0604030504040204" pitchFamily="34" charset="0"/>
                </a:defRPr>
              </a:lvl5pPr>
              <a:lvl6pPr fontAlgn="base">
                <a:spcBef>
                  <a:spcPct val="20000"/>
                </a:spcBef>
                <a:spcAft>
                  <a:spcPct val="0"/>
                </a:spcAft>
                <a:buChar char="»"/>
                <a:defRPr sz="1600">
                  <a:solidFill>
                    <a:schemeClr val="tx1"/>
                  </a:solidFill>
                  <a:latin typeface="Tahoma" panose="020B0604030504040204" pitchFamily="34" charset="0"/>
                </a:defRPr>
              </a:lvl6pPr>
              <a:lvl7pPr fontAlgn="base">
                <a:spcBef>
                  <a:spcPct val="20000"/>
                </a:spcBef>
                <a:spcAft>
                  <a:spcPct val="0"/>
                </a:spcAft>
                <a:buChar char="»"/>
                <a:defRPr sz="1600">
                  <a:solidFill>
                    <a:schemeClr val="tx1"/>
                  </a:solidFill>
                  <a:latin typeface="Tahoma" panose="020B0604030504040204" pitchFamily="34" charset="0"/>
                </a:defRPr>
              </a:lvl7pPr>
              <a:lvl8pPr fontAlgn="base">
                <a:spcBef>
                  <a:spcPct val="20000"/>
                </a:spcBef>
                <a:spcAft>
                  <a:spcPct val="0"/>
                </a:spcAft>
                <a:buChar char="»"/>
                <a:defRPr sz="1600">
                  <a:solidFill>
                    <a:schemeClr val="tx1"/>
                  </a:solidFill>
                  <a:latin typeface="Tahoma" panose="020B0604030504040204" pitchFamily="34" charset="0"/>
                </a:defRPr>
              </a:lvl8pPr>
              <a:lvl9pPr fontAlgn="base">
                <a:spcBef>
                  <a:spcPct val="20000"/>
                </a:spcBef>
                <a:spcAft>
                  <a:spcPct val="0"/>
                </a:spcAft>
                <a:buChar char="»"/>
                <a:defRPr sz="1600">
                  <a:solidFill>
                    <a:schemeClr val="tx1"/>
                  </a:solidFill>
                  <a:latin typeface="Tahoma" panose="020B0604030504040204" pitchFamily="34" charset="0"/>
                </a:defRPr>
              </a:lvl9pPr>
            </a:lstStyle>
            <a:p>
              <a:pPr algn="r">
                <a:buFontTx/>
                <a:buNone/>
              </a:pPr>
              <a:r>
                <a:rPr lang="en-US" altLang="en-US" i="1"/>
                <a:t>words</a:t>
              </a:r>
            </a:p>
          </p:txBody>
        </p:sp>
        <p:sp>
          <p:nvSpPr>
            <p:cNvPr id="834597" name="Line 37">
              <a:extLst>
                <a:ext uri="{FF2B5EF4-FFF2-40B4-BE49-F238E27FC236}">
                  <a16:creationId xmlns:a16="http://schemas.microsoft.com/office/drawing/2014/main" id="{1B1EC5BF-EC20-478E-9598-0EC313AA5BD5}"/>
                </a:ext>
              </a:extLst>
            </p:cNvPr>
            <p:cNvSpPr>
              <a:spLocks noChangeShapeType="1"/>
            </p:cNvSpPr>
            <p:nvPr/>
          </p:nvSpPr>
          <p:spPr bwMode="auto">
            <a:xfrm>
              <a:off x="2208" y="3024"/>
              <a:ext cx="480" cy="4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4598" name="Oval 38">
              <a:extLst>
                <a:ext uri="{FF2B5EF4-FFF2-40B4-BE49-F238E27FC236}">
                  <a16:creationId xmlns:a16="http://schemas.microsoft.com/office/drawing/2014/main" id="{8A5377BB-49B3-4EA9-9147-980F5141DA52}"/>
                </a:ext>
              </a:extLst>
            </p:cNvPr>
            <p:cNvSpPr>
              <a:spLocks noChangeArrowheads="1"/>
            </p:cNvSpPr>
            <p:nvPr/>
          </p:nvSpPr>
          <p:spPr bwMode="auto">
            <a:xfrm>
              <a:off x="1984" y="2903"/>
              <a:ext cx="240" cy="240"/>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6" name="Rectangle 2">
            <a:extLst>
              <a:ext uri="{FF2B5EF4-FFF2-40B4-BE49-F238E27FC236}">
                <a16:creationId xmlns:a16="http://schemas.microsoft.com/office/drawing/2014/main" id="{23EE792B-AA52-4962-AB6F-F91DB7F03AF3}"/>
              </a:ext>
            </a:extLst>
          </p:cNvPr>
          <p:cNvSpPr>
            <a:spLocks noGrp="1" noChangeArrowheads="1"/>
          </p:cNvSpPr>
          <p:nvPr>
            <p:ph type="title"/>
          </p:nvPr>
        </p:nvSpPr>
        <p:spPr/>
        <p:txBody>
          <a:bodyPr/>
          <a:lstStyle/>
          <a:p>
            <a:r>
              <a:rPr lang="en-US" altLang="en-US"/>
              <a:t>Two-phase initialization</a:t>
            </a:r>
          </a:p>
        </p:txBody>
      </p:sp>
      <p:sp>
        <p:nvSpPr>
          <p:cNvPr id="835587" name="Rectangle 3">
            <a:extLst>
              <a:ext uri="{FF2B5EF4-FFF2-40B4-BE49-F238E27FC236}">
                <a16:creationId xmlns:a16="http://schemas.microsoft.com/office/drawing/2014/main" id="{8D5869E1-A820-4125-82F4-25D4EDE7C9CA}"/>
              </a:ext>
            </a:extLst>
          </p:cNvPr>
          <p:cNvSpPr>
            <a:spLocks noGrp="1" noChangeArrowheads="1"/>
          </p:cNvSpPr>
          <p:nvPr>
            <p:ph type="body" idx="1"/>
          </p:nvPr>
        </p:nvSpPr>
        <p:spPr/>
        <p:txBody>
          <a:bodyPr/>
          <a:lstStyle/>
          <a:p>
            <a:pPr lvl="1">
              <a:buFontTx/>
              <a:buNone/>
            </a:pPr>
            <a:r>
              <a:rPr lang="en-US" altLang="en-US"/>
              <a:t>1) initialize the array itself (each element is initially </a:t>
            </a:r>
            <a:r>
              <a:rPr lang="en-US" altLang="en-US">
                <a:latin typeface="Courier New" panose="02070309020205020404" pitchFamily="49" charset="0"/>
              </a:rPr>
              <a:t>null</a:t>
            </a:r>
            <a:r>
              <a:rPr lang="en-US" altLang="en-US"/>
              <a:t>)</a:t>
            </a:r>
          </a:p>
          <a:p>
            <a:pPr lvl="1">
              <a:buFontTx/>
              <a:buNone/>
            </a:pPr>
            <a:r>
              <a:rPr lang="en-US" altLang="en-US"/>
              <a:t>2) initialize each element of the array to be a new object</a:t>
            </a:r>
            <a:endParaRPr lang="en-US" altLang="en-US" sz="900">
              <a:latin typeface="Courier New" panose="02070309020205020404" pitchFamily="49" charset="0"/>
            </a:endParaRPr>
          </a:p>
          <a:p>
            <a:pPr lvl="1">
              <a:lnSpc>
                <a:spcPct val="80000"/>
              </a:lnSpc>
              <a:buFontTx/>
              <a:buNone/>
            </a:pPr>
            <a:endParaRPr lang="en-US" altLang="en-US">
              <a:latin typeface="Courier New" panose="02070309020205020404" pitchFamily="49" charset="0"/>
            </a:endParaRPr>
          </a:p>
          <a:p>
            <a:pPr lvl="1">
              <a:lnSpc>
                <a:spcPct val="80000"/>
              </a:lnSpc>
              <a:buFontTx/>
              <a:buNone/>
            </a:pPr>
            <a:r>
              <a:rPr lang="en-US" altLang="en-US" sz="2000">
                <a:latin typeface="Courier New" panose="02070309020205020404" pitchFamily="49" charset="0"/>
              </a:rPr>
              <a:t>	String[] words = </a:t>
            </a:r>
            <a:r>
              <a:rPr lang="en-US" altLang="en-US" sz="2000" b="1">
                <a:latin typeface="Courier New" panose="02070309020205020404" pitchFamily="49" charset="0"/>
              </a:rPr>
              <a:t>new String[4]</a:t>
            </a:r>
            <a:r>
              <a:rPr lang="en-US" altLang="en-US" sz="2000">
                <a:latin typeface="Courier New" panose="02070309020205020404" pitchFamily="49" charset="0"/>
              </a:rPr>
              <a:t>;           </a:t>
            </a:r>
            <a:r>
              <a:rPr lang="en-US" altLang="en-US" sz="2000" b="1">
                <a:solidFill>
                  <a:srgbClr val="008080"/>
                </a:solidFill>
                <a:latin typeface="Courier New" panose="02070309020205020404" pitchFamily="49" charset="0"/>
              </a:rPr>
              <a:t>// phase 1</a:t>
            </a:r>
          </a:p>
          <a:p>
            <a:pPr lvl="1">
              <a:lnSpc>
                <a:spcPct val="80000"/>
              </a:lnSpc>
              <a:buFontTx/>
              <a:buNone/>
            </a:pPr>
            <a:r>
              <a:rPr lang="en-US" altLang="en-US" sz="2000">
                <a:latin typeface="Courier New" panose="02070309020205020404" pitchFamily="49" charset="0"/>
              </a:rPr>
              <a:t>	for (int i = 0; i &lt; words.length; i++) {</a:t>
            </a:r>
          </a:p>
          <a:p>
            <a:pPr lvl="1">
              <a:lnSpc>
                <a:spcPct val="80000"/>
              </a:lnSpc>
              <a:buFontTx/>
              <a:buNone/>
            </a:pPr>
            <a:r>
              <a:rPr lang="en-US" altLang="en-US" sz="2000">
                <a:latin typeface="Courier New" panose="02070309020205020404" pitchFamily="49" charset="0"/>
              </a:rPr>
              <a:t>	    coords[i] = </a:t>
            </a:r>
            <a:r>
              <a:rPr lang="en-US" altLang="en-US" sz="2000" b="1">
                <a:latin typeface="Courier New" panose="02070309020205020404" pitchFamily="49" charset="0"/>
              </a:rPr>
              <a:t>"word" + i;       </a:t>
            </a:r>
            <a:r>
              <a:rPr lang="en-US" altLang="en-US" sz="2000">
                <a:latin typeface="Courier New" panose="02070309020205020404" pitchFamily="49" charset="0"/>
              </a:rPr>
              <a:t>        </a:t>
            </a:r>
            <a:r>
              <a:rPr lang="en-US" altLang="en-US" sz="2000" b="1">
                <a:solidFill>
                  <a:srgbClr val="008080"/>
                </a:solidFill>
                <a:latin typeface="Courier New" panose="02070309020205020404" pitchFamily="49" charset="0"/>
              </a:rPr>
              <a:t>// phase 2</a:t>
            </a:r>
          </a:p>
          <a:p>
            <a:pPr lvl="1">
              <a:lnSpc>
                <a:spcPct val="80000"/>
              </a:lnSpc>
              <a:buFontTx/>
              <a:buNone/>
            </a:pPr>
            <a:r>
              <a:rPr lang="en-US" altLang="en-US" sz="2000">
                <a:latin typeface="Courier New" panose="02070309020205020404" pitchFamily="49" charset="0"/>
              </a:rPr>
              <a:t>	}</a:t>
            </a:r>
          </a:p>
        </p:txBody>
      </p:sp>
      <p:graphicFrame>
        <p:nvGraphicFramePr>
          <p:cNvPr id="835588" name="Group 4">
            <a:extLst>
              <a:ext uri="{FF2B5EF4-FFF2-40B4-BE49-F238E27FC236}">
                <a16:creationId xmlns:a16="http://schemas.microsoft.com/office/drawing/2014/main" id="{70D8C6A4-4B68-4933-97EC-6A5A59AD2357}"/>
              </a:ext>
            </a:extLst>
          </p:cNvPr>
          <p:cNvGraphicFramePr>
            <a:graphicFrameLocks noGrp="1"/>
          </p:cNvGraphicFramePr>
          <p:nvPr/>
        </p:nvGraphicFramePr>
        <p:xfrm>
          <a:off x="2362200" y="4038600"/>
          <a:ext cx="6488113" cy="990600"/>
        </p:xfrm>
        <a:graphic>
          <a:graphicData uri="http://schemas.openxmlformats.org/drawingml/2006/table">
            <a:tbl>
              <a:tblPr/>
              <a:tblGrid>
                <a:gridCol w="874713">
                  <a:extLst>
                    <a:ext uri="{9D8B030D-6E8A-4147-A177-3AD203B41FA5}">
                      <a16:colId xmlns:a16="http://schemas.microsoft.com/office/drawing/2014/main" val="603988101"/>
                    </a:ext>
                  </a:extLst>
                </a:gridCol>
                <a:gridCol w="1403350">
                  <a:extLst>
                    <a:ext uri="{9D8B030D-6E8A-4147-A177-3AD203B41FA5}">
                      <a16:colId xmlns:a16="http://schemas.microsoft.com/office/drawing/2014/main" val="3772412079"/>
                    </a:ext>
                  </a:extLst>
                </a:gridCol>
                <a:gridCol w="1403350">
                  <a:extLst>
                    <a:ext uri="{9D8B030D-6E8A-4147-A177-3AD203B41FA5}">
                      <a16:colId xmlns:a16="http://schemas.microsoft.com/office/drawing/2014/main" val="4271092794"/>
                    </a:ext>
                  </a:extLst>
                </a:gridCol>
                <a:gridCol w="1403350">
                  <a:extLst>
                    <a:ext uri="{9D8B030D-6E8A-4147-A177-3AD203B41FA5}">
                      <a16:colId xmlns:a16="http://schemas.microsoft.com/office/drawing/2014/main" val="4055171904"/>
                    </a:ext>
                  </a:extLst>
                </a:gridCol>
                <a:gridCol w="1403350">
                  <a:extLst>
                    <a:ext uri="{9D8B030D-6E8A-4147-A177-3AD203B41FA5}">
                      <a16:colId xmlns:a16="http://schemas.microsoft.com/office/drawing/2014/main" val="2298760270"/>
                    </a:ext>
                  </a:extLst>
                </a:gridCol>
              </a:tblGrid>
              <a:tr h="495300">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index</a:t>
                      </a:r>
                    </a:p>
                  </a:txBody>
                  <a:tcPr horzOverflow="overflow">
                    <a:lnL cap="flat">
                      <a:noFill/>
                    </a:lnL>
                    <a:lnR>
                      <a:noFill/>
                    </a:lnR>
                    <a:lnT cap="flat">
                      <a:noFill/>
                    </a:lnT>
                    <a:lnB>
                      <a:noFill/>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0</a:t>
                      </a:r>
                    </a:p>
                  </a:txBody>
                  <a:tcPr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1</a:t>
                      </a:r>
                    </a:p>
                  </a:txBody>
                  <a:tcPr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2</a:t>
                      </a:r>
                    </a:p>
                  </a:txBody>
                  <a:tcPr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rgbClr val="808080"/>
                          </a:solidFill>
                          <a:effectLst/>
                          <a:latin typeface="Tahoma" panose="020B0604030504040204" pitchFamily="34" charset="0"/>
                        </a:rPr>
                        <a:t>3</a:t>
                      </a:r>
                    </a:p>
                  </a:txBody>
                  <a:tcPr horzOverflow="overflow">
                    <a:lnL>
                      <a:noFill/>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221042106"/>
                  </a:ext>
                </a:extLst>
              </a:tr>
              <a:tr h="495300">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rPr>
                        <a:t>value</a:t>
                      </a:r>
                    </a:p>
                  </a:txBody>
                  <a:tcPr horzOverflow="overflow">
                    <a:lnL cap="flat">
                      <a:noFill/>
                    </a:lnL>
                    <a:lnR w="12700" cap="flat" cmpd="sng" algn="ctr">
                      <a:solidFill>
                        <a:schemeClr val="tx1"/>
                      </a:solidFill>
                      <a:prstDash val="solid"/>
                      <a:miter lim="800000"/>
                      <a:headEnd type="none" w="med" len="med"/>
                      <a:tailEnd type="none" w="med" len="med"/>
                    </a:lnR>
                    <a:lnT>
                      <a:noFill/>
                    </a:lnT>
                    <a:lnB cap="flat">
                      <a:noFill/>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Courier New" panose="02070309020205020404" pitchFamily="49" charset="0"/>
                        </a:rPr>
                        <a:t>"word0"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Courier New" panose="02070309020205020404" pitchFamily="49" charset="0"/>
                        </a:rPr>
                        <a:t>"word1"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Courier New" panose="02070309020205020404" pitchFamily="49" charset="0"/>
                        </a:rPr>
                        <a:t>"word2"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Courier New" panose="02070309020205020404" pitchFamily="49" charset="0"/>
                        </a:rPr>
                        <a:t>"word3"</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18482450"/>
                  </a:ext>
                </a:extLst>
              </a:tr>
            </a:tbl>
          </a:graphicData>
        </a:graphic>
      </p:graphicFrame>
      <p:grpSp>
        <p:nvGrpSpPr>
          <p:cNvPr id="835615" name="Group 31">
            <a:extLst>
              <a:ext uri="{FF2B5EF4-FFF2-40B4-BE49-F238E27FC236}">
                <a16:creationId xmlns:a16="http://schemas.microsoft.com/office/drawing/2014/main" id="{CA9C9B1F-E3F7-48BD-AAA5-EC94EE4F9C10}"/>
              </a:ext>
            </a:extLst>
          </p:cNvPr>
          <p:cNvGrpSpPr>
            <a:grpSpLocks/>
          </p:cNvGrpSpPr>
          <p:nvPr/>
        </p:nvGrpSpPr>
        <p:grpSpPr bwMode="auto">
          <a:xfrm>
            <a:off x="0" y="4356100"/>
            <a:ext cx="2286000" cy="444500"/>
            <a:chOff x="1248" y="2888"/>
            <a:chExt cx="1440" cy="280"/>
          </a:xfrm>
        </p:grpSpPr>
        <p:sp>
          <p:nvSpPr>
            <p:cNvPr id="835616" name="Rectangle 32">
              <a:extLst>
                <a:ext uri="{FF2B5EF4-FFF2-40B4-BE49-F238E27FC236}">
                  <a16:creationId xmlns:a16="http://schemas.microsoft.com/office/drawing/2014/main" id="{37EFDA65-9F96-40AB-A4EC-EDA710A6A3CF}"/>
                </a:ext>
              </a:extLst>
            </p:cNvPr>
            <p:cNvSpPr>
              <a:spLocks noChangeArrowheads="1"/>
            </p:cNvSpPr>
            <p:nvPr/>
          </p:nvSpPr>
          <p:spPr bwMode="auto">
            <a:xfrm>
              <a:off x="1248" y="2888"/>
              <a:ext cx="720" cy="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2000">
                  <a:solidFill>
                    <a:schemeClr val="tx1"/>
                  </a:solidFill>
                  <a:latin typeface="Tahoma" panose="020B0604030504040204" pitchFamily="34" charset="0"/>
                </a:defRPr>
              </a:lvl1pPr>
              <a:lvl2pPr algn="l">
                <a:spcBef>
                  <a:spcPct val="20000"/>
                </a:spcBef>
                <a:buChar char="–"/>
                <a:defRPr sz="2000">
                  <a:solidFill>
                    <a:schemeClr val="tx1"/>
                  </a:solidFill>
                  <a:latin typeface="Tahoma" panose="020B0604030504040204" pitchFamily="34" charset="0"/>
                </a:defRPr>
              </a:lvl2pPr>
              <a:lvl3pPr algn="l">
                <a:spcBef>
                  <a:spcPct val="20000"/>
                </a:spcBef>
                <a:buChar char="•"/>
                <a:defRPr>
                  <a:solidFill>
                    <a:schemeClr val="tx1"/>
                  </a:solidFill>
                  <a:latin typeface="Tahoma" panose="020B0604030504040204" pitchFamily="34" charset="0"/>
                </a:defRPr>
              </a:lvl3pPr>
              <a:lvl4pPr algn="l">
                <a:spcBef>
                  <a:spcPct val="20000"/>
                </a:spcBef>
                <a:buChar char="–"/>
                <a:defRPr sz="1600">
                  <a:solidFill>
                    <a:schemeClr val="tx1"/>
                  </a:solidFill>
                  <a:latin typeface="Tahoma" panose="020B0604030504040204" pitchFamily="34" charset="0"/>
                </a:defRPr>
              </a:lvl4pPr>
              <a:lvl5pPr algn="l">
                <a:spcBef>
                  <a:spcPct val="20000"/>
                </a:spcBef>
                <a:buChar char="»"/>
                <a:defRPr sz="1600">
                  <a:solidFill>
                    <a:schemeClr val="tx1"/>
                  </a:solidFill>
                  <a:latin typeface="Tahoma" panose="020B0604030504040204" pitchFamily="34" charset="0"/>
                </a:defRPr>
              </a:lvl5pPr>
              <a:lvl6pPr fontAlgn="base">
                <a:spcBef>
                  <a:spcPct val="20000"/>
                </a:spcBef>
                <a:spcAft>
                  <a:spcPct val="0"/>
                </a:spcAft>
                <a:buChar char="»"/>
                <a:defRPr sz="1600">
                  <a:solidFill>
                    <a:schemeClr val="tx1"/>
                  </a:solidFill>
                  <a:latin typeface="Tahoma" panose="020B0604030504040204" pitchFamily="34" charset="0"/>
                </a:defRPr>
              </a:lvl6pPr>
              <a:lvl7pPr fontAlgn="base">
                <a:spcBef>
                  <a:spcPct val="20000"/>
                </a:spcBef>
                <a:spcAft>
                  <a:spcPct val="0"/>
                </a:spcAft>
                <a:buChar char="»"/>
                <a:defRPr sz="1600">
                  <a:solidFill>
                    <a:schemeClr val="tx1"/>
                  </a:solidFill>
                  <a:latin typeface="Tahoma" panose="020B0604030504040204" pitchFamily="34" charset="0"/>
                </a:defRPr>
              </a:lvl7pPr>
              <a:lvl8pPr fontAlgn="base">
                <a:spcBef>
                  <a:spcPct val="20000"/>
                </a:spcBef>
                <a:spcAft>
                  <a:spcPct val="0"/>
                </a:spcAft>
                <a:buChar char="»"/>
                <a:defRPr sz="1600">
                  <a:solidFill>
                    <a:schemeClr val="tx1"/>
                  </a:solidFill>
                  <a:latin typeface="Tahoma" panose="020B0604030504040204" pitchFamily="34" charset="0"/>
                </a:defRPr>
              </a:lvl8pPr>
              <a:lvl9pPr fontAlgn="base">
                <a:spcBef>
                  <a:spcPct val="20000"/>
                </a:spcBef>
                <a:spcAft>
                  <a:spcPct val="0"/>
                </a:spcAft>
                <a:buChar char="»"/>
                <a:defRPr sz="1600">
                  <a:solidFill>
                    <a:schemeClr val="tx1"/>
                  </a:solidFill>
                  <a:latin typeface="Tahoma" panose="020B0604030504040204" pitchFamily="34" charset="0"/>
                </a:defRPr>
              </a:lvl9pPr>
            </a:lstStyle>
            <a:p>
              <a:pPr algn="r">
                <a:buFontTx/>
                <a:buNone/>
              </a:pPr>
              <a:r>
                <a:rPr lang="en-US" altLang="en-US" i="1"/>
                <a:t>words</a:t>
              </a:r>
            </a:p>
          </p:txBody>
        </p:sp>
        <p:sp>
          <p:nvSpPr>
            <p:cNvPr id="835617" name="Line 33">
              <a:extLst>
                <a:ext uri="{FF2B5EF4-FFF2-40B4-BE49-F238E27FC236}">
                  <a16:creationId xmlns:a16="http://schemas.microsoft.com/office/drawing/2014/main" id="{3AC8985C-65A9-4D6F-A3F6-192487A46240}"/>
                </a:ext>
              </a:extLst>
            </p:cNvPr>
            <p:cNvSpPr>
              <a:spLocks noChangeShapeType="1"/>
            </p:cNvSpPr>
            <p:nvPr/>
          </p:nvSpPr>
          <p:spPr bwMode="auto">
            <a:xfrm>
              <a:off x="2208" y="3024"/>
              <a:ext cx="480" cy="4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5618" name="Oval 34">
              <a:extLst>
                <a:ext uri="{FF2B5EF4-FFF2-40B4-BE49-F238E27FC236}">
                  <a16:creationId xmlns:a16="http://schemas.microsoft.com/office/drawing/2014/main" id="{835FC15B-BE1F-46CB-82ED-D2C5886FAC64}"/>
                </a:ext>
              </a:extLst>
            </p:cNvPr>
            <p:cNvSpPr>
              <a:spLocks noChangeArrowheads="1"/>
            </p:cNvSpPr>
            <p:nvPr/>
          </p:nvSpPr>
          <p:spPr bwMode="auto">
            <a:xfrm>
              <a:off x="1984" y="2903"/>
              <a:ext cx="240" cy="240"/>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a:extLst>
              <a:ext uri="{FF2B5EF4-FFF2-40B4-BE49-F238E27FC236}">
                <a16:creationId xmlns:a16="http://schemas.microsoft.com/office/drawing/2014/main" id="{E330B6B2-4DC4-43DD-8368-121E657465FD}"/>
              </a:ext>
            </a:extLst>
          </p:cNvPr>
          <p:cNvSpPr>
            <a:spLocks noGrp="1" noChangeArrowheads="1"/>
          </p:cNvSpPr>
          <p:nvPr>
            <p:ph type="title"/>
          </p:nvPr>
        </p:nvSpPr>
        <p:spPr/>
        <p:txBody>
          <a:bodyPr/>
          <a:lstStyle/>
          <a:p>
            <a:r>
              <a:rPr lang="en-US" altLang="en-US"/>
              <a:t>Bomb answer 1</a:t>
            </a:r>
          </a:p>
        </p:txBody>
      </p:sp>
      <p:sp>
        <p:nvSpPr>
          <p:cNvPr id="836611" name="Rectangle 3">
            <a:extLst>
              <a:ext uri="{FF2B5EF4-FFF2-40B4-BE49-F238E27FC236}">
                <a16:creationId xmlns:a16="http://schemas.microsoft.com/office/drawing/2014/main" id="{ED53E963-1C27-4279-B8DD-0EFC21D486A5}"/>
              </a:ext>
            </a:extLst>
          </p:cNvPr>
          <p:cNvSpPr>
            <a:spLocks noGrp="1" noChangeArrowheads="1"/>
          </p:cNvSpPr>
          <p:nvPr>
            <p:ph type="body" idx="1"/>
          </p:nvPr>
        </p:nvSpPr>
        <p:spPr/>
        <p:txBody>
          <a:bodyPr/>
          <a:lstStyle/>
          <a:p>
            <a:pPr>
              <a:lnSpc>
                <a:spcPct val="65000"/>
              </a:lnSpc>
              <a:buFontTx/>
              <a:buNone/>
            </a:pPr>
            <a:r>
              <a:rPr lang="en-US" altLang="en-US" sz="1500">
                <a:latin typeface="Courier New" panose="02070309020205020404" pitchFamily="49" charset="0"/>
              </a:rPr>
              <a:t>import java.awt.*;</a:t>
            </a:r>
          </a:p>
          <a:p>
            <a:pPr>
              <a:lnSpc>
                <a:spcPct val="65000"/>
              </a:lnSpc>
              <a:buFontTx/>
              <a:buNone/>
            </a:pPr>
            <a:r>
              <a:rPr lang="en-US" altLang="en-US" sz="1500">
                <a:latin typeface="Courier New" panose="02070309020205020404" pitchFamily="49" charset="0"/>
              </a:rPr>
              <a:t>import java.io.*;</a:t>
            </a:r>
          </a:p>
          <a:p>
            <a:pPr>
              <a:lnSpc>
                <a:spcPct val="65000"/>
              </a:lnSpc>
              <a:buFontTx/>
              <a:buNone/>
            </a:pPr>
            <a:r>
              <a:rPr lang="en-US" altLang="en-US" sz="1500">
                <a:latin typeface="Courier New" panose="02070309020205020404" pitchFamily="49" charset="0"/>
              </a:rPr>
              <a:t>import java.util.*;</a:t>
            </a:r>
          </a:p>
          <a:p>
            <a:pPr>
              <a:lnSpc>
                <a:spcPct val="65000"/>
              </a:lnSpc>
              <a:buFontTx/>
              <a:buNone/>
            </a:pPr>
            <a:endParaRPr lang="en-US" altLang="en-US" sz="1500">
              <a:latin typeface="Courier New" panose="02070309020205020404" pitchFamily="49" charset="0"/>
            </a:endParaRPr>
          </a:p>
          <a:p>
            <a:pPr>
              <a:lnSpc>
                <a:spcPct val="65000"/>
              </a:lnSpc>
              <a:buFontTx/>
              <a:buNone/>
            </a:pPr>
            <a:r>
              <a:rPr lang="en-US" altLang="en-US" sz="1500" b="1">
                <a:solidFill>
                  <a:srgbClr val="008080"/>
                </a:solidFill>
                <a:latin typeface="Courier New" panose="02070309020205020404" pitchFamily="49" charset="0"/>
              </a:rPr>
              <a:t>// Displays a set of cities and simulates dropping a "bomb" on them.</a:t>
            </a:r>
          </a:p>
          <a:p>
            <a:pPr>
              <a:lnSpc>
                <a:spcPct val="65000"/>
              </a:lnSpc>
              <a:buFontTx/>
              <a:buNone/>
            </a:pPr>
            <a:r>
              <a:rPr lang="en-US" altLang="en-US" sz="1500">
                <a:latin typeface="Courier New" panose="02070309020205020404" pitchFamily="49" charset="0"/>
              </a:rPr>
              <a:t>public class Bomb {</a:t>
            </a:r>
          </a:p>
          <a:p>
            <a:pPr>
              <a:lnSpc>
                <a:spcPct val="65000"/>
              </a:lnSpc>
              <a:buFontTx/>
              <a:buNone/>
            </a:pPr>
            <a:r>
              <a:rPr lang="en-US" altLang="en-US" sz="1500">
                <a:latin typeface="Courier New" panose="02070309020205020404" pitchFamily="49" charset="0"/>
              </a:rPr>
              <a:t>    public static void main(String[] args) throws FileNotFoundException {</a:t>
            </a:r>
          </a:p>
          <a:p>
            <a:pPr>
              <a:lnSpc>
                <a:spcPct val="65000"/>
              </a:lnSpc>
              <a:buFontTx/>
              <a:buNone/>
            </a:pPr>
            <a:r>
              <a:rPr lang="en-US" altLang="en-US" sz="1500">
                <a:latin typeface="Courier New" panose="02070309020205020404" pitchFamily="49" charset="0"/>
              </a:rPr>
              <a:t>        DrawingPanel panel = new DrawingPanel(200, 200);</a:t>
            </a:r>
          </a:p>
          <a:p>
            <a:pPr>
              <a:lnSpc>
                <a:spcPct val="65000"/>
              </a:lnSpc>
              <a:buFontTx/>
              <a:buNone/>
            </a:pPr>
            <a:r>
              <a:rPr lang="en-US" altLang="en-US" sz="1500">
                <a:latin typeface="Courier New" panose="02070309020205020404" pitchFamily="49" charset="0"/>
              </a:rPr>
              <a:t>        Graphics g = panel.getGraphics();</a:t>
            </a:r>
          </a:p>
          <a:p>
            <a:pPr>
              <a:lnSpc>
                <a:spcPct val="65000"/>
              </a:lnSpc>
              <a:buFontTx/>
              <a:buNone/>
            </a:pPr>
            <a:endParaRPr lang="en-US" altLang="en-US" sz="1500">
              <a:latin typeface="Courier New" panose="02070309020205020404" pitchFamily="49" charset="0"/>
            </a:endParaRPr>
          </a:p>
          <a:p>
            <a:pPr>
              <a:lnSpc>
                <a:spcPct val="65000"/>
              </a:lnSpc>
              <a:buFontTx/>
              <a:buNone/>
            </a:pPr>
            <a:r>
              <a:rPr lang="en-US" altLang="en-US" sz="1500">
                <a:latin typeface="Courier New" panose="02070309020205020404" pitchFamily="49" charset="0"/>
              </a:rPr>
              <a:t>        Scanner input = new Scanner(new File("cities.txt"));</a:t>
            </a:r>
          </a:p>
          <a:p>
            <a:pPr>
              <a:lnSpc>
                <a:spcPct val="65000"/>
              </a:lnSpc>
              <a:buFontTx/>
              <a:buNone/>
            </a:pPr>
            <a:r>
              <a:rPr lang="en-US" altLang="en-US" sz="1500">
                <a:latin typeface="Courier New" panose="02070309020205020404" pitchFamily="49" charset="0"/>
              </a:rPr>
              <a:t>        </a:t>
            </a:r>
            <a:r>
              <a:rPr lang="en-US" altLang="en-US" sz="1500" b="1">
                <a:latin typeface="Courier New" panose="02070309020205020404" pitchFamily="49" charset="0"/>
              </a:rPr>
              <a:t>Point[] cities</a:t>
            </a:r>
            <a:r>
              <a:rPr lang="en-US" altLang="en-US" sz="1500">
                <a:latin typeface="Courier New" panose="02070309020205020404" pitchFamily="49" charset="0"/>
              </a:rPr>
              <a:t> = readCities(input, g);</a:t>
            </a:r>
          </a:p>
          <a:p>
            <a:pPr>
              <a:lnSpc>
                <a:spcPct val="65000"/>
              </a:lnSpc>
              <a:buFontTx/>
              <a:buNone/>
            </a:pPr>
            <a:r>
              <a:rPr lang="en-US" altLang="en-US" sz="1500">
                <a:latin typeface="Courier New" panose="02070309020205020404" pitchFamily="49" charset="0"/>
              </a:rPr>
              <a:t>        </a:t>
            </a:r>
          </a:p>
          <a:p>
            <a:pPr>
              <a:lnSpc>
                <a:spcPct val="65000"/>
              </a:lnSpc>
              <a:buFontTx/>
              <a:buNone/>
            </a:pPr>
            <a:r>
              <a:rPr lang="en-US" altLang="en-US" sz="1500" b="1">
                <a:solidFill>
                  <a:srgbClr val="008080"/>
                </a:solidFill>
                <a:latin typeface="Courier New" panose="02070309020205020404" pitchFamily="49" charset="0"/>
              </a:rPr>
              <a:t>        // drop the "bomb"</a:t>
            </a:r>
          </a:p>
          <a:p>
            <a:pPr>
              <a:lnSpc>
                <a:spcPct val="65000"/>
              </a:lnSpc>
              <a:buFontTx/>
              <a:buNone/>
            </a:pPr>
            <a:r>
              <a:rPr lang="en-US" altLang="en-US" sz="1500">
                <a:latin typeface="Courier New" panose="02070309020205020404" pitchFamily="49" charset="0"/>
              </a:rPr>
              <a:t>        Scanner console = new Scanner(System.in);</a:t>
            </a:r>
          </a:p>
          <a:p>
            <a:pPr>
              <a:lnSpc>
                <a:spcPct val="65000"/>
              </a:lnSpc>
              <a:buFontTx/>
              <a:buNone/>
            </a:pPr>
            <a:r>
              <a:rPr lang="en-US" altLang="en-US" sz="1500" b="1">
                <a:latin typeface="Courier New" panose="02070309020205020404" pitchFamily="49" charset="0"/>
              </a:rPr>
              <a:t>        Point bomb = new Point();</a:t>
            </a:r>
          </a:p>
          <a:p>
            <a:pPr>
              <a:lnSpc>
                <a:spcPct val="65000"/>
              </a:lnSpc>
              <a:buFontTx/>
              <a:buNone/>
            </a:pPr>
            <a:r>
              <a:rPr lang="en-US" altLang="en-US" sz="1500">
                <a:latin typeface="Courier New" panose="02070309020205020404" pitchFamily="49" charset="0"/>
              </a:rPr>
              <a:t>        System.out.print("Blast site x? ");</a:t>
            </a:r>
          </a:p>
          <a:p>
            <a:pPr>
              <a:lnSpc>
                <a:spcPct val="65000"/>
              </a:lnSpc>
              <a:buFontTx/>
              <a:buNone/>
            </a:pPr>
            <a:r>
              <a:rPr lang="en-US" altLang="en-US" sz="1500">
                <a:latin typeface="Courier New" panose="02070309020205020404" pitchFamily="49" charset="0"/>
              </a:rPr>
              <a:t>        </a:t>
            </a:r>
            <a:r>
              <a:rPr lang="en-US" altLang="en-US" sz="1500" b="1">
                <a:latin typeface="Courier New" panose="02070309020205020404" pitchFamily="49" charset="0"/>
              </a:rPr>
              <a:t>bomb.x</a:t>
            </a:r>
            <a:r>
              <a:rPr lang="en-US" altLang="en-US" sz="1500">
                <a:latin typeface="Courier New" panose="02070309020205020404" pitchFamily="49" charset="0"/>
              </a:rPr>
              <a:t> = console.nextInt();</a:t>
            </a:r>
          </a:p>
          <a:p>
            <a:pPr>
              <a:lnSpc>
                <a:spcPct val="65000"/>
              </a:lnSpc>
              <a:buFontTx/>
              <a:buNone/>
            </a:pPr>
            <a:r>
              <a:rPr lang="en-US" altLang="en-US" sz="1500">
                <a:latin typeface="Courier New" panose="02070309020205020404" pitchFamily="49" charset="0"/>
              </a:rPr>
              <a:t>        System.out.print("Blast site y? ");</a:t>
            </a:r>
          </a:p>
          <a:p>
            <a:pPr>
              <a:lnSpc>
                <a:spcPct val="65000"/>
              </a:lnSpc>
              <a:buFontTx/>
              <a:buNone/>
            </a:pPr>
            <a:r>
              <a:rPr lang="en-US" altLang="en-US" sz="1500">
                <a:latin typeface="Courier New" panose="02070309020205020404" pitchFamily="49" charset="0"/>
              </a:rPr>
              <a:t>        </a:t>
            </a:r>
            <a:r>
              <a:rPr lang="en-US" altLang="en-US" sz="1500" b="1">
                <a:latin typeface="Courier New" panose="02070309020205020404" pitchFamily="49" charset="0"/>
              </a:rPr>
              <a:t>bomb.y</a:t>
            </a:r>
            <a:r>
              <a:rPr lang="en-US" altLang="en-US" sz="1500">
                <a:latin typeface="Courier New" panose="02070309020205020404" pitchFamily="49" charset="0"/>
              </a:rPr>
              <a:t> = console.nextInt();</a:t>
            </a:r>
          </a:p>
          <a:p>
            <a:pPr>
              <a:lnSpc>
                <a:spcPct val="65000"/>
              </a:lnSpc>
              <a:buFontTx/>
              <a:buNone/>
            </a:pPr>
            <a:r>
              <a:rPr lang="en-US" altLang="en-US" sz="1500">
                <a:latin typeface="Courier New" panose="02070309020205020404" pitchFamily="49" charset="0"/>
              </a:rPr>
              <a:t>        System.out.print("Blast radius? ");</a:t>
            </a:r>
          </a:p>
          <a:p>
            <a:pPr>
              <a:lnSpc>
                <a:spcPct val="65000"/>
              </a:lnSpc>
              <a:buFontTx/>
              <a:buNone/>
            </a:pPr>
            <a:r>
              <a:rPr lang="en-US" altLang="en-US" sz="1500">
                <a:latin typeface="Courier New" panose="02070309020205020404" pitchFamily="49" charset="0"/>
              </a:rPr>
              <a:t>        int radius = console.nextInt();</a:t>
            </a:r>
          </a:p>
          <a:p>
            <a:pPr>
              <a:lnSpc>
                <a:spcPct val="65000"/>
              </a:lnSpc>
              <a:buFontTx/>
              <a:buNone/>
            </a:pPr>
            <a:r>
              <a:rPr lang="en-US" altLang="en-US" sz="1500">
                <a:latin typeface="Courier New" panose="02070309020205020404" pitchFamily="49" charset="0"/>
              </a:rPr>
              <a:t>        boom(</a:t>
            </a:r>
            <a:r>
              <a:rPr lang="en-US" altLang="en-US" sz="1500" b="1">
                <a:latin typeface="Courier New" panose="02070309020205020404" pitchFamily="49" charset="0"/>
              </a:rPr>
              <a:t>bomb</a:t>
            </a:r>
            <a:r>
              <a:rPr lang="en-US" altLang="en-US" sz="1500">
                <a:latin typeface="Courier New" panose="02070309020205020404" pitchFamily="49" charset="0"/>
              </a:rPr>
              <a:t>, radius, cities, g);</a:t>
            </a:r>
          </a:p>
          <a:p>
            <a:pPr>
              <a:lnSpc>
                <a:spcPct val="65000"/>
              </a:lnSpc>
              <a:buFontTx/>
              <a:buNone/>
            </a:pPr>
            <a:r>
              <a:rPr lang="en-US" altLang="en-US" sz="1500">
                <a:latin typeface="Courier New" panose="02070309020205020404" pitchFamily="49" charset="0"/>
              </a:rPr>
              <a:t>    }</a:t>
            </a:r>
          </a:p>
          <a:p>
            <a:pPr>
              <a:lnSpc>
                <a:spcPct val="65000"/>
              </a:lnSpc>
              <a:buFontTx/>
              <a:buNone/>
            </a:pPr>
            <a:r>
              <a:rPr lang="en-US" altLang="en-US" sz="1500">
                <a:latin typeface="Courier New" panose="02070309020205020404" pitchFamily="49"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4" name="Rectangle 2">
            <a:extLst>
              <a:ext uri="{FF2B5EF4-FFF2-40B4-BE49-F238E27FC236}">
                <a16:creationId xmlns:a16="http://schemas.microsoft.com/office/drawing/2014/main" id="{3FB7C4FF-5348-4EB6-88A4-37728DC4E06C}"/>
              </a:ext>
            </a:extLst>
          </p:cNvPr>
          <p:cNvSpPr>
            <a:spLocks noGrp="1" noChangeArrowheads="1"/>
          </p:cNvSpPr>
          <p:nvPr>
            <p:ph type="title"/>
          </p:nvPr>
        </p:nvSpPr>
        <p:spPr/>
        <p:txBody>
          <a:bodyPr/>
          <a:lstStyle/>
          <a:p>
            <a:r>
              <a:rPr lang="en-US" altLang="en-US"/>
              <a:t>Bomb answer 2</a:t>
            </a:r>
          </a:p>
        </p:txBody>
      </p:sp>
      <p:sp>
        <p:nvSpPr>
          <p:cNvPr id="837635" name="Rectangle 3">
            <a:extLst>
              <a:ext uri="{FF2B5EF4-FFF2-40B4-BE49-F238E27FC236}">
                <a16:creationId xmlns:a16="http://schemas.microsoft.com/office/drawing/2014/main" id="{706E2B0B-9C5F-4389-B09D-2B908BC30905}"/>
              </a:ext>
            </a:extLst>
          </p:cNvPr>
          <p:cNvSpPr>
            <a:spLocks noGrp="1" noChangeArrowheads="1"/>
          </p:cNvSpPr>
          <p:nvPr>
            <p:ph type="body" idx="1"/>
          </p:nvPr>
        </p:nvSpPr>
        <p:spPr/>
        <p:txBody>
          <a:bodyPr/>
          <a:lstStyle/>
          <a:p>
            <a:pPr>
              <a:lnSpc>
                <a:spcPct val="60000"/>
              </a:lnSpc>
              <a:buFontTx/>
              <a:buNone/>
            </a:pPr>
            <a:r>
              <a:rPr lang="en-US" altLang="en-US" sz="1300" b="1">
                <a:solidFill>
                  <a:srgbClr val="008080"/>
                </a:solidFill>
                <a:latin typeface="Courier New" panose="02070309020205020404" pitchFamily="49" charset="0"/>
              </a:rPr>
              <a:t>    // Reads input file of cities and returns them as array of Points.</a:t>
            </a:r>
          </a:p>
          <a:p>
            <a:pPr>
              <a:lnSpc>
                <a:spcPct val="60000"/>
              </a:lnSpc>
              <a:buFontTx/>
              <a:buNone/>
            </a:pPr>
            <a:r>
              <a:rPr lang="en-US" altLang="en-US" sz="1300">
                <a:latin typeface="Courier New" panose="02070309020205020404" pitchFamily="49" charset="0"/>
              </a:rPr>
              <a:t>    public static Point[] readCities(Scanner input, Graphics g) {</a:t>
            </a:r>
          </a:p>
          <a:p>
            <a:pPr>
              <a:lnSpc>
                <a:spcPct val="60000"/>
              </a:lnSpc>
              <a:buFontTx/>
              <a:buNone/>
            </a:pPr>
            <a:r>
              <a:rPr lang="en-US" altLang="en-US" sz="1300">
                <a:latin typeface="Courier New" panose="02070309020205020404" pitchFamily="49" charset="0"/>
              </a:rPr>
              <a:t>        int numCities = input.nextInt();   </a:t>
            </a:r>
            <a:r>
              <a:rPr lang="en-US" altLang="en-US" sz="1300" b="1">
                <a:solidFill>
                  <a:srgbClr val="008080"/>
                </a:solidFill>
                <a:latin typeface="Courier New" panose="02070309020205020404" pitchFamily="49" charset="0"/>
              </a:rPr>
              <a:t>// first line = # of cities</a:t>
            </a:r>
            <a:endParaRPr lang="en-US" altLang="en-US" sz="1300">
              <a:latin typeface="Courier New" panose="02070309020205020404" pitchFamily="49" charset="0"/>
            </a:endParaRPr>
          </a:p>
          <a:p>
            <a:pPr>
              <a:lnSpc>
                <a:spcPct val="60000"/>
              </a:lnSpc>
              <a:buFontTx/>
              <a:buNone/>
            </a:pPr>
            <a:r>
              <a:rPr lang="en-US" altLang="en-US" sz="1300" b="1">
                <a:latin typeface="Courier New" panose="02070309020205020404" pitchFamily="49" charset="0"/>
              </a:rPr>
              <a:t>        Point[] cities = new Point[numCities];</a:t>
            </a:r>
          </a:p>
          <a:p>
            <a:pPr>
              <a:lnSpc>
                <a:spcPct val="60000"/>
              </a:lnSpc>
              <a:buFontTx/>
              <a:buNone/>
            </a:pPr>
            <a:r>
              <a:rPr lang="en-US" altLang="en-US" sz="1300">
                <a:latin typeface="Courier New" panose="02070309020205020404" pitchFamily="49" charset="0"/>
              </a:rPr>
              <a:t>        for (int i = 0; i &lt; cities.length; i++) {</a:t>
            </a:r>
          </a:p>
          <a:p>
            <a:pPr>
              <a:lnSpc>
                <a:spcPct val="60000"/>
              </a:lnSpc>
              <a:buFontTx/>
              <a:buNone/>
            </a:pPr>
            <a:r>
              <a:rPr lang="en-US" altLang="en-US" sz="1300">
                <a:latin typeface="Courier New" panose="02070309020205020404" pitchFamily="49" charset="0"/>
              </a:rPr>
              <a:t>            </a:t>
            </a:r>
            <a:r>
              <a:rPr lang="en-US" altLang="en-US" sz="1300" b="1">
                <a:latin typeface="Courier New" panose="02070309020205020404" pitchFamily="49" charset="0"/>
              </a:rPr>
              <a:t>cities[i] = new Point();</a:t>
            </a:r>
          </a:p>
          <a:p>
            <a:pPr>
              <a:lnSpc>
                <a:spcPct val="60000"/>
              </a:lnSpc>
              <a:buFontTx/>
              <a:buNone/>
            </a:pPr>
            <a:r>
              <a:rPr lang="en-US" altLang="en-US" sz="1300">
                <a:latin typeface="Courier New" panose="02070309020205020404" pitchFamily="49" charset="0"/>
              </a:rPr>
              <a:t>            </a:t>
            </a:r>
            <a:r>
              <a:rPr lang="en-US" altLang="en-US" sz="1300" b="1">
                <a:latin typeface="Courier New" panose="02070309020205020404" pitchFamily="49" charset="0"/>
              </a:rPr>
              <a:t>cities[i].x</a:t>
            </a:r>
            <a:r>
              <a:rPr lang="en-US" altLang="en-US" sz="1300">
                <a:latin typeface="Courier New" panose="02070309020205020404" pitchFamily="49" charset="0"/>
              </a:rPr>
              <a:t> = input.nextInt();  </a:t>
            </a:r>
            <a:r>
              <a:rPr lang="en-US" altLang="en-US" sz="1300" b="1">
                <a:solidFill>
                  <a:srgbClr val="008080"/>
                </a:solidFill>
                <a:latin typeface="Courier New" panose="02070309020205020404" pitchFamily="49" charset="0"/>
              </a:rPr>
              <a:t>// read city x/y from file</a:t>
            </a:r>
          </a:p>
          <a:p>
            <a:pPr>
              <a:lnSpc>
                <a:spcPct val="60000"/>
              </a:lnSpc>
              <a:buFontTx/>
              <a:buNone/>
            </a:pPr>
            <a:r>
              <a:rPr lang="en-US" altLang="en-US" sz="1300">
                <a:latin typeface="Courier New" panose="02070309020205020404" pitchFamily="49" charset="0"/>
              </a:rPr>
              <a:t>            </a:t>
            </a:r>
            <a:r>
              <a:rPr lang="en-US" altLang="en-US" sz="1300" b="1">
                <a:latin typeface="Courier New" panose="02070309020205020404" pitchFamily="49" charset="0"/>
              </a:rPr>
              <a:t>cities[i].y</a:t>
            </a:r>
            <a:r>
              <a:rPr lang="en-US" altLang="en-US" sz="1300">
                <a:latin typeface="Courier New" panose="02070309020205020404" pitchFamily="49" charset="0"/>
              </a:rPr>
              <a:t> = input.nextInt();</a:t>
            </a:r>
          </a:p>
          <a:p>
            <a:pPr>
              <a:lnSpc>
                <a:spcPct val="60000"/>
              </a:lnSpc>
              <a:buFontTx/>
              <a:buNone/>
            </a:pPr>
            <a:r>
              <a:rPr lang="en-US" altLang="en-US" sz="1300">
                <a:latin typeface="Courier New" panose="02070309020205020404" pitchFamily="49" charset="0"/>
              </a:rPr>
              <a:t>            g.fillOval(</a:t>
            </a:r>
            <a:r>
              <a:rPr lang="en-US" altLang="en-US" sz="1300" b="1">
                <a:latin typeface="Courier New" panose="02070309020205020404" pitchFamily="49" charset="0"/>
              </a:rPr>
              <a:t>cities[i].x</a:t>
            </a:r>
            <a:r>
              <a:rPr lang="en-US" altLang="en-US" sz="1300">
                <a:latin typeface="Courier New" panose="02070309020205020404" pitchFamily="49" charset="0"/>
              </a:rPr>
              <a:t>, </a:t>
            </a:r>
            <a:r>
              <a:rPr lang="en-US" altLang="en-US" sz="1300" b="1">
                <a:latin typeface="Courier New" panose="02070309020205020404" pitchFamily="49" charset="0"/>
              </a:rPr>
              <a:t>cities[i].y</a:t>
            </a:r>
            <a:r>
              <a:rPr lang="en-US" altLang="en-US" sz="1300">
                <a:latin typeface="Courier New" panose="02070309020205020404" pitchFamily="49" charset="0"/>
              </a:rPr>
              <a:t>, 3, 3);</a:t>
            </a:r>
          </a:p>
          <a:p>
            <a:pPr>
              <a:lnSpc>
                <a:spcPct val="60000"/>
              </a:lnSpc>
              <a:buFontTx/>
              <a:buNone/>
            </a:pPr>
            <a:r>
              <a:rPr lang="en-US" altLang="en-US" sz="1300">
                <a:latin typeface="Courier New" panose="02070309020205020404" pitchFamily="49" charset="0"/>
              </a:rPr>
              <a:t>            g.drawString("(" + </a:t>
            </a:r>
            <a:r>
              <a:rPr lang="en-US" altLang="en-US" sz="1300" b="1">
                <a:latin typeface="Courier New" panose="02070309020205020404" pitchFamily="49" charset="0"/>
              </a:rPr>
              <a:t>cities[i].x</a:t>
            </a:r>
            <a:r>
              <a:rPr lang="en-US" altLang="en-US" sz="1300">
                <a:latin typeface="Courier New" panose="02070309020205020404" pitchFamily="49" charset="0"/>
              </a:rPr>
              <a:t> + ", " + </a:t>
            </a:r>
            <a:r>
              <a:rPr lang="en-US" altLang="en-US" sz="1300" b="1">
                <a:latin typeface="Courier New" panose="02070309020205020404" pitchFamily="49" charset="0"/>
              </a:rPr>
              <a:t>cities[i].y</a:t>
            </a:r>
            <a:r>
              <a:rPr lang="en-US" altLang="en-US" sz="1300">
                <a:latin typeface="Courier New" panose="02070309020205020404" pitchFamily="49" charset="0"/>
              </a:rPr>
              <a:t> + ")", </a:t>
            </a:r>
          </a:p>
          <a:p>
            <a:pPr>
              <a:lnSpc>
                <a:spcPct val="60000"/>
              </a:lnSpc>
              <a:buFontTx/>
              <a:buNone/>
            </a:pPr>
            <a:r>
              <a:rPr lang="en-US" altLang="en-US" sz="1300">
                <a:latin typeface="Courier New" panose="02070309020205020404" pitchFamily="49" charset="0"/>
              </a:rPr>
              <a:t>                    </a:t>
            </a:r>
            <a:r>
              <a:rPr lang="en-US" altLang="en-US" sz="1300" b="1">
                <a:latin typeface="Courier New" panose="02070309020205020404" pitchFamily="49" charset="0"/>
              </a:rPr>
              <a:t>cities[i].x</a:t>
            </a:r>
            <a:r>
              <a:rPr lang="en-US" altLang="en-US" sz="1300">
                <a:latin typeface="Courier New" panose="02070309020205020404" pitchFamily="49" charset="0"/>
              </a:rPr>
              <a:t>, </a:t>
            </a:r>
            <a:r>
              <a:rPr lang="en-US" altLang="en-US" sz="1300" b="1">
                <a:latin typeface="Courier New" panose="02070309020205020404" pitchFamily="49" charset="0"/>
              </a:rPr>
              <a:t>cities[i].y</a:t>
            </a:r>
            <a:r>
              <a:rPr lang="en-US" altLang="en-US" sz="1300">
                <a:latin typeface="Courier New" panose="02070309020205020404" pitchFamily="49" charset="0"/>
              </a:rPr>
              <a:t>);</a:t>
            </a:r>
          </a:p>
          <a:p>
            <a:pPr>
              <a:lnSpc>
                <a:spcPct val="60000"/>
              </a:lnSpc>
              <a:buFontTx/>
              <a:buNone/>
            </a:pPr>
            <a:r>
              <a:rPr lang="en-US" altLang="en-US" sz="1300">
                <a:latin typeface="Courier New" panose="02070309020205020404" pitchFamily="49" charset="0"/>
              </a:rPr>
              <a:t>        }</a:t>
            </a:r>
          </a:p>
          <a:p>
            <a:pPr>
              <a:lnSpc>
                <a:spcPct val="60000"/>
              </a:lnSpc>
              <a:buFontTx/>
              <a:buNone/>
            </a:pPr>
            <a:r>
              <a:rPr lang="en-US" altLang="en-US" sz="1300">
                <a:latin typeface="Courier New" panose="02070309020205020404" pitchFamily="49" charset="0"/>
              </a:rPr>
              <a:t>        return cities;</a:t>
            </a:r>
          </a:p>
          <a:p>
            <a:pPr>
              <a:lnSpc>
                <a:spcPct val="60000"/>
              </a:lnSpc>
              <a:buFontTx/>
              <a:buNone/>
            </a:pPr>
            <a:r>
              <a:rPr lang="en-US" altLang="en-US" sz="1300">
                <a:latin typeface="Courier New" panose="02070309020205020404" pitchFamily="49" charset="0"/>
              </a:rPr>
              <a:t>    }</a:t>
            </a:r>
          </a:p>
          <a:p>
            <a:pPr>
              <a:lnSpc>
                <a:spcPct val="60000"/>
              </a:lnSpc>
              <a:buFontTx/>
              <a:buNone/>
            </a:pPr>
            <a:r>
              <a:rPr lang="en-US" altLang="en-US" sz="700">
                <a:latin typeface="Courier New" panose="02070309020205020404" pitchFamily="49" charset="0"/>
              </a:rPr>
              <a:t>    </a:t>
            </a:r>
          </a:p>
          <a:p>
            <a:pPr>
              <a:lnSpc>
                <a:spcPct val="60000"/>
              </a:lnSpc>
              <a:buFontTx/>
              <a:buNone/>
            </a:pPr>
            <a:r>
              <a:rPr lang="en-US" altLang="en-US" sz="1300" b="1">
                <a:solidFill>
                  <a:srgbClr val="008080"/>
                </a:solidFill>
                <a:latin typeface="Courier New" panose="02070309020205020404" pitchFamily="49" charset="0"/>
              </a:rPr>
              <a:t>    // Simulates dropping a bomb at the given location on the given cities.</a:t>
            </a:r>
          </a:p>
          <a:p>
            <a:pPr>
              <a:lnSpc>
                <a:spcPct val="60000"/>
              </a:lnSpc>
              <a:buFontTx/>
              <a:buNone/>
            </a:pPr>
            <a:r>
              <a:rPr lang="en-US" altLang="en-US" sz="1300">
                <a:latin typeface="Courier New" panose="02070309020205020404" pitchFamily="49" charset="0"/>
              </a:rPr>
              <a:t>    public static void boom(</a:t>
            </a:r>
            <a:r>
              <a:rPr lang="en-US" altLang="en-US" sz="1300" b="1">
                <a:latin typeface="Courier New" panose="02070309020205020404" pitchFamily="49" charset="0"/>
              </a:rPr>
              <a:t>Point bomb</a:t>
            </a:r>
            <a:r>
              <a:rPr lang="en-US" altLang="en-US" sz="1300">
                <a:latin typeface="Courier New" panose="02070309020205020404" pitchFamily="49" charset="0"/>
              </a:rPr>
              <a:t>, int radius, </a:t>
            </a:r>
            <a:r>
              <a:rPr lang="en-US" altLang="en-US" sz="1300" b="1">
                <a:latin typeface="Courier New" panose="02070309020205020404" pitchFamily="49" charset="0"/>
              </a:rPr>
              <a:t>Point[] cities</a:t>
            </a:r>
            <a:r>
              <a:rPr lang="en-US" altLang="en-US" sz="1300">
                <a:latin typeface="Courier New" panose="02070309020205020404" pitchFamily="49" charset="0"/>
              </a:rPr>
              <a:t>, Graphics g) {</a:t>
            </a:r>
          </a:p>
          <a:p>
            <a:pPr>
              <a:lnSpc>
                <a:spcPct val="60000"/>
              </a:lnSpc>
              <a:buFontTx/>
              <a:buNone/>
            </a:pPr>
            <a:r>
              <a:rPr lang="en-US" altLang="en-US" sz="1300">
                <a:latin typeface="Courier New" panose="02070309020205020404" pitchFamily="49" charset="0"/>
              </a:rPr>
              <a:t>        g.setColor(Color.RED);</a:t>
            </a:r>
          </a:p>
          <a:p>
            <a:pPr>
              <a:lnSpc>
                <a:spcPct val="60000"/>
              </a:lnSpc>
              <a:buFontTx/>
              <a:buNone/>
            </a:pPr>
            <a:r>
              <a:rPr lang="en-US" altLang="en-US" sz="1300">
                <a:latin typeface="Courier New" panose="02070309020205020404" pitchFamily="49" charset="0"/>
              </a:rPr>
              <a:t>        g.drawOval(</a:t>
            </a:r>
            <a:r>
              <a:rPr lang="en-US" altLang="en-US" sz="1300" b="1">
                <a:latin typeface="Courier New" panose="02070309020205020404" pitchFamily="49" charset="0"/>
              </a:rPr>
              <a:t>bomb.x</a:t>
            </a:r>
            <a:r>
              <a:rPr lang="en-US" altLang="en-US" sz="1300">
                <a:latin typeface="Courier New" panose="02070309020205020404" pitchFamily="49" charset="0"/>
              </a:rPr>
              <a:t> - radius, </a:t>
            </a:r>
            <a:r>
              <a:rPr lang="en-US" altLang="en-US" sz="1300" b="1">
                <a:latin typeface="Courier New" panose="02070309020205020404" pitchFamily="49" charset="0"/>
              </a:rPr>
              <a:t>bomb.y</a:t>
            </a:r>
            <a:r>
              <a:rPr lang="en-US" altLang="en-US" sz="1300">
                <a:latin typeface="Courier New" panose="02070309020205020404" pitchFamily="49" charset="0"/>
              </a:rPr>
              <a:t> - radius, 2 * radius, 2 * radius);</a:t>
            </a:r>
          </a:p>
          <a:p>
            <a:pPr>
              <a:lnSpc>
                <a:spcPct val="60000"/>
              </a:lnSpc>
              <a:buFontTx/>
              <a:buNone/>
            </a:pPr>
            <a:r>
              <a:rPr lang="en-US" altLang="en-US" sz="1300">
                <a:latin typeface="Courier New" panose="02070309020205020404" pitchFamily="49" charset="0"/>
              </a:rPr>
              <a:t>        for (int i = 0; i &lt; cities.length; i++) {</a:t>
            </a:r>
          </a:p>
          <a:p>
            <a:pPr>
              <a:lnSpc>
                <a:spcPct val="60000"/>
              </a:lnSpc>
              <a:buFontTx/>
              <a:buNone/>
            </a:pPr>
            <a:r>
              <a:rPr lang="en-US" altLang="en-US" sz="1300">
                <a:latin typeface="Courier New" panose="02070309020205020404" pitchFamily="49" charset="0"/>
              </a:rPr>
              <a:t>            int dx = </a:t>
            </a:r>
            <a:r>
              <a:rPr lang="en-US" altLang="en-US" sz="1300" b="1">
                <a:latin typeface="Courier New" panose="02070309020205020404" pitchFamily="49" charset="0"/>
              </a:rPr>
              <a:t>cities[i].x</a:t>
            </a:r>
            <a:r>
              <a:rPr lang="en-US" altLang="en-US" sz="1300">
                <a:latin typeface="Courier New" panose="02070309020205020404" pitchFamily="49" charset="0"/>
              </a:rPr>
              <a:t> - bomb.x;</a:t>
            </a:r>
          </a:p>
          <a:p>
            <a:pPr>
              <a:lnSpc>
                <a:spcPct val="60000"/>
              </a:lnSpc>
              <a:buFontTx/>
              <a:buNone/>
            </a:pPr>
            <a:r>
              <a:rPr lang="en-US" altLang="en-US" sz="1300">
                <a:latin typeface="Courier New" panose="02070309020205020404" pitchFamily="49" charset="0"/>
              </a:rPr>
              <a:t>            int dy = </a:t>
            </a:r>
            <a:r>
              <a:rPr lang="en-US" altLang="en-US" sz="1300" b="1">
                <a:latin typeface="Courier New" panose="02070309020205020404" pitchFamily="49" charset="0"/>
              </a:rPr>
              <a:t>cities[i].y</a:t>
            </a:r>
            <a:r>
              <a:rPr lang="en-US" altLang="en-US" sz="1300">
                <a:latin typeface="Courier New" panose="02070309020205020404" pitchFamily="49" charset="0"/>
              </a:rPr>
              <a:t> - bomb.y;</a:t>
            </a:r>
          </a:p>
          <a:p>
            <a:pPr>
              <a:lnSpc>
                <a:spcPct val="60000"/>
              </a:lnSpc>
              <a:buFontTx/>
              <a:buNone/>
            </a:pPr>
            <a:r>
              <a:rPr lang="en-US" altLang="en-US" sz="1300">
                <a:latin typeface="Courier New" panose="02070309020205020404" pitchFamily="49" charset="0"/>
              </a:rPr>
              <a:t>            double distance = Math.sqrt(dx * dx + dy * dy);</a:t>
            </a:r>
          </a:p>
          <a:p>
            <a:pPr>
              <a:lnSpc>
                <a:spcPct val="60000"/>
              </a:lnSpc>
              <a:buFontTx/>
              <a:buNone/>
            </a:pPr>
            <a:r>
              <a:rPr lang="en-US" altLang="en-US" sz="1300">
                <a:latin typeface="Courier New" panose="02070309020205020404" pitchFamily="49" charset="0"/>
              </a:rPr>
              <a:t>            if (distance &lt;= radius) {</a:t>
            </a:r>
          </a:p>
          <a:p>
            <a:pPr>
              <a:lnSpc>
                <a:spcPct val="60000"/>
              </a:lnSpc>
              <a:buFontTx/>
              <a:buNone/>
            </a:pPr>
            <a:r>
              <a:rPr lang="en-US" altLang="en-US" sz="1300">
                <a:latin typeface="Courier New" panose="02070309020205020404" pitchFamily="49" charset="0"/>
              </a:rPr>
              <a:t>                g.fillOval(</a:t>
            </a:r>
            <a:r>
              <a:rPr lang="en-US" altLang="en-US" sz="1300" b="1">
                <a:latin typeface="Courier New" panose="02070309020205020404" pitchFamily="49" charset="0"/>
              </a:rPr>
              <a:t>cities[i].x</a:t>
            </a:r>
            <a:r>
              <a:rPr lang="en-US" altLang="en-US" sz="1300">
                <a:latin typeface="Courier New" panose="02070309020205020404" pitchFamily="49" charset="0"/>
              </a:rPr>
              <a:t>, </a:t>
            </a:r>
            <a:r>
              <a:rPr lang="en-US" altLang="en-US" sz="1300" b="1">
                <a:latin typeface="Courier New" panose="02070309020205020404" pitchFamily="49" charset="0"/>
              </a:rPr>
              <a:t>cities[i].y</a:t>
            </a:r>
            <a:r>
              <a:rPr lang="en-US" altLang="en-US" sz="1300">
                <a:latin typeface="Courier New" panose="02070309020205020404" pitchFamily="49" charset="0"/>
              </a:rPr>
              <a:t>, 3, 3);</a:t>
            </a:r>
          </a:p>
          <a:p>
            <a:pPr>
              <a:lnSpc>
                <a:spcPct val="60000"/>
              </a:lnSpc>
              <a:buFontTx/>
              <a:buNone/>
            </a:pPr>
            <a:r>
              <a:rPr lang="en-US" altLang="en-US" sz="1300">
                <a:latin typeface="Courier New" panose="02070309020205020404" pitchFamily="49" charset="0"/>
              </a:rPr>
              <a:t>                g.drawString("(" + </a:t>
            </a:r>
            <a:r>
              <a:rPr lang="en-US" altLang="en-US" sz="1300" b="1">
                <a:latin typeface="Courier New" panose="02070309020205020404" pitchFamily="49" charset="0"/>
              </a:rPr>
              <a:t>cities[i].x</a:t>
            </a:r>
            <a:r>
              <a:rPr lang="en-US" altLang="en-US" sz="1300">
                <a:latin typeface="Courier New" panose="02070309020205020404" pitchFamily="49" charset="0"/>
              </a:rPr>
              <a:t> + ", " + </a:t>
            </a:r>
            <a:r>
              <a:rPr lang="en-US" altLang="en-US" sz="1300" b="1">
                <a:latin typeface="Courier New" panose="02070309020205020404" pitchFamily="49" charset="0"/>
              </a:rPr>
              <a:t>cities[i].y</a:t>
            </a:r>
            <a:r>
              <a:rPr lang="en-US" altLang="en-US" sz="1300">
                <a:latin typeface="Courier New" panose="02070309020205020404" pitchFamily="49" charset="0"/>
              </a:rPr>
              <a:t> + ")", </a:t>
            </a:r>
          </a:p>
          <a:p>
            <a:pPr>
              <a:lnSpc>
                <a:spcPct val="60000"/>
              </a:lnSpc>
              <a:buFontTx/>
              <a:buNone/>
            </a:pPr>
            <a:r>
              <a:rPr lang="en-US" altLang="en-US" sz="1300">
                <a:latin typeface="Courier New" panose="02070309020205020404" pitchFamily="49" charset="0"/>
              </a:rPr>
              <a:t>                        </a:t>
            </a:r>
            <a:r>
              <a:rPr lang="en-US" altLang="en-US" sz="1300" b="1">
                <a:latin typeface="Courier New" panose="02070309020205020404" pitchFamily="49" charset="0"/>
              </a:rPr>
              <a:t>cities[i].x</a:t>
            </a:r>
            <a:r>
              <a:rPr lang="en-US" altLang="en-US" sz="1300">
                <a:latin typeface="Courier New" panose="02070309020205020404" pitchFamily="49" charset="0"/>
              </a:rPr>
              <a:t>, </a:t>
            </a:r>
            <a:r>
              <a:rPr lang="en-US" altLang="en-US" sz="1300" b="1">
                <a:latin typeface="Courier New" panose="02070309020205020404" pitchFamily="49" charset="0"/>
              </a:rPr>
              <a:t>cities[i].y</a:t>
            </a:r>
            <a:r>
              <a:rPr lang="en-US" altLang="en-US" sz="1300">
                <a:latin typeface="Courier New" panose="02070309020205020404" pitchFamily="49" charset="0"/>
              </a:rPr>
              <a:t>);</a:t>
            </a:r>
          </a:p>
          <a:p>
            <a:pPr>
              <a:lnSpc>
                <a:spcPct val="60000"/>
              </a:lnSpc>
              <a:buFontTx/>
              <a:buNone/>
            </a:pPr>
            <a:r>
              <a:rPr lang="en-US" altLang="en-US" sz="1300">
                <a:latin typeface="Courier New" panose="02070309020205020404" pitchFamily="49" charset="0"/>
              </a:rPr>
              <a:t>            }</a:t>
            </a:r>
          </a:p>
          <a:p>
            <a:pPr>
              <a:lnSpc>
                <a:spcPct val="60000"/>
              </a:lnSpc>
              <a:buFontTx/>
              <a:buNone/>
            </a:pPr>
            <a:r>
              <a:rPr lang="en-US" altLang="en-US" sz="1300">
                <a:latin typeface="Courier New" panose="02070309020205020404" pitchFamily="49" charset="0"/>
              </a:rPr>
              <a:t>        }</a:t>
            </a:r>
          </a:p>
          <a:p>
            <a:pPr>
              <a:lnSpc>
                <a:spcPct val="60000"/>
              </a:lnSpc>
              <a:buFontTx/>
              <a:buNone/>
            </a:pPr>
            <a:r>
              <a:rPr lang="en-US" altLang="en-US" sz="1300">
                <a:latin typeface="Courier New" panose="02070309020205020404" pitchFamily="49" charset="0"/>
              </a:rPr>
              <a:t>        System.out.println("Kaboom!");</a:t>
            </a:r>
          </a:p>
          <a:p>
            <a:pPr>
              <a:lnSpc>
                <a:spcPct val="60000"/>
              </a:lnSpc>
              <a:buFontTx/>
              <a:buNone/>
            </a:pPr>
            <a:r>
              <a:rPr lang="en-US" altLang="en-US" sz="1300">
                <a:latin typeface="Courier New" panose="02070309020205020404" pitchFamily="49" charset="0"/>
              </a:rPr>
              <a:t>    }</a:t>
            </a:r>
          </a:p>
          <a:p>
            <a:pPr>
              <a:lnSpc>
                <a:spcPct val="60000"/>
              </a:lnSpc>
              <a:buFontTx/>
              <a:buNone/>
            </a:pPr>
            <a:r>
              <a:rPr lang="en-US" altLang="en-US" sz="1300">
                <a:latin typeface="Courier New" panose="02070309020205020404" pitchFamily="49" charset="0"/>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a:extLst>
              <a:ext uri="{FF2B5EF4-FFF2-40B4-BE49-F238E27FC236}">
                <a16:creationId xmlns:a16="http://schemas.microsoft.com/office/drawing/2014/main" id="{33C8B756-9CAA-4A90-9E4B-C9E91D7ACBD1}"/>
              </a:ext>
            </a:extLst>
          </p:cNvPr>
          <p:cNvSpPr>
            <a:spLocks noGrp="1" noChangeArrowheads="1"/>
          </p:cNvSpPr>
          <p:nvPr>
            <p:ph type="ctrTitle"/>
          </p:nvPr>
        </p:nvSpPr>
        <p:spPr/>
        <p:txBody>
          <a:bodyPr/>
          <a:lstStyle/>
          <a:p>
            <a:r>
              <a:rPr lang="en-US" altLang="en-US"/>
              <a:t>Object behavior: Methods</a:t>
            </a:r>
          </a:p>
        </p:txBody>
      </p:sp>
      <p:sp>
        <p:nvSpPr>
          <p:cNvPr id="838659" name="Rectangle 3">
            <a:extLst>
              <a:ext uri="{FF2B5EF4-FFF2-40B4-BE49-F238E27FC236}">
                <a16:creationId xmlns:a16="http://schemas.microsoft.com/office/drawing/2014/main" id="{BF9303F9-95DD-4B53-9C15-984799FEE103}"/>
              </a:ext>
            </a:extLst>
          </p:cNvPr>
          <p:cNvSpPr>
            <a:spLocks noGrp="1" noChangeArrowheads="1"/>
          </p:cNvSpPr>
          <p:nvPr>
            <p:ph type="subTitle" idx="1"/>
          </p:nvPr>
        </p:nvSpPr>
        <p:spPr/>
        <p:txBody>
          <a:bodyPr/>
          <a:lstStyle/>
          <a:p>
            <a:endParaRPr lang="en-US" altLang="en-US" b="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82" name="Rectangle 2">
            <a:extLst>
              <a:ext uri="{FF2B5EF4-FFF2-40B4-BE49-F238E27FC236}">
                <a16:creationId xmlns:a16="http://schemas.microsoft.com/office/drawing/2014/main" id="{0F251A26-87CB-4961-8D4E-1CDC3BA58F73}"/>
              </a:ext>
            </a:extLst>
          </p:cNvPr>
          <p:cNvSpPr>
            <a:spLocks noGrp="1" noChangeArrowheads="1"/>
          </p:cNvSpPr>
          <p:nvPr>
            <p:ph type="title"/>
          </p:nvPr>
        </p:nvSpPr>
        <p:spPr/>
        <p:txBody>
          <a:bodyPr/>
          <a:lstStyle/>
          <a:p>
            <a:r>
              <a:rPr lang="en-US" altLang="en-US"/>
              <a:t>Client code redundancy</a:t>
            </a:r>
          </a:p>
        </p:txBody>
      </p:sp>
      <p:sp>
        <p:nvSpPr>
          <p:cNvPr id="839683" name="Rectangle 3">
            <a:extLst>
              <a:ext uri="{FF2B5EF4-FFF2-40B4-BE49-F238E27FC236}">
                <a16:creationId xmlns:a16="http://schemas.microsoft.com/office/drawing/2014/main" id="{7063CBAE-C38D-4124-BAA0-E68C69D36FA3}"/>
              </a:ext>
            </a:extLst>
          </p:cNvPr>
          <p:cNvSpPr>
            <a:spLocks noGrp="1" noChangeArrowheads="1"/>
          </p:cNvSpPr>
          <p:nvPr>
            <p:ph type="body" idx="1"/>
          </p:nvPr>
        </p:nvSpPr>
        <p:spPr/>
        <p:txBody>
          <a:bodyPr/>
          <a:lstStyle/>
          <a:p>
            <a:pPr>
              <a:lnSpc>
                <a:spcPct val="110000"/>
              </a:lnSpc>
            </a:pPr>
            <a:r>
              <a:rPr lang="en-US" altLang="en-US"/>
              <a:t>Our client program wants to draw </a:t>
            </a:r>
            <a:r>
              <a:rPr lang="en-US" altLang="en-US">
                <a:latin typeface="Courier New" panose="02070309020205020404" pitchFamily="49" charset="0"/>
              </a:rPr>
              <a:t>Point</a:t>
            </a:r>
            <a:r>
              <a:rPr lang="en-US" altLang="en-US"/>
              <a:t> objects:</a:t>
            </a:r>
            <a:endParaRPr lang="en-US" altLang="en-US" sz="1100">
              <a:latin typeface="Courier New" panose="02070309020205020404" pitchFamily="49" charset="0"/>
            </a:endParaRPr>
          </a:p>
          <a:p>
            <a:pPr lvl="1">
              <a:lnSpc>
                <a:spcPct val="90000"/>
              </a:lnSpc>
              <a:buFontTx/>
              <a:buNone/>
            </a:pPr>
            <a:endParaRPr lang="en-US" altLang="en-US" sz="900">
              <a:latin typeface="Courier New" panose="02070309020205020404" pitchFamily="49" charset="0"/>
            </a:endParaRPr>
          </a:p>
          <a:p>
            <a:pPr lvl="1">
              <a:lnSpc>
                <a:spcPct val="80000"/>
              </a:lnSpc>
              <a:buFontTx/>
              <a:buNone/>
            </a:pPr>
            <a:r>
              <a:rPr lang="en-US" altLang="en-US" sz="1800" b="1">
                <a:solidFill>
                  <a:srgbClr val="008080"/>
                </a:solidFill>
                <a:latin typeface="Courier New" panose="02070309020205020404" pitchFamily="49" charset="0"/>
              </a:rPr>
              <a:t>// draw each city</a:t>
            </a:r>
          </a:p>
          <a:p>
            <a:pPr lvl="1">
              <a:lnSpc>
                <a:spcPct val="80000"/>
              </a:lnSpc>
              <a:buFontTx/>
              <a:buNone/>
            </a:pPr>
            <a:r>
              <a:rPr lang="en-US" altLang="en-US" sz="1800">
                <a:latin typeface="Courier New" panose="02070309020205020404" pitchFamily="49" charset="0"/>
              </a:rPr>
              <a:t>g.fillOval(cities[i].x, cities[i].y, 3, 3);</a:t>
            </a:r>
          </a:p>
          <a:p>
            <a:pPr lvl="1">
              <a:lnSpc>
                <a:spcPct val="80000"/>
              </a:lnSpc>
              <a:buFontTx/>
              <a:buNone/>
            </a:pPr>
            <a:r>
              <a:rPr lang="en-US" altLang="en-US" sz="1800">
                <a:latin typeface="Courier New" panose="02070309020205020404" pitchFamily="49" charset="0"/>
              </a:rPr>
              <a:t>g.drawString("(" + cities[i].x + ", " + cities[i].y + ")",</a:t>
            </a:r>
          </a:p>
          <a:p>
            <a:pPr lvl="1">
              <a:lnSpc>
                <a:spcPct val="80000"/>
              </a:lnSpc>
              <a:buFontTx/>
              <a:buNone/>
            </a:pPr>
            <a:r>
              <a:rPr lang="en-US" altLang="en-US" sz="1800">
                <a:latin typeface="Courier New" panose="02070309020205020404" pitchFamily="49" charset="0"/>
              </a:rPr>
              <a:t>             cities[i].x, cities[i].y);</a:t>
            </a:r>
          </a:p>
          <a:p>
            <a:pPr lvl="1">
              <a:lnSpc>
                <a:spcPct val="80000"/>
              </a:lnSpc>
              <a:buFontTx/>
              <a:buNone/>
            </a:pPr>
            <a:endParaRPr lang="en-US" altLang="en-US" sz="1800">
              <a:latin typeface="Courier New" panose="02070309020205020404" pitchFamily="49" charset="0"/>
            </a:endParaRPr>
          </a:p>
          <a:p>
            <a:pPr lvl="1">
              <a:lnSpc>
                <a:spcPct val="80000"/>
              </a:lnSpc>
              <a:buFontTx/>
              <a:buNone/>
            </a:pPr>
            <a:endParaRPr lang="en-US" altLang="en-US" sz="2000">
              <a:latin typeface="Courier New" panose="02070309020205020404" pitchFamily="49" charset="0"/>
            </a:endParaRPr>
          </a:p>
          <a:p>
            <a:pPr>
              <a:lnSpc>
                <a:spcPct val="80000"/>
              </a:lnSpc>
            </a:pPr>
            <a:r>
              <a:rPr lang="en-US" altLang="en-US"/>
              <a:t>To draw them in other places, the code must be repeated.</a:t>
            </a:r>
            <a:endParaRPr lang="en-US" altLang="en-US" sz="2500"/>
          </a:p>
          <a:p>
            <a:pPr lvl="1">
              <a:lnSpc>
                <a:spcPct val="110000"/>
              </a:lnSpc>
            </a:pPr>
            <a:r>
              <a:rPr lang="en-US" altLang="en-US"/>
              <a:t>We can remove this redundancy using a method.</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a:extLst>
              <a:ext uri="{FF2B5EF4-FFF2-40B4-BE49-F238E27FC236}">
                <a16:creationId xmlns:a16="http://schemas.microsoft.com/office/drawing/2014/main" id="{6EDAB7C2-30B3-4798-935B-80705295AB4C}"/>
              </a:ext>
            </a:extLst>
          </p:cNvPr>
          <p:cNvSpPr>
            <a:spLocks noGrp="1" noChangeArrowheads="1"/>
          </p:cNvSpPr>
          <p:nvPr>
            <p:ph type="title"/>
          </p:nvPr>
        </p:nvSpPr>
        <p:spPr/>
        <p:txBody>
          <a:bodyPr/>
          <a:lstStyle/>
          <a:p>
            <a:r>
              <a:rPr lang="en-US" altLang="en-US"/>
              <a:t>Eliminating redundancy, v1</a:t>
            </a:r>
          </a:p>
        </p:txBody>
      </p:sp>
      <p:sp>
        <p:nvSpPr>
          <p:cNvPr id="840707" name="Rectangle 3">
            <a:extLst>
              <a:ext uri="{FF2B5EF4-FFF2-40B4-BE49-F238E27FC236}">
                <a16:creationId xmlns:a16="http://schemas.microsoft.com/office/drawing/2014/main" id="{B0B28708-B3D8-4344-AD85-B5B56C1D87B1}"/>
              </a:ext>
            </a:extLst>
          </p:cNvPr>
          <p:cNvSpPr>
            <a:spLocks noGrp="1" noChangeArrowheads="1"/>
          </p:cNvSpPr>
          <p:nvPr>
            <p:ph type="body" idx="1"/>
          </p:nvPr>
        </p:nvSpPr>
        <p:spPr/>
        <p:txBody>
          <a:bodyPr/>
          <a:lstStyle/>
          <a:p>
            <a:pPr>
              <a:lnSpc>
                <a:spcPct val="80000"/>
              </a:lnSpc>
            </a:pPr>
            <a:r>
              <a:rPr lang="en-US" altLang="en-US"/>
              <a:t>We can eliminate the redundancy with a static method:</a:t>
            </a:r>
          </a:p>
          <a:p>
            <a:pPr lvl="1">
              <a:lnSpc>
                <a:spcPct val="70000"/>
              </a:lnSpc>
              <a:buFontTx/>
              <a:buNone/>
            </a:pPr>
            <a:endParaRPr lang="en-US" altLang="en-US" sz="900">
              <a:latin typeface="Courier New" panose="02070309020205020404" pitchFamily="49" charset="0"/>
            </a:endParaRPr>
          </a:p>
          <a:p>
            <a:pPr lvl="1">
              <a:lnSpc>
                <a:spcPct val="70000"/>
              </a:lnSpc>
              <a:buFontTx/>
              <a:buNone/>
            </a:pPr>
            <a:r>
              <a:rPr lang="en-US" altLang="en-US" sz="1900" b="1">
                <a:solidFill>
                  <a:srgbClr val="008080"/>
                </a:solidFill>
                <a:latin typeface="Courier New" panose="02070309020205020404" pitchFamily="49" charset="0"/>
              </a:rPr>
              <a:t>// Draws the given point on the DrawingPanel.</a:t>
            </a:r>
          </a:p>
          <a:p>
            <a:pPr lvl="1">
              <a:lnSpc>
                <a:spcPct val="70000"/>
              </a:lnSpc>
              <a:buFontTx/>
              <a:buNone/>
            </a:pPr>
            <a:r>
              <a:rPr lang="en-US" altLang="en-US" sz="1900">
                <a:latin typeface="Courier New" panose="02070309020205020404" pitchFamily="49" charset="0"/>
              </a:rPr>
              <a:t>public static void draw(Point p, Graphics g) {</a:t>
            </a:r>
          </a:p>
          <a:p>
            <a:pPr lvl="1">
              <a:lnSpc>
                <a:spcPct val="70000"/>
              </a:lnSpc>
              <a:buFontTx/>
              <a:buNone/>
            </a:pPr>
            <a:r>
              <a:rPr lang="en-US" altLang="en-US" sz="1900">
                <a:latin typeface="Courier New" panose="02070309020205020404" pitchFamily="49" charset="0"/>
              </a:rPr>
              <a:t>    g.fillOval(p.x, p.y, 3, 3);</a:t>
            </a:r>
          </a:p>
          <a:p>
            <a:pPr lvl="1">
              <a:lnSpc>
                <a:spcPct val="70000"/>
              </a:lnSpc>
              <a:buFontTx/>
              <a:buNone/>
            </a:pPr>
            <a:r>
              <a:rPr lang="en-US" altLang="en-US" sz="1900">
                <a:latin typeface="Courier New" panose="02070309020205020404" pitchFamily="49" charset="0"/>
              </a:rPr>
              <a:t>    g.drawString("(" + p.x + ", " + p.y + ")", p.x, p.y);</a:t>
            </a:r>
          </a:p>
          <a:p>
            <a:pPr lvl="1">
              <a:lnSpc>
                <a:spcPct val="70000"/>
              </a:lnSpc>
              <a:buFontTx/>
              <a:buNone/>
            </a:pPr>
            <a:r>
              <a:rPr lang="en-US" altLang="en-US" sz="1900">
                <a:latin typeface="Courier New" panose="02070309020205020404" pitchFamily="49" charset="0"/>
              </a:rPr>
              <a:t>}</a:t>
            </a:r>
          </a:p>
          <a:p>
            <a:pPr lvl="1">
              <a:lnSpc>
                <a:spcPct val="70000"/>
              </a:lnSpc>
              <a:buFontTx/>
              <a:buNone/>
            </a:pPr>
            <a:endParaRPr lang="en-US" altLang="en-US" sz="1900">
              <a:latin typeface="Courier New" panose="02070309020205020404" pitchFamily="49" charset="0"/>
            </a:endParaRPr>
          </a:p>
          <a:p>
            <a:pPr lvl="1">
              <a:lnSpc>
                <a:spcPct val="80000"/>
              </a:lnSpc>
              <a:buFontTx/>
              <a:buNone/>
            </a:pPr>
            <a:endParaRPr lang="en-US" altLang="en-US"/>
          </a:p>
          <a:p>
            <a:pPr>
              <a:lnSpc>
                <a:spcPct val="80000"/>
              </a:lnSpc>
            </a:pPr>
            <a:r>
              <a:rPr lang="en-US" altLang="en-US">
                <a:latin typeface="Courier New" panose="02070309020205020404" pitchFamily="49" charset="0"/>
              </a:rPr>
              <a:t>main</a:t>
            </a:r>
            <a:r>
              <a:rPr lang="en-US" altLang="en-US"/>
              <a:t> would call the method as follows:</a:t>
            </a:r>
          </a:p>
          <a:p>
            <a:pPr lvl="1">
              <a:lnSpc>
                <a:spcPct val="70000"/>
              </a:lnSpc>
              <a:buFontTx/>
              <a:buNone/>
            </a:pPr>
            <a:endParaRPr lang="en-US" altLang="en-US" sz="800">
              <a:latin typeface="Courier New" panose="02070309020205020404" pitchFamily="49" charset="0"/>
            </a:endParaRPr>
          </a:p>
          <a:p>
            <a:pPr lvl="1">
              <a:lnSpc>
                <a:spcPct val="70000"/>
              </a:lnSpc>
              <a:buFontTx/>
              <a:buNone/>
            </a:pPr>
            <a:r>
              <a:rPr lang="en-US" altLang="en-US" sz="2000" b="1">
                <a:solidFill>
                  <a:srgbClr val="008080"/>
                </a:solidFill>
                <a:latin typeface="Courier New" panose="02070309020205020404" pitchFamily="49" charset="0"/>
              </a:rPr>
              <a:t>// draw each city</a:t>
            </a:r>
          </a:p>
          <a:p>
            <a:pPr lvl="1">
              <a:lnSpc>
                <a:spcPct val="70000"/>
              </a:lnSpc>
              <a:buFontTx/>
              <a:buNone/>
            </a:pPr>
            <a:r>
              <a:rPr lang="en-US" altLang="en-US" sz="2000" b="1">
                <a:latin typeface="Courier New" panose="02070309020205020404" pitchFamily="49" charset="0"/>
              </a:rPr>
              <a:t>draw(cities[i], g);</a:t>
            </a:r>
            <a:endParaRPr lang="en-US" altLang="en-US" sz="180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a:extLst>
              <a:ext uri="{FF2B5EF4-FFF2-40B4-BE49-F238E27FC236}">
                <a16:creationId xmlns:a16="http://schemas.microsoft.com/office/drawing/2014/main" id="{E00D8593-AE8D-4F99-978E-C2374773060B}"/>
              </a:ext>
            </a:extLst>
          </p:cNvPr>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400">
                <a:solidFill>
                  <a:schemeClr val="tx1"/>
                </a:solidFill>
                <a:latin typeface="Times New Roman" panose="02020603050405020304" pitchFamily="18" charset="0"/>
              </a:defRPr>
            </a:lvl9pPr>
          </a:lstStyle>
          <a:p>
            <a:pPr eaLnBrk="1" hangingPunct="1"/>
            <a:endParaRPr lang="id-ID" altLang="en-US"/>
          </a:p>
        </p:txBody>
      </p:sp>
      <p:pic>
        <p:nvPicPr>
          <p:cNvPr id="18435" name="Picture 1027">
            <a:extLst>
              <a:ext uri="{FF2B5EF4-FFF2-40B4-BE49-F238E27FC236}">
                <a16:creationId xmlns:a16="http://schemas.microsoft.com/office/drawing/2014/main" id="{22DFBD7A-C9B6-4D95-B796-735F829D710D}"/>
              </a:ext>
            </a:extLst>
          </p:cNvPr>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700" y="3328988"/>
            <a:ext cx="1819275"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1028">
            <a:extLst>
              <a:ext uri="{FF2B5EF4-FFF2-40B4-BE49-F238E27FC236}">
                <a16:creationId xmlns:a16="http://schemas.microsoft.com/office/drawing/2014/main" id="{CA423860-7BD8-4CCC-AFCD-3E9C15D3AAE8}"/>
              </a:ext>
            </a:extLst>
          </p:cNvPr>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7250" y="4837113"/>
            <a:ext cx="2601913" cy="81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1029">
            <a:extLst>
              <a:ext uri="{FF2B5EF4-FFF2-40B4-BE49-F238E27FC236}">
                <a16:creationId xmlns:a16="http://schemas.microsoft.com/office/drawing/2014/main" id="{A6796CC0-CEC9-482B-BC7E-1B62CEA0354E}"/>
              </a:ext>
            </a:extLst>
          </p:cNvPr>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73325" y="2757488"/>
            <a:ext cx="1314450" cy="159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1030">
            <a:extLst>
              <a:ext uri="{FF2B5EF4-FFF2-40B4-BE49-F238E27FC236}">
                <a16:creationId xmlns:a16="http://schemas.microsoft.com/office/drawing/2014/main" id="{83CBA894-E6D5-44DF-8072-2315D867C088}"/>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24613" y="2778125"/>
            <a:ext cx="1795462" cy="186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1031">
            <a:extLst>
              <a:ext uri="{FF2B5EF4-FFF2-40B4-BE49-F238E27FC236}">
                <a16:creationId xmlns:a16="http://schemas.microsoft.com/office/drawing/2014/main" id="{7C3C4E57-2C73-4F83-9ACC-0FE962A7E4E4}"/>
              </a:ext>
            </a:extLst>
          </p:cNvPr>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40213" y="3348038"/>
            <a:ext cx="1255712"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Picture 1032">
            <a:extLst>
              <a:ext uri="{FF2B5EF4-FFF2-40B4-BE49-F238E27FC236}">
                <a16:creationId xmlns:a16="http://schemas.microsoft.com/office/drawing/2014/main" id="{30F2D0E5-6125-41AD-BF27-A0BEEF96F6BE}"/>
              </a:ext>
            </a:extLst>
          </p:cNvPr>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694238" y="5040313"/>
            <a:ext cx="76676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1" name="Rectangle 1035">
            <a:extLst>
              <a:ext uri="{FF2B5EF4-FFF2-40B4-BE49-F238E27FC236}">
                <a16:creationId xmlns:a16="http://schemas.microsoft.com/office/drawing/2014/main" id="{7FD7C8B2-A436-4ED1-88BE-A826E22EC626}"/>
              </a:ext>
            </a:extLst>
          </p:cNvPr>
          <p:cNvSpPr>
            <a:spLocks noGrp="1" noChangeArrowheads="1"/>
          </p:cNvSpPr>
          <p:nvPr>
            <p:ph type="title"/>
          </p:nvPr>
        </p:nvSpPr>
        <p:spPr>
          <a:xfrm>
            <a:off x="579438" y="267990"/>
            <a:ext cx="8229600" cy="643916"/>
          </a:xfrm>
        </p:spPr>
        <p:txBody>
          <a:bodyPr>
            <a:normAutofit fontScale="90000"/>
          </a:bodyPr>
          <a:lstStyle/>
          <a:p>
            <a:r>
              <a:rPr lang="en-US" altLang="en-US" dirty="0"/>
              <a:t>Classes of Objects</a:t>
            </a:r>
          </a:p>
        </p:txBody>
      </p:sp>
      <p:sp>
        <p:nvSpPr>
          <p:cNvPr id="18442" name="Rectangle 1036">
            <a:extLst>
              <a:ext uri="{FF2B5EF4-FFF2-40B4-BE49-F238E27FC236}">
                <a16:creationId xmlns:a16="http://schemas.microsoft.com/office/drawing/2014/main" id="{774607A8-0ED8-4A91-BC93-FB9F2CA2ADE9}"/>
              </a:ext>
            </a:extLst>
          </p:cNvPr>
          <p:cNvSpPr>
            <a:spLocks noGrp="1" noChangeArrowheads="1"/>
          </p:cNvSpPr>
          <p:nvPr>
            <p:ph type="body" idx="1"/>
          </p:nvPr>
        </p:nvSpPr>
        <p:spPr/>
        <p:txBody>
          <a:bodyPr/>
          <a:lstStyle/>
          <a:p>
            <a:r>
              <a:rPr lang="en-US" altLang="en-US"/>
              <a:t>How many classes do you see?</a:t>
            </a:r>
          </a:p>
        </p:txBody>
      </p:sp>
    </p:spTree>
    <p:extLst>
      <p:ext uri="{BB962C8B-B14F-4D97-AF65-F5344CB8AC3E}">
        <p14:creationId xmlns:p14="http://schemas.microsoft.com/office/powerpoint/2010/main" val="3916988763"/>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Rectangle 2">
            <a:extLst>
              <a:ext uri="{FF2B5EF4-FFF2-40B4-BE49-F238E27FC236}">
                <a16:creationId xmlns:a16="http://schemas.microsoft.com/office/drawing/2014/main" id="{B7C5491D-4A83-4730-91DA-1D2B436984A9}"/>
              </a:ext>
            </a:extLst>
          </p:cNvPr>
          <p:cNvSpPr>
            <a:spLocks noGrp="1" noChangeArrowheads="1"/>
          </p:cNvSpPr>
          <p:nvPr>
            <p:ph type="title"/>
          </p:nvPr>
        </p:nvSpPr>
        <p:spPr/>
        <p:txBody>
          <a:bodyPr/>
          <a:lstStyle/>
          <a:p>
            <a:r>
              <a:rPr lang="en-US" altLang="en-US"/>
              <a:t>Problem with static method</a:t>
            </a:r>
          </a:p>
        </p:txBody>
      </p:sp>
      <p:sp>
        <p:nvSpPr>
          <p:cNvPr id="841731" name="Rectangle 3">
            <a:extLst>
              <a:ext uri="{FF2B5EF4-FFF2-40B4-BE49-F238E27FC236}">
                <a16:creationId xmlns:a16="http://schemas.microsoft.com/office/drawing/2014/main" id="{C61B1FE2-17A9-4248-806F-AC2770E6E257}"/>
              </a:ext>
            </a:extLst>
          </p:cNvPr>
          <p:cNvSpPr>
            <a:spLocks noGrp="1" noChangeArrowheads="1"/>
          </p:cNvSpPr>
          <p:nvPr>
            <p:ph type="body" idx="1"/>
          </p:nvPr>
        </p:nvSpPr>
        <p:spPr/>
        <p:txBody>
          <a:bodyPr/>
          <a:lstStyle/>
          <a:p>
            <a:pPr>
              <a:lnSpc>
                <a:spcPct val="120000"/>
              </a:lnSpc>
            </a:pPr>
            <a:r>
              <a:rPr lang="en-US" altLang="en-US"/>
              <a:t>We are missing a major benefit of objects: code reuse.</a:t>
            </a:r>
          </a:p>
          <a:p>
            <a:pPr lvl="1">
              <a:lnSpc>
                <a:spcPct val="120000"/>
              </a:lnSpc>
            </a:pPr>
            <a:r>
              <a:rPr lang="en-US" altLang="en-US"/>
              <a:t>Every program that draws </a:t>
            </a:r>
            <a:r>
              <a:rPr lang="en-US" altLang="en-US">
                <a:latin typeface="Courier New" panose="02070309020205020404" pitchFamily="49" charset="0"/>
              </a:rPr>
              <a:t>Point</a:t>
            </a:r>
            <a:r>
              <a:rPr lang="en-US" altLang="en-US"/>
              <a:t>s would need a </a:t>
            </a:r>
            <a:r>
              <a:rPr lang="en-US" altLang="en-US">
                <a:latin typeface="Courier New" panose="02070309020205020404" pitchFamily="49" charset="0"/>
              </a:rPr>
              <a:t>draw</a:t>
            </a:r>
            <a:r>
              <a:rPr lang="en-US" altLang="en-US"/>
              <a:t> method.</a:t>
            </a:r>
          </a:p>
          <a:p>
            <a:pPr lvl="1">
              <a:lnSpc>
                <a:spcPct val="120000"/>
              </a:lnSpc>
              <a:buFontTx/>
              <a:buNone/>
            </a:pPr>
            <a:endParaRPr lang="en-US" altLang="en-US"/>
          </a:p>
          <a:p>
            <a:pPr>
              <a:lnSpc>
                <a:spcPct val="120000"/>
              </a:lnSpc>
            </a:pPr>
            <a:r>
              <a:rPr lang="en-US" altLang="en-US"/>
              <a:t>The syntax doesn't match how we're used to using objects.</a:t>
            </a:r>
          </a:p>
          <a:p>
            <a:pPr lvl="1">
              <a:lnSpc>
                <a:spcPct val="120000"/>
              </a:lnSpc>
              <a:buFontTx/>
              <a:buNone/>
            </a:pPr>
            <a:endParaRPr lang="en-US" altLang="en-US" sz="900">
              <a:latin typeface="Courier New" panose="02070309020205020404" pitchFamily="49" charset="0"/>
            </a:endParaRPr>
          </a:p>
          <a:p>
            <a:pPr lvl="1">
              <a:lnSpc>
                <a:spcPct val="80000"/>
              </a:lnSpc>
              <a:buFontTx/>
              <a:buNone/>
            </a:pPr>
            <a:r>
              <a:rPr lang="en-US" altLang="en-US" b="1">
                <a:solidFill>
                  <a:srgbClr val="800000"/>
                </a:solidFill>
                <a:latin typeface="Courier New" panose="02070309020205020404" pitchFamily="49" charset="0"/>
              </a:rPr>
              <a:t>	draw(cities[i], g);    // static (bad)</a:t>
            </a:r>
            <a:endParaRPr lang="en-US" altLang="en-US" sz="900" b="1">
              <a:solidFill>
                <a:srgbClr val="800000"/>
              </a:solidFill>
              <a:latin typeface="Courier New" panose="02070309020205020404" pitchFamily="49" charset="0"/>
            </a:endParaRPr>
          </a:p>
          <a:p>
            <a:pPr lvl="1">
              <a:lnSpc>
                <a:spcPct val="70000"/>
              </a:lnSpc>
              <a:buFontTx/>
              <a:buNone/>
            </a:pPr>
            <a:endParaRPr lang="en-US" altLang="en-US" b="1">
              <a:solidFill>
                <a:srgbClr val="003399"/>
              </a:solidFill>
              <a:latin typeface="Courier New" panose="02070309020205020404" pitchFamily="49" charset="0"/>
            </a:endParaRPr>
          </a:p>
          <a:p>
            <a:pPr lvl="1">
              <a:lnSpc>
                <a:spcPct val="80000"/>
              </a:lnSpc>
              <a:buFontTx/>
              <a:buNone/>
            </a:pPr>
            <a:endParaRPr lang="en-US" altLang="en-US"/>
          </a:p>
          <a:p>
            <a:pPr>
              <a:lnSpc>
                <a:spcPct val="120000"/>
              </a:lnSpc>
            </a:pPr>
            <a:r>
              <a:rPr lang="en-US" altLang="en-US"/>
              <a:t>The point of classes is to combine state and behavior.</a:t>
            </a:r>
          </a:p>
          <a:p>
            <a:pPr lvl="1">
              <a:lnSpc>
                <a:spcPct val="120000"/>
              </a:lnSpc>
            </a:pPr>
            <a:r>
              <a:rPr lang="en-US" altLang="en-US"/>
              <a:t>The </a:t>
            </a:r>
            <a:r>
              <a:rPr lang="en-US" altLang="en-US">
                <a:latin typeface="Courier New" panose="02070309020205020404" pitchFamily="49" charset="0"/>
              </a:rPr>
              <a:t>draw</a:t>
            </a:r>
            <a:r>
              <a:rPr lang="en-US" altLang="en-US"/>
              <a:t> behavior is closely related to a </a:t>
            </a:r>
            <a:r>
              <a:rPr lang="en-US" altLang="en-US">
                <a:latin typeface="Courier New" panose="02070309020205020404" pitchFamily="49" charset="0"/>
              </a:rPr>
              <a:t>Point</a:t>
            </a:r>
            <a:r>
              <a:rPr lang="en-US" altLang="en-US"/>
              <a:t>'s data.</a:t>
            </a:r>
          </a:p>
          <a:p>
            <a:pPr lvl="1">
              <a:lnSpc>
                <a:spcPct val="120000"/>
              </a:lnSpc>
            </a:pPr>
            <a:r>
              <a:rPr lang="en-US" altLang="en-US"/>
              <a:t>The method belongs </a:t>
            </a:r>
            <a:r>
              <a:rPr lang="en-US" altLang="en-US" i="1"/>
              <a:t>inside</a:t>
            </a:r>
            <a:r>
              <a:rPr lang="en-US" altLang="en-US"/>
              <a:t> each </a:t>
            </a:r>
            <a:r>
              <a:rPr lang="en-US" altLang="en-US">
                <a:latin typeface="Courier New" panose="02070309020205020404" pitchFamily="49" charset="0"/>
              </a:rPr>
              <a:t>Point</a:t>
            </a:r>
            <a:r>
              <a:rPr lang="en-US" altLang="en-US"/>
              <a:t> object.</a:t>
            </a:r>
          </a:p>
          <a:p>
            <a:pPr lvl="1">
              <a:lnSpc>
                <a:spcPct val="120000"/>
              </a:lnSpc>
              <a:buFontTx/>
              <a:buNone/>
            </a:pPr>
            <a:endParaRPr lang="en-US" altLang="en-US" sz="900"/>
          </a:p>
          <a:p>
            <a:pPr lvl="1">
              <a:lnSpc>
                <a:spcPct val="120000"/>
              </a:lnSpc>
              <a:buFontTx/>
              <a:buNone/>
            </a:pPr>
            <a:endParaRPr lang="en-US" altLang="en-US" sz="900"/>
          </a:p>
          <a:p>
            <a:pPr lvl="1">
              <a:lnSpc>
                <a:spcPct val="70000"/>
              </a:lnSpc>
              <a:buFontTx/>
              <a:buNone/>
            </a:pPr>
            <a:r>
              <a:rPr lang="en-US" altLang="en-US" b="1">
                <a:solidFill>
                  <a:srgbClr val="003399"/>
                </a:solidFill>
                <a:latin typeface="Courier New" panose="02070309020205020404" pitchFamily="49" charset="0"/>
              </a:rPr>
              <a:t>	cities[i].draw(g);     // inside object (better)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41731">
                                            <p:txEl>
                                              <p:pRg st="3" end="3"/>
                                            </p:txEl>
                                          </p:spTgt>
                                        </p:tgtEl>
                                        <p:attrNameLst>
                                          <p:attrName>style.visibility</p:attrName>
                                        </p:attrNameLst>
                                      </p:cBhvr>
                                      <p:to>
                                        <p:strVal val="visible"/>
                                      </p:to>
                                    </p:set>
                                    <p:animEffect transition="in" filter="fade">
                                      <p:cBhvr>
                                        <p:cTn id="7" dur="1000"/>
                                        <p:tgtEl>
                                          <p:spTgt spid="841731">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41731">
                                            <p:txEl>
                                              <p:pRg st="5" end="5"/>
                                            </p:txEl>
                                          </p:spTgt>
                                        </p:tgtEl>
                                        <p:attrNameLst>
                                          <p:attrName>style.visibility</p:attrName>
                                        </p:attrNameLst>
                                      </p:cBhvr>
                                      <p:to>
                                        <p:strVal val="visible"/>
                                      </p:to>
                                    </p:set>
                                    <p:animEffect transition="in" filter="fade">
                                      <p:cBhvr>
                                        <p:cTn id="10" dur="1000"/>
                                        <p:tgtEl>
                                          <p:spTgt spid="841731">
                                            <p:txEl>
                                              <p:pRg st="5" end="5"/>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841731">
                                            <p:txEl>
                                              <p:pRg st="8" end="8"/>
                                            </p:txEl>
                                          </p:spTgt>
                                        </p:tgtEl>
                                        <p:attrNameLst>
                                          <p:attrName>style.visibility</p:attrName>
                                        </p:attrNameLst>
                                      </p:cBhvr>
                                      <p:to>
                                        <p:strVal val="visible"/>
                                      </p:to>
                                    </p:set>
                                    <p:animEffect transition="in" filter="fade">
                                      <p:cBhvr>
                                        <p:cTn id="15" dur="1000"/>
                                        <p:tgtEl>
                                          <p:spTgt spid="841731">
                                            <p:txEl>
                                              <p:pRg st="8" end="8"/>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841731">
                                            <p:txEl>
                                              <p:pRg st="9" end="9"/>
                                            </p:txEl>
                                          </p:spTgt>
                                        </p:tgtEl>
                                        <p:attrNameLst>
                                          <p:attrName>style.visibility</p:attrName>
                                        </p:attrNameLst>
                                      </p:cBhvr>
                                      <p:to>
                                        <p:strVal val="visible"/>
                                      </p:to>
                                    </p:set>
                                    <p:animEffect transition="in" filter="fade">
                                      <p:cBhvr>
                                        <p:cTn id="18" dur="1000"/>
                                        <p:tgtEl>
                                          <p:spTgt spid="841731">
                                            <p:txEl>
                                              <p:pRg st="9" end="9"/>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841731">
                                            <p:txEl>
                                              <p:pRg st="10" end="10"/>
                                            </p:txEl>
                                          </p:spTgt>
                                        </p:tgtEl>
                                        <p:attrNameLst>
                                          <p:attrName>style.visibility</p:attrName>
                                        </p:attrNameLst>
                                      </p:cBhvr>
                                      <p:to>
                                        <p:strVal val="visible"/>
                                      </p:to>
                                    </p:set>
                                    <p:animEffect transition="in" filter="fade">
                                      <p:cBhvr>
                                        <p:cTn id="21" dur="1000"/>
                                        <p:tgtEl>
                                          <p:spTgt spid="841731">
                                            <p:txEl>
                                              <p:pRg st="10" end="10"/>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841731">
                                            <p:txEl>
                                              <p:pRg st="13" end="13"/>
                                            </p:txEl>
                                          </p:spTgt>
                                        </p:tgtEl>
                                        <p:attrNameLst>
                                          <p:attrName>style.visibility</p:attrName>
                                        </p:attrNameLst>
                                      </p:cBhvr>
                                      <p:to>
                                        <p:strVal val="visible"/>
                                      </p:to>
                                    </p:set>
                                    <p:animEffect transition="in" filter="fade">
                                      <p:cBhvr>
                                        <p:cTn id="24" dur="1000"/>
                                        <p:tgtEl>
                                          <p:spTgt spid="84173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a:extLst>
              <a:ext uri="{FF2B5EF4-FFF2-40B4-BE49-F238E27FC236}">
                <a16:creationId xmlns:a16="http://schemas.microsoft.com/office/drawing/2014/main" id="{15ACF6E3-8BA8-4C54-BFF5-E77F0BB01944}"/>
              </a:ext>
            </a:extLst>
          </p:cNvPr>
          <p:cNvSpPr>
            <a:spLocks noGrp="1" noChangeArrowheads="1"/>
          </p:cNvSpPr>
          <p:nvPr>
            <p:ph type="title"/>
          </p:nvPr>
        </p:nvSpPr>
        <p:spPr/>
        <p:txBody>
          <a:bodyPr/>
          <a:lstStyle/>
          <a:p>
            <a:r>
              <a:rPr lang="en-US" altLang="en-US"/>
              <a:t>Instance methods</a:t>
            </a:r>
          </a:p>
        </p:txBody>
      </p:sp>
      <p:sp>
        <p:nvSpPr>
          <p:cNvPr id="842755" name="Rectangle 3">
            <a:extLst>
              <a:ext uri="{FF2B5EF4-FFF2-40B4-BE49-F238E27FC236}">
                <a16:creationId xmlns:a16="http://schemas.microsoft.com/office/drawing/2014/main" id="{CFFB9D58-8A1B-4ED9-BEAC-048EA2DA12BF}"/>
              </a:ext>
            </a:extLst>
          </p:cNvPr>
          <p:cNvSpPr>
            <a:spLocks noGrp="1" noChangeArrowheads="1"/>
          </p:cNvSpPr>
          <p:nvPr>
            <p:ph type="body" idx="1"/>
          </p:nvPr>
        </p:nvSpPr>
        <p:spPr/>
        <p:txBody>
          <a:bodyPr/>
          <a:lstStyle/>
          <a:p>
            <a:pPr marL="273050" indent="-273050">
              <a:tabLst>
                <a:tab pos="2227263" algn="l"/>
              </a:tabLst>
            </a:pPr>
            <a:r>
              <a:rPr lang="en-US" altLang="en-US" b="1"/>
              <a:t>instance method</a:t>
            </a:r>
            <a:r>
              <a:rPr lang="en-US" altLang="en-US"/>
              <a:t> (or </a:t>
            </a:r>
            <a:r>
              <a:rPr lang="en-US" altLang="en-US" b="1"/>
              <a:t>object method</a:t>
            </a:r>
            <a:r>
              <a:rPr lang="en-US" altLang="en-US"/>
              <a:t>): Exists inside each object of a class and gives behavior to each object.</a:t>
            </a:r>
          </a:p>
          <a:p>
            <a:pPr marL="639763" lvl="1" indent="-246063">
              <a:buFontTx/>
              <a:buNone/>
              <a:tabLst>
                <a:tab pos="2227263" algn="l"/>
              </a:tabLst>
            </a:pPr>
            <a:endParaRPr lang="en-US" altLang="en-US" sz="900">
              <a:latin typeface="Courier New" panose="02070309020205020404" pitchFamily="49" charset="0"/>
            </a:endParaRPr>
          </a:p>
          <a:p>
            <a:pPr marL="639763" lvl="1" indent="-246063">
              <a:buFontTx/>
              <a:buNone/>
              <a:tabLst>
                <a:tab pos="2227263" algn="l"/>
              </a:tabLst>
            </a:pPr>
            <a:endParaRPr lang="en-US" altLang="en-US" sz="900">
              <a:latin typeface="Courier New" panose="02070309020205020404" pitchFamily="49" charset="0"/>
            </a:endParaRPr>
          </a:p>
          <a:p>
            <a:pPr marL="639763" lvl="1" indent="-246063">
              <a:buFontTx/>
              <a:buNone/>
              <a:tabLst>
                <a:tab pos="2227263" algn="l"/>
              </a:tabLst>
            </a:pPr>
            <a:r>
              <a:rPr lang="en-US" altLang="en-US">
                <a:latin typeface="Courier New" panose="02070309020205020404" pitchFamily="49" charset="0"/>
              </a:rPr>
              <a:t>	public </a:t>
            </a:r>
            <a:r>
              <a:rPr lang="en-US" altLang="en-US" b="1"/>
              <a:t>type</a:t>
            </a:r>
            <a:r>
              <a:rPr lang="en-US" altLang="en-US">
                <a:latin typeface="Courier New" panose="02070309020205020404" pitchFamily="49" charset="0"/>
              </a:rPr>
              <a:t> </a:t>
            </a:r>
            <a:r>
              <a:rPr lang="en-US" altLang="en-US" b="1"/>
              <a:t>name</a:t>
            </a:r>
            <a:r>
              <a:rPr lang="en-US" altLang="en-US">
                <a:latin typeface="Courier New" panose="02070309020205020404" pitchFamily="49" charset="0"/>
              </a:rPr>
              <a:t>(</a:t>
            </a:r>
            <a:r>
              <a:rPr lang="en-US" altLang="en-US" b="1"/>
              <a:t>parameters</a:t>
            </a:r>
            <a:r>
              <a:rPr lang="en-US" altLang="en-US">
                <a:latin typeface="Courier New" panose="02070309020205020404" pitchFamily="49" charset="0"/>
              </a:rPr>
              <a:t>) {</a:t>
            </a:r>
          </a:p>
          <a:p>
            <a:pPr marL="639763" lvl="1" indent="-246063">
              <a:buFontTx/>
              <a:buNone/>
              <a:tabLst>
                <a:tab pos="2227263" algn="l"/>
              </a:tabLst>
            </a:pPr>
            <a:r>
              <a:rPr lang="en-US" altLang="en-US">
                <a:latin typeface="Courier New" panose="02070309020205020404" pitchFamily="49" charset="0"/>
              </a:rPr>
              <a:t>	    </a:t>
            </a:r>
            <a:r>
              <a:rPr lang="en-US" altLang="en-US" b="1"/>
              <a:t>statements</a:t>
            </a:r>
            <a:r>
              <a:rPr lang="en-US" altLang="en-US">
                <a:latin typeface="Courier New" panose="02070309020205020404" pitchFamily="49" charset="0"/>
              </a:rPr>
              <a:t>;</a:t>
            </a:r>
          </a:p>
          <a:p>
            <a:pPr marL="639763" lvl="1" indent="-246063">
              <a:buFontTx/>
              <a:buNone/>
              <a:tabLst>
                <a:tab pos="2227263" algn="l"/>
              </a:tabLst>
            </a:pPr>
            <a:r>
              <a:rPr lang="en-US" altLang="en-US">
                <a:latin typeface="Courier New" panose="02070309020205020404" pitchFamily="49" charset="0"/>
              </a:rPr>
              <a:t>	}</a:t>
            </a:r>
          </a:p>
          <a:p>
            <a:pPr marL="639763" lvl="1" indent="-246063">
              <a:buFontTx/>
              <a:buNone/>
              <a:tabLst>
                <a:tab pos="2227263" algn="l"/>
              </a:tabLst>
            </a:pPr>
            <a:endParaRPr lang="en-US" altLang="en-US" sz="900">
              <a:latin typeface="Courier New" panose="02070309020205020404" pitchFamily="49" charset="0"/>
            </a:endParaRPr>
          </a:p>
          <a:p>
            <a:pPr marL="639763" lvl="1" indent="-246063">
              <a:tabLst>
                <a:tab pos="2227263" algn="l"/>
              </a:tabLst>
            </a:pPr>
            <a:r>
              <a:rPr lang="en-US" altLang="en-US"/>
              <a:t>same syntax as static methods, but without </a:t>
            </a:r>
            <a:r>
              <a:rPr lang="en-US" altLang="en-US">
                <a:latin typeface="Courier New" panose="02070309020205020404" pitchFamily="49" charset="0"/>
              </a:rPr>
              <a:t>static</a:t>
            </a:r>
            <a:r>
              <a:rPr lang="en-US" altLang="en-US"/>
              <a:t> keyword</a:t>
            </a:r>
          </a:p>
          <a:p>
            <a:pPr marL="639763" lvl="1" indent="-246063">
              <a:buFontTx/>
              <a:buNone/>
              <a:tabLst>
                <a:tab pos="2227263" algn="l"/>
              </a:tabLst>
            </a:pPr>
            <a:endParaRPr lang="en-US" altLang="en-US"/>
          </a:p>
          <a:p>
            <a:pPr marL="639763" lvl="1" indent="-246063">
              <a:buFontTx/>
              <a:buNone/>
              <a:tabLst>
                <a:tab pos="2227263" algn="l"/>
              </a:tabLst>
            </a:pPr>
            <a:endParaRPr lang="en-US" altLang="en-US"/>
          </a:p>
          <a:p>
            <a:pPr marL="639763" lvl="1" indent="-246063">
              <a:buFontTx/>
              <a:buNone/>
              <a:tabLst>
                <a:tab pos="2227263" algn="l"/>
              </a:tabLst>
            </a:pPr>
            <a:r>
              <a:rPr lang="en-US" altLang="en-US"/>
              <a:t>	Example:</a:t>
            </a:r>
          </a:p>
          <a:p>
            <a:pPr marL="639763" lvl="1" indent="-246063">
              <a:lnSpc>
                <a:spcPct val="80000"/>
              </a:lnSpc>
              <a:buFontTx/>
              <a:buNone/>
              <a:tabLst>
                <a:tab pos="2227263" algn="l"/>
              </a:tabLst>
            </a:pPr>
            <a:endParaRPr lang="en-US" altLang="en-US" sz="900">
              <a:latin typeface="Courier New" panose="02070309020205020404" pitchFamily="49" charset="0"/>
            </a:endParaRPr>
          </a:p>
          <a:p>
            <a:pPr marL="639763" lvl="1" indent="-246063">
              <a:lnSpc>
                <a:spcPct val="80000"/>
              </a:lnSpc>
              <a:buFontTx/>
              <a:buNone/>
              <a:tabLst>
                <a:tab pos="2227263" algn="l"/>
              </a:tabLst>
            </a:pPr>
            <a:r>
              <a:rPr lang="en-US" altLang="en-US">
                <a:latin typeface="Courier New" panose="02070309020205020404" pitchFamily="49" charset="0"/>
              </a:rPr>
              <a:t>	public void shout() {</a:t>
            </a:r>
          </a:p>
          <a:p>
            <a:pPr marL="639763" lvl="1" indent="-246063">
              <a:lnSpc>
                <a:spcPct val="80000"/>
              </a:lnSpc>
              <a:buFontTx/>
              <a:buNone/>
              <a:tabLst>
                <a:tab pos="2227263" algn="l"/>
              </a:tabLst>
            </a:pPr>
            <a:r>
              <a:rPr lang="en-US" altLang="en-US">
                <a:latin typeface="Courier New" panose="02070309020205020404" pitchFamily="49" charset="0"/>
              </a:rPr>
              <a:t>	    System.out.println("HELLO THERE!");</a:t>
            </a:r>
          </a:p>
          <a:p>
            <a:pPr marL="639763" lvl="1" indent="-246063">
              <a:lnSpc>
                <a:spcPct val="80000"/>
              </a:lnSpc>
              <a:buFontTx/>
              <a:buNone/>
              <a:tabLst>
                <a:tab pos="2227263" algn="l"/>
              </a:tabLst>
            </a:pPr>
            <a:r>
              <a:rPr lang="en-US" altLang="en-US">
                <a:latin typeface="Courier New" panose="02070309020205020404" pitchFamily="49" charset="0"/>
              </a:rPr>
              <a:t>	}</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Rectangle 2">
            <a:extLst>
              <a:ext uri="{FF2B5EF4-FFF2-40B4-BE49-F238E27FC236}">
                <a16:creationId xmlns:a16="http://schemas.microsoft.com/office/drawing/2014/main" id="{36914E94-69D0-4C49-9FC0-2D60F48C6CAE}"/>
              </a:ext>
            </a:extLst>
          </p:cNvPr>
          <p:cNvSpPr>
            <a:spLocks noGrp="1" noChangeArrowheads="1"/>
          </p:cNvSpPr>
          <p:nvPr>
            <p:ph type="title"/>
          </p:nvPr>
        </p:nvSpPr>
        <p:spPr/>
        <p:txBody>
          <a:bodyPr/>
          <a:lstStyle/>
          <a:p>
            <a:r>
              <a:rPr lang="en-US" altLang="en-US"/>
              <a:t>Instance method example</a:t>
            </a:r>
          </a:p>
        </p:txBody>
      </p:sp>
      <p:sp>
        <p:nvSpPr>
          <p:cNvPr id="843779" name="Rectangle 3">
            <a:extLst>
              <a:ext uri="{FF2B5EF4-FFF2-40B4-BE49-F238E27FC236}">
                <a16:creationId xmlns:a16="http://schemas.microsoft.com/office/drawing/2014/main" id="{B005F4FD-1150-45BC-A0F6-2331199CE662}"/>
              </a:ext>
            </a:extLst>
          </p:cNvPr>
          <p:cNvSpPr>
            <a:spLocks noGrp="1" noChangeArrowheads="1"/>
          </p:cNvSpPr>
          <p:nvPr>
            <p:ph type="body" idx="1"/>
          </p:nvPr>
        </p:nvSpPr>
        <p:spPr/>
        <p:txBody>
          <a:bodyPr/>
          <a:lstStyle/>
          <a:p>
            <a:pPr lvl="1">
              <a:lnSpc>
                <a:spcPct val="80000"/>
              </a:lnSpc>
              <a:buFontTx/>
              <a:buNone/>
            </a:pPr>
            <a:r>
              <a:rPr lang="en-US" altLang="en-US">
                <a:latin typeface="Courier New" panose="02070309020205020404" pitchFamily="49" charset="0"/>
              </a:rPr>
              <a:t>public class Point {</a:t>
            </a:r>
          </a:p>
          <a:p>
            <a:pPr lvl="1">
              <a:lnSpc>
                <a:spcPct val="80000"/>
              </a:lnSpc>
              <a:buFontTx/>
              <a:buNone/>
            </a:pPr>
            <a:r>
              <a:rPr lang="en-US" altLang="en-US">
                <a:latin typeface="Courier New" panose="02070309020205020404" pitchFamily="49" charset="0"/>
              </a:rPr>
              <a:t>    int x;</a:t>
            </a:r>
          </a:p>
          <a:p>
            <a:pPr lvl="1">
              <a:lnSpc>
                <a:spcPct val="80000"/>
              </a:lnSpc>
              <a:buFontTx/>
              <a:buNone/>
            </a:pPr>
            <a:r>
              <a:rPr lang="en-US" altLang="en-US">
                <a:latin typeface="Courier New" panose="02070309020205020404" pitchFamily="49" charset="0"/>
              </a:rPr>
              <a:t>    int y;</a:t>
            </a:r>
          </a:p>
          <a:p>
            <a:pPr lvl="1">
              <a:lnSpc>
                <a:spcPct val="80000"/>
              </a:lnSpc>
              <a:buFontTx/>
              <a:buNone/>
            </a:pPr>
            <a:endParaRPr lang="en-US" altLang="en-US" sz="1300">
              <a:latin typeface="Courier New" panose="02070309020205020404" pitchFamily="49" charset="0"/>
            </a:endParaRPr>
          </a:p>
          <a:p>
            <a:pPr lvl="1">
              <a:lnSpc>
                <a:spcPct val="80000"/>
              </a:lnSpc>
              <a:buFontTx/>
              <a:buNone/>
            </a:pPr>
            <a:r>
              <a:rPr lang="en-US" altLang="en-US" b="1">
                <a:solidFill>
                  <a:srgbClr val="008080"/>
                </a:solidFill>
                <a:latin typeface="Courier New" panose="02070309020205020404" pitchFamily="49" charset="0"/>
              </a:rPr>
              <a:t>    // Draws this Point object with the given pen.</a:t>
            </a:r>
          </a:p>
          <a:p>
            <a:pPr lvl="1">
              <a:lnSpc>
                <a:spcPct val="80000"/>
              </a:lnSpc>
              <a:buFontTx/>
              <a:buNone/>
            </a:pPr>
            <a:r>
              <a:rPr lang="en-US" altLang="en-US" b="1">
                <a:latin typeface="Courier New" panose="02070309020205020404" pitchFamily="49" charset="0"/>
              </a:rPr>
              <a:t>    public void draw(Graphics g) {</a:t>
            </a:r>
          </a:p>
          <a:p>
            <a:pPr lvl="1">
              <a:lnSpc>
                <a:spcPct val="80000"/>
              </a:lnSpc>
              <a:buFontTx/>
              <a:buNone/>
            </a:pPr>
            <a:r>
              <a:rPr lang="en-US" altLang="en-US">
                <a:latin typeface="Courier New" panose="02070309020205020404" pitchFamily="49" charset="0"/>
              </a:rPr>
              <a:t>        ...</a:t>
            </a:r>
          </a:p>
          <a:p>
            <a:pPr lvl="1">
              <a:lnSpc>
                <a:spcPct val="80000"/>
              </a:lnSpc>
              <a:buFontTx/>
              <a:buNone/>
            </a:pPr>
            <a:r>
              <a:rPr lang="en-US" altLang="en-US" b="1">
                <a:latin typeface="Courier New" panose="02070309020205020404" pitchFamily="49" charset="0"/>
              </a:rPr>
              <a:t>    }</a:t>
            </a:r>
          </a:p>
          <a:p>
            <a:pPr lvl="1">
              <a:lnSpc>
                <a:spcPct val="80000"/>
              </a:lnSpc>
              <a:buFontTx/>
              <a:buNone/>
            </a:pPr>
            <a:r>
              <a:rPr lang="en-US" altLang="en-US">
                <a:latin typeface="Courier New" panose="02070309020205020404" pitchFamily="49" charset="0"/>
              </a:rPr>
              <a:t>}</a:t>
            </a:r>
          </a:p>
          <a:p>
            <a:pPr lvl="1">
              <a:lnSpc>
                <a:spcPct val="90000"/>
              </a:lnSpc>
            </a:pPr>
            <a:endParaRPr lang="en-US" altLang="en-US" sz="1100"/>
          </a:p>
          <a:p>
            <a:pPr lvl="1">
              <a:lnSpc>
                <a:spcPct val="110000"/>
              </a:lnSpc>
            </a:pPr>
            <a:r>
              <a:rPr lang="en-US" altLang="en-US"/>
              <a:t>The </a:t>
            </a:r>
            <a:r>
              <a:rPr lang="en-US" altLang="en-US">
                <a:latin typeface="Courier New" panose="02070309020205020404" pitchFamily="49" charset="0"/>
              </a:rPr>
              <a:t>draw</a:t>
            </a:r>
            <a:r>
              <a:rPr lang="en-US" altLang="en-US"/>
              <a:t> method no longer has a </a:t>
            </a:r>
            <a:r>
              <a:rPr lang="en-US" altLang="en-US">
                <a:latin typeface="Courier New" panose="02070309020205020404" pitchFamily="49" charset="0"/>
              </a:rPr>
              <a:t>Point p</a:t>
            </a:r>
            <a:r>
              <a:rPr lang="en-US" altLang="en-US"/>
              <a:t>  parameter.  </a:t>
            </a:r>
          </a:p>
          <a:p>
            <a:pPr lvl="1">
              <a:lnSpc>
                <a:spcPct val="110000"/>
              </a:lnSpc>
            </a:pPr>
            <a:r>
              <a:rPr lang="en-US" altLang="en-US"/>
              <a:t>How will the method know which point to draw?</a:t>
            </a:r>
          </a:p>
          <a:p>
            <a:pPr lvl="2">
              <a:lnSpc>
                <a:spcPct val="110000"/>
              </a:lnSpc>
            </a:pPr>
            <a:r>
              <a:rPr lang="en-US" altLang="en-US"/>
              <a:t>How will the method access that point's x/y data?</a:t>
            </a:r>
            <a:endParaRPr lang="en-US" altLang="en-US" sz="80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a:extLst>
              <a:ext uri="{FF2B5EF4-FFF2-40B4-BE49-F238E27FC236}">
                <a16:creationId xmlns:a16="http://schemas.microsoft.com/office/drawing/2014/main" id="{57344031-D9ED-4D7F-AC95-CDC5C6BEFCC9}"/>
              </a:ext>
            </a:extLst>
          </p:cNvPr>
          <p:cNvSpPr>
            <a:spLocks noGrp="1" noChangeArrowheads="1"/>
          </p:cNvSpPr>
          <p:nvPr>
            <p:ph type="body" idx="1"/>
          </p:nvPr>
        </p:nvSpPr>
        <p:spPr/>
        <p:txBody>
          <a:bodyPr/>
          <a:lstStyle/>
          <a:p>
            <a:pPr>
              <a:lnSpc>
                <a:spcPct val="110000"/>
              </a:lnSpc>
            </a:pPr>
            <a:r>
              <a:rPr lang="en-US" altLang="en-US" sz="2200"/>
              <a:t>Each </a:t>
            </a:r>
            <a:r>
              <a:rPr lang="en-US" altLang="en-US" sz="2200">
                <a:latin typeface="Courier New" panose="02070309020205020404" pitchFamily="49" charset="0"/>
              </a:rPr>
              <a:t>Point</a:t>
            </a:r>
            <a:r>
              <a:rPr lang="en-US" altLang="en-US" sz="2200"/>
              <a:t> object has its own copy of the </a:t>
            </a:r>
            <a:r>
              <a:rPr lang="en-US" altLang="en-US" sz="2200">
                <a:latin typeface="Courier New" panose="02070309020205020404" pitchFamily="49" charset="0"/>
              </a:rPr>
              <a:t>draw</a:t>
            </a:r>
            <a:r>
              <a:rPr lang="en-US" altLang="en-US" sz="2200"/>
              <a:t> method, which operates on that object's state:</a:t>
            </a:r>
            <a:endParaRPr lang="en-US" altLang="en-US" sz="900">
              <a:latin typeface="Courier New" panose="02070309020205020404" pitchFamily="49" charset="0"/>
            </a:endParaRPr>
          </a:p>
          <a:p>
            <a:pPr lvl="1">
              <a:lnSpc>
                <a:spcPct val="80000"/>
              </a:lnSpc>
              <a:buFontTx/>
              <a:buNone/>
            </a:pPr>
            <a:endParaRPr lang="en-US" altLang="en-US" sz="2000">
              <a:latin typeface="Courier New" panose="02070309020205020404" pitchFamily="49" charset="0"/>
            </a:endParaRPr>
          </a:p>
          <a:p>
            <a:pPr lvl="1">
              <a:lnSpc>
                <a:spcPct val="80000"/>
              </a:lnSpc>
              <a:buFontTx/>
              <a:buNone/>
            </a:pPr>
            <a:r>
              <a:rPr lang="en-US" altLang="en-US" sz="2000">
                <a:latin typeface="Courier New" panose="02070309020205020404" pitchFamily="49" charset="0"/>
              </a:rPr>
              <a:t>Point p1 = new Point();</a:t>
            </a:r>
          </a:p>
          <a:p>
            <a:pPr lvl="1">
              <a:lnSpc>
                <a:spcPct val="80000"/>
              </a:lnSpc>
              <a:buFontTx/>
              <a:buNone/>
            </a:pPr>
            <a:r>
              <a:rPr lang="en-US" altLang="en-US" sz="2000">
                <a:latin typeface="Courier New" panose="02070309020205020404" pitchFamily="49" charset="0"/>
              </a:rPr>
              <a:t>p1.x = 7;</a:t>
            </a:r>
          </a:p>
          <a:p>
            <a:pPr lvl="1">
              <a:lnSpc>
                <a:spcPct val="80000"/>
              </a:lnSpc>
              <a:buFontTx/>
              <a:buNone/>
            </a:pPr>
            <a:r>
              <a:rPr lang="en-US" altLang="en-US" sz="2000">
                <a:latin typeface="Courier New" panose="02070309020205020404" pitchFamily="49" charset="0"/>
              </a:rPr>
              <a:t>p1.y = 2;</a:t>
            </a:r>
          </a:p>
          <a:p>
            <a:pPr lvl="1">
              <a:lnSpc>
                <a:spcPct val="80000"/>
              </a:lnSpc>
              <a:buFontTx/>
              <a:buNone/>
            </a:pPr>
            <a:endParaRPr lang="en-US" altLang="en-US" sz="2000">
              <a:latin typeface="Courier New" panose="02070309020205020404" pitchFamily="49" charset="0"/>
            </a:endParaRPr>
          </a:p>
          <a:p>
            <a:pPr lvl="1">
              <a:lnSpc>
                <a:spcPct val="80000"/>
              </a:lnSpc>
              <a:buFontTx/>
              <a:buNone/>
            </a:pPr>
            <a:r>
              <a:rPr lang="en-US" altLang="en-US" sz="2000">
                <a:latin typeface="Courier New" panose="02070309020205020404" pitchFamily="49" charset="0"/>
              </a:rPr>
              <a:t>Point p2 = new Point();</a:t>
            </a:r>
          </a:p>
          <a:p>
            <a:pPr lvl="1">
              <a:lnSpc>
                <a:spcPct val="80000"/>
              </a:lnSpc>
              <a:buFontTx/>
              <a:buNone/>
            </a:pPr>
            <a:r>
              <a:rPr lang="en-US" altLang="en-US" sz="2000">
                <a:latin typeface="Courier New" panose="02070309020205020404" pitchFamily="49" charset="0"/>
              </a:rPr>
              <a:t>p2.x = 4;</a:t>
            </a:r>
          </a:p>
          <a:p>
            <a:pPr lvl="1">
              <a:lnSpc>
                <a:spcPct val="80000"/>
              </a:lnSpc>
              <a:buFontTx/>
              <a:buNone/>
            </a:pPr>
            <a:r>
              <a:rPr lang="en-US" altLang="en-US" sz="2000">
                <a:latin typeface="Courier New" panose="02070309020205020404" pitchFamily="49" charset="0"/>
              </a:rPr>
              <a:t>p2.y = 3;</a:t>
            </a:r>
          </a:p>
          <a:p>
            <a:pPr lvl="1">
              <a:lnSpc>
                <a:spcPct val="80000"/>
              </a:lnSpc>
              <a:buFontTx/>
              <a:buNone/>
            </a:pPr>
            <a:endParaRPr lang="en-US" altLang="en-US" sz="2000">
              <a:latin typeface="Courier New" panose="02070309020205020404" pitchFamily="49" charset="0"/>
            </a:endParaRPr>
          </a:p>
          <a:p>
            <a:pPr lvl="1">
              <a:lnSpc>
                <a:spcPct val="80000"/>
              </a:lnSpc>
              <a:buFontTx/>
              <a:buNone/>
            </a:pPr>
            <a:r>
              <a:rPr lang="en-US" altLang="en-US" sz="2000" b="1">
                <a:latin typeface="Courier New" panose="02070309020205020404" pitchFamily="49" charset="0"/>
              </a:rPr>
              <a:t>p1.draw(g);</a:t>
            </a:r>
          </a:p>
          <a:p>
            <a:pPr lvl="1">
              <a:lnSpc>
                <a:spcPct val="80000"/>
              </a:lnSpc>
              <a:buFontTx/>
              <a:buNone/>
            </a:pPr>
            <a:r>
              <a:rPr lang="en-US" altLang="en-US" sz="2000" b="1">
                <a:latin typeface="Courier New" panose="02070309020205020404" pitchFamily="49" charset="0"/>
              </a:rPr>
              <a:t>p2.draw(g);</a:t>
            </a:r>
          </a:p>
        </p:txBody>
      </p:sp>
      <p:sp>
        <p:nvSpPr>
          <p:cNvPr id="844803" name="Text Box 3">
            <a:extLst>
              <a:ext uri="{FF2B5EF4-FFF2-40B4-BE49-F238E27FC236}">
                <a16:creationId xmlns:a16="http://schemas.microsoft.com/office/drawing/2014/main" id="{24F79FB4-C043-426B-842C-AF357CAE5B8D}"/>
              </a:ext>
            </a:extLst>
          </p:cNvPr>
          <p:cNvSpPr txBox="1">
            <a:spLocks noChangeArrowheads="1"/>
          </p:cNvSpPr>
          <p:nvPr/>
        </p:nvSpPr>
        <p:spPr bwMode="auto">
          <a:xfrm>
            <a:off x="4210050" y="3073400"/>
            <a:ext cx="4857750" cy="14208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l">
              <a:lnSpc>
                <a:spcPct val="80000"/>
              </a:lnSpc>
            </a:pPr>
            <a:endParaRPr lang="en-US" altLang="en-US" sz="1600">
              <a:latin typeface="Courier New" panose="02070309020205020404" pitchFamily="49" charset="0"/>
              <a:cs typeface="Times New Roman" panose="02020603050405020304" pitchFamily="18" charset="0"/>
            </a:endParaRPr>
          </a:p>
          <a:p>
            <a:pPr lvl="1" algn="l">
              <a:lnSpc>
                <a:spcPct val="80000"/>
              </a:lnSpc>
            </a:pPr>
            <a:endParaRPr lang="en-US" altLang="en-US" sz="1600">
              <a:latin typeface="Courier New" panose="02070309020205020404" pitchFamily="49" charset="0"/>
              <a:cs typeface="Times New Roman" panose="02020603050405020304" pitchFamily="18" charset="0"/>
            </a:endParaRPr>
          </a:p>
          <a:p>
            <a:pPr lvl="1" algn="l">
              <a:lnSpc>
                <a:spcPct val="80000"/>
              </a:lnSpc>
            </a:pPr>
            <a:endParaRPr lang="en-US" altLang="en-US" sz="1600">
              <a:latin typeface="Courier New" panose="02070309020205020404" pitchFamily="49" charset="0"/>
              <a:cs typeface="Times New Roman" panose="02020603050405020304" pitchFamily="18" charset="0"/>
            </a:endParaRPr>
          </a:p>
          <a:p>
            <a:pPr algn="l"/>
            <a:r>
              <a:rPr lang="en-US" altLang="en-US" sz="1600">
                <a:latin typeface="Courier New" panose="02070309020205020404" pitchFamily="49" charset="0"/>
                <a:cs typeface="Times New Roman" panose="02020603050405020304" pitchFamily="18" charset="0"/>
              </a:rPr>
              <a:t>public void draw(Graphics g) {</a:t>
            </a:r>
          </a:p>
          <a:p>
            <a:pPr algn="l"/>
            <a:r>
              <a:rPr lang="en-US" altLang="en-US" sz="1600" b="1">
                <a:solidFill>
                  <a:srgbClr val="008080"/>
                </a:solidFill>
                <a:latin typeface="Courier New" panose="02070309020205020404" pitchFamily="49" charset="0"/>
                <a:cs typeface="Times New Roman" panose="02020603050405020304" pitchFamily="18" charset="0"/>
              </a:rPr>
              <a:t>    // this code can see p1's x and y</a:t>
            </a:r>
          </a:p>
          <a:p>
            <a:pPr algn="l"/>
            <a:r>
              <a:rPr lang="en-US" altLang="en-US" sz="1600">
                <a:latin typeface="Courier New" panose="02070309020205020404" pitchFamily="49" charset="0"/>
                <a:cs typeface="Times New Roman" panose="02020603050405020304" pitchFamily="18" charset="0"/>
              </a:rPr>
              <a:t>}</a:t>
            </a:r>
          </a:p>
        </p:txBody>
      </p:sp>
      <p:sp>
        <p:nvSpPr>
          <p:cNvPr id="844804" name="Rectangle 4">
            <a:extLst>
              <a:ext uri="{FF2B5EF4-FFF2-40B4-BE49-F238E27FC236}">
                <a16:creationId xmlns:a16="http://schemas.microsoft.com/office/drawing/2014/main" id="{81D2D49F-3B7B-4F1E-A650-4DAC4C29C358}"/>
              </a:ext>
            </a:extLst>
          </p:cNvPr>
          <p:cNvSpPr>
            <a:spLocks noGrp="1" noChangeArrowheads="1"/>
          </p:cNvSpPr>
          <p:nvPr>
            <p:ph type="title"/>
          </p:nvPr>
        </p:nvSpPr>
        <p:spPr/>
        <p:txBody>
          <a:bodyPr/>
          <a:lstStyle/>
          <a:p>
            <a:r>
              <a:rPr lang="en-US" altLang="en-US">
                <a:latin typeface="Courier New" panose="02070309020205020404" pitchFamily="49" charset="0"/>
              </a:rPr>
              <a:t>Point</a:t>
            </a:r>
            <a:r>
              <a:rPr lang="en-US" altLang="en-US"/>
              <a:t> objects w/ method</a:t>
            </a:r>
          </a:p>
        </p:txBody>
      </p:sp>
      <p:graphicFrame>
        <p:nvGraphicFramePr>
          <p:cNvPr id="844805" name="Group 5">
            <a:extLst>
              <a:ext uri="{FF2B5EF4-FFF2-40B4-BE49-F238E27FC236}">
                <a16:creationId xmlns:a16="http://schemas.microsoft.com/office/drawing/2014/main" id="{6119720D-38FB-412B-BAFB-E460BF3FADB1}"/>
              </a:ext>
            </a:extLst>
          </p:cNvPr>
          <p:cNvGraphicFramePr>
            <a:graphicFrameLocks noGrp="1"/>
          </p:cNvGraphicFramePr>
          <p:nvPr/>
        </p:nvGraphicFramePr>
        <p:xfrm>
          <a:off x="4362450" y="3136900"/>
          <a:ext cx="2089150" cy="396240"/>
        </p:xfrm>
        <a:graphic>
          <a:graphicData uri="http://schemas.openxmlformats.org/drawingml/2006/table">
            <a:tbl>
              <a:tblPr/>
              <a:tblGrid>
                <a:gridCol w="336550">
                  <a:extLst>
                    <a:ext uri="{9D8B030D-6E8A-4147-A177-3AD203B41FA5}">
                      <a16:colId xmlns:a16="http://schemas.microsoft.com/office/drawing/2014/main" val="556032991"/>
                    </a:ext>
                  </a:extLst>
                </a:gridCol>
                <a:gridCol w="685800">
                  <a:extLst>
                    <a:ext uri="{9D8B030D-6E8A-4147-A177-3AD203B41FA5}">
                      <a16:colId xmlns:a16="http://schemas.microsoft.com/office/drawing/2014/main" val="1140377493"/>
                    </a:ext>
                  </a:extLst>
                </a:gridCol>
                <a:gridCol w="381000">
                  <a:extLst>
                    <a:ext uri="{9D8B030D-6E8A-4147-A177-3AD203B41FA5}">
                      <a16:colId xmlns:a16="http://schemas.microsoft.com/office/drawing/2014/main" val="3149268882"/>
                    </a:ext>
                  </a:extLst>
                </a:gridCol>
                <a:gridCol w="685800">
                  <a:extLst>
                    <a:ext uri="{9D8B030D-6E8A-4147-A177-3AD203B41FA5}">
                      <a16:colId xmlns:a16="http://schemas.microsoft.com/office/drawing/2014/main" val="1183827635"/>
                    </a:ext>
                  </a:extLst>
                </a:gridCol>
              </a:tblGrid>
              <a:tr h="381000">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Courier New" panose="02070309020205020404" pitchFamily="49" charset="0"/>
                        </a:rPr>
                        <a:t>x</a:t>
                      </a:r>
                    </a:p>
                  </a:txBody>
                  <a:tcPr horzOverflow="overflow">
                    <a:lnL cap="flat">
                      <a:noFill/>
                    </a:lnL>
                    <a:lnR w="12700" cap="flat" cmpd="sng" algn="ctr">
                      <a:solidFill>
                        <a:schemeClr val="tx1"/>
                      </a:solidFill>
                      <a:prstDash val="solid"/>
                      <a:miter lim="800000"/>
                      <a:headEnd type="none" w="med" len="med"/>
                      <a:tailEnd type="none" w="med" len="med"/>
                    </a:lnR>
                    <a:lnT cap="flat">
                      <a:noFill/>
                    </a:lnT>
                    <a:lnB cap="flat">
                      <a:noFill/>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ahoma" panose="020B0604030504040204" pitchFamily="34" charset="0"/>
                        </a:rPr>
                        <a:t>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Courier New" panose="02070309020205020404" pitchFamily="49" charset="0"/>
                        </a:rPr>
                        <a:t>y</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cap="flat">
                      <a:noFill/>
                    </a:lnT>
                    <a:lnB cap="flat">
                      <a:noFill/>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ahoma" panose="020B0604030504040204" pitchFamily="34"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690228969"/>
                  </a:ext>
                </a:extLst>
              </a:tr>
            </a:tbl>
          </a:graphicData>
        </a:graphic>
      </p:graphicFrame>
      <p:graphicFrame>
        <p:nvGraphicFramePr>
          <p:cNvPr id="844823" name="Group 23">
            <a:extLst>
              <a:ext uri="{FF2B5EF4-FFF2-40B4-BE49-F238E27FC236}">
                <a16:creationId xmlns:a16="http://schemas.microsoft.com/office/drawing/2014/main" id="{69C083E1-9B01-48C2-96FA-EF05E696EE85}"/>
              </a:ext>
            </a:extLst>
          </p:cNvPr>
          <p:cNvGraphicFramePr>
            <a:graphicFrameLocks noGrp="1"/>
          </p:cNvGraphicFramePr>
          <p:nvPr/>
        </p:nvGraphicFramePr>
        <p:xfrm>
          <a:off x="4362450" y="4940300"/>
          <a:ext cx="2089150" cy="396240"/>
        </p:xfrm>
        <a:graphic>
          <a:graphicData uri="http://schemas.openxmlformats.org/drawingml/2006/table">
            <a:tbl>
              <a:tblPr/>
              <a:tblGrid>
                <a:gridCol w="336550">
                  <a:extLst>
                    <a:ext uri="{9D8B030D-6E8A-4147-A177-3AD203B41FA5}">
                      <a16:colId xmlns:a16="http://schemas.microsoft.com/office/drawing/2014/main" val="3982488670"/>
                    </a:ext>
                  </a:extLst>
                </a:gridCol>
                <a:gridCol w="685800">
                  <a:extLst>
                    <a:ext uri="{9D8B030D-6E8A-4147-A177-3AD203B41FA5}">
                      <a16:colId xmlns:a16="http://schemas.microsoft.com/office/drawing/2014/main" val="2349817367"/>
                    </a:ext>
                  </a:extLst>
                </a:gridCol>
                <a:gridCol w="381000">
                  <a:extLst>
                    <a:ext uri="{9D8B030D-6E8A-4147-A177-3AD203B41FA5}">
                      <a16:colId xmlns:a16="http://schemas.microsoft.com/office/drawing/2014/main" val="4080498825"/>
                    </a:ext>
                  </a:extLst>
                </a:gridCol>
                <a:gridCol w="685800">
                  <a:extLst>
                    <a:ext uri="{9D8B030D-6E8A-4147-A177-3AD203B41FA5}">
                      <a16:colId xmlns:a16="http://schemas.microsoft.com/office/drawing/2014/main" val="2982758797"/>
                    </a:ext>
                  </a:extLst>
                </a:gridCol>
              </a:tblGrid>
              <a:tr h="381000">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Courier New" panose="02070309020205020404" pitchFamily="49" charset="0"/>
                        </a:rPr>
                        <a:t>x</a:t>
                      </a:r>
                    </a:p>
                  </a:txBody>
                  <a:tcPr horzOverflow="overflow">
                    <a:lnL cap="flat">
                      <a:noFill/>
                    </a:lnL>
                    <a:lnR w="12700" cap="flat" cmpd="sng" algn="ctr">
                      <a:solidFill>
                        <a:schemeClr val="tx1"/>
                      </a:solidFill>
                      <a:prstDash val="solid"/>
                      <a:miter lim="800000"/>
                      <a:headEnd type="none" w="med" len="med"/>
                      <a:tailEnd type="none" w="med" len="med"/>
                    </a:lnR>
                    <a:lnT cap="flat">
                      <a:noFill/>
                    </a:lnT>
                    <a:lnB cap="flat">
                      <a:noFill/>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ahoma" panose="020B0604030504040204" pitchFamily="34" charset="0"/>
                        </a:rPr>
                        <a:t>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Courier New" panose="02070309020205020404" pitchFamily="49" charset="0"/>
                        </a:rPr>
                        <a:t>y</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cap="flat">
                      <a:noFill/>
                    </a:lnT>
                    <a:lnB cap="flat">
                      <a:noFill/>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ahoma" panose="020B0604030504040204" pitchFamily="34" charset="0"/>
                        </a:rPr>
                        <a:t>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670824951"/>
                  </a:ext>
                </a:extLst>
              </a:tr>
            </a:tbl>
          </a:graphicData>
        </a:graphic>
      </p:graphicFrame>
      <p:sp>
        <p:nvSpPr>
          <p:cNvPr id="844841" name="Text Box 41">
            <a:extLst>
              <a:ext uri="{FF2B5EF4-FFF2-40B4-BE49-F238E27FC236}">
                <a16:creationId xmlns:a16="http://schemas.microsoft.com/office/drawing/2014/main" id="{ECEF336E-21CB-4481-A55C-37AFF7FA32DE}"/>
              </a:ext>
            </a:extLst>
          </p:cNvPr>
          <p:cNvSpPr txBox="1">
            <a:spLocks noChangeArrowheads="1"/>
          </p:cNvSpPr>
          <p:nvPr/>
        </p:nvSpPr>
        <p:spPr bwMode="auto">
          <a:xfrm>
            <a:off x="4210050" y="4800600"/>
            <a:ext cx="4857750" cy="14208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l">
              <a:lnSpc>
                <a:spcPct val="80000"/>
              </a:lnSpc>
            </a:pPr>
            <a:endParaRPr lang="en-US" altLang="en-US" sz="1600">
              <a:latin typeface="Courier New" panose="02070309020205020404" pitchFamily="49" charset="0"/>
              <a:cs typeface="Times New Roman" panose="02020603050405020304" pitchFamily="18" charset="0"/>
            </a:endParaRPr>
          </a:p>
          <a:p>
            <a:pPr lvl="1" algn="l">
              <a:lnSpc>
                <a:spcPct val="80000"/>
              </a:lnSpc>
            </a:pPr>
            <a:endParaRPr lang="en-US" altLang="en-US" sz="1600">
              <a:latin typeface="Courier New" panose="02070309020205020404" pitchFamily="49" charset="0"/>
              <a:cs typeface="Times New Roman" panose="02020603050405020304" pitchFamily="18" charset="0"/>
            </a:endParaRPr>
          </a:p>
          <a:p>
            <a:pPr lvl="1" algn="l">
              <a:lnSpc>
                <a:spcPct val="80000"/>
              </a:lnSpc>
            </a:pPr>
            <a:endParaRPr lang="en-US" altLang="en-US" sz="1600">
              <a:latin typeface="Courier New" panose="02070309020205020404" pitchFamily="49" charset="0"/>
              <a:cs typeface="Times New Roman" panose="02020603050405020304" pitchFamily="18" charset="0"/>
            </a:endParaRPr>
          </a:p>
          <a:p>
            <a:pPr algn="l"/>
            <a:r>
              <a:rPr lang="en-US" altLang="en-US" sz="1600">
                <a:latin typeface="Courier New" panose="02070309020205020404" pitchFamily="49" charset="0"/>
                <a:cs typeface="Times New Roman" panose="02020603050405020304" pitchFamily="18" charset="0"/>
              </a:rPr>
              <a:t>public void draw(Graphics g) {</a:t>
            </a:r>
          </a:p>
          <a:p>
            <a:pPr algn="l"/>
            <a:r>
              <a:rPr lang="en-US" altLang="en-US" sz="1600" b="1">
                <a:solidFill>
                  <a:srgbClr val="008080"/>
                </a:solidFill>
                <a:latin typeface="Courier New" panose="02070309020205020404" pitchFamily="49" charset="0"/>
                <a:cs typeface="Times New Roman" panose="02020603050405020304" pitchFamily="18" charset="0"/>
              </a:rPr>
              <a:t>    // this code can see p2's x and y</a:t>
            </a:r>
          </a:p>
          <a:p>
            <a:pPr algn="l"/>
            <a:r>
              <a:rPr lang="en-US" altLang="en-US" sz="1600">
                <a:latin typeface="Courier New" panose="02070309020205020404" pitchFamily="49" charset="0"/>
                <a:cs typeface="Times New Roman" panose="02020603050405020304" pitchFamily="18" charset="0"/>
              </a:rPr>
              <a:t>}</a:t>
            </a:r>
          </a:p>
        </p:txBody>
      </p:sp>
      <p:grpSp>
        <p:nvGrpSpPr>
          <p:cNvPr id="844842" name="Group 42">
            <a:extLst>
              <a:ext uri="{FF2B5EF4-FFF2-40B4-BE49-F238E27FC236}">
                <a16:creationId xmlns:a16="http://schemas.microsoft.com/office/drawing/2014/main" id="{107E5122-B9DF-4062-949B-1826C64C1364}"/>
              </a:ext>
            </a:extLst>
          </p:cNvPr>
          <p:cNvGrpSpPr>
            <a:grpSpLocks/>
          </p:cNvGrpSpPr>
          <p:nvPr/>
        </p:nvGrpSpPr>
        <p:grpSpPr bwMode="auto">
          <a:xfrm>
            <a:off x="2085975" y="5181600"/>
            <a:ext cx="1981200" cy="444500"/>
            <a:chOff x="2112" y="3512"/>
            <a:chExt cx="1248" cy="280"/>
          </a:xfrm>
        </p:grpSpPr>
        <p:sp>
          <p:nvSpPr>
            <p:cNvPr id="2" name="Rectangle 43">
              <a:extLst>
                <a:ext uri="{FF2B5EF4-FFF2-40B4-BE49-F238E27FC236}">
                  <a16:creationId xmlns:a16="http://schemas.microsoft.com/office/drawing/2014/main" id="{0C1B1C28-DFC7-4AAC-981A-A25E5A8B742F}"/>
                </a:ext>
              </a:extLst>
            </p:cNvPr>
            <p:cNvSpPr>
              <a:spLocks noChangeArrowheads="1"/>
            </p:cNvSpPr>
            <p:nvPr/>
          </p:nvSpPr>
          <p:spPr bwMode="auto">
            <a:xfrm>
              <a:off x="2112" y="3512"/>
              <a:ext cx="647"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har char="•"/>
                <a:defRPr sz="2000">
                  <a:solidFill>
                    <a:schemeClr val="tx1"/>
                  </a:solidFill>
                  <a:latin typeface="Tahoma" panose="020B0604030504040204" pitchFamily="34" charset="0"/>
                </a:defRPr>
              </a:lvl1pPr>
              <a:lvl2pPr marL="742950" indent="-285750" algn="l">
                <a:spcBef>
                  <a:spcPct val="20000"/>
                </a:spcBef>
                <a:buChar char="–"/>
                <a:defRPr sz="2000">
                  <a:solidFill>
                    <a:schemeClr val="tx1"/>
                  </a:solidFill>
                  <a:latin typeface="Tahoma" panose="020B0604030504040204" pitchFamily="34" charset="0"/>
                </a:defRPr>
              </a:lvl2pPr>
              <a:lvl3pPr marL="1143000" indent="-228600" algn="l">
                <a:spcBef>
                  <a:spcPct val="20000"/>
                </a:spcBef>
                <a:buChar char="•"/>
                <a:defRPr>
                  <a:solidFill>
                    <a:schemeClr val="tx1"/>
                  </a:solidFill>
                  <a:latin typeface="Tahoma" panose="020B0604030504040204" pitchFamily="34" charset="0"/>
                </a:defRPr>
              </a:lvl3pPr>
              <a:lvl4pPr marL="1600200" indent="-228600" algn="l">
                <a:spcBef>
                  <a:spcPct val="20000"/>
                </a:spcBef>
                <a:buChar char="–"/>
                <a:defRPr sz="1600">
                  <a:solidFill>
                    <a:schemeClr val="tx1"/>
                  </a:solidFill>
                  <a:latin typeface="Tahoma" panose="020B0604030504040204" pitchFamily="34" charset="0"/>
                </a:defRPr>
              </a:lvl4pPr>
              <a:lvl5pPr marL="2057400" indent="-228600" algn="l">
                <a:spcBef>
                  <a:spcPct val="20000"/>
                </a:spcBef>
                <a:buChar char="»"/>
                <a:defRPr sz="1600">
                  <a:solidFill>
                    <a:schemeClr val="tx1"/>
                  </a:solidFill>
                  <a:latin typeface="Tahoma" panose="020B0604030504040204" pitchFamily="34" charset="0"/>
                </a:defRPr>
              </a:lvl5pPr>
              <a:lvl6pPr marL="2514600" indent="-228600" fontAlgn="base">
                <a:spcBef>
                  <a:spcPct val="20000"/>
                </a:spcBef>
                <a:spcAft>
                  <a:spcPct val="0"/>
                </a:spcAft>
                <a:buChar char="»"/>
                <a:defRPr sz="1600">
                  <a:solidFill>
                    <a:schemeClr val="tx1"/>
                  </a:solidFill>
                  <a:latin typeface="Tahoma" panose="020B0604030504040204" pitchFamily="34" charset="0"/>
                </a:defRPr>
              </a:lvl6pPr>
              <a:lvl7pPr marL="2971800" indent="-228600" fontAlgn="base">
                <a:spcBef>
                  <a:spcPct val="20000"/>
                </a:spcBef>
                <a:spcAft>
                  <a:spcPct val="0"/>
                </a:spcAft>
                <a:buChar char="»"/>
                <a:defRPr sz="1600">
                  <a:solidFill>
                    <a:schemeClr val="tx1"/>
                  </a:solidFill>
                  <a:latin typeface="Tahoma" panose="020B0604030504040204" pitchFamily="34" charset="0"/>
                </a:defRPr>
              </a:lvl7pPr>
              <a:lvl8pPr marL="3429000" indent="-228600" fontAlgn="base">
                <a:spcBef>
                  <a:spcPct val="20000"/>
                </a:spcBef>
                <a:spcAft>
                  <a:spcPct val="0"/>
                </a:spcAft>
                <a:buChar char="»"/>
                <a:defRPr sz="1600">
                  <a:solidFill>
                    <a:schemeClr val="tx1"/>
                  </a:solidFill>
                  <a:latin typeface="Tahoma" panose="020B0604030504040204" pitchFamily="34" charset="0"/>
                </a:defRPr>
              </a:lvl8pPr>
              <a:lvl9pPr marL="3886200" indent="-228600" fontAlgn="base">
                <a:spcBef>
                  <a:spcPct val="20000"/>
                </a:spcBef>
                <a:spcAft>
                  <a:spcPct val="0"/>
                </a:spcAft>
                <a:buChar char="»"/>
                <a:defRPr sz="1600">
                  <a:solidFill>
                    <a:schemeClr val="tx1"/>
                  </a:solidFill>
                  <a:latin typeface="Tahoma" panose="020B0604030504040204" pitchFamily="34" charset="0"/>
                </a:defRPr>
              </a:lvl9pPr>
            </a:lstStyle>
            <a:p>
              <a:pPr algn="r">
                <a:buClr>
                  <a:srgbClr val="808080"/>
                </a:buClr>
                <a:buSzPct val="60000"/>
                <a:buFont typeface="Wingdings" panose="05000000000000000000" pitchFamily="2" charset="2"/>
                <a:buNone/>
              </a:pPr>
              <a:r>
                <a:rPr lang="en-US" altLang="en-US" i="1">
                  <a:cs typeface="Times New Roman" panose="02020603050405020304" pitchFamily="18" charset="0"/>
                </a:rPr>
                <a:t>p2</a:t>
              </a:r>
            </a:p>
          </p:txBody>
        </p:sp>
        <p:sp>
          <p:nvSpPr>
            <p:cNvPr id="3" name="Line 48">
              <a:extLst>
                <a:ext uri="{FF2B5EF4-FFF2-40B4-BE49-F238E27FC236}">
                  <a16:creationId xmlns:a16="http://schemas.microsoft.com/office/drawing/2014/main" id="{E7D060F3-5544-49F0-B0A3-394B975A29EB}"/>
                </a:ext>
              </a:extLst>
            </p:cNvPr>
            <p:cNvSpPr>
              <a:spLocks noChangeShapeType="1"/>
            </p:cNvSpPr>
            <p:nvPr/>
          </p:nvSpPr>
          <p:spPr bwMode="auto">
            <a:xfrm>
              <a:off x="2928" y="3648"/>
              <a:ext cx="43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44845" name="Oval 45">
              <a:extLst>
                <a:ext uri="{FF2B5EF4-FFF2-40B4-BE49-F238E27FC236}">
                  <a16:creationId xmlns:a16="http://schemas.microsoft.com/office/drawing/2014/main" id="{8A45E50E-8C34-4B0F-8148-1638EACC1E60}"/>
                </a:ext>
              </a:extLst>
            </p:cNvPr>
            <p:cNvSpPr>
              <a:spLocks noChangeArrowheads="1"/>
            </p:cNvSpPr>
            <p:nvPr/>
          </p:nvSpPr>
          <p:spPr bwMode="auto">
            <a:xfrm>
              <a:off x="2748" y="3534"/>
              <a:ext cx="240" cy="240"/>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grpSp>
        <p:nvGrpSpPr>
          <p:cNvPr id="844846" name="Group 46">
            <a:extLst>
              <a:ext uri="{FF2B5EF4-FFF2-40B4-BE49-F238E27FC236}">
                <a16:creationId xmlns:a16="http://schemas.microsoft.com/office/drawing/2014/main" id="{BAFCB063-0F13-4529-91AE-A1D27D96BD6C}"/>
              </a:ext>
            </a:extLst>
          </p:cNvPr>
          <p:cNvGrpSpPr>
            <a:grpSpLocks/>
          </p:cNvGrpSpPr>
          <p:nvPr/>
        </p:nvGrpSpPr>
        <p:grpSpPr bwMode="auto">
          <a:xfrm>
            <a:off x="4914900" y="1885950"/>
            <a:ext cx="1390650" cy="1066800"/>
            <a:chOff x="3000" y="1199"/>
            <a:chExt cx="876" cy="672"/>
          </a:xfrm>
        </p:grpSpPr>
        <p:sp>
          <p:nvSpPr>
            <p:cNvPr id="4" name="Rectangle 47">
              <a:extLst>
                <a:ext uri="{FF2B5EF4-FFF2-40B4-BE49-F238E27FC236}">
                  <a16:creationId xmlns:a16="http://schemas.microsoft.com/office/drawing/2014/main" id="{E513C0FA-F2BD-4969-81AA-E8191B06818A}"/>
                </a:ext>
              </a:extLst>
            </p:cNvPr>
            <p:cNvSpPr>
              <a:spLocks noChangeArrowheads="1"/>
            </p:cNvSpPr>
            <p:nvPr/>
          </p:nvSpPr>
          <p:spPr bwMode="auto">
            <a:xfrm>
              <a:off x="3000" y="1199"/>
              <a:ext cx="647"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har char="•"/>
                <a:defRPr sz="2000">
                  <a:solidFill>
                    <a:schemeClr val="tx1"/>
                  </a:solidFill>
                  <a:latin typeface="Tahoma" panose="020B0604030504040204" pitchFamily="34" charset="0"/>
                </a:defRPr>
              </a:lvl1pPr>
              <a:lvl2pPr marL="742950" indent="-285750" algn="l">
                <a:spcBef>
                  <a:spcPct val="20000"/>
                </a:spcBef>
                <a:buChar char="–"/>
                <a:defRPr sz="2000">
                  <a:solidFill>
                    <a:schemeClr val="tx1"/>
                  </a:solidFill>
                  <a:latin typeface="Tahoma" panose="020B0604030504040204" pitchFamily="34" charset="0"/>
                </a:defRPr>
              </a:lvl2pPr>
              <a:lvl3pPr marL="1143000" indent="-228600" algn="l">
                <a:spcBef>
                  <a:spcPct val="20000"/>
                </a:spcBef>
                <a:buChar char="•"/>
                <a:defRPr>
                  <a:solidFill>
                    <a:schemeClr val="tx1"/>
                  </a:solidFill>
                  <a:latin typeface="Tahoma" panose="020B0604030504040204" pitchFamily="34" charset="0"/>
                </a:defRPr>
              </a:lvl3pPr>
              <a:lvl4pPr marL="1600200" indent="-228600" algn="l">
                <a:spcBef>
                  <a:spcPct val="20000"/>
                </a:spcBef>
                <a:buChar char="–"/>
                <a:defRPr sz="1600">
                  <a:solidFill>
                    <a:schemeClr val="tx1"/>
                  </a:solidFill>
                  <a:latin typeface="Tahoma" panose="020B0604030504040204" pitchFamily="34" charset="0"/>
                </a:defRPr>
              </a:lvl4pPr>
              <a:lvl5pPr marL="2057400" indent="-228600" algn="l">
                <a:spcBef>
                  <a:spcPct val="20000"/>
                </a:spcBef>
                <a:buChar char="»"/>
                <a:defRPr sz="1600">
                  <a:solidFill>
                    <a:schemeClr val="tx1"/>
                  </a:solidFill>
                  <a:latin typeface="Tahoma" panose="020B0604030504040204" pitchFamily="34" charset="0"/>
                </a:defRPr>
              </a:lvl5pPr>
              <a:lvl6pPr marL="2514600" indent="-228600" fontAlgn="base">
                <a:spcBef>
                  <a:spcPct val="20000"/>
                </a:spcBef>
                <a:spcAft>
                  <a:spcPct val="0"/>
                </a:spcAft>
                <a:buChar char="»"/>
                <a:defRPr sz="1600">
                  <a:solidFill>
                    <a:schemeClr val="tx1"/>
                  </a:solidFill>
                  <a:latin typeface="Tahoma" panose="020B0604030504040204" pitchFamily="34" charset="0"/>
                </a:defRPr>
              </a:lvl6pPr>
              <a:lvl7pPr marL="2971800" indent="-228600" fontAlgn="base">
                <a:spcBef>
                  <a:spcPct val="20000"/>
                </a:spcBef>
                <a:spcAft>
                  <a:spcPct val="0"/>
                </a:spcAft>
                <a:buChar char="»"/>
                <a:defRPr sz="1600">
                  <a:solidFill>
                    <a:schemeClr val="tx1"/>
                  </a:solidFill>
                  <a:latin typeface="Tahoma" panose="020B0604030504040204" pitchFamily="34" charset="0"/>
                </a:defRPr>
              </a:lvl7pPr>
              <a:lvl8pPr marL="3429000" indent="-228600" fontAlgn="base">
                <a:spcBef>
                  <a:spcPct val="20000"/>
                </a:spcBef>
                <a:spcAft>
                  <a:spcPct val="0"/>
                </a:spcAft>
                <a:buChar char="»"/>
                <a:defRPr sz="1600">
                  <a:solidFill>
                    <a:schemeClr val="tx1"/>
                  </a:solidFill>
                  <a:latin typeface="Tahoma" panose="020B0604030504040204" pitchFamily="34" charset="0"/>
                </a:defRPr>
              </a:lvl8pPr>
              <a:lvl9pPr marL="3886200" indent="-228600" fontAlgn="base">
                <a:spcBef>
                  <a:spcPct val="20000"/>
                </a:spcBef>
                <a:spcAft>
                  <a:spcPct val="0"/>
                </a:spcAft>
                <a:buChar char="»"/>
                <a:defRPr sz="1600">
                  <a:solidFill>
                    <a:schemeClr val="tx1"/>
                  </a:solidFill>
                  <a:latin typeface="Tahoma" panose="020B0604030504040204" pitchFamily="34" charset="0"/>
                </a:defRPr>
              </a:lvl9pPr>
            </a:lstStyle>
            <a:p>
              <a:pPr algn="r">
                <a:buClr>
                  <a:srgbClr val="808080"/>
                </a:buClr>
                <a:buSzPct val="60000"/>
                <a:buFont typeface="Wingdings" panose="05000000000000000000" pitchFamily="2" charset="2"/>
                <a:buNone/>
              </a:pPr>
              <a:r>
                <a:rPr lang="en-US" altLang="en-US" i="1">
                  <a:cs typeface="Times New Roman" panose="02020603050405020304" pitchFamily="18" charset="0"/>
                </a:rPr>
                <a:t>p1</a:t>
              </a:r>
            </a:p>
          </p:txBody>
        </p:sp>
        <p:sp>
          <p:nvSpPr>
            <p:cNvPr id="1868848" name="Line 48">
              <a:extLst>
                <a:ext uri="{FF2B5EF4-FFF2-40B4-BE49-F238E27FC236}">
                  <a16:creationId xmlns:a16="http://schemas.microsoft.com/office/drawing/2014/main" id="{8BAF7FA6-7145-4102-9EDE-AAB847CB7AE3}"/>
                </a:ext>
              </a:extLst>
            </p:cNvPr>
            <p:cNvSpPr>
              <a:spLocks noChangeShapeType="1"/>
            </p:cNvSpPr>
            <p:nvPr/>
          </p:nvSpPr>
          <p:spPr bwMode="auto">
            <a:xfrm flipH="1">
              <a:off x="3754" y="1453"/>
              <a:ext cx="3" cy="41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44849" name="Oval 49">
              <a:extLst>
                <a:ext uri="{FF2B5EF4-FFF2-40B4-BE49-F238E27FC236}">
                  <a16:creationId xmlns:a16="http://schemas.microsoft.com/office/drawing/2014/main" id="{73BD310C-55CC-4A75-B0B3-6A6C69AFC9DE}"/>
                </a:ext>
              </a:extLst>
            </p:cNvPr>
            <p:cNvSpPr>
              <a:spLocks noChangeArrowheads="1"/>
            </p:cNvSpPr>
            <p:nvPr/>
          </p:nvSpPr>
          <p:spPr bwMode="auto">
            <a:xfrm>
              <a:off x="3636" y="1221"/>
              <a:ext cx="240" cy="240"/>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5826" name="Rectangle 2">
            <a:extLst>
              <a:ext uri="{FF2B5EF4-FFF2-40B4-BE49-F238E27FC236}">
                <a16:creationId xmlns:a16="http://schemas.microsoft.com/office/drawing/2014/main" id="{1FE909E0-A4C8-4F18-9740-6638F8D4E85B}"/>
              </a:ext>
            </a:extLst>
          </p:cNvPr>
          <p:cNvSpPr>
            <a:spLocks noGrp="1" noChangeArrowheads="1"/>
          </p:cNvSpPr>
          <p:nvPr>
            <p:ph type="title"/>
          </p:nvPr>
        </p:nvSpPr>
        <p:spPr/>
        <p:txBody>
          <a:bodyPr/>
          <a:lstStyle/>
          <a:p>
            <a:r>
              <a:rPr lang="en-US" altLang="en-US"/>
              <a:t>The implicit parameter</a:t>
            </a:r>
          </a:p>
        </p:txBody>
      </p:sp>
      <p:sp>
        <p:nvSpPr>
          <p:cNvPr id="845827" name="Rectangle 3">
            <a:extLst>
              <a:ext uri="{FF2B5EF4-FFF2-40B4-BE49-F238E27FC236}">
                <a16:creationId xmlns:a16="http://schemas.microsoft.com/office/drawing/2014/main" id="{5856FA58-ED9A-45BD-829D-B16F80190C6E}"/>
              </a:ext>
            </a:extLst>
          </p:cNvPr>
          <p:cNvSpPr>
            <a:spLocks noGrp="1" noChangeArrowheads="1"/>
          </p:cNvSpPr>
          <p:nvPr>
            <p:ph type="body" idx="1"/>
          </p:nvPr>
        </p:nvSpPr>
        <p:spPr/>
        <p:txBody>
          <a:bodyPr/>
          <a:lstStyle/>
          <a:p>
            <a:pPr>
              <a:lnSpc>
                <a:spcPct val="110000"/>
              </a:lnSpc>
            </a:pPr>
            <a:r>
              <a:rPr lang="en-US" altLang="en-US" b="1"/>
              <a:t>implicit parameter</a:t>
            </a:r>
            <a:r>
              <a:rPr lang="en-US" altLang="en-US"/>
              <a:t>:</a:t>
            </a:r>
            <a:br>
              <a:rPr lang="en-US" altLang="en-US"/>
            </a:br>
            <a:r>
              <a:rPr lang="en-US" altLang="en-US"/>
              <a:t>The object on which an instance method is called.</a:t>
            </a:r>
            <a:endParaRPr lang="en-US" altLang="en-US" sz="900"/>
          </a:p>
          <a:p>
            <a:pPr lvl="1">
              <a:lnSpc>
                <a:spcPct val="120000"/>
              </a:lnSpc>
              <a:buFontTx/>
              <a:buNone/>
            </a:pPr>
            <a:endParaRPr lang="en-US" altLang="en-US" sz="900"/>
          </a:p>
          <a:p>
            <a:pPr lvl="1">
              <a:lnSpc>
                <a:spcPct val="120000"/>
              </a:lnSpc>
            </a:pPr>
            <a:r>
              <a:rPr lang="en-US" altLang="en-US"/>
              <a:t>During the call </a:t>
            </a:r>
            <a:r>
              <a:rPr lang="en-US" altLang="en-US">
                <a:latin typeface="Courier New" panose="02070309020205020404" pitchFamily="49" charset="0"/>
              </a:rPr>
              <a:t>p1.draw(g);</a:t>
            </a:r>
            <a:r>
              <a:rPr lang="en-US" altLang="en-US"/>
              <a:t> </a:t>
            </a:r>
            <a:br>
              <a:rPr lang="en-US" altLang="en-US"/>
            </a:br>
            <a:r>
              <a:rPr lang="en-US" altLang="en-US"/>
              <a:t>the object referred to by </a:t>
            </a:r>
            <a:r>
              <a:rPr lang="en-US" altLang="en-US">
                <a:latin typeface="Courier New" panose="02070309020205020404" pitchFamily="49" charset="0"/>
              </a:rPr>
              <a:t>p1</a:t>
            </a:r>
            <a:r>
              <a:rPr lang="en-US" altLang="en-US"/>
              <a:t> is the implicit parameter.</a:t>
            </a:r>
          </a:p>
          <a:p>
            <a:pPr lvl="1">
              <a:buFontTx/>
              <a:buNone/>
            </a:pPr>
            <a:endParaRPr lang="en-US" altLang="en-US" sz="900"/>
          </a:p>
          <a:p>
            <a:pPr lvl="1">
              <a:lnSpc>
                <a:spcPct val="120000"/>
              </a:lnSpc>
            </a:pPr>
            <a:r>
              <a:rPr lang="en-US" altLang="en-US"/>
              <a:t>During the call </a:t>
            </a:r>
            <a:r>
              <a:rPr lang="en-US" altLang="en-US">
                <a:latin typeface="Courier New" panose="02070309020205020404" pitchFamily="49" charset="0"/>
              </a:rPr>
              <a:t>p2.draw(g);</a:t>
            </a:r>
            <a:r>
              <a:rPr lang="en-US" altLang="en-US"/>
              <a:t> </a:t>
            </a:r>
            <a:br>
              <a:rPr lang="en-US" altLang="en-US"/>
            </a:br>
            <a:r>
              <a:rPr lang="en-US" altLang="en-US"/>
              <a:t>the object referred to by </a:t>
            </a:r>
            <a:r>
              <a:rPr lang="en-US" altLang="en-US">
                <a:latin typeface="Courier New" panose="02070309020205020404" pitchFamily="49" charset="0"/>
              </a:rPr>
              <a:t>p2</a:t>
            </a:r>
            <a:r>
              <a:rPr lang="en-US" altLang="en-US"/>
              <a:t> is the implicit parameter.</a:t>
            </a:r>
          </a:p>
          <a:p>
            <a:pPr lvl="1">
              <a:lnSpc>
                <a:spcPct val="120000"/>
              </a:lnSpc>
              <a:buFontTx/>
              <a:buNone/>
            </a:pPr>
            <a:endParaRPr lang="en-US" altLang="en-US"/>
          </a:p>
          <a:p>
            <a:pPr lvl="1">
              <a:lnSpc>
                <a:spcPct val="120000"/>
              </a:lnSpc>
            </a:pPr>
            <a:r>
              <a:rPr lang="en-US" altLang="en-US"/>
              <a:t>The instance method can refer to that object's fields.</a:t>
            </a:r>
          </a:p>
          <a:p>
            <a:pPr lvl="2">
              <a:lnSpc>
                <a:spcPct val="120000"/>
              </a:lnSpc>
            </a:pPr>
            <a:r>
              <a:rPr lang="en-US" altLang="en-US"/>
              <a:t>We say that it executes in the </a:t>
            </a:r>
            <a:r>
              <a:rPr lang="en-US" altLang="en-US" i="1"/>
              <a:t>context </a:t>
            </a:r>
            <a:r>
              <a:rPr lang="en-US" altLang="en-US"/>
              <a:t>of a particular object.</a:t>
            </a:r>
          </a:p>
          <a:p>
            <a:pPr lvl="2">
              <a:lnSpc>
                <a:spcPct val="120000"/>
              </a:lnSpc>
            </a:pPr>
            <a:r>
              <a:rPr lang="en-US" altLang="en-US">
                <a:latin typeface="Courier New" panose="02070309020205020404" pitchFamily="49" charset="0"/>
              </a:rPr>
              <a:t>draw</a:t>
            </a:r>
            <a:r>
              <a:rPr lang="en-US" altLang="en-US"/>
              <a:t> can refer to the </a:t>
            </a:r>
            <a:r>
              <a:rPr lang="en-US" altLang="en-US">
                <a:latin typeface="Courier New" panose="02070309020205020404" pitchFamily="49" charset="0"/>
              </a:rPr>
              <a:t>x</a:t>
            </a:r>
            <a:r>
              <a:rPr lang="en-US" altLang="en-US"/>
              <a:t> and </a:t>
            </a:r>
            <a:r>
              <a:rPr lang="en-US" altLang="en-US">
                <a:latin typeface="Courier New" panose="02070309020205020404" pitchFamily="49" charset="0"/>
              </a:rPr>
              <a:t>y</a:t>
            </a:r>
            <a:r>
              <a:rPr lang="en-US" altLang="en-US"/>
              <a:t> of the object it was called on.</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6" name="Rectangle 8">
            <a:extLst>
              <a:ext uri="{FF2B5EF4-FFF2-40B4-BE49-F238E27FC236}">
                <a16:creationId xmlns:a16="http://schemas.microsoft.com/office/drawing/2014/main" id="{9CDE9257-5DC9-4E16-88F2-3776DB84CDE9}"/>
              </a:ext>
            </a:extLst>
          </p:cNvPr>
          <p:cNvSpPr>
            <a:spLocks noGrp="1" noChangeArrowheads="1"/>
          </p:cNvSpPr>
          <p:nvPr>
            <p:ph type="title"/>
          </p:nvPr>
        </p:nvSpPr>
        <p:spPr/>
        <p:txBody>
          <a:bodyPr/>
          <a:lstStyle/>
          <a:p>
            <a:r>
              <a:rPr lang="en-US" altLang="en-US">
                <a:latin typeface="Courier New" panose="02070309020205020404" pitchFamily="49" charset="0"/>
              </a:rPr>
              <a:t>Point</a:t>
            </a:r>
            <a:r>
              <a:rPr lang="en-US" altLang="en-US"/>
              <a:t> class, version 2</a:t>
            </a:r>
          </a:p>
        </p:txBody>
      </p:sp>
      <p:sp>
        <p:nvSpPr>
          <p:cNvPr id="846857" name="Rectangle 9">
            <a:extLst>
              <a:ext uri="{FF2B5EF4-FFF2-40B4-BE49-F238E27FC236}">
                <a16:creationId xmlns:a16="http://schemas.microsoft.com/office/drawing/2014/main" id="{E62E3B1A-81E7-4C0F-814D-E52773BD1CAB}"/>
              </a:ext>
            </a:extLst>
          </p:cNvPr>
          <p:cNvSpPr>
            <a:spLocks noGrp="1" noChangeArrowheads="1"/>
          </p:cNvSpPr>
          <p:nvPr>
            <p:ph type="body" idx="1"/>
          </p:nvPr>
        </p:nvSpPr>
        <p:spPr/>
        <p:txBody>
          <a:bodyPr/>
          <a:lstStyle/>
          <a:p>
            <a:pPr lvl="1">
              <a:lnSpc>
                <a:spcPct val="80000"/>
              </a:lnSpc>
              <a:buFontTx/>
              <a:buNone/>
            </a:pPr>
            <a:r>
              <a:rPr lang="en-US" altLang="en-US" sz="2000">
                <a:latin typeface="Courier New" panose="02070309020205020404" pitchFamily="49" charset="0"/>
              </a:rPr>
              <a:t>public class Point {</a:t>
            </a:r>
          </a:p>
          <a:p>
            <a:pPr lvl="1">
              <a:lnSpc>
                <a:spcPct val="80000"/>
              </a:lnSpc>
              <a:buFontTx/>
              <a:buNone/>
            </a:pPr>
            <a:r>
              <a:rPr lang="en-US" altLang="en-US" sz="2000">
                <a:latin typeface="Courier New" panose="02070309020205020404" pitchFamily="49" charset="0"/>
              </a:rPr>
              <a:t>    int x;</a:t>
            </a:r>
          </a:p>
          <a:p>
            <a:pPr lvl="1">
              <a:lnSpc>
                <a:spcPct val="80000"/>
              </a:lnSpc>
              <a:buFontTx/>
              <a:buNone/>
            </a:pPr>
            <a:r>
              <a:rPr lang="en-US" altLang="en-US" sz="2000">
                <a:latin typeface="Courier New" panose="02070309020205020404" pitchFamily="49" charset="0"/>
              </a:rPr>
              <a:t>    int y;</a:t>
            </a:r>
          </a:p>
          <a:p>
            <a:pPr lvl="1">
              <a:lnSpc>
                <a:spcPct val="80000"/>
              </a:lnSpc>
              <a:buFontTx/>
              <a:buNone/>
            </a:pPr>
            <a:endParaRPr lang="en-US" altLang="en-US" sz="1100">
              <a:latin typeface="Courier New" panose="02070309020205020404" pitchFamily="49" charset="0"/>
            </a:endParaRPr>
          </a:p>
          <a:p>
            <a:pPr lvl="1">
              <a:lnSpc>
                <a:spcPct val="80000"/>
              </a:lnSpc>
              <a:buFontTx/>
              <a:buNone/>
            </a:pPr>
            <a:r>
              <a:rPr lang="en-US" altLang="en-US" sz="2000" b="1">
                <a:solidFill>
                  <a:srgbClr val="008080"/>
                </a:solidFill>
                <a:latin typeface="Courier New" panose="02070309020205020404" pitchFamily="49" charset="0"/>
              </a:rPr>
              <a:t>    // Changes the location of this Point object.</a:t>
            </a:r>
          </a:p>
          <a:p>
            <a:pPr lvl="1">
              <a:lnSpc>
                <a:spcPct val="80000"/>
              </a:lnSpc>
              <a:buFontTx/>
              <a:buNone/>
            </a:pPr>
            <a:r>
              <a:rPr lang="en-US" altLang="en-US" sz="2000">
                <a:latin typeface="Courier New" panose="02070309020205020404" pitchFamily="49" charset="0"/>
              </a:rPr>
              <a:t>    public void draw(Graphics g) {</a:t>
            </a:r>
          </a:p>
          <a:p>
            <a:pPr lvl="1">
              <a:lnSpc>
                <a:spcPct val="80000"/>
              </a:lnSpc>
              <a:buFontTx/>
              <a:buNone/>
            </a:pPr>
            <a:r>
              <a:rPr lang="en-US" altLang="en-US" sz="2000">
                <a:latin typeface="Courier New" panose="02070309020205020404" pitchFamily="49" charset="0"/>
              </a:rPr>
              <a:t>        g.fillOval(</a:t>
            </a:r>
            <a:r>
              <a:rPr lang="en-US" altLang="en-US" sz="2000" b="1">
                <a:latin typeface="Courier New" panose="02070309020205020404" pitchFamily="49" charset="0"/>
              </a:rPr>
              <a:t>x</a:t>
            </a:r>
            <a:r>
              <a:rPr lang="en-US" altLang="en-US" sz="2000">
                <a:latin typeface="Courier New" panose="02070309020205020404" pitchFamily="49" charset="0"/>
              </a:rPr>
              <a:t>, </a:t>
            </a:r>
            <a:r>
              <a:rPr lang="en-US" altLang="en-US" sz="2000" b="1">
                <a:latin typeface="Courier New" panose="02070309020205020404" pitchFamily="49" charset="0"/>
              </a:rPr>
              <a:t>y</a:t>
            </a:r>
            <a:r>
              <a:rPr lang="en-US" altLang="en-US" sz="2000">
                <a:latin typeface="Courier New" panose="02070309020205020404" pitchFamily="49" charset="0"/>
              </a:rPr>
              <a:t>, 3, 3);</a:t>
            </a:r>
          </a:p>
          <a:p>
            <a:pPr lvl="1">
              <a:lnSpc>
                <a:spcPct val="80000"/>
              </a:lnSpc>
              <a:buFontTx/>
              <a:buNone/>
            </a:pPr>
            <a:r>
              <a:rPr lang="en-US" altLang="en-US" sz="2000">
                <a:latin typeface="Courier New" panose="02070309020205020404" pitchFamily="49" charset="0"/>
              </a:rPr>
              <a:t>        g.drawString("(" + </a:t>
            </a:r>
            <a:r>
              <a:rPr lang="en-US" altLang="en-US" sz="2000" b="1">
                <a:latin typeface="Courier New" panose="02070309020205020404" pitchFamily="49" charset="0"/>
              </a:rPr>
              <a:t>x</a:t>
            </a:r>
            <a:r>
              <a:rPr lang="en-US" altLang="en-US" sz="2000">
                <a:latin typeface="Courier New" panose="02070309020205020404" pitchFamily="49" charset="0"/>
              </a:rPr>
              <a:t> + ", " + </a:t>
            </a:r>
            <a:r>
              <a:rPr lang="en-US" altLang="en-US" sz="2000" b="1">
                <a:latin typeface="Courier New" panose="02070309020205020404" pitchFamily="49" charset="0"/>
              </a:rPr>
              <a:t>y</a:t>
            </a:r>
            <a:r>
              <a:rPr lang="en-US" altLang="en-US" sz="2000">
                <a:latin typeface="Courier New" panose="02070309020205020404" pitchFamily="49" charset="0"/>
              </a:rPr>
              <a:t> + ")", </a:t>
            </a:r>
            <a:r>
              <a:rPr lang="en-US" altLang="en-US" sz="2000" b="1">
                <a:latin typeface="Courier New" panose="02070309020205020404" pitchFamily="49" charset="0"/>
              </a:rPr>
              <a:t>x</a:t>
            </a:r>
            <a:r>
              <a:rPr lang="en-US" altLang="en-US" sz="2000">
                <a:latin typeface="Courier New" panose="02070309020205020404" pitchFamily="49" charset="0"/>
              </a:rPr>
              <a:t>, </a:t>
            </a:r>
            <a:r>
              <a:rPr lang="en-US" altLang="en-US" sz="2000" b="1">
                <a:latin typeface="Courier New" panose="02070309020205020404" pitchFamily="49" charset="0"/>
              </a:rPr>
              <a:t>y</a:t>
            </a:r>
            <a:r>
              <a:rPr lang="en-US" altLang="en-US" sz="2000">
                <a:latin typeface="Courier New" panose="02070309020205020404" pitchFamily="49" charset="0"/>
              </a:rPr>
              <a:t>);</a:t>
            </a:r>
          </a:p>
          <a:p>
            <a:pPr lvl="1">
              <a:lnSpc>
                <a:spcPct val="80000"/>
              </a:lnSpc>
              <a:buFontTx/>
              <a:buNone/>
            </a:pPr>
            <a:r>
              <a:rPr lang="en-US" altLang="en-US" sz="2000">
                <a:latin typeface="Courier New" panose="02070309020205020404" pitchFamily="49" charset="0"/>
              </a:rPr>
              <a:t>    }</a:t>
            </a:r>
          </a:p>
          <a:p>
            <a:pPr lvl="1">
              <a:lnSpc>
                <a:spcPct val="80000"/>
              </a:lnSpc>
              <a:buFontTx/>
              <a:buNone/>
            </a:pPr>
            <a:r>
              <a:rPr lang="en-US" altLang="en-US" sz="2000">
                <a:latin typeface="Courier New" panose="02070309020205020404" pitchFamily="49" charset="0"/>
              </a:rPr>
              <a:t>}</a:t>
            </a:r>
          </a:p>
          <a:p>
            <a:pPr lvl="1">
              <a:lnSpc>
                <a:spcPct val="80000"/>
              </a:lnSpc>
            </a:pPr>
            <a:endParaRPr lang="en-US" altLang="en-US" sz="1000"/>
          </a:p>
          <a:p>
            <a:pPr lvl="1">
              <a:lnSpc>
                <a:spcPct val="110000"/>
              </a:lnSpc>
            </a:pPr>
            <a:r>
              <a:rPr lang="en-US" altLang="en-US"/>
              <a:t>Each </a:t>
            </a:r>
            <a:r>
              <a:rPr lang="en-US" altLang="en-US">
                <a:latin typeface="Courier New" panose="02070309020205020404" pitchFamily="49" charset="0"/>
              </a:rPr>
              <a:t>Point</a:t>
            </a:r>
            <a:r>
              <a:rPr lang="en-US" altLang="en-US"/>
              <a:t> object contains a </a:t>
            </a:r>
            <a:r>
              <a:rPr lang="en-US" altLang="en-US">
                <a:latin typeface="Courier New" panose="02070309020205020404" pitchFamily="49" charset="0"/>
              </a:rPr>
              <a:t>draw</a:t>
            </a:r>
            <a:r>
              <a:rPr lang="en-US" altLang="en-US"/>
              <a:t> method that draws that point at its current </a:t>
            </a:r>
            <a:r>
              <a:rPr lang="en-US" altLang="en-US">
                <a:latin typeface="Courier New" panose="02070309020205020404" pitchFamily="49" charset="0"/>
              </a:rPr>
              <a:t>x</a:t>
            </a:r>
            <a:r>
              <a:rPr lang="en-US" altLang="en-US"/>
              <a:t>/</a:t>
            </a:r>
            <a:r>
              <a:rPr lang="en-US" altLang="en-US">
                <a:latin typeface="Courier New" panose="02070309020205020404" pitchFamily="49" charset="0"/>
              </a:rPr>
              <a:t>y</a:t>
            </a:r>
            <a:r>
              <a:rPr lang="en-US" altLang="en-US"/>
              <a:t> position.</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a:extLst>
              <a:ext uri="{FF2B5EF4-FFF2-40B4-BE49-F238E27FC236}">
                <a16:creationId xmlns:a16="http://schemas.microsoft.com/office/drawing/2014/main" id="{2D1D190F-CFD1-4D3C-9422-963A6A64E880}"/>
              </a:ext>
            </a:extLst>
          </p:cNvPr>
          <p:cNvSpPr>
            <a:spLocks noGrp="1" noChangeArrowheads="1"/>
          </p:cNvSpPr>
          <p:nvPr>
            <p:ph type="title"/>
          </p:nvPr>
        </p:nvSpPr>
        <p:spPr/>
        <p:txBody>
          <a:bodyPr/>
          <a:lstStyle/>
          <a:p>
            <a:r>
              <a:rPr lang="en-US" altLang="en-US"/>
              <a:t>Kinds of methods</a:t>
            </a:r>
          </a:p>
        </p:txBody>
      </p:sp>
      <p:sp>
        <p:nvSpPr>
          <p:cNvPr id="847875" name="Rectangle 3">
            <a:extLst>
              <a:ext uri="{FF2B5EF4-FFF2-40B4-BE49-F238E27FC236}">
                <a16:creationId xmlns:a16="http://schemas.microsoft.com/office/drawing/2014/main" id="{7283C35D-BFB7-48BC-997C-201D5CDCDE27}"/>
              </a:ext>
            </a:extLst>
          </p:cNvPr>
          <p:cNvSpPr>
            <a:spLocks noGrp="1" noChangeArrowheads="1"/>
          </p:cNvSpPr>
          <p:nvPr>
            <p:ph type="body" idx="1"/>
          </p:nvPr>
        </p:nvSpPr>
        <p:spPr/>
        <p:txBody>
          <a:bodyPr/>
          <a:lstStyle/>
          <a:p>
            <a:r>
              <a:rPr lang="en-US" altLang="en-US" b="1"/>
              <a:t>accessor</a:t>
            </a:r>
            <a:r>
              <a:rPr lang="en-US" altLang="en-US"/>
              <a:t>:	A method that lets clients examine object state.</a:t>
            </a:r>
          </a:p>
          <a:p>
            <a:pPr lvl="1"/>
            <a:r>
              <a:rPr lang="en-US" altLang="en-US"/>
              <a:t>Examples: </a:t>
            </a:r>
            <a:r>
              <a:rPr lang="en-US" altLang="en-US">
                <a:latin typeface="Courier New" panose="02070309020205020404" pitchFamily="49" charset="0"/>
              </a:rPr>
              <a:t>distance</a:t>
            </a:r>
            <a:r>
              <a:rPr lang="en-US" altLang="en-US"/>
              <a:t>, </a:t>
            </a:r>
            <a:r>
              <a:rPr lang="en-US" altLang="en-US">
                <a:latin typeface="Courier New" panose="02070309020205020404" pitchFamily="49" charset="0"/>
              </a:rPr>
              <a:t>distanceFromOrigin</a:t>
            </a:r>
            <a:endParaRPr lang="en-US" altLang="en-US"/>
          </a:p>
          <a:p>
            <a:pPr lvl="1"/>
            <a:r>
              <a:rPr lang="en-US" altLang="en-US"/>
              <a:t>often has a non-</a:t>
            </a:r>
            <a:r>
              <a:rPr lang="en-US" altLang="en-US">
                <a:latin typeface="Courier New" panose="02070309020205020404" pitchFamily="49" charset="0"/>
              </a:rPr>
              <a:t>void</a:t>
            </a:r>
            <a:r>
              <a:rPr lang="en-US" altLang="en-US"/>
              <a:t> return type</a:t>
            </a:r>
          </a:p>
          <a:p>
            <a:pPr lvl="1"/>
            <a:endParaRPr lang="en-US" altLang="en-US"/>
          </a:p>
          <a:p>
            <a:pPr lvl="1"/>
            <a:endParaRPr lang="en-US" altLang="en-US"/>
          </a:p>
          <a:p>
            <a:r>
              <a:rPr lang="en-US" altLang="en-US" b="1"/>
              <a:t>mutator</a:t>
            </a:r>
            <a:r>
              <a:rPr lang="en-US" altLang="en-US"/>
              <a:t>:	A method that modifies an object's state.</a:t>
            </a:r>
          </a:p>
          <a:p>
            <a:pPr lvl="1"/>
            <a:r>
              <a:rPr lang="en-US" altLang="en-US"/>
              <a:t>Examples: </a:t>
            </a:r>
            <a:r>
              <a:rPr lang="en-US" altLang="en-US">
                <a:latin typeface="Courier New" panose="02070309020205020404" pitchFamily="49" charset="0"/>
              </a:rPr>
              <a:t>setLocation</a:t>
            </a:r>
            <a:r>
              <a:rPr lang="en-US" altLang="en-US"/>
              <a:t>, </a:t>
            </a:r>
            <a:r>
              <a:rPr lang="en-US" altLang="en-US">
                <a:latin typeface="Courier New" panose="02070309020205020404" pitchFamily="49" charset="0"/>
              </a:rPr>
              <a:t>translate</a:t>
            </a:r>
            <a:endParaRPr lang="en-US"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2">
            <a:extLst>
              <a:ext uri="{FF2B5EF4-FFF2-40B4-BE49-F238E27FC236}">
                <a16:creationId xmlns:a16="http://schemas.microsoft.com/office/drawing/2014/main" id="{1E15B481-58AB-4D24-992F-9654F30CF06C}"/>
              </a:ext>
            </a:extLst>
          </p:cNvPr>
          <p:cNvSpPr>
            <a:spLocks noGrp="1" noChangeArrowheads="1"/>
          </p:cNvSpPr>
          <p:nvPr>
            <p:ph type="title"/>
          </p:nvPr>
        </p:nvSpPr>
        <p:spPr/>
        <p:txBody>
          <a:bodyPr/>
          <a:lstStyle/>
          <a:p>
            <a:r>
              <a:rPr lang="en-US" altLang="en-US"/>
              <a:t>Mutator method questions</a:t>
            </a:r>
          </a:p>
        </p:txBody>
      </p:sp>
      <p:sp>
        <p:nvSpPr>
          <p:cNvPr id="848899" name="Rectangle 3">
            <a:extLst>
              <a:ext uri="{FF2B5EF4-FFF2-40B4-BE49-F238E27FC236}">
                <a16:creationId xmlns:a16="http://schemas.microsoft.com/office/drawing/2014/main" id="{FCDADCE5-80C1-4ADC-9619-B48096595088}"/>
              </a:ext>
            </a:extLst>
          </p:cNvPr>
          <p:cNvSpPr>
            <a:spLocks noGrp="1" noChangeArrowheads="1"/>
          </p:cNvSpPr>
          <p:nvPr>
            <p:ph type="body" idx="1"/>
          </p:nvPr>
        </p:nvSpPr>
        <p:spPr/>
        <p:txBody>
          <a:bodyPr/>
          <a:lstStyle/>
          <a:p>
            <a:r>
              <a:rPr lang="en-US" altLang="en-US"/>
              <a:t>Write a method </a:t>
            </a:r>
            <a:r>
              <a:rPr lang="en-US" altLang="en-US">
                <a:latin typeface="Courier New" panose="02070309020205020404" pitchFamily="49" charset="0"/>
              </a:rPr>
              <a:t>setLocation</a:t>
            </a:r>
            <a:r>
              <a:rPr lang="en-US" altLang="en-US"/>
              <a:t> that changes a </a:t>
            </a:r>
            <a:r>
              <a:rPr lang="en-US" altLang="en-US">
                <a:latin typeface="Courier New" panose="02070309020205020404" pitchFamily="49" charset="0"/>
              </a:rPr>
              <a:t>Point</a:t>
            </a:r>
            <a:r>
              <a:rPr lang="en-US" altLang="en-US"/>
              <a:t>'s location to the (</a:t>
            </a:r>
            <a:r>
              <a:rPr lang="en-US" altLang="en-US" i="1"/>
              <a:t>x</a:t>
            </a:r>
            <a:r>
              <a:rPr lang="en-US" altLang="en-US"/>
              <a:t>, </a:t>
            </a:r>
            <a:r>
              <a:rPr lang="en-US" altLang="en-US" i="1"/>
              <a:t>y</a:t>
            </a:r>
            <a:r>
              <a:rPr lang="en-US" altLang="en-US"/>
              <a:t>) values passed.</a:t>
            </a:r>
          </a:p>
          <a:p>
            <a:pPr lvl="1">
              <a:buFontTx/>
              <a:buNone/>
            </a:pPr>
            <a:endParaRPr lang="en-US" altLang="en-US"/>
          </a:p>
          <a:p>
            <a:pPr lvl="1">
              <a:buFontTx/>
              <a:buNone/>
            </a:pPr>
            <a:endParaRPr lang="en-US" altLang="en-US"/>
          </a:p>
          <a:p>
            <a:r>
              <a:rPr lang="en-US" altLang="en-US"/>
              <a:t>Write a method </a:t>
            </a:r>
            <a:r>
              <a:rPr lang="en-US" altLang="en-US">
                <a:latin typeface="Courier New" panose="02070309020205020404" pitchFamily="49" charset="0"/>
              </a:rPr>
              <a:t>translate</a:t>
            </a:r>
            <a:r>
              <a:rPr lang="en-US" altLang="en-US"/>
              <a:t> that changes a </a:t>
            </a:r>
            <a:r>
              <a:rPr lang="en-US" altLang="en-US">
                <a:latin typeface="Courier New" panose="02070309020205020404" pitchFamily="49" charset="0"/>
              </a:rPr>
              <a:t>Point</a:t>
            </a:r>
            <a:r>
              <a:rPr lang="en-US" altLang="en-US"/>
              <a:t>'s location by a given </a:t>
            </a:r>
            <a:r>
              <a:rPr lang="en-US" altLang="en-US" i="1"/>
              <a:t>dx</a:t>
            </a:r>
            <a:r>
              <a:rPr lang="en-US" altLang="en-US"/>
              <a:t>, </a:t>
            </a:r>
            <a:r>
              <a:rPr lang="en-US" altLang="en-US" i="1"/>
              <a:t>dy</a:t>
            </a:r>
            <a:r>
              <a:rPr lang="en-US" altLang="en-US"/>
              <a:t> amount.</a:t>
            </a:r>
          </a:p>
          <a:p>
            <a:pPr lvl="1">
              <a:buFontTx/>
              <a:buNone/>
            </a:pPr>
            <a:endParaRPr lang="en-US" altLang="en-US"/>
          </a:p>
          <a:p>
            <a:pPr lvl="1"/>
            <a:r>
              <a:rPr lang="en-US" altLang="en-US"/>
              <a:t>Modify the </a:t>
            </a:r>
            <a:r>
              <a:rPr lang="en-US" altLang="en-US">
                <a:latin typeface="Courier New" panose="02070309020205020404" pitchFamily="49" charset="0"/>
              </a:rPr>
              <a:t>Point</a:t>
            </a:r>
            <a:r>
              <a:rPr lang="en-US" altLang="en-US"/>
              <a:t> and client code to use these methods.</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22" name="Rectangle 2">
            <a:extLst>
              <a:ext uri="{FF2B5EF4-FFF2-40B4-BE49-F238E27FC236}">
                <a16:creationId xmlns:a16="http://schemas.microsoft.com/office/drawing/2014/main" id="{543DFF51-64C0-43C2-85B5-92986D09DD24}"/>
              </a:ext>
            </a:extLst>
          </p:cNvPr>
          <p:cNvSpPr>
            <a:spLocks noGrp="1" noChangeArrowheads="1"/>
          </p:cNvSpPr>
          <p:nvPr>
            <p:ph type="title"/>
          </p:nvPr>
        </p:nvSpPr>
        <p:spPr/>
        <p:txBody>
          <a:bodyPr/>
          <a:lstStyle/>
          <a:p>
            <a:r>
              <a:rPr lang="en-US" altLang="en-US"/>
              <a:t>Mutator method answers</a:t>
            </a:r>
          </a:p>
        </p:txBody>
      </p:sp>
      <p:sp>
        <p:nvSpPr>
          <p:cNvPr id="849923" name="Rectangle 3">
            <a:extLst>
              <a:ext uri="{FF2B5EF4-FFF2-40B4-BE49-F238E27FC236}">
                <a16:creationId xmlns:a16="http://schemas.microsoft.com/office/drawing/2014/main" id="{5AB47BF4-5429-4ADB-84CD-690B445898B7}"/>
              </a:ext>
            </a:extLst>
          </p:cNvPr>
          <p:cNvSpPr>
            <a:spLocks noGrp="1" noChangeArrowheads="1"/>
          </p:cNvSpPr>
          <p:nvPr>
            <p:ph type="body" idx="1"/>
          </p:nvPr>
        </p:nvSpPr>
        <p:spPr/>
        <p:txBody>
          <a:bodyPr/>
          <a:lstStyle/>
          <a:p>
            <a:pPr>
              <a:lnSpc>
                <a:spcPct val="70000"/>
              </a:lnSpc>
              <a:buFontTx/>
              <a:buNone/>
            </a:pPr>
            <a:r>
              <a:rPr lang="en-US" altLang="en-US" sz="2200">
                <a:latin typeface="Courier New" panose="02070309020205020404" pitchFamily="49" charset="0"/>
              </a:rPr>
              <a:t>public void setLocation(int newX, int newY) {</a:t>
            </a:r>
          </a:p>
          <a:p>
            <a:pPr>
              <a:lnSpc>
                <a:spcPct val="70000"/>
              </a:lnSpc>
              <a:buFontTx/>
              <a:buNone/>
            </a:pPr>
            <a:r>
              <a:rPr lang="en-US" altLang="en-US" sz="2200">
                <a:latin typeface="Courier New" panose="02070309020205020404" pitchFamily="49" charset="0"/>
              </a:rPr>
              <a:t>    x = newX;</a:t>
            </a:r>
          </a:p>
          <a:p>
            <a:pPr>
              <a:lnSpc>
                <a:spcPct val="70000"/>
              </a:lnSpc>
              <a:buFontTx/>
              <a:buNone/>
            </a:pPr>
            <a:r>
              <a:rPr lang="en-US" altLang="en-US" sz="2200">
                <a:latin typeface="Courier New" panose="02070309020205020404" pitchFamily="49" charset="0"/>
              </a:rPr>
              <a:t>    y = newY;</a:t>
            </a:r>
          </a:p>
          <a:p>
            <a:pPr>
              <a:lnSpc>
                <a:spcPct val="70000"/>
              </a:lnSpc>
              <a:buFontTx/>
              <a:buNone/>
            </a:pPr>
            <a:r>
              <a:rPr lang="en-US" altLang="en-US" sz="2200">
                <a:latin typeface="Courier New" panose="02070309020205020404" pitchFamily="49" charset="0"/>
              </a:rPr>
              <a:t>}</a:t>
            </a:r>
          </a:p>
          <a:p>
            <a:pPr>
              <a:lnSpc>
                <a:spcPct val="70000"/>
              </a:lnSpc>
              <a:buFontTx/>
              <a:buNone/>
            </a:pPr>
            <a:endParaRPr lang="en-US" altLang="en-US" sz="2200">
              <a:latin typeface="Courier New" panose="02070309020205020404" pitchFamily="49" charset="0"/>
            </a:endParaRPr>
          </a:p>
          <a:p>
            <a:pPr>
              <a:lnSpc>
                <a:spcPct val="70000"/>
              </a:lnSpc>
              <a:buFontTx/>
              <a:buNone/>
            </a:pPr>
            <a:endParaRPr lang="en-US" altLang="en-US" sz="2200">
              <a:latin typeface="Courier New" panose="02070309020205020404" pitchFamily="49" charset="0"/>
            </a:endParaRPr>
          </a:p>
          <a:p>
            <a:pPr>
              <a:lnSpc>
                <a:spcPct val="70000"/>
              </a:lnSpc>
              <a:buFontTx/>
              <a:buNone/>
            </a:pPr>
            <a:r>
              <a:rPr lang="en-US" altLang="en-US" sz="2200">
                <a:latin typeface="Courier New" panose="02070309020205020404" pitchFamily="49" charset="0"/>
              </a:rPr>
              <a:t>public void translate(int dx, int dy) {</a:t>
            </a:r>
          </a:p>
          <a:p>
            <a:pPr>
              <a:lnSpc>
                <a:spcPct val="70000"/>
              </a:lnSpc>
              <a:buFontTx/>
              <a:buNone/>
            </a:pPr>
            <a:r>
              <a:rPr lang="en-US" altLang="en-US" sz="2200">
                <a:latin typeface="Courier New" panose="02070309020205020404" pitchFamily="49" charset="0"/>
              </a:rPr>
              <a:t>    x = x + dx;</a:t>
            </a:r>
          </a:p>
          <a:p>
            <a:pPr>
              <a:lnSpc>
                <a:spcPct val="70000"/>
              </a:lnSpc>
              <a:buFontTx/>
              <a:buNone/>
            </a:pPr>
            <a:r>
              <a:rPr lang="en-US" altLang="en-US" sz="2200">
                <a:latin typeface="Courier New" panose="02070309020205020404" pitchFamily="49" charset="0"/>
              </a:rPr>
              <a:t>    y = y + dy;</a:t>
            </a:r>
          </a:p>
          <a:p>
            <a:pPr>
              <a:lnSpc>
                <a:spcPct val="70000"/>
              </a:lnSpc>
              <a:buFontTx/>
              <a:buNone/>
            </a:pPr>
            <a:r>
              <a:rPr lang="en-US" altLang="en-US" sz="2200">
                <a:latin typeface="Courier New" panose="02070309020205020404" pitchFamily="49" charset="0"/>
              </a:rPr>
              <a:t>}</a:t>
            </a:r>
          </a:p>
          <a:p>
            <a:pPr>
              <a:lnSpc>
                <a:spcPct val="70000"/>
              </a:lnSpc>
              <a:buFontTx/>
              <a:buNone/>
            </a:pPr>
            <a:endParaRPr lang="en-US" altLang="en-US" sz="2200">
              <a:latin typeface="Courier New" panose="02070309020205020404" pitchFamily="49" charset="0"/>
            </a:endParaRPr>
          </a:p>
          <a:p>
            <a:pPr>
              <a:lnSpc>
                <a:spcPct val="70000"/>
              </a:lnSpc>
              <a:buFontTx/>
              <a:buNone/>
            </a:pPr>
            <a:r>
              <a:rPr lang="en-US" altLang="en-US" sz="2200" b="1">
                <a:solidFill>
                  <a:srgbClr val="008080"/>
                </a:solidFill>
                <a:latin typeface="Courier New" panose="02070309020205020404" pitchFamily="49" charset="0"/>
              </a:rPr>
              <a:t>// alternative solution that utilizes setLocation</a:t>
            </a:r>
          </a:p>
          <a:p>
            <a:pPr>
              <a:lnSpc>
                <a:spcPct val="70000"/>
              </a:lnSpc>
              <a:buFontTx/>
              <a:buNone/>
            </a:pPr>
            <a:r>
              <a:rPr lang="en-US" altLang="en-US" sz="2200">
                <a:latin typeface="Courier New" panose="02070309020205020404" pitchFamily="49" charset="0"/>
              </a:rPr>
              <a:t>public void translate(int dx, int dy) {</a:t>
            </a:r>
          </a:p>
          <a:p>
            <a:pPr>
              <a:lnSpc>
                <a:spcPct val="70000"/>
              </a:lnSpc>
              <a:buFontTx/>
              <a:buNone/>
            </a:pPr>
            <a:r>
              <a:rPr lang="en-US" altLang="en-US" sz="2200">
                <a:latin typeface="Courier New" panose="02070309020205020404" pitchFamily="49" charset="0"/>
              </a:rPr>
              <a:t>    setLocation(x + dx, y + dy);</a:t>
            </a:r>
          </a:p>
          <a:p>
            <a:pPr>
              <a:lnSpc>
                <a:spcPct val="70000"/>
              </a:lnSpc>
              <a:buFontTx/>
              <a:buNone/>
            </a:pPr>
            <a:r>
              <a:rPr lang="en-US" altLang="en-US" sz="2200">
                <a:latin typeface="Courier New" panose="02070309020205020404" pitchFamily="49" charset="0"/>
              </a:rPr>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a:extLst>
              <a:ext uri="{FF2B5EF4-FFF2-40B4-BE49-F238E27FC236}">
                <a16:creationId xmlns:a16="http://schemas.microsoft.com/office/drawing/2014/main" id="{153BEA10-B5B8-4E36-8419-E2529427F16E}"/>
              </a:ext>
            </a:extLst>
          </p:cNvPr>
          <p:cNvSpPr>
            <a:spLocks noGrp="1" noChangeArrowheads="1"/>
          </p:cNvSpPr>
          <p:nvPr>
            <p:ph type="title"/>
          </p:nvPr>
        </p:nvSpPr>
        <p:spPr/>
        <p:txBody>
          <a:bodyPr/>
          <a:lstStyle/>
          <a:p>
            <a:r>
              <a:rPr lang="en-US" altLang="en-US"/>
              <a:t>Accessor method questions</a:t>
            </a:r>
          </a:p>
        </p:txBody>
      </p:sp>
      <p:sp>
        <p:nvSpPr>
          <p:cNvPr id="850947" name="Rectangle 3">
            <a:extLst>
              <a:ext uri="{FF2B5EF4-FFF2-40B4-BE49-F238E27FC236}">
                <a16:creationId xmlns:a16="http://schemas.microsoft.com/office/drawing/2014/main" id="{F6AA11A0-73FA-453D-880A-AA5DCFA0BBFC}"/>
              </a:ext>
            </a:extLst>
          </p:cNvPr>
          <p:cNvSpPr>
            <a:spLocks noGrp="1" noChangeArrowheads="1"/>
          </p:cNvSpPr>
          <p:nvPr>
            <p:ph type="body" idx="1"/>
          </p:nvPr>
        </p:nvSpPr>
        <p:spPr/>
        <p:txBody>
          <a:bodyPr/>
          <a:lstStyle/>
          <a:p>
            <a:r>
              <a:rPr lang="en-US" altLang="en-US"/>
              <a:t>Write a method </a:t>
            </a:r>
            <a:r>
              <a:rPr lang="en-US" altLang="en-US">
                <a:latin typeface="Courier New" panose="02070309020205020404" pitchFamily="49" charset="0"/>
              </a:rPr>
              <a:t>distance</a:t>
            </a:r>
            <a:r>
              <a:rPr lang="en-US" altLang="en-US"/>
              <a:t> that computes the distance between a </a:t>
            </a:r>
            <a:r>
              <a:rPr lang="en-US" altLang="en-US">
                <a:latin typeface="Courier New" panose="02070309020205020404" pitchFamily="49" charset="0"/>
              </a:rPr>
              <a:t>Point</a:t>
            </a:r>
            <a:r>
              <a:rPr lang="en-US" altLang="en-US"/>
              <a:t> and another </a:t>
            </a:r>
            <a:r>
              <a:rPr lang="en-US" altLang="en-US">
                <a:latin typeface="Courier New" panose="02070309020205020404" pitchFamily="49" charset="0"/>
              </a:rPr>
              <a:t>Point</a:t>
            </a:r>
            <a:r>
              <a:rPr lang="en-US" altLang="en-US"/>
              <a:t> parameter.</a:t>
            </a:r>
            <a:endParaRPr lang="en-US" altLang="en-US" sz="1100"/>
          </a:p>
          <a:p>
            <a:pPr lvl="1">
              <a:buFontTx/>
              <a:buNone/>
            </a:pPr>
            <a:endParaRPr lang="en-US" altLang="en-US"/>
          </a:p>
          <a:p>
            <a:pPr>
              <a:buFontTx/>
              <a:buNone/>
            </a:pPr>
            <a:r>
              <a:rPr lang="en-US" altLang="en-US"/>
              <a:t>	Use the formula:</a:t>
            </a:r>
            <a:endParaRPr lang="en-US" altLang="en-US" sz="1400"/>
          </a:p>
          <a:p>
            <a:pPr lvl="1">
              <a:buFontTx/>
              <a:buNone/>
            </a:pPr>
            <a:endParaRPr lang="en-US" altLang="en-US"/>
          </a:p>
          <a:p>
            <a:r>
              <a:rPr lang="en-US" altLang="en-US"/>
              <a:t>Write a method </a:t>
            </a:r>
            <a:r>
              <a:rPr lang="en-US" altLang="en-US">
                <a:latin typeface="Courier New" panose="02070309020205020404" pitchFamily="49" charset="0"/>
              </a:rPr>
              <a:t>distanceFromOrigin</a:t>
            </a:r>
            <a:r>
              <a:rPr lang="en-US" altLang="en-US"/>
              <a:t> that returns the distance between a </a:t>
            </a:r>
            <a:r>
              <a:rPr lang="en-US" altLang="en-US">
                <a:latin typeface="Courier New" panose="02070309020205020404" pitchFamily="49" charset="0"/>
              </a:rPr>
              <a:t>Point</a:t>
            </a:r>
            <a:r>
              <a:rPr lang="en-US" altLang="en-US"/>
              <a:t> and the origin, (0, 0).</a:t>
            </a:r>
          </a:p>
          <a:p>
            <a:pPr lvl="1"/>
            <a:endParaRPr lang="en-US" altLang="en-US"/>
          </a:p>
          <a:p>
            <a:pPr lvl="1"/>
            <a:r>
              <a:rPr lang="en-US" altLang="en-US"/>
              <a:t>Modify the client code to use these methods.</a:t>
            </a:r>
          </a:p>
        </p:txBody>
      </p:sp>
      <p:graphicFrame>
        <p:nvGraphicFramePr>
          <p:cNvPr id="850948" name="Object 4">
            <a:extLst>
              <a:ext uri="{FF2B5EF4-FFF2-40B4-BE49-F238E27FC236}">
                <a16:creationId xmlns:a16="http://schemas.microsoft.com/office/drawing/2014/main" id="{495B480A-8620-4F20-8D90-9E8A0CD28F7C}"/>
              </a:ext>
            </a:extLst>
          </p:cNvPr>
          <p:cNvGraphicFramePr>
            <a:graphicFrameLocks noChangeAspect="1"/>
          </p:cNvGraphicFramePr>
          <p:nvPr/>
        </p:nvGraphicFramePr>
        <p:xfrm>
          <a:off x="3048000" y="2365375"/>
          <a:ext cx="2819400" cy="577850"/>
        </p:xfrm>
        <a:graphic>
          <a:graphicData uri="http://schemas.openxmlformats.org/presentationml/2006/ole">
            <mc:AlternateContent xmlns:mc="http://schemas.openxmlformats.org/markup-compatibility/2006">
              <mc:Choice xmlns:v="urn:schemas-microsoft-com:vml" Requires="v">
                <p:oleObj spid="_x0000_s850950" name="Equation" r:id="rId3" imgW="1422360" imgH="291960" progId="Equation.3">
                  <p:embed/>
                </p:oleObj>
              </mc:Choice>
              <mc:Fallback>
                <p:oleObj name="Equation" r:id="rId3" imgW="1422360" imgH="29196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365375"/>
                        <a:ext cx="2819400"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a:extLst>
              <a:ext uri="{FF2B5EF4-FFF2-40B4-BE49-F238E27FC236}">
                <a16:creationId xmlns:a16="http://schemas.microsoft.com/office/drawing/2014/main" id="{35F03D56-632C-426F-B446-1EC87BC18C4B}"/>
              </a:ext>
            </a:extLst>
          </p:cNvPr>
          <p:cNvSpPr>
            <a:spLocks noGrp="1" noChangeArrowheads="1"/>
          </p:cNvSpPr>
          <p:nvPr>
            <p:ph type="title"/>
          </p:nvPr>
        </p:nvSpPr>
        <p:spPr/>
        <p:txBody>
          <a:bodyPr/>
          <a:lstStyle/>
          <a:p>
            <a:r>
              <a:rPr lang="en-US" altLang="en-US"/>
              <a:t>A programming problem</a:t>
            </a:r>
          </a:p>
        </p:txBody>
      </p:sp>
      <p:sp>
        <p:nvSpPr>
          <p:cNvPr id="815107" name="Rectangle 3">
            <a:extLst>
              <a:ext uri="{FF2B5EF4-FFF2-40B4-BE49-F238E27FC236}">
                <a16:creationId xmlns:a16="http://schemas.microsoft.com/office/drawing/2014/main" id="{10C66E88-7B10-41F6-B47F-6863C496FE64}"/>
              </a:ext>
            </a:extLst>
          </p:cNvPr>
          <p:cNvSpPr>
            <a:spLocks noGrp="1" noChangeArrowheads="1"/>
          </p:cNvSpPr>
          <p:nvPr>
            <p:ph type="body" idx="1"/>
          </p:nvPr>
        </p:nvSpPr>
        <p:spPr/>
        <p:txBody>
          <a:bodyPr/>
          <a:lstStyle/>
          <a:p>
            <a:r>
              <a:rPr lang="en-US" altLang="en-US" sz="2200"/>
              <a:t>Given a file of cities' (x, y) coordinates,</a:t>
            </a:r>
            <a:br>
              <a:rPr lang="en-US" altLang="en-US" sz="2200"/>
            </a:br>
            <a:r>
              <a:rPr lang="en-US" altLang="en-US" sz="2200"/>
              <a:t>which begins with the number of cities:</a:t>
            </a:r>
          </a:p>
          <a:p>
            <a:pPr lvl="1">
              <a:lnSpc>
                <a:spcPct val="70000"/>
              </a:lnSpc>
              <a:buFontTx/>
              <a:buNone/>
            </a:pPr>
            <a:endParaRPr lang="en-US" altLang="en-US" sz="900">
              <a:latin typeface="Courier New" panose="02070309020205020404" pitchFamily="49" charset="0"/>
            </a:endParaRPr>
          </a:p>
          <a:p>
            <a:pPr lvl="1">
              <a:lnSpc>
                <a:spcPct val="70000"/>
              </a:lnSpc>
              <a:buFontTx/>
              <a:buNone/>
            </a:pPr>
            <a:r>
              <a:rPr lang="en-US" altLang="en-US" sz="2000">
                <a:latin typeface="Courier New" panose="02070309020205020404" pitchFamily="49" charset="0"/>
              </a:rPr>
              <a:t>6</a:t>
            </a:r>
          </a:p>
          <a:p>
            <a:pPr lvl="1">
              <a:lnSpc>
                <a:spcPct val="70000"/>
              </a:lnSpc>
              <a:buFontTx/>
              <a:buNone/>
            </a:pPr>
            <a:r>
              <a:rPr lang="en-US" altLang="en-US" sz="2000">
                <a:latin typeface="Courier New" panose="02070309020205020404" pitchFamily="49" charset="0"/>
              </a:rPr>
              <a:t>50 20</a:t>
            </a:r>
          </a:p>
          <a:p>
            <a:pPr lvl="1">
              <a:lnSpc>
                <a:spcPct val="70000"/>
              </a:lnSpc>
              <a:buFontTx/>
              <a:buNone/>
            </a:pPr>
            <a:r>
              <a:rPr lang="en-US" altLang="en-US" sz="2000">
                <a:latin typeface="Courier New" panose="02070309020205020404" pitchFamily="49" charset="0"/>
              </a:rPr>
              <a:t>90 60</a:t>
            </a:r>
          </a:p>
          <a:p>
            <a:pPr lvl="1">
              <a:lnSpc>
                <a:spcPct val="70000"/>
              </a:lnSpc>
              <a:buFontTx/>
              <a:buNone/>
            </a:pPr>
            <a:r>
              <a:rPr lang="en-US" altLang="en-US" sz="2000">
                <a:latin typeface="Courier New" panose="02070309020205020404" pitchFamily="49" charset="0"/>
              </a:rPr>
              <a:t>10 72</a:t>
            </a:r>
          </a:p>
          <a:p>
            <a:pPr lvl="1">
              <a:lnSpc>
                <a:spcPct val="70000"/>
              </a:lnSpc>
              <a:buFontTx/>
              <a:buNone/>
            </a:pPr>
            <a:r>
              <a:rPr lang="en-US" altLang="en-US" sz="2000">
                <a:latin typeface="Courier New" panose="02070309020205020404" pitchFamily="49" charset="0"/>
              </a:rPr>
              <a:t>74 98</a:t>
            </a:r>
          </a:p>
          <a:p>
            <a:pPr lvl="1">
              <a:lnSpc>
                <a:spcPct val="70000"/>
              </a:lnSpc>
              <a:buFontTx/>
              <a:buNone/>
            </a:pPr>
            <a:r>
              <a:rPr lang="en-US" altLang="en-US" sz="2000">
                <a:latin typeface="Courier New" panose="02070309020205020404" pitchFamily="49" charset="0"/>
              </a:rPr>
              <a:t>5 136</a:t>
            </a:r>
          </a:p>
          <a:p>
            <a:pPr lvl="1">
              <a:lnSpc>
                <a:spcPct val="70000"/>
              </a:lnSpc>
              <a:buFontTx/>
              <a:buNone/>
            </a:pPr>
            <a:r>
              <a:rPr lang="en-US" altLang="en-US" sz="2000">
                <a:latin typeface="Courier New" panose="02070309020205020404" pitchFamily="49" charset="0"/>
              </a:rPr>
              <a:t>150 91</a:t>
            </a:r>
          </a:p>
          <a:p>
            <a:pPr lvl="1">
              <a:lnSpc>
                <a:spcPct val="70000"/>
              </a:lnSpc>
              <a:buFontTx/>
              <a:buNone/>
            </a:pPr>
            <a:endParaRPr lang="en-US" altLang="en-US" sz="2000">
              <a:latin typeface="Courier New" panose="02070309020205020404" pitchFamily="49" charset="0"/>
            </a:endParaRPr>
          </a:p>
          <a:p>
            <a:pPr lvl="1">
              <a:lnSpc>
                <a:spcPct val="70000"/>
              </a:lnSpc>
              <a:buFontTx/>
              <a:buNone/>
            </a:pPr>
            <a:endParaRPr lang="en-US" altLang="en-US" sz="2000">
              <a:latin typeface="Courier New" panose="02070309020205020404" pitchFamily="49" charset="0"/>
            </a:endParaRPr>
          </a:p>
          <a:p>
            <a:pPr lvl="1">
              <a:lnSpc>
                <a:spcPct val="90000"/>
              </a:lnSpc>
              <a:buFontTx/>
              <a:buNone/>
            </a:pPr>
            <a:endParaRPr lang="en-US" altLang="en-US" sz="800"/>
          </a:p>
          <a:p>
            <a:pPr>
              <a:lnSpc>
                <a:spcPct val="90000"/>
              </a:lnSpc>
            </a:pPr>
            <a:r>
              <a:rPr lang="en-US" altLang="en-US" sz="2200"/>
              <a:t>Write a program to draw the cities on a </a:t>
            </a:r>
            <a:r>
              <a:rPr lang="en-US" altLang="en-US" sz="2200">
                <a:latin typeface="Courier New" panose="02070309020205020404" pitchFamily="49" charset="0"/>
              </a:rPr>
              <a:t>DrawingPanel</a:t>
            </a:r>
            <a:r>
              <a:rPr lang="en-US" altLang="en-US" sz="2200"/>
              <a:t>, then drop a "bomb" that turns all cities red that are within a given radius:</a:t>
            </a:r>
          </a:p>
          <a:p>
            <a:pPr lvl="1">
              <a:lnSpc>
                <a:spcPct val="70000"/>
              </a:lnSpc>
              <a:buFontTx/>
              <a:buNone/>
            </a:pPr>
            <a:endParaRPr lang="en-US" altLang="en-US" sz="900">
              <a:latin typeface="Courier New" panose="02070309020205020404" pitchFamily="49" charset="0"/>
            </a:endParaRPr>
          </a:p>
          <a:p>
            <a:pPr lvl="1">
              <a:lnSpc>
                <a:spcPct val="70000"/>
              </a:lnSpc>
              <a:buFontTx/>
              <a:buNone/>
            </a:pPr>
            <a:r>
              <a:rPr lang="en-US" altLang="en-US" sz="2000">
                <a:latin typeface="Courier New" panose="02070309020205020404" pitchFamily="49" charset="0"/>
              </a:rPr>
              <a:t>Blast site x? </a:t>
            </a:r>
            <a:r>
              <a:rPr lang="en-US" altLang="en-US" sz="2000" b="1" u="sng">
                <a:latin typeface="Courier New" panose="02070309020205020404" pitchFamily="49" charset="0"/>
              </a:rPr>
              <a:t>100</a:t>
            </a:r>
          </a:p>
          <a:p>
            <a:pPr lvl="1">
              <a:lnSpc>
                <a:spcPct val="70000"/>
              </a:lnSpc>
              <a:buFontTx/>
              <a:buNone/>
            </a:pPr>
            <a:r>
              <a:rPr lang="en-US" altLang="en-US" sz="2000">
                <a:latin typeface="Courier New" panose="02070309020205020404" pitchFamily="49" charset="0"/>
              </a:rPr>
              <a:t>Blast site y? </a:t>
            </a:r>
            <a:r>
              <a:rPr lang="en-US" altLang="en-US" sz="2000" b="1" u="sng">
                <a:latin typeface="Courier New" panose="02070309020205020404" pitchFamily="49" charset="0"/>
              </a:rPr>
              <a:t>100</a:t>
            </a:r>
          </a:p>
          <a:p>
            <a:pPr lvl="1">
              <a:lnSpc>
                <a:spcPct val="70000"/>
              </a:lnSpc>
              <a:buFontTx/>
              <a:buNone/>
            </a:pPr>
            <a:r>
              <a:rPr lang="en-US" altLang="en-US" sz="2000">
                <a:latin typeface="Courier New" panose="02070309020205020404" pitchFamily="49" charset="0"/>
              </a:rPr>
              <a:t>Blast radius? </a:t>
            </a:r>
            <a:r>
              <a:rPr lang="en-US" altLang="en-US" sz="2000" b="1" u="sng">
                <a:latin typeface="Courier New" panose="02070309020205020404" pitchFamily="49" charset="0"/>
              </a:rPr>
              <a:t>75</a:t>
            </a:r>
          </a:p>
          <a:p>
            <a:pPr lvl="1">
              <a:lnSpc>
                <a:spcPct val="70000"/>
              </a:lnSpc>
              <a:buFontTx/>
              <a:buNone/>
            </a:pPr>
            <a:r>
              <a:rPr lang="en-US" altLang="en-US" sz="2000">
                <a:latin typeface="Courier New" panose="02070309020205020404" pitchFamily="49" charset="0"/>
              </a:rPr>
              <a:t>Kaboom!</a:t>
            </a:r>
          </a:p>
        </p:txBody>
      </p:sp>
      <p:pic>
        <p:nvPicPr>
          <p:cNvPr id="815108" name="Picture 4">
            <a:extLst>
              <a:ext uri="{FF2B5EF4-FFF2-40B4-BE49-F238E27FC236}">
                <a16:creationId xmlns:a16="http://schemas.microsoft.com/office/drawing/2014/main" id="{A39D8F96-D5B8-446E-A842-5ECA71E188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2300" y="1285875"/>
            <a:ext cx="2019300" cy="267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970" name="Rectangle 2">
            <a:extLst>
              <a:ext uri="{FF2B5EF4-FFF2-40B4-BE49-F238E27FC236}">
                <a16:creationId xmlns:a16="http://schemas.microsoft.com/office/drawing/2014/main" id="{C2E2A602-3EA8-40AB-8EB4-884FB4FE4B2C}"/>
              </a:ext>
            </a:extLst>
          </p:cNvPr>
          <p:cNvSpPr>
            <a:spLocks noGrp="1" noChangeArrowheads="1"/>
          </p:cNvSpPr>
          <p:nvPr>
            <p:ph type="title"/>
          </p:nvPr>
        </p:nvSpPr>
        <p:spPr/>
        <p:txBody>
          <a:bodyPr/>
          <a:lstStyle/>
          <a:p>
            <a:r>
              <a:rPr lang="en-US" altLang="en-US"/>
              <a:t>Accessor method answers</a:t>
            </a:r>
          </a:p>
        </p:txBody>
      </p:sp>
      <p:sp>
        <p:nvSpPr>
          <p:cNvPr id="851971" name="Rectangle 3">
            <a:extLst>
              <a:ext uri="{FF2B5EF4-FFF2-40B4-BE49-F238E27FC236}">
                <a16:creationId xmlns:a16="http://schemas.microsoft.com/office/drawing/2014/main" id="{9A25B5D0-2653-4466-B802-C89491D63F24}"/>
              </a:ext>
            </a:extLst>
          </p:cNvPr>
          <p:cNvSpPr>
            <a:spLocks noGrp="1" noChangeArrowheads="1"/>
          </p:cNvSpPr>
          <p:nvPr>
            <p:ph type="body" idx="1"/>
          </p:nvPr>
        </p:nvSpPr>
        <p:spPr/>
        <p:txBody>
          <a:bodyPr/>
          <a:lstStyle/>
          <a:p>
            <a:pPr>
              <a:lnSpc>
                <a:spcPct val="70000"/>
              </a:lnSpc>
              <a:buFontTx/>
              <a:buNone/>
            </a:pPr>
            <a:r>
              <a:rPr lang="en-US" altLang="en-US" sz="2200">
                <a:latin typeface="Courier New" panose="02070309020205020404" pitchFamily="49" charset="0"/>
              </a:rPr>
              <a:t>public double distance(Point other) {</a:t>
            </a:r>
          </a:p>
          <a:p>
            <a:pPr>
              <a:lnSpc>
                <a:spcPct val="70000"/>
              </a:lnSpc>
              <a:buFontTx/>
              <a:buNone/>
            </a:pPr>
            <a:r>
              <a:rPr lang="en-US" altLang="en-US" sz="2200">
                <a:latin typeface="Courier New" panose="02070309020205020404" pitchFamily="49" charset="0"/>
              </a:rPr>
              <a:t>    int dx = x - other.x;</a:t>
            </a:r>
          </a:p>
          <a:p>
            <a:pPr>
              <a:lnSpc>
                <a:spcPct val="70000"/>
              </a:lnSpc>
              <a:buFontTx/>
              <a:buNone/>
            </a:pPr>
            <a:r>
              <a:rPr lang="en-US" altLang="en-US" sz="2200">
                <a:latin typeface="Courier New" panose="02070309020205020404" pitchFamily="49" charset="0"/>
              </a:rPr>
              <a:t>    int dy = y - other.y;</a:t>
            </a:r>
          </a:p>
          <a:p>
            <a:pPr>
              <a:lnSpc>
                <a:spcPct val="70000"/>
              </a:lnSpc>
              <a:buFontTx/>
              <a:buNone/>
            </a:pPr>
            <a:r>
              <a:rPr lang="en-US" altLang="en-US" sz="2200">
                <a:latin typeface="Courier New" panose="02070309020205020404" pitchFamily="49" charset="0"/>
              </a:rPr>
              <a:t>    return Math.sqrt(dx * dx + dy * dy);</a:t>
            </a:r>
          </a:p>
          <a:p>
            <a:pPr>
              <a:lnSpc>
                <a:spcPct val="70000"/>
              </a:lnSpc>
              <a:buFontTx/>
              <a:buNone/>
            </a:pPr>
            <a:r>
              <a:rPr lang="en-US" altLang="en-US" sz="2200">
                <a:latin typeface="Courier New" panose="02070309020205020404" pitchFamily="49" charset="0"/>
              </a:rPr>
              <a:t>}</a:t>
            </a:r>
          </a:p>
          <a:p>
            <a:pPr>
              <a:lnSpc>
                <a:spcPct val="70000"/>
              </a:lnSpc>
              <a:buFontTx/>
              <a:buNone/>
            </a:pPr>
            <a:endParaRPr lang="en-US" altLang="en-US" sz="2200">
              <a:latin typeface="Courier New" panose="02070309020205020404" pitchFamily="49" charset="0"/>
            </a:endParaRPr>
          </a:p>
          <a:p>
            <a:pPr>
              <a:lnSpc>
                <a:spcPct val="70000"/>
              </a:lnSpc>
              <a:buFontTx/>
              <a:buNone/>
            </a:pPr>
            <a:endParaRPr lang="en-US" altLang="en-US" sz="2200">
              <a:latin typeface="Courier New" panose="02070309020205020404" pitchFamily="49" charset="0"/>
            </a:endParaRPr>
          </a:p>
          <a:p>
            <a:pPr>
              <a:lnSpc>
                <a:spcPct val="70000"/>
              </a:lnSpc>
              <a:buFontTx/>
              <a:buNone/>
            </a:pPr>
            <a:r>
              <a:rPr lang="en-US" altLang="en-US" sz="2200">
                <a:latin typeface="Courier New" panose="02070309020205020404" pitchFamily="49" charset="0"/>
              </a:rPr>
              <a:t>public double distanceFromOrigin() {</a:t>
            </a:r>
          </a:p>
          <a:p>
            <a:pPr>
              <a:lnSpc>
                <a:spcPct val="70000"/>
              </a:lnSpc>
              <a:buFontTx/>
              <a:buNone/>
            </a:pPr>
            <a:r>
              <a:rPr lang="en-US" altLang="en-US" sz="2200">
                <a:latin typeface="Courier New" panose="02070309020205020404" pitchFamily="49" charset="0"/>
              </a:rPr>
              <a:t>    return Math.sqrt(x * x + y * y);</a:t>
            </a:r>
          </a:p>
          <a:p>
            <a:pPr>
              <a:lnSpc>
                <a:spcPct val="70000"/>
              </a:lnSpc>
              <a:buFontTx/>
              <a:buNone/>
            </a:pPr>
            <a:r>
              <a:rPr lang="en-US" altLang="en-US" sz="2200">
                <a:latin typeface="Courier New" panose="02070309020205020404" pitchFamily="49" charset="0"/>
              </a:rPr>
              <a:t>}</a:t>
            </a:r>
          </a:p>
          <a:p>
            <a:pPr>
              <a:lnSpc>
                <a:spcPct val="70000"/>
              </a:lnSpc>
              <a:buFontTx/>
              <a:buNone/>
            </a:pPr>
            <a:endParaRPr lang="en-US" altLang="en-US" sz="2200">
              <a:latin typeface="Courier New" panose="02070309020205020404" pitchFamily="49" charset="0"/>
            </a:endParaRPr>
          </a:p>
          <a:p>
            <a:pPr>
              <a:lnSpc>
                <a:spcPct val="70000"/>
              </a:lnSpc>
              <a:buFontTx/>
              <a:buNone/>
            </a:pPr>
            <a:r>
              <a:rPr lang="en-US" altLang="en-US" sz="2200" b="1">
                <a:solidFill>
                  <a:srgbClr val="008080"/>
                </a:solidFill>
                <a:latin typeface="Courier New" panose="02070309020205020404" pitchFamily="49" charset="0"/>
              </a:rPr>
              <a:t>// alternative solution that uses distance</a:t>
            </a:r>
          </a:p>
          <a:p>
            <a:pPr>
              <a:lnSpc>
                <a:spcPct val="70000"/>
              </a:lnSpc>
              <a:buFontTx/>
              <a:buNone/>
            </a:pPr>
            <a:r>
              <a:rPr lang="en-US" altLang="en-US" sz="2200">
                <a:latin typeface="Courier New" panose="02070309020205020404" pitchFamily="49" charset="0"/>
              </a:rPr>
              <a:t>public double distanceFromOrigin() {</a:t>
            </a:r>
          </a:p>
          <a:p>
            <a:pPr>
              <a:lnSpc>
                <a:spcPct val="70000"/>
              </a:lnSpc>
              <a:buFontTx/>
              <a:buNone/>
            </a:pPr>
            <a:r>
              <a:rPr lang="en-US" altLang="en-US" sz="2200">
                <a:latin typeface="Courier New" panose="02070309020205020404" pitchFamily="49" charset="0"/>
              </a:rPr>
              <a:t>    Point origin = new Point();</a:t>
            </a:r>
          </a:p>
          <a:p>
            <a:pPr>
              <a:lnSpc>
                <a:spcPct val="70000"/>
              </a:lnSpc>
              <a:buFontTx/>
              <a:buNone/>
            </a:pPr>
            <a:r>
              <a:rPr lang="en-US" altLang="en-US" sz="2200">
                <a:latin typeface="Courier New" panose="02070309020205020404" pitchFamily="49" charset="0"/>
              </a:rPr>
              <a:t>    return distance(origin);</a:t>
            </a:r>
          </a:p>
          <a:p>
            <a:pPr>
              <a:lnSpc>
                <a:spcPct val="70000"/>
              </a:lnSpc>
              <a:buFontTx/>
              <a:buNone/>
            </a:pPr>
            <a:r>
              <a:rPr lang="en-US" altLang="en-US" sz="2200">
                <a:latin typeface="Courier New" panose="02070309020205020404" pitchFamily="49" charset="0"/>
              </a:rPr>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2994" name="Rectangle 2">
            <a:extLst>
              <a:ext uri="{FF2B5EF4-FFF2-40B4-BE49-F238E27FC236}">
                <a16:creationId xmlns:a16="http://schemas.microsoft.com/office/drawing/2014/main" id="{B37FDE2C-EBC4-464F-9A9B-D77115B7826F}"/>
              </a:ext>
            </a:extLst>
          </p:cNvPr>
          <p:cNvSpPr>
            <a:spLocks noGrp="1" noChangeArrowheads="1"/>
          </p:cNvSpPr>
          <p:nvPr>
            <p:ph type="title"/>
          </p:nvPr>
        </p:nvSpPr>
        <p:spPr/>
        <p:txBody>
          <a:bodyPr/>
          <a:lstStyle/>
          <a:p>
            <a:r>
              <a:rPr lang="en-US" altLang="en-US"/>
              <a:t>Printing objects</a:t>
            </a:r>
          </a:p>
        </p:txBody>
      </p:sp>
      <p:sp>
        <p:nvSpPr>
          <p:cNvPr id="852995" name="Rectangle 3">
            <a:extLst>
              <a:ext uri="{FF2B5EF4-FFF2-40B4-BE49-F238E27FC236}">
                <a16:creationId xmlns:a16="http://schemas.microsoft.com/office/drawing/2014/main" id="{CBFA4343-D9D1-4EFA-B4A3-BF16F2D92135}"/>
              </a:ext>
            </a:extLst>
          </p:cNvPr>
          <p:cNvSpPr>
            <a:spLocks noGrp="1" noChangeArrowheads="1"/>
          </p:cNvSpPr>
          <p:nvPr>
            <p:ph type="body" idx="1"/>
          </p:nvPr>
        </p:nvSpPr>
        <p:spPr/>
        <p:txBody>
          <a:bodyPr/>
          <a:lstStyle/>
          <a:p>
            <a:r>
              <a:rPr lang="en-US" altLang="en-US"/>
              <a:t>By default, Java doesn't know how to print objects:</a:t>
            </a:r>
          </a:p>
          <a:p>
            <a:pPr lvl="1">
              <a:lnSpc>
                <a:spcPct val="80000"/>
              </a:lnSpc>
              <a:buFontTx/>
              <a:buNone/>
            </a:pPr>
            <a:endParaRPr lang="en-US" altLang="en-US" sz="900">
              <a:latin typeface="Courier New" panose="02070309020205020404" pitchFamily="49" charset="0"/>
            </a:endParaRPr>
          </a:p>
          <a:p>
            <a:pPr lvl="1">
              <a:lnSpc>
                <a:spcPct val="80000"/>
              </a:lnSpc>
              <a:buFontTx/>
              <a:buNone/>
            </a:pPr>
            <a:r>
              <a:rPr lang="en-US" altLang="en-US" sz="2000">
                <a:latin typeface="Courier New" panose="02070309020205020404" pitchFamily="49" charset="0"/>
              </a:rPr>
              <a:t>Point p = new Point();</a:t>
            </a:r>
          </a:p>
          <a:p>
            <a:pPr lvl="1">
              <a:lnSpc>
                <a:spcPct val="80000"/>
              </a:lnSpc>
              <a:buFontTx/>
              <a:buNone/>
            </a:pPr>
            <a:r>
              <a:rPr lang="en-US" altLang="en-US" sz="2000">
                <a:latin typeface="Courier New" panose="02070309020205020404" pitchFamily="49" charset="0"/>
              </a:rPr>
              <a:t>p.x = 10;</a:t>
            </a:r>
          </a:p>
          <a:p>
            <a:pPr lvl="1">
              <a:lnSpc>
                <a:spcPct val="80000"/>
              </a:lnSpc>
              <a:buFontTx/>
              <a:buNone/>
            </a:pPr>
            <a:r>
              <a:rPr lang="en-US" altLang="en-US" sz="2000">
                <a:latin typeface="Courier New" panose="02070309020205020404" pitchFamily="49" charset="0"/>
              </a:rPr>
              <a:t>p.y = 7;</a:t>
            </a:r>
          </a:p>
          <a:p>
            <a:pPr lvl="1">
              <a:lnSpc>
                <a:spcPct val="80000"/>
              </a:lnSpc>
              <a:buFontTx/>
              <a:buNone/>
            </a:pPr>
            <a:r>
              <a:rPr lang="en-US" altLang="en-US" sz="2000">
                <a:latin typeface="Courier New" panose="02070309020205020404" pitchFamily="49" charset="0"/>
              </a:rPr>
              <a:t>System.out.println("p is " + p);  </a:t>
            </a:r>
            <a:r>
              <a:rPr lang="en-US" altLang="en-US" sz="2000" b="1">
                <a:solidFill>
                  <a:srgbClr val="008080"/>
                </a:solidFill>
                <a:latin typeface="Courier New" panose="02070309020205020404" pitchFamily="49" charset="0"/>
              </a:rPr>
              <a:t>// p is Point@9e8c34</a:t>
            </a:r>
          </a:p>
          <a:p>
            <a:pPr lvl="1">
              <a:buFontTx/>
              <a:buNone/>
            </a:pPr>
            <a:endParaRPr lang="en-US" altLang="en-US" sz="2000" b="1">
              <a:solidFill>
                <a:srgbClr val="008080"/>
              </a:solidFill>
              <a:latin typeface="Courier New" panose="02070309020205020404" pitchFamily="49" charset="0"/>
            </a:endParaRPr>
          </a:p>
          <a:p>
            <a:pPr lvl="1">
              <a:buFontTx/>
              <a:buNone/>
            </a:pPr>
            <a:endParaRPr lang="en-US" altLang="en-US" sz="2000" b="1">
              <a:solidFill>
                <a:srgbClr val="008080"/>
              </a:solidFill>
              <a:latin typeface="Courier New" panose="02070309020205020404" pitchFamily="49" charset="0"/>
            </a:endParaRPr>
          </a:p>
          <a:p>
            <a:pPr lvl="1">
              <a:buFontTx/>
              <a:buNone/>
            </a:pPr>
            <a:r>
              <a:rPr lang="en-US" altLang="en-US" sz="2000" b="1">
                <a:solidFill>
                  <a:srgbClr val="008080"/>
                </a:solidFill>
                <a:latin typeface="Courier New" panose="02070309020205020404" pitchFamily="49" charset="0"/>
              </a:rPr>
              <a:t>// better, but cumbersome;           p is (10, 7)</a:t>
            </a:r>
          </a:p>
          <a:p>
            <a:pPr lvl="1">
              <a:buFontTx/>
              <a:buNone/>
            </a:pPr>
            <a:r>
              <a:rPr lang="en-US" altLang="en-US" sz="2000">
                <a:latin typeface="Courier New" panose="02070309020205020404" pitchFamily="49" charset="0"/>
              </a:rPr>
              <a:t>System.out.println("p is (" + p.x + ", " + p.y + ")");</a:t>
            </a:r>
          </a:p>
          <a:p>
            <a:pPr lvl="1">
              <a:buFontTx/>
              <a:buNone/>
            </a:pPr>
            <a:endParaRPr lang="en-US" altLang="en-US" sz="2000"/>
          </a:p>
          <a:p>
            <a:pPr lvl="1">
              <a:buFontTx/>
              <a:buNone/>
            </a:pPr>
            <a:endParaRPr lang="en-US" altLang="en-US" sz="2000"/>
          </a:p>
          <a:p>
            <a:pPr lvl="1">
              <a:buFontTx/>
              <a:buNone/>
            </a:pPr>
            <a:r>
              <a:rPr lang="en-US" altLang="en-US" sz="2000" b="1">
                <a:solidFill>
                  <a:srgbClr val="008080"/>
                </a:solidFill>
                <a:latin typeface="Courier New" panose="02070309020205020404" pitchFamily="49" charset="0"/>
              </a:rPr>
              <a:t>// desired behavior</a:t>
            </a:r>
          </a:p>
          <a:p>
            <a:pPr lvl="1">
              <a:lnSpc>
                <a:spcPct val="80000"/>
              </a:lnSpc>
              <a:buFontTx/>
              <a:buNone/>
            </a:pPr>
            <a:r>
              <a:rPr lang="en-US" altLang="en-US" sz="2000">
                <a:latin typeface="Courier New" panose="02070309020205020404" pitchFamily="49" charset="0"/>
              </a:rPr>
              <a:t>System.out.println("p is " + </a:t>
            </a:r>
            <a:r>
              <a:rPr lang="en-US" altLang="en-US" sz="2000" b="1">
                <a:solidFill>
                  <a:srgbClr val="003399"/>
                </a:solidFill>
                <a:latin typeface="Courier New" panose="02070309020205020404" pitchFamily="49" charset="0"/>
              </a:rPr>
              <a:t>p</a:t>
            </a:r>
            <a:r>
              <a:rPr lang="en-US" altLang="en-US" sz="2000">
                <a:latin typeface="Courier New" panose="02070309020205020404" pitchFamily="49" charset="0"/>
              </a:rPr>
              <a:t>);  </a:t>
            </a:r>
            <a:r>
              <a:rPr lang="en-US" altLang="en-US" sz="2000" b="1">
                <a:solidFill>
                  <a:srgbClr val="008080"/>
                </a:solidFill>
                <a:latin typeface="Courier New" panose="02070309020205020404" pitchFamily="49" charset="0"/>
              </a:rPr>
              <a:t>// p is (10, 7)</a:t>
            </a:r>
            <a:endParaRPr lang="en-US" altLang="en-US" sz="2000" b="1">
              <a:solidFill>
                <a:srgbClr val="00808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52995">
                                            <p:txEl>
                                              <p:pRg st="8" end="8"/>
                                            </p:txEl>
                                          </p:spTgt>
                                        </p:tgtEl>
                                        <p:attrNameLst>
                                          <p:attrName>style.visibility</p:attrName>
                                        </p:attrNameLst>
                                      </p:cBhvr>
                                      <p:to>
                                        <p:strVal val="visible"/>
                                      </p:to>
                                    </p:set>
                                    <p:animEffect transition="in" filter="fade">
                                      <p:cBhvr>
                                        <p:cTn id="7" dur="1000"/>
                                        <p:tgtEl>
                                          <p:spTgt spid="852995">
                                            <p:txEl>
                                              <p:pRg st="8" end="8"/>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52995">
                                            <p:txEl>
                                              <p:pRg st="9" end="9"/>
                                            </p:txEl>
                                          </p:spTgt>
                                        </p:tgtEl>
                                        <p:attrNameLst>
                                          <p:attrName>style.visibility</p:attrName>
                                        </p:attrNameLst>
                                      </p:cBhvr>
                                      <p:to>
                                        <p:strVal val="visible"/>
                                      </p:to>
                                    </p:set>
                                    <p:animEffect transition="in" filter="fade">
                                      <p:cBhvr>
                                        <p:cTn id="10" dur="1000"/>
                                        <p:tgtEl>
                                          <p:spTgt spid="852995">
                                            <p:txEl>
                                              <p:pRg st="9" end="9"/>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852995">
                                            <p:txEl>
                                              <p:pRg st="12" end="12"/>
                                            </p:txEl>
                                          </p:spTgt>
                                        </p:tgtEl>
                                        <p:attrNameLst>
                                          <p:attrName>style.visibility</p:attrName>
                                        </p:attrNameLst>
                                      </p:cBhvr>
                                      <p:to>
                                        <p:strVal val="visible"/>
                                      </p:to>
                                    </p:set>
                                    <p:animEffect transition="in" filter="fade">
                                      <p:cBhvr>
                                        <p:cTn id="15" dur="1000"/>
                                        <p:tgtEl>
                                          <p:spTgt spid="852995">
                                            <p:txEl>
                                              <p:pRg st="12" end="1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852995">
                                            <p:txEl>
                                              <p:pRg st="13" end="13"/>
                                            </p:txEl>
                                          </p:spTgt>
                                        </p:tgtEl>
                                        <p:attrNameLst>
                                          <p:attrName>style.visibility</p:attrName>
                                        </p:attrNameLst>
                                      </p:cBhvr>
                                      <p:to>
                                        <p:strVal val="visible"/>
                                      </p:to>
                                    </p:set>
                                    <p:animEffect transition="in" filter="fade">
                                      <p:cBhvr>
                                        <p:cTn id="18" dur="1000"/>
                                        <p:tgtEl>
                                          <p:spTgt spid="85299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54018" name="Rectangle 2">
            <a:extLst>
              <a:ext uri="{FF2B5EF4-FFF2-40B4-BE49-F238E27FC236}">
                <a16:creationId xmlns:a16="http://schemas.microsoft.com/office/drawing/2014/main" id="{0CCBFB33-0335-4C4E-8223-4235E98FF84D}"/>
              </a:ext>
            </a:extLst>
          </p:cNvPr>
          <p:cNvSpPr>
            <a:spLocks noGrp="1" noChangeArrowheads="1"/>
          </p:cNvSpPr>
          <p:nvPr>
            <p:ph type="title"/>
          </p:nvPr>
        </p:nvSpPr>
        <p:spPr/>
        <p:txBody>
          <a:bodyPr/>
          <a:lstStyle/>
          <a:p>
            <a:r>
              <a:rPr lang="en-US" altLang="en-US"/>
              <a:t>The </a:t>
            </a:r>
            <a:r>
              <a:rPr lang="en-US" altLang="en-US">
                <a:latin typeface="Courier New" panose="02070309020205020404" pitchFamily="49" charset="0"/>
              </a:rPr>
              <a:t>toString</a:t>
            </a:r>
            <a:r>
              <a:rPr lang="en-US" altLang="en-US"/>
              <a:t> method</a:t>
            </a:r>
          </a:p>
        </p:txBody>
      </p:sp>
      <p:sp>
        <p:nvSpPr>
          <p:cNvPr id="854019" name="Rectangle 3">
            <a:extLst>
              <a:ext uri="{FF2B5EF4-FFF2-40B4-BE49-F238E27FC236}">
                <a16:creationId xmlns:a16="http://schemas.microsoft.com/office/drawing/2014/main" id="{25E64473-042E-4B34-B170-4D96978AE8A2}"/>
              </a:ext>
            </a:extLst>
          </p:cNvPr>
          <p:cNvSpPr>
            <a:spLocks noGrp="1" noChangeArrowheads="1"/>
          </p:cNvSpPr>
          <p:nvPr>
            <p:ph type="body" idx="1"/>
          </p:nvPr>
        </p:nvSpPr>
        <p:spPr/>
        <p:txBody>
          <a:bodyPr/>
          <a:lstStyle/>
          <a:p>
            <a:pPr algn="ctr">
              <a:lnSpc>
                <a:spcPct val="110000"/>
              </a:lnSpc>
              <a:buFontTx/>
              <a:buNone/>
            </a:pPr>
            <a:r>
              <a:rPr lang="en-US" altLang="en-US" i="1"/>
              <a:t>tells Java how to convert an object into a </a:t>
            </a:r>
            <a:r>
              <a:rPr lang="en-US" altLang="en-US" i="1">
                <a:latin typeface="Courier New" panose="02070309020205020404" pitchFamily="49" charset="0"/>
              </a:rPr>
              <a:t>String</a:t>
            </a:r>
            <a:endParaRPr lang="en-US" altLang="en-US" i="1"/>
          </a:p>
          <a:p>
            <a:pPr lvl="1">
              <a:lnSpc>
                <a:spcPct val="110000"/>
              </a:lnSpc>
            </a:pPr>
            <a:endParaRPr lang="en-US" altLang="en-US"/>
          </a:p>
          <a:p>
            <a:pPr lvl="1">
              <a:lnSpc>
                <a:spcPct val="80000"/>
              </a:lnSpc>
              <a:buFontTx/>
              <a:buNone/>
            </a:pPr>
            <a:r>
              <a:rPr lang="en-US" altLang="en-US" sz="2000">
                <a:latin typeface="Courier New" panose="02070309020205020404" pitchFamily="49" charset="0"/>
              </a:rPr>
              <a:t>	Point p1 = new Point(7, 2);</a:t>
            </a:r>
          </a:p>
          <a:p>
            <a:pPr lvl="1">
              <a:lnSpc>
                <a:spcPct val="80000"/>
              </a:lnSpc>
              <a:buFontTx/>
              <a:buNone/>
            </a:pPr>
            <a:r>
              <a:rPr lang="en-US" altLang="en-US" sz="2000">
                <a:latin typeface="Courier New" panose="02070309020205020404" pitchFamily="49" charset="0"/>
              </a:rPr>
              <a:t>	System.out.println("p1: " + </a:t>
            </a:r>
            <a:r>
              <a:rPr lang="en-US" altLang="en-US" sz="2000" b="1">
                <a:latin typeface="Courier New" panose="02070309020205020404" pitchFamily="49" charset="0"/>
              </a:rPr>
              <a:t>p1</a:t>
            </a:r>
            <a:r>
              <a:rPr lang="en-US" altLang="en-US" sz="2000">
                <a:latin typeface="Courier New" panose="02070309020205020404" pitchFamily="49" charset="0"/>
              </a:rPr>
              <a:t>);</a:t>
            </a:r>
          </a:p>
          <a:p>
            <a:pPr lvl="1">
              <a:lnSpc>
                <a:spcPct val="80000"/>
              </a:lnSpc>
              <a:buFontTx/>
              <a:buNone/>
            </a:pPr>
            <a:endParaRPr lang="en-US" altLang="en-US" sz="800">
              <a:latin typeface="Courier New" panose="02070309020205020404" pitchFamily="49" charset="0"/>
            </a:endParaRPr>
          </a:p>
          <a:p>
            <a:pPr lvl="1">
              <a:lnSpc>
                <a:spcPct val="80000"/>
              </a:lnSpc>
              <a:buFontTx/>
              <a:buNone/>
            </a:pPr>
            <a:endParaRPr lang="en-US" altLang="en-US" sz="800">
              <a:latin typeface="Courier New" panose="02070309020205020404" pitchFamily="49" charset="0"/>
            </a:endParaRPr>
          </a:p>
          <a:p>
            <a:pPr lvl="1">
              <a:lnSpc>
                <a:spcPct val="80000"/>
              </a:lnSpc>
              <a:buFontTx/>
              <a:buNone/>
            </a:pPr>
            <a:r>
              <a:rPr lang="en-US" altLang="en-US" sz="2000" b="1">
                <a:solidFill>
                  <a:srgbClr val="008080"/>
                </a:solidFill>
                <a:latin typeface="Courier New" panose="02070309020205020404" pitchFamily="49" charset="0"/>
              </a:rPr>
              <a:t>	// the above code is really calling the following:</a:t>
            </a:r>
          </a:p>
          <a:p>
            <a:pPr lvl="1">
              <a:lnSpc>
                <a:spcPct val="80000"/>
              </a:lnSpc>
              <a:buFontTx/>
              <a:buNone/>
            </a:pPr>
            <a:r>
              <a:rPr lang="en-US" altLang="en-US" sz="2000">
                <a:latin typeface="Courier New" panose="02070309020205020404" pitchFamily="49" charset="0"/>
              </a:rPr>
              <a:t>	System.out.println("p1: " + p1</a:t>
            </a:r>
            <a:r>
              <a:rPr lang="en-US" altLang="en-US" sz="2000" b="1">
                <a:latin typeface="Courier New" panose="02070309020205020404" pitchFamily="49" charset="0"/>
              </a:rPr>
              <a:t>.toString()</a:t>
            </a:r>
            <a:r>
              <a:rPr lang="en-US" altLang="en-US" sz="2000">
                <a:latin typeface="Courier New" panose="02070309020205020404" pitchFamily="49" charset="0"/>
              </a:rPr>
              <a:t>);</a:t>
            </a:r>
          </a:p>
          <a:p>
            <a:pPr lvl="1">
              <a:lnSpc>
                <a:spcPct val="80000"/>
              </a:lnSpc>
              <a:buFontTx/>
              <a:buNone/>
            </a:pPr>
            <a:endParaRPr lang="en-US" altLang="en-US" sz="2000">
              <a:latin typeface="Courier New" panose="02070309020205020404" pitchFamily="49" charset="0"/>
            </a:endParaRPr>
          </a:p>
          <a:p>
            <a:pPr lvl="1">
              <a:lnSpc>
                <a:spcPct val="80000"/>
              </a:lnSpc>
              <a:buFontTx/>
              <a:buNone/>
            </a:pPr>
            <a:endParaRPr lang="en-US" altLang="en-US">
              <a:latin typeface="Courier New" panose="02070309020205020404" pitchFamily="49" charset="0"/>
            </a:endParaRPr>
          </a:p>
          <a:p>
            <a:pPr>
              <a:lnSpc>
                <a:spcPct val="110000"/>
              </a:lnSpc>
            </a:pPr>
            <a:r>
              <a:rPr lang="en-US" altLang="en-US"/>
              <a:t>Every class has a </a:t>
            </a:r>
            <a:r>
              <a:rPr lang="en-US" altLang="en-US">
                <a:latin typeface="Courier New" panose="02070309020205020404" pitchFamily="49" charset="0"/>
              </a:rPr>
              <a:t>toString</a:t>
            </a:r>
            <a:r>
              <a:rPr lang="en-US" altLang="en-US"/>
              <a:t>, even if it isn't in your code.</a:t>
            </a:r>
          </a:p>
          <a:p>
            <a:pPr lvl="1">
              <a:lnSpc>
                <a:spcPct val="110000"/>
              </a:lnSpc>
            </a:pPr>
            <a:r>
              <a:rPr lang="en-US" altLang="en-US"/>
              <a:t>Default: class's name </a:t>
            </a:r>
            <a:r>
              <a:rPr lang="en-US" altLang="en-US">
                <a:latin typeface="Courier New" panose="02070309020205020404" pitchFamily="49" charset="0"/>
              </a:rPr>
              <a:t>@</a:t>
            </a:r>
            <a:r>
              <a:rPr lang="en-US" altLang="en-US"/>
              <a:t> object's memory address  </a:t>
            </a:r>
            <a:r>
              <a:rPr lang="en-US" altLang="en-US" sz="1800"/>
              <a:t>(base 16)</a:t>
            </a:r>
            <a:endParaRPr lang="en-US" altLang="en-US">
              <a:latin typeface="Courier New" panose="02070309020205020404" pitchFamily="49" charset="0"/>
            </a:endParaRPr>
          </a:p>
          <a:p>
            <a:pPr lvl="1">
              <a:lnSpc>
                <a:spcPct val="110000"/>
              </a:lnSpc>
              <a:buFontTx/>
              <a:buNone/>
            </a:pPr>
            <a:endParaRPr lang="en-US" altLang="en-US" sz="900">
              <a:latin typeface="Courier New" panose="02070309020205020404" pitchFamily="49" charset="0"/>
            </a:endParaRPr>
          </a:p>
          <a:p>
            <a:pPr lvl="1">
              <a:lnSpc>
                <a:spcPct val="110000"/>
              </a:lnSpc>
              <a:buFontTx/>
              <a:buNone/>
            </a:pPr>
            <a:r>
              <a:rPr lang="en-US" altLang="en-US">
                <a:latin typeface="Courier New" panose="02070309020205020404" pitchFamily="49" charset="0"/>
              </a:rPr>
              <a:t>	Point@9e8c34</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Rectangle 2">
            <a:extLst>
              <a:ext uri="{FF2B5EF4-FFF2-40B4-BE49-F238E27FC236}">
                <a16:creationId xmlns:a16="http://schemas.microsoft.com/office/drawing/2014/main" id="{EFF17409-90F7-4243-B46D-B97B8F8904DE}"/>
              </a:ext>
            </a:extLst>
          </p:cNvPr>
          <p:cNvSpPr>
            <a:spLocks noGrp="1" noChangeArrowheads="1"/>
          </p:cNvSpPr>
          <p:nvPr>
            <p:ph type="title"/>
          </p:nvPr>
        </p:nvSpPr>
        <p:spPr/>
        <p:txBody>
          <a:bodyPr/>
          <a:lstStyle/>
          <a:p>
            <a:r>
              <a:rPr lang="en-US" altLang="en-US">
                <a:latin typeface="Courier New" panose="02070309020205020404" pitchFamily="49" charset="0"/>
              </a:rPr>
              <a:t>toString</a:t>
            </a:r>
            <a:r>
              <a:rPr lang="en-US" altLang="en-US"/>
              <a:t> syntax</a:t>
            </a:r>
          </a:p>
        </p:txBody>
      </p:sp>
      <p:sp>
        <p:nvSpPr>
          <p:cNvPr id="855043" name="Rectangle 3">
            <a:extLst>
              <a:ext uri="{FF2B5EF4-FFF2-40B4-BE49-F238E27FC236}">
                <a16:creationId xmlns:a16="http://schemas.microsoft.com/office/drawing/2014/main" id="{3CF2D868-BF88-4CD3-A52F-A4485128E194}"/>
              </a:ext>
            </a:extLst>
          </p:cNvPr>
          <p:cNvSpPr>
            <a:spLocks noGrp="1" noChangeArrowheads="1"/>
          </p:cNvSpPr>
          <p:nvPr>
            <p:ph type="body" idx="1"/>
          </p:nvPr>
        </p:nvSpPr>
        <p:spPr/>
        <p:txBody>
          <a:bodyPr/>
          <a:lstStyle/>
          <a:p>
            <a:pPr lvl="1">
              <a:lnSpc>
                <a:spcPct val="90000"/>
              </a:lnSpc>
              <a:buFontTx/>
              <a:buNone/>
            </a:pPr>
            <a:r>
              <a:rPr lang="en-US" altLang="en-US">
                <a:latin typeface="Courier New" panose="02070309020205020404" pitchFamily="49" charset="0"/>
              </a:rPr>
              <a:t>	public String toString() {</a:t>
            </a:r>
          </a:p>
          <a:p>
            <a:pPr lvl="1">
              <a:lnSpc>
                <a:spcPct val="90000"/>
              </a:lnSpc>
              <a:buFontTx/>
              <a:buNone/>
            </a:pPr>
            <a:r>
              <a:rPr lang="en-US" altLang="en-US">
                <a:latin typeface="Courier New" panose="02070309020205020404" pitchFamily="49" charset="0"/>
              </a:rPr>
              <a:t>	    </a:t>
            </a:r>
            <a:r>
              <a:rPr lang="en-US" altLang="en-US" b="1"/>
              <a:t>code that returns a String representing this object</a:t>
            </a:r>
            <a:r>
              <a:rPr lang="en-US" altLang="en-US">
                <a:latin typeface="Courier New" panose="02070309020205020404" pitchFamily="49" charset="0"/>
              </a:rPr>
              <a:t>;</a:t>
            </a:r>
          </a:p>
          <a:p>
            <a:pPr lvl="1">
              <a:lnSpc>
                <a:spcPct val="90000"/>
              </a:lnSpc>
              <a:buFontTx/>
              <a:buNone/>
            </a:pPr>
            <a:r>
              <a:rPr lang="en-US" altLang="en-US">
                <a:latin typeface="Courier New" panose="02070309020205020404" pitchFamily="49" charset="0"/>
              </a:rPr>
              <a:t>	}</a:t>
            </a:r>
          </a:p>
          <a:p>
            <a:pPr lvl="1">
              <a:lnSpc>
                <a:spcPct val="90000"/>
              </a:lnSpc>
              <a:buFontTx/>
              <a:buNone/>
            </a:pPr>
            <a:endParaRPr lang="en-US" altLang="en-US"/>
          </a:p>
          <a:p>
            <a:pPr lvl="1">
              <a:lnSpc>
                <a:spcPct val="90000"/>
              </a:lnSpc>
              <a:buFontTx/>
              <a:buNone/>
            </a:pPr>
            <a:endParaRPr lang="en-US" altLang="en-US"/>
          </a:p>
          <a:p>
            <a:pPr lvl="1"/>
            <a:r>
              <a:rPr lang="en-US" altLang="en-US"/>
              <a:t>Method name, return, and parameters must match exactly.</a:t>
            </a:r>
          </a:p>
          <a:p>
            <a:pPr lvl="1"/>
            <a:endParaRPr lang="en-US" altLang="en-US"/>
          </a:p>
          <a:p>
            <a:pPr lvl="1"/>
            <a:r>
              <a:rPr lang="en-US" altLang="en-US"/>
              <a:t>Example:</a:t>
            </a:r>
          </a:p>
          <a:p>
            <a:pPr lvl="1">
              <a:lnSpc>
                <a:spcPct val="70000"/>
              </a:lnSpc>
              <a:buFontTx/>
              <a:buNone/>
            </a:pPr>
            <a:r>
              <a:rPr lang="en-US" altLang="en-US" sz="900">
                <a:latin typeface="Courier New" panose="02070309020205020404" pitchFamily="49" charset="0"/>
              </a:rPr>
              <a:t>	</a:t>
            </a:r>
          </a:p>
          <a:p>
            <a:pPr lvl="1">
              <a:lnSpc>
                <a:spcPct val="70000"/>
              </a:lnSpc>
              <a:buFontTx/>
              <a:buNone/>
            </a:pPr>
            <a:r>
              <a:rPr lang="en-US" altLang="en-US">
                <a:latin typeface="Courier New" panose="02070309020205020404" pitchFamily="49" charset="0"/>
              </a:rPr>
              <a:t>	</a:t>
            </a:r>
            <a:r>
              <a:rPr lang="en-US" altLang="en-US" b="1">
                <a:solidFill>
                  <a:srgbClr val="008080"/>
                </a:solidFill>
                <a:latin typeface="Courier New" panose="02070309020205020404" pitchFamily="49" charset="0"/>
              </a:rPr>
              <a:t>// Returns a String representing this Point.</a:t>
            </a:r>
          </a:p>
          <a:p>
            <a:pPr lvl="1">
              <a:lnSpc>
                <a:spcPct val="70000"/>
              </a:lnSpc>
              <a:buFontTx/>
              <a:buNone/>
            </a:pPr>
            <a:r>
              <a:rPr lang="en-US" altLang="en-US">
                <a:latin typeface="Courier New" panose="02070309020205020404" pitchFamily="49" charset="0"/>
              </a:rPr>
              <a:t>	public String toString() {</a:t>
            </a:r>
          </a:p>
          <a:p>
            <a:pPr lvl="1">
              <a:lnSpc>
                <a:spcPct val="70000"/>
              </a:lnSpc>
              <a:buFontTx/>
              <a:buNone/>
            </a:pPr>
            <a:r>
              <a:rPr lang="en-US" altLang="en-US">
                <a:latin typeface="Courier New" panose="02070309020205020404" pitchFamily="49" charset="0"/>
              </a:rPr>
              <a:t>	    return "(" + x + ", " + y + ")";</a:t>
            </a:r>
          </a:p>
          <a:p>
            <a:pPr lvl="1">
              <a:lnSpc>
                <a:spcPct val="70000"/>
              </a:lnSpc>
              <a:buFontTx/>
              <a:buNone/>
            </a:pPr>
            <a:r>
              <a:rPr lang="en-US" altLang="en-US">
                <a:latin typeface="Courier New" panose="02070309020205020404" pitchFamily="49"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5504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5504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5504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5504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55043">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5504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6" name="Rectangle 2">
            <a:extLst>
              <a:ext uri="{FF2B5EF4-FFF2-40B4-BE49-F238E27FC236}">
                <a16:creationId xmlns:a16="http://schemas.microsoft.com/office/drawing/2014/main" id="{9BF02636-9FAE-4FC8-A693-0CCFB83F46F8}"/>
              </a:ext>
            </a:extLst>
          </p:cNvPr>
          <p:cNvSpPr>
            <a:spLocks noGrp="1" noChangeArrowheads="1"/>
          </p:cNvSpPr>
          <p:nvPr>
            <p:ph type="title"/>
          </p:nvPr>
        </p:nvSpPr>
        <p:spPr/>
        <p:txBody>
          <a:bodyPr/>
          <a:lstStyle/>
          <a:p>
            <a:r>
              <a:rPr lang="en-US" altLang="en-US"/>
              <a:t>Object initialization: constructors</a:t>
            </a:r>
          </a:p>
        </p:txBody>
      </p:sp>
      <p:sp>
        <p:nvSpPr>
          <p:cNvPr id="856067" name="Rectangle 3">
            <a:extLst>
              <a:ext uri="{FF2B5EF4-FFF2-40B4-BE49-F238E27FC236}">
                <a16:creationId xmlns:a16="http://schemas.microsoft.com/office/drawing/2014/main" id="{0DD47BB2-AC6D-4AB7-AC39-9A3D68CFC9A7}"/>
              </a:ext>
            </a:extLst>
          </p:cNvPr>
          <p:cNvSpPr>
            <a:spLocks noGrp="1" noChangeArrowheads="1"/>
          </p:cNvSpPr>
          <p:nvPr>
            <p:ph type="subTitle" idx="1"/>
          </p:nvPr>
        </p:nvSpPr>
        <p:spPr/>
        <p:txBody>
          <a:bodyPr/>
          <a:lstStyle/>
          <a:p>
            <a:pPr marL="346075" lvl="1" indent="0" algn="ctr">
              <a:spcBef>
                <a:spcPts val="500"/>
              </a:spcBef>
              <a:buFontTx/>
              <a:buNone/>
            </a:pPr>
            <a:endParaRPr lang="en-US" altLang="en-US"/>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Rectangle 2">
            <a:extLst>
              <a:ext uri="{FF2B5EF4-FFF2-40B4-BE49-F238E27FC236}">
                <a16:creationId xmlns:a16="http://schemas.microsoft.com/office/drawing/2014/main" id="{9EDC57F8-D95C-45D0-914C-EBBD2BC7B9CC}"/>
              </a:ext>
            </a:extLst>
          </p:cNvPr>
          <p:cNvSpPr>
            <a:spLocks noGrp="1" noChangeArrowheads="1"/>
          </p:cNvSpPr>
          <p:nvPr>
            <p:ph type="title"/>
          </p:nvPr>
        </p:nvSpPr>
        <p:spPr/>
        <p:txBody>
          <a:bodyPr/>
          <a:lstStyle/>
          <a:p>
            <a:r>
              <a:rPr lang="en-US" altLang="en-US"/>
              <a:t>Initializing objects</a:t>
            </a:r>
          </a:p>
        </p:txBody>
      </p:sp>
      <p:sp>
        <p:nvSpPr>
          <p:cNvPr id="857091" name="Rectangle 3">
            <a:extLst>
              <a:ext uri="{FF2B5EF4-FFF2-40B4-BE49-F238E27FC236}">
                <a16:creationId xmlns:a16="http://schemas.microsoft.com/office/drawing/2014/main" id="{D583CB6C-6B84-4E7A-91A1-76E206FC4A2F}"/>
              </a:ext>
            </a:extLst>
          </p:cNvPr>
          <p:cNvSpPr>
            <a:spLocks noGrp="1" noChangeArrowheads="1"/>
          </p:cNvSpPr>
          <p:nvPr>
            <p:ph type="body" idx="1"/>
          </p:nvPr>
        </p:nvSpPr>
        <p:spPr/>
        <p:txBody>
          <a:bodyPr/>
          <a:lstStyle/>
          <a:p>
            <a:r>
              <a:rPr lang="en-US" altLang="en-US"/>
              <a:t>Currently it takes 3 lines to create a </a:t>
            </a:r>
            <a:r>
              <a:rPr lang="en-US" altLang="en-US">
                <a:latin typeface="Courier New" panose="02070309020205020404" pitchFamily="49" charset="0"/>
              </a:rPr>
              <a:t>Point</a:t>
            </a:r>
            <a:r>
              <a:rPr lang="en-US" altLang="en-US"/>
              <a:t> and initialize it:</a:t>
            </a:r>
          </a:p>
          <a:p>
            <a:pPr lvl="1">
              <a:lnSpc>
                <a:spcPct val="80000"/>
              </a:lnSpc>
              <a:buFontTx/>
              <a:buNone/>
            </a:pPr>
            <a:endParaRPr lang="en-US" altLang="en-US" sz="900">
              <a:latin typeface="Courier New" panose="02070309020205020404" pitchFamily="49" charset="0"/>
            </a:endParaRPr>
          </a:p>
          <a:p>
            <a:pPr lvl="1">
              <a:lnSpc>
                <a:spcPct val="80000"/>
              </a:lnSpc>
              <a:buFontTx/>
              <a:buNone/>
            </a:pPr>
            <a:r>
              <a:rPr lang="en-US" altLang="en-US" sz="2000">
                <a:latin typeface="Courier New" panose="02070309020205020404" pitchFamily="49" charset="0"/>
              </a:rPr>
              <a:t>Point p = new Point();</a:t>
            </a:r>
          </a:p>
          <a:p>
            <a:pPr lvl="1">
              <a:lnSpc>
                <a:spcPct val="80000"/>
              </a:lnSpc>
              <a:buFontTx/>
              <a:buNone/>
            </a:pPr>
            <a:r>
              <a:rPr lang="en-US" altLang="en-US" sz="2000" b="1">
                <a:solidFill>
                  <a:srgbClr val="800000"/>
                </a:solidFill>
                <a:latin typeface="Courier New" panose="02070309020205020404" pitchFamily="49" charset="0"/>
              </a:rPr>
              <a:t>p.x = 3;</a:t>
            </a:r>
          </a:p>
          <a:p>
            <a:pPr lvl="1">
              <a:lnSpc>
                <a:spcPct val="80000"/>
              </a:lnSpc>
              <a:buFontTx/>
              <a:buNone/>
            </a:pPr>
            <a:r>
              <a:rPr lang="en-US" altLang="en-US" sz="2000" b="1">
                <a:solidFill>
                  <a:srgbClr val="800000"/>
                </a:solidFill>
                <a:latin typeface="Courier New" panose="02070309020205020404" pitchFamily="49" charset="0"/>
              </a:rPr>
              <a:t>p.y = 8;                     // tedious</a:t>
            </a:r>
          </a:p>
          <a:p>
            <a:pPr lvl="1">
              <a:lnSpc>
                <a:spcPct val="80000"/>
              </a:lnSpc>
              <a:buFontTx/>
              <a:buNone/>
            </a:pPr>
            <a:endParaRPr lang="en-US" altLang="en-US" b="1">
              <a:solidFill>
                <a:srgbClr val="800000"/>
              </a:solidFill>
            </a:endParaRPr>
          </a:p>
          <a:p>
            <a:pPr lvl="1">
              <a:lnSpc>
                <a:spcPct val="80000"/>
              </a:lnSpc>
              <a:buFontTx/>
              <a:buNone/>
            </a:pPr>
            <a:endParaRPr lang="en-US" altLang="en-US" b="1">
              <a:solidFill>
                <a:srgbClr val="800000"/>
              </a:solidFill>
            </a:endParaRPr>
          </a:p>
          <a:p>
            <a:r>
              <a:rPr lang="en-US" altLang="en-US"/>
              <a:t>We'd rather specify the fields' initial values at the start:</a:t>
            </a:r>
          </a:p>
          <a:p>
            <a:pPr lvl="1">
              <a:lnSpc>
                <a:spcPct val="80000"/>
              </a:lnSpc>
              <a:buFontTx/>
              <a:buNone/>
            </a:pPr>
            <a:endParaRPr lang="en-US" altLang="en-US" sz="900">
              <a:latin typeface="Courier New" panose="02070309020205020404" pitchFamily="49" charset="0"/>
            </a:endParaRPr>
          </a:p>
          <a:p>
            <a:pPr lvl="1">
              <a:lnSpc>
                <a:spcPct val="80000"/>
              </a:lnSpc>
              <a:buFontTx/>
              <a:buNone/>
            </a:pPr>
            <a:r>
              <a:rPr lang="en-US" altLang="en-US" sz="2000">
                <a:latin typeface="Courier New" panose="02070309020205020404" pitchFamily="49" charset="0"/>
              </a:rPr>
              <a:t>Point p = new Point(</a:t>
            </a:r>
            <a:r>
              <a:rPr lang="en-US" altLang="en-US" sz="2000" b="1">
                <a:solidFill>
                  <a:srgbClr val="003399"/>
                </a:solidFill>
                <a:latin typeface="Courier New" panose="02070309020205020404" pitchFamily="49" charset="0"/>
              </a:rPr>
              <a:t>3, 8</a:t>
            </a:r>
            <a:r>
              <a:rPr lang="en-US" altLang="en-US" sz="2000">
                <a:latin typeface="Courier New" panose="02070309020205020404" pitchFamily="49" charset="0"/>
              </a:rPr>
              <a:t>);   </a:t>
            </a:r>
            <a:r>
              <a:rPr lang="en-US" altLang="en-US" sz="2000" b="1">
                <a:solidFill>
                  <a:srgbClr val="008080"/>
                </a:solidFill>
                <a:latin typeface="Courier New" panose="02070309020205020404" pitchFamily="49" charset="0"/>
              </a:rPr>
              <a:t>// better!</a:t>
            </a:r>
          </a:p>
          <a:p>
            <a:pPr lvl="1">
              <a:lnSpc>
                <a:spcPct val="80000"/>
              </a:lnSpc>
              <a:buFontTx/>
              <a:buNone/>
            </a:pPr>
            <a:endParaRPr lang="en-US" altLang="en-US" b="1">
              <a:solidFill>
                <a:srgbClr val="008080"/>
              </a:solidFill>
            </a:endParaRPr>
          </a:p>
          <a:p>
            <a:pPr lvl="1"/>
            <a:r>
              <a:rPr lang="en-US" altLang="en-US"/>
              <a:t>We are able to this with most types of objects in Java.</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58114" name="Rectangle 2">
            <a:extLst>
              <a:ext uri="{FF2B5EF4-FFF2-40B4-BE49-F238E27FC236}">
                <a16:creationId xmlns:a16="http://schemas.microsoft.com/office/drawing/2014/main" id="{E0A416BE-BFC0-40B5-8160-3A1E6CE279D0}"/>
              </a:ext>
            </a:extLst>
          </p:cNvPr>
          <p:cNvSpPr>
            <a:spLocks noGrp="1" noChangeArrowheads="1"/>
          </p:cNvSpPr>
          <p:nvPr>
            <p:ph type="title"/>
          </p:nvPr>
        </p:nvSpPr>
        <p:spPr/>
        <p:txBody>
          <a:bodyPr/>
          <a:lstStyle/>
          <a:p>
            <a:r>
              <a:rPr lang="en-US" altLang="en-US"/>
              <a:t>Constructors</a:t>
            </a:r>
          </a:p>
        </p:txBody>
      </p:sp>
      <p:sp>
        <p:nvSpPr>
          <p:cNvPr id="858115" name="Rectangle 3">
            <a:extLst>
              <a:ext uri="{FF2B5EF4-FFF2-40B4-BE49-F238E27FC236}">
                <a16:creationId xmlns:a16="http://schemas.microsoft.com/office/drawing/2014/main" id="{76177540-F237-4FFA-8B1F-A837242B8372}"/>
              </a:ext>
            </a:extLst>
          </p:cNvPr>
          <p:cNvSpPr>
            <a:spLocks noGrp="1" noChangeArrowheads="1"/>
          </p:cNvSpPr>
          <p:nvPr>
            <p:ph type="body" idx="1"/>
          </p:nvPr>
        </p:nvSpPr>
        <p:spPr/>
        <p:txBody>
          <a:bodyPr/>
          <a:lstStyle/>
          <a:p>
            <a:pPr>
              <a:lnSpc>
                <a:spcPct val="120000"/>
              </a:lnSpc>
            </a:pPr>
            <a:r>
              <a:rPr lang="en-US" altLang="en-US" b="1"/>
              <a:t>constructor</a:t>
            </a:r>
            <a:r>
              <a:rPr lang="en-US" altLang="en-US"/>
              <a:t>: Initializes the state of new objects.</a:t>
            </a:r>
          </a:p>
          <a:p>
            <a:pPr lvl="1">
              <a:lnSpc>
                <a:spcPct val="80000"/>
              </a:lnSpc>
              <a:buFontTx/>
              <a:buNone/>
            </a:pPr>
            <a:endParaRPr lang="en-US" altLang="en-US" sz="900"/>
          </a:p>
          <a:p>
            <a:pPr lvl="1">
              <a:lnSpc>
                <a:spcPct val="80000"/>
              </a:lnSpc>
              <a:buFontTx/>
              <a:buNone/>
            </a:pPr>
            <a:endParaRPr lang="en-US" altLang="en-US" sz="900"/>
          </a:p>
          <a:p>
            <a:pPr lvl="1">
              <a:lnSpc>
                <a:spcPct val="80000"/>
              </a:lnSpc>
              <a:buFontTx/>
              <a:buNone/>
            </a:pPr>
            <a:r>
              <a:rPr lang="en-US" altLang="en-US">
                <a:latin typeface="Courier New" panose="02070309020205020404" pitchFamily="49" charset="0"/>
              </a:rPr>
              <a:t>	public </a:t>
            </a:r>
            <a:r>
              <a:rPr lang="en-US" altLang="en-US" b="1"/>
              <a:t>type</a:t>
            </a:r>
            <a:r>
              <a:rPr lang="en-US" altLang="en-US">
                <a:latin typeface="Courier New" panose="02070309020205020404" pitchFamily="49" charset="0"/>
              </a:rPr>
              <a:t>(</a:t>
            </a:r>
            <a:r>
              <a:rPr lang="en-US" altLang="en-US" b="1"/>
              <a:t>parameters</a:t>
            </a:r>
            <a:r>
              <a:rPr lang="en-US" altLang="en-US">
                <a:latin typeface="Courier New" panose="02070309020205020404" pitchFamily="49" charset="0"/>
              </a:rPr>
              <a:t>) {</a:t>
            </a:r>
          </a:p>
          <a:p>
            <a:pPr lvl="1">
              <a:lnSpc>
                <a:spcPct val="80000"/>
              </a:lnSpc>
              <a:buFontTx/>
              <a:buNone/>
            </a:pPr>
            <a:r>
              <a:rPr lang="en-US" altLang="en-US">
                <a:latin typeface="Courier New" panose="02070309020205020404" pitchFamily="49" charset="0"/>
              </a:rPr>
              <a:t>	    </a:t>
            </a:r>
            <a:r>
              <a:rPr lang="en-US" altLang="en-US" b="1"/>
              <a:t>statements</a:t>
            </a:r>
            <a:r>
              <a:rPr lang="en-US" altLang="en-US">
                <a:latin typeface="Courier New" panose="02070309020205020404" pitchFamily="49" charset="0"/>
              </a:rPr>
              <a:t>;</a:t>
            </a:r>
          </a:p>
          <a:p>
            <a:pPr lvl="1">
              <a:lnSpc>
                <a:spcPct val="80000"/>
              </a:lnSpc>
              <a:buFontTx/>
              <a:buNone/>
            </a:pPr>
            <a:r>
              <a:rPr lang="en-US" altLang="en-US">
                <a:latin typeface="Courier New" panose="02070309020205020404" pitchFamily="49" charset="0"/>
              </a:rPr>
              <a:t>	}</a:t>
            </a:r>
          </a:p>
          <a:p>
            <a:pPr lvl="1">
              <a:lnSpc>
                <a:spcPct val="80000"/>
              </a:lnSpc>
              <a:buFontTx/>
              <a:buNone/>
            </a:pPr>
            <a:endParaRPr lang="en-US" altLang="en-US">
              <a:latin typeface="Courier New" panose="02070309020205020404" pitchFamily="49" charset="0"/>
            </a:endParaRPr>
          </a:p>
          <a:p>
            <a:pPr lvl="1">
              <a:lnSpc>
                <a:spcPct val="120000"/>
              </a:lnSpc>
            </a:pPr>
            <a:r>
              <a:rPr lang="en-US" altLang="en-US"/>
              <a:t>runs when the client uses the </a:t>
            </a:r>
            <a:r>
              <a:rPr lang="en-US" altLang="en-US">
                <a:latin typeface="Courier New" panose="02070309020205020404" pitchFamily="49" charset="0"/>
              </a:rPr>
              <a:t>new</a:t>
            </a:r>
            <a:r>
              <a:rPr lang="en-US" altLang="en-US"/>
              <a:t> keyword</a:t>
            </a:r>
          </a:p>
          <a:p>
            <a:pPr lvl="1">
              <a:lnSpc>
                <a:spcPct val="120000"/>
              </a:lnSpc>
            </a:pPr>
            <a:r>
              <a:rPr lang="en-US" altLang="en-US"/>
              <a:t>no return type is specified;</a:t>
            </a:r>
            <a:br>
              <a:rPr lang="en-US" altLang="en-US"/>
            </a:br>
            <a:r>
              <a:rPr lang="en-US" altLang="en-US"/>
              <a:t>it implicitly "returns" the new object being created</a:t>
            </a:r>
            <a:endParaRPr lang="en-US" altLang="en-US" sz="900"/>
          </a:p>
          <a:p>
            <a:pPr lvl="1">
              <a:lnSpc>
                <a:spcPct val="120000"/>
              </a:lnSpc>
            </a:pPr>
            <a:endParaRPr lang="en-US" altLang="en-US"/>
          </a:p>
          <a:p>
            <a:pPr lvl="1">
              <a:lnSpc>
                <a:spcPct val="120000"/>
              </a:lnSpc>
            </a:pPr>
            <a:endParaRPr lang="en-US" altLang="en-US"/>
          </a:p>
          <a:p>
            <a:pPr lvl="1">
              <a:lnSpc>
                <a:spcPct val="120000"/>
              </a:lnSpc>
            </a:pPr>
            <a:r>
              <a:rPr lang="en-US" altLang="en-US"/>
              <a:t>If a class has no constructor, Java gives it a </a:t>
            </a:r>
            <a:r>
              <a:rPr lang="en-US" altLang="en-US" i="1"/>
              <a:t>default constructor</a:t>
            </a:r>
            <a:r>
              <a:rPr lang="en-US" altLang="en-US"/>
              <a:t> with no parameters that sets all fields to 0.</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Rectangle 2">
            <a:extLst>
              <a:ext uri="{FF2B5EF4-FFF2-40B4-BE49-F238E27FC236}">
                <a16:creationId xmlns:a16="http://schemas.microsoft.com/office/drawing/2014/main" id="{AD42CBE7-2B0F-4084-8C51-39D027B513C8}"/>
              </a:ext>
            </a:extLst>
          </p:cNvPr>
          <p:cNvSpPr>
            <a:spLocks noGrp="1" noChangeArrowheads="1"/>
          </p:cNvSpPr>
          <p:nvPr>
            <p:ph type="title"/>
          </p:nvPr>
        </p:nvSpPr>
        <p:spPr/>
        <p:txBody>
          <a:bodyPr/>
          <a:lstStyle/>
          <a:p>
            <a:r>
              <a:rPr lang="en-US" altLang="en-US"/>
              <a:t>Constructor example</a:t>
            </a:r>
          </a:p>
        </p:txBody>
      </p:sp>
      <p:sp>
        <p:nvSpPr>
          <p:cNvPr id="859139" name="Rectangle 3">
            <a:extLst>
              <a:ext uri="{FF2B5EF4-FFF2-40B4-BE49-F238E27FC236}">
                <a16:creationId xmlns:a16="http://schemas.microsoft.com/office/drawing/2014/main" id="{234A4199-88D2-4AC7-A852-6F8EA6A14526}"/>
              </a:ext>
            </a:extLst>
          </p:cNvPr>
          <p:cNvSpPr>
            <a:spLocks noGrp="1" noChangeArrowheads="1"/>
          </p:cNvSpPr>
          <p:nvPr>
            <p:ph type="body" idx="1"/>
          </p:nvPr>
        </p:nvSpPr>
        <p:spPr/>
        <p:txBody>
          <a:bodyPr/>
          <a:lstStyle/>
          <a:p>
            <a:pPr lvl="1">
              <a:lnSpc>
                <a:spcPct val="70000"/>
              </a:lnSpc>
              <a:buFontTx/>
              <a:buNone/>
            </a:pPr>
            <a:endParaRPr lang="en-US" altLang="en-US" sz="800">
              <a:latin typeface="Courier New" panose="02070309020205020404" pitchFamily="49" charset="0"/>
            </a:endParaRPr>
          </a:p>
          <a:p>
            <a:pPr lvl="1">
              <a:lnSpc>
                <a:spcPct val="70000"/>
              </a:lnSpc>
              <a:buFontTx/>
              <a:buNone/>
            </a:pPr>
            <a:r>
              <a:rPr lang="en-US" altLang="en-US" sz="2000">
                <a:latin typeface="Courier New" panose="02070309020205020404" pitchFamily="49" charset="0"/>
              </a:rPr>
              <a:t>public class Point {</a:t>
            </a:r>
          </a:p>
          <a:p>
            <a:pPr lvl="1">
              <a:lnSpc>
                <a:spcPct val="70000"/>
              </a:lnSpc>
              <a:buFontTx/>
              <a:buNone/>
            </a:pPr>
            <a:r>
              <a:rPr lang="en-US" altLang="en-US" sz="2000">
                <a:latin typeface="Courier New" panose="02070309020205020404" pitchFamily="49" charset="0"/>
              </a:rPr>
              <a:t>    int x;</a:t>
            </a:r>
          </a:p>
          <a:p>
            <a:pPr lvl="1">
              <a:lnSpc>
                <a:spcPct val="70000"/>
              </a:lnSpc>
              <a:buFontTx/>
              <a:buNone/>
            </a:pPr>
            <a:r>
              <a:rPr lang="en-US" altLang="en-US" sz="2000">
                <a:latin typeface="Courier New" panose="02070309020205020404" pitchFamily="49" charset="0"/>
              </a:rPr>
              <a:t>    int y;</a:t>
            </a:r>
          </a:p>
          <a:p>
            <a:pPr lvl="1">
              <a:lnSpc>
                <a:spcPct val="70000"/>
              </a:lnSpc>
              <a:buFontTx/>
              <a:buNone/>
            </a:pPr>
            <a:endParaRPr lang="en-US" altLang="en-US" sz="2000">
              <a:latin typeface="Courier New" panose="02070309020205020404" pitchFamily="49" charset="0"/>
            </a:endParaRPr>
          </a:p>
          <a:p>
            <a:pPr lvl="1">
              <a:lnSpc>
                <a:spcPct val="70000"/>
              </a:lnSpc>
              <a:buFontTx/>
              <a:buNone/>
            </a:pPr>
            <a:r>
              <a:rPr lang="en-US" altLang="en-US" sz="2000" b="1">
                <a:solidFill>
                  <a:srgbClr val="008080"/>
                </a:solidFill>
                <a:latin typeface="Courier New" panose="02070309020205020404" pitchFamily="49" charset="0"/>
              </a:rPr>
              <a:t>    // Constructs a Point at the given x/y location.</a:t>
            </a:r>
          </a:p>
          <a:p>
            <a:pPr lvl="1">
              <a:lnSpc>
                <a:spcPct val="70000"/>
              </a:lnSpc>
              <a:buFontTx/>
              <a:buNone/>
            </a:pPr>
            <a:r>
              <a:rPr lang="en-US" altLang="en-US" sz="2000" b="1">
                <a:latin typeface="Courier New" panose="02070309020205020404" pitchFamily="49" charset="0"/>
              </a:rPr>
              <a:t>    public Point(int initialX, int initialY) {</a:t>
            </a:r>
          </a:p>
          <a:p>
            <a:pPr lvl="1">
              <a:lnSpc>
                <a:spcPct val="70000"/>
              </a:lnSpc>
              <a:buFontTx/>
              <a:buNone/>
            </a:pPr>
            <a:r>
              <a:rPr lang="en-US" altLang="en-US" sz="2000" b="1">
                <a:latin typeface="Courier New" panose="02070309020205020404" pitchFamily="49" charset="0"/>
              </a:rPr>
              <a:t>        x = initialX;</a:t>
            </a:r>
          </a:p>
          <a:p>
            <a:pPr lvl="1">
              <a:lnSpc>
                <a:spcPct val="70000"/>
              </a:lnSpc>
              <a:buFontTx/>
              <a:buNone/>
            </a:pPr>
            <a:r>
              <a:rPr lang="en-US" altLang="en-US" sz="2000" b="1">
                <a:latin typeface="Courier New" panose="02070309020205020404" pitchFamily="49" charset="0"/>
              </a:rPr>
              <a:t>        y = initialY;</a:t>
            </a:r>
          </a:p>
          <a:p>
            <a:pPr lvl="1">
              <a:lnSpc>
                <a:spcPct val="70000"/>
              </a:lnSpc>
              <a:buFontTx/>
              <a:buNone/>
            </a:pPr>
            <a:r>
              <a:rPr lang="en-US" altLang="en-US" sz="2000" b="1">
                <a:latin typeface="Courier New" panose="02070309020205020404" pitchFamily="49" charset="0"/>
              </a:rPr>
              <a:t>    }</a:t>
            </a:r>
          </a:p>
          <a:p>
            <a:pPr lvl="1">
              <a:lnSpc>
                <a:spcPct val="70000"/>
              </a:lnSpc>
              <a:buFontTx/>
              <a:buNone/>
            </a:pPr>
            <a:endParaRPr lang="en-US" altLang="en-US" sz="2000" b="1">
              <a:latin typeface="Courier New" panose="02070309020205020404" pitchFamily="49" charset="0"/>
            </a:endParaRPr>
          </a:p>
          <a:p>
            <a:pPr lvl="1">
              <a:lnSpc>
                <a:spcPct val="70000"/>
              </a:lnSpc>
              <a:buFontTx/>
              <a:buNone/>
            </a:pPr>
            <a:endParaRPr lang="en-US" altLang="en-US" sz="2000" b="1">
              <a:latin typeface="Courier New" panose="02070309020205020404" pitchFamily="49" charset="0"/>
            </a:endParaRPr>
          </a:p>
          <a:p>
            <a:pPr lvl="1">
              <a:lnSpc>
                <a:spcPct val="70000"/>
              </a:lnSpc>
              <a:buFontTx/>
              <a:buNone/>
            </a:pPr>
            <a:r>
              <a:rPr lang="en-US" altLang="en-US" sz="2000">
                <a:latin typeface="Courier New" panose="02070309020205020404" pitchFamily="49" charset="0"/>
              </a:rPr>
              <a:t>    public void translate(int dx, int dy) {</a:t>
            </a:r>
          </a:p>
          <a:p>
            <a:pPr lvl="1">
              <a:lnSpc>
                <a:spcPct val="70000"/>
              </a:lnSpc>
              <a:buFontTx/>
              <a:buNone/>
            </a:pPr>
            <a:r>
              <a:rPr lang="en-US" altLang="en-US" sz="2000">
                <a:latin typeface="Courier New" panose="02070309020205020404" pitchFamily="49" charset="0"/>
              </a:rPr>
              <a:t>        x = x + dx;</a:t>
            </a:r>
          </a:p>
          <a:p>
            <a:pPr lvl="1">
              <a:lnSpc>
                <a:spcPct val="70000"/>
              </a:lnSpc>
              <a:buFontTx/>
              <a:buNone/>
            </a:pPr>
            <a:r>
              <a:rPr lang="en-US" altLang="en-US" sz="2000">
                <a:latin typeface="Courier New" panose="02070309020205020404" pitchFamily="49" charset="0"/>
              </a:rPr>
              <a:t>        y = y + dy;</a:t>
            </a:r>
          </a:p>
          <a:p>
            <a:pPr lvl="1">
              <a:lnSpc>
                <a:spcPct val="70000"/>
              </a:lnSpc>
              <a:buFontTx/>
              <a:buNone/>
            </a:pPr>
            <a:r>
              <a:rPr lang="en-US" altLang="en-US" sz="2000">
                <a:latin typeface="Courier New" panose="02070309020205020404" pitchFamily="49" charset="0"/>
              </a:rPr>
              <a:t>    }</a:t>
            </a:r>
          </a:p>
          <a:p>
            <a:pPr lvl="1">
              <a:lnSpc>
                <a:spcPct val="70000"/>
              </a:lnSpc>
              <a:buFontTx/>
              <a:buNone/>
            </a:pPr>
            <a:endParaRPr lang="en-US" altLang="en-US" sz="2000">
              <a:latin typeface="Courier New" panose="02070309020205020404" pitchFamily="49" charset="0"/>
            </a:endParaRPr>
          </a:p>
          <a:p>
            <a:pPr lvl="1">
              <a:lnSpc>
                <a:spcPct val="70000"/>
              </a:lnSpc>
              <a:buFontTx/>
              <a:buNone/>
            </a:pPr>
            <a:r>
              <a:rPr lang="en-US" altLang="en-US" sz="2000">
                <a:latin typeface="Courier New" panose="02070309020205020404" pitchFamily="49" charset="0"/>
              </a:rPr>
              <a:t>    ...</a:t>
            </a:r>
          </a:p>
          <a:p>
            <a:pPr lvl="1">
              <a:lnSpc>
                <a:spcPct val="70000"/>
              </a:lnSpc>
              <a:buFontTx/>
              <a:buNone/>
            </a:pPr>
            <a:r>
              <a:rPr lang="en-US" altLang="en-US" sz="2000">
                <a:latin typeface="Courier New" panose="02070309020205020404" pitchFamily="49" charset="0"/>
              </a:rPr>
              <a:t>}</a:t>
            </a:r>
            <a:endParaRPr lang="en-US" altLang="en-US" sz="200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62" name="Rectangle 2">
            <a:extLst>
              <a:ext uri="{FF2B5EF4-FFF2-40B4-BE49-F238E27FC236}">
                <a16:creationId xmlns:a16="http://schemas.microsoft.com/office/drawing/2014/main" id="{DCA6349A-5E46-4139-B1A9-76692BA3FE87}"/>
              </a:ext>
            </a:extLst>
          </p:cNvPr>
          <p:cNvSpPr>
            <a:spLocks noGrp="1" noChangeArrowheads="1"/>
          </p:cNvSpPr>
          <p:nvPr>
            <p:ph type="title"/>
          </p:nvPr>
        </p:nvSpPr>
        <p:spPr/>
        <p:txBody>
          <a:bodyPr/>
          <a:lstStyle/>
          <a:p>
            <a:r>
              <a:rPr lang="en-US" altLang="en-US"/>
              <a:t>Tracing a constructor call</a:t>
            </a:r>
          </a:p>
        </p:txBody>
      </p:sp>
      <p:sp>
        <p:nvSpPr>
          <p:cNvPr id="860163" name="Rectangle 3">
            <a:extLst>
              <a:ext uri="{FF2B5EF4-FFF2-40B4-BE49-F238E27FC236}">
                <a16:creationId xmlns:a16="http://schemas.microsoft.com/office/drawing/2014/main" id="{4A2BAD38-0211-4210-B2E9-45B7B1683A48}"/>
              </a:ext>
            </a:extLst>
          </p:cNvPr>
          <p:cNvSpPr>
            <a:spLocks noGrp="1" noChangeArrowheads="1"/>
          </p:cNvSpPr>
          <p:nvPr>
            <p:ph type="body" idx="1"/>
          </p:nvPr>
        </p:nvSpPr>
        <p:spPr/>
        <p:txBody>
          <a:bodyPr/>
          <a:lstStyle/>
          <a:p>
            <a:pPr>
              <a:lnSpc>
                <a:spcPct val="90000"/>
              </a:lnSpc>
            </a:pPr>
            <a:r>
              <a:rPr lang="en-US" altLang="en-US"/>
              <a:t>What happens when the following call is made?</a:t>
            </a:r>
          </a:p>
          <a:p>
            <a:pPr lvl="1">
              <a:lnSpc>
                <a:spcPct val="90000"/>
              </a:lnSpc>
              <a:buFontTx/>
              <a:buNone/>
            </a:pPr>
            <a:endParaRPr lang="en-US" altLang="en-US" sz="900">
              <a:latin typeface="Courier New" panose="02070309020205020404" pitchFamily="49" charset="0"/>
            </a:endParaRPr>
          </a:p>
          <a:p>
            <a:pPr lvl="1">
              <a:lnSpc>
                <a:spcPct val="90000"/>
              </a:lnSpc>
              <a:buFontTx/>
              <a:buNone/>
            </a:pPr>
            <a:r>
              <a:rPr lang="en-US" altLang="en-US">
                <a:latin typeface="Courier New" panose="02070309020205020404" pitchFamily="49" charset="0"/>
              </a:rPr>
              <a:t>Point p1 = new Point(7, 2);</a:t>
            </a:r>
          </a:p>
        </p:txBody>
      </p:sp>
      <p:sp>
        <p:nvSpPr>
          <p:cNvPr id="860164" name="Text Box 4">
            <a:extLst>
              <a:ext uri="{FF2B5EF4-FFF2-40B4-BE49-F238E27FC236}">
                <a16:creationId xmlns:a16="http://schemas.microsoft.com/office/drawing/2014/main" id="{8D312B37-0035-47AD-ADC3-F0090EB1A3C6}"/>
              </a:ext>
            </a:extLst>
          </p:cNvPr>
          <p:cNvSpPr txBox="1">
            <a:spLocks noChangeArrowheads="1"/>
          </p:cNvSpPr>
          <p:nvPr/>
        </p:nvSpPr>
        <p:spPr bwMode="auto">
          <a:xfrm>
            <a:off x="2635250" y="2671763"/>
            <a:ext cx="6127750" cy="3424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l">
              <a:lnSpc>
                <a:spcPct val="70000"/>
              </a:lnSpc>
            </a:pPr>
            <a:endParaRPr lang="en-US" altLang="en-US">
              <a:latin typeface="Courier New" panose="02070309020205020404" pitchFamily="49" charset="0"/>
              <a:cs typeface="Times New Roman" panose="02020603050405020304" pitchFamily="18" charset="0"/>
            </a:endParaRPr>
          </a:p>
          <a:p>
            <a:pPr lvl="1" algn="l">
              <a:lnSpc>
                <a:spcPct val="70000"/>
              </a:lnSpc>
            </a:pPr>
            <a:endParaRPr lang="en-US" altLang="en-US">
              <a:latin typeface="Courier New" panose="02070309020205020404" pitchFamily="49" charset="0"/>
              <a:cs typeface="Times New Roman" panose="02020603050405020304" pitchFamily="18" charset="0"/>
            </a:endParaRPr>
          </a:p>
          <a:p>
            <a:pPr lvl="1" algn="l">
              <a:lnSpc>
                <a:spcPct val="70000"/>
              </a:lnSpc>
            </a:pPr>
            <a:endParaRPr lang="en-US" altLang="en-US">
              <a:latin typeface="Courier New" panose="02070309020205020404" pitchFamily="49" charset="0"/>
              <a:cs typeface="Times New Roman" panose="02020603050405020304" pitchFamily="18" charset="0"/>
            </a:endParaRPr>
          </a:p>
          <a:p>
            <a:pPr algn="l"/>
            <a:endParaRPr lang="en-US" altLang="en-US">
              <a:latin typeface="Courier New" panose="02070309020205020404" pitchFamily="49" charset="0"/>
              <a:cs typeface="Times New Roman" panose="02020603050405020304" pitchFamily="18" charset="0"/>
            </a:endParaRPr>
          </a:p>
          <a:p>
            <a:pPr algn="l"/>
            <a:r>
              <a:rPr lang="en-US" altLang="en-US">
                <a:latin typeface="Courier New" panose="02070309020205020404" pitchFamily="49" charset="0"/>
                <a:cs typeface="Times New Roman" panose="02020603050405020304" pitchFamily="18" charset="0"/>
              </a:rPr>
              <a:t>public Point(int initialX, int initialY) {</a:t>
            </a:r>
          </a:p>
          <a:p>
            <a:pPr algn="l"/>
            <a:r>
              <a:rPr lang="en-US" altLang="en-US" b="1">
                <a:latin typeface="Courier New" panose="02070309020205020404" pitchFamily="49" charset="0"/>
                <a:cs typeface="Times New Roman" panose="02020603050405020304" pitchFamily="18" charset="0"/>
              </a:rPr>
              <a:t>    x = initialX;</a:t>
            </a:r>
          </a:p>
          <a:p>
            <a:pPr algn="l"/>
            <a:r>
              <a:rPr lang="en-US" altLang="en-US" b="1">
                <a:latin typeface="Courier New" panose="02070309020205020404" pitchFamily="49" charset="0"/>
                <a:cs typeface="Times New Roman" panose="02020603050405020304" pitchFamily="18" charset="0"/>
              </a:rPr>
              <a:t>    y = initialY;</a:t>
            </a:r>
          </a:p>
          <a:p>
            <a:pPr algn="l"/>
            <a:r>
              <a:rPr lang="en-US" altLang="en-US">
                <a:latin typeface="Courier New" panose="02070309020205020404" pitchFamily="49" charset="0"/>
                <a:cs typeface="Times New Roman" panose="02020603050405020304" pitchFamily="18" charset="0"/>
              </a:rPr>
              <a:t>}</a:t>
            </a:r>
          </a:p>
          <a:p>
            <a:pPr algn="l"/>
            <a:endParaRPr lang="en-US" altLang="en-US">
              <a:latin typeface="Courier New" panose="02070309020205020404" pitchFamily="49" charset="0"/>
              <a:cs typeface="Times New Roman" panose="02020603050405020304" pitchFamily="18" charset="0"/>
            </a:endParaRPr>
          </a:p>
          <a:p>
            <a:pPr algn="l"/>
            <a:r>
              <a:rPr lang="en-US" altLang="en-US">
                <a:latin typeface="Courier New" panose="02070309020205020404" pitchFamily="49" charset="0"/>
                <a:cs typeface="Times New Roman" panose="02020603050405020304" pitchFamily="18" charset="0"/>
              </a:rPr>
              <a:t>public void translate(int dx, int dy) {</a:t>
            </a:r>
          </a:p>
          <a:p>
            <a:pPr algn="l"/>
            <a:r>
              <a:rPr lang="en-US" altLang="en-US">
                <a:latin typeface="Courier New" panose="02070309020205020404" pitchFamily="49" charset="0"/>
                <a:cs typeface="Times New Roman" panose="02020603050405020304" pitchFamily="18" charset="0"/>
              </a:rPr>
              <a:t>    x += dx;</a:t>
            </a:r>
          </a:p>
          <a:p>
            <a:pPr algn="l"/>
            <a:r>
              <a:rPr lang="en-US" altLang="en-US">
                <a:latin typeface="Courier New" panose="02070309020205020404" pitchFamily="49" charset="0"/>
                <a:cs typeface="Times New Roman" panose="02020603050405020304" pitchFamily="18" charset="0"/>
              </a:rPr>
              <a:t>    y += dy;</a:t>
            </a:r>
          </a:p>
          <a:p>
            <a:pPr algn="l"/>
            <a:r>
              <a:rPr lang="en-US" altLang="en-US">
                <a:latin typeface="Courier New" panose="02070309020205020404" pitchFamily="49" charset="0"/>
                <a:cs typeface="Times New Roman" panose="02020603050405020304" pitchFamily="18" charset="0"/>
              </a:rPr>
              <a:t>}</a:t>
            </a:r>
          </a:p>
        </p:txBody>
      </p:sp>
      <p:graphicFrame>
        <p:nvGraphicFramePr>
          <p:cNvPr id="860165" name="Group 5">
            <a:extLst>
              <a:ext uri="{FF2B5EF4-FFF2-40B4-BE49-F238E27FC236}">
                <a16:creationId xmlns:a16="http://schemas.microsoft.com/office/drawing/2014/main" id="{CD7B8D9C-D9F9-49AA-8A82-90A922D112D4}"/>
              </a:ext>
            </a:extLst>
          </p:cNvPr>
          <p:cNvGraphicFramePr>
            <a:graphicFrameLocks noGrp="1"/>
          </p:cNvGraphicFramePr>
          <p:nvPr/>
        </p:nvGraphicFramePr>
        <p:xfrm>
          <a:off x="2787650" y="2824163"/>
          <a:ext cx="2944813" cy="547688"/>
        </p:xfrm>
        <a:graphic>
          <a:graphicData uri="http://schemas.openxmlformats.org/drawingml/2006/table">
            <a:tbl>
              <a:tblPr/>
              <a:tblGrid>
                <a:gridCol w="336550">
                  <a:extLst>
                    <a:ext uri="{9D8B030D-6E8A-4147-A177-3AD203B41FA5}">
                      <a16:colId xmlns:a16="http://schemas.microsoft.com/office/drawing/2014/main" val="3028033785"/>
                    </a:ext>
                  </a:extLst>
                </a:gridCol>
                <a:gridCol w="685800">
                  <a:extLst>
                    <a:ext uri="{9D8B030D-6E8A-4147-A177-3AD203B41FA5}">
                      <a16:colId xmlns:a16="http://schemas.microsoft.com/office/drawing/2014/main" val="2685360694"/>
                    </a:ext>
                  </a:extLst>
                </a:gridCol>
                <a:gridCol w="1250950">
                  <a:extLst>
                    <a:ext uri="{9D8B030D-6E8A-4147-A177-3AD203B41FA5}">
                      <a16:colId xmlns:a16="http://schemas.microsoft.com/office/drawing/2014/main" val="4152794730"/>
                    </a:ext>
                  </a:extLst>
                </a:gridCol>
                <a:gridCol w="671513">
                  <a:extLst>
                    <a:ext uri="{9D8B030D-6E8A-4147-A177-3AD203B41FA5}">
                      <a16:colId xmlns:a16="http://schemas.microsoft.com/office/drawing/2014/main" val="1927886470"/>
                    </a:ext>
                  </a:extLst>
                </a:gridCol>
              </a:tblGrid>
              <a:tr h="547688">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Courier New" panose="02070309020205020404" pitchFamily="49" charset="0"/>
                        </a:rPr>
                        <a:t>x</a:t>
                      </a:r>
                    </a:p>
                  </a:txBody>
                  <a:tcPr horzOverflow="overflow">
                    <a:lnL cap="flat">
                      <a:noFill/>
                    </a:lnL>
                    <a:lnR w="12700" cap="flat" cmpd="sng" algn="ctr">
                      <a:solidFill>
                        <a:schemeClr val="tx1"/>
                      </a:solidFill>
                      <a:prstDash val="solid"/>
                      <a:miter lim="800000"/>
                      <a:headEnd type="none" w="med" len="med"/>
                      <a:tailEnd type="none" w="med" len="med"/>
                    </a:lnR>
                    <a:lnT cap="flat">
                      <a:noFill/>
                    </a:lnT>
                    <a:lnB cap="flat">
                      <a:noFill/>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Courier New" panose="02070309020205020404" pitchFamily="49" charset="0"/>
                        </a:rPr>
                        <a:t>      y</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cap="flat">
                      <a:noFill/>
                    </a:lnT>
                    <a:lnB cap="flat">
                      <a:noFill/>
                    </a:lnB>
                    <a:lnTlToBr>
                      <a:noFill/>
                    </a:lnTlToBr>
                    <a:lnBlToTr>
                      <a:noFill/>
                    </a:lnBlToTr>
                    <a:noFill/>
                  </a:tcPr>
                </a:tc>
                <a:tc>
                  <a:txBody>
                    <a:bodyPr/>
                    <a:lstStyle>
                      <a:lvl1pPr algn="l">
                        <a:spcBef>
                          <a:spcPct val="20000"/>
                        </a:spcBef>
                        <a:defRPr sz="2000">
                          <a:solidFill>
                            <a:schemeClr val="tx1"/>
                          </a:solidFill>
                          <a:latin typeface="Tahoma" panose="020B0604030504040204" pitchFamily="34" charset="0"/>
                        </a:defRPr>
                      </a:lvl1pPr>
                      <a:lvl2pPr algn="l">
                        <a:spcBef>
                          <a:spcPct val="20000"/>
                        </a:spcBef>
                        <a:defRPr sz="2000">
                          <a:solidFill>
                            <a:schemeClr val="tx1"/>
                          </a:solidFill>
                          <a:latin typeface="Tahoma" panose="020B0604030504040204" pitchFamily="34" charset="0"/>
                        </a:defRPr>
                      </a:lvl2pPr>
                      <a:lvl3pPr algn="l">
                        <a:spcBef>
                          <a:spcPct val="20000"/>
                        </a:spcBef>
                        <a:defRPr>
                          <a:solidFill>
                            <a:schemeClr val="tx1"/>
                          </a:solidFill>
                          <a:latin typeface="Tahoma" panose="020B0604030504040204" pitchFamily="34" charset="0"/>
                        </a:defRPr>
                      </a:lvl3pPr>
                      <a:lvl4pPr algn="l">
                        <a:spcBef>
                          <a:spcPct val="20000"/>
                        </a:spcBef>
                        <a:defRPr sz="1600">
                          <a:solidFill>
                            <a:schemeClr val="tx1"/>
                          </a:solidFill>
                          <a:latin typeface="Tahoma" panose="020B0604030504040204" pitchFamily="34" charset="0"/>
                        </a:defRPr>
                      </a:lvl4pPr>
                      <a:lvl5pPr algn="l">
                        <a:spcBef>
                          <a:spcPct val="20000"/>
                        </a:spcBef>
                        <a:defRPr sz="1600">
                          <a:solidFill>
                            <a:schemeClr val="tx1"/>
                          </a:solidFill>
                          <a:latin typeface="Tahoma" panose="020B0604030504040204" pitchFamily="34" charset="0"/>
                        </a:defRPr>
                      </a:lvl5pPr>
                      <a:lvl6pPr fontAlgn="base">
                        <a:spcBef>
                          <a:spcPct val="20000"/>
                        </a:spcBef>
                        <a:spcAft>
                          <a:spcPct val="0"/>
                        </a:spcAft>
                        <a:defRPr sz="1600">
                          <a:solidFill>
                            <a:schemeClr val="tx1"/>
                          </a:solidFill>
                          <a:latin typeface="Tahoma" panose="020B0604030504040204" pitchFamily="34" charset="0"/>
                        </a:defRPr>
                      </a:lvl6pPr>
                      <a:lvl7pPr fontAlgn="base">
                        <a:spcBef>
                          <a:spcPct val="20000"/>
                        </a:spcBef>
                        <a:spcAft>
                          <a:spcPct val="0"/>
                        </a:spcAft>
                        <a:defRPr sz="1600">
                          <a:solidFill>
                            <a:schemeClr val="tx1"/>
                          </a:solidFill>
                          <a:latin typeface="Tahoma" panose="020B0604030504040204" pitchFamily="34" charset="0"/>
                        </a:defRPr>
                      </a:lvl7pPr>
                      <a:lvl8pPr fontAlgn="base">
                        <a:spcBef>
                          <a:spcPct val="20000"/>
                        </a:spcBef>
                        <a:spcAft>
                          <a:spcPct val="0"/>
                        </a:spcAft>
                        <a:defRPr sz="1600">
                          <a:solidFill>
                            <a:schemeClr val="tx1"/>
                          </a:solidFill>
                          <a:latin typeface="Tahoma" panose="020B0604030504040204" pitchFamily="34" charset="0"/>
                        </a:defRPr>
                      </a:lvl8pPr>
                      <a:lvl9pPr fontAlgn="base">
                        <a:spcBef>
                          <a:spcPct val="20000"/>
                        </a:spcBef>
                        <a:spcAft>
                          <a:spcPct val="0"/>
                        </a:spcAft>
                        <a:defRPr sz="1600">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45267281"/>
                  </a:ext>
                </a:extLst>
              </a:tr>
            </a:tbl>
          </a:graphicData>
        </a:graphic>
      </p:graphicFrame>
      <p:grpSp>
        <p:nvGrpSpPr>
          <p:cNvPr id="860183" name="Group 23">
            <a:extLst>
              <a:ext uri="{FF2B5EF4-FFF2-40B4-BE49-F238E27FC236}">
                <a16:creationId xmlns:a16="http://schemas.microsoft.com/office/drawing/2014/main" id="{05FEF24F-7218-45A3-8DB7-37B1718EE448}"/>
              </a:ext>
            </a:extLst>
          </p:cNvPr>
          <p:cNvGrpSpPr>
            <a:grpSpLocks/>
          </p:cNvGrpSpPr>
          <p:nvPr/>
        </p:nvGrpSpPr>
        <p:grpSpPr bwMode="auto">
          <a:xfrm>
            <a:off x="304800" y="2908300"/>
            <a:ext cx="1981200" cy="444500"/>
            <a:chOff x="2112" y="3512"/>
            <a:chExt cx="1248" cy="280"/>
          </a:xfrm>
        </p:grpSpPr>
        <p:sp>
          <p:nvSpPr>
            <p:cNvPr id="2" name="Rectangle 24">
              <a:extLst>
                <a:ext uri="{FF2B5EF4-FFF2-40B4-BE49-F238E27FC236}">
                  <a16:creationId xmlns:a16="http://schemas.microsoft.com/office/drawing/2014/main" id="{079A5F8B-15E4-4EFB-9288-8D87FA7EFB42}"/>
                </a:ext>
              </a:extLst>
            </p:cNvPr>
            <p:cNvSpPr>
              <a:spLocks noChangeArrowheads="1"/>
            </p:cNvSpPr>
            <p:nvPr/>
          </p:nvSpPr>
          <p:spPr bwMode="auto">
            <a:xfrm>
              <a:off x="2112" y="3512"/>
              <a:ext cx="647"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har char="•"/>
                <a:defRPr sz="2000">
                  <a:solidFill>
                    <a:schemeClr val="tx1"/>
                  </a:solidFill>
                  <a:latin typeface="Tahoma" panose="020B0604030504040204" pitchFamily="34" charset="0"/>
                </a:defRPr>
              </a:lvl1pPr>
              <a:lvl2pPr marL="742950" indent="-285750" algn="l">
                <a:spcBef>
                  <a:spcPct val="20000"/>
                </a:spcBef>
                <a:buChar char="–"/>
                <a:defRPr sz="2000">
                  <a:solidFill>
                    <a:schemeClr val="tx1"/>
                  </a:solidFill>
                  <a:latin typeface="Tahoma" panose="020B0604030504040204" pitchFamily="34" charset="0"/>
                </a:defRPr>
              </a:lvl2pPr>
              <a:lvl3pPr marL="1143000" indent="-228600" algn="l">
                <a:spcBef>
                  <a:spcPct val="20000"/>
                </a:spcBef>
                <a:buChar char="•"/>
                <a:defRPr>
                  <a:solidFill>
                    <a:schemeClr val="tx1"/>
                  </a:solidFill>
                  <a:latin typeface="Tahoma" panose="020B0604030504040204" pitchFamily="34" charset="0"/>
                </a:defRPr>
              </a:lvl3pPr>
              <a:lvl4pPr marL="1600200" indent="-228600" algn="l">
                <a:spcBef>
                  <a:spcPct val="20000"/>
                </a:spcBef>
                <a:buChar char="–"/>
                <a:defRPr sz="1600">
                  <a:solidFill>
                    <a:schemeClr val="tx1"/>
                  </a:solidFill>
                  <a:latin typeface="Tahoma" panose="020B0604030504040204" pitchFamily="34" charset="0"/>
                </a:defRPr>
              </a:lvl4pPr>
              <a:lvl5pPr marL="2057400" indent="-228600" algn="l">
                <a:spcBef>
                  <a:spcPct val="20000"/>
                </a:spcBef>
                <a:buChar char="»"/>
                <a:defRPr sz="1600">
                  <a:solidFill>
                    <a:schemeClr val="tx1"/>
                  </a:solidFill>
                  <a:latin typeface="Tahoma" panose="020B0604030504040204" pitchFamily="34" charset="0"/>
                </a:defRPr>
              </a:lvl5pPr>
              <a:lvl6pPr marL="2514600" indent="-228600" fontAlgn="base">
                <a:spcBef>
                  <a:spcPct val="20000"/>
                </a:spcBef>
                <a:spcAft>
                  <a:spcPct val="0"/>
                </a:spcAft>
                <a:buChar char="»"/>
                <a:defRPr sz="1600">
                  <a:solidFill>
                    <a:schemeClr val="tx1"/>
                  </a:solidFill>
                  <a:latin typeface="Tahoma" panose="020B0604030504040204" pitchFamily="34" charset="0"/>
                </a:defRPr>
              </a:lvl6pPr>
              <a:lvl7pPr marL="2971800" indent="-228600" fontAlgn="base">
                <a:spcBef>
                  <a:spcPct val="20000"/>
                </a:spcBef>
                <a:spcAft>
                  <a:spcPct val="0"/>
                </a:spcAft>
                <a:buChar char="»"/>
                <a:defRPr sz="1600">
                  <a:solidFill>
                    <a:schemeClr val="tx1"/>
                  </a:solidFill>
                  <a:latin typeface="Tahoma" panose="020B0604030504040204" pitchFamily="34" charset="0"/>
                </a:defRPr>
              </a:lvl7pPr>
              <a:lvl8pPr marL="3429000" indent="-228600" fontAlgn="base">
                <a:spcBef>
                  <a:spcPct val="20000"/>
                </a:spcBef>
                <a:spcAft>
                  <a:spcPct val="0"/>
                </a:spcAft>
                <a:buChar char="»"/>
                <a:defRPr sz="1600">
                  <a:solidFill>
                    <a:schemeClr val="tx1"/>
                  </a:solidFill>
                  <a:latin typeface="Tahoma" panose="020B0604030504040204" pitchFamily="34" charset="0"/>
                </a:defRPr>
              </a:lvl8pPr>
              <a:lvl9pPr marL="3886200" indent="-228600" fontAlgn="base">
                <a:spcBef>
                  <a:spcPct val="20000"/>
                </a:spcBef>
                <a:spcAft>
                  <a:spcPct val="0"/>
                </a:spcAft>
                <a:buChar char="»"/>
                <a:defRPr sz="1600">
                  <a:solidFill>
                    <a:schemeClr val="tx1"/>
                  </a:solidFill>
                  <a:latin typeface="Tahoma" panose="020B0604030504040204" pitchFamily="34" charset="0"/>
                </a:defRPr>
              </a:lvl9pPr>
            </a:lstStyle>
            <a:p>
              <a:pPr algn="r">
                <a:buClr>
                  <a:srgbClr val="808080"/>
                </a:buClr>
                <a:buSzPct val="60000"/>
                <a:buFont typeface="Wingdings" panose="05000000000000000000" pitchFamily="2" charset="2"/>
                <a:buNone/>
              </a:pPr>
              <a:r>
                <a:rPr lang="en-US" altLang="en-US" i="1">
                  <a:cs typeface="Times New Roman" panose="02020603050405020304" pitchFamily="18" charset="0"/>
                </a:rPr>
                <a:t>p1</a:t>
              </a:r>
            </a:p>
          </p:txBody>
        </p:sp>
        <p:sp>
          <p:nvSpPr>
            <p:cNvPr id="1868848" name="Line 48">
              <a:extLst>
                <a:ext uri="{FF2B5EF4-FFF2-40B4-BE49-F238E27FC236}">
                  <a16:creationId xmlns:a16="http://schemas.microsoft.com/office/drawing/2014/main" id="{E403569F-2736-47CD-8717-91F31A56CB73}"/>
                </a:ext>
              </a:extLst>
            </p:cNvPr>
            <p:cNvSpPr>
              <a:spLocks noChangeShapeType="1"/>
            </p:cNvSpPr>
            <p:nvPr/>
          </p:nvSpPr>
          <p:spPr bwMode="auto">
            <a:xfrm>
              <a:off x="2928" y="3648"/>
              <a:ext cx="43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60186" name="Oval 26">
              <a:extLst>
                <a:ext uri="{FF2B5EF4-FFF2-40B4-BE49-F238E27FC236}">
                  <a16:creationId xmlns:a16="http://schemas.microsoft.com/office/drawing/2014/main" id="{2F2B9F36-9DE3-4F56-8DD8-0E65B53FC384}"/>
                </a:ext>
              </a:extLst>
            </p:cNvPr>
            <p:cNvSpPr>
              <a:spLocks noChangeArrowheads="1"/>
            </p:cNvSpPr>
            <p:nvPr/>
          </p:nvSpPr>
          <p:spPr bwMode="auto">
            <a:xfrm>
              <a:off x="2748" y="3534"/>
              <a:ext cx="240" cy="240"/>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a:extLst>
              <a:ext uri="{FF2B5EF4-FFF2-40B4-BE49-F238E27FC236}">
                <a16:creationId xmlns:a16="http://schemas.microsoft.com/office/drawing/2014/main" id="{4423B182-7E4D-4928-8EEA-AD570E4F7099}"/>
              </a:ext>
            </a:extLst>
          </p:cNvPr>
          <p:cNvSpPr>
            <a:spLocks noGrp="1" noChangeArrowheads="1"/>
          </p:cNvSpPr>
          <p:nvPr>
            <p:ph type="title"/>
          </p:nvPr>
        </p:nvSpPr>
        <p:spPr/>
        <p:txBody>
          <a:bodyPr/>
          <a:lstStyle/>
          <a:p>
            <a:r>
              <a:rPr lang="en-US" altLang="en-US"/>
              <a:t>Client code, version 3</a:t>
            </a:r>
          </a:p>
        </p:txBody>
      </p:sp>
      <p:sp>
        <p:nvSpPr>
          <p:cNvPr id="861187" name="Rectangle 3">
            <a:extLst>
              <a:ext uri="{FF2B5EF4-FFF2-40B4-BE49-F238E27FC236}">
                <a16:creationId xmlns:a16="http://schemas.microsoft.com/office/drawing/2014/main" id="{80C87604-9AA8-4F17-9188-6E5894B1FE7F}"/>
              </a:ext>
            </a:extLst>
          </p:cNvPr>
          <p:cNvSpPr>
            <a:spLocks noGrp="1" noChangeArrowheads="1"/>
          </p:cNvSpPr>
          <p:nvPr>
            <p:ph type="body" idx="1"/>
          </p:nvPr>
        </p:nvSpPr>
        <p:spPr/>
        <p:txBody>
          <a:bodyPr/>
          <a:lstStyle/>
          <a:p>
            <a:pPr>
              <a:lnSpc>
                <a:spcPct val="80000"/>
              </a:lnSpc>
              <a:buFontTx/>
              <a:buNone/>
            </a:pPr>
            <a:r>
              <a:rPr lang="en-US" altLang="en-US" sz="1800">
                <a:latin typeface="Courier New" panose="02070309020205020404" pitchFamily="49" charset="0"/>
              </a:rPr>
              <a:t>public class PointMain3 {</a:t>
            </a:r>
          </a:p>
          <a:p>
            <a:pPr>
              <a:lnSpc>
                <a:spcPct val="80000"/>
              </a:lnSpc>
              <a:buFontTx/>
              <a:buNone/>
            </a:pPr>
            <a:r>
              <a:rPr lang="en-US" altLang="en-US" sz="1800">
                <a:latin typeface="Courier New" panose="02070309020205020404" pitchFamily="49" charset="0"/>
              </a:rPr>
              <a:t>    public static void main(String[] args) {</a:t>
            </a:r>
          </a:p>
          <a:p>
            <a:pPr>
              <a:lnSpc>
                <a:spcPct val="80000"/>
              </a:lnSpc>
              <a:buFontTx/>
              <a:buNone/>
            </a:pPr>
            <a:r>
              <a:rPr lang="en-US" altLang="en-US" sz="1800" b="1">
                <a:solidFill>
                  <a:srgbClr val="008080"/>
                </a:solidFill>
                <a:latin typeface="Courier New" panose="02070309020205020404" pitchFamily="49" charset="0"/>
              </a:rPr>
              <a:t>        // create two Point objects</a:t>
            </a:r>
          </a:p>
          <a:p>
            <a:pPr>
              <a:lnSpc>
                <a:spcPct val="80000"/>
              </a:lnSpc>
              <a:buFontTx/>
              <a:buNone/>
            </a:pPr>
            <a:r>
              <a:rPr lang="en-US" altLang="en-US" sz="1800" b="1">
                <a:latin typeface="Courier New" panose="02070309020205020404" pitchFamily="49" charset="0"/>
              </a:rPr>
              <a:t>        Point p1 = new Point(5, 2);</a:t>
            </a:r>
          </a:p>
          <a:p>
            <a:pPr>
              <a:lnSpc>
                <a:spcPct val="80000"/>
              </a:lnSpc>
              <a:buFontTx/>
              <a:buNone/>
            </a:pPr>
            <a:r>
              <a:rPr lang="en-US" altLang="en-US" sz="1800" b="1">
                <a:latin typeface="Courier New" panose="02070309020205020404" pitchFamily="49" charset="0"/>
              </a:rPr>
              <a:t>        Point p2 = new Point(4, 3);</a:t>
            </a:r>
          </a:p>
          <a:p>
            <a:pPr>
              <a:lnSpc>
                <a:spcPct val="80000"/>
              </a:lnSpc>
              <a:buFontTx/>
              <a:buNone/>
            </a:pPr>
            <a:endParaRPr lang="en-US" altLang="en-US" sz="800" b="1">
              <a:latin typeface="Courier New" panose="02070309020205020404" pitchFamily="49" charset="0"/>
            </a:endParaRPr>
          </a:p>
          <a:p>
            <a:pPr>
              <a:lnSpc>
                <a:spcPct val="80000"/>
              </a:lnSpc>
              <a:buFontTx/>
              <a:buNone/>
            </a:pPr>
            <a:r>
              <a:rPr lang="en-US" altLang="en-US" sz="1800" b="1">
                <a:solidFill>
                  <a:srgbClr val="008080"/>
                </a:solidFill>
                <a:latin typeface="Courier New" panose="02070309020205020404" pitchFamily="49" charset="0"/>
              </a:rPr>
              <a:t>        // print each point</a:t>
            </a:r>
          </a:p>
          <a:p>
            <a:pPr>
              <a:lnSpc>
                <a:spcPct val="80000"/>
              </a:lnSpc>
              <a:buFontTx/>
              <a:buNone/>
            </a:pPr>
            <a:r>
              <a:rPr lang="en-US" altLang="en-US" sz="1800">
                <a:latin typeface="Courier New" panose="02070309020205020404" pitchFamily="49" charset="0"/>
              </a:rPr>
              <a:t>        System.out.println("p1: (" + p1.x + ", " + p1.y + ")");</a:t>
            </a:r>
          </a:p>
          <a:p>
            <a:pPr>
              <a:lnSpc>
                <a:spcPct val="80000"/>
              </a:lnSpc>
              <a:buFontTx/>
              <a:buNone/>
            </a:pPr>
            <a:r>
              <a:rPr lang="en-US" altLang="en-US" sz="1800">
                <a:latin typeface="Courier New" panose="02070309020205020404" pitchFamily="49" charset="0"/>
              </a:rPr>
              <a:t>        System.out.println("p2: (" + p2.x + ", " + p2.y + ")"); </a:t>
            </a:r>
          </a:p>
          <a:p>
            <a:pPr>
              <a:lnSpc>
                <a:spcPct val="80000"/>
              </a:lnSpc>
              <a:buFontTx/>
              <a:buNone/>
            </a:pPr>
            <a:endParaRPr lang="en-US" altLang="en-US" sz="800">
              <a:latin typeface="Courier New" panose="02070309020205020404" pitchFamily="49" charset="0"/>
            </a:endParaRPr>
          </a:p>
          <a:p>
            <a:pPr>
              <a:lnSpc>
                <a:spcPct val="80000"/>
              </a:lnSpc>
              <a:buFontTx/>
              <a:buNone/>
            </a:pPr>
            <a:r>
              <a:rPr lang="en-US" altLang="en-US" sz="1800" b="1">
                <a:solidFill>
                  <a:srgbClr val="008080"/>
                </a:solidFill>
                <a:latin typeface="Courier New" panose="02070309020205020404" pitchFamily="49" charset="0"/>
              </a:rPr>
              <a:t>        // move p2 and then print it again</a:t>
            </a:r>
          </a:p>
          <a:p>
            <a:pPr>
              <a:lnSpc>
                <a:spcPct val="80000"/>
              </a:lnSpc>
              <a:buFontTx/>
              <a:buNone/>
            </a:pPr>
            <a:r>
              <a:rPr lang="en-US" altLang="en-US" sz="1800">
                <a:latin typeface="Courier New" panose="02070309020205020404" pitchFamily="49" charset="0"/>
              </a:rPr>
              <a:t>        p2.translate(2, 4);</a:t>
            </a:r>
          </a:p>
          <a:p>
            <a:pPr>
              <a:lnSpc>
                <a:spcPct val="80000"/>
              </a:lnSpc>
              <a:buFontTx/>
              <a:buNone/>
            </a:pPr>
            <a:r>
              <a:rPr lang="en-US" altLang="en-US" sz="1800">
                <a:latin typeface="Courier New" panose="02070309020205020404" pitchFamily="49" charset="0"/>
              </a:rPr>
              <a:t>        System.out.println("p2: (" + p2.x + ", " + p2.y + ")"); </a:t>
            </a:r>
          </a:p>
          <a:p>
            <a:pPr>
              <a:lnSpc>
                <a:spcPct val="80000"/>
              </a:lnSpc>
              <a:buFontTx/>
              <a:buNone/>
            </a:pPr>
            <a:r>
              <a:rPr lang="en-US" altLang="en-US" sz="1800">
                <a:latin typeface="Courier New" panose="02070309020205020404" pitchFamily="49" charset="0"/>
              </a:rPr>
              <a:t>    }</a:t>
            </a:r>
          </a:p>
          <a:p>
            <a:pPr>
              <a:lnSpc>
                <a:spcPct val="80000"/>
              </a:lnSpc>
              <a:buFontTx/>
              <a:buNone/>
            </a:pPr>
            <a:r>
              <a:rPr lang="en-US" altLang="en-US" sz="1800">
                <a:latin typeface="Courier New" panose="02070309020205020404" pitchFamily="49" charset="0"/>
              </a:rPr>
              <a:t>}</a:t>
            </a:r>
            <a:endParaRPr lang="en-US" altLang="en-US" sz="1800"/>
          </a:p>
          <a:p>
            <a:pPr>
              <a:lnSpc>
                <a:spcPct val="80000"/>
              </a:lnSpc>
              <a:buFontTx/>
              <a:buNone/>
            </a:pPr>
            <a:endParaRPr lang="en-US" altLang="en-US" sz="900"/>
          </a:p>
          <a:p>
            <a:pPr>
              <a:lnSpc>
                <a:spcPct val="80000"/>
              </a:lnSpc>
              <a:buFontTx/>
              <a:buNone/>
            </a:pPr>
            <a:r>
              <a:rPr lang="en-US" altLang="en-US" sz="1800"/>
              <a:t>OUTPUT:</a:t>
            </a:r>
          </a:p>
          <a:p>
            <a:pPr>
              <a:lnSpc>
                <a:spcPct val="80000"/>
              </a:lnSpc>
              <a:buFontTx/>
              <a:buNone/>
            </a:pPr>
            <a:r>
              <a:rPr lang="en-US" altLang="en-US" sz="1800">
                <a:latin typeface="Courier New" panose="02070309020205020404" pitchFamily="49" charset="0"/>
              </a:rPr>
              <a:t>p1: (5, 2)</a:t>
            </a:r>
          </a:p>
          <a:p>
            <a:pPr>
              <a:lnSpc>
                <a:spcPct val="80000"/>
              </a:lnSpc>
              <a:buFontTx/>
              <a:buNone/>
            </a:pPr>
            <a:r>
              <a:rPr lang="en-US" altLang="en-US" sz="1800">
                <a:latin typeface="Courier New" panose="02070309020205020404" pitchFamily="49" charset="0"/>
              </a:rPr>
              <a:t>p2: (4, 3)</a:t>
            </a:r>
          </a:p>
          <a:p>
            <a:pPr>
              <a:lnSpc>
                <a:spcPct val="80000"/>
              </a:lnSpc>
              <a:buFontTx/>
              <a:buNone/>
            </a:pPr>
            <a:r>
              <a:rPr lang="en-US" altLang="en-US" sz="1800">
                <a:latin typeface="Courier New" panose="02070309020205020404" pitchFamily="49" charset="0"/>
              </a:rPr>
              <a:t>p2: (6, 7)</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6130" name="Rectangle 2">
            <a:extLst>
              <a:ext uri="{FF2B5EF4-FFF2-40B4-BE49-F238E27FC236}">
                <a16:creationId xmlns:a16="http://schemas.microsoft.com/office/drawing/2014/main" id="{B2C625EE-D38D-4CA2-8675-1E622F6E3885}"/>
              </a:ext>
            </a:extLst>
          </p:cNvPr>
          <p:cNvSpPr>
            <a:spLocks noGrp="1" noChangeArrowheads="1"/>
          </p:cNvSpPr>
          <p:nvPr>
            <p:ph type="title"/>
          </p:nvPr>
        </p:nvSpPr>
        <p:spPr/>
        <p:txBody>
          <a:bodyPr/>
          <a:lstStyle/>
          <a:p>
            <a:r>
              <a:rPr lang="en-US" altLang="en-US"/>
              <a:t>A bad solution</a:t>
            </a:r>
          </a:p>
        </p:txBody>
      </p:sp>
      <p:sp>
        <p:nvSpPr>
          <p:cNvPr id="816131" name="Rectangle 3">
            <a:extLst>
              <a:ext uri="{FF2B5EF4-FFF2-40B4-BE49-F238E27FC236}">
                <a16:creationId xmlns:a16="http://schemas.microsoft.com/office/drawing/2014/main" id="{6C6416F0-1811-4AC7-A14F-954E990462DD}"/>
              </a:ext>
            </a:extLst>
          </p:cNvPr>
          <p:cNvSpPr>
            <a:spLocks noGrp="1" noChangeArrowheads="1"/>
          </p:cNvSpPr>
          <p:nvPr>
            <p:ph type="body" idx="1"/>
          </p:nvPr>
        </p:nvSpPr>
        <p:spPr/>
        <p:txBody>
          <a:bodyPr/>
          <a:lstStyle/>
          <a:p>
            <a:endParaRPr lang="en-US" altLang="en-US" sz="2000"/>
          </a:p>
          <a:p>
            <a:pPr lvl="1">
              <a:lnSpc>
                <a:spcPct val="80000"/>
              </a:lnSpc>
              <a:buFontTx/>
              <a:buNone/>
            </a:pPr>
            <a:r>
              <a:rPr lang="en-US" altLang="en-US" sz="2000">
                <a:latin typeface="Courier New" panose="02070309020205020404" pitchFamily="49" charset="0"/>
              </a:rPr>
              <a:t>Scanner input = new Scanner(new File("cities.txt"));</a:t>
            </a:r>
          </a:p>
          <a:p>
            <a:pPr lvl="1">
              <a:lnSpc>
                <a:spcPct val="80000"/>
              </a:lnSpc>
              <a:buFontTx/>
              <a:buNone/>
            </a:pPr>
            <a:r>
              <a:rPr lang="en-US" altLang="en-US" sz="2000">
                <a:latin typeface="Courier New" panose="02070309020205020404" pitchFamily="49" charset="0"/>
              </a:rPr>
              <a:t>int cityCount = input.nextInt();</a:t>
            </a:r>
          </a:p>
          <a:p>
            <a:pPr lvl="1">
              <a:lnSpc>
                <a:spcPct val="80000"/>
              </a:lnSpc>
              <a:buFontTx/>
              <a:buNone/>
            </a:pPr>
            <a:r>
              <a:rPr lang="en-US" altLang="en-US" sz="2000" b="1">
                <a:latin typeface="Courier New" panose="02070309020205020404" pitchFamily="49" charset="0"/>
              </a:rPr>
              <a:t>int[] xCoords = new int[cityCount];</a:t>
            </a:r>
          </a:p>
          <a:p>
            <a:pPr lvl="1">
              <a:lnSpc>
                <a:spcPct val="80000"/>
              </a:lnSpc>
              <a:buFontTx/>
              <a:buNone/>
            </a:pPr>
            <a:r>
              <a:rPr lang="en-US" altLang="en-US" sz="2000" b="1">
                <a:latin typeface="Courier New" panose="02070309020205020404" pitchFamily="49" charset="0"/>
              </a:rPr>
              <a:t>int[] yCoords = new int[cityCount];</a:t>
            </a:r>
          </a:p>
          <a:p>
            <a:pPr lvl="1">
              <a:lnSpc>
                <a:spcPct val="80000"/>
              </a:lnSpc>
              <a:buFontTx/>
              <a:buNone/>
            </a:pPr>
            <a:endParaRPr lang="en-US" altLang="en-US" sz="800">
              <a:latin typeface="Courier New" panose="02070309020205020404" pitchFamily="49" charset="0"/>
            </a:endParaRPr>
          </a:p>
          <a:p>
            <a:pPr lvl="1">
              <a:lnSpc>
                <a:spcPct val="80000"/>
              </a:lnSpc>
              <a:buFontTx/>
              <a:buNone/>
            </a:pPr>
            <a:r>
              <a:rPr lang="en-US" altLang="en-US" sz="2000">
                <a:latin typeface="Courier New" panose="02070309020205020404" pitchFamily="49" charset="0"/>
              </a:rPr>
              <a:t>for (int i = 0; i &lt; cityCount; i++) {</a:t>
            </a:r>
          </a:p>
          <a:p>
            <a:pPr lvl="1">
              <a:lnSpc>
                <a:spcPct val="80000"/>
              </a:lnSpc>
              <a:buFontTx/>
              <a:buNone/>
            </a:pPr>
            <a:r>
              <a:rPr lang="en-US" altLang="en-US" sz="2000" b="1">
                <a:latin typeface="Courier New" panose="02070309020205020404" pitchFamily="49" charset="0"/>
              </a:rPr>
              <a:t>    xCoords[i] = input.nextInt();   </a:t>
            </a:r>
            <a:r>
              <a:rPr lang="en-US" altLang="en-US" sz="2000" b="1">
                <a:solidFill>
                  <a:srgbClr val="008080"/>
                </a:solidFill>
                <a:latin typeface="Courier New" panose="02070309020205020404" pitchFamily="49" charset="0"/>
              </a:rPr>
              <a:t>// read each city</a:t>
            </a:r>
          </a:p>
          <a:p>
            <a:pPr lvl="1">
              <a:lnSpc>
                <a:spcPct val="80000"/>
              </a:lnSpc>
              <a:buFontTx/>
              <a:buNone/>
            </a:pPr>
            <a:r>
              <a:rPr lang="en-US" altLang="en-US" sz="2000" b="1">
                <a:latin typeface="Courier New" panose="02070309020205020404" pitchFamily="49" charset="0"/>
              </a:rPr>
              <a:t>    yCoords[i] = input.nextInt();</a:t>
            </a:r>
          </a:p>
          <a:p>
            <a:pPr lvl="1">
              <a:lnSpc>
                <a:spcPct val="80000"/>
              </a:lnSpc>
              <a:buFontTx/>
              <a:buNone/>
            </a:pPr>
            <a:r>
              <a:rPr lang="en-US" altLang="en-US" sz="2000">
                <a:latin typeface="Courier New" panose="02070309020205020404" pitchFamily="49" charset="0"/>
              </a:rPr>
              <a:t>}</a:t>
            </a:r>
          </a:p>
          <a:p>
            <a:pPr lvl="1">
              <a:lnSpc>
                <a:spcPct val="80000"/>
              </a:lnSpc>
              <a:buFontTx/>
              <a:buNone/>
            </a:pPr>
            <a:r>
              <a:rPr lang="en-US" altLang="en-US" sz="2000">
                <a:latin typeface="Courier New" panose="02070309020205020404" pitchFamily="49" charset="0"/>
              </a:rPr>
              <a:t>...</a:t>
            </a:r>
          </a:p>
          <a:p>
            <a:pPr lvl="1">
              <a:lnSpc>
                <a:spcPct val="80000"/>
              </a:lnSpc>
              <a:buFontTx/>
              <a:buNone/>
            </a:pPr>
            <a:endParaRPr lang="en-US" altLang="en-US" sz="2000">
              <a:latin typeface="Courier New" panose="02070309020205020404" pitchFamily="49" charset="0"/>
            </a:endParaRPr>
          </a:p>
          <a:p>
            <a:pPr lvl="1">
              <a:buFontTx/>
              <a:buNone/>
            </a:pPr>
            <a:endParaRPr lang="en-US" altLang="en-US" sz="2000">
              <a:latin typeface="Courier New" panose="02070309020205020404" pitchFamily="49" charset="0"/>
            </a:endParaRPr>
          </a:p>
          <a:p>
            <a:pPr lvl="1"/>
            <a:r>
              <a:rPr lang="en-US" altLang="en-US" sz="2000" b="1"/>
              <a:t>parallel arrays</a:t>
            </a:r>
            <a:r>
              <a:rPr lang="en-US" altLang="en-US" sz="2000"/>
              <a:t>: 2+ arrays with related data at same indexes.</a:t>
            </a:r>
          </a:p>
          <a:p>
            <a:pPr lvl="2"/>
            <a:r>
              <a:rPr lang="en-US" altLang="en-US" sz="1800"/>
              <a:t>Considered poor style.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0" name="Rectangle 2">
            <a:extLst>
              <a:ext uri="{FF2B5EF4-FFF2-40B4-BE49-F238E27FC236}">
                <a16:creationId xmlns:a16="http://schemas.microsoft.com/office/drawing/2014/main" id="{FCBC16D2-B79A-4757-914B-193B95AC069A}"/>
              </a:ext>
            </a:extLst>
          </p:cNvPr>
          <p:cNvSpPr>
            <a:spLocks noGrp="1" noChangeArrowheads="1"/>
          </p:cNvSpPr>
          <p:nvPr>
            <p:ph type="title"/>
          </p:nvPr>
        </p:nvSpPr>
        <p:spPr/>
        <p:txBody>
          <a:bodyPr/>
          <a:lstStyle/>
          <a:p>
            <a:r>
              <a:rPr lang="en-US" altLang="en-US"/>
              <a:t>Multiple constructors</a:t>
            </a:r>
          </a:p>
        </p:txBody>
      </p:sp>
      <p:sp>
        <p:nvSpPr>
          <p:cNvPr id="862211" name="Rectangle 3">
            <a:extLst>
              <a:ext uri="{FF2B5EF4-FFF2-40B4-BE49-F238E27FC236}">
                <a16:creationId xmlns:a16="http://schemas.microsoft.com/office/drawing/2014/main" id="{D6961691-EE32-438A-A08D-91CE89BB0D0C}"/>
              </a:ext>
            </a:extLst>
          </p:cNvPr>
          <p:cNvSpPr>
            <a:spLocks noGrp="1" noChangeArrowheads="1"/>
          </p:cNvSpPr>
          <p:nvPr>
            <p:ph type="body" idx="1"/>
          </p:nvPr>
        </p:nvSpPr>
        <p:spPr/>
        <p:txBody>
          <a:bodyPr/>
          <a:lstStyle/>
          <a:p>
            <a:r>
              <a:rPr lang="en-US" altLang="en-US"/>
              <a:t>A class can have multiple constructors.</a:t>
            </a:r>
          </a:p>
          <a:p>
            <a:pPr lvl="1"/>
            <a:r>
              <a:rPr lang="en-US" altLang="en-US"/>
              <a:t>Each one must accept a unique set of parameters.</a:t>
            </a:r>
          </a:p>
          <a:p>
            <a:pPr lvl="1"/>
            <a:endParaRPr lang="en-US" altLang="en-US"/>
          </a:p>
          <a:p>
            <a:pPr lvl="1"/>
            <a:endParaRPr lang="en-US" altLang="en-US"/>
          </a:p>
          <a:p>
            <a:r>
              <a:rPr lang="en-US" altLang="en-US" i="1"/>
              <a:t>Exercise:</a:t>
            </a:r>
            <a:r>
              <a:rPr lang="en-US" altLang="en-US"/>
              <a:t> Write a </a:t>
            </a:r>
            <a:r>
              <a:rPr lang="en-US" altLang="en-US">
                <a:latin typeface="Courier New" panose="02070309020205020404" pitchFamily="49" charset="0"/>
              </a:rPr>
              <a:t>Point</a:t>
            </a:r>
            <a:r>
              <a:rPr lang="en-US" altLang="en-US"/>
              <a:t> constructor with no parameters that initializes the point to (0, 0).</a:t>
            </a:r>
          </a:p>
          <a:p>
            <a:pPr lvl="1">
              <a:buFontTx/>
              <a:buNone/>
            </a:pPr>
            <a:endParaRPr lang="en-US" altLang="en-US"/>
          </a:p>
          <a:p>
            <a:pPr lvl="1">
              <a:lnSpc>
                <a:spcPct val="80000"/>
              </a:lnSpc>
              <a:buFontTx/>
              <a:buNone/>
            </a:pPr>
            <a:r>
              <a:rPr lang="en-US" altLang="en-US" b="1">
                <a:solidFill>
                  <a:srgbClr val="008080"/>
                </a:solidFill>
                <a:latin typeface="Courier New" panose="02070309020205020404" pitchFamily="49" charset="0"/>
              </a:rPr>
              <a:t>// Constructs a new point at (0, 0).</a:t>
            </a:r>
          </a:p>
          <a:p>
            <a:pPr lvl="1">
              <a:lnSpc>
                <a:spcPct val="80000"/>
              </a:lnSpc>
              <a:buFontTx/>
              <a:buNone/>
            </a:pPr>
            <a:r>
              <a:rPr lang="en-US" altLang="en-US">
                <a:latin typeface="Courier New" panose="02070309020205020404" pitchFamily="49" charset="0"/>
              </a:rPr>
              <a:t>public Point() {</a:t>
            </a:r>
          </a:p>
          <a:p>
            <a:pPr lvl="1">
              <a:lnSpc>
                <a:spcPct val="80000"/>
              </a:lnSpc>
              <a:buFontTx/>
              <a:buNone/>
            </a:pPr>
            <a:r>
              <a:rPr lang="en-US" altLang="en-US">
                <a:latin typeface="Courier New" panose="02070309020205020404" pitchFamily="49" charset="0"/>
              </a:rPr>
              <a:t>    x = 0;</a:t>
            </a:r>
          </a:p>
          <a:p>
            <a:pPr lvl="1">
              <a:lnSpc>
                <a:spcPct val="80000"/>
              </a:lnSpc>
              <a:buFontTx/>
              <a:buNone/>
            </a:pPr>
            <a:r>
              <a:rPr lang="en-US" altLang="en-US">
                <a:latin typeface="Courier New" panose="02070309020205020404" pitchFamily="49" charset="0"/>
              </a:rPr>
              <a:t>    y = 0;</a:t>
            </a:r>
          </a:p>
          <a:p>
            <a:pPr lvl="1">
              <a:lnSpc>
                <a:spcPct val="80000"/>
              </a:lnSpc>
              <a:buFontTx/>
              <a:buNone/>
            </a:pPr>
            <a:r>
              <a:rPr lang="en-US" altLang="en-US">
                <a:latin typeface="Courier New" panose="02070309020205020404"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62211">
                                            <p:txEl>
                                              <p:pRg st="6" end="6"/>
                                            </p:txEl>
                                          </p:spTgt>
                                        </p:tgtEl>
                                        <p:attrNameLst>
                                          <p:attrName>style.visibility</p:attrName>
                                        </p:attrNameLst>
                                      </p:cBhvr>
                                      <p:to>
                                        <p:strVal val="visible"/>
                                      </p:to>
                                    </p:set>
                                    <p:animEffect transition="in" filter="fade">
                                      <p:cBhvr>
                                        <p:cTn id="7" dur="1000"/>
                                        <p:tgtEl>
                                          <p:spTgt spid="862211">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62211">
                                            <p:txEl>
                                              <p:pRg st="7" end="7"/>
                                            </p:txEl>
                                          </p:spTgt>
                                        </p:tgtEl>
                                        <p:attrNameLst>
                                          <p:attrName>style.visibility</p:attrName>
                                        </p:attrNameLst>
                                      </p:cBhvr>
                                      <p:to>
                                        <p:strVal val="visible"/>
                                      </p:to>
                                    </p:set>
                                    <p:animEffect transition="in" filter="fade">
                                      <p:cBhvr>
                                        <p:cTn id="10" dur="1000"/>
                                        <p:tgtEl>
                                          <p:spTgt spid="862211">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62211">
                                            <p:txEl>
                                              <p:pRg st="8" end="8"/>
                                            </p:txEl>
                                          </p:spTgt>
                                        </p:tgtEl>
                                        <p:attrNameLst>
                                          <p:attrName>style.visibility</p:attrName>
                                        </p:attrNameLst>
                                      </p:cBhvr>
                                      <p:to>
                                        <p:strVal val="visible"/>
                                      </p:to>
                                    </p:set>
                                    <p:animEffect transition="in" filter="fade">
                                      <p:cBhvr>
                                        <p:cTn id="13" dur="1000"/>
                                        <p:tgtEl>
                                          <p:spTgt spid="862211">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62211">
                                            <p:txEl>
                                              <p:pRg st="9" end="9"/>
                                            </p:txEl>
                                          </p:spTgt>
                                        </p:tgtEl>
                                        <p:attrNameLst>
                                          <p:attrName>style.visibility</p:attrName>
                                        </p:attrNameLst>
                                      </p:cBhvr>
                                      <p:to>
                                        <p:strVal val="visible"/>
                                      </p:to>
                                    </p:set>
                                    <p:animEffect transition="in" filter="fade">
                                      <p:cBhvr>
                                        <p:cTn id="16" dur="1000"/>
                                        <p:tgtEl>
                                          <p:spTgt spid="862211">
                                            <p:txEl>
                                              <p:pRg st="9" end="9"/>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62211">
                                            <p:txEl>
                                              <p:pRg st="10" end="10"/>
                                            </p:txEl>
                                          </p:spTgt>
                                        </p:tgtEl>
                                        <p:attrNameLst>
                                          <p:attrName>style.visibility</p:attrName>
                                        </p:attrNameLst>
                                      </p:cBhvr>
                                      <p:to>
                                        <p:strVal val="visible"/>
                                      </p:to>
                                    </p:set>
                                    <p:animEffect transition="in" filter="fade">
                                      <p:cBhvr>
                                        <p:cTn id="19" dur="1000"/>
                                        <p:tgtEl>
                                          <p:spTgt spid="8622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3234" name="Rectangle 2">
            <a:extLst>
              <a:ext uri="{FF2B5EF4-FFF2-40B4-BE49-F238E27FC236}">
                <a16:creationId xmlns:a16="http://schemas.microsoft.com/office/drawing/2014/main" id="{0004AFA4-A517-4615-86DA-630F40BCF293}"/>
              </a:ext>
            </a:extLst>
          </p:cNvPr>
          <p:cNvSpPr>
            <a:spLocks noGrp="1" noChangeArrowheads="1"/>
          </p:cNvSpPr>
          <p:nvPr>
            <p:ph type="title"/>
          </p:nvPr>
        </p:nvSpPr>
        <p:spPr/>
        <p:txBody>
          <a:bodyPr/>
          <a:lstStyle/>
          <a:p>
            <a:r>
              <a:rPr lang="en-US" altLang="en-US"/>
              <a:t>Common constructor bugs</a:t>
            </a:r>
          </a:p>
        </p:txBody>
      </p:sp>
      <p:sp>
        <p:nvSpPr>
          <p:cNvPr id="863235" name="Rectangle 3">
            <a:extLst>
              <a:ext uri="{FF2B5EF4-FFF2-40B4-BE49-F238E27FC236}">
                <a16:creationId xmlns:a16="http://schemas.microsoft.com/office/drawing/2014/main" id="{0EC3BCBE-BEAA-4843-B6CC-B92EB5CEF9ED}"/>
              </a:ext>
            </a:extLst>
          </p:cNvPr>
          <p:cNvSpPr>
            <a:spLocks noGrp="1" noChangeArrowheads="1"/>
          </p:cNvSpPr>
          <p:nvPr>
            <p:ph type="body" idx="1"/>
          </p:nvPr>
        </p:nvSpPr>
        <p:spPr/>
        <p:txBody>
          <a:bodyPr/>
          <a:lstStyle/>
          <a:p>
            <a:pPr>
              <a:lnSpc>
                <a:spcPct val="90000"/>
              </a:lnSpc>
              <a:buFontTx/>
              <a:buNone/>
            </a:pPr>
            <a:r>
              <a:rPr lang="en-US" altLang="en-US"/>
              <a:t>1.  Re-declaring fields as local variables  ("shadowing"):</a:t>
            </a:r>
          </a:p>
          <a:p>
            <a:pPr lvl="1">
              <a:lnSpc>
                <a:spcPct val="70000"/>
              </a:lnSpc>
              <a:buFontTx/>
              <a:buNone/>
            </a:pPr>
            <a:endParaRPr lang="en-US" altLang="en-US" sz="900">
              <a:solidFill>
                <a:srgbClr val="008080"/>
              </a:solidFill>
              <a:latin typeface="Courier New" panose="02070309020205020404" pitchFamily="49" charset="0"/>
            </a:endParaRPr>
          </a:p>
          <a:p>
            <a:pPr lvl="1">
              <a:lnSpc>
                <a:spcPct val="70000"/>
              </a:lnSpc>
              <a:buFontTx/>
              <a:buNone/>
            </a:pPr>
            <a:r>
              <a:rPr lang="en-US" altLang="en-US" sz="2000">
                <a:latin typeface="Courier New" panose="02070309020205020404" pitchFamily="49" charset="0"/>
              </a:rPr>
              <a:t>    public Point(int initialX, int initialY) {</a:t>
            </a:r>
          </a:p>
          <a:p>
            <a:pPr lvl="1">
              <a:lnSpc>
                <a:spcPct val="70000"/>
              </a:lnSpc>
              <a:buFontTx/>
              <a:buNone/>
            </a:pPr>
            <a:r>
              <a:rPr lang="en-US" altLang="en-US" sz="2000">
                <a:latin typeface="Courier New" panose="02070309020205020404" pitchFamily="49" charset="0"/>
              </a:rPr>
              <a:t>        </a:t>
            </a:r>
            <a:r>
              <a:rPr lang="en-US" altLang="en-US" sz="2000" b="1">
                <a:solidFill>
                  <a:schemeClr val="accent2"/>
                </a:solidFill>
                <a:latin typeface="Courier New" panose="02070309020205020404" pitchFamily="49" charset="0"/>
              </a:rPr>
              <a:t>int </a:t>
            </a:r>
            <a:r>
              <a:rPr lang="en-US" altLang="en-US" sz="2000">
                <a:latin typeface="Courier New" panose="02070309020205020404" pitchFamily="49" charset="0"/>
              </a:rPr>
              <a:t>x = initialX;</a:t>
            </a:r>
          </a:p>
          <a:p>
            <a:pPr lvl="1">
              <a:lnSpc>
                <a:spcPct val="70000"/>
              </a:lnSpc>
              <a:buFontTx/>
              <a:buNone/>
            </a:pPr>
            <a:r>
              <a:rPr lang="en-US" altLang="en-US" sz="2000">
                <a:latin typeface="Courier New" panose="02070309020205020404" pitchFamily="49" charset="0"/>
              </a:rPr>
              <a:t>        </a:t>
            </a:r>
            <a:r>
              <a:rPr lang="en-US" altLang="en-US" sz="2000" b="1">
                <a:solidFill>
                  <a:schemeClr val="accent2"/>
                </a:solidFill>
                <a:latin typeface="Courier New" panose="02070309020205020404" pitchFamily="49" charset="0"/>
              </a:rPr>
              <a:t>int </a:t>
            </a:r>
            <a:r>
              <a:rPr lang="en-US" altLang="en-US" sz="2000">
                <a:latin typeface="Courier New" panose="02070309020205020404" pitchFamily="49" charset="0"/>
              </a:rPr>
              <a:t>y = initialY;</a:t>
            </a:r>
          </a:p>
          <a:p>
            <a:pPr lvl="1">
              <a:lnSpc>
                <a:spcPct val="70000"/>
              </a:lnSpc>
              <a:buFontTx/>
              <a:buNone/>
            </a:pPr>
            <a:r>
              <a:rPr lang="en-US" altLang="en-US" sz="2000">
                <a:latin typeface="Courier New" panose="02070309020205020404" pitchFamily="49" charset="0"/>
              </a:rPr>
              <a:t>    }</a:t>
            </a:r>
          </a:p>
          <a:p>
            <a:pPr lvl="1">
              <a:lnSpc>
                <a:spcPct val="70000"/>
              </a:lnSpc>
              <a:buFontTx/>
              <a:buNone/>
            </a:pPr>
            <a:endParaRPr lang="en-US" altLang="en-US" sz="800">
              <a:latin typeface="Courier New" panose="02070309020205020404" pitchFamily="49" charset="0"/>
            </a:endParaRPr>
          </a:p>
          <a:p>
            <a:pPr lvl="1">
              <a:lnSpc>
                <a:spcPct val="90000"/>
              </a:lnSpc>
            </a:pPr>
            <a:r>
              <a:rPr lang="en-US" altLang="en-US"/>
              <a:t>This declares local variables with the same name as the fields, rather than storing values into the fields.  The fields remain 0.</a:t>
            </a:r>
          </a:p>
          <a:p>
            <a:pPr lvl="1">
              <a:lnSpc>
                <a:spcPct val="90000"/>
              </a:lnSpc>
            </a:pPr>
            <a:endParaRPr lang="en-US" altLang="en-US"/>
          </a:p>
          <a:p>
            <a:pPr lvl="1">
              <a:lnSpc>
                <a:spcPct val="90000"/>
              </a:lnSpc>
            </a:pPr>
            <a:endParaRPr lang="en-US" altLang="en-US"/>
          </a:p>
          <a:p>
            <a:pPr>
              <a:lnSpc>
                <a:spcPct val="90000"/>
              </a:lnSpc>
              <a:buFontTx/>
              <a:buNone/>
            </a:pPr>
            <a:r>
              <a:rPr lang="en-US" altLang="en-US"/>
              <a:t>2.  Accidentally giving the constructor a return type:</a:t>
            </a:r>
          </a:p>
          <a:p>
            <a:pPr lvl="1">
              <a:lnSpc>
                <a:spcPct val="70000"/>
              </a:lnSpc>
              <a:buFontTx/>
              <a:buNone/>
            </a:pPr>
            <a:endParaRPr lang="en-US" altLang="en-US" sz="900">
              <a:solidFill>
                <a:srgbClr val="008080"/>
              </a:solidFill>
              <a:latin typeface="Courier New" panose="02070309020205020404" pitchFamily="49" charset="0"/>
            </a:endParaRPr>
          </a:p>
          <a:p>
            <a:pPr lvl="1">
              <a:lnSpc>
                <a:spcPct val="70000"/>
              </a:lnSpc>
              <a:buFontTx/>
              <a:buNone/>
            </a:pPr>
            <a:r>
              <a:rPr lang="en-US" altLang="en-US" sz="2000">
                <a:latin typeface="Courier New" panose="02070309020205020404" pitchFamily="49" charset="0"/>
              </a:rPr>
              <a:t>    public </a:t>
            </a:r>
            <a:r>
              <a:rPr lang="en-US" altLang="en-US" sz="2000" b="1">
                <a:solidFill>
                  <a:schemeClr val="accent2"/>
                </a:solidFill>
                <a:latin typeface="Courier New" panose="02070309020205020404" pitchFamily="49" charset="0"/>
              </a:rPr>
              <a:t>void</a:t>
            </a:r>
            <a:r>
              <a:rPr lang="en-US" altLang="en-US" sz="2000">
                <a:latin typeface="Courier New" panose="02070309020205020404" pitchFamily="49" charset="0"/>
              </a:rPr>
              <a:t> Point(int initialX, int initialY) {</a:t>
            </a:r>
          </a:p>
          <a:p>
            <a:pPr lvl="1">
              <a:lnSpc>
                <a:spcPct val="70000"/>
              </a:lnSpc>
              <a:buFontTx/>
              <a:buNone/>
            </a:pPr>
            <a:r>
              <a:rPr lang="en-US" altLang="en-US" sz="2000">
                <a:latin typeface="Courier New" panose="02070309020205020404" pitchFamily="49" charset="0"/>
              </a:rPr>
              <a:t>        x = initialX;</a:t>
            </a:r>
          </a:p>
          <a:p>
            <a:pPr lvl="1">
              <a:lnSpc>
                <a:spcPct val="70000"/>
              </a:lnSpc>
              <a:buFontTx/>
              <a:buNone/>
            </a:pPr>
            <a:r>
              <a:rPr lang="en-US" altLang="en-US" sz="2000">
                <a:latin typeface="Courier New" panose="02070309020205020404" pitchFamily="49" charset="0"/>
              </a:rPr>
              <a:t>        y = initialY;</a:t>
            </a:r>
          </a:p>
          <a:p>
            <a:pPr lvl="1">
              <a:lnSpc>
                <a:spcPct val="70000"/>
              </a:lnSpc>
              <a:buFontTx/>
              <a:buNone/>
            </a:pPr>
            <a:r>
              <a:rPr lang="en-US" altLang="en-US" sz="2000">
                <a:latin typeface="Courier New" panose="02070309020205020404" pitchFamily="49" charset="0"/>
              </a:rPr>
              <a:t>    }</a:t>
            </a:r>
          </a:p>
          <a:p>
            <a:pPr lvl="1">
              <a:lnSpc>
                <a:spcPct val="70000"/>
              </a:lnSpc>
              <a:buFontTx/>
              <a:buNone/>
            </a:pPr>
            <a:endParaRPr lang="en-US" altLang="en-US" sz="800">
              <a:latin typeface="Courier New" panose="02070309020205020404" pitchFamily="49" charset="0"/>
            </a:endParaRPr>
          </a:p>
          <a:p>
            <a:pPr lvl="1">
              <a:lnSpc>
                <a:spcPct val="90000"/>
              </a:lnSpc>
            </a:pPr>
            <a:r>
              <a:rPr lang="en-US" altLang="en-US"/>
              <a:t>This is actually not a constructor, but a method named </a:t>
            </a:r>
            <a:r>
              <a:rPr lang="en-US" altLang="en-US">
                <a:latin typeface="Courier New" panose="02070309020205020404" pitchFamily="49" charset="0"/>
              </a:rPr>
              <a:t>Point</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63235">
                                            <p:txEl>
                                              <p:pRg st="10" end="10"/>
                                            </p:txEl>
                                          </p:spTgt>
                                        </p:tgtEl>
                                        <p:attrNameLst>
                                          <p:attrName>style.visibility</p:attrName>
                                        </p:attrNameLst>
                                      </p:cBhvr>
                                      <p:to>
                                        <p:strVal val="visible"/>
                                      </p:to>
                                    </p:set>
                                    <p:animEffect transition="in" filter="fade">
                                      <p:cBhvr>
                                        <p:cTn id="7" dur="1000"/>
                                        <p:tgtEl>
                                          <p:spTgt spid="863235">
                                            <p:txEl>
                                              <p:pRg st="10" end="1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63235">
                                            <p:txEl>
                                              <p:pRg st="12" end="12"/>
                                            </p:txEl>
                                          </p:spTgt>
                                        </p:tgtEl>
                                        <p:attrNameLst>
                                          <p:attrName>style.visibility</p:attrName>
                                        </p:attrNameLst>
                                      </p:cBhvr>
                                      <p:to>
                                        <p:strVal val="visible"/>
                                      </p:to>
                                    </p:set>
                                    <p:animEffect transition="in" filter="fade">
                                      <p:cBhvr>
                                        <p:cTn id="10" dur="1000"/>
                                        <p:tgtEl>
                                          <p:spTgt spid="863235">
                                            <p:txEl>
                                              <p:pRg st="12" end="1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63235">
                                            <p:txEl>
                                              <p:pRg st="13" end="13"/>
                                            </p:txEl>
                                          </p:spTgt>
                                        </p:tgtEl>
                                        <p:attrNameLst>
                                          <p:attrName>style.visibility</p:attrName>
                                        </p:attrNameLst>
                                      </p:cBhvr>
                                      <p:to>
                                        <p:strVal val="visible"/>
                                      </p:to>
                                    </p:set>
                                    <p:animEffect transition="in" filter="fade">
                                      <p:cBhvr>
                                        <p:cTn id="13" dur="1000"/>
                                        <p:tgtEl>
                                          <p:spTgt spid="863235">
                                            <p:txEl>
                                              <p:pRg st="13" end="1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63235">
                                            <p:txEl>
                                              <p:pRg st="14" end="14"/>
                                            </p:txEl>
                                          </p:spTgt>
                                        </p:tgtEl>
                                        <p:attrNameLst>
                                          <p:attrName>style.visibility</p:attrName>
                                        </p:attrNameLst>
                                      </p:cBhvr>
                                      <p:to>
                                        <p:strVal val="visible"/>
                                      </p:to>
                                    </p:set>
                                    <p:animEffect transition="in" filter="fade">
                                      <p:cBhvr>
                                        <p:cTn id="16" dur="1000"/>
                                        <p:tgtEl>
                                          <p:spTgt spid="863235">
                                            <p:txEl>
                                              <p:pRg st="14" end="1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63235">
                                            <p:txEl>
                                              <p:pRg st="15" end="15"/>
                                            </p:txEl>
                                          </p:spTgt>
                                        </p:tgtEl>
                                        <p:attrNameLst>
                                          <p:attrName>style.visibility</p:attrName>
                                        </p:attrNameLst>
                                      </p:cBhvr>
                                      <p:to>
                                        <p:strVal val="visible"/>
                                      </p:to>
                                    </p:set>
                                    <p:animEffect transition="in" filter="fade">
                                      <p:cBhvr>
                                        <p:cTn id="19" dur="1000"/>
                                        <p:tgtEl>
                                          <p:spTgt spid="863235">
                                            <p:txEl>
                                              <p:pRg st="15" end="1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863235">
                                            <p:txEl>
                                              <p:pRg st="17" end="17"/>
                                            </p:txEl>
                                          </p:spTgt>
                                        </p:tgtEl>
                                        <p:attrNameLst>
                                          <p:attrName>style.visibility</p:attrName>
                                        </p:attrNameLst>
                                      </p:cBhvr>
                                      <p:to>
                                        <p:strVal val="visible"/>
                                      </p:to>
                                    </p:set>
                                    <p:animEffect transition="in" filter="fade">
                                      <p:cBhvr>
                                        <p:cTn id="22" dur="1000"/>
                                        <p:tgtEl>
                                          <p:spTgt spid="863235">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258" name="Rectangle 2">
            <a:extLst>
              <a:ext uri="{FF2B5EF4-FFF2-40B4-BE49-F238E27FC236}">
                <a16:creationId xmlns:a16="http://schemas.microsoft.com/office/drawing/2014/main" id="{154BDAAF-BE5E-4676-B457-DA4424F48E47}"/>
              </a:ext>
            </a:extLst>
          </p:cNvPr>
          <p:cNvSpPr>
            <a:spLocks noGrp="1" noChangeArrowheads="1"/>
          </p:cNvSpPr>
          <p:nvPr>
            <p:ph type="title"/>
          </p:nvPr>
        </p:nvSpPr>
        <p:spPr/>
        <p:txBody>
          <a:bodyPr/>
          <a:lstStyle/>
          <a:p>
            <a:r>
              <a:rPr lang="en-US" altLang="en-US"/>
              <a:t>Encapsulation</a:t>
            </a:r>
          </a:p>
        </p:txBody>
      </p:sp>
      <p:sp>
        <p:nvSpPr>
          <p:cNvPr id="864259" name="Rectangle 3">
            <a:extLst>
              <a:ext uri="{FF2B5EF4-FFF2-40B4-BE49-F238E27FC236}">
                <a16:creationId xmlns:a16="http://schemas.microsoft.com/office/drawing/2014/main" id="{31E21CF7-E6A1-474C-828A-794B856968E0}"/>
              </a:ext>
            </a:extLst>
          </p:cNvPr>
          <p:cNvSpPr>
            <a:spLocks noGrp="1" noChangeArrowheads="1"/>
          </p:cNvSpPr>
          <p:nvPr>
            <p:ph type="subTitle" idx="1"/>
          </p:nvPr>
        </p:nvSpPr>
        <p:spPr/>
        <p:txBody>
          <a:bodyPr/>
          <a:lstStyle/>
          <a:p>
            <a:pPr marL="346075" lvl="1" indent="0" algn="ctr">
              <a:spcBef>
                <a:spcPts val="500"/>
              </a:spcBef>
              <a:buFontTx/>
              <a:buNone/>
            </a:pPr>
            <a:endParaRPr lang="en-US" altLang="en-US"/>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Rectangle 2">
            <a:extLst>
              <a:ext uri="{FF2B5EF4-FFF2-40B4-BE49-F238E27FC236}">
                <a16:creationId xmlns:a16="http://schemas.microsoft.com/office/drawing/2014/main" id="{C9DC5C79-68B4-4B9C-8B99-0B92491A7D8C}"/>
              </a:ext>
            </a:extLst>
          </p:cNvPr>
          <p:cNvSpPr>
            <a:spLocks noGrp="1" noChangeArrowheads="1"/>
          </p:cNvSpPr>
          <p:nvPr>
            <p:ph type="title"/>
          </p:nvPr>
        </p:nvSpPr>
        <p:spPr/>
        <p:txBody>
          <a:bodyPr/>
          <a:lstStyle/>
          <a:p>
            <a:r>
              <a:rPr lang="en-US" altLang="en-US"/>
              <a:t>Encapsulation</a:t>
            </a:r>
          </a:p>
        </p:txBody>
      </p:sp>
      <p:sp>
        <p:nvSpPr>
          <p:cNvPr id="865283" name="Rectangle 3">
            <a:extLst>
              <a:ext uri="{FF2B5EF4-FFF2-40B4-BE49-F238E27FC236}">
                <a16:creationId xmlns:a16="http://schemas.microsoft.com/office/drawing/2014/main" id="{2E4FFA05-086D-4F2A-8EEC-7BE0199A5D4A}"/>
              </a:ext>
            </a:extLst>
          </p:cNvPr>
          <p:cNvSpPr>
            <a:spLocks noGrp="1" noChangeArrowheads="1"/>
          </p:cNvSpPr>
          <p:nvPr>
            <p:ph type="body" idx="1"/>
          </p:nvPr>
        </p:nvSpPr>
        <p:spPr/>
        <p:txBody>
          <a:bodyPr/>
          <a:lstStyle/>
          <a:p>
            <a:pPr>
              <a:lnSpc>
                <a:spcPct val="110000"/>
              </a:lnSpc>
            </a:pPr>
            <a:r>
              <a:rPr lang="en-US" altLang="en-US" b="1"/>
              <a:t>encapsulation</a:t>
            </a:r>
            <a:r>
              <a:rPr lang="en-US" altLang="en-US"/>
              <a:t>: </a:t>
            </a:r>
            <a:r>
              <a:rPr lang="en-US" altLang="en-US" sz="2300"/>
              <a:t>Hiding implementation details from clients.</a:t>
            </a:r>
            <a:endParaRPr lang="en-US" altLang="en-US"/>
          </a:p>
          <a:p>
            <a:pPr lvl="1">
              <a:lnSpc>
                <a:spcPct val="110000"/>
              </a:lnSpc>
            </a:pPr>
            <a:endParaRPr lang="en-US" altLang="en-US"/>
          </a:p>
          <a:p>
            <a:pPr lvl="1">
              <a:lnSpc>
                <a:spcPct val="110000"/>
              </a:lnSpc>
            </a:pPr>
            <a:r>
              <a:rPr lang="en-US" altLang="en-US"/>
              <a:t>Encapsulation forces </a:t>
            </a:r>
            <a:r>
              <a:rPr lang="en-US" altLang="en-US" i="1"/>
              <a:t>abstraction</a:t>
            </a:r>
            <a:r>
              <a:rPr lang="en-US" altLang="en-US"/>
              <a:t>.</a:t>
            </a:r>
          </a:p>
          <a:p>
            <a:pPr lvl="2">
              <a:lnSpc>
                <a:spcPct val="110000"/>
              </a:lnSpc>
            </a:pPr>
            <a:r>
              <a:rPr lang="en-US" altLang="en-US"/>
              <a:t>separates external view (behavior) from internal view (state)</a:t>
            </a:r>
          </a:p>
          <a:p>
            <a:pPr lvl="2">
              <a:lnSpc>
                <a:spcPct val="110000"/>
              </a:lnSpc>
            </a:pPr>
            <a:r>
              <a:rPr lang="en-US" altLang="en-US"/>
              <a:t>protects the integrity of an object's data</a:t>
            </a:r>
          </a:p>
        </p:txBody>
      </p:sp>
      <p:grpSp>
        <p:nvGrpSpPr>
          <p:cNvPr id="865284" name="Group 4">
            <a:extLst>
              <a:ext uri="{FF2B5EF4-FFF2-40B4-BE49-F238E27FC236}">
                <a16:creationId xmlns:a16="http://schemas.microsoft.com/office/drawing/2014/main" id="{9B59D05E-5222-4E27-A0FD-453DFE5CA265}"/>
              </a:ext>
            </a:extLst>
          </p:cNvPr>
          <p:cNvGrpSpPr>
            <a:grpSpLocks/>
          </p:cNvGrpSpPr>
          <p:nvPr/>
        </p:nvGrpSpPr>
        <p:grpSpPr bwMode="auto">
          <a:xfrm>
            <a:off x="3619500" y="4081463"/>
            <a:ext cx="4991100" cy="2090737"/>
            <a:chOff x="2208" y="2928"/>
            <a:chExt cx="3144" cy="1317"/>
          </a:xfrm>
        </p:grpSpPr>
        <p:pic>
          <p:nvPicPr>
            <p:cNvPr id="865285" name="Picture 5" descr="boardb440">
              <a:extLst>
                <a:ext uri="{FF2B5EF4-FFF2-40B4-BE49-F238E27FC236}">
                  <a16:creationId xmlns:a16="http://schemas.microsoft.com/office/drawing/2014/main" id="{337AD856-BE32-49AA-9A3D-375E445DD5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8" y="2928"/>
              <a:ext cx="1680" cy="1317"/>
            </a:xfrm>
            <a:prstGeom prst="rect">
              <a:avLst/>
            </a:prstGeom>
            <a:noFill/>
            <a:extLst>
              <a:ext uri="{909E8E84-426E-40DD-AFC4-6F175D3DCCD1}">
                <a14:hiddenFill xmlns:a14="http://schemas.microsoft.com/office/drawing/2010/main">
                  <a:solidFill>
                    <a:srgbClr val="FFFFFF"/>
                  </a:solidFill>
                </a14:hiddenFill>
              </a:ext>
            </a:extLst>
          </p:spPr>
        </p:pic>
        <p:pic>
          <p:nvPicPr>
            <p:cNvPr id="865286" name="Picture 6" descr="r-4c_r-4b_improve-4">
              <a:extLst>
                <a:ext uri="{FF2B5EF4-FFF2-40B4-BE49-F238E27FC236}">
                  <a16:creationId xmlns:a16="http://schemas.microsoft.com/office/drawing/2014/main" id="{0DF6516C-23D8-49CC-B943-1C11984F05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2" y="2934"/>
              <a:ext cx="1560" cy="1311"/>
            </a:xfrm>
            <a:prstGeom prst="rect">
              <a:avLst/>
            </a:prstGeom>
            <a:noFill/>
            <a:ln w="9525">
              <a:solidFill>
                <a:srgbClr val="A50021"/>
              </a:solidFill>
              <a:miter lim="800000"/>
              <a:headEnd/>
              <a:tailEnd/>
            </a:ln>
            <a:extLst>
              <a:ext uri="{909E8E84-426E-40DD-AFC4-6F175D3DCCD1}">
                <a14:hiddenFill xmlns:a14="http://schemas.microsoft.com/office/drawing/2010/main">
                  <a:solidFill>
                    <a:srgbClr val="FFFFFF"/>
                  </a:solidFill>
                </a14:hiddenFill>
              </a:ext>
            </a:extLst>
          </p:spPr>
        </p:pic>
      </p:grpSp>
      <p:pic>
        <p:nvPicPr>
          <p:cNvPr id="865287" name="Picture 7" descr="video-ipod">
            <a:extLst>
              <a:ext uri="{FF2B5EF4-FFF2-40B4-BE49-F238E27FC236}">
                <a16:creationId xmlns:a16="http://schemas.microsoft.com/office/drawing/2014/main" id="{91F50882-815C-4B22-AE1F-801D858E7B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5756" t="5927" r="10791" b="3210"/>
          <a:stretch>
            <a:fillRect/>
          </a:stretch>
        </p:blipFill>
        <p:spPr bwMode="auto">
          <a:xfrm>
            <a:off x="711200" y="3810000"/>
            <a:ext cx="1536700" cy="2438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6308" name="Rectangle 4">
            <a:extLst>
              <a:ext uri="{FF2B5EF4-FFF2-40B4-BE49-F238E27FC236}">
                <a16:creationId xmlns:a16="http://schemas.microsoft.com/office/drawing/2014/main" id="{597BBBD4-518C-430C-B308-1A48EE96581F}"/>
              </a:ext>
            </a:extLst>
          </p:cNvPr>
          <p:cNvSpPr>
            <a:spLocks noGrp="1" noChangeArrowheads="1"/>
          </p:cNvSpPr>
          <p:nvPr>
            <p:ph type="title"/>
          </p:nvPr>
        </p:nvSpPr>
        <p:spPr/>
        <p:txBody>
          <a:bodyPr/>
          <a:lstStyle/>
          <a:p>
            <a:r>
              <a:rPr lang="en-US" altLang="en-US"/>
              <a:t>Private fields</a:t>
            </a:r>
          </a:p>
        </p:txBody>
      </p:sp>
      <p:sp>
        <p:nvSpPr>
          <p:cNvPr id="866309" name="Rectangle 5">
            <a:extLst>
              <a:ext uri="{FF2B5EF4-FFF2-40B4-BE49-F238E27FC236}">
                <a16:creationId xmlns:a16="http://schemas.microsoft.com/office/drawing/2014/main" id="{983F1C87-8168-4C8B-9A91-04E4979FBBDA}"/>
              </a:ext>
            </a:extLst>
          </p:cNvPr>
          <p:cNvSpPr>
            <a:spLocks noGrp="1" noChangeArrowheads="1"/>
          </p:cNvSpPr>
          <p:nvPr>
            <p:ph type="body" idx="1"/>
          </p:nvPr>
        </p:nvSpPr>
        <p:spPr/>
        <p:txBody>
          <a:bodyPr/>
          <a:lstStyle/>
          <a:p>
            <a:pPr algn="ctr">
              <a:buFontTx/>
              <a:buNone/>
            </a:pPr>
            <a:r>
              <a:rPr lang="en-US" altLang="en-US" i="1"/>
              <a:t>A field that cannot be accessed from outside the class</a:t>
            </a:r>
          </a:p>
          <a:p>
            <a:pPr lvl="1">
              <a:lnSpc>
                <a:spcPct val="90000"/>
              </a:lnSpc>
              <a:buFontTx/>
              <a:buNone/>
            </a:pPr>
            <a:endParaRPr lang="en-US" altLang="en-US" sz="1100" i="1"/>
          </a:p>
          <a:p>
            <a:pPr lvl="1">
              <a:lnSpc>
                <a:spcPct val="90000"/>
              </a:lnSpc>
              <a:buFontTx/>
              <a:buNone/>
            </a:pPr>
            <a:endParaRPr lang="en-US" altLang="en-US" sz="1100" i="1"/>
          </a:p>
          <a:p>
            <a:pPr lvl="1">
              <a:lnSpc>
                <a:spcPct val="90000"/>
              </a:lnSpc>
              <a:buFontTx/>
              <a:buNone/>
            </a:pPr>
            <a:r>
              <a:rPr lang="en-US" altLang="en-US">
                <a:latin typeface="Courier New" panose="02070309020205020404" pitchFamily="49" charset="0"/>
              </a:rPr>
              <a:t>	</a:t>
            </a:r>
            <a:r>
              <a:rPr lang="en-US" altLang="en-US" b="1">
                <a:solidFill>
                  <a:srgbClr val="003399"/>
                </a:solidFill>
                <a:latin typeface="Courier New" panose="02070309020205020404" pitchFamily="49" charset="0"/>
              </a:rPr>
              <a:t>private</a:t>
            </a:r>
            <a:r>
              <a:rPr lang="en-US" altLang="en-US">
                <a:latin typeface="Courier New" panose="02070309020205020404" pitchFamily="49" charset="0"/>
              </a:rPr>
              <a:t> </a:t>
            </a:r>
            <a:r>
              <a:rPr lang="en-US" altLang="en-US" b="1"/>
              <a:t>type</a:t>
            </a:r>
            <a:r>
              <a:rPr lang="en-US" altLang="en-US">
                <a:latin typeface="Courier New" panose="02070309020205020404" pitchFamily="49" charset="0"/>
              </a:rPr>
              <a:t> </a:t>
            </a:r>
            <a:r>
              <a:rPr lang="en-US" altLang="en-US" b="1"/>
              <a:t>name</a:t>
            </a:r>
            <a:r>
              <a:rPr lang="en-US" altLang="en-US">
                <a:latin typeface="Courier New" panose="02070309020205020404" pitchFamily="49" charset="0"/>
              </a:rPr>
              <a:t>;</a:t>
            </a:r>
          </a:p>
          <a:p>
            <a:pPr lvl="1">
              <a:lnSpc>
                <a:spcPct val="90000"/>
              </a:lnSpc>
              <a:buFontTx/>
              <a:buNone/>
            </a:pPr>
            <a:endParaRPr lang="en-US" altLang="en-US">
              <a:latin typeface="Courier New" panose="02070309020205020404" pitchFamily="49" charset="0"/>
            </a:endParaRPr>
          </a:p>
          <a:p>
            <a:pPr lvl="1">
              <a:lnSpc>
                <a:spcPct val="90000"/>
              </a:lnSpc>
            </a:pPr>
            <a:r>
              <a:rPr lang="en-US" altLang="en-US"/>
              <a:t>Examples:</a:t>
            </a:r>
          </a:p>
          <a:p>
            <a:pPr lvl="1">
              <a:lnSpc>
                <a:spcPct val="90000"/>
              </a:lnSpc>
              <a:buFontTx/>
              <a:buNone/>
            </a:pPr>
            <a:endParaRPr lang="en-US" altLang="en-US" sz="900">
              <a:latin typeface="Courier New" panose="02070309020205020404" pitchFamily="49" charset="0"/>
            </a:endParaRPr>
          </a:p>
          <a:p>
            <a:pPr lvl="1">
              <a:lnSpc>
                <a:spcPct val="90000"/>
              </a:lnSpc>
              <a:buFontTx/>
              <a:buNone/>
            </a:pPr>
            <a:r>
              <a:rPr lang="en-US" altLang="en-US">
                <a:latin typeface="Courier New" panose="02070309020205020404" pitchFamily="49" charset="0"/>
              </a:rPr>
              <a:t>	private int id;</a:t>
            </a:r>
          </a:p>
          <a:p>
            <a:pPr lvl="1">
              <a:lnSpc>
                <a:spcPct val="90000"/>
              </a:lnSpc>
              <a:buFontTx/>
              <a:buNone/>
            </a:pPr>
            <a:r>
              <a:rPr lang="en-US" altLang="en-US">
                <a:latin typeface="Courier New" panose="02070309020205020404" pitchFamily="49" charset="0"/>
              </a:rPr>
              <a:t>	private String name;</a:t>
            </a:r>
          </a:p>
          <a:p>
            <a:pPr lvl="1">
              <a:lnSpc>
                <a:spcPct val="90000"/>
              </a:lnSpc>
              <a:buFontTx/>
              <a:buNone/>
            </a:pPr>
            <a:endParaRPr lang="en-US" altLang="en-US">
              <a:latin typeface="Courier New" panose="02070309020205020404" pitchFamily="49" charset="0"/>
            </a:endParaRPr>
          </a:p>
          <a:p>
            <a:pPr lvl="1">
              <a:lnSpc>
                <a:spcPct val="90000"/>
              </a:lnSpc>
              <a:buFontTx/>
              <a:buNone/>
            </a:pPr>
            <a:endParaRPr lang="en-US" altLang="en-US">
              <a:latin typeface="Courier New" panose="02070309020205020404" pitchFamily="49" charset="0"/>
            </a:endParaRPr>
          </a:p>
          <a:p>
            <a:pPr>
              <a:lnSpc>
                <a:spcPct val="90000"/>
              </a:lnSpc>
            </a:pPr>
            <a:r>
              <a:rPr lang="en-US" altLang="en-US"/>
              <a:t>Client code won't compile if it accesses private fields:</a:t>
            </a:r>
          </a:p>
          <a:p>
            <a:pPr lvl="1">
              <a:lnSpc>
                <a:spcPct val="90000"/>
              </a:lnSpc>
              <a:buFontTx/>
              <a:buNone/>
            </a:pPr>
            <a:endParaRPr lang="en-US" altLang="en-US" sz="900"/>
          </a:p>
          <a:p>
            <a:pPr lvl="1">
              <a:lnSpc>
                <a:spcPct val="90000"/>
              </a:lnSpc>
              <a:buFontTx/>
              <a:buNone/>
            </a:pPr>
            <a:r>
              <a:rPr lang="en-US" altLang="en-US" sz="2000" b="1">
                <a:solidFill>
                  <a:srgbClr val="800000"/>
                </a:solidFill>
                <a:latin typeface="Courier New" panose="02070309020205020404" pitchFamily="49" charset="0"/>
              </a:rPr>
              <a:t>PointMain.java:11: x has private access in Point</a:t>
            </a:r>
          </a:p>
          <a:p>
            <a:pPr lvl="1">
              <a:lnSpc>
                <a:spcPct val="90000"/>
              </a:lnSpc>
              <a:buFontTx/>
              <a:buNone/>
            </a:pPr>
            <a:r>
              <a:rPr lang="en-US" altLang="en-US" sz="2000" b="1">
                <a:solidFill>
                  <a:srgbClr val="800000"/>
                </a:solidFill>
                <a:latin typeface="Courier New" panose="02070309020205020404" pitchFamily="49" charset="0"/>
              </a:rPr>
              <a:t>System.out.println(p1.x);</a:t>
            </a:r>
          </a:p>
          <a:p>
            <a:pPr lvl="1">
              <a:lnSpc>
                <a:spcPct val="90000"/>
              </a:lnSpc>
              <a:buFontTx/>
              <a:buNone/>
            </a:pPr>
            <a:r>
              <a:rPr lang="en-US" altLang="en-US" sz="2000" b="1">
                <a:solidFill>
                  <a:srgbClr val="800000"/>
                </a:solidFill>
                <a:latin typeface="Courier New" panose="02070309020205020404" pitchFamily="49" charset="0"/>
              </a:rPr>
              <a:t>                      ^</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66309">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66309">
                                            <p:txEl>
                                              <p:pRg st="13" end="1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66309">
                                            <p:txEl>
                                              <p:pRg st="14" end="1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66309">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7330" name="Rectangle 2">
            <a:extLst>
              <a:ext uri="{FF2B5EF4-FFF2-40B4-BE49-F238E27FC236}">
                <a16:creationId xmlns:a16="http://schemas.microsoft.com/office/drawing/2014/main" id="{9B950E60-F4B6-497E-B22B-1B54ADB3FEF1}"/>
              </a:ext>
            </a:extLst>
          </p:cNvPr>
          <p:cNvSpPr>
            <a:spLocks noGrp="1" noChangeArrowheads="1"/>
          </p:cNvSpPr>
          <p:nvPr>
            <p:ph type="title"/>
          </p:nvPr>
        </p:nvSpPr>
        <p:spPr/>
        <p:txBody>
          <a:bodyPr/>
          <a:lstStyle/>
          <a:p>
            <a:r>
              <a:rPr lang="en-US" altLang="en-US"/>
              <a:t>Accessing private state</a:t>
            </a:r>
          </a:p>
        </p:txBody>
      </p:sp>
      <p:sp>
        <p:nvSpPr>
          <p:cNvPr id="867331" name="Rectangle 3">
            <a:extLst>
              <a:ext uri="{FF2B5EF4-FFF2-40B4-BE49-F238E27FC236}">
                <a16:creationId xmlns:a16="http://schemas.microsoft.com/office/drawing/2014/main" id="{B9EDC221-F738-4E8A-93DF-104811D72E8F}"/>
              </a:ext>
            </a:extLst>
          </p:cNvPr>
          <p:cNvSpPr>
            <a:spLocks noGrp="1" noChangeArrowheads="1"/>
          </p:cNvSpPr>
          <p:nvPr>
            <p:ph type="body" idx="1"/>
          </p:nvPr>
        </p:nvSpPr>
        <p:spPr/>
        <p:txBody>
          <a:bodyPr/>
          <a:lstStyle/>
          <a:p>
            <a:pPr lvl="1">
              <a:lnSpc>
                <a:spcPct val="80000"/>
              </a:lnSpc>
              <a:buFontTx/>
              <a:buNone/>
            </a:pPr>
            <a:r>
              <a:rPr lang="en-US" altLang="en-US" sz="2000" b="1">
                <a:solidFill>
                  <a:srgbClr val="008080"/>
                </a:solidFill>
                <a:latin typeface="Courier New" panose="02070309020205020404" pitchFamily="49" charset="0"/>
              </a:rPr>
              <a:t>	// A "read-only" access to the x field ("accessor")</a:t>
            </a:r>
          </a:p>
          <a:p>
            <a:pPr lvl="1">
              <a:lnSpc>
                <a:spcPct val="80000"/>
              </a:lnSpc>
              <a:buFontTx/>
              <a:buNone/>
            </a:pPr>
            <a:r>
              <a:rPr lang="en-US" altLang="en-US" sz="2000">
                <a:latin typeface="Courier New" panose="02070309020205020404" pitchFamily="49" charset="0"/>
              </a:rPr>
              <a:t>	public int getX() {</a:t>
            </a:r>
          </a:p>
          <a:p>
            <a:pPr lvl="1">
              <a:lnSpc>
                <a:spcPct val="80000"/>
              </a:lnSpc>
              <a:buFontTx/>
              <a:buNone/>
            </a:pPr>
            <a:r>
              <a:rPr lang="en-US" altLang="en-US" sz="2000">
                <a:latin typeface="Courier New" panose="02070309020205020404" pitchFamily="49" charset="0"/>
              </a:rPr>
              <a:t>	    return x;</a:t>
            </a:r>
          </a:p>
          <a:p>
            <a:pPr lvl="1">
              <a:lnSpc>
                <a:spcPct val="80000"/>
              </a:lnSpc>
              <a:buFontTx/>
              <a:buNone/>
            </a:pPr>
            <a:r>
              <a:rPr lang="en-US" altLang="en-US" sz="2000">
                <a:latin typeface="Courier New" panose="02070309020205020404" pitchFamily="49" charset="0"/>
              </a:rPr>
              <a:t>	}</a:t>
            </a:r>
            <a:endParaRPr lang="en-US" altLang="en-US" sz="2000"/>
          </a:p>
          <a:p>
            <a:pPr lvl="1">
              <a:buFontTx/>
              <a:buNone/>
            </a:pPr>
            <a:endParaRPr lang="en-US" altLang="en-US" sz="800"/>
          </a:p>
          <a:p>
            <a:pPr lvl="1">
              <a:lnSpc>
                <a:spcPct val="80000"/>
              </a:lnSpc>
              <a:buFontTx/>
              <a:buNone/>
            </a:pPr>
            <a:r>
              <a:rPr lang="en-US" altLang="en-US" sz="2000" b="1">
                <a:solidFill>
                  <a:srgbClr val="008080"/>
                </a:solidFill>
                <a:latin typeface="Courier New" panose="02070309020205020404" pitchFamily="49" charset="0"/>
              </a:rPr>
              <a:t>	// Allows clients to change the x field ("mutator")</a:t>
            </a:r>
          </a:p>
          <a:p>
            <a:pPr lvl="1">
              <a:lnSpc>
                <a:spcPct val="80000"/>
              </a:lnSpc>
              <a:buFontTx/>
              <a:buNone/>
            </a:pPr>
            <a:r>
              <a:rPr lang="en-US" altLang="en-US" sz="2000">
                <a:latin typeface="Courier New" panose="02070309020205020404" pitchFamily="49" charset="0"/>
              </a:rPr>
              <a:t>	public void setX(int newX) {</a:t>
            </a:r>
          </a:p>
          <a:p>
            <a:pPr lvl="1">
              <a:lnSpc>
                <a:spcPct val="80000"/>
              </a:lnSpc>
              <a:buFontTx/>
              <a:buNone/>
            </a:pPr>
            <a:r>
              <a:rPr lang="en-US" altLang="en-US" sz="2000">
                <a:latin typeface="Courier New" panose="02070309020205020404" pitchFamily="49" charset="0"/>
              </a:rPr>
              <a:t>	    x = newX;</a:t>
            </a:r>
          </a:p>
          <a:p>
            <a:pPr lvl="1">
              <a:lnSpc>
                <a:spcPct val="80000"/>
              </a:lnSpc>
              <a:buFontTx/>
              <a:buNone/>
            </a:pPr>
            <a:r>
              <a:rPr lang="en-US" altLang="en-US" sz="2000">
                <a:latin typeface="Courier New" panose="02070309020205020404" pitchFamily="49" charset="0"/>
              </a:rPr>
              <a:t>	}</a:t>
            </a:r>
          </a:p>
          <a:p>
            <a:pPr lvl="1">
              <a:lnSpc>
                <a:spcPct val="80000"/>
              </a:lnSpc>
              <a:buFontTx/>
              <a:buNone/>
            </a:pPr>
            <a:endParaRPr lang="en-US" altLang="en-US" sz="2000">
              <a:latin typeface="Courier New" panose="02070309020205020404" pitchFamily="49" charset="0"/>
            </a:endParaRPr>
          </a:p>
          <a:p>
            <a:pPr lvl="1">
              <a:lnSpc>
                <a:spcPct val="80000"/>
              </a:lnSpc>
              <a:buFontTx/>
              <a:buNone/>
            </a:pPr>
            <a:endParaRPr lang="en-US" altLang="en-US" sz="2000">
              <a:latin typeface="Courier New" panose="02070309020205020404" pitchFamily="49" charset="0"/>
            </a:endParaRPr>
          </a:p>
          <a:p>
            <a:pPr lvl="1"/>
            <a:r>
              <a:rPr lang="en-US" altLang="en-US"/>
              <a:t>Client code will look more like this:</a:t>
            </a:r>
          </a:p>
          <a:p>
            <a:pPr lvl="1">
              <a:buFontTx/>
              <a:buNone/>
            </a:pPr>
            <a:endParaRPr lang="en-US" altLang="en-US" sz="900">
              <a:latin typeface="Courier New" panose="02070309020205020404" pitchFamily="49" charset="0"/>
            </a:endParaRPr>
          </a:p>
          <a:p>
            <a:pPr lvl="1">
              <a:buFontTx/>
              <a:buNone/>
            </a:pPr>
            <a:r>
              <a:rPr lang="en-US" altLang="en-US">
                <a:latin typeface="Courier New" panose="02070309020205020404" pitchFamily="49" charset="0"/>
              </a:rPr>
              <a:t>	</a:t>
            </a:r>
            <a:r>
              <a:rPr lang="en-US" altLang="en-US" sz="2000">
                <a:latin typeface="Courier New" panose="02070309020205020404" pitchFamily="49" charset="0"/>
              </a:rPr>
              <a:t>System.out.println(</a:t>
            </a:r>
            <a:r>
              <a:rPr lang="en-US" altLang="en-US" sz="2000" b="1">
                <a:solidFill>
                  <a:srgbClr val="003399"/>
                </a:solidFill>
                <a:latin typeface="Courier New" panose="02070309020205020404" pitchFamily="49" charset="0"/>
              </a:rPr>
              <a:t>p1.getX()</a:t>
            </a:r>
            <a:r>
              <a:rPr lang="en-US" altLang="en-US" sz="2000">
                <a:latin typeface="Courier New" panose="02070309020205020404" pitchFamily="49" charset="0"/>
              </a:rPr>
              <a:t>);</a:t>
            </a:r>
          </a:p>
          <a:p>
            <a:pPr lvl="1">
              <a:buFontTx/>
              <a:buNone/>
            </a:pPr>
            <a:r>
              <a:rPr lang="en-US" altLang="en-US" sz="2000" b="1">
                <a:solidFill>
                  <a:srgbClr val="003399"/>
                </a:solidFill>
                <a:latin typeface="Courier New" panose="02070309020205020404" pitchFamily="49" charset="0"/>
              </a:rPr>
              <a:t>	p1.setX(14);</a:t>
            </a:r>
            <a:endParaRPr lang="en-US" altLang="en-US" sz="2000" b="1">
              <a:solidFill>
                <a:srgbClr val="003399"/>
              </a:solidFill>
            </a:endParaRPr>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8354" name="Rectangle 2">
            <a:extLst>
              <a:ext uri="{FF2B5EF4-FFF2-40B4-BE49-F238E27FC236}">
                <a16:creationId xmlns:a16="http://schemas.microsoft.com/office/drawing/2014/main" id="{D4EA0089-D958-463D-94A8-6562209A93F0}"/>
              </a:ext>
            </a:extLst>
          </p:cNvPr>
          <p:cNvSpPr>
            <a:spLocks noGrp="1" noChangeArrowheads="1"/>
          </p:cNvSpPr>
          <p:nvPr>
            <p:ph type="title"/>
          </p:nvPr>
        </p:nvSpPr>
        <p:spPr/>
        <p:txBody>
          <a:bodyPr/>
          <a:lstStyle/>
          <a:p>
            <a:r>
              <a:rPr lang="en-US" altLang="en-US"/>
              <a:t>Point class, version 4</a:t>
            </a:r>
          </a:p>
        </p:txBody>
      </p:sp>
      <p:sp>
        <p:nvSpPr>
          <p:cNvPr id="868355" name="Rectangle 3">
            <a:extLst>
              <a:ext uri="{FF2B5EF4-FFF2-40B4-BE49-F238E27FC236}">
                <a16:creationId xmlns:a16="http://schemas.microsoft.com/office/drawing/2014/main" id="{049C58A2-2F92-4701-8284-FB3EAB45F009}"/>
              </a:ext>
            </a:extLst>
          </p:cNvPr>
          <p:cNvSpPr>
            <a:spLocks noGrp="1" noChangeArrowheads="1"/>
          </p:cNvSpPr>
          <p:nvPr>
            <p:ph type="body" idx="1"/>
          </p:nvPr>
        </p:nvSpPr>
        <p:spPr/>
        <p:txBody>
          <a:bodyPr/>
          <a:lstStyle/>
          <a:p>
            <a:pPr lvl="1">
              <a:lnSpc>
                <a:spcPct val="60000"/>
              </a:lnSpc>
              <a:buFontTx/>
              <a:buNone/>
            </a:pPr>
            <a:r>
              <a:rPr lang="en-US" altLang="en-US" sz="1500" b="1">
                <a:solidFill>
                  <a:srgbClr val="008080"/>
                </a:solidFill>
                <a:latin typeface="Courier New" panose="02070309020205020404" pitchFamily="49" charset="0"/>
              </a:rPr>
              <a:t>// A Point object represents an (x, y) location.</a:t>
            </a:r>
          </a:p>
          <a:p>
            <a:pPr lvl="1">
              <a:lnSpc>
                <a:spcPct val="60000"/>
              </a:lnSpc>
              <a:buFontTx/>
              <a:buNone/>
            </a:pPr>
            <a:r>
              <a:rPr lang="en-US" altLang="en-US" sz="1500">
                <a:latin typeface="Courier New" panose="02070309020205020404" pitchFamily="49" charset="0"/>
              </a:rPr>
              <a:t>public class Point {</a:t>
            </a:r>
          </a:p>
          <a:p>
            <a:pPr lvl="1">
              <a:lnSpc>
                <a:spcPct val="60000"/>
              </a:lnSpc>
              <a:buFontTx/>
              <a:buNone/>
            </a:pPr>
            <a:r>
              <a:rPr lang="en-US" altLang="en-US" sz="1500" b="1">
                <a:latin typeface="Courier New" panose="02070309020205020404" pitchFamily="49" charset="0"/>
              </a:rPr>
              <a:t>    private int x;</a:t>
            </a:r>
          </a:p>
          <a:p>
            <a:pPr lvl="1">
              <a:lnSpc>
                <a:spcPct val="60000"/>
              </a:lnSpc>
              <a:buFontTx/>
              <a:buNone/>
            </a:pPr>
            <a:r>
              <a:rPr lang="en-US" altLang="en-US" sz="1500" b="1">
                <a:latin typeface="Courier New" panose="02070309020205020404" pitchFamily="49" charset="0"/>
              </a:rPr>
              <a:t>    private int y;</a:t>
            </a:r>
          </a:p>
          <a:p>
            <a:pPr lvl="1">
              <a:lnSpc>
                <a:spcPct val="60000"/>
              </a:lnSpc>
              <a:buFontTx/>
              <a:buNone/>
            </a:pPr>
            <a:r>
              <a:rPr lang="en-US" altLang="en-US" sz="900">
                <a:latin typeface="Courier New" panose="02070309020205020404" pitchFamily="49" charset="0"/>
              </a:rPr>
              <a:t>    </a:t>
            </a:r>
          </a:p>
          <a:p>
            <a:pPr lvl="1">
              <a:lnSpc>
                <a:spcPct val="60000"/>
              </a:lnSpc>
              <a:buFontTx/>
              <a:buNone/>
            </a:pPr>
            <a:r>
              <a:rPr lang="en-US" altLang="en-US" sz="1500">
                <a:latin typeface="Courier New" panose="02070309020205020404" pitchFamily="49" charset="0"/>
              </a:rPr>
              <a:t>    public Point(int initialX, int initialY) {</a:t>
            </a:r>
          </a:p>
          <a:p>
            <a:pPr lvl="1">
              <a:lnSpc>
                <a:spcPct val="60000"/>
              </a:lnSpc>
              <a:buFontTx/>
              <a:buNone/>
            </a:pPr>
            <a:r>
              <a:rPr lang="en-US" altLang="en-US" sz="1500">
                <a:latin typeface="Courier New" panose="02070309020205020404" pitchFamily="49" charset="0"/>
              </a:rPr>
              <a:t>        x = initialX;</a:t>
            </a:r>
          </a:p>
          <a:p>
            <a:pPr lvl="1">
              <a:lnSpc>
                <a:spcPct val="60000"/>
              </a:lnSpc>
              <a:buFontTx/>
              <a:buNone/>
            </a:pPr>
            <a:r>
              <a:rPr lang="en-US" altLang="en-US" sz="1500">
                <a:latin typeface="Courier New" panose="02070309020205020404" pitchFamily="49" charset="0"/>
              </a:rPr>
              <a:t>        y = initialY;</a:t>
            </a:r>
          </a:p>
          <a:p>
            <a:pPr lvl="1">
              <a:lnSpc>
                <a:spcPct val="60000"/>
              </a:lnSpc>
              <a:buFontTx/>
              <a:buNone/>
            </a:pPr>
            <a:r>
              <a:rPr lang="en-US" altLang="en-US" sz="1500">
                <a:latin typeface="Courier New" panose="02070309020205020404" pitchFamily="49" charset="0"/>
              </a:rPr>
              <a:t>    }</a:t>
            </a:r>
          </a:p>
          <a:p>
            <a:pPr lvl="1">
              <a:lnSpc>
                <a:spcPct val="60000"/>
              </a:lnSpc>
              <a:buFontTx/>
              <a:buNone/>
            </a:pPr>
            <a:r>
              <a:rPr lang="en-US" altLang="en-US" sz="900">
                <a:latin typeface="Courier New" panose="02070309020205020404" pitchFamily="49" charset="0"/>
              </a:rPr>
              <a:t>    </a:t>
            </a:r>
          </a:p>
          <a:p>
            <a:pPr lvl="1">
              <a:lnSpc>
                <a:spcPct val="60000"/>
              </a:lnSpc>
              <a:buFontTx/>
              <a:buNone/>
            </a:pPr>
            <a:r>
              <a:rPr lang="en-US" altLang="en-US" sz="1500" b="1">
                <a:latin typeface="Courier New" panose="02070309020205020404" pitchFamily="49" charset="0"/>
              </a:rPr>
              <a:t>    public int getX() {</a:t>
            </a:r>
          </a:p>
          <a:p>
            <a:pPr lvl="1">
              <a:lnSpc>
                <a:spcPct val="60000"/>
              </a:lnSpc>
              <a:buFontTx/>
              <a:buNone/>
            </a:pPr>
            <a:r>
              <a:rPr lang="en-US" altLang="en-US" sz="1500" b="1">
                <a:latin typeface="Courier New" panose="02070309020205020404" pitchFamily="49" charset="0"/>
              </a:rPr>
              <a:t>        return x;</a:t>
            </a:r>
          </a:p>
          <a:p>
            <a:pPr lvl="1">
              <a:lnSpc>
                <a:spcPct val="60000"/>
              </a:lnSpc>
              <a:buFontTx/>
              <a:buNone/>
            </a:pPr>
            <a:r>
              <a:rPr lang="en-US" altLang="en-US" sz="1500" b="1">
                <a:latin typeface="Courier New" panose="02070309020205020404" pitchFamily="49" charset="0"/>
              </a:rPr>
              <a:t>    }</a:t>
            </a:r>
          </a:p>
          <a:p>
            <a:pPr lvl="1">
              <a:lnSpc>
                <a:spcPct val="60000"/>
              </a:lnSpc>
              <a:buFontTx/>
              <a:buNone/>
            </a:pPr>
            <a:r>
              <a:rPr lang="en-US" altLang="en-US" sz="900" b="1">
                <a:latin typeface="Courier New" panose="02070309020205020404" pitchFamily="49" charset="0"/>
              </a:rPr>
              <a:t>    </a:t>
            </a:r>
          </a:p>
          <a:p>
            <a:pPr lvl="1">
              <a:lnSpc>
                <a:spcPct val="60000"/>
              </a:lnSpc>
              <a:buFontTx/>
              <a:buNone/>
            </a:pPr>
            <a:r>
              <a:rPr lang="en-US" altLang="en-US" sz="1500" b="1">
                <a:latin typeface="Courier New" panose="02070309020205020404" pitchFamily="49" charset="0"/>
              </a:rPr>
              <a:t>    public int getY() {</a:t>
            </a:r>
          </a:p>
          <a:p>
            <a:pPr lvl="1">
              <a:lnSpc>
                <a:spcPct val="60000"/>
              </a:lnSpc>
              <a:buFontTx/>
              <a:buNone/>
            </a:pPr>
            <a:r>
              <a:rPr lang="en-US" altLang="en-US" sz="1500" b="1">
                <a:latin typeface="Courier New" panose="02070309020205020404" pitchFamily="49" charset="0"/>
              </a:rPr>
              <a:t>        return y;</a:t>
            </a:r>
          </a:p>
          <a:p>
            <a:pPr lvl="1">
              <a:lnSpc>
                <a:spcPct val="60000"/>
              </a:lnSpc>
              <a:buFontTx/>
              <a:buNone/>
            </a:pPr>
            <a:r>
              <a:rPr lang="en-US" altLang="en-US" sz="1500" b="1">
                <a:latin typeface="Courier New" panose="02070309020205020404" pitchFamily="49" charset="0"/>
              </a:rPr>
              <a:t>    }</a:t>
            </a:r>
          </a:p>
          <a:p>
            <a:pPr lvl="1">
              <a:lnSpc>
                <a:spcPct val="60000"/>
              </a:lnSpc>
              <a:buFontTx/>
              <a:buNone/>
            </a:pPr>
            <a:r>
              <a:rPr lang="en-US" altLang="en-US" sz="900">
                <a:latin typeface="Courier New" panose="02070309020205020404" pitchFamily="49" charset="0"/>
              </a:rPr>
              <a:t>    </a:t>
            </a:r>
          </a:p>
          <a:p>
            <a:pPr lvl="1">
              <a:lnSpc>
                <a:spcPct val="60000"/>
              </a:lnSpc>
              <a:buFontTx/>
              <a:buNone/>
            </a:pPr>
            <a:r>
              <a:rPr lang="en-US" altLang="en-US" sz="1500">
                <a:latin typeface="Courier New" panose="02070309020205020404" pitchFamily="49" charset="0"/>
              </a:rPr>
              <a:t>    public double distanceFromOrigin() {</a:t>
            </a:r>
          </a:p>
          <a:p>
            <a:pPr lvl="1">
              <a:lnSpc>
                <a:spcPct val="60000"/>
              </a:lnSpc>
              <a:buFontTx/>
              <a:buNone/>
            </a:pPr>
            <a:r>
              <a:rPr lang="en-US" altLang="en-US" sz="1500">
                <a:latin typeface="Courier New" panose="02070309020205020404" pitchFamily="49" charset="0"/>
              </a:rPr>
              <a:t>        return Math.sqrt(x * x + y * y);</a:t>
            </a:r>
          </a:p>
          <a:p>
            <a:pPr lvl="1">
              <a:lnSpc>
                <a:spcPct val="60000"/>
              </a:lnSpc>
              <a:buFontTx/>
              <a:buNone/>
            </a:pPr>
            <a:r>
              <a:rPr lang="en-US" altLang="en-US" sz="1500">
                <a:latin typeface="Courier New" panose="02070309020205020404" pitchFamily="49" charset="0"/>
              </a:rPr>
              <a:t>    }</a:t>
            </a:r>
          </a:p>
          <a:p>
            <a:pPr lvl="1">
              <a:lnSpc>
                <a:spcPct val="60000"/>
              </a:lnSpc>
              <a:buFontTx/>
              <a:buNone/>
            </a:pPr>
            <a:r>
              <a:rPr lang="en-US" altLang="en-US" sz="900">
                <a:latin typeface="Courier New" panose="02070309020205020404" pitchFamily="49" charset="0"/>
              </a:rPr>
              <a:t>    </a:t>
            </a:r>
          </a:p>
          <a:p>
            <a:pPr lvl="1">
              <a:lnSpc>
                <a:spcPct val="60000"/>
              </a:lnSpc>
              <a:buFontTx/>
              <a:buNone/>
            </a:pPr>
            <a:r>
              <a:rPr lang="en-US" altLang="en-US" sz="1500">
                <a:latin typeface="Courier New" panose="02070309020205020404" pitchFamily="49" charset="0"/>
              </a:rPr>
              <a:t>    public void setLocation(int newX, int newY) {</a:t>
            </a:r>
          </a:p>
          <a:p>
            <a:pPr lvl="1">
              <a:lnSpc>
                <a:spcPct val="60000"/>
              </a:lnSpc>
              <a:buFontTx/>
              <a:buNone/>
            </a:pPr>
            <a:r>
              <a:rPr lang="en-US" altLang="en-US" sz="1500">
                <a:latin typeface="Courier New" panose="02070309020205020404" pitchFamily="49" charset="0"/>
              </a:rPr>
              <a:t>        x = newX;</a:t>
            </a:r>
          </a:p>
          <a:p>
            <a:pPr lvl="1">
              <a:lnSpc>
                <a:spcPct val="60000"/>
              </a:lnSpc>
              <a:buFontTx/>
              <a:buNone/>
            </a:pPr>
            <a:r>
              <a:rPr lang="en-US" altLang="en-US" sz="1500">
                <a:latin typeface="Courier New" panose="02070309020205020404" pitchFamily="49" charset="0"/>
              </a:rPr>
              <a:t>        y = newY;</a:t>
            </a:r>
          </a:p>
          <a:p>
            <a:pPr lvl="1">
              <a:lnSpc>
                <a:spcPct val="60000"/>
              </a:lnSpc>
              <a:buFontTx/>
              <a:buNone/>
            </a:pPr>
            <a:r>
              <a:rPr lang="en-US" altLang="en-US" sz="1500">
                <a:latin typeface="Courier New" panose="02070309020205020404" pitchFamily="49" charset="0"/>
              </a:rPr>
              <a:t>    }</a:t>
            </a:r>
          </a:p>
          <a:p>
            <a:pPr lvl="1">
              <a:lnSpc>
                <a:spcPct val="60000"/>
              </a:lnSpc>
              <a:buFontTx/>
              <a:buNone/>
            </a:pPr>
            <a:endParaRPr lang="en-US" altLang="en-US" sz="900">
              <a:latin typeface="Courier New" panose="02070309020205020404" pitchFamily="49" charset="0"/>
            </a:endParaRPr>
          </a:p>
          <a:p>
            <a:pPr lvl="1">
              <a:lnSpc>
                <a:spcPct val="60000"/>
              </a:lnSpc>
              <a:buFontTx/>
              <a:buNone/>
            </a:pPr>
            <a:r>
              <a:rPr lang="en-US" altLang="en-US" sz="1500">
                <a:latin typeface="Courier New" panose="02070309020205020404" pitchFamily="49" charset="0"/>
              </a:rPr>
              <a:t>    public void translate(int dx, int dy) {</a:t>
            </a:r>
          </a:p>
          <a:p>
            <a:pPr lvl="1">
              <a:lnSpc>
                <a:spcPct val="60000"/>
              </a:lnSpc>
              <a:buFontTx/>
              <a:buNone/>
            </a:pPr>
            <a:r>
              <a:rPr lang="en-US" altLang="en-US" sz="1500">
                <a:latin typeface="Courier New" panose="02070309020205020404" pitchFamily="49" charset="0"/>
              </a:rPr>
              <a:t>        setLocation(x + dx, y + dy);</a:t>
            </a:r>
          </a:p>
          <a:p>
            <a:pPr lvl="1">
              <a:lnSpc>
                <a:spcPct val="60000"/>
              </a:lnSpc>
              <a:buFontTx/>
              <a:buNone/>
            </a:pPr>
            <a:r>
              <a:rPr lang="en-US" altLang="en-US" sz="1500">
                <a:latin typeface="Courier New" panose="02070309020205020404" pitchFamily="49" charset="0"/>
              </a:rPr>
              <a:t>    }</a:t>
            </a:r>
          </a:p>
          <a:p>
            <a:pPr lvl="1">
              <a:lnSpc>
                <a:spcPct val="60000"/>
              </a:lnSpc>
              <a:buFontTx/>
              <a:buNone/>
            </a:pPr>
            <a:r>
              <a:rPr lang="en-US" altLang="en-US" sz="1500">
                <a:latin typeface="Courier New" panose="02070309020205020404" pitchFamily="49" charset="0"/>
              </a:rPr>
              <a:t>}</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378" name="Rectangle 2">
            <a:extLst>
              <a:ext uri="{FF2B5EF4-FFF2-40B4-BE49-F238E27FC236}">
                <a16:creationId xmlns:a16="http://schemas.microsoft.com/office/drawing/2014/main" id="{EC12ACC5-2BA5-46FF-9427-ED40B8D1AF75}"/>
              </a:ext>
            </a:extLst>
          </p:cNvPr>
          <p:cNvSpPr>
            <a:spLocks noGrp="1" noChangeArrowheads="1"/>
          </p:cNvSpPr>
          <p:nvPr>
            <p:ph type="title"/>
          </p:nvPr>
        </p:nvSpPr>
        <p:spPr/>
        <p:txBody>
          <a:bodyPr/>
          <a:lstStyle/>
          <a:p>
            <a:r>
              <a:rPr lang="en-US" altLang="en-US"/>
              <a:t>Benefits of encapsulation</a:t>
            </a:r>
          </a:p>
        </p:txBody>
      </p:sp>
      <p:sp>
        <p:nvSpPr>
          <p:cNvPr id="869379" name="Rectangle 3">
            <a:extLst>
              <a:ext uri="{FF2B5EF4-FFF2-40B4-BE49-F238E27FC236}">
                <a16:creationId xmlns:a16="http://schemas.microsoft.com/office/drawing/2014/main" id="{3CB1E14A-7DCF-4F44-B23C-80AD81F63C73}"/>
              </a:ext>
            </a:extLst>
          </p:cNvPr>
          <p:cNvSpPr>
            <a:spLocks noGrp="1" noChangeArrowheads="1"/>
          </p:cNvSpPr>
          <p:nvPr>
            <p:ph type="body" idx="1"/>
          </p:nvPr>
        </p:nvSpPr>
        <p:spPr/>
        <p:txBody>
          <a:bodyPr/>
          <a:lstStyle/>
          <a:p>
            <a:pPr>
              <a:lnSpc>
                <a:spcPct val="110000"/>
              </a:lnSpc>
            </a:pPr>
            <a:r>
              <a:rPr lang="en-US" altLang="en-US"/>
              <a:t>Abstraction between object and clients</a:t>
            </a:r>
          </a:p>
          <a:p>
            <a:pPr lvl="1">
              <a:lnSpc>
                <a:spcPct val="110000"/>
              </a:lnSpc>
            </a:pPr>
            <a:endParaRPr lang="en-US" altLang="en-US"/>
          </a:p>
          <a:p>
            <a:pPr>
              <a:lnSpc>
                <a:spcPct val="110000"/>
              </a:lnSpc>
            </a:pPr>
            <a:r>
              <a:rPr lang="en-US" altLang="en-US"/>
              <a:t>Protects object from unwanted access</a:t>
            </a:r>
          </a:p>
          <a:p>
            <a:pPr lvl="1">
              <a:lnSpc>
                <a:spcPct val="110000"/>
              </a:lnSpc>
            </a:pPr>
            <a:r>
              <a:rPr lang="en-US" altLang="en-US"/>
              <a:t>Example: Can't fraudulently increase an </a:t>
            </a:r>
            <a:r>
              <a:rPr lang="en-US" altLang="en-US">
                <a:latin typeface="Courier New" panose="02070309020205020404" pitchFamily="49" charset="0"/>
              </a:rPr>
              <a:t>Account</a:t>
            </a:r>
            <a:r>
              <a:rPr lang="en-US" altLang="en-US"/>
              <a:t>'s balance.</a:t>
            </a:r>
            <a:endParaRPr lang="el-GR" altLang="en-US"/>
          </a:p>
          <a:p>
            <a:pPr lvl="1">
              <a:lnSpc>
                <a:spcPct val="110000"/>
              </a:lnSpc>
            </a:pPr>
            <a:endParaRPr lang="en-US" altLang="en-US"/>
          </a:p>
          <a:p>
            <a:pPr>
              <a:lnSpc>
                <a:spcPct val="110000"/>
              </a:lnSpc>
            </a:pPr>
            <a:r>
              <a:rPr lang="en-US" altLang="en-US"/>
              <a:t>Can change the class implementation later</a:t>
            </a:r>
          </a:p>
          <a:p>
            <a:pPr lvl="1">
              <a:lnSpc>
                <a:spcPct val="110000"/>
              </a:lnSpc>
            </a:pPr>
            <a:r>
              <a:rPr lang="en-US" altLang="en-US"/>
              <a:t>Example: </a:t>
            </a:r>
            <a:r>
              <a:rPr lang="en-US" altLang="en-US">
                <a:latin typeface="Courier New" panose="02070309020205020404" pitchFamily="49" charset="0"/>
              </a:rPr>
              <a:t>Point</a:t>
            </a:r>
            <a:r>
              <a:rPr lang="en-US" altLang="en-US"/>
              <a:t> could be rewritten in polar</a:t>
            </a:r>
            <a:br>
              <a:rPr lang="en-US" altLang="en-US"/>
            </a:br>
            <a:r>
              <a:rPr lang="en-US" altLang="en-US"/>
              <a:t>coordinates (</a:t>
            </a:r>
            <a:r>
              <a:rPr lang="en-US" altLang="en-US" i="1"/>
              <a:t>r</a:t>
            </a:r>
            <a:r>
              <a:rPr lang="en-US" altLang="en-US"/>
              <a:t>, </a:t>
            </a:r>
            <a:r>
              <a:rPr lang="el-GR" altLang="en-US" i="1"/>
              <a:t>θ</a:t>
            </a:r>
            <a:r>
              <a:rPr lang="en-US" altLang="en-US"/>
              <a:t>) with the same methods.</a:t>
            </a:r>
          </a:p>
          <a:p>
            <a:pPr lvl="1">
              <a:lnSpc>
                <a:spcPct val="110000"/>
              </a:lnSpc>
            </a:pPr>
            <a:endParaRPr lang="en-US" altLang="en-US"/>
          </a:p>
          <a:p>
            <a:pPr>
              <a:lnSpc>
                <a:spcPct val="110000"/>
              </a:lnSpc>
            </a:pPr>
            <a:r>
              <a:rPr lang="en-US" altLang="en-US"/>
              <a:t>Can constrain objects' state (</a:t>
            </a:r>
            <a:r>
              <a:rPr lang="en-US" altLang="en-US" b="1"/>
              <a:t>invariants</a:t>
            </a:r>
            <a:r>
              <a:rPr lang="en-US" altLang="en-US"/>
              <a:t>)</a:t>
            </a:r>
          </a:p>
          <a:p>
            <a:pPr lvl="1">
              <a:lnSpc>
                <a:spcPct val="110000"/>
              </a:lnSpc>
            </a:pPr>
            <a:r>
              <a:rPr lang="en-US" altLang="en-US"/>
              <a:t>Example: Only allow </a:t>
            </a:r>
            <a:r>
              <a:rPr lang="en-US" altLang="en-US">
                <a:latin typeface="Courier New" panose="02070309020205020404" pitchFamily="49" charset="0"/>
              </a:rPr>
              <a:t>Account</a:t>
            </a:r>
            <a:r>
              <a:rPr lang="en-US" altLang="en-US"/>
              <a:t>s with non-negative balance.</a:t>
            </a:r>
          </a:p>
          <a:p>
            <a:pPr lvl="1">
              <a:lnSpc>
                <a:spcPct val="110000"/>
              </a:lnSpc>
            </a:pPr>
            <a:r>
              <a:rPr lang="en-US" altLang="en-US"/>
              <a:t>Example: Only allow </a:t>
            </a:r>
            <a:r>
              <a:rPr lang="en-US" altLang="en-US">
                <a:latin typeface="Courier New" panose="02070309020205020404" pitchFamily="49" charset="0"/>
              </a:rPr>
              <a:t>Date</a:t>
            </a:r>
            <a:r>
              <a:rPr lang="en-US" altLang="en-US"/>
              <a:t>s with a month from 1-12.</a:t>
            </a:r>
          </a:p>
        </p:txBody>
      </p:sp>
      <p:pic>
        <p:nvPicPr>
          <p:cNvPr id="869380" name="Picture 4">
            <a:extLst>
              <a:ext uri="{FF2B5EF4-FFF2-40B4-BE49-F238E27FC236}">
                <a16:creationId xmlns:a16="http://schemas.microsoft.com/office/drawing/2014/main" id="{5975DD0F-D365-4059-95FE-5F29214107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45337" b="50542"/>
          <a:stretch>
            <a:fillRect/>
          </a:stretch>
        </p:blipFill>
        <p:spPr bwMode="auto">
          <a:xfrm>
            <a:off x="7315200" y="3414713"/>
            <a:ext cx="1447800" cy="1309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2" name="Rectangle 2">
            <a:extLst>
              <a:ext uri="{FF2B5EF4-FFF2-40B4-BE49-F238E27FC236}">
                <a16:creationId xmlns:a16="http://schemas.microsoft.com/office/drawing/2014/main" id="{63BF8975-C024-48A7-8722-AFE9A76992C6}"/>
              </a:ext>
            </a:extLst>
          </p:cNvPr>
          <p:cNvSpPr>
            <a:spLocks noGrp="1" noChangeArrowheads="1"/>
          </p:cNvSpPr>
          <p:nvPr>
            <p:ph type="title"/>
          </p:nvPr>
        </p:nvSpPr>
        <p:spPr/>
        <p:txBody>
          <a:bodyPr/>
          <a:lstStyle/>
          <a:p>
            <a:r>
              <a:rPr lang="en-US" altLang="en-US"/>
              <a:t>The </a:t>
            </a:r>
            <a:r>
              <a:rPr lang="en-US" altLang="en-US">
                <a:latin typeface="Courier New" panose="02070309020205020404" pitchFamily="49" charset="0"/>
              </a:rPr>
              <a:t>this</a:t>
            </a:r>
            <a:r>
              <a:rPr lang="en-US" altLang="en-US"/>
              <a:t> keyword</a:t>
            </a:r>
          </a:p>
        </p:txBody>
      </p:sp>
      <p:sp>
        <p:nvSpPr>
          <p:cNvPr id="870403" name="Rectangle 3">
            <a:extLst>
              <a:ext uri="{FF2B5EF4-FFF2-40B4-BE49-F238E27FC236}">
                <a16:creationId xmlns:a16="http://schemas.microsoft.com/office/drawing/2014/main" id="{9482356E-66D8-4A5B-A5D9-4B95D5A56E45}"/>
              </a:ext>
            </a:extLst>
          </p:cNvPr>
          <p:cNvSpPr>
            <a:spLocks noGrp="1" noChangeArrowheads="1"/>
          </p:cNvSpPr>
          <p:nvPr>
            <p:ph type="body" idx="1"/>
          </p:nvPr>
        </p:nvSpPr>
        <p:spPr/>
        <p:txBody>
          <a:bodyPr/>
          <a:lstStyle/>
          <a:p>
            <a:pPr marL="273050" indent="-273050">
              <a:tabLst>
                <a:tab pos="3657600" algn="l"/>
              </a:tabLst>
            </a:pPr>
            <a:r>
              <a:rPr lang="en-US" altLang="en-US" b="1">
                <a:latin typeface="Courier New" panose="02070309020205020404" pitchFamily="49" charset="0"/>
              </a:rPr>
              <a:t>this</a:t>
            </a:r>
            <a:r>
              <a:rPr lang="en-US" altLang="en-US"/>
              <a:t> : Refers to the implicit parameter inside your class.</a:t>
            </a:r>
          </a:p>
          <a:p>
            <a:pPr marL="639763" lvl="1" indent="-246063">
              <a:buFontTx/>
              <a:buNone/>
              <a:tabLst>
                <a:tab pos="3657600" algn="l"/>
              </a:tabLst>
            </a:pPr>
            <a:r>
              <a:rPr lang="en-US" altLang="en-US" sz="2100"/>
              <a:t>	</a:t>
            </a:r>
            <a:r>
              <a:rPr lang="en-US" altLang="en-US" sz="2100" i="1"/>
              <a:t>(a variable that stores the object on which a method is called)</a:t>
            </a:r>
          </a:p>
          <a:p>
            <a:pPr marL="639763" lvl="1" indent="-246063">
              <a:buFontTx/>
              <a:buNone/>
              <a:tabLst>
                <a:tab pos="3657600" algn="l"/>
              </a:tabLst>
            </a:pPr>
            <a:endParaRPr lang="en-US" altLang="en-US" sz="2100" i="1"/>
          </a:p>
          <a:p>
            <a:pPr marL="639763" lvl="1" indent="-246063">
              <a:buFontTx/>
              <a:buNone/>
              <a:tabLst>
                <a:tab pos="3657600" algn="l"/>
              </a:tabLst>
            </a:pPr>
            <a:endParaRPr lang="en-US" altLang="en-US" sz="2100"/>
          </a:p>
          <a:p>
            <a:pPr marL="639763" lvl="1" indent="-246063">
              <a:tabLst>
                <a:tab pos="3657600" algn="l"/>
              </a:tabLst>
            </a:pPr>
            <a:r>
              <a:rPr lang="en-US" altLang="en-US"/>
              <a:t>Refer to a field:	</a:t>
            </a:r>
            <a:r>
              <a:rPr lang="en-US" altLang="en-US">
                <a:latin typeface="Courier New" panose="02070309020205020404" pitchFamily="49" charset="0"/>
              </a:rPr>
              <a:t>this.</a:t>
            </a:r>
            <a:r>
              <a:rPr lang="en-US" altLang="en-US" b="1"/>
              <a:t>field</a:t>
            </a:r>
          </a:p>
          <a:p>
            <a:pPr marL="639763" lvl="1" indent="-246063">
              <a:buFontTx/>
              <a:buNone/>
              <a:tabLst>
                <a:tab pos="3657600" algn="l"/>
              </a:tabLst>
            </a:pPr>
            <a:endParaRPr lang="en-US" altLang="en-US" b="1" i="1"/>
          </a:p>
          <a:p>
            <a:pPr marL="639763" lvl="1" indent="-246063">
              <a:tabLst>
                <a:tab pos="3657600" algn="l"/>
              </a:tabLst>
            </a:pPr>
            <a:r>
              <a:rPr lang="en-US" altLang="en-US"/>
              <a:t>Call a method:	</a:t>
            </a:r>
            <a:r>
              <a:rPr lang="en-US" altLang="en-US">
                <a:latin typeface="Courier New" panose="02070309020205020404" pitchFamily="49" charset="0"/>
              </a:rPr>
              <a:t>this.</a:t>
            </a:r>
            <a:r>
              <a:rPr lang="en-US" altLang="en-US" b="1"/>
              <a:t>method</a:t>
            </a:r>
            <a:r>
              <a:rPr lang="en-US" altLang="en-US">
                <a:latin typeface="Courier New" panose="02070309020205020404" pitchFamily="49" charset="0"/>
              </a:rPr>
              <a:t>(</a:t>
            </a:r>
            <a:r>
              <a:rPr lang="en-US" altLang="en-US" b="1"/>
              <a:t>parameters</a:t>
            </a:r>
            <a:r>
              <a:rPr lang="en-US" altLang="en-US">
                <a:latin typeface="Courier New" panose="02070309020205020404" pitchFamily="49" charset="0"/>
              </a:rPr>
              <a:t>);</a:t>
            </a:r>
          </a:p>
          <a:p>
            <a:pPr marL="639763" lvl="1" indent="-246063">
              <a:buFontTx/>
              <a:buNone/>
              <a:tabLst>
                <a:tab pos="3657600" algn="l"/>
              </a:tabLst>
            </a:pPr>
            <a:endParaRPr lang="en-US" altLang="en-US">
              <a:latin typeface="Courier New" panose="02070309020205020404" pitchFamily="49" charset="0"/>
            </a:endParaRPr>
          </a:p>
          <a:p>
            <a:pPr marL="639763" lvl="1" indent="-246063">
              <a:tabLst>
                <a:tab pos="3657600" algn="l"/>
              </a:tabLst>
            </a:pPr>
            <a:r>
              <a:rPr lang="en-US" altLang="en-US"/>
              <a:t>One constructor	</a:t>
            </a:r>
            <a:r>
              <a:rPr lang="en-US" altLang="en-US">
                <a:latin typeface="Courier New" panose="02070309020205020404" pitchFamily="49" charset="0"/>
              </a:rPr>
              <a:t>this(</a:t>
            </a:r>
            <a:r>
              <a:rPr lang="en-US" altLang="en-US" b="1"/>
              <a:t>parameters</a:t>
            </a:r>
            <a:r>
              <a:rPr lang="en-US" altLang="en-US">
                <a:latin typeface="Courier New" panose="02070309020205020404" pitchFamily="49" charset="0"/>
              </a:rPr>
              <a:t>);</a:t>
            </a:r>
            <a:br>
              <a:rPr lang="en-US" altLang="en-US"/>
            </a:br>
            <a:r>
              <a:rPr lang="en-US" altLang="en-US"/>
              <a:t>can call another:</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1426" name="Rectangle 2">
            <a:extLst>
              <a:ext uri="{FF2B5EF4-FFF2-40B4-BE49-F238E27FC236}">
                <a16:creationId xmlns:a16="http://schemas.microsoft.com/office/drawing/2014/main" id="{436BAD65-54BD-4F7B-B7FB-E78C28BDBB51}"/>
              </a:ext>
            </a:extLst>
          </p:cNvPr>
          <p:cNvSpPr>
            <a:spLocks noGrp="1" noChangeArrowheads="1"/>
          </p:cNvSpPr>
          <p:nvPr>
            <p:ph type="title"/>
          </p:nvPr>
        </p:nvSpPr>
        <p:spPr/>
        <p:txBody>
          <a:bodyPr/>
          <a:lstStyle/>
          <a:p>
            <a:r>
              <a:rPr lang="en-US" altLang="en-US"/>
              <a:t>Variable shadowing</a:t>
            </a:r>
          </a:p>
        </p:txBody>
      </p:sp>
      <p:sp>
        <p:nvSpPr>
          <p:cNvPr id="871427" name="Rectangle 3">
            <a:extLst>
              <a:ext uri="{FF2B5EF4-FFF2-40B4-BE49-F238E27FC236}">
                <a16:creationId xmlns:a16="http://schemas.microsoft.com/office/drawing/2014/main" id="{E7796A1E-2A12-4476-B4AA-82E3912467DE}"/>
              </a:ext>
            </a:extLst>
          </p:cNvPr>
          <p:cNvSpPr>
            <a:spLocks noGrp="1" noChangeArrowheads="1"/>
          </p:cNvSpPr>
          <p:nvPr>
            <p:ph type="body" idx="1"/>
          </p:nvPr>
        </p:nvSpPr>
        <p:spPr/>
        <p:txBody>
          <a:bodyPr/>
          <a:lstStyle/>
          <a:p>
            <a:r>
              <a:rPr lang="en-US" altLang="en-US" b="1"/>
              <a:t>shadowing</a:t>
            </a:r>
            <a:r>
              <a:rPr lang="en-US" altLang="en-US"/>
              <a:t>: 2 variables with same name in same scope.</a:t>
            </a:r>
          </a:p>
          <a:p>
            <a:pPr lvl="1"/>
            <a:r>
              <a:rPr lang="en-US" altLang="en-US"/>
              <a:t>Normally illegal, except when one variable is a field.</a:t>
            </a:r>
          </a:p>
          <a:p>
            <a:pPr lvl="1">
              <a:lnSpc>
                <a:spcPct val="80000"/>
              </a:lnSpc>
              <a:buFontTx/>
              <a:buNone/>
            </a:pPr>
            <a:endParaRPr lang="en-US" altLang="en-US" b="1">
              <a:solidFill>
                <a:srgbClr val="008080"/>
              </a:solidFill>
              <a:latin typeface="Courier New" panose="02070309020205020404" pitchFamily="49" charset="0"/>
            </a:endParaRPr>
          </a:p>
          <a:p>
            <a:pPr lvl="1">
              <a:lnSpc>
                <a:spcPct val="80000"/>
              </a:lnSpc>
              <a:buFontTx/>
              <a:buNone/>
            </a:pPr>
            <a:r>
              <a:rPr lang="en-US" altLang="en-US">
                <a:latin typeface="Courier New" panose="02070309020205020404" pitchFamily="49" charset="0"/>
              </a:rPr>
              <a:t>	public class Point {</a:t>
            </a:r>
          </a:p>
          <a:p>
            <a:pPr lvl="1">
              <a:lnSpc>
                <a:spcPct val="80000"/>
              </a:lnSpc>
              <a:buFontTx/>
              <a:buNone/>
            </a:pPr>
            <a:r>
              <a:rPr lang="en-US" altLang="en-US">
                <a:latin typeface="Courier New" panose="02070309020205020404" pitchFamily="49" charset="0"/>
              </a:rPr>
              <a:t>	    private int </a:t>
            </a:r>
            <a:r>
              <a:rPr lang="en-US" altLang="en-US" b="1">
                <a:latin typeface="Courier New" panose="02070309020205020404" pitchFamily="49" charset="0"/>
              </a:rPr>
              <a:t>x</a:t>
            </a:r>
            <a:r>
              <a:rPr lang="en-US" altLang="en-US">
                <a:latin typeface="Courier New" panose="02070309020205020404" pitchFamily="49" charset="0"/>
              </a:rPr>
              <a:t>;</a:t>
            </a:r>
          </a:p>
          <a:p>
            <a:pPr lvl="1">
              <a:lnSpc>
                <a:spcPct val="80000"/>
              </a:lnSpc>
              <a:buFontTx/>
              <a:buNone/>
            </a:pPr>
            <a:r>
              <a:rPr lang="en-US" altLang="en-US">
                <a:latin typeface="Courier New" panose="02070309020205020404" pitchFamily="49" charset="0"/>
              </a:rPr>
              <a:t>	    private int </a:t>
            </a:r>
            <a:r>
              <a:rPr lang="en-US" altLang="en-US" b="1">
                <a:latin typeface="Courier New" panose="02070309020205020404" pitchFamily="49" charset="0"/>
              </a:rPr>
              <a:t>y</a:t>
            </a:r>
            <a:r>
              <a:rPr lang="en-US" altLang="en-US">
                <a:latin typeface="Courier New" panose="02070309020205020404" pitchFamily="49" charset="0"/>
              </a:rPr>
              <a:t>;</a:t>
            </a:r>
          </a:p>
          <a:p>
            <a:pPr lvl="1">
              <a:lnSpc>
                <a:spcPct val="80000"/>
              </a:lnSpc>
              <a:buFontTx/>
              <a:buNone/>
            </a:pPr>
            <a:endParaRPr lang="en-US" altLang="en-US" sz="900">
              <a:latin typeface="Courier New" panose="02070309020205020404" pitchFamily="49" charset="0"/>
            </a:endParaRPr>
          </a:p>
          <a:p>
            <a:pPr lvl="1">
              <a:lnSpc>
                <a:spcPct val="80000"/>
              </a:lnSpc>
              <a:buFontTx/>
              <a:buNone/>
            </a:pPr>
            <a:r>
              <a:rPr lang="en-US" altLang="en-US">
                <a:latin typeface="Courier New" panose="02070309020205020404" pitchFamily="49" charset="0"/>
              </a:rPr>
              <a:t>	    ...</a:t>
            </a:r>
          </a:p>
          <a:p>
            <a:pPr lvl="1">
              <a:lnSpc>
                <a:spcPct val="80000"/>
              </a:lnSpc>
              <a:buFontTx/>
              <a:buNone/>
            </a:pPr>
            <a:endParaRPr lang="en-US" altLang="en-US" sz="900">
              <a:latin typeface="Courier New" panose="02070309020205020404" pitchFamily="49" charset="0"/>
            </a:endParaRPr>
          </a:p>
          <a:p>
            <a:pPr lvl="1">
              <a:lnSpc>
                <a:spcPct val="80000"/>
              </a:lnSpc>
              <a:buFontTx/>
              <a:buNone/>
            </a:pPr>
            <a:r>
              <a:rPr lang="en-US" altLang="en-US" b="1">
                <a:solidFill>
                  <a:srgbClr val="008080"/>
                </a:solidFill>
                <a:latin typeface="Courier New" panose="02070309020205020404" pitchFamily="49" charset="0"/>
              </a:rPr>
              <a:t>	    // this is legal</a:t>
            </a:r>
          </a:p>
          <a:p>
            <a:pPr lvl="1">
              <a:lnSpc>
                <a:spcPct val="80000"/>
              </a:lnSpc>
              <a:buFontTx/>
              <a:buNone/>
            </a:pPr>
            <a:r>
              <a:rPr lang="en-US" altLang="en-US">
                <a:latin typeface="Courier New" panose="02070309020205020404" pitchFamily="49" charset="0"/>
              </a:rPr>
              <a:t>	    public void setLocation(int </a:t>
            </a:r>
            <a:r>
              <a:rPr lang="en-US" altLang="en-US" b="1">
                <a:latin typeface="Courier New" panose="02070309020205020404" pitchFamily="49" charset="0"/>
              </a:rPr>
              <a:t>x</a:t>
            </a:r>
            <a:r>
              <a:rPr lang="en-US" altLang="en-US">
                <a:latin typeface="Courier New" panose="02070309020205020404" pitchFamily="49" charset="0"/>
              </a:rPr>
              <a:t>, int </a:t>
            </a:r>
            <a:r>
              <a:rPr lang="en-US" altLang="en-US" b="1">
                <a:latin typeface="Courier New" panose="02070309020205020404" pitchFamily="49" charset="0"/>
              </a:rPr>
              <a:t>y</a:t>
            </a:r>
            <a:r>
              <a:rPr lang="en-US" altLang="en-US">
                <a:latin typeface="Courier New" panose="02070309020205020404" pitchFamily="49" charset="0"/>
              </a:rPr>
              <a:t>) {</a:t>
            </a:r>
          </a:p>
          <a:p>
            <a:pPr lvl="1">
              <a:lnSpc>
                <a:spcPct val="80000"/>
              </a:lnSpc>
              <a:buFontTx/>
              <a:buNone/>
            </a:pPr>
            <a:r>
              <a:rPr lang="en-US" altLang="en-US">
                <a:latin typeface="Courier New" panose="02070309020205020404" pitchFamily="49" charset="0"/>
              </a:rPr>
              <a:t>	        ...</a:t>
            </a:r>
          </a:p>
          <a:p>
            <a:pPr lvl="1">
              <a:lnSpc>
                <a:spcPct val="80000"/>
              </a:lnSpc>
              <a:buFontTx/>
              <a:buNone/>
            </a:pPr>
            <a:r>
              <a:rPr lang="en-US" altLang="en-US">
                <a:latin typeface="Courier New" panose="02070309020205020404" pitchFamily="49" charset="0"/>
              </a:rPr>
              <a:t>	    }</a:t>
            </a:r>
          </a:p>
          <a:p>
            <a:pPr lvl="1">
              <a:lnSpc>
                <a:spcPct val="80000"/>
              </a:lnSpc>
            </a:pPr>
            <a:endParaRPr lang="en-US" altLang="en-US"/>
          </a:p>
          <a:p>
            <a:pPr lvl="1"/>
            <a:r>
              <a:rPr lang="en-US" altLang="en-US"/>
              <a:t>In most of the class, </a:t>
            </a:r>
            <a:r>
              <a:rPr lang="en-US" altLang="en-US">
                <a:latin typeface="Courier New" panose="02070309020205020404" pitchFamily="49" charset="0"/>
              </a:rPr>
              <a:t>x</a:t>
            </a:r>
            <a:r>
              <a:rPr lang="en-US" altLang="en-US"/>
              <a:t> and </a:t>
            </a:r>
            <a:r>
              <a:rPr lang="en-US" altLang="en-US">
                <a:latin typeface="Courier New" panose="02070309020205020404" pitchFamily="49" charset="0"/>
              </a:rPr>
              <a:t>y</a:t>
            </a:r>
            <a:r>
              <a:rPr lang="en-US" altLang="en-US"/>
              <a:t> refer to the fields.</a:t>
            </a:r>
          </a:p>
          <a:p>
            <a:pPr lvl="1"/>
            <a:r>
              <a:rPr lang="en-US" altLang="en-US"/>
              <a:t>In </a:t>
            </a:r>
            <a:r>
              <a:rPr lang="en-US" altLang="en-US">
                <a:latin typeface="Courier New" panose="02070309020205020404" pitchFamily="49" charset="0"/>
              </a:rPr>
              <a:t>setLocation</a:t>
            </a:r>
            <a:r>
              <a:rPr lang="en-US" altLang="en-US"/>
              <a:t>, </a:t>
            </a:r>
            <a:r>
              <a:rPr lang="en-US" altLang="en-US">
                <a:latin typeface="Courier New" panose="02070309020205020404" pitchFamily="49" charset="0"/>
              </a:rPr>
              <a:t>x</a:t>
            </a:r>
            <a:r>
              <a:rPr lang="en-US" altLang="en-US"/>
              <a:t> and </a:t>
            </a:r>
            <a:r>
              <a:rPr lang="en-US" altLang="en-US">
                <a:latin typeface="Courier New" panose="02070309020205020404" pitchFamily="49" charset="0"/>
              </a:rPr>
              <a:t>y</a:t>
            </a:r>
            <a:r>
              <a:rPr lang="en-US" altLang="en-US"/>
              <a:t> refer to the method's parameters.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7154" name="Rectangle 2">
            <a:extLst>
              <a:ext uri="{FF2B5EF4-FFF2-40B4-BE49-F238E27FC236}">
                <a16:creationId xmlns:a16="http://schemas.microsoft.com/office/drawing/2014/main" id="{CE02951C-81D3-44E5-AECD-CB93DB0D1346}"/>
              </a:ext>
            </a:extLst>
          </p:cNvPr>
          <p:cNvSpPr>
            <a:spLocks noGrp="1" noChangeArrowheads="1"/>
          </p:cNvSpPr>
          <p:nvPr>
            <p:ph type="title"/>
          </p:nvPr>
        </p:nvSpPr>
        <p:spPr/>
        <p:txBody>
          <a:bodyPr/>
          <a:lstStyle/>
          <a:p>
            <a:r>
              <a:rPr lang="en-US" altLang="en-US"/>
              <a:t>Observations</a:t>
            </a:r>
          </a:p>
        </p:txBody>
      </p:sp>
      <p:sp>
        <p:nvSpPr>
          <p:cNvPr id="817155" name="Rectangle 3">
            <a:extLst>
              <a:ext uri="{FF2B5EF4-FFF2-40B4-BE49-F238E27FC236}">
                <a16:creationId xmlns:a16="http://schemas.microsoft.com/office/drawing/2014/main" id="{483FE925-1386-43AF-858C-93F28500AB28}"/>
              </a:ext>
            </a:extLst>
          </p:cNvPr>
          <p:cNvSpPr>
            <a:spLocks noGrp="1" noChangeArrowheads="1"/>
          </p:cNvSpPr>
          <p:nvPr>
            <p:ph type="body" idx="1"/>
          </p:nvPr>
        </p:nvSpPr>
        <p:spPr/>
        <p:txBody>
          <a:bodyPr/>
          <a:lstStyle/>
          <a:p>
            <a:r>
              <a:rPr lang="en-US" altLang="en-US"/>
              <a:t>The data in this problem is a set of points.</a:t>
            </a:r>
          </a:p>
          <a:p>
            <a:r>
              <a:rPr lang="en-US" altLang="en-US"/>
              <a:t>It would be better stored as </a:t>
            </a:r>
            <a:r>
              <a:rPr lang="en-US" altLang="en-US">
                <a:latin typeface="Courier New" panose="02070309020205020404" pitchFamily="49" charset="0"/>
              </a:rPr>
              <a:t>Point</a:t>
            </a:r>
            <a:r>
              <a:rPr lang="en-US" altLang="en-US"/>
              <a:t> objects.</a:t>
            </a:r>
          </a:p>
          <a:p>
            <a:pPr lvl="1"/>
            <a:endParaRPr lang="en-US" altLang="en-US" sz="900"/>
          </a:p>
          <a:p>
            <a:pPr lvl="1"/>
            <a:r>
              <a:rPr lang="en-US" altLang="en-US"/>
              <a:t>A </a:t>
            </a:r>
            <a:r>
              <a:rPr lang="en-US" altLang="en-US">
                <a:latin typeface="Courier New" panose="02070309020205020404" pitchFamily="49" charset="0"/>
              </a:rPr>
              <a:t>Point</a:t>
            </a:r>
            <a:r>
              <a:rPr lang="en-US" altLang="en-US"/>
              <a:t> would store a city's x/y data.</a:t>
            </a:r>
            <a:endParaRPr lang="en-US" altLang="en-US" sz="900"/>
          </a:p>
          <a:p>
            <a:pPr lvl="1"/>
            <a:endParaRPr lang="en-US" altLang="en-US"/>
          </a:p>
          <a:p>
            <a:pPr lvl="1"/>
            <a:r>
              <a:rPr lang="en-US" altLang="en-US"/>
              <a:t>We could compare distances between </a:t>
            </a:r>
            <a:r>
              <a:rPr lang="en-US" altLang="en-US">
                <a:latin typeface="Courier New" panose="02070309020205020404" pitchFamily="49" charset="0"/>
              </a:rPr>
              <a:t>Point</a:t>
            </a:r>
            <a:r>
              <a:rPr lang="en-US" altLang="en-US"/>
              <a:t>s</a:t>
            </a:r>
            <a:br>
              <a:rPr lang="en-US" altLang="en-US"/>
            </a:br>
            <a:r>
              <a:rPr lang="en-US" altLang="en-US"/>
              <a:t>to see whether the bomb hit a given city.</a:t>
            </a:r>
            <a:endParaRPr lang="en-US" altLang="en-US" sz="900"/>
          </a:p>
          <a:p>
            <a:pPr lvl="1"/>
            <a:endParaRPr lang="en-US" altLang="en-US"/>
          </a:p>
          <a:p>
            <a:pPr lvl="1"/>
            <a:r>
              <a:rPr lang="en-US" altLang="en-US"/>
              <a:t>Each </a:t>
            </a:r>
            <a:r>
              <a:rPr lang="en-US" altLang="en-US">
                <a:latin typeface="Courier New" panose="02070309020205020404" pitchFamily="49" charset="0"/>
              </a:rPr>
              <a:t>Point</a:t>
            </a:r>
            <a:r>
              <a:rPr lang="en-US" altLang="en-US"/>
              <a:t> would know how to draw itself.</a:t>
            </a:r>
            <a:endParaRPr lang="en-US" altLang="en-US" sz="900"/>
          </a:p>
          <a:p>
            <a:pPr lvl="1"/>
            <a:endParaRPr lang="en-US" altLang="en-US"/>
          </a:p>
          <a:p>
            <a:pPr lvl="1"/>
            <a:r>
              <a:rPr lang="en-US" altLang="en-US"/>
              <a:t>The overall program would be shorter and cleaner.</a:t>
            </a:r>
          </a:p>
        </p:txBody>
      </p:sp>
      <p:pic>
        <p:nvPicPr>
          <p:cNvPr id="817156" name="Picture 4">
            <a:extLst>
              <a:ext uri="{FF2B5EF4-FFF2-40B4-BE49-F238E27FC236}">
                <a16:creationId xmlns:a16="http://schemas.microsoft.com/office/drawing/2014/main" id="{D65997E0-C173-4B92-9F02-2E1FA764F5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2300" y="1285875"/>
            <a:ext cx="2019300" cy="267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2450" name="Rectangle 2">
            <a:extLst>
              <a:ext uri="{FF2B5EF4-FFF2-40B4-BE49-F238E27FC236}">
                <a16:creationId xmlns:a16="http://schemas.microsoft.com/office/drawing/2014/main" id="{F1630C1D-EFA5-45B8-8D9C-4F6B21F1EDA7}"/>
              </a:ext>
            </a:extLst>
          </p:cNvPr>
          <p:cNvSpPr>
            <a:spLocks noGrp="1" noChangeArrowheads="1"/>
          </p:cNvSpPr>
          <p:nvPr>
            <p:ph type="title"/>
          </p:nvPr>
        </p:nvSpPr>
        <p:spPr/>
        <p:txBody>
          <a:bodyPr/>
          <a:lstStyle/>
          <a:p>
            <a:r>
              <a:rPr lang="en-US" altLang="en-US"/>
              <a:t>Fixing shadowing</a:t>
            </a:r>
            <a:endParaRPr lang="en-US" altLang="en-US">
              <a:latin typeface="Courier New" panose="02070309020205020404" pitchFamily="49" charset="0"/>
            </a:endParaRPr>
          </a:p>
        </p:txBody>
      </p:sp>
      <p:sp>
        <p:nvSpPr>
          <p:cNvPr id="872451" name="Rectangle 3">
            <a:extLst>
              <a:ext uri="{FF2B5EF4-FFF2-40B4-BE49-F238E27FC236}">
                <a16:creationId xmlns:a16="http://schemas.microsoft.com/office/drawing/2014/main" id="{15A1EC3F-1196-4CE0-A3BE-ADD2FD685B98}"/>
              </a:ext>
            </a:extLst>
          </p:cNvPr>
          <p:cNvSpPr>
            <a:spLocks noGrp="1" noChangeArrowheads="1"/>
          </p:cNvSpPr>
          <p:nvPr>
            <p:ph type="body" idx="1"/>
          </p:nvPr>
        </p:nvSpPr>
        <p:spPr/>
        <p:txBody>
          <a:bodyPr/>
          <a:lstStyle/>
          <a:p>
            <a:pPr marL="690563" lvl="1" indent="-233363">
              <a:lnSpc>
                <a:spcPct val="80000"/>
              </a:lnSpc>
              <a:buFontTx/>
              <a:buNone/>
              <a:tabLst>
                <a:tab pos="2511425" algn="l"/>
                <a:tab pos="4513263" algn="l"/>
                <a:tab pos="5602288" algn="l"/>
              </a:tabLst>
            </a:pPr>
            <a:r>
              <a:rPr lang="en-US" altLang="en-US">
                <a:latin typeface="Courier New" panose="02070309020205020404" pitchFamily="49" charset="0"/>
              </a:rPr>
              <a:t>	public class Point {</a:t>
            </a:r>
          </a:p>
          <a:p>
            <a:pPr marL="690563" lvl="1" indent="-233363">
              <a:lnSpc>
                <a:spcPct val="80000"/>
              </a:lnSpc>
              <a:buFontTx/>
              <a:buNone/>
              <a:tabLst>
                <a:tab pos="2511425" algn="l"/>
                <a:tab pos="4513263" algn="l"/>
                <a:tab pos="5602288" algn="l"/>
              </a:tabLst>
            </a:pPr>
            <a:r>
              <a:rPr lang="en-US" altLang="en-US">
                <a:latin typeface="Courier New" panose="02070309020205020404" pitchFamily="49" charset="0"/>
              </a:rPr>
              <a:t>	    private int </a:t>
            </a:r>
            <a:r>
              <a:rPr lang="en-US" altLang="en-US" b="1">
                <a:latin typeface="Courier New" panose="02070309020205020404" pitchFamily="49" charset="0"/>
              </a:rPr>
              <a:t>x</a:t>
            </a:r>
            <a:r>
              <a:rPr lang="en-US" altLang="en-US">
                <a:latin typeface="Courier New" panose="02070309020205020404" pitchFamily="49" charset="0"/>
              </a:rPr>
              <a:t>;</a:t>
            </a:r>
          </a:p>
          <a:p>
            <a:pPr marL="690563" lvl="1" indent="-233363">
              <a:lnSpc>
                <a:spcPct val="80000"/>
              </a:lnSpc>
              <a:buFontTx/>
              <a:buNone/>
              <a:tabLst>
                <a:tab pos="2511425" algn="l"/>
                <a:tab pos="4513263" algn="l"/>
                <a:tab pos="5602288" algn="l"/>
              </a:tabLst>
            </a:pPr>
            <a:r>
              <a:rPr lang="en-US" altLang="en-US">
                <a:latin typeface="Courier New" panose="02070309020205020404" pitchFamily="49" charset="0"/>
              </a:rPr>
              <a:t>	    private int </a:t>
            </a:r>
            <a:r>
              <a:rPr lang="en-US" altLang="en-US" b="1">
                <a:latin typeface="Courier New" panose="02070309020205020404" pitchFamily="49" charset="0"/>
              </a:rPr>
              <a:t>y</a:t>
            </a:r>
            <a:r>
              <a:rPr lang="en-US" altLang="en-US">
                <a:latin typeface="Courier New" panose="02070309020205020404" pitchFamily="49" charset="0"/>
              </a:rPr>
              <a:t>;</a:t>
            </a:r>
          </a:p>
          <a:p>
            <a:pPr marL="690563" lvl="1" indent="-233363">
              <a:lnSpc>
                <a:spcPct val="80000"/>
              </a:lnSpc>
              <a:buFontTx/>
              <a:buNone/>
              <a:tabLst>
                <a:tab pos="2511425" algn="l"/>
                <a:tab pos="4513263" algn="l"/>
                <a:tab pos="5602288" algn="l"/>
              </a:tabLst>
            </a:pPr>
            <a:endParaRPr lang="en-US" altLang="en-US" sz="900">
              <a:latin typeface="Courier New" panose="02070309020205020404" pitchFamily="49" charset="0"/>
            </a:endParaRPr>
          </a:p>
          <a:p>
            <a:pPr marL="690563" lvl="1" indent="-233363">
              <a:lnSpc>
                <a:spcPct val="80000"/>
              </a:lnSpc>
              <a:buFontTx/>
              <a:buNone/>
              <a:tabLst>
                <a:tab pos="2511425" algn="l"/>
                <a:tab pos="4513263" algn="l"/>
                <a:tab pos="5602288" algn="l"/>
              </a:tabLst>
            </a:pPr>
            <a:r>
              <a:rPr lang="en-US" altLang="en-US">
                <a:latin typeface="Courier New" panose="02070309020205020404" pitchFamily="49" charset="0"/>
              </a:rPr>
              <a:t>	    ...</a:t>
            </a:r>
          </a:p>
          <a:p>
            <a:pPr marL="690563" lvl="1" indent="-233363">
              <a:lnSpc>
                <a:spcPct val="80000"/>
              </a:lnSpc>
              <a:buFontTx/>
              <a:buNone/>
              <a:tabLst>
                <a:tab pos="2511425" algn="l"/>
                <a:tab pos="4513263" algn="l"/>
                <a:tab pos="5602288" algn="l"/>
              </a:tabLst>
            </a:pPr>
            <a:endParaRPr lang="en-US" altLang="en-US" sz="900">
              <a:latin typeface="Courier New" panose="02070309020205020404" pitchFamily="49" charset="0"/>
            </a:endParaRPr>
          </a:p>
          <a:p>
            <a:pPr marL="690563" lvl="1" indent="-233363">
              <a:lnSpc>
                <a:spcPct val="80000"/>
              </a:lnSpc>
              <a:buFontTx/>
              <a:buNone/>
              <a:tabLst>
                <a:tab pos="2511425" algn="l"/>
                <a:tab pos="4513263" algn="l"/>
                <a:tab pos="5602288" algn="l"/>
              </a:tabLst>
            </a:pPr>
            <a:r>
              <a:rPr lang="en-US" altLang="en-US">
                <a:latin typeface="Courier New" panose="02070309020205020404" pitchFamily="49" charset="0"/>
              </a:rPr>
              <a:t>	    public void setLocation(int </a:t>
            </a:r>
            <a:r>
              <a:rPr lang="en-US" altLang="en-US" b="1">
                <a:latin typeface="Courier New" panose="02070309020205020404" pitchFamily="49" charset="0"/>
              </a:rPr>
              <a:t>x</a:t>
            </a:r>
            <a:r>
              <a:rPr lang="en-US" altLang="en-US">
                <a:latin typeface="Courier New" panose="02070309020205020404" pitchFamily="49" charset="0"/>
              </a:rPr>
              <a:t>, int </a:t>
            </a:r>
            <a:r>
              <a:rPr lang="en-US" altLang="en-US" b="1">
                <a:latin typeface="Courier New" panose="02070309020205020404" pitchFamily="49" charset="0"/>
              </a:rPr>
              <a:t>y</a:t>
            </a:r>
            <a:r>
              <a:rPr lang="en-US" altLang="en-US">
                <a:latin typeface="Courier New" panose="02070309020205020404" pitchFamily="49" charset="0"/>
              </a:rPr>
              <a:t>) {</a:t>
            </a:r>
          </a:p>
          <a:p>
            <a:pPr marL="690563" lvl="1" indent="-233363">
              <a:lnSpc>
                <a:spcPct val="80000"/>
              </a:lnSpc>
              <a:buFontTx/>
              <a:buNone/>
              <a:tabLst>
                <a:tab pos="2511425" algn="l"/>
                <a:tab pos="4513263" algn="l"/>
                <a:tab pos="5602288" algn="l"/>
              </a:tabLst>
            </a:pPr>
            <a:r>
              <a:rPr lang="en-US" altLang="en-US" b="1">
                <a:solidFill>
                  <a:srgbClr val="003399"/>
                </a:solidFill>
                <a:latin typeface="Courier New" panose="02070309020205020404" pitchFamily="49" charset="0"/>
              </a:rPr>
              <a:t>	        this.x = x;</a:t>
            </a:r>
          </a:p>
          <a:p>
            <a:pPr marL="690563" lvl="1" indent="-233363">
              <a:lnSpc>
                <a:spcPct val="80000"/>
              </a:lnSpc>
              <a:buFontTx/>
              <a:buNone/>
              <a:tabLst>
                <a:tab pos="2511425" algn="l"/>
                <a:tab pos="4513263" algn="l"/>
                <a:tab pos="5602288" algn="l"/>
              </a:tabLst>
            </a:pPr>
            <a:r>
              <a:rPr lang="en-US" altLang="en-US" b="1">
                <a:solidFill>
                  <a:srgbClr val="003399"/>
                </a:solidFill>
                <a:latin typeface="Courier New" panose="02070309020205020404" pitchFamily="49" charset="0"/>
              </a:rPr>
              <a:t>	        this.y = y;</a:t>
            </a:r>
          </a:p>
          <a:p>
            <a:pPr marL="690563" lvl="1" indent="-233363">
              <a:lnSpc>
                <a:spcPct val="80000"/>
              </a:lnSpc>
              <a:buFontTx/>
              <a:buNone/>
              <a:tabLst>
                <a:tab pos="2511425" algn="l"/>
                <a:tab pos="4513263" algn="l"/>
                <a:tab pos="5602288" algn="l"/>
              </a:tabLst>
            </a:pPr>
            <a:r>
              <a:rPr lang="en-US" altLang="en-US">
                <a:latin typeface="Courier New" panose="02070309020205020404" pitchFamily="49" charset="0"/>
              </a:rPr>
              <a:t>	    }</a:t>
            </a:r>
          </a:p>
          <a:p>
            <a:pPr marL="690563" lvl="1" indent="-233363">
              <a:lnSpc>
                <a:spcPct val="80000"/>
              </a:lnSpc>
              <a:buFontTx/>
              <a:buNone/>
              <a:tabLst>
                <a:tab pos="2511425" algn="l"/>
                <a:tab pos="4513263" algn="l"/>
                <a:tab pos="5602288" algn="l"/>
              </a:tabLst>
            </a:pPr>
            <a:r>
              <a:rPr lang="en-US" altLang="en-US">
                <a:latin typeface="Courier New" panose="02070309020205020404" pitchFamily="49" charset="0"/>
              </a:rPr>
              <a:t>	}</a:t>
            </a:r>
          </a:p>
          <a:p>
            <a:pPr marL="690563" lvl="1" indent="-233363">
              <a:lnSpc>
                <a:spcPct val="80000"/>
              </a:lnSpc>
              <a:buFontTx/>
              <a:buNone/>
              <a:tabLst>
                <a:tab pos="2511425" algn="l"/>
                <a:tab pos="4513263" algn="l"/>
                <a:tab pos="5602288" algn="l"/>
              </a:tabLst>
            </a:pPr>
            <a:endParaRPr lang="en-US" altLang="en-US"/>
          </a:p>
          <a:p>
            <a:pPr marL="233363" indent="-233363">
              <a:tabLst>
                <a:tab pos="2511425" algn="l"/>
                <a:tab pos="4513263" algn="l"/>
                <a:tab pos="5602288" algn="l"/>
              </a:tabLst>
            </a:pPr>
            <a:r>
              <a:rPr lang="en-US" altLang="en-US"/>
              <a:t>Inside </a:t>
            </a:r>
            <a:r>
              <a:rPr lang="en-US" altLang="en-US">
                <a:latin typeface="Courier New" panose="02070309020205020404" pitchFamily="49" charset="0"/>
              </a:rPr>
              <a:t>setLocation</a:t>
            </a:r>
            <a:r>
              <a:rPr lang="en-US" altLang="en-US"/>
              <a:t>,</a:t>
            </a:r>
          </a:p>
          <a:p>
            <a:pPr marL="690563" lvl="1" indent="-233363">
              <a:tabLst>
                <a:tab pos="2511425" algn="l"/>
                <a:tab pos="4513263" algn="l"/>
                <a:tab pos="5602288" algn="l"/>
              </a:tabLst>
            </a:pPr>
            <a:r>
              <a:rPr lang="en-US" altLang="en-US"/>
              <a:t>To refer to the data field </a:t>
            </a:r>
            <a:r>
              <a:rPr lang="en-US" altLang="en-US">
                <a:latin typeface="Courier New" panose="02070309020205020404" pitchFamily="49" charset="0"/>
              </a:rPr>
              <a:t>x</a:t>
            </a:r>
            <a:r>
              <a:rPr lang="en-US" altLang="en-US"/>
              <a:t>,	say </a:t>
            </a:r>
            <a:r>
              <a:rPr lang="en-US" altLang="en-US">
                <a:latin typeface="Courier New" panose="02070309020205020404" pitchFamily="49" charset="0"/>
              </a:rPr>
              <a:t>this.x</a:t>
            </a:r>
            <a:endParaRPr lang="en-US" altLang="en-US"/>
          </a:p>
          <a:p>
            <a:pPr marL="690563" lvl="1" indent="-233363">
              <a:tabLst>
                <a:tab pos="2511425" algn="l"/>
                <a:tab pos="4513263" algn="l"/>
                <a:tab pos="5602288" algn="l"/>
              </a:tabLst>
            </a:pPr>
            <a:r>
              <a:rPr lang="en-US" altLang="en-US"/>
              <a:t>To refer to the parameter </a:t>
            </a:r>
            <a:r>
              <a:rPr lang="en-US" altLang="en-US">
                <a:latin typeface="Courier New" panose="02070309020205020404" pitchFamily="49" charset="0"/>
              </a:rPr>
              <a:t>x</a:t>
            </a:r>
            <a:r>
              <a:rPr lang="en-US" altLang="en-US"/>
              <a:t>,	say </a:t>
            </a:r>
            <a:r>
              <a:rPr lang="en-US" altLang="en-US">
                <a:latin typeface="Courier New" panose="02070309020205020404" pitchFamily="49" charset="0"/>
              </a:rPr>
              <a:t>x</a:t>
            </a:r>
            <a:endParaRPr lang="en-US" altLang="en-US"/>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3474" name="Rectangle 2">
            <a:extLst>
              <a:ext uri="{FF2B5EF4-FFF2-40B4-BE49-F238E27FC236}">
                <a16:creationId xmlns:a16="http://schemas.microsoft.com/office/drawing/2014/main" id="{D905A9EB-21C0-4681-B2E9-C0BF4051EFD6}"/>
              </a:ext>
            </a:extLst>
          </p:cNvPr>
          <p:cNvSpPr>
            <a:spLocks noGrp="1" noChangeArrowheads="1"/>
          </p:cNvSpPr>
          <p:nvPr>
            <p:ph type="title"/>
          </p:nvPr>
        </p:nvSpPr>
        <p:spPr/>
        <p:txBody>
          <a:bodyPr/>
          <a:lstStyle/>
          <a:p>
            <a:r>
              <a:rPr lang="en-US" altLang="en-US"/>
              <a:t>Calling another constructor</a:t>
            </a:r>
            <a:endParaRPr lang="en-US" altLang="en-US">
              <a:latin typeface="Courier New" panose="02070309020205020404" pitchFamily="49" charset="0"/>
            </a:endParaRPr>
          </a:p>
        </p:txBody>
      </p:sp>
      <p:sp>
        <p:nvSpPr>
          <p:cNvPr id="873475" name="Rectangle 3">
            <a:extLst>
              <a:ext uri="{FF2B5EF4-FFF2-40B4-BE49-F238E27FC236}">
                <a16:creationId xmlns:a16="http://schemas.microsoft.com/office/drawing/2014/main" id="{FCA2A887-5D2E-4FF1-8884-BB2954B0D9F6}"/>
              </a:ext>
            </a:extLst>
          </p:cNvPr>
          <p:cNvSpPr>
            <a:spLocks noGrp="1" noChangeArrowheads="1"/>
          </p:cNvSpPr>
          <p:nvPr>
            <p:ph type="body" idx="1"/>
          </p:nvPr>
        </p:nvSpPr>
        <p:spPr/>
        <p:txBody>
          <a:bodyPr/>
          <a:lstStyle/>
          <a:p>
            <a:pPr lvl="1">
              <a:lnSpc>
                <a:spcPct val="70000"/>
              </a:lnSpc>
              <a:buFontTx/>
              <a:buNone/>
            </a:pPr>
            <a:r>
              <a:rPr lang="en-US" altLang="en-US" sz="2000">
                <a:latin typeface="Courier New" panose="02070309020205020404" pitchFamily="49" charset="0"/>
              </a:rPr>
              <a:t>	public class Point {</a:t>
            </a:r>
          </a:p>
          <a:p>
            <a:pPr lvl="1">
              <a:lnSpc>
                <a:spcPct val="70000"/>
              </a:lnSpc>
              <a:buFontTx/>
              <a:buNone/>
            </a:pPr>
            <a:r>
              <a:rPr lang="en-US" altLang="en-US" sz="2000">
                <a:latin typeface="Courier New" panose="02070309020205020404" pitchFamily="49" charset="0"/>
              </a:rPr>
              <a:t>	    private int x;</a:t>
            </a:r>
          </a:p>
          <a:p>
            <a:pPr lvl="1">
              <a:lnSpc>
                <a:spcPct val="70000"/>
              </a:lnSpc>
              <a:buFontTx/>
              <a:buNone/>
            </a:pPr>
            <a:r>
              <a:rPr lang="en-US" altLang="en-US" sz="2000">
                <a:latin typeface="Courier New" panose="02070309020205020404" pitchFamily="49" charset="0"/>
              </a:rPr>
              <a:t>	    private int y;</a:t>
            </a:r>
          </a:p>
          <a:p>
            <a:pPr lvl="1">
              <a:lnSpc>
                <a:spcPct val="70000"/>
              </a:lnSpc>
              <a:buFontTx/>
              <a:buNone/>
            </a:pPr>
            <a:endParaRPr lang="en-US" altLang="en-US" sz="2000">
              <a:latin typeface="Courier New" panose="02070309020205020404" pitchFamily="49" charset="0"/>
            </a:endParaRPr>
          </a:p>
          <a:p>
            <a:pPr lvl="1">
              <a:lnSpc>
                <a:spcPct val="70000"/>
              </a:lnSpc>
              <a:buFontTx/>
              <a:buNone/>
            </a:pPr>
            <a:r>
              <a:rPr lang="en-US" altLang="en-US" sz="2000">
                <a:latin typeface="Courier New" panose="02070309020205020404" pitchFamily="49" charset="0"/>
              </a:rPr>
              <a:t>	    public Point() {</a:t>
            </a:r>
          </a:p>
          <a:p>
            <a:pPr lvl="1">
              <a:lnSpc>
                <a:spcPct val="70000"/>
              </a:lnSpc>
              <a:buFontTx/>
              <a:buNone/>
            </a:pPr>
            <a:r>
              <a:rPr lang="en-US" altLang="en-US" sz="2000" b="1">
                <a:latin typeface="Courier New" panose="02070309020205020404" pitchFamily="49" charset="0"/>
              </a:rPr>
              <a:t>	        this(0, 0);     </a:t>
            </a:r>
            <a:r>
              <a:rPr lang="en-US" altLang="en-US" sz="2000" b="1">
                <a:solidFill>
                  <a:srgbClr val="008080"/>
                </a:solidFill>
                <a:latin typeface="Courier New" panose="02070309020205020404" pitchFamily="49" charset="0"/>
              </a:rPr>
              <a:t>// calls (x, y) constructor</a:t>
            </a:r>
          </a:p>
          <a:p>
            <a:pPr lvl="1">
              <a:lnSpc>
                <a:spcPct val="70000"/>
              </a:lnSpc>
              <a:buFontTx/>
              <a:buNone/>
            </a:pPr>
            <a:r>
              <a:rPr lang="en-US" altLang="en-US" sz="2000">
                <a:latin typeface="Courier New" panose="02070309020205020404" pitchFamily="49" charset="0"/>
              </a:rPr>
              <a:t>	    }</a:t>
            </a:r>
          </a:p>
          <a:p>
            <a:pPr lvl="1">
              <a:lnSpc>
                <a:spcPct val="70000"/>
              </a:lnSpc>
              <a:buFontTx/>
              <a:buNone/>
            </a:pPr>
            <a:endParaRPr lang="en-US" altLang="en-US" sz="2000">
              <a:latin typeface="Courier New" panose="02070309020205020404" pitchFamily="49" charset="0"/>
            </a:endParaRPr>
          </a:p>
          <a:p>
            <a:pPr lvl="1">
              <a:lnSpc>
                <a:spcPct val="70000"/>
              </a:lnSpc>
              <a:buFontTx/>
              <a:buNone/>
            </a:pPr>
            <a:r>
              <a:rPr lang="en-US" altLang="en-US" sz="2000">
                <a:latin typeface="Courier New" panose="02070309020205020404" pitchFamily="49" charset="0"/>
              </a:rPr>
              <a:t>	    public Point(int </a:t>
            </a:r>
            <a:r>
              <a:rPr lang="en-US" altLang="en-US" sz="2000" b="1">
                <a:latin typeface="Courier New" panose="02070309020205020404" pitchFamily="49" charset="0"/>
              </a:rPr>
              <a:t>x</a:t>
            </a:r>
            <a:r>
              <a:rPr lang="en-US" altLang="en-US" sz="2000">
                <a:latin typeface="Courier New" panose="02070309020205020404" pitchFamily="49" charset="0"/>
              </a:rPr>
              <a:t>, int </a:t>
            </a:r>
            <a:r>
              <a:rPr lang="en-US" altLang="en-US" sz="2000" b="1">
                <a:latin typeface="Courier New" panose="02070309020205020404" pitchFamily="49" charset="0"/>
              </a:rPr>
              <a:t>y</a:t>
            </a:r>
            <a:r>
              <a:rPr lang="en-US" altLang="en-US" sz="2000">
                <a:latin typeface="Courier New" panose="02070309020205020404" pitchFamily="49" charset="0"/>
              </a:rPr>
              <a:t>) {</a:t>
            </a:r>
          </a:p>
          <a:p>
            <a:pPr lvl="1">
              <a:lnSpc>
                <a:spcPct val="70000"/>
              </a:lnSpc>
              <a:buFontTx/>
              <a:buNone/>
            </a:pPr>
            <a:r>
              <a:rPr lang="en-US" altLang="en-US" sz="2000" b="1">
                <a:latin typeface="Courier New" panose="02070309020205020404" pitchFamily="49" charset="0"/>
              </a:rPr>
              <a:t>	        this.x = x;</a:t>
            </a:r>
          </a:p>
          <a:p>
            <a:pPr lvl="1">
              <a:lnSpc>
                <a:spcPct val="70000"/>
              </a:lnSpc>
              <a:buFontTx/>
              <a:buNone/>
            </a:pPr>
            <a:r>
              <a:rPr lang="en-US" altLang="en-US" sz="2000" b="1">
                <a:latin typeface="Courier New" panose="02070309020205020404" pitchFamily="49" charset="0"/>
              </a:rPr>
              <a:t>	        this.y = y;</a:t>
            </a:r>
          </a:p>
          <a:p>
            <a:pPr lvl="1">
              <a:lnSpc>
                <a:spcPct val="70000"/>
              </a:lnSpc>
              <a:buFontTx/>
              <a:buNone/>
            </a:pPr>
            <a:r>
              <a:rPr lang="en-US" altLang="en-US" sz="2000">
                <a:latin typeface="Courier New" panose="02070309020205020404" pitchFamily="49" charset="0"/>
              </a:rPr>
              <a:t>	    }</a:t>
            </a:r>
          </a:p>
          <a:p>
            <a:pPr lvl="1">
              <a:lnSpc>
                <a:spcPct val="70000"/>
              </a:lnSpc>
              <a:buFontTx/>
              <a:buNone/>
            </a:pPr>
            <a:endParaRPr lang="en-US" altLang="en-US" sz="2000">
              <a:latin typeface="Courier New" panose="02070309020205020404" pitchFamily="49" charset="0"/>
            </a:endParaRPr>
          </a:p>
          <a:p>
            <a:pPr lvl="1">
              <a:lnSpc>
                <a:spcPct val="70000"/>
              </a:lnSpc>
              <a:buFontTx/>
              <a:buNone/>
            </a:pPr>
            <a:r>
              <a:rPr lang="en-US" altLang="en-US" sz="2000">
                <a:latin typeface="Courier New" panose="02070309020205020404" pitchFamily="49" charset="0"/>
              </a:rPr>
              <a:t>	    ...</a:t>
            </a:r>
          </a:p>
          <a:p>
            <a:pPr lvl="1">
              <a:lnSpc>
                <a:spcPct val="70000"/>
              </a:lnSpc>
              <a:buFontTx/>
              <a:buNone/>
            </a:pPr>
            <a:r>
              <a:rPr lang="en-US" altLang="en-US" sz="2000">
                <a:latin typeface="Courier New" panose="02070309020205020404" pitchFamily="49" charset="0"/>
              </a:rPr>
              <a:t>	}</a:t>
            </a:r>
          </a:p>
          <a:p>
            <a:pPr lvl="1">
              <a:lnSpc>
                <a:spcPct val="70000"/>
              </a:lnSpc>
              <a:buFontTx/>
              <a:buNone/>
            </a:pPr>
            <a:endParaRPr lang="en-US" altLang="en-US" sz="2000">
              <a:latin typeface="Courier New" panose="02070309020205020404" pitchFamily="49" charset="0"/>
            </a:endParaRPr>
          </a:p>
          <a:p>
            <a:pPr lvl="2"/>
            <a:r>
              <a:rPr lang="en-US" altLang="en-US"/>
              <a:t>Avoids redundancy between constructors</a:t>
            </a:r>
          </a:p>
          <a:p>
            <a:pPr lvl="2"/>
            <a:r>
              <a:rPr lang="en-US" altLang="en-US"/>
              <a:t>Only a constructor (not a method) can call another constructor</a:t>
            </a:r>
            <a:endParaRPr lang="en-US" altLang="en-US">
              <a:latin typeface="Courier New" panose="02070309020205020404" pitchFamily="49" charset="0"/>
            </a:endParaRPr>
          </a:p>
        </p:txBody>
      </p:sp>
      <p:sp>
        <p:nvSpPr>
          <p:cNvPr id="873476" name="Line 4">
            <a:extLst>
              <a:ext uri="{FF2B5EF4-FFF2-40B4-BE49-F238E27FC236}">
                <a16:creationId xmlns:a16="http://schemas.microsoft.com/office/drawing/2014/main" id="{58B4360C-4106-4481-B7E3-5552F9FE4F5C}"/>
              </a:ext>
            </a:extLst>
          </p:cNvPr>
          <p:cNvSpPr>
            <a:spLocks noChangeShapeType="1"/>
          </p:cNvSpPr>
          <p:nvPr/>
        </p:nvSpPr>
        <p:spPr bwMode="auto">
          <a:xfrm>
            <a:off x="2971800" y="2971800"/>
            <a:ext cx="990600" cy="4572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73477" name="Line 5">
            <a:extLst>
              <a:ext uri="{FF2B5EF4-FFF2-40B4-BE49-F238E27FC236}">
                <a16:creationId xmlns:a16="http://schemas.microsoft.com/office/drawing/2014/main" id="{90C6777B-DD37-4494-8F26-E8A7A7F9B8C1}"/>
              </a:ext>
            </a:extLst>
          </p:cNvPr>
          <p:cNvSpPr>
            <a:spLocks noChangeShapeType="1"/>
          </p:cNvSpPr>
          <p:nvPr/>
        </p:nvSpPr>
        <p:spPr bwMode="auto">
          <a:xfrm>
            <a:off x="3581400" y="2971800"/>
            <a:ext cx="1447800" cy="4572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4498" name="Rectangle 2">
            <a:extLst>
              <a:ext uri="{FF2B5EF4-FFF2-40B4-BE49-F238E27FC236}">
                <a16:creationId xmlns:a16="http://schemas.microsoft.com/office/drawing/2014/main" id="{99753872-12E0-4829-9819-88A15BB61312}"/>
              </a:ext>
            </a:extLst>
          </p:cNvPr>
          <p:cNvSpPr>
            <a:spLocks noGrp="1" noChangeArrowheads="1"/>
          </p:cNvSpPr>
          <p:nvPr>
            <p:ph type="ctrTitle"/>
          </p:nvPr>
        </p:nvSpPr>
        <p:spPr/>
        <p:txBody>
          <a:bodyPr/>
          <a:lstStyle/>
          <a:p>
            <a:r>
              <a:rPr lang="en-US" altLang="en-US"/>
              <a:t>Static methods/fields</a:t>
            </a:r>
          </a:p>
        </p:txBody>
      </p:sp>
      <p:sp>
        <p:nvSpPr>
          <p:cNvPr id="874499" name="Rectangle 3">
            <a:extLst>
              <a:ext uri="{FF2B5EF4-FFF2-40B4-BE49-F238E27FC236}">
                <a16:creationId xmlns:a16="http://schemas.microsoft.com/office/drawing/2014/main" id="{32E04AEE-5220-4ED1-A34E-DD984A3B406A}"/>
              </a:ext>
            </a:extLst>
          </p:cNvPr>
          <p:cNvSpPr>
            <a:spLocks noGrp="1" noChangeArrowheads="1"/>
          </p:cNvSpPr>
          <p:nvPr>
            <p:ph type="subTitle" idx="1"/>
          </p:nvPr>
        </p:nvSpPr>
        <p:spPr/>
        <p:txBody>
          <a:bodyPr/>
          <a:lstStyle/>
          <a:p>
            <a:endParaRPr lang="en-US" altLang="en-US">
              <a:latin typeface="Courier New" panose="02070309020205020404" pitchFamily="49"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5522" name="Rectangle 2">
            <a:extLst>
              <a:ext uri="{FF2B5EF4-FFF2-40B4-BE49-F238E27FC236}">
                <a16:creationId xmlns:a16="http://schemas.microsoft.com/office/drawing/2014/main" id="{156287D5-B7FD-4D42-A40F-4D3FAF03DCAD}"/>
              </a:ext>
            </a:extLst>
          </p:cNvPr>
          <p:cNvSpPr>
            <a:spLocks noGrp="1" noChangeArrowheads="1"/>
          </p:cNvSpPr>
          <p:nvPr>
            <p:ph type="title"/>
          </p:nvPr>
        </p:nvSpPr>
        <p:spPr/>
        <p:txBody>
          <a:bodyPr/>
          <a:lstStyle/>
          <a:p>
            <a:r>
              <a:rPr lang="en-US" altLang="en-US"/>
              <a:t>Multi-class systems</a:t>
            </a:r>
          </a:p>
        </p:txBody>
      </p:sp>
      <p:sp>
        <p:nvSpPr>
          <p:cNvPr id="875523" name="Rectangle 3">
            <a:extLst>
              <a:ext uri="{FF2B5EF4-FFF2-40B4-BE49-F238E27FC236}">
                <a16:creationId xmlns:a16="http://schemas.microsoft.com/office/drawing/2014/main" id="{59E2CE7F-C77E-4162-B301-F2AF71246A93}"/>
              </a:ext>
            </a:extLst>
          </p:cNvPr>
          <p:cNvSpPr>
            <a:spLocks noGrp="1" noChangeArrowheads="1"/>
          </p:cNvSpPr>
          <p:nvPr>
            <p:ph type="body" idx="1"/>
          </p:nvPr>
        </p:nvSpPr>
        <p:spPr/>
        <p:txBody>
          <a:bodyPr/>
          <a:lstStyle/>
          <a:p>
            <a:r>
              <a:rPr lang="en-US" altLang="en-US"/>
              <a:t>Most large software systems consist of many classes.</a:t>
            </a:r>
            <a:endParaRPr lang="en-US" altLang="en-US" sz="900"/>
          </a:p>
          <a:p>
            <a:pPr lvl="1"/>
            <a:r>
              <a:rPr lang="en-US" altLang="en-US"/>
              <a:t>One main class runs and calls methods of the others.</a:t>
            </a:r>
          </a:p>
          <a:p>
            <a:pPr lvl="1"/>
            <a:endParaRPr lang="en-US" altLang="en-US" sz="900"/>
          </a:p>
          <a:p>
            <a:r>
              <a:rPr lang="en-US" altLang="en-US"/>
              <a:t>Advantages:</a:t>
            </a:r>
          </a:p>
          <a:p>
            <a:pPr lvl="1"/>
            <a:r>
              <a:rPr lang="en-US" altLang="en-US"/>
              <a:t>code reuse</a:t>
            </a:r>
          </a:p>
          <a:p>
            <a:pPr lvl="1"/>
            <a:r>
              <a:rPr lang="en-US" altLang="en-US"/>
              <a:t>splits up the program logic into manageable chunks</a:t>
            </a:r>
          </a:p>
        </p:txBody>
      </p:sp>
      <p:grpSp>
        <p:nvGrpSpPr>
          <p:cNvPr id="875524" name="Group 4">
            <a:extLst>
              <a:ext uri="{FF2B5EF4-FFF2-40B4-BE49-F238E27FC236}">
                <a16:creationId xmlns:a16="http://schemas.microsoft.com/office/drawing/2014/main" id="{D95DE249-EED7-4E6C-8212-D65C02E3E95E}"/>
              </a:ext>
            </a:extLst>
          </p:cNvPr>
          <p:cNvGrpSpPr>
            <a:grpSpLocks/>
          </p:cNvGrpSpPr>
          <p:nvPr/>
        </p:nvGrpSpPr>
        <p:grpSpPr bwMode="auto">
          <a:xfrm>
            <a:off x="2057400" y="3962400"/>
            <a:ext cx="5029200" cy="2362200"/>
            <a:chOff x="672" y="2448"/>
            <a:chExt cx="4512" cy="1488"/>
          </a:xfrm>
        </p:grpSpPr>
        <p:sp>
          <p:nvSpPr>
            <p:cNvPr id="875525" name="Text Box 5">
              <a:extLst>
                <a:ext uri="{FF2B5EF4-FFF2-40B4-BE49-F238E27FC236}">
                  <a16:creationId xmlns:a16="http://schemas.microsoft.com/office/drawing/2014/main" id="{45412526-CB38-4013-89D9-A3BD0427180A}"/>
                </a:ext>
              </a:extLst>
            </p:cNvPr>
            <p:cNvSpPr txBox="1">
              <a:spLocks noChangeArrowheads="1"/>
            </p:cNvSpPr>
            <p:nvPr/>
          </p:nvSpPr>
          <p:spPr bwMode="auto">
            <a:xfrm>
              <a:off x="1920" y="2448"/>
              <a:ext cx="1824" cy="69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pPr>
              <a:r>
                <a:rPr lang="en-US" altLang="en-US" sz="1400" b="1" u="sng">
                  <a:latin typeface="Tahoma" panose="020B0604030504040204" pitchFamily="34" charset="0"/>
                  <a:cs typeface="Times New Roman" panose="02020603050405020304" pitchFamily="18" charset="0"/>
                </a:rPr>
                <a:t>Main Class #1</a:t>
              </a:r>
            </a:p>
            <a:p>
              <a:pPr algn="l">
                <a:lnSpc>
                  <a:spcPct val="80000"/>
                </a:lnSpc>
                <a:spcBef>
                  <a:spcPct val="50000"/>
                </a:spcBef>
              </a:pPr>
              <a:r>
                <a:rPr lang="en-US" altLang="en-US" sz="1400" u="sng">
                  <a:latin typeface="Courier New" panose="02070309020205020404" pitchFamily="49" charset="0"/>
                  <a:cs typeface="Times New Roman" panose="02020603050405020304" pitchFamily="18" charset="0"/>
                </a:rPr>
                <a:t>main</a:t>
              </a:r>
            </a:p>
            <a:p>
              <a:pPr algn="l">
                <a:lnSpc>
                  <a:spcPct val="80000"/>
                </a:lnSpc>
                <a:spcBef>
                  <a:spcPct val="50000"/>
                </a:spcBef>
              </a:pPr>
              <a:r>
                <a:rPr lang="en-US" altLang="en-US" sz="1400">
                  <a:latin typeface="Courier New" panose="02070309020205020404" pitchFamily="49" charset="0"/>
                  <a:cs typeface="Times New Roman" panose="02020603050405020304" pitchFamily="18" charset="0"/>
                </a:rPr>
                <a:t>method1</a:t>
              </a:r>
            </a:p>
            <a:p>
              <a:pPr algn="l">
                <a:lnSpc>
                  <a:spcPct val="80000"/>
                </a:lnSpc>
                <a:spcBef>
                  <a:spcPct val="50000"/>
                </a:spcBef>
              </a:pPr>
              <a:r>
                <a:rPr lang="en-US" altLang="en-US" sz="1400">
                  <a:latin typeface="Courier New" panose="02070309020205020404" pitchFamily="49" charset="0"/>
                  <a:cs typeface="Times New Roman" panose="02020603050405020304" pitchFamily="18" charset="0"/>
                </a:rPr>
                <a:t>method2</a:t>
              </a:r>
            </a:p>
          </p:txBody>
        </p:sp>
        <p:sp>
          <p:nvSpPr>
            <p:cNvPr id="875526" name="Text Box 6">
              <a:extLst>
                <a:ext uri="{FF2B5EF4-FFF2-40B4-BE49-F238E27FC236}">
                  <a16:creationId xmlns:a16="http://schemas.microsoft.com/office/drawing/2014/main" id="{5E54B1C5-A20E-40B2-9324-8AFF5A73B576}"/>
                </a:ext>
              </a:extLst>
            </p:cNvPr>
            <p:cNvSpPr txBox="1">
              <a:spLocks noChangeArrowheads="1"/>
            </p:cNvSpPr>
            <p:nvPr/>
          </p:nvSpPr>
          <p:spPr bwMode="auto">
            <a:xfrm>
              <a:off x="672" y="3417"/>
              <a:ext cx="1824" cy="51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pPr>
              <a:r>
                <a:rPr lang="en-US" altLang="en-US" sz="1400" b="1" u="sng">
                  <a:latin typeface="Tahoma" panose="020B0604030504040204" pitchFamily="34" charset="0"/>
                  <a:cs typeface="Times New Roman" panose="02020603050405020304" pitchFamily="18" charset="0"/>
                </a:rPr>
                <a:t>Class #2</a:t>
              </a:r>
            </a:p>
            <a:p>
              <a:pPr algn="l">
                <a:lnSpc>
                  <a:spcPct val="80000"/>
                </a:lnSpc>
                <a:spcBef>
                  <a:spcPct val="50000"/>
                </a:spcBef>
              </a:pPr>
              <a:r>
                <a:rPr lang="en-US" altLang="en-US" sz="1400">
                  <a:latin typeface="Courier New" panose="02070309020205020404" pitchFamily="49" charset="0"/>
                  <a:cs typeface="Times New Roman" panose="02020603050405020304" pitchFamily="18" charset="0"/>
                </a:rPr>
                <a:t>method3</a:t>
              </a:r>
            </a:p>
            <a:p>
              <a:pPr algn="l">
                <a:lnSpc>
                  <a:spcPct val="80000"/>
                </a:lnSpc>
                <a:spcBef>
                  <a:spcPct val="50000"/>
                </a:spcBef>
              </a:pPr>
              <a:r>
                <a:rPr lang="en-US" altLang="en-US" sz="1400">
                  <a:latin typeface="Courier New" panose="02070309020205020404" pitchFamily="49" charset="0"/>
                  <a:cs typeface="Times New Roman" panose="02020603050405020304" pitchFamily="18" charset="0"/>
                </a:rPr>
                <a:t>method5</a:t>
              </a:r>
            </a:p>
          </p:txBody>
        </p:sp>
        <p:sp>
          <p:nvSpPr>
            <p:cNvPr id="875527" name="Text Box 7">
              <a:extLst>
                <a:ext uri="{FF2B5EF4-FFF2-40B4-BE49-F238E27FC236}">
                  <a16:creationId xmlns:a16="http://schemas.microsoft.com/office/drawing/2014/main" id="{1595884C-8E61-4C19-A4B9-8A36803460FA}"/>
                </a:ext>
              </a:extLst>
            </p:cNvPr>
            <p:cNvSpPr txBox="1">
              <a:spLocks noChangeArrowheads="1"/>
            </p:cNvSpPr>
            <p:nvPr/>
          </p:nvSpPr>
          <p:spPr bwMode="auto">
            <a:xfrm>
              <a:off x="3360" y="3417"/>
              <a:ext cx="1824" cy="51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pPr>
              <a:r>
                <a:rPr lang="en-US" altLang="en-US" sz="1400" b="1" u="sng">
                  <a:latin typeface="Tahoma" panose="020B0604030504040204" pitchFamily="34" charset="0"/>
                  <a:cs typeface="Times New Roman" panose="02020603050405020304" pitchFamily="18" charset="0"/>
                </a:rPr>
                <a:t>Class #3</a:t>
              </a:r>
            </a:p>
            <a:p>
              <a:pPr algn="l">
                <a:lnSpc>
                  <a:spcPct val="80000"/>
                </a:lnSpc>
                <a:spcBef>
                  <a:spcPct val="50000"/>
                </a:spcBef>
              </a:pPr>
              <a:r>
                <a:rPr lang="en-US" altLang="en-US" sz="1400">
                  <a:latin typeface="Courier New" panose="02070309020205020404" pitchFamily="49" charset="0"/>
                  <a:cs typeface="Times New Roman" panose="02020603050405020304" pitchFamily="18" charset="0"/>
                </a:rPr>
                <a:t>method4</a:t>
              </a:r>
            </a:p>
            <a:p>
              <a:pPr algn="l">
                <a:lnSpc>
                  <a:spcPct val="80000"/>
                </a:lnSpc>
                <a:spcBef>
                  <a:spcPct val="50000"/>
                </a:spcBef>
              </a:pPr>
              <a:r>
                <a:rPr lang="en-US" altLang="en-US" sz="1400">
                  <a:latin typeface="Courier New" panose="02070309020205020404" pitchFamily="49" charset="0"/>
                  <a:cs typeface="Times New Roman" panose="02020603050405020304" pitchFamily="18" charset="0"/>
                </a:rPr>
                <a:t>method6</a:t>
              </a:r>
            </a:p>
          </p:txBody>
        </p:sp>
        <p:sp>
          <p:nvSpPr>
            <p:cNvPr id="875528" name="Line 8">
              <a:extLst>
                <a:ext uri="{FF2B5EF4-FFF2-40B4-BE49-F238E27FC236}">
                  <a16:creationId xmlns:a16="http://schemas.microsoft.com/office/drawing/2014/main" id="{9FF78029-1287-442C-9B48-FF49DB7C643A}"/>
                </a:ext>
              </a:extLst>
            </p:cNvPr>
            <p:cNvSpPr>
              <a:spLocks noChangeShapeType="1"/>
            </p:cNvSpPr>
            <p:nvPr/>
          </p:nvSpPr>
          <p:spPr bwMode="auto">
            <a:xfrm flipH="1">
              <a:off x="1680" y="3168"/>
              <a:ext cx="336"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75529" name="Line 9">
              <a:extLst>
                <a:ext uri="{FF2B5EF4-FFF2-40B4-BE49-F238E27FC236}">
                  <a16:creationId xmlns:a16="http://schemas.microsoft.com/office/drawing/2014/main" id="{A7A4D772-5A01-4A12-BE7E-8F43AE55A0C8}"/>
                </a:ext>
              </a:extLst>
            </p:cNvPr>
            <p:cNvSpPr>
              <a:spLocks noChangeShapeType="1"/>
            </p:cNvSpPr>
            <p:nvPr/>
          </p:nvSpPr>
          <p:spPr bwMode="auto">
            <a:xfrm flipV="1">
              <a:off x="1969" y="3167"/>
              <a:ext cx="240"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75530" name="Line 10">
              <a:extLst>
                <a:ext uri="{FF2B5EF4-FFF2-40B4-BE49-F238E27FC236}">
                  <a16:creationId xmlns:a16="http://schemas.microsoft.com/office/drawing/2014/main" id="{48054EC0-F215-45E9-8D2B-F4A4934F6562}"/>
                </a:ext>
              </a:extLst>
            </p:cNvPr>
            <p:cNvSpPr>
              <a:spLocks noChangeShapeType="1"/>
            </p:cNvSpPr>
            <p:nvPr/>
          </p:nvSpPr>
          <p:spPr bwMode="auto">
            <a:xfrm>
              <a:off x="3408" y="3168"/>
              <a:ext cx="144"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75531" name="Line 11">
              <a:extLst>
                <a:ext uri="{FF2B5EF4-FFF2-40B4-BE49-F238E27FC236}">
                  <a16:creationId xmlns:a16="http://schemas.microsoft.com/office/drawing/2014/main" id="{017DCE4A-65DC-4023-9ED3-2B333DDE1408}"/>
                </a:ext>
              </a:extLst>
            </p:cNvPr>
            <p:cNvSpPr>
              <a:spLocks noChangeShapeType="1"/>
            </p:cNvSpPr>
            <p:nvPr/>
          </p:nvSpPr>
          <p:spPr bwMode="auto">
            <a:xfrm flipH="1" flipV="1">
              <a:off x="3600" y="3168"/>
              <a:ext cx="144"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Rectangle 2">
            <a:extLst>
              <a:ext uri="{FF2B5EF4-FFF2-40B4-BE49-F238E27FC236}">
                <a16:creationId xmlns:a16="http://schemas.microsoft.com/office/drawing/2014/main" id="{17B3E940-5FBB-4F08-A050-58472ADCCE32}"/>
              </a:ext>
            </a:extLst>
          </p:cNvPr>
          <p:cNvSpPr>
            <a:spLocks noGrp="1" noChangeArrowheads="1"/>
          </p:cNvSpPr>
          <p:nvPr>
            <p:ph type="title"/>
          </p:nvPr>
        </p:nvSpPr>
        <p:spPr/>
        <p:txBody>
          <a:bodyPr/>
          <a:lstStyle/>
          <a:p>
            <a:r>
              <a:rPr lang="en-US" altLang="en-US"/>
              <a:t>Redundant program 1</a:t>
            </a:r>
          </a:p>
        </p:txBody>
      </p:sp>
      <p:sp>
        <p:nvSpPr>
          <p:cNvPr id="876547" name="Rectangle 3">
            <a:extLst>
              <a:ext uri="{FF2B5EF4-FFF2-40B4-BE49-F238E27FC236}">
                <a16:creationId xmlns:a16="http://schemas.microsoft.com/office/drawing/2014/main" id="{254B347A-6AAE-461F-B25B-9375F4890ABE}"/>
              </a:ext>
            </a:extLst>
          </p:cNvPr>
          <p:cNvSpPr>
            <a:spLocks noGrp="1" noChangeArrowheads="1"/>
          </p:cNvSpPr>
          <p:nvPr>
            <p:ph type="body" idx="1"/>
          </p:nvPr>
        </p:nvSpPr>
        <p:spPr/>
        <p:txBody>
          <a:bodyPr/>
          <a:lstStyle/>
          <a:p>
            <a:pPr lvl="1">
              <a:lnSpc>
                <a:spcPct val="70000"/>
              </a:lnSpc>
              <a:buFontTx/>
              <a:buNone/>
            </a:pPr>
            <a:r>
              <a:rPr lang="en-US" altLang="en-US" sz="1500" b="1">
                <a:solidFill>
                  <a:srgbClr val="008080"/>
                </a:solidFill>
                <a:latin typeface="Courier New" panose="02070309020205020404" pitchFamily="49" charset="0"/>
              </a:rPr>
              <a:t>// This program sees whether some interesting numbers are prime.</a:t>
            </a:r>
            <a:endParaRPr lang="en-US" altLang="en-US" sz="800" b="1">
              <a:solidFill>
                <a:srgbClr val="008080"/>
              </a:solidFill>
              <a:latin typeface="Courier New" panose="02070309020205020404" pitchFamily="49" charset="0"/>
            </a:endParaRPr>
          </a:p>
          <a:p>
            <a:pPr lvl="1">
              <a:lnSpc>
                <a:spcPct val="70000"/>
              </a:lnSpc>
              <a:buFontTx/>
              <a:buNone/>
            </a:pPr>
            <a:r>
              <a:rPr lang="en-US" altLang="en-US" sz="1500">
                <a:latin typeface="Courier New" panose="02070309020205020404" pitchFamily="49" charset="0"/>
              </a:rPr>
              <a:t>public class Primes1 {</a:t>
            </a:r>
          </a:p>
          <a:p>
            <a:pPr lvl="1">
              <a:lnSpc>
                <a:spcPct val="70000"/>
              </a:lnSpc>
              <a:buFontTx/>
              <a:buNone/>
            </a:pPr>
            <a:r>
              <a:rPr lang="en-US" altLang="en-US" sz="1500">
                <a:latin typeface="Courier New" panose="02070309020205020404" pitchFamily="49" charset="0"/>
              </a:rPr>
              <a:t>    public static void main(String[] args) {</a:t>
            </a:r>
          </a:p>
          <a:p>
            <a:pPr lvl="1">
              <a:lnSpc>
                <a:spcPct val="70000"/>
              </a:lnSpc>
              <a:buFontTx/>
              <a:buNone/>
            </a:pPr>
            <a:r>
              <a:rPr lang="en-US" altLang="en-US" sz="1500">
                <a:latin typeface="Courier New" panose="02070309020205020404" pitchFamily="49" charset="0"/>
              </a:rPr>
              <a:t>        int[] nums = {1234517, 859501, 53, 142};</a:t>
            </a:r>
          </a:p>
          <a:p>
            <a:pPr lvl="1">
              <a:lnSpc>
                <a:spcPct val="70000"/>
              </a:lnSpc>
              <a:buFontTx/>
              <a:buNone/>
            </a:pPr>
            <a:r>
              <a:rPr lang="en-US" altLang="en-US" sz="1500">
                <a:latin typeface="Courier New" panose="02070309020205020404" pitchFamily="49" charset="0"/>
              </a:rPr>
              <a:t>        for (int i = 0; i &lt; nums.length; i++) {</a:t>
            </a:r>
          </a:p>
          <a:p>
            <a:pPr lvl="1">
              <a:lnSpc>
                <a:spcPct val="70000"/>
              </a:lnSpc>
              <a:buFontTx/>
              <a:buNone/>
            </a:pPr>
            <a:r>
              <a:rPr lang="en-US" altLang="en-US" sz="1500">
                <a:latin typeface="Courier New" panose="02070309020205020404" pitchFamily="49" charset="0"/>
              </a:rPr>
              <a:t>            if (isPrime(nums[i])) {</a:t>
            </a:r>
          </a:p>
          <a:p>
            <a:pPr lvl="1">
              <a:lnSpc>
                <a:spcPct val="70000"/>
              </a:lnSpc>
              <a:buFontTx/>
              <a:buNone/>
            </a:pPr>
            <a:r>
              <a:rPr lang="en-US" altLang="en-US" sz="1500">
                <a:latin typeface="Courier New" panose="02070309020205020404" pitchFamily="49" charset="0"/>
              </a:rPr>
              <a:t>                System.out.println(nums[i] + " is prime");</a:t>
            </a:r>
          </a:p>
          <a:p>
            <a:pPr lvl="1">
              <a:lnSpc>
                <a:spcPct val="70000"/>
              </a:lnSpc>
              <a:buFontTx/>
              <a:buNone/>
            </a:pPr>
            <a:r>
              <a:rPr lang="en-US" altLang="en-US" sz="1500">
                <a:latin typeface="Courier New" panose="02070309020205020404" pitchFamily="49" charset="0"/>
              </a:rPr>
              <a:t>            }</a:t>
            </a:r>
          </a:p>
          <a:p>
            <a:pPr lvl="1">
              <a:lnSpc>
                <a:spcPct val="70000"/>
              </a:lnSpc>
              <a:buFontTx/>
              <a:buNone/>
            </a:pPr>
            <a:r>
              <a:rPr lang="en-US" altLang="en-US" sz="1500">
                <a:latin typeface="Courier New" panose="02070309020205020404" pitchFamily="49" charset="0"/>
              </a:rPr>
              <a:t>        }</a:t>
            </a:r>
          </a:p>
          <a:p>
            <a:pPr lvl="1">
              <a:lnSpc>
                <a:spcPct val="70000"/>
              </a:lnSpc>
              <a:buFontTx/>
              <a:buNone/>
            </a:pPr>
            <a:r>
              <a:rPr lang="en-US" altLang="en-US" sz="1500">
                <a:latin typeface="Courier New" panose="02070309020205020404" pitchFamily="49" charset="0"/>
              </a:rPr>
              <a:t>    }</a:t>
            </a:r>
          </a:p>
          <a:p>
            <a:pPr lvl="1">
              <a:lnSpc>
                <a:spcPct val="70000"/>
              </a:lnSpc>
              <a:buFontTx/>
              <a:buNone/>
            </a:pPr>
            <a:endParaRPr lang="en-US" altLang="en-US" sz="800">
              <a:latin typeface="Courier New" panose="02070309020205020404" pitchFamily="49" charset="0"/>
            </a:endParaRPr>
          </a:p>
          <a:p>
            <a:pPr lvl="1">
              <a:lnSpc>
                <a:spcPct val="70000"/>
              </a:lnSpc>
              <a:buFontTx/>
              <a:buNone/>
            </a:pPr>
            <a:r>
              <a:rPr lang="en-US" altLang="en-US" sz="1500" b="1">
                <a:solidFill>
                  <a:srgbClr val="008080"/>
                </a:solidFill>
                <a:latin typeface="Courier New" panose="02070309020205020404" pitchFamily="49" charset="0"/>
              </a:rPr>
              <a:t>    // Returns the number of factors of the given integer.</a:t>
            </a:r>
          </a:p>
          <a:p>
            <a:pPr lvl="1">
              <a:lnSpc>
                <a:spcPct val="70000"/>
              </a:lnSpc>
              <a:buFontTx/>
              <a:buNone/>
            </a:pPr>
            <a:r>
              <a:rPr lang="en-US" altLang="en-US" sz="1500">
                <a:latin typeface="Courier New" panose="02070309020205020404" pitchFamily="49" charset="0"/>
              </a:rPr>
              <a:t>    public static int countFactors(int number) {</a:t>
            </a:r>
          </a:p>
          <a:p>
            <a:pPr lvl="1">
              <a:lnSpc>
                <a:spcPct val="70000"/>
              </a:lnSpc>
              <a:buFontTx/>
              <a:buNone/>
            </a:pPr>
            <a:r>
              <a:rPr lang="en-US" altLang="en-US" sz="1500">
                <a:latin typeface="Courier New" panose="02070309020205020404" pitchFamily="49" charset="0"/>
              </a:rPr>
              <a:t>        int count = 0;</a:t>
            </a:r>
          </a:p>
          <a:p>
            <a:pPr lvl="1">
              <a:lnSpc>
                <a:spcPct val="70000"/>
              </a:lnSpc>
              <a:buFontTx/>
              <a:buNone/>
            </a:pPr>
            <a:r>
              <a:rPr lang="en-US" altLang="en-US" sz="1500">
                <a:latin typeface="Courier New" panose="02070309020205020404" pitchFamily="49" charset="0"/>
              </a:rPr>
              <a:t>        for (int i = 1; i &lt;= number; i++) {</a:t>
            </a:r>
          </a:p>
          <a:p>
            <a:pPr lvl="1">
              <a:lnSpc>
                <a:spcPct val="70000"/>
              </a:lnSpc>
              <a:buFontTx/>
              <a:buNone/>
            </a:pPr>
            <a:r>
              <a:rPr lang="en-US" altLang="en-US" sz="1500">
                <a:latin typeface="Courier New" panose="02070309020205020404" pitchFamily="49" charset="0"/>
              </a:rPr>
              <a:t>            if (number % i == 0) {</a:t>
            </a:r>
          </a:p>
          <a:p>
            <a:pPr lvl="1">
              <a:lnSpc>
                <a:spcPct val="70000"/>
              </a:lnSpc>
              <a:buFontTx/>
              <a:buNone/>
            </a:pPr>
            <a:r>
              <a:rPr lang="en-US" altLang="en-US" sz="1500">
                <a:latin typeface="Courier New" panose="02070309020205020404" pitchFamily="49" charset="0"/>
              </a:rPr>
              <a:t>                count++;   </a:t>
            </a:r>
            <a:r>
              <a:rPr lang="en-US" altLang="en-US" sz="1500" b="1">
                <a:solidFill>
                  <a:srgbClr val="008080"/>
                </a:solidFill>
                <a:latin typeface="Courier New" panose="02070309020205020404" pitchFamily="49" charset="0"/>
              </a:rPr>
              <a:t>// i is a factor of the number</a:t>
            </a:r>
          </a:p>
          <a:p>
            <a:pPr lvl="1">
              <a:lnSpc>
                <a:spcPct val="70000"/>
              </a:lnSpc>
              <a:buFontTx/>
              <a:buNone/>
            </a:pPr>
            <a:r>
              <a:rPr lang="en-US" altLang="en-US" sz="1500">
                <a:latin typeface="Courier New" panose="02070309020205020404" pitchFamily="49" charset="0"/>
              </a:rPr>
              <a:t>            }</a:t>
            </a:r>
          </a:p>
          <a:p>
            <a:pPr lvl="1">
              <a:lnSpc>
                <a:spcPct val="70000"/>
              </a:lnSpc>
              <a:buFontTx/>
              <a:buNone/>
            </a:pPr>
            <a:r>
              <a:rPr lang="en-US" altLang="en-US" sz="1500">
                <a:latin typeface="Courier New" panose="02070309020205020404" pitchFamily="49" charset="0"/>
              </a:rPr>
              <a:t>        }</a:t>
            </a:r>
          </a:p>
          <a:p>
            <a:pPr lvl="1">
              <a:lnSpc>
                <a:spcPct val="70000"/>
              </a:lnSpc>
              <a:buFontTx/>
              <a:buNone/>
            </a:pPr>
            <a:r>
              <a:rPr lang="en-US" altLang="en-US" sz="1500">
                <a:latin typeface="Courier New" panose="02070309020205020404" pitchFamily="49" charset="0"/>
              </a:rPr>
              <a:t>        return count;</a:t>
            </a:r>
          </a:p>
          <a:p>
            <a:pPr lvl="1">
              <a:lnSpc>
                <a:spcPct val="70000"/>
              </a:lnSpc>
              <a:buFontTx/>
              <a:buNone/>
            </a:pPr>
            <a:r>
              <a:rPr lang="en-US" altLang="en-US" sz="1500">
                <a:latin typeface="Courier New" panose="02070309020205020404" pitchFamily="49" charset="0"/>
              </a:rPr>
              <a:t>    }</a:t>
            </a:r>
          </a:p>
          <a:p>
            <a:pPr lvl="1">
              <a:lnSpc>
                <a:spcPct val="70000"/>
              </a:lnSpc>
              <a:buFontTx/>
              <a:buNone/>
            </a:pPr>
            <a:r>
              <a:rPr lang="en-US" altLang="en-US" sz="800">
                <a:latin typeface="Courier New" panose="02070309020205020404" pitchFamily="49" charset="0"/>
              </a:rPr>
              <a:t>    </a:t>
            </a:r>
          </a:p>
          <a:p>
            <a:pPr lvl="1">
              <a:lnSpc>
                <a:spcPct val="70000"/>
              </a:lnSpc>
              <a:buFontTx/>
              <a:buNone/>
            </a:pPr>
            <a:r>
              <a:rPr lang="en-US" altLang="en-US" sz="1500" b="1">
                <a:solidFill>
                  <a:srgbClr val="008080"/>
                </a:solidFill>
                <a:latin typeface="Courier New" panose="02070309020205020404" pitchFamily="49" charset="0"/>
              </a:rPr>
              <a:t>    // Returns true if the given number is prime.</a:t>
            </a:r>
          </a:p>
          <a:p>
            <a:pPr lvl="1">
              <a:lnSpc>
                <a:spcPct val="70000"/>
              </a:lnSpc>
              <a:buFontTx/>
              <a:buNone/>
            </a:pPr>
            <a:r>
              <a:rPr lang="en-US" altLang="en-US" sz="1500">
                <a:latin typeface="Courier New" panose="02070309020205020404" pitchFamily="49" charset="0"/>
              </a:rPr>
              <a:t>    public static boolean isPrime(int number) {</a:t>
            </a:r>
          </a:p>
          <a:p>
            <a:pPr lvl="1">
              <a:lnSpc>
                <a:spcPct val="70000"/>
              </a:lnSpc>
              <a:buFontTx/>
              <a:buNone/>
            </a:pPr>
            <a:r>
              <a:rPr lang="en-US" altLang="en-US" sz="1500">
                <a:latin typeface="Courier New" panose="02070309020205020404" pitchFamily="49" charset="0"/>
              </a:rPr>
              <a:t>        return countFactors(number) == 2;</a:t>
            </a:r>
          </a:p>
          <a:p>
            <a:pPr lvl="1">
              <a:lnSpc>
                <a:spcPct val="70000"/>
              </a:lnSpc>
              <a:buFontTx/>
              <a:buNone/>
            </a:pPr>
            <a:r>
              <a:rPr lang="en-US" altLang="en-US" sz="1500">
                <a:latin typeface="Courier New" panose="02070309020205020404" pitchFamily="49" charset="0"/>
              </a:rPr>
              <a:t>    }</a:t>
            </a:r>
          </a:p>
          <a:p>
            <a:pPr lvl="1">
              <a:lnSpc>
                <a:spcPct val="70000"/>
              </a:lnSpc>
              <a:buFontTx/>
              <a:buNone/>
            </a:pPr>
            <a:r>
              <a:rPr lang="en-US" altLang="en-US" sz="1500">
                <a:latin typeface="Courier New" panose="02070309020205020404" pitchFamily="49" charset="0"/>
              </a:rPr>
              <a:t>}</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Rectangle 2">
            <a:extLst>
              <a:ext uri="{FF2B5EF4-FFF2-40B4-BE49-F238E27FC236}">
                <a16:creationId xmlns:a16="http://schemas.microsoft.com/office/drawing/2014/main" id="{41CF99C1-0FFB-46CF-B6D4-1E849267286F}"/>
              </a:ext>
            </a:extLst>
          </p:cNvPr>
          <p:cNvSpPr>
            <a:spLocks noGrp="1" noChangeArrowheads="1"/>
          </p:cNvSpPr>
          <p:nvPr>
            <p:ph type="title"/>
          </p:nvPr>
        </p:nvSpPr>
        <p:spPr/>
        <p:txBody>
          <a:bodyPr/>
          <a:lstStyle/>
          <a:p>
            <a:r>
              <a:rPr lang="en-US" altLang="en-US"/>
              <a:t>Redundant program 2</a:t>
            </a:r>
          </a:p>
        </p:txBody>
      </p:sp>
      <p:sp>
        <p:nvSpPr>
          <p:cNvPr id="877571" name="Rectangle 3">
            <a:extLst>
              <a:ext uri="{FF2B5EF4-FFF2-40B4-BE49-F238E27FC236}">
                <a16:creationId xmlns:a16="http://schemas.microsoft.com/office/drawing/2014/main" id="{09F537BD-9557-4E4D-AA6F-6627D0F28854}"/>
              </a:ext>
            </a:extLst>
          </p:cNvPr>
          <p:cNvSpPr>
            <a:spLocks noGrp="1" noChangeArrowheads="1"/>
          </p:cNvSpPr>
          <p:nvPr>
            <p:ph type="body" idx="1"/>
          </p:nvPr>
        </p:nvSpPr>
        <p:spPr/>
        <p:txBody>
          <a:bodyPr/>
          <a:lstStyle/>
          <a:p>
            <a:pPr lvl="1">
              <a:lnSpc>
                <a:spcPct val="70000"/>
              </a:lnSpc>
              <a:buFontTx/>
              <a:buNone/>
            </a:pPr>
            <a:r>
              <a:rPr lang="en-US" altLang="en-US" sz="1500" b="1">
                <a:solidFill>
                  <a:srgbClr val="008080"/>
                </a:solidFill>
                <a:latin typeface="Courier New" panose="02070309020205020404" pitchFamily="49" charset="0"/>
              </a:rPr>
              <a:t>// This program prints all prime numbers up to a maximum.</a:t>
            </a:r>
          </a:p>
          <a:p>
            <a:pPr lvl="1">
              <a:lnSpc>
                <a:spcPct val="70000"/>
              </a:lnSpc>
              <a:buFontTx/>
              <a:buNone/>
            </a:pPr>
            <a:r>
              <a:rPr lang="en-US" altLang="en-US" sz="1500">
                <a:latin typeface="Courier New" panose="02070309020205020404" pitchFamily="49" charset="0"/>
              </a:rPr>
              <a:t>public class Primes2 {</a:t>
            </a:r>
          </a:p>
          <a:p>
            <a:pPr lvl="1">
              <a:lnSpc>
                <a:spcPct val="70000"/>
              </a:lnSpc>
              <a:buFontTx/>
              <a:buNone/>
            </a:pPr>
            <a:r>
              <a:rPr lang="en-US" altLang="en-US" sz="1500">
                <a:latin typeface="Courier New" panose="02070309020205020404" pitchFamily="49" charset="0"/>
              </a:rPr>
              <a:t>    public static void main(String[] args) {</a:t>
            </a:r>
          </a:p>
          <a:p>
            <a:pPr lvl="1">
              <a:lnSpc>
                <a:spcPct val="70000"/>
              </a:lnSpc>
              <a:buFontTx/>
              <a:buNone/>
            </a:pPr>
            <a:r>
              <a:rPr lang="en-US" altLang="en-US" sz="1500">
                <a:latin typeface="Courier New" panose="02070309020205020404" pitchFamily="49" charset="0"/>
              </a:rPr>
              <a:t>        Scanner console = new Scanner(System.in);</a:t>
            </a:r>
          </a:p>
          <a:p>
            <a:pPr lvl="1">
              <a:lnSpc>
                <a:spcPct val="70000"/>
              </a:lnSpc>
              <a:buFontTx/>
              <a:buNone/>
            </a:pPr>
            <a:r>
              <a:rPr lang="en-US" altLang="en-US" sz="1500">
                <a:latin typeface="Courier New" panose="02070309020205020404" pitchFamily="49" charset="0"/>
              </a:rPr>
              <a:t>        System.out.print("Max number? ");</a:t>
            </a:r>
          </a:p>
          <a:p>
            <a:pPr lvl="1">
              <a:lnSpc>
                <a:spcPct val="70000"/>
              </a:lnSpc>
              <a:buFontTx/>
              <a:buNone/>
            </a:pPr>
            <a:r>
              <a:rPr lang="en-US" altLang="en-US" sz="1500">
                <a:latin typeface="Courier New" panose="02070309020205020404" pitchFamily="49" charset="0"/>
              </a:rPr>
              <a:t>        int max = console.nextInt();</a:t>
            </a:r>
          </a:p>
          <a:p>
            <a:pPr lvl="1">
              <a:lnSpc>
                <a:spcPct val="70000"/>
              </a:lnSpc>
              <a:buFontTx/>
              <a:buNone/>
            </a:pPr>
            <a:r>
              <a:rPr lang="en-US" altLang="en-US" sz="1500">
                <a:latin typeface="Courier New" panose="02070309020205020404" pitchFamily="49" charset="0"/>
              </a:rPr>
              <a:t>        for (int i = 2; i &lt;= max; i++) {</a:t>
            </a:r>
          </a:p>
          <a:p>
            <a:pPr lvl="1">
              <a:lnSpc>
                <a:spcPct val="70000"/>
              </a:lnSpc>
              <a:buFontTx/>
              <a:buNone/>
            </a:pPr>
            <a:r>
              <a:rPr lang="en-US" altLang="en-US" sz="1500">
                <a:latin typeface="Courier New" panose="02070309020205020404" pitchFamily="49" charset="0"/>
              </a:rPr>
              <a:t>            if (isPrime(i)) {</a:t>
            </a:r>
          </a:p>
          <a:p>
            <a:pPr lvl="1">
              <a:lnSpc>
                <a:spcPct val="70000"/>
              </a:lnSpc>
              <a:buFontTx/>
              <a:buNone/>
            </a:pPr>
            <a:r>
              <a:rPr lang="en-US" altLang="en-US" sz="1500">
                <a:latin typeface="Courier New" panose="02070309020205020404" pitchFamily="49" charset="0"/>
              </a:rPr>
              <a:t>                System.out.print(i + " ");</a:t>
            </a:r>
          </a:p>
          <a:p>
            <a:pPr lvl="1">
              <a:lnSpc>
                <a:spcPct val="70000"/>
              </a:lnSpc>
              <a:buFontTx/>
              <a:buNone/>
            </a:pPr>
            <a:r>
              <a:rPr lang="en-US" altLang="en-US" sz="1500">
                <a:latin typeface="Courier New" panose="02070309020205020404" pitchFamily="49" charset="0"/>
              </a:rPr>
              <a:t>        }   }</a:t>
            </a:r>
          </a:p>
          <a:p>
            <a:pPr lvl="1">
              <a:lnSpc>
                <a:spcPct val="70000"/>
              </a:lnSpc>
              <a:buFontTx/>
              <a:buNone/>
            </a:pPr>
            <a:r>
              <a:rPr lang="en-US" altLang="en-US" sz="1500">
                <a:latin typeface="Courier New" panose="02070309020205020404" pitchFamily="49" charset="0"/>
              </a:rPr>
              <a:t>        System.out.println();</a:t>
            </a:r>
          </a:p>
          <a:p>
            <a:pPr lvl="1">
              <a:lnSpc>
                <a:spcPct val="70000"/>
              </a:lnSpc>
              <a:buFontTx/>
              <a:buNone/>
            </a:pPr>
            <a:r>
              <a:rPr lang="en-US" altLang="en-US" sz="1500">
                <a:latin typeface="Courier New" panose="02070309020205020404" pitchFamily="49" charset="0"/>
              </a:rPr>
              <a:t>    }</a:t>
            </a:r>
          </a:p>
          <a:p>
            <a:pPr lvl="1">
              <a:lnSpc>
                <a:spcPct val="70000"/>
              </a:lnSpc>
              <a:buFontTx/>
              <a:buNone/>
            </a:pPr>
            <a:r>
              <a:rPr lang="en-US" altLang="en-US" sz="700" b="1">
                <a:latin typeface="Courier New" panose="02070309020205020404" pitchFamily="49" charset="0"/>
              </a:rPr>
              <a:t>    </a:t>
            </a:r>
          </a:p>
          <a:p>
            <a:pPr lvl="1">
              <a:lnSpc>
                <a:spcPct val="70000"/>
              </a:lnSpc>
              <a:buFontTx/>
              <a:buNone/>
            </a:pPr>
            <a:r>
              <a:rPr lang="en-US" altLang="en-US" sz="1500" b="1">
                <a:solidFill>
                  <a:srgbClr val="008080"/>
                </a:solidFill>
                <a:latin typeface="Courier New" panose="02070309020205020404" pitchFamily="49" charset="0"/>
              </a:rPr>
              <a:t>    // Returns true if the given number is prime.</a:t>
            </a:r>
          </a:p>
          <a:p>
            <a:pPr lvl="1">
              <a:lnSpc>
                <a:spcPct val="70000"/>
              </a:lnSpc>
              <a:buFontTx/>
              <a:buNone/>
            </a:pPr>
            <a:r>
              <a:rPr lang="en-US" altLang="en-US" sz="1500" b="1">
                <a:latin typeface="Courier New" panose="02070309020205020404" pitchFamily="49" charset="0"/>
              </a:rPr>
              <a:t>    public static boolean isPrime(int number) {</a:t>
            </a:r>
          </a:p>
          <a:p>
            <a:pPr lvl="1">
              <a:lnSpc>
                <a:spcPct val="70000"/>
              </a:lnSpc>
              <a:buFontTx/>
              <a:buNone/>
            </a:pPr>
            <a:r>
              <a:rPr lang="en-US" altLang="en-US" sz="1500" b="1">
                <a:latin typeface="Courier New" panose="02070309020205020404" pitchFamily="49" charset="0"/>
              </a:rPr>
              <a:t>        return countFactors(number) == 2;</a:t>
            </a:r>
          </a:p>
          <a:p>
            <a:pPr lvl="1">
              <a:lnSpc>
                <a:spcPct val="70000"/>
              </a:lnSpc>
              <a:buFontTx/>
              <a:buNone/>
            </a:pPr>
            <a:r>
              <a:rPr lang="en-US" altLang="en-US" sz="1500" b="1">
                <a:latin typeface="Courier New" panose="02070309020205020404" pitchFamily="49" charset="0"/>
              </a:rPr>
              <a:t>    }</a:t>
            </a:r>
          </a:p>
          <a:p>
            <a:pPr lvl="1">
              <a:lnSpc>
                <a:spcPct val="70000"/>
              </a:lnSpc>
              <a:buFontTx/>
              <a:buNone/>
            </a:pPr>
            <a:endParaRPr lang="en-US" altLang="en-US" sz="700">
              <a:latin typeface="Courier New" panose="02070309020205020404" pitchFamily="49" charset="0"/>
            </a:endParaRPr>
          </a:p>
          <a:p>
            <a:pPr lvl="1">
              <a:lnSpc>
                <a:spcPct val="70000"/>
              </a:lnSpc>
              <a:buFontTx/>
              <a:buNone/>
            </a:pPr>
            <a:r>
              <a:rPr lang="en-US" altLang="en-US" sz="1500" b="1">
                <a:solidFill>
                  <a:srgbClr val="008080"/>
                </a:solidFill>
                <a:latin typeface="Courier New" panose="02070309020205020404" pitchFamily="49" charset="0"/>
              </a:rPr>
              <a:t>    // Returns the number of factors of the given integer.</a:t>
            </a:r>
          </a:p>
          <a:p>
            <a:pPr lvl="1">
              <a:lnSpc>
                <a:spcPct val="70000"/>
              </a:lnSpc>
              <a:buFontTx/>
              <a:buNone/>
            </a:pPr>
            <a:r>
              <a:rPr lang="en-US" altLang="en-US" sz="1500" b="1">
                <a:latin typeface="Courier New" panose="02070309020205020404" pitchFamily="49" charset="0"/>
              </a:rPr>
              <a:t>    public static int countFactors(int number) {</a:t>
            </a:r>
          </a:p>
          <a:p>
            <a:pPr lvl="1">
              <a:lnSpc>
                <a:spcPct val="70000"/>
              </a:lnSpc>
              <a:buFontTx/>
              <a:buNone/>
            </a:pPr>
            <a:r>
              <a:rPr lang="en-US" altLang="en-US" sz="1500" b="1">
                <a:latin typeface="Courier New" panose="02070309020205020404" pitchFamily="49" charset="0"/>
              </a:rPr>
              <a:t>        int count = 0;</a:t>
            </a:r>
          </a:p>
          <a:p>
            <a:pPr lvl="1">
              <a:lnSpc>
                <a:spcPct val="70000"/>
              </a:lnSpc>
              <a:buFontTx/>
              <a:buNone/>
            </a:pPr>
            <a:r>
              <a:rPr lang="en-US" altLang="en-US" sz="1500" b="1">
                <a:latin typeface="Courier New" panose="02070309020205020404" pitchFamily="49" charset="0"/>
              </a:rPr>
              <a:t>        for (int i = 1; i &lt;= number; i++) {</a:t>
            </a:r>
          </a:p>
          <a:p>
            <a:pPr lvl="1">
              <a:lnSpc>
                <a:spcPct val="70000"/>
              </a:lnSpc>
              <a:buFontTx/>
              <a:buNone/>
            </a:pPr>
            <a:r>
              <a:rPr lang="en-US" altLang="en-US" sz="1500" b="1">
                <a:latin typeface="Courier New" panose="02070309020205020404" pitchFamily="49" charset="0"/>
              </a:rPr>
              <a:t>            if (number % i == 0) {</a:t>
            </a:r>
          </a:p>
          <a:p>
            <a:pPr lvl="1">
              <a:lnSpc>
                <a:spcPct val="70000"/>
              </a:lnSpc>
              <a:buFontTx/>
              <a:buNone/>
            </a:pPr>
            <a:r>
              <a:rPr lang="en-US" altLang="en-US" sz="1500" b="1">
                <a:latin typeface="Courier New" panose="02070309020205020404" pitchFamily="49" charset="0"/>
              </a:rPr>
              <a:t>                count++;   </a:t>
            </a:r>
            <a:r>
              <a:rPr lang="en-US" altLang="en-US" sz="1500" b="1">
                <a:solidFill>
                  <a:srgbClr val="008080"/>
                </a:solidFill>
                <a:latin typeface="Courier New" panose="02070309020205020404" pitchFamily="49" charset="0"/>
              </a:rPr>
              <a:t>// i is a factor of the number</a:t>
            </a:r>
          </a:p>
          <a:p>
            <a:pPr lvl="1">
              <a:lnSpc>
                <a:spcPct val="70000"/>
              </a:lnSpc>
              <a:buFontTx/>
              <a:buNone/>
            </a:pPr>
            <a:r>
              <a:rPr lang="en-US" altLang="en-US" sz="1500" b="1">
                <a:latin typeface="Courier New" panose="02070309020205020404" pitchFamily="49" charset="0"/>
              </a:rPr>
              <a:t>        }   }</a:t>
            </a:r>
          </a:p>
          <a:p>
            <a:pPr lvl="1">
              <a:lnSpc>
                <a:spcPct val="70000"/>
              </a:lnSpc>
              <a:buFontTx/>
              <a:buNone/>
            </a:pPr>
            <a:r>
              <a:rPr lang="en-US" altLang="en-US" sz="1500" b="1">
                <a:latin typeface="Courier New" panose="02070309020205020404" pitchFamily="49" charset="0"/>
              </a:rPr>
              <a:t>        return count;</a:t>
            </a:r>
          </a:p>
          <a:p>
            <a:pPr lvl="1">
              <a:lnSpc>
                <a:spcPct val="70000"/>
              </a:lnSpc>
              <a:buFontTx/>
              <a:buNone/>
            </a:pPr>
            <a:r>
              <a:rPr lang="en-US" altLang="en-US" sz="1500" b="1">
                <a:latin typeface="Courier New" panose="02070309020205020404" pitchFamily="49" charset="0"/>
              </a:rPr>
              <a:t>    }</a:t>
            </a:r>
          </a:p>
          <a:p>
            <a:pPr lvl="1">
              <a:lnSpc>
                <a:spcPct val="70000"/>
              </a:lnSpc>
              <a:buFontTx/>
              <a:buNone/>
            </a:pPr>
            <a:r>
              <a:rPr lang="en-US" altLang="en-US" sz="1500">
                <a:latin typeface="Courier New" panose="02070309020205020404" pitchFamily="49" charset="0"/>
              </a:rPr>
              <a:t>}</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2">
            <a:extLst>
              <a:ext uri="{FF2B5EF4-FFF2-40B4-BE49-F238E27FC236}">
                <a16:creationId xmlns:a16="http://schemas.microsoft.com/office/drawing/2014/main" id="{1319C1FA-E931-41A7-A0DC-A393CF1D0C02}"/>
              </a:ext>
            </a:extLst>
          </p:cNvPr>
          <p:cNvSpPr>
            <a:spLocks noGrp="1" noChangeArrowheads="1"/>
          </p:cNvSpPr>
          <p:nvPr>
            <p:ph type="title"/>
          </p:nvPr>
        </p:nvSpPr>
        <p:spPr/>
        <p:txBody>
          <a:bodyPr/>
          <a:lstStyle/>
          <a:p>
            <a:r>
              <a:rPr lang="en-US" altLang="en-US"/>
              <a:t>Classes as modules</a:t>
            </a:r>
          </a:p>
        </p:txBody>
      </p:sp>
      <p:sp>
        <p:nvSpPr>
          <p:cNvPr id="878595" name="Rectangle 3">
            <a:extLst>
              <a:ext uri="{FF2B5EF4-FFF2-40B4-BE49-F238E27FC236}">
                <a16:creationId xmlns:a16="http://schemas.microsoft.com/office/drawing/2014/main" id="{074DEDEB-1F57-440D-BA5B-0CF8A58C3DDE}"/>
              </a:ext>
            </a:extLst>
          </p:cNvPr>
          <p:cNvSpPr>
            <a:spLocks noGrp="1" noChangeArrowheads="1"/>
          </p:cNvSpPr>
          <p:nvPr>
            <p:ph type="body" idx="1"/>
          </p:nvPr>
        </p:nvSpPr>
        <p:spPr/>
        <p:txBody>
          <a:bodyPr/>
          <a:lstStyle/>
          <a:p>
            <a:r>
              <a:rPr lang="en-US" altLang="en-US" b="1"/>
              <a:t>module</a:t>
            </a:r>
            <a:r>
              <a:rPr lang="en-US" altLang="en-US"/>
              <a:t>: A reusable piece of software, stored as a class.</a:t>
            </a:r>
          </a:p>
          <a:p>
            <a:pPr lvl="1"/>
            <a:r>
              <a:rPr lang="en-US" altLang="en-US"/>
              <a:t>Example module classes: </a:t>
            </a:r>
            <a:r>
              <a:rPr lang="en-US" altLang="en-US">
                <a:latin typeface="Courier New" panose="02070309020205020404" pitchFamily="49" charset="0"/>
              </a:rPr>
              <a:t>Math</a:t>
            </a:r>
            <a:r>
              <a:rPr lang="en-US" altLang="en-US"/>
              <a:t>, </a:t>
            </a:r>
            <a:r>
              <a:rPr lang="en-US" altLang="en-US">
                <a:latin typeface="Courier New" panose="02070309020205020404" pitchFamily="49" charset="0"/>
              </a:rPr>
              <a:t>Arrays</a:t>
            </a:r>
            <a:r>
              <a:rPr lang="en-US" altLang="en-US"/>
              <a:t>, </a:t>
            </a:r>
            <a:r>
              <a:rPr lang="en-US" altLang="en-US">
                <a:latin typeface="Courier New" panose="02070309020205020404" pitchFamily="49" charset="0"/>
              </a:rPr>
              <a:t>System</a:t>
            </a:r>
          </a:p>
          <a:p>
            <a:pPr lvl="1">
              <a:lnSpc>
                <a:spcPct val="70000"/>
              </a:lnSpc>
              <a:buFontTx/>
              <a:buNone/>
            </a:pPr>
            <a:endParaRPr lang="en-US" altLang="en-US" sz="900"/>
          </a:p>
          <a:p>
            <a:pPr lvl="1">
              <a:lnSpc>
                <a:spcPct val="70000"/>
              </a:lnSpc>
              <a:buFontTx/>
              <a:buNone/>
            </a:pPr>
            <a:endParaRPr lang="en-US" altLang="en-US" sz="900"/>
          </a:p>
          <a:p>
            <a:pPr lvl="1">
              <a:lnSpc>
                <a:spcPct val="65000"/>
              </a:lnSpc>
              <a:buFontTx/>
              <a:buNone/>
            </a:pPr>
            <a:r>
              <a:rPr lang="en-US" altLang="en-US" sz="1800" b="1">
                <a:solidFill>
                  <a:srgbClr val="008080"/>
                </a:solidFill>
                <a:latin typeface="Courier New" panose="02070309020205020404" pitchFamily="49" charset="0"/>
              </a:rPr>
              <a:t>// This class is a module that contains useful methods </a:t>
            </a:r>
          </a:p>
          <a:p>
            <a:pPr lvl="1">
              <a:lnSpc>
                <a:spcPct val="65000"/>
              </a:lnSpc>
              <a:buFontTx/>
              <a:buNone/>
            </a:pPr>
            <a:r>
              <a:rPr lang="en-US" altLang="en-US" sz="1800" b="1">
                <a:solidFill>
                  <a:srgbClr val="008080"/>
                </a:solidFill>
                <a:latin typeface="Courier New" panose="02070309020205020404" pitchFamily="49" charset="0"/>
              </a:rPr>
              <a:t>// related to factors and prime numbers.</a:t>
            </a:r>
          </a:p>
          <a:p>
            <a:pPr lvl="1">
              <a:lnSpc>
                <a:spcPct val="65000"/>
              </a:lnSpc>
              <a:buFontTx/>
              <a:buNone/>
            </a:pPr>
            <a:r>
              <a:rPr lang="en-US" altLang="en-US" sz="1800">
                <a:latin typeface="Courier New" panose="02070309020205020404" pitchFamily="49" charset="0"/>
              </a:rPr>
              <a:t>public class Factors {</a:t>
            </a:r>
          </a:p>
          <a:p>
            <a:pPr lvl="1">
              <a:lnSpc>
                <a:spcPct val="65000"/>
              </a:lnSpc>
              <a:buFontTx/>
              <a:buNone/>
            </a:pPr>
            <a:r>
              <a:rPr lang="en-US" altLang="en-US" sz="1800" b="1">
                <a:solidFill>
                  <a:srgbClr val="008080"/>
                </a:solidFill>
                <a:latin typeface="Courier New" panose="02070309020205020404" pitchFamily="49" charset="0"/>
              </a:rPr>
              <a:t>    // Returns the number of factors of the given integer.</a:t>
            </a:r>
          </a:p>
          <a:p>
            <a:pPr lvl="1">
              <a:lnSpc>
                <a:spcPct val="65000"/>
              </a:lnSpc>
              <a:buFontTx/>
              <a:buNone/>
            </a:pPr>
            <a:r>
              <a:rPr lang="en-US" altLang="en-US" sz="1800">
                <a:latin typeface="Courier New" panose="02070309020205020404" pitchFamily="49" charset="0"/>
              </a:rPr>
              <a:t>    public static int countFactors(int number) {</a:t>
            </a:r>
          </a:p>
          <a:p>
            <a:pPr lvl="1">
              <a:lnSpc>
                <a:spcPct val="65000"/>
              </a:lnSpc>
              <a:buFontTx/>
              <a:buNone/>
            </a:pPr>
            <a:r>
              <a:rPr lang="en-US" altLang="en-US" sz="1800">
                <a:latin typeface="Courier New" panose="02070309020205020404" pitchFamily="49" charset="0"/>
              </a:rPr>
              <a:t>        int count = 0;</a:t>
            </a:r>
          </a:p>
          <a:p>
            <a:pPr lvl="1">
              <a:lnSpc>
                <a:spcPct val="65000"/>
              </a:lnSpc>
              <a:buFontTx/>
              <a:buNone/>
            </a:pPr>
            <a:r>
              <a:rPr lang="en-US" altLang="en-US" sz="1800">
                <a:latin typeface="Courier New" panose="02070309020205020404" pitchFamily="49" charset="0"/>
              </a:rPr>
              <a:t>        for (int i = 1; i &lt;= number; i++) {</a:t>
            </a:r>
          </a:p>
          <a:p>
            <a:pPr lvl="1">
              <a:lnSpc>
                <a:spcPct val="65000"/>
              </a:lnSpc>
              <a:buFontTx/>
              <a:buNone/>
            </a:pPr>
            <a:r>
              <a:rPr lang="en-US" altLang="en-US" sz="1800">
                <a:latin typeface="Courier New" panose="02070309020205020404" pitchFamily="49" charset="0"/>
              </a:rPr>
              <a:t>            if (number % i == 0) {</a:t>
            </a:r>
          </a:p>
          <a:p>
            <a:pPr lvl="1">
              <a:lnSpc>
                <a:spcPct val="65000"/>
              </a:lnSpc>
              <a:buFontTx/>
              <a:buNone/>
            </a:pPr>
            <a:r>
              <a:rPr lang="en-US" altLang="en-US" sz="1800">
                <a:latin typeface="Courier New" panose="02070309020205020404" pitchFamily="49" charset="0"/>
              </a:rPr>
              <a:t>                count++;   </a:t>
            </a:r>
            <a:r>
              <a:rPr lang="en-US" altLang="en-US" sz="1800" b="1">
                <a:solidFill>
                  <a:srgbClr val="008080"/>
                </a:solidFill>
                <a:latin typeface="Courier New" panose="02070309020205020404" pitchFamily="49" charset="0"/>
              </a:rPr>
              <a:t>// i is a factor of the number</a:t>
            </a:r>
          </a:p>
          <a:p>
            <a:pPr lvl="1">
              <a:lnSpc>
                <a:spcPct val="65000"/>
              </a:lnSpc>
              <a:buFontTx/>
              <a:buNone/>
            </a:pPr>
            <a:r>
              <a:rPr lang="en-US" altLang="en-US" sz="1800">
                <a:latin typeface="Courier New" panose="02070309020205020404" pitchFamily="49" charset="0"/>
              </a:rPr>
              <a:t>            }</a:t>
            </a:r>
          </a:p>
          <a:p>
            <a:pPr lvl="1">
              <a:lnSpc>
                <a:spcPct val="65000"/>
              </a:lnSpc>
              <a:buFontTx/>
              <a:buNone/>
            </a:pPr>
            <a:r>
              <a:rPr lang="en-US" altLang="en-US" sz="1800">
                <a:latin typeface="Courier New" panose="02070309020205020404" pitchFamily="49" charset="0"/>
              </a:rPr>
              <a:t>        }</a:t>
            </a:r>
          </a:p>
          <a:p>
            <a:pPr lvl="1">
              <a:lnSpc>
                <a:spcPct val="65000"/>
              </a:lnSpc>
              <a:buFontTx/>
              <a:buNone/>
            </a:pPr>
            <a:endParaRPr lang="en-US" altLang="en-US" sz="900">
              <a:latin typeface="Courier New" panose="02070309020205020404" pitchFamily="49" charset="0"/>
            </a:endParaRPr>
          </a:p>
          <a:p>
            <a:pPr lvl="1">
              <a:lnSpc>
                <a:spcPct val="65000"/>
              </a:lnSpc>
              <a:buFontTx/>
              <a:buNone/>
            </a:pPr>
            <a:r>
              <a:rPr lang="en-US" altLang="en-US" sz="1800">
                <a:latin typeface="Courier New" panose="02070309020205020404" pitchFamily="49" charset="0"/>
              </a:rPr>
              <a:t>        return count;</a:t>
            </a:r>
          </a:p>
          <a:p>
            <a:pPr lvl="1">
              <a:lnSpc>
                <a:spcPct val="65000"/>
              </a:lnSpc>
              <a:buFontTx/>
              <a:buNone/>
            </a:pPr>
            <a:r>
              <a:rPr lang="en-US" altLang="en-US" sz="1800">
                <a:latin typeface="Courier New" panose="02070309020205020404" pitchFamily="49" charset="0"/>
              </a:rPr>
              <a:t>    }</a:t>
            </a:r>
          </a:p>
          <a:p>
            <a:pPr lvl="1">
              <a:lnSpc>
                <a:spcPct val="65000"/>
              </a:lnSpc>
              <a:buFontTx/>
              <a:buNone/>
            </a:pPr>
            <a:r>
              <a:rPr lang="en-US" altLang="en-US" sz="900">
                <a:latin typeface="Courier New" panose="02070309020205020404" pitchFamily="49" charset="0"/>
              </a:rPr>
              <a:t>    </a:t>
            </a:r>
          </a:p>
          <a:p>
            <a:pPr lvl="1">
              <a:lnSpc>
                <a:spcPct val="65000"/>
              </a:lnSpc>
              <a:buFontTx/>
              <a:buNone/>
            </a:pPr>
            <a:r>
              <a:rPr lang="en-US" altLang="en-US" sz="1800" b="1">
                <a:solidFill>
                  <a:srgbClr val="008080"/>
                </a:solidFill>
                <a:latin typeface="Courier New" panose="02070309020205020404" pitchFamily="49" charset="0"/>
              </a:rPr>
              <a:t>    // Returns true if the given number is prime.</a:t>
            </a:r>
          </a:p>
          <a:p>
            <a:pPr lvl="1">
              <a:lnSpc>
                <a:spcPct val="65000"/>
              </a:lnSpc>
              <a:buFontTx/>
              <a:buNone/>
            </a:pPr>
            <a:r>
              <a:rPr lang="en-US" altLang="en-US" sz="1800">
                <a:latin typeface="Courier New" panose="02070309020205020404" pitchFamily="49" charset="0"/>
              </a:rPr>
              <a:t>    public static boolean isPrime(int number) {</a:t>
            </a:r>
          </a:p>
          <a:p>
            <a:pPr lvl="1">
              <a:lnSpc>
                <a:spcPct val="65000"/>
              </a:lnSpc>
              <a:buFontTx/>
              <a:buNone/>
            </a:pPr>
            <a:r>
              <a:rPr lang="en-US" altLang="en-US" sz="1800">
                <a:latin typeface="Courier New" panose="02070309020205020404" pitchFamily="49" charset="0"/>
              </a:rPr>
              <a:t>        return countFactors(number) == 2;</a:t>
            </a:r>
          </a:p>
          <a:p>
            <a:pPr lvl="1">
              <a:lnSpc>
                <a:spcPct val="65000"/>
              </a:lnSpc>
              <a:buFontTx/>
              <a:buNone/>
            </a:pPr>
            <a:r>
              <a:rPr lang="en-US" altLang="en-US" sz="1800">
                <a:latin typeface="Courier New" panose="02070309020205020404" pitchFamily="49" charset="0"/>
              </a:rPr>
              <a:t>    }</a:t>
            </a:r>
          </a:p>
          <a:p>
            <a:pPr lvl="1">
              <a:lnSpc>
                <a:spcPct val="65000"/>
              </a:lnSpc>
              <a:buFontTx/>
              <a:buNone/>
            </a:pPr>
            <a:r>
              <a:rPr lang="en-US" altLang="en-US" sz="1800">
                <a:latin typeface="Courier New" panose="02070309020205020404" pitchFamily="49" charset="0"/>
              </a:rPr>
              <a:t>}</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Rectangle 2">
            <a:extLst>
              <a:ext uri="{FF2B5EF4-FFF2-40B4-BE49-F238E27FC236}">
                <a16:creationId xmlns:a16="http://schemas.microsoft.com/office/drawing/2014/main" id="{F1F2AE42-3BC7-41B7-8B6A-F02DDCB5C000}"/>
              </a:ext>
            </a:extLst>
          </p:cNvPr>
          <p:cNvSpPr>
            <a:spLocks noGrp="1" noChangeArrowheads="1"/>
          </p:cNvSpPr>
          <p:nvPr>
            <p:ph type="title"/>
          </p:nvPr>
        </p:nvSpPr>
        <p:spPr/>
        <p:txBody>
          <a:bodyPr/>
          <a:lstStyle/>
          <a:p>
            <a:r>
              <a:rPr lang="en-US" altLang="en-US"/>
              <a:t>More about modules</a:t>
            </a:r>
          </a:p>
        </p:txBody>
      </p:sp>
      <p:sp>
        <p:nvSpPr>
          <p:cNvPr id="879619" name="Rectangle 3">
            <a:extLst>
              <a:ext uri="{FF2B5EF4-FFF2-40B4-BE49-F238E27FC236}">
                <a16:creationId xmlns:a16="http://schemas.microsoft.com/office/drawing/2014/main" id="{6F8DA3FC-0FA2-4231-9E19-19D21545B2FC}"/>
              </a:ext>
            </a:extLst>
          </p:cNvPr>
          <p:cNvSpPr>
            <a:spLocks noGrp="1" noChangeArrowheads="1"/>
          </p:cNvSpPr>
          <p:nvPr>
            <p:ph type="body" idx="1"/>
          </p:nvPr>
        </p:nvSpPr>
        <p:spPr/>
        <p:txBody>
          <a:bodyPr/>
          <a:lstStyle/>
          <a:p>
            <a:r>
              <a:rPr lang="en-US" altLang="en-US"/>
              <a:t>A module is a partial program, not a complete program.</a:t>
            </a:r>
          </a:p>
          <a:p>
            <a:pPr lvl="1">
              <a:buFontTx/>
              <a:buNone/>
            </a:pPr>
            <a:endParaRPr lang="en-US" altLang="en-US" sz="900"/>
          </a:p>
          <a:p>
            <a:pPr lvl="1"/>
            <a:r>
              <a:rPr lang="en-US" altLang="en-US"/>
              <a:t>It does not have a </a:t>
            </a:r>
            <a:r>
              <a:rPr lang="en-US" altLang="en-US">
                <a:latin typeface="Courier New" panose="02070309020205020404" pitchFamily="49" charset="0"/>
              </a:rPr>
              <a:t>main</a:t>
            </a:r>
            <a:r>
              <a:rPr lang="en-US" altLang="en-US"/>
              <a:t>.  You don't run it directly.</a:t>
            </a:r>
          </a:p>
          <a:p>
            <a:pPr lvl="1"/>
            <a:r>
              <a:rPr lang="en-US" altLang="en-US"/>
              <a:t>Modules are meant to be utilized by other </a:t>
            </a:r>
            <a:r>
              <a:rPr lang="en-US" altLang="en-US" i="1"/>
              <a:t>client</a:t>
            </a:r>
            <a:r>
              <a:rPr lang="en-US" altLang="en-US"/>
              <a:t> classes.</a:t>
            </a:r>
          </a:p>
          <a:p>
            <a:pPr lvl="1">
              <a:buFontTx/>
              <a:buNone/>
            </a:pPr>
            <a:endParaRPr lang="en-US" altLang="en-US"/>
          </a:p>
          <a:p>
            <a:pPr lvl="1">
              <a:buFontTx/>
              <a:buNone/>
            </a:pPr>
            <a:endParaRPr lang="en-US" altLang="en-US"/>
          </a:p>
          <a:p>
            <a:r>
              <a:rPr lang="en-US" altLang="en-US"/>
              <a:t>Syntax:</a:t>
            </a:r>
          </a:p>
          <a:p>
            <a:pPr>
              <a:buFontTx/>
              <a:buNone/>
            </a:pPr>
            <a:endParaRPr lang="en-US" altLang="en-US" sz="900"/>
          </a:p>
          <a:p>
            <a:pPr lvl="1">
              <a:buFontTx/>
              <a:buNone/>
            </a:pPr>
            <a:r>
              <a:rPr lang="en-US" altLang="en-US" b="1"/>
              <a:t>	class</a:t>
            </a:r>
            <a:r>
              <a:rPr lang="en-US" altLang="en-US">
                <a:latin typeface="Courier New" panose="02070309020205020404" pitchFamily="49" charset="0"/>
              </a:rPr>
              <a:t>.</a:t>
            </a:r>
            <a:r>
              <a:rPr lang="en-US" altLang="en-US" b="1"/>
              <a:t>method</a:t>
            </a:r>
            <a:r>
              <a:rPr lang="en-US" altLang="en-US">
                <a:latin typeface="Courier New" panose="02070309020205020404" pitchFamily="49" charset="0"/>
              </a:rPr>
              <a:t>(</a:t>
            </a:r>
            <a:r>
              <a:rPr lang="en-US" altLang="en-US" b="1"/>
              <a:t>parameters</a:t>
            </a:r>
            <a:r>
              <a:rPr lang="en-US" altLang="en-US">
                <a:latin typeface="Courier New" panose="02070309020205020404" pitchFamily="49" charset="0"/>
              </a:rPr>
              <a:t>);</a:t>
            </a:r>
          </a:p>
          <a:p>
            <a:pPr lvl="1">
              <a:buFontTx/>
              <a:buNone/>
            </a:pPr>
            <a:endParaRPr lang="en-US" altLang="en-US"/>
          </a:p>
          <a:p>
            <a:r>
              <a:rPr lang="en-US" altLang="en-US"/>
              <a:t>Example:</a:t>
            </a:r>
            <a:endParaRPr lang="en-US" altLang="en-US" sz="900"/>
          </a:p>
          <a:p>
            <a:pPr lvl="1">
              <a:buFontTx/>
              <a:buNone/>
            </a:pPr>
            <a:r>
              <a:rPr lang="en-US" altLang="en-US">
                <a:latin typeface="Courier New" panose="02070309020205020404" pitchFamily="49" charset="0"/>
              </a:rPr>
              <a:t>	int factorsOf24 = </a:t>
            </a:r>
            <a:r>
              <a:rPr lang="en-US" altLang="en-US" b="1">
                <a:latin typeface="Courier New" panose="02070309020205020404" pitchFamily="49" charset="0"/>
              </a:rPr>
              <a:t>Factors.countFactors(24)</a:t>
            </a:r>
            <a:r>
              <a:rPr lang="en-US" altLang="en-US">
                <a:latin typeface="Courier New" panose="02070309020205020404" pitchFamily="49" charset="0"/>
              </a:rPr>
              <a:t>;</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2" name="Rectangle 2">
            <a:extLst>
              <a:ext uri="{FF2B5EF4-FFF2-40B4-BE49-F238E27FC236}">
                <a16:creationId xmlns:a16="http://schemas.microsoft.com/office/drawing/2014/main" id="{7822E7A2-70DE-445A-B3D9-E4C28B3FC4B6}"/>
              </a:ext>
            </a:extLst>
          </p:cNvPr>
          <p:cNvSpPr>
            <a:spLocks noGrp="1" noChangeArrowheads="1"/>
          </p:cNvSpPr>
          <p:nvPr>
            <p:ph type="title"/>
          </p:nvPr>
        </p:nvSpPr>
        <p:spPr/>
        <p:txBody>
          <a:bodyPr/>
          <a:lstStyle/>
          <a:p>
            <a:r>
              <a:rPr lang="en-US" altLang="en-US"/>
              <a:t>Using a module</a:t>
            </a:r>
          </a:p>
        </p:txBody>
      </p:sp>
      <p:sp>
        <p:nvSpPr>
          <p:cNvPr id="880643" name="Rectangle 3">
            <a:extLst>
              <a:ext uri="{FF2B5EF4-FFF2-40B4-BE49-F238E27FC236}">
                <a16:creationId xmlns:a16="http://schemas.microsoft.com/office/drawing/2014/main" id="{9E954B14-E49D-4D3F-AC34-A0E14D1A47B0}"/>
              </a:ext>
            </a:extLst>
          </p:cNvPr>
          <p:cNvSpPr>
            <a:spLocks noGrp="1" noChangeArrowheads="1"/>
          </p:cNvSpPr>
          <p:nvPr>
            <p:ph type="body" idx="1"/>
          </p:nvPr>
        </p:nvSpPr>
        <p:spPr/>
        <p:txBody>
          <a:bodyPr/>
          <a:lstStyle/>
          <a:p>
            <a:pPr lvl="1">
              <a:lnSpc>
                <a:spcPct val="65000"/>
              </a:lnSpc>
              <a:buFontTx/>
              <a:buNone/>
            </a:pPr>
            <a:r>
              <a:rPr lang="en-US" altLang="en-US" sz="1600" b="1">
                <a:solidFill>
                  <a:srgbClr val="008080"/>
                </a:solidFill>
                <a:latin typeface="Courier New" panose="02070309020205020404" pitchFamily="49" charset="0"/>
              </a:rPr>
              <a:t>// This program sees whether some interesting numbers are prime.</a:t>
            </a:r>
            <a:endParaRPr lang="en-US" altLang="en-US" sz="800" b="1">
              <a:solidFill>
                <a:srgbClr val="008080"/>
              </a:solidFill>
              <a:latin typeface="Courier New" panose="02070309020205020404" pitchFamily="49" charset="0"/>
            </a:endParaRPr>
          </a:p>
          <a:p>
            <a:pPr lvl="1">
              <a:lnSpc>
                <a:spcPct val="65000"/>
              </a:lnSpc>
              <a:buFontTx/>
              <a:buNone/>
            </a:pPr>
            <a:r>
              <a:rPr lang="en-US" altLang="en-US" sz="1600">
                <a:latin typeface="Courier New" panose="02070309020205020404" pitchFamily="49" charset="0"/>
              </a:rPr>
              <a:t>public class Primes {</a:t>
            </a:r>
          </a:p>
          <a:p>
            <a:pPr lvl="1">
              <a:lnSpc>
                <a:spcPct val="65000"/>
              </a:lnSpc>
              <a:buFontTx/>
              <a:buNone/>
            </a:pPr>
            <a:r>
              <a:rPr lang="en-US" altLang="en-US" sz="1600">
                <a:latin typeface="Courier New" panose="02070309020205020404" pitchFamily="49" charset="0"/>
              </a:rPr>
              <a:t>    public static void main(String[] args) {</a:t>
            </a:r>
          </a:p>
          <a:p>
            <a:pPr lvl="1">
              <a:lnSpc>
                <a:spcPct val="65000"/>
              </a:lnSpc>
              <a:buFontTx/>
              <a:buNone/>
            </a:pPr>
            <a:r>
              <a:rPr lang="en-US" altLang="en-US" sz="1600">
                <a:latin typeface="Courier New" panose="02070309020205020404" pitchFamily="49" charset="0"/>
              </a:rPr>
              <a:t>        int[] nums = {1234517, 859501, 53, 142};</a:t>
            </a:r>
          </a:p>
          <a:p>
            <a:pPr lvl="1">
              <a:lnSpc>
                <a:spcPct val="65000"/>
              </a:lnSpc>
              <a:buFontTx/>
              <a:buNone/>
            </a:pPr>
            <a:r>
              <a:rPr lang="en-US" altLang="en-US" sz="1600">
                <a:latin typeface="Courier New" panose="02070309020205020404" pitchFamily="49" charset="0"/>
              </a:rPr>
              <a:t>        for (int i = 0; i &lt; nums.length; i++) {</a:t>
            </a:r>
          </a:p>
          <a:p>
            <a:pPr lvl="1">
              <a:lnSpc>
                <a:spcPct val="65000"/>
              </a:lnSpc>
              <a:buFontTx/>
              <a:buNone/>
            </a:pPr>
            <a:r>
              <a:rPr lang="en-US" altLang="en-US" sz="1600">
                <a:latin typeface="Courier New" panose="02070309020205020404" pitchFamily="49" charset="0"/>
              </a:rPr>
              <a:t>            if (</a:t>
            </a:r>
            <a:r>
              <a:rPr lang="en-US" altLang="en-US" sz="1600" b="1">
                <a:latin typeface="Courier New" panose="02070309020205020404" pitchFamily="49" charset="0"/>
              </a:rPr>
              <a:t>Factors.isPrime(nums[i])</a:t>
            </a:r>
            <a:r>
              <a:rPr lang="en-US" altLang="en-US" sz="1600">
                <a:latin typeface="Courier New" panose="02070309020205020404" pitchFamily="49" charset="0"/>
              </a:rPr>
              <a:t>) {</a:t>
            </a:r>
          </a:p>
          <a:p>
            <a:pPr lvl="1">
              <a:lnSpc>
                <a:spcPct val="65000"/>
              </a:lnSpc>
              <a:buFontTx/>
              <a:buNone/>
            </a:pPr>
            <a:r>
              <a:rPr lang="en-US" altLang="en-US" sz="1600">
                <a:latin typeface="Courier New" panose="02070309020205020404" pitchFamily="49" charset="0"/>
              </a:rPr>
              <a:t>                System.out.println(nums[i] + " is prime");</a:t>
            </a:r>
          </a:p>
          <a:p>
            <a:pPr lvl="1">
              <a:lnSpc>
                <a:spcPct val="65000"/>
              </a:lnSpc>
              <a:buFontTx/>
              <a:buNone/>
            </a:pPr>
            <a:r>
              <a:rPr lang="en-US" altLang="en-US" sz="1600">
                <a:latin typeface="Courier New" panose="02070309020205020404" pitchFamily="49" charset="0"/>
              </a:rPr>
              <a:t>            }</a:t>
            </a:r>
          </a:p>
          <a:p>
            <a:pPr lvl="1">
              <a:lnSpc>
                <a:spcPct val="65000"/>
              </a:lnSpc>
              <a:buFontTx/>
              <a:buNone/>
            </a:pPr>
            <a:r>
              <a:rPr lang="en-US" altLang="en-US" sz="1600">
                <a:latin typeface="Courier New" panose="02070309020205020404" pitchFamily="49" charset="0"/>
              </a:rPr>
              <a:t>        }</a:t>
            </a:r>
          </a:p>
          <a:p>
            <a:pPr lvl="1">
              <a:lnSpc>
                <a:spcPct val="65000"/>
              </a:lnSpc>
              <a:buFontTx/>
              <a:buNone/>
            </a:pPr>
            <a:r>
              <a:rPr lang="en-US" altLang="en-US" sz="1600">
                <a:latin typeface="Courier New" panose="02070309020205020404" pitchFamily="49" charset="0"/>
              </a:rPr>
              <a:t>    }</a:t>
            </a:r>
          </a:p>
          <a:p>
            <a:pPr lvl="1">
              <a:lnSpc>
                <a:spcPct val="65000"/>
              </a:lnSpc>
              <a:buFontTx/>
              <a:buNone/>
            </a:pPr>
            <a:r>
              <a:rPr lang="en-US" altLang="en-US" sz="1600">
                <a:latin typeface="Courier New" panose="02070309020205020404" pitchFamily="49" charset="0"/>
              </a:rPr>
              <a:t>}</a:t>
            </a:r>
          </a:p>
          <a:p>
            <a:pPr lvl="1">
              <a:lnSpc>
                <a:spcPct val="65000"/>
              </a:lnSpc>
              <a:buFontTx/>
              <a:buNone/>
            </a:pPr>
            <a:endParaRPr lang="en-US" altLang="en-US" sz="1600">
              <a:latin typeface="Courier New" panose="02070309020205020404" pitchFamily="49" charset="0"/>
            </a:endParaRPr>
          </a:p>
          <a:p>
            <a:pPr lvl="1">
              <a:lnSpc>
                <a:spcPct val="65000"/>
              </a:lnSpc>
              <a:buFontTx/>
              <a:buNone/>
            </a:pPr>
            <a:r>
              <a:rPr lang="en-US" altLang="en-US" sz="1600" b="1">
                <a:solidFill>
                  <a:srgbClr val="008080"/>
                </a:solidFill>
                <a:latin typeface="Courier New" panose="02070309020205020404" pitchFamily="49" charset="0"/>
              </a:rPr>
              <a:t>// This program prints all prime numbers up to a given maximum.</a:t>
            </a:r>
          </a:p>
          <a:p>
            <a:pPr lvl="1">
              <a:lnSpc>
                <a:spcPct val="65000"/>
              </a:lnSpc>
              <a:buFontTx/>
              <a:buNone/>
            </a:pPr>
            <a:r>
              <a:rPr lang="en-US" altLang="en-US" sz="1600">
                <a:latin typeface="Courier New" panose="02070309020205020404" pitchFamily="49" charset="0"/>
              </a:rPr>
              <a:t>public class Primes2 {</a:t>
            </a:r>
          </a:p>
          <a:p>
            <a:pPr lvl="1">
              <a:lnSpc>
                <a:spcPct val="65000"/>
              </a:lnSpc>
              <a:buFontTx/>
              <a:buNone/>
            </a:pPr>
            <a:r>
              <a:rPr lang="en-US" altLang="en-US" sz="1600">
                <a:latin typeface="Courier New" panose="02070309020205020404" pitchFamily="49" charset="0"/>
              </a:rPr>
              <a:t>    public static void main(String[] args) {</a:t>
            </a:r>
          </a:p>
          <a:p>
            <a:pPr lvl="1">
              <a:lnSpc>
                <a:spcPct val="65000"/>
              </a:lnSpc>
              <a:buFontTx/>
              <a:buNone/>
            </a:pPr>
            <a:r>
              <a:rPr lang="en-US" altLang="en-US" sz="1600">
                <a:latin typeface="Courier New" panose="02070309020205020404" pitchFamily="49" charset="0"/>
              </a:rPr>
              <a:t>        Scanner console = new Scanner(System.in);</a:t>
            </a:r>
          </a:p>
          <a:p>
            <a:pPr lvl="1">
              <a:lnSpc>
                <a:spcPct val="65000"/>
              </a:lnSpc>
              <a:buFontTx/>
              <a:buNone/>
            </a:pPr>
            <a:r>
              <a:rPr lang="en-US" altLang="en-US" sz="1600">
                <a:latin typeface="Courier New" panose="02070309020205020404" pitchFamily="49" charset="0"/>
              </a:rPr>
              <a:t>        System.out.print("Max number? ");</a:t>
            </a:r>
          </a:p>
          <a:p>
            <a:pPr lvl="1">
              <a:lnSpc>
                <a:spcPct val="65000"/>
              </a:lnSpc>
              <a:buFontTx/>
              <a:buNone/>
            </a:pPr>
            <a:r>
              <a:rPr lang="en-US" altLang="en-US" sz="1600">
                <a:latin typeface="Courier New" panose="02070309020205020404" pitchFamily="49" charset="0"/>
              </a:rPr>
              <a:t>        int max = console.nextInt();</a:t>
            </a:r>
          </a:p>
          <a:p>
            <a:pPr lvl="1">
              <a:lnSpc>
                <a:spcPct val="65000"/>
              </a:lnSpc>
              <a:buFontTx/>
              <a:buNone/>
            </a:pPr>
            <a:r>
              <a:rPr lang="en-US" altLang="en-US" sz="1600">
                <a:latin typeface="Courier New" panose="02070309020205020404" pitchFamily="49" charset="0"/>
              </a:rPr>
              <a:t>        for (int i = 2; i &lt;= max; i++) {</a:t>
            </a:r>
          </a:p>
          <a:p>
            <a:pPr lvl="1">
              <a:lnSpc>
                <a:spcPct val="65000"/>
              </a:lnSpc>
              <a:buFontTx/>
              <a:buNone/>
            </a:pPr>
            <a:r>
              <a:rPr lang="en-US" altLang="en-US" sz="1600">
                <a:latin typeface="Courier New" panose="02070309020205020404" pitchFamily="49" charset="0"/>
              </a:rPr>
              <a:t>            if (</a:t>
            </a:r>
            <a:r>
              <a:rPr lang="en-US" altLang="en-US" sz="1600" b="1">
                <a:latin typeface="Courier New" panose="02070309020205020404" pitchFamily="49" charset="0"/>
              </a:rPr>
              <a:t>Factors.isPrime(i)</a:t>
            </a:r>
            <a:r>
              <a:rPr lang="en-US" altLang="en-US" sz="1600">
                <a:latin typeface="Courier New" panose="02070309020205020404" pitchFamily="49" charset="0"/>
              </a:rPr>
              <a:t>) {</a:t>
            </a:r>
          </a:p>
          <a:p>
            <a:pPr lvl="1">
              <a:lnSpc>
                <a:spcPct val="65000"/>
              </a:lnSpc>
              <a:buFontTx/>
              <a:buNone/>
            </a:pPr>
            <a:r>
              <a:rPr lang="en-US" altLang="en-US" sz="1600">
                <a:latin typeface="Courier New" panose="02070309020205020404" pitchFamily="49" charset="0"/>
              </a:rPr>
              <a:t>                System.out.print(i + " ");</a:t>
            </a:r>
          </a:p>
          <a:p>
            <a:pPr lvl="1">
              <a:lnSpc>
                <a:spcPct val="65000"/>
              </a:lnSpc>
              <a:buFontTx/>
              <a:buNone/>
            </a:pPr>
            <a:r>
              <a:rPr lang="en-US" altLang="en-US" sz="1600">
                <a:latin typeface="Courier New" panose="02070309020205020404" pitchFamily="49" charset="0"/>
              </a:rPr>
              <a:t>        }   }</a:t>
            </a:r>
          </a:p>
          <a:p>
            <a:pPr lvl="1">
              <a:lnSpc>
                <a:spcPct val="65000"/>
              </a:lnSpc>
              <a:buFontTx/>
              <a:buNone/>
            </a:pPr>
            <a:r>
              <a:rPr lang="en-US" altLang="en-US" sz="1600">
                <a:latin typeface="Courier New" panose="02070309020205020404" pitchFamily="49" charset="0"/>
              </a:rPr>
              <a:t>        System.out.println();</a:t>
            </a:r>
          </a:p>
          <a:p>
            <a:pPr lvl="1">
              <a:lnSpc>
                <a:spcPct val="65000"/>
              </a:lnSpc>
              <a:buFontTx/>
              <a:buNone/>
            </a:pPr>
            <a:r>
              <a:rPr lang="en-US" altLang="en-US" sz="1600">
                <a:latin typeface="Courier New" panose="02070309020205020404" pitchFamily="49" charset="0"/>
              </a:rPr>
              <a:t>    }</a:t>
            </a:r>
          </a:p>
          <a:p>
            <a:pPr lvl="1">
              <a:lnSpc>
                <a:spcPct val="65000"/>
              </a:lnSpc>
              <a:buFontTx/>
              <a:buNone/>
            </a:pPr>
            <a:r>
              <a:rPr lang="en-US" altLang="en-US" sz="1600">
                <a:latin typeface="Courier New" panose="02070309020205020404" pitchFamily="49" charset="0"/>
              </a:rPr>
              <a:t>}</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666" name="Rectangle 2">
            <a:extLst>
              <a:ext uri="{FF2B5EF4-FFF2-40B4-BE49-F238E27FC236}">
                <a16:creationId xmlns:a16="http://schemas.microsoft.com/office/drawing/2014/main" id="{D299CD5D-4B89-4B83-B534-DE41A421B014}"/>
              </a:ext>
            </a:extLst>
          </p:cNvPr>
          <p:cNvSpPr>
            <a:spLocks noGrp="1" noChangeArrowheads="1"/>
          </p:cNvSpPr>
          <p:nvPr>
            <p:ph type="title"/>
          </p:nvPr>
        </p:nvSpPr>
        <p:spPr/>
        <p:txBody>
          <a:bodyPr/>
          <a:lstStyle/>
          <a:p>
            <a:r>
              <a:rPr lang="en-US" altLang="en-US"/>
              <a:t>Modules in Java libraries</a:t>
            </a:r>
          </a:p>
        </p:txBody>
      </p:sp>
      <p:sp>
        <p:nvSpPr>
          <p:cNvPr id="881667" name="Rectangle 3">
            <a:extLst>
              <a:ext uri="{FF2B5EF4-FFF2-40B4-BE49-F238E27FC236}">
                <a16:creationId xmlns:a16="http://schemas.microsoft.com/office/drawing/2014/main" id="{0E99ECA9-4C16-49EC-A27F-4C4035B93FED}"/>
              </a:ext>
            </a:extLst>
          </p:cNvPr>
          <p:cNvSpPr>
            <a:spLocks noGrp="1" noChangeArrowheads="1"/>
          </p:cNvSpPr>
          <p:nvPr>
            <p:ph type="body" idx="1"/>
          </p:nvPr>
        </p:nvSpPr>
        <p:spPr/>
        <p:txBody>
          <a:bodyPr/>
          <a:lstStyle/>
          <a:p>
            <a:pPr lvl="1">
              <a:lnSpc>
                <a:spcPct val="70000"/>
              </a:lnSpc>
              <a:buFontTx/>
              <a:buNone/>
            </a:pPr>
            <a:r>
              <a:rPr lang="en-US" altLang="en-US" sz="1800" b="1">
                <a:solidFill>
                  <a:srgbClr val="008080"/>
                </a:solidFill>
                <a:latin typeface="Courier New" panose="02070309020205020404" pitchFamily="49" charset="0"/>
              </a:rPr>
              <a:t>// Java's built in Math class is a module</a:t>
            </a:r>
          </a:p>
          <a:p>
            <a:pPr lvl="1">
              <a:lnSpc>
                <a:spcPct val="70000"/>
              </a:lnSpc>
              <a:buFontTx/>
              <a:buNone/>
            </a:pPr>
            <a:r>
              <a:rPr lang="en-US" altLang="en-US" sz="1800">
                <a:latin typeface="Courier New" panose="02070309020205020404" pitchFamily="49" charset="0"/>
              </a:rPr>
              <a:t>public class Math {</a:t>
            </a:r>
          </a:p>
          <a:p>
            <a:pPr lvl="1">
              <a:lnSpc>
                <a:spcPct val="70000"/>
              </a:lnSpc>
              <a:buFontTx/>
              <a:buNone/>
            </a:pPr>
            <a:r>
              <a:rPr lang="en-US" altLang="en-US" sz="1800">
                <a:latin typeface="Courier New" panose="02070309020205020404" pitchFamily="49" charset="0"/>
              </a:rPr>
              <a:t>    public static final double PI = 3.14159265358979323846;</a:t>
            </a:r>
          </a:p>
          <a:p>
            <a:pPr lvl="1">
              <a:lnSpc>
                <a:spcPct val="70000"/>
              </a:lnSpc>
              <a:buFontTx/>
              <a:buNone/>
            </a:pPr>
            <a:endParaRPr lang="en-US" altLang="en-US" sz="1800">
              <a:latin typeface="Courier New" panose="02070309020205020404" pitchFamily="49" charset="0"/>
            </a:endParaRPr>
          </a:p>
          <a:p>
            <a:pPr lvl="1">
              <a:lnSpc>
                <a:spcPct val="70000"/>
              </a:lnSpc>
              <a:buFontTx/>
              <a:buNone/>
            </a:pPr>
            <a:r>
              <a:rPr lang="en-US" altLang="en-US" sz="1800">
                <a:latin typeface="Courier New" panose="02070309020205020404" pitchFamily="49" charset="0"/>
              </a:rPr>
              <a:t>    ...</a:t>
            </a:r>
          </a:p>
          <a:p>
            <a:pPr lvl="1">
              <a:lnSpc>
                <a:spcPct val="70000"/>
              </a:lnSpc>
              <a:buFontTx/>
              <a:buNone/>
            </a:pPr>
            <a:endParaRPr lang="en-US" altLang="en-US" sz="1800">
              <a:latin typeface="Courier New" panose="02070309020205020404" pitchFamily="49" charset="0"/>
            </a:endParaRPr>
          </a:p>
          <a:p>
            <a:pPr lvl="1">
              <a:lnSpc>
                <a:spcPct val="70000"/>
              </a:lnSpc>
              <a:buFontTx/>
              <a:buNone/>
            </a:pPr>
            <a:r>
              <a:rPr lang="en-US" altLang="en-US" sz="1800" b="1">
                <a:latin typeface="Courier New" panose="02070309020205020404" pitchFamily="49" charset="0"/>
              </a:rPr>
              <a:t>    public static int abs(int a) {</a:t>
            </a:r>
          </a:p>
          <a:p>
            <a:pPr lvl="1">
              <a:lnSpc>
                <a:spcPct val="70000"/>
              </a:lnSpc>
              <a:buFontTx/>
              <a:buNone/>
            </a:pPr>
            <a:r>
              <a:rPr lang="en-US" altLang="en-US" sz="1800">
                <a:latin typeface="Courier New" panose="02070309020205020404" pitchFamily="49" charset="0"/>
              </a:rPr>
              <a:t>        if (a &gt;= 0) {</a:t>
            </a:r>
          </a:p>
          <a:p>
            <a:pPr lvl="1">
              <a:lnSpc>
                <a:spcPct val="70000"/>
              </a:lnSpc>
              <a:buFontTx/>
              <a:buNone/>
            </a:pPr>
            <a:r>
              <a:rPr lang="en-US" altLang="en-US" sz="1800">
                <a:latin typeface="Courier New" panose="02070309020205020404" pitchFamily="49" charset="0"/>
              </a:rPr>
              <a:t>            return a;</a:t>
            </a:r>
          </a:p>
          <a:p>
            <a:pPr lvl="1">
              <a:lnSpc>
                <a:spcPct val="70000"/>
              </a:lnSpc>
              <a:buFontTx/>
              <a:buNone/>
            </a:pPr>
            <a:r>
              <a:rPr lang="en-US" altLang="en-US" sz="1800">
                <a:latin typeface="Courier New" panose="02070309020205020404" pitchFamily="49" charset="0"/>
              </a:rPr>
              <a:t>        } else {</a:t>
            </a:r>
          </a:p>
          <a:p>
            <a:pPr lvl="1">
              <a:lnSpc>
                <a:spcPct val="70000"/>
              </a:lnSpc>
              <a:buFontTx/>
              <a:buNone/>
            </a:pPr>
            <a:r>
              <a:rPr lang="en-US" altLang="en-US" sz="1800">
                <a:latin typeface="Courier New" panose="02070309020205020404" pitchFamily="49" charset="0"/>
              </a:rPr>
              <a:t>            return -a;</a:t>
            </a:r>
          </a:p>
          <a:p>
            <a:pPr lvl="1">
              <a:lnSpc>
                <a:spcPct val="70000"/>
              </a:lnSpc>
              <a:buFontTx/>
              <a:buNone/>
            </a:pPr>
            <a:r>
              <a:rPr lang="en-US" altLang="en-US" sz="1800">
                <a:latin typeface="Courier New" panose="02070309020205020404" pitchFamily="49" charset="0"/>
              </a:rPr>
              <a:t>        }</a:t>
            </a:r>
          </a:p>
          <a:p>
            <a:pPr lvl="1">
              <a:lnSpc>
                <a:spcPct val="70000"/>
              </a:lnSpc>
              <a:buFontTx/>
              <a:buNone/>
            </a:pPr>
            <a:r>
              <a:rPr lang="en-US" altLang="en-US" sz="1800" b="1">
                <a:latin typeface="Courier New" panose="02070309020205020404" pitchFamily="49" charset="0"/>
              </a:rPr>
              <a:t>    }</a:t>
            </a:r>
            <a:endParaRPr lang="en-US" altLang="en-US" sz="1800">
              <a:latin typeface="Courier New" panose="02070309020205020404" pitchFamily="49" charset="0"/>
            </a:endParaRPr>
          </a:p>
          <a:p>
            <a:pPr lvl="1">
              <a:lnSpc>
                <a:spcPct val="70000"/>
              </a:lnSpc>
              <a:buFontTx/>
              <a:buNone/>
            </a:pPr>
            <a:endParaRPr lang="en-US" altLang="en-US" sz="1800">
              <a:latin typeface="Courier New" panose="02070309020205020404" pitchFamily="49" charset="0"/>
            </a:endParaRPr>
          </a:p>
          <a:p>
            <a:pPr lvl="1">
              <a:lnSpc>
                <a:spcPct val="70000"/>
              </a:lnSpc>
              <a:buFontTx/>
              <a:buNone/>
            </a:pPr>
            <a:r>
              <a:rPr lang="en-US" altLang="en-US" sz="1800" b="1">
                <a:latin typeface="Courier New" panose="02070309020205020404" pitchFamily="49" charset="0"/>
              </a:rPr>
              <a:t>    public static double toDegrees(double radians) {</a:t>
            </a:r>
          </a:p>
          <a:p>
            <a:pPr lvl="1">
              <a:lnSpc>
                <a:spcPct val="70000"/>
              </a:lnSpc>
              <a:buFontTx/>
              <a:buNone/>
            </a:pPr>
            <a:r>
              <a:rPr lang="en-US" altLang="en-US" sz="1800">
                <a:latin typeface="Courier New" panose="02070309020205020404" pitchFamily="49" charset="0"/>
              </a:rPr>
              <a:t>        return radians * 180 / PI;</a:t>
            </a:r>
          </a:p>
          <a:p>
            <a:pPr lvl="1">
              <a:lnSpc>
                <a:spcPct val="70000"/>
              </a:lnSpc>
              <a:buFontTx/>
              <a:buNone/>
            </a:pPr>
            <a:r>
              <a:rPr lang="en-US" altLang="en-US" sz="1800" b="1">
                <a:latin typeface="Courier New" panose="02070309020205020404" pitchFamily="49" charset="0"/>
              </a:rPr>
              <a:t>    }</a:t>
            </a:r>
          </a:p>
          <a:p>
            <a:pPr lvl="1">
              <a:lnSpc>
                <a:spcPct val="70000"/>
              </a:lnSpc>
              <a:buFontTx/>
              <a:buNone/>
            </a:pPr>
            <a:r>
              <a:rPr lang="en-US" altLang="en-US" sz="1800">
                <a:latin typeface="Courier New" panose="02070309020205020404" pitchFamily="49" charset="0"/>
              </a:rPr>
              <a:t>}</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8178" name="Rectangle 2">
            <a:extLst>
              <a:ext uri="{FF2B5EF4-FFF2-40B4-BE49-F238E27FC236}">
                <a16:creationId xmlns:a16="http://schemas.microsoft.com/office/drawing/2014/main" id="{3FFEF316-E1EF-439B-94D6-6BAF5721AAAB}"/>
              </a:ext>
            </a:extLst>
          </p:cNvPr>
          <p:cNvSpPr>
            <a:spLocks noGrp="1" noChangeArrowheads="1"/>
          </p:cNvSpPr>
          <p:nvPr>
            <p:ph type="title"/>
          </p:nvPr>
        </p:nvSpPr>
        <p:spPr/>
        <p:txBody>
          <a:bodyPr/>
          <a:lstStyle/>
          <a:p>
            <a:r>
              <a:rPr lang="en-US" altLang="en-US"/>
              <a:t>Clients of objects</a:t>
            </a:r>
          </a:p>
        </p:txBody>
      </p:sp>
      <p:sp>
        <p:nvSpPr>
          <p:cNvPr id="818179" name="Rectangle 3">
            <a:extLst>
              <a:ext uri="{FF2B5EF4-FFF2-40B4-BE49-F238E27FC236}">
                <a16:creationId xmlns:a16="http://schemas.microsoft.com/office/drawing/2014/main" id="{95912D5F-F700-46DB-BA8D-CA5F03DDE9D5}"/>
              </a:ext>
            </a:extLst>
          </p:cNvPr>
          <p:cNvSpPr>
            <a:spLocks noGrp="1" noChangeArrowheads="1"/>
          </p:cNvSpPr>
          <p:nvPr>
            <p:ph type="body" idx="1"/>
          </p:nvPr>
        </p:nvSpPr>
        <p:spPr/>
        <p:txBody>
          <a:bodyPr/>
          <a:lstStyle/>
          <a:p>
            <a:r>
              <a:rPr lang="en-US" altLang="en-US" b="1"/>
              <a:t>client program</a:t>
            </a:r>
            <a:r>
              <a:rPr lang="en-US" altLang="en-US"/>
              <a:t>: A program that uses objects.</a:t>
            </a:r>
          </a:p>
          <a:p>
            <a:pPr lvl="1"/>
            <a:r>
              <a:rPr lang="en-US" altLang="en-US"/>
              <a:t>Example: </a:t>
            </a:r>
            <a:r>
              <a:rPr lang="en-US" altLang="en-US">
                <a:latin typeface="Courier New" panose="02070309020205020404" pitchFamily="49" charset="0"/>
              </a:rPr>
              <a:t>Bomb</a:t>
            </a:r>
            <a:r>
              <a:rPr lang="en-US" altLang="en-US"/>
              <a:t> is a client of </a:t>
            </a:r>
            <a:r>
              <a:rPr lang="en-US" altLang="en-US">
                <a:latin typeface="Courier New" panose="02070309020205020404" pitchFamily="49" charset="0"/>
              </a:rPr>
              <a:t>DrawingPanel</a:t>
            </a:r>
            <a:r>
              <a:rPr lang="en-US" altLang="en-US"/>
              <a:t> and </a:t>
            </a:r>
            <a:r>
              <a:rPr lang="en-US" altLang="en-US">
                <a:latin typeface="Courier New" panose="02070309020205020404" pitchFamily="49" charset="0"/>
              </a:rPr>
              <a:t>Graphics</a:t>
            </a:r>
            <a:r>
              <a:rPr lang="en-US" altLang="en-US"/>
              <a:t>.</a:t>
            </a:r>
          </a:p>
        </p:txBody>
      </p:sp>
      <p:sp>
        <p:nvSpPr>
          <p:cNvPr id="818180" name="Text Box 4">
            <a:extLst>
              <a:ext uri="{FF2B5EF4-FFF2-40B4-BE49-F238E27FC236}">
                <a16:creationId xmlns:a16="http://schemas.microsoft.com/office/drawing/2014/main" id="{546EF631-6BB9-4ECF-9832-765335912BDA}"/>
              </a:ext>
            </a:extLst>
          </p:cNvPr>
          <p:cNvSpPr txBox="1">
            <a:spLocks noChangeArrowheads="1"/>
          </p:cNvSpPr>
          <p:nvPr/>
        </p:nvSpPr>
        <p:spPr bwMode="auto">
          <a:xfrm>
            <a:off x="447675" y="2514600"/>
            <a:ext cx="4114800" cy="2066925"/>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31775" indent="-231775" algn="l">
              <a:defRPr>
                <a:solidFill>
                  <a:schemeClr val="tx1"/>
                </a:solidFill>
                <a:latin typeface="Arial" panose="020B0604020202020204" pitchFamily="34" charset="0"/>
              </a:defRPr>
            </a:lvl1pPr>
            <a:lvl2pPr marL="1311275" algn="l">
              <a:defRPr>
                <a:solidFill>
                  <a:schemeClr val="tx1"/>
                </a:solidFill>
                <a:latin typeface="Arial" panose="020B0604020202020204" pitchFamily="34" charset="0"/>
              </a:defRPr>
            </a:lvl2pPr>
            <a:lvl3pPr marL="1425575" algn="l">
              <a:defRPr>
                <a:solidFill>
                  <a:schemeClr val="tx1"/>
                </a:solidFill>
                <a:latin typeface="Arial" panose="020B0604020202020204" pitchFamily="34" charset="0"/>
              </a:defRPr>
            </a:lvl3pPr>
            <a:lvl4pPr marL="1539875"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buClr>
                <a:srgbClr val="800080"/>
              </a:buClr>
              <a:buSzPct val="55000"/>
              <a:buFont typeface="Wingdings" panose="05000000000000000000" pitchFamily="2" charset="2"/>
              <a:buNone/>
            </a:pPr>
            <a:r>
              <a:rPr lang="en-US" altLang="en-US" sz="1600" u="sng">
                <a:latin typeface="Courier New" panose="02070309020205020404" pitchFamily="49" charset="0"/>
                <a:cs typeface="Times New Roman" panose="02020603050405020304" pitchFamily="18" charset="0"/>
              </a:rPr>
              <a:t>Bomb.java</a:t>
            </a:r>
            <a:r>
              <a:rPr lang="en-US" altLang="en-US" sz="1600" u="sng">
                <a:latin typeface="Verdana" panose="020B0604030504040204" pitchFamily="34" charset="0"/>
                <a:cs typeface="Times New Roman" panose="02020603050405020304" pitchFamily="18" charset="0"/>
              </a:rPr>
              <a:t> (client program)</a:t>
            </a:r>
          </a:p>
          <a:p>
            <a:pPr>
              <a:lnSpc>
                <a:spcPct val="50000"/>
              </a:lnSpc>
              <a:spcBef>
                <a:spcPct val="50000"/>
              </a:spcBef>
              <a:buClr>
                <a:srgbClr val="800080"/>
              </a:buClr>
              <a:buSzPct val="55000"/>
              <a:buFont typeface="Wingdings" panose="05000000000000000000" pitchFamily="2" charset="2"/>
              <a:buNone/>
            </a:pPr>
            <a:r>
              <a:rPr lang="en-US" altLang="en-US" sz="1600">
                <a:latin typeface="Courier New" panose="02070309020205020404" pitchFamily="49" charset="0"/>
                <a:cs typeface="Times New Roman" panose="02020603050405020304" pitchFamily="18" charset="0"/>
              </a:rPr>
              <a:t>public class Bomb {</a:t>
            </a:r>
          </a:p>
          <a:p>
            <a:pPr>
              <a:lnSpc>
                <a:spcPct val="50000"/>
              </a:lnSpc>
              <a:spcBef>
                <a:spcPct val="50000"/>
              </a:spcBef>
              <a:buClr>
                <a:srgbClr val="800080"/>
              </a:buClr>
              <a:buSzPct val="55000"/>
              <a:buFont typeface="Wingdings" panose="05000000000000000000" pitchFamily="2" charset="2"/>
              <a:buNone/>
            </a:pPr>
            <a:r>
              <a:rPr lang="en-US" altLang="en-US" sz="1600">
                <a:latin typeface="Courier New" panose="02070309020205020404" pitchFamily="49" charset="0"/>
                <a:cs typeface="Times New Roman" panose="02020603050405020304" pitchFamily="18" charset="0"/>
              </a:rPr>
              <a:t>    main(String[] args) {</a:t>
            </a:r>
          </a:p>
          <a:p>
            <a:pPr>
              <a:lnSpc>
                <a:spcPct val="50000"/>
              </a:lnSpc>
              <a:spcBef>
                <a:spcPct val="50000"/>
              </a:spcBef>
              <a:buClr>
                <a:srgbClr val="800080"/>
              </a:buClr>
              <a:buSzPct val="55000"/>
              <a:buFont typeface="Wingdings" panose="05000000000000000000" pitchFamily="2" charset="2"/>
              <a:buNone/>
            </a:pPr>
            <a:r>
              <a:rPr lang="en-US" altLang="en-US" sz="1600">
                <a:latin typeface="Courier New" panose="02070309020205020404" pitchFamily="49" charset="0"/>
                <a:cs typeface="Times New Roman" panose="02020603050405020304" pitchFamily="18" charset="0"/>
              </a:rPr>
              <a:t>        new DrawingPanel(...)</a:t>
            </a:r>
          </a:p>
          <a:p>
            <a:pPr>
              <a:lnSpc>
                <a:spcPct val="50000"/>
              </a:lnSpc>
              <a:spcBef>
                <a:spcPct val="50000"/>
              </a:spcBef>
              <a:buClr>
                <a:srgbClr val="800080"/>
              </a:buClr>
              <a:buSzPct val="55000"/>
              <a:buFont typeface="Wingdings" panose="05000000000000000000" pitchFamily="2" charset="2"/>
              <a:buNone/>
            </a:pPr>
            <a:r>
              <a:rPr lang="en-US" altLang="en-US" sz="1600">
                <a:latin typeface="Courier New" panose="02070309020205020404" pitchFamily="49" charset="0"/>
                <a:cs typeface="Times New Roman" panose="02020603050405020304" pitchFamily="18" charset="0"/>
              </a:rPr>
              <a:t>        new DrawingPanel(...)</a:t>
            </a:r>
          </a:p>
          <a:p>
            <a:pPr>
              <a:lnSpc>
                <a:spcPct val="50000"/>
              </a:lnSpc>
              <a:spcBef>
                <a:spcPct val="50000"/>
              </a:spcBef>
              <a:buClr>
                <a:srgbClr val="800080"/>
              </a:buClr>
              <a:buSzPct val="55000"/>
              <a:buFont typeface="Wingdings" panose="05000000000000000000" pitchFamily="2" charset="2"/>
              <a:buNone/>
            </a:pPr>
            <a:r>
              <a:rPr lang="en-US" altLang="en-US" sz="1600">
                <a:latin typeface="Courier New" panose="02070309020205020404" pitchFamily="49" charset="0"/>
                <a:cs typeface="Times New Roman" panose="02020603050405020304" pitchFamily="18" charset="0"/>
              </a:rPr>
              <a:t>        ...</a:t>
            </a:r>
          </a:p>
          <a:p>
            <a:pPr>
              <a:lnSpc>
                <a:spcPct val="50000"/>
              </a:lnSpc>
              <a:spcBef>
                <a:spcPct val="50000"/>
              </a:spcBef>
              <a:buClr>
                <a:srgbClr val="800080"/>
              </a:buClr>
              <a:buSzPct val="55000"/>
              <a:buFont typeface="Wingdings" panose="05000000000000000000" pitchFamily="2" charset="2"/>
              <a:buNone/>
            </a:pPr>
            <a:r>
              <a:rPr lang="en-US" altLang="en-US" sz="1600">
                <a:latin typeface="Courier New" panose="02070309020205020404" pitchFamily="49" charset="0"/>
                <a:cs typeface="Times New Roman" panose="02020603050405020304" pitchFamily="18" charset="0"/>
              </a:rPr>
              <a:t>    }</a:t>
            </a:r>
          </a:p>
          <a:p>
            <a:pPr>
              <a:lnSpc>
                <a:spcPct val="50000"/>
              </a:lnSpc>
              <a:spcBef>
                <a:spcPct val="50000"/>
              </a:spcBef>
              <a:buClr>
                <a:srgbClr val="800080"/>
              </a:buClr>
              <a:buSzPct val="55000"/>
              <a:buFont typeface="Wingdings" panose="05000000000000000000" pitchFamily="2" charset="2"/>
              <a:buNone/>
            </a:pPr>
            <a:r>
              <a:rPr lang="en-US" altLang="en-US" sz="1600">
                <a:latin typeface="Courier New" panose="02070309020205020404" pitchFamily="49" charset="0"/>
                <a:cs typeface="Times New Roman" panose="02020603050405020304" pitchFamily="18" charset="0"/>
              </a:rPr>
              <a:t>}</a:t>
            </a:r>
          </a:p>
        </p:txBody>
      </p:sp>
      <p:sp>
        <p:nvSpPr>
          <p:cNvPr id="818181" name="Text Box 5">
            <a:extLst>
              <a:ext uri="{FF2B5EF4-FFF2-40B4-BE49-F238E27FC236}">
                <a16:creationId xmlns:a16="http://schemas.microsoft.com/office/drawing/2014/main" id="{D7937E78-1FB9-40DE-9FE7-85A00B7C6979}"/>
              </a:ext>
            </a:extLst>
          </p:cNvPr>
          <p:cNvSpPr txBox="1">
            <a:spLocks noChangeArrowheads="1"/>
          </p:cNvSpPr>
          <p:nvPr/>
        </p:nvSpPr>
        <p:spPr bwMode="auto">
          <a:xfrm>
            <a:off x="5334000" y="2400300"/>
            <a:ext cx="3581400" cy="1089025"/>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31775" indent="-231775" algn="l">
              <a:defRPr>
                <a:solidFill>
                  <a:schemeClr val="tx1"/>
                </a:solidFill>
                <a:latin typeface="Arial" panose="020B0604020202020204" pitchFamily="34" charset="0"/>
              </a:defRPr>
            </a:lvl1pPr>
            <a:lvl2pPr marL="1311275" algn="l">
              <a:defRPr>
                <a:solidFill>
                  <a:schemeClr val="tx1"/>
                </a:solidFill>
                <a:latin typeface="Arial" panose="020B0604020202020204" pitchFamily="34" charset="0"/>
              </a:defRPr>
            </a:lvl2pPr>
            <a:lvl3pPr marL="1425575" algn="l">
              <a:defRPr>
                <a:solidFill>
                  <a:schemeClr val="tx1"/>
                </a:solidFill>
                <a:latin typeface="Arial" panose="020B0604020202020204" pitchFamily="34" charset="0"/>
              </a:defRPr>
            </a:lvl3pPr>
            <a:lvl4pPr marL="1539875" algn="l">
              <a:defRPr>
                <a:solidFill>
                  <a:schemeClr val="tx1"/>
                </a:solidFill>
                <a:latin typeface="Arial" panose="020B0604020202020204" pitchFamily="34" charset="0"/>
              </a:defRPr>
            </a:lvl4pPr>
            <a:lvl5pPr algn="l">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buClr>
                <a:srgbClr val="800080"/>
              </a:buClr>
              <a:buSzPct val="55000"/>
              <a:buFont typeface="Wingdings" panose="05000000000000000000" pitchFamily="2" charset="2"/>
              <a:buNone/>
            </a:pPr>
            <a:r>
              <a:rPr lang="en-US" altLang="en-US" sz="1600" u="sng">
                <a:latin typeface="Courier New" panose="02070309020205020404" pitchFamily="49" charset="0"/>
                <a:cs typeface="Times New Roman" panose="02020603050405020304" pitchFamily="18" charset="0"/>
              </a:rPr>
              <a:t>DrawingPanel.java</a:t>
            </a:r>
            <a:r>
              <a:rPr lang="en-US" altLang="en-US" sz="1600" u="sng">
                <a:latin typeface="Verdana" panose="020B0604030504040204" pitchFamily="34" charset="0"/>
                <a:cs typeface="Times New Roman" panose="02020603050405020304" pitchFamily="18" charset="0"/>
              </a:rPr>
              <a:t> (class)</a:t>
            </a:r>
          </a:p>
          <a:p>
            <a:pPr>
              <a:lnSpc>
                <a:spcPct val="50000"/>
              </a:lnSpc>
              <a:spcBef>
                <a:spcPct val="50000"/>
              </a:spcBef>
              <a:buClr>
                <a:srgbClr val="800080"/>
              </a:buClr>
              <a:buSzPct val="55000"/>
              <a:buFont typeface="Wingdings" panose="05000000000000000000" pitchFamily="2" charset="2"/>
              <a:buNone/>
            </a:pPr>
            <a:r>
              <a:rPr lang="en-US" altLang="en-US" sz="1600">
                <a:latin typeface="Courier New" panose="02070309020205020404" pitchFamily="49" charset="0"/>
                <a:cs typeface="Times New Roman" panose="02020603050405020304" pitchFamily="18" charset="0"/>
              </a:rPr>
              <a:t>public class DrawingPanel {</a:t>
            </a:r>
          </a:p>
          <a:p>
            <a:pPr>
              <a:lnSpc>
                <a:spcPct val="50000"/>
              </a:lnSpc>
              <a:spcBef>
                <a:spcPct val="50000"/>
              </a:spcBef>
              <a:buClr>
                <a:srgbClr val="800080"/>
              </a:buClr>
              <a:buSzPct val="55000"/>
              <a:buFont typeface="Wingdings" panose="05000000000000000000" pitchFamily="2" charset="2"/>
              <a:buNone/>
            </a:pPr>
            <a:r>
              <a:rPr lang="en-US" altLang="en-US" sz="1600">
                <a:latin typeface="Courier New" panose="02070309020205020404" pitchFamily="49" charset="0"/>
                <a:cs typeface="Times New Roman" panose="02020603050405020304" pitchFamily="18" charset="0"/>
              </a:rPr>
              <a:t>    ...</a:t>
            </a:r>
          </a:p>
          <a:p>
            <a:pPr>
              <a:lnSpc>
                <a:spcPct val="50000"/>
              </a:lnSpc>
              <a:spcBef>
                <a:spcPct val="50000"/>
              </a:spcBef>
              <a:buClr>
                <a:srgbClr val="800080"/>
              </a:buClr>
              <a:buSzPct val="55000"/>
              <a:buFont typeface="Wingdings" panose="05000000000000000000" pitchFamily="2" charset="2"/>
              <a:buNone/>
            </a:pPr>
            <a:r>
              <a:rPr lang="en-US" altLang="en-US" sz="1600">
                <a:latin typeface="Courier New" panose="02070309020205020404" pitchFamily="49" charset="0"/>
                <a:cs typeface="Times New Roman" panose="02020603050405020304" pitchFamily="18" charset="0"/>
              </a:rPr>
              <a:t>}</a:t>
            </a:r>
          </a:p>
        </p:txBody>
      </p:sp>
      <p:sp>
        <p:nvSpPr>
          <p:cNvPr id="818182" name="Line 6">
            <a:extLst>
              <a:ext uri="{FF2B5EF4-FFF2-40B4-BE49-F238E27FC236}">
                <a16:creationId xmlns:a16="http://schemas.microsoft.com/office/drawing/2014/main" id="{13947459-29B3-4469-B76F-07FF07544B9D}"/>
              </a:ext>
            </a:extLst>
          </p:cNvPr>
          <p:cNvSpPr>
            <a:spLocks noChangeShapeType="1"/>
          </p:cNvSpPr>
          <p:nvPr/>
        </p:nvSpPr>
        <p:spPr bwMode="auto">
          <a:xfrm>
            <a:off x="4181475" y="2686050"/>
            <a:ext cx="1066800" cy="1905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18183" name="Line 7">
            <a:extLst>
              <a:ext uri="{FF2B5EF4-FFF2-40B4-BE49-F238E27FC236}">
                <a16:creationId xmlns:a16="http://schemas.microsoft.com/office/drawing/2014/main" id="{108AACB7-FF8D-45E7-AF5E-AFBE87EF1C17}"/>
              </a:ext>
            </a:extLst>
          </p:cNvPr>
          <p:cNvSpPr>
            <a:spLocks noChangeShapeType="1"/>
          </p:cNvSpPr>
          <p:nvPr/>
        </p:nvSpPr>
        <p:spPr bwMode="auto">
          <a:xfrm>
            <a:off x="4114800" y="3505200"/>
            <a:ext cx="31242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18184" name="Line 8">
            <a:extLst>
              <a:ext uri="{FF2B5EF4-FFF2-40B4-BE49-F238E27FC236}">
                <a16:creationId xmlns:a16="http://schemas.microsoft.com/office/drawing/2014/main" id="{8C080F11-DF3C-475C-8F50-CACF8A2DBD55}"/>
              </a:ext>
            </a:extLst>
          </p:cNvPr>
          <p:cNvSpPr>
            <a:spLocks noChangeShapeType="1"/>
          </p:cNvSpPr>
          <p:nvPr/>
        </p:nvSpPr>
        <p:spPr bwMode="auto">
          <a:xfrm>
            <a:off x="4114800" y="3733800"/>
            <a:ext cx="14478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818185" name="Picture 9">
            <a:extLst>
              <a:ext uri="{FF2B5EF4-FFF2-40B4-BE49-F238E27FC236}">
                <a16:creationId xmlns:a16="http://schemas.microsoft.com/office/drawing/2014/main" id="{D0D5E106-CCD8-468E-8B93-D6C04C1C73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31429"/>
          <a:stretch>
            <a:fillRect/>
          </a:stretch>
        </p:blipFill>
        <p:spPr bwMode="auto">
          <a:xfrm>
            <a:off x="5172075" y="4381500"/>
            <a:ext cx="3657600"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a:extLst>
              <a:ext uri="{FF2B5EF4-FFF2-40B4-BE49-F238E27FC236}">
                <a16:creationId xmlns:a16="http://schemas.microsoft.com/office/drawing/2014/main" id="{A23864E4-E380-4EDA-84BA-CAA431786A8E}"/>
              </a:ext>
            </a:extLst>
          </p:cNvPr>
          <p:cNvSpPr>
            <a:spLocks noGrp="1" noChangeArrowheads="1"/>
          </p:cNvSpPr>
          <p:nvPr>
            <p:ph type="title"/>
          </p:nvPr>
        </p:nvSpPr>
        <p:spPr/>
        <p:txBody>
          <a:bodyPr/>
          <a:lstStyle/>
          <a:p>
            <a:r>
              <a:rPr lang="en-US" altLang="en-US"/>
              <a:t>Static members</a:t>
            </a:r>
            <a:endParaRPr lang="en-US" altLang="en-US">
              <a:latin typeface="Courier New" panose="02070309020205020404" pitchFamily="49" charset="0"/>
            </a:endParaRPr>
          </a:p>
        </p:txBody>
      </p:sp>
      <p:sp>
        <p:nvSpPr>
          <p:cNvPr id="883715" name="Rectangle 3">
            <a:extLst>
              <a:ext uri="{FF2B5EF4-FFF2-40B4-BE49-F238E27FC236}">
                <a16:creationId xmlns:a16="http://schemas.microsoft.com/office/drawing/2014/main" id="{D3B1816C-C19A-46B1-99EF-4E19241B9655}"/>
              </a:ext>
            </a:extLst>
          </p:cNvPr>
          <p:cNvSpPr>
            <a:spLocks noGrp="1" noChangeArrowheads="1"/>
          </p:cNvSpPr>
          <p:nvPr>
            <p:ph type="body" idx="1"/>
          </p:nvPr>
        </p:nvSpPr>
        <p:spPr/>
        <p:txBody>
          <a:bodyPr/>
          <a:lstStyle/>
          <a:p>
            <a:r>
              <a:rPr lang="en-US" altLang="en-US" b="1"/>
              <a:t>static</a:t>
            </a:r>
            <a:r>
              <a:rPr lang="en-US" altLang="en-US"/>
              <a:t>: Part of a class, rather than part of an object.</a:t>
            </a:r>
          </a:p>
          <a:p>
            <a:pPr lvl="1"/>
            <a:r>
              <a:rPr lang="en-US" altLang="en-US"/>
              <a:t>Object classes can have static methods </a:t>
            </a:r>
            <a:r>
              <a:rPr lang="en-US" altLang="en-US" i="1"/>
              <a:t>and fields</a:t>
            </a:r>
            <a:r>
              <a:rPr lang="en-US" altLang="en-US"/>
              <a:t>.</a:t>
            </a:r>
          </a:p>
          <a:p>
            <a:pPr lvl="1"/>
            <a:r>
              <a:rPr lang="en-US" altLang="en-US"/>
              <a:t>Not copied into each object; shared by all objects of that class.</a:t>
            </a:r>
          </a:p>
        </p:txBody>
      </p:sp>
      <p:grpSp>
        <p:nvGrpSpPr>
          <p:cNvPr id="883716" name="Group 4">
            <a:extLst>
              <a:ext uri="{FF2B5EF4-FFF2-40B4-BE49-F238E27FC236}">
                <a16:creationId xmlns:a16="http://schemas.microsoft.com/office/drawing/2014/main" id="{E351884C-53D5-4DEC-9B63-213E3EDFA449}"/>
              </a:ext>
            </a:extLst>
          </p:cNvPr>
          <p:cNvGrpSpPr>
            <a:grpSpLocks/>
          </p:cNvGrpSpPr>
          <p:nvPr/>
        </p:nvGrpSpPr>
        <p:grpSpPr bwMode="auto">
          <a:xfrm>
            <a:off x="609600" y="2667000"/>
            <a:ext cx="7924800" cy="3830638"/>
            <a:chOff x="384" y="1680"/>
            <a:chExt cx="4992" cy="2413"/>
          </a:xfrm>
        </p:grpSpPr>
        <p:sp>
          <p:nvSpPr>
            <p:cNvPr id="883717" name="Text Box 5">
              <a:extLst>
                <a:ext uri="{FF2B5EF4-FFF2-40B4-BE49-F238E27FC236}">
                  <a16:creationId xmlns:a16="http://schemas.microsoft.com/office/drawing/2014/main" id="{BC02EC15-5825-42B9-84F0-5FE2005D9E3E}"/>
                </a:ext>
              </a:extLst>
            </p:cNvPr>
            <p:cNvSpPr txBox="1">
              <a:spLocks noChangeArrowheads="1"/>
            </p:cNvSpPr>
            <p:nvPr/>
          </p:nvSpPr>
          <p:spPr bwMode="auto">
            <a:xfrm>
              <a:off x="1652" y="1680"/>
              <a:ext cx="2668" cy="101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0000"/>
                </a:lnSpc>
              </a:pPr>
              <a:r>
                <a:rPr lang="en-US" altLang="en-US" sz="1400" b="1" u="sng">
                  <a:latin typeface="Verdana" panose="020B0604030504040204" pitchFamily="34" charset="0"/>
                  <a:cs typeface="Times New Roman" panose="02020603050405020304" pitchFamily="18" charset="0"/>
                </a:rPr>
                <a:t>class</a:t>
              </a:r>
            </a:p>
            <a:p>
              <a:pPr algn="l">
                <a:lnSpc>
                  <a:spcPct val="90000"/>
                </a:lnSpc>
                <a:spcBef>
                  <a:spcPts val="500"/>
                </a:spcBef>
                <a:buClr>
                  <a:srgbClr val="800080"/>
                </a:buClr>
                <a:buSzPct val="55000"/>
                <a:buFont typeface="Wingdings" panose="05000000000000000000" pitchFamily="2" charset="2"/>
                <a:buNone/>
              </a:pPr>
              <a:r>
                <a:rPr lang="en-US" altLang="en-US" sz="1400">
                  <a:latin typeface="Verdana" panose="020B0604030504040204" pitchFamily="34" charset="0"/>
                  <a:cs typeface="Times New Roman" panose="02020603050405020304" pitchFamily="18" charset="0"/>
                </a:rPr>
                <a:t>state:</a:t>
              </a:r>
              <a:br>
                <a:rPr lang="en-US" altLang="en-US" sz="1400">
                  <a:latin typeface="Verdana" panose="020B0604030504040204" pitchFamily="34"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private </a:t>
              </a:r>
              <a:r>
                <a:rPr lang="en-US" altLang="en-US" sz="1400" b="1">
                  <a:latin typeface="Courier New" panose="02070309020205020404" pitchFamily="49" charset="0"/>
                  <a:cs typeface="Times New Roman" panose="02020603050405020304" pitchFamily="18" charset="0"/>
                </a:rPr>
                <a:t>static</a:t>
              </a:r>
              <a:r>
                <a:rPr lang="en-US" altLang="en-US" sz="1400">
                  <a:latin typeface="Courier New" panose="02070309020205020404" pitchFamily="49" charset="0"/>
                  <a:cs typeface="Times New Roman" panose="02020603050405020304" pitchFamily="18" charset="0"/>
                </a:rPr>
                <a:t> int staticFieldA</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private </a:t>
              </a:r>
              <a:r>
                <a:rPr lang="en-US" altLang="en-US" sz="1400" b="1">
                  <a:latin typeface="Courier New" panose="02070309020205020404" pitchFamily="49" charset="0"/>
                  <a:cs typeface="Times New Roman" panose="02020603050405020304" pitchFamily="18" charset="0"/>
                </a:rPr>
                <a:t>static</a:t>
              </a:r>
              <a:r>
                <a:rPr lang="en-US" altLang="en-US" sz="1400">
                  <a:latin typeface="Courier New" panose="02070309020205020404" pitchFamily="49" charset="0"/>
                  <a:cs typeface="Times New Roman" panose="02020603050405020304" pitchFamily="18" charset="0"/>
                </a:rPr>
                <a:t> String staticFieldB</a:t>
              </a:r>
            </a:p>
            <a:p>
              <a:pPr algn="l">
                <a:lnSpc>
                  <a:spcPct val="90000"/>
                </a:lnSpc>
                <a:spcBef>
                  <a:spcPts val="500"/>
                </a:spcBef>
                <a:buClr>
                  <a:srgbClr val="800080"/>
                </a:buClr>
                <a:buSzPct val="55000"/>
                <a:buFont typeface="Wingdings" panose="05000000000000000000" pitchFamily="2" charset="2"/>
                <a:buNone/>
              </a:pPr>
              <a:r>
                <a:rPr lang="en-US" altLang="en-US" sz="1400">
                  <a:latin typeface="Verdana" panose="020B0604030504040204" pitchFamily="34" charset="0"/>
                  <a:cs typeface="Times New Roman" panose="02020603050405020304" pitchFamily="18" charset="0"/>
                </a:rPr>
                <a:t>behavior:</a:t>
              </a:r>
              <a:br>
                <a:rPr lang="en-US" altLang="en-US" sz="1400">
                  <a:latin typeface="Verdana" panose="020B0604030504040204" pitchFamily="34"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public </a:t>
              </a:r>
              <a:r>
                <a:rPr lang="en-US" altLang="en-US" sz="1400" b="1">
                  <a:latin typeface="Courier New" panose="02070309020205020404" pitchFamily="49" charset="0"/>
                  <a:cs typeface="Times New Roman" panose="02020603050405020304" pitchFamily="18" charset="0"/>
                </a:rPr>
                <a:t>static</a:t>
              </a:r>
              <a:r>
                <a:rPr lang="en-US" altLang="en-US" sz="1400">
                  <a:latin typeface="Courier New" panose="02070309020205020404" pitchFamily="49" charset="0"/>
                  <a:cs typeface="Times New Roman" panose="02020603050405020304" pitchFamily="18" charset="0"/>
                </a:rPr>
                <a:t> void someStaticMethodC()</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public </a:t>
              </a:r>
              <a:r>
                <a:rPr lang="en-US" altLang="en-US" sz="1400" b="1">
                  <a:latin typeface="Courier New" panose="02070309020205020404" pitchFamily="49" charset="0"/>
                  <a:cs typeface="Times New Roman" panose="02020603050405020304" pitchFamily="18" charset="0"/>
                </a:rPr>
                <a:t>static</a:t>
              </a:r>
              <a:r>
                <a:rPr lang="en-US" altLang="en-US" sz="1400">
                  <a:latin typeface="Courier New" panose="02070309020205020404" pitchFamily="49" charset="0"/>
                  <a:cs typeface="Times New Roman" panose="02020603050405020304" pitchFamily="18" charset="0"/>
                </a:rPr>
                <a:t> void someStaticMethodD()</a:t>
              </a:r>
            </a:p>
          </p:txBody>
        </p:sp>
        <p:grpSp>
          <p:nvGrpSpPr>
            <p:cNvPr id="883718" name="Group 6">
              <a:extLst>
                <a:ext uri="{FF2B5EF4-FFF2-40B4-BE49-F238E27FC236}">
                  <a16:creationId xmlns:a16="http://schemas.microsoft.com/office/drawing/2014/main" id="{BB3810F5-43A0-4543-8126-C72BC52E6E2E}"/>
                </a:ext>
              </a:extLst>
            </p:cNvPr>
            <p:cNvGrpSpPr>
              <a:grpSpLocks/>
            </p:cNvGrpSpPr>
            <p:nvPr/>
          </p:nvGrpSpPr>
          <p:grpSpPr bwMode="auto">
            <a:xfrm>
              <a:off x="1632" y="2703"/>
              <a:ext cx="2640" cy="327"/>
              <a:chOff x="1440" y="2448"/>
              <a:chExt cx="2640" cy="327"/>
            </a:xfrm>
          </p:grpSpPr>
          <p:sp>
            <p:nvSpPr>
              <p:cNvPr id="883719" name="Line 7">
                <a:extLst>
                  <a:ext uri="{FF2B5EF4-FFF2-40B4-BE49-F238E27FC236}">
                    <a16:creationId xmlns:a16="http://schemas.microsoft.com/office/drawing/2014/main" id="{EE2F50E8-5E1D-4A37-95CC-13FF5F173AC4}"/>
                  </a:ext>
                </a:extLst>
              </p:cNvPr>
              <p:cNvSpPr>
                <a:spLocks noChangeShapeType="1"/>
              </p:cNvSpPr>
              <p:nvPr/>
            </p:nvSpPr>
            <p:spPr bwMode="auto">
              <a:xfrm flipH="1">
                <a:off x="1440" y="2448"/>
                <a:ext cx="1296" cy="327"/>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83720" name="Line 8">
                <a:extLst>
                  <a:ext uri="{FF2B5EF4-FFF2-40B4-BE49-F238E27FC236}">
                    <a16:creationId xmlns:a16="http://schemas.microsoft.com/office/drawing/2014/main" id="{B7D5D853-8A88-437B-831D-68769A33D30D}"/>
                  </a:ext>
                </a:extLst>
              </p:cNvPr>
              <p:cNvSpPr>
                <a:spLocks noChangeShapeType="1"/>
              </p:cNvSpPr>
              <p:nvPr/>
            </p:nvSpPr>
            <p:spPr bwMode="auto">
              <a:xfrm>
                <a:off x="2784" y="2448"/>
                <a:ext cx="0" cy="327"/>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83721" name="Line 9">
                <a:extLst>
                  <a:ext uri="{FF2B5EF4-FFF2-40B4-BE49-F238E27FC236}">
                    <a16:creationId xmlns:a16="http://schemas.microsoft.com/office/drawing/2014/main" id="{3ED9CBD5-BC22-4EE2-A32A-4F0780314D94}"/>
                  </a:ext>
                </a:extLst>
              </p:cNvPr>
              <p:cNvSpPr>
                <a:spLocks noChangeShapeType="1"/>
              </p:cNvSpPr>
              <p:nvPr/>
            </p:nvSpPr>
            <p:spPr bwMode="auto">
              <a:xfrm>
                <a:off x="2832" y="2448"/>
                <a:ext cx="1248" cy="327"/>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883722" name="Text Box 10">
              <a:extLst>
                <a:ext uri="{FF2B5EF4-FFF2-40B4-BE49-F238E27FC236}">
                  <a16:creationId xmlns:a16="http://schemas.microsoft.com/office/drawing/2014/main" id="{C2D73CD5-C101-4858-BF37-31AEE46012BC}"/>
                </a:ext>
              </a:extLst>
            </p:cNvPr>
            <p:cNvSpPr txBox="1">
              <a:spLocks noChangeArrowheads="1"/>
            </p:cNvSpPr>
            <p:nvPr/>
          </p:nvSpPr>
          <p:spPr bwMode="auto">
            <a:xfrm>
              <a:off x="384" y="3039"/>
              <a:ext cx="1536" cy="105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pPr>
              <a:r>
                <a:rPr lang="en-US" altLang="en-US" sz="1400" b="1" u="sng">
                  <a:latin typeface="Tahoma" panose="020B0604030504040204" pitchFamily="34" charset="0"/>
                  <a:cs typeface="Times New Roman" panose="02020603050405020304" pitchFamily="18" charset="0"/>
                </a:rPr>
                <a:t>object #1</a:t>
              </a:r>
            </a:p>
            <a:p>
              <a:pPr algn="l">
                <a:lnSpc>
                  <a:spcPct val="80000"/>
                </a:lnSpc>
                <a:spcBef>
                  <a:spcPct val="50000"/>
                </a:spcBef>
              </a:pPr>
              <a:r>
                <a:rPr lang="en-US" altLang="en-US" sz="1400">
                  <a:latin typeface="Tahoma" panose="020B0604030504040204" pitchFamily="34" charset="0"/>
                  <a:cs typeface="Times New Roman" panose="02020603050405020304" pitchFamily="18" charset="0"/>
                </a:rPr>
                <a:t>state:</a:t>
              </a:r>
              <a:br>
                <a:rPr lang="en-US" altLang="en-US" sz="1400">
                  <a:latin typeface="Tahoma" panose="020B0604030504040204" pitchFamily="34"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int field2</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double field2</a:t>
              </a:r>
            </a:p>
            <a:p>
              <a:pPr algn="l">
                <a:lnSpc>
                  <a:spcPct val="80000"/>
                </a:lnSpc>
                <a:spcBef>
                  <a:spcPct val="50000"/>
                </a:spcBef>
              </a:pPr>
              <a:r>
                <a:rPr lang="en-US" altLang="en-US" sz="1400">
                  <a:latin typeface="Tahoma" panose="020B0604030504040204" pitchFamily="34" charset="0"/>
                  <a:cs typeface="Times New Roman" panose="02020603050405020304" pitchFamily="18" charset="0"/>
                </a:rPr>
                <a:t>behavior:</a:t>
              </a:r>
              <a:br>
                <a:rPr lang="en-US" altLang="en-US" sz="1400">
                  <a:latin typeface="Tahoma" panose="020B0604030504040204" pitchFamily="34"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public void method3()</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public int method4()</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public void method5()</a:t>
              </a:r>
            </a:p>
          </p:txBody>
        </p:sp>
        <p:sp>
          <p:nvSpPr>
            <p:cNvPr id="883723" name="Text Box 11">
              <a:extLst>
                <a:ext uri="{FF2B5EF4-FFF2-40B4-BE49-F238E27FC236}">
                  <a16:creationId xmlns:a16="http://schemas.microsoft.com/office/drawing/2014/main" id="{45E0B27D-5685-4DC4-8391-C4E756865E60}"/>
                </a:ext>
              </a:extLst>
            </p:cNvPr>
            <p:cNvSpPr txBox="1">
              <a:spLocks noChangeArrowheads="1"/>
            </p:cNvSpPr>
            <p:nvPr/>
          </p:nvSpPr>
          <p:spPr bwMode="auto">
            <a:xfrm>
              <a:off x="2112" y="3039"/>
              <a:ext cx="1536" cy="105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pPr>
              <a:r>
                <a:rPr lang="en-US" altLang="en-US" sz="1400" b="1" u="sng">
                  <a:latin typeface="Tahoma" panose="020B0604030504040204" pitchFamily="34" charset="0"/>
                  <a:cs typeface="Times New Roman" panose="02020603050405020304" pitchFamily="18" charset="0"/>
                </a:rPr>
                <a:t>object #2</a:t>
              </a:r>
            </a:p>
            <a:p>
              <a:pPr algn="l">
                <a:lnSpc>
                  <a:spcPct val="80000"/>
                </a:lnSpc>
                <a:spcBef>
                  <a:spcPct val="50000"/>
                </a:spcBef>
              </a:pPr>
              <a:r>
                <a:rPr lang="en-US" altLang="en-US" sz="1400">
                  <a:latin typeface="Tahoma" panose="020B0604030504040204" pitchFamily="34" charset="0"/>
                  <a:cs typeface="Times New Roman" panose="02020603050405020304" pitchFamily="18" charset="0"/>
                </a:rPr>
                <a:t>state:</a:t>
              </a:r>
              <a:br>
                <a:rPr lang="en-US" altLang="en-US" sz="1400">
                  <a:latin typeface="Tahoma" panose="020B0604030504040204" pitchFamily="34"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int field1</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double field2</a:t>
              </a:r>
            </a:p>
            <a:p>
              <a:pPr algn="l">
                <a:lnSpc>
                  <a:spcPct val="80000"/>
                </a:lnSpc>
                <a:spcBef>
                  <a:spcPct val="50000"/>
                </a:spcBef>
              </a:pPr>
              <a:r>
                <a:rPr lang="en-US" altLang="en-US" sz="1400">
                  <a:latin typeface="Tahoma" panose="020B0604030504040204" pitchFamily="34" charset="0"/>
                  <a:cs typeface="Times New Roman" panose="02020603050405020304" pitchFamily="18" charset="0"/>
                </a:rPr>
                <a:t>behavior:</a:t>
              </a:r>
              <a:br>
                <a:rPr lang="en-US" altLang="en-US" sz="1400">
                  <a:latin typeface="Tahoma" panose="020B0604030504040204" pitchFamily="34"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public void method3()</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public int method4()</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public void method5()</a:t>
              </a:r>
            </a:p>
          </p:txBody>
        </p:sp>
        <p:sp>
          <p:nvSpPr>
            <p:cNvPr id="883724" name="Text Box 12">
              <a:extLst>
                <a:ext uri="{FF2B5EF4-FFF2-40B4-BE49-F238E27FC236}">
                  <a16:creationId xmlns:a16="http://schemas.microsoft.com/office/drawing/2014/main" id="{EC2DD448-BD9A-4A0F-8868-28099D8465A0}"/>
                </a:ext>
              </a:extLst>
            </p:cNvPr>
            <p:cNvSpPr txBox="1">
              <a:spLocks noChangeArrowheads="1"/>
            </p:cNvSpPr>
            <p:nvPr/>
          </p:nvSpPr>
          <p:spPr bwMode="auto">
            <a:xfrm>
              <a:off x="3840" y="3039"/>
              <a:ext cx="1536" cy="105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pPr>
              <a:r>
                <a:rPr lang="en-US" altLang="en-US" sz="1400" b="1" u="sng">
                  <a:latin typeface="Tahoma" panose="020B0604030504040204" pitchFamily="34" charset="0"/>
                  <a:cs typeface="Times New Roman" panose="02020603050405020304" pitchFamily="18" charset="0"/>
                </a:rPr>
                <a:t>object #3</a:t>
              </a:r>
            </a:p>
            <a:p>
              <a:pPr algn="l">
                <a:lnSpc>
                  <a:spcPct val="80000"/>
                </a:lnSpc>
                <a:spcBef>
                  <a:spcPct val="50000"/>
                </a:spcBef>
              </a:pPr>
              <a:r>
                <a:rPr lang="en-US" altLang="en-US" sz="1400">
                  <a:latin typeface="Tahoma" panose="020B0604030504040204" pitchFamily="34" charset="0"/>
                  <a:cs typeface="Times New Roman" panose="02020603050405020304" pitchFamily="18" charset="0"/>
                </a:rPr>
                <a:t>state:</a:t>
              </a:r>
              <a:br>
                <a:rPr lang="en-US" altLang="en-US" sz="1400">
                  <a:latin typeface="Tahoma" panose="020B0604030504040204" pitchFamily="34"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int field1</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double field2</a:t>
              </a:r>
            </a:p>
            <a:p>
              <a:pPr algn="l">
                <a:lnSpc>
                  <a:spcPct val="80000"/>
                </a:lnSpc>
                <a:spcBef>
                  <a:spcPct val="50000"/>
                </a:spcBef>
              </a:pPr>
              <a:r>
                <a:rPr lang="en-US" altLang="en-US" sz="1400">
                  <a:latin typeface="Tahoma" panose="020B0604030504040204" pitchFamily="34" charset="0"/>
                  <a:cs typeface="Times New Roman" panose="02020603050405020304" pitchFamily="18" charset="0"/>
                </a:rPr>
                <a:t>behavior:</a:t>
              </a:r>
              <a:br>
                <a:rPr lang="en-US" altLang="en-US" sz="1400">
                  <a:latin typeface="Tahoma" panose="020B0604030504040204" pitchFamily="34"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public void method3()</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public int method4()</a:t>
              </a:r>
              <a:br>
                <a:rPr lang="en-US" altLang="en-US" sz="1400">
                  <a:latin typeface="Courier New" panose="02070309020205020404" pitchFamily="49" charset="0"/>
                  <a:cs typeface="Times New Roman" panose="02020603050405020304" pitchFamily="18" charset="0"/>
                </a:rPr>
              </a:br>
              <a:r>
                <a:rPr lang="en-US" altLang="en-US" sz="1400">
                  <a:latin typeface="Courier New" panose="02070309020205020404" pitchFamily="49" charset="0"/>
                  <a:cs typeface="Times New Roman" panose="02020603050405020304" pitchFamily="18" charset="0"/>
                </a:rPr>
                <a:t>public void method5()</a:t>
              </a:r>
            </a:p>
          </p:txBody>
        </p:sp>
      </p:gr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38" name="Rectangle 2">
            <a:extLst>
              <a:ext uri="{FF2B5EF4-FFF2-40B4-BE49-F238E27FC236}">
                <a16:creationId xmlns:a16="http://schemas.microsoft.com/office/drawing/2014/main" id="{AB16C89F-AD9F-4E9D-96F8-27AE72094EF4}"/>
              </a:ext>
            </a:extLst>
          </p:cNvPr>
          <p:cNvSpPr>
            <a:spLocks noGrp="1" noChangeArrowheads="1"/>
          </p:cNvSpPr>
          <p:nvPr>
            <p:ph type="title"/>
          </p:nvPr>
        </p:nvSpPr>
        <p:spPr/>
        <p:txBody>
          <a:bodyPr/>
          <a:lstStyle/>
          <a:p>
            <a:r>
              <a:rPr lang="en-US" altLang="en-US"/>
              <a:t>Static fields</a:t>
            </a:r>
            <a:endParaRPr lang="en-US" altLang="en-US">
              <a:latin typeface="Courier New" panose="02070309020205020404" pitchFamily="49" charset="0"/>
            </a:endParaRPr>
          </a:p>
        </p:txBody>
      </p:sp>
      <p:sp>
        <p:nvSpPr>
          <p:cNvPr id="884739" name="Rectangle 3">
            <a:extLst>
              <a:ext uri="{FF2B5EF4-FFF2-40B4-BE49-F238E27FC236}">
                <a16:creationId xmlns:a16="http://schemas.microsoft.com/office/drawing/2014/main" id="{868598E3-97FC-4761-A0A7-2B8BFAD0F4A2}"/>
              </a:ext>
            </a:extLst>
          </p:cNvPr>
          <p:cNvSpPr>
            <a:spLocks noGrp="1" noChangeArrowheads="1"/>
          </p:cNvSpPr>
          <p:nvPr>
            <p:ph type="body" idx="1"/>
          </p:nvPr>
        </p:nvSpPr>
        <p:spPr/>
        <p:txBody>
          <a:bodyPr/>
          <a:lstStyle/>
          <a:p>
            <a:pPr lvl="1">
              <a:buFontTx/>
              <a:buNone/>
            </a:pPr>
            <a:r>
              <a:rPr lang="en-US" altLang="en-US">
                <a:latin typeface="Courier New" panose="02070309020205020404" pitchFamily="49" charset="0"/>
              </a:rPr>
              <a:t>	private static </a:t>
            </a:r>
            <a:r>
              <a:rPr lang="en-US" altLang="en-US" b="1"/>
              <a:t>type</a:t>
            </a:r>
            <a:r>
              <a:rPr lang="en-US" altLang="en-US">
                <a:latin typeface="Courier New" panose="02070309020205020404" pitchFamily="49" charset="0"/>
              </a:rPr>
              <a:t> </a:t>
            </a:r>
            <a:r>
              <a:rPr lang="en-US" altLang="en-US" b="1"/>
              <a:t>name</a:t>
            </a:r>
            <a:r>
              <a:rPr lang="en-US" altLang="en-US">
                <a:latin typeface="Courier New" panose="02070309020205020404" pitchFamily="49" charset="0"/>
              </a:rPr>
              <a:t>;</a:t>
            </a:r>
            <a:endParaRPr lang="en-US" altLang="en-US" b="1" i="1"/>
          </a:p>
          <a:p>
            <a:pPr lvl="1">
              <a:buFontTx/>
              <a:buNone/>
            </a:pPr>
            <a:r>
              <a:rPr lang="en-US" altLang="en-US"/>
              <a:t>	or,</a:t>
            </a:r>
          </a:p>
          <a:p>
            <a:pPr lvl="1">
              <a:buFontTx/>
              <a:buNone/>
            </a:pPr>
            <a:r>
              <a:rPr lang="en-US" altLang="en-US">
                <a:latin typeface="Courier New" panose="02070309020205020404" pitchFamily="49" charset="0"/>
              </a:rPr>
              <a:t>	private static </a:t>
            </a:r>
            <a:r>
              <a:rPr lang="en-US" altLang="en-US" b="1"/>
              <a:t>type</a:t>
            </a:r>
            <a:r>
              <a:rPr lang="en-US" altLang="en-US">
                <a:latin typeface="Courier New" panose="02070309020205020404" pitchFamily="49" charset="0"/>
              </a:rPr>
              <a:t> </a:t>
            </a:r>
            <a:r>
              <a:rPr lang="en-US" altLang="en-US" b="1"/>
              <a:t>name</a:t>
            </a:r>
            <a:r>
              <a:rPr lang="en-US" altLang="en-US">
                <a:latin typeface="Courier New" panose="02070309020205020404" pitchFamily="49" charset="0"/>
              </a:rPr>
              <a:t> = </a:t>
            </a:r>
            <a:r>
              <a:rPr lang="en-US" altLang="en-US" b="1"/>
              <a:t>value</a:t>
            </a:r>
            <a:r>
              <a:rPr lang="en-US" altLang="en-US">
                <a:latin typeface="Courier New" panose="02070309020205020404" pitchFamily="49" charset="0"/>
              </a:rPr>
              <a:t>;</a:t>
            </a:r>
          </a:p>
          <a:p>
            <a:pPr lvl="1">
              <a:buFontTx/>
              <a:buNone/>
            </a:pPr>
            <a:endParaRPr lang="en-US" altLang="en-US">
              <a:latin typeface="Courier New" panose="02070309020205020404" pitchFamily="49" charset="0"/>
            </a:endParaRPr>
          </a:p>
          <a:p>
            <a:pPr lvl="1"/>
            <a:r>
              <a:rPr lang="en-US" altLang="en-US"/>
              <a:t>Example:</a:t>
            </a:r>
          </a:p>
          <a:p>
            <a:pPr lvl="1">
              <a:buFontTx/>
              <a:buNone/>
            </a:pPr>
            <a:r>
              <a:rPr lang="en-US" altLang="en-US">
                <a:latin typeface="Courier New" panose="02070309020205020404" pitchFamily="49" charset="0"/>
              </a:rPr>
              <a:t>	private static int theAnswer = 42;</a:t>
            </a:r>
            <a:endParaRPr lang="en-US" altLang="en-US" sz="900"/>
          </a:p>
          <a:p>
            <a:pPr lvl="1"/>
            <a:endParaRPr lang="en-US" altLang="en-US"/>
          </a:p>
          <a:p>
            <a:pPr lvl="1"/>
            <a:endParaRPr lang="en-US" altLang="en-US"/>
          </a:p>
          <a:p>
            <a:r>
              <a:rPr lang="en-US" altLang="en-US" b="1"/>
              <a:t>static field</a:t>
            </a:r>
            <a:r>
              <a:rPr lang="en-US" altLang="en-US"/>
              <a:t>: Stored in the class instead of each object.</a:t>
            </a:r>
          </a:p>
          <a:p>
            <a:pPr lvl="1"/>
            <a:r>
              <a:rPr lang="en-US" altLang="en-US"/>
              <a:t>A "shared" global field that all objects can access and modify.</a:t>
            </a:r>
          </a:p>
          <a:p>
            <a:pPr lvl="1"/>
            <a:r>
              <a:rPr lang="en-US" altLang="en-US"/>
              <a:t>Like a class constant, except that its value can be changed.</a:t>
            </a: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5762" name="Rectangle 2">
            <a:extLst>
              <a:ext uri="{FF2B5EF4-FFF2-40B4-BE49-F238E27FC236}">
                <a16:creationId xmlns:a16="http://schemas.microsoft.com/office/drawing/2014/main" id="{BCA6BB6C-15B7-4401-9391-2F1B8C774F0A}"/>
              </a:ext>
            </a:extLst>
          </p:cNvPr>
          <p:cNvSpPr>
            <a:spLocks noGrp="1" noChangeArrowheads="1"/>
          </p:cNvSpPr>
          <p:nvPr>
            <p:ph type="title"/>
          </p:nvPr>
        </p:nvSpPr>
        <p:spPr/>
        <p:txBody>
          <a:bodyPr/>
          <a:lstStyle/>
          <a:p>
            <a:r>
              <a:rPr lang="en-US" altLang="en-US"/>
              <a:t>Accessing static fields</a:t>
            </a:r>
          </a:p>
        </p:txBody>
      </p:sp>
      <p:sp>
        <p:nvSpPr>
          <p:cNvPr id="885763" name="Rectangle 3">
            <a:extLst>
              <a:ext uri="{FF2B5EF4-FFF2-40B4-BE49-F238E27FC236}">
                <a16:creationId xmlns:a16="http://schemas.microsoft.com/office/drawing/2014/main" id="{9F84774F-B56C-4B42-90CA-CA7C54B5B9E9}"/>
              </a:ext>
            </a:extLst>
          </p:cNvPr>
          <p:cNvSpPr>
            <a:spLocks noGrp="1" noChangeArrowheads="1"/>
          </p:cNvSpPr>
          <p:nvPr>
            <p:ph type="body" idx="1"/>
          </p:nvPr>
        </p:nvSpPr>
        <p:spPr/>
        <p:txBody>
          <a:bodyPr/>
          <a:lstStyle/>
          <a:p>
            <a:r>
              <a:rPr lang="en-US" altLang="en-US"/>
              <a:t>From inside the class where the field was declared:</a:t>
            </a:r>
          </a:p>
          <a:p>
            <a:pPr lvl="1">
              <a:lnSpc>
                <a:spcPct val="80000"/>
              </a:lnSpc>
              <a:buFontTx/>
              <a:buNone/>
            </a:pPr>
            <a:endParaRPr lang="en-US" altLang="en-US" sz="900">
              <a:latin typeface="Courier New" panose="02070309020205020404" pitchFamily="49" charset="0"/>
            </a:endParaRPr>
          </a:p>
          <a:p>
            <a:pPr lvl="1">
              <a:lnSpc>
                <a:spcPct val="80000"/>
              </a:lnSpc>
              <a:buFontTx/>
              <a:buNone/>
            </a:pPr>
            <a:r>
              <a:rPr lang="en-US" altLang="en-US">
                <a:latin typeface="Courier New" panose="02070309020205020404" pitchFamily="49" charset="0"/>
              </a:rPr>
              <a:t>	</a:t>
            </a:r>
            <a:r>
              <a:rPr lang="en-US" altLang="en-US" b="1"/>
              <a:t>fieldName</a:t>
            </a:r>
            <a:r>
              <a:rPr lang="en-US" altLang="en-US" b="1">
                <a:latin typeface="Courier New" panose="02070309020205020404" pitchFamily="49" charset="0"/>
              </a:rPr>
              <a:t>                        </a:t>
            </a:r>
            <a:r>
              <a:rPr lang="en-US" altLang="en-US" b="1">
                <a:solidFill>
                  <a:srgbClr val="008080"/>
                </a:solidFill>
                <a:latin typeface="Courier New" panose="02070309020205020404" pitchFamily="49" charset="0"/>
              </a:rPr>
              <a:t>// get the value</a:t>
            </a:r>
            <a:endParaRPr lang="en-US" altLang="en-US" b="1">
              <a:solidFill>
                <a:srgbClr val="008080"/>
              </a:solidFill>
            </a:endParaRPr>
          </a:p>
          <a:p>
            <a:pPr lvl="1">
              <a:lnSpc>
                <a:spcPct val="80000"/>
              </a:lnSpc>
              <a:buFontTx/>
              <a:buNone/>
            </a:pPr>
            <a:r>
              <a:rPr lang="en-US" altLang="en-US">
                <a:latin typeface="Courier New" panose="02070309020205020404" pitchFamily="49" charset="0"/>
              </a:rPr>
              <a:t>	</a:t>
            </a:r>
            <a:r>
              <a:rPr lang="en-US" altLang="en-US" b="1"/>
              <a:t>fieldName</a:t>
            </a:r>
            <a:r>
              <a:rPr lang="en-US" altLang="en-US">
                <a:latin typeface="Courier New" panose="02070309020205020404" pitchFamily="49" charset="0"/>
              </a:rPr>
              <a:t> = </a:t>
            </a:r>
            <a:r>
              <a:rPr lang="en-US" altLang="en-US" b="1"/>
              <a:t>value</a:t>
            </a:r>
            <a:r>
              <a:rPr lang="en-US" altLang="en-US">
                <a:latin typeface="Courier New" panose="02070309020205020404" pitchFamily="49" charset="0"/>
              </a:rPr>
              <a:t>;               </a:t>
            </a:r>
            <a:r>
              <a:rPr lang="en-US" altLang="en-US" b="1">
                <a:solidFill>
                  <a:srgbClr val="008080"/>
                </a:solidFill>
                <a:latin typeface="Courier New" panose="02070309020205020404" pitchFamily="49" charset="0"/>
              </a:rPr>
              <a:t>// set the value</a:t>
            </a:r>
          </a:p>
          <a:p>
            <a:pPr lvl="1">
              <a:lnSpc>
                <a:spcPct val="80000"/>
              </a:lnSpc>
              <a:buFontTx/>
              <a:buNone/>
            </a:pPr>
            <a:endParaRPr lang="en-US" altLang="en-US"/>
          </a:p>
          <a:p>
            <a:r>
              <a:rPr lang="en-US" altLang="en-US"/>
              <a:t>From another class (if the field is </a:t>
            </a:r>
            <a:r>
              <a:rPr lang="en-US" altLang="en-US">
                <a:latin typeface="Courier New" panose="02070309020205020404" pitchFamily="49" charset="0"/>
              </a:rPr>
              <a:t>public</a:t>
            </a:r>
            <a:r>
              <a:rPr lang="en-US" altLang="en-US"/>
              <a:t>):</a:t>
            </a:r>
          </a:p>
          <a:p>
            <a:pPr lvl="1">
              <a:lnSpc>
                <a:spcPct val="80000"/>
              </a:lnSpc>
              <a:buFontTx/>
              <a:buNone/>
            </a:pPr>
            <a:endParaRPr lang="en-US" altLang="en-US" sz="900">
              <a:latin typeface="Courier New" panose="02070309020205020404" pitchFamily="49" charset="0"/>
            </a:endParaRPr>
          </a:p>
          <a:p>
            <a:pPr lvl="1">
              <a:lnSpc>
                <a:spcPct val="80000"/>
              </a:lnSpc>
              <a:buFontTx/>
              <a:buNone/>
            </a:pPr>
            <a:r>
              <a:rPr lang="en-US" altLang="en-US">
                <a:latin typeface="Courier New" panose="02070309020205020404" pitchFamily="49" charset="0"/>
              </a:rPr>
              <a:t>	</a:t>
            </a:r>
            <a:r>
              <a:rPr lang="en-US" altLang="en-US" b="1"/>
              <a:t>ClassName</a:t>
            </a:r>
            <a:r>
              <a:rPr lang="en-US" altLang="en-US">
                <a:latin typeface="Courier New" panose="02070309020205020404" pitchFamily="49" charset="0"/>
              </a:rPr>
              <a:t>.</a:t>
            </a:r>
            <a:r>
              <a:rPr lang="en-US" altLang="en-US" b="1"/>
              <a:t>fieldName</a:t>
            </a:r>
            <a:r>
              <a:rPr lang="en-US" altLang="en-US" b="1">
                <a:latin typeface="Courier New" panose="02070309020205020404" pitchFamily="49" charset="0"/>
              </a:rPr>
              <a:t>             </a:t>
            </a:r>
            <a:r>
              <a:rPr lang="en-US" altLang="en-US" b="1">
                <a:solidFill>
                  <a:srgbClr val="008080"/>
                </a:solidFill>
                <a:latin typeface="Courier New" panose="02070309020205020404" pitchFamily="49" charset="0"/>
              </a:rPr>
              <a:t>// get the value</a:t>
            </a:r>
            <a:endParaRPr lang="en-US" altLang="en-US" b="1"/>
          </a:p>
          <a:p>
            <a:pPr lvl="1">
              <a:lnSpc>
                <a:spcPct val="80000"/>
              </a:lnSpc>
              <a:buFontTx/>
              <a:buNone/>
            </a:pPr>
            <a:r>
              <a:rPr lang="en-US" altLang="en-US">
                <a:latin typeface="Courier New" panose="02070309020205020404" pitchFamily="49" charset="0"/>
              </a:rPr>
              <a:t>	</a:t>
            </a:r>
            <a:r>
              <a:rPr lang="en-US" altLang="en-US" b="1"/>
              <a:t>ClassName</a:t>
            </a:r>
            <a:r>
              <a:rPr lang="en-US" altLang="en-US">
                <a:latin typeface="Courier New" panose="02070309020205020404" pitchFamily="49" charset="0"/>
              </a:rPr>
              <a:t>.</a:t>
            </a:r>
            <a:r>
              <a:rPr lang="en-US" altLang="en-US" b="1"/>
              <a:t>fieldName</a:t>
            </a:r>
            <a:r>
              <a:rPr lang="en-US" altLang="en-US">
                <a:latin typeface="Courier New" panose="02070309020205020404" pitchFamily="49" charset="0"/>
              </a:rPr>
              <a:t> = </a:t>
            </a:r>
            <a:r>
              <a:rPr lang="en-US" altLang="en-US" b="1"/>
              <a:t>value</a:t>
            </a:r>
            <a:r>
              <a:rPr lang="en-US" altLang="en-US">
                <a:latin typeface="Courier New" panose="02070309020205020404" pitchFamily="49" charset="0"/>
              </a:rPr>
              <a:t>;    </a:t>
            </a:r>
            <a:r>
              <a:rPr lang="en-US" altLang="en-US" b="1">
                <a:solidFill>
                  <a:srgbClr val="008080"/>
                </a:solidFill>
                <a:latin typeface="Courier New" panose="02070309020205020404" pitchFamily="49" charset="0"/>
              </a:rPr>
              <a:t>// set the value</a:t>
            </a:r>
            <a:endParaRPr lang="en-US" altLang="en-US">
              <a:latin typeface="Courier New" panose="02070309020205020404" pitchFamily="49" charset="0"/>
            </a:endParaRPr>
          </a:p>
          <a:p>
            <a:pPr lvl="1">
              <a:lnSpc>
                <a:spcPct val="80000"/>
              </a:lnSpc>
              <a:buFontTx/>
              <a:buNone/>
            </a:pPr>
            <a:endParaRPr lang="en-US" altLang="en-US">
              <a:latin typeface="Courier New" panose="02070309020205020404" pitchFamily="49" charset="0"/>
            </a:endParaRPr>
          </a:p>
          <a:p>
            <a:pPr lvl="1">
              <a:lnSpc>
                <a:spcPct val="80000"/>
              </a:lnSpc>
            </a:pPr>
            <a:r>
              <a:rPr lang="en-US" altLang="en-US"/>
              <a:t>generally static fields are not </a:t>
            </a:r>
            <a:r>
              <a:rPr lang="en-US" altLang="en-US">
                <a:latin typeface="Courier New" panose="02070309020205020404" pitchFamily="49" charset="0"/>
              </a:rPr>
              <a:t>public</a:t>
            </a:r>
            <a:r>
              <a:rPr lang="en-US" altLang="en-US"/>
              <a:t> unless they are </a:t>
            </a:r>
            <a:r>
              <a:rPr lang="en-US" altLang="en-US">
                <a:latin typeface="Courier New" panose="02070309020205020404" pitchFamily="49" charset="0"/>
              </a:rPr>
              <a:t>final</a:t>
            </a:r>
            <a:r>
              <a:rPr lang="en-US" altLang="en-US"/>
              <a:t> </a:t>
            </a:r>
            <a:br>
              <a:rPr lang="en-US" altLang="en-US"/>
            </a:br>
            <a:endParaRPr lang="en-US" altLang="en-US"/>
          </a:p>
          <a:p>
            <a:pPr lvl="1">
              <a:lnSpc>
                <a:spcPct val="80000"/>
              </a:lnSpc>
              <a:buFontTx/>
              <a:buNone/>
            </a:pPr>
            <a:endParaRPr lang="en-US" altLang="en-US"/>
          </a:p>
          <a:p>
            <a:r>
              <a:rPr lang="en-US" altLang="en-US"/>
              <a:t>Exercise: Modify the </a:t>
            </a:r>
            <a:r>
              <a:rPr lang="en-US" altLang="en-US">
                <a:latin typeface="Courier New" panose="02070309020205020404" pitchFamily="49" charset="0"/>
              </a:rPr>
              <a:t>BankAccount</a:t>
            </a:r>
            <a:r>
              <a:rPr lang="en-US" altLang="en-US"/>
              <a:t> class shown previously so that each account is automatically given a unique ID.</a:t>
            </a:r>
          </a:p>
          <a:p>
            <a:r>
              <a:rPr lang="en-US" altLang="en-US"/>
              <a:t>Exercise: Write the working version of </a:t>
            </a:r>
            <a:r>
              <a:rPr lang="en-US" altLang="en-US">
                <a:latin typeface="Courier New" panose="02070309020205020404" pitchFamily="49" charset="0"/>
              </a:rPr>
              <a:t>FratGuy</a:t>
            </a:r>
            <a:r>
              <a:rPr lang="en-US" altLang="en-US"/>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85763">
                                            <p:txEl>
                                              <p:pRg st="12" end="12"/>
                                            </p:txEl>
                                          </p:spTgt>
                                        </p:tgtEl>
                                        <p:attrNameLst>
                                          <p:attrName>style.visibility</p:attrName>
                                        </p:attrNameLst>
                                      </p:cBhvr>
                                      <p:to>
                                        <p:strVal val="visible"/>
                                      </p:to>
                                    </p:set>
                                    <p:animEffect transition="in" filter="fade">
                                      <p:cBhvr>
                                        <p:cTn id="7" dur="1000"/>
                                        <p:tgtEl>
                                          <p:spTgt spid="885763">
                                            <p:txEl>
                                              <p:pRg st="12" end="1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85763">
                                            <p:txEl>
                                              <p:pRg st="13" end="13"/>
                                            </p:txEl>
                                          </p:spTgt>
                                        </p:tgtEl>
                                        <p:attrNameLst>
                                          <p:attrName>style.visibility</p:attrName>
                                        </p:attrNameLst>
                                      </p:cBhvr>
                                      <p:to>
                                        <p:strVal val="visible"/>
                                      </p:to>
                                    </p:set>
                                    <p:animEffect transition="in" filter="fade">
                                      <p:cBhvr>
                                        <p:cTn id="12" dur="1000"/>
                                        <p:tgtEl>
                                          <p:spTgt spid="88576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a:extLst>
              <a:ext uri="{FF2B5EF4-FFF2-40B4-BE49-F238E27FC236}">
                <a16:creationId xmlns:a16="http://schemas.microsoft.com/office/drawing/2014/main" id="{4B756E9A-435D-489C-8725-0C39D618A3B9}"/>
              </a:ext>
            </a:extLst>
          </p:cNvPr>
          <p:cNvSpPr>
            <a:spLocks noGrp="1" noChangeArrowheads="1"/>
          </p:cNvSpPr>
          <p:nvPr>
            <p:ph type="title"/>
          </p:nvPr>
        </p:nvSpPr>
        <p:spPr/>
        <p:txBody>
          <a:bodyPr/>
          <a:lstStyle/>
          <a:p>
            <a:r>
              <a:rPr lang="en-US" altLang="en-US">
                <a:latin typeface="Courier New" panose="02070309020205020404" pitchFamily="49" charset="0"/>
              </a:rPr>
              <a:t>BankAccount</a:t>
            </a:r>
            <a:r>
              <a:rPr lang="en-US" altLang="en-US"/>
              <a:t> solution</a:t>
            </a:r>
          </a:p>
        </p:txBody>
      </p:sp>
      <p:sp>
        <p:nvSpPr>
          <p:cNvPr id="886787" name="Rectangle 3">
            <a:extLst>
              <a:ext uri="{FF2B5EF4-FFF2-40B4-BE49-F238E27FC236}">
                <a16:creationId xmlns:a16="http://schemas.microsoft.com/office/drawing/2014/main" id="{8CE51E68-3890-42C9-A7AA-1940DC77A298}"/>
              </a:ext>
            </a:extLst>
          </p:cNvPr>
          <p:cNvSpPr>
            <a:spLocks noGrp="1" noChangeArrowheads="1"/>
          </p:cNvSpPr>
          <p:nvPr>
            <p:ph type="body" idx="1"/>
          </p:nvPr>
        </p:nvSpPr>
        <p:spPr/>
        <p:txBody>
          <a:bodyPr/>
          <a:lstStyle/>
          <a:p>
            <a:pPr lvl="1">
              <a:lnSpc>
                <a:spcPct val="70000"/>
              </a:lnSpc>
              <a:buFontTx/>
              <a:buNone/>
            </a:pPr>
            <a:r>
              <a:rPr lang="en-US" altLang="en-US" sz="2000">
                <a:latin typeface="Courier New" panose="02070309020205020404" pitchFamily="49" charset="0"/>
              </a:rPr>
              <a:t>public class BankAccount {</a:t>
            </a:r>
          </a:p>
          <a:p>
            <a:pPr lvl="1">
              <a:lnSpc>
                <a:spcPct val="70000"/>
              </a:lnSpc>
              <a:buFontTx/>
              <a:buNone/>
            </a:pPr>
            <a:endParaRPr lang="en-US" altLang="en-US" sz="800" b="1">
              <a:solidFill>
                <a:srgbClr val="008080"/>
              </a:solidFill>
              <a:latin typeface="Courier New" panose="02070309020205020404" pitchFamily="49" charset="0"/>
            </a:endParaRPr>
          </a:p>
          <a:p>
            <a:pPr lvl="1">
              <a:lnSpc>
                <a:spcPct val="70000"/>
              </a:lnSpc>
              <a:buFontTx/>
              <a:buNone/>
            </a:pPr>
            <a:r>
              <a:rPr lang="en-US" altLang="en-US" sz="2000" b="1">
                <a:solidFill>
                  <a:srgbClr val="008080"/>
                </a:solidFill>
                <a:latin typeface="Courier New" panose="02070309020205020404" pitchFamily="49" charset="0"/>
              </a:rPr>
              <a:t>    // static count of how many accounts are created</a:t>
            </a:r>
          </a:p>
          <a:p>
            <a:pPr lvl="1">
              <a:lnSpc>
                <a:spcPct val="70000"/>
              </a:lnSpc>
              <a:buFontTx/>
              <a:buNone/>
            </a:pPr>
            <a:r>
              <a:rPr lang="en-US" altLang="en-US" sz="2000" b="1">
                <a:solidFill>
                  <a:srgbClr val="008080"/>
                </a:solidFill>
                <a:latin typeface="Courier New" panose="02070309020205020404" pitchFamily="49" charset="0"/>
              </a:rPr>
              <a:t>    // (only one count shared for the whole class)</a:t>
            </a:r>
          </a:p>
          <a:p>
            <a:pPr lvl="1">
              <a:lnSpc>
                <a:spcPct val="70000"/>
              </a:lnSpc>
              <a:buFontTx/>
              <a:buNone/>
            </a:pPr>
            <a:r>
              <a:rPr lang="en-US" altLang="en-US" sz="2000" b="1">
                <a:latin typeface="Courier New" panose="02070309020205020404" pitchFamily="49" charset="0"/>
              </a:rPr>
              <a:t>    private static int objectCount = 0;</a:t>
            </a:r>
            <a:endParaRPr lang="en-US" altLang="en-US" sz="800">
              <a:latin typeface="Courier New" panose="02070309020205020404" pitchFamily="49" charset="0"/>
            </a:endParaRPr>
          </a:p>
          <a:p>
            <a:pPr lvl="1">
              <a:lnSpc>
                <a:spcPct val="70000"/>
              </a:lnSpc>
              <a:buFontTx/>
              <a:buNone/>
            </a:pPr>
            <a:endParaRPr lang="en-US" altLang="en-US" sz="2000">
              <a:latin typeface="Courier New" panose="02070309020205020404" pitchFamily="49" charset="0"/>
            </a:endParaRPr>
          </a:p>
          <a:p>
            <a:pPr lvl="1">
              <a:lnSpc>
                <a:spcPct val="70000"/>
              </a:lnSpc>
              <a:buFontTx/>
              <a:buNone/>
            </a:pPr>
            <a:r>
              <a:rPr lang="en-US" altLang="en-US" sz="2000" b="1">
                <a:solidFill>
                  <a:srgbClr val="008080"/>
                </a:solidFill>
                <a:latin typeface="Courier New" panose="02070309020205020404" pitchFamily="49" charset="0"/>
              </a:rPr>
              <a:t>    // fields (replicated for each object)</a:t>
            </a:r>
          </a:p>
          <a:p>
            <a:pPr lvl="1">
              <a:lnSpc>
                <a:spcPct val="70000"/>
              </a:lnSpc>
              <a:buFontTx/>
              <a:buNone/>
            </a:pPr>
            <a:r>
              <a:rPr lang="en-US" altLang="en-US" sz="2000">
                <a:latin typeface="Courier New" panose="02070309020205020404" pitchFamily="49" charset="0"/>
              </a:rPr>
              <a:t>    private String name;</a:t>
            </a:r>
          </a:p>
          <a:p>
            <a:pPr lvl="1">
              <a:lnSpc>
                <a:spcPct val="70000"/>
              </a:lnSpc>
              <a:buFontTx/>
              <a:buNone/>
            </a:pPr>
            <a:r>
              <a:rPr lang="en-US" altLang="en-US" sz="2000">
                <a:latin typeface="Courier New" panose="02070309020205020404" pitchFamily="49" charset="0"/>
              </a:rPr>
              <a:t>    private int id;</a:t>
            </a:r>
            <a:endParaRPr lang="en-US" altLang="en-US" sz="2000" b="1">
              <a:solidFill>
                <a:srgbClr val="008080"/>
              </a:solidFill>
              <a:latin typeface="Courier New" panose="02070309020205020404" pitchFamily="49" charset="0"/>
            </a:endParaRPr>
          </a:p>
          <a:p>
            <a:pPr lvl="1">
              <a:lnSpc>
                <a:spcPct val="70000"/>
              </a:lnSpc>
              <a:buFontTx/>
              <a:buNone/>
            </a:pPr>
            <a:endParaRPr lang="en-US" altLang="en-US" sz="2000">
              <a:solidFill>
                <a:srgbClr val="008080"/>
              </a:solidFill>
              <a:latin typeface="Courier New" panose="02070309020205020404" pitchFamily="49" charset="0"/>
            </a:endParaRPr>
          </a:p>
          <a:p>
            <a:pPr lvl="1">
              <a:lnSpc>
                <a:spcPct val="70000"/>
              </a:lnSpc>
              <a:buFontTx/>
              <a:buNone/>
            </a:pPr>
            <a:r>
              <a:rPr lang="en-US" altLang="en-US" sz="2000">
                <a:latin typeface="Courier New" panose="02070309020205020404" pitchFamily="49" charset="0"/>
              </a:rPr>
              <a:t>    public BankAccount() {</a:t>
            </a:r>
          </a:p>
          <a:p>
            <a:pPr lvl="1">
              <a:lnSpc>
                <a:spcPct val="70000"/>
              </a:lnSpc>
              <a:buFontTx/>
              <a:buNone/>
            </a:pPr>
            <a:r>
              <a:rPr lang="en-US" altLang="en-US" sz="2000" b="1">
                <a:latin typeface="Courier New" panose="02070309020205020404" pitchFamily="49" charset="0"/>
              </a:rPr>
              <a:t>        objectCount++;     </a:t>
            </a:r>
            <a:r>
              <a:rPr lang="en-US" altLang="en-US" sz="2000" b="1">
                <a:solidFill>
                  <a:srgbClr val="008080"/>
                </a:solidFill>
                <a:latin typeface="Courier New" panose="02070309020205020404" pitchFamily="49" charset="0"/>
              </a:rPr>
              <a:t>// advance the id, and</a:t>
            </a:r>
          </a:p>
          <a:p>
            <a:pPr lvl="1">
              <a:lnSpc>
                <a:spcPct val="70000"/>
              </a:lnSpc>
              <a:buFontTx/>
              <a:buNone/>
            </a:pPr>
            <a:r>
              <a:rPr lang="en-US" altLang="en-US" sz="2000" b="1">
                <a:latin typeface="Courier New" panose="02070309020205020404" pitchFamily="49" charset="0"/>
              </a:rPr>
              <a:t>        id = objectCount;  </a:t>
            </a:r>
            <a:r>
              <a:rPr lang="en-US" altLang="en-US" sz="2000" b="1">
                <a:solidFill>
                  <a:srgbClr val="008080"/>
                </a:solidFill>
                <a:latin typeface="Courier New" panose="02070309020205020404" pitchFamily="49" charset="0"/>
              </a:rPr>
              <a:t>// give number to account</a:t>
            </a:r>
          </a:p>
          <a:p>
            <a:pPr lvl="1">
              <a:lnSpc>
                <a:spcPct val="70000"/>
              </a:lnSpc>
              <a:buFontTx/>
              <a:buNone/>
            </a:pPr>
            <a:r>
              <a:rPr lang="en-US" altLang="en-US" sz="2000">
                <a:latin typeface="Courier New" panose="02070309020205020404" pitchFamily="49" charset="0"/>
              </a:rPr>
              <a:t>    }</a:t>
            </a:r>
          </a:p>
          <a:p>
            <a:pPr lvl="1">
              <a:lnSpc>
                <a:spcPct val="70000"/>
              </a:lnSpc>
              <a:buFontTx/>
              <a:buNone/>
            </a:pPr>
            <a:endParaRPr lang="en-US" altLang="en-US" sz="800">
              <a:latin typeface="Courier New" panose="02070309020205020404" pitchFamily="49" charset="0"/>
            </a:endParaRPr>
          </a:p>
          <a:p>
            <a:pPr lvl="1">
              <a:lnSpc>
                <a:spcPct val="70000"/>
              </a:lnSpc>
              <a:buFontTx/>
              <a:buNone/>
            </a:pPr>
            <a:r>
              <a:rPr lang="en-US" altLang="en-US" sz="2000">
                <a:latin typeface="Courier New" panose="02070309020205020404" pitchFamily="49" charset="0"/>
              </a:rPr>
              <a:t>    ...</a:t>
            </a:r>
          </a:p>
          <a:p>
            <a:pPr lvl="1">
              <a:lnSpc>
                <a:spcPct val="70000"/>
              </a:lnSpc>
              <a:buFontTx/>
              <a:buNone/>
            </a:pPr>
            <a:endParaRPr lang="en-US" altLang="en-US" sz="800">
              <a:latin typeface="Courier New" panose="02070309020205020404" pitchFamily="49" charset="0"/>
            </a:endParaRPr>
          </a:p>
          <a:p>
            <a:pPr lvl="1">
              <a:lnSpc>
                <a:spcPct val="70000"/>
              </a:lnSpc>
              <a:buFontTx/>
              <a:buNone/>
            </a:pPr>
            <a:r>
              <a:rPr lang="en-US" altLang="en-US" sz="2000">
                <a:latin typeface="Courier New" panose="02070309020205020404" pitchFamily="49" charset="0"/>
              </a:rPr>
              <a:t>    public int getID() {   </a:t>
            </a:r>
            <a:r>
              <a:rPr lang="en-US" altLang="en-US" sz="2000" b="1">
                <a:solidFill>
                  <a:srgbClr val="008080"/>
                </a:solidFill>
                <a:latin typeface="Courier New" panose="02070309020205020404" pitchFamily="49" charset="0"/>
              </a:rPr>
              <a:t>// return this account's id</a:t>
            </a:r>
          </a:p>
          <a:p>
            <a:pPr lvl="1">
              <a:lnSpc>
                <a:spcPct val="70000"/>
              </a:lnSpc>
              <a:buFontTx/>
              <a:buNone/>
            </a:pPr>
            <a:r>
              <a:rPr lang="en-US" altLang="en-US" sz="2000">
                <a:latin typeface="Courier New" panose="02070309020205020404" pitchFamily="49" charset="0"/>
              </a:rPr>
              <a:t>        return id;</a:t>
            </a:r>
          </a:p>
          <a:p>
            <a:pPr lvl="1">
              <a:lnSpc>
                <a:spcPct val="70000"/>
              </a:lnSpc>
              <a:buFontTx/>
              <a:buNone/>
            </a:pPr>
            <a:r>
              <a:rPr lang="en-US" altLang="en-US" sz="2000">
                <a:latin typeface="Courier New" panose="02070309020205020404" pitchFamily="49" charset="0"/>
              </a:rPr>
              <a:t>    }</a:t>
            </a:r>
          </a:p>
          <a:p>
            <a:pPr lvl="1">
              <a:lnSpc>
                <a:spcPct val="70000"/>
              </a:lnSpc>
              <a:buFontTx/>
              <a:buNone/>
            </a:pPr>
            <a:r>
              <a:rPr lang="en-US" altLang="en-US" sz="2000">
                <a:latin typeface="Courier New" panose="02070309020205020404" pitchFamily="49" charset="0"/>
              </a:rPr>
              <a:t>}</a:t>
            </a: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7810" name="Rectangle 2">
            <a:extLst>
              <a:ext uri="{FF2B5EF4-FFF2-40B4-BE49-F238E27FC236}">
                <a16:creationId xmlns:a16="http://schemas.microsoft.com/office/drawing/2014/main" id="{6104937A-AF6E-49D1-9362-80A1E49A6A16}"/>
              </a:ext>
            </a:extLst>
          </p:cNvPr>
          <p:cNvSpPr>
            <a:spLocks noGrp="1" noChangeArrowheads="1"/>
          </p:cNvSpPr>
          <p:nvPr>
            <p:ph type="title"/>
          </p:nvPr>
        </p:nvSpPr>
        <p:spPr/>
        <p:txBody>
          <a:bodyPr/>
          <a:lstStyle/>
          <a:p>
            <a:r>
              <a:rPr lang="en-US" altLang="en-US"/>
              <a:t>Static methods</a:t>
            </a:r>
            <a:endParaRPr lang="en-US" altLang="en-US">
              <a:latin typeface="Courier New" panose="02070309020205020404" pitchFamily="49" charset="0"/>
            </a:endParaRPr>
          </a:p>
        </p:txBody>
      </p:sp>
      <p:sp>
        <p:nvSpPr>
          <p:cNvPr id="887811" name="Rectangle 3">
            <a:extLst>
              <a:ext uri="{FF2B5EF4-FFF2-40B4-BE49-F238E27FC236}">
                <a16:creationId xmlns:a16="http://schemas.microsoft.com/office/drawing/2014/main" id="{09881DF3-F74D-4C71-867F-9C0F2481F98A}"/>
              </a:ext>
            </a:extLst>
          </p:cNvPr>
          <p:cNvSpPr>
            <a:spLocks noGrp="1" noChangeArrowheads="1"/>
          </p:cNvSpPr>
          <p:nvPr>
            <p:ph type="body" idx="1"/>
          </p:nvPr>
        </p:nvSpPr>
        <p:spPr/>
        <p:txBody>
          <a:bodyPr/>
          <a:lstStyle/>
          <a:p>
            <a:pPr lvl="1">
              <a:buFontTx/>
              <a:buNone/>
            </a:pPr>
            <a:r>
              <a:rPr lang="en-US" altLang="en-US" b="1">
                <a:solidFill>
                  <a:srgbClr val="008080"/>
                </a:solidFill>
                <a:latin typeface="Courier New" panose="02070309020205020404" pitchFamily="49" charset="0"/>
              </a:rPr>
              <a:t>	// the same syntax you've already used for methods</a:t>
            </a:r>
          </a:p>
          <a:p>
            <a:pPr lvl="1">
              <a:lnSpc>
                <a:spcPct val="80000"/>
              </a:lnSpc>
              <a:buFontTx/>
              <a:buNone/>
            </a:pPr>
            <a:r>
              <a:rPr lang="en-US" altLang="en-US">
                <a:latin typeface="Courier New" panose="02070309020205020404" pitchFamily="49" charset="0"/>
              </a:rPr>
              <a:t>	public static </a:t>
            </a:r>
            <a:r>
              <a:rPr lang="en-US" altLang="en-US" b="1"/>
              <a:t>type</a:t>
            </a:r>
            <a:r>
              <a:rPr lang="en-US" altLang="en-US">
                <a:latin typeface="Courier New" panose="02070309020205020404" pitchFamily="49" charset="0"/>
              </a:rPr>
              <a:t> </a:t>
            </a:r>
            <a:r>
              <a:rPr lang="en-US" altLang="en-US" b="1"/>
              <a:t>name</a:t>
            </a:r>
            <a:r>
              <a:rPr lang="en-US" altLang="en-US">
                <a:latin typeface="Courier New" panose="02070309020205020404" pitchFamily="49" charset="0"/>
              </a:rPr>
              <a:t>(</a:t>
            </a:r>
            <a:r>
              <a:rPr lang="en-US" altLang="en-US" b="1"/>
              <a:t>parameters</a:t>
            </a:r>
            <a:r>
              <a:rPr lang="en-US" altLang="en-US">
                <a:latin typeface="Courier New" panose="02070309020205020404" pitchFamily="49" charset="0"/>
              </a:rPr>
              <a:t>) {</a:t>
            </a:r>
          </a:p>
          <a:p>
            <a:pPr lvl="1">
              <a:lnSpc>
                <a:spcPct val="80000"/>
              </a:lnSpc>
              <a:buFontTx/>
              <a:buNone/>
            </a:pPr>
            <a:r>
              <a:rPr lang="en-US" altLang="en-US">
                <a:latin typeface="Courier New" panose="02070309020205020404" pitchFamily="49" charset="0"/>
              </a:rPr>
              <a:t>	    </a:t>
            </a:r>
            <a:r>
              <a:rPr lang="en-US" altLang="en-US" b="1"/>
              <a:t>statements</a:t>
            </a:r>
            <a:r>
              <a:rPr lang="en-US" altLang="en-US">
                <a:latin typeface="Courier New" panose="02070309020205020404" pitchFamily="49" charset="0"/>
              </a:rPr>
              <a:t>;</a:t>
            </a:r>
          </a:p>
          <a:p>
            <a:pPr lvl="1">
              <a:lnSpc>
                <a:spcPct val="80000"/>
              </a:lnSpc>
              <a:buFontTx/>
              <a:buNone/>
            </a:pPr>
            <a:r>
              <a:rPr lang="en-US" altLang="en-US">
                <a:latin typeface="Courier New" panose="02070309020205020404" pitchFamily="49" charset="0"/>
              </a:rPr>
              <a:t>	}</a:t>
            </a:r>
          </a:p>
          <a:p>
            <a:pPr lvl="1">
              <a:lnSpc>
                <a:spcPct val="80000"/>
              </a:lnSpc>
              <a:buFontTx/>
              <a:buNone/>
            </a:pPr>
            <a:endParaRPr lang="en-US" altLang="en-US"/>
          </a:p>
          <a:p>
            <a:r>
              <a:rPr lang="en-US" altLang="en-US" b="1"/>
              <a:t>static method</a:t>
            </a:r>
            <a:r>
              <a:rPr lang="en-US" altLang="en-US"/>
              <a:t>: Stored in a class, not in an object.</a:t>
            </a:r>
          </a:p>
          <a:p>
            <a:pPr lvl="1">
              <a:buFontTx/>
              <a:buNone/>
            </a:pPr>
            <a:endParaRPr lang="en-US" altLang="en-US" sz="900"/>
          </a:p>
          <a:p>
            <a:pPr lvl="1"/>
            <a:r>
              <a:rPr lang="en-US" altLang="en-US"/>
              <a:t>Shared by all objects of the class, not replicated.</a:t>
            </a:r>
            <a:endParaRPr lang="en-US" altLang="en-US" sz="900"/>
          </a:p>
          <a:p>
            <a:pPr lvl="1"/>
            <a:r>
              <a:rPr lang="en-US" altLang="en-US"/>
              <a:t>Does not have any </a:t>
            </a:r>
            <a:r>
              <a:rPr lang="en-US" altLang="en-US" i="1"/>
              <a:t>implicit parameter</a:t>
            </a:r>
            <a:r>
              <a:rPr lang="en-US" altLang="en-US"/>
              <a:t>, </a:t>
            </a:r>
            <a:r>
              <a:rPr lang="en-US" altLang="en-US">
                <a:latin typeface="Courier New" panose="02070309020205020404" pitchFamily="49" charset="0"/>
              </a:rPr>
              <a:t>this</a:t>
            </a:r>
            <a:r>
              <a:rPr lang="en-US" altLang="en-US"/>
              <a:t>;  </a:t>
            </a:r>
            <a:br>
              <a:rPr lang="en-US" altLang="en-US"/>
            </a:br>
            <a:r>
              <a:rPr lang="en-US" altLang="en-US"/>
              <a:t>therefore, cannot access any particular object's fields.</a:t>
            </a:r>
          </a:p>
          <a:p>
            <a:pPr lvl="1">
              <a:buFontTx/>
              <a:buNone/>
            </a:pPr>
            <a:endParaRPr lang="en-US" altLang="en-US"/>
          </a:p>
          <a:p>
            <a:pPr lvl="1">
              <a:buFontTx/>
              <a:buNone/>
            </a:pPr>
            <a:endParaRPr lang="en-US" altLang="en-US"/>
          </a:p>
          <a:p>
            <a:r>
              <a:rPr lang="en-US" altLang="en-US"/>
              <a:t>Exercise: Make it so that clients can find out how many total </a:t>
            </a:r>
            <a:r>
              <a:rPr lang="en-US" altLang="en-US">
                <a:latin typeface="Courier New" panose="02070309020205020404" pitchFamily="49" charset="0"/>
              </a:rPr>
              <a:t>BankAccount</a:t>
            </a:r>
            <a:r>
              <a:rPr lang="en-US" altLang="en-US"/>
              <a:t> objects have ever been created.</a:t>
            </a:r>
            <a:endParaRPr lang="en-US" altLang="en-US" sz="9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87811">
                                            <p:txEl>
                                              <p:pRg st="11" end="11"/>
                                            </p:txEl>
                                          </p:spTgt>
                                        </p:tgtEl>
                                        <p:attrNameLst>
                                          <p:attrName>style.visibility</p:attrName>
                                        </p:attrNameLst>
                                      </p:cBhvr>
                                      <p:to>
                                        <p:strVal val="visible"/>
                                      </p:to>
                                    </p:set>
                                    <p:animEffect transition="in" filter="fade">
                                      <p:cBhvr>
                                        <p:cTn id="7" dur="1000"/>
                                        <p:tgtEl>
                                          <p:spTgt spid="8878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8834" name="Rectangle 2">
            <a:extLst>
              <a:ext uri="{FF2B5EF4-FFF2-40B4-BE49-F238E27FC236}">
                <a16:creationId xmlns:a16="http://schemas.microsoft.com/office/drawing/2014/main" id="{6222E08B-CD26-45A5-A81D-78A346EB2F0F}"/>
              </a:ext>
            </a:extLst>
          </p:cNvPr>
          <p:cNvSpPr>
            <a:spLocks noGrp="1" noChangeArrowheads="1"/>
          </p:cNvSpPr>
          <p:nvPr>
            <p:ph type="title"/>
          </p:nvPr>
        </p:nvSpPr>
        <p:spPr/>
        <p:txBody>
          <a:bodyPr/>
          <a:lstStyle/>
          <a:p>
            <a:r>
              <a:rPr lang="en-US" altLang="en-US">
                <a:latin typeface="Courier New" panose="02070309020205020404" pitchFamily="49" charset="0"/>
              </a:rPr>
              <a:t>BankAccount</a:t>
            </a:r>
            <a:r>
              <a:rPr lang="en-US" altLang="en-US"/>
              <a:t> solution</a:t>
            </a:r>
          </a:p>
        </p:txBody>
      </p:sp>
      <p:sp>
        <p:nvSpPr>
          <p:cNvPr id="888835" name="Rectangle 3">
            <a:extLst>
              <a:ext uri="{FF2B5EF4-FFF2-40B4-BE49-F238E27FC236}">
                <a16:creationId xmlns:a16="http://schemas.microsoft.com/office/drawing/2014/main" id="{D966C631-9D80-4EB2-A438-928F934C3B28}"/>
              </a:ext>
            </a:extLst>
          </p:cNvPr>
          <p:cNvSpPr>
            <a:spLocks noGrp="1" noChangeArrowheads="1"/>
          </p:cNvSpPr>
          <p:nvPr>
            <p:ph type="body" idx="1"/>
          </p:nvPr>
        </p:nvSpPr>
        <p:spPr/>
        <p:txBody>
          <a:bodyPr/>
          <a:lstStyle/>
          <a:p>
            <a:pPr lvl="1">
              <a:lnSpc>
                <a:spcPct val="60000"/>
              </a:lnSpc>
              <a:buFontTx/>
              <a:buNone/>
            </a:pPr>
            <a:r>
              <a:rPr lang="en-US" altLang="en-US" sz="1800">
                <a:latin typeface="Courier New" panose="02070309020205020404" pitchFamily="49" charset="0"/>
              </a:rPr>
              <a:t>public class BankAccount {</a:t>
            </a:r>
          </a:p>
          <a:p>
            <a:pPr lvl="1">
              <a:lnSpc>
                <a:spcPct val="60000"/>
              </a:lnSpc>
              <a:buFontTx/>
              <a:buNone/>
            </a:pPr>
            <a:endParaRPr lang="en-US" altLang="en-US" sz="700" b="1">
              <a:solidFill>
                <a:srgbClr val="008080"/>
              </a:solidFill>
              <a:latin typeface="Courier New" panose="02070309020205020404" pitchFamily="49" charset="0"/>
            </a:endParaRPr>
          </a:p>
          <a:p>
            <a:pPr lvl="1">
              <a:lnSpc>
                <a:spcPct val="60000"/>
              </a:lnSpc>
              <a:buFontTx/>
              <a:buNone/>
            </a:pPr>
            <a:r>
              <a:rPr lang="en-US" altLang="en-US" sz="1800" b="1">
                <a:solidFill>
                  <a:srgbClr val="008080"/>
                </a:solidFill>
                <a:latin typeface="Courier New" panose="02070309020205020404" pitchFamily="49" charset="0"/>
              </a:rPr>
              <a:t>    // static count of how many accounts are created</a:t>
            </a:r>
          </a:p>
          <a:p>
            <a:pPr lvl="1">
              <a:lnSpc>
                <a:spcPct val="60000"/>
              </a:lnSpc>
              <a:buFontTx/>
              <a:buNone/>
            </a:pPr>
            <a:r>
              <a:rPr lang="en-US" altLang="en-US" sz="1800" b="1">
                <a:solidFill>
                  <a:srgbClr val="008080"/>
                </a:solidFill>
                <a:latin typeface="Courier New" panose="02070309020205020404" pitchFamily="49" charset="0"/>
              </a:rPr>
              <a:t>    // (only one count shared for the whole class)</a:t>
            </a:r>
          </a:p>
          <a:p>
            <a:pPr lvl="1">
              <a:lnSpc>
                <a:spcPct val="60000"/>
              </a:lnSpc>
              <a:buFontTx/>
              <a:buNone/>
            </a:pPr>
            <a:r>
              <a:rPr lang="en-US" altLang="en-US" sz="1800">
                <a:latin typeface="Courier New" panose="02070309020205020404" pitchFamily="49" charset="0"/>
              </a:rPr>
              <a:t>    private static int objectCount = 0;</a:t>
            </a:r>
            <a:endParaRPr lang="en-US" altLang="en-US" sz="700">
              <a:latin typeface="Courier New" panose="02070309020205020404" pitchFamily="49" charset="0"/>
            </a:endParaRPr>
          </a:p>
          <a:p>
            <a:pPr lvl="1">
              <a:lnSpc>
                <a:spcPct val="60000"/>
              </a:lnSpc>
              <a:buFontTx/>
              <a:buNone/>
            </a:pPr>
            <a:endParaRPr lang="en-US" altLang="en-US" sz="1800">
              <a:latin typeface="Courier New" panose="02070309020205020404" pitchFamily="49" charset="0"/>
            </a:endParaRPr>
          </a:p>
          <a:p>
            <a:pPr lvl="1">
              <a:lnSpc>
                <a:spcPct val="60000"/>
              </a:lnSpc>
              <a:buFontTx/>
              <a:buNone/>
            </a:pPr>
            <a:r>
              <a:rPr lang="en-US" altLang="en-US" sz="1800" b="1">
                <a:solidFill>
                  <a:srgbClr val="008080"/>
                </a:solidFill>
                <a:latin typeface="Courier New" panose="02070309020205020404" pitchFamily="49" charset="0"/>
              </a:rPr>
              <a:t>    // clients can call this to find out # accounts created</a:t>
            </a:r>
          </a:p>
          <a:p>
            <a:pPr lvl="1">
              <a:lnSpc>
                <a:spcPct val="60000"/>
              </a:lnSpc>
              <a:buFontTx/>
              <a:buNone/>
            </a:pPr>
            <a:r>
              <a:rPr lang="en-US" altLang="en-US" sz="1800" b="1">
                <a:latin typeface="Courier New" panose="02070309020205020404" pitchFamily="49" charset="0"/>
              </a:rPr>
              <a:t>    public static int getNumAccounts() {</a:t>
            </a:r>
          </a:p>
          <a:p>
            <a:pPr lvl="1">
              <a:lnSpc>
                <a:spcPct val="60000"/>
              </a:lnSpc>
              <a:buFontTx/>
              <a:buNone/>
            </a:pPr>
            <a:r>
              <a:rPr lang="en-US" altLang="en-US" sz="1800" b="1">
                <a:latin typeface="Courier New" panose="02070309020205020404" pitchFamily="49" charset="0"/>
              </a:rPr>
              <a:t>        return objectCount;</a:t>
            </a:r>
          </a:p>
          <a:p>
            <a:pPr lvl="1">
              <a:lnSpc>
                <a:spcPct val="60000"/>
              </a:lnSpc>
              <a:buFontTx/>
              <a:buNone/>
            </a:pPr>
            <a:r>
              <a:rPr lang="en-US" altLang="en-US" sz="1800" b="1">
                <a:latin typeface="Courier New" panose="02070309020205020404" pitchFamily="49" charset="0"/>
              </a:rPr>
              <a:t>    }</a:t>
            </a:r>
          </a:p>
          <a:p>
            <a:pPr lvl="1">
              <a:lnSpc>
                <a:spcPct val="60000"/>
              </a:lnSpc>
              <a:buFontTx/>
              <a:buNone/>
            </a:pPr>
            <a:endParaRPr lang="en-US" altLang="en-US" sz="1800" b="1">
              <a:latin typeface="Courier New" panose="02070309020205020404" pitchFamily="49" charset="0"/>
            </a:endParaRPr>
          </a:p>
          <a:p>
            <a:pPr lvl="1">
              <a:lnSpc>
                <a:spcPct val="60000"/>
              </a:lnSpc>
              <a:buFontTx/>
              <a:buNone/>
            </a:pPr>
            <a:r>
              <a:rPr lang="en-US" altLang="en-US" sz="1800" b="1">
                <a:solidFill>
                  <a:srgbClr val="008080"/>
                </a:solidFill>
                <a:latin typeface="Courier New" panose="02070309020205020404" pitchFamily="49" charset="0"/>
              </a:rPr>
              <a:t>    // fields (replicated for each object)</a:t>
            </a:r>
          </a:p>
          <a:p>
            <a:pPr lvl="1">
              <a:lnSpc>
                <a:spcPct val="60000"/>
              </a:lnSpc>
              <a:buFontTx/>
              <a:buNone/>
            </a:pPr>
            <a:r>
              <a:rPr lang="en-US" altLang="en-US" sz="1800">
                <a:latin typeface="Courier New" panose="02070309020205020404" pitchFamily="49" charset="0"/>
              </a:rPr>
              <a:t>    private String name;</a:t>
            </a:r>
          </a:p>
          <a:p>
            <a:pPr lvl="1">
              <a:lnSpc>
                <a:spcPct val="60000"/>
              </a:lnSpc>
              <a:buFontTx/>
              <a:buNone/>
            </a:pPr>
            <a:r>
              <a:rPr lang="en-US" altLang="en-US" sz="1800">
                <a:latin typeface="Courier New" panose="02070309020205020404" pitchFamily="49" charset="0"/>
              </a:rPr>
              <a:t>    private int id;</a:t>
            </a:r>
            <a:endParaRPr lang="en-US" altLang="en-US" sz="1800" b="1">
              <a:solidFill>
                <a:srgbClr val="008080"/>
              </a:solidFill>
              <a:latin typeface="Courier New" panose="02070309020205020404" pitchFamily="49" charset="0"/>
            </a:endParaRPr>
          </a:p>
          <a:p>
            <a:pPr lvl="1">
              <a:lnSpc>
                <a:spcPct val="60000"/>
              </a:lnSpc>
              <a:buFontTx/>
              <a:buNone/>
            </a:pPr>
            <a:endParaRPr lang="en-US" altLang="en-US" sz="1800">
              <a:solidFill>
                <a:srgbClr val="008080"/>
              </a:solidFill>
              <a:latin typeface="Courier New" panose="02070309020205020404" pitchFamily="49" charset="0"/>
            </a:endParaRPr>
          </a:p>
          <a:p>
            <a:pPr lvl="1">
              <a:lnSpc>
                <a:spcPct val="60000"/>
              </a:lnSpc>
              <a:buFontTx/>
              <a:buNone/>
            </a:pPr>
            <a:r>
              <a:rPr lang="en-US" altLang="en-US" sz="1800">
                <a:latin typeface="Courier New" panose="02070309020205020404" pitchFamily="49" charset="0"/>
              </a:rPr>
              <a:t>    public BankAccount() {</a:t>
            </a:r>
          </a:p>
          <a:p>
            <a:pPr lvl="1">
              <a:lnSpc>
                <a:spcPct val="60000"/>
              </a:lnSpc>
              <a:buFontTx/>
              <a:buNone/>
            </a:pPr>
            <a:r>
              <a:rPr lang="en-US" altLang="en-US" sz="1800" b="1">
                <a:latin typeface="Courier New" panose="02070309020205020404" pitchFamily="49" charset="0"/>
              </a:rPr>
              <a:t>        </a:t>
            </a:r>
            <a:r>
              <a:rPr lang="en-US" altLang="en-US" sz="1800">
                <a:latin typeface="Courier New" panose="02070309020205020404" pitchFamily="49" charset="0"/>
              </a:rPr>
              <a:t>objectCount++;</a:t>
            </a:r>
            <a:r>
              <a:rPr lang="en-US" altLang="en-US" sz="1800" b="1">
                <a:latin typeface="Courier New" panose="02070309020205020404" pitchFamily="49" charset="0"/>
              </a:rPr>
              <a:t>     </a:t>
            </a:r>
            <a:r>
              <a:rPr lang="en-US" altLang="en-US" sz="1800" b="1">
                <a:solidFill>
                  <a:srgbClr val="008080"/>
                </a:solidFill>
                <a:latin typeface="Courier New" panose="02070309020205020404" pitchFamily="49" charset="0"/>
              </a:rPr>
              <a:t>// advance the id, and</a:t>
            </a:r>
          </a:p>
          <a:p>
            <a:pPr lvl="1">
              <a:lnSpc>
                <a:spcPct val="60000"/>
              </a:lnSpc>
              <a:buFontTx/>
              <a:buNone/>
            </a:pPr>
            <a:r>
              <a:rPr lang="en-US" altLang="en-US" sz="1800" b="1">
                <a:latin typeface="Courier New" panose="02070309020205020404" pitchFamily="49" charset="0"/>
              </a:rPr>
              <a:t>        </a:t>
            </a:r>
            <a:r>
              <a:rPr lang="en-US" altLang="en-US" sz="1800">
                <a:latin typeface="Courier New" panose="02070309020205020404" pitchFamily="49" charset="0"/>
              </a:rPr>
              <a:t>id = objectCount;</a:t>
            </a:r>
            <a:r>
              <a:rPr lang="en-US" altLang="en-US" sz="1800" b="1">
                <a:latin typeface="Courier New" panose="02070309020205020404" pitchFamily="49" charset="0"/>
              </a:rPr>
              <a:t>  </a:t>
            </a:r>
            <a:r>
              <a:rPr lang="en-US" altLang="en-US" sz="1800" b="1">
                <a:solidFill>
                  <a:srgbClr val="008080"/>
                </a:solidFill>
                <a:latin typeface="Courier New" panose="02070309020205020404" pitchFamily="49" charset="0"/>
              </a:rPr>
              <a:t>// give number to account</a:t>
            </a:r>
          </a:p>
          <a:p>
            <a:pPr lvl="1">
              <a:lnSpc>
                <a:spcPct val="60000"/>
              </a:lnSpc>
              <a:buFontTx/>
              <a:buNone/>
            </a:pPr>
            <a:r>
              <a:rPr lang="en-US" altLang="en-US" sz="1800">
                <a:latin typeface="Courier New" panose="02070309020205020404" pitchFamily="49" charset="0"/>
              </a:rPr>
              <a:t>    }</a:t>
            </a:r>
          </a:p>
          <a:p>
            <a:pPr lvl="1">
              <a:lnSpc>
                <a:spcPct val="60000"/>
              </a:lnSpc>
              <a:buFontTx/>
              <a:buNone/>
            </a:pPr>
            <a:endParaRPr lang="en-US" altLang="en-US" sz="700">
              <a:latin typeface="Courier New" panose="02070309020205020404" pitchFamily="49" charset="0"/>
            </a:endParaRPr>
          </a:p>
          <a:p>
            <a:pPr lvl="1">
              <a:lnSpc>
                <a:spcPct val="60000"/>
              </a:lnSpc>
              <a:buFontTx/>
              <a:buNone/>
            </a:pPr>
            <a:r>
              <a:rPr lang="en-US" altLang="en-US" sz="1800">
                <a:latin typeface="Courier New" panose="02070309020205020404" pitchFamily="49" charset="0"/>
              </a:rPr>
              <a:t>    ...</a:t>
            </a:r>
          </a:p>
          <a:p>
            <a:pPr lvl="1">
              <a:lnSpc>
                <a:spcPct val="60000"/>
              </a:lnSpc>
              <a:buFontTx/>
              <a:buNone/>
            </a:pPr>
            <a:endParaRPr lang="en-US" altLang="en-US" sz="700">
              <a:latin typeface="Courier New" panose="02070309020205020404" pitchFamily="49" charset="0"/>
            </a:endParaRPr>
          </a:p>
          <a:p>
            <a:pPr lvl="1">
              <a:lnSpc>
                <a:spcPct val="60000"/>
              </a:lnSpc>
              <a:buFontTx/>
              <a:buNone/>
            </a:pPr>
            <a:r>
              <a:rPr lang="en-US" altLang="en-US" sz="1800">
                <a:latin typeface="Courier New" panose="02070309020205020404" pitchFamily="49" charset="0"/>
              </a:rPr>
              <a:t>    public int getID() {   </a:t>
            </a:r>
            <a:r>
              <a:rPr lang="en-US" altLang="en-US" sz="1800" b="1">
                <a:solidFill>
                  <a:srgbClr val="008080"/>
                </a:solidFill>
                <a:latin typeface="Courier New" panose="02070309020205020404" pitchFamily="49" charset="0"/>
              </a:rPr>
              <a:t>// return this account's id</a:t>
            </a:r>
          </a:p>
          <a:p>
            <a:pPr lvl="1">
              <a:lnSpc>
                <a:spcPct val="60000"/>
              </a:lnSpc>
              <a:buFontTx/>
              <a:buNone/>
            </a:pPr>
            <a:r>
              <a:rPr lang="en-US" altLang="en-US" sz="1800">
                <a:latin typeface="Courier New" panose="02070309020205020404" pitchFamily="49" charset="0"/>
              </a:rPr>
              <a:t>        return id;</a:t>
            </a:r>
          </a:p>
          <a:p>
            <a:pPr lvl="1">
              <a:lnSpc>
                <a:spcPct val="60000"/>
              </a:lnSpc>
              <a:buFontTx/>
              <a:buNone/>
            </a:pPr>
            <a:r>
              <a:rPr lang="en-US" altLang="en-US" sz="1800">
                <a:latin typeface="Courier New" panose="02070309020205020404" pitchFamily="49" charset="0"/>
              </a:rPr>
              <a:t>    }</a:t>
            </a:r>
          </a:p>
          <a:p>
            <a:pPr lvl="1">
              <a:lnSpc>
                <a:spcPct val="60000"/>
              </a:lnSpc>
              <a:buFontTx/>
              <a:buNone/>
            </a:pPr>
            <a:r>
              <a:rPr lang="en-US" altLang="en-US" sz="1800">
                <a:latin typeface="Courier New" panose="02070309020205020404" pitchFamily="49" charset="0"/>
              </a:rPr>
              <a:t>}</a:t>
            </a: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9858" name="Rectangle 2">
            <a:extLst>
              <a:ext uri="{FF2B5EF4-FFF2-40B4-BE49-F238E27FC236}">
                <a16:creationId xmlns:a16="http://schemas.microsoft.com/office/drawing/2014/main" id="{5BCFE347-66F1-4883-AF51-E85CDFAF6A58}"/>
              </a:ext>
            </a:extLst>
          </p:cNvPr>
          <p:cNvSpPr>
            <a:spLocks noGrp="1" noChangeArrowheads="1"/>
          </p:cNvSpPr>
          <p:nvPr>
            <p:ph type="title"/>
          </p:nvPr>
        </p:nvSpPr>
        <p:spPr/>
        <p:txBody>
          <a:bodyPr/>
          <a:lstStyle/>
          <a:p>
            <a:r>
              <a:rPr lang="en-US" altLang="en-US"/>
              <a:t>Summary of Java classes</a:t>
            </a:r>
          </a:p>
        </p:txBody>
      </p:sp>
      <p:sp>
        <p:nvSpPr>
          <p:cNvPr id="889859" name="Rectangle 3">
            <a:extLst>
              <a:ext uri="{FF2B5EF4-FFF2-40B4-BE49-F238E27FC236}">
                <a16:creationId xmlns:a16="http://schemas.microsoft.com/office/drawing/2014/main" id="{0C8B7FCA-EFC5-41C2-BB0F-0915144AF28C}"/>
              </a:ext>
            </a:extLst>
          </p:cNvPr>
          <p:cNvSpPr>
            <a:spLocks noGrp="1" noChangeArrowheads="1"/>
          </p:cNvSpPr>
          <p:nvPr>
            <p:ph type="body" idx="1"/>
          </p:nvPr>
        </p:nvSpPr>
        <p:spPr/>
        <p:txBody>
          <a:bodyPr/>
          <a:lstStyle/>
          <a:p>
            <a:r>
              <a:rPr lang="en-US" altLang="en-US"/>
              <a:t>A class is used for any of the following in a large program:</a:t>
            </a:r>
          </a:p>
          <a:p>
            <a:pPr lvl="1">
              <a:buFontTx/>
              <a:buNone/>
            </a:pPr>
            <a:endParaRPr lang="en-US" altLang="en-US" sz="900"/>
          </a:p>
          <a:p>
            <a:pPr lvl="1"/>
            <a:r>
              <a:rPr lang="en-US" altLang="en-US"/>
              <a:t>a </a:t>
            </a:r>
            <a:r>
              <a:rPr lang="en-US" altLang="en-US" i="1"/>
              <a:t>program</a:t>
            </a:r>
            <a:r>
              <a:rPr lang="en-US" altLang="en-US"/>
              <a:t> : Has a main and perhaps other static methods.</a:t>
            </a:r>
          </a:p>
          <a:p>
            <a:pPr lvl="2"/>
            <a:r>
              <a:rPr lang="en-US" altLang="en-US"/>
              <a:t>example: </a:t>
            </a:r>
            <a:r>
              <a:rPr lang="en-US" altLang="en-US">
                <a:latin typeface="Courier New" panose="02070309020205020404" pitchFamily="49" charset="0"/>
              </a:rPr>
              <a:t>GuessingGame</a:t>
            </a:r>
            <a:r>
              <a:rPr lang="en-US" altLang="en-US"/>
              <a:t>, </a:t>
            </a:r>
            <a:r>
              <a:rPr lang="en-US" altLang="en-US">
                <a:latin typeface="Courier New" panose="02070309020205020404" pitchFamily="49" charset="0"/>
              </a:rPr>
              <a:t>Birthday</a:t>
            </a:r>
            <a:r>
              <a:rPr lang="en-US" altLang="en-US"/>
              <a:t>, </a:t>
            </a:r>
            <a:r>
              <a:rPr lang="en-US" altLang="en-US">
                <a:latin typeface="Courier New" panose="02070309020205020404" pitchFamily="49" charset="0"/>
              </a:rPr>
              <a:t>MadLibs</a:t>
            </a:r>
            <a:r>
              <a:rPr lang="en-US" altLang="en-US"/>
              <a:t>, </a:t>
            </a:r>
            <a:r>
              <a:rPr lang="en-US" altLang="en-US">
                <a:latin typeface="Courier New" panose="02070309020205020404" pitchFamily="49" charset="0"/>
              </a:rPr>
              <a:t>CritterMain</a:t>
            </a:r>
          </a:p>
          <a:p>
            <a:pPr lvl="2"/>
            <a:r>
              <a:rPr lang="en-US" altLang="en-US"/>
              <a:t>does not usually declare any static fields (except </a:t>
            </a:r>
            <a:r>
              <a:rPr lang="en-US" altLang="en-US">
                <a:latin typeface="Courier New" panose="02070309020205020404" pitchFamily="49" charset="0"/>
              </a:rPr>
              <a:t>final</a:t>
            </a:r>
            <a:r>
              <a:rPr lang="en-US" altLang="en-US"/>
              <a:t>)</a:t>
            </a:r>
          </a:p>
          <a:p>
            <a:pPr lvl="2"/>
            <a:endParaRPr lang="en-US" altLang="en-US"/>
          </a:p>
          <a:p>
            <a:pPr lvl="1"/>
            <a:r>
              <a:rPr lang="en-US" altLang="en-US"/>
              <a:t>an </a:t>
            </a:r>
            <a:r>
              <a:rPr lang="en-US" altLang="en-US" i="1"/>
              <a:t>object class</a:t>
            </a:r>
            <a:r>
              <a:rPr lang="en-US" altLang="en-US"/>
              <a:t> : Defines a new type of objects.</a:t>
            </a:r>
          </a:p>
          <a:p>
            <a:pPr lvl="2"/>
            <a:r>
              <a:rPr lang="en-US" altLang="en-US"/>
              <a:t>example: </a:t>
            </a:r>
            <a:r>
              <a:rPr lang="en-US" altLang="en-US">
                <a:latin typeface="Courier New" panose="02070309020205020404" pitchFamily="49" charset="0"/>
              </a:rPr>
              <a:t>Point</a:t>
            </a:r>
            <a:r>
              <a:rPr lang="en-US" altLang="en-US"/>
              <a:t>, </a:t>
            </a:r>
            <a:r>
              <a:rPr lang="en-US" altLang="en-US">
                <a:latin typeface="Courier New" panose="02070309020205020404" pitchFamily="49" charset="0"/>
              </a:rPr>
              <a:t>BankAccount</a:t>
            </a:r>
            <a:r>
              <a:rPr lang="en-US" altLang="en-US"/>
              <a:t>, </a:t>
            </a:r>
            <a:r>
              <a:rPr lang="en-US" altLang="en-US">
                <a:latin typeface="Courier New" panose="02070309020205020404" pitchFamily="49" charset="0"/>
              </a:rPr>
              <a:t>Date</a:t>
            </a:r>
            <a:r>
              <a:rPr lang="en-US" altLang="en-US"/>
              <a:t>, </a:t>
            </a:r>
            <a:r>
              <a:rPr lang="en-US" altLang="en-US">
                <a:latin typeface="Courier New" panose="02070309020205020404" pitchFamily="49" charset="0"/>
              </a:rPr>
              <a:t>Critter</a:t>
            </a:r>
            <a:r>
              <a:rPr lang="en-US" altLang="en-US"/>
              <a:t>, </a:t>
            </a:r>
            <a:r>
              <a:rPr lang="en-US" altLang="en-US">
                <a:latin typeface="Courier New" panose="02070309020205020404" pitchFamily="49" charset="0"/>
              </a:rPr>
              <a:t>FratGuy</a:t>
            </a:r>
          </a:p>
          <a:p>
            <a:pPr lvl="2"/>
            <a:r>
              <a:rPr lang="en-US" altLang="en-US"/>
              <a:t>declares object fields, constructor(s), and methods</a:t>
            </a:r>
          </a:p>
          <a:p>
            <a:pPr lvl="2"/>
            <a:r>
              <a:rPr lang="en-US" altLang="en-US"/>
              <a:t>might declare static fields or methods, but these are less of a focus</a:t>
            </a:r>
          </a:p>
          <a:p>
            <a:pPr lvl="2"/>
            <a:r>
              <a:rPr lang="en-US" altLang="en-US"/>
              <a:t>should be encapsulated (all fields and static fields </a:t>
            </a:r>
            <a:r>
              <a:rPr lang="en-US" altLang="en-US">
                <a:latin typeface="Courier New" panose="02070309020205020404" pitchFamily="49" charset="0"/>
              </a:rPr>
              <a:t>private</a:t>
            </a:r>
            <a:r>
              <a:rPr lang="en-US" altLang="en-US"/>
              <a:t>)</a:t>
            </a:r>
          </a:p>
          <a:p>
            <a:pPr lvl="2"/>
            <a:endParaRPr lang="en-US" altLang="en-US"/>
          </a:p>
          <a:p>
            <a:pPr lvl="1"/>
            <a:r>
              <a:rPr lang="en-US" altLang="en-US"/>
              <a:t>a </a:t>
            </a:r>
            <a:r>
              <a:rPr lang="en-US" altLang="en-US" i="1"/>
              <a:t>module</a:t>
            </a:r>
            <a:r>
              <a:rPr lang="en-US" altLang="en-US"/>
              <a:t> : Utility code implemented as static methods.</a:t>
            </a:r>
          </a:p>
          <a:p>
            <a:pPr lvl="2"/>
            <a:r>
              <a:rPr lang="en-US" altLang="en-US"/>
              <a:t>example: </a:t>
            </a:r>
            <a:r>
              <a:rPr lang="en-US" altLang="en-US">
                <a:latin typeface="Courier New" panose="02070309020205020404" pitchFamily="49" charset="0"/>
              </a:rPr>
              <a:t>Math</a:t>
            </a:r>
          </a:p>
          <a:p>
            <a:pPr lvl="2"/>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02" name="Rectangle 2">
            <a:extLst>
              <a:ext uri="{FF2B5EF4-FFF2-40B4-BE49-F238E27FC236}">
                <a16:creationId xmlns:a16="http://schemas.microsoft.com/office/drawing/2014/main" id="{D7369236-2BE1-4237-94CB-DFDE9915821A}"/>
              </a:ext>
            </a:extLst>
          </p:cNvPr>
          <p:cNvSpPr>
            <a:spLocks noGrp="1" noChangeArrowheads="1"/>
          </p:cNvSpPr>
          <p:nvPr>
            <p:ph type="title"/>
          </p:nvPr>
        </p:nvSpPr>
        <p:spPr/>
        <p:txBody>
          <a:bodyPr/>
          <a:lstStyle/>
          <a:p>
            <a:r>
              <a:rPr lang="en-US" altLang="en-US"/>
              <a:t>Classes and objects</a:t>
            </a:r>
          </a:p>
        </p:txBody>
      </p:sp>
      <p:sp>
        <p:nvSpPr>
          <p:cNvPr id="819203" name="Rectangle 3">
            <a:extLst>
              <a:ext uri="{FF2B5EF4-FFF2-40B4-BE49-F238E27FC236}">
                <a16:creationId xmlns:a16="http://schemas.microsoft.com/office/drawing/2014/main" id="{8C8558FC-F2AB-449E-93CC-CE1A17DD9DA8}"/>
              </a:ext>
            </a:extLst>
          </p:cNvPr>
          <p:cNvSpPr>
            <a:spLocks noGrp="1" noChangeArrowheads="1"/>
          </p:cNvSpPr>
          <p:nvPr>
            <p:ph type="body" idx="1"/>
          </p:nvPr>
        </p:nvSpPr>
        <p:spPr/>
        <p:txBody>
          <a:bodyPr/>
          <a:lstStyle/>
          <a:p>
            <a:pPr marL="233363" indent="-233363">
              <a:tabLst>
                <a:tab pos="1141413" algn="l"/>
                <a:tab pos="2173288" algn="l"/>
              </a:tabLst>
            </a:pPr>
            <a:r>
              <a:rPr lang="en-US" altLang="en-US" b="1"/>
              <a:t>class</a:t>
            </a:r>
            <a:r>
              <a:rPr lang="en-US" altLang="en-US"/>
              <a:t>: A program entity that represents either:</a:t>
            </a:r>
          </a:p>
          <a:p>
            <a:pPr marL="690563" lvl="1" indent="-233363">
              <a:buFontTx/>
              <a:buNone/>
              <a:tabLst>
                <a:tab pos="1141413" algn="l"/>
                <a:tab pos="2173288" algn="l"/>
              </a:tabLst>
            </a:pPr>
            <a:r>
              <a:rPr lang="en-US" altLang="en-US"/>
              <a:t>	1.	A program / module,  or</a:t>
            </a:r>
          </a:p>
          <a:p>
            <a:pPr marL="690563" lvl="1" indent="-233363">
              <a:buFontTx/>
              <a:buNone/>
              <a:tabLst>
                <a:tab pos="1141413" algn="l"/>
                <a:tab pos="2173288" algn="l"/>
              </a:tabLst>
            </a:pPr>
            <a:r>
              <a:rPr lang="en-US" altLang="en-US" b="1"/>
              <a:t>	2.	A template for a new type of objects.</a:t>
            </a:r>
          </a:p>
          <a:p>
            <a:pPr marL="690563" lvl="1" indent="-233363">
              <a:buFontTx/>
              <a:buNone/>
              <a:tabLst>
                <a:tab pos="1141413" algn="l"/>
                <a:tab pos="2173288" algn="l"/>
              </a:tabLst>
            </a:pPr>
            <a:endParaRPr lang="en-US" altLang="en-US" b="1"/>
          </a:p>
          <a:p>
            <a:pPr marL="690563" lvl="1" indent="-233363">
              <a:tabLst>
                <a:tab pos="1141413" algn="l"/>
                <a:tab pos="2173288" algn="l"/>
              </a:tabLst>
            </a:pPr>
            <a:r>
              <a:rPr lang="en-US" altLang="en-US"/>
              <a:t>The </a:t>
            </a:r>
            <a:r>
              <a:rPr lang="en-US" altLang="en-US">
                <a:latin typeface="Courier New" panose="02070309020205020404" pitchFamily="49" charset="0"/>
              </a:rPr>
              <a:t>DrawingPanel</a:t>
            </a:r>
            <a:r>
              <a:rPr lang="en-US" altLang="en-US"/>
              <a:t> class is a template for creating </a:t>
            </a:r>
            <a:r>
              <a:rPr lang="en-US" altLang="en-US">
                <a:latin typeface="Courier New" panose="02070309020205020404" pitchFamily="49" charset="0"/>
              </a:rPr>
              <a:t>DrawingPanel</a:t>
            </a:r>
            <a:r>
              <a:rPr lang="en-US" altLang="en-US"/>
              <a:t> objects.</a:t>
            </a:r>
          </a:p>
          <a:p>
            <a:pPr marL="690563" lvl="1" indent="-233363">
              <a:buFontTx/>
              <a:buNone/>
              <a:tabLst>
                <a:tab pos="1141413" algn="l"/>
                <a:tab pos="2173288" algn="l"/>
              </a:tabLst>
            </a:pPr>
            <a:endParaRPr lang="en-US" altLang="en-US" b="1"/>
          </a:p>
          <a:p>
            <a:pPr marL="690563" lvl="1" indent="-233363">
              <a:buFontTx/>
              <a:buNone/>
              <a:tabLst>
                <a:tab pos="1141413" algn="l"/>
                <a:tab pos="2173288" algn="l"/>
              </a:tabLst>
            </a:pPr>
            <a:endParaRPr lang="en-US" altLang="en-US" b="1"/>
          </a:p>
          <a:p>
            <a:pPr marL="233363" indent="-233363">
              <a:tabLst>
                <a:tab pos="1141413" algn="l"/>
                <a:tab pos="2173288" algn="l"/>
              </a:tabLst>
            </a:pPr>
            <a:r>
              <a:rPr lang="en-US" altLang="en-US" b="1"/>
              <a:t>object</a:t>
            </a:r>
            <a:r>
              <a:rPr lang="en-US" altLang="en-US"/>
              <a:t>: An entity that combines state and behavior.</a:t>
            </a:r>
          </a:p>
          <a:p>
            <a:pPr marL="690563" lvl="1" indent="-233363">
              <a:lnSpc>
                <a:spcPct val="110000"/>
              </a:lnSpc>
              <a:tabLst>
                <a:tab pos="1141413" algn="l"/>
                <a:tab pos="2173288" algn="l"/>
              </a:tabLst>
            </a:pPr>
            <a:r>
              <a:rPr lang="en-US" altLang="en-US" b="1"/>
              <a:t>object-oriented programming (OOP)</a:t>
            </a:r>
            <a:r>
              <a:rPr lang="en-US" altLang="en-US"/>
              <a:t>: Programs that perform their behavior as interactions between objects.</a:t>
            </a:r>
            <a:endParaRPr lang="en-US" altLang="en-US" b="1"/>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19203">
                                            <p:txEl>
                                              <p:pRg st="2" end="2"/>
                                            </p:txEl>
                                          </p:spTgt>
                                        </p:tgtEl>
                                        <p:attrNameLst>
                                          <p:attrName>style.visibility</p:attrName>
                                        </p:attrNameLst>
                                      </p:cBhvr>
                                      <p:to>
                                        <p:strVal val="visible"/>
                                      </p:to>
                                    </p:set>
                                    <p:animEffect transition="in" filter="fade">
                                      <p:cBhvr>
                                        <p:cTn id="7" dur="2000"/>
                                        <p:tgtEl>
                                          <p:spTgt spid="81920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19203">
                                            <p:txEl>
                                              <p:pRg st="4" end="4"/>
                                            </p:txEl>
                                          </p:spTgt>
                                        </p:tgtEl>
                                        <p:attrNameLst>
                                          <p:attrName>style.visibility</p:attrName>
                                        </p:attrNameLst>
                                      </p:cBhvr>
                                      <p:to>
                                        <p:strVal val="visible"/>
                                      </p:to>
                                    </p:set>
                                    <p:animEffect transition="in" filter="fade">
                                      <p:cBhvr>
                                        <p:cTn id="10" dur="2000"/>
                                        <p:tgtEl>
                                          <p:spTgt spid="819203">
                                            <p:txEl>
                                              <p:pRg st="4" end="4"/>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819203">
                                            <p:txEl>
                                              <p:pRg st="7" end="7"/>
                                            </p:txEl>
                                          </p:spTgt>
                                        </p:tgtEl>
                                        <p:attrNameLst>
                                          <p:attrName>style.visibility</p:attrName>
                                        </p:attrNameLst>
                                      </p:cBhvr>
                                      <p:to>
                                        <p:strVal val="visible"/>
                                      </p:to>
                                    </p:set>
                                    <p:animEffect transition="in" filter="fade">
                                      <p:cBhvr>
                                        <p:cTn id="15" dur="2000"/>
                                        <p:tgtEl>
                                          <p:spTgt spid="819203">
                                            <p:txEl>
                                              <p:pRg st="7" end="7"/>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819203">
                                            <p:txEl>
                                              <p:pRg st="8" end="8"/>
                                            </p:txEl>
                                          </p:spTgt>
                                        </p:tgtEl>
                                        <p:attrNameLst>
                                          <p:attrName>style.visibility</p:attrName>
                                        </p:attrNameLst>
                                      </p:cBhvr>
                                      <p:to>
                                        <p:strVal val="visible"/>
                                      </p:to>
                                    </p:set>
                                    <p:animEffect transition="in" filter="fade">
                                      <p:cBhvr>
                                        <p:cTn id="18" dur="2000"/>
                                        <p:tgtEl>
                                          <p:spTgt spid="81920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26" name="Rectangle 2">
            <a:extLst>
              <a:ext uri="{FF2B5EF4-FFF2-40B4-BE49-F238E27FC236}">
                <a16:creationId xmlns:a16="http://schemas.microsoft.com/office/drawing/2014/main" id="{4719892F-2CBE-4767-BA1F-EA526BC83E74}"/>
              </a:ext>
            </a:extLst>
          </p:cNvPr>
          <p:cNvSpPr>
            <a:spLocks noGrp="1" noChangeArrowheads="1"/>
          </p:cNvSpPr>
          <p:nvPr>
            <p:ph type="title"/>
          </p:nvPr>
        </p:nvSpPr>
        <p:spPr/>
        <p:txBody>
          <a:bodyPr/>
          <a:lstStyle/>
          <a:p>
            <a:r>
              <a:rPr lang="en-US" altLang="en-US"/>
              <a:t>Blueprint analogy</a:t>
            </a:r>
          </a:p>
        </p:txBody>
      </p:sp>
      <p:sp>
        <p:nvSpPr>
          <p:cNvPr id="820227" name="Text Box 3">
            <a:extLst>
              <a:ext uri="{FF2B5EF4-FFF2-40B4-BE49-F238E27FC236}">
                <a16:creationId xmlns:a16="http://schemas.microsoft.com/office/drawing/2014/main" id="{B54F5A6B-A8FB-4DF1-BC75-375776327D05}"/>
              </a:ext>
            </a:extLst>
          </p:cNvPr>
          <p:cNvSpPr txBox="1">
            <a:spLocks noChangeArrowheads="1"/>
          </p:cNvSpPr>
          <p:nvPr/>
        </p:nvSpPr>
        <p:spPr bwMode="auto">
          <a:xfrm>
            <a:off x="1600200" y="1358900"/>
            <a:ext cx="4876800" cy="2190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0000"/>
              </a:lnSpc>
            </a:pPr>
            <a:r>
              <a:rPr lang="en-US" altLang="en-US" sz="1400" b="1" u="sng">
                <a:latin typeface="Verdana" panose="020B0604030504040204" pitchFamily="34" charset="0"/>
                <a:cs typeface="Times New Roman" panose="02020603050405020304" pitchFamily="18" charset="0"/>
              </a:rPr>
              <a:t>iPod blueprint</a:t>
            </a:r>
          </a:p>
          <a:p>
            <a:pPr algn="l">
              <a:lnSpc>
                <a:spcPct val="90000"/>
              </a:lnSpc>
              <a:spcBef>
                <a:spcPts val="500"/>
              </a:spcBef>
              <a:buClr>
                <a:srgbClr val="800080"/>
              </a:buClr>
              <a:buSzPct val="55000"/>
              <a:buFont typeface="Wingdings" panose="05000000000000000000" pitchFamily="2" charset="2"/>
              <a:buNone/>
            </a:pPr>
            <a:r>
              <a:rPr lang="en-US" altLang="en-US" sz="1400" b="1" u="sng">
                <a:latin typeface="Verdana" panose="020B0604030504040204" pitchFamily="34" charset="0"/>
                <a:cs typeface="Times New Roman" panose="02020603050405020304" pitchFamily="18" charset="0"/>
              </a:rPr>
              <a:t>state:</a:t>
            </a:r>
            <a:br>
              <a:rPr lang="en-US" altLang="en-US" sz="1400" b="1" u="sng">
                <a:latin typeface="Verdana" panose="020B0604030504040204" pitchFamily="34" charset="0"/>
                <a:cs typeface="Times New Roman" panose="02020603050405020304" pitchFamily="18" charset="0"/>
              </a:rPr>
            </a:br>
            <a:r>
              <a:rPr lang="en-US" altLang="en-US" sz="1400" b="1">
                <a:latin typeface="Verdana" panose="020B0604030504040204" pitchFamily="34" charset="0"/>
                <a:cs typeface="Times New Roman" panose="02020603050405020304" pitchFamily="18" charset="0"/>
              </a:rPr>
              <a:t>  </a:t>
            </a:r>
            <a:r>
              <a:rPr lang="en-US" altLang="en-US" sz="1400">
                <a:latin typeface="Verdana" panose="020B0604030504040204" pitchFamily="34" charset="0"/>
                <a:cs typeface="Times New Roman" panose="02020603050405020304" pitchFamily="18" charset="0"/>
              </a:rPr>
              <a:t>current song</a:t>
            </a:r>
            <a:br>
              <a:rPr lang="en-US" altLang="en-US" sz="1400">
                <a:latin typeface="Verdana" panose="020B0604030504040204" pitchFamily="34" charset="0"/>
                <a:cs typeface="Times New Roman" panose="02020603050405020304" pitchFamily="18" charset="0"/>
              </a:rPr>
            </a:br>
            <a:r>
              <a:rPr lang="en-US" altLang="en-US" sz="1400">
                <a:latin typeface="Verdana" panose="020B0604030504040204" pitchFamily="34" charset="0"/>
                <a:cs typeface="Times New Roman" panose="02020603050405020304" pitchFamily="18" charset="0"/>
              </a:rPr>
              <a:t>  volume</a:t>
            </a:r>
            <a:br>
              <a:rPr lang="en-US" altLang="en-US" sz="1400">
                <a:latin typeface="Verdana" panose="020B0604030504040204" pitchFamily="34" charset="0"/>
                <a:cs typeface="Times New Roman" panose="02020603050405020304" pitchFamily="18" charset="0"/>
              </a:rPr>
            </a:br>
            <a:r>
              <a:rPr lang="en-US" altLang="en-US" sz="1400">
                <a:latin typeface="Verdana" panose="020B0604030504040204" pitchFamily="34" charset="0"/>
                <a:cs typeface="Times New Roman" panose="02020603050405020304" pitchFamily="18" charset="0"/>
              </a:rPr>
              <a:t>  battery life</a:t>
            </a:r>
          </a:p>
          <a:p>
            <a:pPr algn="l">
              <a:lnSpc>
                <a:spcPct val="90000"/>
              </a:lnSpc>
              <a:spcBef>
                <a:spcPts val="500"/>
              </a:spcBef>
              <a:buClr>
                <a:srgbClr val="800080"/>
              </a:buClr>
              <a:buSzPct val="55000"/>
              <a:buFont typeface="Wingdings" panose="05000000000000000000" pitchFamily="2" charset="2"/>
              <a:buNone/>
            </a:pPr>
            <a:r>
              <a:rPr lang="en-US" altLang="en-US" sz="1400" b="1" u="sng">
                <a:latin typeface="Verdana" panose="020B0604030504040204" pitchFamily="34" charset="0"/>
                <a:cs typeface="Times New Roman" panose="02020603050405020304" pitchFamily="18" charset="0"/>
              </a:rPr>
              <a:t>behavior:</a:t>
            </a:r>
            <a:br>
              <a:rPr lang="en-US" altLang="en-US" sz="1400" b="1" u="sng">
                <a:latin typeface="Verdana" panose="020B0604030504040204" pitchFamily="34" charset="0"/>
                <a:cs typeface="Times New Roman" panose="02020603050405020304" pitchFamily="18" charset="0"/>
              </a:rPr>
            </a:br>
            <a:r>
              <a:rPr lang="en-US" altLang="en-US" sz="1400" b="1">
                <a:latin typeface="Verdana" panose="020B0604030504040204" pitchFamily="34" charset="0"/>
                <a:cs typeface="Times New Roman" panose="02020603050405020304" pitchFamily="18" charset="0"/>
              </a:rPr>
              <a:t>  </a:t>
            </a:r>
            <a:r>
              <a:rPr lang="en-US" altLang="en-US" sz="1400">
                <a:latin typeface="Verdana" panose="020B0604030504040204" pitchFamily="34" charset="0"/>
                <a:cs typeface="Times New Roman" panose="02020603050405020304" pitchFamily="18" charset="0"/>
              </a:rPr>
              <a:t>power on/off</a:t>
            </a:r>
            <a:br>
              <a:rPr lang="en-US" altLang="en-US" sz="1400">
                <a:latin typeface="Verdana" panose="020B0604030504040204" pitchFamily="34" charset="0"/>
                <a:cs typeface="Times New Roman" panose="02020603050405020304" pitchFamily="18" charset="0"/>
              </a:rPr>
            </a:br>
            <a:r>
              <a:rPr lang="en-US" altLang="en-US" sz="1400">
                <a:latin typeface="Verdana" panose="020B0604030504040204" pitchFamily="34" charset="0"/>
                <a:cs typeface="Times New Roman" panose="02020603050405020304" pitchFamily="18" charset="0"/>
              </a:rPr>
              <a:t>  change station/song</a:t>
            </a:r>
            <a:br>
              <a:rPr lang="en-US" altLang="en-US" sz="1400">
                <a:latin typeface="Verdana" panose="020B0604030504040204" pitchFamily="34" charset="0"/>
                <a:cs typeface="Times New Roman" panose="02020603050405020304" pitchFamily="18" charset="0"/>
              </a:rPr>
            </a:br>
            <a:r>
              <a:rPr lang="en-US" altLang="en-US" sz="1400">
                <a:latin typeface="Verdana" panose="020B0604030504040204" pitchFamily="34" charset="0"/>
                <a:cs typeface="Times New Roman" panose="02020603050405020304" pitchFamily="18" charset="0"/>
              </a:rPr>
              <a:t>  change volume</a:t>
            </a:r>
            <a:br>
              <a:rPr lang="en-US" altLang="en-US" sz="1400">
                <a:latin typeface="Verdana" panose="020B0604030504040204" pitchFamily="34" charset="0"/>
                <a:cs typeface="Times New Roman" panose="02020603050405020304" pitchFamily="18" charset="0"/>
              </a:rPr>
            </a:br>
            <a:r>
              <a:rPr lang="en-US" altLang="en-US" sz="1400">
                <a:latin typeface="Verdana" panose="020B0604030504040204" pitchFamily="34" charset="0"/>
                <a:cs typeface="Times New Roman" panose="02020603050405020304" pitchFamily="18" charset="0"/>
              </a:rPr>
              <a:t>  choose random song</a:t>
            </a:r>
          </a:p>
        </p:txBody>
      </p:sp>
      <p:grpSp>
        <p:nvGrpSpPr>
          <p:cNvPr id="820228" name="Group 4">
            <a:extLst>
              <a:ext uri="{FF2B5EF4-FFF2-40B4-BE49-F238E27FC236}">
                <a16:creationId xmlns:a16="http://schemas.microsoft.com/office/drawing/2014/main" id="{C4809123-8563-490F-B175-0487BDC4DC16}"/>
              </a:ext>
            </a:extLst>
          </p:cNvPr>
          <p:cNvGrpSpPr>
            <a:grpSpLocks/>
          </p:cNvGrpSpPr>
          <p:nvPr/>
        </p:nvGrpSpPr>
        <p:grpSpPr bwMode="auto">
          <a:xfrm>
            <a:off x="304800" y="4387850"/>
            <a:ext cx="8077200" cy="2012950"/>
            <a:chOff x="192" y="2967"/>
            <a:chExt cx="5088" cy="1268"/>
          </a:xfrm>
        </p:grpSpPr>
        <p:sp>
          <p:nvSpPr>
            <p:cNvPr id="820229" name="Text Box 5">
              <a:extLst>
                <a:ext uri="{FF2B5EF4-FFF2-40B4-BE49-F238E27FC236}">
                  <a16:creationId xmlns:a16="http://schemas.microsoft.com/office/drawing/2014/main" id="{6A098BFC-18F3-4C50-9D3F-074433CBC964}"/>
                </a:ext>
              </a:extLst>
            </p:cNvPr>
            <p:cNvSpPr txBox="1">
              <a:spLocks noChangeArrowheads="1"/>
            </p:cNvSpPr>
            <p:nvPr/>
          </p:nvSpPr>
          <p:spPr bwMode="auto">
            <a:xfrm>
              <a:off x="192" y="2967"/>
              <a:ext cx="1344" cy="12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pPr>
              <a:r>
                <a:rPr lang="en-US" altLang="en-US" sz="1400" b="1" u="sng">
                  <a:latin typeface="Tahoma" panose="020B0604030504040204" pitchFamily="34" charset="0"/>
                  <a:cs typeface="Times New Roman" panose="02020603050405020304" pitchFamily="18" charset="0"/>
                </a:rPr>
                <a:t>iPod #1</a:t>
              </a:r>
            </a:p>
            <a:p>
              <a:pPr algn="l">
                <a:lnSpc>
                  <a:spcPct val="80000"/>
                </a:lnSpc>
                <a:spcBef>
                  <a:spcPct val="50000"/>
                </a:spcBef>
              </a:pPr>
              <a:r>
                <a:rPr lang="en-US" altLang="en-US" sz="1400" b="1" u="sng">
                  <a:latin typeface="Tahoma" panose="020B0604030504040204" pitchFamily="34" charset="0"/>
                  <a:cs typeface="Times New Roman" panose="02020603050405020304" pitchFamily="18" charset="0"/>
                </a:rPr>
                <a:t>state:</a:t>
              </a:r>
              <a:br>
                <a:rPr lang="en-US" altLang="en-US" sz="1400" b="1" u="sng">
                  <a:latin typeface="Tahoma" panose="020B0604030504040204" pitchFamily="34" charset="0"/>
                  <a:cs typeface="Times New Roman" panose="02020603050405020304" pitchFamily="18" charset="0"/>
                </a:rPr>
              </a:br>
              <a:r>
                <a:rPr lang="en-US" altLang="en-US" sz="1400">
                  <a:solidFill>
                    <a:srgbClr val="003399"/>
                  </a:solidFill>
                  <a:latin typeface="Tahoma" panose="020B0604030504040204" pitchFamily="34" charset="0"/>
                  <a:cs typeface="Times New Roman" panose="02020603050405020304" pitchFamily="18" charset="0"/>
                </a:rPr>
                <a:t>  song = "</a:t>
              </a:r>
              <a:r>
                <a:rPr lang="en-US" altLang="en-US" sz="1200">
                  <a:solidFill>
                    <a:srgbClr val="003399"/>
                  </a:solidFill>
                  <a:latin typeface="Tahoma" panose="020B0604030504040204" pitchFamily="34" charset="0"/>
                  <a:cs typeface="Times New Roman" panose="02020603050405020304" pitchFamily="18" charset="0"/>
                </a:rPr>
                <a:t>1,000,000 Miles</a:t>
              </a:r>
              <a:r>
                <a:rPr lang="en-US" altLang="en-US" sz="1400">
                  <a:solidFill>
                    <a:srgbClr val="003399"/>
                  </a:solidFill>
                  <a:latin typeface="Tahoma" panose="020B0604030504040204" pitchFamily="34" charset="0"/>
                  <a:cs typeface="Times New Roman" panose="02020603050405020304" pitchFamily="18" charset="0"/>
                </a:rPr>
                <a:t>"</a:t>
              </a:r>
              <a:br>
                <a:rPr lang="en-US" altLang="en-US" sz="1400">
                  <a:solidFill>
                    <a:srgbClr val="003399"/>
                  </a:solidFill>
                  <a:latin typeface="Tahoma" panose="020B0604030504040204" pitchFamily="34" charset="0"/>
                  <a:cs typeface="Times New Roman" panose="02020603050405020304" pitchFamily="18" charset="0"/>
                </a:rPr>
              </a:br>
              <a:r>
                <a:rPr lang="en-US" altLang="en-US" sz="1400">
                  <a:solidFill>
                    <a:srgbClr val="003399"/>
                  </a:solidFill>
                  <a:latin typeface="Tahoma" panose="020B0604030504040204" pitchFamily="34" charset="0"/>
                  <a:cs typeface="Times New Roman" panose="02020603050405020304" pitchFamily="18" charset="0"/>
                </a:rPr>
                <a:t>  volume = 17</a:t>
              </a:r>
              <a:br>
                <a:rPr lang="en-US" altLang="en-US" sz="1400">
                  <a:solidFill>
                    <a:srgbClr val="003399"/>
                  </a:solidFill>
                  <a:latin typeface="Tahoma" panose="020B0604030504040204" pitchFamily="34" charset="0"/>
                  <a:cs typeface="Times New Roman" panose="02020603050405020304" pitchFamily="18" charset="0"/>
                </a:rPr>
              </a:br>
              <a:r>
                <a:rPr lang="en-US" altLang="en-US" sz="1400">
                  <a:solidFill>
                    <a:srgbClr val="003399"/>
                  </a:solidFill>
                  <a:latin typeface="Tahoma" panose="020B0604030504040204" pitchFamily="34" charset="0"/>
                  <a:cs typeface="Times New Roman" panose="02020603050405020304" pitchFamily="18" charset="0"/>
                </a:rPr>
                <a:t>  battery life = 2.5 hrs</a:t>
              </a:r>
            </a:p>
            <a:p>
              <a:pPr algn="l">
                <a:lnSpc>
                  <a:spcPct val="80000"/>
                </a:lnSpc>
                <a:spcBef>
                  <a:spcPct val="50000"/>
                </a:spcBef>
              </a:pPr>
              <a:r>
                <a:rPr lang="en-US" altLang="en-US" sz="1400" b="1" u="sng">
                  <a:latin typeface="Tahoma" panose="020B0604030504040204" pitchFamily="34" charset="0"/>
                  <a:cs typeface="Times New Roman" panose="02020603050405020304" pitchFamily="18" charset="0"/>
                </a:rPr>
                <a:t>behavior:</a:t>
              </a:r>
              <a:br>
                <a:rPr lang="en-US" altLang="en-US" sz="1400" b="1" u="sng">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power on/off</a:t>
              </a:r>
              <a:br>
                <a:rPr lang="en-US" altLang="en-US" sz="1400">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change station/song</a:t>
              </a:r>
              <a:br>
                <a:rPr lang="en-US" altLang="en-US" sz="1400">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change volume</a:t>
              </a:r>
              <a:br>
                <a:rPr lang="en-US" altLang="en-US" sz="1400">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choose random song</a:t>
              </a:r>
            </a:p>
          </p:txBody>
        </p:sp>
        <p:sp>
          <p:nvSpPr>
            <p:cNvPr id="820230" name="Text Box 6">
              <a:extLst>
                <a:ext uri="{FF2B5EF4-FFF2-40B4-BE49-F238E27FC236}">
                  <a16:creationId xmlns:a16="http://schemas.microsoft.com/office/drawing/2014/main" id="{2B10EFEB-BF78-48AC-81DF-16B36F841DCF}"/>
                </a:ext>
              </a:extLst>
            </p:cNvPr>
            <p:cNvSpPr txBox="1">
              <a:spLocks noChangeArrowheads="1"/>
            </p:cNvSpPr>
            <p:nvPr/>
          </p:nvSpPr>
          <p:spPr bwMode="auto">
            <a:xfrm>
              <a:off x="2016" y="2967"/>
              <a:ext cx="1344" cy="12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pPr>
              <a:r>
                <a:rPr lang="en-US" altLang="en-US" sz="1400" b="1" u="sng">
                  <a:latin typeface="Tahoma" panose="020B0604030504040204" pitchFamily="34" charset="0"/>
                  <a:cs typeface="Times New Roman" panose="02020603050405020304" pitchFamily="18" charset="0"/>
                </a:rPr>
                <a:t>iPod #2</a:t>
              </a:r>
            </a:p>
            <a:p>
              <a:pPr algn="l">
                <a:lnSpc>
                  <a:spcPct val="80000"/>
                </a:lnSpc>
                <a:spcBef>
                  <a:spcPct val="50000"/>
                </a:spcBef>
              </a:pPr>
              <a:r>
                <a:rPr lang="en-US" altLang="en-US" sz="1400" b="1" u="sng">
                  <a:latin typeface="Tahoma" panose="020B0604030504040204" pitchFamily="34" charset="0"/>
                  <a:cs typeface="Times New Roman" panose="02020603050405020304" pitchFamily="18" charset="0"/>
                </a:rPr>
                <a:t>state:</a:t>
              </a:r>
              <a:br>
                <a:rPr lang="en-US" altLang="en-US" sz="1400" b="1" u="sng">
                  <a:latin typeface="Tahoma" panose="020B0604030504040204" pitchFamily="34" charset="0"/>
                  <a:cs typeface="Times New Roman" panose="02020603050405020304" pitchFamily="18" charset="0"/>
                </a:rPr>
              </a:br>
              <a:r>
                <a:rPr lang="en-US" altLang="en-US" sz="1400">
                  <a:solidFill>
                    <a:srgbClr val="003399"/>
                  </a:solidFill>
                  <a:latin typeface="Tahoma" panose="020B0604030504040204" pitchFamily="34" charset="0"/>
                  <a:cs typeface="Times New Roman" panose="02020603050405020304" pitchFamily="18" charset="0"/>
                </a:rPr>
                <a:t>  song = "Letting You"</a:t>
              </a:r>
              <a:br>
                <a:rPr lang="en-US" altLang="en-US" sz="1400">
                  <a:solidFill>
                    <a:srgbClr val="003399"/>
                  </a:solidFill>
                  <a:latin typeface="Tahoma" panose="020B0604030504040204" pitchFamily="34" charset="0"/>
                  <a:cs typeface="Times New Roman" panose="02020603050405020304" pitchFamily="18" charset="0"/>
                </a:rPr>
              </a:br>
              <a:r>
                <a:rPr lang="en-US" altLang="en-US" sz="1400">
                  <a:solidFill>
                    <a:srgbClr val="003399"/>
                  </a:solidFill>
                  <a:latin typeface="Tahoma" panose="020B0604030504040204" pitchFamily="34" charset="0"/>
                  <a:cs typeface="Times New Roman" panose="02020603050405020304" pitchFamily="18" charset="0"/>
                </a:rPr>
                <a:t>  volume = 9</a:t>
              </a:r>
              <a:br>
                <a:rPr lang="en-US" altLang="en-US" sz="1400">
                  <a:solidFill>
                    <a:srgbClr val="003399"/>
                  </a:solidFill>
                  <a:latin typeface="Tahoma" panose="020B0604030504040204" pitchFamily="34" charset="0"/>
                  <a:cs typeface="Times New Roman" panose="02020603050405020304" pitchFamily="18" charset="0"/>
                </a:rPr>
              </a:br>
              <a:r>
                <a:rPr lang="en-US" altLang="en-US" sz="1400">
                  <a:solidFill>
                    <a:srgbClr val="003399"/>
                  </a:solidFill>
                  <a:latin typeface="Tahoma" panose="020B0604030504040204" pitchFamily="34" charset="0"/>
                  <a:cs typeface="Times New Roman" panose="02020603050405020304" pitchFamily="18" charset="0"/>
                </a:rPr>
                <a:t>  battery life = 3.41 hrs</a:t>
              </a:r>
            </a:p>
            <a:p>
              <a:pPr algn="l">
                <a:lnSpc>
                  <a:spcPct val="80000"/>
                </a:lnSpc>
                <a:spcBef>
                  <a:spcPct val="50000"/>
                </a:spcBef>
              </a:pPr>
              <a:r>
                <a:rPr lang="en-US" altLang="en-US" sz="1400" b="1" u="sng">
                  <a:latin typeface="Tahoma" panose="020B0604030504040204" pitchFamily="34" charset="0"/>
                  <a:cs typeface="Times New Roman" panose="02020603050405020304" pitchFamily="18" charset="0"/>
                </a:rPr>
                <a:t>behavior:</a:t>
              </a:r>
              <a:br>
                <a:rPr lang="en-US" altLang="en-US" sz="1400" b="1" u="sng">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power on/off</a:t>
              </a:r>
              <a:br>
                <a:rPr lang="en-US" altLang="en-US" sz="1400">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change station/song</a:t>
              </a:r>
              <a:br>
                <a:rPr lang="en-US" altLang="en-US" sz="1400">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change volume</a:t>
              </a:r>
              <a:br>
                <a:rPr lang="en-US" altLang="en-US" sz="1400">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choose random song</a:t>
              </a:r>
            </a:p>
          </p:txBody>
        </p:sp>
        <p:sp>
          <p:nvSpPr>
            <p:cNvPr id="820231" name="Text Box 7">
              <a:extLst>
                <a:ext uri="{FF2B5EF4-FFF2-40B4-BE49-F238E27FC236}">
                  <a16:creationId xmlns:a16="http://schemas.microsoft.com/office/drawing/2014/main" id="{4283CF0A-10BE-4A45-8CEE-A84BD07D4AC6}"/>
                </a:ext>
              </a:extLst>
            </p:cNvPr>
            <p:cNvSpPr txBox="1">
              <a:spLocks noChangeArrowheads="1"/>
            </p:cNvSpPr>
            <p:nvPr/>
          </p:nvSpPr>
          <p:spPr bwMode="auto">
            <a:xfrm>
              <a:off x="3936" y="2967"/>
              <a:ext cx="1344" cy="12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pPr>
              <a:r>
                <a:rPr lang="en-US" altLang="en-US" sz="1400" b="1" u="sng">
                  <a:latin typeface="Tahoma" panose="020B0604030504040204" pitchFamily="34" charset="0"/>
                  <a:cs typeface="Times New Roman" panose="02020603050405020304" pitchFamily="18" charset="0"/>
                </a:rPr>
                <a:t>iPod #3</a:t>
              </a:r>
            </a:p>
            <a:p>
              <a:pPr algn="l">
                <a:lnSpc>
                  <a:spcPct val="80000"/>
                </a:lnSpc>
                <a:spcBef>
                  <a:spcPct val="50000"/>
                </a:spcBef>
              </a:pPr>
              <a:r>
                <a:rPr lang="en-US" altLang="en-US" sz="1400" b="1" u="sng">
                  <a:latin typeface="Tahoma" panose="020B0604030504040204" pitchFamily="34" charset="0"/>
                  <a:cs typeface="Times New Roman" panose="02020603050405020304" pitchFamily="18" charset="0"/>
                </a:rPr>
                <a:t>state:</a:t>
              </a:r>
              <a:br>
                <a:rPr lang="en-US" altLang="en-US" sz="1400" b="1" u="sng">
                  <a:latin typeface="Tahoma" panose="020B0604030504040204" pitchFamily="34" charset="0"/>
                  <a:cs typeface="Times New Roman" panose="02020603050405020304" pitchFamily="18" charset="0"/>
                </a:rPr>
              </a:br>
              <a:r>
                <a:rPr lang="en-US" altLang="en-US" sz="1400">
                  <a:solidFill>
                    <a:srgbClr val="003399"/>
                  </a:solidFill>
                  <a:latin typeface="Tahoma" panose="020B0604030504040204" pitchFamily="34" charset="0"/>
                  <a:cs typeface="Times New Roman" panose="02020603050405020304" pitchFamily="18" charset="0"/>
                </a:rPr>
                <a:t>  song = "Discipline"</a:t>
              </a:r>
              <a:br>
                <a:rPr lang="en-US" altLang="en-US" sz="1400">
                  <a:solidFill>
                    <a:srgbClr val="003399"/>
                  </a:solidFill>
                  <a:latin typeface="Tahoma" panose="020B0604030504040204" pitchFamily="34" charset="0"/>
                  <a:cs typeface="Times New Roman" panose="02020603050405020304" pitchFamily="18" charset="0"/>
                </a:rPr>
              </a:br>
              <a:r>
                <a:rPr lang="en-US" altLang="en-US" sz="1400">
                  <a:solidFill>
                    <a:srgbClr val="003399"/>
                  </a:solidFill>
                  <a:latin typeface="Tahoma" panose="020B0604030504040204" pitchFamily="34" charset="0"/>
                  <a:cs typeface="Times New Roman" panose="02020603050405020304" pitchFamily="18" charset="0"/>
                </a:rPr>
                <a:t>  volume = 24</a:t>
              </a:r>
              <a:br>
                <a:rPr lang="en-US" altLang="en-US" sz="1400">
                  <a:solidFill>
                    <a:srgbClr val="003399"/>
                  </a:solidFill>
                  <a:latin typeface="Tahoma" panose="020B0604030504040204" pitchFamily="34" charset="0"/>
                  <a:cs typeface="Times New Roman" panose="02020603050405020304" pitchFamily="18" charset="0"/>
                </a:rPr>
              </a:br>
              <a:r>
                <a:rPr lang="en-US" altLang="en-US" sz="1400">
                  <a:solidFill>
                    <a:srgbClr val="003399"/>
                  </a:solidFill>
                  <a:latin typeface="Tahoma" panose="020B0604030504040204" pitchFamily="34" charset="0"/>
                  <a:cs typeface="Times New Roman" panose="02020603050405020304" pitchFamily="18" charset="0"/>
                </a:rPr>
                <a:t>  battery life = 1.8 hrs</a:t>
              </a:r>
            </a:p>
            <a:p>
              <a:pPr algn="l">
                <a:lnSpc>
                  <a:spcPct val="80000"/>
                </a:lnSpc>
                <a:spcBef>
                  <a:spcPct val="50000"/>
                </a:spcBef>
              </a:pPr>
              <a:r>
                <a:rPr lang="en-US" altLang="en-US" sz="1400" b="1" u="sng">
                  <a:latin typeface="Tahoma" panose="020B0604030504040204" pitchFamily="34" charset="0"/>
                  <a:cs typeface="Times New Roman" panose="02020603050405020304" pitchFamily="18" charset="0"/>
                </a:rPr>
                <a:t>behavior:</a:t>
              </a:r>
              <a:br>
                <a:rPr lang="en-US" altLang="en-US" sz="1400" b="1" u="sng">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power on/off</a:t>
              </a:r>
              <a:br>
                <a:rPr lang="en-US" altLang="en-US" sz="1400">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change station/song</a:t>
              </a:r>
              <a:br>
                <a:rPr lang="en-US" altLang="en-US" sz="1400">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change volume</a:t>
              </a:r>
              <a:br>
                <a:rPr lang="en-US" altLang="en-US" sz="1400">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choose random song</a:t>
              </a:r>
            </a:p>
          </p:txBody>
        </p:sp>
      </p:grpSp>
      <p:grpSp>
        <p:nvGrpSpPr>
          <p:cNvPr id="820232" name="Group 8">
            <a:extLst>
              <a:ext uri="{FF2B5EF4-FFF2-40B4-BE49-F238E27FC236}">
                <a16:creationId xmlns:a16="http://schemas.microsoft.com/office/drawing/2014/main" id="{A50BDF7D-AF7F-48F4-B3BD-C75B8D3665C9}"/>
              </a:ext>
            </a:extLst>
          </p:cNvPr>
          <p:cNvGrpSpPr>
            <a:grpSpLocks/>
          </p:cNvGrpSpPr>
          <p:nvPr/>
        </p:nvGrpSpPr>
        <p:grpSpPr bwMode="auto">
          <a:xfrm>
            <a:off x="2286000" y="3563938"/>
            <a:ext cx="4419600" cy="823912"/>
            <a:chOff x="1440" y="2313"/>
            <a:chExt cx="2784" cy="519"/>
          </a:xfrm>
        </p:grpSpPr>
        <p:grpSp>
          <p:nvGrpSpPr>
            <p:cNvPr id="820233" name="Group 9">
              <a:extLst>
                <a:ext uri="{FF2B5EF4-FFF2-40B4-BE49-F238E27FC236}">
                  <a16:creationId xmlns:a16="http://schemas.microsoft.com/office/drawing/2014/main" id="{E82184B2-46D3-443E-9B6D-C75BB6FBA185}"/>
                </a:ext>
              </a:extLst>
            </p:cNvPr>
            <p:cNvGrpSpPr>
              <a:grpSpLocks/>
            </p:cNvGrpSpPr>
            <p:nvPr/>
          </p:nvGrpSpPr>
          <p:grpSpPr bwMode="auto">
            <a:xfrm>
              <a:off x="1440" y="2313"/>
              <a:ext cx="2640" cy="519"/>
              <a:chOff x="1440" y="2304"/>
              <a:chExt cx="2640" cy="519"/>
            </a:xfrm>
          </p:grpSpPr>
          <p:sp>
            <p:nvSpPr>
              <p:cNvPr id="820234" name="Line 10">
                <a:extLst>
                  <a:ext uri="{FF2B5EF4-FFF2-40B4-BE49-F238E27FC236}">
                    <a16:creationId xmlns:a16="http://schemas.microsoft.com/office/drawing/2014/main" id="{3309A13B-C7EA-44E5-9C1D-FBC3D32185D7}"/>
                  </a:ext>
                </a:extLst>
              </p:cNvPr>
              <p:cNvSpPr>
                <a:spLocks noChangeShapeType="1"/>
              </p:cNvSpPr>
              <p:nvPr/>
            </p:nvSpPr>
            <p:spPr bwMode="auto">
              <a:xfrm flipH="1">
                <a:off x="1440" y="2304"/>
                <a:ext cx="1152" cy="519"/>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0235" name="Line 11">
                <a:extLst>
                  <a:ext uri="{FF2B5EF4-FFF2-40B4-BE49-F238E27FC236}">
                    <a16:creationId xmlns:a16="http://schemas.microsoft.com/office/drawing/2014/main" id="{53C4144E-18C4-4911-8811-0810E6E12E89}"/>
                  </a:ext>
                </a:extLst>
              </p:cNvPr>
              <p:cNvSpPr>
                <a:spLocks noChangeShapeType="1"/>
              </p:cNvSpPr>
              <p:nvPr/>
            </p:nvSpPr>
            <p:spPr bwMode="auto">
              <a:xfrm>
                <a:off x="2592" y="2304"/>
                <a:ext cx="96" cy="519"/>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0236" name="Line 12">
                <a:extLst>
                  <a:ext uri="{FF2B5EF4-FFF2-40B4-BE49-F238E27FC236}">
                    <a16:creationId xmlns:a16="http://schemas.microsoft.com/office/drawing/2014/main" id="{AA5B26E3-4AF5-419B-8D33-7FD4EDECF9CB}"/>
                  </a:ext>
                </a:extLst>
              </p:cNvPr>
              <p:cNvSpPr>
                <a:spLocks noChangeShapeType="1"/>
              </p:cNvSpPr>
              <p:nvPr/>
            </p:nvSpPr>
            <p:spPr bwMode="auto">
              <a:xfrm>
                <a:off x="2592" y="2304"/>
                <a:ext cx="1488" cy="519"/>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820237" name="Text Box 13">
              <a:extLst>
                <a:ext uri="{FF2B5EF4-FFF2-40B4-BE49-F238E27FC236}">
                  <a16:creationId xmlns:a16="http://schemas.microsoft.com/office/drawing/2014/main" id="{B1572EAE-0AB5-4032-BC4B-A671EF7E3BC4}"/>
                </a:ext>
              </a:extLst>
            </p:cNvPr>
            <p:cNvSpPr txBox="1">
              <a:spLocks noChangeArrowheads="1"/>
            </p:cNvSpPr>
            <p:nvPr/>
          </p:nvSpPr>
          <p:spPr bwMode="auto">
            <a:xfrm>
              <a:off x="3590" y="2352"/>
              <a:ext cx="63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i="1">
                  <a:latin typeface="Tahoma" panose="020B0604030504040204" pitchFamily="34" charset="0"/>
                  <a:cs typeface="Times New Roman" panose="02020603050405020304" pitchFamily="18" charset="0"/>
                </a:rPr>
                <a:t>creates</a:t>
              </a:r>
            </a:p>
          </p:txBody>
        </p:sp>
      </p:grpSp>
      <p:pic>
        <p:nvPicPr>
          <p:cNvPr id="820238" name="Picture 14" descr="blueprint">
            <a:extLst>
              <a:ext uri="{FF2B5EF4-FFF2-40B4-BE49-F238E27FC236}">
                <a16:creationId xmlns:a16="http://schemas.microsoft.com/office/drawing/2014/main" id="{C0622719-2008-4741-9CB7-154FBAAC5D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492250"/>
            <a:ext cx="2209800" cy="1684338"/>
          </a:xfrm>
          <a:prstGeom prst="rect">
            <a:avLst/>
          </a:prstGeom>
          <a:noFill/>
          <a:extLst>
            <a:ext uri="{909E8E84-426E-40DD-AFC4-6F175D3DCCD1}">
              <a14:hiddenFill xmlns:a14="http://schemas.microsoft.com/office/drawing/2010/main">
                <a:solidFill>
                  <a:srgbClr val="FFFFFF"/>
                </a:solidFill>
              </a14:hiddenFill>
            </a:ext>
          </a:extLst>
        </p:spPr>
      </p:pic>
      <p:pic>
        <p:nvPicPr>
          <p:cNvPr id="820239" name="Picture 15" descr="video-ipod">
            <a:extLst>
              <a:ext uri="{FF2B5EF4-FFF2-40B4-BE49-F238E27FC236}">
                <a16:creationId xmlns:a16="http://schemas.microsoft.com/office/drawing/2014/main" id="{DC0E581B-8E09-4D61-8E74-BD79ECADE2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756" t="5927" r="10791" b="3210"/>
          <a:stretch>
            <a:fillRect/>
          </a:stretch>
        </p:blipFill>
        <p:spPr bwMode="auto">
          <a:xfrm>
            <a:off x="2209800" y="5378450"/>
            <a:ext cx="623888" cy="990600"/>
          </a:xfrm>
          <a:prstGeom prst="rect">
            <a:avLst/>
          </a:prstGeom>
          <a:noFill/>
          <a:extLst>
            <a:ext uri="{909E8E84-426E-40DD-AFC4-6F175D3DCCD1}">
              <a14:hiddenFill xmlns:a14="http://schemas.microsoft.com/office/drawing/2010/main">
                <a:solidFill>
                  <a:srgbClr val="FFFFFF"/>
                </a:solidFill>
              </a14:hiddenFill>
            </a:ext>
          </a:extLst>
        </p:spPr>
      </p:pic>
      <p:pic>
        <p:nvPicPr>
          <p:cNvPr id="820240" name="Picture 16" descr="video-ipod">
            <a:extLst>
              <a:ext uri="{FF2B5EF4-FFF2-40B4-BE49-F238E27FC236}">
                <a16:creationId xmlns:a16="http://schemas.microsoft.com/office/drawing/2014/main" id="{56DFDF93-76DD-47E9-A9B6-013B5DBE68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756" t="5927" r="10791" b="3210"/>
          <a:stretch>
            <a:fillRect/>
          </a:stretch>
        </p:blipFill>
        <p:spPr bwMode="auto">
          <a:xfrm>
            <a:off x="5181600" y="5378450"/>
            <a:ext cx="623888" cy="990600"/>
          </a:xfrm>
          <a:prstGeom prst="rect">
            <a:avLst/>
          </a:prstGeom>
          <a:noFill/>
          <a:extLst>
            <a:ext uri="{909E8E84-426E-40DD-AFC4-6F175D3DCCD1}">
              <a14:hiddenFill xmlns:a14="http://schemas.microsoft.com/office/drawing/2010/main">
                <a:solidFill>
                  <a:srgbClr val="FFFFFF"/>
                </a:solidFill>
              </a14:hiddenFill>
            </a:ext>
          </a:extLst>
        </p:spPr>
      </p:pic>
      <p:pic>
        <p:nvPicPr>
          <p:cNvPr id="820241" name="Picture 17" descr="video-ipod">
            <a:extLst>
              <a:ext uri="{FF2B5EF4-FFF2-40B4-BE49-F238E27FC236}">
                <a16:creationId xmlns:a16="http://schemas.microsoft.com/office/drawing/2014/main" id="{17ED75AC-86B1-444D-AEA8-7B2D43DDFE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756" t="5927" r="10791" b="3210"/>
          <a:stretch>
            <a:fillRect/>
          </a:stretch>
        </p:blipFill>
        <p:spPr bwMode="auto">
          <a:xfrm>
            <a:off x="8229600" y="5378450"/>
            <a:ext cx="623888"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1182</TotalTime>
  <Words>5132</Words>
  <Application>Microsoft Office PowerPoint</Application>
  <PresentationFormat>On-screen Show (4:3)</PresentationFormat>
  <Paragraphs>1225</Paragraphs>
  <Slides>76</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85" baseType="lpstr">
      <vt:lpstr>Arial</vt:lpstr>
      <vt:lpstr>Tahoma</vt:lpstr>
      <vt:lpstr>Andale Mono</vt:lpstr>
      <vt:lpstr>Verdana</vt:lpstr>
      <vt:lpstr>Courier New</vt:lpstr>
      <vt:lpstr>Times New Roman</vt:lpstr>
      <vt:lpstr>Wingdings</vt:lpstr>
      <vt:lpstr>Default Design</vt:lpstr>
      <vt:lpstr>Microsoft Equation 3.0</vt:lpstr>
      <vt:lpstr>PowerPoint Presentation</vt:lpstr>
      <vt:lpstr>Definitions</vt:lpstr>
      <vt:lpstr>Classes of Objects</vt:lpstr>
      <vt:lpstr>A programming problem</vt:lpstr>
      <vt:lpstr>A bad solution</vt:lpstr>
      <vt:lpstr>Observations</vt:lpstr>
      <vt:lpstr>Clients of objects</vt:lpstr>
      <vt:lpstr>Classes and objects</vt:lpstr>
      <vt:lpstr>Blueprint analogy</vt:lpstr>
      <vt:lpstr>Abstraction</vt:lpstr>
      <vt:lpstr>Our task</vt:lpstr>
      <vt:lpstr>Point objects (desired)</vt:lpstr>
      <vt:lpstr>Point class as blueprint</vt:lpstr>
      <vt:lpstr>Object state: Fields</vt:lpstr>
      <vt:lpstr>Point class, version 1</vt:lpstr>
      <vt:lpstr>Fields</vt:lpstr>
      <vt:lpstr>Accessing fields</vt:lpstr>
      <vt:lpstr>A class and its client</vt:lpstr>
      <vt:lpstr>PointMain client example</vt:lpstr>
      <vt:lpstr>Arrays of objects</vt:lpstr>
      <vt:lpstr>Things you can do w/ null</vt:lpstr>
      <vt:lpstr>Null pointer exception</vt:lpstr>
      <vt:lpstr>Looking before you leap</vt:lpstr>
      <vt:lpstr>Two-phase initialization</vt:lpstr>
      <vt:lpstr>Bomb answer 1</vt:lpstr>
      <vt:lpstr>Bomb answer 2</vt:lpstr>
      <vt:lpstr>Object behavior: Methods</vt:lpstr>
      <vt:lpstr>Client code redundancy</vt:lpstr>
      <vt:lpstr>Eliminating redundancy, v1</vt:lpstr>
      <vt:lpstr>Problem with static method</vt:lpstr>
      <vt:lpstr>Instance methods</vt:lpstr>
      <vt:lpstr>Instance method example</vt:lpstr>
      <vt:lpstr>Point objects w/ method</vt:lpstr>
      <vt:lpstr>The implicit parameter</vt:lpstr>
      <vt:lpstr>Point class, version 2</vt:lpstr>
      <vt:lpstr>Kinds of methods</vt:lpstr>
      <vt:lpstr>Mutator method questions</vt:lpstr>
      <vt:lpstr>Mutator method answers</vt:lpstr>
      <vt:lpstr>Accessor method questions</vt:lpstr>
      <vt:lpstr>Accessor method answers</vt:lpstr>
      <vt:lpstr>Printing objects</vt:lpstr>
      <vt:lpstr>The toString method</vt:lpstr>
      <vt:lpstr>toString syntax</vt:lpstr>
      <vt:lpstr>Object initialization: constructors</vt:lpstr>
      <vt:lpstr>Initializing objects</vt:lpstr>
      <vt:lpstr>Constructors</vt:lpstr>
      <vt:lpstr>Constructor example</vt:lpstr>
      <vt:lpstr>Tracing a constructor call</vt:lpstr>
      <vt:lpstr>Client code, version 3</vt:lpstr>
      <vt:lpstr>Multiple constructors</vt:lpstr>
      <vt:lpstr>Common constructor bugs</vt:lpstr>
      <vt:lpstr>Encapsulation</vt:lpstr>
      <vt:lpstr>Encapsulation</vt:lpstr>
      <vt:lpstr>Private fields</vt:lpstr>
      <vt:lpstr>Accessing private state</vt:lpstr>
      <vt:lpstr>Point class, version 4</vt:lpstr>
      <vt:lpstr>Benefits of encapsulation</vt:lpstr>
      <vt:lpstr>The this keyword</vt:lpstr>
      <vt:lpstr>Variable shadowing</vt:lpstr>
      <vt:lpstr>Fixing shadowing</vt:lpstr>
      <vt:lpstr>Calling another constructor</vt:lpstr>
      <vt:lpstr>Static methods/fields</vt:lpstr>
      <vt:lpstr>Multi-class systems</vt:lpstr>
      <vt:lpstr>Redundant program 1</vt:lpstr>
      <vt:lpstr>Redundant program 2</vt:lpstr>
      <vt:lpstr>Classes as modules</vt:lpstr>
      <vt:lpstr>More about modules</vt:lpstr>
      <vt:lpstr>Using a module</vt:lpstr>
      <vt:lpstr>Modules in Java libraries</vt:lpstr>
      <vt:lpstr>Static members</vt:lpstr>
      <vt:lpstr>Static fields</vt:lpstr>
      <vt:lpstr>Accessing static fields</vt:lpstr>
      <vt:lpstr>BankAccount solution</vt:lpstr>
      <vt:lpstr>Static methods</vt:lpstr>
      <vt:lpstr>BankAccount solution</vt:lpstr>
      <vt:lpstr>Summary of Java classes</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142 Python Slides</dc:title>
  <dc:creator>Marty Stepp</dc:creator>
  <cp:keywords>Python</cp:keywords>
  <dc:description>Slides used in the University of Washington's CSE 142 Python sessions.</dc:description>
  <cp:lastModifiedBy>Aa_Ulum</cp:lastModifiedBy>
  <cp:revision>126</cp:revision>
  <dcterms:created xsi:type="dcterms:W3CDTF">2008-06-28T20:57:21Z</dcterms:created>
  <dcterms:modified xsi:type="dcterms:W3CDTF">2017-11-07T04:20:08Z</dcterms:modified>
</cp:coreProperties>
</file>