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72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73" r:id="rId12"/>
    <p:sldId id="274" r:id="rId13"/>
    <p:sldId id="275" r:id="rId14"/>
    <p:sldId id="276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519A2-0002-43B0-8C12-7ECB5C12AEDF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E4A1B-BB98-41DD-81FF-3BD1CCBAC22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E4A1B-BB98-41DD-81FF-3BD1CCBAC228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20165CF-851F-45FA-A668-D10F8E293648}" type="datetimeFigureOut">
              <a:rPr lang="id-ID" smtClean="0"/>
              <a:pPr/>
              <a:t>14/02/2013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933170-89DF-4AAC-AA81-D90FD776F9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Data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Bambang Irawan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…..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spcBef>
                <a:spcPct val="50000"/>
              </a:spcBef>
              <a:buFontTx/>
              <a:buChar char="•"/>
            </a:pPr>
            <a:r>
              <a:rPr kumimoji="1" lang="en-US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kumimoji="1"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kumimoji="1" lang="en-US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Statis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 – array/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larik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rekord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himpunan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kumimoji="1" lang="en-US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kumimoji="1"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kumimoji="1" lang="en-US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Dinamis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 - list/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senarai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, queue /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antrian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giliran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tumpukan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 /stack /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timbunan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b="1" dirty="0" err="1" smtClean="0">
                <a:latin typeface="Times New Roman" pitchFamily="18" charset="0"/>
                <a:cs typeface="Times New Roman" pitchFamily="18" charset="0"/>
              </a:rPr>
              <a:t>graf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(LARIK)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id-ID" b="1" dirty="0" smtClean="0"/>
              <a:t>Pendahuluan</a:t>
            </a:r>
            <a:endParaRPr lang="en-US" b="1" dirty="0" smtClean="0"/>
          </a:p>
          <a:p>
            <a:pPr marL="609600" indent="-609600" algn="just"/>
            <a:r>
              <a:rPr lang="id-ID" dirty="0" smtClean="0"/>
              <a:t>Larik adalah struktur data statik yang menyimpan sekumpulan elemen yang bertipe sama.</a:t>
            </a:r>
          </a:p>
          <a:p>
            <a:pPr marL="609600" indent="-609600" algn="just"/>
            <a:r>
              <a:rPr lang="id-ID" dirty="0" smtClean="0"/>
              <a:t>Setiap elemen diakses langsung melalui indeksnya. </a:t>
            </a:r>
          </a:p>
          <a:p>
            <a:pPr marL="609600" indent="-609600" algn="just"/>
            <a:r>
              <a:rPr lang="id-ID" dirty="0" smtClean="0"/>
              <a:t>Indeks larik harus tipe data yang menyatakan keterurutan misalnya integer atau k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Banyaknya</a:t>
            </a:r>
            <a:r>
              <a:rPr lang="id-ID" dirty="0" smtClean="0"/>
              <a:t> elemen larik harus sudah diketahui sebelum program dieksekusi.</a:t>
            </a:r>
          </a:p>
          <a:p>
            <a:pPr algn="just"/>
            <a:r>
              <a:rPr lang="id-ID" dirty="0" smtClean="0"/>
              <a:t>Tipe elemen larik dapat berupa tipe sederhana, tipe terstruktur atau tipe larik lain.</a:t>
            </a:r>
            <a:endParaRPr lang="en-US" dirty="0" smtClean="0"/>
          </a:p>
          <a:p>
            <a:pPr algn="just"/>
            <a:r>
              <a:rPr lang="en-US" dirty="0" err="1" smtClean="0"/>
              <a:t>Nama</a:t>
            </a:r>
            <a:r>
              <a:rPr lang="en-US" dirty="0" smtClean="0"/>
              <a:t> lain array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,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Pendefinisian</a:t>
            </a:r>
            <a:r>
              <a:rPr lang="en-US" dirty="0" smtClean="0"/>
              <a:t> Array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1.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r>
              <a:rPr lang="id-ID" sz="2800" dirty="0" smtClean="0"/>
              <a:t> 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L       : </a:t>
            </a:r>
            <a:r>
              <a:rPr lang="id-ID" sz="2800" u="sng" dirty="0" smtClean="0"/>
              <a:t>array</a:t>
            </a:r>
            <a:r>
              <a:rPr lang="id-ID" sz="2800" dirty="0" smtClean="0"/>
              <a:t>[1..50] </a:t>
            </a:r>
            <a:r>
              <a:rPr lang="id-ID" sz="2800" u="sng" dirty="0" smtClean="0"/>
              <a:t>of</a:t>
            </a:r>
            <a:r>
              <a:rPr lang="id-ID" sz="2800" dirty="0" smtClean="0"/>
              <a:t> </a:t>
            </a:r>
            <a:r>
              <a:rPr lang="id-ID" sz="2800" u="sng" dirty="0" smtClean="0"/>
              <a:t>integer</a:t>
            </a:r>
            <a:r>
              <a:rPr lang="id-ID" sz="2800" dirty="0" smtClean="0"/>
              <a:t> 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NamaMhs : </a:t>
            </a:r>
            <a:r>
              <a:rPr lang="id-ID" sz="2800" u="sng" dirty="0" smtClean="0"/>
              <a:t>array</a:t>
            </a:r>
            <a:r>
              <a:rPr lang="id-ID" sz="2800" dirty="0" smtClean="0"/>
              <a:t>[‘a’..’j’] </a:t>
            </a:r>
            <a:r>
              <a:rPr lang="id-ID" sz="2800" u="sng" dirty="0" smtClean="0"/>
              <a:t>of</a:t>
            </a:r>
            <a:r>
              <a:rPr lang="id-ID" sz="2800" dirty="0" smtClean="0"/>
              <a:t> </a:t>
            </a:r>
            <a:r>
              <a:rPr lang="id-ID" sz="2800" u="sng" dirty="0" smtClean="0"/>
              <a:t>string</a:t>
            </a:r>
            <a:r>
              <a:rPr lang="id-ID" sz="2800" dirty="0" smtClean="0"/>
              <a:t> 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2.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id-ID" sz="2800" u="sng" dirty="0" smtClean="0"/>
              <a:t>type</a:t>
            </a:r>
            <a:r>
              <a:rPr lang="id-ID" sz="2800" dirty="0" smtClean="0"/>
              <a:t> Larik</a:t>
            </a:r>
            <a:r>
              <a:rPr lang="en-US" sz="2800" dirty="0" smtClean="0"/>
              <a:t>I</a:t>
            </a:r>
            <a:r>
              <a:rPr lang="id-ID" sz="2800" dirty="0" smtClean="0"/>
              <a:t>nt : </a:t>
            </a:r>
            <a:r>
              <a:rPr lang="id-ID" sz="2800" u="sng" dirty="0" smtClean="0"/>
              <a:t>array</a:t>
            </a:r>
            <a:r>
              <a:rPr lang="id-ID" sz="2800" dirty="0" smtClean="0"/>
              <a:t>[1..100] </a:t>
            </a:r>
            <a:r>
              <a:rPr lang="id-ID" sz="2800" u="sng" dirty="0" smtClean="0"/>
              <a:t>of</a:t>
            </a:r>
            <a:r>
              <a:rPr lang="id-ID" sz="2800" dirty="0" smtClean="0"/>
              <a:t> </a:t>
            </a:r>
            <a:r>
              <a:rPr lang="id-ID" sz="2800" u="sng" dirty="0" smtClean="0"/>
              <a:t>integer</a:t>
            </a:r>
            <a:endParaRPr lang="id-ID" sz="2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P : LarikInt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b="1" dirty="0" smtClean="0">
                <a:solidFill>
                  <a:srgbClr val="66FF33"/>
                </a:solidFill>
              </a:rPr>
              <a:t>Cara Mengacu Elemen Larik</a:t>
            </a:r>
            <a:endParaRPr lang="en-US" b="1" dirty="0" smtClean="0">
              <a:solidFill>
                <a:srgbClr val="66FF33"/>
              </a:solidFill>
            </a:endParaRPr>
          </a:p>
          <a:p>
            <a:pPr algn="ctr">
              <a:buFont typeface="Wingdings" pitchFamily="2" charset="2"/>
              <a:buNone/>
            </a:pPr>
            <a:endParaRPr lang="id-ID" dirty="0" smtClean="0">
              <a:solidFill>
                <a:srgbClr val="66FF33"/>
              </a:solidFill>
            </a:endParaRPr>
          </a:p>
          <a:p>
            <a:r>
              <a:rPr lang="id-ID" dirty="0" smtClean="0"/>
              <a:t>Elemen larik diacu melalui indeksnya.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id-ID" dirty="0" smtClean="0"/>
              <a:t>Nilai indek harus terdefinisi.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id-ID" dirty="0" smtClean="0"/>
          </a:p>
          <a:p>
            <a:r>
              <a:rPr lang="id-ID" dirty="0" smtClean="0"/>
              <a:t>Contoh cara mengacu elemen larik adalah 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id-ID" dirty="0" smtClean="0"/>
              <a:t>L[4]	</a:t>
            </a:r>
            <a:r>
              <a:rPr lang="en-US" sz="2800" dirty="0" smtClean="0"/>
              <a:t>{</a:t>
            </a:r>
            <a:r>
              <a:rPr lang="id-ID" sz="2800" dirty="0" smtClean="0"/>
              <a:t>mengacu elemen keempat dari larik L }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id-ID" dirty="0" smtClean="0"/>
              <a:t>NamaMhs[‘b’] 	</a:t>
            </a:r>
            <a:r>
              <a:rPr lang="id-ID" sz="2800" dirty="0" smtClean="0"/>
              <a:t>{mengacu elemen kedua </a:t>
            </a:r>
            <a:r>
              <a:rPr lang="en-US" sz="2800" dirty="0" smtClean="0"/>
              <a:t>					  </a:t>
            </a:r>
            <a:r>
              <a:rPr lang="id-ID" sz="2800" dirty="0" smtClean="0"/>
              <a:t>dari larik NamaMhs}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id-ID" dirty="0" smtClean="0"/>
              <a:t>P[k]	</a:t>
            </a:r>
            <a:r>
              <a:rPr lang="id-ID" sz="2800" dirty="0" smtClean="0"/>
              <a:t>{mengacu elemen ke-k dari larik P, </a:t>
            </a:r>
            <a:r>
              <a:rPr lang="en-US" sz="2800" dirty="0" smtClean="0"/>
              <a:t>			  </a:t>
            </a:r>
            <a:r>
              <a:rPr lang="id-ID" sz="2800" dirty="0" smtClean="0"/>
              <a:t>as</a:t>
            </a:r>
            <a:r>
              <a:rPr lang="en-US" sz="2800" dirty="0" smtClean="0"/>
              <a:t>a</a:t>
            </a:r>
            <a:r>
              <a:rPr lang="id-ID" sz="2800" dirty="0" smtClean="0"/>
              <a:t>lkan nilai k sudah terdefinisi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…..</a:t>
            </a:r>
            <a:endParaRPr lang="id-ID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85926"/>
            <a:ext cx="66922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id-ID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000240"/>
            <a:ext cx="4314850" cy="407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09800"/>
            <a:ext cx="85153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5258" y="2243134"/>
            <a:ext cx="81153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List Berkait / Senarai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310506"/>
            <a:ext cx="6386530" cy="554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219200"/>
            <a:ext cx="5943600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Struktur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d-ID" dirty="0"/>
          </a:p>
          <a:p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data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, </a:t>
            </a:r>
            <a:r>
              <a:rPr lang="en-US" dirty="0" err="1"/>
              <a:t>direkam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143000"/>
            <a:ext cx="464343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57200"/>
            <a:ext cx="7848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 Operasi terhadap data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643042" y="4929198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Insert data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array ke-1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Cari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data 18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ada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dimana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Telusuri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semua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data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Hapus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 data ke-6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	</a:t>
            </a:r>
            <a:r>
              <a:rPr lang="en-US" dirty="0" err="1" smtClean="0"/>
              <a:t>nyata</a:t>
            </a:r>
            <a:r>
              <a:rPr lang="en-US" dirty="0" smtClean="0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	</a:t>
            </a:r>
            <a:r>
              <a:rPr lang="en-US" dirty="0" err="1" smtClean="0"/>
              <a:t>disimpan</a:t>
            </a:r>
            <a:r>
              <a:rPr lang="en-US" dirty="0" smtClean="0"/>
              <a:t>,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	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	</a:t>
            </a:r>
            <a:r>
              <a:rPr lang="en-US" dirty="0" err="1" smtClean="0"/>
              <a:t>simbol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</a:t>
            </a:r>
            <a:r>
              <a:rPr lang="id-ID" dirty="0" smtClean="0"/>
              <a:t>umber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>
                <a:cs typeface="Times New Roman" pitchFamily="18" charset="0"/>
              </a:rPr>
              <a:t>Rinaldi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Munir</a:t>
            </a:r>
            <a:r>
              <a:rPr lang="en-US" dirty="0" smtClean="0">
                <a:cs typeface="Times New Roman" pitchFamily="18" charset="0"/>
              </a:rPr>
              <a:t>. 2003. </a:t>
            </a:r>
            <a:r>
              <a:rPr lang="en-US" dirty="0" err="1" smtClean="0">
                <a:cs typeface="Times New Roman" pitchFamily="18" charset="0"/>
              </a:rPr>
              <a:t>Algoritma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Pemrograman</a:t>
            </a:r>
            <a:r>
              <a:rPr lang="en-US" dirty="0" smtClean="0">
                <a:cs typeface="Times New Roman" pitchFamily="18" charset="0"/>
              </a:rPr>
              <a:t> II. 			Bandung : </a:t>
            </a:r>
            <a:r>
              <a:rPr lang="en-US" dirty="0" err="1" smtClean="0">
                <a:cs typeface="Times New Roman" pitchFamily="18" charset="0"/>
              </a:rPr>
              <a:t>Penerbit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Informatika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>
                <a:cs typeface="Times New Roman" pitchFamily="18" charset="0"/>
              </a:rPr>
              <a:t>Bambang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Wahyudi</a:t>
            </a:r>
            <a:r>
              <a:rPr lang="en-US" dirty="0" smtClean="0">
                <a:cs typeface="Times New Roman" pitchFamily="18" charset="0"/>
              </a:rPr>
              <a:t>. 2004. </a:t>
            </a:r>
            <a:r>
              <a:rPr lang="en-US" i="1" dirty="0" err="1" smtClean="0">
                <a:cs typeface="Times New Roman" pitchFamily="18" charset="0"/>
              </a:rPr>
              <a:t>Struktur</a:t>
            </a:r>
            <a:r>
              <a:rPr lang="en-US" i="1" dirty="0" smtClean="0">
                <a:cs typeface="Times New Roman" pitchFamily="18" charset="0"/>
              </a:rPr>
              <a:t> Data </a:t>
            </a:r>
            <a:r>
              <a:rPr lang="en-US" i="1" dirty="0" err="1" smtClean="0">
                <a:cs typeface="Times New Roman" pitchFamily="18" charset="0"/>
              </a:rPr>
              <a:t>dan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Algoritma</a:t>
            </a:r>
            <a:r>
              <a:rPr lang="en-US" dirty="0" smtClean="0">
                <a:cs typeface="Times New Roman" pitchFamily="18" charset="0"/>
              </a:rPr>
              <a:t>. 		Yogyakarta : </a:t>
            </a:r>
            <a:r>
              <a:rPr lang="en-US" dirty="0" err="1" smtClean="0">
                <a:cs typeface="Times New Roman" pitchFamily="18" charset="0"/>
              </a:rPr>
              <a:t>Andi</a:t>
            </a:r>
            <a:r>
              <a:rPr lang="en-US" dirty="0" smtClean="0">
                <a:cs typeface="Times New Roman" pitchFamily="18" charset="0"/>
              </a:rPr>
              <a:t> Offset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>
                <a:cs typeface="Times New Roman" pitchFamily="18" charset="0"/>
              </a:rPr>
              <a:t>Dwi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Sanjaya</a:t>
            </a:r>
            <a:r>
              <a:rPr lang="en-US" dirty="0" smtClean="0">
                <a:cs typeface="Times New Roman" pitchFamily="18" charset="0"/>
              </a:rPr>
              <a:t>. 2001. </a:t>
            </a:r>
            <a:r>
              <a:rPr lang="en-US" i="1" dirty="0" err="1" smtClean="0">
                <a:cs typeface="Times New Roman" pitchFamily="18" charset="0"/>
              </a:rPr>
              <a:t>Bertualang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dengan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Struktur</a:t>
            </a:r>
            <a:r>
              <a:rPr lang="en-US" i="1" dirty="0" smtClean="0">
                <a:cs typeface="Times New Roman" pitchFamily="18" charset="0"/>
              </a:rPr>
              <a:t> Data </a:t>
            </a:r>
            <a:r>
              <a:rPr lang="en-US" i="1" dirty="0" err="1" smtClean="0">
                <a:cs typeface="Times New Roman" pitchFamily="18" charset="0"/>
              </a:rPr>
              <a:t>di</a:t>
            </a:r>
            <a:r>
              <a:rPr lang="en-US" i="1" dirty="0" smtClean="0">
                <a:cs typeface="Times New Roman" pitchFamily="18" charset="0"/>
              </a:rPr>
              <a:t> 		Planet Pascal</a:t>
            </a:r>
            <a:r>
              <a:rPr lang="en-US" dirty="0" smtClean="0">
                <a:cs typeface="Times New Roman" pitchFamily="18" charset="0"/>
              </a:rPr>
              <a:t>. Yogyakarta : JJ Learning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P. </a:t>
            </a:r>
            <a:r>
              <a:rPr lang="en-US" dirty="0" err="1" smtClean="0"/>
              <a:t>Insap</a:t>
            </a:r>
            <a:r>
              <a:rPr lang="en-US" dirty="0" smtClean="0"/>
              <a:t> Santoso.1997. </a:t>
            </a:r>
            <a:r>
              <a:rPr lang="en-US" i="1" dirty="0" err="1" smtClean="0"/>
              <a:t>Struktur</a:t>
            </a:r>
            <a:r>
              <a:rPr lang="en-US" i="1" dirty="0" smtClean="0"/>
              <a:t> Data </a:t>
            </a:r>
            <a:r>
              <a:rPr lang="en-US" i="1" dirty="0" err="1" smtClean="0"/>
              <a:t>dengan</a:t>
            </a:r>
            <a:r>
              <a:rPr lang="en-US" i="1" dirty="0" smtClean="0"/>
              <a:t> Turbo 			Pascal</a:t>
            </a:r>
            <a:r>
              <a:rPr lang="en-US" dirty="0" smtClean="0"/>
              <a:t>. Yogyakarta : </a:t>
            </a:r>
            <a:r>
              <a:rPr lang="en-US" dirty="0" err="1" smtClean="0"/>
              <a:t>Andi</a:t>
            </a:r>
            <a:r>
              <a:rPr lang="en-US" dirty="0" smtClean="0"/>
              <a:t> Offset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type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81088" indent="-638175">
              <a:buNone/>
            </a:pPr>
            <a:r>
              <a:rPr lang="en-US" dirty="0"/>
              <a:t>1. Type data </a:t>
            </a:r>
            <a:r>
              <a:rPr lang="en-US" dirty="0" err="1"/>
              <a:t>sederhana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</a:t>
            </a:r>
            <a:r>
              <a:rPr lang="en-US" dirty="0" smtClean="0"/>
              <a:t>a</a:t>
            </a:r>
            <a:r>
              <a:rPr lang="en-US" dirty="0"/>
              <a:t>. Type data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, </a:t>
            </a:r>
            <a:r>
              <a:rPr lang="en-US" dirty="0" err="1"/>
              <a:t>misalnya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	</a:t>
            </a:r>
            <a:r>
              <a:rPr lang="en-US" dirty="0" smtClean="0"/>
              <a:t>Integer</a:t>
            </a:r>
            <a:r>
              <a:rPr lang="en-US" dirty="0"/>
              <a:t>, real,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</a:t>
            </a:r>
            <a:r>
              <a:rPr lang="en-US" dirty="0" smtClean="0"/>
              <a:t>b</a:t>
            </a:r>
            <a:r>
              <a:rPr lang="en-US" dirty="0"/>
              <a:t>. Type data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majemuk</a:t>
            </a:r>
            <a:r>
              <a:rPr lang="en-US" dirty="0"/>
              <a:t>, </a:t>
            </a:r>
            <a:r>
              <a:rPr lang="en-US" dirty="0" err="1"/>
              <a:t>misalnya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	</a:t>
            </a:r>
            <a:r>
              <a:rPr lang="en-US" dirty="0" smtClean="0"/>
              <a:t>String</a:t>
            </a:r>
            <a:endParaRPr lang="id-ID" dirty="0"/>
          </a:p>
          <a:p>
            <a:pPr marL="1081088" indent="-638175">
              <a:buNone/>
            </a:pPr>
            <a:r>
              <a:rPr lang="en-US" dirty="0"/>
              <a:t> </a:t>
            </a:r>
            <a:endParaRPr lang="id-ID" dirty="0"/>
          </a:p>
          <a:p>
            <a:pPr marL="1081088" indent="-638175">
              <a:buNone/>
            </a:pPr>
            <a:r>
              <a:rPr lang="en-US" dirty="0"/>
              <a:t>2. </a:t>
            </a:r>
            <a:r>
              <a:rPr lang="en-US" dirty="0" err="1"/>
              <a:t>Struktur</a:t>
            </a:r>
            <a:r>
              <a:rPr lang="en-US" dirty="0"/>
              <a:t> Data, </a:t>
            </a:r>
            <a:r>
              <a:rPr lang="en-US" dirty="0" err="1"/>
              <a:t>meliputi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</a:t>
            </a: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array </a:t>
            </a:r>
            <a:r>
              <a:rPr lang="en-US" dirty="0" err="1"/>
              <a:t>dan</a:t>
            </a:r>
            <a:r>
              <a:rPr lang="en-US" dirty="0"/>
              <a:t> record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majemuk</a:t>
            </a:r>
            <a:r>
              <a:rPr lang="en-US" dirty="0"/>
              <a:t>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	</a:t>
            </a:r>
            <a:r>
              <a:rPr lang="en-US" dirty="0" smtClean="0"/>
              <a:t>Linier </a:t>
            </a:r>
            <a:r>
              <a:rPr lang="en-US" dirty="0"/>
              <a:t>: Stack, Queue, </a:t>
            </a:r>
            <a:r>
              <a:rPr lang="en-US" dirty="0" err="1"/>
              <a:t>serta</a:t>
            </a:r>
            <a:r>
              <a:rPr lang="en-US" dirty="0"/>
              <a:t> List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Multilist</a:t>
            </a:r>
            <a:endParaRPr lang="id-ID" dirty="0"/>
          </a:p>
          <a:p>
            <a:pPr marL="1081088" indent="-638175">
              <a:buNone/>
            </a:pPr>
            <a:r>
              <a:rPr lang="id-ID" dirty="0" smtClean="0"/>
              <a:t>		</a:t>
            </a:r>
            <a:r>
              <a:rPr lang="en-US" dirty="0" smtClean="0"/>
              <a:t>Non </a:t>
            </a:r>
            <a:r>
              <a:rPr lang="en-US" dirty="0"/>
              <a:t>Linier :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Graph</a:t>
            </a:r>
            <a:endParaRPr lang="id-ID" dirty="0"/>
          </a:p>
          <a:p>
            <a:pPr marL="1081088" indent="-638175">
              <a:buNone/>
            </a:pPr>
            <a:r>
              <a:rPr lang="en-US" dirty="0"/>
              <a:t> 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program.</a:t>
            </a:r>
          </a:p>
          <a:p>
            <a:pPr>
              <a:buFontTx/>
              <a:buNone/>
            </a:pPr>
            <a:r>
              <a:rPr lang="en-US" b="1" dirty="0" smtClean="0"/>
              <a:t>Program =</a:t>
            </a:r>
            <a:endParaRPr lang="en-US" dirty="0" smtClean="0"/>
          </a:p>
          <a:p>
            <a:pPr>
              <a:buFontTx/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Algoritma</a:t>
            </a:r>
            <a:r>
              <a:rPr lang="en-US" b="1" dirty="0" smtClean="0"/>
              <a:t> + </a:t>
            </a:r>
            <a:r>
              <a:rPr lang="en-US" b="1" dirty="0" err="1" smtClean="0"/>
              <a:t>Struktur</a:t>
            </a:r>
            <a:r>
              <a:rPr lang="en-US" b="1" dirty="0" smtClean="0"/>
              <a:t> Data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Mengapa perlu 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id-ID" dirty="0" smtClean="0">
                <a:latin typeface="Verdana" pitchFamily="34" charset="0"/>
              </a:rPr>
              <a:t>Mengenal bentuk organisasi penyimpanan data dan pengoperasiannya.</a:t>
            </a:r>
            <a:endParaRPr lang="id-ID" dirty="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id-ID" dirty="0" smtClean="0">
                <a:latin typeface="Verdana" pitchFamily="34" charset="0"/>
              </a:rPr>
              <a:t>Menentukan kualitas informasi : akurat, tepat pada waktunya dan relevan. Informasi dapat dikatakan bernilai bila manfaatnya lebih efektif dibandingkan dengan biaya mendapatkannya.</a:t>
            </a:r>
            <a:endParaRPr lang="id-ID" dirty="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id-ID" dirty="0" smtClean="0">
                <a:latin typeface="Verdana" pitchFamily="34" charset="0"/>
              </a:rPr>
              <a:t>Mengurangi duplikasi data (</a:t>
            </a:r>
            <a:r>
              <a:rPr lang="id-ID" i="1" dirty="0" smtClean="0">
                <a:latin typeface="Verdana" pitchFamily="34" charset="0"/>
              </a:rPr>
              <a:t>data redudancy</a:t>
            </a:r>
            <a:r>
              <a:rPr lang="id-ID" dirty="0" smtClean="0">
                <a:latin typeface="Verdana" pitchFamily="34" charset="0"/>
              </a:rPr>
              <a:t>)</a:t>
            </a:r>
            <a:endParaRPr lang="id-ID" dirty="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id-ID" dirty="0" smtClean="0">
                <a:latin typeface="Verdana" pitchFamily="34" charset="0"/>
              </a:rPr>
              <a:t>Hubungan data dapat ditingkatkan (</a:t>
            </a:r>
            <a:r>
              <a:rPr lang="id-ID" i="1" dirty="0" smtClean="0">
                <a:latin typeface="Verdana" pitchFamily="34" charset="0"/>
              </a:rPr>
              <a:t>data relatability</a:t>
            </a:r>
            <a:r>
              <a:rPr lang="id-ID" dirty="0" smtClean="0">
                <a:latin typeface="Verdana" pitchFamily="34" charset="0"/>
              </a:rPr>
              <a:t>)</a:t>
            </a:r>
            <a:endParaRPr lang="id-ID" dirty="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id-ID" dirty="0" smtClean="0">
                <a:latin typeface="Verdana" pitchFamily="34" charset="0"/>
              </a:rPr>
              <a:t>Mengurangi pemborosan tempat simpanan luar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Data …..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357158" y="1285860"/>
            <a:ext cx="3857652" cy="2700334"/>
            <a:chOff x="240" y="912"/>
            <a:chExt cx="2688" cy="2016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240" y="912"/>
              <a:ext cx="2688" cy="2016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8" y="1632"/>
              <a:ext cx="2592" cy="90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400" dirty="0" err="1"/>
                <a:t>Tempat</a:t>
              </a:r>
              <a:r>
                <a:rPr lang="en-US" sz="4400" dirty="0"/>
                <a:t> </a:t>
              </a:r>
              <a:r>
                <a:rPr lang="en-US" sz="4400" dirty="0" err="1"/>
                <a:t>Penyimpanan</a:t>
              </a:r>
              <a:r>
                <a:rPr lang="en-US" sz="4400" dirty="0"/>
                <a:t> Data</a:t>
              </a:r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500562" y="1428736"/>
            <a:ext cx="3624258" cy="2495560"/>
            <a:chOff x="2976" y="1200"/>
            <a:chExt cx="2592" cy="1632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976" y="1200"/>
              <a:ext cx="2592" cy="1632"/>
            </a:xfrm>
            <a:prstGeom prst="leftArrowCallout">
              <a:avLst>
                <a:gd name="adj1" fmla="val 23528"/>
                <a:gd name="adj2" fmla="val 25000"/>
                <a:gd name="adj3" fmla="val 27147"/>
                <a:gd name="adj4" fmla="val 77546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696" y="1584"/>
              <a:ext cx="1776" cy="82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dirty="0" err="1"/>
                <a:t>Operasi</a:t>
              </a:r>
              <a:r>
                <a:rPr lang="en-US" sz="4000" dirty="0"/>
                <a:t> </a:t>
              </a:r>
              <a:r>
                <a:rPr lang="en-US" sz="4000" dirty="0" err="1"/>
                <a:t>terhadap</a:t>
              </a:r>
              <a:r>
                <a:rPr lang="en-US" sz="4000" dirty="0"/>
                <a:t> data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785918" y="4457343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457200" algn="just">
              <a:buFontTx/>
              <a:buChar char="•"/>
              <a:tabLst>
                <a:tab pos="457200" algn="l"/>
              </a:tabLst>
            </a:pPr>
            <a:r>
              <a:rPr kumimoji="1" lang="en-US" b="1" dirty="0" smtClean="0">
                <a:latin typeface="Arial" pitchFamily="34" charset="0"/>
                <a:cs typeface="Times New Roman" pitchFamily="18" charset="0"/>
              </a:rPr>
              <a:t>Traversal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(</a:t>
            </a:r>
            <a:r>
              <a:rPr kumimoji="1" lang="en-US" b="1" i="1" dirty="0" smtClean="0">
                <a:latin typeface="Arial" pitchFamily="34" charset="0"/>
                <a:cs typeface="Times New Roman" pitchFamily="18" charset="0"/>
              </a:rPr>
              <a:t>Traversing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) :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mengunjungi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id-ID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setiap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elemen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SD</a:t>
            </a:r>
          </a:p>
          <a:p>
            <a:pPr marL="228600" indent="-457200" algn="just" eaLnBrk="0" hangingPunct="0">
              <a:buFontTx/>
              <a:buChar char="•"/>
              <a:tabLst>
                <a:tab pos="457200" algn="l"/>
              </a:tabLst>
            </a:pPr>
            <a:r>
              <a:rPr kumimoji="1" lang="en-US" b="1" dirty="0" err="1" smtClean="0">
                <a:latin typeface="Arial" pitchFamily="34" charset="0"/>
                <a:cs typeface="Times New Roman" pitchFamily="18" charset="0"/>
              </a:rPr>
              <a:t>Pencarian</a:t>
            </a:r>
            <a:r>
              <a:rPr kumimoji="1" lang="en-US" b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kumimoji="1" lang="en-US" b="1" i="1" dirty="0" smtClean="0">
                <a:latin typeface="Arial" pitchFamily="34" charset="0"/>
                <a:cs typeface="Times New Roman" pitchFamily="18" charset="0"/>
              </a:rPr>
              <a:t>Searching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) : </a:t>
            </a:r>
            <a:r>
              <a:rPr kumimoji="1" lang="id-ID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menemukan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elemen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/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lokasi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pada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SD</a:t>
            </a:r>
          </a:p>
          <a:p>
            <a:pPr marL="228600" indent="-457200" algn="just" eaLnBrk="0" hangingPunct="0">
              <a:buFontTx/>
              <a:buChar char="•"/>
              <a:tabLst>
                <a:tab pos="457200" algn="l"/>
              </a:tabLst>
            </a:pPr>
            <a:r>
              <a:rPr kumimoji="1" lang="en-US" b="1" dirty="0" err="1" smtClean="0">
                <a:latin typeface="Arial" pitchFamily="34" charset="0"/>
                <a:cs typeface="Times New Roman" pitchFamily="18" charset="0"/>
              </a:rPr>
              <a:t>Penyisipan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(</a:t>
            </a:r>
            <a:r>
              <a:rPr kumimoji="1" lang="en-US" b="1" i="1" dirty="0" smtClean="0">
                <a:latin typeface="Arial" pitchFamily="34" charset="0"/>
                <a:cs typeface="Times New Roman" pitchFamily="18" charset="0"/>
              </a:rPr>
              <a:t>Inserting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) :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menambah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id-ID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elemen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baru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pada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SD</a:t>
            </a:r>
          </a:p>
          <a:p>
            <a:pPr marL="228600" indent="-457200" algn="just" eaLnBrk="0" hangingPunct="0">
              <a:buFontTx/>
              <a:buChar char="•"/>
              <a:tabLst>
                <a:tab pos="457200" algn="l"/>
              </a:tabLst>
            </a:pPr>
            <a:r>
              <a:rPr kumimoji="1" lang="en-US" b="1" dirty="0" err="1" smtClean="0">
                <a:latin typeface="Arial" pitchFamily="34" charset="0"/>
                <a:cs typeface="Times New Roman" pitchFamily="18" charset="0"/>
              </a:rPr>
              <a:t>Penghapusan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(</a:t>
            </a:r>
            <a:r>
              <a:rPr kumimoji="1" lang="en-US" b="1" i="1" dirty="0" smtClean="0">
                <a:latin typeface="Arial" pitchFamily="34" charset="0"/>
                <a:cs typeface="Times New Roman" pitchFamily="18" charset="0"/>
              </a:rPr>
              <a:t>Deleting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) : </a:t>
            </a:r>
            <a:r>
              <a:rPr kumimoji="1" lang="id-ID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menghapus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elemen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latin typeface="Arial" pitchFamily="34" charset="0"/>
                <a:cs typeface="Times New Roman" pitchFamily="18" charset="0"/>
              </a:rPr>
              <a:t>dari</a:t>
            </a:r>
            <a:r>
              <a:rPr kumimoji="1" lang="en-US" dirty="0" smtClean="0">
                <a:latin typeface="Arial" pitchFamily="34" charset="0"/>
                <a:cs typeface="Times New Roman" pitchFamily="18" charset="0"/>
              </a:rPr>
              <a:t> SD</a:t>
            </a:r>
            <a:r>
              <a:rPr kumimoji="1" lang="en-US" sz="2400" dirty="0" smtClean="0">
                <a:latin typeface="Arial" pitchFamily="34" charset="0"/>
              </a:rPr>
              <a:t> </a:t>
            </a:r>
            <a:endParaRPr kumimoji="1" lang="en-US" sz="40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DATA DASAR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113" y="1195388"/>
            <a:ext cx="8105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</TotalTime>
  <Words>346</Words>
  <Application>Microsoft Office PowerPoint</Application>
  <PresentationFormat>On-screen Show (4:3)</PresentationFormat>
  <Paragraphs>105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Struktur Data</vt:lpstr>
      <vt:lpstr>Definisi Struktur data</vt:lpstr>
      <vt:lpstr>Slide 3</vt:lpstr>
      <vt:lpstr>Sumber</vt:lpstr>
      <vt:lpstr>Secara garis besar type data dapat dikategorikan menjadi : </vt:lpstr>
      <vt:lpstr>Program</vt:lpstr>
      <vt:lpstr>Mengapa perlu SD</vt:lpstr>
      <vt:lpstr>Struktur Data …..</vt:lpstr>
      <vt:lpstr>TIPE DATA DASAR</vt:lpstr>
      <vt:lpstr>Contoh Struktur Data …..</vt:lpstr>
      <vt:lpstr>ARRAY (LARIK)</vt:lpstr>
      <vt:lpstr>Slide 12</vt:lpstr>
      <vt:lpstr>Slide 13</vt:lpstr>
      <vt:lpstr>Slide 14</vt:lpstr>
      <vt:lpstr>Contoh Struktur Data …..</vt:lpstr>
      <vt:lpstr>Contoh Struktur Data</vt:lpstr>
      <vt:lpstr>Slide 17</vt:lpstr>
      <vt:lpstr>Slide 18</vt:lpstr>
      <vt:lpstr>Slide 19</vt:lpstr>
      <vt:lpstr>Slide 20</vt:lpstr>
      <vt:lpstr>Slide 21</vt:lpstr>
      <vt:lpstr>Slide 22</vt:lpstr>
    </vt:vector>
  </TitlesOfParts>
  <Company>Yarsi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Bambang</dc:creator>
  <cp:lastModifiedBy>Bambang</cp:lastModifiedBy>
  <cp:revision>8</cp:revision>
  <dcterms:created xsi:type="dcterms:W3CDTF">2012-03-03T16:30:34Z</dcterms:created>
  <dcterms:modified xsi:type="dcterms:W3CDTF">2013-02-14T02:25:28Z</dcterms:modified>
</cp:coreProperties>
</file>