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60" r:id="rId4"/>
    <p:sldId id="287" r:id="rId5"/>
    <p:sldId id="257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88" r:id="rId14"/>
    <p:sldId id="268" r:id="rId15"/>
    <p:sldId id="269" r:id="rId16"/>
    <p:sldId id="270" r:id="rId17"/>
    <p:sldId id="271" r:id="rId18"/>
    <p:sldId id="272" r:id="rId19"/>
    <p:sldId id="28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7964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04337-9328-4456-931A-DB9B5FBF64C3}" type="datetimeFigureOut">
              <a:rPr lang="id-ID" smtClean="0"/>
              <a:t>05/05/2012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D10A-49B5-4C49-A2BC-47B970AAD9D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DD10A-49B5-4C49-A2BC-47B970AAD9D7}" type="slidenum">
              <a:rPr lang="id-ID" smtClean="0"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46A1-57C2-4894-BA83-684D6FBCFFE5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95232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STRUKTUR DATA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GRAPH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Istilah-istilah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Simple Graph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graph </a:t>
            </a:r>
            <a:r>
              <a:rPr lang="en-US" dirty="0" err="1" smtClean="0">
                <a:solidFill>
                  <a:srgbClr val="FFFF00"/>
                </a:solidFill>
              </a:rPr>
              <a:t>sederhana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graph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graph G’(E’,V’)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subgraph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G(E,V) </a:t>
            </a:r>
            <a:r>
              <a:rPr lang="en-US" dirty="0" err="1" smtClean="0"/>
              <a:t>jika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E’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V’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332656"/>
            <a:ext cx="3178696" cy="72008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Graph G(E,V)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7503" y="-99392"/>
            <a:ext cx="4608512" cy="3739025"/>
            <a:chOff x="1732623" y="1988840"/>
            <a:chExt cx="4927608" cy="393502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627784" y="3212975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00488" y="5026824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072613" y="4108136"/>
              <a:ext cx="1844588" cy="2762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627784" y="3212975"/>
              <a:ext cx="3312368" cy="180020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732623" y="2564904"/>
              <a:ext cx="936104" cy="93610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5400000">
              <a:off x="3879215" y="3343344"/>
              <a:ext cx="850448" cy="3353311"/>
            </a:xfrm>
            <a:prstGeom prst="arc">
              <a:avLst>
                <a:gd name="adj1" fmla="val 16200000"/>
                <a:gd name="adj2" fmla="val 530552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83767" y="314096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1719" y="465313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B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12159" y="278092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2159" y="465313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83967" y="3573016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e1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5935" y="2564904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e3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91879" y="4449306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e5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40151" y="3717032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e4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35695" y="1988840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e2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3928" y="5373216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e6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788024" y="3717032"/>
            <a:ext cx="4176464" cy="2796118"/>
            <a:chOff x="4788024" y="3717032"/>
            <a:chExt cx="4176464" cy="279611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932040" y="4365104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7376868" y="5260264"/>
              <a:ext cx="1844588" cy="2762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788024" y="429309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16416" y="393305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316416" y="5805264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00192" y="3717032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e3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44408" y="4869160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e4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9" name="Content Placeholder 2"/>
          <p:cNvSpPr txBox="1">
            <a:spLocks/>
          </p:cNvSpPr>
          <p:nvPr/>
        </p:nvSpPr>
        <p:spPr>
          <a:xfrm>
            <a:off x="395536" y="4653136"/>
            <a:ext cx="4464496" cy="1944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 G’(E’,V’)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dirty="0" smtClean="0"/>
          </a:p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/>
              <a:t>Graph G’(E’,V’)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subgraph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G(E,V)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332656"/>
            <a:ext cx="3178696" cy="72008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Graph G(E,V)</a:t>
            </a:r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107504" y="50015"/>
            <a:ext cx="4608512" cy="3739025"/>
            <a:chOff x="1732624" y="1988840"/>
            <a:chExt cx="4927608" cy="393502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627784" y="3212976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00488" y="5026824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072612" y="4108136"/>
              <a:ext cx="1844588" cy="2762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627784" y="3212976"/>
              <a:ext cx="3312368" cy="180020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732624" y="2564904"/>
              <a:ext cx="936104" cy="93610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5400000">
              <a:off x="3879216" y="3343344"/>
              <a:ext cx="850448" cy="3353312"/>
            </a:xfrm>
            <a:prstGeom prst="arc">
              <a:avLst>
                <a:gd name="adj1" fmla="val 16200000"/>
                <a:gd name="adj2" fmla="val 530552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83768" y="314096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1720" y="465313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B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12160" y="278092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2160" y="465313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83968" y="3573016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e1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5936" y="2564904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e3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91880" y="4449306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e5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40152" y="3717032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e4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35696" y="1988840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e2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3928" y="5373216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e6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7"/>
          <p:cNvGrpSpPr/>
          <p:nvPr/>
        </p:nvGrpSpPr>
        <p:grpSpPr>
          <a:xfrm>
            <a:off x="4788024" y="3717032"/>
            <a:ext cx="4176464" cy="2796118"/>
            <a:chOff x="6259248" y="2996952"/>
            <a:chExt cx="4176464" cy="279611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403264" y="3645024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8848092" y="4540184"/>
              <a:ext cx="1844588" cy="2762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403264" y="3645024"/>
              <a:ext cx="3312368" cy="180020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259248" y="357301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787640" y="321297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787640" y="5085184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59448" y="4005064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e1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71416" y="2996952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e3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715632" y="4149080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e4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9" name="Content Placeholder 2"/>
          <p:cNvSpPr txBox="1">
            <a:spLocks/>
          </p:cNvSpPr>
          <p:nvPr/>
        </p:nvSpPr>
        <p:spPr>
          <a:xfrm>
            <a:off x="395536" y="4653136"/>
            <a:ext cx="4464496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 G’(E’,V’)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dirty="0" smtClean="0"/>
          </a:p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/>
              <a:t>Graph G’(E’,V’)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spanning </a:t>
            </a:r>
            <a:r>
              <a:rPr lang="en-US" sz="2800" dirty="0" err="1" smtClean="0"/>
              <a:t>subgraph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G(E,V)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1264692"/>
            <a:ext cx="4104456" cy="230832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Jika</a:t>
            </a:r>
            <a:r>
              <a:rPr lang="en-US" sz="2400" b="1" dirty="0" smtClean="0">
                <a:solidFill>
                  <a:srgbClr val="FF0000"/>
                </a:solidFill>
              </a:rPr>
              <a:t> graph G’(E’,V’) </a:t>
            </a:r>
            <a:r>
              <a:rPr lang="en-US" sz="2400" b="1" dirty="0" err="1" smtClean="0">
                <a:solidFill>
                  <a:srgbClr val="FF0000"/>
                </a:solidFill>
              </a:rPr>
              <a:t>adalah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subgraph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dirty="0" smtClean="0">
                <a:solidFill>
                  <a:srgbClr val="FF0000"/>
                </a:solidFill>
              </a:rPr>
              <a:t> G(E,V)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         E’ </a:t>
            </a:r>
            <a:r>
              <a:rPr lang="en-US" sz="2400" b="1" dirty="0" err="1" smtClean="0">
                <a:solidFill>
                  <a:srgbClr val="FF0000"/>
                </a:solidFill>
              </a:rPr>
              <a:t>mengandung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semua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ruas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</a:t>
            </a:r>
            <a:r>
              <a:rPr lang="en-US" sz="2400" b="1" dirty="0" smtClean="0">
                <a:solidFill>
                  <a:srgbClr val="FF0000"/>
                </a:solidFill>
              </a:rPr>
              <a:t> E yang </a:t>
            </a:r>
            <a:r>
              <a:rPr lang="en-US" sz="2400" b="1" dirty="0" err="1" smtClean="0">
                <a:solidFill>
                  <a:srgbClr val="FF0000"/>
                </a:solidFill>
              </a:rPr>
              <a:t>titik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ujungnya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</a:t>
            </a:r>
            <a:r>
              <a:rPr lang="en-US" sz="2400" b="1" dirty="0" smtClean="0">
                <a:solidFill>
                  <a:srgbClr val="FF0000"/>
                </a:solidFill>
              </a:rPr>
              <a:t> V’ </a:t>
            </a:r>
            <a:r>
              <a:rPr lang="en-US" sz="2400" b="1" dirty="0" err="1" smtClean="0">
                <a:solidFill>
                  <a:srgbClr val="FF0000"/>
                </a:solidFill>
              </a:rPr>
              <a:t>maka</a:t>
            </a:r>
            <a:r>
              <a:rPr lang="en-US" sz="2400" b="1" dirty="0" smtClean="0">
                <a:solidFill>
                  <a:srgbClr val="FF0000"/>
                </a:solidFill>
              </a:rPr>
              <a:t> G’(E’,V’) </a:t>
            </a:r>
            <a:r>
              <a:rPr lang="en-US" sz="2400" b="1" dirty="0" err="1" smtClean="0">
                <a:solidFill>
                  <a:srgbClr val="FF0000"/>
                </a:solidFill>
              </a:rPr>
              <a:t>merupakan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spanning </a:t>
            </a:r>
            <a:r>
              <a:rPr lang="en-US" sz="2400" b="1" u="sng" dirty="0" err="1" smtClean="0">
                <a:solidFill>
                  <a:srgbClr val="FFFF00"/>
                </a:solidFill>
              </a:rPr>
              <a:t>subgraph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dirty="0" smtClean="0">
                <a:solidFill>
                  <a:srgbClr val="FF0000"/>
                </a:solidFill>
              </a:rPr>
              <a:t> G(E,V)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067944" y="3717032"/>
            <a:ext cx="875485" cy="88947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211960" y="3284984"/>
            <a:ext cx="67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e2</a:t>
            </a:r>
            <a:endParaRPr lang="en-US" sz="28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332656"/>
            <a:ext cx="3178696" cy="72008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Graph G(E,V)</a:t>
            </a:r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107504" y="50015"/>
            <a:ext cx="4608512" cy="3739025"/>
            <a:chOff x="1732624" y="1988840"/>
            <a:chExt cx="4927608" cy="393502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627784" y="3212976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00488" y="5026824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072612" y="4108136"/>
              <a:ext cx="1844588" cy="2762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627784" y="3212976"/>
              <a:ext cx="3312368" cy="180020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732624" y="2564904"/>
              <a:ext cx="936104" cy="93610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5400000">
              <a:off x="3879216" y="3343344"/>
              <a:ext cx="850448" cy="3353312"/>
            </a:xfrm>
            <a:prstGeom prst="arc">
              <a:avLst>
                <a:gd name="adj1" fmla="val 16200000"/>
                <a:gd name="adj2" fmla="val 530552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83768" y="314096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1720" y="465313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B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12160" y="278092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2160" y="465313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83968" y="3573016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e1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5936" y="2564904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e3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91880" y="4449306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e5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40152" y="3717032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e4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35696" y="1988840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e2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3928" y="5373216"/>
              <a:ext cx="720080" cy="550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e6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7"/>
          <p:cNvGrpSpPr/>
          <p:nvPr/>
        </p:nvGrpSpPr>
        <p:grpSpPr>
          <a:xfrm>
            <a:off x="4788024" y="3717032"/>
            <a:ext cx="4176464" cy="2796118"/>
            <a:chOff x="6259248" y="2996952"/>
            <a:chExt cx="4176464" cy="279611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403264" y="3645024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8848092" y="4540184"/>
              <a:ext cx="1844588" cy="2762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403264" y="3645024"/>
              <a:ext cx="3312368" cy="180020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259248" y="357301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787640" y="321297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787640" y="5085184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59448" y="4005064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e1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71416" y="2996952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e3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715632" y="4149080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e4</a:t>
              </a:r>
              <a:endParaRPr lang="en-US" sz="2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9" name="Content Placeholder 2"/>
          <p:cNvSpPr txBox="1">
            <a:spLocks/>
          </p:cNvSpPr>
          <p:nvPr/>
        </p:nvSpPr>
        <p:spPr>
          <a:xfrm>
            <a:off x="395536" y="4653136"/>
            <a:ext cx="4464496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 G’(E’,V’)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dirty="0" smtClean="0"/>
          </a:p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/>
              <a:t>Graph G’(E’,V’) </a:t>
            </a:r>
            <a:r>
              <a:rPr lang="en-US" sz="2800" dirty="0" err="1" smtClean="0"/>
              <a:t>bukan</a:t>
            </a:r>
            <a:r>
              <a:rPr lang="en-US" sz="2800" dirty="0" smtClean="0"/>
              <a:t> spanning </a:t>
            </a:r>
            <a:r>
              <a:rPr lang="en-US" sz="2800" dirty="0" err="1" smtClean="0"/>
              <a:t>subgraph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G(E,V)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1264692"/>
            <a:ext cx="4104456" cy="230832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Jika</a:t>
            </a:r>
            <a:r>
              <a:rPr lang="en-US" sz="2400" b="1" dirty="0" smtClean="0">
                <a:solidFill>
                  <a:srgbClr val="FF0000"/>
                </a:solidFill>
              </a:rPr>
              <a:t> graph G’(E’,V’) </a:t>
            </a:r>
            <a:r>
              <a:rPr lang="en-US" sz="2400" b="1" dirty="0" err="1" smtClean="0">
                <a:solidFill>
                  <a:srgbClr val="FF0000"/>
                </a:solidFill>
              </a:rPr>
              <a:t>adalah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subgraph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dirty="0" smtClean="0">
                <a:solidFill>
                  <a:srgbClr val="FF0000"/>
                </a:solidFill>
              </a:rPr>
              <a:t> G(E,V)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         E’ </a:t>
            </a:r>
            <a:r>
              <a:rPr lang="en-US" sz="2400" b="1" dirty="0" err="1" smtClean="0">
                <a:solidFill>
                  <a:srgbClr val="FF0000"/>
                </a:solidFill>
              </a:rPr>
              <a:t>mengandung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semua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ruas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</a:t>
            </a:r>
            <a:r>
              <a:rPr lang="en-US" sz="2400" b="1" dirty="0" smtClean="0">
                <a:solidFill>
                  <a:srgbClr val="FF0000"/>
                </a:solidFill>
              </a:rPr>
              <a:t> E yang </a:t>
            </a:r>
            <a:r>
              <a:rPr lang="en-US" sz="2400" b="1" dirty="0" err="1" smtClean="0">
                <a:solidFill>
                  <a:srgbClr val="FF0000"/>
                </a:solidFill>
              </a:rPr>
              <a:t>titik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ujungnya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</a:t>
            </a:r>
            <a:r>
              <a:rPr lang="en-US" sz="2400" b="1" dirty="0" smtClean="0">
                <a:solidFill>
                  <a:srgbClr val="FF0000"/>
                </a:solidFill>
              </a:rPr>
              <a:t> V’ </a:t>
            </a:r>
            <a:r>
              <a:rPr lang="en-US" sz="2400" b="1" dirty="0" err="1" smtClean="0">
                <a:solidFill>
                  <a:srgbClr val="FF0000"/>
                </a:solidFill>
              </a:rPr>
              <a:t>maka</a:t>
            </a:r>
            <a:r>
              <a:rPr lang="en-US" sz="2400" b="1" dirty="0" smtClean="0">
                <a:solidFill>
                  <a:srgbClr val="FF0000"/>
                </a:solidFill>
              </a:rPr>
              <a:t> G’(E’,V’) </a:t>
            </a:r>
            <a:r>
              <a:rPr lang="en-US" sz="2400" b="1" dirty="0" err="1" smtClean="0">
                <a:solidFill>
                  <a:srgbClr val="FF0000"/>
                </a:solidFill>
              </a:rPr>
              <a:t>merupakan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spanning </a:t>
            </a:r>
            <a:r>
              <a:rPr lang="en-US" sz="2400" b="1" u="sng" dirty="0" err="1" smtClean="0">
                <a:solidFill>
                  <a:srgbClr val="FFFF00"/>
                </a:solidFill>
              </a:rPr>
              <a:t>subgraph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dirty="0" smtClean="0">
                <a:solidFill>
                  <a:srgbClr val="FF0000"/>
                </a:solidFill>
              </a:rPr>
              <a:t> G(E,V)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BERLABEL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Graph G </a:t>
            </a:r>
            <a:r>
              <a:rPr lang="en-US" i="1" dirty="0" err="1" smtClean="0"/>
              <a:t>disebut</a:t>
            </a:r>
            <a:r>
              <a:rPr lang="en-US" i="1" dirty="0" smtClean="0"/>
              <a:t> graph </a:t>
            </a:r>
            <a:r>
              <a:rPr lang="en-US" i="1" dirty="0" err="1" smtClean="0"/>
              <a:t>berlabel</a:t>
            </a:r>
            <a:r>
              <a:rPr lang="en-US" i="1" dirty="0" smtClean="0"/>
              <a:t>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ruas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simpulnya</a:t>
            </a:r>
            <a:r>
              <a:rPr lang="en-US" i="1" dirty="0" smtClean="0"/>
              <a:t> </a:t>
            </a:r>
            <a:r>
              <a:rPr lang="en-US" i="1" dirty="0" err="1" smtClean="0"/>
              <a:t>dikaitkan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Khususnya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e </a:t>
            </a:r>
            <a:r>
              <a:rPr lang="en-US" dirty="0" err="1" smtClean="0"/>
              <a:t>dari</a:t>
            </a:r>
            <a:r>
              <a:rPr lang="en-US" dirty="0" smtClean="0"/>
              <a:t> G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non-</a:t>
            </a:r>
            <a:r>
              <a:rPr lang="en-US" dirty="0" err="1" smtClean="0"/>
              <a:t>negatif</a:t>
            </a:r>
            <a:r>
              <a:rPr lang="en-US" dirty="0" smtClean="0"/>
              <a:t> d(e), </a:t>
            </a:r>
            <a:r>
              <a:rPr lang="en-US" dirty="0" err="1" smtClean="0"/>
              <a:t>maka</a:t>
            </a:r>
            <a:r>
              <a:rPr lang="en-US" dirty="0" smtClean="0"/>
              <a:t> d(e)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BERLABEL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, label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d(e)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429000"/>
            <a:ext cx="6886575" cy="246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Istilah-istilah</a:t>
            </a:r>
            <a:r>
              <a:rPr lang="en-US" dirty="0" smtClean="0"/>
              <a:t>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Derajat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simpul</a:t>
            </a:r>
            <a:r>
              <a:rPr lang="en-US" dirty="0" smtClean="0"/>
              <a:t>, </a:t>
            </a:r>
            <a:r>
              <a:rPr lang="en-US" dirty="0" err="1" smtClean="0"/>
              <a:t>ditulis</a:t>
            </a:r>
            <a:r>
              <a:rPr lang="en-US" dirty="0" smtClean="0"/>
              <a:t> d(v),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yang </a:t>
            </a:r>
            <a:r>
              <a:rPr lang="en-US" dirty="0" err="1" smtClean="0"/>
              <a:t>menghubungi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Simpul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ganjil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berderajat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. </a:t>
            </a:r>
            <a:r>
              <a:rPr lang="en-US" b="1" dirty="0" err="1" smtClean="0">
                <a:solidFill>
                  <a:srgbClr val="FFFF00"/>
                </a:solidFill>
              </a:rPr>
              <a:t>Simpul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genap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berderajat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self-loop </a:t>
            </a:r>
            <a:r>
              <a:rPr lang="en-US" dirty="0" err="1" smtClean="0"/>
              <a:t>maka</a:t>
            </a:r>
            <a:r>
              <a:rPr lang="en-US" dirty="0" smtClean="0"/>
              <a:t> self-loop </a:t>
            </a:r>
            <a:r>
              <a:rPr lang="en-US" dirty="0" err="1" smtClean="0"/>
              <a:t>dihitung</a:t>
            </a:r>
            <a:r>
              <a:rPr lang="en-US" dirty="0" smtClean="0"/>
              <a:t> 2 kali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Derajat</a:t>
            </a:r>
            <a:r>
              <a:rPr lang="en-US" b="1" dirty="0" smtClean="0">
                <a:solidFill>
                  <a:srgbClr val="FFFF00"/>
                </a:solidFill>
              </a:rPr>
              <a:t> graph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Derajat</a:t>
            </a:r>
            <a:r>
              <a:rPr lang="en-US" dirty="0" smtClean="0"/>
              <a:t> graph = d(v</a:t>
            </a:r>
            <a:r>
              <a:rPr lang="en-US" baseline="-25000" dirty="0" smtClean="0"/>
              <a:t>1</a:t>
            </a:r>
            <a:r>
              <a:rPr lang="en-US" dirty="0" smtClean="0"/>
              <a:t>)+d(V</a:t>
            </a:r>
            <a:r>
              <a:rPr lang="en-US" baseline="-25000" dirty="0" smtClean="0"/>
              <a:t>2</a:t>
            </a:r>
            <a:r>
              <a:rPr lang="en-US" dirty="0" smtClean="0"/>
              <a:t>)+…+d(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Derajat</a:t>
            </a:r>
            <a:r>
              <a:rPr lang="en-US" dirty="0" smtClean="0"/>
              <a:t> graph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(size).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Derajat</a:t>
            </a:r>
            <a:r>
              <a:rPr lang="en-US" dirty="0" smtClean="0"/>
              <a:t> graph = 2 x size;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Istilah-istilah</a:t>
            </a:r>
            <a:r>
              <a:rPr lang="en-US" dirty="0" smtClean="0"/>
              <a:t>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d(A) = 2, d(B) = 5, d(C) = 3, d(D) = 3, d(E) = 1, d(F) = 0</a:t>
            </a:r>
          </a:p>
          <a:p>
            <a:r>
              <a:rPr lang="en-US" dirty="0" err="1" smtClean="0"/>
              <a:t>Derajat</a:t>
            </a:r>
            <a:r>
              <a:rPr lang="en-US" dirty="0" smtClean="0"/>
              <a:t> graph = 2+5+3+3+1+0 = 14</a:t>
            </a:r>
          </a:p>
          <a:p>
            <a:r>
              <a:rPr lang="en-US" dirty="0" smtClean="0"/>
              <a:t>Size graph = 7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Derajat</a:t>
            </a:r>
            <a:r>
              <a:rPr lang="en-US" dirty="0" smtClean="0">
                <a:sym typeface="Wingdings" pitchFamily="2" charset="2"/>
              </a:rPr>
              <a:t> graph = 2 x 7 = 14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95536" y="1484784"/>
            <a:ext cx="4981575" cy="2000250"/>
            <a:chOff x="395536" y="1484784"/>
            <a:chExt cx="4981575" cy="20002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1484784"/>
              <a:ext cx="4981575" cy="2000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971600" y="1988840"/>
              <a:ext cx="2088232" cy="115212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724128" y="1412776"/>
            <a:ext cx="3240360" cy="212365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FF00"/>
                </a:solidFill>
              </a:rPr>
              <a:t>Simpul</a:t>
            </a:r>
            <a:r>
              <a:rPr lang="en-US" sz="2200" dirty="0" smtClean="0">
                <a:solidFill>
                  <a:srgbClr val="FFFF00"/>
                </a:solidFill>
              </a:rPr>
              <a:t> E </a:t>
            </a:r>
            <a:r>
              <a:rPr lang="en-US" sz="2200" dirty="0" err="1" smtClean="0">
                <a:solidFill>
                  <a:srgbClr val="FFFF00"/>
                </a:solidFill>
              </a:rPr>
              <a:t>disebut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simpul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bergantung</a:t>
            </a:r>
            <a:r>
              <a:rPr lang="en-US" sz="2200" b="1" dirty="0" smtClean="0">
                <a:solidFill>
                  <a:srgbClr val="FFFF00"/>
                </a:solidFill>
              </a:rPr>
              <a:t>/</a:t>
            </a:r>
            <a:r>
              <a:rPr lang="en-US" sz="2200" b="1" dirty="0" err="1" smtClean="0">
                <a:solidFill>
                  <a:srgbClr val="FFFF00"/>
                </a:solidFill>
              </a:rPr>
              <a:t>akhir</a:t>
            </a:r>
            <a:r>
              <a:rPr lang="en-US" sz="2200" dirty="0" smtClean="0">
                <a:solidFill>
                  <a:srgbClr val="FFFF00"/>
                </a:solidFill>
              </a:rPr>
              <a:t>, </a:t>
            </a:r>
            <a:r>
              <a:rPr lang="en-US" sz="2200" dirty="0" err="1" smtClean="0">
                <a:solidFill>
                  <a:srgbClr val="FFFF00"/>
                </a:solidFill>
              </a:rPr>
              <a:t>yaitu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simpul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berderajat</a:t>
            </a:r>
            <a:r>
              <a:rPr lang="en-US" sz="2200" dirty="0" smtClean="0">
                <a:solidFill>
                  <a:srgbClr val="FFFF00"/>
                </a:solidFill>
              </a:rPr>
              <a:t> 1.</a:t>
            </a:r>
          </a:p>
          <a:p>
            <a:r>
              <a:rPr lang="en-US" sz="2200" dirty="0" err="1" smtClean="0">
                <a:solidFill>
                  <a:srgbClr val="FFFF00"/>
                </a:solidFill>
              </a:rPr>
              <a:t>Simpul</a:t>
            </a:r>
            <a:r>
              <a:rPr lang="en-US" sz="2200" dirty="0" smtClean="0">
                <a:solidFill>
                  <a:srgbClr val="FFFF00"/>
                </a:solidFill>
              </a:rPr>
              <a:t> F </a:t>
            </a:r>
            <a:r>
              <a:rPr lang="en-US" sz="2200" dirty="0" err="1" smtClean="0">
                <a:solidFill>
                  <a:srgbClr val="FFFF00"/>
                </a:solidFill>
              </a:rPr>
              <a:t>disebut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simpul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terpencil</a:t>
            </a:r>
            <a:r>
              <a:rPr lang="en-US" sz="2200" dirty="0" smtClean="0">
                <a:solidFill>
                  <a:srgbClr val="FFFF00"/>
                </a:solidFill>
              </a:rPr>
              <a:t>, </a:t>
            </a:r>
            <a:r>
              <a:rPr lang="en-US" sz="2200" dirty="0" err="1" smtClean="0">
                <a:solidFill>
                  <a:srgbClr val="FFFF00"/>
                </a:solidFill>
              </a:rPr>
              <a:t>yaitu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simpul</a:t>
            </a:r>
            <a:r>
              <a:rPr lang="en-US" sz="2200" dirty="0" smtClean="0">
                <a:solidFill>
                  <a:srgbClr val="FFFF00"/>
                </a:solidFill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</a:rPr>
              <a:t>berderajat</a:t>
            </a:r>
            <a:r>
              <a:rPr lang="en-US" sz="2200" dirty="0" smtClean="0">
                <a:solidFill>
                  <a:srgbClr val="FFFF00"/>
                </a:solidFill>
              </a:rPr>
              <a:t> 0.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Graph</a:t>
            </a:r>
            <a:br>
              <a:rPr lang="en-US" dirty="0" smtClean="0"/>
            </a:br>
            <a:r>
              <a:rPr lang="en-US" dirty="0" smtClean="0"/>
              <a:t>KETERHUBUNGAN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Walk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v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3</a:t>
            </a:r>
            <a:r>
              <a:rPr lang="en-US" dirty="0" smtClean="0"/>
              <a:t>, e</a:t>
            </a:r>
            <a:r>
              <a:rPr lang="en-US" baseline="-25000" dirty="0" smtClean="0"/>
              <a:t>3</a:t>
            </a:r>
            <a:r>
              <a:rPr lang="en-US" dirty="0" smtClean="0"/>
              <a:t>, …., e</a:t>
            </a:r>
            <a:r>
              <a:rPr lang="en-US" baseline="-25000" dirty="0" smtClean="0"/>
              <a:t>n-1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walk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panjang</a:t>
            </a:r>
            <a:r>
              <a:rPr lang="en-US" b="1" dirty="0" smtClean="0">
                <a:solidFill>
                  <a:srgbClr val="FFFF00"/>
                </a:solidFill>
              </a:rPr>
              <a:t> walk</a:t>
            </a:r>
            <a:r>
              <a:rPr lang="en-US" dirty="0" smtClean="0"/>
              <a:t>.</a:t>
            </a:r>
            <a:endParaRPr lang="en-US" baseline="30000" dirty="0" smtClean="0"/>
          </a:p>
          <a:p>
            <a:r>
              <a:rPr lang="en-US" dirty="0" smtClean="0"/>
              <a:t>Walk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ruasnya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simpulnya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e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, e</a:t>
            </a:r>
            <a:r>
              <a:rPr lang="en-US" baseline="-25000" dirty="0" smtClean="0"/>
              <a:t>3</a:t>
            </a:r>
            <a:r>
              <a:rPr lang="en-US" dirty="0" smtClean="0"/>
              <a:t>, …., e</a:t>
            </a:r>
            <a:r>
              <a:rPr lang="en-US" baseline="-25000" dirty="0" smtClean="0"/>
              <a:t>n-1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3</a:t>
            </a:r>
            <a:r>
              <a:rPr lang="en-US" dirty="0" smtClean="0"/>
              <a:t>, …,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Graph</a:t>
            </a:r>
            <a:br>
              <a:rPr lang="en-US" dirty="0" smtClean="0"/>
            </a:br>
            <a:r>
              <a:rPr lang="en-US" dirty="0" smtClean="0"/>
              <a:t>KETERHUBUNGAN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Walk </a:t>
            </a:r>
            <a:r>
              <a:rPr lang="en-US" dirty="0" err="1" smtClean="0"/>
              <a:t>dari</a:t>
            </a:r>
            <a:r>
              <a:rPr lang="en-US" dirty="0" smtClean="0"/>
              <a:t> STMIK (</a:t>
            </a:r>
            <a:r>
              <a:rPr lang="en-US" dirty="0" err="1" smtClean="0"/>
              <a:t>G.Obos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AMIK (</a:t>
            </a:r>
            <a:r>
              <a:rPr lang="en-US" dirty="0" err="1" smtClean="0"/>
              <a:t>Kinibalu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:</a:t>
            </a:r>
          </a:p>
          <a:p>
            <a:pPr indent="12700">
              <a:buNone/>
            </a:pPr>
            <a:r>
              <a:rPr lang="en-US" dirty="0" smtClean="0">
                <a:solidFill>
                  <a:srgbClr val="FF0000"/>
                </a:solidFill>
              </a:rPr>
              <a:t>STMIK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FF00"/>
                </a:solidFill>
              </a:rPr>
              <a:t>Jl. </a:t>
            </a:r>
            <a:r>
              <a:rPr lang="en-US" dirty="0" err="1" smtClean="0">
                <a:solidFill>
                  <a:srgbClr val="FFFF00"/>
                </a:solidFill>
              </a:rPr>
              <a:t>G.Obos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BK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FF00"/>
                </a:solidFill>
              </a:rPr>
              <a:t>Jl. Imam </a:t>
            </a:r>
            <a:r>
              <a:rPr lang="en-US" dirty="0" err="1" smtClean="0">
                <a:solidFill>
                  <a:srgbClr val="FFFF00"/>
                </a:solidFill>
              </a:rPr>
              <a:t>Bonjol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BB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FF00"/>
                </a:solidFill>
              </a:rPr>
              <a:t>Jl. </a:t>
            </a:r>
            <a:r>
              <a:rPr lang="en-US" dirty="0" err="1" smtClean="0">
                <a:solidFill>
                  <a:srgbClr val="FFFF00"/>
                </a:solidFill>
              </a:rPr>
              <a:t>Kinibalu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AMIK</a:t>
            </a:r>
          </a:p>
          <a:p>
            <a:pPr marL="1588" indent="12700">
              <a:buNone/>
            </a:pP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: </a:t>
            </a:r>
          </a:p>
          <a:p>
            <a:pPr marL="274638" indent="12700">
              <a:buNone/>
            </a:pPr>
            <a:r>
              <a:rPr lang="en-US" dirty="0" smtClean="0">
                <a:solidFill>
                  <a:srgbClr val="FF0000"/>
                </a:solidFill>
              </a:rPr>
              <a:t>STMIK</a:t>
            </a:r>
            <a:r>
              <a:rPr lang="en-US" dirty="0" smtClean="0"/>
              <a:t> –</a:t>
            </a:r>
            <a:r>
              <a:rPr lang="en-US" dirty="0" smtClean="0">
                <a:solidFill>
                  <a:srgbClr val="FF0000"/>
                </a:solidFill>
              </a:rPr>
              <a:t>BK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BB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AMIK</a:t>
            </a:r>
            <a:endParaRPr lang="en-US" dirty="0" smtClean="0"/>
          </a:p>
          <a:p>
            <a:pPr marL="1588" indent="12700">
              <a:buNone/>
            </a:pP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: </a:t>
            </a:r>
          </a:p>
          <a:p>
            <a:pPr indent="12700">
              <a:buNone/>
            </a:pPr>
            <a:r>
              <a:rPr lang="en-US" dirty="0" smtClean="0">
                <a:solidFill>
                  <a:srgbClr val="FFFF00"/>
                </a:solidFill>
              </a:rPr>
              <a:t>Jl. </a:t>
            </a:r>
            <a:r>
              <a:rPr lang="en-US" dirty="0" err="1" smtClean="0">
                <a:solidFill>
                  <a:srgbClr val="FFFF00"/>
                </a:solidFill>
              </a:rPr>
              <a:t>G.Obos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FF00"/>
                </a:solidFill>
              </a:rPr>
              <a:t>Jl. Imam </a:t>
            </a:r>
            <a:r>
              <a:rPr lang="en-US" dirty="0" err="1" smtClean="0">
                <a:solidFill>
                  <a:srgbClr val="FFFF00"/>
                </a:solidFill>
              </a:rPr>
              <a:t>Bonjol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FF00"/>
                </a:solidFill>
              </a:rPr>
              <a:t>Jl. </a:t>
            </a:r>
            <a:r>
              <a:rPr lang="en-US" dirty="0" err="1" smtClean="0">
                <a:solidFill>
                  <a:srgbClr val="FFFF00"/>
                </a:solidFill>
              </a:rPr>
              <a:t>Kinibalu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1187624" y="2420888"/>
            <a:ext cx="7056784" cy="2448272"/>
            <a:chOff x="1259632" y="1700808"/>
            <a:chExt cx="7272808" cy="2592290"/>
          </a:xfrm>
        </p:grpSpPr>
        <p:sp>
          <p:nvSpPr>
            <p:cNvPr id="4" name="Heptagon 3"/>
            <p:cNvSpPr/>
            <p:nvPr/>
          </p:nvSpPr>
          <p:spPr>
            <a:xfrm>
              <a:off x="1259632" y="2852936"/>
              <a:ext cx="504056" cy="432048"/>
            </a:xfrm>
            <a:prstGeom prst="heptag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Heptagon 4"/>
            <p:cNvSpPr/>
            <p:nvPr/>
          </p:nvSpPr>
          <p:spPr>
            <a:xfrm>
              <a:off x="2483768" y="2132856"/>
              <a:ext cx="504056" cy="432048"/>
            </a:xfrm>
            <a:prstGeom prst="heptag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Heptagon 5"/>
            <p:cNvSpPr/>
            <p:nvPr/>
          </p:nvSpPr>
          <p:spPr>
            <a:xfrm>
              <a:off x="3131840" y="3861048"/>
              <a:ext cx="504056" cy="432048"/>
            </a:xfrm>
            <a:prstGeom prst="heptag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Heptagon 6"/>
            <p:cNvSpPr/>
            <p:nvPr/>
          </p:nvSpPr>
          <p:spPr>
            <a:xfrm>
              <a:off x="4499992" y="1700808"/>
              <a:ext cx="504056" cy="432048"/>
            </a:xfrm>
            <a:prstGeom prst="heptag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Heptagon 7"/>
            <p:cNvSpPr/>
            <p:nvPr/>
          </p:nvSpPr>
          <p:spPr>
            <a:xfrm>
              <a:off x="4355976" y="2996952"/>
              <a:ext cx="504056" cy="432048"/>
            </a:xfrm>
            <a:prstGeom prst="heptag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Heptagon 8"/>
            <p:cNvSpPr/>
            <p:nvPr/>
          </p:nvSpPr>
          <p:spPr>
            <a:xfrm>
              <a:off x="6372200" y="2636912"/>
              <a:ext cx="504056" cy="432048"/>
            </a:xfrm>
            <a:prstGeom prst="heptag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Heptagon 9"/>
            <p:cNvSpPr/>
            <p:nvPr/>
          </p:nvSpPr>
          <p:spPr>
            <a:xfrm>
              <a:off x="8028384" y="3861048"/>
              <a:ext cx="504056" cy="432048"/>
            </a:xfrm>
            <a:prstGeom prst="heptag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4" idx="6"/>
              <a:endCxn id="5" idx="4"/>
            </p:cNvCxnSpPr>
            <p:nvPr/>
          </p:nvCxnSpPr>
          <p:spPr>
            <a:xfrm rot="5400000" flipH="1" flipV="1">
              <a:off x="1776600" y="2145770"/>
              <a:ext cx="442227" cy="97210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0"/>
              <a:endCxn id="7" idx="4"/>
            </p:cNvCxnSpPr>
            <p:nvPr/>
          </p:nvCxnSpPr>
          <p:spPr>
            <a:xfrm flipV="1">
              <a:off x="2937907" y="1978661"/>
              <a:ext cx="1562084" cy="23976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" idx="1"/>
              <a:endCxn id="6" idx="5"/>
            </p:cNvCxnSpPr>
            <p:nvPr/>
          </p:nvCxnSpPr>
          <p:spPr>
            <a:xfrm>
              <a:off x="1763689" y="3130789"/>
              <a:ext cx="1418068" cy="81583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5"/>
              <a:endCxn id="5" idx="2"/>
            </p:cNvCxnSpPr>
            <p:nvPr/>
          </p:nvCxnSpPr>
          <p:spPr>
            <a:xfrm rot="10800000">
              <a:off x="2847959" y="2564907"/>
              <a:ext cx="1557935" cy="51761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1"/>
              <a:endCxn id="9" idx="5"/>
            </p:cNvCxnSpPr>
            <p:nvPr/>
          </p:nvCxnSpPr>
          <p:spPr>
            <a:xfrm>
              <a:off x="5004049" y="1978661"/>
              <a:ext cx="1418068" cy="74382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5"/>
              <a:endCxn id="9" idx="1"/>
            </p:cNvCxnSpPr>
            <p:nvPr/>
          </p:nvCxnSpPr>
          <p:spPr>
            <a:xfrm rot="10800000">
              <a:off x="6876257" y="2914765"/>
              <a:ext cx="1202044" cy="103185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6" idx="1"/>
              <a:endCxn id="10" idx="3"/>
            </p:cNvCxnSpPr>
            <p:nvPr/>
          </p:nvCxnSpPr>
          <p:spPr>
            <a:xfrm>
              <a:off x="3635897" y="4138901"/>
              <a:ext cx="4532353" cy="1541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6" idx="0"/>
              <a:endCxn id="8" idx="3"/>
            </p:cNvCxnSpPr>
            <p:nvPr/>
          </p:nvCxnSpPr>
          <p:spPr>
            <a:xfrm flipV="1">
              <a:off x="3585979" y="3429002"/>
              <a:ext cx="909863" cy="51761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8" idx="1"/>
              <a:endCxn id="9" idx="4"/>
            </p:cNvCxnSpPr>
            <p:nvPr/>
          </p:nvCxnSpPr>
          <p:spPr>
            <a:xfrm flipV="1">
              <a:off x="4860033" y="2914765"/>
              <a:ext cx="1512166" cy="36004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" idx="3"/>
              <a:endCxn id="10" idx="3"/>
            </p:cNvCxnSpPr>
            <p:nvPr/>
          </p:nvCxnSpPr>
          <p:spPr>
            <a:xfrm rot="16200000" flipH="1">
              <a:off x="4279818" y="404666"/>
              <a:ext cx="1008112" cy="6768752"/>
            </a:xfrm>
            <a:prstGeom prst="curvedConnector3">
              <a:avLst>
                <a:gd name="adj1" fmla="val 180889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Graph</a:t>
            </a:r>
            <a:br>
              <a:rPr lang="en-US" dirty="0" smtClean="0"/>
            </a:br>
            <a:r>
              <a:rPr lang="en-US" dirty="0" smtClean="0"/>
              <a:t>KETERHUBUNGAN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Walk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v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lain, walk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menghubungi</a:t>
            </a:r>
            <a:r>
              <a:rPr lang="en-US" dirty="0" smtClean="0"/>
              <a:t> v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Trail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walk yang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ruasnya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Path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walk yang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Cycle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trail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simpulnya</a:t>
            </a:r>
            <a:r>
              <a:rPr lang="en-US" dirty="0" smtClean="0"/>
              <a:t> = 2.</a:t>
            </a:r>
          </a:p>
          <a:p>
            <a:r>
              <a:rPr lang="en-US" dirty="0" smtClean="0"/>
              <a:t>Cycle yang </a:t>
            </a:r>
            <a:r>
              <a:rPr lang="en-US" dirty="0" err="1" smtClean="0"/>
              <a:t>panjangnya</a:t>
            </a:r>
            <a:r>
              <a:rPr lang="en-US" dirty="0" smtClean="0"/>
              <a:t> k </a:t>
            </a:r>
            <a:r>
              <a:rPr lang="en-US" dirty="0" err="1" smtClean="0"/>
              <a:t>disebut</a:t>
            </a:r>
            <a:r>
              <a:rPr lang="en-US" dirty="0" smtClean="0"/>
              <a:t> k-cycle.</a:t>
            </a:r>
          </a:p>
          <a:p>
            <a:r>
              <a:rPr lang="en-US" dirty="0" smtClean="0"/>
              <a:t>Path yang </a:t>
            </a:r>
            <a:r>
              <a:rPr lang="en-US" dirty="0" err="1" smtClean="0"/>
              <a:t>panjangnya</a:t>
            </a:r>
            <a:r>
              <a:rPr lang="en-US" dirty="0" smtClean="0"/>
              <a:t> k </a:t>
            </a:r>
            <a:r>
              <a:rPr lang="en-US" dirty="0" err="1" smtClean="0"/>
              <a:t>disebut</a:t>
            </a:r>
            <a:r>
              <a:rPr lang="en-US" dirty="0" smtClean="0"/>
              <a:t> k-path.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Graph</a:t>
            </a:r>
            <a:br>
              <a:rPr lang="en-US" dirty="0" smtClean="0"/>
            </a:br>
            <a:r>
              <a:rPr lang="en-US" dirty="0" smtClean="0"/>
              <a:t>KETERHUBUNGAN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cycle </a:t>
            </a:r>
            <a:r>
              <a:rPr lang="en-US" dirty="0" err="1" smtClean="0"/>
              <a:t>disebut</a:t>
            </a:r>
            <a:r>
              <a:rPr lang="en-US" dirty="0" smtClean="0"/>
              <a:t> acyclic.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graph acyclic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Graph</a:t>
            </a:r>
            <a:br>
              <a:rPr lang="en-US" dirty="0" smtClean="0"/>
            </a:br>
            <a:r>
              <a:rPr lang="en-US" dirty="0" smtClean="0"/>
              <a:t>KETERHUBUNGAN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graph 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2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graph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2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Graph</a:t>
            </a:r>
            <a:br>
              <a:rPr lang="en-US" dirty="0" smtClean="0"/>
            </a:br>
            <a:r>
              <a:rPr lang="en-US" dirty="0" smtClean="0"/>
              <a:t>KETERHUBUNGAN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graph 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2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graph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2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13" name="Diamond 12"/>
          <p:cNvSpPr/>
          <p:nvPr/>
        </p:nvSpPr>
        <p:spPr>
          <a:xfrm>
            <a:off x="1547664" y="3861049"/>
            <a:ext cx="2880320" cy="21602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/>
        </p:nvSpPr>
        <p:spPr>
          <a:xfrm>
            <a:off x="4427984" y="3861049"/>
            <a:ext cx="3024336" cy="21602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3" idx="1"/>
            <a:endCxn id="14" idx="1"/>
          </p:cNvCxnSpPr>
          <p:nvPr/>
        </p:nvCxnSpPr>
        <p:spPr>
          <a:xfrm rot="10800000" flipH="1">
            <a:off x="1547664" y="4941169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0"/>
            <a:endCxn id="14" idx="2"/>
          </p:cNvCxnSpPr>
          <p:nvPr/>
        </p:nvCxnSpPr>
        <p:spPr>
          <a:xfrm rot="16200000" flipH="1">
            <a:off x="4860032" y="4941169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66440" y="470917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71800" y="59629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44504" y="345629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11960" y="44371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24128" y="342900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24128" y="597657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411376" y="469552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Istilah-istilah</a:t>
            </a:r>
            <a:r>
              <a:rPr lang="en-US" dirty="0" smtClean="0"/>
              <a:t>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Diameter </a:t>
            </a:r>
            <a:r>
              <a:rPr lang="en-US" dirty="0" err="1" smtClean="0"/>
              <a:t>suatu</a:t>
            </a:r>
            <a:r>
              <a:rPr lang="en-US" dirty="0" smtClean="0"/>
              <a:t> graph </a:t>
            </a:r>
            <a:r>
              <a:rPr lang="en-US" dirty="0" err="1" smtClean="0"/>
              <a:t>terhubung</a:t>
            </a:r>
            <a:r>
              <a:rPr lang="en-US" dirty="0" smtClean="0"/>
              <a:t>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G.</a:t>
            </a:r>
          </a:p>
        </p:txBody>
      </p:sp>
      <p:sp>
        <p:nvSpPr>
          <p:cNvPr id="4" name="Diamond 3"/>
          <p:cNvSpPr/>
          <p:nvPr/>
        </p:nvSpPr>
        <p:spPr>
          <a:xfrm>
            <a:off x="1547664" y="4149081"/>
            <a:ext cx="2880320" cy="21602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amond 4"/>
          <p:cNvSpPr/>
          <p:nvPr/>
        </p:nvSpPr>
        <p:spPr>
          <a:xfrm>
            <a:off x="4427984" y="4149081"/>
            <a:ext cx="3024336" cy="21602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1"/>
            <a:endCxn id="5" idx="1"/>
          </p:cNvCxnSpPr>
          <p:nvPr/>
        </p:nvCxnSpPr>
        <p:spPr>
          <a:xfrm rot="10800000" flipH="1">
            <a:off x="1547664" y="5229201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5" idx="2"/>
          </p:cNvCxnSpPr>
          <p:nvPr/>
        </p:nvCxnSpPr>
        <p:spPr>
          <a:xfrm rot="16200000" flipH="1">
            <a:off x="4860032" y="5229201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66440" y="499720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71800" y="625096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44504" y="37443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47251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371703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24128" y="62646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11376" y="498355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graph,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r>
              <a:rPr lang="en-US" dirty="0" err="1" smtClean="0"/>
              <a:t>Matriks</a:t>
            </a:r>
            <a:r>
              <a:rPr lang="en-US" dirty="0" smtClean="0"/>
              <a:t> Adjacency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Incidence</a:t>
            </a:r>
          </a:p>
          <a:p>
            <a:r>
              <a:rPr lang="en-US" dirty="0" err="1" smtClean="0"/>
              <a:t>Matriks</a:t>
            </a:r>
            <a:r>
              <a:rPr lang="en-US" dirty="0" smtClean="0"/>
              <a:t> adjacency </a:t>
            </a:r>
            <a:r>
              <a:rPr lang="en-US" dirty="0" err="1" smtClean="0"/>
              <a:t>dari</a:t>
            </a:r>
            <a:r>
              <a:rPr lang="en-US" dirty="0" smtClean="0"/>
              <a:t> Graph G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(N x N),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:</a:t>
            </a:r>
          </a:p>
          <a:p>
            <a:pPr marL="1433513" lvl="3" indent="14288">
              <a:buNone/>
            </a:pPr>
            <a:r>
              <a:rPr lang="en-US" dirty="0" smtClean="0"/>
              <a:t>1   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(V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</a:p>
          <a:p>
            <a:pPr marL="355600" indent="-355600">
              <a:tabLst>
                <a:tab pos="1350963" algn="l"/>
              </a:tabLst>
            </a:pP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=</a:t>
            </a:r>
          </a:p>
          <a:p>
            <a:pPr marL="1433513" lvl="3" indent="0">
              <a:buNone/>
            </a:pPr>
            <a:r>
              <a:rPr lang="en-US" dirty="0" smtClean="0"/>
              <a:t>0 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lain.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ruas</a:t>
            </a:r>
            <a:r>
              <a:rPr lang="en-US" sz="3200" dirty="0" smtClean="0"/>
              <a:t> </a:t>
            </a:r>
            <a:r>
              <a:rPr lang="en-US" sz="3200" dirty="0" err="1" smtClean="0"/>
              <a:t>sejajar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ruas</a:t>
            </a:r>
            <a:r>
              <a:rPr lang="en-US" sz="3200" dirty="0" smtClean="0"/>
              <a:t> </a:t>
            </a:r>
            <a:r>
              <a:rPr lang="en-US" sz="3200" dirty="0" err="1" smtClean="0"/>
              <a:t>sejajar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.</a:t>
            </a:r>
          </a:p>
          <a:p>
            <a:pPr marL="0" lvl="3" indent="0">
              <a:buNone/>
            </a:pPr>
            <a:endParaRPr lang="en-US" dirty="0" smtClean="0"/>
          </a:p>
        </p:txBody>
      </p:sp>
      <p:sp>
        <p:nvSpPr>
          <p:cNvPr id="4" name="Left Brace 3"/>
          <p:cNvSpPr/>
          <p:nvPr/>
        </p:nvSpPr>
        <p:spPr>
          <a:xfrm>
            <a:off x="1763688" y="3645024"/>
            <a:ext cx="72008" cy="108012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{(1,2),(1,3),(1,4), (1,5),(2,3),(3,4),(3,5),(4,5)}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450" y="962025"/>
            <a:ext cx="72771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incidence </a:t>
            </a:r>
            <a:r>
              <a:rPr lang="en-US" dirty="0" err="1" smtClean="0"/>
              <a:t>dari</a:t>
            </a:r>
            <a:r>
              <a:rPr lang="en-US" dirty="0" smtClean="0"/>
              <a:t> Graph G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i="1" dirty="0" smtClean="0"/>
              <a:t>self-loop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1433513" lvl="3" indent="14288">
              <a:buNone/>
            </a:pPr>
            <a:r>
              <a:rPr lang="en-US" dirty="0" smtClean="0"/>
              <a:t>1   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berujung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V</a:t>
            </a:r>
            <a:r>
              <a:rPr lang="en-US" baseline="-25000" dirty="0" smtClean="0"/>
              <a:t>i</a:t>
            </a:r>
          </a:p>
          <a:p>
            <a:pPr marL="355600" indent="-355600">
              <a:tabLst>
                <a:tab pos="1350963" algn="l"/>
              </a:tabLst>
            </a:pP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=</a:t>
            </a:r>
          </a:p>
          <a:p>
            <a:pPr marL="1433513" lvl="3" indent="0">
              <a:buNone/>
            </a:pPr>
            <a:r>
              <a:rPr lang="en-US" dirty="0" smtClean="0"/>
              <a:t>0 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lain</a:t>
            </a:r>
          </a:p>
          <a:p>
            <a:pPr marL="0" lvl="3" indent="0">
              <a:buNone/>
            </a:pPr>
            <a:endParaRPr lang="en-US" dirty="0" smtClean="0"/>
          </a:p>
          <a:p>
            <a:pPr marL="0" lvl="3" indent="0">
              <a:buNone/>
            </a:pPr>
            <a:endParaRPr lang="en-US" dirty="0" smtClean="0"/>
          </a:p>
          <a:p>
            <a:pPr marL="0" lvl="3" indent="0">
              <a:buNone/>
            </a:pPr>
            <a:endParaRPr lang="en-US" dirty="0" smtClean="0"/>
          </a:p>
        </p:txBody>
      </p:sp>
      <p:sp>
        <p:nvSpPr>
          <p:cNvPr id="4" name="Left Brace 3"/>
          <p:cNvSpPr/>
          <p:nvPr/>
        </p:nvSpPr>
        <p:spPr>
          <a:xfrm>
            <a:off x="1763688" y="3356992"/>
            <a:ext cx="72008" cy="108012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4885422" cy="331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481" y="3591644"/>
            <a:ext cx="81819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GRAPH BERARAH (</a:t>
            </a:r>
            <a:r>
              <a:rPr lang="en-US" b="1" i="1" dirty="0" smtClean="0"/>
              <a:t>DIGRAPH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graph </a:t>
            </a:r>
            <a:r>
              <a:rPr lang="en-US" dirty="0" err="1" smtClean="0"/>
              <a:t>berarah</a:t>
            </a:r>
            <a:r>
              <a:rPr lang="en-US" dirty="0" smtClean="0"/>
              <a:t> (</a:t>
            </a:r>
            <a:r>
              <a:rPr lang="en-US" i="1" dirty="0" smtClean="0"/>
              <a:t>directed graph</a:t>
            </a:r>
            <a:r>
              <a:rPr lang="en-US" dirty="0" smtClean="0"/>
              <a:t>, </a:t>
            </a:r>
            <a:r>
              <a:rPr lang="en-US" dirty="0" err="1" smtClean="0"/>
              <a:t>disingkat</a:t>
            </a:r>
            <a:r>
              <a:rPr lang="en-US" dirty="0" smtClean="0"/>
              <a:t> </a:t>
            </a:r>
            <a:r>
              <a:rPr lang="en-US" i="1" dirty="0" smtClean="0"/>
              <a:t>digraph</a:t>
            </a:r>
            <a:r>
              <a:rPr lang="en-US" dirty="0" smtClean="0"/>
              <a:t>)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 </a:t>
            </a:r>
            <a:r>
              <a:rPr lang="en-US" dirty="0" err="1" smtClean="0"/>
              <a:t>himpunan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Himpunan</a:t>
            </a:r>
            <a:r>
              <a:rPr lang="en-US" dirty="0" smtClean="0"/>
              <a:t> V,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Himpunan</a:t>
            </a:r>
            <a:r>
              <a:rPr lang="en-US" dirty="0" smtClean="0"/>
              <a:t> A,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berarah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arkus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Graph </a:t>
            </a:r>
            <a:r>
              <a:rPr lang="en-US" dirty="0" err="1" smtClean="0"/>
              <a:t>berarah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D(V,A).</a:t>
            </a:r>
          </a:p>
          <a:p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graph </a:t>
            </a:r>
            <a:r>
              <a:rPr lang="en-US" dirty="0" err="1" smtClean="0"/>
              <a:t>berarah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arkus</a:t>
            </a:r>
            <a:r>
              <a:rPr lang="en-US" dirty="0" smtClean="0"/>
              <a:t> a=(</a:t>
            </a:r>
            <a:r>
              <a:rPr lang="en-US" dirty="0" err="1" smtClean="0"/>
              <a:t>u,v</a:t>
            </a:r>
            <a:r>
              <a:rPr lang="en-US" dirty="0" smtClean="0"/>
              <a:t>)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u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v. </a:t>
            </a:r>
            <a:r>
              <a:rPr lang="en-US" dirty="0" err="1" smtClean="0"/>
              <a:t>Simpul</a:t>
            </a:r>
            <a:r>
              <a:rPr lang="en-US" dirty="0" smtClean="0"/>
              <a:t> u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v </a:t>
            </a:r>
            <a:r>
              <a:rPr lang="en-US" dirty="0" err="1" smtClean="0"/>
              <a:t>disebut</a:t>
            </a:r>
            <a:r>
              <a:rPr lang="en-US" dirty="0" smtClean="0"/>
              <a:t> terminal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arkus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323528" y="1700808"/>
            <a:ext cx="8568952" cy="4896544"/>
            <a:chOff x="323528" y="1700808"/>
            <a:chExt cx="8568952" cy="4896544"/>
          </a:xfrm>
        </p:grpSpPr>
        <p:sp>
          <p:nvSpPr>
            <p:cNvPr id="25" name="Dodecagon 24"/>
            <p:cNvSpPr/>
            <p:nvPr/>
          </p:nvSpPr>
          <p:spPr>
            <a:xfrm>
              <a:off x="827584" y="2276872"/>
              <a:ext cx="4392488" cy="3744416"/>
            </a:xfrm>
            <a:prstGeom prst="dodecagon">
              <a:avLst/>
            </a:prstGeom>
            <a:noFill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/>
            <p:nvPr/>
          </p:nvSpPr>
          <p:spPr>
            <a:xfrm>
              <a:off x="3995936" y="2276872"/>
              <a:ext cx="4392488" cy="3744416"/>
            </a:xfrm>
            <a:prstGeom prst="dodecagon">
              <a:avLst/>
            </a:prstGeom>
            <a:noFill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71600" y="2348880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J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95736" y="1700808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I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95936" y="3356992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A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55976" y="2204864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G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3528" y="3348281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K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5536" y="4365104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L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43608" y="5436513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M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23728" y="5940569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N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19872" y="5940569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O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55976" y="5508521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C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16016" y="428438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D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716016" y="3429000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E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19872" y="1772816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H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92080" y="1772816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F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64088" y="6012577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P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660232" y="5940569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Q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596336" y="5508521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R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88424" y="4356393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S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388424" y="3212976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16216" y="1700808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V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95936" y="4356393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B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40352" y="2276872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U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cxnSp>
          <p:nvCxnSpPr>
            <p:cNvPr id="60" name="Straight Connector 59"/>
            <p:cNvCxnSpPr>
              <a:stCxn id="30" idx="1"/>
              <a:endCxn id="29" idx="2"/>
            </p:cNvCxnSpPr>
            <p:nvPr/>
          </p:nvCxnSpPr>
          <p:spPr>
            <a:xfrm rot="10800000">
              <a:off x="2447764" y="2285584"/>
              <a:ext cx="1548172" cy="13637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30" idx="1"/>
              <a:endCxn id="33" idx="3"/>
            </p:cNvCxnSpPr>
            <p:nvPr/>
          </p:nvCxnSpPr>
          <p:spPr>
            <a:xfrm rot="10800000">
              <a:off x="827584" y="3640670"/>
              <a:ext cx="3168352" cy="87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30" idx="1"/>
              <a:endCxn id="35" idx="3"/>
            </p:cNvCxnSpPr>
            <p:nvPr/>
          </p:nvCxnSpPr>
          <p:spPr>
            <a:xfrm rot="10800000" flipV="1">
              <a:off x="899592" y="3649380"/>
              <a:ext cx="3096344" cy="10081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7" idx="1"/>
            </p:cNvCxnSpPr>
            <p:nvPr/>
          </p:nvCxnSpPr>
          <p:spPr>
            <a:xfrm rot="10800000" flipV="1">
              <a:off x="1403648" y="4648780"/>
              <a:ext cx="2592288" cy="940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57" idx="1"/>
            </p:cNvCxnSpPr>
            <p:nvPr/>
          </p:nvCxnSpPr>
          <p:spPr>
            <a:xfrm rot="10800000" flipV="1">
              <a:off x="2483770" y="4648781"/>
              <a:ext cx="1512166" cy="14445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42" idx="3"/>
              <a:endCxn id="56" idx="2"/>
            </p:cNvCxnSpPr>
            <p:nvPr/>
          </p:nvCxnSpPr>
          <p:spPr>
            <a:xfrm flipV="1">
              <a:off x="5220072" y="2285583"/>
              <a:ext cx="1548172" cy="1435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42" idx="3"/>
            </p:cNvCxnSpPr>
            <p:nvPr/>
          </p:nvCxnSpPr>
          <p:spPr>
            <a:xfrm flipV="1">
              <a:off x="5220072" y="2852936"/>
              <a:ext cx="2592288" cy="868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42" idx="3"/>
            </p:cNvCxnSpPr>
            <p:nvPr/>
          </p:nvCxnSpPr>
          <p:spPr>
            <a:xfrm flipV="1">
              <a:off x="5220072" y="3645024"/>
              <a:ext cx="3168352" cy="763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5" idx="2"/>
              <a:endCxn id="51" idx="0"/>
            </p:cNvCxnSpPr>
            <p:nvPr/>
          </p:nvCxnSpPr>
          <p:spPr>
            <a:xfrm>
              <a:off x="5220072" y="4650762"/>
              <a:ext cx="396044" cy="13618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25" idx="2"/>
            </p:cNvCxnSpPr>
            <p:nvPr/>
          </p:nvCxnSpPr>
          <p:spPr>
            <a:xfrm>
              <a:off x="5220072" y="4650762"/>
              <a:ext cx="1584176" cy="13705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1049"/>
            <a:ext cx="8229600" cy="1872208"/>
          </a:xfrm>
        </p:spPr>
        <p:txBody>
          <a:bodyPr/>
          <a:lstStyle/>
          <a:p>
            <a:r>
              <a:rPr lang="en-US" dirty="0" smtClean="0"/>
              <a:t>Digraph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V </a:t>
            </a:r>
            <a:r>
              <a:rPr lang="en-US" dirty="0" err="1" smtClean="0"/>
              <a:t>dan</a:t>
            </a:r>
            <a:r>
              <a:rPr lang="en-US" dirty="0" smtClean="0"/>
              <a:t> A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V = {1,2,3,4}</a:t>
            </a:r>
          </a:p>
          <a:p>
            <a:pPr>
              <a:buNone/>
            </a:pPr>
            <a:r>
              <a:rPr lang="en-US" dirty="0" smtClean="0"/>
              <a:t>	A={(1,4),(2,1),(2,1),(2,2),(2,3),(2,4),(4,3)}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530542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59" y="476672"/>
            <a:ext cx="789283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Peta</a:t>
            </a:r>
            <a:r>
              <a:rPr lang="en-US" dirty="0" smtClean="0"/>
              <a:t> (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persahabatan</a:t>
            </a:r>
            <a:r>
              <a:rPr lang="en-US" dirty="0" smtClean="0"/>
              <a:t> (</a:t>
            </a:r>
            <a:r>
              <a:rPr lang="en-US" dirty="0" err="1" smtClean="0"/>
              <a:t>facebook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smtClean="0"/>
              <a:t>… 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graph </a:t>
            </a:r>
            <a:r>
              <a:rPr lang="en-US" dirty="0" err="1" smtClean="0"/>
              <a:t>mengandung</a:t>
            </a:r>
            <a:r>
              <a:rPr lang="en-US" dirty="0" smtClean="0"/>
              <a:t> 2 </a:t>
            </a:r>
            <a:r>
              <a:rPr lang="en-US" dirty="0" err="1" smtClean="0"/>
              <a:t>himpunan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Himpunan</a:t>
            </a:r>
            <a:r>
              <a:rPr lang="en-US" b="1" dirty="0" smtClean="0">
                <a:solidFill>
                  <a:srgbClr val="FFFF00"/>
                </a:solidFill>
              </a:rPr>
              <a:t> V</a:t>
            </a:r>
            <a:r>
              <a:rPr lang="en-US" dirty="0" smtClean="0"/>
              <a:t> yang </a:t>
            </a:r>
            <a:r>
              <a:rPr lang="en-US" dirty="0" err="1" smtClean="0"/>
              <a:t>elemennya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smtClean="0"/>
              <a:t>vertex</a:t>
            </a:r>
            <a:r>
              <a:rPr lang="en-US" i="1" dirty="0" smtClean="0"/>
              <a:t> </a:t>
            </a:r>
            <a:r>
              <a:rPr lang="en-US" dirty="0" err="1" smtClean="0"/>
              <a:t>atau</a:t>
            </a:r>
            <a:r>
              <a:rPr lang="en-US" i="1" dirty="0" smtClean="0"/>
              <a:t> </a:t>
            </a:r>
            <a:r>
              <a:rPr lang="en-US" b="1" i="1" dirty="0" smtClean="0"/>
              <a:t>point</a:t>
            </a:r>
            <a:r>
              <a:rPr lang="en-US" i="1" dirty="0" smtClean="0"/>
              <a:t> </a:t>
            </a:r>
            <a:r>
              <a:rPr lang="en-US" dirty="0" err="1" smtClean="0"/>
              <a:t>atau</a:t>
            </a:r>
            <a:r>
              <a:rPr lang="en-US" i="1" dirty="0" smtClean="0"/>
              <a:t> </a:t>
            </a:r>
            <a:r>
              <a:rPr lang="en-US" b="1" i="1" dirty="0" smtClean="0"/>
              <a:t>node</a:t>
            </a:r>
            <a:r>
              <a:rPr lang="en-US" i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titik</a:t>
            </a:r>
            <a:r>
              <a:rPr lang="en-US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Himpunan</a:t>
            </a:r>
            <a:r>
              <a:rPr lang="en-US" b="1" dirty="0" smtClean="0">
                <a:solidFill>
                  <a:srgbClr val="FFFF00"/>
                </a:solidFill>
              </a:rPr>
              <a:t> E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urut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pt-BR" dirty="0" smtClean="0"/>
              <a:t>ruas (</a:t>
            </a:r>
            <a:r>
              <a:rPr lang="pt-BR" b="1" i="1" dirty="0" smtClean="0"/>
              <a:t>edge</a:t>
            </a:r>
            <a:r>
              <a:rPr lang="pt-BR" i="1" dirty="0" smtClean="0"/>
              <a:t>, </a:t>
            </a:r>
            <a:r>
              <a:rPr lang="pt-BR" b="1" i="1" dirty="0" smtClean="0"/>
              <a:t>rusuk</a:t>
            </a:r>
            <a:r>
              <a:rPr lang="pt-BR" i="1" dirty="0" smtClean="0"/>
              <a:t> atau </a:t>
            </a:r>
            <a:r>
              <a:rPr lang="pt-BR" b="1" i="1" dirty="0" smtClean="0"/>
              <a:t>sisi</a:t>
            </a:r>
            <a:r>
              <a:rPr lang="pt-BR" i="1" dirty="0" smtClean="0"/>
              <a:t>).</a:t>
            </a:r>
          </a:p>
          <a:p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Graph dengan definisi tersebut di atas ditulis dengan notasi :</a:t>
            </a:r>
          </a:p>
          <a:p>
            <a:pPr marL="0" indent="0" algn="ctr">
              <a:buNone/>
            </a:pPr>
            <a:r>
              <a:rPr lang="pt-BR" sz="4800" b="1" dirty="0" smtClean="0">
                <a:solidFill>
                  <a:srgbClr val="FFFF00"/>
                </a:solidFill>
              </a:rPr>
              <a:t>G(E,V)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suatu</a:t>
            </a:r>
            <a:r>
              <a:rPr lang="en-US" dirty="0" smtClean="0"/>
              <a:t> graph G(E,V)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	V </a:t>
            </a:r>
            <a:r>
              <a:rPr lang="en-US" dirty="0" err="1" smtClean="0"/>
              <a:t>mengandung</a:t>
            </a:r>
            <a:r>
              <a:rPr lang="en-US" dirty="0" smtClean="0"/>
              <a:t> 4 </a:t>
            </a:r>
            <a:r>
              <a:rPr lang="en-US" dirty="0" err="1" smtClean="0"/>
              <a:t>simpul</a:t>
            </a:r>
            <a:r>
              <a:rPr lang="en-US" dirty="0" smtClean="0"/>
              <a:t> : A, B, C, D</a:t>
            </a:r>
          </a:p>
          <a:p>
            <a:pPr lvl="1"/>
            <a:r>
              <a:rPr lang="en-US" dirty="0" smtClean="0"/>
              <a:t>	E </a:t>
            </a:r>
            <a:r>
              <a:rPr lang="en-US" dirty="0" err="1" smtClean="0"/>
              <a:t>mengandung</a:t>
            </a:r>
            <a:r>
              <a:rPr lang="en-US" dirty="0" smtClean="0"/>
              <a:t> 5 </a:t>
            </a:r>
            <a:r>
              <a:rPr lang="en-US" dirty="0" err="1" smtClean="0"/>
              <a:t>ruas</a:t>
            </a:r>
            <a:r>
              <a:rPr lang="en-US" dirty="0" smtClean="0"/>
              <a:t> : </a:t>
            </a:r>
          </a:p>
          <a:p>
            <a:pPr>
              <a:buNone/>
              <a:tabLst>
                <a:tab pos="900113" algn="l"/>
                <a:tab pos="3233738" algn="l"/>
                <a:tab pos="5472113" algn="l"/>
              </a:tabLst>
            </a:pPr>
            <a:r>
              <a:rPr lang="en-US" dirty="0" smtClean="0"/>
              <a:t>		e1 = (A,B)	e2 = (B,C)	e3 = (A,D)</a:t>
            </a:r>
          </a:p>
          <a:p>
            <a:pPr>
              <a:buNone/>
              <a:tabLst>
                <a:tab pos="900113" algn="l"/>
                <a:tab pos="3233738" algn="l"/>
                <a:tab pos="5472113" algn="l"/>
              </a:tabLst>
            </a:pPr>
            <a:r>
              <a:rPr lang="en-US" dirty="0" smtClean="0"/>
              <a:t>		e4 = (C,D)	e5 = (B,D)</a:t>
            </a:r>
          </a:p>
          <a:p>
            <a:pPr>
              <a:buNone/>
              <a:tabLst>
                <a:tab pos="900113" algn="l"/>
                <a:tab pos="3233738" algn="l"/>
                <a:tab pos="5472113" algn="l"/>
              </a:tabLst>
            </a:pPr>
            <a:endParaRPr lang="en-US" dirty="0" smtClean="0"/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berdampingan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(</a:t>
            </a:r>
            <a:r>
              <a:rPr lang="en-US" dirty="0" err="1" smtClean="0"/>
              <a:t>u,v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geometris</a:t>
            </a:r>
            <a:r>
              <a:rPr lang="en-US" dirty="0" smtClean="0"/>
              <a:t>, graph G(E,V)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V = {A,B,C,D}</a:t>
            </a:r>
          </a:p>
          <a:p>
            <a:pPr>
              <a:buNone/>
            </a:pPr>
            <a:r>
              <a:rPr lang="en-US" dirty="0" smtClean="0"/>
              <a:t> 	E = {e1,e2,e3,e4,e5}={(A,B),(B,C),(A,D),(C,D),(B,D)}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95736" y="2780928"/>
            <a:ext cx="4608512" cy="201622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2348880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429309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256" y="249289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429309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195736" y="2780928"/>
            <a:ext cx="4608512" cy="20162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03648" y="335699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e1</a:t>
            </a:r>
            <a:endParaRPr lang="en-US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1880" y="220486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e3</a:t>
            </a:r>
            <a:endParaRPr lang="en-US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04" y="335699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e5</a:t>
            </a:r>
            <a:endParaRPr lang="en-US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4248" y="350100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e4</a:t>
            </a:r>
            <a:endParaRPr lang="en-US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7944" y="466533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e2</a:t>
            </a:r>
            <a:endParaRPr lang="en-US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Istilah-istilah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: </a:t>
            </a:r>
            <a:r>
              <a:rPr lang="en-US" b="1" i="1" dirty="0" smtClean="0">
                <a:solidFill>
                  <a:srgbClr val="FFFF00"/>
                </a:solidFill>
              </a:rPr>
              <a:t>order</a:t>
            </a:r>
          </a:p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: </a:t>
            </a:r>
            <a:r>
              <a:rPr lang="en-US" b="1" i="1" dirty="0" smtClean="0">
                <a:solidFill>
                  <a:srgbClr val="FFFF00"/>
                </a:solidFill>
              </a:rPr>
              <a:t>size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ukuran</a:t>
            </a:r>
            <a:r>
              <a:rPr lang="en-US" dirty="0" smtClean="0"/>
              <a:t> graph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Self-loop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gelung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ujungnya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b="1" i="1" dirty="0" err="1" smtClean="0">
                <a:solidFill>
                  <a:srgbClr val="FFFF00"/>
                </a:solidFill>
              </a:rPr>
              <a:t>Ruas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berganda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ruas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berujung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Istilah-istilah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GRAPGH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83568" y="1988840"/>
            <a:ext cx="4927608" cy="4092262"/>
            <a:chOff x="1732624" y="1988840"/>
            <a:chExt cx="4927608" cy="409226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627784" y="3212976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600488" y="5026824"/>
              <a:ext cx="3384376" cy="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072612" y="4108136"/>
              <a:ext cx="1844588" cy="2762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627784" y="3212976"/>
              <a:ext cx="3312368" cy="1800200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1732624" y="2564904"/>
              <a:ext cx="936104" cy="93610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5400000">
              <a:off x="3879216" y="3343344"/>
              <a:ext cx="850448" cy="3353312"/>
            </a:xfrm>
            <a:prstGeom prst="arc">
              <a:avLst>
                <a:gd name="adj1" fmla="val 16200000"/>
                <a:gd name="adj2" fmla="val 530552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83768" y="314096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1720" y="465313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B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12160" y="278092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12160" y="465313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83968" y="3573016"/>
              <a:ext cx="720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e1</a:t>
              </a:r>
              <a:endParaRPr lang="en-US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95936" y="2564904"/>
              <a:ext cx="720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e3</a:t>
              </a:r>
              <a:endParaRPr lang="en-US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91880" y="4449306"/>
              <a:ext cx="720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e5</a:t>
              </a:r>
              <a:endParaRPr lang="en-US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40152" y="3717032"/>
              <a:ext cx="720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e4</a:t>
              </a:r>
              <a:endParaRPr lang="en-US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5696" y="1988840"/>
              <a:ext cx="720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e2</a:t>
              </a:r>
              <a:endParaRPr lang="en-US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23928" y="5373216"/>
              <a:ext cx="720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e6</a:t>
              </a:r>
              <a:endParaRPr lang="en-US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6012160" y="2132856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e2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self-loop (</a:t>
            </a:r>
            <a:r>
              <a:rPr lang="en-US" sz="2000" dirty="0" err="1" smtClean="0"/>
              <a:t>gelung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e5 </a:t>
            </a:r>
            <a:r>
              <a:rPr lang="en-US" sz="2000" dirty="0" err="1" smtClean="0"/>
              <a:t>dan</a:t>
            </a:r>
            <a:r>
              <a:rPr lang="en-US" sz="2000" dirty="0" smtClean="0"/>
              <a:t> e6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ruas</a:t>
            </a:r>
            <a:r>
              <a:rPr lang="en-US" sz="2000" dirty="0" smtClean="0"/>
              <a:t> </a:t>
            </a:r>
            <a:r>
              <a:rPr lang="en-US" sz="2000" dirty="0" err="1" smtClean="0"/>
              <a:t>berganda</a:t>
            </a:r>
            <a:r>
              <a:rPr lang="en-US" sz="2000" dirty="0" smtClean="0"/>
              <a:t> (</a:t>
            </a:r>
            <a:r>
              <a:rPr lang="en-US" sz="2000" dirty="0" err="1" smtClean="0"/>
              <a:t>ruas</a:t>
            </a:r>
            <a:r>
              <a:rPr lang="en-US" sz="2000" dirty="0" smtClean="0"/>
              <a:t> </a:t>
            </a:r>
            <a:r>
              <a:rPr lang="en-US" sz="2000" dirty="0" err="1" smtClean="0"/>
              <a:t>sejajar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</TotalTime>
  <Words>1087</Words>
  <Application>Microsoft Office PowerPoint</Application>
  <PresentationFormat>On-screen Show (4:3)</PresentationFormat>
  <Paragraphs>295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STRUKTUR DATA  GRAPH</vt:lpstr>
      <vt:lpstr>Bagaimana merepresentasikan struktur berikut?</vt:lpstr>
      <vt:lpstr>Bagaimana merepresentasikan struktur berikut?</vt:lpstr>
      <vt:lpstr>Contoh-contoh aplikasi graf</vt:lpstr>
      <vt:lpstr>GRAPH</vt:lpstr>
      <vt:lpstr>GRAPH</vt:lpstr>
      <vt:lpstr>GRAPH</vt:lpstr>
      <vt:lpstr>Istilah-istilah dalam GRAPH</vt:lpstr>
      <vt:lpstr>Istilah-istilah dalam GRAPGH</vt:lpstr>
      <vt:lpstr>Istilah-istilah dalam GRAPH</vt:lpstr>
      <vt:lpstr>Slide 11</vt:lpstr>
      <vt:lpstr>Slide 12</vt:lpstr>
      <vt:lpstr>Slide 13</vt:lpstr>
      <vt:lpstr>GRAPH BERLABEL</vt:lpstr>
      <vt:lpstr>GRAPH BERLABEL</vt:lpstr>
      <vt:lpstr>Istilah-istilah Graph</vt:lpstr>
      <vt:lpstr>Istilah-istilah Graph</vt:lpstr>
      <vt:lpstr>Istilah Graph KETERHUBUNGAN</vt:lpstr>
      <vt:lpstr>Istilah Graph KETERHUBUNGAN</vt:lpstr>
      <vt:lpstr>Istilah Graph KETERHUBUNGAN</vt:lpstr>
      <vt:lpstr>Istilah Graph KETERHUBUNGAN</vt:lpstr>
      <vt:lpstr>Istilah Graph KETERHUBUNGAN</vt:lpstr>
      <vt:lpstr>Istilah Graph KETERHUBUNGAN</vt:lpstr>
      <vt:lpstr>Istilah-istilah Graph</vt:lpstr>
      <vt:lpstr>Matriks Penyajian GRAPH</vt:lpstr>
      <vt:lpstr>Slide 26</vt:lpstr>
      <vt:lpstr>Matriks Penyajian GRAPH</vt:lpstr>
      <vt:lpstr>Slide 28</vt:lpstr>
      <vt:lpstr>GRAPH BERARAH (DIGRAPH)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JC</dc:creator>
  <cp:lastModifiedBy>Bambang</cp:lastModifiedBy>
  <cp:revision>472</cp:revision>
  <dcterms:created xsi:type="dcterms:W3CDTF">2010-09-19T16:03:20Z</dcterms:created>
  <dcterms:modified xsi:type="dcterms:W3CDTF">2012-05-05T15:31:41Z</dcterms:modified>
</cp:coreProperties>
</file>