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86" r:id="rId3"/>
    <p:sldId id="287" r:id="rId4"/>
    <p:sldId id="29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7964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8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7FCDE-702F-4F7C-B07D-8273AD420440}" type="datetimeFigureOut">
              <a:rPr lang="id-ID" smtClean="0"/>
              <a:t>19/05/2012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8EC8F-22F2-4AE3-BDFE-B9404878CFE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EC8F-22F2-4AE3-BDFE-B9404878CFE2}" type="slidenum">
              <a:rPr lang="id-ID" smtClean="0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2876" y="-71438"/>
            <a:ext cx="9539412" cy="707233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95232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STRUKTUR DATA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TREE (POHON)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Pohon-2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pohon-2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aritmetik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i="1" dirty="0" smtClean="0"/>
              <a:t>operand </a:t>
            </a:r>
            <a:r>
              <a:rPr lang="en-US" dirty="0" smtClean="0"/>
              <a:t>(</a:t>
            </a:r>
            <a:r>
              <a:rPr lang="en-US" dirty="0" err="1" smtClean="0"/>
              <a:t>variabel</a:t>
            </a:r>
            <a:r>
              <a:rPr lang="en-US" dirty="0" smtClean="0"/>
              <a:t>)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internal </a:t>
            </a:r>
            <a:r>
              <a:rPr lang="en-US" dirty="0" err="1" smtClean="0"/>
              <a:t>menyajikan</a:t>
            </a:r>
            <a:r>
              <a:rPr lang="en-US" dirty="0" smtClean="0"/>
              <a:t> operator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subpohonnya</a:t>
            </a:r>
            <a:r>
              <a:rPr lang="en-US" dirty="0" smtClean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905969"/>
            <a:ext cx="30861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INFO, LEFT </a:t>
            </a:r>
            <a:r>
              <a:rPr lang="en-US" dirty="0" err="1" smtClean="0"/>
              <a:t>dan</a:t>
            </a:r>
            <a:r>
              <a:rPr lang="en-US" dirty="0" smtClean="0"/>
              <a:t> RIGHT</a:t>
            </a:r>
          </a:p>
          <a:p>
            <a:r>
              <a:rPr lang="en-US" dirty="0" smtClean="0"/>
              <a:t>INFO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LEFT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(sub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RIGHT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(sub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ROOT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(root).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buatkan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80928"/>
            <a:ext cx="357187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Height Balanced Tree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sv-SE" dirty="0" smtClean="0"/>
              <a:t>dari pohon tersebut berbeda paling banyak 1, disebut pohon ketinggian seimbang atau </a:t>
            </a:r>
            <a:r>
              <a:rPr lang="en-US" i="1" dirty="0" smtClean="0"/>
              <a:t>height balanced tree (HBT).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77072"/>
            <a:ext cx="53530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Ketinggian</a:t>
            </a:r>
            <a:r>
              <a:rPr lang="en-US" dirty="0" smtClean="0"/>
              <a:t> Minimum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N </a:t>
            </a:r>
            <a:r>
              <a:rPr lang="en-US" dirty="0" err="1" smtClean="0"/>
              <a:t>simpul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minimum =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	</a:t>
            </a:r>
            <a:r>
              <a:rPr lang="en-US" b="1" dirty="0" err="1" smtClean="0">
                <a:solidFill>
                  <a:srgbClr val="FFFF00"/>
                </a:solidFill>
              </a:rPr>
              <a:t>H</a:t>
            </a:r>
            <a:r>
              <a:rPr lang="en-US" b="1" baseline="-25000" dirty="0" err="1" smtClean="0">
                <a:solidFill>
                  <a:srgbClr val="FFFF00"/>
                </a:solidFill>
              </a:rPr>
              <a:t>min</a:t>
            </a:r>
            <a:r>
              <a:rPr lang="en-US" b="1" dirty="0" smtClean="0">
                <a:solidFill>
                  <a:srgbClr val="FFFF00"/>
                </a:solidFill>
              </a:rPr>
              <a:t> = </a:t>
            </a:r>
            <a:r>
              <a:rPr lang="en-US" b="1" dirty="0" err="1" smtClean="0">
                <a:solidFill>
                  <a:srgbClr val="FFFF00"/>
                </a:solidFill>
              </a:rPr>
              <a:t>int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baseline="30000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 log N)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N = 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baseline="30000" dirty="0" smtClean="0"/>
              <a:t>2</a:t>
            </a:r>
            <a:r>
              <a:rPr lang="en-US" dirty="0" smtClean="0"/>
              <a:t> log 5)+1 = </a:t>
            </a:r>
            <a:r>
              <a:rPr lang="en-US" dirty="0" err="1" smtClean="0"/>
              <a:t>int</a:t>
            </a:r>
            <a:r>
              <a:rPr lang="en-US" dirty="0" smtClean="0"/>
              <a:t>(2,32)+1 = 2 + 1 = 3</a:t>
            </a:r>
          </a:p>
          <a:p>
            <a:pPr>
              <a:buNone/>
            </a:pPr>
            <a:r>
              <a:rPr lang="en-US" dirty="0" smtClean="0"/>
              <a:t>	N = 15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log 15)+1 = 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(3,9)+1 = 3+1 = 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N = 16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log 16)+1 = 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(4)+1 = 4 + 1 = 5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N = 100  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log 100)+1 = 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(6,64)+1 = 6+1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smtClean="0"/>
              <a:t>Bin</a:t>
            </a:r>
            <a:r>
              <a:rPr lang="id-ID" dirty="0" smtClean="0"/>
              <a:t>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N </a:t>
            </a:r>
            <a:r>
              <a:rPr lang="en-US" dirty="0" err="1" smtClean="0"/>
              <a:t>simpul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maximum =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H</a:t>
            </a:r>
            <a:r>
              <a:rPr lang="en-US" b="1" baseline="-25000" dirty="0" err="1" smtClean="0">
                <a:solidFill>
                  <a:srgbClr val="FFFF00"/>
                </a:solidFill>
              </a:rPr>
              <a:t>max</a:t>
            </a:r>
            <a:r>
              <a:rPr lang="en-US" b="1" dirty="0" smtClean="0">
                <a:solidFill>
                  <a:srgbClr val="FFFF00"/>
                </a:solidFill>
              </a:rPr>
              <a:t> = 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N = 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</a:t>
            </a:r>
            <a:r>
              <a:rPr lang="en-US" baseline="-25000" dirty="0" err="1" smtClean="0">
                <a:sym typeface="Wingdings" pitchFamily="2" charset="2"/>
              </a:rPr>
              <a:t>max</a:t>
            </a:r>
            <a:r>
              <a:rPr lang="en-US" dirty="0" smtClean="0">
                <a:sym typeface="Wingdings" pitchFamily="2" charset="2"/>
              </a:rPr>
              <a:t> = 5</a:t>
            </a:r>
          </a:p>
          <a:p>
            <a:pPr>
              <a:buNone/>
            </a:pPr>
            <a:r>
              <a:rPr lang="en-US" dirty="0" smtClean="0"/>
              <a:t>	N = 500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</a:t>
            </a:r>
            <a:r>
              <a:rPr lang="en-US" baseline="-25000" dirty="0" err="1" smtClean="0">
                <a:sym typeface="Wingdings" pitchFamily="2" charset="2"/>
              </a:rPr>
              <a:t>max</a:t>
            </a:r>
            <a:r>
              <a:rPr lang="en-US" dirty="0" smtClean="0">
                <a:sym typeface="Wingdings" pitchFamily="2" charset="2"/>
              </a:rPr>
              <a:t> = 500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array,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ke-i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2*</a:t>
            </a: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2*</a:t>
            </a: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Berkait</a:t>
            </a:r>
            <a:endParaRPr lang="en-US" dirty="0"/>
          </a:p>
        </p:txBody>
      </p:sp>
      <p:grpSp>
        <p:nvGrpSpPr>
          <p:cNvPr id="3" name="Group 42"/>
          <p:cNvGrpSpPr/>
          <p:nvPr/>
        </p:nvGrpSpPr>
        <p:grpSpPr>
          <a:xfrm>
            <a:off x="179512" y="1997576"/>
            <a:ext cx="5832648" cy="2655560"/>
            <a:chOff x="251520" y="3653760"/>
            <a:chExt cx="5832648" cy="2655560"/>
          </a:xfrm>
        </p:grpSpPr>
        <p:sp>
          <p:nvSpPr>
            <p:cNvPr id="4" name="Oval 3"/>
            <p:cNvSpPr/>
            <p:nvPr/>
          </p:nvSpPr>
          <p:spPr>
            <a:xfrm>
              <a:off x="683568" y="515719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51520" y="58772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115616" y="58772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5" idx="0"/>
              <a:endCxn id="4" idx="3"/>
            </p:cNvCxnSpPr>
            <p:nvPr/>
          </p:nvCxnSpPr>
          <p:spPr>
            <a:xfrm rot="5400000" flipH="1" flipV="1">
              <a:off x="431540" y="556197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0"/>
              <a:endCxn id="4" idx="5"/>
            </p:cNvCxnSpPr>
            <p:nvPr/>
          </p:nvCxnSpPr>
          <p:spPr>
            <a:xfrm rot="16200000" flipV="1">
              <a:off x="1016340" y="556197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2267744" y="515719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835696" y="58772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699792" y="58772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15" idx="0"/>
              <a:endCxn id="14" idx="3"/>
            </p:cNvCxnSpPr>
            <p:nvPr/>
          </p:nvCxnSpPr>
          <p:spPr>
            <a:xfrm rot="5400000" flipH="1" flipV="1">
              <a:off x="2015716" y="556197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0"/>
              <a:endCxn id="14" idx="5"/>
            </p:cNvCxnSpPr>
            <p:nvPr/>
          </p:nvCxnSpPr>
          <p:spPr>
            <a:xfrm rot="16200000" flipV="1">
              <a:off x="2600516" y="556197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3779912" y="515719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347864" y="58772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211960" y="58772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20" idx="0"/>
              <a:endCxn id="19" idx="3"/>
            </p:cNvCxnSpPr>
            <p:nvPr/>
          </p:nvCxnSpPr>
          <p:spPr>
            <a:xfrm rot="5400000" flipH="1" flipV="1">
              <a:off x="3527884" y="556197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0"/>
              <a:endCxn id="19" idx="5"/>
            </p:cNvCxnSpPr>
            <p:nvPr/>
          </p:nvCxnSpPr>
          <p:spPr>
            <a:xfrm rot="16200000" flipV="1">
              <a:off x="4112684" y="556197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5220072" y="515719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4788024" y="58772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652120" y="58772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cxnSp>
          <p:nvCxnSpPr>
            <p:cNvPr id="27" name="Straight Connector 26"/>
            <p:cNvCxnSpPr>
              <a:stCxn id="25" idx="0"/>
              <a:endCxn id="24" idx="3"/>
            </p:cNvCxnSpPr>
            <p:nvPr/>
          </p:nvCxnSpPr>
          <p:spPr>
            <a:xfrm rot="5400000" flipH="1" flipV="1">
              <a:off x="4968044" y="556197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6" idx="0"/>
              <a:endCxn id="24" idx="5"/>
            </p:cNvCxnSpPr>
            <p:nvPr/>
          </p:nvCxnSpPr>
          <p:spPr>
            <a:xfrm rot="16200000" flipV="1">
              <a:off x="5552844" y="556197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stCxn id="4" idx="7"/>
              <a:endCxn id="29" idx="3"/>
            </p:cNvCxnSpPr>
            <p:nvPr/>
          </p:nvCxnSpPr>
          <p:spPr>
            <a:xfrm rot="5400000" flipH="1" flipV="1">
              <a:off x="1088348" y="4769884"/>
              <a:ext cx="414576" cy="486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1"/>
              <a:endCxn id="29" idx="5"/>
            </p:cNvCxnSpPr>
            <p:nvPr/>
          </p:nvCxnSpPr>
          <p:spPr>
            <a:xfrm rot="16200000" flipV="1">
              <a:off x="1880436" y="4769884"/>
              <a:ext cx="414576" cy="486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4491256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endCxn id="34" idx="3"/>
            </p:cNvCxnSpPr>
            <p:nvPr/>
          </p:nvCxnSpPr>
          <p:spPr>
            <a:xfrm rot="5400000" flipH="1" flipV="1">
              <a:off x="4103948" y="4769884"/>
              <a:ext cx="414576" cy="486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endCxn id="34" idx="5"/>
            </p:cNvCxnSpPr>
            <p:nvPr/>
          </p:nvCxnSpPr>
          <p:spPr>
            <a:xfrm rot="16200000" flipV="1">
              <a:off x="4896036" y="4769884"/>
              <a:ext cx="414576" cy="486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2996560" y="365376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38" name="Straight Connector 37"/>
            <p:cNvCxnSpPr>
              <a:stCxn id="29" idx="7"/>
              <a:endCxn id="37" idx="3"/>
            </p:cNvCxnSpPr>
            <p:nvPr/>
          </p:nvCxnSpPr>
          <p:spPr>
            <a:xfrm rot="5400000" flipH="1" flipV="1">
              <a:off x="2213208" y="3653760"/>
              <a:ext cx="477848" cy="1215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4" idx="1"/>
              <a:endCxn id="37" idx="5"/>
            </p:cNvCxnSpPr>
            <p:nvPr/>
          </p:nvCxnSpPr>
          <p:spPr>
            <a:xfrm rot="16200000" flipV="1">
              <a:off x="3721008" y="3666864"/>
              <a:ext cx="477848" cy="11891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6156176" y="591904"/>
          <a:ext cx="2808312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5"/>
                <a:gridCol w="720080"/>
                <a:gridCol w="720080"/>
                <a:gridCol w="792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b="1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i="1" dirty="0" smtClean="0"/>
              <a:t>array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banyak</a:t>
            </a:r>
            <a:r>
              <a:rPr lang="en-US" i="1" dirty="0" smtClean="0"/>
              <a:t> </a:t>
            </a:r>
            <a:r>
              <a:rPr lang="en-US" i="1" dirty="0" err="1" smtClean="0"/>
              <a:t>elemen</a:t>
            </a:r>
            <a:r>
              <a:rPr lang="en-US" i="1" dirty="0" smtClean="0"/>
              <a:t> </a:t>
            </a:r>
            <a:r>
              <a:rPr lang="en-US" i="1" dirty="0" err="1" smtClean="0"/>
              <a:t>mendekati</a:t>
            </a:r>
            <a:r>
              <a:rPr lang="en-US" i="1" dirty="0" smtClean="0"/>
              <a:t> 2</a:t>
            </a:r>
            <a:r>
              <a:rPr lang="en-US" i="1" baseline="30000" dirty="0" smtClean="0"/>
              <a:t>d+1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efisien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pohon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N = 11 , </a:t>
            </a:r>
            <a:r>
              <a:rPr lang="en-US" dirty="0" err="1" smtClean="0">
                <a:sym typeface="Wingdings" pitchFamily="2" charset="2"/>
              </a:rPr>
              <a:t>ketinggian</a:t>
            </a:r>
            <a:r>
              <a:rPr lang="en-US" dirty="0" smtClean="0">
                <a:sym typeface="Wingdings" pitchFamily="2" charset="2"/>
              </a:rPr>
              <a:t> = 5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Array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diperlukan</a:t>
            </a:r>
            <a:r>
              <a:rPr lang="en-US" dirty="0" smtClean="0">
                <a:sym typeface="Wingdings" pitchFamily="2" charset="2"/>
              </a:rPr>
              <a:t> =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2</a:t>
            </a:r>
            <a:r>
              <a:rPr lang="en-US" baseline="30000" dirty="0" smtClean="0">
                <a:sym typeface="Wingdings" pitchFamily="2" charset="2"/>
              </a:rPr>
              <a:t>5+1</a:t>
            </a:r>
            <a:r>
              <a:rPr lang="en-US" dirty="0" smtClean="0">
                <a:sym typeface="Wingdings" pitchFamily="2" charset="2"/>
              </a:rPr>
              <a:t> = 64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501008"/>
            <a:ext cx="34099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72816"/>
            <a:ext cx="714375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TREE (</a:t>
            </a:r>
            <a:r>
              <a:rPr lang="en-US" b="1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Pohon</a:t>
            </a:r>
            <a:r>
              <a:rPr lang="en-US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tree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salah</a:t>
            </a:r>
            <a:r>
              <a:rPr lang="en-US" i="1" dirty="0" smtClean="0"/>
              <a:t> </a:t>
            </a:r>
            <a:r>
              <a:rPr lang="en-US" i="1" dirty="0" err="1" smtClean="0"/>
              <a:t>satu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graph </a:t>
            </a:r>
            <a:r>
              <a:rPr lang="en-US" i="1" dirty="0" err="1" smtClean="0"/>
              <a:t>terhubung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mengandung</a:t>
            </a:r>
            <a:r>
              <a:rPr lang="en-US" i="1" dirty="0" smtClean="0"/>
              <a:t> </a:t>
            </a:r>
            <a:r>
              <a:rPr lang="en-US" i="1" dirty="0" err="1" smtClean="0"/>
              <a:t>sirkuit</a:t>
            </a:r>
            <a:r>
              <a:rPr lang="en-US" i="1" dirty="0" smtClean="0"/>
              <a:t>.</a:t>
            </a:r>
          </a:p>
          <a:p>
            <a:r>
              <a:rPr lang="sv-SE" dirty="0" smtClean="0"/>
              <a:t>Karena merupakan </a:t>
            </a:r>
            <a:r>
              <a:rPr lang="sv-SE" i="1" dirty="0" smtClean="0"/>
              <a:t>graph terhubung, maka pada pohon selalu terdapat </a:t>
            </a:r>
            <a:r>
              <a:rPr lang="sv-SE" b="1" i="1" dirty="0" smtClean="0">
                <a:solidFill>
                  <a:srgbClr val="FFFF00"/>
                </a:solidFill>
              </a:rPr>
              <a:t>path</a:t>
            </a:r>
            <a:r>
              <a:rPr lang="sv-SE" i="1" dirty="0" smtClean="0"/>
              <a:t> atau jalur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149080"/>
            <a:ext cx="3048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6295" y="4005064"/>
            <a:ext cx="516032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628801"/>
            <a:ext cx="4320480" cy="283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04864"/>
            <a:ext cx="7010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496" y="1700808"/>
            <a:ext cx="43235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8148" y="1988840"/>
            <a:ext cx="3636340" cy="464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1113" y="1340768"/>
            <a:ext cx="414337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(TRAVERSING)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PRE-ORDER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IN-ORDER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POST-ORDER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PRE-ORDER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 smtClean="0"/>
          </a:p>
          <a:p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 smtClean="0"/>
          </a:p>
          <a:p>
            <a:r>
              <a:rPr lang="en-US" dirty="0" err="1" smtClean="0"/>
              <a:t>Telusuri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r>
              <a:rPr lang="en-US" dirty="0" err="1" smtClean="0"/>
              <a:t>Telusuri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endParaRPr lang="en-US" dirty="0" smtClean="0"/>
          </a:p>
          <a:p>
            <a:pPr marL="2325688" indent="1270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: A B C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547664" y="443711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115616" y="515719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979712" y="515719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3" name="Straight Connector 22"/>
          <p:cNvCxnSpPr>
            <a:stCxn id="21" idx="0"/>
            <a:endCxn id="20" idx="3"/>
          </p:cNvCxnSpPr>
          <p:nvPr/>
        </p:nvCxnSpPr>
        <p:spPr>
          <a:xfrm rot="5400000" flipH="1" flipV="1">
            <a:off x="1295636" y="4841892"/>
            <a:ext cx="351304" cy="279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0"/>
            <a:endCxn id="20" idx="5"/>
          </p:cNvCxnSpPr>
          <p:nvPr/>
        </p:nvCxnSpPr>
        <p:spPr>
          <a:xfrm rot="16200000" flipV="1">
            <a:off x="1880436" y="4841892"/>
            <a:ext cx="351304" cy="279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IN-ORDER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 smtClean="0"/>
          </a:p>
          <a:p>
            <a:r>
              <a:rPr lang="en-US" dirty="0" err="1" smtClean="0"/>
              <a:t>Telusuri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 smtClean="0"/>
          </a:p>
          <a:p>
            <a:r>
              <a:rPr lang="en-US" dirty="0" err="1" smtClean="0"/>
              <a:t>Telusuri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endParaRPr lang="en-US" dirty="0" smtClean="0"/>
          </a:p>
          <a:p>
            <a:pPr marL="2325688" indent="1270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: B A C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547664" y="443711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115616" y="515719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979712" y="515719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3" name="Straight Connector 22"/>
          <p:cNvCxnSpPr>
            <a:stCxn id="21" idx="0"/>
            <a:endCxn id="20" idx="3"/>
          </p:cNvCxnSpPr>
          <p:nvPr/>
        </p:nvCxnSpPr>
        <p:spPr>
          <a:xfrm rot="5400000" flipH="1" flipV="1">
            <a:off x="1295636" y="4841892"/>
            <a:ext cx="351304" cy="279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0"/>
            <a:endCxn id="20" idx="5"/>
          </p:cNvCxnSpPr>
          <p:nvPr/>
        </p:nvCxnSpPr>
        <p:spPr>
          <a:xfrm rot="16200000" flipV="1">
            <a:off x="1880436" y="4841892"/>
            <a:ext cx="351304" cy="279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POST-ORDER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endParaRPr lang="en-US" dirty="0" smtClean="0"/>
          </a:p>
          <a:p>
            <a:r>
              <a:rPr lang="en-US" dirty="0" err="1" smtClean="0"/>
              <a:t>Telusuri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r>
              <a:rPr lang="en-US" dirty="0" err="1" smtClean="0"/>
              <a:t>Telusuri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2325688" indent="1270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: B C A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115616" y="4437112"/>
            <a:ext cx="1296144" cy="1152128"/>
            <a:chOff x="1115616" y="4437112"/>
            <a:chExt cx="1296144" cy="1152128"/>
          </a:xfrm>
        </p:grpSpPr>
        <p:sp>
          <p:nvSpPr>
            <p:cNvPr id="20" name="Oval 19"/>
            <p:cNvSpPr/>
            <p:nvPr/>
          </p:nvSpPr>
          <p:spPr>
            <a:xfrm>
              <a:off x="1547664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115616" y="515719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1979712" y="515719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23" name="Straight Connector 22"/>
            <p:cNvCxnSpPr>
              <a:stCxn id="21" idx="0"/>
              <a:endCxn id="20" idx="3"/>
            </p:cNvCxnSpPr>
            <p:nvPr/>
          </p:nvCxnSpPr>
          <p:spPr>
            <a:xfrm rot="5400000" flipH="1" flipV="1">
              <a:off x="1295636" y="484189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0"/>
              <a:endCxn id="20" idx="5"/>
            </p:cNvCxnSpPr>
            <p:nvPr/>
          </p:nvCxnSpPr>
          <p:spPr>
            <a:xfrm rot="16200000" flipV="1">
              <a:off x="1880436" y="484189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600200"/>
            <a:ext cx="8435280" cy="4525963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pre-order, in-order, post-order.</a:t>
            </a:r>
          </a:p>
          <a:p>
            <a:endParaRPr lang="en-US" dirty="0" smtClean="0"/>
          </a:p>
          <a:p>
            <a:pPr marL="3489325" indent="12700">
              <a:buNone/>
            </a:pPr>
            <a:r>
              <a:rPr lang="en-US" dirty="0" smtClean="0"/>
              <a:t>Pre-Order: B-D-H-I-E-J-K</a:t>
            </a:r>
          </a:p>
          <a:p>
            <a:pPr marL="3489325" indent="12700">
              <a:buNone/>
            </a:pPr>
            <a:r>
              <a:rPr lang="en-US" dirty="0" smtClean="0"/>
              <a:t>In-Order: H-D-I-B-J-E-K</a:t>
            </a:r>
          </a:p>
          <a:p>
            <a:pPr marL="3489325" indent="12700">
              <a:buNone/>
            </a:pPr>
            <a:r>
              <a:rPr lang="en-US" dirty="0" smtClean="0"/>
              <a:t>Post-Order: H-I-D-J-K-E-B</a:t>
            </a:r>
            <a:endParaRPr lang="en-US" dirty="0"/>
          </a:p>
        </p:txBody>
      </p:sp>
      <p:grpSp>
        <p:nvGrpSpPr>
          <p:cNvPr id="4" name="Group 33"/>
          <p:cNvGrpSpPr/>
          <p:nvPr/>
        </p:nvGrpSpPr>
        <p:grpSpPr>
          <a:xfrm>
            <a:off x="899592" y="3068960"/>
            <a:ext cx="2880320" cy="1872208"/>
            <a:chOff x="827584" y="3564280"/>
            <a:chExt cx="2880320" cy="1872208"/>
          </a:xfrm>
        </p:grpSpPr>
        <p:sp>
          <p:nvSpPr>
            <p:cNvPr id="5" name="Oval 4"/>
            <p:cNvSpPr/>
            <p:nvPr/>
          </p:nvSpPr>
          <p:spPr>
            <a:xfrm>
              <a:off x="1259632" y="428436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827584" y="50044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691680" y="50044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cxnSp>
          <p:nvCxnSpPr>
            <p:cNvPr id="8" name="Straight Connector 7"/>
            <p:cNvCxnSpPr>
              <a:stCxn id="6" idx="0"/>
              <a:endCxn id="5" idx="3"/>
            </p:cNvCxnSpPr>
            <p:nvPr/>
          </p:nvCxnSpPr>
          <p:spPr>
            <a:xfrm rot="5400000" flipH="1" flipV="1">
              <a:off x="1007604" y="468914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0"/>
              <a:endCxn id="5" idx="5"/>
            </p:cNvCxnSpPr>
            <p:nvPr/>
          </p:nvCxnSpPr>
          <p:spPr>
            <a:xfrm rot="16200000" flipV="1">
              <a:off x="1592404" y="468914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3808" y="428436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411760" y="50044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275856" y="50044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stCxn id="11" idx="0"/>
              <a:endCxn id="10" idx="3"/>
            </p:cNvCxnSpPr>
            <p:nvPr/>
          </p:nvCxnSpPr>
          <p:spPr>
            <a:xfrm rot="5400000" flipH="1" flipV="1">
              <a:off x="2591780" y="468914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2" idx="0"/>
              <a:endCxn id="10" idx="5"/>
            </p:cNvCxnSpPr>
            <p:nvPr/>
          </p:nvCxnSpPr>
          <p:spPr>
            <a:xfrm rot="16200000" flipV="1">
              <a:off x="3176580" y="468914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051720" y="356428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26" name="Straight Connector 25"/>
            <p:cNvCxnSpPr>
              <a:stCxn id="5" idx="7"/>
              <a:endCxn id="25" idx="3"/>
            </p:cNvCxnSpPr>
            <p:nvPr/>
          </p:nvCxnSpPr>
          <p:spPr>
            <a:xfrm rot="5400000" flipH="1" flipV="1">
              <a:off x="1664412" y="3897052"/>
              <a:ext cx="414576" cy="486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1"/>
              <a:endCxn id="25" idx="5"/>
            </p:cNvCxnSpPr>
            <p:nvPr/>
          </p:nvCxnSpPr>
          <p:spPr>
            <a:xfrm rot="16200000" flipV="1">
              <a:off x="2456500" y="3897052"/>
              <a:ext cx="414576" cy="486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Prefix, Infix,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Jika</a:t>
            </a:r>
            <a:r>
              <a:rPr lang="en-US" sz="3000" dirty="0" smtClean="0"/>
              <a:t> </a:t>
            </a:r>
            <a:r>
              <a:rPr lang="en-US" sz="3000" dirty="0" err="1" smtClean="0"/>
              <a:t>pohon</a:t>
            </a:r>
            <a:r>
              <a:rPr lang="en-US" sz="3000" dirty="0" smtClean="0"/>
              <a:t> </a:t>
            </a:r>
            <a:r>
              <a:rPr lang="en-US" sz="3000" dirty="0" err="1" smtClean="0"/>
              <a:t>binar</a:t>
            </a:r>
            <a:r>
              <a:rPr lang="en-US" sz="3000" dirty="0" smtClean="0"/>
              <a:t> </a:t>
            </a:r>
            <a:r>
              <a:rPr lang="en-US" sz="3000" dirty="0" err="1" smtClean="0"/>
              <a:t>digunakan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menuliskan</a:t>
            </a:r>
            <a:r>
              <a:rPr lang="en-US" sz="3000" dirty="0" smtClean="0"/>
              <a:t> </a:t>
            </a:r>
            <a:r>
              <a:rPr lang="en-US" sz="3000" dirty="0" err="1" smtClean="0"/>
              <a:t>ekspresi</a:t>
            </a:r>
            <a:r>
              <a:rPr lang="en-US" sz="3000" dirty="0" smtClean="0"/>
              <a:t> </a:t>
            </a:r>
            <a:r>
              <a:rPr lang="en-US" sz="3000" dirty="0" err="1" smtClean="0"/>
              <a:t>matematik</a:t>
            </a:r>
            <a:r>
              <a:rPr lang="en-US" sz="3000" dirty="0" smtClean="0"/>
              <a:t>, </a:t>
            </a:r>
            <a:r>
              <a:rPr lang="en-US" sz="3000" dirty="0" err="1" smtClean="0"/>
              <a:t>maka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dirty="0" err="1" smtClean="0"/>
              <a:t>penelusuran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 </a:t>
            </a:r>
            <a:r>
              <a:rPr lang="en-US" sz="3000" dirty="0" err="1" smtClean="0"/>
              <a:t>dihasilkan</a:t>
            </a:r>
            <a:r>
              <a:rPr lang="en-US" sz="3000" dirty="0" smtClean="0"/>
              <a:t> </a:t>
            </a:r>
            <a:r>
              <a:rPr lang="en-US" sz="3000" dirty="0" err="1" smtClean="0"/>
              <a:t>notasi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endParaRPr lang="en-US" sz="3000" dirty="0" smtClean="0"/>
          </a:p>
          <a:p>
            <a:r>
              <a:rPr lang="en-US" sz="3000" dirty="0" err="1" smtClean="0"/>
              <a:t>Penelusuran</a:t>
            </a:r>
            <a:r>
              <a:rPr lang="en-US" sz="3000" dirty="0" smtClean="0"/>
              <a:t>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pre-order 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b="1" dirty="0" err="1" smtClean="0">
                <a:sym typeface="Wingdings" pitchFamily="2" charset="2"/>
              </a:rPr>
              <a:t>notasi</a:t>
            </a:r>
            <a:r>
              <a:rPr lang="en-US" sz="3000" b="1" dirty="0" smtClean="0">
                <a:sym typeface="Wingdings" pitchFamily="2" charset="2"/>
              </a:rPr>
              <a:t> prefix</a:t>
            </a:r>
          </a:p>
          <a:p>
            <a:r>
              <a:rPr lang="en-US" sz="3000" dirty="0" err="1" smtClean="0">
                <a:sym typeface="Wingdings" pitchFamily="2" charset="2"/>
              </a:rPr>
              <a:t>Penelusuran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secara</a:t>
            </a:r>
            <a:r>
              <a:rPr lang="en-US" sz="3000" dirty="0" smtClean="0">
                <a:sym typeface="Wingdings" pitchFamily="2" charset="2"/>
              </a:rPr>
              <a:t> in-order  </a:t>
            </a:r>
            <a:r>
              <a:rPr lang="en-US" sz="3000" b="1" dirty="0" err="1" smtClean="0">
                <a:sym typeface="Wingdings" pitchFamily="2" charset="2"/>
              </a:rPr>
              <a:t>notasi</a:t>
            </a:r>
            <a:r>
              <a:rPr lang="en-US" sz="3000" b="1" dirty="0" smtClean="0">
                <a:sym typeface="Wingdings" pitchFamily="2" charset="2"/>
              </a:rPr>
              <a:t> infix</a:t>
            </a:r>
          </a:p>
          <a:p>
            <a:r>
              <a:rPr lang="en-US" sz="3000" dirty="0" err="1" smtClean="0">
                <a:sym typeface="Wingdings" pitchFamily="2" charset="2"/>
              </a:rPr>
              <a:t>Penelusuran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secara</a:t>
            </a:r>
            <a:r>
              <a:rPr lang="en-US" sz="3000" dirty="0" smtClean="0">
                <a:sym typeface="Wingdings" pitchFamily="2" charset="2"/>
              </a:rPr>
              <a:t> post-order  </a:t>
            </a:r>
            <a:r>
              <a:rPr lang="en-US" sz="3000" b="1" dirty="0" err="1" smtClean="0">
                <a:sym typeface="Wingdings" pitchFamily="2" charset="2"/>
              </a:rPr>
              <a:t>notasi</a:t>
            </a:r>
            <a:r>
              <a:rPr lang="en-US" sz="3000" b="1" dirty="0" smtClean="0">
                <a:sym typeface="Wingdings" pitchFamily="2" charset="2"/>
              </a:rPr>
              <a:t> postfix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Sifat</a:t>
            </a:r>
            <a:r>
              <a:rPr lang="en-US" sz="3600" dirty="0" smtClean="0"/>
              <a:t> </a:t>
            </a:r>
            <a:r>
              <a:rPr lang="en-US" sz="3600" dirty="0" err="1" smtClean="0"/>
              <a:t>Utama</a:t>
            </a:r>
            <a:r>
              <a:rPr lang="en-US" sz="3600" dirty="0" smtClean="0"/>
              <a:t> </a:t>
            </a:r>
            <a:r>
              <a:rPr lang="en-US" sz="3600" dirty="0" err="1" smtClean="0"/>
              <a:t>Pohon</a:t>
            </a:r>
            <a:r>
              <a:rPr lang="en-US" sz="3600" dirty="0" smtClean="0"/>
              <a:t> </a:t>
            </a:r>
            <a:r>
              <a:rPr lang="en-US" sz="3600" dirty="0" err="1" smtClean="0"/>
              <a:t>Berakar</a:t>
            </a:r>
            <a:r>
              <a:rPr lang="en-US" sz="3600" dirty="0" smtClean="0"/>
              <a:t> (</a:t>
            </a:r>
            <a:r>
              <a:rPr lang="en-US" sz="3600" i="1" dirty="0" smtClean="0"/>
              <a:t>Rooted Tree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9875" indent="-269875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edge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(n-1)</a:t>
            </a:r>
            <a:r>
              <a:rPr lang="en-US" dirty="0" smtClean="0"/>
              <a:t>.</a:t>
            </a:r>
            <a:endParaRPr lang="en-US" i="1" dirty="0" smtClean="0"/>
          </a:p>
          <a:p>
            <a:pPr marL="269875" indent="-269875">
              <a:buFont typeface="+mj-lt"/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i="1" dirty="0" smtClean="0"/>
              <a:t>root,” yang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simpul</a:t>
            </a:r>
            <a:r>
              <a:rPr lang="en-US" i="1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&gt;= 0,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= 0.</a:t>
            </a:r>
          </a:p>
          <a:p>
            <a:pPr marL="269875" indent="-269875">
              <a:buFont typeface="+mj-lt"/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daun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i="1" dirty="0" smtClean="0"/>
              <a:t>leaf,” yang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berderajat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0,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berderajat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= 1.</a:t>
            </a:r>
          </a:p>
          <a:p>
            <a:pPr marL="269875" indent="-269875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level, yang </a:t>
            </a:r>
            <a:r>
              <a:rPr lang="en-US" i="1" dirty="0" err="1" smtClean="0"/>
              <a:t>dimulai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root yang </a:t>
            </a:r>
            <a:r>
              <a:rPr lang="en-US" i="1" dirty="0" err="1" smtClean="0"/>
              <a:t>levelnya</a:t>
            </a:r>
            <a:r>
              <a:rPr lang="en-US" i="1" dirty="0" smtClean="0"/>
              <a:t> </a:t>
            </a:r>
            <a:r>
              <a:rPr lang="en-US" dirty="0" smtClean="0"/>
              <a:t>= 0,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level n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daun</a:t>
            </a:r>
            <a:r>
              <a:rPr lang="en-US" i="1" dirty="0" smtClean="0"/>
              <a:t> paling </a:t>
            </a:r>
            <a:r>
              <a:rPr lang="en-US" i="1" dirty="0" err="1" smtClean="0"/>
              <a:t>bawah</a:t>
            </a:r>
            <a:r>
              <a:rPr lang="en-US" i="1" dirty="0" smtClean="0"/>
              <a:t>.</a:t>
            </a:r>
          </a:p>
          <a:p>
            <a:pPr marL="269875" indent="-269875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Prefix, Infix,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>
              <a:tabLst>
                <a:tab pos="3490913" algn="l"/>
              </a:tabLst>
            </a:pPr>
            <a:r>
              <a:rPr lang="en-US" dirty="0" err="1" smtClean="0"/>
              <a:t>Notasi</a:t>
            </a:r>
            <a:r>
              <a:rPr lang="en-US" dirty="0" smtClean="0"/>
              <a:t> prefix :	+ B C</a:t>
            </a:r>
          </a:p>
          <a:p>
            <a:pPr>
              <a:tabLst>
                <a:tab pos="3490913" algn="l"/>
              </a:tabLst>
            </a:pPr>
            <a:r>
              <a:rPr lang="en-US" dirty="0" err="1" smtClean="0"/>
              <a:t>Notasi</a:t>
            </a:r>
            <a:r>
              <a:rPr lang="en-US" dirty="0" smtClean="0"/>
              <a:t> infix :	B + C</a:t>
            </a:r>
          </a:p>
          <a:p>
            <a:pPr>
              <a:tabLst>
                <a:tab pos="3490913" algn="l"/>
              </a:tabLst>
            </a:pPr>
            <a:r>
              <a:rPr lang="en-US" dirty="0" err="1" smtClean="0"/>
              <a:t>Notasi</a:t>
            </a:r>
            <a:r>
              <a:rPr lang="en-US" dirty="0" smtClean="0"/>
              <a:t> postfix :	B C +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27584" y="1412776"/>
            <a:ext cx="1296144" cy="1152128"/>
            <a:chOff x="1115616" y="4437112"/>
            <a:chExt cx="1296144" cy="1152128"/>
          </a:xfrm>
        </p:grpSpPr>
        <p:sp>
          <p:nvSpPr>
            <p:cNvPr id="5" name="Oval 4"/>
            <p:cNvSpPr/>
            <p:nvPr/>
          </p:nvSpPr>
          <p:spPr>
            <a:xfrm>
              <a:off x="1547664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115616" y="515719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979712" y="515719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8" name="Straight Connector 7"/>
            <p:cNvCxnSpPr>
              <a:stCxn id="6" idx="0"/>
              <a:endCxn id="5" idx="3"/>
            </p:cNvCxnSpPr>
            <p:nvPr/>
          </p:nvCxnSpPr>
          <p:spPr>
            <a:xfrm rot="5400000" flipH="1" flipV="1">
              <a:off x="1295636" y="484189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0"/>
              <a:endCxn id="5" idx="5"/>
            </p:cNvCxnSpPr>
            <p:nvPr/>
          </p:nvCxnSpPr>
          <p:spPr>
            <a:xfrm rot="16200000" flipV="1">
              <a:off x="1880436" y="4841892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Prefix, Infix,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645024"/>
            <a:ext cx="8147248" cy="2481139"/>
          </a:xfrm>
        </p:spPr>
        <p:txBody>
          <a:bodyPr/>
          <a:lstStyle/>
          <a:p>
            <a:pPr>
              <a:tabLst>
                <a:tab pos="3490913" algn="l"/>
              </a:tabLst>
            </a:pPr>
            <a:r>
              <a:rPr lang="en-US" dirty="0" err="1" smtClean="0"/>
              <a:t>Notasi</a:t>
            </a:r>
            <a:r>
              <a:rPr lang="en-US" dirty="0" smtClean="0"/>
              <a:t> prefix :	* + A B – C D</a:t>
            </a:r>
          </a:p>
          <a:p>
            <a:pPr>
              <a:tabLst>
                <a:tab pos="3490913" algn="l"/>
              </a:tabLst>
            </a:pPr>
            <a:r>
              <a:rPr lang="en-US" dirty="0" err="1" smtClean="0"/>
              <a:t>Notasi</a:t>
            </a:r>
            <a:r>
              <a:rPr lang="en-US" dirty="0" smtClean="0"/>
              <a:t> infix :	A + B * C - D</a:t>
            </a:r>
          </a:p>
          <a:p>
            <a:pPr>
              <a:tabLst>
                <a:tab pos="3490913" algn="l"/>
              </a:tabLst>
            </a:pPr>
            <a:r>
              <a:rPr lang="en-US" dirty="0" err="1" smtClean="0"/>
              <a:t>Notasi</a:t>
            </a:r>
            <a:r>
              <a:rPr lang="en-US" dirty="0" smtClean="0"/>
              <a:t> postfix :	A B + C D - *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899592" y="1628800"/>
            <a:ext cx="2880320" cy="1872208"/>
            <a:chOff x="827584" y="3564280"/>
            <a:chExt cx="2880320" cy="1872208"/>
          </a:xfrm>
        </p:grpSpPr>
        <p:sp>
          <p:nvSpPr>
            <p:cNvPr id="11" name="Oval 10"/>
            <p:cNvSpPr/>
            <p:nvPr/>
          </p:nvSpPr>
          <p:spPr>
            <a:xfrm>
              <a:off x="1259632" y="428436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827584" y="50044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691680" y="50044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2" idx="0"/>
              <a:endCxn id="11" idx="3"/>
            </p:cNvCxnSpPr>
            <p:nvPr/>
          </p:nvCxnSpPr>
          <p:spPr>
            <a:xfrm rot="5400000" flipH="1" flipV="1">
              <a:off x="1007604" y="468914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3" idx="0"/>
              <a:endCxn id="11" idx="5"/>
            </p:cNvCxnSpPr>
            <p:nvPr/>
          </p:nvCxnSpPr>
          <p:spPr>
            <a:xfrm rot="16200000" flipV="1">
              <a:off x="1592404" y="468914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843808" y="428436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411760" y="50044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275856" y="50044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9" name="Straight Connector 18"/>
            <p:cNvCxnSpPr>
              <a:stCxn id="17" idx="0"/>
              <a:endCxn id="16" idx="3"/>
            </p:cNvCxnSpPr>
            <p:nvPr/>
          </p:nvCxnSpPr>
          <p:spPr>
            <a:xfrm rot="5400000" flipH="1" flipV="1">
              <a:off x="2591780" y="468914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0"/>
              <a:endCxn id="16" idx="5"/>
            </p:cNvCxnSpPr>
            <p:nvPr/>
          </p:nvCxnSpPr>
          <p:spPr>
            <a:xfrm rot="16200000" flipV="1">
              <a:off x="3176580" y="468914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051720" y="356428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11" idx="7"/>
              <a:endCxn id="21" idx="3"/>
            </p:cNvCxnSpPr>
            <p:nvPr/>
          </p:nvCxnSpPr>
          <p:spPr>
            <a:xfrm rot="5400000" flipH="1" flipV="1">
              <a:off x="1664412" y="3897052"/>
              <a:ext cx="414576" cy="486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1"/>
              <a:endCxn id="21" idx="5"/>
            </p:cNvCxnSpPr>
            <p:nvPr/>
          </p:nvCxnSpPr>
          <p:spPr>
            <a:xfrm rot="16200000" flipV="1">
              <a:off x="2456500" y="3897052"/>
              <a:ext cx="414576" cy="486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Sifat</a:t>
            </a:r>
            <a:r>
              <a:rPr lang="en-US" sz="3600" dirty="0" smtClean="0"/>
              <a:t> </a:t>
            </a:r>
            <a:r>
              <a:rPr lang="en-US" sz="3600" dirty="0" err="1" smtClean="0"/>
              <a:t>Utama</a:t>
            </a:r>
            <a:r>
              <a:rPr lang="en-US" sz="3600" dirty="0" smtClean="0"/>
              <a:t> </a:t>
            </a:r>
            <a:r>
              <a:rPr lang="en-US" sz="3600" dirty="0" err="1" smtClean="0"/>
              <a:t>Pohon</a:t>
            </a:r>
            <a:r>
              <a:rPr lang="en-US" sz="3600" dirty="0" smtClean="0"/>
              <a:t> </a:t>
            </a:r>
            <a:r>
              <a:rPr lang="en-US" sz="3600" dirty="0" err="1" smtClean="0"/>
              <a:t>Berakar</a:t>
            </a:r>
            <a:r>
              <a:rPr lang="en-US" sz="3600" dirty="0" smtClean="0"/>
              <a:t> (</a:t>
            </a:r>
            <a:r>
              <a:rPr lang="en-US" sz="3600" i="1" dirty="0" smtClean="0"/>
              <a:t>Rooted Tree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“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i="1" dirty="0" smtClean="0"/>
              <a:t>level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disebut</a:t>
            </a:r>
            <a:r>
              <a:rPr lang="en-US" i="1" dirty="0" smtClean="0"/>
              <a:t> “</a:t>
            </a:r>
            <a:r>
              <a:rPr lang="en-US" i="1" dirty="0" err="1" smtClean="0"/>
              <a:t>bersaudara</a:t>
            </a:r>
            <a:r>
              <a:rPr lang="en-US" i="1" dirty="0" smtClean="0"/>
              <a:t>” </a:t>
            </a:r>
            <a:r>
              <a:rPr lang="en-US" i="1" dirty="0" err="1" smtClean="0"/>
              <a:t>atau</a:t>
            </a:r>
            <a:r>
              <a:rPr lang="en-US" i="1" dirty="0" smtClean="0"/>
              <a:t> “brother”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dirty="0" smtClean="0"/>
              <a:t>“</a:t>
            </a:r>
            <a:r>
              <a:rPr lang="en-US" i="1" dirty="0" smtClean="0"/>
              <a:t>siblings”.</a:t>
            </a:r>
          </a:p>
          <a:p>
            <a:pPr marL="269875" indent="-269875">
              <a:buFont typeface="+mj-lt"/>
              <a:buAutoNum type="arabicPeriod" startAt="5"/>
            </a:pP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i="1" dirty="0" smtClean="0"/>
              <a:t>height,” yang </a:t>
            </a:r>
            <a:r>
              <a:rPr lang="en-US" i="1" dirty="0" err="1" smtClean="0"/>
              <a:t>merupakan</a:t>
            </a:r>
            <a:r>
              <a:rPr lang="en-US" i="1" dirty="0" smtClean="0"/>
              <a:t> level </a:t>
            </a:r>
            <a:r>
              <a:rPr lang="en-US" i="1" dirty="0" err="1" smtClean="0"/>
              <a:t>tertinggi</a:t>
            </a:r>
            <a:r>
              <a:rPr lang="en-US" i="1" dirty="0" smtClean="0"/>
              <a:t> + 1.</a:t>
            </a:r>
            <a:endParaRPr lang="en-US" dirty="0" smtClean="0"/>
          </a:p>
          <a:p>
            <a:pPr marL="269875" indent="-269875">
              <a:buFont typeface="+mj-lt"/>
              <a:buAutoNum type="arabicPeriod" startAt="5"/>
            </a:pP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i="1" dirty="0" smtClean="0"/>
              <a:t>weight,” yang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banyaknya</a:t>
            </a:r>
            <a:r>
              <a:rPr lang="en-US" i="1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 (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T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(</a:t>
            </a:r>
            <a:r>
              <a:rPr lang="en-US" i="1" dirty="0" smtClean="0"/>
              <a:t>node), </a:t>
            </a:r>
            <a:r>
              <a:rPr lang="en-US" i="1" dirty="0" err="1" smtClean="0"/>
              <a:t>sedemikian</a:t>
            </a:r>
            <a:r>
              <a:rPr lang="en-US" i="1" dirty="0" smtClean="0"/>
              <a:t> </a:t>
            </a:r>
            <a:r>
              <a:rPr lang="en-US" i="1" dirty="0" err="1" smtClean="0"/>
              <a:t>sehingga</a:t>
            </a:r>
            <a:r>
              <a:rPr lang="en-US" i="1" dirty="0" smtClean="0"/>
              <a:t> :</a:t>
            </a:r>
          </a:p>
          <a:p>
            <a:pPr marL="808038" indent="-452438">
              <a:buFont typeface="+mj-lt"/>
              <a:buAutoNum type="alphaLcParenR"/>
            </a:pPr>
            <a:r>
              <a:rPr lang="en-US" dirty="0" smtClean="0"/>
              <a:t>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i="1" dirty="0" smtClean="0"/>
              <a:t>null) </a:t>
            </a:r>
            <a:r>
              <a:rPr lang="en-US" i="1" dirty="0" err="1" smtClean="0"/>
              <a:t>atau</a:t>
            </a:r>
            <a:r>
              <a:rPr lang="en-US" i="1" dirty="0" smtClean="0"/>
              <a:t>;</a:t>
            </a:r>
          </a:p>
          <a:p>
            <a:pPr marL="808038" indent="-452438">
              <a:buFont typeface="+mj-lt"/>
              <a:buAutoNum type="alphaLcParenR"/>
            </a:pPr>
            <a:r>
              <a:rPr lang="en-US" dirty="0" smtClean="0"/>
              <a:t>T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R yang </a:t>
            </a:r>
            <a:r>
              <a:rPr lang="en-US" dirty="0" err="1" smtClean="0"/>
              <a:t>dipilih</a:t>
            </a:r>
            <a:r>
              <a:rPr lang="en-US" dirty="0" smtClean="0"/>
              <a:t> (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lain),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akar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i="1" dirty="0" smtClean="0"/>
              <a:t>root” </a:t>
            </a:r>
            <a:r>
              <a:rPr lang="en-US" i="1" dirty="0" err="1" smtClean="0"/>
              <a:t>dari</a:t>
            </a:r>
            <a:r>
              <a:rPr lang="en-US" i="1" dirty="0" smtClean="0"/>
              <a:t> T,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simpul</a:t>
            </a:r>
            <a:r>
              <a:rPr lang="en-US" i="1" dirty="0" smtClean="0"/>
              <a:t> </a:t>
            </a:r>
            <a:r>
              <a:rPr lang="en-US" i="1" dirty="0" err="1" smtClean="0"/>
              <a:t>sisanya</a:t>
            </a:r>
            <a:r>
              <a:rPr lang="en-US" i="1" dirty="0" smtClean="0"/>
              <a:t> </a:t>
            </a:r>
            <a:r>
              <a:rPr lang="en-US" i="1" dirty="0" err="1" smtClean="0"/>
              <a:t>membentuk</a:t>
            </a:r>
            <a:r>
              <a:rPr lang="en-US" i="1" dirty="0" smtClean="0"/>
              <a:t> 2 </a:t>
            </a:r>
            <a:r>
              <a:rPr lang="en-US" i="1" dirty="0" err="1" smtClean="0"/>
              <a:t>pohon</a:t>
            </a:r>
            <a:r>
              <a:rPr lang="en-US" i="1" dirty="0" smtClean="0"/>
              <a:t> </a:t>
            </a:r>
            <a:r>
              <a:rPr lang="en-US" i="1" dirty="0" err="1" smtClean="0"/>
              <a:t>binar</a:t>
            </a:r>
            <a:r>
              <a:rPr lang="en-US" i="1" dirty="0" smtClean="0"/>
              <a:t> (</a:t>
            </a:r>
            <a:r>
              <a:rPr lang="en-US" i="1" dirty="0" err="1" smtClean="0"/>
              <a:t>subpohon</a:t>
            </a:r>
            <a:r>
              <a:rPr lang="en-US" i="1" dirty="0" smtClean="0"/>
              <a:t> </a:t>
            </a:r>
            <a:r>
              <a:rPr lang="en-US" i="1" dirty="0" err="1" smtClean="0"/>
              <a:t>kiri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R) T1 </a:t>
            </a:r>
            <a:r>
              <a:rPr lang="en-US" dirty="0" err="1" smtClean="0"/>
              <a:t>dan</a:t>
            </a:r>
            <a:r>
              <a:rPr lang="en-US" dirty="0" smtClean="0"/>
              <a:t> T2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T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complete, </a:t>
            </a:r>
            <a:r>
              <a:rPr lang="en-US" i="1" dirty="0" err="1" smtClean="0"/>
              <a:t>bila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tingkatnya</a:t>
            </a:r>
            <a:r>
              <a:rPr lang="en-US" i="1" dirty="0" smtClean="0"/>
              <a:t>, </a:t>
            </a:r>
            <a:r>
              <a:rPr lang="en-US" i="1" dirty="0" err="1" smtClean="0"/>
              <a:t>kecuali</a:t>
            </a:r>
            <a:r>
              <a:rPr lang="en-US" i="1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2</a:t>
            </a:r>
            <a:r>
              <a:rPr lang="en-US" baseline="30000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42256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Pohon-2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T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pohon-2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(</a:t>
            </a:r>
            <a:r>
              <a:rPr lang="en-US" i="1" dirty="0" smtClean="0"/>
              <a:t>extended binary tree) </a:t>
            </a:r>
            <a:r>
              <a:rPr lang="en-US" i="1" dirty="0" err="1" smtClean="0"/>
              <a:t>bila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simpul</a:t>
            </a:r>
            <a:r>
              <a:rPr lang="en-US" i="1" dirty="0" smtClean="0"/>
              <a:t> </a:t>
            </a:r>
            <a:r>
              <a:rPr lang="en-US" i="1" dirty="0" err="1" smtClean="0"/>
              <a:t>mempunyai</a:t>
            </a:r>
            <a:r>
              <a:rPr lang="en-US" i="1" dirty="0" smtClean="0"/>
              <a:t> 0 </a:t>
            </a:r>
            <a:r>
              <a:rPr lang="en-US" i="1" dirty="0" err="1" smtClean="0"/>
              <a:t>atau</a:t>
            </a:r>
            <a:r>
              <a:rPr lang="en-US" i="1" dirty="0" smtClean="0"/>
              <a:t> 2 </a:t>
            </a:r>
            <a:r>
              <a:rPr lang="en-US" i="1" dirty="0" err="1" smtClean="0"/>
              <a:t>anak</a:t>
            </a:r>
            <a:r>
              <a:rPr lang="en-US" i="1" dirty="0" smtClean="0"/>
              <a:t>.</a:t>
            </a:r>
          </a:p>
          <a:p>
            <a:r>
              <a:rPr lang="en-US" i="1" dirty="0" err="1" smtClean="0"/>
              <a:t>Simpul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2 </a:t>
            </a:r>
            <a:r>
              <a:rPr lang="en-US" i="1" dirty="0" err="1" smtClean="0"/>
              <a:t>anak</a:t>
            </a:r>
            <a:r>
              <a:rPr lang="en-US" i="1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internal,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diagramnya</a:t>
            </a:r>
            <a:r>
              <a:rPr lang="en-US" dirty="0" smtClean="0"/>
              <a:t>,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pembedaan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 </a:t>
            </a:r>
            <a:r>
              <a:rPr lang="en-US" dirty="0" err="1" smtClean="0"/>
              <a:t>Simpul</a:t>
            </a:r>
            <a:r>
              <a:rPr lang="en-US" dirty="0" smtClean="0"/>
              <a:t> internal </a:t>
            </a:r>
            <a:r>
              <a:rPr lang="en-US" dirty="0" err="1" smtClean="0"/>
              <a:t>digambar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Pohon-2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44824"/>
            <a:ext cx="40957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3614</TotalTime>
  <Words>943</Words>
  <Application>Microsoft Office PowerPoint</Application>
  <PresentationFormat>On-screen Show (4:3)</PresentationFormat>
  <Paragraphs>253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STRUKTUR DATA  TREE (POHON)</vt:lpstr>
      <vt:lpstr>TREE (Pohon)</vt:lpstr>
      <vt:lpstr>Sifat Utama Pohon Berakar (Rooted Tree)</vt:lpstr>
      <vt:lpstr>Sifat Utama Pohon Berakar (Rooted Tree)</vt:lpstr>
      <vt:lpstr>BINARY TREE (Pohon Binar)</vt:lpstr>
      <vt:lpstr>Pohon Binar Lengkap</vt:lpstr>
      <vt:lpstr>Pohon Binar Lengkap</vt:lpstr>
      <vt:lpstr>Pohon-2</vt:lpstr>
      <vt:lpstr>Pohon-2</vt:lpstr>
      <vt:lpstr>Pohon-2</vt:lpstr>
      <vt:lpstr>Penyajian Pohon Binar dalam Memori</vt:lpstr>
      <vt:lpstr>Penyajian Binary Tree</vt:lpstr>
      <vt:lpstr>Pohon Ketinggian Seimbang (Height Balanced Tree)</vt:lpstr>
      <vt:lpstr>Ketinggian Minimum Pohon Binar</vt:lpstr>
      <vt:lpstr>Ketinggian Maksimum Pohon Biner</vt:lpstr>
      <vt:lpstr>Penyajian Sekuensial</vt:lpstr>
      <vt:lpstr>Penyajian Berkait</vt:lpstr>
      <vt:lpstr>Penyajian Pohon Binar</vt:lpstr>
      <vt:lpstr>Penyajian Pohon Umum secara Pohon Binar</vt:lpstr>
      <vt:lpstr>Penyajian Pohon Umum secara Pohon Binar</vt:lpstr>
      <vt:lpstr>Penyajian Pohon Umum secara Pohon Binar</vt:lpstr>
      <vt:lpstr>Penyajian Pohon Umum secara Pohon Binar</vt:lpstr>
      <vt:lpstr>Penyajian Pohon Umum secara Pohon Binar</vt:lpstr>
      <vt:lpstr>Penelusuran Pohon (TRAVERSING)</vt:lpstr>
      <vt:lpstr>Penelusuran Pohon</vt:lpstr>
      <vt:lpstr>Penelusuran Pohon</vt:lpstr>
      <vt:lpstr>Penelusuran Pohon</vt:lpstr>
      <vt:lpstr>Penelusuran Pohon</vt:lpstr>
      <vt:lpstr>Notasi Prefix, Infix, Postfix</vt:lpstr>
      <vt:lpstr>Notasi Prefix, Infix, Postfix</vt:lpstr>
      <vt:lpstr>Notasi Prefix, Infix, Postfix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JC</dc:creator>
  <cp:lastModifiedBy>Bambang</cp:lastModifiedBy>
  <cp:revision>474</cp:revision>
  <dcterms:created xsi:type="dcterms:W3CDTF">2010-09-19T16:03:20Z</dcterms:created>
  <dcterms:modified xsi:type="dcterms:W3CDTF">2012-05-19T14:36:04Z</dcterms:modified>
</cp:coreProperties>
</file>