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7964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280BC-F407-4B38-821A-BC89AE6C12A5}" type="datetimeFigureOut">
              <a:rPr lang="id-ID" smtClean="0"/>
              <a:t>19/05/2012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A6F1B-E493-4DEB-B60E-8CDA5324A81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A6F1B-E493-4DEB-B60E-8CDA5324A815}" type="slidenum">
              <a:rPr lang="id-ID" smtClean="0"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46A1-57C2-4894-BA83-684D6FBCFFE5}" type="datetimeFigureOut">
              <a:rPr lang="en-US" smtClean="0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2876" y="-71438"/>
            <a:ext cx="9539412" cy="7072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95232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BINARY SEARCH TREE (POHON CARI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BIN</a:t>
            </a:r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R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PENGHAPUSAN 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agar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daun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(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080945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7544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694347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73332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160360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330084" y="3535321"/>
            <a:ext cx="613401" cy="5271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40" idx="3"/>
          </p:cNvCxnSpPr>
          <p:nvPr/>
        </p:nvCxnSpPr>
        <p:spPr>
          <a:xfrm rot="5400000" flipH="1" flipV="1">
            <a:off x="3007316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64"/>
          <p:cNvGrpSpPr/>
          <p:nvPr/>
        </p:nvGrpSpPr>
        <p:grpSpPr>
          <a:xfrm>
            <a:off x="2716683" y="4413975"/>
            <a:ext cx="1118389" cy="1411045"/>
            <a:chOff x="2716683" y="4413975"/>
            <a:chExt cx="1118389" cy="1411045"/>
          </a:xfrm>
        </p:grpSpPr>
        <p:sp>
          <p:nvSpPr>
            <p:cNvPr id="41" name="Oval 40"/>
            <p:cNvSpPr/>
            <p:nvPr/>
          </p:nvSpPr>
          <p:spPr>
            <a:xfrm>
              <a:off x="2716683" y="4413975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21671" y="5297827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2" idx="0"/>
            </p:cNvCxnSpPr>
            <p:nvPr/>
          </p:nvCxnSpPr>
          <p:spPr>
            <a:xfrm rot="16200000" flipV="1">
              <a:off x="3115772" y="4885228"/>
              <a:ext cx="428667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5476989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63588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0391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67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0"/>
            <a:endCxn id="45" idx="3"/>
          </p:cNvCxnSpPr>
          <p:nvPr/>
        </p:nvCxnSpPr>
        <p:spPr>
          <a:xfrm rot="5400000" flipH="1" flipV="1">
            <a:off x="5154221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5"/>
          </p:cNvCxnSpPr>
          <p:nvPr/>
        </p:nvCxnSpPr>
        <p:spPr>
          <a:xfrm rot="16200000" flipV="1">
            <a:off x="59844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521661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908260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135063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0"/>
            <a:endCxn id="50" idx="3"/>
          </p:cNvCxnSpPr>
          <p:nvPr/>
        </p:nvCxnSpPr>
        <p:spPr>
          <a:xfrm rot="5400000" flipH="1" flipV="1">
            <a:off x="71988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50" idx="5"/>
          </p:cNvCxnSpPr>
          <p:nvPr/>
        </p:nvCxnSpPr>
        <p:spPr>
          <a:xfrm rot="16200000" flipV="1">
            <a:off x="802916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05515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712149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1"/>
            <a:endCxn id="55" idx="5"/>
          </p:cNvCxnSpPr>
          <p:nvPr/>
        </p:nvCxnSpPr>
        <p:spPr>
          <a:xfrm rot="16200000" flipV="1">
            <a:off x="2821564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86922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V="1">
            <a:off x="5940154" y="3106655"/>
            <a:ext cx="636599" cy="466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8" idx="5"/>
          </p:cNvCxnSpPr>
          <p:nvPr/>
        </p:nvCxnSpPr>
        <p:spPr>
          <a:xfrm rot="16200000" flipV="1">
            <a:off x="7102971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823" y="170080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315486" y="1579550"/>
            <a:ext cx="583078" cy="172556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1"/>
            <a:endCxn id="61" idx="5"/>
          </p:cNvCxnSpPr>
          <p:nvPr/>
        </p:nvCxnSpPr>
        <p:spPr>
          <a:xfrm rot="16200000" flipV="1">
            <a:off x="5441034" y="1598155"/>
            <a:ext cx="583078" cy="168835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4.07956E-6 L 0.06302 -0.120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080945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7544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694347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73332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160360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330084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40" idx="3"/>
          </p:cNvCxnSpPr>
          <p:nvPr/>
        </p:nvCxnSpPr>
        <p:spPr>
          <a:xfrm rot="5400000" flipH="1" flipV="1">
            <a:off x="3007316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64"/>
          <p:cNvGrpSpPr/>
          <p:nvPr/>
        </p:nvGrpSpPr>
        <p:grpSpPr>
          <a:xfrm>
            <a:off x="2716683" y="4413975"/>
            <a:ext cx="1118389" cy="1411045"/>
            <a:chOff x="2716683" y="4413975"/>
            <a:chExt cx="1118389" cy="1411045"/>
          </a:xfrm>
        </p:grpSpPr>
        <p:sp>
          <p:nvSpPr>
            <p:cNvPr id="41" name="Oval 40"/>
            <p:cNvSpPr/>
            <p:nvPr/>
          </p:nvSpPr>
          <p:spPr>
            <a:xfrm>
              <a:off x="2716683" y="4413975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21671" y="5297827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2" idx="0"/>
            </p:cNvCxnSpPr>
            <p:nvPr/>
          </p:nvCxnSpPr>
          <p:spPr>
            <a:xfrm rot="16200000" flipV="1">
              <a:off x="3115772" y="4885228"/>
              <a:ext cx="428667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5476989" y="3535321"/>
            <a:ext cx="613401" cy="5271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63588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0391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67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0"/>
            <a:endCxn id="45" idx="3"/>
          </p:cNvCxnSpPr>
          <p:nvPr/>
        </p:nvCxnSpPr>
        <p:spPr>
          <a:xfrm rot="5400000" flipH="1" flipV="1">
            <a:off x="5154221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5"/>
          </p:cNvCxnSpPr>
          <p:nvPr/>
        </p:nvCxnSpPr>
        <p:spPr>
          <a:xfrm rot="16200000" flipV="1">
            <a:off x="59844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521661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908260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135063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0"/>
            <a:endCxn id="50" idx="3"/>
          </p:cNvCxnSpPr>
          <p:nvPr/>
        </p:nvCxnSpPr>
        <p:spPr>
          <a:xfrm rot="5400000" flipH="1" flipV="1">
            <a:off x="71988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50" idx="5"/>
          </p:cNvCxnSpPr>
          <p:nvPr/>
        </p:nvCxnSpPr>
        <p:spPr>
          <a:xfrm rot="16200000" flipV="1">
            <a:off x="802916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05515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712149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1"/>
            <a:endCxn id="55" idx="5"/>
          </p:cNvCxnSpPr>
          <p:nvPr/>
        </p:nvCxnSpPr>
        <p:spPr>
          <a:xfrm rot="16200000" flipV="1">
            <a:off x="2821564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86922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V="1">
            <a:off x="5940154" y="3106655"/>
            <a:ext cx="636599" cy="466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8" idx="5"/>
          </p:cNvCxnSpPr>
          <p:nvPr/>
        </p:nvCxnSpPr>
        <p:spPr>
          <a:xfrm rot="16200000" flipV="1">
            <a:off x="7102971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823" y="170080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315486" y="1579550"/>
            <a:ext cx="583078" cy="172556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1"/>
            <a:endCxn id="61" idx="5"/>
          </p:cNvCxnSpPr>
          <p:nvPr/>
        </p:nvCxnSpPr>
        <p:spPr>
          <a:xfrm rot="16200000" flipV="1">
            <a:off x="5441034" y="1598155"/>
            <a:ext cx="583078" cy="168835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59852E-6 L 0.0684 -0.1292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080945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7544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694347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73332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160360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330084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40" idx="3"/>
          </p:cNvCxnSpPr>
          <p:nvPr/>
        </p:nvCxnSpPr>
        <p:spPr>
          <a:xfrm rot="5400000" flipH="1" flipV="1">
            <a:off x="3007316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64"/>
          <p:cNvGrpSpPr/>
          <p:nvPr/>
        </p:nvGrpSpPr>
        <p:grpSpPr>
          <a:xfrm>
            <a:off x="2716683" y="4413975"/>
            <a:ext cx="1118389" cy="1411045"/>
            <a:chOff x="2716683" y="4413975"/>
            <a:chExt cx="1118389" cy="1411045"/>
          </a:xfrm>
        </p:grpSpPr>
        <p:sp>
          <p:nvSpPr>
            <p:cNvPr id="41" name="Oval 40"/>
            <p:cNvSpPr/>
            <p:nvPr/>
          </p:nvSpPr>
          <p:spPr>
            <a:xfrm>
              <a:off x="2716683" y="4413975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21671" y="5297827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2" idx="0"/>
            </p:cNvCxnSpPr>
            <p:nvPr/>
          </p:nvCxnSpPr>
          <p:spPr>
            <a:xfrm rot="16200000" flipV="1">
              <a:off x="3115772" y="4885228"/>
              <a:ext cx="428667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5476989" y="3535321"/>
            <a:ext cx="613401" cy="5271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63588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0391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67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0"/>
            <a:endCxn id="45" idx="3"/>
          </p:cNvCxnSpPr>
          <p:nvPr/>
        </p:nvCxnSpPr>
        <p:spPr>
          <a:xfrm rot="5400000" flipH="1" flipV="1">
            <a:off x="5154221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5"/>
          </p:cNvCxnSpPr>
          <p:nvPr/>
        </p:nvCxnSpPr>
        <p:spPr>
          <a:xfrm rot="16200000" flipV="1">
            <a:off x="59844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521661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908260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135063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0"/>
            <a:endCxn id="50" idx="3"/>
          </p:cNvCxnSpPr>
          <p:nvPr/>
        </p:nvCxnSpPr>
        <p:spPr>
          <a:xfrm rot="5400000" flipH="1" flipV="1">
            <a:off x="71988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50" idx="5"/>
          </p:cNvCxnSpPr>
          <p:nvPr/>
        </p:nvCxnSpPr>
        <p:spPr>
          <a:xfrm rot="16200000" flipV="1">
            <a:off x="802916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05515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712149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1"/>
            <a:endCxn id="55" idx="5"/>
          </p:cNvCxnSpPr>
          <p:nvPr/>
        </p:nvCxnSpPr>
        <p:spPr>
          <a:xfrm rot="16200000" flipV="1">
            <a:off x="2821564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86922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V="1">
            <a:off x="5940154" y="3106655"/>
            <a:ext cx="636599" cy="466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8" idx="5"/>
          </p:cNvCxnSpPr>
          <p:nvPr/>
        </p:nvCxnSpPr>
        <p:spPr>
          <a:xfrm rot="16200000" flipV="1">
            <a:off x="7102971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823" y="170080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315486" y="1579550"/>
            <a:ext cx="583078" cy="172556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1"/>
            <a:endCxn id="61" idx="5"/>
          </p:cNvCxnSpPr>
          <p:nvPr/>
        </p:nvCxnSpPr>
        <p:spPr>
          <a:xfrm rot="16200000" flipV="1">
            <a:off x="5441034" y="1598155"/>
            <a:ext cx="583078" cy="168835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9852E-6 L -0.07344 -0.1292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-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080945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7544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694347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73332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160360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330084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40" idx="3"/>
          </p:cNvCxnSpPr>
          <p:nvPr/>
        </p:nvCxnSpPr>
        <p:spPr>
          <a:xfrm rot="5400000" flipH="1" flipV="1">
            <a:off x="3007316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64"/>
          <p:cNvGrpSpPr/>
          <p:nvPr/>
        </p:nvGrpSpPr>
        <p:grpSpPr>
          <a:xfrm>
            <a:off x="2716683" y="4413975"/>
            <a:ext cx="1118389" cy="1411045"/>
            <a:chOff x="2716683" y="4413975"/>
            <a:chExt cx="1118389" cy="1411045"/>
          </a:xfrm>
        </p:grpSpPr>
        <p:sp>
          <p:nvSpPr>
            <p:cNvPr id="41" name="Oval 40"/>
            <p:cNvSpPr/>
            <p:nvPr/>
          </p:nvSpPr>
          <p:spPr>
            <a:xfrm>
              <a:off x="2716683" y="4413975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21671" y="5297827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2" idx="0"/>
            </p:cNvCxnSpPr>
            <p:nvPr/>
          </p:nvCxnSpPr>
          <p:spPr>
            <a:xfrm rot="16200000" flipV="1">
              <a:off x="3115772" y="4885228"/>
              <a:ext cx="428667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5476989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63588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0391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67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0"/>
            <a:endCxn id="45" idx="3"/>
          </p:cNvCxnSpPr>
          <p:nvPr/>
        </p:nvCxnSpPr>
        <p:spPr>
          <a:xfrm rot="5400000" flipH="1" flipV="1">
            <a:off x="5154221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5"/>
          </p:cNvCxnSpPr>
          <p:nvPr/>
        </p:nvCxnSpPr>
        <p:spPr>
          <a:xfrm rot="16200000" flipV="1">
            <a:off x="59844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521661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908260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135063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0"/>
            <a:endCxn id="50" idx="3"/>
          </p:cNvCxnSpPr>
          <p:nvPr/>
        </p:nvCxnSpPr>
        <p:spPr>
          <a:xfrm rot="5400000" flipH="1" flipV="1">
            <a:off x="71988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50" idx="5"/>
          </p:cNvCxnSpPr>
          <p:nvPr/>
        </p:nvCxnSpPr>
        <p:spPr>
          <a:xfrm rot="16200000" flipV="1">
            <a:off x="802916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05515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712149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1"/>
            <a:endCxn id="55" idx="5"/>
          </p:cNvCxnSpPr>
          <p:nvPr/>
        </p:nvCxnSpPr>
        <p:spPr>
          <a:xfrm rot="16200000" flipV="1">
            <a:off x="2821564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86922" y="2656668"/>
            <a:ext cx="613401" cy="5271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V="1">
            <a:off x="5940154" y="3106655"/>
            <a:ext cx="636599" cy="466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8" idx="5"/>
          </p:cNvCxnSpPr>
          <p:nvPr/>
        </p:nvCxnSpPr>
        <p:spPr>
          <a:xfrm rot="16200000" flipV="1">
            <a:off x="7102971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823" y="170080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315486" y="1579550"/>
            <a:ext cx="583078" cy="172556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1"/>
            <a:endCxn id="61" idx="5"/>
          </p:cNvCxnSpPr>
          <p:nvPr/>
        </p:nvCxnSpPr>
        <p:spPr>
          <a:xfrm rot="16200000" flipV="1">
            <a:off x="5441034" y="1598155"/>
            <a:ext cx="583078" cy="168835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59852E-6 L -0.04496 -0.255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080945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467544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694347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773332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160360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330084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cxnSp>
        <p:nvCxnSpPr>
          <p:cNvPr id="43" name="Straight Connector 42"/>
          <p:cNvCxnSpPr>
            <a:stCxn id="41" idx="0"/>
            <a:endCxn id="40" idx="3"/>
          </p:cNvCxnSpPr>
          <p:nvPr/>
        </p:nvCxnSpPr>
        <p:spPr>
          <a:xfrm rot="5400000" flipH="1" flipV="1">
            <a:off x="3007316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Group 64"/>
          <p:cNvGrpSpPr/>
          <p:nvPr/>
        </p:nvGrpSpPr>
        <p:grpSpPr>
          <a:xfrm>
            <a:off x="2716683" y="4413975"/>
            <a:ext cx="1118389" cy="1411045"/>
            <a:chOff x="2716683" y="4413975"/>
            <a:chExt cx="1118389" cy="1411045"/>
          </a:xfrm>
        </p:grpSpPr>
        <p:sp>
          <p:nvSpPr>
            <p:cNvPr id="41" name="Oval 40"/>
            <p:cNvSpPr/>
            <p:nvPr/>
          </p:nvSpPr>
          <p:spPr>
            <a:xfrm>
              <a:off x="2716683" y="4413975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221671" y="5297827"/>
              <a:ext cx="613401" cy="527193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37</a:t>
              </a:r>
              <a:endParaRPr lang="en-US" dirty="0"/>
            </a:p>
          </p:txBody>
        </p:sp>
        <p:cxnSp>
          <p:nvCxnSpPr>
            <p:cNvPr id="44" name="Straight Connector 43"/>
            <p:cNvCxnSpPr>
              <a:stCxn id="42" idx="0"/>
            </p:cNvCxnSpPr>
            <p:nvPr/>
          </p:nvCxnSpPr>
          <p:spPr>
            <a:xfrm rot="16200000" flipV="1">
              <a:off x="3115772" y="4885228"/>
              <a:ext cx="428667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5476989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63588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6090391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67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0"/>
            <a:endCxn id="45" idx="3"/>
          </p:cNvCxnSpPr>
          <p:nvPr/>
        </p:nvCxnSpPr>
        <p:spPr>
          <a:xfrm rot="5400000" flipH="1" flipV="1">
            <a:off x="5154221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7" idx="0"/>
            <a:endCxn id="45" idx="5"/>
          </p:cNvCxnSpPr>
          <p:nvPr/>
        </p:nvCxnSpPr>
        <p:spPr>
          <a:xfrm rot="16200000" flipV="1">
            <a:off x="59844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521661" y="3535321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6908260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8135063" y="4413975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99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0"/>
            <a:endCxn id="50" idx="3"/>
          </p:cNvCxnSpPr>
          <p:nvPr/>
        </p:nvCxnSpPr>
        <p:spPr>
          <a:xfrm rot="5400000" flipH="1" flipV="1">
            <a:off x="7198893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2" idx="0"/>
            <a:endCxn id="50" idx="5"/>
          </p:cNvCxnSpPr>
          <p:nvPr/>
        </p:nvCxnSpPr>
        <p:spPr>
          <a:xfrm rot="16200000" flipV="1">
            <a:off x="8029164" y="4001376"/>
            <a:ext cx="428667" cy="39653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205515" y="265666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24</a:t>
            </a:r>
            <a:endParaRPr lang="en-US" b="1" dirty="0"/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1712149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0" idx="1"/>
            <a:endCxn id="55" idx="5"/>
          </p:cNvCxnSpPr>
          <p:nvPr/>
        </p:nvCxnSpPr>
        <p:spPr>
          <a:xfrm rot="16200000" flipV="1">
            <a:off x="2821564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6486922" y="2656668"/>
            <a:ext cx="613401" cy="52719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cxnSp>
        <p:nvCxnSpPr>
          <p:cNvPr id="59" name="Straight Connector 58"/>
          <p:cNvCxnSpPr>
            <a:endCxn id="58" idx="3"/>
          </p:cNvCxnSpPr>
          <p:nvPr/>
        </p:nvCxnSpPr>
        <p:spPr>
          <a:xfrm flipV="1">
            <a:off x="5940154" y="3106655"/>
            <a:ext cx="636599" cy="466361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8" idx="5"/>
          </p:cNvCxnSpPr>
          <p:nvPr/>
        </p:nvCxnSpPr>
        <p:spPr>
          <a:xfrm rot="16200000" flipV="1">
            <a:off x="7102971" y="3014176"/>
            <a:ext cx="505872" cy="69082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823" y="1700808"/>
            <a:ext cx="613401" cy="52719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50</a:t>
            </a:r>
            <a:endParaRPr lang="en-US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3315486" y="1579550"/>
            <a:ext cx="583078" cy="172556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8" idx="1"/>
            <a:endCxn id="61" idx="5"/>
          </p:cNvCxnSpPr>
          <p:nvPr/>
        </p:nvCxnSpPr>
        <p:spPr>
          <a:xfrm rot="16200000" flipV="1">
            <a:off x="5441034" y="1598155"/>
            <a:ext cx="583078" cy="1688359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9852E-6 L 0.04462 -0.255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Jika pohon hampa, maka penghapusan yang dilakukan gagal. Berhenti. Jika tidak, </a:t>
            </a:r>
            <a:r>
              <a:rPr lang="en-US" dirty="0" err="1" smtClean="0"/>
              <a:t>lakukan</a:t>
            </a:r>
            <a:r>
              <a:rPr lang="en-US" dirty="0" smtClean="0"/>
              <a:t> (2).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n &lt;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(</a:t>
            </a:r>
            <a:r>
              <a:rPr lang="en-US" dirty="0" err="1" smtClean="0"/>
              <a:t>akar</a:t>
            </a:r>
            <a:r>
              <a:rPr lang="en-US" dirty="0" smtClean="0"/>
              <a:t>),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</a:t>
            </a:r>
            <a:r>
              <a:rPr lang="en-US" dirty="0" err="1" smtClean="0"/>
              <a:t>diselidiki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n &gt;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diselidiki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Jika n = R</a:t>
            </a:r>
            <a:r>
              <a:rPr lang="fi-FI" baseline="-25000" dirty="0" smtClean="0"/>
              <a:t>i</a:t>
            </a:r>
            <a:r>
              <a:rPr lang="fi-FI" dirty="0" smtClean="0"/>
              <a:t> dan subpohon kiri dan subpohon kanan hampa, maka hapus R</a:t>
            </a:r>
            <a:r>
              <a:rPr lang="fi-FI" baseline="-25000" dirty="0" smtClean="0"/>
              <a:t>i</a:t>
            </a:r>
            <a:r>
              <a:rPr lang="fi-FI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n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kirinya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Jika n = R</a:t>
            </a:r>
            <a:r>
              <a:rPr lang="sv-SE" baseline="-25000" dirty="0" smtClean="0"/>
              <a:t>i</a:t>
            </a:r>
            <a:r>
              <a:rPr lang="sv-SE" dirty="0" smtClean="0"/>
              <a:t> dan subpohon kanannya hampa, maka hapus R</a:t>
            </a:r>
            <a:r>
              <a:rPr lang="sv-SE" baseline="-25000" dirty="0" smtClean="0"/>
              <a:t>i</a:t>
            </a:r>
            <a:r>
              <a:rPr lang="sv-SE" dirty="0" smtClean="0"/>
              <a:t>. Ambil akar dari subpohon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.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n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Ri</a:t>
            </a:r>
            <a:r>
              <a:rPr lang="en-US" dirty="0" smtClean="0"/>
              <a:t> yang </a:t>
            </a:r>
            <a:r>
              <a:rPr lang="en-US" dirty="0" err="1" smtClean="0"/>
              <a:t>dihapus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POHON CARI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37626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,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manakah</a:t>
            </a:r>
            <a:r>
              <a:rPr lang="en-US" dirty="0" smtClean="0"/>
              <a:t> yang paling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tersingkat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223" y="1556792"/>
            <a:ext cx="8656265" cy="252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Optimal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43808" y="4372312"/>
          <a:ext cx="60486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Banyaknya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Perbandingan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223" y="1556792"/>
            <a:ext cx="8656265" cy="252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3528" y="45091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(2)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(</a:t>
            </a:r>
            <a:r>
              <a:rPr lang="en-US" dirty="0" err="1" smtClean="0"/>
              <a:t>bentuk</a:t>
            </a:r>
            <a:r>
              <a:rPr lang="en-US" dirty="0" smtClean="0"/>
              <a:t>)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record yang </a:t>
            </a:r>
            <a:r>
              <a:rPr lang="en-US" dirty="0" err="1" smtClean="0"/>
              <a:t>sama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POHON CARI </a:t>
            </a:r>
            <a:r>
              <a:rPr lang="en-US" dirty="0" smtClean="0"/>
              <a:t>BIN</a:t>
            </a:r>
            <a:r>
              <a:rPr lang="id-ID" dirty="0"/>
              <a:t>E</a:t>
            </a:r>
            <a:r>
              <a:rPr lang="en-US" dirty="0" smtClean="0"/>
              <a:t>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(Binary Search Tree)</a:t>
            </a:r>
            <a:endParaRPr lang="en-US" dirty="0"/>
          </a:p>
        </p:txBody>
      </p:sp>
      <p:grpSp>
        <p:nvGrpSpPr>
          <p:cNvPr id="3" name="Group 43"/>
          <p:cNvGrpSpPr/>
          <p:nvPr/>
        </p:nvGrpSpPr>
        <p:grpSpPr>
          <a:xfrm>
            <a:off x="467544" y="1988840"/>
            <a:ext cx="8280920" cy="3879696"/>
            <a:chOff x="467544" y="1988840"/>
            <a:chExt cx="8280920" cy="3879696"/>
          </a:xfrm>
        </p:grpSpPr>
        <p:sp>
          <p:nvSpPr>
            <p:cNvPr id="5" name="Oval 4"/>
            <p:cNvSpPr/>
            <p:nvPr/>
          </p:nvSpPr>
          <p:spPr>
            <a:xfrm>
              <a:off x="1080945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7544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694347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 flipH="1" flipV="1">
              <a:off x="731043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1561315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330084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41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716683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943486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47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11" idx="0"/>
              <a:endCxn id="10" idx="3"/>
            </p:cNvCxnSpPr>
            <p:nvPr/>
          </p:nvCxnSpPr>
          <p:spPr>
            <a:xfrm rot="5400000" flipH="1" flipV="1">
              <a:off x="2965027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0"/>
              <a:endCxn id="10" idx="5"/>
            </p:cNvCxnSpPr>
            <p:nvPr/>
          </p:nvCxnSpPr>
          <p:spPr>
            <a:xfrm rot="16200000" flipV="1">
              <a:off x="3795298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476989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61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863588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90391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67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6" idx="0"/>
              <a:endCxn id="15" idx="3"/>
            </p:cNvCxnSpPr>
            <p:nvPr/>
          </p:nvCxnSpPr>
          <p:spPr>
            <a:xfrm rot="5400000" flipH="1" flipV="1">
              <a:off x="5111932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0"/>
              <a:endCxn id="15" idx="5"/>
            </p:cNvCxnSpPr>
            <p:nvPr/>
          </p:nvCxnSpPr>
          <p:spPr>
            <a:xfrm rot="16200000" flipV="1">
              <a:off x="5942204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521661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90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908260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135063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99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stCxn id="21" idx="0"/>
              <a:endCxn id="20" idx="3"/>
            </p:cNvCxnSpPr>
            <p:nvPr/>
          </p:nvCxnSpPr>
          <p:spPr>
            <a:xfrm rot="5400000" flipH="1" flipV="1">
              <a:off x="7156604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0"/>
              <a:endCxn id="20" idx="5"/>
            </p:cNvCxnSpPr>
            <p:nvPr/>
          </p:nvCxnSpPr>
          <p:spPr>
            <a:xfrm rot="16200000" flipV="1">
              <a:off x="7986875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205515" y="3133295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24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1662244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1"/>
              <a:endCxn id="25" idx="5"/>
            </p:cNvCxnSpPr>
            <p:nvPr/>
          </p:nvCxnSpPr>
          <p:spPr>
            <a:xfrm rot="16200000" flipV="1">
              <a:off x="2771659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486922" y="3133295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70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endCxn id="28" idx="3"/>
            </p:cNvCxnSpPr>
            <p:nvPr/>
          </p:nvCxnSpPr>
          <p:spPr>
            <a:xfrm rot="5400000" flipH="1" flipV="1">
              <a:off x="5928497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28" idx="5"/>
            </p:cNvCxnSpPr>
            <p:nvPr/>
          </p:nvCxnSpPr>
          <p:spPr>
            <a:xfrm rot="16200000" flipV="1">
              <a:off x="7053066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364823" y="198884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50</a:t>
              </a:r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257964" y="2013888"/>
              <a:ext cx="698122" cy="1725568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1"/>
              <a:endCxn id="31" idx="5"/>
            </p:cNvCxnSpPr>
            <p:nvPr/>
          </p:nvCxnSpPr>
          <p:spPr>
            <a:xfrm rot="16200000" flipV="1">
              <a:off x="5383512" y="2032493"/>
              <a:ext cx="698122" cy="168835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POHON CARI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(Binary Search Tree)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: “</a:t>
            </a:r>
            <a:r>
              <a:rPr lang="en-US" dirty="0" err="1" smtClean="0"/>
              <a:t>bila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POHON CARI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(Binary Search Tree)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Bandingkan</a:t>
            </a:r>
            <a:r>
              <a:rPr lang="en-US" dirty="0" smtClean="0"/>
              <a:t> ITEM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ITEM &lt; N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</a:t>
            </a:r>
            <a:r>
              <a:rPr lang="fi-FI" dirty="0" smtClean="0"/>
              <a:t> jika ITEM &gt; N proses subpohon kanan.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Ulangi langkah (1) sampai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N </a:t>
            </a:r>
            <a:r>
              <a:rPr lang="en-US" dirty="0" err="1" smtClean="0"/>
              <a:t>sedemikian</a:t>
            </a:r>
            <a:r>
              <a:rPr lang="en-US" dirty="0" smtClean="0"/>
              <a:t> ITEM = N,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POHON CARI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(Binary Search Tree)</a:t>
            </a:r>
            <a:endParaRPr lang="en-US" dirty="0"/>
          </a:p>
        </p:txBody>
      </p:sp>
      <p:grpSp>
        <p:nvGrpSpPr>
          <p:cNvPr id="3" name="Group 43"/>
          <p:cNvGrpSpPr/>
          <p:nvPr/>
        </p:nvGrpSpPr>
        <p:grpSpPr>
          <a:xfrm>
            <a:off x="467544" y="2501632"/>
            <a:ext cx="8280920" cy="3879696"/>
            <a:chOff x="467544" y="1988840"/>
            <a:chExt cx="8280920" cy="3879696"/>
          </a:xfrm>
        </p:grpSpPr>
        <p:sp>
          <p:nvSpPr>
            <p:cNvPr id="5" name="Oval 4"/>
            <p:cNvSpPr/>
            <p:nvPr/>
          </p:nvSpPr>
          <p:spPr>
            <a:xfrm>
              <a:off x="1080945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67544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694347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12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 flipH="1" flipV="1">
              <a:off x="731043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1561315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3330084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41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716683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35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943486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47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11" idx="0"/>
              <a:endCxn id="10" idx="3"/>
            </p:cNvCxnSpPr>
            <p:nvPr/>
          </p:nvCxnSpPr>
          <p:spPr>
            <a:xfrm rot="5400000" flipH="1" flipV="1">
              <a:off x="2965027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2" idx="0"/>
              <a:endCxn id="10" idx="5"/>
            </p:cNvCxnSpPr>
            <p:nvPr/>
          </p:nvCxnSpPr>
          <p:spPr>
            <a:xfrm rot="16200000" flipV="1">
              <a:off x="3795298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476989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61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863588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55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090391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67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6" idx="0"/>
              <a:endCxn id="15" idx="3"/>
            </p:cNvCxnSpPr>
            <p:nvPr/>
          </p:nvCxnSpPr>
          <p:spPr>
            <a:xfrm rot="5400000" flipH="1" flipV="1">
              <a:off x="5111932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0"/>
              <a:endCxn id="15" idx="5"/>
            </p:cNvCxnSpPr>
            <p:nvPr/>
          </p:nvCxnSpPr>
          <p:spPr>
            <a:xfrm rot="16200000" flipV="1">
              <a:off x="5942204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521661" y="418531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90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6908260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80</a:t>
              </a:r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8135063" y="5237326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99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stCxn id="21" idx="0"/>
              <a:endCxn id="20" idx="3"/>
            </p:cNvCxnSpPr>
            <p:nvPr/>
          </p:nvCxnSpPr>
          <p:spPr>
            <a:xfrm rot="5400000" flipH="1" flipV="1">
              <a:off x="7156604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0"/>
              <a:endCxn id="20" idx="5"/>
            </p:cNvCxnSpPr>
            <p:nvPr/>
          </p:nvCxnSpPr>
          <p:spPr>
            <a:xfrm rot="16200000" flipV="1">
              <a:off x="7986875" y="4782438"/>
              <a:ext cx="513245" cy="396531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2205515" y="3133295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24</a:t>
              </a:r>
              <a:endParaRPr lang="en-US" b="1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5400000" flipH="1" flipV="1">
              <a:off x="1662244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1"/>
              <a:endCxn id="25" idx="5"/>
            </p:cNvCxnSpPr>
            <p:nvPr/>
          </p:nvCxnSpPr>
          <p:spPr>
            <a:xfrm rot="16200000" flipV="1">
              <a:off x="2771659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6486922" y="3133295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70</a:t>
              </a:r>
              <a:endParaRPr lang="en-US" dirty="0"/>
            </a:p>
          </p:txBody>
        </p:sp>
        <p:cxnSp>
          <p:nvCxnSpPr>
            <p:cNvPr id="29" name="Straight Connector 28"/>
            <p:cNvCxnSpPr>
              <a:endCxn id="28" idx="3"/>
            </p:cNvCxnSpPr>
            <p:nvPr/>
          </p:nvCxnSpPr>
          <p:spPr>
            <a:xfrm rot="5400000" flipH="1" flipV="1">
              <a:off x="5928497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28" idx="5"/>
            </p:cNvCxnSpPr>
            <p:nvPr/>
          </p:nvCxnSpPr>
          <p:spPr>
            <a:xfrm rot="16200000" flipV="1">
              <a:off x="7053066" y="3629493"/>
              <a:ext cx="605683" cy="69082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4364823" y="1988840"/>
              <a:ext cx="613401" cy="631210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50</a:t>
              </a:r>
              <a:endParaRPr lang="en-US" b="1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5400000" flipH="1" flipV="1">
              <a:off x="3257964" y="2013888"/>
              <a:ext cx="698122" cy="1725568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1"/>
              <a:endCxn id="31" idx="5"/>
            </p:cNvCxnSpPr>
            <p:nvPr/>
          </p:nvCxnSpPr>
          <p:spPr>
            <a:xfrm rot="16200000" flipV="1">
              <a:off x="5383512" y="2032493"/>
              <a:ext cx="698122" cy="1688359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67544" y="2132856"/>
            <a:ext cx="2212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 smtClean="0">
                <a:solidFill>
                  <a:prstClr val="white"/>
                </a:solidFill>
              </a:rPr>
              <a:t>Cari</a:t>
            </a:r>
            <a:r>
              <a:rPr lang="en-US" sz="2400" b="1" dirty="0" smtClean="0">
                <a:solidFill>
                  <a:prstClr val="white"/>
                </a:solidFill>
              </a:rPr>
              <a:t> </a:t>
            </a:r>
            <a:r>
              <a:rPr lang="en-US" sz="2400" b="1" dirty="0" err="1" smtClean="0">
                <a:solidFill>
                  <a:prstClr val="white"/>
                </a:solidFill>
              </a:rPr>
              <a:t>bilangan</a:t>
            </a:r>
            <a:r>
              <a:rPr lang="en-US" sz="2400" b="1" dirty="0" smtClean="0">
                <a:solidFill>
                  <a:prstClr val="white"/>
                </a:solidFill>
              </a:rPr>
              <a:t> 35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39" name="Arc 38"/>
          <p:cNvSpPr/>
          <p:nvPr/>
        </p:nvSpPr>
        <p:spPr>
          <a:xfrm rot="18494214">
            <a:off x="4776512" y="2109351"/>
            <a:ext cx="1800200" cy="1944216"/>
          </a:xfrm>
          <a:prstGeom prst="arc">
            <a:avLst/>
          </a:prstGeom>
          <a:ln>
            <a:solidFill>
              <a:srgbClr val="00B050"/>
            </a:solidFill>
            <a:prstDash val="dash"/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17016186">
            <a:off x="2837859" y="2513804"/>
            <a:ext cx="2268580" cy="2611611"/>
          </a:xfrm>
          <a:prstGeom prst="arc">
            <a:avLst/>
          </a:prstGeom>
          <a:ln>
            <a:solidFill>
              <a:srgbClr val="00B050"/>
            </a:solidFill>
            <a:prstDash val="dash"/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5400000" flipH="1">
            <a:off x="2159732" y="3753036"/>
            <a:ext cx="1584176" cy="1656184"/>
          </a:xfrm>
          <a:prstGeom prst="arc">
            <a:avLst/>
          </a:prstGeom>
          <a:ln>
            <a:solidFill>
              <a:srgbClr val="00B050"/>
            </a:solidFill>
            <a:prstDash val="dash"/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5420370">
            <a:off x="2721825" y="4905163"/>
            <a:ext cx="1296144" cy="1224137"/>
          </a:xfrm>
          <a:prstGeom prst="arc">
            <a:avLst/>
          </a:prstGeom>
          <a:ln>
            <a:solidFill>
              <a:srgbClr val="00B050"/>
            </a:solidFill>
            <a:prstDash val="dash"/>
            <a:head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smtClean="0"/>
              <a:t>Bin</a:t>
            </a:r>
            <a:r>
              <a:rPr lang="id-ID" dirty="0"/>
              <a:t>e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smtClean="0"/>
              <a:t>bi</a:t>
            </a:r>
            <a:r>
              <a:rPr lang="id-ID" dirty="0" smtClean="0"/>
              <a:t>ne</a:t>
            </a:r>
            <a:r>
              <a:rPr lang="en-US" dirty="0" smtClean="0"/>
              <a:t>r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terurut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in-order,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yang </a:t>
            </a:r>
            <a:r>
              <a:rPr lang="en-US" dirty="0" err="1" smtClean="0"/>
              <a:t>terurut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dijaga</a:t>
            </a:r>
            <a:r>
              <a:rPr lang="en-US" dirty="0" smtClean="0"/>
              <a:t> agar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dilanggar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Demikian</a:t>
            </a:r>
            <a:r>
              <a:rPr lang="en-US" dirty="0" smtClean="0"/>
              <a:t> pun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smtClean="0"/>
              <a:t>bin</a:t>
            </a:r>
            <a:r>
              <a:rPr lang="id-ID" dirty="0" smtClean="0"/>
              <a:t>e</a:t>
            </a:r>
            <a:r>
              <a:rPr lang="en-US" dirty="0" smtClean="0"/>
              <a:t>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pohon-pohon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binary search tree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A, B, C, D.</a:t>
            </a:r>
          </a:p>
          <a:p>
            <a:endParaRPr lang="en-US" dirty="0"/>
          </a:p>
        </p:txBody>
      </p:sp>
      <p:grpSp>
        <p:nvGrpSpPr>
          <p:cNvPr id="4" name="Group 84"/>
          <p:cNvGrpSpPr/>
          <p:nvPr/>
        </p:nvGrpSpPr>
        <p:grpSpPr>
          <a:xfrm>
            <a:off x="268992" y="4149080"/>
            <a:ext cx="1368152" cy="1728192"/>
            <a:chOff x="611560" y="3645024"/>
            <a:chExt cx="1368152" cy="1728192"/>
          </a:xfrm>
        </p:grpSpPr>
        <p:sp>
          <p:nvSpPr>
            <p:cNvPr id="6" name="Oval 5"/>
            <p:cNvSpPr/>
            <p:nvPr/>
          </p:nvSpPr>
          <p:spPr>
            <a:xfrm>
              <a:off x="1043608" y="422108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611560" y="494116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475656" y="494116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stCxn id="7" idx="0"/>
              <a:endCxn id="6" idx="3"/>
            </p:cNvCxnSpPr>
            <p:nvPr/>
          </p:nvCxnSpPr>
          <p:spPr>
            <a:xfrm rot="5400000" flipH="1" flipV="1">
              <a:off x="791580" y="4625868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8" idx="0"/>
              <a:endCxn id="6" idx="5"/>
            </p:cNvCxnSpPr>
            <p:nvPr/>
          </p:nvCxnSpPr>
          <p:spPr>
            <a:xfrm rot="16200000" flipV="1">
              <a:off x="1376380" y="4625868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1547664" y="364502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6" idx="7"/>
              <a:endCxn id="16" idx="3"/>
            </p:cNvCxnSpPr>
            <p:nvPr/>
          </p:nvCxnSpPr>
          <p:spPr>
            <a:xfrm rot="5400000" flipH="1" flipV="1">
              <a:off x="1376380" y="4049804"/>
              <a:ext cx="270560" cy="198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92"/>
          <p:cNvGrpSpPr/>
          <p:nvPr/>
        </p:nvGrpSpPr>
        <p:grpSpPr>
          <a:xfrm>
            <a:off x="2060456" y="4068336"/>
            <a:ext cx="1880944" cy="1880944"/>
            <a:chOff x="2042984" y="3420264"/>
            <a:chExt cx="1880944" cy="1880944"/>
          </a:xfrm>
        </p:grpSpPr>
        <p:sp>
          <p:nvSpPr>
            <p:cNvPr id="19" name="Oval 18"/>
            <p:cNvSpPr/>
            <p:nvPr/>
          </p:nvSpPr>
          <p:spPr>
            <a:xfrm>
              <a:off x="2475032" y="342026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042984" y="414034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059832" y="414908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0" idx="0"/>
              <a:endCxn id="19" idx="3"/>
            </p:cNvCxnSpPr>
            <p:nvPr/>
          </p:nvCxnSpPr>
          <p:spPr>
            <a:xfrm rot="5400000" flipH="1" flipV="1">
              <a:off x="2223004" y="3825044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1"/>
              <a:endCxn id="19" idx="5"/>
            </p:cNvCxnSpPr>
            <p:nvPr/>
          </p:nvCxnSpPr>
          <p:spPr>
            <a:xfrm rot="16200000" flipV="1">
              <a:off x="2771800" y="3861048"/>
              <a:ext cx="423312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491880" y="48691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25" name="Straight Connector 24"/>
            <p:cNvCxnSpPr>
              <a:stCxn id="21" idx="5"/>
              <a:endCxn id="24" idx="0"/>
            </p:cNvCxnSpPr>
            <p:nvPr/>
          </p:nvCxnSpPr>
          <p:spPr>
            <a:xfrm rot="16200000" flipH="1">
              <a:off x="3392604" y="4553860"/>
              <a:ext cx="351304" cy="27929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3"/>
          <p:cNvGrpSpPr/>
          <p:nvPr/>
        </p:nvGrpSpPr>
        <p:grpSpPr>
          <a:xfrm>
            <a:off x="4373448" y="4077072"/>
            <a:ext cx="1998752" cy="1961688"/>
            <a:chOff x="5076056" y="3339520"/>
            <a:chExt cx="1998752" cy="1961688"/>
          </a:xfrm>
        </p:grpSpPr>
        <p:sp>
          <p:nvSpPr>
            <p:cNvPr id="50" name="Oval 49"/>
            <p:cNvSpPr/>
            <p:nvPr/>
          </p:nvSpPr>
          <p:spPr>
            <a:xfrm>
              <a:off x="6084168" y="386104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5580112" y="436510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076056" y="486916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51" idx="7"/>
              <a:endCxn id="50" idx="3"/>
            </p:cNvCxnSpPr>
            <p:nvPr/>
          </p:nvCxnSpPr>
          <p:spPr>
            <a:xfrm rot="5400000" flipH="1" flipV="1">
              <a:off x="5948888" y="4229824"/>
              <a:ext cx="198552" cy="198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2" idx="7"/>
              <a:endCxn id="51" idx="3"/>
            </p:cNvCxnSpPr>
            <p:nvPr/>
          </p:nvCxnSpPr>
          <p:spPr>
            <a:xfrm rot="5400000" flipH="1" flipV="1">
              <a:off x="5444832" y="4733880"/>
              <a:ext cx="198552" cy="198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642760" y="333952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56" name="Straight Connector 55"/>
            <p:cNvCxnSpPr>
              <a:stCxn id="50" idx="7"/>
              <a:endCxn id="55" idx="3"/>
            </p:cNvCxnSpPr>
            <p:nvPr/>
          </p:nvCxnSpPr>
          <p:spPr>
            <a:xfrm rot="5400000" flipH="1" flipV="1">
              <a:off x="6471476" y="3689764"/>
              <a:ext cx="216024" cy="253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82"/>
          <p:cNvGrpSpPr/>
          <p:nvPr/>
        </p:nvGrpSpPr>
        <p:grpSpPr>
          <a:xfrm flipH="1">
            <a:off x="6749712" y="4005064"/>
            <a:ext cx="1998752" cy="1961688"/>
            <a:chOff x="6084168" y="4059600"/>
            <a:chExt cx="1998752" cy="1961688"/>
          </a:xfrm>
        </p:grpSpPr>
        <p:sp>
          <p:nvSpPr>
            <p:cNvPr id="76" name="Oval 75"/>
            <p:cNvSpPr/>
            <p:nvPr/>
          </p:nvSpPr>
          <p:spPr>
            <a:xfrm>
              <a:off x="7092280" y="4581128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6588224" y="5085184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6084168" y="558924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79" name="Straight Connector 78"/>
            <p:cNvCxnSpPr>
              <a:stCxn id="77" idx="7"/>
              <a:endCxn id="76" idx="3"/>
            </p:cNvCxnSpPr>
            <p:nvPr/>
          </p:nvCxnSpPr>
          <p:spPr>
            <a:xfrm rot="5400000" flipH="1" flipV="1">
              <a:off x="6957000" y="4949904"/>
              <a:ext cx="198552" cy="198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8" idx="7"/>
              <a:endCxn id="77" idx="3"/>
            </p:cNvCxnSpPr>
            <p:nvPr/>
          </p:nvCxnSpPr>
          <p:spPr>
            <a:xfrm rot="5400000" flipH="1" flipV="1">
              <a:off x="6452944" y="5453960"/>
              <a:ext cx="198552" cy="198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7650872" y="4059600"/>
              <a:ext cx="432048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82" name="Straight Connector 81"/>
            <p:cNvCxnSpPr>
              <a:stCxn id="76" idx="7"/>
              <a:endCxn id="81" idx="3"/>
            </p:cNvCxnSpPr>
            <p:nvPr/>
          </p:nvCxnSpPr>
          <p:spPr>
            <a:xfrm rot="5400000" flipH="1" flipV="1">
              <a:off x="7479588" y="4409844"/>
              <a:ext cx="216024" cy="2530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binar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Pembentukan</a:t>
            </a:r>
            <a:r>
              <a:rPr lang="en-US" dirty="0" smtClean="0"/>
              <a:t> 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penyisipan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(NEW)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Bandingkan</a:t>
            </a:r>
            <a:r>
              <a:rPr lang="en-US" dirty="0" smtClean="0"/>
              <a:t> NEW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NEW &lt; N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subpohon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,</a:t>
            </a:r>
            <a:r>
              <a:rPr lang="fi-FI" dirty="0" smtClean="0"/>
              <a:t> jika NEW &gt; N proses subpohon kanan.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Ulangi langkah (1) sampai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N </a:t>
            </a:r>
            <a:r>
              <a:rPr lang="en-US" dirty="0" err="1" smtClean="0"/>
              <a:t>sedemikian</a:t>
            </a:r>
            <a:r>
              <a:rPr lang="en-US" dirty="0" smtClean="0"/>
              <a:t> NEW= N,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r>
              <a:rPr lang="en-US" dirty="0" smtClean="0"/>
              <a:t>, </a:t>
            </a:r>
            <a:r>
              <a:rPr lang="en-US" dirty="0" err="1" smtClean="0"/>
              <a:t>sisipkan</a:t>
            </a:r>
            <a:r>
              <a:rPr lang="en-US" dirty="0" smtClean="0"/>
              <a:t> NEW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3614</TotalTime>
  <Words>856</Words>
  <Application>Microsoft Office PowerPoint</Application>
  <PresentationFormat>On-screen Show (4:3)</PresentationFormat>
  <Paragraphs>208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STRUKTUR DATA  BINARY SEARCH TREE (POHON CARI BINER)</vt:lpstr>
      <vt:lpstr>POHON CARI BINER (Binary Search Tree)</vt:lpstr>
      <vt:lpstr>POHON CARI BINER (Binary Search Tree)</vt:lpstr>
      <vt:lpstr>POHON CARI BINER (Binary Search Tree)</vt:lpstr>
      <vt:lpstr>POHON CARI BINER (Binary Search Tree)</vt:lpstr>
      <vt:lpstr>Pembentukan Pohon Cari Biner</vt:lpstr>
      <vt:lpstr>Pembentukan Binary Search Tree</vt:lpstr>
      <vt:lpstr>Pembentukan Binary Search Tree</vt:lpstr>
      <vt:lpstr>Pembentukan Binary Search Tree</vt:lpstr>
      <vt:lpstr>PENGHAPUSAN SIMPUL</vt:lpstr>
      <vt:lpstr>Penghapusan Simpul</vt:lpstr>
      <vt:lpstr>Penghapusan Simpul</vt:lpstr>
      <vt:lpstr>Penghapusan Simpul</vt:lpstr>
      <vt:lpstr>Penghapusan Simpul</vt:lpstr>
      <vt:lpstr>Penghapusan Simpul</vt:lpstr>
      <vt:lpstr>Penghapusan Simpul</vt:lpstr>
      <vt:lpstr>POHON CARI OPTIMAL</vt:lpstr>
      <vt:lpstr>Pohon Cari Optimal</vt:lpstr>
      <vt:lpstr>Pertanyaan 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475</cp:revision>
  <dcterms:created xsi:type="dcterms:W3CDTF">2010-09-19T16:03:20Z</dcterms:created>
  <dcterms:modified xsi:type="dcterms:W3CDTF">2012-05-19T14:35:36Z</dcterms:modified>
</cp:coreProperties>
</file>