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3" r:id="rId3"/>
    <p:sldId id="261" r:id="rId4"/>
    <p:sldId id="274" r:id="rId5"/>
    <p:sldId id="277" r:id="rId6"/>
    <p:sldId id="275" r:id="rId7"/>
    <p:sldId id="278" r:id="rId8"/>
    <p:sldId id="291" r:id="rId9"/>
    <p:sldId id="292" r:id="rId10"/>
    <p:sldId id="279" r:id="rId11"/>
    <p:sldId id="280" r:id="rId12"/>
    <p:sldId id="281" r:id="rId13"/>
    <p:sldId id="276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3" r:id="rId2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88" y="3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20784-0C1D-43DF-BF75-FB8C02585BD7}" type="datetimeFigureOut">
              <a:rPr lang="id-ID" smtClean="0"/>
              <a:pPr/>
              <a:t>26/03/2012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2D0EC-5886-4AD5-9D36-093F159C6D4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2D0EC-5886-4AD5-9D36-093F159C6D47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Line 2"/>
          <p:cNvSpPr>
            <a:spLocks noChangeShapeType="1"/>
          </p:cNvSpPr>
          <p:nvPr/>
        </p:nvSpPr>
        <p:spPr bwMode="auto">
          <a:xfrm>
            <a:off x="5486400" y="1422400"/>
            <a:ext cx="0" cy="599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538" y="622300"/>
            <a:ext cx="5086350" cy="28448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6588" y="4065588"/>
            <a:ext cx="4686300" cy="3149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619750" y="3989388"/>
            <a:ext cx="1003300" cy="2919412"/>
            <a:chOff x="4704" y="1885"/>
            <a:chExt cx="843" cy="1379"/>
          </a:xfrm>
        </p:grpSpPr>
        <p:sp>
          <p:nvSpPr>
            <p:cNvPr id="9626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6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7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8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629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96296" name="Line 40"/>
          <p:cNvSpPr>
            <a:spLocks noChangeShapeType="1"/>
          </p:cNvSpPr>
          <p:nvPr/>
        </p:nvSpPr>
        <p:spPr bwMode="auto">
          <a:xfrm>
            <a:off x="228600" y="3759200"/>
            <a:ext cx="6172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63513"/>
            <a:ext cx="1543050" cy="801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63513"/>
            <a:ext cx="4476750" cy="8010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42900" y="163513"/>
            <a:ext cx="6172200" cy="801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331200"/>
            <a:ext cx="1600200" cy="609600"/>
          </a:xfrm>
        </p:spPr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350"/>
            <a:ext cx="3009900" cy="588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292350"/>
            <a:ext cx="3009900" cy="5881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5972175" y="203200"/>
            <a:ext cx="0" cy="20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63513"/>
            <a:ext cx="565785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292350"/>
            <a:ext cx="6172200" cy="588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90946A1-57C2-4894-BA83-684D6FBCFFE5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C1B8343-4E80-4212-A8CF-BC3314ECBA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15050" y="203200"/>
            <a:ext cx="593725" cy="1727200"/>
            <a:chOff x="5136" y="960"/>
            <a:chExt cx="528" cy="864"/>
          </a:xfrm>
        </p:grpSpPr>
        <p:sp>
          <p:nvSpPr>
            <p:cNvPr id="952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952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0042" y="1571604"/>
            <a:ext cx="50006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STRUKTUR DATA</a:t>
            </a:r>
            <a:br>
              <a:rPr lang="en-US" sz="4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n-US" sz="4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</a:b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Jenis-Jenis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Data</a:t>
            </a:r>
            <a:endParaRPr lang="id-ID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8" y="5214942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Pertemuan ke dua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BOOLEAN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Tipe data boolean hanya memiliki dua nilai, yaitu: true, false.</a:t>
            </a:r>
          </a:p>
          <a:p>
            <a:r>
              <a:rPr lang="en-US" smtClean="0"/>
              <a:t>Tipe ini sering digunakan untuk variabel pengujian (if test).</a:t>
            </a:r>
          </a:p>
          <a:p>
            <a:r>
              <a:rPr lang="en-US" smtClean="0"/>
              <a:t>Jumlah memori yang dibutukan untuk representasi tipe boolean adalah 1 byte.</a:t>
            </a:r>
          </a:p>
          <a:p>
            <a:r>
              <a:rPr lang="en-US" smtClean="0"/>
              <a:t>Operator-operator untuk tipe boolean adalah : not, and,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56" y="0"/>
            <a:ext cx="4586298" cy="1033489"/>
          </a:xfrm>
        </p:spPr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BOOLEAN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94" y="1285852"/>
          <a:ext cx="4114800" cy="1483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Opr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Not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71546" y="3000364"/>
          <a:ext cx="4114800" cy="247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Opr</a:t>
                      </a:r>
                      <a:r>
                        <a:rPr lang="en-US" sz="1800" dirty="0" smtClean="0"/>
                        <a:t> 1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Opr</a:t>
                      </a:r>
                      <a:r>
                        <a:rPr lang="en-US" sz="1800" dirty="0" smtClean="0"/>
                        <a:t> 2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OR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1142984" y="5929322"/>
          <a:ext cx="4114800" cy="247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Opr</a:t>
                      </a:r>
                      <a:r>
                        <a:rPr lang="en-US" sz="1800" dirty="0" smtClean="0"/>
                        <a:t> 1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Opr 2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AND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True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True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False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False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BOOLEAN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Fungsi Turunan : XOR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393017" y="3528493"/>
          <a:ext cx="4114800" cy="2472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Opr 1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Opr 2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XOR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True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False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KARAKTER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Tipe karakter digunakan untuk merepresentasikan data tunggal yang berupa :</a:t>
            </a:r>
          </a:p>
          <a:p>
            <a:r>
              <a:rPr lang="en-US" smtClean="0"/>
              <a:t>26 huruf kapital Latin</a:t>
            </a:r>
          </a:p>
          <a:p>
            <a:r>
              <a:rPr lang="en-US" smtClean="0"/>
              <a:t>26 huruf kecil Latin</a:t>
            </a:r>
          </a:p>
          <a:p>
            <a:r>
              <a:rPr lang="en-US" smtClean="0"/>
              <a:t>10 digit Arab</a:t>
            </a:r>
          </a:p>
          <a:p>
            <a:r>
              <a:rPr lang="en-US" smtClean="0"/>
              <a:t>Karakter khusus yang dapat dicetak:</a:t>
            </a:r>
          </a:p>
          <a:p>
            <a:pPr lvl="1"/>
            <a:r>
              <a:rPr lang="en-US" smtClean="0"/>
              <a:t>tanda aritmetika + - =</a:t>
            </a:r>
          </a:p>
          <a:p>
            <a:pPr lvl="1"/>
            <a:r>
              <a:rPr lang="en-US" smtClean="0"/>
              <a:t>Tanda baca ! ? /</a:t>
            </a:r>
          </a:p>
          <a:p>
            <a:r>
              <a:rPr lang="en-US" smtClean="0"/>
              <a:t>Ruang kosong (blank)</a:t>
            </a:r>
          </a:p>
          <a:p>
            <a:r>
              <a:rPr lang="en-US" smtClean="0"/>
              <a:t>Karakter kontrol (tidak dapat dicetak), seperti pengendalian kursor, 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KARAKTER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Tipe karakter direpresentasikan/dikodekan ke dalam memori komputer dengan sistem biner, berdasarkan aturan yang disepakati.</a:t>
            </a:r>
          </a:p>
          <a:p>
            <a:r>
              <a:rPr lang="en-US" smtClean="0"/>
              <a:t>Ada beberapa aturan pengkodean yang sering dipakai. Yang paling banyak digunakan adalah pengkodean dengan sistem:</a:t>
            </a:r>
          </a:p>
          <a:p>
            <a:pPr lvl="1"/>
            <a:r>
              <a:rPr lang="en-US" smtClean="0"/>
              <a:t> EBCDIC (</a:t>
            </a:r>
            <a:r>
              <a:rPr lang="en-US" i="1" smtClean="0"/>
              <a:t>Extended Binary Coded Decimal Interchange Code</a:t>
            </a:r>
            <a:r>
              <a:rPr lang="en-US" smtClean="0"/>
              <a:t>) </a:t>
            </a:r>
          </a:p>
          <a:p>
            <a:pPr lvl="1"/>
            <a:r>
              <a:rPr lang="en-US" smtClean="0"/>
              <a:t>ASCII (</a:t>
            </a:r>
            <a:r>
              <a:rPr lang="en-US" i="1" smtClean="0"/>
              <a:t>American Standard Code for Information Interchange</a:t>
            </a:r>
            <a:r>
              <a:rPr lang="en-US" smtClean="0"/>
              <a:t>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KARAKTER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32" y="2711888"/>
          <a:ext cx="5143536" cy="431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714512"/>
                <a:gridCol w="1714512"/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Karakter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Kode ASCII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Kode Biner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65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01000001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97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01100001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@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64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01000000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?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63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00111111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+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43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00101011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=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61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00111101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(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40</a:t>
                      </a:r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00101000</a:t>
                      </a:r>
                      <a:endParaRPr lang="en-US" sz="240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String adalah tipe data majemuk yang terdiri atas karakter-karakter.</a:t>
            </a:r>
          </a:p>
          <a:p>
            <a:r>
              <a:rPr lang="en-US" smtClean="0"/>
              <a:t>String direpresentasikan di memori komputer sama seperti cara merepresentasikan tipe karakter, dengan pengkodean.</a:t>
            </a:r>
          </a:p>
          <a:p>
            <a:r>
              <a:rPr lang="en-US" smtClean="0"/>
              <a:t>Contoh string: “PALANGKA”, “HC3COOH”, “Y=2M+7”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Operasi-operasi yang diterapkan pada tipe string adalah: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FF00"/>
                </a:solidFill>
              </a:rPr>
              <a:t>LEN</a:t>
            </a:r>
            <a:r>
              <a:rPr lang="en-US" smtClean="0"/>
              <a:t> : </a:t>
            </a:r>
            <a:r>
              <a:rPr lang="en-US" i="1" smtClean="0"/>
              <a:t>length</a:t>
            </a:r>
            <a:r>
              <a:rPr lang="en-US" smtClean="0"/>
              <a:t>, hitung jumlah karakter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FF00"/>
                </a:solidFill>
              </a:rPr>
              <a:t>CONCAT</a:t>
            </a:r>
            <a:r>
              <a:rPr lang="en-US" smtClean="0"/>
              <a:t> : </a:t>
            </a:r>
            <a:r>
              <a:rPr lang="en-US" i="1" smtClean="0"/>
              <a:t>concatenation</a:t>
            </a:r>
            <a:r>
              <a:rPr lang="en-US" smtClean="0"/>
              <a:t>, menggabungkan string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FF00"/>
                </a:solidFill>
              </a:rPr>
              <a:t>SUBSTR</a:t>
            </a:r>
            <a:r>
              <a:rPr lang="en-US" smtClean="0"/>
              <a:t> : </a:t>
            </a:r>
            <a:r>
              <a:rPr lang="en-US" i="1" smtClean="0"/>
              <a:t>substring</a:t>
            </a:r>
            <a:r>
              <a:rPr lang="en-US" smtClean="0"/>
              <a:t>, mengambil substring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FF00"/>
                </a:solidFill>
              </a:rPr>
              <a:t>INSERT</a:t>
            </a:r>
            <a:r>
              <a:rPr lang="en-US" smtClean="0"/>
              <a:t> : menyisipkan substring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b="1" smtClean="0">
                <a:solidFill>
                  <a:srgbClr val="FFFF00"/>
                </a:solidFill>
              </a:rPr>
              <a:t>DELETE</a:t>
            </a:r>
            <a:r>
              <a:rPr lang="en-US" smtClean="0"/>
              <a:t> : menghapus bagian string</a:t>
            </a:r>
          </a:p>
          <a:p>
            <a:pPr>
              <a:buNone/>
            </a:pPr>
            <a:r>
              <a:rPr lang="en-US" smtClean="0"/>
              <a:t>	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LEN</a:t>
            </a:r>
          </a:p>
          <a:p>
            <a:pPr>
              <a:buNone/>
            </a:pPr>
            <a:r>
              <a:rPr lang="en-US" dirty="0" smtClean="0"/>
              <a:t>	LEN (“A”) = 1</a:t>
            </a:r>
          </a:p>
          <a:p>
            <a:pPr>
              <a:buNone/>
            </a:pPr>
            <a:r>
              <a:rPr lang="en-US" dirty="0" smtClean="0"/>
              <a:t>	LEN (“AB”) = 2</a:t>
            </a:r>
          </a:p>
          <a:p>
            <a:pPr>
              <a:buNone/>
            </a:pPr>
            <a:r>
              <a:rPr lang="en-US" dirty="0" smtClean="0"/>
              <a:t>	LEN (“ABC”) = 3</a:t>
            </a:r>
          </a:p>
          <a:p>
            <a:pPr>
              <a:buNone/>
            </a:pPr>
            <a:r>
              <a:rPr lang="en-US" dirty="0" smtClean="0"/>
              <a:t>	LEN (“PALANGKA”) = </a:t>
            </a:r>
          </a:p>
          <a:p>
            <a:pPr>
              <a:buNone/>
            </a:pPr>
            <a:r>
              <a:rPr lang="en-US" dirty="0" smtClean="0"/>
              <a:t>	LEN (“PALANGKA RAYA”) = </a:t>
            </a:r>
          </a:p>
          <a:p>
            <a:pPr>
              <a:buNone/>
            </a:pPr>
            <a:r>
              <a:rPr lang="en-US" dirty="0" smtClean="0"/>
              <a:t>	LEN (“Y=MX+C”) =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43446" y="4429124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8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16" y="5000628"/>
            <a:ext cx="518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13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8" y="5500694"/>
            <a:ext cx="409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6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CONCAT</a:t>
            </a:r>
          </a:p>
          <a:p>
            <a:r>
              <a:rPr lang="en-US" dirty="0" smtClean="0"/>
              <a:t>CONCAT (s1,s2)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string s1 </a:t>
            </a:r>
            <a:r>
              <a:rPr lang="en-US" dirty="0" err="1" smtClean="0"/>
              <a:t>dan</a:t>
            </a:r>
            <a:r>
              <a:rPr lang="en-US" dirty="0" smtClean="0"/>
              <a:t> s2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CONCAT (“AC”,”BC”) = “ACBC”</a:t>
            </a:r>
          </a:p>
          <a:p>
            <a:pPr>
              <a:buNone/>
            </a:pPr>
            <a:r>
              <a:rPr lang="en-US" dirty="0" smtClean="0"/>
              <a:t>	CONCAT </a:t>
            </a:r>
            <a:r>
              <a:rPr lang="en-US" dirty="0" smtClean="0"/>
              <a:t>(“</a:t>
            </a:r>
            <a:r>
              <a:rPr lang="id-ID" dirty="0" smtClean="0"/>
              <a:t>esa</a:t>
            </a:r>
            <a:r>
              <a:rPr lang="en-US" dirty="0" smtClean="0"/>
              <a:t>”,”</a:t>
            </a:r>
            <a:r>
              <a:rPr lang="id-ID" dirty="0" smtClean="0"/>
              <a:t>UNGGUL</a:t>
            </a:r>
            <a:r>
              <a:rPr lang="en-US" dirty="0" smtClean="0"/>
              <a:t>”) </a:t>
            </a:r>
            <a:r>
              <a:rPr lang="en-US" dirty="0" smtClean="0"/>
              <a:t>= </a:t>
            </a:r>
            <a:r>
              <a:rPr lang="en-US" dirty="0" smtClean="0"/>
              <a:t>“</a:t>
            </a:r>
            <a:r>
              <a:rPr lang="id-ID" dirty="0" smtClean="0"/>
              <a:t>esaUNGGUL</a:t>
            </a:r>
            <a:r>
              <a:rPr lang="en-US" dirty="0" smtClean="0"/>
              <a:t>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CONCAT </a:t>
            </a:r>
            <a:r>
              <a:rPr lang="en-US" dirty="0" smtClean="0"/>
              <a:t>(“</a:t>
            </a:r>
            <a:r>
              <a:rPr lang="id-ID" dirty="0" smtClean="0"/>
              <a:t>Univ</a:t>
            </a:r>
            <a:r>
              <a:rPr lang="en-US" dirty="0" smtClean="0"/>
              <a:t>”,”</a:t>
            </a:r>
            <a:r>
              <a:rPr lang="id-ID" dirty="0" smtClean="0"/>
              <a:t>esaunggul</a:t>
            </a:r>
            <a:r>
              <a:rPr lang="en-US" dirty="0" smtClean="0"/>
              <a:t>”) </a:t>
            </a:r>
            <a:r>
              <a:rPr lang="en-US" dirty="0" smtClean="0"/>
              <a:t>= </a:t>
            </a:r>
            <a:r>
              <a:rPr lang="en-US" dirty="0" smtClean="0"/>
              <a:t>“</a:t>
            </a:r>
            <a:r>
              <a:rPr lang="id-ID" dirty="0" smtClean="0"/>
              <a:t>Univesaunggul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26" y="571472"/>
            <a:ext cx="6172200" cy="1524000"/>
          </a:xfrm>
        </p:spPr>
        <p:txBody>
          <a:bodyPr/>
          <a:lstStyle/>
          <a:p>
            <a:r>
              <a:rPr lang="en-US" dirty="0" smtClean="0"/>
              <a:t>JENIS-JENIS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2468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Sederha</a:t>
            </a:r>
            <a:r>
              <a:rPr lang="en-US" b="1" dirty="0" err="1" smtClean="0"/>
              <a:t>n</a:t>
            </a:r>
            <a:r>
              <a:rPr lang="en-US" dirty="0" err="1" smtClean="0"/>
              <a:t>a</a:t>
            </a:r>
            <a:endParaRPr lang="en-US" dirty="0" smtClean="0"/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Data </a:t>
            </a:r>
            <a:r>
              <a:rPr lang="en-US" dirty="0" err="1" smtClean="0"/>
              <a:t>Sederhana</a:t>
            </a:r>
            <a:r>
              <a:rPr lang="en-US" dirty="0" smtClean="0"/>
              <a:t> Tunggal :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integer, real,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boolean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Data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</a:t>
            </a:r>
          </a:p>
          <a:p>
            <a:pPr marL="627063" indent="-627063">
              <a:buNone/>
              <a:tabLst>
                <a:tab pos="355600" algn="l"/>
              </a:tabLst>
            </a:pPr>
            <a:endParaRPr lang="en-US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dirty="0" err="1" smtClean="0"/>
              <a:t>Berstruktur</a:t>
            </a:r>
            <a:endParaRPr lang="en-US" dirty="0" smtClean="0"/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array, record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dirty="0" smtClean="0"/>
              <a:t>	-	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  <a:p>
            <a:pPr marL="2155825" indent="-2155825">
              <a:buNone/>
              <a:tabLst>
                <a:tab pos="355600" algn="l"/>
                <a:tab pos="627063" algn="l"/>
                <a:tab pos="900113" algn="l"/>
                <a:tab pos="2155825" algn="l"/>
              </a:tabLst>
            </a:pPr>
            <a:r>
              <a:rPr lang="en-US" dirty="0" smtClean="0"/>
              <a:t>		-	Linier :	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tumpukan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queue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antrian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linear linked list</a:t>
            </a:r>
          </a:p>
          <a:p>
            <a:pPr marL="627063" indent="-627063">
              <a:buNone/>
              <a:tabLst>
                <a:tab pos="355600" algn="l"/>
              </a:tabLst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en-US" dirty="0" smtClean="0"/>
              <a:t>-	Non Linier :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tree (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pohon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graph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Operasi</a:t>
            </a:r>
            <a:r>
              <a:rPr lang="en-US" sz="2400" dirty="0" smtClean="0"/>
              <a:t> SUBSTR</a:t>
            </a:r>
          </a:p>
          <a:p>
            <a:pPr>
              <a:buNone/>
            </a:pPr>
            <a:r>
              <a:rPr lang="en-US" sz="2400" dirty="0" smtClean="0"/>
              <a:t>	SUBSTR(</a:t>
            </a:r>
            <a:r>
              <a:rPr lang="en-US" sz="2400" dirty="0" err="1" smtClean="0"/>
              <a:t>S,m,n</a:t>
            </a:r>
            <a:r>
              <a:rPr lang="en-US" sz="2400" dirty="0" smtClean="0"/>
              <a:t>) = s,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substring </a:t>
            </a:r>
            <a:r>
              <a:rPr lang="en-US" sz="2400" dirty="0" err="1" smtClean="0"/>
              <a:t>dari</a:t>
            </a:r>
            <a:r>
              <a:rPr lang="en-US" sz="2400" dirty="0" smtClean="0"/>
              <a:t> S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-m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n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	SUBSTR (“ABCDE”,2,3) = “BCD”</a:t>
            </a:r>
          </a:p>
          <a:p>
            <a:pPr>
              <a:buNone/>
            </a:pPr>
            <a:r>
              <a:rPr lang="en-US" sz="2400" dirty="0" smtClean="0"/>
              <a:t>	SUBSTR (“FACEBOOK”, 3,4) = “CEBO”</a:t>
            </a:r>
          </a:p>
          <a:p>
            <a:pPr>
              <a:buNone/>
            </a:pPr>
            <a:r>
              <a:rPr lang="en-US" sz="2400" dirty="0" smtClean="0"/>
              <a:t>	SUBSTR (“PROCESSOR”,5,3) = </a:t>
            </a:r>
          </a:p>
          <a:p>
            <a:pPr>
              <a:buNone/>
            </a:pPr>
            <a:r>
              <a:rPr lang="en-US" sz="2400" dirty="0" smtClean="0"/>
              <a:t>	SUBSTR (“RANDOM-ACCESS”, 4,5) =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286388" y="5214942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“ESS”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6256" y="6215074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“DOM-A”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Operasi INSERT</a:t>
            </a:r>
          </a:p>
          <a:p>
            <a:pPr>
              <a:buNone/>
            </a:pPr>
            <a:r>
              <a:rPr lang="en-US" smtClean="0"/>
              <a:t>	INSERT (S</a:t>
            </a:r>
            <a:r>
              <a:rPr lang="en-US" baseline="-25000" smtClean="0"/>
              <a:t>1</a:t>
            </a:r>
            <a:r>
              <a:rPr lang="en-US" smtClean="0"/>
              <a:t>,S</a:t>
            </a:r>
            <a:r>
              <a:rPr lang="en-US" baseline="-25000" smtClean="0"/>
              <a:t>2</a:t>
            </a:r>
            <a:r>
              <a:rPr lang="en-US" smtClean="0"/>
              <a:t>,k) artinya menyisipkan string S</a:t>
            </a:r>
            <a:r>
              <a:rPr lang="en-US" baseline="-25000" smtClean="0"/>
              <a:t>2</a:t>
            </a:r>
            <a:r>
              <a:rPr lang="en-US" smtClean="0"/>
              <a:t> ke dalam string S</a:t>
            </a:r>
            <a:r>
              <a:rPr lang="en-US" baseline="-25000" smtClean="0"/>
              <a:t>1</a:t>
            </a:r>
            <a:r>
              <a:rPr lang="en-US" smtClean="0"/>
              <a:t> pada posisi k.</a:t>
            </a:r>
          </a:p>
          <a:p>
            <a:pPr>
              <a:buNone/>
            </a:pPr>
            <a:r>
              <a:rPr lang="en-US" smtClean="0"/>
              <a:t>	Contoh :</a:t>
            </a:r>
          </a:p>
          <a:p>
            <a:pPr>
              <a:buNone/>
            </a:pPr>
            <a:r>
              <a:rPr lang="en-US" smtClean="0"/>
              <a:t>	INSERT (“12”,”34”,2) = “1342”</a:t>
            </a:r>
          </a:p>
          <a:p>
            <a:pPr>
              <a:buNone/>
            </a:pPr>
            <a:r>
              <a:rPr lang="en-US" smtClean="0"/>
              <a:t>	INSERT (“ABC”,”XYZ”,1) = “XYZABC”</a:t>
            </a:r>
          </a:p>
          <a:p>
            <a:pPr>
              <a:buNone/>
            </a:pPr>
            <a:r>
              <a:rPr lang="en-US" smtClean="0"/>
              <a:t>	INSERT (“FLOAT”,”POINT”,4) = “FLOPOINTAT”</a:t>
            </a:r>
          </a:p>
          <a:p>
            <a:pPr>
              <a:buNone/>
            </a:pPr>
            <a:r>
              <a:rPr lang="en-US" smtClean="0"/>
              <a:t>	INSERT (“WORD”,”BYTE”,3) =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8670" y="8001024"/>
            <a:ext cx="276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“WOBYTERD”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STRING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Operasi DELETE</a:t>
            </a:r>
          </a:p>
          <a:p>
            <a:pPr>
              <a:buNone/>
            </a:pPr>
            <a:r>
              <a:rPr lang="en-US" smtClean="0"/>
              <a:t>	DELETE (S,i,k) artinya menghapus substring dari S mulai karakter ker i sebanyak k karakter.</a:t>
            </a:r>
          </a:p>
          <a:p>
            <a:pPr>
              <a:buNone/>
            </a:pPr>
            <a:r>
              <a:rPr lang="en-US" smtClean="0"/>
              <a:t>	Contoh :</a:t>
            </a:r>
          </a:p>
          <a:p>
            <a:pPr>
              <a:buNone/>
            </a:pPr>
            <a:r>
              <a:rPr lang="en-US" smtClean="0"/>
              <a:t>	DELETE (“MAINBOARD”,3,4) = “MAARD”</a:t>
            </a:r>
          </a:p>
          <a:p>
            <a:pPr>
              <a:buNone/>
            </a:pPr>
            <a:r>
              <a:rPr lang="en-US" smtClean="0"/>
              <a:t>	DELETE (“OVERCLOCK”, 1,2) = “ERCLOCK”</a:t>
            </a:r>
          </a:p>
          <a:p>
            <a:pPr>
              <a:buNone/>
            </a:pPr>
            <a:r>
              <a:rPr lang="en-US" smtClean="0"/>
              <a:t>	DELETE (“ACCESS”,2,3) = </a:t>
            </a:r>
          </a:p>
          <a:p>
            <a:pPr>
              <a:buNone/>
            </a:pPr>
            <a:r>
              <a:rPr lang="en-US" smtClean="0"/>
              <a:t>	DELETE (“HOLIDAY”,5,3) = 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0702" y="6786578"/>
            <a:ext cx="1142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“ASS”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52460" y="7286644"/>
            <a:ext cx="1505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“HOLI”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SEKIAN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26" y="380971"/>
            <a:ext cx="6172200" cy="152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95483"/>
            <a:ext cx="6172200" cy="666754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: …., -3, -2, -1, 0, 1, 2, 3, …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endParaRPr lang="en-US" dirty="0" smtClean="0"/>
          </a:p>
          <a:p>
            <a:r>
              <a:rPr lang="en-US" dirty="0" smtClean="0"/>
              <a:t>Operator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Integer</a:t>
            </a:r>
          </a:p>
          <a:p>
            <a:pPr>
              <a:buNone/>
              <a:tabLst>
                <a:tab pos="1528763" algn="l"/>
              </a:tabLst>
            </a:pPr>
            <a:r>
              <a:rPr lang="en-US" dirty="0" smtClean="0"/>
              <a:t>	+	</a:t>
            </a:r>
            <a:r>
              <a:rPr lang="en-US" dirty="0" err="1" smtClean="0"/>
              <a:t>Penjumlahan</a:t>
            </a:r>
            <a:endParaRPr lang="en-US" dirty="0" smtClean="0"/>
          </a:p>
          <a:p>
            <a:pPr>
              <a:buNone/>
              <a:tabLst>
                <a:tab pos="1528763" algn="l"/>
              </a:tabLst>
            </a:pPr>
            <a:r>
              <a:rPr lang="en-US" dirty="0" smtClean="0"/>
              <a:t>	-	</a:t>
            </a:r>
            <a:r>
              <a:rPr lang="en-US" dirty="0" err="1" smtClean="0"/>
              <a:t>Pengurangan</a:t>
            </a:r>
            <a:endParaRPr lang="en-US" dirty="0" smtClean="0"/>
          </a:p>
          <a:p>
            <a:pPr>
              <a:buNone/>
              <a:tabLst>
                <a:tab pos="1528763" algn="l"/>
              </a:tabLst>
            </a:pPr>
            <a:r>
              <a:rPr lang="en-US" dirty="0" smtClean="0"/>
              <a:t>	x	</a:t>
            </a:r>
            <a:r>
              <a:rPr lang="en-US" dirty="0" err="1" smtClean="0"/>
              <a:t>Perkalian</a:t>
            </a:r>
            <a:endParaRPr lang="en-US" dirty="0" smtClean="0"/>
          </a:p>
          <a:p>
            <a:pPr>
              <a:buNone/>
              <a:tabLst>
                <a:tab pos="1528763" algn="l"/>
              </a:tabLst>
            </a:pPr>
            <a:r>
              <a:rPr lang="en-US" dirty="0" smtClean="0"/>
              <a:t>	DIV	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pPr>
              <a:buNone/>
              <a:tabLst>
                <a:tab pos="1528763" algn="l"/>
              </a:tabLst>
            </a:pPr>
            <a:r>
              <a:rPr lang="en-US" i="1" dirty="0" smtClean="0"/>
              <a:t>		9 div 7 = 1</a:t>
            </a:r>
          </a:p>
          <a:p>
            <a:pPr>
              <a:buNone/>
              <a:tabLst>
                <a:tab pos="1528763" algn="l"/>
              </a:tabLst>
            </a:pPr>
            <a:r>
              <a:rPr lang="en-US" i="1" dirty="0" smtClean="0"/>
              <a:t>		13 div 5 = 2</a:t>
            </a:r>
          </a:p>
          <a:p>
            <a:pPr>
              <a:buNone/>
              <a:tabLst>
                <a:tab pos="1528763" algn="l"/>
              </a:tabLst>
            </a:pPr>
            <a:r>
              <a:rPr lang="en-US" dirty="0" smtClean="0"/>
              <a:t>	MOD	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endParaRPr lang="en-US" dirty="0" smtClean="0"/>
          </a:p>
          <a:p>
            <a:pPr>
              <a:buNone/>
              <a:tabLst>
                <a:tab pos="1528763" algn="l"/>
              </a:tabLst>
            </a:pPr>
            <a:r>
              <a:rPr lang="en-US" i="1" dirty="0" smtClean="0"/>
              <a:t>		9 mod 7 = 2</a:t>
            </a:r>
          </a:p>
          <a:p>
            <a:pPr>
              <a:buNone/>
              <a:tabLst>
                <a:tab pos="1528763" algn="l"/>
              </a:tabLst>
            </a:pPr>
            <a:r>
              <a:rPr lang="en-US" i="1" dirty="0" smtClean="0"/>
              <a:t>		13 mod 5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INTEGER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Komputer bekerja dengan sistem biner, yaitu hanya mengenal nilai 0 (tidak ada arus) dan 1 (ada arus )</a:t>
            </a:r>
          </a:p>
          <a:p>
            <a:r>
              <a:rPr lang="en-US" smtClean="0"/>
              <a:t>Semua input ke komputer diubah ke dalam bentuk biner agar dapat diproses</a:t>
            </a:r>
          </a:p>
          <a:p>
            <a:r>
              <a:rPr lang="en-US" smtClean="0"/>
              <a:t>Untuk ini digunakan digunakan sistem bilangan biner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66" y="0"/>
            <a:ext cx="6172200" cy="1253045"/>
          </a:xfrm>
        </p:spPr>
        <p:txBody>
          <a:bodyPr>
            <a:normAutofit/>
          </a:bodyPr>
          <a:lstStyle/>
          <a:p>
            <a:r>
              <a:rPr lang="en-US" dirty="0" err="1" smtClean="0"/>
              <a:t>Tipe</a:t>
            </a:r>
            <a:r>
              <a:rPr lang="en-US" dirty="0" smtClean="0"/>
              <a:t>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28728"/>
            <a:ext cx="3461150" cy="742955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integer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Integer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0	0000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	0001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2	0010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3	0011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4	0100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5	0101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6	0110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7	0111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8	1000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9	1001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10	1010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11	1011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12	1100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13	1101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14	1110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15	1111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1810" y="3214678"/>
            <a:ext cx="353618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= 0x2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+ 0x2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+ 0x2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0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3 = 0x2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+ 0x2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0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7 = 0x2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0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13 = 1x2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+ 0x2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0</a:t>
            </a:r>
          </a:p>
          <a:p>
            <a:endParaRPr lang="en-US" sz="2400" baseline="30000" dirty="0" smtClean="0"/>
          </a:p>
          <a:p>
            <a:r>
              <a:rPr lang="en-US" sz="2400" dirty="0" smtClean="0"/>
              <a:t>15 = 1x2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+ 1x2</a:t>
            </a:r>
            <a:r>
              <a:rPr lang="en-US" sz="2400" baseline="30000" dirty="0" smtClean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53045"/>
          </a:xfrm>
        </p:spPr>
        <p:txBody>
          <a:bodyPr>
            <a:normAutofit/>
          </a:bodyPr>
          <a:lstStyle/>
          <a:p>
            <a:r>
              <a:rPr lang="en-US" smtClean="0"/>
              <a:t>Tipe INTEGER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42" y="1714448"/>
            <a:ext cx="3461150" cy="742955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integer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Integer 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	</a:t>
            </a:r>
            <a:r>
              <a:rPr lang="en-US" dirty="0" err="1" smtClean="0"/>
              <a:t>Biner</a:t>
            </a:r>
            <a:r>
              <a:rPr lang="en-US" dirty="0" smtClean="0"/>
              <a:t>	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0	0000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	0001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2	0010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3	0011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4	0100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5	0101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6	0110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7	0111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8	1000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10	1001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11	1011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12	1100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13	1101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14	1110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15	1111</a:t>
            </a:r>
          </a:p>
          <a:p>
            <a:pPr defTabSz="850900">
              <a:buNone/>
              <a:tabLst>
                <a:tab pos="1797050" algn="l"/>
              </a:tabLst>
            </a:pPr>
            <a:r>
              <a:rPr lang="en-US" dirty="0" smtClean="0"/>
              <a:t>	16	……</a:t>
            </a:r>
          </a:p>
          <a:p>
            <a:pPr defTabSz="850900">
              <a:buNone/>
              <a:tabLst>
                <a:tab pos="1797050" algn="l"/>
              </a:tabLst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321819" y="2857488"/>
            <a:ext cx="35361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 =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– 1</a:t>
            </a:r>
          </a:p>
          <a:p>
            <a:r>
              <a:rPr lang="en-US" sz="2400" dirty="0" smtClean="0"/>
              <a:t>N =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endParaRPr lang="en-US" sz="2400" dirty="0" smtClean="0"/>
          </a:p>
          <a:p>
            <a:r>
              <a:rPr lang="en-US" sz="2400" dirty="0" smtClean="0"/>
              <a:t>        </a:t>
            </a:r>
            <a:r>
              <a:rPr lang="en-US" sz="2400" dirty="0" err="1" smtClean="0"/>
              <a:t>direpresentasikan</a:t>
            </a:r>
            <a:endParaRPr lang="en-US" sz="2400" dirty="0" smtClean="0"/>
          </a:p>
          <a:p>
            <a:r>
              <a:rPr lang="en-US" sz="2400" dirty="0" smtClean="0"/>
              <a:t>n =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digit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Misal</a:t>
            </a:r>
            <a:r>
              <a:rPr lang="en-US" sz="2400" dirty="0" smtClean="0"/>
              <a:t> n = 4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=</a:t>
            </a:r>
          </a:p>
          <a:p>
            <a:r>
              <a:rPr lang="en-US" sz="2400" dirty="0" smtClean="0"/>
              <a:t>N = 2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- 1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INTEGER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90" y="1928794"/>
            <a:ext cx="6072230" cy="6629429"/>
          </a:xfrm>
        </p:spPr>
        <p:txBody>
          <a:bodyPr>
            <a:normAutofit/>
          </a:bodyPr>
          <a:lstStyle/>
          <a:p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Integer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Pascal, </a:t>
            </a:r>
            <a:r>
              <a:rPr lang="en-US" sz="2400" dirty="0" err="1" smtClean="0"/>
              <a:t>macam-macam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integer :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	</a:t>
            </a:r>
            <a:r>
              <a:rPr lang="en-US" sz="2400" b="1" dirty="0" err="1" smtClean="0">
                <a:solidFill>
                  <a:srgbClr val="FFFF00"/>
                </a:solidFill>
              </a:rPr>
              <a:t>shortint</a:t>
            </a:r>
            <a:r>
              <a:rPr lang="en-US" sz="2400" b="1" dirty="0" smtClean="0">
                <a:solidFill>
                  <a:srgbClr val="FFFF00"/>
                </a:solidFill>
              </a:rPr>
              <a:t>, integer, </a:t>
            </a:r>
            <a:r>
              <a:rPr lang="en-US" sz="2400" b="1" dirty="0" err="1" smtClean="0">
                <a:solidFill>
                  <a:srgbClr val="FFFF00"/>
                </a:solidFill>
              </a:rPr>
              <a:t>longint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FF00"/>
                </a:solidFill>
              </a:rPr>
              <a:t>	byte, word</a:t>
            </a:r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56" y="4214810"/>
          <a:ext cx="5286410" cy="447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618"/>
                <a:gridCol w="711632"/>
                <a:gridCol w="1683908"/>
                <a:gridCol w="1874252"/>
              </a:tblGrid>
              <a:tr h="10318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Kebutuhan</a:t>
                      </a:r>
                      <a:r>
                        <a:rPr lang="en-US" sz="1800" baseline="0" dirty="0" smtClean="0"/>
                        <a:t> Memory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Jumlah</a:t>
                      </a:r>
                      <a:r>
                        <a:rPr lang="en-US" sz="1800" baseline="0" dirty="0" smtClean="0"/>
                        <a:t> Bit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Kapasitas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Rentang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555629">
                <a:tc>
                  <a:txBody>
                    <a:bodyPr/>
                    <a:lstStyle/>
                    <a:p>
                      <a:r>
                        <a:rPr lang="en-US" sz="1800" smtClean="0"/>
                        <a:t>1 byte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8</a:t>
                      </a:r>
                      <a:r>
                        <a:rPr lang="en-US" sz="1800" baseline="0" dirty="0" smtClean="0"/>
                        <a:t> – 1 = </a:t>
                      </a:r>
                      <a:r>
                        <a:rPr lang="en-US" sz="1800" dirty="0" smtClean="0"/>
                        <a:t>255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-128</a:t>
                      </a:r>
                      <a:r>
                        <a:rPr lang="en-US" sz="1800" baseline="0" smtClean="0"/>
                        <a:t> s.d.  127</a:t>
                      </a:r>
                      <a:endParaRPr lang="en-US" sz="1800"/>
                    </a:p>
                  </a:txBody>
                  <a:tcPr marL="68580" marR="68580" marT="60960" marB="60960"/>
                </a:tc>
              </a:tr>
              <a:tr h="555629">
                <a:tc>
                  <a:txBody>
                    <a:bodyPr/>
                    <a:lstStyle/>
                    <a:p>
                      <a:r>
                        <a:rPr lang="en-US" sz="1800" smtClean="0"/>
                        <a:t>2 byte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16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16</a:t>
                      </a:r>
                      <a:r>
                        <a:rPr lang="en-US" sz="1800" dirty="0" smtClean="0"/>
                        <a:t> – 1 = 65.535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-32.768 </a:t>
                      </a:r>
                      <a:r>
                        <a:rPr lang="en-US" sz="1800" dirty="0" err="1" smtClean="0"/>
                        <a:t>s.d</a:t>
                      </a:r>
                      <a:r>
                        <a:rPr lang="en-US" sz="1800" dirty="0" smtClean="0"/>
                        <a:t>.  32.767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1270009">
                <a:tc>
                  <a:txBody>
                    <a:bodyPr/>
                    <a:lstStyle/>
                    <a:p>
                      <a:r>
                        <a:rPr lang="en-US" sz="1800" smtClean="0"/>
                        <a:t>4 byte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32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32</a:t>
                      </a:r>
                      <a:r>
                        <a:rPr lang="en-US" sz="1800" dirty="0" smtClean="0"/>
                        <a:t> –1  = 4.294.967.295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-2.147.483.648 </a:t>
                      </a:r>
                      <a:r>
                        <a:rPr lang="en-US" sz="1800" dirty="0" err="1" smtClean="0"/>
                        <a:t>s.d</a:t>
                      </a:r>
                      <a:r>
                        <a:rPr lang="en-US" sz="1800" dirty="0" smtClean="0"/>
                        <a:t>.  2.147.483.647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317502">
                <a:tc>
                  <a:txBody>
                    <a:bodyPr/>
                    <a:lstStyle/>
                    <a:p>
                      <a:r>
                        <a:rPr lang="en-US" sz="1800" smtClean="0"/>
                        <a:t>1 byte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8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8</a:t>
                      </a:r>
                      <a:r>
                        <a:rPr lang="en-US" sz="1800" baseline="0" dirty="0" smtClean="0"/>
                        <a:t> = </a:t>
                      </a:r>
                      <a:r>
                        <a:rPr lang="en-US" sz="1800" dirty="0" smtClean="0"/>
                        <a:t>256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 </a:t>
                      </a:r>
                      <a:r>
                        <a:rPr lang="en-US" sz="1800" dirty="0" err="1" smtClean="0"/>
                        <a:t>s.d</a:t>
                      </a:r>
                      <a:r>
                        <a:rPr lang="en-US" sz="1800" dirty="0" smtClean="0"/>
                        <a:t>.  255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  <a:tr h="555629">
                <a:tc>
                  <a:txBody>
                    <a:bodyPr/>
                    <a:lstStyle/>
                    <a:p>
                      <a:r>
                        <a:rPr lang="en-US" sz="1800" smtClean="0"/>
                        <a:t>2 byte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16</a:t>
                      </a:r>
                      <a:endParaRPr lang="en-US" sz="18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</a:t>
                      </a:r>
                      <a:r>
                        <a:rPr lang="en-US" sz="1800" baseline="30000" dirty="0" smtClean="0"/>
                        <a:t>16</a:t>
                      </a:r>
                      <a:r>
                        <a:rPr lang="en-US" sz="1800" dirty="0" smtClean="0"/>
                        <a:t> = 65.536</a:t>
                      </a:r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  </a:t>
                      </a:r>
                      <a:r>
                        <a:rPr lang="en-US" sz="1800" dirty="0" err="1" smtClean="0"/>
                        <a:t>s.d</a:t>
                      </a:r>
                      <a:r>
                        <a:rPr lang="en-US" sz="1800" dirty="0" smtClean="0"/>
                        <a:t>.  65.535</a:t>
                      </a:r>
                      <a:endParaRPr lang="en-US" sz="18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Tipe REAL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Data numerik yang tidak termasuk </a:t>
            </a:r>
            <a:r>
              <a:rPr lang="en-US" b="1" smtClean="0"/>
              <a:t>integer</a:t>
            </a:r>
            <a:r>
              <a:rPr lang="en-US" smtClean="0"/>
              <a:t>, seperti </a:t>
            </a:r>
            <a:r>
              <a:rPr lang="en-US" b="1" smtClean="0"/>
              <a:t>bilangan pecahan </a:t>
            </a:r>
            <a:r>
              <a:rPr lang="en-US" smtClean="0"/>
              <a:t>dan </a:t>
            </a:r>
            <a:r>
              <a:rPr lang="en-US" b="1" smtClean="0"/>
              <a:t>bilangan tak rasional </a:t>
            </a:r>
            <a:r>
              <a:rPr lang="en-US" smtClean="0"/>
              <a:t>digolongkan dalam tipe data Real.</a:t>
            </a:r>
          </a:p>
          <a:p>
            <a:r>
              <a:rPr lang="en-US" smtClean="0"/>
              <a:t> Ditulis dengan menggunakan titik. Contoh: 1.23                   422.21           -21.00912</a:t>
            </a:r>
          </a:p>
          <a:p>
            <a:pPr algn="just"/>
            <a:r>
              <a:rPr lang="en-US" smtClean="0"/>
              <a:t>Bilangan Real dimasukkan ke dalam memori komputer memakai sistem </a:t>
            </a:r>
            <a:r>
              <a:rPr lang="en-US" b="1" smtClean="0"/>
              <a:t>floating point</a:t>
            </a:r>
            <a:r>
              <a:rPr lang="en-US" smtClean="0"/>
              <a:t>, dengan versi </a:t>
            </a:r>
            <a:r>
              <a:rPr lang="en-US" b="1" i="1" smtClean="0"/>
              <a:t>scientific notation</a:t>
            </a:r>
            <a:r>
              <a:rPr lang="en-US" smtClean="0"/>
              <a:t> (</a:t>
            </a:r>
            <a:r>
              <a:rPr lang="en-US" b="1" smtClean="0"/>
              <a:t>notasi ilmiah</a:t>
            </a:r>
            <a:r>
              <a:rPr lang="en-US" smtClean="0"/>
              <a:t>).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0" y="0"/>
            <a:ext cx="4800612" cy="1104927"/>
          </a:xfrm>
        </p:spPr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90" y="1785918"/>
            <a:ext cx="6172200" cy="588168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Notasi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bagian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u="sng" dirty="0" smtClean="0"/>
              <a:t>mantissa</a:t>
            </a:r>
            <a:r>
              <a:rPr lang="en-US" dirty="0" smtClean="0"/>
              <a:t> (</a:t>
            </a:r>
            <a:r>
              <a:rPr lang="en-US" u="sng" dirty="0" err="1" smtClean="0"/>
              <a:t>pecahan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u="sng" dirty="0" err="1" smtClean="0"/>
              <a:t>indeks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Mantissa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koefisien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digit-digit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Indeks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eksponen</a:t>
            </a:r>
            <a:r>
              <a:rPr lang="en-US" dirty="0" smtClean="0"/>
              <a:t>)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.</a:t>
            </a:r>
          </a:p>
          <a:p>
            <a:pPr>
              <a:tabLst>
                <a:tab pos="2160588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: 	123.45</a:t>
            </a:r>
          </a:p>
          <a:p>
            <a:pPr>
              <a:buNone/>
              <a:tabLst>
                <a:tab pos="2160588" algn="l"/>
              </a:tabLst>
            </a:pPr>
            <a:r>
              <a:rPr lang="en-US" dirty="0" smtClean="0"/>
              <a:t>		12345 x 10</a:t>
            </a:r>
            <a:r>
              <a:rPr lang="en-US" baseline="30000" dirty="0" smtClean="0"/>
              <a:t>-2</a:t>
            </a:r>
          </a:p>
          <a:p>
            <a:pPr>
              <a:buNone/>
              <a:tabLst>
                <a:tab pos="2160588" algn="l"/>
              </a:tabLst>
            </a:pPr>
            <a:r>
              <a:rPr lang="en-US" dirty="0" smtClean="0"/>
              <a:t>		1.2345 x 10</a:t>
            </a:r>
            <a:r>
              <a:rPr lang="en-US" baseline="30000" dirty="0" smtClean="0"/>
              <a:t>2  </a:t>
            </a:r>
            <a:r>
              <a:rPr lang="en-US" dirty="0" smtClean="0"/>
              <a:t>(scientific notation)</a:t>
            </a:r>
          </a:p>
          <a:p>
            <a:pPr>
              <a:buNone/>
              <a:tabLst>
                <a:tab pos="2160588" algn="l"/>
              </a:tabLst>
            </a:pPr>
            <a:r>
              <a:rPr lang="en-US" dirty="0" smtClean="0"/>
              <a:t>		M x R</a:t>
            </a:r>
            <a:r>
              <a:rPr lang="en-US" baseline="30000" dirty="0" smtClean="0"/>
              <a:t>E</a:t>
            </a:r>
          </a:p>
          <a:p>
            <a:pPr>
              <a:buNone/>
              <a:tabLst>
                <a:tab pos="2160588" algn="l"/>
              </a:tabLst>
            </a:pPr>
            <a:r>
              <a:rPr lang="en-US" dirty="0" smtClean="0"/>
              <a:t>		(M=mantissa; R=radix; E=</a:t>
            </a:r>
            <a:r>
              <a:rPr lang="en-US" dirty="0" err="1" smtClean="0"/>
              <a:t>eksponen</a:t>
            </a:r>
            <a:r>
              <a:rPr lang="en-US" dirty="0" smtClean="0"/>
              <a:t>)</a:t>
            </a:r>
            <a:endParaRPr lang="en-US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Contoh_materi_powerpoint</Template>
  <TotalTime>872</TotalTime>
  <Words>723</Words>
  <Application>Microsoft Office PowerPoint</Application>
  <PresentationFormat>On-screen Show (4:3)</PresentationFormat>
  <Paragraphs>308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Network</vt:lpstr>
      <vt:lpstr>Slide 1</vt:lpstr>
      <vt:lpstr>JENIS-JENIS DATA</vt:lpstr>
      <vt:lpstr>Tipe INTEGER</vt:lpstr>
      <vt:lpstr>Tipe INTEGER</vt:lpstr>
      <vt:lpstr>Tipe INTEGER</vt:lpstr>
      <vt:lpstr>Tipe INTEGER</vt:lpstr>
      <vt:lpstr>Tipe INTEGER</vt:lpstr>
      <vt:lpstr>Tipe REAL</vt:lpstr>
      <vt:lpstr>Tipe REAL</vt:lpstr>
      <vt:lpstr>Tipe BOOLEAN</vt:lpstr>
      <vt:lpstr>Tipe BOOLEAN</vt:lpstr>
      <vt:lpstr>Tipe BOOLEAN</vt:lpstr>
      <vt:lpstr>Tipe KARAKTER</vt:lpstr>
      <vt:lpstr>Tipe KARAKTER</vt:lpstr>
      <vt:lpstr>Tipe KARAKTER</vt:lpstr>
      <vt:lpstr>Tipe STRING</vt:lpstr>
      <vt:lpstr>Tipe STRING</vt:lpstr>
      <vt:lpstr>Tipe STRING</vt:lpstr>
      <vt:lpstr>Tipe STRING</vt:lpstr>
      <vt:lpstr>Tipe STRING</vt:lpstr>
      <vt:lpstr>Tipe STRING</vt:lpstr>
      <vt:lpstr>Tipe STRING</vt:lpstr>
      <vt:lpstr>SEKIAN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</dc:title>
  <dc:creator>JC</dc:creator>
  <cp:lastModifiedBy>Bambang</cp:lastModifiedBy>
  <cp:revision>112</cp:revision>
  <dcterms:created xsi:type="dcterms:W3CDTF">2010-09-19T16:03:20Z</dcterms:created>
  <dcterms:modified xsi:type="dcterms:W3CDTF">2012-03-26T14:19:38Z</dcterms:modified>
</cp:coreProperties>
</file>