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5"/>
  </p:notesMasterIdLst>
  <p:sldIdLst>
    <p:sldId id="256" r:id="rId2"/>
    <p:sldId id="273" r:id="rId3"/>
    <p:sldId id="276" r:id="rId4"/>
    <p:sldId id="277" r:id="rId5"/>
    <p:sldId id="287" r:id="rId6"/>
    <p:sldId id="278" r:id="rId7"/>
    <p:sldId id="279" r:id="rId8"/>
    <p:sldId id="280" r:id="rId9"/>
    <p:sldId id="281" r:id="rId10"/>
    <p:sldId id="282" r:id="rId11"/>
    <p:sldId id="283" r:id="rId12"/>
    <p:sldId id="284" r:id="rId13"/>
    <p:sldId id="285" r:id="rId14"/>
    <p:sldId id="286" r:id="rId15"/>
    <p:sldId id="288" r:id="rId16"/>
    <p:sldId id="290" r:id="rId17"/>
    <p:sldId id="291" r:id="rId18"/>
    <p:sldId id="292" r:id="rId19"/>
    <p:sldId id="293" r:id="rId20"/>
    <p:sldId id="289" r:id="rId21"/>
    <p:sldId id="294" r:id="rId22"/>
    <p:sldId id="298" r:id="rId23"/>
    <p:sldId id="299" r:id="rId24"/>
    <p:sldId id="300" r:id="rId25"/>
    <p:sldId id="301" r:id="rId26"/>
    <p:sldId id="302" r:id="rId27"/>
    <p:sldId id="303" r:id="rId28"/>
    <p:sldId id="304" r:id="rId29"/>
    <p:sldId id="305" r:id="rId30"/>
    <p:sldId id="306" r:id="rId31"/>
    <p:sldId id="307" r:id="rId32"/>
    <p:sldId id="308" r:id="rId33"/>
    <p:sldId id="309" r:id="rId34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788" y="15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99F2C2-50D7-4EDF-9663-80806E19A804}" type="datetimeFigureOut">
              <a:rPr lang="id-ID" smtClean="0"/>
              <a:pPr/>
              <a:t>26/03/2012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BCB3A7-38C2-4072-B77B-200035B2D9D3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143125" y="685800"/>
            <a:ext cx="257175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BCB3A7-38C2-4072-B77B-200035B2D9D3}" type="slidenum">
              <a:rPr lang="id-ID" smtClean="0"/>
              <a:pPr/>
              <a:t>1</a:t>
            </a:fld>
            <a:endParaRPr lang="id-ID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143125" y="685800"/>
            <a:ext cx="257175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BCB3A7-38C2-4072-B77B-200035B2D9D3}" type="slidenum">
              <a:rPr lang="id-ID" smtClean="0"/>
              <a:pPr/>
              <a:t>10</a:t>
            </a:fld>
            <a:endParaRPr lang="id-ID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143125" y="685800"/>
            <a:ext cx="257175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BCB3A7-38C2-4072-B77B-200035B2D9D3}" type="slidenum">
              <a:rPr lang="id-ID" smtClean="0"/>
              <a:pPr/>
              <a:t>11</a:t>
            </a:fld>
            <a:endParaRPr lang="id-ID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143125" y="685800"/>
            <a:ext cx="257175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BCB3A7-38C2-4072-B77B-200035B2D9D3}" type="slidenum">
              <a:rPr lang="id-ID" smtClean="0"/>
              <a:pPr/>
              <a:t>12</a:t>
            </a:fld>
            <a:endParaRPr lang="id-ID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143125" y="685800"/>
            <a:ext cx="257175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BCB3A7-38C2-4072-B77B-200035B2D9D3}" type="slidenum">
              <a:rPr lang="id-ID" smtClean="0"/>
              <a:pPr/>
              <a:t>13</a:t>
            </a:fld>
            <a:endParaRPr lang="id-ID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143125" y="685800"/>
            <a:ext cx="257175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BCB3A7-38C2-4072-B77B-200035B2D9D3}" type="slidenum">
              <a:rPr lang="id-ID" smtClean="0"/>
              <a:pPr/>
              <a:t>14</a:t>
            </a:fld>
            <a:endParaRPr lang="id-ID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143125" y="685800"/>
            <a:ext cx="257175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BCB3A7-38C2-4072-B77B-200035B2D9D3}" type="slidenum">
              <a:rPr lang="id-ID" smtClean="0"/>
              <a:pPr/>
              <a:t>15</a:t>
            </a:fld>
            <a:endParaRPr lang="id-ID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143125" y="685800"/>
            <a:ext cx="257175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BCB3A7-38C2-4072-B77B-200035B2D9D3}" type="slidenum">
              <a:rPr lang="id-ID" smtClean="0"/>
              <a:pPr/>
              <a:t>16</a:t>
            </a:fld>
            <a:endParaRPr lang="id-ID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143125" y="685800"/>
            <a:ext cx="257175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BCB3A7-38C2-4072-B77B-200035B2D9D3}" type="slidenum">
              <a:rPr lang="id-ID" smtClean="0"/>
              <a:pPr/>
              <a:t>17</a:t>
            </a:fld>
            <a:endParaRPr lang="id-ID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143125" y="685800"/>
            <a:ext cx="257175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BCB3A7-38C2-4072-B77B-200035B2D9D3}" type="slidenum">
              <a:rPr lang="id-ID" smtClean="0"/>
              <a:pPr/>
              <a:t>18</a:t>
            </a:fld>
            <a:endParaRPr lang="id-ID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143125" y="685800"/>
            <a:ext cx="257175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BCB3A7-38C2-4072-B77B-200035B2D9D3}" type="slidenum">
              <a:rPr lang="id-ID" smtClean="0"/>
              <a:pPr/>
              <a:t>19</a:t>
            </a:fld>
            <a:endParaRPr lang="id-ID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143125" y="685800"/>
            <a:ext cx="257175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BCB3A7-38C2-4072-B77B-200035B2D9D3}" type="slidenum">
              <a:rPr lang="id-ID" smtClean="0"/>
              <a:pPr/>
              <a:t>2</a:t>
            </a:fld>
            <a:endParaRPr lang="id-ID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143125" y="685800"/>
            <a:ext cx="257175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BCB3A7-38C2-4072-B77B-200035B2D9D3}" type="slidenum">
              <a:rPr lang="id-ID" smtClean="0"/>
              <a:pPr/>
              <a:t>20</a:t>
            </a:fld>
            <a:endParaRPr lang="id-ID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143125" y="685800"/>
            <a:ext cx="257175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BCB3A7-38C2-4072-B77B-200035B2D9D3}" type="slidenum">
              <a:rPr lang="id-ID" smtClean="0"/>
              <a:pPr/>
              <a:t>21</a:t>
            </a:fld>
            <a:endParaRPr lang="id-ID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143125" y="685800"/>
            <a:ext cx="257175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BCB3A7-38C2-4072-B77B-200035B2D9D3}" type="slidenum">
              <a:rPr lang="id-ID" smtClean="0"/>
              <a:pPr/>
              <a:t>22</a:t>
            </a:fld>
            <a:endParaRPr lang="id-ID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143125" y="685800"/>
            <a:ext cx="257175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BCB3A7-38C2-4072-B77B-200035B2D9D3}" type="slidenum">
              <a:rPr lang="id-ID" smtClean="0"/>
              <a:pPr/>
              <a:t>23</a:t>
            </a:fld>
            <a:endParaRPr lang="id-ID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143125" y="685800"/>
            <a:ext cx="257175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BCB3A7-38C2-4072-B77B-200035B2D9D3}" type="slidenum">
              <a:rPr lang="id-ID" smtClean="0"/>
              <a:pPr/>
              <a:t>24</a:t>
            </a:fld>
            <a:endParaRPr lang="id-ID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143125" y="685800"/>
            <a:ext cx="257175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BCB3A7-38C2-4072-B77B-200035B2D9D3}" type="slidenum">
              <a:rPr lang="id-ID" smtClean="0"/>
              <a:pPr/>
              <a:t>25</a:t>
            </a:fld>
            <a:endParaRPr lang="id-ID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143125" y="685800"/>
            <a:ext cx="257175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BCB3A7-38C2-4072-B77B-200035B2D9D3}" type="slidenum">
              <a:rPr lang="id-ID" smtClean="0"/>
              <a:pPr/>
              <a:t>26</a:t>
            </a:fld>
            <a:endParaRPr lang="id-ID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143125" y="685800"/>
            <a:ext cx="257175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BCB3A7-38C2-4072-B77B-200035B2D9D3}" type="slidenum">
              <a:rPr lang="id-ID" smtClean="0"/>
              <a:pPr/>
              <a:t>27</a:t>
            </a:fld>
            <a:endParaRPr lang="id-ID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143125" y="685800"/>
            <a:ext cx="257175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BCB3A7-38C2-4072-B77B-200035B2D9D3}" type="slidenum">
              <a:rPr lang="id-ID" smtClean="0"/>
              <a:pPr/>
              <a:t>28</a:t>
            </a:fld>
            <a:endParaRPr lang="id-ID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143125" y="685800"/>
            <a:ext cx="257175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BCB3A7-38C2-4072-B77B-200035B2D9D3}" type="slidenum">
              <a:rPr lang="id-ID" smtClean="0"/>
              <a:pPr/>
              <a:t>29</a:t>
            </a:fld>
            <a:endParaRPr lang="id-ID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143125" y="685800"/>
            <a:ext cx="257175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BCB3A7-38C2-4072-B77B-200035B2D9D3}" type="slidenum">
              <a:rPr lang="id-ID" smtClean="0"/>
              <a:pPr/>
              <a:t>3</a:t>
            </a:fld>
            <a:endParaRPr lang="id-ID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143125" y="685800"/>
            <a:ext cx="257175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BCB3A7-38C2-4072-B77B-200035B2D9D3}" type="slidenum">
              <a:rPr lang="id-ID" smtClean="0"/>
              <a:pPr/>
              <a:t>30</a:t>
            </a:fld>
            <a:endParaRPr lang="id-ID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143125" y="685800"/>
            <a:ext cx="257175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BCB3A7-38C2-4072-B77B-200035B2D9D3}" type="slidenum">
              <a:rPr lang="id-ID" smtClean="0"/>
              <a:pPr/>
              <a:t>31</a:t>
            </a:fld>
            <a:endParaRPr lang="id-ID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143125" y="685800"/>
            <a:ext cx="257175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BCB3A7-38C2-4072-B77B-200035B2D9D3}" type="slidenum">
              <a:rPr lang="id-ID" smtClean="0"/>
              <a:pPr/>
              <a:t>32</a:t>
            </a:fld>
            <a:endParaRPr lang="id-ID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143125" y="685800"/>
            <a:ext cx="257175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BCB3A7-38C2-4072-B77B-200035B2D9D3}" type="slidenum">
              <a:rPr lang="id-ID" smtClean="0"/>
              <a:pPr/>
              <a:t>33</a:t>
            </a:fld>
            <a:endParaRPr lang="id-ID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143125" y="685800"/>
            <a:ext cx="257175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BCB3A7-38C2-4072-B77B-200035B2D9D3}" type="slidenum">
              <a:rPr lang="id-ID" smtClean="0"/>
              <a:pPr/>
              <a:t>4</a:t>
            </a:fld>
            <a:endParaRPr lang="id-ID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143125" y="685800"/>
            <a:ext cx="257175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BCB3A7-38C2-4072-B77B-200035B2D9D3}" type="slidenum">
              <a:rPr lang="id-ID" smtClean="0"/>
              <a:pPr/>
              <a:t>5</a:t>
            </a:fld>
            <a:endParaRPr lang="id-ID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143125" y="685800"/>
            <a:ext cx="257175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BCB3A7-38C2-4072-B77B-200035B2D9D3}" type="slidenum">
              <a:rPr lang="id-ID" smtClean="0"/>
              <a:pPr/>
              <a:t>6</a:t>
            </a:fld>
            <a:endParaRPr lang="id-ID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143125" y="685800"/>
            <a:ext cx="257175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BCB3A7-38C2-4072-B77B-200035B2D9D3}" type="slidenum">
              <a:rPr lang="id-ID" smtClean="0"/>
              <a:pPr/>
              <a:t>7</a:t>
            </a:fld>
            <a:endParaRPr lang="id-ID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143125" y="685800"/>
            <a:ext cx="257175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BCB3A7-38C2-4072-B77B-200035B2D9D3}" type="slidenum">
              <a:rPr lang="id-ID" smtClean="0"/>
              <a:pPr/>
              <a:t>8</a:t>
            </a:fld>
            <a:endParaRPr lang="id-ID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143125" y="685800"/>
            <a:ext cx="257175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BCB3A7-38C2-4072-B77B-200035B2D9D3}" type="slidenum">
              <a:rPr lang="id-ID" smtClean="0"/>
              <a:pPr/>
              <a:t>9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Line 2"/>
          <p:cNvSpPr>
            <a:spLocks noChangeShapeType="1"/>
          </p:cNvSpPr>
          <p:nvPr/>
        </p:nvSpPr>
        <p:spPr bwMode="auto">
          <a:xfrm>
            <a:off x="5486400" y="1422400"/>
            <a:ext cx="0" cy="599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236538" y="622300"/>
            <a:ext cx="5086350" cy="2844800"/>
          </a:xfrm>
        </p:spPr>
        <p:txBody>
          <a:bodyPr/>
          <a:lstStyle>
            <a:lvl1pPr algn="r">
              <a:defRPr sz="4800"/>
            </a:lvl1pPr>
          </a:lstStyle>
          <a:p>
            <a:r>
              <a:rPr lang="en-US" altLang="en-US" smtClean="0"/>
              <a:t>Click to edit Master title style</a:t>
            </a:r>
            <a:endParaRPr lang="en-US" altLang="en-US"/>
          </a:p>
        </p:txBody>
      </p:sp>
      <p:sp>
        <p:nvSpPr>
          <p:cNvPr id="9626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36588" y="4065588"/>
            <a:ext cx="4686300" cy="31496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200"/>
            </a:lvl1pPr>
          </a:lstStyle>
          <a:p>
            <a:r>
              <a:rPr lang="en-US" altLang="en-US" smtClean="0"/>
              <a:t>Click to edit Master subtitle style</a:t>
            </a:r>
            <a:endParaRPr lang="en-US" altLang="en-US"/>
          </a:p>
        </p:txBody>
      </p:sp>
      <p:sp>
        <p:nvSpPr>
          <p:cNvPr id="96261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490946A1-57C2-4894-BA83-684D6FBCFFE5}" type="datetimeFigureOut">
              <a:rPr lang="en-US" smtClean="0"/>
              <a:pPr/>
              <a:t>3/26/2012</a:t>
            </a:fld>
            <a:endParaRPr lang="en-US"/>
          </a:p>
        </p:txBody>
      </p:sp>
      <p:sp>
        <p:nvSpPr>
          <p:cNvPr id="96262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6263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0C1B8343-4E80-4212-A8CF-BC3314ECBA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5619750" y="3989388"/>
            <a:ext cx="1003300" cy="2919412"/>
            <a:chOff x="4704" y="1885"/>
            <a:chExt cx="843" cy="1379"/>
          </a:xfrm>
        </p:grpSpPr>
        <p:sp>
          <p:nvSpPr>
            <p:cNvPr id="96265" name="Oval 9"/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96266" name="Oval 10"/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96267" name="Oval 11"/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96268" name="Oval 12"/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96269" name="Oval 13"/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96270" name="Oval 14"/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96271" name="Oval 15"/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96272" name="Oval 16"/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96273" name="Oval 17"/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96274" name="Oval 18"/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96275" name="Oval 19"/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96276" name="Oval 20"/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96277" name="Oval 21"/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96278" name="Oval 22"/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96279" name="Oval 23"/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96280" name="Oval 24"/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96281" name="Oval 25"/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96282" name="Oval 26"/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96283" name="Oval 27"/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96284" name="Oval 28"/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96285" name="Oval 29"/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96286" name="Oval 30"/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96287" name="Oval 31"/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96288" name="Oval 32"/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96289" name="Oval 33"/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96290" name="Oval 34"/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96291" name="Oval 35"/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96292" name="Oval 36"/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96293" name="Oval 37"/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96294" name="Oval 38"/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96295" name="Oval 39"/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</p:grpSp>
      <p:sp>
        <p:nvSpPr>
          <p:cNvPr id="96296" name="Line 40"/>
          <p:cNvSpPr>
            <a:spLocks noChangeShapeType="1"/>
          </p:cNvSpPr>
          <p:nvPr/>
        </p:nvSpPr>
        <p:spPr bwMode="auto">
          <a:xfrm>
            <a:off x="228600" y="3759200"/>
            <a:ext cx="61722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0946A1-57C2-4894-BA83-684D6FBCFFE5}" type="datetimeFigureOut">
              <a:rPr lang="en-US" smtClean="0"/>
              <a:pPr/>
              <a:t>3/26/2012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1B8343-4E80-4212-A8CF-BC3314ECBA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163513"/>
            <a:ext cx="1543050" cy="8010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163513"/>
            <a:ext cx="4476750" cy="8010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0946A1-57C2-4894-BA83-684D6FBCFFE5}" type="datetimeFigureOut">
              <a:rPr lang="en-US" smtClean="0"/>
              <a:pPr/>
              <a:t>3/26/2012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1B8343-4E80-4212-A8CF-BC3314ECBA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342900" y="163513"/>
            <a:ext cx="6172200" cy="8010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342900" y="8331200"/>
            <a:ext cx="1600200" cy="609600"/>
          </a:xfrm>
        </p:spPr>
        <p:txBody>
          <a:bodyPr/>
          <a:lstStyle>
            <a:lvl1pPr>
              <a:defRPr/>
            </a:lvl1pPr>
          </a:lstStyle>
          <a:p>
            <a:fld id="{490946A1-57C2-4894-BA83-684D6FBCFFE5}" type="datetimeFigureOut">
              <a:rPr lang="en-US" smtClean="0"/>
              <a:pPr/>
              <a:t>3/26/2012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343150" y="8331200"/>
            <a:ext cx="2171700" cy="6096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914900" y="8331200"/>
            <a:ext cx="1600200" cy="609600"/>
          </a:xfrm>
        </p:spPr>
        <p:txBody>
          <a:bodyPr/>
          <a:lstStyle>
            <a:lvl1pPr>
              <a:defRPr/>
            </a:lvl1pPr>
          </a:lstStyle>
          <a:p>
            <a:fld id="{0C1B8343-4E80-4212-A8CF-BC3314ECBA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0946A1-57C2-4894-BA83-684D6FBCFFE5}" type="datetimeFigureOut">
              <a:rPr lang="en-US" smtClean="0"/>
              <a:pPr/>
              <a:t>3/26/2012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1B8343-4E80-4212-A8CF-BC3314ECBA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338" y="5875338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338" y="3875088"/>
            <a:ext cx="5829300" cy="20002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0946A1-57C2-4894-BA83-684D6FBCFFE5}" type="datetimeFigureOut">
              <a:rPr lang="en-US" smtClean="0"/>
              <a:pPr/>
              <a:t>3/26/2012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1B8343-4E80-4212-A8CF-BC3314ECBA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292350"/>
            <a:ext cx="3009900" cy="58816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05200" y="2292350"/>
            <a:ext cx="3009900" cy="58816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0946A1-57C2-4894-BA83-684D6FBCFFE5}" type="datetimeFigureOut">
              <a:rPr lang="en-US" smtClean="0"/>
              <a:pPr/>
              <a:t>3/26/2012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1B8343-4E80-4212-A8CF-BC3314ECBA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713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288"/>
            <a:ext cx="3030538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900363"/>
            <a:ext cx="3030538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4563" y="2046288"/>
            <a:ext cx="3030537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4563" y="2900363"/>
            <a:ext cx="3030537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0946A1-57C2-4894-BA83-684D6FBCFFE5}" type="datetimeFigureOut">
              <a:rPr lang="en-US" smtClean="0"/>
              <a:pPr/>
              <a:t>3/26/2012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1B8343-4E80-4212-A8CF-BC3314ECBA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0946A1-57C2-4894-BA83-684D6FBCFFE5}" type="datetimeFigureOut">
              <a:rPr lang="en-US" smtClean="0"/>
              <a:pPr/>
              <a:t>3/26/2012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1B8343-4E80-4212-A8CF-BC3314ECBA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0946A1-57C2-4894-BA83-684D6FBCFFE5}" type="datetimeFigureOut">
              <a:rPr lang="en-US" smtClean="0"/>
              <a:pPr/>
              <a:t>3/26/2012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1B8343-4E80-4212-A8CF-BC3314ECBA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3538"/>
            <a:ext cx="2255838" cy="154940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8" y="363538"/>
            <a:ext cx="3833812" cy="78041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2938"/>
            <a:ext cx="2255838" cy="62547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0946A1-57C2-4894-BA83-684D6FBCFFE5}" type="datetimeFigureOut">
              <a:rPr lang="en-US" smtClean="0"/>
              <a:pPr/>
              <a:t>3/26/2012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1B8343-4E80-4212-A8CF-BC3314ECBA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613" y="6400800"/>
            <a:ext cx="4114800" cy="7556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613" y="81756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613" y="7156450"/>
            <a:ext cx="4114800" cy="10731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0946A1-57C2-4894-BA83-684D6FBCFFE5}" type="datetimeFigureOut">
              <a:rPr lang="en-US" smtClean="0"/>
              <a:pPr/>
              <a:t>3/26/2012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1B8343-4E80-4212-A8CF-BC3314ECBA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Line 2"/>
          <p:cNvSpPr>
            <a:spLocks noChangeShapeType="1"/>
          </p:cNvSpPr>
          <p:nvPr/>
        </p:nvSpPr>
        <p:spPr bwMode="auto">
          <a:xfrm>
            <a:off x="5972175" y="203200"/>
            <a:ext cx="0" cy="203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163513"/>
            <a:ext cx="5657850" cy="172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US" altLang="en-US" smtClean="0"/>
          </a:p>
        </p:txBody>
      </p:sp>
      <p:sp>
        <p:nvSpPr>
          <p:cNvPr id="9523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292350"/>
            <a:ext cx="6172200" cy="5881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US" altLang="en-US" smtClean="0"/>
          </a:p>
        </p:txBody>
      </p:sp>
      <p:sp>
        <p:nvSpPr>
          <p:cNvPr id="95237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8331200"/>
            <a:ext cx="1600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fld id="{490946A1-57C2-4894-BA83-684D6FBCFFE5}" type="datetimeFigureOut">
              <a:rPr lang="en-US" smtClean="0"/>
              <a:pPr/>
              <a:t>3/26/2012</a:t>
            </a:fld>
            <a:endParaRPr lang="en-US"/>
          </a:p>
        </p:txBody>
      </p:sp>
      <p:sp>
        <p:nvSpPr>
          <p:cNvPr id="9523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8331200"/>
            <a:ext cx="21717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endParaRPr lang="en-US"/>
          </a:p>
        </p:txBody>
      </p:sp>
      <p:sp>
        <p:nvSpPr>
          <p:cNvPr id="95239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8331200"/>
            <a:ext cx="1600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0C1B8343-4E80-4212-A8CF-BC3314ECBA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6115050" y="203200"/>
            <a:ext cx="593725" cy="1727200"/>
            <a:chOff x="5136" y="960"/>
            <a:chExt cx="528" cy="864"/>
          </a:xfrm>
        </p:grpSpPr>
        <p:sp>
          <p:nvSpPr>
            <p:cNvPr id="95241" name="Oval 9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95242" name="Oval 10"/>
            <p:cNvSpPr>
              <a:spLocks noChangeArrowheads="1"/>
            </p:cNvSpPr>
            <p:nvPr/>
          </p:nvSpPr>
          <p:spPr bwMode="auto">
            <a:xfrm>
              <a:off x="5248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95243" name="Oval 11"/>
            <p:cNvSpPr>
              <a:spLocks noChangeArrowheads="1"/>
            </p:cNvSpPr>
            <p:nvPr/>
          </p:nvSpPr>
          <p:spPr bwMode="auto">
            <a:xfrm>
              <a:off x="5360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95244" name="Oval 12"/>
            <p:cNvSpPr>
              <a:spLocks noChangeArrowheads="1"/>
            </p:cNvSpPr>
            <p:nvPr/>
          </p:nvSpPr>
          <p:spPr bwMode="auto">
            <a:xfrm>
              <a:off x="5136" y="1072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95245" name="Oval 13"/>
            <p:cNvSpPr>
              <a:spLocks noChangeArrowheads="1"/>
            </p:cNvSpPr>
            <p:nvPr/>
          </p:nvSpPr>
          <p:spPr bwMode="auto">
            <a:xfrm>
              <a:off x="5248" y="1072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95246" name="Oval 14"/>
            <p:cNvSpPr>
              <a:spLocks noChangeArrowheads="1"/>
            </p:cNvSpPr>
            <p:nvPr/>
          </p:nvSpPr>
          <p:spPr bwMode="auto">
            <a:xfrm>
              <a:off x="5360" y="1072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95247" name="Oval 15"/>
            <p:cNvSpPr>
              <a:spLocks noChangeArrowheads="1"/>
            </p:cNvSpPr>
            <p:nvPr/>
          </p:nvSpPr>
          <p:spPr bwMode="auto">
            <a:xfrm>
              <a:off x="5472" y="1072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95248" name="Oval 16"/>
            <p:cNvSpPr>
              <a:spLocks noChangeArrowheads="1"/>
            </p:cNvSpPr>
            <p:nvPr/>
          </p:nvSpPr>
          <p:spPr bwMode="auto">
            <a:xfrm>
              <a:off x="5136" y="1184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95249" name="Oval 17"/>
            <p:cNvSpPr>
              <a:spLocks noChangeArrowheads="1"/>
            </p:cNvSpPr>
            <p:nvPr/>
          </p:nvSpPr>
          <p:spPr bwMode="auto">
            <a:xfrm>
              <a:off x="5248" y="1184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95250" name="Oval 18"/>
            <p:cNvSpPr>
              <a:spLocks noChangeArrowheads="1"/>
            </p:cNvSpPr>
            <p:nvPr/>
          </p:nvSpPr>
          <p:spPr bwMode="auto">
            <a:xfrm>
              <a:off x="5360" y="1184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95251" name="Oval 19"/>
            <p:cNvSpPr>
              <a:spLocks noChangeArrowheads="1"/>
            </p:cNvSpPr>
            <p:nvPr/>
          </p:nvSpPr>
          <p:spPr bwMode="auto">
            <a:xfrm>
              <a:off x="5472" y="1184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95252" name="Oval 20"/>
            <p:cNvSpPr>
              <a:spLocks noChangeArrowheads="1"/>
            </p:cNvSpPr>
            <p:nvPr/>
          </p:nvSpPr>
          <p:spPr bwMode="auto">
            <a:xfrm>
              <a:off x="5584" y="1184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95253" name="Oval 21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95254" name="Oval 22"/>
            <p:cNvSpPr>
              <a:spLocks noChangeArrowheads="1"/>
            </p:cNvSpPr>
            <p:nvPr/>
          </p:nvSpPr>
          <p:spPr bwMode="auto">
            <a:xfrm>
              <a:off x="5248" y="1296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95255" name="Oval 23"/>
            <p:cNvSpPr>
              <a:spLocks noChangeArrowheads="1"/>
            </p:cNvSpPr>
            <p:nvPr/>
          </p:nvSpPr>
          <p:spPr bwMode="auto">
            <a:xfrm>
              <a:off x="5360" y="1296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95256" name="Oval 24"/>
            <p:cNvSpPr>
              <a:spLocks noChangeArrowheads="1"/>
            </p:cNvSpPr>
            <p:nvPr/>
          </p:nvSpPr>
          <p:spPr bwMode="auto">
            <a:xfrm>
              <a:off x="5472" y="1296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95257" name="Oval 25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95258" name="Oval 26"/>
            <p:cNvSpPr>
              <a:spLocks noChangeArrowheads="1"/>
            </p:cNvSpPr>
            <p:nvPr/>
          </p:nvSpPr>
          <p:spPr bwMode="auto">
            <a:xfrm>
              <a:off x="5248" y="1408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95259" name="Oval 27"/>
            <p:cNvSpPr>
              <a:spLocks noChangeArrowheads="1"/>
            </p:cNvSpPr>
            <p:nvPr/>
          </p:nvSpPr>
          <p:spPr bwMode="auto">
            <a:xfrm>
              <a:off x="5360" y="1408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95260" name="Oval 28"/>
            <p:cNvSpPr>
              <a:spLocks noChangeArrowheads="1"/>
            </p:cNvSpPr>
            <p:nvPr/>
          </p:nvSpPr>
          <p:spPr bwMode="auto">
            <a:xfrm>
              <a:off x="5472" y="1408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95261" name="Oval 29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95262" name="Oval 30"/>
            <p:cNvSpPr>
              <a:spLocks noChangeArrowheads="1"/>
            </p:cNvSpPr>
            <p:nvPr/>
          </p:nvSpPr>
          <p:spPr bwMode="auto">
            <a:xfrm>
              <a:off x="5136" y="1520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95263" name="Oval 31"/>
            <p:cNvSpPr>
              <a:spLocks noChangeArrowheads="1"/>
            </p:cNvSpPr>
            <p:nvPr/>
          </p:nvSpPr>
          <p:spPr bwMode="auto">
            <a:xfrm>
              <a:off x="5248" y="1520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95264" name="Oval 32"/>
            <p:cNvSpPr>
              <a:spLocks noChangeArrowheads="1"/>
            </p:cNvSpPr>
            <p:nvPr/>
          </p:nvSpPr>
          <p:spPr bwMode="auto">
            <a:xfrm>
              <a:off x="5360" y="1520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95265" name="Oval 33"/>
            <p:cNvSpPr>
              <a:spLocks noChangeArrowheads="1"/>
            </p:cNvSpPr>
            <p:nvPr/>
          </p:nvSpPr>
          <p:spPr bwMode="auto">
            <a:xfrm>
              <a:off x="5472" y="1520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95266" name="Oval 34"/>
            <p:cNvSpPr>
              <a:spLocks noChangeArrowheads="1"/>
            </p:cNvSpPr>
            <p:nvPr/>
          </p:nvSpPr>
          <p:spPr bwMode="auto">
            <a:xfrm>
              <a:off x="5136" y="1632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95267" name="Oval 35"/>
            <p:cNvSpPr>
              <a:spLocks noChangeArrowheads="1"/>
            </p:cNvSpPr>
            <p:nvPr/>
          </p:nvSpPr>
          <p:spPr bwMode="auto">
            <a:xfrm>
              <a:off x="5248" y="1632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95268" name="Oval 36"/>
            <p:cNvSpPr>
              <a:spLocks noChangeArrowheads="1"/>
            </p:cNvSpPr>
            <p:nvPr/>
          </p:nvSpPr>
          <p:spPr bwMode="auto">
            <a:xfrm>
              <a:off x="5360" y="1632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95269" name="Oval 37"/>
            <p:cNvSpPr>
              <a:spLocks noChangeArrowheads="1"/>
            </p:cNvSpPr>
            <p:nvPr/>
          </p:nvSpPr>
          <p:spPr bwMode="auto">
            <a:xfrm>
              <a:off x="5472" y="1632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95270" name="Oval 38"/>
            <p:cNvSpPr>
              <a:spLocks noChangeArrowheads="1"/>
            </p:cNvSpPr>
            <p:nvPr/>
          </p:nvSpPr>
          <p:spPr bwMode="auto">
            <a:xfrm>
              <a:off x="5248" y="1744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95271" name="Oval 39"/>
            <p:cNvSpPr>
              <a:spLocks noChangeArrowheads="1"/>
            </p:cNvSpPr>
            <p:nvPr/>
          </p:nvSpPr>
          <p:spPr bwMode="auto">
            <a:xfrm>
              <a:off x="5472" y="1744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7810523"/>
            <a:ext cx="6858000" cy="952507"/>
          </a:xfrm>
        </p:spPr>
        <p:txBody>
          <a:bodyPr>
            <a:normAutofit/>
          </a:bodyPr>
          <a:lstStyle/>
          <a:p>
            <a:endParaRPr lang="en-US" dirty="0">
              <a:ln>
                <a:solidFill>
                  <a:schemeClr val="tx1">
                    <a:lumMod val="95000"/>
                  </a:schemeClr>
                </a:solidFill>
              </a:ln>
              <a:solidFill>
                <a:schemeClr val="tx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6858000" cy="914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/>
        </p:nvSpPr>
        <p:spPr>
          <a:xfrm>
            <a:off x="428604" y="2143109"/>
            <a:ext cx="5857916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ambria" pitchFamily="18" charset="0"/>
              </a:rPr>
              <a:t>STRUKTUR DATA</a:t>
            </a:r>
            <a:br>
              <a:rPr lang="en-US" sz="4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ambria" pitchFamily="18" charset="0"/>
              </a:rPr>
            </a:br>
            <a:r>
              <a:rPr lang="en-US" sz="4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ambria" pitchFamily="18" charset="0"/>
              </a:rPr>
              <a:t/>
            </a:r>
            <a:br>
              <a:rPr lang="en-US" sz="4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ambria" pitchFamily="18" charset="0"/>
              </a:rPr>
            </a:br>
            <a:r>
              <a:rPr lang="en-US" sz="4400" b="1" dirty="0" smtClean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ambria" pitchFamily="18" charset="0"/>
              </a:rPr>
              <a:t>ARRAY</a:t>
            </a:r>
            <a:endParaRPr lang="id-ID" sz="4400" dirty="0"/>
          </a:p>
        </p:txBody>
      </p:sp>
      <p:sp>
        <p:nvSpPr>
          <p:cNvPr id="8" name="TextBox 7"/>
          <p:cNvSpPr txBox="1"/>
          <p:nvPr/>
        </p:nvSpPr>
        <p:spPr>
          <a:xfrm>
            <a:off x="2571744" y="5429256"/>
            <a:ext cx="28264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3600" dirty="0" smtClean="0"/>
              <a:t>Pertemuan 3</a:t>
            </a:r>
            <a:endParaRPr lang="id-ID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Tipe ARRAY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7868" y="2156909"/>
            <a:ext cx="6375842" cy="6034617"/>
          </a:xfrm>
        </p:spPr>
        <p:txBody>
          <a:bodyPr>
            <a:normAutofit fontScale="77500" lnSpcReduction="20000"/>
          </a:bodyPr>
          <a:lstStyle/>
          <a:p>
            <a:r>
              <a:rPr lang="en-US" smtClean="0"/>
              <a:t>Notasi array dimensi 2</a:t>
            </a:r>
          </a:p>
          <a:p>
            <a:pPr>
              <a:buNone/>
              <a:tabLst>
                <a:tab pos="4210050" algn="l"/>
              </a:tabLst>
            </a:pPr>
            <a:r>
              <a:rPr lang="en-US" smtClean="0"/>
              <a:t>	A(L</a:t>
            </a:r>
            <a:r>
              <a:rPr lang="en-US" baseline="-25000" smtClean="0"/>
              <a:t>1</a:t>
            </a:r>
            <a:r>
              <a:rPr lang="en-US" smtClean="0"/>
              <a:t>:U</a:t>
            </a:r>
            <a:r>
              <a:rPr lang="en-US" baseline="-25000" smtClean="0"/>
              <a:t>1</a:t>
            </a:r>
            <a:r>
              <a:rPr lang="en-US" smtClean="0"/>
              <a:t>,L</a:t>
            </a:r>
            <a:r>
              <a:rPr lang="en-US" baseline="-25000" smtClean="0"/>
              <a:t>2</a:t>
            </a:r>
            <a:r>
              <a:rPr lang="en-US" smtClean="0"/>
              <a:t>:U</a:t>
            </a:r>
            <a:r>
              <a:rPr lang="en-US" baseline="-25000" smtClean="0"/>
              <a:t>2</a:t>
            </a:r>
            <a:r>
              <a:rPr lang="en-US" smtClean="0"/>
              <a:t>) = (A(I,J)),	I = L</a:t>
            </a:r>
            <a:r>
              <a:rPr lang="en-US" baseline="-25000" smtClean="0"/>
              <a:t>1</a:t>
            </a:r>
            <a:r>
              <a:rPr lang="en-US" smtClean="0"/>
              <a:t>, L</a:t>
            </a:r>
            <a:r>
              <a:rPr lang="en-US" baseline="-25000" smtClean="0"/>
              <a:t>1</a:t>
            </a:r>
            <a:r>
              <a:rPr lang="en-US" smtClean="0"/>
              <a:t>+1,L</a:t>
            </a:r>
            <a:r>
              <a:rPr lang="en-US" baseline="-25000" smtClean="0"/>
              <a:t>1</a:t>
            </a:r>
            <a:r>
              <a:rPr lang="en-US" smtClean="0"/>
              <a:t>+2,…, U</a:t>
            </a:r>
            <a:r>
              <a:rPr lang="en-US" baseline="-25000" smtClean="0"/>
              <a:t>1</a:t>
            </a:r>
          </a:p>
          <a:p>
            <a:pPr>
              <a:buNone/>
              <a:tabLst>
                <a:tab pos="4210050" algn="l"/>
              </a:tabLst>
            </a:pPr>
            <a:r>
              <a:rPr lang="en-US" smtClean="0"/>
              <a:t>		J = L</a:t>
            </a:r>
            <a:r>
              <a:rPr lang="en-US" baseline="-25000" smtClean="0"/>
              <a:t>2</a:t>
            </a:r>
            <a:r>
              <a:rPr lang="en-US" smtClean="0"/>
              <a:t>, L</a:t>
            </a:r>
            <a:r>
              <a:rPr lang="en-US" baseline="-25000" smtClean="0"/>
              <a:t>2</a:t>
            </a:r>
            <a:r>
              <a:rPr lang="en-US" smtClean="0"/>
              <a:t>+1, L</a:t>
            </a:r>
            <a:r>
              <a:rPr lang="en-US" baseline="-25000" smtClean="0"/>
              <a:t>2</a:t>
            </a:r>
            <a:r>
              <a:rPr lang="en-US" smtClean="0"/>
              <a:t>+2, …,U</a:t>
            </a:r>
            <a:r>
              <a:rPr lang="en-US" baseline="-25000" smtClean="0"/>
              <a:t>2</a:t>
            </a:r>
          </a:p>
          <a:p>
            <a:pPr>
              <a:buNone/>
              <a:tabLst>
                <a:tab pos="1970088" algn="l"/>
                <a:tab pos="4210050" algn="l"/>
              </a:tabLst>
            </a:pPr>
            <a:r>
              <a:rPr lang="en-US" smtClean="0"/>
              <a:t>	Contoh : 	B(1:3,1:10)</a:t>
            </a:r>
          </a:p>
          <a:p>
            <a:pPr>
              <a:buNone/>
              <a:tabLst>
                <a:tab pos="1970088" algn="l"/>
              </a:tabLst>
            </a:pPr>
            <a:r>
              <a:rPr lang="en-US" smtClean="0"/>
              <a:t>		NilaiSiswa(1:50,1:3)</a:t>
            </a:r>
          </a:p>
          <a:p>
            <a:pPr marL="514350" indent="-514350">
              <a:tabLst>
                <a:tab pos="1970088" algn="l"/>
              </a:tabLst>
            </a:pPr>
            <a:r>
              <a:rPr lang="en-US" smtClean="0"/>
              <a:t>Banyaknya  elemen array merupakan ukuran array atau order array. Order suatu array dimensi 2 diperoleh dengan cara </a:t>
            </a:r>
          </a:p>
          <a:p>
            <a:pPr marL="514350" indent="-514350">
              <a:buNone/>
              <a:tabLst>
                <a:tab pos="1970088" algn="l"/>
              </a:tabLst>
            </a:pPr>
            <a:r>
              <a:rPr lang="en-US" baseline="-25000" smtClean="0"/>
              <a:t>	</a:t>
            </a:r>
            <a:r>
              <a:rPr lang="en-US" smtClean="0"/>
              <a:t>Order  array A = (U</a:t>
            </a:r>
            <a:r>
              <a:rPr lang="en-US" baseline="-25000" smtClean="0"/>
              <a:t>1</a:t>
            </a:r>
            <a:r>
              <a:rPr lang="en-US" smtClean="0"/>
              <a:t> - L</a:t>
            </a:r>
            <a:r>
              <a:rPr lang="en-US" baseline="-25000" smtClean="0"/>
              <a:t>1</a:t>
            </a:r>
            <a:r>
              <a:rPr lang="en-US" smtClean="0"/>
              <a:t> + 1) * (U</a:t>
            </a:r>
            <a:r>
              <a:rPr lang="en-US" baseline="-25000" smtClean="0"/>
              <a:t>2</a:t>
            </a:r>
            <a:r>
              <a:rPr lang="en-US" smtClean="0"/>
              <a:t> - L</a:t>
            </a:r>
            <a:r>
              <a:rPr lang="en-US" baseline="-25000" smtClean="0"/>
              <a:t>2</a:t>
            </a:r>
            <a:r>
              <a:rPr lang="en-US" smtClean="0"/>
              <a:t> + 1)</a:t>
            </a:r>
          </a:p>
          <a:p>
            <a:pPr marL="514350" indent="-514350">
              <a:buNone/>
              <a:tabLst>
                <a:tab pos="1970088" algn="l"/>
              </a:tabLst>
            </a:pPr>
            <a:r>
              <a:rPr lang="en-US" baseline="-25000" smtClean="0"/>
              <a:t>	</a:t>
            </a:r>
            <a:r>
              <a:rPr lang="en-US" smtClean="0"/>
              <a:t>Order array B = (3-1+1) * (10-1+1) = 3 * 10 = 30</a:t>
            </a:r>
          </a:p>
          <a:p>
            <a:pPr marL="514350" indent="-514350">
              <a:buNone/>
              <a:tabLst>
                <a:tab pos="1970088" algn="l"/>
              </a:tabLst>
            </a:pPr>
            <a:r>
              <a:rPr lang="en-US" baseline="-25000" smtClean="0"/>
              <a:t>	</a:t>
            </a:r>
            <a:r>
              <a:rPr lang="en-US" smtClean="0"/>
              <a:t>Order array NilaiSiswa = (50-1+1) * (3-1+1) = 150</a:t>
            </a:r>
            <a:endParaRPr lang="en-US" baseline="-25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Tipe ARRAY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Secara umum, notasi array berdimensi banyak ditulis sbb:</a:t>
            </a:r>
          </a:p>
          <a:p>
            <a:pPr>
              <a:buNone/>
            </a:pPr>
            <a:r>
              <a:rPr lang="en-US" smtClean="0"/>
              <a:t>	A(L</a:t>
            </a:r>
            <a:r>
              <a:rPr lang="en-US" baseline="-25000" smtClean="0"/>
              <a:t>1</a:t>
            </a:r>
            <a:r>
              <a:rPr lang="en-US" smtClean="0"/>
              <a:t>:U</a:t>
            </a:r>
            <a:r>
              <a:rPr lang="en-US" baseline="-25000" smtClean="0"/>
              <a:t>1</a:t>
            </a:r>
            <a:r>
              <a:rPr lang="en-US" smtClean="0"/>
              <a:t>, L</a:t>
            </a:r>
            <a:r>
              <a:rPr lang="en-US" baseline="-25000" smtClean="0"/>
              <a:t>2</a:t>
            </a:r>
            <a:r>
              <a:rPr lang="en-US" smtClean="0"/>
              <a:t>:U</a:t>
            </a:r>
            <a:r>
              <a:rPr lang="en-US" baseline="-25000" smtClean="0"/>
              <a:t>2</a:t>
            </a:r>
            <a:r>
              <a:rPr lang="en-US" smtClean="0"/>
              <a:t>, L</a:t>
            </a:r>
            <a:r>
              <a:rPr lang="en-US" baseline="-25000" smtClean="0"/>
              <a:t>3</a:t>
            </a:r>
            <a:r>
              <a:rPr lang="en-US" smtClean="0"/>
              <a:t>:U</a:t>
            </a:r>
            <a:r>
              <a:rPr lang="en-US" baseline="-25000" smtClean="0"/>
              <a:t>3</a:t>
            </a:r>
            <a:r>
              <a:rPr lang="en-US" smtClean="0"/>
              <a:t>, …, L</a:t>
            </a:r>
            <a:r>
              <a:rPr lang="en-US" baseline="-25000" smtClean="0"/>
              <a:t>n</a:t>
            </a:r>
            <a:r>
              <a:rPr lang="en-US" smtClean="0"/>
              <a:t>:U</a:t>
            </a:r>
            <a:r>
              <a:rPr lang="en-US" baseline="-25000" smtClean="0"/>
              <a:t>n</a:t>
            </a:r>
            <a:r>
              <a:rPr lang="en-US" smtClean="0"/>
              <a:t>) tipe T</a:t>
            </a:r>
          </a:p>
          <a:p>
            <a:pPr>
              <a:buNone/>
            </a:pPr>
            <a:r>
              <a:rPr lang="en-US" smtClean="0"/>
              <a:t>	</a:t>
            </a:r>
          </a:p>
          <a:p>
            <a:r>
              <a:rPr lang="en-US" smtClean="0"/>
              <a:t>Order array A = </a:t>
            </a:r>
          </a:p>
          <a:p>
            <a:pPr>
              <a:buNone/>
            </a:pPr>
            <a:r>
              <a:rPr lang="en-US" smtClean="0"/>
              <a:t>	(U</a:t>
            </a:r>
            <a:r>
              <a:rPr lang="en-US" baseline="-25000" smtClean="0"/>
              <a:t>1</a:t>
            </a:r>
            <a:r>
              <a:rPr lang="en-US" smtClean="0"/>
              <a:t>-L</a:t>
            </a:r>
            <a:r>
              <a:rPr lang="en-US" baseline="-25000" smtClean="0"/>
              <a:t>1</a:t>
            </a:r>
            <a:r>
              <a:rPr lang="en-US" smtClean="0"/>
              <a:t>+1) * (U</a:t>
            </a:r>
            <a:r>
              <a:rPr lang="en-US" baseline="-25000" smtClean="0"/>
              <a:t>2</a:t>
            </a:r>
            <a:r>
              <a:rPr lang="en-US" smtClean="0"/>
              <a:t>-L</a:t>
            </a:r>
            <a:r>
              <a:rPr lang="en-US" baseline="-25000" smtClean="0"/>
              <a:t>2</a:t>
            </a:r>
            <a:r>
              <a:rPr lang="en-US" smtClean="0"/>
              <a:t>+1) * …  * (U</a:t>
            </a:r>
            <a:r>
              <a:rPr lang="en-US" baseline="-25000" smtClean="0"/>
              <a:t>n</a:t>
            </a:r>
            <a:r>
              <a:rPr lang="en-US" smtClean="0"/>
              <a:t>-L</a:t>
            </a:r>
            <a:r>
              <a:rPr lang="en-US" baseline="-25000" smtClean="0"/>
              <a:t>n</a:t>
            </a:r>
            <a:r>
              <a:rPr lang="en-US" smtClean="0"/>
              <a:t>+1)</a:t>
            </a:r>
          </a:p>
          <a:p>
            <a:pPr>
              <a:buNone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Tipe ARRAY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Contoh kasus:</a:t>
            </a:r>
          </a:p>
          <a:p>
            <a:pPr>
              <a:buNone/>
            </a:pPr>
            <a:r>
              <a:rPr lang="en-US" smtClean="0"/>
              <a:t>	Suatu kelas terdiri atas 50 orang siswa SD kelas 6. Dari kelas 1 s.d. kelas 6 ujian selalu dilaksanakan 3 kali, yaitu uji-1, uji-2, dan uji-3 untuk mata pelajaran Matematika.</a:t>
            </a:r>
          </a:p>
          <a:p>
            <a:pPr>
              <a:buNone/>
            </a:pPr>
            <a:r>
              <a:rPr lang="en-US" smtClean="0"/>
              <a:t>	Buatlah struktur data array untuk menyimpan nilai Matematika siswa dalam kelas tersebut.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Tipe Array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mtClean="0"/>
              <a:t>Jawaban I :</a:t>
            </a:r>
          </a:p>
          <a:p>
            <a:pPr>
              <a:buNone/>
            </a:pPr>
            <a:r>
              <a:rPr lang="en-US" smtClean="0"/>
              <a:t>	NilaiMat(1:50, 1:6, 1:3) bertipe integer</a:t>
            </a:r>
          </a:p>
          <a:p>
            <a:pPr>
              <a:buNone/>
              <a:tabLst>
                <a:tab pos="2238375" algn="ctr"/>
              </a:tabLst>
            </a:pPr>
            <a:r>
              <a:rPr lang="en-US" sz="1200" smtClean="0"/>
              <a:t>	</a:t>
            </a:r>
          </a:p>
          <a:p>
            <a:pPr>
              <a:buNone/>
              <a:tabLst>
                <a:tab pos="2160588" algn="ctr"/>
                <a:tab pos="2963863" algn="ctr"/>
                <a:tab pos="3500438" algn="ctr"/>
              </a:tabLst>
            </a:pPr>
            <a:r>
              <a:rPr lang="en-US" smtClean="0"/>
              <a:t>		S	K	U</a:t>
            </a:r>
          </a:p>
          <a:p>
            <a:pPr>
              <a:buNone/>
              <a:tabLst>
                <a:tab pos="2238375" algn="ctr"/>
                <a:tab pos="3136900" algn="ctr"/>
                <a:tab pos="3768725" algn="ctr"/>
              </a:tabLst>
            </a:pPr>
            <a:r>
              <a:rPr lang="en-US" smtClean="0"/>
              <a:t>	S = Jumlah siswa (1 s.d. 50)</a:t>
            </a:r>
          </a:p>
          <a:p>
            <a:pPr>
              <a:buNone/>
              <a:tabLst>
                <a:tab pos="2238375" algn="ctr"/>
                <a:tab pos="3136900" algn="ctr"/>
                <a:tab pos="3768725" algn="ctr"/>
              </a:tabLst>
            </a:pPr>
            <a:r>
              <a:rPr lang="en-US" smtClean="0"/>
              <a:t>	K = Jumlah kelas (1 s.d. 6)</a:t>
            </a:r>
          </a:p>
          <a:p>
            <a:pPr>
              <a:buNone/>
              <a:tabLst>
                <a:tab pos="2238375" algn="ctr"/>
                <a:tab pos="3136900" algn="ctr"/>
                <a:tab pos="3768725" algn="ctr"/>
              </a:tabLst>
            </a:pPr>
            <a:r>
              <a:rPr lang="en-US" smtClean="0"/>
              <a:t>	U = Ujian ke … (1 s.d. 3)</a:t>
            </a:r>
          </a:p>
          <a:p>
            <a:pPr>
              <a:buNone/>
            </a:pPr>
            <a:endParaRPr lang="en-US" smtClean="0"/>
          </a:p>
          <a:p>
            <a:r>
              <a:rPr lang="en-US" smtClean="0"/>
              <a:t>Jawaban II :</a:t>
            </a:r>
          </a:p>
          <a:p>
            <a:pPr>
              <a:buNone/>
            </a:pPr>
            <a:r>
              <a:rPr lang="en-US" smtClean="0"/>
              <a:t>	NilaiMat(1:6, 1:50, 1:3) bertipe integer</a:t>
            </a:r>
            <a:endParaRPr lang="en-US"/>
          </a:p>
        </p:txBody>
      </p:sp>
      <p:sp>
        <p:nvSpPr>
          <p:cNvPr id="4" name="Right Brace 3"/>
          <p:cNvSpPr/>
          <p:nvPr/>
        </p:nvSpPr>
        <p:spPr>
          <a:xfrm rot="5400000">
            <a:off x="1797833" y="3167053"/>
            <a:ext cx="476253" cy="428628"/>
          </a:xfrm>
          <a:prstGeom prst="rightBrac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Brace 4"/>
          <p:cNvSpPr/>
          <p:nvPr/>
        </p:nvSpPr>
        <p:spPr>
          <a:xfrm rot="5400000">
            <a:off x="2387196" y="3167053"/>
            <a:ext cx="476253" cy="428628"/>
          </a:xfrm>
          <a:prstGeom prst="rightBrac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Brace 5"/>
          <p:cNvSpPr/>
          <p:nvPr/>
        </p:nvSpPr>
        <p:spPr>
          <a:xfrm rot="5400000">
            <a:off x="2869403" y="3167053"/>
            <a:ext cx="476253" cy="428628"/>
          </a:xfrm>
          <a:prstGeom prst="rightBrac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Tipe ARRAY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Cara mengacu ke elemen array</a:t>
            </a:r>
          </a:p>
          <a:p>
            <a:pPr>
              <a:buNone/>
            </a:pPr>
            <a:r>
              <a:rPr lang="en-US" smtClean="0"/>
              <a:t>	Pada soal di atas untuk Jawaban I, untuk mengacu Nilai siswa ke-45, pada kelas 3, ujian ke-2 ditulis: NilaiMat(45,3,2)</a:t>
            </a:r>
          </a:p>
          <a:p>
            <a:pPr>
              <a:buNone/>
            </a:pPr>
            <a:r>
              <a:rPr lang="en-US" smtClean="0"/>
              <a:t>	</a:t>
            </a:r>
          </a:p>
          <a:p>
            <a:pPr>
              <a:buNone/>
            </a:pPr>
            <a:r>
              <a:rPr lang="en-US" smtClean="0"/>
              <a:t>	Untuk jawaban ke-2 ditulis: NilaiMat(3,45,2)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Tipe ARRAY</a:t>
            </a:r>
            <a:br>
              <a:rPr lang="en-US" smtClean="0"/>
            </a:br>
            <a:r>
              <a:rPr lang="en-US" smtClean="0"/>
              <a:t>Pemetaan Array ke Memori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Ada beberapa cara untuk menyajikan tipe data array di dalam memori. Skema penyajian dapat dievaluasi berdasarkan 4 karakteristik, yaitu:</a:t>
            </a:r>
          </a:p>
          <a:p>
            <a:pPr marL="993775" indent="-631825">
              <a:buFont typeface="+mj-lt"/>
              <a:buAutoNum type="arabicPeriod"/>
            </a:pPr>
            <a:r>
              <a:rPr lang="en-US" smtClean="0"/>
              <a:t>Kesederhanaan dari akses elemen</a:t>
            </a:r>
          </a:p>
          <a:p>
            <a:pPr marL="993775" indent="-631825">
              <a:buFont typeface="+mj-lt"/>
              <a:buAutoNum type="arabicPeriod"/>
            </a:pPr>
            <a:r>
              <a:rPr lang="en-US" smtClean="0"/>
              <a:t>Mudah untuk ditelusuri</a:t>
            </a:r>
          </a:p>
          <a:p>
            <a:pPr marL="993775" indent="-631825">
              <a:buFont typeface="+mj-lt"/>
              <a:buAutoNum type="arabicPeriod"/>
            </a:pPr>
            <a:r>
              <a:rPr lang="en-US" smtClean="0"/>
              <a:t>Efisiensi dari utilisasi storage</a:t>
            </a:r>
          </a:p>
          <a:p>
            <a:pPr marL="993775" indent="-631825">
              <a:buFont typeface="+mj-lt"/>
              <a:buAutoNum type="arabicPeriod"/>
            </a:pPr>
            <a:r>
              <a:rPr lang="en-US" smtClean="0"/>
              <a:t>Mudah dikembangkan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mtClean="0"/>
              <a:t>Pemetaan Array ke Memori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smtClean="0"/>
              <a:t>Cara termudah adalah memetakan array sedemikian sehingga urutan fisik elemen sama dengan urutan logik elemen.</a:t>
            </a:r>
          </a:p>
          <a:p>
            <a:pPr algn="just"/>
            <a:r>
              <a:rPr lang="en-US" smtClean="0"/>
              <a:t>Ada 2 hal yang mutlak diperlukan, yaitu:</a:t>
            </a:r>
          </a:p>
          <a:p>
            <a:pPr marL="892175" indent="-514350" algn="just">
              <a:buFont typeface="+mj-lt"/>
              <a:buAutoNum type="arabicPeriod"/>
            </a:pPr>
            <a:r>
              <a:rPr lang="en-US" smtClean="0"/>
              <a:t>	Address awal ruang storage yg dialokasikan bagi array tersebut</a:t>
            </a:r>
          </a:p>
          <a:p>
            <a:pPr marL="892175" indent="-514350" algn="just">
              <a:buFont typeface="+mj-lt"/>
              <a:buAutoNum type="arabicPeriod"/>
            </a:pPr>
            <a:r>
              <a:rPr lang="en-US" smtClean="0"/>
              <a:t>	Ukuran elemen array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mtClean="0"/>
              <a:t>Pemetaan Array ke Memori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2133600"/>
            <a:ext cx="6172200" cy="6629429"/>
          </a:xfrm>
        </p:spPr>
        <p:txBody>
          <a:bodyPr>
            <a:normAutofit lnSpcReduction="10000"/>
          </a:bodyPr>
          <a:lstStyle/>
          <a:p>
            <a:pPr marL="0" indent="0" defTabSz="1009650">
              <a:buNone/>
              <a:tabLst>
                <a:tab pos="4745038" algn="l"/>
              </a:tabLst>
            </a:pPr>
            <a:r>
              <a:rPr lang="en-US" sz="2800" smtClean="0"/>
              <a:t>Array	Memori/Storage</a:t>
            </a:r>
          </a:p>
          <a:p>
            <a:pPr marL="0" indent="0" defTabSz="1009650">
              <a:buNone/>
              <a:tabLst>
                <a:tab pos="4745038" algn="l"/>
              </a:tabLst>
            </a:pPr>
            <a:endParaRPr lang="en-US" sz="2800" smtClean="0"/>
          </a:p>
          <a:p>
            <a:pPr marL="0" indent="0" defTabSz="1009650">
              <a:buNone/>
              <a:tabLst>
                <a:tab pos="4745038" algn="l"/>
              </a:tabLst>
            </a:pPr>
            <a:endParaRPr lang="en-US" sz="2800" smtClean="0"/>
          </a:p>
          <a:p>
            <a:pPr marL="0" indent="0" defTabSz="1009650">
              <a:buNone/>
              <a:tabLst>
                <a:tab pos="4745038" algn="l"/>
              </a:tabLst>
            </a:pPr>
            <a:endParaRPr lang="en-US" sz="2800" smtClean="0"/>
          </a:p>
          <a:p>
            <a:pPr marL="0" indent="0" defTabSz="1009650">
              <a:buNone/>
              <a:tabLst>
                <a:tab pos="4745038" algn="l"/>
              </a:tabLst>
            </a:pPr>
            <a:endParaRPr lang="en-US" sz="2800" smtClean="0"/>
          </a:p>
          <a:p>
            <a:pPr marL="0" indent="0" defTabSz="1009650">
              <a:buNone/>
              <a:tabLst>
                <a:tab pos="4745038" algn="l"/>
              </a:tabLst>
            </a:pPr>
            <a:endParaRPr lang="en-US" sz="2800" smtClean="0"/>
          </a:p>
          <a:p>
            <a:pPr marL="0" indent="0" defTabSz="1009650">
              <a:buNone/>
              <a:tabLst>
                <a:tab pos="4745038" algn="l"/>
              </a:tabLst>
            </a:pPr>
            <a:endParaRPr lang="en-US" sz="2800" smtClean="0"/>
          </a:p>
          <a:p>
            <a:pPr marL="0" indent="0" defTabSz="1009650">
              <a:buNone/>
              <a:tabLst>
                <a:tab pos="4745038" algn="l"/>
              </a:tabLst>
            </a:pPr>
            <a:endParaRPr lang="en-US" sz="2800" smtClean="0"/>
          </a:p>
          <a:p>
            <a:pPr marL="0" indent="0" defTabSz="1009650">
              <a:buNone/>
              <a:tabLst>
                <a:tab pos="4745038" algn="l"/>
              </a:tabLst>
            </a:pPr>
            <a:r>
              <a:rPr lang="en-US" sz="2800" smtClean="0"/>
              <a:t>Address awal dari elemen ke-i adalah: B + (i-1) * S</a:t>
            </a:r>
          </a:p>
          <a:p>
            <a:pPr marL="0" indent="0" defTabSz="1009650">
              <a:buNone/>
              <a:tabLst>
                <a:tab pos="4745038" algn="l"/>
              </a:tabLst>
            </a:pPr>
            <a:r>
              <a:rPr lang="en-US" sz="2800" smtClean="0"/>
              <a:t>B = Address awal;      S = ukuran memori </a:t>
            </a:r>
            <a:endParaRPr lang="en-US" sz="280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857232" y="3524243"/>
          <a:ext cx="410753" cy="24722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0753"/>
              </a:tblGrid>
              <a:tr h="494453"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/>
                        <a:t>A</a:t>
                      </a:r>
                      <a:endParaRPr lang="en-US" sz="2400"/>
                    </a:p>
                  </a:txBody>
                  <a:tcPr marL="68580" marR="68580" marT="60960" marB="60960"/>
                </a:tc>
              </a:tr>
              <a:tr h="494453"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/>
                        <a:t>Y</a:t>
                      </a:r>
                      <a:endParaRPr lang="en-US" sz="2400"/>
                    </a:p>
                  </a:txBody>
                  <a:tcPr marL="68580" marR="68580" marT="60960" marB="60960"/>
                </a:tc>
              </a:tr>
              <a:tr h="494453"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/>
                        <a:t>R</a:t>
                      </a:r>
                      <a:endParaRPr lang="en-US" sz="2400"/>
                    </a:p>
                  </a:txBody>
                  <a:tcPr marL="68580" marR="68580" marT="60960" marB="60960"/>
                </a:tc>
              </a:tr>
              <a:tr h="494453"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/>
                        <a:t>T</a:t>
                      </a:r>
                      <a:endParaRPr lang="en-US" sz="2400"/>
                    </a:p>
                  </a:txBody>
                  <a:tcPr marL="68580" marR="68580" marT="60960" marB="60960"/>
                </a:tc>
              </a:tr>
              <a:tr h="494453"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/>
                        <a:t>N</a:t>
                      </a:r>
                      <a:endParaRPr lang="en-US" sz="2400"/>
                    </a:p>
                  </a:txBody>
                  <a:tcPr marL="68580" marR="68580" marT="60960" marB="60960"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4554148" y="3047989"/>
          <a:ext cx="410753" cy="39556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0753"/>
              </a:tblGrid>
              <a:tr h="494453"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 marL="68580" marR="68580" marT="60960" marB="60960"/>
                </a:tc>
              </a:tr>
              <a:tr h="494453"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 marL="68580" marR="68580" marT="60960" marB="60960"/>
                </a:tc>
              </a:tr>
              <a:tr h="494453"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/>
                        <a:t>A</a:t>
                      </a:r>
                      <a:endParaRPr lang="en-US" sz="2400"/>
                    </a:p>
                  </a:txBody>
                  <a:tcPr marL="68580" marR="68580" marT="60960" marB="60960">
                    <a:solidFill>
                      <a:schemeClr val="accent2"/>
                    </a:solidFill>
                  </a:tcPr>
                </a:tc>
              </a:tr>
              <a:tr h="494453"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/>
                        <a:t>Y</a:t>
                      </a:r>
                      <a:endParaRPr lang="en-US" sz="2400"/>
                    </a:p>
                  </a:txBody>
                  <a:tcPr marL="68580" marR="68580" marT="60960" marB="60960">
                    <a:solidFill>
                      <a:schemeClr val="accent2"/>
                    </a:solidFill>
                  </a:tcPr>
                </a:tc>
              </a:tr>
              <a:tr h="494453"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/>
                        <a:t>R</a:t>
                      </a:r>
                      <a:endParaRPr lang="en-US" sz="2400"/>
                    </a:p>
                  </a:txBody>
                  <a:tcPr marL="68580" marR="68580" marT="60960" marB="60960">
                    <a:solidFill>
                      <a:schemeClr val="accent2"/>
                    </a:solidFill>
                  </a:tcPr>
                </a:tc>
              </a:tr>
              <a:tr h="494453"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/>
                        <a:t>T</a:t>
                      </a:r>
                      <a:endParaRPr lang="en-US" sz="2400"/>
                    </a:p>
                  </a:txBody>
                  <a:tcPr marL="68580" marR="68580" marT="60960" marB="60960">
                    <a:solidFill>
                      <a:schemeClr val="accent2"/>
                    </a:solidFill>
                  </a:tcPr>
                </a:tc>
              </a:tr>
              <a:tr h="494453"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/>
                        <a:t>N</a:t>
                      </a:r>
                      <a:endParaRPr lang="en-US" sz="2400"/>
                    </a:p>
                  </a:txBody>
                  <a:tcPr marL="68580" marR="68580" marT="60960" marB="60960">
                    <a:solidFill>
                      <a:schemeClr val="accent2"/>
                    </a:solidFill>
                  </a:tcPr>
                </a:tc>
              </a:tr>
              <a:tr h="494453"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 marL="68580" marR="68580" marT="60960" marB="60960"/>
                </a:tc>
              </a:tr>
            </a:tbl>
          </a:graphicData>
        </a:graphic>
      </p:graphicFrame>
      <p:cxnSp>
        <p:nvCxnSpPr>
          <p:cNvPr id="7" name="Straight Arrow Connector 6"/>
          <p:cNvCxnSpPr/>
          <p:nvPr/>
        </p:nvCxnSpPr>
        <p:spPr>
          <a:xfrm>
            <a:off x="1339438" y="3714744"/>
            <a:ext cx="3161132" cy="57150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8" name="Line Callout 2 7"/>
          <p:cNvSpPr/>
          <p:nvPr/>
        </p:nvSpPr>
        <p:spPr>
          <a:xfrm>
            <a:off x="5411405" y="3143240"/>
            <a:ext cx="1178727" cy="816864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109927"/>
              <a:gd name="adj6" fmla="val -3541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Address Awal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mtClean="0"/>
              <a:t>Pemetaan Array ke Memori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, address </a:t>
            </a:r>
            <a:r>
              <a:rPr lang="en-US" dirty="0" err="1" smtClean="0"/>
              <a:t>awal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elemen</a:t>
            </a:r>
            <a:r>
              <a:rPr lang="en-US" dirty="0" smtClean="0"/>
              <a:t> </a:t>
            </a:r>
            <a:r>
              <a:rPr lang="en-US" dirty="0" err="1" smtClean="0"/>
              <a:t>ke-i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array A(L,U) </a:t>
            </a:r>
            <a:r>
              <a:rPr lang="en-US" dirty="0" err="1" smtClean="0"/>
              <a:t>adalah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= B + (</a:t>
            </a:r>
            <a:r>
              <a:rPr lang="en-US" dirty="0" err="1" smtClean="0"/>
              <a:t>i</a:t>
            </a:r>
            <a:r>
              <a:rPr lang="en-US" dirty="0" smtClean="0"/>
              <a:t>-L) * 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Contoh</a:t>
            </a:r>
            <a:r>
              <a:rPr lang="en-US" dirty="0" smtClean="0"/>
              <a:t>: </a:t>
            </a:r>
            <a:r>
              <a:rPr lang="en-US" dirty="0" err="1" smtClean="0"/>
              <a:t>Carilah</a:t>
            </a:r>
            <a:r>
              <a:rPr lang="en-US" dirty="0" smtClean="0"/>
              <a:t> address </a:t>
            </a:r>
            <a:r>
              <a:rPr lang="en-US" dirty="0" err="1" smtClean="0"/>
              <a:t>awal</a:t>
            </a:r>
            <a:r>
              <a:rPr lang="en-US" dirty="0" smtClean="0"/>
              <a:t> </a:t>
            </a:r>
            <a:r>
              <a:rPr lang="en-US" dirty="0" err="1" smtClean="0"/>
              <a:t>elemen</a:t>
            </a:r>
            <a:r>
              <a:rPr lang="en-US" dirty="0" smtClean="0"/>
              <a:t> ke-6 </a:t>
            </a:r>
            <a:r>
              <a:rPr lang="en-US" dirty="0" err="1" smtClean="0"/>
              <a:t>dari</a:t>
            </a:r>
            <a:r>
              <a:rPr lang="en-US" dirty="0" smtClean="0"/>
              <a:t> array A(3:10) </a:t>
            </a:r>
            <a:r>
              <a:rPr lang="en-US" dirty="0" err="1" smtClean="0"/>
              <a:t>bertipe</a:t>
            </a:r>
            <a:r>
              <a:rPr lang="en-US" dirty="0" smtClean="0"/>
              <a:t> WORD (2 byte). Array </a:t>
            </a:r>
            <a:r>
              <a:rPr lang="en-US" dirty="0" err="1" smtClean="0"/>
              <a:t>dialokasikan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memori</a:t>
            </a:r>
            <a:r>
              <a:rPr lang="en-US" dirty="0" smtClean="0"/>
              <a:t> </a:t>
            </a:r>
            <a:r>
              <a:rPr lang="en-US" dirty="0" err="1" smtClean="0"/>
              <a:t>mulai</a:t>
            </a:r>
            <a:r>
              <a:rPr lang="en-US" dirty="0" smtClean="0"/>
              <a:t> </a:t>
            </a:r>
            <a:r>
              <a:rPr lang="en-US" dirty="0" err="1" smtClean="0"/>
              <a:t>alamat</a:t>
            </a:r>
            <a:r>
              <a:rPr lang="en-US" dirty="0" smtClean="0"/>
              <a:t> 20010.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Addr</a:t>
            </a:r>
            <a:r>
              <a:rPr lang="en-US" dirty="0" smtClean="0"/>
              <a:t>. </a:t>
            </a:r>
            <a:r>
              <a:rPr lang="en-US" dirty="0" err="1" smtClean="0"/>
              <a:t>elemen</a:t>
            </a:r>
            <a:r>
              <a:rPr lang="en-US" dirty="0" smtClean="0"/>
              <a:t> ke-4 = 20010 + (6-3) * 2 = 20016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Pemetaan ke Memori untuk Array Multi Dimensi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r>
              <a:rPr lang="en-US" smtClean="0"/>
              <a:t>Alamat address awal elemen  (i,j) =</a:t>
            </a:r>
          </a:p>
          <a:p>
            <a:pPr>
              <a:buNone/>
            </a:pPr>
            <a:r>
              <a:rPr lang="en-US" smtClean="0"/>
              <a:t>	B + (i-L</a:t>
            </a:r>
            <a:r>
              <a:rPr lang="en-US" baseline="-25000" smtClean="0"/>
              <a:t>1</a:t>
            </a:r>
            <a:r>
              <a:rPr lang="en-US" smtClean="0"/>
              <a:t>) * (U</a:t>
            </a:r>
            <a:r>
              <a:rPr lang="en-US" baseline="-25000" smtClean="0"/>
              <a:t>2</a:t>
            </a:r>
            <a:r>
              <a:rPr lang="en-US" smtClean="0"/>
              <a:t>-L</a:t>
            </a:r>
            <a:r>
              <a:rPr lang="en-US" baseline="-25000" smtClean="0"/>
              <a:t>2</a:t>
            </a:r>
            <a:r>
              <a:rPr lang="en-US" smtClean="0"/>
              <a:t>+1) * S + (j-L</a:t>
            </a:r>
            <a:r>
              <a:rPr lang="en-US" baseline="-25000" smtClean="0"/>
              <a:t>2</a:t>
            </a:r>
            <a:r>
              <a:rPr lang="en-US" smtClean="0"/>
              <a:t>) * S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89340" y="2762237"/>
          <a:ext cx="1339464" cy="14833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6488"/>
                <a:gridCol w="446488"/>
                <a:gridCol w="446488"/>
              </a:tblGrid>
              <a:tr h="494453"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 marL="68580" marR="68580" marT="60960" marB="6096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 marL="68580" marR="68580" marT="60960" marB="6096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 marL="68580" marR="68580" marT="60960" marB="60960">
                    <a:solidFill>
                      <a:srgbClr val="FFFF00"/>
                    </a:solidFill>
                  </a:tcPr>
                </a:tc>
              </a:tr>
              <a:tr h="494453"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 marL="68580" marR="68580" marT="60960" marB="6096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 marL="68580" marR="68580" marT="60960" marB="6096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 marL="68580" marR="68580" marT="60960" marB="60960">
                    <a:solidFill>
                      <a:srgbClr val="FF0000"/>
                    </a:solidFill>
                  </a:tcPr>
                </a:tc>
              </a:tr>
              <a:tr h="494453"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 marL="68580" marR="68580" marT="60960" marB="6096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 marL="68580" marR="68580" marT="60960" marB="6096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 marL="68580" marR="68580" marT="60960" marB="60960"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571480" y="4500562"/>
          <a:ext cx="5732909" cy="4944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0993"/>
                <a:gridCol w="440993"/>
                <a:gridCol w="440993"/>
                <a:gridCol w="440993"/>
                <a:gridCol w="440993"/>
                <a:gridCol w="440993"/>
                <a:gridCol w="440993"/>
                <a:gridCol w="440993"/>
                <a:gridCol w="440993"/>
                <a:gridCol w="440993"/>
                <a:gridCol w="440993"/>
                <a:gridCol w="440993"/>
                <a:gridCol w="440993"/>
              </a:tblGrid>
              <a:tr h="494453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 marL="68580" marR="68580" marT="60960" marB="6096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 marL="68580" marR="68580" marT="60960" marB="6096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marL="68580" marR="68580" marT="60960" marB="6096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 marL="68580" marR="68580" marT="60960" marB="6096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 marL="68580" marR="68580" marT="60960" marB="6096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 marL="68580" marR="68580" marT="60960" marB="6096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 marL="68580" marR="68580" marT="60960" marB="6096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 marL="68580" marR="68580" marT="60960" marB="6096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 marL="68580" marR="68580" marT="60960" marB="6096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marL="68580" marR="68580" marT="60960" marB="6096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42" y="857224"/>
            <a:ext cx="5868589" cy="928683"/>
          </a:xfrm>
        </p:spPr>
        <p:txBody>
          <a:bodyPr/>
          <a:lstStyle/>
          <a:p>
            <a:r>
              <a:rPr lang="en-US" dirty="0" smtClean="0"/>
              <a:t>JENIS-JENIS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2133600"/>
            <a:ext cx="6172200" cy="6724680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 smtClean="0"/>
              <a:t>Tipe</a:t>
            </a:r>
            <a:r>
              <a:rPr lang="en-US" dirty="0" smtClean="0"/>
              <a:t> Data </a:t>
            </a:r>
            <a:r>
              <a:rPr lang="en-US" dirty="0" err="1" smtClean="0"/>
              <a:t>Sederhana</a:t>
            </a:r>
            <a:endParaRPr lang="en-US" dirty="0" smtClean="0"/>
          </a:p>
          <a:p>
            <a:pPr marL="627063" indent="-627063">
              <a:buNone/>
              <a:tabLst>
                <a:tab pos="355600" algn="l"/>
              </a:tabLst>
            </a:pPr>
            <a:r>
              <a:rPr lang="en-US" dirty="0" smtClean="0"/>
              <a:t>	-	Data </a:t>
            </a:r>
            <a:r>
              <a:rPr lang="en-US" dirty="0" err="1" smtClean="0"/>
              <a:t>Sederhana</a:t>
            </a:r>
            <a:r>
              <a:rPr lang="en-US" dirty="0" smtClean="0"/>
              <a:t> Tunggal :</a:t>
            </a:r>
          </a:p>
          <a:p>
            <a:pPr marL="627063" indent="-627063">
              <a:buNone/>
              <a:tabLst>
                <a:tab pos="355600" algn="l"/>
              </a:tabLst>
            </a:pPr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integer, real, </a:t>
            </a:r>
            <a:r>
              <a:rPr lang="en-US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boolean</a:t>
            </a:r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karakter</a:t>
            </a:r>
            <a:endParaRPr lang="en-US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627063" indent="-627063">
              <a:buNone/>
              <a:tabLst>
                <a:tab pos="355600" algn="l"/>
              </a:tabLst>
            </a:pPr>
            <a:r>
              <a:rPr lang="en-US" dirty="0" smtClean="0"/>
              <a:t>	-	Data </a:t>
            </a:r>
            <a:r>
              <a:rPr lang="en-US" dirty="0" err="1" smtClean="0"/>
              <a:t>Sederhana</a:t>
            </a:r>
            <a:r>
              <a:rPr lang="en-US" dirty="0" smtClean="0"/>
              <a:t> </a:t>
            </a:r>
            <a:r>
              <a:rPr lang="en-US" dirty="0" err="1" smtClean="0"/>
              <a:t>Majemuk</a:t>
            </a:r>
            <a:r>
              <a:rPr lang="en-US" dirty="0" smtClean="0"/>
              <a:t> : </a:t>
            </a:r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string</a:t>
            </a:r>
          </a:p>
          <a:p>
            <a:pPr marL="627063" indent="-627063">
              <a:buNone/>
              <a:tabLst>
                <a:tab pos="355600" algn="l"/>
              </a:tabLst>
            </a:pPr>
            <a:endParaRPr lang="en-US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dirty="0" err="1" smtClean="0"/>
              <a:t>Tipe</a:t>
            </a:r>
            <a:r>
              <a:rPr lang="en-US" dirty="0" smtClean="0"/>
              <a:t> Data </a:t>
            </a:r>
            <a:r>
              <a:rPr lang="en-US" dirty="0" err="1" smtClean="0"/>
              <a:t>Berstruktur</a:t>
            </a:r>
            <a:endParaRPr lang="en-US" dirty="0" smtClean="0"/>
          </a:p>
          <a:p>
            <a:pPr marL="627063" indent="-627063">
              <a:buNone/>
              <a:tabLst>
                <a:tab pos="355600" algn="l"/>
              </a:tabLst>
            </a:pPr>
            <a:r>
              <a:rPr lang="en-US" dirty="0" smtClean="0"/>
              <a:t>	-	</a:t>
            </a:r>
            <a:r>
              <a:rPr lang="en-US" dirty="0" err="1" smtClean="0"/>
              <a:t>Struktur</a:t>
            </a:r>
            <a:r>
              <a:rPr lang="en-US" dirty="0" smtClean="0"/>
              <a:t> </a:t>
            </a:r>
            <a:r>
              <a:rPr lang="en-US" dirty="0" err="1" smtClean="0"/>
              <a:t>sederhana</a:t>
            </a:r>
            <a:r>
              <a:rPr lang="en-US" dirty="0" smtClean="0"/>
              <a:t> : </a:t>
            </a:r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array, record</a:t>
            </a:r>
          </a:p>
          <a:p>
            <a:pPr marL="627063" indent="-627063">
              <a:buNone/>
              <a:tabLst>
                <a:tab pos="355600" algn="l"/>
              </a:tabLst>
            </a:pPr>
            <a:r>
              <a:rPr lang="en-US" dirty="0" smtClean="0"/>
              <a:t>	-	</a:t>
            </a:r>
            <a:r>
              <a:rPr lang="en-US" dirty="0" err="1" smtClean="0"/>
              <a:t>Struktur</a:t>
            </a:r>
            <a:r>
              <a:rPr lang="en-US" dirty="0" smtClean="0"/>
              <a:t> </a:t>
            </a:r>
            <a:r>
              <a:rPr lang="en-US" dirty="0" err="1" smtClean="0"/>
              <a:t>majemuk</a:t>
            </a:r>
            <a:endParaRPr lang="en-US" dirty="0" smtClean="0"/>
          </a:p>
          <a:p>
            <a:pPr marL="2155825" indent="-2155825">
              <a:buNone/>
              <a:tabLst>
                <a:tab pos="355600" algn="l"/>
                <a:tab pos="627063" algn="l"/>
                <a:tab pos="900113" algn="l"/>
                <a:tab pos="2155825" algn="l"/>
              </a:tabLst>
            </a:pPr>
            <a:r>
              <a:rPr lang="en-US" dirty="0" smtClean="0"/>
              <a:t>		-	Linier :	</a:t>
            </a:r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stack (</a:t>
            </a:r>
            <a:r>
              <a:rPr lang="en-US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tumpukan</a:t>
            </a:r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), queue (</a:t>
            </a:r>
            <a:r>
              <a:rPr lang="en-US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antrian</a:t>
            </a:r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), linear linked list</a:t>
            </a:r>
          </a:p>
          <a:p>
            <a:pPr marL="627063" indent="-627063">
              <a:buNone/>
              <a:tabLst>
                <a:tab pos="355600" algn="l"/>
              </a:tabLst>
            </a:pPr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</a:t>
            </a:r>
            <a:r>
              <a:rPr lang="en-US" dirty="0" smtClean="0"/>
              <a:t>-	Non Linier : </a:t>
            </a:r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tree (</a:t>
            </a:r>
            <a:r>
              <a:rPr lang="en-US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pohon</a:t>
            </a:r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), graph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782C2A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782C2A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440"/>
                            </p:stCondLst>
                            <p:childTnLst>
                              <p:par>
                                <p:cTn id="10" presetID="16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1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782C2A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782C2A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mtClean="0"/>
              <a:t>TRIANGULAR ARRAY</a:t>
            </a:r>
            <a:br>
              <a:rPr lang="en-US" smtClean="0"/>
            </a:br>
            <a:r>
              <a:rPr lang="en-US" smtClean="0"/>
              <a:t>(Array Segitiga)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smtClean="0"/>
              <a:t>Ada 2 jenis triangular array, yaitu upper triangular array dan lower triangular array.</a:t>
            </a:r>
          </a:p>
          <a:p>
            <a:pPr algn="just"/>
            <a:r>
              <a:rPr lang="en-US" smtClean="0"/>
              <a:t>Upper triangular array adalah array yang seluruh elemennya di bawah diagonal utama bernilai 0.</a:t>
            </a:r>
          </a:p>
          <a:p>
            <a:pPr algn="just"/>
            <a:r>
              <a:rPr lang="en-US" smtClean="0"/>
              <a:t>Lower triangular array adalah array yang seluruh elemennya di atas diagonal utama bernilai 0.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14290" y="2095483"/>
          <a:ext cx="3086100" cy="43434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7220"/>
                <a:gridCol w="617220"/>
                <a:gridCol w="617220"/>
                <a:gridCol w="617220"/>
                <a:gridCol w="617220"/>
              </a:tblGrid>
              <a:tr h="868683"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>
                          <a:solidFill>
                            <a:srgbClr val="FFFF00"/>
                          </a:solidFill>
                        </a:rPr>
                        <a:t>1</a:t>
                      </a:r>
                      <a:endParaRPr lang="en-US" sz="2400">
                        <a:solidFill>
                          <a:srgbClr val="FFFF00"/>
                        </a:solidFill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>
                          <a:solidFill>
                            <a:srgbClr val="FFFF00"/>
                          </a:solidFill>
                        </a:rPr>
                        <a:t>2</a:t>
                      </a:r>
                      <a:endParaRPr lang="en-US" sz="2400">
                        <a:solidFill>
                          <a:srgbClr val="FFFF00"/>
                        </a:solidFill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>
                          <a:solidFill>
                            <a:srgbClr val="FFFF00"/>
                          </a:solidFill>
                        </a:rPr>
                        <a:t>5</a:t>
                      </a:r>
                      <a:endParaRPr lang="en-US" sz="2400">
                        <a:solidFill>
                          <a:srgbClr val="FFFF00"/>
                        </a:solidFill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>
                          <a:solidFill>
                            <a:srgbClr val="FFFF00"/>
                          </a:solidFill>
                        </a:rPr>
                        <a:t>3</a:t>
                      </a:r>
                      <a:endParaRPr lang="en-US" sz="2400">
                        <a:solidFill>
                          <a:srgbClr val="FFFF00"/>
                        </a:solidFill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>
                          <a:solidFill>
                            <a:srgbClr val="FFFF00"/>
                          </a:solidFill>
                        </a:rPr>
                        <a:t>0</a:t>
                      </a:r>
                      <a:endParaRPr lang="en-US" sz="2400">
                        <a:solidFill>
                          <a:srgbClr val="FFFF00"/>
                        </a:solidFill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  <a:tr h="868683"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>
                          <a:solidFill>
                            <a:srgbClr val="FFFF00"/>
                          </a:solidFill>
                        </a:rPr>
                        <a:t>0</a:t>
                      </a:r>
                      <a:endParaRPr lang="en-US" sz="2400">
                        <a:solidFill>
                          <a:srgbClr val="FFFF00"/>
                        </a:solidFill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>
                          <a:solidFill>
                            <a:srgbClr val="FFFF00"/>
                          </a:solidFill>
                        </a:rPr>
                        <a:t>4</a:t>
                      </a:r>
                      <a:endParaRPr lang="en-US" sz="2400">
                        <a:solidFill>
                          <a:srgbClr val="FFFF00"/>
                        </a:solidFill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>
                          <a:solidFill>
                            <a:srgbClr val="FFFF00"/>
                          </a:solidFill>
                        </a:rPr>
                        <a:t>6</a:t>
                      </a:r>
                      <a:endParaRPr lang="en-US" sz="2400">
                        <a:solidFill>
                          <a:srgbClr val="FFFF00"/>
                        </a:solidFill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>
                          <a:solidFill>
                            <a:srgbClr val="FFFF00"/>
                          </a:solidFill>
                        </a:rPr>
                        <a:t>7</a:t>
                      </a:r>
                      <a:endParaRPr lang="en-US" sz="2400">
                        <a:solidFill>
                          <a:srgbClr val="FFFF00"/>
                        </a:solidFill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>
                          <a:solidFill>
                            <a:srgbClr val="FFFF00"/>
                          </a:solidFill>
                        </a:rPr>
                        <a:t>3</a:t>
                      </a:r>
                      <a:endParaRPr lang="en-US" sz="2400">
                        <a:solidFill>
                          <a:srgbClr val="FFFF00"/>
                        </a:solidFill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  <a:tr h="868683"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>
                          <a:solidFill>
                            <a:srgbClr val="FFFF00"/>
                          </a:solidFill>
                        </a:rPr>
                        <a:t>0</a:t>
                      </a:r>
                      <a:endParaRPr lang="en-US" sz="2400">
                        <a:solidFill>
                          <a:srgbClr val="FFFF00"/>
                        </a:solidFill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>
                          <a:solidFill>
                            <a:srgbClr val="FFFF00"/>
                          </a:solidFill>
                        </a:rPr>
                        <a:t>0</a:t>
                      </a:r>
                      <a:endParaRPr lang="en-US" sz="2400">
                        <a:solidFill>
                          <a:srgbClr val="FFFF00"/>
                        </a:solidFill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>
                          <a:solidFill>
                            <a:srgbClr val="FFFF00"/>
                          </a:solidFill>
                        </a:rPr>
                        <a:t>5</a:t>
                      </a:r>
                      <a:endParaRPr lang="en-US" sz="2400">
                        <a:solidFill>
                          <a:srgbClr val="FFFF00"/>
                        </a:solidFill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>
                          <a:solidFill>
                            <a:srgbClr val="FFFF00"/>
                          </a:solidFill>
                        </a:rPr>
                        <a:t>0</a:t>
                      </a:r>
                      <a:endParaRPr lang="en-US" sz="2400">
                        <a:solidFill>
                          <a:srgbClr val="FFFF00"/>
                        </a:solidFill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>
                          <a:solidFill>
                            <a:srgbClr val="FFFF00"/>
                          </a:solidFill>
                        </a:rPr>
                        <a:t>4</a:t>
                      </a:r>
                      <a:endParaRPr lang="en-US" sz="2400">
                        <a:solidFill>
                          <a:srgbClr val="FFFF00"/>
                        </a:solidFill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  <a:tr h="868683"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>
                          <a:solidFill>
                            <a:srgbClr val="FFFF00"/>
                          </a:solidFill>
                        </a:rPr>
                        <a:t>0</a:t>
                      </a:r>
                      <a:endParaRPr lang="en-US" sz="2400">
                        <a:solidFill>
                          <a:srgbClr val="FFFF00"/>
                        </a:solidFill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>
                          <a:solidFill>
                            <a:srgbClr val="FFFF00"/>
                          </a:solidFill>
                        </a:rPr>
                        <a:t>0</a:t>
                      </a:r>
                      <a:endParaRPr lang="en-US" sz="2400">
                        <a:solidFill>
                          <a:srgbClr val="FFFF00"/>
                        </a:solidFill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>
                          <a:solidFill>
                            <a:srgbClr val="FFFF00"/>
                          </a:solidFill>
                        </a:rPr>
                        <a:t>0</a:t>
                      </a:r>
                      <a:endParaRPr lang="en-US" sz="2400">
                        <a:solidFill>
                          <a:srgbClr val="FFFF00"/>
                        </a:solidFill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>
                          <a:solidFill>
                            <a:srgbClr val="FFFF00"/>
                          </a:solidFill>
                        </a:rPr>
                        <a:t>8</a:t>
                      </a:r>
                      <a:endParaRPr lang="en-US" sz="2400">
                        <a:solidFill>
                          <a:srgbClr val="FFFF00"/>
                        </a:solidFill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>
                          <a:solidFill>
                            <a:srgbClr val="FFFF00"/>
                          </a:solidFill>
                        </a:rPr>
                        <a:t>9</a:t>
                      </a:r>
                      <a:endParaRPr lang="en-US" sz="2400">
                        <a:solidFill>
                          <a:srgbClr val="FFFF00"/>
                        </a:solidFill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  <a:tr h="868683"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>
                          <a:solidFill>
                            <a:srgbClr val="FFFF00"/>
                          </a:solidFill>
                        </a:rPr>
                        <a:t>0</a:t>
                      </a:r>
                      <a:endParaRPr lang="en-US" sz="2400">
                        <a:solidFill>
                          <a:srgbClr val="FFFF00"/>
                        </a:solidFill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>
                          <a:solidFill>
                            <a:srgbClr val="FFFF00"/>
                          </a:solidFill>
                        </a:rPr>
                        <a:t>0</a:t>
                      </a:r>
                      <a:endParaRPr lang="en-US" sz="2400">
                        <a:solidFill>
                          <a:srgbClr val="FFFF00"/>
                        </a:solidFill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>
                          <a:solidFill>
                            <a:srgbClr val="FFFF00"/>
                          </a:solidFill>
                        </a:rPr>
                        <a:t>0</a:t>
                      </a:r>
                      <a:endParaRPr lang="en-US" sz="2400">
                        <a:solidFill>
                          <a:srgbClr val="FFFF00"/>
                        </a:solidFill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>
                          <a:solidFill>
                            <a:srgbClr val="FFFF00"/>
                          </a:solidFill>
                        </a:rPr>
                        <a:t>0</a:t>
                      </a:r>
                      <a:endParaRPr lang="en-US" sz="2400">
                        <a:solidFill>
                          <a:srgbClr val="FFFF00"/>
                        </a:solidFill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>
                          <a:solidFill>
                            <a:srgbClr val="FFFF00"/>
                          </a:solidFill>
                        </a:rPr>
                        <a:t>3</a:t>
                      </a:r>
                      <a:endParaRPr lang="en-US" sz="2400">
                        <a:solidFill>
                          <a:srgbClr val="FFFF00"/>
                        </a:solidFill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Content Placeholder 3"/>
          <p:cNvGraphicFramePr>
            <a:graphicFrameLocks/>
          </p:cNvGraphicFramePr>
          <p:nvPr/>
        </p:nvGraphicFramePr>
        <p:xfrm>
          <a:off x="3482579" y="3848112"/>
          <a:ext cx="3086100" cy="43434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7220"/>
                <a:gridCol w="617220"/>
                <a:gridCol w="617220"/>
                <a:gridCol w="617220"/>
                <a:gridCol w="617220"/>
              </a:tblGrid>
              <a:tr h="868683"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>
                          <a:solidFill>
                            <a:srgbClr val="FFFF00"/>
                          </a:solidFill>
                        </a:rPr>
                        <a:t>1</a:t>
                      </a:r>
                      <a:endParaRPr lang="en-US" sz="2400">
                        <a:solidFill>
                          <a:srgbClr val="FFFF00"/>
                        </a:solidFill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>
                          <a:solidFill>
                            <a:srgbClr val="FFFF00"/>
                          </a:solidFill>
                        </a:rPr>
                        <a:t>0</a:t>
                      </a:r>
                      <a:endParaRPr lang="en-US" sz="2400">
                        <a:solidFill>
                          <a:srgbClr val="FFFF00"/>
                        </a:solidFill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>
                          <a:solidFill>
                            <a:srgbClr val="FFFF00"/>
                          </a:solidFill>
                        </a:rPr>
                        <a:t>0</a:t>
                      </a:r>
                      <a:endParaRPr lang="en-US" sz="2400">
                        <a:solidFill>
                          <a:srgbClr val="FFFF00"/>
                        </a:solidFill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>
                          <a:solidFill>
                            <a:srgbClr val="FFFF00"/>
                          </a:solidFill>
                        </a:rPr>
                        <a:t>0</a:t>
                      </a:r>
                      <a:endParaRPr lang="en-US" sz="2400">
                        <a:solidFill>
                          <a:srgbClr val="FFFF00"/>
                        </a:solidFill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>
                          <a:solidFill>
                            <a:srgbClr val="FFFF00"/>
                          </a:solidFill>
                        </a:rPr>
                        <a:t>0</a:t>
                      </a:r>
                      <a:endParaRPr lang="en-US" sz="2400">
                        <a:solidFill>
                          <a:srgbClr val="FFFF00"/>
                        </a:solidFill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  <a:tr h="868683"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>
                          <a:solidFill>
                            <a:srgbClr val="FFFF00"/>
                          </a:solidFill>
                        </a:rPr>
                        <a:t>2</a:t>
                      </a:r>
                      <a:endParaRPr lang="en-US" sz="2400">
                        <a:solidFill>
                          <a:srgbClr val="FFFF00"/>
                        </a:solidFill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>
                          <a:solidFill>
                            <a:srgbClr val="FFFF00"/>
                          </a:solidFill>
                        </a:rPr>
                        <a:t>4</a:t>
                      </a:r>
                      <a:endParaRPr lang="en-US" sz="2400">
                        <a:solidFill>
                          <a:srgbClr val="FFFF00"/>
                        </a:solidFill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>
                          <a:solidFill>
                            <a:srgbClr val="FFFF00"/>
                          </a:solidFill>
                        </a:rPr>
                        <a:t>0</a:t>
                      </a:r>
                      <a:endParaRPr lang="en-US" sz="2400">
                        <a:solidFill>
                          <a:srgbClr val="FFFF00"/>
                        </a:solidFill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>
                          <a:solidFill>
                            <a:srgbClr val="FFFF00"/>
                          </a:solidFill>
                        </a:rPr>
                        <a:t>0</a:t>
                      </a:r>
                      <a:endParaRPr lang="en-US" sz="2400">
                        <a:solidFill>
                          <a:srgbClr val="FFFF00"/>
                        </a:solidFill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>
                          <a:solidFill>
                            <a:srgbClr val="FFFF00"/>
                          </a:solidFill>
                        </a:rPr>
                        <a:t>0</a:t>
                      </a:r>
                      <a:endParaRPr lang="en-US" sz="2400">
                        <a:solidFill>
                          <a:srgbClr val="FFFF00"/>
                        </a:solidFill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  <a:tr h="868683"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>
                          <a:solidFill>
                            <a:srgbClr val="FFFF00"/>
                          </a:solidFill>
                        </a:rPr>
                        <a:t>5</a:t>
                      </a:r>
                      <a:endParaRPr lang="en-US" sz="2400">
                        <a:solidFill>
                          <a:srgbClr val="FFFF00"/>
                        </a:solidFill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>
                          <a:solidFill>
                            <a:srgbClr val="FFFF00"/>
                          </a:solidFill>
                        </a:rPr>
                        <a:t>6</a:t>
                      </a:r>
                      <a:endParaRPr lang="en-US" sz="2400">
                        <a:solidFill>
                          <a:srgbClr val="FFFF00"/>
                        </a:solidFill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>
                          <a:solidFill>
                            <a:srgbClr val="FFFF00"/>
                          </a:solidFill>
                        </a:rPr>
                        <a:t>3</a:t>
                      </a:r>
                      <a:endParaRPr lang="en-US" sz="2400">
                        <a:solidFill>
                          <a:srgbClr val="FFFF00"/>
                        </a:solidFill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>
                          <a:solidFill>
                            <a:srgbClr val="FFFF00"/>
                          </a:solidFill>
                        </a:rPr>
                        <a:t>0</a:t>
                      </a:r>
                      <a:endParaRPr lang="en-US" sz="2400">
                        <a:solidFill>
                          <a:srgbClr val="FFFF00"/>
                        </a:solidFill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>
                          <a:solidFill>
                            <a:srgbClr val="FFFF00"/>
                          </a:solidFill>
                        </a:rPr>
                        <a:t>0</a:t>
                      </a:r>
                      <a:endParaRPr lang="en-US" sz="2400">
                        <a:solidFill>
                          <a:srgbClr val="FFFF00"/>
                        </a:solidFill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  <a:tr h="868683"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>
                          <a:solidFill>
                            <a:srgbClr val="FFFF00"/>
                          </a:solidFill>
                        </a:rPr>
                        <a:t>3</a:t>
                      </a:r>
                      <a:endParaRPr lang="en-US" sz="2400">
                        <a:solidFill>
                          <a:srgbClr val="FFFF00"/>
                        </a:solidFill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>
                          <a:solidFill>
                            <a:srgbClr val="FFFF00"/>
                          </a:solidFill>
                        </a:rPr>
                        <a:t>7</a:t>
                      </a:r>
                      <a:endParaRPr lang="en-US" sz="2400">
                        <a:solidFill>
                          <a:srgbClr val="FFFF00"/>
                        </a:solidFill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>
                          <a:solidFill>
                            <a:srgbClr val="FFFF00"/>
                          </a:solidFill>
                        </a:rPr>
                        <a:t>2</a:t>
                      </a:r>
                      <a:endParaRPr lang="en-US" sz="2400">
                        <a:solidFill>
                          <a:srgbClr val="FFFF00"/>
                        </a:solidFill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>
                          <a:solidFill>
                            <a:srgbClr val="FFFF00"/>
                          </a:solidFill>
                        </a:rPr>
                        <a:t>7</a:t>
                      </a:r>
                      <a:endParaRPr lang="en-US" sz="2400">
                        <a:solidFill>
                          <a:srgbClr val="FFFF00"/>
                        </a:solidFill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>
                          <a:solidFill>
                            <a:srgbClr val="FFFF00"/>
                          </a:solidFill>
                        </a:rPr>
                        <a:t>0</a:t>
                      </a:r>
                      <a:endParaRPr lang="en-US" sz="2400">
                        <a:solidFill>
                          <a:srgbClr val="FFFF00"/>
                        </a:solidFill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  <a:tr h="868683"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>
                          <a:solidFill>
                            <a:srgbClr val="FFFF00"/>
                          </a:solidFill>
                        </a:rPr>
                        <a:t>0</a:t>
                      </a:r>
                      <a:endParaRPr lang="en-US" sz="2400">
                        <a:solidFill>
                          <a:srgbClr val="FFFF00"/>
                        </a:solidFill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>
                          <a:solidFill>
                            <a:srgbClr val="FFFF00"/>
                          </a:solidFill>
                        </a:rPr>
                        <a:t>8</a:t>
                      </a:r>
                      <a:endParaRPr lang="en-US" sz="2400">
                        <a:solidFill>
                          <a:srgbClr val="FFFF00"/>
                        </a:solidFill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>
                          <a:solidFill>
                            <a:srgbClr val="FFFF00"/>
                          </a:solidFill>
                        </a:rPr>
                        <a:t>1</a:t>
                      </a:r>
                      <a:endParaRPr lang="en-US" sz="2400">
                        <a:solidFill>
                          <a:srgbClr val="FFFF00"/>
                        </a:solidFill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>
                          <a:solidFill>
                            <a:srgbClr val="FFFF00"/>
                          </a:solidFill>
                        </a:rPr>
                        <a:t>7</a:t>
                      </a:r>
                      <a:endParaRPr lang="en-US" sz="2400">
                        <a:solidFill>
                          <a:srgbClr val="FFFF00"/>
                        </a:solidFill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>
                          <a:solidFill>
                            <a:srgbClr val="FFFF00"/>
                          </a:solidFill>
                        </a:rPr>
                        <a:t>9</a:t>
                      </a:r>
                      <a:endParaRPr lang="en-US" sz="2400">
                        <a:solidFill>
                          <a:srgbClr val="FFFF00"/>
                        </a:solidFill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</a:tbl>
          </a:graphicData>
        </a:graphic>
      </p:graphicFrame>
      <p:sp>
        <p:nvSpPr>
          <p:cNvPr id="7" name="Isosceles Triangle 6"/>
          <p:cNvSpPr/>
          <p:nvPr/>
        </p:nvSpPr>
        <p:spPr>
          <a:xfrm>
            <a:off x="3429000" y="3619493"/>
            <a:ext cx="3268289" cy="4667283"/>
          </a:xfrm>
          <a:prstGeom prst="triangle">
            <a:avLst>
              <a:gd name="adj" fmla="val 0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noFill/>
            </a:endParaRPr>
          </a:p>
        </p:txBody>
      </p:sp>
      <p:sp>
        <p:nvSpPr>
          <p:cNvPr id="8" name="Isosceles Triangle 7"/>
          <p:cNvSpPr/>
          <p:nvPr/>
        </p:nvSpPr>
        <p:spPr>
          <a:xfrm rot="10800000">
            <a:off x="83484" y="2032419"/>
            <a:ext cx="3268289" cy="4667283"/>
          </a:xfrm>
          <a:prstGeom prst="triangle">
            <a:avLst>
              <a:gd name="adj" fmla="val 0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noFill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14290" y="6572264"/>
            <a:ext cx="31075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/>
              <a:t>Upper Triangular Array</a:t>
            </a:r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482579" y="3047989"/>
            <a:ext cx="31075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/>
              <a:t>Lower Triangular Array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14290" y="2095483"/>
          <a:ext cx="3086100" cy="43434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7220"/>
                <a:gridCol w="617220"/>
                <a:gridCol w="617220"/>
                <a:gridCol w="617220"/>
                <a:gridCol w="617220"/>
              </a:tblGrid>
              <a:tr h="868683"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>
                          <a:solidFill>
                            <a:srgbClr val="FFFF00"/>
                          </a:solidFill>
                        </a:rPr>
                        <a:t>1</a:t>
                      </a:r>
                      <a:endParaRPr lang="en-US" sz="2400">
                        <a:solidFill>
                          <a:srgbClr val="FFFF00"/>
                        </a:solidFill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>
                          <a:solidFill>
                            <a:srgbClr val="FFFF00"/>
                          </a:solidFill>
                        </a:rPr>
                        <a:t>2</a:t>
                      </a:r>
                      <a:endParaRPr lang="en-US" sz="2400">
                        <a:solidFill>
                          <a:srgbClr val="FFFF00"/>
                        </a:solidFill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>
                          <a:solidFill>
                            <a:srgbClr val="FFFF00"/>
                          </a:solidFill>
                        </a:rPr>
                        <a:t>5</a:t>
                      </a:r>
                      <a:endParaRPr lang="en-US" sz="2400">
                        <a:solidFill>
                          <a:srgbClr val="FFFF00"/>
                        </a:solidFill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>
                          <a:solidFill>
                            <a:srgbClr val="FFFF00"/>
                          </a:solidFill>
                        </a:rPr>
                        <a:t>3</a:t>
                      </a:r>
                      <a:endParaRPr lang="en-US" sz="2400">
                        <a:solidFill>
                          <a:srgbClr val="FFFF00"/>
                        </a:solidFill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>
                          <a:solidFill>
                            <a:srgbClr val="FFFF00"/>
                          </a:solidFill>
                        </a:rPr>
                        <a:t>0</a:t>
                      </a:r>
                      <a:endParaRPr lang="en-US" sz="2400">
                        <a:solidFill>
                          <a:srgbClr val="FFFF00"/>
                        </a:solidFill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  <a:tr h="868683"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>
                          <a:solidFill>
                            <a:srgbClr val="FFFF00"/>
                          </a:solidFill>
                        </a:rPr>
                        <a:t>0</a:t>
                      </a:r>
                      <a:endParaRPr lang="en-US" sz="2400">
                        <a:solidFill>
                          <a:srgbClr val="FFFF00"/>
                        </a:solidFill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>
                          <a:solidFill>
                            <a:srgbClr val="FFFF00"/>
                          </a:solidFill>
                        </a:rPr>
                        <a:t>4</a:t>
                      </a:r>
                      <a:endParaRPr lang="en-US" sz="2400">
                        <a:solidFill>
                          <a:srgbClr val="FFFF00"/>
                        </a:solidFill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>
                          <a:solidFill>
                            <a:srgbClr val="FFFF00"/>
                          </a:solidFill>
                        </a:rPr>
                        <a:t>6</a:t>
                      </a:r>
                      <a:endParaRPr lang="en-US" sz="2400">
                        <a:solidFill>
                          <a:srgbClr val="FFFF00"/>
                        </a:solidFill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>
                          <a:solidFill>
                            <a:srgbClr val="FFFF00"/>
                          </a:solidFill>
                        </a:rPr>
                        <a:t>7</a:t>
                      </a:r>
                      <a:endParaRPr lang="en-US" sz="2400">
                        <a:solidFill>
                          <a:srgbClr val="FFFF00"/>
                        </a:solidFill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>
                          <a:solidFill>
                            <a:srgbClr val="FFFF00"/>
                          </a:solidFill>
                        </a:rPr>
                        <a:t>3</a:t>
                      </a:r>
                      <a:endParaRPr lang="en-US" sz="2400">
                        <a:solidFill>
                          <a:srgbClr val="FFFF00"/>
                        </a:solidFill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  <a:tr h="868683"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>
                          <a:solidFill>
                            <a:srgbClr val="FFFF00"/>
                          </a:solidFill>
                        </a:rPr>
                        <a:t>0</a:t>
                      </a:r>
                      <a:endParaRPr lang="en-US" sz="2400">
                        <a:solidFill>
                          <a:srgbClr val="FFFF00"/>
                        </a:solidFill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>
                          <a:solidFill>
                            <a:srgbClr val="FFFF00"/>
                          </a:solidFill>
                        </a:rPr>
                        <a:t>0</a:t>
                      </a:r>
                      <a:endParaRPr lang="en-US" sz="2400">
                        <a:solidFill>
                          <a:srgbClr val="FFFF00"/>
                        </a:solidFill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>
                          <a:solidFill>
                            <a:srgbClr val="FFFF00"/>
                          </a:solidFill>
                        </a:rPr>
                        <a:t>5</a:t>
                      </a:r>
                      <a:endParaRPr lang="en-US" sz="2400">
                        <a:solidFill>
                          <a:srgbClr val="FFFF00"/>
                        </a:solidFill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>
                          <a:solidFill>
                            <a:srgbClr val="FFFF00"/>
                          </a:solidFill>
                        </a:rPr>
                        <a:t>0</a:t>
                      </a:r>
                      <a:endParaRPr lang="en-US" sz="2400">
                        <a:solidFill>
                          <a:srgbClr val="FFFF00"/>
                        </a:solidFill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>
                          <a:solidFill>
                            <a:srgbClr val="FFFF00"/>
                          </a:solidFill>
                        </a:rPr>
                        <a:t>4</a:t>
                      </a:r>
                      <a:endParaRPr lang="en-US" sz="2400">
                        <a:solidFill>
                          <a:srgbClr val="FFFF00"/>
                        </a:solidFill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  <a:tr h="868683"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>
                          <a:solidFill>
                            <a:srgbClr val="FFFF00"/>
                          </a:solidFill>
                        </a:rPr>
                        <a:t>0</a:t>
                      </a:r>
                      <a:endParaRPr lang="en-US" sz="2400">
                        <a:solidFill>
                          <a:srgbClr val="FFFF00"/>
                        </a:solidFill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>
                          <a:solidFill>
                            <a:srgbClr val="FFFF00"/>
                          </a:solidFill>
                        </a:rPr>
                        <a:t>0</a:t>
                      </a:r>
                      <a:endParaRPr lang="en-US" sz="2400">
                        <a:solidFill>
                          <a:srgbClr val="FFFF00"/>
                        </a:solidFill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>
                          <a:solidFill>
                            <a:srgbClr val="FFFF00"/>
                          </a:solidFill>
                        </a:rPr>
                        <a:t>0</a:t>
                      </a:r>
                      <a:endParaRPr lang="en-US" sz="2400">
                        <a:solidFill>
                          <a:srgbClr val="FFFF00"/>
                        </a:solidFill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>
                          <a:solidFill>
                            <a:srgbClr val="FFFF00"/>
                          </a:solidFill>
                        </a:rPr>
                        <a:t>8</a:t>
                      </a:r>
                      <a:endParaRPr lang="en-US" sz="2400">
                        <a:solidFill>
                          <a:srgbClr val="FFFF00"/>
                        </a:solidFill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>
                          <a:solidFill>
                            <a:srgbClr val="FFFF00"/>
                          </a:solidFill>
                        </a:rPr>
                        <a:t>9</a:t>
                      </a:r>
                      <a:endParaRPr lang="en-US" sz="2400">
                        <a:solidFill>
                          <a:srgbClr val="FFFF00"/>
                        </a:solidFill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  <a:tr h="868683"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>
                          <a:solidFill>
                            <a:srgbClr val="FFFF00"/>
                          </a:solidFill>
                        </a:rPr>
                        <a:t>0</a:t>
                      </a:r>
                      <a:endParaRPr lang="en-US" sz="2400">
                        <a:solidFill>
                          <a:srgbClr val="FFFF00"/>
                        </a:solidFill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>
                          <a:solidFill>
                            <a:srgbClr val="FFFF00"/>
                          </a:solidFill>
                        </a:rPr>
                        <a:t>0</a:t>
                      </a:r>
                      <a:endParaRPr lang="en-US" sz="2400">
                        <a:solidFill>
                          <a:srgbClr val="FFFF00"/>
                        </a:solidFill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>
                          <a:solidFill>
                            <a:srgbClr val="FFFF00"/>
                          </a:solidFill>
                        </a:rPr>
                        <a:t>0</a:t>
                      </a:r>
                      <a:endParaRPr lang="en-US" sz="2400">
                        <a:solidFill>
                          <a:srgbClr val="FFFF00"/>
                        </a:solidFill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>
                          <a:solidFill>
                            <a:srgbClr val="FFFF00"/>
                          </a:solidFill>
                        </a:rPr>
                        <a:t>0</a:t>
                      </a:r>
                      <a:endParaRPr lang="en-US" sz="2400">
                        <a:solidFill>
                          <a:srgbClr val="FFFF00"/>
                        </a:solidFill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>
                          <a:solidFill>
                            <a:srgbClr val="FFFF00"/>
                          </a:solidFill>
                        </a:rPr>
                        <a:t>3</a:t>
                      </a:r>
                      <a:endParaRPr lang="en-US" sz="2400">
                        <a:solidFill>
                          <a:srgbClr val="FFFF00"/>
                        </a:solidFill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Content Placeholder 3"/>
          <p:cNvGraphicFramePr>
            <a:graphicFrameLocks/>
          </p:cNvGraphicFramePr>
          <p:nvPr/>
        </p:nvGraphicFramePr>
        <p:xfrm>
          <a:off x="3482579" y="3848112"/>
          <a:ext cx="3086100" cy="43434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7220"/>
                <a:gridCol w="617220"/>
                <a:gridCol w="617220"/>
                <a:gridCol w="617220"/>
                <a:gridCol w="617220"/>
              </a:tblGrid>
              <a:tr h="868683"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>
                          <a:solidFill>
                            <a:srgbClr val="FFFF00"/>
                          </a:solidFill>
                        </a:rPr>
                        <a:t>1</a:t>
                      </a:r>
                      <a:endParaRPr lang="en-US" sz="2400">
                        <a:solidFill>
                          <a:srgbClr val="FFFF00"/>
                        </a:solidFill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>
                          <a:solidFill>
                            <a:srgbClr val="FFFF00"/>
                          </a:solidFill>
                        </a:rPr>
                        <a:t>0</a:t>
                      </a:r>
                      <a:endParaRPr lang="en-US" sz="2400">
                        <a:solidFill>
                          <a:srgbClr val="FFFF00"/>
                        </a:solidFill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>
                          <a:solidFill>
                            <a:srgbClr val="FFFF00"/>
                          </a:solidFill>
                        </a:rPr>
                        <a:t>0</a:t>
                      </a:r>
                      <a:endParaRPr lang="en-US" sz="2400">
                        <a:solidFill>
                          <a:srgbClr val="FFFF00"/>
                        </a:solidFill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>
                          <a:solidFill>
                            <a:srgbClr val="FFFF00"/>
                          </a:solidFill>
                        </a:rPr>
                        <a:t>0</a:t>
                      </a:r>
                      <a:endParaRPr lang="en-US" sz="2400">
                        <a:solidFill>
                          <a:srgbClr val="FFFF00"/>
                        </a:solidFill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>
                          <a:solidFill>
                            <a:srgbClr val="FFFF00"/>
                          </a:solidFill>
                        </a:rPr>
                        <a:t>0</a:t>
                      </a:r>
                      <a:endParaRPr lang="en-US" sz="2400">
                        <a:solidFill>
                          <a:srgbClr val="FFFF00"/>
                        </a:solidFill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  <a:tr h="868683"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>
                          <a:solidFill>
                            <a:srgbClr val="FFFF00"/>
                          </a:solidFill>
                        </a:rPr>
                        <a:t>2</a:t>
                      </a:r>
                      <a:endParaRPr lang="en-US" sz="2400">
                        <a:solidFill>
                          <a:srgbClr val="FFFF00"/>
                        </a:solidFill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>
                          <a:solidFill>
                            <a:srgbClr val="FFFF00"/>
                          </a:solidFill>
                        </a:rPr>
                        <a:t>4</a:t>
                      </a:r>
                      <a:endParaRPr lang="en-US" sz="2400">
                        <a:solidFill>
                          <a:srgbClr val="FFFF00"/>
                        </a:solidFill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>
                          <a:solidFill>
                            <a:srgbClr val="FFFF00"/>
                          </a:solidFill>
                        </a:rPr>
                        <a:t>0</a:t>
                      </a:r>
                      <a:endParaRPr lang="en-US" sz="2400">
                        <a:solidFill>
                          <a:srgbClr val="FFFF00"/>
                        </a:solidFill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>
                          <a:solidFill>
                            <a:srgbClr val="FFFF00"/>
                          </a:solidFill>
                        </a:rPr>
                        <a:t>0</a:t>
                      </a:r>
                      <a:endParaRPr lang="en-US" sz="2400">
                        <a:solidFill>
                          <a:srgbClr val="FFFF00"/>
                        </a:solidFill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>
                          <a:solidFill>
                            <a:srgbClr val="FFFF00"/>
                          </a:solidFill>
                        </a:rPr>
                        <a:t>0</a:t>
                      </a:r>
                      <a:endParaRPr lang="en-US" sz="2400">
                        <a:solidFill>
                          <a:srgbClr val="FFFF00"/>
                        </a:solidFill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  <a:tr h="868683"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>
                          <a:solidFill>
                            <a:srgbClr val="FFFF00"/>
                          </a:solidFill>
                        </a:rPr>
                        <a:t>5</a:t>
                      </a:r>
                      <a:endParaRPr lang="en-US" sz="2400">
                        <a:solidFill>
                          <a:srgbClr val="FFFF00"/>
                        </a:solidFill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>
                          <a:solidFill>
                            <a:srgbClr val="FFFF00"/>
                          </a:solidFill>
                        </a:rPr>
                        <a:t>6</a:t>
                      </a:r>
                      <a:endParaRPr lang="en-US" sz="2400">
                        <a:solidFill>
                          <a:srgbClr val="FFFF00"/>
                        </a:solidFill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>
                          <a:solidFill>
                            <a:srgbClr val="FFFF00"/>
                          </a:solidFill>
                        </a:rPr>
                        <a:t>3</a:t>
                      </a:r>
                      <a:endParaRPr lang="en-US" sz="2400">
                        <a:solidFill>
                          <a:srgbClr val="FFFF00"/>
                        </a:solidFill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>
                          <a:solidFill>
                            <a:srgbClr val="FFFF00"/>
                          </a:solidFill>
                        </a:rPr>
                        <a:t>0</a:t>
                      </a:r>
                      <a:endParaRPr lang="en-US" sz="2400">
                        <a:solidFill>
                          <a:srgbClr val="FFFF00"/>
                        </a:solidFill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>
                          <a:solidFill>
                            <a:srgbClr val="FFFF00"/>
                          </a:solidFill>
                        </a:rPr>
                        <a:t>0</a:t>
                      </a:r>
                      <a:endParaRPr lang="en-US" sz="2400">
                        <a:solidFill>
                          <a:srgbClr val="FFFF00"/>
                        </a:solidFill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  <a:tr h="868683"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>
                          <a:solidFill>
                            <a:srgbClr val="FFFF00"/>
                          </a:solidFill>
                        </a:rPr>
                        <a:t>3</a:t>
                      </a:r>
                      <a:endParaRPr lang="en-US" sz="2400">
                        <a:solidFill>
                          <a:srgbClr val="FFFF00"/>
                        </a:solidFill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>
                          <a:solidFill>
                            <a:srgbClr val="FFFF00"/>
                          </a:solidFill>
                        </a:rPr>
                        <a:t>7</a:t>
                      </a:r>
                      <a:endParaRPr lang="en-US" sz="2400">
                        <a:solidFill>
                          <a:srgbClr val="FFFF00"/>
                        </a:solidFill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>
                          <a:solidFill>
                            <a:srgbClr val="FFFF00"/>
                          </a:solidFill>
                        </a:rPr>
                        <a:t>2</a:t>
                      </a:r>
                      <a:endParaRPr lang="en-US" sz="2400">
                        <a:solidFill>
                          <a:srgbClr val="FFFF00"/>
                        </a:solidFill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>
                          <a:solidFill>
                            <a:srgbClr val="FFFF00"/>
                          </a:solidFill>
                        </a:rPr>
                        <a:t>7</a:t>
                      </a:r>
                      <a:endParaRPr lang="en-US" sz="2400">
                        <a:solidFill>
                          <a:srgbClr val="FFFF00"/>
                        </a:solidFill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>
                          <a:solidFill>
                            <a:srgbClr val="FFFF00"/>
                          </a:solidFill>
                        </a:rPr>
                        <a:t>0</a:t>
                      </a:r>
                      <a:endParaRPr lang="en-US" sz="2400">
                        <a:solidFill>
                          <a:srgbClr val="FFFF00"/>
                        </a:solidFill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  <a:tr h="868683"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>
                          <a:solidFill>
                            <a:srgbClr val="FFFF00"/>
                          </a:solidFill>
                        </a:rPr>
                        <a:t>0</a:t>
                      </a:r>
                      <a:endParaRPr lang="en-US" sz="2400">
                        <a:solidFill>
                          <a:srgbClr val="FFFF00"/>
                        </a:solidFill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>
                          <a:solidFill>
                            <a:srgbClr val="FFFF00"/>
                          </a:solidFill>
                        </a:rPr>
                        <a:t>8</a:t>
                      </a:r>
                      <a:endParaRPr lang="en-US" sz="2400">
                        <a:solidFill>
                          <a:srgbClr val="FFFF00"/>
                        </a:solidFill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>
                          <a:solidFill>
                            <a:srgbClr val="FFFF00"/>
                          </a:solidFill>
                        </a:rPr>
                        <a:t>1</a:t>
                      </a:r>
                      <a:endParaRPr lang="en-US" sz="2400">
                        <a:solidFill>
                          <a:srgbClr val="FFFF00"/>
                        </a:solidFill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>
                          <a:solidFill>
                            <a:srgbClr val="FFFF00"/>
                          </a:solidFill>
                        </a:rPr>
                        <a:t>7</a:t>
                      </a:r>
                      <a:endParaRPr lang="en-US" sz="2400">
                        <a:solidFill>
                          <a:srgbClr val="FFFF00"/>
                        </a:solidFill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>
                          <a:solidFill>
                            <a:srgbClr val="FFFF00"/>
                          </a:solidFill>
                        </a:rPr>
                        <a:t>9</a:t>
                      </a:r>
                      <a:endParaRPr lang="en-US" sz="2400">
                        <a:solidFill>
                          <a:srgbClr val="FFFF00"/>
                        </a:solidFill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</a:tbl>
          </a:graphicData>
        </a:graphic>
      </p:graphicFrame>
      <p:sp>
        <p:nvSpPr>
          <p:cNvPr id="7" name="Isosceles Triangle 6"/>
          <p:cNvSpPr/>
          <p:nvPr/>
        </p:nvSpPr>
        <p:spPr>
          <a:xfrm>
            <a:off x="3429000" y="3619493"/>
            <a:ext cx="3268289" cy="4667283"/>
          </a:xfrm>
          <a:prstGeom prst="triangle">
            <a:avLst>
              <a:gd name="adj" fmla="val 0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noFill/>
            </a:endParaRPr>
          </a:p>
        </p:txBody>
      </p:sp>
      <p:sp>
        <p:nvSpPr>
          <p:cNvPr id="8" name="Isosceles Triangle 7"/>
          <p:cNvSpPr/>
          <p:nvPr/>
        </p:nvSpPr>
        <p:spPr>
          <a:xfrm rot="10800000">
            <a:off x="83484" y="2032419"/>
            <a:ext cx="3268289" cy="4667283"/>
          </a:xfrm>
          <a:prstGeom prst="triangle">
            <a:avLst>
              <a:gd name="adj" fmla="val 0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noFill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14290" y="6572264"/>
            <a:ext cx="31075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/>
              <a:t>Upper Triangular Array</a:t>
            </a:r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482579" y="3047989"/>
            <a:ext cx="31075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/>
              <a:t>Lower Triangular Array</a:t>
            </a:r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267869" y="7143769"/>
            <a:ext cx="2893239" cy="1938992"/>
          </a:xfrm>
          <a:prstGeom prst="rect">
            <a:avLst/>
          </a:prstGeom>
          <a:solidFill>
            <a:schemeClr val="accent2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Jumlah</a:t>
            </a:r>
            <a:r>
              <a:rPr lang="en-US" sz="2400" dirty="0" smtClean="0"/>
              <a:t> </a:t>
            </a:r>
            <a:r>
              <a:rPr lang="en-US" sz="2400" dirty="0" err="1" smtClean="0"/>
              <a:t>elemen</a:t>
            </a:r>
            <a:r>
              <a:rPr lang="en-US" sz="2400" dirty="0" smtClean="0"/>
              <a:t> </a:t>
            </a:r>
            <a:r>
              <a:rPr lang="en-US" sz="2400" dirty="0" err="1" smtClean="0"/>
              <a:t>berarti</a:t>
            </a:r>
            <a:r>
              <a:rPr lang="en-US" sz="2400" dirty="0" smtClean="0"/>
              <a:t> =</a:t>
            </a:r>
          </a:p>
          <a:p>
            <a:pPr algn="ctr"/>
            <a:r>
              <a:rPr lang="en-US" sz="2400" b="1" dirty="0" smtClean="0">
                <a:latin typeface="Arial"/>
                <a:cs typeface="Arial"/>
              </a:rPr>
              <a:t>N (N + 1) /2</a:t>
            </a:r>
          </a:p>
          <a:p>
            <a:r>
              <a:rPr lang="en-US" sz="2400" dirty="0" smtClean="0">
                <a:latin typeface="Arial"/>
                <a:cs typeface="Arial"/>
              </a:rPr>
              <a:t>N = </a:t>
            </a:r>
            <a:r>
              <a:rPr lang="en-US" sz="2400" dirty="0" err="1" smtClean="0">
                <a:latin typeface="Arial"/>
                <a:cs typeface="Arial"/>
              </a:rPr>
              <a:t>jumlah</a:t>
            </a:r>
            <a:r>
              <a:rPr lang="en-US" sz="2400" dirty="0" smtClean="0">
                <a:latin typeface="Arial"/>
                <a:cs typeface="Arial"/>
              </a:rPr>
              <a:t> </a:t>
            </a:r>
            <a:r>
              <a:rPr lang="en-US" sz="2400" dirty="0" err="1" smtClean="0">
                <a:latin typeface="Arial"/>
                <a:cs typeface="Arial"/>
              </a:rPr>
              <a:t>baris</a:t>
            </a:r>
            <a:r>
              <a:rPr lang="en-US" sz="2400" dirty="0" smtClean="0">
                <a:latin typeface="Arial"/>
                <a:cs typeface="Arial"/>
              </a:rPr>
              <a:t>/</a:t>
            </a:r>
            <a:r>
              <a:rPr lang="en-US" sz="2400" dirty="0" err="1" smtClean="0">
                <a:latin typeface="Arial"/>
                <a:cs typeface="Arial"/>
              </a:rPr>
              <a:t>kolom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mtClean="0"/>
              <a:t>Pemetaan Trianguler Array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Jumlah memori yang diperlukan = N (N+1) /2,</a:t>
            </a:r>
          </a:p>
          <a:p>
            <a:pPr>
              <a:buNone/>
            </a:pPr>
            <a:r>
              <a:rPr lang="en-US" smtClean="0"/>
              <a:t>	bukan (N x N)</a:t>
            </a:r>
          </a:p>
          <a:p>
            <a:r>
              <a:rPr lang="en-US" smtClean="0"/>
              <a:t>Caranya: trianguler array disimpan ke dalam array dimensi 1 berkapasitas N(N+1)/2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28596"/>
            <a:ext cx="6172200" cy="1253045"/>
          </a:xfrm>
        </p:spPr>
        <p:txBody>
          <a:bodyPr>
            <a:normAutofit/>
          </a:bodyPr>
          <a:lstStyle/>
          <a:p>
            <a:pPr algn="l"/>
            <a:r>
              <a:rPr lang="en-US" sz="3200" dirty="0" err="1" smtClean="0"/>
              <a:t>Pemetaan</a:t>
            </a:r>
            <a:r>
              <a:rPr lang="en-US" sz="3200" dirty="0" smtClean="0"/>
              <a:t> </a:t>
            </a:r>
            <a:r>
              <a:rPr lang="en-US" sz="3200" dirty="0" err="1" smtClean="0"/>
              <a:t>Trianguler</a:t>
            </a:r>
            <a:r>
              <a:rPr lang="en-US" sz="3200" dirty="0" smtClean="0"/>
              <a:t> Array</a:t>
            </a:r>
            <a:endParaRPr lang="en-US" sz="32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857232" y="2071670"/>
          <a:ext cx="2603895" cy="37719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0779"/>
                <a:gridCol w="520779"/>
                <a:gridCol w="520779"/>
                <a:gridCol w="520779"/>
                <a:gridCol w="520779"/>
              </a:tblGrid>
              <a:tr h="754381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1"/>
                          </a:solidFill>
                        </a:rPr>
                        <a:t>A</a:t>
                      </a:r>
                      <a:endParaRPr lang="en-US" sz="2400" b="1" dirty="0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chemeClr val="bg1"/>
                          </a:solidFill>
                        </a:rPr>
                        <a:t>B</a:t>
                      </a:r>
                      <a:endParaRPr lang="en-US" sz="2400" b="1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chemeClr val="bg1"/>
                          </a:solidFill>
                        </a:rPr>
                        <a:t>C</a:t>
                      </a:r>
                      <a:endParaRPr lang="en-US" sz="2400" b="1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60960" marB="60960"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chemeClr val="bg1"/>
                          </a:solidFill>
                        </a:rPr>
                        <a:t>D</a:t>
                      </a:r>
                      <a:endParaRPr lang="en-US" sz="2400" b="1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60960" marB="60960"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chemeClr val="bg1"/>
                          </a:solidFill>
                        </a:rPr>
                        <a:t>E</a:t>
                      </a:r>
                      <a:endParaRPr lang="en-US" sz="2400" b="1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60960" marB="60960"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</a:tr>
              <a:tr h="754381">
                <a:tc>
                  <a:txBody>
                    <a:bodyPr/>
                    <a:lstStyle/>
                    <a:p>
                      <a:pPr algn="ctr"/>
                      <a:endParaRPr lang="en-US" sz="2400" b="1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60960" marB="6096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chemeClr val="bg1"/>
                          </a:solidFill>
                        </a:rPr>
                        <a:t>F</a:t>
                      </a:r>
                      <a:endParaRPr lang="en-US" sz="2400" b="1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chemeClr val="bg1"/>
                          </a:solidFill>
                        </a:rPr>
                        <a:t>G</a:t>
                      </a:r>
                      <a:endParaRPr lang="en-US" sz="2400" b="1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chemeClr val="bg1"/>
                          </a:solidFill>
                        </a:rPr>
                        <a:t>H</a:t>
                      </a:r>
                      <a:endParaRPr lang="en-US" sz="2400" b="1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60960" marB="60960"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1"/>
                          </a:solidFill>
                        </a:rPr>
                        <a:t>I</a:t>
                      </a:r>
                      <a:endParaRPr lang="en-US" sz="2400" b="1" dirty="0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60960" marB="60960"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</a:tr>
              <a:tr h="754381">
                <a:tc>
                  <a:txBody>
                    <a:bodyPr/>
                    <a:lstStyle/>
                    <a:p>
                      <a:pPr algn="ctr"/>
                      <a:endParaRPr lang="en-US" sz="2400" b="1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60960" marB="6096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60960" marB="6096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chemeClr val="bg1"/>
                          </a:solidFill>
                        </a:rPr>
                        <a:t>J</a:t>
                      </a:r>
                      <a:endParaRPr lang="en-US" sz="2400" b="1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chemeClr val="bg1"/>
                          </a:solidFill>
                        </a:rPr>
                        <a:t>K</a:t>
                      </a:r>
                      <a:endParaRPr lang="en-US" sz="2400" b="1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chemeClr val="bg1"/>
                          </a:solidFill>
                        </a:rPr>
                        <a:t>L</a:t>
                      </a:r>
                      <a:endParaRPr lang="en-US" sz="2400" b="1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60960" marB="60960"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</a:tr>
              <a:tr h="754381">
                <a:tc>
                  <a:txBody>
                    <a:bodyPr/>
                    <a:lstStyle/>
                    <a:p>
                      <a:pPr algn="ctr"/>
                      <a:endParaRPr lang="en-US" sz="2400" b="1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60960" marB="6096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60960" marB="6096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60960" marB="6096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chemeClr val="bg1"/>
                          </a:solidFill>
                        </a:rPr>
                        <a:t>M</a:t>
                      </a:r>
                      <a:endParaRPr lang="en-US" sz="2400" b="1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chemeClr val="bg1"/>
                          </a:solidFill>
                        </a:rPr>
                        <a:t>N</a:t>
                      </a:r>
                      <a:endParaRPr lang="en-US" sz="2400" b="1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</a:tr>
              <a:tr h="754381">
                <a:tc>
                  <a:txBody>
                    <a:bodyPr/>
                    <a:lstStyle/>
                    <a:p>
                      <a:pPr algn="ctr"/>
                      <a:endParaRPr lang="en-US" sz="2400" b="1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60960" marB="6096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60960" marB="6096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60960" marB="6096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60960" marB="6096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1"/>
                          </a:solidFill>
                        </a:rPr>
                        <a:t>O</a:t>
                      </a:r>
                      <a:endParaRPr lang="en-US" sz="2400" b="1" dirty="0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5429280" y="1333477"/>
          <a:ext cx="946538" cy="7315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6538"/>
              </a:tblGrid>
              <a:tr h="471805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1"/>
                          </a:solidFill>
                        </a:rPr>
                        <a:t>A</a:t>
                      </a:r>
                      <a:endParaRPr lang="en-US" sz="2400" b="1" dirty="0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471805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1"/>
                          </a:solidFill>
                        </a:rPr>
                        <a:t>B</a:t>
                      </a:r>
                      <a:endParaRPr lang="en-US" sz="2400" b="1" dirty="0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471805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1"/>
                          </a:solidFill>
                        </a:rPr>
                        <a:t>C</a:t>
                      </a:r>
                      <a:endParaRPr lang="en-US" sz="2400" b="1" dirty="0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471805"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chemeClr val="bg1"/>
                          </a:solidFill>
                        </a:rPr>
                        <a:t>D</a:t>
                      </a:r>
                      <a:endParaRPr lang="en-US" sz="2400" b="1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471805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1"/>
                          </a:solidFill>
                        </a:rPr>
                        <a:t>E</a:t>
                      </a:r>
                      <a:endParaRPr lang="en-US" sz="2400" b="1" dirty="0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471805"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chemeClr val="bg1"/>
                          </a:solidFill>
                        </a:rPr>
                        <a:t>F</a:t>
                      </a:r>
                      <a:endParaRPr lang="en-US" sz="2400" b="1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471805"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chemeClr val="bg1"/>
                          </a:solidFill>
                        </a:rPr>
                        <a:t>G</a:t>
                      </a:r>
                      <a:endParaRPr lang="en-US" sz="2400" b="1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471805"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chemeClr val="bg1"/>
                          </a:solidFill>
                        </a:rPr>
                        <a:t>H</a:t>
                      </a:r>
                      <a:endParaRPr lang="en-US" sz="2400" b="1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471805"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chemeClr val="bg1"/>
                          </a:solidFill>
                        </a:rPr>
                        <a:t>I</a:t>
                      </a:r>
                      <a:endParaRPr lang="en-US" sz="2400" b="1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471805"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chemeClr val="bg1"/>
                          </a:solidFill>
                        </a:rPr>
                        <a:t>J</a:t>
                      </a:r>
                      <a:endParaRPr lang="en-US" sz="2400" b="1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471805"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chemeClr val="bg1"/>
                          </a:solidFill>
                        </a:rPr>
                        <a:t>K</a:t>
                      </a:r>
                      <a:endParaRPr lang="en-US" sz="2400" b="1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471805"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chemeClr val="bg1"/>
                          </a:solidFill>
                        </a:rPr>
                        <a:t>L</a:t>
                      </a:r>
                      <a:endParaRPr lang="en-US" sz="2400" b="1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471805"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chemeClr val="bg1"/>
                          </a:solidFill>
                        </a:rPr>
                        <a:t>M</a:t>
                      </a:r>
                      <a:endParaRPr lang="en-US" sz="2400" b="1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471805"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chemeClr val="bg1"/>
                          </a:solidFill>
                        </a:rPr>
                        <a:t>N</a:t>
                      </a:r>
                      <a:endParaRPr lang="en-US" sz="2400" b="1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471805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1"/>
                          </a:solidFill>
                        </a:rPr>
                        <a:t>O</a:t>
                      </a:r>
                      <a:endParaRPr lang="en-US" sz="2400" b="1" dirty="0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  <p:cxnSp>
        <p:nvCxnSpPr>
          <p:cNvPr id="8" name="Straight Arrow Connector 7"/>
          <p:cNvCxnSpPr/>
          <p:nvPr/>
        </p:nvCxnSpPr>
        <p:spPr>
          <a:xfrm>
            <a:off x="3619436" y="2476486"/>
            <a:ext cx="1821669" cy="104775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3619436" y="3238491"/>
            <a:ext cx="1821669" cy="228601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3619435" y="4000496"/>
            <a:ext cx="1809845" cy="295277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16200000" flipH="1">
            <a:off x="2905096" y="5476840"/>
            <a:ext cx="3238523" cy="180984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3619436" y="5524507"/>
            <a:ext cx="1821669" cy="295277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60712" y="6888509"/>
            <a:ext cx="514353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1703388" algn="l"/>
              </a:tabLst>
            </a:pPr>
            <a:r>
              <a:rPr lang="en-US" dirty="0" smtClean="0"/>
              <a:t>T(1,1)  </a:t>
            </a:r>
            <a:r>
              <a:rPr lang="en-US" dirty="0" smtClean="0">
                <a:sym typeface="Wingdings" pitchFamily="2" charset="2"/>
              </a:rPr>
              <a:t>  S(1)	T(2,1)    S(N+1)	</a:t>
            </a:r>
          </a:p>
          <a:p>
            <a:pPr>
              <a:tabLst>
                <a:tab pos="1703388" algn="l"/>
              </a:tabLst>
            </a:pPr>
            <a:r>
              <a:rPr lang="en-US" dirty="0" smtClean="0">
                <a:sym typeface="Wingdings" pitchFamily="2" charset="2"/>
              </a:rPr>
              <a:t>T(1,2)    S(2)	T(2,2)    S(N+1)</a:t>
            </a:r>
          </a:p>
          <a:p>
            <a:pPr>
              <a:tabLst>
                <a:tab pos="1703388" algn="l"/>
              </a:tabLst>
            </a:pPr>
            <a:r>
              <a:rPr lang="en-US" dirty="0" smtClean="0">
                <a:sym typeface="Wingdings" pitchFamily="2" charset="2"/>
              </a:rPr>
              <a:t>T(1,3)    S(3)	T(2,3)    S(N+2)</a:t>
            </a:r>
          </a:p>
          <a:p>
            <a:pPr>
              <a:tabLst>
                <a:tab pos="1703388" algn="l"/>
              </a:tabLst>
            </a:pPr>
            <a:r>
              <a:rPr lang="en-US" dirty="0" smtClean="0">
                <a:sym typeface="Wingdings" pitchFamily="2" charset="2"/>
              </a:rPr>
              <a:t>…	…</a:t>
            </a:r>
          </a:p>
          <a:p>
            <a:pPr>
              <a:tabLst>
                <a:tab pos="1703388" algn="l"/>
                <a:tab pos="3500438" algn="l"/>
              </a:tabLst>
            </a:pPr>
            <a:r>
              <a:rPr lang="en-US" dirty="0" smtClean="0">
                <a:sym typeface="Wingdings" pitchFamily="2" charset="2"/>
              </a:rPr>
              <a:t>T(1,N)    S(N)	T(2,N)    S(2N)	T(</a:t>
            </a:r>
            <a:r>
              <a:rPr lang="en-US" dirty="0" err="1" smtClean="0">
                <a:sym typeface="Wingdings" pitchFamily="2" charset="2"/>
              </a:rPr>
              <a:t>i,j</a:t>
            </a:r>
            <a:r>
              <a:rPr lang="en-US" dirty="0" smtClean="0">
                <a:sym typeface="Wingdings" pitchFamily="2" charset="2"/>
              </a:rPr>
              <a:t>)    S((i-1)*</a:t>
            </a:r>
            <a:r>
              <a:rPr lang="en-US" dirty="0" err="1" smtClean="0">
                <a:sym typeface="Wingdings" pitchFamily="2" charset="2"/>
              </a:rPr>
              <a:t>N+j-i</a:t>
            </a:r>
            <a:r>
              <a:rPr lang="en-US" dirty="0" smtClean="0">
                <a:sym typeface="Wingdings" pitchFamily="2" charset="2"/>
              </a:rPr>
              <a:t>*(i-1)/2-1)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253045"/>
          </a:xfrm>
        </p:spPr>
        <p:txBody>
          <a:bodyPr>
            <a:normAutofit fontScale="90000"/>
          </a:bodyPr>
          <a:lstStyle/>
          <a:p>
            <a:pPr algn="l"/>
            <a:r>
              <a:rPr lang="en-US" smtClean="0"/>
              <a:t>Pemetaan Trianguler Array</a:t>
            </a:r>
            <a:endParaRPr lang="en-US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1003718" y="2095483"/>
          <a:ext cx="2603895" cy="37719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0779"/>
                <a:gridCol w="520779"/>
                <a:gridCol w="520779"/>
                <a:gridCol w="520779"/>
                <a:gridCol w="520779"/>
              </a:tblGrid>
              <a:tr h="754381"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chemeClr val="bg1"/>
                          </a:solidFill>
                        </a:rPr>
                        <a:t>A</a:t>
                      </a:r>
                      <a:endParaRPr lang="en-US" sz="2400" b="1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54381"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chemeClr val="bg1"/>
                          </a:solidFill>
                        </a:rPr>
                        <a:t>B</a:t>
                      </a:r>
                      <a:endParaRPr lang="en-US" sz="2400" b="1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chemeClr val="bg1"/>
                          </a:solidFill>
                        </a:rPr>
                        <a:t>C</a:t>
                      </a:r>
                      <a:endParaRPr lang="en-US" sz="2400" b="1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54381"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chemeClr val="bg1"/>
                          </a:solidFill>
                        </a:rPr>
                        <a:t>D</a:t>
                      </a:r>
                      <a:endParaRPr lang="en-US" sz="2400" b="1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chemeClr val="bg1"/>
                          </a:solidFill>
                        </a:rPr>
                        <a:t>E</a:t>
                      </a:r>
                      <a:endParaRPr lang="en-US" sz="2400" b="1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chemeClr val="bg1"/>
                          </a:solidFill>
                        </a:rPr>
                        <a:t>F</a:t>
                      </a:r>
                      <a:endParaRPr lang="en-US" sz="2400" b="1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54381"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chemeClr val="bg1"/>
                          </a:solidFill>
                        </a:rPr>
                        <a:t>G</a:t>
                      </a:r>
                      <a:endParaRPr lang="en-US" sz="2400" b="1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chemeClr val="bg1"/>
                          </a:solidFill>
                        </a:rPr>
                        <a:t>H</a:t>
                      </a:r>
                      <a:endParaRPr lang="en-US" sz="2400" b="1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chemeClr val="bg1"/>
                          </a:solidFill>
                        </a:rPr>
                        <a:t>I</a:t>
                      </a:r>
                      <a:endParaRPr lang="en-US" sz="2400" b="1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chemeClr val="bg1"/>
                          </a:solidFill>
                        </a:rPr>
                        <a:t>J</a:t>
                      </a:r>
                      <a:endParaRPr lang="en-US" sz="2400" b="1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54381"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chemeClr val="bg1"/>
                          </a:solidFill>
                        </a:rPr>
                        <a:t>K</a:t>
                      </a:r>
                      <a:endParaRPr lang="en-US" sz="2400" b="1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chemeClr val="bg1"/>
                          </a:solidFill>
                        </a:rPr>
                        <a:t>L</a:t>
                      </a:r>
                      <a:endParaRPr lang="en-US" sz="2400" b="1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chemeClr val="bg1"/>
                          </a:solidFill>
                        </a:rPr>
                        <a:t>M</a:t>
                      </a:r>
                      <a:endParaRPr lang="en-US" sz="2400" b="1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chemeClr val="bg1"/>
                          </a:solidFill>
                        </a:rPr>
                        <a:t>N</a:t>
                      </a:r>
                      <a:endParaRPr lang="en-US" sz="2400" b="1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chemeClr val="bg1"/>
                          </a:solidFill>
                        </a:rPr>
                        <a:t>O</a:t>
                      </a:r>
                      <a:endParaRPr lang="en-US" sz="2400" b="1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5429280" y="1333477"/>
          <a:ext cx="946538" cy="7315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6538"/>
              </a:tblGrid>
              <a:tr h="487680"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chemeClr val="bg1"/>
                          </a:solidFill>
                        </a:rPr>
                        <a:t>A</a:t>
                      </a:r>
                      <a:endParaRPr lang="en-US" sz="2400" b="1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487680"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chemeClr val="bg1"/>
                          </a:solidFill>
                        </a:rPr>
                        <a:t>B</a:t>
                      </a:r>
                      <a:endParaRPr lang="en-US" sz="2400" b="1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487680"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chemeClr val="bg1"/>
                          </a:solidFill>
                        </a:rPr>
                        <a:t>C</a:t>
                      </a:r>
                      <a:endParaRPr lang="en-US" sz="2400" b="1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487680"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chemeClr val="bg1"/>
                          </a:solidFill>
                        </a:rPr>
                        <a:t>D</a:t>
                      </a:r>
                      <a:endParaRPr lang="en-US" sz="2400" b="1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487680"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chemeClr val="bg1"/>
                          </a:solidFill>
                        </a:rPr>
                        <a:t>E</a:t>
                      </a:r>
                      <a:endParaRPr lang="en-US" sz="2400" b="1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487680"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chemeClr val="bg1"/>
                          </a:solidFill>
                        </a:rPr>
                        <a:t>F</a:t>
                      </a:r>
                      <a:endParaRPr lang="en-US" sz="2400" b="1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487680"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chemeClr val="bg1"/>
                          </a:solidFill>
                        </a:rPr>
                        <a:t>G</a:t>
                      </a:r>
                      <a:endParaRPr lang="en-US" sz="2400" b="1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487680"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chemeClr val="bg1"/>
                          </a:solidFill>
                        </a:rPr>
                        <a:t>H</a:t>
                      </a:r>
                      <a:endParaRPr lang="en-US" sz="2400" b="1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487680"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chemeClr val="bg1"/>
                          </a:solidFill>
                        </a:rPr>
                        <a:t>I</a:t>
                      </a:r>
                      <a:endParaRPr lang="en-US" sz="2400" b="1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487680"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chemeClr val="bg1"/>
                          </a:solidFill>
                        </a:rPr>
                        <a:t>J</a:t>
                      </a:r>
                      <a:endParaRPr lang="en-US" sz="2400" b="1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487680"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chemeClr val="bg1"/>
                          </a:solidFill>
                        </a:rPr>
                        <a:t>K</a:t>
                      </a:r>
                      <a:endParaRPr lang="en-US" sz="2400" b="1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487680"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chemeClr val="bg1"/>
                          </a:solidFill>
                        </a:rPr>
                        <a:t>L</a:t>
                      </a:r>
                      <a:endParaRPr lang="en-US" sz="2400" b="1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487680"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chemeClr val="bg1"/>
                          </a:solidFill>
                        </a:rPr>
                        <a:t>M</a:t>
                      </a:r>
                      <a:endParaRPr lang="en-US" sz="2400" b="1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487680"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chemeClr val="bg1"/>
                          </a:solidFill>
                        </a:rPr>
                        <a:t>N</a:t>
                      </a:r>
                      <a:endParaRPr lang="en-US" sz="2400" b="1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487680"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chemeClr val="bg1"/>
                          </a:solidFill>
                        </a:rPr>
                        <a:t>O</a:t>
                      </a:r>
                      <a:endParaRPr lang="en-US" sz="2400" b="1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  <p:cxnSp>
        <p:nvCxnSpPr>
          <p:cNvPr id="8" name="Straight Arrow Connector 7"/>
          <p:cNvCxnSpPr/>
          <p:nvPr/>
        </p:nvCxnSpPr>
        <p:spPr>
          <a:xfrm flipV="1">
            <a:off x="1553753" y="1619229"/>
            <a:ext cx="3857652" cy="85725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2035959" y="2571736"/>
            <a:ext cx="3429024" cy="66675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2571744" y="3905245"/>
            <a:ext cx="2893239" cy="9525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3107529" y="4762501"/>
            <a:ext cx="2357454" cy="123825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3619436" y="5524507"/>
            <a:ext cx="1821669" cy="295277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60711" y="6477013"/>
            <a:ext cx="498280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1703388" algn="l"/>
              </a:tabLst>
            </a:pPr>
            <a:r>
              <a:rPr lang="en-US" sz="2000" dirty="0" smtClean="0"/>
              <a:t>T(1,1)  </a:t>
            </a:r>
            <a:r>
              <a:rPr lang="en-US" sz="2000" dirty="0" smtClean="0">
                <a:sym typeface="Wingdings" pitchFamily="2" charset="2"/>
              </a:rPr>
              <a:t>  S(1)</a:t>
            </a:r>
          </a:p>
          <a:p>
            <a:pPr>
              <a:tabLst>
                <a:tab pos="1703388" algn="l"/>
              </a:tabLst>
            </a:pPr>
            <a:r>
              <a:rPr lang="en-US" sz="2000" dirty="0" smtClean="0">
                <a:sym typeface="Wingdings" pitchFamily="2" charset="2"/>
              </a:rPr>
              <a:t>T(2,1)    S(2)</a:t>
            </a:r>
          </a:p>
          <a:p>
            <a:pPr>
              <a:tabLst>
                <a:tab pos="1703388" algn="l"/>
              </a:tabLst>
            </a:pPr>
            <a:r>
              <a:rPr lang="en-US" sz="2000" dirty="0" smtClean="0">
                <a:sym typeface="Wingdings" pitchFamily="2" charset="2"/>
              </a:rPr>
              <a:t>T(2,2)    S(3)</a:t>
            </a:r>
          </a:p>
          <a:p>
            <a:pPr>
              <a:tabLst>
                <a:tab pos="1703388" algn="l"/>
              </a:tabLst>
            </a:pPr>
            <a:r>
              <a:rPr lang="en-US" sz="2000" dirty="0" smtClean="0">
                <a:sym typeface="Wingdings" pitchFamily="2" charset="2"/>
              </a:rPr>
              <a:t>T(5,2)    S(12)</a:t>
            </a:r>
          </a:p>
          <a:p>
            <a:pPr>
              <a:tabLst>
                <a:tab pos="1703388" algn="l"/>
                <a:tab pos="3500438" algn="l"/>
              </a:tabLst>
            </a:pPr>
            <a:r>
              <a:rPr lang="en-US" sz="2800" dirty="0" smtClean="0">
                <a:sym typeface="Wingdings" pitchFamily="2" charset="2"/>
              </a:rPr>
              <a:t>T(</a:t>
            </a:r>
            <a:r>
              <a:rPr lang="en-US" sz="2800" dirty="0" err="1" smtClean="0">
                <a:sym typeface="Wingdings" pitchFamily="2" charset="2"/>
              </a:rPr>
              <a:t>i,j</a:t>
            </a:r>
            <a:r>
              <a:rPr lang="en-US" sz="2800" dirty="0" smtClean="0">
                <a:sym typeface="Wingdings" pitchFamily="2" charset="2"/>
              </a:rPr>
              <a:t>)    S(</a:t>
            </a:r>
            <a:r>
              <a:rPr lang="en-US" sz="2800" dirty="0" err="1" smtClean="0">
                <a:sym typeface="Wingdings" pitchFamily="2" charset="2"/>
              </a:rPr>
              <a:t>i</a:t>
            </a:r>
            <a:r>
              <a:rPr lang="en-US" sz="2800" smtClean="0">
                <a:sym typeface="Wingdings" pitchFamily="2" charset="2"/>
              </a:rPr>
              <a:t>*(i-1)/2+j-1)</a:t>
            </a:r>
            <a:endParaRPr lang="en-US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Arrow Callout 9"/>
          <p:cNvSpPr/>
          <p:nvPr/>
        </p:nvSpPr>
        <p:spPr>
          <a:xfrm>
            <a:off x="803654" y="4286248"/>
            <a:ext cx="2464611" cy="4476781"/>
          </a:xfrm>
          <a:prstGeom prst="rightArrowCallou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mtClean="0"/>
              <a:t>Pemetaan Trianguler Array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Dua buah trianguler array beroder N dapat disimpan ke dalam sebuah array dimensi 2 beroder N (N+1)</a:t>
            </a:r>
            <a:endParaRPr lang="en-US"/>
          </a:p>
        </p:txBody>
      </p:sp>
      <p:graphicFrame>
        <p:nvGraphicFramePr>
          <p:cNvPr id="4" name="Content Placeholder 4"/>
          <p:cNvGraphicFramePr>
            <a:graphicFrameLocks/>
          </p:cNvGraphicFramePr>
          <p:nvPr/>
        </p:nvGraphicFramePr>
        <p:xfrm>
          <a:off x="964390" y="4476749"/>
          <a:ext cx="1125145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5029"/>
                <a:gridCol w="225029"/>
                <a:gridCol w="225029"/>
                <a:gridCol w="225029"/>
                <a:gridCol w="225029"/>
              </a:tblGrid>
              <a:tr h="365760">
                <a:tc>
                  <a:txBody>
                    <a:bodyPr/>
                    <a:lstStyle/>
                    <a:p>
                      <a:pPr algn="ctr"/>
                      <a:endParaRPr lang="en-US" sz="1600" b="1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endParaRPr lang="en-US" sz="1600" b="1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endParaRPr lang="en-US" sz="1600" b="1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endParaRPr lang="en-US" sz="1600" b="1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endParaRPr lang="en-US" sz="1600" b="1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Content Placeholder 4"/>
          <p:cNvGraphicFramePr>
            <a:graphicFrameLocks/>
          </p:cNvGraphicFramePr>
          <p:nvPr/>
        </p:nvGraphicFramePr>
        <p:xfrm>
          <a:off x="964390" y="6667515"/>
          <a:ext cx="1125145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5029"/>
                <a:gridCol w="225029"/>
                <a:gridCol w="225029"/>
                <a:gridCol w="225029"/>
                <a:gridCol w="225029"/>
              </a:tblGrid>
              <a:tr h="365760">
                <a:tc>
                  <a:txBody>
                    <a:bodyPr/>
                    <a:lstStyle/>
                    <a:p>
                      <a:pPr algn="ctr"/>
                      <a:endParaRPr lang="en-US" sz="1600" b="1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endParaRPr lang="en-US" sz="1600" b="1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endParaRPr lang="en-US" sz="1600" b="1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endParaRPr lang="en-US" sz="1600" b="1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endParaRPr lang="en-US" sz="1600" b="1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Content Placeholder 4"/>
          <p:cNvGraphicFramePr>
            <a:graphicFrameLocks/>
          </p:cNvGraphicFramePr>
          <p:nvPr/>
        </p:nvGraphicFramePr>
        <p:xfrm>
          <a:off x="3589736" y="5048254"/>
          <a:ext cx="2250300" cy="29527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5050"/>
                <a:gridCol w="375050"/>
                <a:gridCol w="375050"/>
                <a:gridCol w="375050"/>
                <a:gridCol w="375050"/>
                <a:gridCol w="375050"/>
              </a:tblGrid>
              <a:tr h="590555">
                <a:tc>
                  <a:txBody>
                    <a:bodyPr/>
                    <a:lstStyle/>
                    <a:p>
                      <a:pPr algn="ctr"/>
                      <a:endParaRPr lang="en-US" sz="1600" b="1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590555">
                <a:tc>
                  <a:txBody>
                    <a:bodyPr/>
                    <a:lstStyle/>
                    <a:p>
                      <a:pPr algn="ctr"/>
                      <a:endParaRPr lang="en-US" sz="1600" b="1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590555">
                <a:tc>
                  <a:txBody>
                    <a:bodyPr/>
                    <a:lstStyle/>
                    <a:p>
                      <a:pPr algn="ctr"/>
                      <a:endParaRPr lang="en-US" sz="1600" b="1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590555">
                <a:tc>
                  <a:txBody>
                    <a:bodyPr/>
                    <a:lstStyle/>
                    <a:p>
                      <a:pPr algn="ctr"/>
                      <a:endParaRPr lang="en-US" sz="1600" b="1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590555">
                <a:tc>
                  <a:txBody>
                    <a:bodyPr/>
                    <a:lstStyle/>
                    <a:p>
                      <a:pPr algn="ctr"/>
                      <a:endParaRPr lang="en-US" sz="1600" b="1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mtClean="0"/>
              <a:t>Pemetaan Trianguler Array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US" smtClean="0"/>
              <a:t>Misalkan A dan B adalah trianguler array berorder 5 x 5. Kedua array tersebut  dapat disimpan ke dalam array C beroder 5 x 6.</a:t>
            </a:r>
          </a:p>
          <a:p>
            <a:pPr algn="just"/>
            <a:r>
              <a:rPr lang="en-US" smtClean="0"/>
              <a:t>Terlebih dulu, salah satu traianguler array di-transpose ke bentuk lower trianguler array.</a:t>
            </a:r>
          </a:p>
          <a:p>
            <a:pPr algn="just"/>
            <a:r>
              <a:rPr lang="en-US" smtClean="0"/>
              <a:t>Jika A adalah upper trianguler array dan B adalah lower trianguler array, maka array C diisi dengan elemen array A dan B dengan cara berikut :</a:t>
            </a:r>
          </a:p>
          <a:p>
            <a:pPr algn="just">
              <a:buNone/>
            </a:pPr>
            <a:r>
              <a:rPr lang="en-US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C(i,j+1) = A(i,j) untuk i </a:t>
            </a:r>
            <a:r>
              <a:rPr lang="en-US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≤</a:t>
            </a:r>
            <a:r>
              <a:rPr lang="en-US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j</a:t>
            </a:r>
          </a:p>
          <a:p>
            <a:pPr algn="just">
              <a:buNone/>
            </a:pPr>
            <a:r>
              <a:rPr lang="en-US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C(i,j) = B(i,j) untuk i </a:t>
            </a:r>
            <a:r>
              <a:rPr lang="en-US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≥ </a:t>
            </a:r>
            <a:r>
              <a:rPr lang="en-US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</a:t>
            </a:r>
          </a:p>
          <a:p>
            <a:pPr algn="just">
              <a:buNone/>
            </a:pPr>
            <a:endParaRPr lang="en-US" smtClean="0"/>
          </a:p>
          <a:p>
            <a:pPr algn="just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00034"/>
            <a:ext cx="6015058" cy="1000132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Pemetaan</a:t>
            </a:r>
            <a:r>
              <a:rPr lang="en-US" dirty="0" smtClean="0"/>
              <a:t> </a:t>
            </a:r>
            <a:r>
              <a:rPr lang="en-US" dirty="0" err="1" smtClean="0"/>
              <a:t>Trianguler</a:t>
            </a:r>
            <a:r>
              <a:rPr lang="en-US" dirty="0" smtClean="0"/>
              <a:t> Array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1619229"/>
            <a:ext cx="6172200" cy="7143800"/>
          </a:xfrm>
        </p:spPr>
        <p:txBody>
          <a:bodyPr/>
          <a:lstStyle/>
          <a:p>
            <a:r>
              <a:rPr lang="en-US" smtClean="0"/>
              <a:t>Array A</a:t>
            </a:r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pPr>
              <a:buNone/>
            </a:pPr>
            <a:endParaRPr lang="en-US" sz="2000" smtClean="0"/>
          </a:p>
          <a:p>
            <a:r>
              <a:rPr lang="en-US" smtClean="0"/>
              <a:t>Array B</a:t>
            </a:r>
            <a:endParaRPr lang="en-US"/>
          </a:p>
        </p:txBody>
      </p:sp>
      <p:graphicFrame>
        <p:nvGraphicFramePr>
          <p:cNvPr id="4" name="Content Placeholder 4"/>
          <p:cNvGraphicFramePr>
            <a:graphicFrameLocks/>
          </p:cNvGraphicFramePr>
          <p:nvPr/>
        </p:nvGraphicFramePr>
        <p:xfrm>
          <a:off x="2285992" y="1928794"/>
          <a:ext cx="1660930" cy="26670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2186"/>
                <a:gridCol w="332186"/>
                <a:gridCol w="332186"/>
                <a:gridCol w="332186"/>
                <a:gridCol w="332186"/>
              </a:tblGrid>
              <a:tr h="533404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1"/>
                          </a:solidFill>
                        </a:rPr>
                        <a:t>A</a:t>
                      </a:r>
                      <a:endParaRPr lang="en-US" sz="2400" b="1" dirty="0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chemeClr val="bg1"/>
                          </a:solidFill>
                        </a:rPr>
                        <a:t>B</a:t>
                      </a:r>
                      <a:endParaRPr lang="en-US" sz="2400" b="1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chemeClr val="bg1"/>
                          </a:solidFill>
                        </a:rPr>
                        <a:t>C</a:t>
                      </a:r>
                      <a:endParaRPr lang="en-US" sz="2400" b="1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chemeClr val="bg1"/>
                          </a:solidFill>
                        </a:rPr>
                        <a:t>D</a:t>
                      </a:r>
                      <a:endParaRPr lang="en-US" sz="2400" b="1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chemeClr val="bg1"/>
                          </a:solidFill>
                        </a:rPr>
                        <a:t>E</a:t>
                      </a:r>
                      <a:endParaRPr lang="en-US" sz="2400" b="1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</a:tr>
              <a:tr h="533404">
                <a:tc>
                  <a:txBody>
                    <a:bodyPr/>
                    <a:lstStyle/>
                    <a:p>
                      <a:pPr algn="ctr"/>
                      <a:endParaRPr lang="en-US" sz="2400" b="1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chemeClr val="bg1"/>
                          </a:solidFill>
                        </a:rPr>
                        <a:t>F</a:t>
                      </a:r>
                      <a:endParaRPr lang="en-US" sz="2400" b="1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chemeClr val="bg1"/>
                          </a:solidFill>
                        </a:rPr>
                        <a:t>G</a:t>
                      </a:r>
                      <a:endParaRPr lang="en-US" sz="2400" b="1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chemeClr val="bg1"/>
                          </a:solidFill>
                        </a:rPr>
                        <a:t>H</a:t>
                      </a:r>
                      <a:endParaRPr lang="en-US" sz="2400" b="1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chemeClr val="bg1"/>
                          </a:solidFill>
                        </a:rPr>
                        <a:t>I</a:t>
                      </a:r>
                      <a:endParaRPr lang="en-US" sz="2400" b="1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</a:tr>
              <a:tr h="533404">
                <a:tc>
                  <a:txBody>
                    <a:bodyPr/>
                    <a:lstStyle/>
                    <a:p>
                      <a:pPr algn="ctr"/>
                      <a:endParaRPr lang="en-US" sz="2400" b="1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chemeClr val="bg1"/>
                          </a:solidFill>
                        </a:rPr>
                        <a:t>J</a:t>
                      </a:r>
                      <a:endParaRPr lang="en-US" sz="2400" b="1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chemeClr val="bg1"/>
                          </a:solidFill>
                        </a:rPr>
                        <a:t>K</a:t>
                      </a:r>
                      <a:endParaRPr lang="en-US" sz="2400" b="1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chemeClr val="bg1"/>
                          </a:solidFill>
                        </a:rPr>
                        <a:t>L</a:t>
                      </a:r>
                      <a:endParaRPr lang="en-US" sz="2400" b="1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</a:tr>
              <a:tr h="533404">
                <a:tc>
                  <a:txBody>
                    <a:bodyPr/>
                    <a:lstStyle/>
                    <a:p>
                      <a:pPr algn="ctr"/>
                      <a:endParaRPr lang="en-US" sz="2400" b="1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chemeClr val="bg1"/>
                          </a:solidFill>
                        </a:rPr>
                        <a:t>M</a:t>
                      </a:r>
                      <a:endParaRPr lang="en-US" sz="2400" b="1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chemeClr val="bg1"/>
                          </a:solidFill>
                        </a:rPr>
                        <a:t>N</a:t>
                      </a:r>
                      <a:endParaRPr lang="en-US" sz="2400" b="1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</a:tr>
              <a:tr h="533404">
                <a:tc>
                  <a:txBody>
                    <a:bodyPr/>
                    <a:lstStyle/>
                    <a:p>
                      <a:pPr algn="ctr"/>
                      <a:endParaRPr lang="en-US" sz="2400" b="1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1"/>
                          </a:solidFill>
                        </a:rPr>
                        <a:t>O</a:t>
                      </a:r>
                      <a:endParaRPr lang="en-US" sz="2400" b="1" dirty="0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Content Placeholder 4"/>
          <p:cNvGraphicFramePr>
            <a:graphicFrameLocks/>
          </p:cNvGraphicFramePr>
          <p:nvPr/>
        </p:nvGraphicFramePr>
        <p:xfrm>
          <a:off x="750076" y="6000759"/>
          <a:ext cx="1660930" cy="26670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2186"/>
                <a:gridCol w="332186"/>
                <a:gridCol w="332186"/>
                <a:gridCol w="332186"/>
                <a:gridCol w="332186"/>
              </a:tblGrid>
              <a:tr h="533404"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chemeClr val="bg1"/>
                          </a:solidFill>
                        </a:rPr>
                        <a:t>P</a:t>
                      </a:r>
                      <a:endParaRPr lang="en-US" sz="2400" b="1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chemeClr val="bg1"/>
                          </a:solidFill>
                        </a:rPr>
                        <a:t>Q</a:t>
                      </a:r>
                      <a:endParaRPr lang="en-US" sz="2400" b="1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chemeClr val="bg1"/>
                          </a:solidFill>
                        </a:rPr>
                        <a:t>R</a:t>
                      </a:r>
                      <a:endParaRPr lang="en-US" sz="2400" b="1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chemeClr val="bg1"/>
                          </a:solidFill>
                        </a:rPr>
                        <a:t>S</a:t>
                      </a:r>
                      <a:endParaRPr lang="en-US" sz="2400" b="1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chemeClr val="bg1"/>
                          </a:solidFill>
                        </a:rPr>
                        <a:t>T</a:t>
                      </a:r>
                      <a:endParaRPr lang="en-US" sz="2400" b="1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</a:tr>
              <a:tr h="533404">
                <a:tc>
                  <a:txBody>
                    <a:bodyPr/>
                    <a:lstStyle/>
                    <a:p>
                      <a:pPr algn="ctr"/>
                      <a:endParaRPr lang="en-US" sz="2400" b="1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chemeClr val="bg1"/>
                          </a:solidFill>
                        </a:rPr>
                        <a:t>U</a:t>
                      </a:r>
                      <a:endParaRPr lang="en-US" sz="2400" b="1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chemeClr val="bg1"/>
                          </a:solidFill>
                        </a:rPr>
                        <a:t>V</a:t>
                      </a:r>
                      <a:endParaRPr lang="en-US" sz="2400" b="1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chemeClr val="bg1"/>
                          </a:solidFill>
                        </a:rPr>
                        <a:t>W</a:t>
                      </a:r>
                      <a:endParaRPr lang="en-US" sz="2400" b="1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chemeClr val="bg1"/>
                          </a:solidFill>
                        </a:rPr>
                        <a:t>X</a:t>
                      </a:r>
                      <a:endParaRPr lang="en-US" sz="2400" b="1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</a:tr>
              <a:tr h="533404">
                <a:tc>
                  <a:txBody>
                    <a:bodyPr/>
                    <a:lstStyle/>
                    <a:p>
                      <a:pPr algn="ctr"/>
                      <a:endParaRPr lang="en-US" sz="2400" b="1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chemeClr val="bg1"/>
                          </a:solidFill>
                        </a:rPr>
                        <a:t>Y</a:t>
                      </a:r>
                      <a:endParaRPr lang="en-US" sz="2400" b="1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chemeClr val="bg1"/>
                          </a:solidFill>
                        </a:rPr>
                        <a:t>Z</a:t>
                      </a:r>
                      <a:endParaRPr lang="en-US" sz="2400" b="1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US" sz="2400" b="1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</a:tr>
              <a:tr h="533404">
                <a:tc>
                  <a:txBody>
                    <a:bodyPr/>
                    <a:lstStyle/>
                    <a:p>
                      <a:pPr algn="ctr"/>
                      <a:endParaRPr lang="en-US" sz="2400" b="1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en-US" sz="2400" b="1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en-US" sz="2400" b="1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</a:tr>
              <a:tr h="533404">
                <a:tc>
                  <a:txBody>
                    <a:bodyPr/>
                    <a:lstStyle/>
                    <a:p>
                      <a:pPr algn="ctr"/>
                      <a:endParaRPr lang="en-US" sz="2400" b="1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chemeClr val="bg1"/>
                          </a:solidFill>
                        </a:rPr>
                        <a:t>4</a:t>
                      </a:r>
                      <a:endParaRPr lang="en-US" sz="2400" b="1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Content Placeholder 4"/>
          <p:cNvGraphicFramePr>
            <a:graphicFrameLocks/>
          </p:cNvGraphicFramePr>
          <p:nvPr/>
        </p:nvGraphicFramePr>
        <p:xfrm>
          <a:off x="4446992" y="6000761"/>
          <a:ext cx="1660930" cy="26670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2186"/>
                <a:gridCol w="332186"/>
                <a:gridCol w="332186"/>
                <a:gridCol w="332186"/>
                <a:gridCol w="332186"/>
              </a:tblGrid>
              <a:tr h="533404"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chemeClr val="bg1"/>
                          </a:solidFill>
                        </a:rPr>
                        <a:t>P</a:t>
                      </a:r>
                      <a:endParaRPr lang="en-US" sz="2400" b="1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33404"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chemeClr val="bg1"/>
                          </a:solidFill>
                        </a:rPr>
                        <a:t>Q</a:t>
                      </a:r>
                      <a:endParaRPr lang="en-US" sz="2400" b="1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chemeClr val="bg1"/>
                          </a:solidFill>
                        </a:rPr>
                        <a:t>U</a:t>
                      </a:r>
                      <a:endParaRPr lang="en-US" sz="2400" b="1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33404"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chemeClr val="bg1"/>
                          </a:solidFill>
                        </a:rPr>
                        <a:t>R</a:t>
                      </a:r>
                      <a:endParaRPr lang="en-US" sz="2400" b="1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chemeClr val="bg1"/>
                          </a:solidFill>
                        </a:rPr>
                        <a:t>V</a:t>
                      </a:r>
                      <a:endParaRPr lang="en-US" sz="2400" b="1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chemeClr val="bg1"/>
                          </a:solidFill>
                        </a:rPr>
                        <a:t>Y</a:t>
                      </a:r>
                      <a:endParaRPr lang="en-US" sz="2400" b="1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33404"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chemeClr val="bg1"/>
                          </a:solidFill>
                        </a:rPr>
                        <a:t>S</a:t>
                      </a:r>
                      <a:endParaRPr lang="en-US" sz="2400" b="1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chemeClr val="bg1"/>
                          </a:solidFill>
                        </a:rPr>
                        <a:t>W</a:t>
                      </a:r>
                      <a:endParaRPr lang="en-US" sz="2400" b="1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chemeClr val="bg1"/>
                          </a:solidFill>
                        </a:rPr>
                        <a:t>Z</a:t>
                      </a:r>
                      <a:endParaRPr lang="en-US" sz="2400" b="1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en-US" sz="2400" b="1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33404"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chemeClr val="bg1"/>
                          </a:solidFill>
                        </a:rPr>
                        <a:t>T</a:t>
                      </a:r>
                      <a:endParaRPr lang="en-US" sz="2400" b="1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chemeClr val="bg1"/>
                          </a:solidFill>
                        </a:rPr>
                        <a:t>X</a:t>
                      </a:r>
                      <a:endParaRPr lang="en-US" sz="2400" b="1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US" sz="2400" b="1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en-US" sz="2400" b="1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chemeClr val="bg1"/>
                          </a:solidFill>
                        </a:rPr>
                        <a:t>4</a:t>
                      </a:r>
                      <a:endParaRPr lang="en-US" sz="2400" b="1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9" name="Straight Arrow Connector 8"/>
          <p:cNvCxnSpPr/>
          <p:nvPr/>
        </p:nvCxnSpPr>
        <p:spPr>
          <a:xfrm>
            <a:off x="2571744" y="7239019"/>
            <a:ext cx="1714512" cy="2117"/>
          </a:xfrm>
          <a:prstGeom prst="straightConnector1">
            <a:avLst/>
          </a:prstGeom>
          <a:ln w="57150"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732480" y="6572264"/>
            <a:ext cx="17540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smtClean="0"/>
              <a:t>Transpose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Arrow Callout 10"/>
          <p:cNvSpPr/>
          <p:nvPr/>
        </p:nvSpPr>
        <p:spPr>
          <a:xfrm>
            <a:off x="589340" y="2285984"/>
            <a:ext cx="3000396" cy="5857916"/>
          </a:xfrm>
          <a:prstGeom prst="rightArrowCallout">
            <a:avLst>
              <a:gd name="adj1" fmla="val 23424"/>
              <a:gd name="adj2" fmla="val 24606"/>
              <a:gd name="adj3" fmla="val 24605"/>
              <a:gd name="adj4" fmla="val 64977"/>
            </a:avLst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062544"/>
          </a:xfrm>
        </p:spPr>
        <p:txBody>
          <a:bodyPr>
            <a:normAutofit fontScale="90000"/>
          </a:bodyPr>
          <a:lstStyle/>
          <a:p>
            <a:r>
              <a:rPr lang="en-US" smtClean="0"/>
              <a:t>Pemetaan Trianguler Array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1619229"/>
            <a:ext cx="6172200" cy="7143800"/>
          </a:xfrm>
        </p:spPr>
        <p:txBody>
          <a:bodyPr/>
          <a:lstStyle/>
          <a:p>
            <a:r>
              <a:rPr lang="en-US" dirty="0" smtClean="0"/>
              <a:t>Array A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sz="2000" dirty="0" smtClean="0"/>
          </a:p>
          <a:p>
            <a:r>
              <a:rPr lang="en-US" dirty="0" smtClean="0"/>
              <a:t>Array B</a:t>
            </a:r>
            <a:endParaRPr lang="en-US" dirty="0"/>
          </a:p>
        </p:txBody>
      </p:sp>
      <p:graphicFrame>
        <p:nvGraphicFramePr>
          <p:cNvPr id="4" name="Content Placeholder 4"/>
          <p:cNvGraphicFramePr>
            <a:graphicFrameLocks/>
          </p:cNvGraphicFramePr>
          <p:nvPr/>
        </p:nvGraphicFramePr>
        <p:xfrm>
          <a:off x="2285992" y="1857356"/>
          <a:ext cx="1660930" cy="26670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2186"/>
                <a:gridCol w="332186"/>
                <a:gridCol w="332186"/>
                <a:gridCol w="332186"/>
                <a:gridCol w="332186"/>
              </a:tblGrid>
              <a:tr h="533404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FFFF00"/>
                          </a:solidFill>
                        </a:rPr>
                        <a:t>A</a:t>
                      </a:r>
                      <a:endParaRPr lang="en-US" sz="2400" b="1" dirty="0">
                        <a:solidFill>
                          <a:srgbClr val="FFFF00"/>
                        </a:solidFill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rgbClr val="FFFF00"/>
                          </a:solidFill>
                        </a:rPr>
                        <a:t>B</a:t>
                      </a:r>
                      <a:endParaRPr lang="en-US" sz="2400" b="1">
                        <a:solidFill>
                          <a:srgbClr val="FFFF00"/>
                        </a:solidFill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rgbClr val="FFFF00"/>
                          </a:solidFill>
                        </a:rPr>
                        <a:t>C</a:t>
                      </a:r>
                      <a:endParaRPr lang="en-US" sz="2400" b="1">
                        <a:solidFill>
                          <a:srgbClr val="FFFF00"/>
                        </a:solidFill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rgbClr val="FFFF00"/>
                          </a:solidFill>
                        </a:rPr>
                        <a:t>D</a:t>
                      </a:r>
                      <a:endParaRPr lang="en-US" sz="2400" b="1">
                        <a:solidFill>
                          <a:srgbClr val="FFFF00"/>
                        </a:solidFill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rgbClr val="FFFF00"/>
                          </a:solidFill>
                        </a:rPr>
                        <a:t>E</a:t>
                      </a:r>
                      <a:endParaRPr lang="en-US" sz="2400" b="1">
                        <a:solidFill>
                          <a:srgbClr val="FFFF00"/>
                        </a:solidFill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</a:tr>
              <a:tr h="533404">
                <a:tc>
                  <a:txBody>
                    <a:bodyPr/>
                    <a:lstStyle/>
                    <a:p>
                      <a:pPr algn="ctr"/>
                      <a:endParaRPr lang="en-US" sz="2400" b="1">
                        <a:solidFill>
                          <a:srgbClr val="FFFF00"/>
                        </a:solidFill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rgbClr val="FFFF00"/>
                          </a:solidFill>
                        </a:rPr>
                        <a:t>F</a:t>
                      </a:r>
                      <a:endParaRPr lang="en-US" sz="2400" b="1">
                        <a:solidFill>
                          <a:srgbClr val="FFFF00"/>
                        </a:solidFill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rgbClr val="FFFF00"/>
                          </a:solidFill>
                        </a:rPr>
                        <a:t>G</a:t>
                      </a:r>
                      <a:endParaRPr lang="en-US" sz="2400" b="1">
                        <a:solidFill>
                          <a:srgbClr val="FFFF00"/>
                        </a:solidFill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rgbClr val="FFFF00"/>
                          </a:solidFill>
                        </a:rPr>
                        <a:t>H</a:t>
                      </a:r>
                      <a:endParaRPr lang="en-US" sz="2400" b="1">
                        <a:solidFill>
                          <a:srgbClr val="FFFF00"/>
                        </a:solidFill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rgbClr val="FFFF00"/>
                          </a:solidFill>
                        </a:rPr>
                        <a:t>I</a:t>
                      </a:r>
                      <a:endParaRPr lang="en-US" sz="2400" b="1">
                        <a:solidFill>
                          <a:srgbClr val="FFFF00"/>
                        </a:solidFill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</a:tr>
              <a:tr h="533404">
                <a:tc>
                  <a:txBody>
                    <a:bodyPr/>
                    <a:lstStyle/>
                    <a:p>
                      <a:pPr algn="ctr"/>
                      <a:endParaRPr lang="en-US" sz="2400" b="1">
                        <a:solidFill>
                          <a:srgbClr val="FFFF00"/>
                        </a:solidFill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>
                        <a:solidFill>
                          <a:srgbClr val="FFFF00"/>
                        </a:solidFill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rgbClr val="FFFF00"/>
                          </a:solidFill>
                        </a:rPr>
                        <a:t>J</a:t>
                      </a:r>
                      <a:endParaRPr lang="en-US" sz="2400" b="1">
                        <a:solidFill>
                          <a:srgbClr val="FFFF00"/>
                        </a:solidFill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rgbClr val="FFFF00"/>
                          </a:solidFill>
                        </a:rPr>
                        <a:t>K</a:t>
                      </a:r>
                      <a:endParaRPr lang="en-US" sz="2400" b="1">
                        <a:solidFill>
                          <a:srgbClr val="FFFF00"/>
                        </a:solidFill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rgbClr val="FFFF00"/>
                          </a:solidFill>
                        </a:rPr>
                        <a:t>L</a:t>
                      </a:r>
                      <a:endParaRPr lang="en-US" sz="2400" b="1">
                        <a:solidFill>
                          <a:srgbClr val="FFFF00"/>
                        </a:solidFill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</a:tr>
              <a:tr h="533404">
                <a:tc>
                  <a:txBody>
                    <a:bodyPr/>
                    <a:lstStyle/>
                    <a:p>
                      <a:pPr algn="ctr"/>
                      <a:endParaRPr lang="en-US" sz="2400" b="1">
                        <a:solidFill>
                          <a:srgbClr val="FFFF00"/>
                        </a:solidFill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>
                        <a:solidFill>
                          <a:srgbClr val="FFFF00"/>
                        </a:solidFill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>
                        <a:solidFill>
                          <a:srgbClr val="FFFF00"/>
                        </a:solidFill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rgbClr val="FFFF00"/>
                          </a:solidFill>
                        </a:rPr>
                        <a:t>M</a:t>
                      </a:r>
                      <a:endParaRPr lang="en-US" sz="2400" b="1">
                        <a:solidFill>
                          <a:srgbClr val="FFFF00"/>
                        </a:solidFill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rgbClr val="FFFF00"/>
                          </a:solidFill>
                        </a:rPr>
                        <a:t>N</a:t>
                      </a:r>
                      <a:endParaRPr lang="en-US" sz="2400" b="1">
                        <a:solidFill>
                          <a:srgbClr val="FFFF00"/>
                        </a:solidFill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</a:tr>
              <a:tr h="533404">
                <a:tc>
                  <a:txBody>
                    <a:bodyPr/>
                    <a:lstStyle/>
                    <a:p>
                      <a:pPr algn="ctr"/>
                      <a:endParaRPr lang="en-US" sz="2400" b="1">
                        <a:solidFill>
                          <a:srgbClr val="FFFF00"/>
                        </a:solidFill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>
                        <a:solidFill>
                          <a:srgbClr val="FFFF00"/>
                        </a:solidFill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>
                        <a:solidFill>
                          <a:srgbClr val="FFFF00"/>
                        </a:solidFill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>
                        <a:solidFill>
                          <a:srgbClr val="FFFF00"/>
                        </a:solidFill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FFFF00"/>
                          </a:solidFill>
                        </a:rPr>
                        <a:t>O</a:t>
                      </a:r>
                      <a:endParaRPr lang="en-US" sz="2400" b="1" dirty="0">
                        <a:solidFill>
                          <a:srgbClr val="FFFF00"/>
                        </a:solidFill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Content Placeholder 4"/>
          <p:cNvGraphicFramePr>
            <a:graphicFrameLocks/>
          </p:cNvGraphicFramePr>
          <p:nvPr/>
        </p:nvGraphicFramePr>
        <p:xfrm>
          <a:off x="714356" y="5286380"/>
          <a:ext cx="1660930" cy="26670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2186"/>
                <a:gridCol w="332186"/>
                <a:gridCol w="478636"/>
                <a:gridCol w="185736"/>
                <a:gridCol w="332186"/>
              </a:tblGrid>
              <a:tr h="533404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1"/>
                          </a:solidFill>
                        </a:rPr>
                        <a:t>P</a:t>
                      </a:r>
                      <a:endParaRPr lang="en-US" sz="2400" b="1" dirty="0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33404"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chemeClr val="bg1"/>
                          </a:solidFill>
                        </a:rPr>
                        <a:t>Q</a:t>
                      </a:r>
                      <a:endParaRPr lang="en-US" sz="2400" b="1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chemeClr val="bg1"/>
                          </a:solidFill>
                        </a:rPr>
                        <a:t>U</a:t>
                      </a:r>
                      <a:endParaRPr lang="en-US" sz="2400" b="1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33404"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chemeClr val="bg1"/>
                          </a:solidFill>
                        </a:rPr>
                        <a:t>R</a:t>
                      </a:r>
                      <a:endParaRPr lang="en-US" sz="2400" b="1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chemeClr val="bg1"/>
                          </a:solidFill>
                        </a:rPr>
                        <a:t>V</a:t>
                      </a:r>
                      <a:endParaRPr lang="en-US" sz="2400" b="1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chemeClr val="bg1"/>
                          </a:solidFill>
                        </a:rPr>
                        <a:t>Y</a:t>
                      </a:r>
                      <a:endParaRPr lang="en-US" sz="2400" b="1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33404"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chemeClr val="bg1"/>
                          </a:solidFill>
                        </a:rPr>
                        <a:t>S</a:t>
                      </a:r>
                      <a:endParaRPr lang="en-US" sz="2400" b="1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chemeClr val="bg1"/>
                          </a:solidFill>
                        </a:rPr>
                        <a:t>W</a:t>
                      </a:r>
                      <a:endParaRPr lang="en-US" sz="2400" b="1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chemeClr val="bg1"/>
                          </a:solidFill>
                        </a:rPr>
                        <a:t>Z</a:t>
                      </a:r>
                      <a:endParaRPr lang="en-US" sz="2400" b="1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en-US" sz="2400" b="1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33404"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chemeClr val="bg1"/>
                          </a:solidFill>
                        </a:rPr>
                        <a:t>T</a:t>
                      </a:r>
                      <a:endParaRPr lang="en-US" sz="2400" b="1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chemeClr val="bg1"/>
                          </a:solidFill>
                        </a:rPr>
                        <a:t>X</a:t>
                      </a:r>
                      <a:endParaRPr lang="en-US" sz="2400" b="1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US" sz="2400" b="1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en-US" sz="2400" b="1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1"/>
                          </a:solidFill>
                        </a:rPr>
                        <a:t>4</a:t>
                      </a:r>
                      <a:endParaRPr lang="en-US" sz="2400" b="1" dirty="0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" name="Content Placeholder 4"/>
          <p:cNvGraphicFramePr>
            <a:graphicFrameLocks/>
          </p:cNvGraphicFramePr>
          <p:nvPr/>
        </p:nvGraphicFramePr>
        <p:xfrm>
          <a:off x="4357694" y="4357686"/>
          <a:ext cx="1982406" cy="26670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0401"/>
                <a:gridCol w="330401"/>
                <a:gridCol w="330401"/>
                <a:gridCol w="330401"/>
                <a:gridCol w="330401"/>
                <a:gridCol w="330401"/>
              </a:tblGrid>
              <a:tr h="533404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1"/>
                          </a:solidFill>
                        </a:rPr>
                        <a:t>P</a:t>
                      </a:r>
                      <a:endParaRPr lang="en-US" sz="2400" b="1" dirty="0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rgbClr val="FFFF00"/>
                          </a:solidFill>
                        </a:rPr>
                        <a:t>A</a:t>
                      </a:r>
                      <a:endParaRPr lang="en-US" sz="2400" b="1">
                        <a:solidFill>
                          <a:srgbClr val="FFFF00"/>
                        </a:solidFill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rgbClr val="FFFF00"/>
                          </a:solidFill>
                        </a:rPr>
                        <a:t>B</a:t>
                      </a:r>
                      <a:endParaRPr lang="en-US" sz="2400" b="1">
                        <a:solidFill>
                          <a:srgbClr val="FFFF00"/>
                        </a:solidFill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rgbClr val="FFFF00"/>
                          </a:solidFill>
                        </a:rPr>
                        <a:t>C</a:t>
                      </a:r>
                      <a:endParaRPr lang="en-US" sz="2400" b="1">
                        <a:solidFill>
                          <a:srgbClr val="FFFF00"/>
                        </a:solidFill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rgbClr val="FFFF00"/>
                          </a:solidFill>
                        </a:rPr>
                        <a:t>D</a:t>
                      </a:r>
                      <a:endParaRPr lang="en-US" sz="2400" b="1">
                        <a:solidFill>
                          <a:srgbClr val="FFFF00"/>
                        </a:solidFill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rgbClr val="FFFF00"/>
                          </a:solidFill>
                        </a:rPr>
                        <a:t>E</a:t>
                      </a:r>
                      <a:endParaRPr lang="en-US" sz="2400" b="1">
                        <a:solidFill>
                          <a:srgbClr val="FFFF00"/>
                        </a:solidFill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</a:tr>
              <a:tr h="533404"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chemeClr val="bg1"/>
                          </a:solidFill>
                        </a:rPr>
                        <a:t>Q</a:t>
                      </a:r>
                      <a:endParaRPr lang="en-US" sz="2400" b="1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chemeClr val="bg1"/>
                          </a:solidFill>
                        </a:rPr>
                        <a:t>U</a:t>
                      </a:r>
                      <a:endParaRPr lang="en-US" sz="2400" b="1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rgbClr val="FFFF00"/>
                          </a:solidFill>
                        </a:rPr>
                        <a:t>F</a:t>
                      </a:r>
                      <a:endParaRPr lang="en-US" sz="2400" b="1">
                        <a:solidFill>
                          <a:srgbClr val="FFFF00"/>
                        </a:solidFill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rgbClr val="FFFF00"/>
                          </a:solidFill>
                        </a:rPr>
                        <a:t>G</a:t>
                      </a:r>
                      <a:endParaRPr lang="en-US" sz="2400" b="1">
                        <a:solidFill>
                          <a:srgbClr val="FFFF00"/>
                        </a:solidFill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rgbClr val="FFFF00"/>
                          </a:solidFill>
                        </a:rPr>
                        <a:t>H</a:t>
                      </a:r>
                      <a:endParaRPr lang="en-US" sz="2400" b="1">
                        <a:solidFill>
                          <a:srgbClr val="FFFF00"/>
                        </a:solidFill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rgbClr val="FFFF00"/>
                          </a:solidFill>
                        </a:rPr>
                        <a:t>I</a:t>
                      </a:r>
                      <a:endParaRPr lang="en-US" sz="2400" b="1">
                        <a:solidFill>
                          <a:srgbClr val="FFFF00"/>
                        </a:solidFill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</a:tr>
              <a:tr h="533404"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chemeClr val="bg1"/>
                          </a:solidFill>
                        </a:rPr>
                        <a:t>R</a:t>
                      </a:r>
                      <a:endParaRPr lang="en-US" sz="2400" b="1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chemeClr val="bg1"/>
                          </a:solidFill>
                        </a:rPr>
                        <a:t>V</a:t>
                      </a:r>
                      <a:endParaRPr lang="en-US" sz="2400" b="1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chemeClr val="bg1"/>
                          </a:solidFill>
                        </a:rPr>
                        <a:t>Y</a:t>
                      </a:r>
                      <a:endParaRPr lang="en-US" sz="2400" b="1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rgbClr val="FFFF00"/>
                          </a:solidFill>
                        </a:rPr>
                        <a:t>J</a:t>
                      </a:r>
                      <a:endParaRPr lang="en-US" sz="2400" b="1">
                        <a:solidFill>
                          <a:srgbClr val="FFFF00"/>
                        </a:solidFill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rgbClr val="FFFF00"/>
                          </a:solidFill>
                        </a:rPr>
                        <a:t>K</a:t>
                      </a:r>
                      <a:endParaRPr lang="en-US" sz="2400" b="1">
                        <a:solidFill>
                          <a:srgbClr val="FFFF00"/>
                        </a:solidFill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rgbClr val="FFFF00"/>
                          </a:solidFill>
                        </a:rPr>
                        <a:t>L</a:t>
                      </a:r>
                      <a:endParaRPr lang="en-US" sz="2400" b="1">
                        <a:solidFill>
                          <a:srgbClr val="FFFF00"/>
                        </a:solidFill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</a:tr>
              <a:tr h="533404"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chemeClr val="bg1"/>
                          </a:solidFill>
                        </a:rPr>
                        <a:t>S</a:t>
                      </a:r>
                      <a:endParaRPr lang="en-US" sz="2400" b="1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chemeClr val="bg1"/>
                          </a:solidFill>
                        </a:rPr>
                        <a:t>W</a:t>
                      </a:r>
                      <a:endParaRPr lang="en-US" sz="2400" b="1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chemeClr val="bg1"/>
                          </a:solidFill>
                        </a:rPr>
                        <a:t>Z</a:t>
                      </a:r>
                      <a:endParaRPr lang="en-US" sz="2400" b="1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en-US" sz="2400" b="1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rgbClr val="FFFF00"/>
                          </a:solidFill>
                        </a:rPr>
                        <a:t>M</a:t>
                      </a:r>
                      <a:endParaRPr lang="en-US" sz="2400" b="1">
                        <a:solidFill>
                          <a:srgbClr val="FFFF00"/>
                        </a:solidFill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rgbClr val="FFFF00"/>
                          </a:solidFill>
                        </a:rPr>
                        <a:t>N</a:t>
                      </a:r>
                      <a:endParaRPr lang="en-US" sz="2400" b="1">
                        <a:solidFill>
                          <a:srgbClr val="FFFF00"/>
                        </a:solidFill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</a:tr>
              <a:tr h="533404"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chemeClr val="bg1"/>
                          </a:solidFill>
                        </a:rPr>
                        <a:t>T</a:t>
                      </a:r>
                      <a:endParaRPr lang="en-US" sz="2400" b="1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chemeClr val="bg1"/>
                          </a:solidFill>
                        </a:rPr>
                        <a:t>X</a:t>
                      </a:r>
                      <a:endParaRPr lang="en-US" sz="2400" b="1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US" sz="2400" b="1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en-US" sz="2400" b="1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1"/>
                          </a:solidFill>
                        </a:rPr>
                        <a:t>4</a:t>
                      </a:r>
                      <a:endParaRPr lang="en-US" sz="2400" b="1" dirty="0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FFFF00"/>
                          </a:solidFill>
                        </a:rPr>
                        <a:t>O</a:t>
                      </a:r>
                      <a:endParaRPr lang="en-US" sz="2400" b="1" dirty="0">
                        <a:solidFill>
                          <a:srgbClr val="FFFF00"/>
                        </a:solidFill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Tipe ARRAY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u="sng" dirty="0" err="1" smtClean="0"/>
              <a:t>Definisi</a:t>
            </a:r>
            <a:r>
              <a:rPr lang="en-US" dirty="0" smtClean="0"/>
              <a:t>: Array (</a:t>
            </a:r>
            <a:r>
              <a:rPr lang="en-US" dirty="0" err="1" smtClean="0"/>
              <a:t>larik</a:t>
            </a:r>
            <a:r>
              <a:rPr lang="en-US" dirty="0" smtClean="0"/>
              <a:t>)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himpunan</a:t>
            </a:r>
            <a:r>
              <a:rPr lang="en-US" dirty="0" smtClean="0"/>
              <a:t> </a:t>
            </a:r>
            <a:r>
              <a:rPr lang="en-US" dirty="0" err="1" smtClean="0"/>
              <a:t>berhingga</a:t>
            </a:r>
            <a:r>
              <a:rPr lang="en-US" dirty="0" smtClean="0"/>
              <a:t> </a:t>
            </a:r>
            <a:r>
              <a:rPr lang="en-US" dirty="0" err="1" smtClean="0"/>
              <a:t>elemen</a:t>
            </a:r>
            <a:r>
              <a:rPr lang="en-US" dirty="0" smtClean="0"/>
              <a:t>, </a:t>
            </a:r>
            <a:r>
              <a:rPr lang="en-US" dirty="0" err="1" smtClean="0"/>
              <a:t>terindeks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homogen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Terindeks</a:t>
            </a:r>
            <a:r>
              <a:rPr lang="en-US" dirty="0" smtClean="0"/>
              <a:t> </a:t>
            </a:r>
            <a:r>
              <a:rPr lang="en-US" dirty="0" err="1" smtClean="0"/>
              <a:t>berarti</a:t>
            </a:r>
            <a:r>
              <a:rPr lang="en-US" dirty="0" smtClean="0"/>
              <a:t> </a:t>
            </a:r>
            <a:r>
              <a:rPr lang="en-US" dirty="0" err="1" smtClean="0"/>
              <a:t>elemen-elemennya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diacu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elemen</a:t>
            </a:r>
            <a:r>
              <a:rPr lang="en-US" dirty="0" smtClean="0"/>
              <a:t> ke-1, ke-2, …, </a:t>
            </a:r>
            <a:r>
              <a:rPr lang="en-US" dirty="0" err="1" smtClean="0"/>
              <a:t>ke</a:t>
            </a:r>
            <a:r>
              <a:rPr lang="en-US" dirty="0" smtClean="0"/>
              <a:t>-n.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elemen</a:t>
            </a:r>
            <a:r>
              <a:rPr lang="en-US" dirty="0" smtClean="0"/>
              <a:t> ke-2 = 15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elemen</a:t>
            </a:r>
            <a:r>
              <a:rPr lang="en-US" dirty="0" smtClean="0"/>
              <a:t> ke-5 = 3</a:t>
            </a:r>
          </a:p>
          <a:p>
            <a:r>
              <a:rPr lang="en-US" dirty="0" err="1" smtClean="0"/>
              <a:t>Homogen</a:t>
            </a:r>
            <a:r>
              <a:rPr lang="en-US" dirty="0" smtClean="0"/>
              <a:t> </a:t>
            </a:r>
            <a:r>
              <a:rPr lang="en-US" dirty="0" err="1" smtClean="0"/>
              <a:t>berarti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elemen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array </a:t>
            </a:r>
            <a:r>
              <a:rPr lang="en-US" dirty="0" err="1" smtClean="0"/>
              <a:t>bertipe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142984" y="4929190"/>
          <a:ext cx="4572000" cy="528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2000"/>
                <a:gridCol w="762000"/>
                <a:gridCol w="762000"/>
                <a:gridCol w="762000"/>
                <a:gridCol w="762000"/>
                <a:gridCol w="762000"/>
              </a:tblGrid>
              <a:tr h="52832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12</a:t>
                      </a:r>
                      <a:endParaRPr lang="en-US" sz="2000" dirty="0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15</a:t>
                      </a:r>
                      <a:endParaRPr lang="en-US" sz="2000" dirty="0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32</a:t>
                      </a:r>
                      <a:endParaRPr lang="en-US" sz="2000" dirty="0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66</a:t>
                      </a:r>
                      <a:endParaRPr lang="en-US" sz="2000" dirty="0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3</a:t>
                      </a:r>
                      <a:endParaRPr lang="en-US" sz="2000" dirty="0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20</a:t>
                      </a:r>
                      <a:endParaRPr lang="en-US" sz="2000" dirty="0"/>
                    </a:p>
                  </a:txBody>
                  <a:tcPr marL="68580" marR="68580" marT="60960" marB="60960"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696497" y="7810523"/>
          <a:ext cx="4572000" cy="94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2000"/>
                <a:gridCol w="762000"/>
                <a:gridCol w="762000"/>
                <a:gridCol w="762000"/>
                <a:gridCol w="762000"/>
                <a:gridCol w="762000"/>
              </a:tblGrid>
              <a:tr h="528320">
                <a:tc>
                  <a:txBody>
                    <a:bodyPr/>
                    <a:lstStyle/>
                    <a:p>
                      <a:pPr algn="ctr"/>
                      <a:r>
                        <a:rPr lang="en-US" sz="2700" smtClean="0"/>
                        <a:t>12.3</a:t>
                      </a:r>
                      <a:endParaRPr lang="en-US" sz="2700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smtClean="0"/>
                        <a:t>“AB”</a:t>
                      </a:r>
                      <a:endParaRPr lang="en-US" sz="2700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smtClean="0"/>
                        <a:t>-12</a:t>
                      </a:r>
                      <a:endParaRPr lang="en-US" sz="2700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smtClean="0"/>
                        <a:t>TRUE</a:t>
                      </a:r>
                      <a:endParaRPr lang="en-US" sz="2700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smtClean="0"/>
                        <a:t>288.3</a:t>
                      </a:r>
                      <a:endParaRPr lang="en-US" sz="2700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smtClean="0"/>
                        <a:t>3213</a:t>
                      </a:r>
                      <a:endParaRPr lang="en-US" sz="2700"/>
                    </a:p>
                  </a:txBody>
                  <a:tcPr marL="68580" marR="68580" marT="60960" marB="60960"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411404" y="7524771"/>
            <a:ext cx="91083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smtClean="0">
                <a:solidFill>
                  <a:srgbClr val="FF0000"/>
                </a:solidFill>
                <a:sym typeface="Wingdings 2"/>
              </a:rPr>
              <a:t></a:t>
            </a:r>
            <a:endParaRPr lang="en-US" sz="4800" b="1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mtClean="0"/>
              <a:t>SPARSE ARRAY</a:t>
            </a:r>
            <a:br>
              <a:rPr lang="en-US" smtClean="0"/>
            </a:br>
            <a:r>
              <a:rPr lang="en-US" smtClean="0"/>
              <a:t>(Array Jarang)</a:t>
            </a:r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42900" y="2476486"/>
          <a:ext cx="6172200" cy="58102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7220"/>
                <a:gridCol w="617220"/>
                <a:gridCol w="617220"/>
                <a:gridCol w="617220"/>
                <a:gridCol w="617220"/>
                <a:gridCol w="617220"/>
                <a:gridCol w="617220"/>
                <a:gridCol w="617220"/>
                <a:gridCol w="617220"/>
                <a:gridCol w="617220"/>
              </a:tblGrid>
              <a:tr h="726287">
                <a:tc>
                  <a:txBody>
                    <a:bodyPr/>
                    <a:lstStyle/>
                    <a:p>
                      <a:pPr algn="ctr"/>
                      <a:r>
                        <a:rPr lang="en-US" sz="37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</a:t>
                      </a:r>
                      <a:endParaRPr lang="en-US" sz="37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700" b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</a:t>
                      </a:r>
                      <a:endParaRPr lang="en-US" sz="3700" b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700" b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</a:t>
                      </a:r>
                      <a:endParaRPr lang="en-US" sz="3700" b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700" b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</a:t>
                      </a:r>
                      <a:endParaRPr lang="en-US" sz="3700" b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700" b="1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endParaRPr lang="en-US" sz="3700" b="1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700" b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</a:t>
                      </a:r>
                      <a:endParaRPr lang="en-US" sz="3700" b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700" b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</a:t>
                      </a:r>
                      <a:endParaRPr lang="en-US" sz="3700" b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700" b="1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endParaRPr lang="en-US" sz="3700" b="1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700" b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</a:t>
                      </a:r>
                      <a:endParaRPr lang="en-US" sz="3700" b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700" b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</a:t>
                      </a:r>
                      <a:endParaRPr lang="en-US" sz="3700" b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</a:tr>
              <a:tr h="726287">
                <a:tc>
                  <a:txBody>
                    <a:bodyPr/>
                    <a:lstStyle/>
                    <a:p>
                      <a:pPr algn="ctr"/>
                      <a:r>
                        <a:rPr lang="en-US" sz="37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</a:t>
                      </a:r>
                      <a:endParaRPr lang="en-US" sz="37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700" b="1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</a:t>
                      </a:r>
                      <a:endParaRPr lang="en-US" sz="3700" b="1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700" b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</a:t>
                      </a:r>
                      <a:endParaRPr lang="en-US" sz="3700" b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700" b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</a:t>
                      </a:r>
                      <a:endParaRPr lang="en-US" sz="3700" b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700" b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</a:t>
                      </a:r>
                      <a:endParaRPr lang="en-US" sz="3700" b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700" b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</a:t>
                      </a:r>
                      <a:endParaRPr lang="en-US" sz="3700" b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700" b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</a:t>
                      </a:r>
                      <a:endParaRPr lang="en-US" sz="3700" b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700" b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</a:t>
                      </a:r>
                      <a:endParaRPr lang="en-US" sz="3700" b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700" b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</a:t>
                      </a:r>
                      <a:endParaRPr lang="en-US" sz="3700" b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700" b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</a:t>
                      </a:r>
                      <a:endParaRPr lang="en-US" sz="3700" b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</a:tr>
              <a:tr h="726287">
                <a:tc>
                  <a:txBody>
                    <a:bodyPr/>
                    <a:lstStyle/>
                    <a:p>
                      <a:pPr algn="ctr"/>
                      <a:r>
                        <a:rPr lang="en-US" sz="37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</a:t>
                      </a:r>
                      <a:endParaRPr lang="en-US" sz="37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700" b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</a:t>
                      </a:r>
                      <a:endParaRPr lang="en-US" sz="3700" b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700" b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</a:t>
                      </a:r>
                      <a:endParaRPr lang="en-US" sz="3700" b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700" b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</a:t>
                      </a:r>
                      <a:endParaRPr lang="en-US" sz="3700" b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700" b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</a:t>
                      </a:r>
                      <a:endParaRPr lang="en-US" sz="3700" b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700" b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</a:t>
                      </a:r>
                      <a:endParaRPr lang="en-US" sz="3700" b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700" b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</a:t>
                      </a:r>
                      <a:endParaRPr lang="en-US" sz="3700" b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700" b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</a:t>
                      </a:r>
                      <a:endParaRPr lang="en-US" sz="3700" b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700" b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</a:t>
                      </a:r>
                      <a:endParaRPr lang="en-US" sz="3700" b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700" b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</a:t>
                      </a:r>
                      <a:endParaRPr lang="en-US" sz="3700" b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</a:tr>
              <a:tr h="726287">
                <a:tc>
                  <a:txBody>
                    <a:bodyPr/>
                    <a:lstStyle/>
                    <a:p>
                      <a:pPr algn="ctr"/>
                      <a:r>
                        <a:rPr lang="en-US" sz="37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</a:t>
                      </a:r>
                      <a:endParaRPr lang="en-US" sz="37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7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</a:t>
                      </a:r>
                      <a:endParaRPr lang="en-US" sz="37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7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</a:t>
                      </a:r>
                      <a:endParaRPr lang="en-US" sz="37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7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</a:t>
                      </a:r>
                      <a:endParaRPr lang="en-US" sz="37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7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</a:t>
                      </a:r>
                      <a:endParaRPr lang="en-US" sz="37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7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</a:t>
                      </a:r>
                      <a:endParaRPr lang="en-US" sz="37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7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9</a:t>
                      </a:r>
                      <a:endParaRPr lang="en-US" sz="37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700" b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</a:t>
                      </a:r>
                      <a:endParaRPr lang="en-US" sz="3700" b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700" b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</a:t>
                      </a:r>
                      <a:endParaRPr lang="en-US" sz="3700" b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700" b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</a:t>
                      </a:r>
                      <a:endParaRPr lang="en-US" sz="3700" b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</a:tr>
              <a:tr h="726287">
                <a:tc>
                  <a:txBody>
                    <a:bodyPr/>
                    <a:lstStyle/>
                    <a:p>
                      <a:pPr algn="ctr"/>
                      <a:r>
                        <a:rPr lang="en-US" sz="3700" b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</a:t>
                      </a:r>
                      <a:endParaRPr lang="en-US" sz="3700" b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700" b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</a:t>
                      </a:r>
                      <a:endParaRPr lang="en-US" sz="3700" b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700" b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</a:t>
                      </a:r>
                      <a:endParaRPr lang="en-US" sz="3700" b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700" b="1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</a:t>
                      </a:r>
                      <a:endParaRPr lang="en-US" sz="3700" b="1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700" b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</a:t>
                      </a:r>
                      <a:endParaRPr lang="en-US" sz="3700" b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700" b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</a:t>
                      </a:r>
                      <a:endParaRPr lang="en-US" sz="3700" b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700" b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</a:t>
                      </a:r>
                      <a:endParaRPr lang="en-US" sz="3700" b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700" b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</a:t>
                      </a:r>
                      <a:endParaRPr lang="en-US" sz="3700" b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700" b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</a:t>
                      </a:r>
                      <a:endParaRPr lang="en-US" sz="3700" b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700" b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</a:t>
                      </a:r>
                      <a:endParaRPr lang="en-US" sz="3700" b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</a:tr>
              <a:tr h="726287">
                <a:tc>
                  <a:txBody>
                    <a:bodyPr/>
                    <a:lstStyle/>
                    <a:p>
                      <a:pPr algn="ctr"/>
                      <a:r>
                        <a:rPr lang="en-US" sz="3700" b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</a:t>
                      </a:r>
                      <a:endParaRPr lang="en-US" sz="3700" b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700" b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</a:t>
                      </a:r>
                      <a:endParaRPr lang="en-US" sz="3700" b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700" b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</a:t>
                      </a:r>
                      <a:endParaRPr lang="en-US" sz="3700" b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700" b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</a:t>
                      </a:r>
                      <a:endParaRPr lang="en-US" sz="3700" b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700" b="1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9</a:t>
                      </a:r>
                      <a:endParaRPr lang="en-US" sz="3700" b="1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700" b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</a:t>
                      </a:r>
                      <a:endParaRPr lang="en-US" sz="3700" b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700" b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</a:t>
                      </a:r>
                      <a:endParaRPr lang="en-US" sz="3700" b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700" b="1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6</a:t>
                      </a:r>
                      <a:endParaRPr lang="en-US" sz="3700" b="1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700" b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</a:t>
                      </a:r>
                      <a:endParaRPr lang="en-US" sz="3700" b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700" b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</a:t>
                      </a:r>
                      <a:endParaRPr lang="en-US" sz="3700" b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</a:tr>
              <a:tr h="726287">
                <a:tc>
                  <a:txBody>
                    <a:bodyPr/>
                    <a:lstStyle/>
                    <a:p>
                      <a:pPr algn="ctr"/>
                      <a:r>
                        <a:rPr lang="en-US" sz="3700" b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</a:t>
                      </a:r>
                      <a:endParaRPr lang="en-US" sz="3700" b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700" b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</a:t>
                      </a:r>
                      <a:endParaRPr lang="en-US" sz="3700" b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700" b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</a:t>
                      </a:r>
                      <a:endParaRPr lang="en-US" sz="3700" b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700" b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</a:t>
                      </a:r>
                      <a:endParaRPr lang="en-US" sz="3700" b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700" b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</a:t>
                      </a:r>
                      <a:endParaRPr lang="en-US" sz="3700" b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700" b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</a:t>
                      </a:r>
                      <a:endParaRPr lang="en-US" sz="3700" b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700" b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</a:t>
                      </a:r>
                      <a:endParaRPr lang="en-US" sz="3700" b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700" b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</a:t>
                      </a:r>
                      <a:endParaRPr lang="en-US" sz="3700" b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700" b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</a:t>
                      </a:r>
                      <a:endParaRPr lang="en-US" sz="3700" b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700" b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</a:t>
                      </a:r>
                      <a:endParaRPr lang="en-US" sz="3700" b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</a:tr>
              <a:tr h="726287">
                <a:tc>
                  <a:txBody>
                    <a:bodyPr/>
                    <a:lstStyle/>
                    <a:p>
                      <a:pPr algn="ctr"/>
                      <a:r>
                        <a:rPr lang="en-US" sz="3700" b="1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7</a:t>
                      </a:r>
                      <a:endParaRPr lang="en-US" sz="3700" b="1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700" b="1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8</a:t>
                      </a:r>
                      <a:endParaRPr lang="en-US" sz="3700" b="1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700" b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</a:t>
                      </a:r>
                      <a:endParaRPr lang="en-US" sz="3700" b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700" b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</a:t>
                      </a:r>
                      <a:endParaRPr lang="en-US" sz="3700" b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700" b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</a:t>
                      </a:r>
                      <a:endParaRPr lang="en-US" sz="3700" b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700" b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</a:t>
                      </a:r>
                      <a:endParaRPr lang="en-US" sz="3700" b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700" b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</a:t>
                      </a:r>
                      <a:endParaRPr lang="en-US" sz="3700" b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700" b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</a:t>
                      </a:r>
                      <a:endParaRPr lang="en-US" sz="3700" b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700" b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</a:t>
                      </a:r>
                      <a:endParaRPr lang="en-US" sz="3700" b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700" b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</a:t>
                      </a:r>
                      <a:endParaRPr lang="en-US" sz="3700" b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5026" y="285720"/>
            <a:ext cx="6172200" cy="1524000"/>
          </a:xfrm>
        </p:spPr>
        <p:txBody>
          <a:bodyPr>
            <a:normAutofit/>
          </a:bodyPr>
          <a:lstStyle/>
          <a:p>
            <a:r>
              <a:rPr lang="en-US" dirty="0" err="1" smtClean="0"/>
              <a:t>Pemetaan</a:t>
            </a:r>
            <a:r>
              <a:rPr lang="en-US" dirty="0" smtClean="0"/>
              <a:t> Sparse Array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Vektor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857232" y="2428860"/>
          <a:ext cx="5465008" cy="61709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6252"/>
                <a:gridCol w="1366252"/>
                <a:gridCol w="1366252"/>
                <a:gridCol w="1366252"/>
              </a:tblGrid>
              <a:tr h="560996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Baris</a:t>
                      </a:r>
                      <a:endParaRPr lang="en-US" sz="2400" dirty="0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/>
                        <a:t>kolom</a:t>
                      </a:r>
                      <a:endParaRPr lang="en-US" sz="2400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nilai</a:t>
                      </a:r>
                      <a:endParaRPr lang="en-US" sz="2400" dirty="0"/>
                    </a:p>
                  </a:txBody>
                  <a:tcPr marL="68580" marR="68580" marT="60960" marB="60960"/>
                </a:tc>
              </a:tr>
              <a:tr h="560996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V(1)</a:t>
                      </a:r>
                      <a:endParaRPr lang="en-US" sz="2400" dirty="0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/>
                        <a:t>5</a:t>
                      </a:r>
                      <a:endParaRPr lang="en-US" sz="2400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/>
                        <a:t>1</a:t>
                      </a:r>
                      <a:endParaRPr lang="en-US" sz="2400"/>
                    </a:p>
                  </a:txBody>
                  <a:tcPr marL="68580" marR="68580" marT="60960" marB="60960"/>
                </a:tc>
              </a:tr>
              <a:tr h="560996"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/>
                        <a:t>V(2)</a:t>
                      </a:r>
                      <a:endParaRPr lang="en-US" sz="2400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/>
                        <a:t>8</a:t>
                      </a:r>
                      <a:endParaRPr lang="en-US" sz="2400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/>
                        <a:t>2</a:t>
                      </a:r>
                      <a:endParaRPr lang="en-US" sz="2400"/>
                    </a:p>
                  </a:txBody>
                  <a:tcPr marL="68580" marR="68580" marT="60960" marB="60960"/>
                </a:tc>
              </a:tr>
              <a:tr h="560996"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/>
                        <a:t>V(3)</a:t>
                      </a:r>
                      <a:endParaRPr lang="en-US" sz="2400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</a:t>
                      </a:r>
                      <a:endParaRPr lang="en-US" sz="2400" dirty="0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/>
                        <a:t>2</a:t>
                      </a:r>
                      <a:endParaRPr lang="en-US" sz="2400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/>
                        <a:t>3</a:t>
                      </a:r>
                      <a:endParaRPr lang="en-US" sz="2400"/>
                    </a:p>
                  </a:txBody>
                  <a:tcPr marL="68580" marR="68580" marT="60960" marB="60960"/>
                </a:tc>
              </a:tr>
              <a:tr h="560996"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/>
                        <a:t>V(4)</a:t>
                      </a:r>
                      <a:endParaRPr lang="en-US" sz="2400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</a:t>
                      </a:r>
                      <a:endParaRPr lang="en-US" sz="2400" dirty="0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/>
                        <a:t>1</a:t>
                      </a:r>
                      <a:endParaRPr lang="en-US" sz="2400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/>
                        <a:t>4</a:t>
                      </a:r>
                      <a:endParaRPr lang="en-US" sz="2400"/>
                    </a:p>
                  </a:txBody>
                  <a:tcPr marL="68580" marR="68580" marT="60960" marB="60960"/>
                </a:tc>
              </a:tr>
              <a:tr h="560996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V(5)</a:t>
                      </a:r>
                      <a:endParaRPr lang="en-US" sz="2400" dirty="0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</a:t>
                      </a:r>
                      <a:endParaRPr lang="en-US" sz="2400" dirty="0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7</a:t>
                      </a:r>
                      <a:endParaRPr lang="en-US" sz="2400" dirty="0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9</a:t>
                      </a:r>
                      <a:endParaRPr lang="en-US" sz="2400" dirty="0"/>
                    </a:p>
                  </a:txBody>
                  <a:tcPr marL="68580" marR="68580" marT="60960" marB="60960"/>
                </a:tc>
              </a:tr>
              <a:tr h="560996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V(6)</a:t>
                      </a:r>
                      <a:endParaRPr lang="en-US" sz="2400" dirty="0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</a:t>
                      </a:r>
                      <a:endParaRPr lang="en-US" sz="2400" dirty="0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</a:t>
                      </a:r>
                      <a:endParaRPr lang="en-US" sz="2400" dirty="0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</a:t>
                      </a:r>
                      <a:endParaRPr lang="en-US" sz="2400" dirty="0"/>
                    </a:p>
                  </a:txBody>
                  <a:tcPr marL="68580" marR="68580" marT="60960" marB="60960"/>
                </a:tc>
              </a:tr>
              <a:tr h="560996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V(7)</a:t>
                      </a:r>
                      <a:endParaRPr lang="en-US" sz="2400" dirty="0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6</a:t>
                      </a:r>
                      <a:endParaRPr lang="en-US" sz="2400" dirty="0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</a:t>
                      </a:r>
                      <a:endParaRPr lang="en-US" sz="2400" dirty="0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/>
                        <a:t>9</a:t>
                      </a:r>
                      <a:endParaRPr lang="en-US" sz="2400"/>
                    </a:p>
                  </a:txBody>
                  <a:tcPr marL="68580" marR="68580" marT="60960" marB="60960"/>
                </a:tc>
              </a:tr>
              <a:tr h="560996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V(8)</a:t>
                      </a:r>
                      <a:endParaRPr lang="en-US" sz="2400" dirty="0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/>
                        <a:t>6</a:t>
                      </a:r>
                      <a:endParaRPr lang="en-US" sz="2400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8</a:t>
                      </a:r>
                      <a:endParaRPr lang="en-US" sz="2400" dirty="0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6</a:t>
                      </a:r>
                      <a:endParaRPr lang="en-US" sz="2400" dirty="0"/>
                    </a:p>
                  </a:txBody>
                  <a:tcPr marL="68580" marR="68580" marT="60960" marB="60960"/>
                </a:tc>
              </a:tr>
              <a:tr h="560996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V(9)</a:t>
                      </a:r>
                      <a:endParaRPr lang="en-US" sz="2400" dirty="0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/>
                        <a:t>8</a:t>
                      </a:r>
                      <a:endParaRPr lang="en-US" sz="2400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/>
                        <a:t>1</a:t>
                      </a:r>
                      <a:endParaRPr lang="en-US" sz="2400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7</a:t>
                      </a:r>
                      <a:endParaRPr lang="en-US" sz="2400" dirty="0"/>
                    </a:p>
                  </a:txBody>
                  <a:tcPr marL="68580" marR="68580" marT="60960" marB="60960"/>
                </a:tc>
              </a:tr>
              <a:tr h="560996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V(10)</a:t>
                      </a:r>
                      <a:endParaRPr lang="en-US" sz="2400" dirty="0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/>
                        <a:t>8</a:t>
                      </a:r>
                      <a:endParaRPr lang="en-US" sz="2400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/>
                        <a:t>2</a:t>
                      </a:r>
                      <a:endParaRPr lang="en-US" sz="2400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8</a:t>
                      </a:r>
                      <a:endParaRPr lang="en-US" sz="2400" dirty="0"/>
                    </a:p>
                  </a:txBody>
                  <a:tcPr marL="68580" marR="68580" marT="60960" marB="6096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mtClean="0"/>
              <a:t>Pemetaan Sparse Array dengan Vektor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mtClean="0"/>
              <a:t>Kekurangan pemetaan sparse array dengan vektor adalah tidak mudah melakukan updating nilai terhadap array.</a:t>
            </a:r>
          </a:p>
          <a:p>
            <a:r>
              <a:rPr lang="en-US" smtClean="0"/>
              <a:t>Misalkan elemen ke-(4,6) di-update sehingga bernilai 7, maka vektor V(5) hingga V(8) berubah menjadi V(6) hingga V(9), sedangkan V(5) diisi dengan tripel (4,6,7)</a:t>
            </a:r>
          </a:p>
          <a:p>
            <a:r>
              <a:rPr lang="en-US" smtClean="0"/>
              <a:t>Penyajian lain sparse array dengan menggunakan </a:t>
            </a:r>
            <a:r>
              <a:rPr lang="en-US" b="1" i="1" smtClean="0"/>
              <a:t>linked list </a:t>
            </a:r>
            <a:r>
              <a:rPr lang="en-US" smtClean="0"/>
              <a:t>(daftar berkait).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8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SEKIAN</a:t>
            </a:r>
            <a:endParaRPr lang="en-US" sz="8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TERIMA KASIH</a:t>
            </a:r>
            <a:endParaRPr lang="en-US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Tipe ARRAY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Subskrip atau indeks dari elemen array menyatakan posisi elemen pada urutan dalam array tersebut</a:t>
            </a:r>
          </a:p>
          <a:p>
            <a:r>
              <a:rPr lang="en-US" smtClean="0"/>
              <a:t>Ada 3 hal yang harus dikemukakan dalam mendeklarasikan suatu array, yaitu :</a:t>
            </a:r>
          </a:p>
          <a:p>
            <a:pPr marL="892175" indent="-514350">
              <a:buFont typeface="+mj-lt"/>
              <a:buAutoNum type="arabicPeriod"/>
            </a:pPr>
            <a:r>
              <a:rPr lang="en-US" smtClean="0"/>
              <a:t>nama Array</a:t>
            </a:r>
          </a:p>
          <a:p>
            <a:pPr marL="892175" indent="-514350">
              <a:buFont typeface="+mj-lt"/>
              <a:buAutoNum type="arabicPeriod"/>
            </a:pPr>
            <a:r>
              <a:rPr lang="en-US" smtClean="0"/>
              <a:t>Range dari subskrip</a:t>
            </a:r>
          </a:p>
          <a:p>
            <a:pPr marL="892175" indent="-514350">
              <a:buFont typeface="+mj-lt"/>
              <a:buAutoNum type="arabicPeriod"/>
            </a:pPr>
            <a:r>
              <a:rPr lang="en-US" smtClean="0"/>
              <a:t>Tipe Data dari elemen array</a:t>
            </a:r>
          </a:p>
          <a:p>
            <a:pPr>
              <a:buNone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Tipe ARRAY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err="1" smtClean="0"/>
              <a:t>Penulisan</a:t>
            </a:r>
            <a:r>
              <a:rPr lang="en-US" sz="2400" dirty="0" smtClean="0"/>
              <a:t> </a:t>
            </a:r>
            <a:r>
              <a:rPr lang="en-US" sz="2400" dirty="0" err="1" smtClean="0"/>
              <a:t>notasi</a:t>
            </a:r>
            <a:r>
              <a:rPr lang="en-US" sz="2400" dirty="0" smtClean="0"/>
              <a:t> array</a:t>
            </a:r>
          </a:p>
          <a:p>
            <a:pPr>
              <a:buNone/>
            </a:pPr>
            <a:r>
              <a:rPr lang="en-US" sz="2400" dirty="0" smtClean="0"/>
              <a:t>	</a:t>
            </a:r>
            <a:r>
              <a:rPr lang="en-US" sz="2400" dirty="0" err="1" smtClean="0"/>
              <a:t>Suatu</a:t>
            </a:r>
            <a:r>
              <a:rPr lang="en-US" sz="2400" dirty="0" smtClean="0"/>
              <a:t> array A </a:t>
            </a:r>
            <a:r>
              <a:rPr lang="en-US" sz="2400" dirty="0" err="1" smtClean="0"/>
              <a:t>berdimensi</a:t>
            </a:r>
            <a:r>
              <a:rPr lang="en-US" sz="2400" dirty="0" smtClean="0"/>
              <a:t> </a:t>
            </a:r>
            <a:r>
              <a:rPr lang="en-US" sz="2400" dirty="0" err="1" smtClean="0"/>
              <a:t>satu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tipe</a:t>
            </a:r>
            <a:r>
              <a:rPr lang="en-US" sz="2400" dirty="0" smtClean="0"/>
              <a:t> data T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subskrip</a:t>
            </a:r>
            <a:r>
              <a:rPr lang="en-US" sz="2400" dirty="0" smtClean="0"/>
              <a:t> </a:t>
            </a:r>
            <a:r>
              <a:rPr lang="en-US" sz="2400" dirty="0" err="1" smtClean="0"/>
              <a:t>bergerak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L </a:t>
            </a:r>
            <a:r>
              <a:rPr lang="en-US" sz="2400" dirty="0" err="1" smtClean="0"/>
              <a:t>sampai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U, </a:t>
            </a:r>
            <a:r>
              <a:rPr lang="en-US" sz="2400" dirty="0" err="1" smtClean="0"/>
              <a:t>ditulis</a:t>
            </a:r>
            <a:r>
              <a:rPr lang="en-US" sz="2400" dirty="0" smtClean="0"/>
              <a:t>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A(L:U) = (A(</a:t>
            </a:r>
            <a:r>
              <a:rPr lang="en-US" sz="2400" dirty="0" err="1" smtClean="0"/>
              <a:t>i</a:t>
            </a:r>
            <a:r>
              <a:rPr lang="en-US" sz="2400" dirty="0" smtClean="0"/>
              <a:t>)), </a:t>
            </a:r>
            <a:r>
              <a:rPr lang="en-US" sz="2400" dirty="0" err="1" smtClean="0"/>
              <a:t>i</a:t>
            </a:r>
            <a:r>
              <a:rPr lang="en-US" sz="2400" dirty="0" smtClean="0"/>
              <a:t>=L, L+1, L+2,…, U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setiap</a:t>
            </a:r>
            <a:r>
              <a:rPr lang="en-US" sz="2400" dirty="0" smtClean="0"/>
              <a:t> </a:t>
            </a:r>
            <a:r>
              <a:rPr lang="en-US" sz="2400" dirty="0" err="1" smtClean="0"/>
              <a:t>elemen</a:t>
            </a:r>
            <a:r>
              <a:rPr lang="en-US" sz="2400" dirty="0" smtClean="0"/>
              <a:t> A(</a:t>
            </a:r>
            <a:r>
              <a:rPr lang="en-US" sz="2400" dirty="0" err="1" smtClean="0"/>
              <a:t>i</a:t>
            </a:r>
            <a:r>
              <a:rPr lang="en-US" sz="2400" dirty="0" smtClean="0"/>
              <a:t>) </a:t>
            </a:r>
            <a:r>
              <a:rPr lang="en-US" sz="2400" dirty="0" err="1" smtClean="0"/>
              <a:t>bertipe</a:t>
            </a:r>
            <a:r>
              <a:rPr lang="en-US" sz="2400" dirty="0" smtClean="0"/>
              <a:t> data T.</a:t>
            </a:r>
          </a:p>
          <a:p>
            <a:pPr>
              <a:buNone/>
            </a:pPr>
            <a:r>
              <a:rPr lang="en-US" sz="2400" dirty="0" smtClean="0"/>
              <a:t>	L = lower bound (</a:t>
            </a:r>
            <a:r>
              <a:rPr lang="en-US" sz="2400" dirty="0" err="1" smtClean="0"/>
              <a:t>batas</a:t>
            </a:r>
            <a:r>
              <a:rPr lang="en-US" sz="2400" dirty="0" smtClean="0"/>
              <a:t> </a:t>
            </a:r>
            <a:r>
              <a:rPr lang="en-US" sz="2400" dirty="0" err="1" smtClean="0"/>
              <a:t>bawah</a:t>
            </a:r>
            <a:r>
              <a:rPr lang="en-US" sz="2400" dirty="0" smtClean="0"/>
              <a:t>)</a:t>
            </a:r>
          </a:p>
          <a:p>
            <a:pPr>
              <a:buNone/>
            </a:pPr>
            <a:r>
              <a:rPr lang="en-US" sz="2400" dirty="0" smtClean="0"/>
              <a:t>	U = upper bound (</a:t>
            </a:r>
            <a:r>
              <a:rPr lang="en-US" sz="2400" dirty="0" err="1" smtClean="0"/>
              <a:t>batas</a:t>
            </a:r>
            <a:r>
              <a:rPr lang="en-US" sz="2400" dirty="0" smtClean="0"/>
              <a:t> </a:t>
            </a:r>
            <a:r>
              <a:rPr lang="en-US" sz="2400" dirty="0" err="1" smtClean="0"/>
              <a:t>atas</a:t>
            </a:r>
            <a:r>
              <a:rPr lang="en-US" sz="2400" dirty="0" smtClean="0"/>
              <a:t>)</a:t>
            </a:r>
          </a:p>
          <a:p>
            <a:r>
              <a:rPr lang="en-US" sz="2400" dirty="0" smtClean="0"/>
              <a:t>Batas </a:t>
            </a:r>
            <a:r>
              <a:rPr lang="en-US" sz="2400" dirty="0" err="1" smtClean="0"/>
              <a:t>bawah</a:t>
            </a:r>
            <a:r>
              <a:rPr lang="en-US" sz="2400" dirty="0" smtClean="0"/>
              <a:t> array (L)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harus</a:t>
            </a:r>
            <a:r>
              <a:rPr lang="en-US" sz="2400" dirty="0" smtClean="0"/>
              <a:t> </a:t>
            </a:r>
            <a:r>
              <a:rPr lang="en-US" sz="2400" dirty="0" err="1" smtClean="0"/>
              <a:t>satu</a:t>
            </a:r>
            <a:r>
              <a:rPr lang="en-US" sz="2400" dirty="0" smtClean="0"/>
              <a:t>, </a:t>
            </a:r>
            <a:r>
              <a:rPr lang="en-US" sz="2400" dirty="0" err="1" smtClean="0"/>
              <a:t>melainkan</a:t>
            </a:r>
            <a:r>
              <a:rPr lang="en-US" sz="2400" dirty="0" smtClean="0"/>
              <a:t> </a:t>
            </a:r>
            <a:r>
              <a:rPr lang="en-US" sz="2400" dirty="0" err="1" smtClean="0"/>
              <a:t>bisa</a:t>
            </a:r>
            <a:r>
              <a:rPr lang="en-US" sz="2400" dirty="0" smtClean="0"/>
              <a:t> </a:t>
            </a:r>
            <a:r>
              <a:rPr lang="en-US" sz="2400" dirty="0" err="1" smtClean="0"/>
              <a:t>juga</a:t>
            </a:r>
            <a:r>
              <a:rPr lang="en-US" sz="2400" dirty="0" smtClean="0"/>
              <a:t> </a:t>
            </a:r>
            <a:r>
              <a:rPr lang="en-US" sz="2400" dirty="0" err="1" smtClean="0"/>
              <a:t>bilangan</a:t>
            </a:r>
            <a:r>
              <a:rPr lang="en-US" sz="2400" dirty="0" smtClean="0"/>
              <a:t> lain </a:t>
            </a:r>
            <a:r>
              <a:rPr lang="en-US" sz="2400" dirty="0" err="1" smtClean="0"/>
              <a:t>sesuai</a:t>
            </a:r>
            <a:r>
              <a:rPr lang="en-US" sz="2400" dirty="0" smtClean="0"/>
              <a:t> </a:t>
            </a:r>
            <a:r>
              <a:rPr lang="en-US" sz="2400" dirty="0" err="1" smtClean="0"/>
              <a:t>kebutuhan</a:t>
            </a:r>
            <a:r>
              <a:rPr lang="en-US" sz="2400" dirty="0" smtClean="0"/>
              <a:t>)</a:t>
            </a:r>
          </a:p>
          <a:p>
            <a:r>
              <a:rPr lang="en-US" sz="2400" dirty="0" err="1" smtClean="0"/>
              <a:t>Rentang</a:t>
            </a:r>
            <a:r>
              <a:rPr lang="en-US" sz="2400" dirty="0" smtClean="0"/>
              <a:t> (range)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banyaknya</a:t>
            </a:r>
            <a:r>
              <a:rPr lang="en-US" sz="2400" dirty="0" smtClean="0"/>
              <a:t> </a:t>
            </a:r>
            <a:r>
              <a:rPr lang="en-US" sz="2400" dirty="0" err="1" smtClean="0"/>
              <a:t>elemen</a:t>
            </a:r>
            <a:r>
              <a:rPr lang="en-US" sz="2400" dirty="0" smtClean="0"/>
              <a:t> </a:t>
            </a:r>
            <a:r>
              <a:rPr lang="en-US" sz="2400" dirty="0" err="1" smtClean="0"/>
              <a:t>sebuah</a:t>
            </a:r>
            <a:r>
              <a:rPr lang="en-US" sz="2400" dirty="0" smtClean="0"/>
              <a:t>  array. </a:t>
            </a:r>
            <a:r>
              <a:rPr lang="en-US" sz="2400" dirty="0" err="1" smtClean="0"/>
              <a:t>Dihitung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cara</a:t>
            </a:r>
            <a:r>
              <a:rPr lang="en-US" sz="2400" dirty="0" smtClean="0"/>
              <a:t> </a:t>
            </a:r>
            <a:r>
              <a:rPr lang="en-US" sz="2400" dirty="0" err="1" smtClean="0"/>
              <a:t>Rentang</a:t>
            </a:r>
            <a:r>
              <a:rPr lang="en-US" sz="2400" dirty="0" smtClean="0"/>
              <a:t> = U – L + 1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Tipe ARRAY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Array SISWA(0:9) bertipe STRING</a:t>
            </a:r>
          </a:p>
          <a:p>
            <a:r>
              <a:rPr lang="en-US" smtClean="0"/>
              <a:t>Batas bawah indeksnya = 0</a:t>
            </a:r>
          </a:p>
          <a:p>
            <a:r>
              <a:rPr lang="en-US" smtClean="0"/>
              <a:t>Batas atas indeksnya = 9</a:t>
            </a:r>
          </a:p>
          <a:p>
            <a:r>
              <a:rPr lang="en-US" smtClean="0"/>
              <a:t>Rentang array SISWA = 9 – 0 + 1 = 10</a:t>
            </a:r>
          </a:p>
          <a:p>
            <a:r>
              <a:rPr lang="en-US" smtClean="0"/>
              <a:t>SISWA(0) = “Budi”</a:t>
            </a:r>
          </a:p>
          <a:p>
            <a:pPr>
              <a:buNone/>
            </a:pPr>
            <a:r>
              <a:rPr lang="en-US" smtClean="0"/>
              <a:t>	SISWA(1) = “Catur”</a:t>
            </a:r>
          </a:p>
          <a:p>
            <a:pPr>
              <a:buNone/>
            </a:pPr>
            <a:r>
              <a:rPr lang="en-US" smtClean="0"/>
              <a:t>	SISWA(2) = “Dewi”</a:t>
            </a:r>
          </a:p>
          <a:p>
            <a:pPr>
              <a:buNone/>
            </a:pPr>
            <a:r>
              <a:rPr lang="en-US" smtClean="0"/>
              <a:t>	…</a:t>
            </a:r>
          </a:p>
          <a:p>
            <a:pPr>
              <a:buNone/>
            </a:pPr>
            <a:r>
              <a:rPr lang="en-US" smtClean="0"/>
              <a:t>	SISWA(9) = “SEPTI”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Tipe ARRAY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mtClean="0"/>
              <a:t>Array Berdimensi Banyak (multi-dimensional array) adalah array yang elemennya berupa array juga.</a:t>
            </a:r>
          </a:p>
          <a:p>
            <a:pPr>
              <a:buNone/>
            </a:pPr>
            <a:r>
              <a:rPr lang="en-US" smtClean="0"/>
              <a:t>	A(L:U) bertipe T</a:t>
            </a:r>
          </a:p>
          <a:p>
            <a:pPr>
              <a:buNone/>
            </a:pPr>
            <a:r>
              <a:rPr lang="en-US" smtClean="0"/>
              <a:t>	dimana T adalah tipe array T(L</a:t>
            </a:r>
            <a:r>
              <a:rPr lang="en-US" baseline="-25000" smtClean="0"/>
              <a:t>2</a:t>
            </a:r>
            <a:r>
              <a:rPr lang="en-US" smtClean="0"/>
              <a:t>:U</a:t>
            </a:r>
            <a:r>
              <a:rPr lang="en-US" baseline="-25000" smtClean="0"/>
              <a:t>2</a:t>
            </a:r>
            <a:r>
              <a:rPr lang="en-US" smtClean="0"/>
              <a:t>)</a:t>
            </a:r>
          </a:p>
          <a:p>
            <a:r>
              <a:rPr lang="en-US" smtClean="0"/>
              <a:t>Contoh kasus: Sebuah kelas terdiri atas 50 siswa. Nilai ujian tiap siswa terdiri atas nilai Ujian ke-1, Ujian ke-2 dan Ujian ke-3</a:t>
            </a:r>
          </a:p>
          <a:p>
            <a:pPr>
              <a:buNone/>
            </a:pPr>
            <a:r>
              <a:rPr lang="en-US" smtClean="0"/>
              <a:t>	Bagaimana tipe data yang digunakan?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Tipe ARRAY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mtClean="0"/>
              <a:t>Penjabaran</a:t>
            </a:r>
          </a:p>
          <a:p>
            <a:pPr>
              <a:buNone/>
            </a:pPr>
            <a:r>
              <a:rPr lang="en-US" smtClean="0"/>
              <a:t>	NilaiSiswa(1) memiliki nilai ujian 75, 68, 79</a:t>
            </a:r>
          </a:p>
          <a:p>
            <a:pPr>
              <a:buNone/>
            </a:pPr>
            <a:r>
              <a:rPr lang="en-US" smtClean="0"/>
              <a:t>	NilaiSiswa(2) memiliki nilai ujian 10, 100, 50</a:t>
            </a:r>
          </a:p>
          <a:p>
            <a:pPr>
              <a:buNone/>
            </a:pPr>
            <a:r>
              <a:rPr lang="en-US" smtClean="0"/>
              <a:t>	NilaiSiswa(3) memiliki nilai ujian 90, 80, 85</a:t>
            </a:r>
          </a:p>
          <a:p>
            <a:pPr>
              <a:buNone/>
            </a:pPr>
            <a:r>
              <a:rPr lang="en-US" smtClean="0"/>
              <a:t>	NilaiSiswa(4) memiliki nilai 85, 85, 80</a:t>
            </a:r>
          </a:p>
          <a:p>
            <a:pPr>
              <a:buNone/>
            </a:pPr>
            <a:r>
              <a:rPr lang="en-US" smtClean="0"/>
              <a:t>	NilaiSiswa(5) memiliki nilai 100, 100, 100</a:t>
            </a:r>
          </a:p>
          <a:p>
            <a:pPr>
              <a:buNone/>
            </a:pPr>
            <a:r>
              <a:rPr lang="en-US" smtClean="0"/>
              <a:t>	…</a:t>
            </a:r>
          </a:p>
          <a:p>
            <a:pPr>
              <a:buNone/>
            </a:pPr>
            <a:r>
              <a:rPr lang="en-US" smtClean="0"/>
              <a:t>	NilaiSiswa(50) memiliki nilai 65, 75, 95	</a:t>
            </a:r>
          </a:p>
          <a:p>
            <a:pPr>
              <a:buNone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Tipe ARRAY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5026" y="2190734"/>
            <a:ext cx="6172200" cy="6629429"/>
          </a:xfrm>
        </p:spPr>
        <p:txBody>
          <a:bodyPr/>
          <a:lstStyle/>
          <a:p>
            <a:r>
              <a:rPr lang="en-US" sz="2800" dirty="0" err="1" smtClean="0"/>
              <a:t>Nilai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tiap</a:t>
            </a:r>
            <a:r>
              <a:rPr lang="en-US" sz="2800" dirty="0" smtClean="0"/>
              <a:t> </a:t>
            </a:r>
            <a:r>
              <a:rPr lang="en-US" sz="2800" dirty="0" err="1" smtClean="0"/>
              <a:t>siswa</a:t>
            </a:r>
            <a:r>
              <a:rPr lang="en-US" sz="2800" dirty="0" smtClean="0"/>
              <a:t> </a:t>
            </a:r>
            <a:r>
              <a:rPr lang="en-US" sz="2800" dirty="0" err="1" smtClean="0"/>
              <a:t>dibuatkan</a:t>
            </a:r>
            <a:r>
              <a:rPr lang="en-US" sz="2800" dirty="0" smtClean="0"/>
              <a:t> </a:t>
            </a:r>
            <a:r>
              <a:rPr lang="en-US" sz="2800" dirty="0" err="1" smtClean="0"/>
              <a:t>tipe</a:t>
            </a:r>
            <a:r>
              <a:rPr lang="en-US" sz="2800" dirty="0" smtClean="0"/>
              <a:t> array</a:t>
            </a:r>
          </a:p>
          <a:p>
            <a:pPr>
              <a:buNone/>
            </a:pPr>
            <a:r>
              <a:rPr lang="en-US" sz="2800" dirty="0" smtClean="0"/>
              <a:t>	</a:t>
            </a:r>
            <a:r>
              <a:rPr lang="en-US" sz="2800" dirty="0" err="1" smtClean="0"/>
              <a:t>Ujian</a:t>
            </a:r>
            <a:r>
              <a:rPr lang="en-US" sz="2800" dirty="0" smtClean="0"/>
              <a:t>(1:3) </a:t>
            </a:r>
            <a:r>
              <a:rPr lang="en-US" sz="2800" dirty="0" err="1" smtClean="0"/>
              <a:t>bertipe</a:t>
            </a:r>
            <a:r>
              <a:rPr lang="en-US" sz="2800" dirty="0" smtClean="0"/>
              <a:t> Integer</a:t>
            </a:r>
          </a:p>
          <a:p>
            <a:pPr>
              <a:buNone/>
            </a:pPr>
            <a:r>
              <a:rPr lang="en-US" sz="2800" dirty="0" smtClean="0"/>
              <a:t>	</a:t>
            </a:r>
            <a:r>
              <a:rPr lang="en-US" sz="2800" dirty="0" err="1" smtClean="0"/>
              <a:t>Sedangkan</a:t>
            </a:r>
            <a:r>
              <a:rPr lang="en-US" sz="2800" dirty="0" smtClean="0"/>
              <a:t>, </a:t>
            </a:r>
            <a:r>
              <a:rPr lang="en-US" sz="2800" dirty="0" err="1" smtClean="0"/>
              <a:t>tipe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NilaiSiswa</a:t>
            </a:r>
            <a:r>
              <a:rPr lang="en-US" sz="2800" dirty="0" smtClean="0"/>
              <a:t> </a:t>
            </a:r>
            <a:r>
              <a:rPr lang="en-US" sz="2800" dirty="0" err="1" smtClean="0"/>
              <a:t>adalah</a:t>
            </a: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	</a:t>
            </a:r>
            <a:r>
              <a:rPr lang="en-US" sz="2800" dirty="0" err="1" smtClean="0"/>
              <a:t>NilaiSiswa</a:t>
            </a:r>
            <a:r>
              <a:rPr lang="en-US" sz="2800" dirty="0" smtClean="0"/>
              <a:t>(1:50) </a:t>
            </a:r>
            <a:r>
              <a:rPr lang="en-US" sz="2800" dirty="0" err="1" smtClean="0"/>
              <a:t>bertipe</a:t>
            </a:r>
            <a:r>
              <a:rPr lang="en-US" sz="2800" dirty="0" smtClean="0"/>
              <a:t> </a:t>
            </a:r>
            <a:r>
              <a:rPr lang="en-US" sz="2800" dirty="0" err="1" smtClean="0"/>
              <a:t>Ujian</a:t>
            </a:r>
            <a:r>
              <a:rPr lang="en-US" sz="2800" dirty="0" smtClean="0"/>
              <a:t>(1:3</a:t>
            </a:r>
            <a:r>
              <a:rPr lang="en-US" dirty="0" smtClean="0"/>
              <a:t>)</a:t>
            </a:r>
          </a:p>
          <a:p>
            <a:pPr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750075" y="5524507"/>
          <a:ext cx="464331" cy="34442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4331"/>
              </a:tblGrid>
              <a:tr h="647704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 marL="68580" marR="68580" marT="60960" marB="60960"/>
                </a:tc>
              </a:tr>
              <a:tr h="647704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</a:t>
                      </a:r>
                      <a:endParaRPr lang="en-US" sz="2400" dirty="0"/>
                    </a:p>
                  </a:txBody>
                  <a:tcPr marL="68580" marR="68580" marT="60960" marB="60960"/>
                </a:tc>
              </a:tr>
              <a:tr h="647704"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/>
                        <a:t>3</a:t>
                      </a:r>
                      <a:endParaRPr lang="en-US" sz="2400"/>
                    </a:p>
                  </a:txBody>
                  <a:tcPr marL="68580" marR="68580" marT="60960" marB="60960"/>
                </a:tc>
              </a:tr>
              <a:tr h="647704"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/>
                        <a:t>…</a:t>
                      </a:r>
                      <a:endParaRPr lang="en-US" sz="2400"/>
                    </a:p>
                  </a:txBody>
                  <a:tcPr marL="68580" marR="68580" marT="60960" marB="60960"/>
                </a:tc>
              </a:tr>
              <a:tr h="647704"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/>
                        <a:t>50</a:t>
                      </a:r>
                      <a:endParaRPr lang="en-US" sz="2400"/>
                    </a:p>
                  </a:txBody>
                  <a:tcPr marL="68580" marR="68580" marT="60960" marB="60960"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821646" y="5619757"/>
          <a:ext cx="1553775" cy="487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7925"/>
                <a:gridCol w="517925"/>
                <a:gridCol w="517925"/>
              </a:tblGrid>
              <a:tr h="487680"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/>
                        <a:t>75</a:t>
                      </a:r>
                      <a:endParaRPr lang="en-US" sz="2400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/>
                        <a:t>68</a:t>
                      </a:r>
                      <a:endParaRPr lang="en-US" sz="2400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/>
                        <a:t>79</a:t>
                      </a:r>
                      <a:endParaRPr lang="en-US" sz="2400"/>
                    </a:p>
                  </a:txBody>
                  <a:tcPr marL="68580" marR="68580" marT="60960" marB="60960"/>
                </a:tc>
              </a:tr>
            </a:tbl>
          </a:graphicData>
        </a:graphic>
      </p:graphicFrame>
      <p:cxnSp>
        <p:nvCxnSpPr>
          <p:cNvPr id="7" name="Straight Arrow Connector 6"/>
          <p:cNvCxnSpPr/>
          <p:nvPr/>
        </p:nvCxnSpPr>
        <p:spPr>
          <a:xfrm>
            <a:off x="1232281" y="5861350"/>
            <a:ext cx="589364" cy="211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1821646" y="6286512"/>
          <a:ext cx="1553775" cy="85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7925"/>
                <a:gridCol w="517925"/>
                <a:gridCol w="517925"/>
              </a:tblGrid>
              <a:tr h="487680"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/>
                        <a:t>10</a:t>
                      </a:r>
                      <a:endParaRPr lang="en-US" sz="2400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/>
                        <a:t>100</a:t>
                      </a:r>
                      <a:endParaRPr lang="en-US" sz="2400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/>
                        <a:t>50</a:t>
                      </a:r>
                      <a:endParaRPr lang="en-US" sz="2400"/>
                    </a:p>
                  </a:txBody>
                  <a:tcPr marL="68580" marR="68580" marT="60960" marB="60960"/>
                </a:tc>
              </a:tr>
            </a:tbl>
          </a:graphicData>
        </a:graphic>
      </p:graphicFrame>
      <p:cxnSp>
        <p:nvCxnSpPr>
          <p:cNvPr id="9" name="Straight Arrow Connector 8"/>
          <p:cNvCxnSpPr/>
          <p:nvPr/>
        </p:nvCxnSpPr>
        <p:spPr>
          <a:xfrm>
            <a:off x="1232281" y="6528104"/>
            <a:ext cx="589364" cy="211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1821645" y="6921080"/>
          <a:ext cx="1553775" cy="487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7925"/>
                <a:gridCol w="517925"/>
                <a:gridCol w="517925"/>
              </a:tblGrid>
              <a:tr h="487680"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/>
                        <a:t>90</a:t>
                      </a:r>
                      <a:endParaRPr lang="en-US" sz="2400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/>
                        <a:t>80</a:t>
                      </a:r>
                      <a:endParaRPr lang="en-US" sz="2400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/>
                        <a:t>85</a:t>
                      </a:r>
                      <a:endParaRPr lang="en-US" sz="2400"/>
                    </a:p>
                  </a:txBody>
                  <a:tcPr marL="68580" marR="68580" marT="60960" marB="60960"/>
                </a:tc>
              </a:tr>
            </a:tbl>
          </a:graphicData>
        </a:graphic>
      </p:graphicFrame>
      <p:cxnSp>
        <p:nvCxnSpPr>
          <p:cNvPr id="11" name="Straight Arrow Connector 10"/>
          <p:cNvCxnSpPr/>
          <p:nvPr/>
        </p:nvCxnSpPr>
        <p:spPr>
          <a:xfrm>
            <a:off x="1232281" y="7162672"/>
            <a:ext cx="589364" cy="211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1821645" y="8191525"/>
          <a:ext cx="1553775" cy="487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7925"/>
                <a:gridCol w="517925"/>
                <a:gridCol w="517925"/>
              </a:tblGrid>
              <a:tr h="487680"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/>
                        <a:t>65</a:t>
                      </a:r>
                      <a:endParaRPr lang="en-US" sz="2400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/>
                        <a:t>75</a:t>
                      </a:r>
                      <a:endParaRPr lang="en-US" sz="2400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/>
                        <a:t>95</a:t>
                      </a:r>
                      <a:endParaRPr lang="en-US" sz="2400"/>
                    </a:p>
                  </a:txBody>
                  <a:tcPr marL="68580" marR="68580" marT="60960" marB="60960"/>
                </a:tc>
              </a:tr>
            </a:tbl>
          </a:graphicData>
        </a:graphic>
      </p:graphicFrame>
      <p:cxnSp>
        <p:nvCxnSpPr>
          <p:cNvPr id="13" name="Straight Arrow Connector 12"/>
          <p:cNvCxnSpPr/>
          <p:nvPr/>
        </p:nvCxnSpPr>
        <p:spPr>
          <a:xfrm>
            <a:off x="1232281" y="8433118"/>
            <a:ext cx="589364" cy="211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4" name="Pentagon 13"/>
          <p:cNvSpPr/>
          <p:nvPr/>
        </p:nvSpPr>
        <p:spPr>
          <a:xfrm>
            <a:off x="3589735" y="6667515"/>
            <a:ext cx="482207" cy="762005"/>
          </a:xfrm>
          <a:prstGeom prst="homePlat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5" name="Table 14"/>
          <p:cNvGraphicFramePr>
            <a:graphicFrameLocks noGrp="1"/>
          </p:cNvGraphicFramePr>
          <p:nvPr/>
        </p:nvGraphicFramePr>
        <p:xfrm>
          <a:off x="4339834" y="5524507"/>
          <a:ext cx="2089563" cy="3238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6521"/>
                <a:gridCol w="696521"/>
                <a:gridCol w="696521"/>
              </a:tblGrid>
              <a:tr h="647704"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/>
                        <a:t>75</a:t>
                      </a:r>
                      <a:endParaRPr lang="en-US" sz="2400"/>
                    </a:p>
                  </a:txBody>
                  <a:tcPr marL="68580" marR="68580" marT="60960" marB="609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/>
                        <a:t>68</a:t>
                      </a:r>
                      <a:endParaRPr lang="en-US" sz="2400"/>
                    </a:p>
                  </a:txBody>
                  <a:tcPr marL="68580" marR="68580" marT="60960" marB="609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/>
                        <a:t>79</a:t>
                      </a:r>
                      <a:endParaRPr lang="en-US" sz="2400"/>
                    </a:p>
                  </a:txBody>
                  <a:tcPr marL="68580" marR="68580" marT="60960" marB="60960" anchor="ctr"/>
                </a:tc>
              </a:tr>
              <a:tr h="647704"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/>
                        <a:t>10</a:t>
                      </a:r>
                      <a:endParaRPr lang="en-US" sz="2400"/>
                    </a:p>
                  </a:txBody>
                  <a:tcPr marL="68580" marR="68580" marT="60960" marB="609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/>
                        <a:t>100</a:t>
                      </a:r>
                      <a:endParaRPr lang="en-US" sz="2400"/>
                    </a:p>
                  </a:txBody>
                  <a:tcPr marL="68580" marR="68580" marT="60960" marB="609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/>
                        <a:t>50</a:t>
                      </a:r>
                      <a:endParaRPr lang="en-US" sz="2400"/>
                    </a:p>
                  </a:txBody>
                  <a:tcPr marL="68580" marR="68580" marT="60960" marB="60960" anchor="ctr"/>
                </a:tc>
              </a:tr>
              <a:tr h="647704"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/>
                        <a:t>90</a:t>
                      </a:r>
                      <a:endParaRPr lang="en-US" sz="2400"/>
                    </a:p>
                  </a:txBody>
                  <a:tcPr marL="68580" marR="68580" marT="60960" marB="609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/>
                        <a:t>80</a:t>
                      </a:r>
                      <a:endParaRPr lang="en-US" sz="2400"/>
                    </a:p>
                  </a:txBody>
                  <a:tcPr marL="68580" marR="68580" marT="60960" marB="609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/>
                        <a:t>85</a:t>
                      </a:r>
                      <a:endParaRPr lang="en-US" sz="2400"/>
                    </a:p>
                  </a:txBody>
                  <a:tcPr marL="68580" marR="68580" marT="60960" marB="60960" anchor="ctr"/>
                </a:tc>
              </a:tr>
              <a:tr h="647704"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/>
                        <a:t>…</a:t>
                      </a:r>
                      <a:endParaRPr lang="en-US" sz="2400"/>
                    </a:p>
                  </a:txBody>
                  <a:tcPr marL="68580" marR="68580" marT="60960" marB="609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/>
                        <a:t>…</a:t>
                      </a:r>
                      <a:endParaRPr lang="en-US" sz="2400"/>
                    </a:p>
                  </a:txBody>
                  <a:tcPr marL="68580" marR="68580" marT="60960" marB="609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/>
                        <a:t>…</a:t>
                      </a:r>
                      <a:endParaRPr lang="en-US" sz="2400"/>
                    </a:p>
                  </a:txBody>
                  <a:tcPr marL="68580" marR="68580" marT="60960" marB="60960" anchor="ctr"/>
                </a:tc>
              </a:tr>
              <a:tr h="647704"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/>
                        <a:t>65</a:t>
                      </a:r>
                      <a:endParaRPr lang="en-US" sz="2400"/>
                    </a:p>
                  </a:txBody>
                  <a:tcPr marL="68580" marR="68580" marT="60960" marB="609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/>
                        <a:t>75</a:t>
                      </a:r>
                      <a:endParaRPr lang="en-US" sz="2400"/>
                    </a:p>
                  </a:txBody>
                  <a:tcPr marL="68580" marR="68580" marT="60960" marB="609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/>
                        <a:t>95</a:t>
                      </a:r>
                      <a:endParaRPr lang="en-US" sz="2400"/>
                    </a:p>
                  </a:txBody>
                  <a:tcPr marL="68580" marR="68580" marT="60960" marB="6096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etwork">
  <a:themeElements>
    <a:clrScheme name="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Contoh_materi_powerpoint</Template>
  <TotalTime>1269</TotalTime>
  <Words>1091</Words>
  <Application>Microsoft Office PowerPoint</Application>
  <PresentationFormat>On-screen Show (4:3)</PresentationFormat>
  <Paragraphs>670</Paragraphs>
  <Slides>33</Slides>
  <Notes>33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Network</vt:lpstr>
      <vt:lpstr>Slide 1</vt:lpstr>
      <vt:lpstr>JENIS-JENIS DATA</vt:lpstr>
      <vt:lpstr>Tipe ARRAY</vt:lpstr>
      <vt:lpstr>Tipe ARRAY</vt:lpstr>
      <vt:lpstr>Tipe ARRAY</vt:lpstr>
      <vt:lpstr>Tipe ARRAY</vt:lpstr>
      <vt:lpstr>Tipe ARRAY</vt:lpstr>
      <vt:lpstr>Tipe ARRAY</vt:lpstr>
      <vt:lpstr>Tipe ARRAY</vt:lpstr>
      <vt:lpstr>Tipe ARRAY</vt:lpstr>
      <vt:lpstr>Tipe ARRAY</vt:lpstr>
      <vt:lpstr>Tipe ARRAY</vt:lpstr>
      <vt:lpstr>Tipe Array</vt:lpstr>
      <vt:lpstr>Tipe ARRAY</vt:lpstr>
      <vt:lpstr>Tipe ARRAY Pemetaan Array ke Memori</vt:lpstr>
      <vt:lpstr>Pemetaan Array ke Memori</vt:lpstr>
      <vt:lpstr>Pemetaan Array ke Memori</vt:lpstr>
      <vt:lpstr>Pemetaan Array ke Memori</vt:lpstr>
      <vt:lpstr>Pemetaan ke Memori untuk Array Multi Dimensi</vt:lpstr>
      <vt:lpstr>TRIANGULAR ARRAY (Array Segitiga)</vt:lpstr>
      <vt:lpstr>Slide 21</vt:lpstr>
      <vt:lpstr>Slide 22</vt:lpstr>
      <vt:lpstr>Pemetaan Trianguler Array</vt:lpstr>
      <vt:lpstr>Pemetaan Trianguler Array</vt:lpstr>
      <vt:lpstr>Pemetaan Trianguler Array</vt:lpstr>
      <vt:lpstr>Pemetaan Trianguler Array</vt:lpstr>
      <vt:lpstr>Pemetaan Trianguler Array</vt:lpstr>
      <vt:lpstr>Pemetaan Trianguler Array</vt:lpstr>
      <vt:lpstr>Pemetaan Trianguler Array</vt:lpstr>
      <vt:lpstr>SPARSE ARRAY (Array Jarang)</vt:lpstr>
      <vt:lpstr>Pemetaan Sparse Array dengan Vektor</vt:lpstr>
      <vt:lpstr>Pemetaan Sparse Array dengan Vektor</vt:lpstr>
      <vt:lpstr>SEKIAN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STRUKTUR DATA</dc:title>
  <dc:creator>JC</dc:creator>
  <cp:lastModifiedBy>Bambang</cp:lastModifiedBy>
  <cp:revision>161</cp:revision>
  <dcterms:created xsi:type="dcterms:W3CDTF">2010-09-19T16:03:20Z</dcterms:created>
  <dcterms:modified xsi:type="dcterms:W3CDTF">2012-03-26T14:34:14Z</dcterms:modified>
</cp:coreProperties>
</file>