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7"/>
  </p:notesMasterIdLst>
  <p:sldIdLst>
    <p:sldId id="256" r:id="rId2"/>
    <p:sldId id="330" r:id="rId3"/>
    <p:sldId id="331" r:id="rId4"/>
    <p:sldId id="333" r:id="rId5"/>
    <p:sldId id="334" r:id="rId6"/>
    <p:sldId id="345" r:id="rId7"/>
    <p:sldId id="332" r:id="rId8"/>
    <p:sldId id="335" r:id="rId9"/>
    <p:sldId id="336" r:id="rId10"/>
    <p:sldId id="347" r:id="rId11"/>
    <p:sldId id="337" r:id="rId12"/>
    <p:sldId id="346" r:id="rId13"/>
    <p:sldId id="348" r:id="rId14"/>
    <p:sldId id="338" r:id="rId15"/>
    <p:sldId id="339" r:id="rId16"/>
    <p:sldId id="340" r:id="rId17"/>
    <p:sldId id="354" r:id="rId18"/>
    <p:sldId id="342" r:id="rId19"/>
    <p:sldId id="343" r:id="rId20"/>
    <p:sldId id="344" r:id="rId21"/>
    <p:sldId id="349" r:id="rId22"/>
    <p:sldId id="350" r:id="rId23"/>
    <p:sldId id="351" r:id="rId24"/>
    <p:sldId id="352" r:id="rId25"/>
    <p:sldId id="353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48" y="5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D6C960-E1FA-4CBA-8F19-86781FB4497B}" type="datetimeFigureOut">
              <a:rPr lang="en-US" smtClean="0"/>
              <a:pPr/>
              <a:t>3/21/2013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8BAB5B-40F7-4288-A06D-0DFC75D3CB7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8BAB5B-40F7-4288-A06D-0DFC75D3CB74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8BAB5B-40F7-4288-A06D-0DFC75D3CB74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8BAB5B-40F7-4288-A06D-0DFC75D3CB74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8BAB5B-40F7-4288-A06D-0DFC75D3CB74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8BAB5B-40F7-4288-A06D-0DFC75D3CB74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8BAB5B-40F7-4288-A06D-0DFC75D3CB74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8BAB5B-40F7-4288-A06D-0DFC75D3CB74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8BAB5B-40F7-4288-A06D-0DFC75D3CB74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8BAB5B-40F7-4288-A06D-0DFC75D3CB74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8BAB5B-40F7-4288-A06D-0DFC75D3CB74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8BAB5B-40F7-4288-A06D-0DFC75D3CB74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8BAB5B-40F7-4288-A06D-0DFC75D3CB74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8BAB5B-40F7-4288-A06D-0DFC75D3CB74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8BAB5B-40F7-4288-A06D-0DFC75D3CB74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8BAB5B-40F7-4288-A06D-0DFC75D3CB74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8BAB5B-40F7-4288-A06D-0DFC75D3CB74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8BAB5B-40F7-4288-A06D-0DFC75D3CB74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8BAB5B-40F7-4288-A06D-0DFC75D3CB74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8BAB5B-40F7-4288-A06D-0DFC75D3CB74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8BAB5B-40F7-4288-A06D-0DFC75D3CB74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8BAB5B-40F7-4288-A06D-0DFC75D3CB74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8BAB5B-40F7-4288-A06D-0DFC75D3CB74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8BAB5B-40F7-4288-A06D-0DFC75D3CB74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8BAB5B-40F7-4288-A06D-0DFC75D3CB74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8BAB5B-40F7-4288-A06D-0DFC75D3CB74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Line 2"/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384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r>
              <a:rPr lang="en-US" altLang="en-US" smtClean="0"/>
              <a:t>Click to edit Master title style</a:t>
            </a:r>
            <a:endParaRPr lang="en-US" altLang="en-US"/>
          </a:p>
        </p:txBody>
      </p:sp>
      <p:sp>
        <p:nvSpPr>
          <p:cNvPr id="9626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8784" y="3049191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200"/>
            </a:lvl1pPr>
          </a:lstStyle>
          <a:p>
            <a:r>
              <a:rPr lang="en-US" altLang="en-US" smtClean="0"/>
              <a:t>Click to edit Master subtitle style</a:t>
            </a:r>
            <a:endParaRPr lang="en-US" altLang="en-US"/>
          </a:p>
        </p:txBody>
      </p:sp>
      <p:sp>
        <p:nvSpPr>
          <p:cNvPr id="96261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490946A1-57C2-4894-BA83-684D6FBCFFE5}" type="datetimeFigureOut">
              <a:rPr lang="en-US" smtClean="0"/>
              <a:pPr/>
              <a:t>3/21/2013</a:t>
            </a:fld>
            <a:endParaRPr lang="en-US"/>
          </a:p>
        </p:txBody>
      </p:sp>
      <p:sp>
        <p:nvSpPr>
          <p:cNvPr id="96262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6263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0C1B8343-4E80-4212-A8CF-BC3314ECBA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7493000" y="2992043"/>
            <a:ext cx="1337733" cy="2189559"/>
            <a:chOff x="4704" y="1885"/>
            <a:chExt cx="843" cy="1379"/>
          </a:xfrm>
        </p:grpSpPr>
        <p:sp>
          <p:nvSpPr>
            <p:cNvPr id="96265" name="Oval 9"/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96266" name="Oval 10"/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96267" name="Oval 11"/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96268" name="Oval 12"/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96269" name="Oval 13"/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96270" name="Oval 14"/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96271" name="Oval 15"/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96272" name="Oval 16"/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96273" name="Oval 17"/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96274" name="Oval 18"/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96275" name="Oval 19"/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96276" name="Oval 20"/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96277" name="Oval 21"/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96278" name="Oval 22"/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96279" name="Oval 23"/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96280" name="Oval 24"/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96281" name="Oval 25"/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96282" name="Oval 26"/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96283" name="Oval 27"/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96284" name="Oval 28"/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96285" name="Oval 29"/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96286" name="Oval 30"/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96287" name="Oval 31"/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96288" name="Oval 32"/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96289" name="Oval 33"/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96290" name="Oval 34"/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96291" name="Oval 35"/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96292" name="Oval 36"/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96293" name="Oval 37"/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96294" name="Oval 38"/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96295" name="Oval 39"/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</p:grpSp>
      <p:sp>
        <p:nvSpPr>
          <p:cNvPr id="96296" name="Line 40"/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0946A1-57C2-4894-BA83-684D6FBCFFE5}" type="datetimeFigureOut">
              <a:rPr lang="en-US" smtClean="0"/>
              <a:pPr/>
              <a:t>3/21/2013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1B8343-4E80-4212-A8CF-BC3314ECBA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637"/>
            <a:ext cx="2057400" cy="600789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637"/>
            <a:ext cx="5969000" cy="600789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0946A1-57C2-4894-BA83-684D6FBCFFE5}" type="datetimeFigureOut">
              <a:rPr lang="en-US" smtClean="0"/>
              <a:pPr/>
              <a:t>3/21/2013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1B8343-4E80-4212-A8CF-BC3314ECBA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122637"/>
            <a:ext cx="8229600" cy="600789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490946A1-57C2-4894-BA83-684D6FBCFFE5}" type="datetimeFigureOut">
              <a:rPr lang="en-US" smtClean="0"/>
              <a:pPr/>
              <a:t>3/21/2013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0C1B8343-4E80-4212-A8CF-BC3314ECBA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0946A1-57C2-4894-BA83-684D6FBCFFE5}" type="datetimeFigureOut">
              <a:rPr lang="en-US" smtClean="0"/>
              <a:pPr/>
              <a:t>3/21/2013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1B8343-4E80-4212-A8CF-BC3314ECBA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1784" y="44065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1784" y="2906317"/>
            <a:ext cx="7772400" cy="1500188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0946A1-57C2-4894-BA83-684D6FBCFFE5}" type="datetimeFigureOut">
              <a:rPr lang="en-US" smtClean="0"/>
              <a:pPr/>
              <a:t>3/21/2013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1B8343-4E80-4212-A8CF-BC3314ECBA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13200" cy="441126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3600" y="1719263"/>
            <a:ext cx="4013200" cy="441126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0946A1-57C2-4894-BA83-684D6FBCFFE5}" type="datetimeFigureOut">
              <a:rPr lang="en-US" smtClean="0"/>
              <a:pPr/>
              <a:t>3/21/2013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1B8343-4E80-4212-A8CF-BC3314ECBA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5035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4716"/>
            <a:ext cx="4040717" cy="64055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5272"/>
            <a:ext cx="4040717" cy="395049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6087" y="1534716"/>
            <a:ext cx="4040716" cy="64055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6087" y="2175272"/>
            <a:ext cx="4040716" cy="395049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0946A1-57C2-4894-BA83-684D6FBCFFE5}" type="datetimeFigureOut">
              <a:rPr lang="en-US" smtClean="0"/>
              <a:pPr/>
              <a:t>3/21/2013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1B8343-4E80-4212-A8CF-BC3314ECBA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0946A1-57C2-4894-BA83-684D6FBCFFE5}" type="datetimeFigureOut">
              <a:rPr lang="en-US" smtClean="0"/>
              <a:pPr/>
              <a:t>3/21/2013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1B8343-4E80-4212-A8CF-BC3314ECBA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0946A1-57C2-4894-BA83-684D6FBCFFE5}" type="datetimeFigureOut">
              <a:rPr lang="en-US" smtClean="0"/>
              <a:pPr/>
              <a:t>3/21/2013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1B8343-4E80-4212-A8CF-BC3314ECBA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2654"/>
            <a:ext cx="3007784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2" y="272655"/>
            <a:ext cx="511174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4705"/>
            <a:ext cx="30077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0946A1-57C2-4894-BA83-684D6FBCFFE5}" type="datetimeFigureOut">
              <a:rPr lang="en-US" smtClean="0"/>
              <a:pPr/>
              <a:t>3/21/2013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1B8343-4E80-4212-A8CF-BC3314ECBA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817" y="4800601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817" y="613172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817" y="5367339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0946A1-57C2-4894-BA83-684D6FBCFFE5}" type="datetimeFigureOut">
              <a:rPr lang="en-US" smtClean="0"/>
              <a:pPr/>
              <a:t>3/21/2013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1B8343-4E80-4212-A8CF-BC3314ECBA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635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9523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2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95237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fld id="{490946A1-57C2-4894-BA83-684D6FBCFFE5}" type="datetimeFigureOut">
              <a:rPr lang="en-US" smtClean="0"/>
              <a:pPr/>
              <a:t>3/21/2013</a:t>
            </a:fld>
            <a:endParaRPr lang="en-US"/>
          </a:p>
        </p:txBody>
      </p:sp>
      <p:sp>
        <p:nvSpPr>
          <p:cNvPr id="9523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endParaRPr lang="en-US"/>
          </a:p>
        </p:txBody>
      </p:sp>
      <p:sp>
        <p:nvSpPr>
          <p:cNvPr id="95239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0C1B8343-4E80-4212-A8CF-BC3314ECBA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8153404" y="152400"/>
            <a:ext cx="791633" cy="1295400"/>
            <a:chOff x="5136" y="960"/>
            <a:chExt cx="528" cy="864"/>
          </a:xfrm>
        </p:grpSpPr>
        <p:sp>
          <p:nvSpPr>
            <p:cNvPr id="95241" name="Oval 9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95242" name="Oval 10"/>
            <p:cNvSpPr>
              <a:spLocks noChangeArrowheads="1"/>
            </p:cNvSpPr>
            <p:nvPr/>
          </p:nvSpPr>
          <p:spPr bwMode="auto">
            <a:xfrm>
              <a:off x="5248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95243" name="Oval 11"/>
            <p:cNvSpPr>
              <a:spLocks noChangeArrowheads="1"/>
            </p:cNvSpPr>
            <p:nvPr/>
          </p:nvSpPr>
          <p:spPr bwMode="auto">
            <a:xfrm>
              <a:off x="5360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95244" name="Oval 12"/>
            <p:cNvSpPr>
              <a:spLocks noChangeArrowheads="1"/>
            </p:cNvSpPr>
            <p:nvPr/>
          </p:nvSpPr>
          <p:spPr bwMode="auto">
            <a:xfrm>
              <a:off x="5136" y="1072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95245" name="Oval 13"/>
            <p:cNvSpPr>
              <a:spLocks noChangeArrowheads="1"/>
            </p:cNvSpPr>
            <p:nvPr/>
          </p:nvSpPr>
          <p:spPr bwMode="auto">
            <a:xfrm>
              <a:off x="5248" y="1072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95246" name="Oval 14"/>
            <p:cNvSpPr>
              <a:spLocks noChangeArrowheads="1"/>
            </p:cNvSpPr>
            <p:nvPr/>
          </p:nvSpPr>
          <p:spPr bwMode="auto">
            <a:xfrm>
              <a:off x="5360" y="1072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95247" name="Oval 15"/>
            <p:cNvSpPr>
              <a:spLocks noChangeArrowheads="1"/>
            </p:cNvSpPr>
            <p:nvPr/>
          </p:nvSpPr>
          <p:spPr bwMode="auto">
            <a:xfrm>
              <a:off x="5472" y="1072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95248" name="Oval 16"/>
            <p:cNvSpPr>
              <a:spLocks noChangeArrowheads="1"/>
            </p:cNvSpPr>
            <p:nvPr/>
          </p:nvSpPr>
          <p:spPr bwMode="auto">
            <a:xfrm>
              <a:off x="5136" y="1184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95249" name="Oval 17"/>
            <p:cNvSpPr>
              <a:spLocks noChangeArrowheads="1"/>
            </p:cNvSpPr>
            <p:nvPr/>
          </p:nvSpPr>
          <p:spPr bwMode="auto">
            <a:xfrm>
              <a:off x="5248" y="1184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95250" name="Oval 18"/>
            <p:cNvSpPr>
              <a:spLocks noChangeArrowheads="1"/>
            </p:cNvSpPr>
            <p:nvPr/>
          </p:nvSpPr>
          <p:spPr bwMode="auto">
            <a:xfrm>
              <a:off x="5360" y="1184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95251" name="Oval 19"/>
            <p:cNvSpPr>
              <a:spLocks noChangeArrowheads="1"/>
            </p:cNvSpPr>
            <p:nvPr/>
          </p:nvSpPr>
          <p:spPr bwMode="auto">
            <a:xfrm>
              <a:off x="5472" y="1184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95252" name="Oval 20"/>
            <p:cNvSpPr>
              <a:spLocks noChangeArrowheads="1"/>
            </p:cNvSpPr>
            <p:nvPr/>
          </p:nvSpPr>
          <p:spPr bwMode="auto">
            <a:xfrm>
              <a:off x="5584" y="1184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95253" name="Oval 21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95254" name="Oval 22"/>
            <p:cNvSpPr>
              <a:spLocks noChangeArrowheads="1"/>
            </p:cNvSpPr>
            <p:nvPr/>
          </p:nvSpPr>
          <p:spPr bwMode="auto">
            <a:xfrm>
              <a:off x="5248" y="1296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95255" name="Oval 23"/>
            <p:cNvSpPr>
              <a:spLocks noChangeArrowheads="1"/>
            </p:cNvSpPr>
            <p:nvPr/>
          </p:nvSpPr>
          <p:spPr bwMode="auto">
            <a:xfrm>
              <a:off x="5360" y="1296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95256" name="Oval 24"/>
            <p:cNvSpPr>
              <a:spLocks noChangeArrowheads="1"/>
            </p:cNvSpPr>
            <p:nvPr/>
          </p:nvSpPr>
          <p:spPr bwMode="auto">
            <a:xfrm>
              <a:off x="5472" y="1296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95257" name="Oval 25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95258" name="Oval 26"/>
            <p:cNvSpPr>
              <a:spLocks noChangeArrowheads="1"/>
            </p:cNvSpPr>
            <p:nvPr/>
          </p:nvSpPr>
          <p:spPr bwMode="auto">
            <a:xfrm>
              <a:off x="5248" y="1408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95259" name="Oval 27"/>
            <p:cNvSpPr>
              <a:spLocks noChangeArrowheads="1"/>
            </p:cNvSpPr>
            <p:nvPr/>
          </p:nvSpPr>
          <p:spPr bwMode="auto">
            <a:xfrm>
              <a:off x="5360" y="1408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95260" name="Oval 28"/>
            <p:cNvSpPr>
              <a:spLocks noChangeArrowheads="1"/>
            </p:cNvSpPr>
            <p:nvPr/>
          </p:nvSpPr>
          <p:spPr bwMode="auto">
            <a:xfrm>
              <a:off x="5472" y="1408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95261" name="Oval 29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95262" name="Oval 30"/>
            <p:cNvSpPr>
              <a:spLocks noChangeArrowheads="1"/>
            </p:cNvSpPr>
            <p:nvPr/>
          </p:nvSpPr>
          <p:spPr bwMode="auto">
            <a:xfrm>
              <a:off x="5136" y="1520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95263" name="Oval 31"/>
            <p:cNvSpPr>
              <a:spLocks noChangeArrowheads="1"/>
            </p:cNvSpPr>
            <p:nvPr/>
          </p:nvSpPr>
          <p:spPr bwMode="auto">
            <a:xfrm>
              <a:off x="5248" y="1520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95264" name="Oval 32"/>
            <p:cNvSpPr>
              <a:spLocks noChangeArrowheads="1"/>
            </p:cNvSpPr>
            <p:nvPr/>
          </p:nvSpPr>
          <p:spPr bwMode="auto">
            <a:xfrm>
              <a:off x="5360" y="1520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95265" name="Oval 33"/>
            <p:cNvSpPr>
              <a:spLocks noChangeArrowheads="1"/>
            </p:cNvSpPr>
            <p:nvPr/>
          </p:nvSpPr>
          <p:spPr bwMode="auto">
            <a:xfrm>
              <a:off x="5472" y="1520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95266" name="Oval 34"/>
            <p:cNvSpPr>
              <a:spLocks noChangeArrowheads="1"/>
            </p:cNvSpPr>
            <p:nvPr/>
          </p:nvSpPr>
          <p:spPr bwMode="auto">
            <a:xfrm>
              <a:off x="5136" y="1632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95267" name="Oval 35"/>
            <p:cNvSpPr>
              <a:spLocks noChangeArrowheads="1"/>
            </p:cNvSpPr>
            <p:nvPr/>
          </p:nvSpPr>
          <p:spPr bwMode="auto">
            <a:xfrm>
              <a:off x="5248" y="1632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95268" name="Oval 36"/>
            <p:cNvSpPr>
              <a:spLocks noChangeArrowheads="1"/>
            </p:cNvSpPr>
            <p:nvPr/>
          </p:nvSpPr>
          <p:spPr bwMode="auto">
            <a:xfrm>
              <a:off x="5360" y="1632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95269" name="Oval 37"/>
            <p:cNvSpPr>
              <a:spLocks noChangeArrowheads="1"/>
            </p:cNvSpPr>
            <p:nvPr/>
          </p:nvSpPr>
          <p:spPr bwMode="auto">
            <a:xfrm>
              <a:off x="5472" y="1632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95270" name="Oval 38"/>
            <p:cNvSpPr>
              <a:spLocks noChangeArrowheads="1"/>
            </p:cNvSpPr>
            <p:nvPr/>
          </p:nvSpPr>
          <p:spPr bwMode="auto">
            <a:xfrm>
              <a:off x="5248" y="1744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95271" name="Oval 39"/>
            <p:cNvSpPr>
              <a:spLocks noChangeArrowheads="1"/>
            </p:cNvSpPr>
            <p:nvPr/>
          </p:nvSpPr>
          <p:spPr bwMode="auto">
            <a:xfrm>
              <a:off x="5472" y="1744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1437" y="71416"/>
            <a:ext cx="27860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PERTEMUAN KE-6</a:t>
            </a:r>
          </a:p>
        </p:txBody>
      </p:sp>
      <p:pic>
        <p:nvPicPr>
          <p:cNvPr id="8" name="Picture 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itle 1"/>
          <p:cNvSpPr txBox="1">
            <a:spLocks/>
          </p:cNvSpPr>
          <p:nvPr/>
        </p:nvSpPr>
        <p:spPr bwMode="auto">
          <a:xfrm>
            <a:off x="476221" y="1125126"/>
            <a:ext cx="7772400" cy="27707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0" cap="none" spc="0" normalizeH="0" baseline="0" noProof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Cambria" pitchFamily="18" charset="0"/>
                <a:ea typeface="+mj-ea"/>
                <a:cs typeface="+mj-cs"/>
              </a:rPr>
              <a:t>STRUKTUR DATA</a:t>
            </a:r>
            <a:br>
              <a:rPr kumimoji="0" lang="en-US" sz="4800" b="1" i="0" u="none" strike="noStrike" kern="0" cap="none" spc="0" normalizeH="0" baseline="0" noProof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Cambria" pitchFamily="18" charset="0"/>
                <a:ea typeface="+mj-ea"/>
                <a:cs typeface="+mj-cs"/>
              </a:rPr>
            </a:br>
            <a:r>
              <a:rPr kumimoji="0" lang="en-US" sz="4800" b="1" i="0" u="none" strike="noStrike" kern="0" cap="none" spc="0" normalizeH="0" baseline="0" noProof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Cambria" pitchFamily="18" charset="0"/>
                <a:ea typeface="+mj-ea"/>
                <a:cs typeface="+mj-cs"/>
              </a:rPr>
              <a:t/>
            </a:r>
            <a:br>
              <a:rPr kumimoji="0" lang="en-US" sz="4800" b="1" i="0" u="none" strike="noStrike" kern="0" cap="none" spc="0" normalizeH="0" baseline="0" noProof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Cambria" pitchFamily="18" charset="0"/>
                <a:ea typeface="+mj-ea"/>
                <a:cs typeface="+mj-cs"/>
              </a:rPr>
            </a:br>
            <a:r>
              <a:rPr kumimoji="0" lang="en-US" sz="6600" b="1" i="0" u="none" strike="noStrike" kern="0" cap="none" spc="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Cambria" pitchFamily="18" charset="0"/>
                <a:ea typeface="+mj-ea"/>
                <a:cs typeface="+mj-cs"/>
              </a:rPr>
              <a:t>QUEUE</a:t>
            </a:r>
            <a:endParaRPr kumimoji="0" lang="en-US" sz="4800" b="1" i="0" u="none" strike="noStrike" kern="0" cap="none" spc="0" normalizeH="0" baseline="0" noProof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uLnTx/>
              <a:uFillTx/>
              <a:latin typeface="Cambria" pitchFamily="18" charset="0"/>
              <a:ea typeface="+mj-ea"/>
              <a:cs typeface="+mj-c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762237" y="4446993"/>
            <a:ext cx="48577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3200" dirty="0" smtClean="0"/>
              <a:t>Pertemuan 6</a:t>
            </a:r>
            <a:endParaRPr lang="id-ID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Kasus</a:t>
            </a:r>
            <a:r>
              <a:rPr lang="en-US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#2</a:t>
            </a:r>
            <a:endParaRPr lang="en-US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2976" y="2464587"/>
            <a:ext cx="5842992" cy="3268960"/>
          </a:xfrm>
        </p:spPr>
        <p:txBody>
          <a:bodyPr/>
          <a:lstStyle/>
          <a:p>
            <a:pPr marL="0" indent="0">
              <a:buNone/>
            </a:pPr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yang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masuk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antrian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keluar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antrian</a:t>
            </a:r>
            <a:r>
              <a:rPr lang="en-US" dirty="0" smtClean="0"/>
              <a:t> </a:t>
            </a:r>
            <a:r>
              <a:rPr lang="en-US" dirty="0" err="1" smtClean="0"/>
              <a:t>sebelum</a:t>
            </a:r>
            <a:r>
              <a:rPr lang="en-US" dirty="0" smtClean="0"/>
              <a:t> </a:t>
            </a:r>
            <a:r>
              <a:rPr lang="en-US" dirty="0" err="1" smtClean="0"/>
              <a:t>dilayani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339752" y="5733258"/>
            <a:ext cx="4464496" cy="6766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4800" b="1" i="0" u="none" strike="noStrike" kern="1200" normalizeH="0" baseline="0" noProof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DEQUEUE</a:t>
            </a:r>
            <a:endParaRPr kumimoji="0" lang="en-US" sz="4800" b="1" i="0" u="none" strike="noStrike" kern="1200" normalizeH="0" baseline="0" noProof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ight Arrow 5"/>
          <p:cNvSpPr/>
          <p:nvPr/>
        </p:nvSpPr>
        <p:spPr>
          <a:xfrm>
            <a:off x="755576" y="5877274"/>
            <a:ext cx="1368152" cy="5040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DEQUEUE</a:t>
            </a:r>
            <a:endParaRPr lang="en-US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 err="1" smtClean="0"/>
              <a:t>Definisi</a:t>
            </a:r>
            <a:r>
              <a:rPr lang="en-US" dirty="0" smtClean="0"/>
              <a:t>:</a:t>
            </a:r>
          </a:p>
          <a:p>
            <a:pPr marL="0" indent="0" algn="just">
              <a:buNone/>
            </a:pPr>
            <a:r>
              <a:rPr lang="en-US" dirty="0" smtClean="0"/>
              <a:t>DEQUEUE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list linier yang </a:t>
            </a:r>
            <a:r>
              <a:rPr lang="en-US" dirty="0" err="1" smtClean="0"/>
              <a:t>penambahan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pengurangan</a:t>
            </a:r>
            <a:r>
              <a:rPr lang="en-US" dirty="0" smtClean="0"/>
              <a:t> </a:t>
            </a:r>
            <a:r>
              <a:rPr lang="en-US" dirty="0" err="1" smtClean="0"/>
              <a:t>elemennya</a:t>
            </a:r>
            <a:r>
              <a:rPr lang="en-US" dirty="0" smtClean="0"/>
              <a:t> </a:t>
            </a:r>
            <a:r>
              <a:rPr lang="en-US" dirty="0" err="1" smtClean="0"/>
              <a:t>boleh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kedua</a:t>
            </a:r>
            <a:r>
              <a:rPr lang="en-US" dirty="0" smtClean="0"/>
              <a:t> </a:t>
            </a:r>
            <a:r>
              <a:rPr lang="en-US" dirty="0" err="1" smtClean="0"/>
              <a:t>ujung</a:t>
            </a:r>
            <a:r>
              <a:rPr lang="en-US" dirty="0" smtClean="0"/>
              <a:t> list,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boleh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tengah-tengah</a:t>
            </a:r>
            <a:r>
              <a:rPr lang="en-US" dirty="0" smtClean="0"/>
              <a:t> list.</a:t>
            </a:r>
          </a:p>
        </p:txBody>
      </p:sp>
      <p:sp>
        <p:nvSpPr>
          <p:cNvPr id="5" name="Rectangle 4"/>
          <p:cNvSpPr/>
          <p:nvPr/>
        </p:nvSpPr>
        <p:spPr>
          <a:xfrm>
            <a:off x="2613213" y="5215735"/>
            <a:ext cx="785819" cy="42862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541909" y="5215735"/>
            <a:ext cx="785819" cy="42862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470601" y="5215735"/>
            <a:ext cx="785819" cy="42862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399297" y="5215735"/>
            <a:ext cx="785819" cy="42862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327989" y="5215735"/>
            <a:ext cx="785819" cy="42862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>
            <a:stCxn id="11" idx="0"/>
            <a:endCxn id="9" idx="2"/>
          </p:cNvCxnSpPr>
          <p:nvPr/>
        </p:nvCxnSpPr>
        <p:spPr>
          <a:xfrm rot="5400000" flipH="1" flipV="1">
            <a:off x="6425601" y="5797999"/>
            <a:ext cx="448933" cy="14166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868144" y="6093296"/>
            <a:ext cx="14221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FRONT</a:t>
            </a:r>
            <a:endParaRPr lang="en-US" sz="2800" b="1" dirty="0"/>
          </a:p>
        </p:txBody>
      </p:sp>
      <p:cxnSp>
        <p:nvCxnSpPr>
          <p:cNvPr id="12" name="Straight Arrow Connector 11"/>
          <p:cNvCxnSpPr>
            <a:stCxn id="13" idx="1"/>
            <a:endCxn id="5" idx="2"/>
          </p:cNvCxnSpPr>
          <p:nvPr/>
        </p:nvCxnSpPr>
        <p:spPr>
          <a:xfrm rot="10800000">
            <a:off x="3006123" y="5644364"/>
            <a:ext cx="413752" cy="69137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419875" y="6074132"/>
            <a:ext cx="120257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REAR</a:t>
            </a:r>
            <a:endParaRPr lang="en-US" sz="2800" b="1" dirty="0"/>
          </a:p>
        </p:txBody>
      </p:sp>
      <p:sp>
        <p:nvSpPr>
          <p:cNvPr id="14" name="Notched Right Arrow 13"/>
          <p:cNvSpPr/>
          <p:nvPr/>
        </p:nvSpPr>
        <p:spPr>
          <a:xfrm rot="20106977">
            <a:off x="773984" y="5955404"/>
            <a:ext cx="1143008" cy="428628"/>
          </a:xfrm>
          <a:prstGeom prst="notchedRightArrow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Notched Right Arrow 14"/>
          <p:cNvSpPr/>
          <p:nvPr/>
        </p:nvSpPr>
        <p:spPr>
          <a:xfrm rot="1203928">
            <a:off x="7328123" y="5481597"/>
            <a:ext cx="1143008" cy="428628"/>
          </a:xfrm>
          <a:prstGeom prst="notchedRightArrow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Notched Right Arrow 18"/>
          <p:cNvSpPr/>
          <p:nvPr/>
        </p:nvSpPr>
        <p:spPr>
          <a:xfrm rot="8995263">
            <a:off x="7886997" y="4364936"/>
            <a:ext cx="1143008" cy="428628"/>
          </a:xfrm>
          <a:prstGeom prst="notchedRightArrow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Notched Right Arrow 22"/>
          <p:cNvSpPr/>
          <p:nvPr/>
        </p:nvSpPr>
        <p:spPr>
          <a:xfrm rot="12057055">
            <a:off x="1370479" y="4836207"/>
            <a:ext cx="1143008" cy="428628"/>
          </a:xfrm>
          <a:prstGeom prst="notchedRightArrow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63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0.00231 L 0.21164 -0.13218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6" y="-67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63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1.85185E-6 L 0.24253 0.11759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1" y="59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63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4.07407E-6 L -0.15973 0.1257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0" y="63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63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4 -2.59259E-6 L -0.21632 -0.08935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6" y="-4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5" grpId="1" animBg="1"/>
      <p:bldP spid="19" grpId="0" animBg="1"/>
      <p:bldP spid="23" grpId="0" animBg="1"/>
      <p:bldP spid="23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DEQUEUE</a:t>
            </a:r>
            <a:endParaRPr lang="en-US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8"/>
            <a:ext cx="8229600" cy="499715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800" dirty="0" err="1" smtClean="0"/>
              <a:t>Ada</a:t>
            </a:r>
            <a:r>
              <a:rPr lang="en-US" sz="2800" dirty="0" smtClean="0"/>
              <a:t> 2 </a:t>
            </a:r>
            <a:r>
              <a:rPr lang="en-US" sz="2800" dirty="0" err="1" smtClean="0"/>
              <a:t>macam</a:t>
            </a:r>
            <a:r>
              <a:rPr lang="en-US" sz="2800" dirty="0" smtClean="0"/>
              <a:t> </a:t>
            </a:r>
            <a:r>
              <a:rPr lang="en-US" sz="2800" dirty="0" err="1" smtClean="0"/>
              <a:t>Dequeue</a:t>
            </a:r>
            <a:r>
              <a:rPr lang="en-US" sz="2800" dirty="0" smtClean="0"/>
              <a:t>, </a:t>
            </a:r>
            <a:r>
              <a:rPr lang="en-US" sz="2800" dirty="0" err="1" smtClean="0"/>
              <a:t>yaitu</a:t>
            </a:r>
            <a:r>
              <a:rPr lang="en-US" sz="2800" dirty="0" smtClean="0"/>
              <a:t>:</a:t>
            </a:r>
          </a:p>
          <a:p>
            <a:pPr marL="514350" indent="-514350" algn="just">
              <a:buAutoNum type="arabicPeriod"/>
            </a:pPr>
            <a:r>
              <a:rPr lang="en-US" sz="28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Dequeue</a:t>
            </a:r>
            <a:r>
              <a:rPr lang="en-US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input </a:t>
            </a:r>
            <a:r>
              <a:rPr lang="en-US" sz="28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terbatas</a:t>
            </a:r>
            <a:r>
              <a:rPr lang="en-US" sz="2800" dirty="0" smtClean="0"/>
              <a:t>, </a:t>
            </a:r>
            <a:r>
              <a:rPr lang="en-US" sz="2800" dirty="0" err="1" smtClean="0"/>
              <a:t>yaitu</a:t>
            </a:r>
            <a:r>
              <a:rPr lang="en-US" sz="2800" dirty="0" smtClean="0"/>
              <a:t> </a:t>
            </a:r>
            <a:r>
              <a:rPr lang="en-US" sz="2800" dirty="0" err="1" smtClean="0"/>
              <a:t>dequeue</a:t>
            </a:r>
            <a:r>
              <a:rPr lang="en-US" sz="2800" dirty="0" smtClean="0"/>
              <a:t> yang </a:t>
            </a:r>
            <a:r>
              <a:rPr lang="en-US" sz="2800" dirty="0" err="1" smtClean="0"/>
              <a:t>penambahan</a:t>
            </a:r>
            <a:r>
              <a:rPr lang="en-US" sz="2800" dirty="0" smtClean="0"/>
              <a:t> </a:t>
            </a:r>
            <a:r>
              <a:rPr lang="en-US" sz="2800" dirty="0" err="1" smtClean="0"/>
              <a:t>elemennya</a:t>
            </a:r>
            <a:r>
              <a:rPr lang="en-US" sz="2800" dirty="0" smtClean="0"/>
              <a:t> </a:t>
            </a:r>
            <a:r>
              <a:rPr lang="en-US" sz="2800" dirty="0" err="1" smtClean="0"/>
              <a:t>hanya</a:t>
            </a:r>
            <a:r>
              <a:rPr lang="en-US" sz="2800" dirty="0" smtClean="0"/>
              <a:t> </a:t>
            </a:r>
            <a:r>
              <a:rPr lang="en-US" sz="2800" dirty="0" err="1" smtClean="0"/>
              <a:t>boleh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salah</a:t>
            </a:r>
            <a:r>
              <a:rPr lang="en-US" sz="2800" dirty="0" smtClean="0"/>
              <a:t> </a:t>
            </a:r>
            <a:r>
              <a:rPr lang="en-US" sz="2800" dirty="0" err="1" smtClean="0"/>
              <a:t>satu</a:t>
            </a:r>
            <a:r>
              <a:rPr lang="en-US" sz="2800" dirty="0" smtClean="0"/>
              <a:t> </a:t>
            </a:r>
            <a:r>
              <a:rPr lang="en-US" sz="2800" dirty="0" err="1" smtClean="0"/>
              <a:t>sisi</a:t>
            </a:r>
            <a:r>
              <a:rPr lang="en-US" sz="2800" dirty="0" smtClean="0"/>
              <a:t>, </a:t>
            </a:r>
            <a:r>
              <a:rPr lang="en-US" sz="2800" dirty="0" err="1" smtClean="0"/>
              <a:t>sedangkan</a:t>
            </a:r>
            <a:r>
              <a:rPr lang="en-US" sz="2800" dirty="0" smtClean="0"/>
              <a:t> </a:t>
            </a:r>
            <a:r>
              <a:rPr lang="en-US" sz="2800" dirty="0" err="1" smtClean="0"/>
              <a:t>penghapusan</a:t>
            </a:r>
            <a:r>
              <a:rPr lang="en-US" sz="2800" dirty="0" smtClean="0"/>
              <a:t> </a:t>
            </a:r>
            <a:r>
              <a:rPr lang="en-US" sz="2800" dirty="0" err="1" smtClean="0"/>
              <a:t>boleh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kedua</a:t>
            </a:r>
            <a:r>
              <a:rPr lang="en-US" sz="2800" dirty="0" smtClean="0"/>
              <a:t> </a:t>
            </a:r>
            <a:r>
              <a:rPr lang="en-US" sz="2800" dirty="0" err="1" smtClean="0"/>
              <a:t>sisi</a:t>
            </a:r>
            <a:r>
              <a:rPr lang="en-US" sz="2800" dirty="0" smtClean="0"/>
              <a:t>.</a:t>
            </a:r>
          </a:p>
          <a:p>
            <a:pPr marL="514350" indent="-514350" algn="just">
              <a:buAutoNum type="arabicPeriod"/>
            </a:pPr>
            <a:endParaRPr lang="en-US" sz="2800" dirty="0" smtClean="0"/>
          </a:p>
          <a:p>
            <a:pPr marL="514350" indent="-514350" algn="just">
              <a:buAutoNum type="arabicPeriod"/>
            </a:pPr>
            <a:r>
              <a:rPr lang="en-US" sz="28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Dequeue</a:t>
            </a:r>
            <a:r>
              <a:rPr lang="en-US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output </a:t>
            </a:r>
            <a:r>
              <a:rPr lang="en-US" sz="28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terbatas</a:t>
            </a:r>
            <a:r>
              <a:rPr lang="en-US" sz="2800" dirty="0" smtClean="0"/>
              <a:t>, </a:t>
            </a:r>
            <a:r>
              <a:rPr lang="en-US" sz="2800" dirty="0" err="1" smtClean="0"/>
              <a:t>yaitu</a:t>
            </a:r>
            <a:r>
              <a:rPr lang="en-US" sz="2800" dirty="0" smtClean="0"/>
              <a:t> </a:t>
            </a:r>
            <a:r>
              <a:rPr lang="en-US" sz="2800" dirty="0" err="1" smtClean="0"/>
              <a:t>dequeue</a:t>
            </a:r>
            <a:r>
              <a:rPr lang="en-US" sz="2800" dirty="0" smtClean="0"/>
              <a:t> yang </a:t>
            </a:r>
            <a:r>
              <a:rPr lang="en-US" sz="2800" dirty="0" err="1" smtClean="0"/>
              <a:t>penghapusan</a:t>
            </a:r>
            <a:r>
              <a:rPr lang="en-US" sz="2800" dirty="0" smtClean="0"/>
              <a:t> </a:t>
            </a:r>
            <a:r>
              <a:rPr lang="en-US" sz="2800" dirty="0" err="1" smtClean="0"/>
              <a:t>elemennya</a:t>
            </a:r>
            <a:r>
              <a:rPr lang="en-US" sz="2800" dirty="0" smtClean="0"/>
              <a:t> </a:t>
            </a:r>
            <a:r>
              <a:rPr lang="en-US" sz="2800" dirty="0" err="1" smtClean="0"/>
              <a:t>hanya</a:t>
            </a:r>
            <a:r>
              <a:rPr lang="en-US" sz="2800" dirty="0" smtClean="0"/>
              <a:t> </a:t>
            </a:r>
            <a:r>
              <a:rPr lang="en-US" sz="2800" dirty="0" err="1" smtClean="0"/>
              <a:t>boleh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salah</a:t>
            </a:r>
            <a:r>
              <a:rPr lang="en-US" sz="2800" dirty="0" smtClean="0"/>
              <a:t> </a:t>
            </a:r>
            <a:r>
              <a:rPr lang="en-US" sz="2800" dirty="0" err="1" smtClean="0"/>
              <a:t>satu</a:t>
            </a:r>
            <a:r>
              <a:rPr lang="en-US" sz="2800" dirty="0" smtClean="0"/>
              <a:t> </a:t>
            </a:r>
            <a:r>
              <a:rPr lang="en-US" sz="2800" dirty="0" err="1" smtClean="0"/>
              <a:t>sisi</a:t>
            </a:r>
            <a:r>
              <a:rPr lang="en-US" sz="2800" dirty="0" smtClean="0"/>
              <a:t>, </a:t>
            </a:r>
            <a:r>
              <a:rPr lang="en-US" sz="2800" dirty="0" err="1" smtClean="0"/>
              <a:t>sedangkan</a:t>
            </a:r>
            <a:r>
              <a:rPr lang="en-US" sz="2800" dirty="0" smtClean="0"/>
              <a:t> </a:t>
            </a:r>
            <a:r>
              <a:rPr lang="en-US" sz="2800" dirty="0" err="1" smtClean="0"/>
              <a:t>penambahan</a:t>
            </a:r>
            <a:r>
              <a:rPr lang="en-US" sz="2800" dirty="0" smtClean="0"/>
              <a:t> </a:t>
            </a:r>
            <a:r>
              <a:rPr lang="en-US" sz="2800" dirty="0" err="1" smtClean="0"/>
              <a:t>elemen</a:t>
            </a:r>
            <a:r>
              <a:rPr lang="en-US" sz="2800" dirty="0" smtClean="0"/>
              <a:t> </a:t>
            </a:r>
            <a:r>
              <a:rPr lang="en-US" sz="2800" dirty="0" err="1" smtClean="0"/>
              <a:t>baru</a:t>
            </a:r>
            <a:r>
              <a:rPr lang="en-US" sz="2800" dirty="0" smtClean="0"/>
              <a:t> </a:t>
            </a:r>
            <a:r>
              <a:rPr lang="en-US" sz="2800" dirty="0" err="1" smtClean="0"/>
              <a:t>boleh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kedua</a:t>
            </a:r>
            <a:r>
              <a:rPr lang="en-US" sz="2800" dirty="0" smtClean="0"/>
              <a:t> </a:t>
            </a:r>
            <a:r>
              <a:rPr lang="en-US" sz="2800" dirty="0" err="1" smtClean="0"/>
              <a:t>sisi</a:t>
            </a:r>
            <a:r>
              <a:rPr lang="en-US" sz="2800" dirty="0" smtClean="0"/>
              <a:t>.</a:t>
            </a:r>
          </a:p>
        </p:txBody>
      </p:sp>
      <p:grpSp>
        <p:nvGrpSpPr>
          <p:cNvPr id="31" name="Group 30"/>
          <p:cNvGrpSpPr/>
          <p:nvPr/>
        </p:nvGrpSpPr>
        <p:grpSpPr>
          <a:xfrm>
            <a:off x="2483770" y="3573018"/>
            <a:ext cx="4576980" cy="576064"/>
            <a:chOff x="2483768" y="3573016"/>
            <a:chExt cx="4576980" cy="576064"/>
          </a:xfrm>
        </p:grpSpPr>
        <p:sp>
          <p:nvSpPr>
            <p:cNvPr id="4" name="Oval 3"/>
            <p:cNvSpPr/>
            <p:nvPr/>
          </p:nvSpPr>
          <p:spPr>
            <a:xfrm>
              <a:off x="3059832" y="3645024"/>
              <a:ext cx="360040" cy="36004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3491880" y="3645024"/>
              <a:ext cx="360040" cy="36004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3923928" y="3645024"/>
              <a:ext cx="360040" cy="36004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4355976" y="3645024"/>
              <a:ext cx="360040" cy="36004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/>
            <p:cNvSpPr/>
            <p:nvPr/>
          </p:nvSpPr>
          <p:spPr>
            <a:xfrm>
              <a:off x="4788024" y="3645024"/>
              <a:ext cx="360040" cy="36004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/>
            <p:cNvSpPr/>
            <p:nvPr/>
          </p:nvSpPr>
          <p:spPr>
            <a:xfrm>
              <a:off x="5220072" y="3645024"/>
              <a:ext cx="360040" cy="36004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/>
            <p:cNvSpPr/>
            <p:nvPr/>
          </p:nvSpPr>
          <p:spPr>
            <a:xfrm>
              <a:off x="5652120" y="3645024"/>
              <a:ext cx="360040" cy="36004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/>
            <p:cNvSpPr/>
            <p:nvPr/>
          </p:nvSpPr>
          <p:spPr>
            <a:xfrm>
              <a:off x="6084168" y="3645024"/>
              <a:ext cx="360040" cy="36004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ight Arrow 16"/>
            <p:cNvSpPr/>
            <p:nvPr/>
          </p:nvSpPr>
          <p:spPr>
            <a:xfrm>
              <a:off x="2483768" y="3573016"/>
              <a:ext cx="432048" cy="288032"/>
            </a:xfrm>
            <a:prstGeom prst="rightArrow">
              <a:avLst/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ight Arrow 17"/>
            <p:cNvSpPr/>
            <p:nvPr/>
          </p:nvSpPr>
          <p:spPr>
            <a:xfrm>
              <a:off x="6628700" y="3681028"/>
              <a:ext cx="432048" cy="288032"/>
            </a:xfrm>
            <a:prstGeom prst="rightArrow">
              <a:avLst/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ight Arrow 18"/>
            <p:cNvSpPr/>
            <p:nvPr/>
          </p:nvSpPr>
          <p:spPr>
            <a:xfrm flipH="1">
              <a:off x="2483768" y="3861048"/>
              <a:ext cx="432048" cy="288032"/>
            </a:xfrm>
            <a:prstGeom prst="rightArrow">
              <a:avLst/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2483770" y="6093297"/>
            <a:ext cx="4576980" cy="576064"/>
            <a:chOff x="2483768" y="6093296"/>
            <a:chExt cx="4576980" cy="576064"/>
          </a:xfrm>
        </p:grpSpPr>
        <p:sp>
          <p:nvSpPr>
            <p:cNvPr id="20" name="Oval 19"/>
            <p:cNvSpPr/>
            <p:nvPr/>
          </p:nvSpPr>
          <p:spPr>
            <a:xfrm>
              <a:off x="3059832" y="6165304"/>
              <a:ext cx="360040" cy="36004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/>
            <p:cNvSpPr/>
            <p:nvPr/>
          </p:nvSpPr>
          <p:spPr>
            <a:xfrm>
              <a:off x="3491880" y="6165304"/>
              <a:ext cx="360040" cy="36004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/>
            <p:cNvSpPr/>
            <p:nvPr/>
          </p:nvSpPr>
          <p:spPr>
            <a:xfrm>
              <a:off x="3923928" y="6165304"/>
              <a:ext cx="360040" cy="36004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/>
            <p:cNvSpPr/>
            <p:nvPr/>
          </p:nvSpPr>
          <p:spPr>
            <a:xfrm>
              <a:off x="4355976" y="6165304"/>
              <a:ext cx="360040" cy="36004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/>
            <p:cNvSpPr/>
            <p:nvPr/>
          </p:nvSpPr>
          <p:spPr>
            <a:xfrm>
              <a:off x="4788024" y="6165304"/>
              <a:ext cx="360040" cy="36004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/>
            <p:cNvSpPr/>
            <p:nvPr/>
          </p:nvSpPr>
          <p:spPr>
            <a:xfrm>
              <a:off x="5220072" y="6165304"/>
              <a:ext cx="360040" cy="36004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/>
            <p:cNvSpPr/>
            <p:nvPr/>
          </p:nvSpPr>
          <p:spPr>
            <a:xfrm>
              <a:off x="5652120" y="6165304"/>
              <a:ext cx="360040" cy="36004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/>
            <p:cNvSpPr/>
            <p:nvPr/>
          </p:nvSpPr>
          <p:spPr>
            <a:xfrm>
              <a:off x="6084168" y="6165304"/>
              <a:ext cx="360040" cy="36004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ight Arrow 27"/>
            <p:cNvSpPr/>
            <p:nvPr/>
          </p:nvSpPr>
          <p:spPr>
            <a:xfrm>
              <a:off x="2483768" y="6093296"/>
              <a:ext cx="432048" cy="288032"/>
            </a:xfrm>
            <a:prstGeom prst="rightArrow">
              <a:avLst/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ight Arrow 28"/>
            <p:cNvSpPr/>
            <p:nvPr/>
          </p:nvSpPr>
          <p:spPr>
            <a:xfrm flipH="1">
              <a:off x="6628700" y="6201308"/>
              <a:ext cx="432048" cy="288032"/>
            </a:xfrm>
            <a:prstGeom prst="rightArrow">
              <a:avLst/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ight Arrow 29"/>
            <p:cNvSpPr/>
            <p:nvPr/>
          </p:nvSpPr>
          <p:spPr>
            <a:xfrm flipH="1">
              <a:off x="2483768" y="6381328"/>
              <a:ext cx="432048" cy="288032"/>
            </a:xfrm>
            <a:prstGeom prst="rightArrow">
              <a:avLst/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Kasus</a:t>
            </a:r>
            <a:r>
              <a:rPr lang="en-US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#3</a:t>
            </a:r>
            <a:endParaRPr lang="en-US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2"/>
            <a:ext cx="6275040" cy="355699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ICU (</a:t>
            </a:r>
            <a:r>
              <a:rPr lang="en-US" i="1" dirty="0" smtClean="0"/>
              <a:t>Intensive Care Unit</a:t>
            </a:r>
            <a:r>
              <a:rPr lang="en-US" dirty="0" smtClean="0"/>
              <a:t>)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rumah</a:t>
            </a:r>
            <a:r>
              <a:rPr lang="en-US" dirty="0" smtClean="0"/>
              <a:t> </a:t>
            </a:r>
            <a:r>
              <a:rPr lang="en-US" dirty="0" err="1" smtClean="0"/>
              <a:t>sakit</a:t>
            </a:r>
            <a:r>
              <a:rPr lang="en-US" dirty="0" smtClean="0"/>
              <a:t>,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antri</a:t>
            </a:r>
            <a:r>
              <a:rPr lang="en-US" dirty="0" smtClean="0"/>
              <a:t> </a:t>
            </a:r>
            <a:r>
              <a:rPr lang="en-US" dirty="0" err="1" smtClean="0"/>
              <a:t>pasien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terurut</a:t>
            </a:r>
            <a:r>
              <a:rPr lang="en-US" dirty="0" smtClean="0"/>
              <a:t> </a:t>
            </a:r>
            <a:r>
              <a:rPr lang="en-US" dirty="0" err="1" smtClean="0"/>
              <a:t>sbb</a:t>
            </a:r>
            <a:r>
              <a:rPr lang="en-US" dirty="0" smtClean="0"/>
              <a:t>:       1. </a:t>
            </a:r>
            <a:r>
              <a:rPr lang="en-US" dirty="0" err="1" smtClean="0"/>
              <a:t>keseleo</a:t>
            </a:r>
            <a:r>
              <a:rPr lang="en-US" dirty="0" smtClean="0"/>
              <a:t>, 2. </a:t>
            </a:r>
            <a:r>
              <a:rPr lang="en-US" dirty="0" err="1" smtClean="0"/>
              <a:t>disengat</a:t>
            </a:r>
            <a:r>
              <a:rPr lang="en-US" dirty="0" smtClean="0"/>
              <a:t> </a:t>
            </a:r>
            <a:r>
              <a:rPr lang="en-US" dirty="0" err="1" smtClean="0"/>
              <a:t>lebah</a:t>
            </a:r>
            <a:r>
              <a:rPr lang="en-US" dirty="0" smtClean="0"/>
              <a:t>, 3. </a:t>
            </a:r>
            <a:r>
              <a:rPr lang="en-US" dirty="0" err="1" smtClean="0"/>
              <a:t>digigit</a:t>
            </a:r>
            <a:r>
              <a:rPr lang="en-US" dirty="0" smtClean="0"/>
              <a:t> </a:t>
            </a:r>
            <a:r>
              <a:rPr lang="en-US" dirty="0" err="1" smtClean="0"/>
              <a:t>pacar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err="1" smtClean="0"/>
              <a:t>Terakhir</a:t>
            </a:r>
            <a:r>
              <a:rPr lang="en-US" dirty="0" smtClean="0"/>
              <a:t> </a:t>
            </a:r>
            <a:r>
              <a:rPr lang="en-US" dirty="0" err="1" smtClean="0"/>
              <a:t>datang</a:t>
            </a:r>
            <a:r>
              <a:rPr lang="en-US" dirty="0" smtClean="0"/>
              <a:t> </a:t>
            </a:r>
            <a:r>
              <a:rPr lang="en-US" dirty="0" err="1" smtClean="0"/>
              <a:t>pasien</a:t>
            </a:r>
            <a:r>
              <a:rPr lang="en-US" dirty="0" smtClean="0"/>
              <a:t> </a:t>
            </a:r>
            <a:r>
              <a:rPr lang="en-US" dirty="0" err="1" smtClean="0"/>
              <a:t>gagal</a:t>
            </a:r>
            <a:r>
              <a:rPr lang="en-US" dirty="0" smtClean="0"/>
              <a:t> </a:t>
            </a:r>
            <a:r>
              <a:rPr lang="en-US" dirty="0" err="1" smtClean="0"/>
              <a:t>jantung</a:t>
            </a:r>
            <a:r>
              <a:rPr lang="en-US" dirty="0" smtClean="0"/>
              <a:t>. </a:t>
            </a:r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 err="1" smtClean="0"/>
              <a:t>pasien</a:t>
            </a:r>
            <a:r>
              <a:rPr lang="en-US" dirty="0" smtClean="0"/>
              <a:t> </a:t>
            </a:r>
            <a:r>
              <a:rPr lang="en-US" dirty="0" err="1" smtClean="0"/>
              <a:t>terakhir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antri</a:t>
            </a:r>
            <a:r>
              <a:rPr lang="en-US" dirty="0" smtClean="0"/>
              <a:t> </a:t>
            </a:r>
            <a:r>
              <a:rPr lang="en-US" dirty="0" err="1" smtClean="0"/>
              <a:t>sampai</a:t>
            </a:r>
            <a:r>
              <a:rPr lang="en-US" dirty="0" smtClean="0"/>
              <a:t> </a:t>
            </a:r>
            <a:r>
              <a:rPr lang="en-US" dirty="0" err="1" smtClean="0"/>
              <a:t>gilirannya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500298" y="5286388"/>
            <a:ext cx="5184576" cy="6766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4800" b="1" i="0" u="none" strike="noStrike" kern="1200" normalizeH="0" baseline="0" noProof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PRIORITY QUEUE</a:t>
            </a:r>
            <a:endParaRPr kumimoji="0" lang="en-US" sz="4800" b="1" i="0" u="none" strike="noStrike" kern="1200" normalizeH="0" baseline="0" noProof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ight Arrow 5"/>
          <p:cNvSpPr/>
          <p:nvPr/>
        </p:nvSpPr>
        <p:spPr>
          <a:xfrm>
            <a:off x="755576" y="5877274"/>
            <a:ext cx="1368152" cy="5040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PRIORITY QUEUE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 err="1" smtClean="0"/>
              <a:t>Antrian</a:t>
            </a:r>
            <a:r>
              <a:rPr lang="en-US" dirty="0" smtClean="0"/>
              <a:t> </a:t>
            </a:r>
            <a:r>
              <a:rPr lang="en-US" dirty="0" err="1" smtClean="0"/>
              <a:t>Berprioritas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mtClean="0"/>
              <a:t>Antrian Berprioritas adalah himpunan elemen yang setiap elemennya diberikan tingkat prioritas tertentu, dan urutan pemrosesan elemennya didasarkan atas prioritas tersebut sbb:</a:t>
            </a:r>
          </a:p>
          <a:p>
            <a:pPr marL="514350" indent="-514350">
              <a:buAutoNum type="arabicPeriod"/>
            </a:pPr>
            <a:r>
              <a:rPr lang="en-US" smtClean="0"/>
              <a:t>Elemen yang prioritasnya lebih tinggi diproses lebih dulu.</a:t>
            </a:r>
          </a:p>
          <a:p>
            <a:pPr marL="514350" indent="-514350">
              <a:buAutoNum type="arabicPeriod"/>
            </a:pPr>
            <a:r>
              <a:rPr lang="en-US" smtClean="0"/>
              <a:t>Dua elemen dengan prioritas yang sama diproses berdasarkan urutan kedatangannya, yaitu yang datang lebih dulu diproses lebih dulu (FIFO).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PRIORITY QUEUE </a:t>
            </a:r>
            <a:r>
              <a:rPr lang="en-US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dengan</a:t>
            </a:r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ONE-WAY LIST</a:t>
            </a:r>
            <a:endParaRPr lang="en-US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mtClean="0"/>
              <a:t>Representasi antrian berprioritas antara lain dilakukan dengan one-way list, sbb:</a:t>
            </a:r>
          </a:p>
          <a:p>
            <a:pPr marL="514350" indent="-514350">
              <a:buAutoNum type="alphaLcPeriod"/>
            </a:pPr>
            <a:r>
              <a:rPr lang="en-US" smtClean="0"/>
              <a:t>Setiap simpul memiliki 3 field, yaitu: INF (informasi), PRN (nomor prioritas), dan LINK (penunjuk ke elemen berikutnya)</a:t>
            </a:r>
          </a:p>
          <a:p>
            <a:pPr marL="514350" indent="-514350">
              <a:buAutoNum type="alphaLcPeriod"/>
            </a:pPr>
            <a:r>
              <a:rPr lang="en-US" smtClean="0"/>
              <a:t>Simpul X mendahului simpul Y dalam list :</a:t>
            </a:r>
          </a:p>
          <a:p>
            <a:pPr marL="900113" indent="-900113">
              <a:buNone/>
              <a:tabLst>
                <a:tab pos="531813" algn="l"/>
              </a:tabLst>
            </a:pPr>
            <a:r>
              <a:rPr lang="en-US" smtClean="0"/>
              <a:t>	-	jika prioritas X lebih tinggi daripada prioritas Y</a:t>
            </a:r>
          </a:p>
          <a:p>
            <a:pPr marL="900113" indent="-900113">
              <a:buNone/>
              <a:tabLst>
                <a:tab pos="531813" algn="l"/>
              </a:tabLst>
            </a:pPr>
            <a:r>
              <a:rPr lang="en-US" smtClean="0"/>
              <a:t>	-	jika prioritas keduanya sama, tetapi X lebih dulu masuk ke dalam antrian.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PRIORITY QUEUE with One-Way List</a:t>
            </a:r>
            <a:endParaRPr lang="en-US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809998" y="1714491"/>
          <a:ext cx="5334004" cy="49288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2004"/>
                <a:gridCol w="1048623"/>
                <a:gridCol w="274676"/>
                <a:gridCol w="1629564"/>
                <a:gridCol w="274676"/>
                <a:gridCol w="1344461"/>
              </a:tblGrid>
              <a:tr h="494191">
                <a:tc>
                  <a:txBody>
                    <a:bodyPr/>
                    <a:lstStyle/>
                    <a:p>
                      <a:pPr algn="ctr"/>
                      <a:endParaRPr lang="en-US" sz="15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INFO</a:t>
                      </a:r>
                      <a:endParaRPr lang="en-US" sz="15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5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smtClean="0"/>
                        <a:t>PRN</a:t>
                      </a:r>
                      <a:endParaRPr lang="en-US" sz="15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5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smtClean="0"/>
                        <a:t>LINK</a:t>
                      </a:r>
                      <a:endParaRPr lang="en-US" sz="15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0040">
                <a:tc>
                  <a:txBody>
                    <a:bodyPr/>
                    <a:lstStyle/>
                    <a:p>
                      <a:pPr algn="ctr"/>
                      <a:r>
                        <a:rPr lang="en-US" sz="1500" smtClean="0"/>
                        <a:t>1</a:t>
                      </a:r>
                      <a:endParaRPr lang="en-US" sz="15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AA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2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50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5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20040">
                <a:tc>
                  <a:txBody>
                    <a:bodyPr/>
                    <a:lstStyle/>
                    <a:p>
                      <a:pPr algn="ctr"/>
                      <a:r>
                        <a:rPr lang="en-US" sz="1500" smtClean="0"/>
                        <a:t>2</a:t>
                      </a:r>
                      <a:endParaRPr lang="en-US" sz="15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BB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50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4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50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3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20040">
                <a:tc>
                  <a:txBody>
                    <a:bodyPr/>
                    <a:lstStyle/>
                    <a:p>
                      <a:pPr algn="ctr"/>
                      <a:r>
                        <a:rPr lang="en-US" sz="1500" smtClean="0"/>
                        <a:t>3</a:t>
                      </a:r>
                      <a:endParaRPr lang="en-US" sz="15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CC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50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4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50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7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20040">
                <a:tc>
                  <a:txBody>
                    <a:bodyPr/>
                    <a:lstStyle/>
                    <a:p>
                      <a:pPr algn="ctr"/>
                      <a:r>
                        <a:rPr lang="en-US" sz="1500" smtClean="0"/>
                        <a:t>4</a:t>
                      </a:r>
                      <a:endParaRPr lang="en-US" sz="15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DD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50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1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50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1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20040">
                <a:tc>
                  <a:txBody>
                    <a:bodyPr/>
                    <a:lstStyle/>
                    <a:p>
                      <a:pPr algn="ctr"/>
                      <a:r>
                        <a:rPr lang="en-US" sz="1500" smtClean="0"/>
                        <a:t>5</a:t>
                      </a:r>
                      <a:endParaRPr lang="en-US" sz="15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EE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50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2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8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20040">
                <a:tc>
                  <a:txBody>
                    <a:bodyPr/>
                    <a:lstStyle/>
                    <a:p>
                      <a:pPr algn="ctr"/>
                      <a:r>
                        <a:rPr lang="en-US" sz="1500" smtClean="0"/>
                        <a:t>6</a:t>
                      </a:r>
                      <a:endParaRPr lang="en-US" sz="15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FF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50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5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0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20040">
                <a:tc>
                  <a:txBody>
                    <a:bodyPr/>
                    <a:lstStyle/>
                    <a:p>
                      <a:pPr algn="ctr"/>
                      <a:r>
                        <a:rPr lang="en-US" sz="1500" smtClean="0"/>
                        <a:t>7</a:t>
                      </a:r>
                      <a:endParaRPr lang="en-US" sz="15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GG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50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4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50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6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20040">
                <a:tc>
                  <a:txBody>
                    <a:bodyPr/>
                    <a:lstStyle/>
                    <a:p>
                      <a:pPr algn="ctr"/>
                      <a:r>
                        <a:rPr lang="en-US" sz="1500" smtClean="0"/>
                        <a:t>8</a:t>
                      </a:r>
                      <a:endParaRPr lang="en-US" sz="15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HH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50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2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50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2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20040">
                <a:tc>
                  <a:txBody>
                    <a:bodyPr/>
                    <a:lstStyle/>
                    <a:p>
                      <a:pPr algn="ctr"/>
                      <a:r>
                        <a:rPr lang="en-US" sz="1500" smtClean="0"/>
                        <a:t>9</a:t>
                      </a:r>
                      <a:endParaRPr lang="en-US" sz="15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50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50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18096">
                <a:tc>
                  <a:txBody>
                    <a:bodyPr/>
                    <a:lstStyle/>
                    <a:p>
                      <a:pPr algn="ctr"/>
                      <a:r>
                        <a:rPr lang="en-US" sz="1500" smtClean="0"/>
                        <a:t>10</a:t>
                      </a:r>
                      <a:endParaRPr lang="en-US" sz="15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50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50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50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50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18096">
                <a:tc>
                  <a:txBody>
                    <a:bodyPr/>
                    <a:lstStyle/>
                    <a:p>
                      <a:pPr algn="ctr"/>
                      <a:r>
                        <a:rPr lang="en-US" sz="1500" smtClean="0"/>
                        <a:t>11</a:t>
                      </a:r>
                      <a:endParaRPr lang="en-US" sz="15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50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50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50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18096">
                <a:tc>
                  <a:txBody>
                    <a:bodyPr/>
                    <a:lstStyle/>
                    <a:p>
                      <a:pPr algn="ctr"/>
                      <a:r>
                        <a:rPr lang="en-US" sz="1500" smtClean="0"/>
                        <a:t>12</a:t>
                      </a:r>
                      <a:endParaRPr lang="en-US" sz="15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50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50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50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42911" y="2357432"/>
            <a:ext cx="857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START</a:t>
            </a: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500167" y="2357431"/>
            <a:ext cx="571504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cxnSp>
        <p:nvCxnSpPr>
          <p:cNvPr id="10" name="Elbow Connector 9"/>
          <p:cNvCxnSpPr>
            <a:stCxn id="7" idx="3"/>
          </p:cNvCxnSpPr>
          <p:nvPr/>
        </p:nvCxnSpPr>
        <p:spPr>
          <a:xfrm>
            <a:off x="2071669" y="2607465"/>
            <a:ext cx="2212299" cy="677521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907704" y="1628800"/>
            <a:ext cx="21467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Urutan</a:t>
            </a:r>
            <a:r>
              <a:rPr lang="en-US" dirty="0" smtClean="0"/>
              <a:t> </a:t>
            </a:r>
            <a:r>
              <a:rPr lang="en-US" dirty="0" err="1" smtClean="0"/>
              <a:t>kedatangan</a:t>
            </a:r>
            <a:endParaRPr lang="en-US" dirty="0"/>
          </a:p>
        </p:txBody>
      </p:sp>
      <p:sp>
        <p:nvSpPr>
          <p:cNvPr id="13" name="Freeform 12"/>
          <p:cNvSpPr/>
          <p:nvPr/>
        </p:nvSpPr>
        <p:spPr>
          <a:xfrm>
            <a:off x="3619496" y="1982381"/>
            <a:ext cx="599089" cy="304800"/>
          </a:xfrm>
          <a:custGeom>
            <a:avLst/>
            <a:gdLst>
              <a:gd name="connsiteX0" fmla="*/ 599089 w 599089"/>
              <a:gd name="connsiteY0" fmla="*/ 304800 h 304800"/>
              <a:gd name="connsiteX1" fmla="*/ 283779 w 599089"/>
              <a:gd name="connsiteY1" fmla="*/ 36786 h 304800"/>
              <a:gd name="connsiteX2" fmla="*/ 0 w 599089"/>
              <a:gd name="connsiteY2" fmla="*/ 84082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99089" h="304800">
                <a:moveTo>
                  <a:pt x="599089" y="304800"/>
                </a:moveTo>
                <a:cubicBezTo>
                  <a:pt x="491358" y="189186"/>
                  <a:pt x="383627" y="73572"/>
                  <a:pt x="283779" y="36786"/>
                </a:cubicBezTo>
                <a:cubicBezTo>
                  <a:pt x="183931" y="0"/>
                  <a:pt x="91965" y="42041"/>
                  <a:pt x="0" y="84082"/>
                </a:cubicBezTo>
              </a:path>
            </a:pathLst>
          </a:custGeom>
          <a:ln>
            <a:solidFill>
              <a:schemeClr val="tx1"/>
            </a:solidFill>
            <a:headEnd type="triangle" w="lg" len="lg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PRIORITY QUEUE with One-Way List</a:t>
            </a:r>
            <a:endParaRPr lang="en-US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091453" y="2848136"/>
          <a:ext cx="1614472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5819"/>
                <a:gridCol w="428628"/>
                <a:gridCol w="400025"/>
              </a:tblGrid>
              <a:tr h="64008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DDD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smtClean="0"/>
                        <a:t>1</a:t>
                      </a:r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Content Placeholder 3"/>
          <p:cNvGraphicFramePr>
            <a:graphicFrameLocks/>
          </p:cNvGraphicFramePr>
          <p:nvPr/>
        </p:nvGraphicFramePr>
        <p:xfrm>
          <a:off x="3091717" y="2848136"/>
          <a:ext cx="1614472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5819"/>
                <a:gridCol w="428628"/>
                <a:gridCol w="400025"/>
              </a:tblGrid>
              <a:tr h="64008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AAA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smtClean="0"/>
                        <a:t>2</a:t>
                      </a:r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Content Placeholder 3"/>
          <p:cNvGraphicFramePr>
            <a:graphicFrameLocks/>
          </p:cNvGraphicFramePr>
          <p:nvPr/>
        </p:nvGraphicFramePr>
        <p:xfrm>
          <a:off x="5091981" y="2848136"/>
          <a:ext cx="1614472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5819"/>
                <a:gridCol w="428628"/>
                <a:gridCol w="400025"/>
              </a:tblGrid>
              <a:tr h="64008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EEE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smtClean="0"/>
                        <a:t>2</a:t>
                      </a:r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Content Placeholder 3"/>
          <p:cNvGraphicFramePr>
            <a:graphicFrameLocks/>
          </p:cNvGraphicFramePr>
          <p:nvPr/>
        </p:nvGraphicFramePr>
        <p:xfrm>
          <a:off x="1805833" y="3919706"/>
          <a:ext cx="1614472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5819"/>
                <a:gridCol w="428628"/>
                <a:gridCol w="400025"/>
              </a:tblGrid>
              <a:tr h="64008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HHH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Content Placeholder 3"/>
          <p:cNvGraphicFramePr>
            <a:graphicFrameLocks/>
          </p:cNvGraphicFramePr>
          <p:nvPr/>
        </p:nvGraphicFramePr>
        <p:xfrm>
          <a:off x="3877535" y="3919706"/>
          <a:ext cx="1614472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5819"/>
                <a:gridCol w="428628"/>
                <a:gridCol w="400025"/>
              </a:tblGrid>
              <a:tr h="64008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BBB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smtClean="0"/>
                        <a:t>4</a:t>
                      </a:r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Content Placeholder 3"/>
          <p:cNvGraphicFramePr>
            <a:graphicFrameLocks/>
          </p:cNvGraphicFramePr>
          <p:nvPr/>
        </p:nvGraphicFramePr>
        <p:xfrm>
          <a:off x="5949237" y="3919706"/>
          <a:ext cx="1614472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5819"/>
                <a:gridCol w="428628"/>
                <a:gridCol w="400025"/>
              </a:tblGrid>
              <a:tr h="64008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CCC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smtClean="0"/>
                        <a:t>4</a:t>
                      </a:r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Content Placeholder 3"/>
          <p:cNvGraphicFramePr>
            <a:graphicFrameLocks/>
          </p:cNvGraphicFramePr>
          <p:nvPr/>
        </p:nvGraphicFramePr>
        <p:xfrm>
          <a:off x="5020543" y="5002376"/>
          <a:ext cx="1614472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5819"/>
                <a:gridCol w="428628"/>
                <a:gridCol w="400025"/>
              </a:tblGrid>
              <a:tr h="91440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GGG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4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2" name="Straight Arrow Connector 11"/>
          <p:cNvCxnSpPr/>
          <p:nvPr/>
        </p:nvCxnSpPr>
        <p:spPr>
          <a:xfrm>
            <a:off x="2591649" y="3032763"/>
            <a:ext cx="500067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4588717" y="3032763"/>
            <a:ext cx="500067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3245561" y="4104333"/>
            <a:ext cx="6120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5333793" y="4104333"/>
            <a:ext cx="6120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326295" y="2075968"/>
            <a:ext cx="428628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826362" y="2075968"/>
            <a:ext cx="9199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START</a:t>
            </a:r>
            <a:endParaRPr lang="en-US"/>
          </a:p>
        </p:txBody>
      </p:sp>
      <p:cxnSp>
        <p:nvCxnSpPr>
          <p:cNvPr id="27" name="Straight Arrow Connector 26"/>
          <p:cNvCxnSpPr/>
          <p:nvPr/>
        </p:nvCxnSpPr>
        <p:spPr>
          <a:xfrm rot="16200000" flipH="1">
            <a:off x="433451" y="2397440"/>
            <a:ext cx="714380" cy="50006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9" name="Freeform 28"/>
          <p:cNvSpPr/>
          <p:nvPr/>
        </p:nvSpPr>
        <p:spPr>
          <a:xfrm>
            <a:off x="1365635" y="3040822"/>
            <a:ext cx="5552336" cy="1097280"/>
          </a:xfrm>
          <a:custGeom>
            <a:avLst/>
            <a:gdLst>
              <a:gd name="connsiteX0" fmla="*/ 5683857 w 6062870"/>
              <a:gd name="connsiteY0" fmla="*/ 0 h 1097280"/>
              <a:gd name="connsiteX1" fmla="*/ 5803127 w 6062870"/>
              <a:gd name="connsiteY1" fmla="*/ 246491 h 1097280"/>
              <a:gd name="connsiteX2" fmla="*/ 4125401 w 6062870"/>
              <a:gd name="connsiteY2" fmla="*/ 453224 h 1097280"/>
              <a:gd name="connsiteX3" fmla="*/ 563217 w 6062870"/>
              <a:gd name="connsiteY3" fmla="*/ 795131 h 1097280"/>
              <a:gd name="connsiteX4" fmla="*/ 746097 w 6062870"/>
              <a:gd name="connsiteY4" fmla="*/ 1097280 h 1097280"/>
              <a:gd name="connsiteX0" fmla="*/ 5333716 w 5712729"/>
              <a:gd name="connsiteY0" fmla="*/ 0 h 1097280"/>
              <a:gd name="connsiteX1" fmla="*/ 5452986 w 5712729"/>
              <a:gd name="connsiteY1" fmla="*/ 246491 h 1097280"/>
              <a:gd name="connsiteX2" fmla="*/ 3775260 w 5712729"/>
              <a:gd name="connsiteY2" fmla="*/ 453224 h 1097280"/>
              <a:gd name="connsiteX3" fmla="*/ 563217 w 5712729"/>
              <a:gd name="connsiteY3" fmla="*/ 676510 h 1097280"/>
              <a:gd name="connsiteX4" fmla="*/ 395956 w 5712729"/>
              <a:gd name="connsiteY4" fmla="*/ 1097280 h 1097280"/>
              <a:gd name="connsiteX0" fmla="*/ 5333716 w 5712729"/>
              <a:gd name="connsiteY0" fmla="*/ 0 h 1097280"/>
              <a:gd name="connsiteX1" fmla="*/ 5452986 w 5712729"/>
              <a:gd name="connsiteY1" fmla="*/ 246491 h 1097280"/>
              <a:gd name="connsiteX2" fmla="*/ 3775260 w 5712729"/>
              <a:gd name="connsiteY2" fmla="*/ 453224 h 1097280"/>
              <a:gd name="connsiteX3" fmla="*/ 563217 w 5712729"/>
              <a:gd name="connsiteY3" fmla="*/ 676510 h 1097280"/>
              <a:gd name="connsiteX4" fmla="*/ 395956 w 5712729"/>
              <a:gd name="connsiteY4" fmla="*/ 1097280 h 1097280"/>
              <a:gd name="connsiteX0" fmla="*/ 5333716 w 5712729"/>
              <a:gd name="connsiteY0" fmla="*/ 0 h 1097280"/>
              <a:gd name="connsiteX1" fmla="*/ 5452986 w 5712729"/>
              <a:gd name="connsiteY1" fmla="*/ 246491 h 1097280"/>
              <a:gd name="connsiteX2" fmla="*/ 3775260 w 5712729"/>
              <a:gd name="connsiteY2" fmla="*/ 453224 h 1097280"/>
              <a:gd name="connsiteX3" fmla="*/ 563217 w 5712729"/>
              <a:gd name="connsiteY3" fmla="*/ 676510 h 1097280"/>
              <a:gd name="connsiteX4" fmla="*/ 395956 w 5712729"/>
              <a:gd name="connsiteY4" fmla="*/ 1097280 h 1097280"/>
              <a:gd name="connsiteX0" fmla="*/ 5333716 w 5593297"/>
              <a:gd name="connsiteY0" fmla="*/ 0 h 1097280"/>
              <a:gd name="connsiteX1" fmla="*/ 5452986 w 5593297"/>
              <a:gd name="connsiteY1" fmla="*/ 246491 h 1097280"/>
              <a:gd name="connsiteX2" fmla="*/ 3775260 w 5593297"/>
              <a:gd name="connsiteY2" fmla="*/ 453224 h 1097280"/>
              <a:gd name="connsiteX3" fmla="*/ 563217 w 5593297"/>
              <a:gd name="connsiteY3" fmla="*/ 676510 h 1097280"/>
              <a:gd name="connsiteX4" fmla="*/ 395956 w 5593297"/>
              <a:gd name="connsiteY4" fmla="*/ 1097280 h 1097280"/>
              <a:gd name="connsiteX0" fmla="*/ 5354283 w 5613864"/>
              <a:gd name="connsiteY0" fmla="*/ 0 h 1097280"/>
              <a:gd name="connsiteX1" fmla="*/ 5473553 w 5613864"/>
              <a:gd name="connsiteY1" fmla="*/ 246491 h 1097280"/>
              <a:gd name="connsiteX2" fmla="*/ 3795827 w 5613864"/>
              <a:gd name="connsiteY2" fmla="*/ 453224 h 1097280"/>
              <a:gd name="connsiteX3" fmla="*/ 583784 w 5613864"/>
              <a:gd name="connsiteY3" fmla="*/ 676510 h 1097280"/>
              <a:gd name="connsiteX4" fmla="*/ 416523 w 5613864"/>
              <a:gd name="connsiteY4" fmla="*/ 1097280 h 1097280"/>
              <a:gd name="connsiteX0" fmla="*/ 5354283 w 5661855"/>
              <a:gd name="connsiteY0" fmla="*/ 0 h 1097280"/>
              <a:gd name="connsiteX1" fmla="*/ 5473553 w 5661855"/>
              <a:gd name="connsiteY1" fmla="*/ 246491 h 1097280"/>
              <a:gd name="connsiteX2" fmla="*/ 3795827 w 5661855"/>
              <a:gd name="connsiteY2" fmla="*/ 453224 h 1097280"/>
              <a:gd name="connsiteX3" fmla="*/ 583784 w 5661855"/>
              <a:gd name="connsiteY3" fmla="*/ 676510 h 1097280"/>
              <a:gd name="connsiteX4" fmla="*/ 416523 w 5661855"/>
              <a:gd name="connsiteY4" fmla="*/ 1097280 h 10972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661855" h="1097280">
                <a:moveTo>
                  <a:pt x="5354283" y="0"/>
                </a:moveTo>
                <a:cubicBezTo>
                  <a:pt x="5543789" y="85477"/>
                  <a:pt x="5661855" y="192253"/>
                  <a:pt x="5473553" y="246491"/>
                </a:cubicBezTo>
                <a:cubicBezTo>
                  <a:pt x="5232674" y="339513"/>
                  <a:pt x="3795827" y="453224"/>
                  <a:pt x="3795827" y="453224"/>
                </a:cubicBezTo>
                <a:cubicBezTo>
                  <a:pt x="2922509" y="544664"/>
                  <a:pt x="1182904" y="640972"/>
                  <a:pt x="583784" y="676510"/>
                </a:cubicBezTo>
                <a:cubicBezTo>
                  <a:pt x="0" y="719147"/>
                  <a:pt x="43474" y="999877"/>
                  <a:pt x="416523" y="1097280"/>
                </a:cubicBezTo>
              </a:path>
            </a:pathLst>
          </a:custGeom>
          <a:ln>
            <a:tailEnd type="triangle" w="med" len="lg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30"/>
          <p:cNvSpPr/>
          <p:nvPr/>
        </p:nvSpPr>
        <p:spPr>
          <a:xfrm>
            <a:off x="4757730" y="4077372"/>
            <a:ext cx="2951671" cy="1097280"/>
          </a:xfrm>
          <a:custGeom>
            <a:avLst/>
            <a:gdLst>
              <a:gd name="connsiteX0" fmla="*/ 5683857 w 6062870"/>
              <a:gd name="connsiteY0" fmla="*/ 0 h 1097280"/>
              <a:gd name="connsiteX1" fmla="*/ 5803127 w 6062870"/>
              <a:gd name="connsiteY1" fmla="*/ 246491 h 1097280"/>
              <a:gd name="connsiteX2" fmla="*/ 4125401 w 6062870"/>
              <a:gd name="connsiteY2" fmla="*/ 453224 h 1097280"/>
              <a:gd name="connsiteX3" fmla="*/ 563217 w 6062870"/>
              <a:gd name="connsiteY3" fmla="*/ 795131 h 1097280"/>
              <a:gd name="connsiteX4" fmla="*/ 746097 w 6062870"/>
              <a:gd name="connsiteY4" fmla="*/ 1097280 h 1097280"/>
              <a:gd name="connsiteX0" fmla="*/ 5333716 w 5712729"/>
              <a:gd name="connsiteY0" fmla="*/ 0 h 1097280"/>
              <a:gd name="connsiteX1" fmla="*/ 5452986 w 5712729"/>
              <a:gd name="connsiteY1" fmla="*/ 246491 h 1097280"/>
              <a:gd name="connsiteX2" fmla="*/ 3775260 w 5712729"/>
              <a:gd name="connsiteY2" fmla="*/ 453224 h 1097280"/>
              <a:gd name="connsiteX3" fmla="*/ 563217 w 5712729"/>
              <a:gd name="connsiteY3" fmla="*/ 676510 h 1097280"/>
              <a:gd name="connsiteX4" fmla="*/ 395956 w 5712729"/>
              <a:gd name="connsiteY4" fmla="*/ 1097280 h 1097280"/>
              <a:gd name="connsiteX0" fmla="*/ 5333716 w 5712729"/>
              <a:gd name="connsiteY0" fmla="*/ 0 h 1097280"/>
              <a:gd name="connsiteX1" fmla="*/ 5452986 w 5712729"/>
              <a:gd name="connsiteY1" fmla="*/ 246491 h 1097280"/>
              <a:gd name="connsiteX2" fmla="*/ 3775260 w 5712729"/>
              <a:gd name="connsiteY2" fmla="*/ 453224 h 1097280"/>
              <a:gd name="connsiteX3" fmla="*/ 563217 w 5712729"/>
              <a:gd name="connsiteY3" fmla="*/ 676510 h 1097280"/>
              <a:gd name="connsiteX4" fmla="*/ 395956 w 5712729"/>
              <a:gd name="connsiteY4" fmla="*/ 1097280 h 1097280"/>
              <a:gd name="connsiteX0" fmla="*/ 5333716 w 5712729"/>
              <a:gd name="connsiteY0" fmla="*/ 0 h 1097280"/>
              <a:gd name="connsiteX1" fmla="*/ 5452986 w 5712729"/>
              <a:gd name="connsiteY1" fmla="*/ 246491 h 1097280"/>
              <a:gd name="connsiteX2" fmla="*/ 3775260 w 5712729"/>
              <a:gd name="connsiteY2" fmla="*/ 453224 h 1097280"/>
              <a:gd name="connsiteX3" fmla="*/ 563217 w 5712729"/>
              <a:gd name="connsiteY3" fmla="*/ 676510 h 1097280"/>
              <a:gd name="connsiteX4" fmla="*/ 395956 w 5712729"/>
              <a:gd name="connsiteY4" fmla="*/ 1097280 h 1097280"/>
              <a:gd name="connsiteX0" fmla="*/ 5333716 w 5593297"/>
              <a:gd name="connsiteY0" fmla="*/ 0 h 1097280"/>
              <a:gd name="connsiteX1" fmla="*/ 5452986 w 5593297"/>
              <a:gd name="connsiteY1" fmla="*/ 246491 h 1097280"/>
              <a:gd name="connsiteX2" fmla="*/ 3775260 w 5593297"/>
              <a:gd name="connsiteY2" fmla="*/ 453224 h 1097280"/>
              <a:gd name="connsiteX3" fmla="*/ 563217 w 5593297"/>
              <a:gd name="connsiteY3" fmla="*/ 676510 h 1097280"/>
              <a:gd name="connsiteX4" fmla="*/ 395956 w 5593297"/>
              <a:gd name="connsiteY4" fmla="*/ 1097280 h 1097280"/>
              <a:gd name="connsiteX0" fmla="*/ 5354283 w 5613864"/>
              <a:gd name="connsiteY0" fmla="*/ 0 h 1097280"/>
              <a:gd name="connsiteX1" fmla="*/ 5473553 w 5613864"/>
              <a:gd name="connsiteY1" fmla="*/ 246491 h 1097280"/>
              <a:gd name="connsiteX2" fmla="*/ 3795827 w 5613864"/>
              <a:gd name="connsiteY2" fmla="*/ 453224 h 1097280"/>
              <a:gd name="connsiteX3" fmla="*/ 583784 w 5613864"/>
              <a:gd name="connsiteY3" fmla="*/ 676510 h 1097280"/>
              <a:gd name="connsiteX4" fmla="*/ 416523 w 5613864"/>
              <a:gd name="connsiteY4" fmla="*/ 1097280 h 1097280"/>
              <a:gd name="connsiteX0" fmla="*/ 5354283 w 5661855"/>
              <a:gd name="connsiteY0" fmla="*/ 0 h 1097280"/>
              <a:gd name="connsiteX1" fmla="*/ 5473553 w 5661855"/>
              <a:gd name="connsiteY1" fmla="*/ 246491 h 1097280"/>
              <a:gd name="connsiteX2" fmla="*/ 3795827 w 5661855"/>
              <a:gd name="connsiteY2" fmla="*/ 453224 h 1097280"/>
              <a:gd name="connsiteX3" fmla="*/ 583784 w 5661855"/>
              <a:gd name="connsiteY3" fmla="*/ 676510 h 1097280"/>
              <a:gd name="connsiteX4" fmla="*/ 416523 w 5661855"/>
              <a:gd name="connsiteY4" fmla="*/ 1097280 h 1097280"/>
              <a:gd name="connsiteX0" fmla="*/ 5354283 w 5661855"/>
              <a:gd name="connsiteY0" fmla="*/ 0 h 1097280"/>
              <a:gd name="connsiteX1" fmla="*/ 5473553 w 5661855"/>
              <a:gd name="connsiteY1" fmla="*/ 246491 h 1097280"/>
              <a:gd name="connsiteX2" fmla="*/ 4023034 w 5661855"/>
              <a:gd name="connsiteY2" fmla="*/ 576064 h 1097280"/>
              <a:gd name="connsiteX3" fmla="*/ 583784 w 5661855"/>
              <a:gd name="connsiteY3" fmla="*/ 676510 h 1097280"/>
              <a:gd name="connsiteX4" fmla="*/ 416523 w 5661855"/>
              <a:gd name="connsiteY4" fmla="*/ 1097280 h 1097280"/>
              <a:gd name="connsiteX0" fmla="*/ 5354283 w 5543789"/>
              <a:gd name="connsiteY0" fmla="*/ 0 h 1097280"/>
              <a:gd name="connsiteX1" fmla="*/ 5320788 w 5543789"/>
              <a:gd name="connsiteY1" fmla="*/ 360040 h 1097280"/>
              <a:gd name="connsiteX2" fmla="*/ 4023034 w 5543789"/>
              <a:gd name="connsiteY2" fmla="*/ 576064 h 1097280"/>
              <a:gd name="connsiteX3" fmla="*/ 583784 w 5543789"/>
              <a:gd name="connsiteY3" fmla="*/ 676510 h 1097280"/>
              <a:gd name="connsiteX4" fmla="*/ 416523 w 5543789"/>
              <a:gd name="connsiteY4" fmla="*/ 1097280 h 1097280"/>
              <a:gd name="connsiteX0" fmla="*/ 5191012 w 5509091"/>
              <a:gd name="connsiteY0" fmla="*/ 0 h 1097280"/>
              <a:gd name="connsiteX1" fmla="*/ 5320788 w 5509091"/>
              <a:gd name="connsiteY1" fmla="*/ 360040 h 1097280"/>
              <a:gd name="connsiteX2" fmla="*/ 4023034 w 5509091"/>
              <a:gd name="connsiteY2" fmla="*/ 576064 h 1097280"/>
              <a:gd name="connsiteX3" fmla="*/ 583784 w 5509091"/>
              <a:gd name="connsiteY3" fmla="*/ 676510 h 1097280"/>
              <a:gd name="connsiteX4" fmla="*/ 416523 w 5509091"/>
              <a:gd name="connsiteY4" fmla="*/ 1097280 h 1097280"/>
              <a:gd name="connsiteX0" fmla="*/ 5191012 w 5380518"/>
              <a:gd name="connsiteY0" fmla="*/ 0 h 1097280"/>
              <a:gd name="connsiteX1" fmla="*/ 5191015 w 5380518"/>
              <a:gd name="connsiteY1" fmla="*/ 360040 h 1097280"/>
              <a:gd name="connsiteX2" fmla="*/ 4023034 w 5380518"/>
              <a:gd name="connsiteY2" fmla="*/ 576064 h 1097280"/>
              <a:gd name="connsiteX3" fmla="*/ 583784 w 5380518"/>
              <a:gd name="connsiteY3" fmla="*/ 676510 h 1097280"/>
              <a:gd name="connsiteX4" fmla="*/ 416523 w 5380518"/>
              <a:gd name="connsiteY4" fmla="*/ 1097280 h 1097280"/>
              <a:gd name="connsiteX0" fmla="*/ 5191012 w 5380518"/>
              <a:gd name="connsiteY0" fmla="*/ 0 h 1097280"/>
              <a:gd name="connsiteX1" fmla="*/ 5191015 w 5380518"/>
              <a:gd name="connsiteY1" fmla="*/ 360040 h 1097280"/>
              <a:gd name="connsiteX2" fmla="*/ 3633711 w 5380518"/>
              <a:gd name="connsiteY2" fmla="*/ 576064 h 1097280"/>
              <a:gd name="connsiteX3" fmla="*/ 583784 w 5380518"/>
              <a:gd name="connsiteY3" fmla="*/ 676510 h 1097280"/>
              <a:gd name="connsiteX4" fmla="*/ 416523 w 5380518"/>
              <a:gd name="connsiteY4" fmla="*/ 1097280 h 1097280"/>
              <a:gd name="connsiteX0" fmla="*/ 5191012 w 5380518"/>
              <a:gd name="connsiteY0" fmla="*/ 0 h 1097280"/>
              <a:gd name="connsiteX1" fmla="*/ 5191015 w 5380518"/>
              <a:gd name="connsiteY1" fmla="*/ 360040 h 1097280"/>
              <a:gd name="connsiteX2" fmla="*/ 4023037 w 5380518"/>
              <a:gd name="connsiteY2" fmla="*/ 576064 h 1097280"/>
              <a:gd name="connsiteX3" fmla="*/ 583784 w 5380518"/>
              <a:gd name="connsiteY3" fmla="*/ 676510 h 1097280"/>
              <a:gd name="connsiteX4" fmla="*/ 416523 w 5380518"/>
              <a:gd name="connsiteY4" fmla="*/ 1097280 h 1097280"/>
              <a:gd name="connsiteX0" fmla="*/ 5191012 w 5380518"/>
              <a:gd name="connsiteY0" fmla="*/ 0 h 1097280"/>
              <a:gd name="connsiteX1" fmla="*/ 5191015 w 5380518"/>
              <a:gd name="connsiteY1" fmla="*/ 360040 h 1097280"/>
              <a:gd name="connsiteX2" fmla="*/ 4023037 w 5380518"/>
              <a:gd name="connsiteY2" fmla="*/ 576064 h 1097280"/>
              <a:gd name="connsiteX3" fmla="*/ 583784 w 5380518"/>
              <a:gd name="connsiteY3" fmla="*/ 676510 h 1097280"/>
              <a:gd name="connsiteX4" fmla="*/ 416523 w 5380518"/>
              <a:gd name="connsiteY4" fmla="*/ 1097280 h 1097280"/>
              <a:gd name="connsiteX0" fmla="*/ 5191012 w 5380518"/>
              <a:gd name="connsiteY0" fmla="*/ 0 h 1097280"/>
              <a:gd name="connsiteX1" fmla="*/ 5191015 w 5380518"/>
              <a:gd name="connsiteY1" fmla="*/ 360040 h 1097280"/>
              <a:gd name="connsiteX2" fmla="*/ 4023037 w 5380518"/>
              <a:gd name="connsiteY2" fmla="*/ 576064 h 1097280"/>
              <a:gd name="connsiteX3" fmla="*/ 583784 w 5380518"/>
              <a:gd name="connsiteY3" fmla="*/ 676510 h 1097280"/>
              <a:gd name="connsiteX4" fmla="*/ 416523 w 5380518"/>
              <a:gd name="connsiteY4" fmla="*/ 1097280 h 1097280"/>
              <a:gd name="connsiteX0" fmla="*/ 4855590 w 5379317"/>
              <a:gd name="connsiteY0" fmla="*/ 0 h 1097280"/>
              <a:gd name="connsiteX1" fmla="*/ 5191015 w 5379317"/>
              <a:gd name="connsiteY1" fmla="*/ 360040 h 1097280"/>
              <a:gd name="connsiteX2" fmla="*/ 4023037 w 5379317"/>
              <a:gd name="connsiteY2" fmla="*/ 576064 h 1097280"/>
              <a:gd name="connsiteX3" fmla="*/ 583784 w 5379317"/>
              <a:gd name="connsiteY3" fmla="*/ 676510 h 1097280"/>
              <a:gd name="connsiteX4" fmla="*/ 416523 w 5379317"/>
              <a:gd name="connsiteY4" fmla="*/ 1097280 h 1097280"/>
              <a:gd name="connsiteX0" fmla="*/ 4855590 w 5379317"/>
              <a:gd name="connsiteY0" fmla="*/ 0 h 1097280"/>
              <a:gd name="connsiteX1" fmla="*/ 5191015 w 5379317"/>
              <a:gd name="connsiteY1" fmla="*/ 360040 h 1097280"/>
              <a:gd name="connsiteX2" fmla="*/ 4023037 w 5379317"/>
              <a:gd name="connsiteY2" fmla="*/ 576064 h 1097280"/>
              <a:gd name="connsiteX3" fmla="*/ 583784 w 5379317"/>
              <a:gd name="connsiteY3" fmla="*/ 676510 h 1097280"/>
              <a:gd name="connsiteX4" fmla="*/ 416523 w 5379317"/>
              <a:gd name="connsiteY4" fmla="*/ 1097280 h 10972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79317" h="1097280">
                <a:moveTo>
                  <a:pt x="4855590" y="0"/>
                </a:moveTo>
                <a:cubicBezTo>
                  <a:pt x="5292868" y="66155"/>
                  <a:pt x="5379317" y="305802"/>
                  <a:pt x="5191015" y="360040"/>
                </a:cubicBezTo>
                <a:cubicBezTo>
                  <a:pt x="4980011" y="509635"/>
                  <a:pt x="4023037" y="576064"/>
                  <a:pt x="4023037" y="576064"/>
                </a:cubicBezTo>
                <a:cubicBezTo>
                  <a:pt x="3149719" y="667504"/>
                  <a:pt x="1182904" y="640972"/>
                  <a:pt x="583784" y="676510"/>
                </a:cubicBezTo>
                <a:cubicBezTo>
                  <a:pt x="0" y="719147"/>
                  <a:pt x="43474" y="999877"/>
                  <a:pt x="416523" y="1097280"/>
                </a:cubicBezTo>
              </a:path>
            </a:pathLst>
          </a:custGeom>
          <a:ln>
            <a:tailEnd type="triangle" w="med" len="lg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2" name="Content Placeholder 3"/>
          <p:cNvGraphicFramePr>
            <a:graphicFrameLocks/>
          </p:cNvGraphicFramePr>
          <p:nvPr/>
        </p:nvGraphicFramePr>
        <p:xfrm>
          <a:off x="7133993" y="5002376"/>
          <a:ext cx="1614472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5819"/>
                <a:gridCol w="428628"/>
                <a:gridCol w="400025"/>
              </a:tblGrid>
              <a:tr h="64008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FFF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5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X</a:t>
                      </a:r>
                      <a:endParaRPr lang="en-US" sz="1800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23" name="Straight Arrow Connector 22"/>
          <p:cNvCxnSpPr/>
          <p:nvPr/>
        </p:nvCxnSpPr>
        <p:spPr>
          <a:xfrm>
            <a:off x="6516216" y="5187003"/>
            <a:ext cx="6120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Algoritma</a:t>
            </a:r>
            <a:r>
              <a:rPr lang="en-US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untuk</a:t>
            </a:r>
            <a:r>
              <a:rPr lang="en-US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Menghapus</a:t>
            </a:r>
            <a:r>
              <a:rPr lang="en-US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Elemen</a:t>
            </a:r>
            <a:r>
              <a:rPr lang="en-US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4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pada</a:t>
            </a:r>
            <a:r>
              <a:rPr lang="en-US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Priority Queue </a:t>
            </a:r>
            <a:r>
              <a:rPr lang="en-US" sz="24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dengan</a:t>
            </a:r>
            <a:r>
              <a:rPr lang="en-US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One-Way List</a:t>
            </a:r>
            <a:endParaRPr lang="en-US" sz="24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00242"/>
            <a:ext cx="8229600" cy="4125923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en-US" smtClean="0"/>
              <a:t>ITEM := INFO(START) {Langkah ini untuk menyimpan data dalam simpul pertama}</a:t>
            </a:r>
          </a:p>
          <a:p>
            <a:pPr marL="514350" indent="-514350">
              <a:buAutoNum type="arabicPeriod"/>
            </a:pPr>
            <a:r>
              <a:rPr lang="en-US" smtClean="0"/>
              <a:t>START := LINK(START)</a:t>
            </a:r>
          </a:p>
          <a:p>
            <a:pPr marL="514350" indent="-514350">
              <a:buAutoNum type="arabicPeriod"/>
            </a:pPr>
            <a:r>
              <a:rPr lang="en-US" smtClean="0"/>
              <a:t>Hapus Simpul Pertama dari List</a:t>
            </a:r>
          </a:p>
          <a:p>
            <a:pPr marL="514350" indent="-514350">
              <a:buAutoNum type="arabicPeriod"/>
            </a:pPr>
            <a:r>
              <a:rPr lang="en-US" smtClean="0"/>
              <a:t>Proses ITEM</a:t>
            </a:r>
          </a:p>
          <a:p>
            <a:pPr marL="514350" indent="-514350">
              <a:buAutoNum type="arabicPeriod"/>
            </a:pPr>
            <a:r>
              <a:rPr lang="en-US" smtClean="0"/>
              <a:t>Exit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Algoritma</a:t>
            </a:r>
            <a:r>
              <a:rPr lang="en-US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untuk</a:t>
            </a:r>
            <a:r>
              <a:rPr lang="en-US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Menambah</a:t>
            </a:r>
            <a:r>
              <a:rPr lang="en-US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Elemen</a:t>
            </a:r>
            <a:r>
              <a:rPr lang="en-US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4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pada</a:t>
            </a:r>
            <a:r>
              <a:rPr lang="en-US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Priority Queue </a:t>
            </a:r>
            <a:r>
              <a:rPr lang="en-US" sz="24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dengan</a:t>
            </a:r>
            <a:r>
              <a:rPr lang="en-US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One-Way List</a:t>
            </a:r>
            <a:endParaRPr lang="en-US" sz="24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LcPeriod"/>
            </a:pPr>
            <a:r>
              <a:rPr lang="en-US" dirty="0" err="1" smtClean="0"/>
              <a:t>Telusuri</a:t>
            </a:r>
            <a:r>
              <a:rPr lang="en-US" dirty="0" smtClean="0"/>
              <a:t> one-way list </a:t>
            </a:r>
            <a:r>
              <a:rPr lang="en-US" dirty="0" err="1" smtClean="0"/>
              <a:t>sampai</a:t>
            </a:r>
            <a:r>
              <a:rPr lang="en-US" dirty="0" smtClean="0"/>
              <a:t> </a:t>
            </a:r>
            <a:r>
              <a:rPr lang="en-US" dirty="0" err="1" smtClean="0"/>
              <a:t>ditemukan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Simpul</a:t>
            </a:r>
            <a:r>
              <a:rPr lang="en-US" dirty="0" smtClean="0"/>
              <a:t> X yang </a:t>
            </a:r>
            <a:r>
              <a:rPr lang="en-US" dirty="0" err="1" smtClean="0"/>
              <a:t>nomor</a:t>
            </a:r>
            <a:r>
              <a:rPr lang="en-US" dirty="0" smtClean="0"/>
              <a:t> </a:t>
            </a:r>
            <a:r>
              <a:rPr lang="en-US" dirty="0" err="1" smtClean="0"/>
              <a:t>prioritasnya</a:t>
            </a:r>
            <a:r>
              <a:rPr lang="en-US" dirty="0" smtClean="0"/>
              <a:t> </a:t>
            </a:r>
            <a:r>
              <a:rPr lang="en-US" dirty="0" err="1" smtClean="0"/>
              <a:t>melebihi</a:t>
            </a:r>
            <a:r>
              <a:rPr lang="en-US" dirty="0" smtClean="0"/>
              <a:t> N. </a:t>
            </a:r>
            <a:r>
              <a:rPr lang="en-US" dirty="0" err="1" smtClean="0"/>
              <a:t>Sisipkan</a:t>
            </a:r>
            <a:r>
              <a:rPr lang="en-US" dirty="0" smtClean="0"/>
              <a:t> ITEM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depan</a:t>
            </a:r>
            <a:r>
              <a:rPr lang="en-US" dirty="0" smtClean="0"/>
              <a:t> </a:t>
            </a:r>
            <a:r>
              <a:rPr lang="en-US" dirty="0" err="1" smtClean="0"/>
              <a:t>Simpul</a:t>
            </a:r>
            <a:r>
              <a:rPr lang="en-US" dirty="0" smtClean="0"/>
              <a:t> X.</a:t>
            </a:r>
          </a:p>
          <a:p>
            <a:pPr marL="514350" indent="-514350">
              <a:buAutoNum type="alphaLcPeriod"/>
            </a:pP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ditemukan</a:t>
            </a:r>
            <a:r>
              <a:rPr lang="en-US" dirty="0" smtClean="0"/>
              <a:t> </a:t>
            </a:r>
            <a:r>
              <a:rPr lang="en-US" dirty="0" err="1" smtClean="0"/>
              <a:t>Simpul</a:t>
            </a:r>
            <a:r>
              <a:rPr lang="en-US" dirty="0" smtClean="0"/>
              <a:t> </a:t>
            </a:r>
            <a:r>
              <a:rPr lang="en-US" dirty="0" err="1" smtClean="0"/>
              <a:t>semacam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, </a:t>
            </a:r>
            <a:r>
              <a:rPr lang="en-US" dirty="0" err="1" smtClean="0"/>
              <a:t>sisipkan</a:t>
            </a:r>
            <a:r>
              <a:rPr lang="en-US" dirty="0" smtClean="0"/>
              <a:t> ITEM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elemen</a:t>
            </a:r>
            <a:r>
              <a:rPr lang="en-US" dirty="0" smtClean="0"/>
              <a:t> </a:t>
            </a:r>
            <a:r>
              <a:rPr lang="en-US" dirty="0" err="1" smtClean="0"/>
              <a:t>terakhir</a:t>
            </a:r>
            <a:r>
              <a:rPr lang="en-US" dirty="0" smtClean="0"/>
              <a:t> List.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QUEUE (</a:t>
            </a:r>
            <a:r>
              <a:rPr lang="en-US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Antrian</a:t>
            </a:r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en-US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2"/>
            <a:ext cx="8229600" cy="4525963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US" sz="2800" dirty="0" err="1" smtClean="0"/>
              <a:t>Definisi</a:t>
            </a:r>
            <a:r>
              <a:rPr lang="en-US" sz="2800" dirty="0" smtClean="0"/>
              <a:t>:</a:t>
            </a:r>
          </a:p>
          <a:p>
            <a:pPr marL="0" indent="0" algn="just">
              <a:buNone/>
            </a:pPr>
            <a:r>
              <a:rPr lang="en-US" sz="2800" b="1" dirty="0" smtClean="0"/>
              <a:t>Queue (</a:t>
            </a:r>
            <a:r>
              <a:rPr lang="en-US" sz="2800" b="1" dirty="0" err="1" smtClean="0"/>
              <a:t>Antrian</a:t>
            </a:r>
            <a:r>
              <a:rPr lang="en-US" sz="2800" b="1" dirty="0" smtClean="0"/>
              <a:t>)</a:t>
            </a:r>
            <a:r>
              <a:rPr lang="en-US" sz="2800" dirty="0" smtClean="0"/>
              <a:t> </a:t>
            </a:r>
            <a:r>
              <a:rPr lang="en-US" sz="2800" dirty="0" err="1" smtClean="0"/>
              <a:t>adalah</a:t>
            </a:r>
            <a:r>
              <a:rPr lang="en-US" sz="2800" dirty="0" smtClean="0"/>
              <a:t> </a:t>
            </a:r>
            <a:r>
              <a:rPr lang="en-US" sz="2800" dirty="0" err="1" smtClean="0"/>
              <a:t>suatu</a:t>
            </a:r>
            <a:r>
              <a:rPr lang="en-US" sz="2800" dirty="0" smtClean="0"/>
              <a:t> </a:t>
            </a:r>
            <a:r>
              <a:rPr lang="en-US" sz="2800" dirty="0" err="1" smtClean="0"/>
              <a:t>bentuk</a:t>
            </a:r>
            <a:r>
              <a:rPr lang="en-US" sz="2800" dirty="0" smtClean="0"/>
              <a:t> </a:t>
            </a:r>
            <a:r>
              <a:rPr lang="en-US" sz="2800" dirty="0" err="1" smtClean="0"/>
              <a:t>khusus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List Linier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operasi</a:t>
            </a:r>
            <a:r>
              <a:rPr lang="en-US" sz="2800" dirty="0" smtClean="0"/>
              <a:t> </a:t>
            </a:r>
            <a:r>
              <a:rPr lang="en-US" sz="2800" dirty="0" err="1" smtClean="0"/>
              <a:t>penyisipan</a:t>
            </a:r>
            <a:r>
              <a:rPr lang="en-US" sz="2800" dirty="0" smtClean="0"/>
              <a:t> (</a:t>
            </a:r>
            <a:r>
              <a:rPr lang="en-US" sz="2800" i="1" dirty="0" smtClean="0"/>
              <a:t>insertion</a:t>
            </a:r>
            <a:r>
              <a:rPr lang="en-US" sz="2800" dirty="0" smtClean="0"/>
              <a:t>) </a:t>
            </a:r>
            <a:r>
              <a:rPr lang="en-US" sz="2800" dirty="0" err="1" smtClean="0"/>
              <a:t>hanya</a:t>
            </a:r>
            <a:r>
              <a:rPr lang="en-US" sz="2800" dirty="0" smtClean="0"/>
              <a:t> </a:t>
            </a:r>
            <a:r>
              <a:rPr lang="en-US" sz="2800" dirty="0" err="1" smtClean="0"/>
              <a:t>diperbolehkan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salah</a:t>
            </a:r>
            <a:r>
              <a:rPr lang="en-US" sz="2800" dirty="0" smtClean="0"/>
              <a:t> </a:t>
            </a:r>
            <a:r>
              <a:rPr lang="en-US" sz="2800" dirty="0" err="1" smtClean="0"/>
              <a:t>satu</a:t>
            </a:r>
            <a:r>
              <a:rPr lang="en-US" sz="2800" dirty="0" smtClean="0"/>
              <a:t> </a:t>
            </a:r>
            <a:r>
              <a:rPr lang="en-US" sz="2800" dirty="0" err="1" smtClean="0"/>
              <a:t>sisi</a:t>
            </a:r>
            <a:r>
              <a:rPr lang="en-US" sz="2800" dirty="0" smtClean="0"/>
              <a:t>, yang </a:t>
            </a:r>
            <a:r>
              <a:rPr lang="en-US" sz="2800" dirty="0" err="1" smtClean="0"/>
              <a:t>disebut</a:t>
            </a:r>
            <a:r>
              <a:rPr lang="en-US" sz="2800" dirty="0" smtClean="0"/>
              <a:t> </a:t>
            </a:r>
            <a:r>
              <a:rPr lang="en-US" sz="2800" dirty="0" err="1" smtClean="0"/>
              <a:t>sisi</a:t>
            </a:r>
            <a:r>
              <a:rPr lang="en-US" sz="2800" dirty="0" smtClean="0"/>
              <a:t> </a:t>
            </a:r>
            <a:r>
              <a:rPr lang="en-US" sz="2800" dirty="0" err="1" smtClean="0"/>
              <a:t>belakang</a:t>
            </a:r>
            <a:r>
              <a:rPr lang="en-US" sz="2800" dirty="0" smtClean="0"/>
              <a:t> (REAR),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operasi</a:t>
            </a:r>
            <a:r>
              <a:rPr lang="en-US" sz="2800" dirty="0" smtClean="0"/>
              <a:t> </a:t>
            </a:r>
            <a:r>
              <a:rPr lang="en-US" sz="2800" dirty="0" err="1" smtClean="0"/>
              <a:t>penghapusan</a:t>
            </a:r>
            <a:r>
              <a:rPr lang="en-US" sz="2800" dirty="0" smtClean="0"/>
              <a:t> (</a:t>
            </a:r>
            <a:r>
              <a:rPr lang="en-US" sz="2800" i="1" dirty="0" smtClean="0"/>
              <a:t>deletion</a:t>
            </a:r>
            <a:r>
              <a:rPr lang="en-US" sz="2800" dirty="0" smtClean="0"/>
              <a:t>) </a:t>
            </a:r>
            <a:r>
              <a:rPr lang="en-US" sz="2800" dirty="0" err="1" smtClean="0"/>
              <a:t>hanya</a:t>
            </a:r>
            <a:r>
              <a:rPr lang="en-US" sz="2800" dirty="0" smtClean="0"/>
              <a:t> </a:t>
            </a:r>
            <a:r>
              <a:rPr lang="en-US" sz="2800" dirty="0" err="1" smtClean="0"/>
              <a:t>diperbolehkan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sisi</a:t>
            </a:r>
            <a:r>
              <a:rPr lang="en-US" sz="2800" dirty="0" smtClean="0"/>
              <a:t> yang </a:t>
            </a:r>
            <a:r>
              <a:rPr lang="en-US" sz="2800" dirty="0" err="1" smtClean="0"/>
              <a:t>lainnya</a:t>
            </a:r>
            <a:r>
              <a:rPr lang="en-US" sz="2800" dirty="0" smtClean="0"/>
              <a:t>, yang </a:t>
            </a:r>
            <a:r>
              <a:rPr lang="en-US" sz="2800" dirty="0" err="1" smtClean="0"/>
              <a:t>disebut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sisi</a:t>
            </a:r>
            <a:r>
              <a:rPr lang="en-US" sz="2800" dirty="0" smtClean="0"/>
              <a:t> </a:t>
            </a:r>
            <a:r>
              <a:rPr lang="en-US" sz="2800" dirty="0" err="1" smtClean="0"/>
              <a:t>depan</a:t>
            </a:r>
            <a:r>
              <a:rPr lang="en-US" sz="2800" dirty="0" smtClean="0"/>
              <a:t> (FRONT).</a:t>
            </a:r>
          </a:p>
          <a:p>
            <a:pPr marL="0" indent="0" algn="just">
              <a:buNone/>
            </a:pPr>
            <a:r>
              <a:rPr lang="en-US" sz="2800" dirty="0" err="1" smtClean="0"/>
              <a:t>Pemrosesan</a:t>
            </a:r>
            <a:r>
              <a:rPr lang="en-US" sz="2800" dirty="0" smtClean="0"/>
              <a:t> </a:t>
            </a:r>
            <a:r>
              <a:rPr lang="en-US" sz="2800" dirty="0" err="1" smtClean="0"/>
              <a:t>elemen</a:t>
            </a:r>
            <a:r>
              <a:rPr lang="en-US" sz="2800" dirty="0" smtClean="0"/>
              <a:t> </a:t>
            </a:r>
            <a:r>
              <a:rPr lang="en-US" sz="2800" dirty="0" err="1" smtClean="0"/>
              <a:t>bersifat</a:t>
            </a:r>
            <a:r>
              <a:rPr lang="en-US" sz="2800" dirty="0" smtClean="0"/>
              <a:t> FIFO (</a:t>
            </a:r>
            <a:r>
              <a:rPr lang="en-US" sz="2800" i="1" dirty="0" smtClean="0"/>
              <a:t>First In First Out</a:t>
            </a:r>
            <a:r>
              <a:rPr lang="en-US" sz="2800" dirty="0" smtClean="0"/>
              <a:t>)</a:t>
            </a:r>
          </a:p>
          <a:p>
            <a:pPr marL="0" indent="0" algn="just">
              <a:buNone/>
            </a:pPr>
            <a:endParaRPr lang="en-US" sz="2800" dirty="0" smtClean="0"/>
          </a:p>
          <a:p>
            <a:pPr algn="just">
              <a:buNone/>
            </a:pPr>
            <a:endParaRPr lang="en-US" sz="2800" dirty="0"/>
          </a:p>
        </p:txBody>
      </p:sp>
      <p:sp>
        <p:nvSpPr>
          <p:cNvPr id="4" name="Rectangle 3"/>
          <p:cNvSpPr/>
          <p:nvPr/>
        </p:nvSpPr>
        <p:spPr>
          <a:xfrm>
            <a:off x="2214545" y="5357825"/>
            <a:ext cx="785819" cy="42862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143241" y="5357825"/>
            <a:ext cx="785819" cy="42862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071933" y="5357825"/>
            <a:ext cx="785819" cy="42862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000629" y="5357825"/>
            <a:ext cx="785819" cy="42862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929321" y="5357825"/>
            <a:ext cx="785819" cy="42862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Arrow Connector 11"/>
          <p:cNvCxnSpPr/>
          <p:nvPr/>
        </p:nvCxnSpPr>
        <p:spPr>
          <a:xfrm rot="10800000">
            <a:off x="6715142" y="5929330"/>
            <a:ext cx="357191" cy="28575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7072331" y="6072206"/>
            <a:ext cx="14221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FRONT</a:t>
            </a:r>
            <a:endParaRPr lang="en-US" sz="2800" b="1"/>
          </a:p>
        </p:txBody>
      </p:sp>
      <p:cxnSp>
        <p:nvCxnSpPr>
          <p:cNvPr id="17" name="Straight Arrow Connector 16"/>
          <p:cNvCxnSpPr/>
          <p:nvPr/>
        </p:nvCxnSpPr>
        <p:spPr>
          <a:xfrm rot="5400000" flipH="1" flipV="1">
            <a:off x="1857357" y="5857892"/>
            <a:ext cx="285752" cy="28575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1071541" y="6072206"/>
            <a:ext cx="120257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REAR</a:t>
            </a:r>
            <a:endParaRPr lang="en-US" sz="2800" b="1"/>
          </a:p>
        </p:txBody>
      </p:sp>
      <p:sp>
        <p:nvSpPr>
          <p:cNvPr id="22" name="Notched Right Arrow 21"/>
          <p:cNvSpPr/>
          <p:nvPr/>
        </p:nvSpPr>
        <p:spPr>
          <a:xfrm>
            <a:off x="857224" y="5357826"/>
            <a:ext cx="1143008" cy="428628"/>
          </a:xfrm>
          <a:prstGeom prst="notchedRightArrow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Notched Right Arrow 22"/>
          <p:cNvSpPr/>
          <p:nvPr/>
        </p:nvSpPr>
        <p:spPr>
          <a:xfrm>
            <a:off x="6929455" y="5357826"/>
            <a:ext cx="1143008" cy="428628"/>
          </a:xfrm>
          <a:prstGeom prst="notchedRightArrow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63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E-6 1.61887E-6 L 0.2474 0.00254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4" y="1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63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16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 animBg="1"/>
      <p:bldP spid="23" grpId="1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PRIORITY QUEUE with One-Way List</a:t>
            </a:r>
            <a:endParaRPr lang="en-US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193756" y="2997552"/>
          <a:ext cx="1614472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5819"/>
                <a:gridCol w="428628"/>
                <a:gridCol w="400025"/>
              </a:tblGrid>
              <a:tr h="64008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DDD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smtClean="0"/>
                        <a:t>1</a:t>
                      </a:r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Content Placeholder 3"/>
          <p:cNvGraphicFramePr>
            <a:graphicFrameLocks/>
          </p:cNvGraphicFramePr>
          <p:nvPr/>
        </p:nvGraphicFramePr>
        <p:xfrm>
          <a:off x="3194020" y="2997552"/>
          <a:ext cx="1614472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5819"/>
                <a:gridCol w="428628"/>
                <a:gridCol w="400025"/>
              </a:tblGrid>
              <a:tr h="64008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AAA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smtClean="0"/>
                        <a:t>2</a:t>
                      </a:r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Content Placeholder 3"/>
          <p:cNvGraphicFramePr>
            <a:graphicFrameLocks/>
          </p:cNvGraphicFramePr>
          <p:nvPr/>
        </p:nvGraphicFramePr>
        <p:xfrm>
          <a:off x="5194284" y="2997552"/>
          <a:ext cx="1614472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5819"/>
                <a:gridCol w="428628"/>
                <a:gridCol w="400025"/>
              </a:tblGrid>
              <a:tr h="64008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EEE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smtClean="0"/>
                        <a:t>2</a:t>
                      </a:r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Content Placeholder 3"/>
          <p:cNvGraphicFramePr>
            <a:graphicFrameLocks/>
          </p:cNvGraphicFramePr>
          <p:nvPr/>
        </p:nvGraphicFramePr>
        <p:xfrm>
          <a:off x="1908136" y="4069122"/>
          <a:ext cx="1614472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5819"/>
                <a:gridCol w="428628"/>
                <a:gridCol w="400025"/>
              </a:tblGrid>
              <a:tr h="64008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HHH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smtClean="0"/>
                        <a:t>4</a:t>
                      </a:r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Content Placeholder 3"/>
          <p:cNvGraphicFramePr>
            <a:graphicFrameLocks/>
          </p:cNvGraphicFramePr>
          <p:nvPr/>
        </p:nvGraphicFramePr>
        <p:xfrm>
          <a:off x="3979837" y="4069122"/>
          <a:ext cx="1614472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5819"/>
                <a:gridCol w="428628"/>
                <a:gridCol w="400025"/>
              </a:tblGrid>
              <a:tr h="64008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BBB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smtClean="0"/>
                        <a:t>4</a:t>
                      </a:r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Content Placeholder 3"/>
          <p:cNvGraphicFramePr>
            <a:graphicFrameLocks/>
          </p:cNvGraphicFramePr>
          <p:nvPr/>
        </p:nvGraphicFramePr>
        <p:xfrm>
          <a:off x="6051540" y="4069122"/>
          <a:ext cx="1614472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5819"/>
                <a:gridCol w="428628"/>
                <a:gridCol w="400025"/>
              </a:tblGrid>
              <a:tr h="64008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CCC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smtClean="0"/>
                        <a:t>4</a:t>
                      </a:r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Content Placeholder 3"/>
          <p:cNvGraphicFramePr>
            <a:graphicFrameLocks/>
          </p:cNvGraphicFramePr>
          <p:nvPr/>
        </p:nvGraphicFramePr>
        <p:xfrm>
          <a:off x="5122845" y="5146392"/>
          <a:ext cx="1614472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5819"/>
                <a:gridCol w="428628"/>
                <a:gridCol w="400025"/>
              </a:tblGrid>
              <a:tr h="91440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GGG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4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2" name="Straight Arrow Connector 11"/>
          <p:cNvCxnSpPr/>
          <p:nvPr/>
        </p:nvCxnSpPr>
        <p:spPr>
          <a:xfrm>
            <a:off x="2693953" y="3182178"/>
            <a:ext cx="500067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4691020" y="3182178"/>
            <a:ext cx="500067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3347864" y="4253748"/>
            <a:ext cx="6120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5436096" y="4253748"/>
            <a:ext cx="6120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428598" y="2225384"/>
            <a:ext cx="428628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928665" y="2225384"/>
            <a:ext cx="9199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START</a:t>
            </a:r>
            <a:endParaRPr lang="en-US"/>
          </a:p>
        </p:txBody>
      </p:sp>
      <p:cxnSp>
        <p:nvCxnSpPr>
          <p:cNvPr id="27" name="Straight Arrow Connector 26"/>
          <p:cNvCxnSpPr/>
          <p:nvPr/>
        </p:nvCxnSpPr>
        <p:spPr>
          <a:xfrm rot="16200000" flipH="1">
            <a:off x="535755" y="2546855"/>
            <a:ext cx="714380" cy="50006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graphicFrame>
        <p:nvGraphicFramePr>
          <p:cNvPr id="19" name="Content Placeholder 3"/>
          <p:cNvGraphicFramePr>
            <a:graphicFrameLocks/>
          </p:cNvGraphicFramePr>
          <p:nvPr/>
        </p:nvGraphicFramePr>
        <p:xfrm>
          <a:off x="2071671" y="2082509"/>
          <a:ext cx="1614472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5819"/>
                <a:gridCol w="428628"/>
                <a:gridCol w="400025"/>
              </a:tblGrid>
              <a:tr h="640080">
                <a:tc>
                  <a:txBody>
                    <a:bodyPr/>
                    <a:lstStyle/>
                    <a:p>
                      <a:pPr algn="ctr"/>
                      <a:r>
                        <a:rPr lang="en-US" sz="1800" smtClean="0"/>
                        <a:t>XXX</a:t>
                      </a:r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smtClean="0"/>
                        <a:t>2</a:t>
                      </a:r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21" name="Straight Arrow Connector 20"/>
          <p:cNvCxnSpPr/>
          <p:nvPr/>
        </p:nvCxnSpPr>
        <p:spPr>
          <a:xfrm rot="5400000" flipH="1" flipV="1">
            <a:off x="6357951" y="2582574"/>
            <a:ext cx="857256" cy="28575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9" name="Freeform 28"/>
          <p:cNvSpPr/>
          <p:nvPr/>
        </p:nvSpPr>
        <p:spPr>
          <a:xfrm>
            <a:off x="1467937" y="3190238"/>
            <a:ext cx="5552336" cy="1097280"/>
          </a:xfrm>
          <a:custGeom>
            <a:avLst/>
            <a:gdLst>
              <a:gd name="connsiteX0" fmla="*/ 5683857 w 6062870"/>
              <a:gd name="connsiteY0" fmla="*/ 0 h 1097280"/>
              <a:gd name="connsiteX1" fmla="*/ 5803127 w 6062870"/>
              <a:gd name="connsiteY1" fmla="*/ 246491 h 1097280"/>
              <a:gd name="connsiteX2" fmla="*/ 4125401 w 6062870"/>
              <a:gd name="connsiteY2" fmla="*/ 453224 h 1097280"/>
              <a:gd name="connsiteX3" fmla="*/ 563217 w 6062870"/>
              <a:gd name="connsiteY3" fmla="*/ 795131 h 1097280"/>
              <a:gd name="connsiteX4" fmla="*/ 746097 w 6062870"/>
              <a:gd name="connsiteY4" fmla="*/ 1097280 h 1097280"/>
              <a:gd name="connsiteX0" fmla="*/ 5333716 w 5712729"/>
              <a:gd name="connsiteY0" fmla="*/ 0 h 1097280"/>
              <a:gd name="connsiteX1" fmla="*/ 5452986 w 5712729"/>
              <a:gd name="connsiteY1" fmla="*/ 246491 h 1097280"/>
              <a:gd name="connsiteX2" fmla="*/ 3775260 w 5712729"/>
              <a:gd name="connsiteY2" fmla="*/ 453224 h 1097280"/>
              <a:gd name="connsiteX3" fmla="*/ 563217 w 5712729"/>
              <a:gd name="connsiteY3" fmla="*/ 676510 h 1097280"/>
              <a:gd name="connsiteX4" fmla="*/ 395956 w 5712729"/>
              <a:gd name="connsiteY4" fmla="*/ 1097280 h 1097280"/>
              <a:gd name="connsiteX0" fmla="*/ 5333716 w 5712729"/>
              <a:gd name="connsiteY0" fmla="*/ 0 h 1097280"/>
              <a:gd name="connsiteX1" fmla="*/ 5452986 w 5712729"/>
              <a:gd name="connsiteY1" fmla="*/ 246491 h 1097280"/>
              <a:gd name="connsiteX2" fmla="*/ 3775260 w 5712729"/>
              <a:gd name="connsiteY2" fmla="*/ 453224 h 1097280"/>
              <a:gd name="connsiteX3" fmla="*/ 563217 w 5712729"/>
              <a:gd name="connsiteY3" fmla="*/ 676510 h 1097280"/>
              <a:gd name="connsiteX4" fmla="*/ 395956 w 5712729"/>
              <a:gd name="connsiteY4" fmla="*/ 1097280 h 1097280"/>
              <a:gd name="connsiteX0" fmla="*/ 5333716 w 5712729"/>
              <a:gd name="connsiteY0" fmla="*/ 0 h 1097280"/>
              <a:gd name="connsiteX1" fmla="*/ 5452986 w 5712729"/>
              <a:gd name="connsiteY1" fmla="*/ 246491 h 1097280"/>
              <a:gd name="connsiteX2" fmla="*/ 3775260 w 5712729"/>
              <a:gd name="connsiteY2" fmla="*/ 453224 h 1097280"/>
              <a:gd name="connsiteX3" fmla="*/ 563217 w 5712729"/>
              <a:gd name="connsiteY3" fmla="*/ 676510 h 1097280"/>
              <a:gd name="connsiteX4" fmla="*/ 395956 w 5712729"/>
              <a:gd name="connsiteY4" fmla="*/ 1097280 h 1097280"/>
              <a:gd name="connsiteX0" fmla="*/ 5333716 w 5593297"/>
              <a:gd name="connsiteY0" fmla="*/ 0 h 1097280"/>
              <a:gd name="connsiteX1" fmla="*/ 5452986 w 5593297"/>
              <a:gd name="connsiteY1" fmla="*/ 246491 h 1097280"/>
              <a:gd name="connsiteX2" fmla="*/ 3775260 w 5593297"/>
              <a:gd name="connsiteY2" fmla="*/ 453224 h 1097280"/>
              <a:gd name="connsiteX3" fmla="*/ 563217 w 5593297"/>
              <a:gd name="connsiteY3" fmla="*/ 676510 h 1097280"/>
              <a:gd name="connsiteX4" fmla="*/ 395956 w 5593297"/>
              <a:gd name="connsiteY4" fmla="*/ 1097280 h 1097280"/>
              <a:gd name="connsiteX0" fmla="*/ 5354283 w 5613864"/>
              <a:gd name="connsiteY0" fmla="*/ 0 h 1097280"/>
              <a:gd name="connsiteX1" fmla="*/ 5473553 w 5613864"/>
              <a:gd name="connsiteY1" fmla="*/ 246491 h 1097280"/>
              <a:gd name="connsiteX2" fmla="*/ 3795827 w 5613864"/>
              <a:gd name="connsiteY2" fmla="*/ 453224 h 1097280"/>
              <a:gd name="connsiteX3" fmla="*/ 583784 w 5613864"/>
              <a:gd name="connsiteY3" fmla="*/ 676510 h 1097280"/>
              <a:gd name="connsiteX4" fmla="*/ 416523 w 5613864"/>
              <a:gd name="connsiteY4" fmla="*/ 1097280 h 1097280"/>
              <a:gd name="connsiteX0" fmla="*/ 5354283 w 5661855"/>
              <a:gd name="connsiteY0" fmla="*/ 0 h 1097280"/>
              <a:gd name="connsiteX1" fmla="*/ 5473553 w 5661855"/>
              <a:gd name="connsiteY1" fmla="*/ 246491 h 1097280"/>
              <a:gd name="connsiteX2" fmla="*/ 3795827 w 5661855"/>
              <a:gd name="connsiteY2" fmla="*/ 453224 h 1097280"/>
              <a:gd name="connsiteX3" fmla="*/ 583784 w 5661855"/>
              <a:gd name="connsiteY3" fmla="*/ 676510 h 1097280"/>
              <a:gd name="connsiteX4" fmla="*/ 416523 w 5661855"/>
              <a:gd name="connsiteY4" fmla="*/ 1097280 h 10972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661855" h="1097280">
                <a:moveTo>
                  <a:pt x="5354283" y="0"/>
                </a:moveTo>
                <a:cubicBezTo>
                  <a:pt x="5543789" y="85477"/>
                  <a:pt x="5661855" y="192253"/>
                  <a:pt x="5473553" y="246491"/>
                </a:cubicBezTo>
                <a:cubicBezTo>
                  <a:pt x="5232674" y="339513"/>
                  <a:pt x="3795827" y="453224"/>
                  <a:pt x="3795827" y="453224"/>
                </a:cubicBezTo>
                <a:cubicBezTo>
                  <a:pt x="2922509" y="544664"/>
                  <a:pt x="1182904" y="640972"/>
                  <a:pt x="583784" y="676510"/>
                </a:cubicBezTo>
                <a:cubicBezTo>
                  <a:pt x="0" y="719147"/>
                  <a:pt x="43474" y="999877"/>
                  <a:pt x="416523" y="1097280"/>
                </a:cubicBezTo>
              </a:path>
            </a:pathLst>
          </a:custGeom>
          <a:ln>
            <a:tailEnd type="triangle" w="med" len="lg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29"/>
          <p:cNvSpPr/>
          <p:nvPr/>
        </p:nvSpPr>
        <p:spPr>
          <a:xfrm>
            <a:off x="1475659" y="2275550"/>
            <a:ext cx="7416823" cy="2023247"/>
          </a:xfrm>
          <a:custGeom>
            <a:avLst/>
            <a:gdLst>
              <a:gd name="connsiteX0" fmla="*/ 5683857 w 6062870"/>
              <a:gd name="connsiteY0" fmla="*/ 0 h 1097280"/>
              <a:gd name="connsiteX1" fmla="*/ 5803127 w 6062870"/>
              <a:gd name="connsiteY1" fmla="*/ 246491 h 1097280"/>
              <a:gd name="connsiteX2" fmla="*/ 4125401 w 6062870"/>
              <a:gd name="connsiteY2" fmla="*/ 453224 h 1097280"/>
              <a:gd name="connsiteX3" fmla="*/ 563217 w 6062870"/>
              <a:gd name="connsiteY3" fmla="*/ 795131 h 1097280"/>
              <a:gd name="connsiteX4" fmla="*/ 746097 w 6062870"/>
              <a:gd name="connsiteY4" fmla="*/ 1097280 h 1097280"/>
              <a:gd name="connsiteX0" fmla="*/ 5333716 w 5712729"/>
              <a:gd name="connsiteY0" fmla="*/ 0 h 1097280"/>
              <a:gd name="connsiteX1" fmla="*/ 5452986 w 5712729"/>
              <a:gd name="connsiteY1" fmla="*/ 246491 h 1097280"/>
              <a:gd name="connsiteX2" fmla="*/ 3775260 w 5712729"/>
              <a:gd name="connsiteY2" fmla="*/ 453224 h 1097280"/>
              <a:gd name="connsiteX3" fmla="*/ 563217 w 5712729"/>
              <a:gd name="connsiteY3" fmla="*/ 676510 h 1097280"/>
              <a:gd name="connsiteX4" fmla="*/ 395956 w 5712729"/>
              <a:gd name="connsiteY4" fmla="*/ 1097280 h 1097280"/>
              <a:gd name="connsiteX0" fmla="*/ 5333716 w 5712729"/>
              <a:gd name="connsiteY0" fmla="*/ 0 h 1097280"/>
              <a:gd name="connsiteX1" fmla="*/ 5452986 w 5712729"/>
              <a:gd name="connsiteY1" fmla="*/ 246491 h 1097280"/>
              <a:gd name="connsiteX2" fmla="*/ 3775260 w 5712729"/>
              <a:gd name="connsiteY2" fmla="*/ 453224 h 1097280"/>
              <a:gd name="connsiteX3" fmla="*/ 563217 w 5712729"/>
              <a:gd name="connsiteY3" fmla="*/ 676510 h 1097280"/>
              <a:gd name="connsiteX4" fmla="*/ 395956 w 5712729"/>
              <a:gd name="connsiteY4" fmla="*/ 1097280 h 1097280"/>
              <a:gd name="connsiteX0" fmla="*/ 5333716 w 5712729"/>
              <a:gd name="connsiteY0" fmla="*/ 0 h 1097280"/>
              <a:gd name="connsiteX1" fmla="*/ 5452986 w 5712729"/>
              <a:gd name="connsiteY1" fmla="*/ 246491 h 1097280"/>
              <a:gd name="connsiteX2" fmla="*/ 3775260 w 5712729"/>
              <a:gd name="connsiteY2" fmla="*/ 453224 h 1097280"/>
              <a:gd name="connsiteX3" fmla="*/ 563217 w 5712729"/>
              <a:gd name="connsiteY3" fmla="*/ 676510 h 1097280"/>
              <a:gd name="connsiteX4" fmla="*/ 395956 w 5712729"/>
              <a:gd name="connsiteY4" fmla="*/ 1097280 h 1097280"/>
              <a:gd name="connsiteX0" fmla="*/ 5333716 w 5593297"/>
              <a:gd name="connsiteY0" fmla="*/ 0 h 1097280"/>
              <a:gd name="connsiteX1" fmla="*/ 5452986 w 5593297"/>
              <a:gd name="connsiteY1" fmla="*/ 246491 h 1097280"/>
              <a:gd name="connsiteX2" fmla="*/ 3775260 w 5593297"/>
              <a:gd name="connsiteY2" fmla="*/ 453224 h 1097280"/>
              <a:gd name="connsiteX3" fmla="*/ 563217 w 5593297"/>
              <a:gd name="connsiteY3" fmla="*/ 676510 h 1097280"/>
              <a:gd name="connsiteX4" fmla="*/ 395956 w 5593297"/>
              <a:gd name="connsiteY4" fmla="*/ 1097280 h 1097280"/>
              <a:gd name="connsiteX0" fmla="*/ 5354283 w 5613864"/>
              <a:gd name="connsiteY0" fmla="*/ 0 h 1097280"/>
              <a:gd name="connsiteX1" fmla="*/ 5473553 w 5613864"/>
              <a:gd name="connsiteY1" fmla="*/ 246491 h 1097280"/>
              <a:gd name="connsiteX2" fmla="*/ 3795827 w 5613864"/>
              <a:gd name="connsiteY2" fmla="*/ 453224 h 1097280"/>
              <a:gd name="connsiteX3" fmla="*/ 583784 w 5613864"/>
              <a:gd name="connsiteY3" fmla="*/ 676510 h 1097280"/>
              <a:gd name="connsiteX4" fmla="*/ 416523 w 5613864"/>
              <a:gd name="connsiteY4" fmla="*/ 1097280 h 1097280"/>
              <a:gd name="connsiteX0" fmla="*/ 5354283 w 5661855"/>
              <a:gd name="connsiteY0" fmla="*/ 0 h 1097280"/>
              <a:gd name="connsiteX1" fmla="*/ 5473553 w 5661855"/>
              <a:gd name="connsiteY1" fmla="*/ 246491 h 1097280"/>
              <a:gd name="connsiteX2" fmla="*/ 3795827 w 5661855"/>
              <a:gd name="connsiteY2" fmla="*/ 453224 h 1097280"/>
              <a:gd name="connsiteX3" fmla="*/ 583784 w 5661855"/>
              <a:gd name="connsiteY3" fmla="*/ 676510 h 1097280"/>
              <a:gd name="connsiteX4" fmla="*/ 416523 w 5661855"/>
              <a:gd name="connsiteY4" fmla="*/ 1097280 h 1097280"/>
              <a:gd name="connsiteX0" fmla="*/ 6696744 w 6886250"/>
              <a:gd name="connsiteY0" fmla="*/ 0 h 2160240"/>
              <a:gd name="connsiteX1" fmla="*/ 5473553 w 6886250"/>
              <a:gd name="connsiteY1" fmla="*/ 1309451 h 2160240"/>
              <a:gd name="connsiteX2" fmla="*/ 3795827 w 6886250"/>
              <a:gd name="connsiteY2" fmla="*/ 1516184 h 2160240"/>
              <a:gd name="connsiteX3" fmla="*/ 583784 w 6886250"/>
              <a:gd name="connsiteY3" fmla="*/ 1739470 h 2160240"/>
              <a:gd name="connsiteX4" fmla="*/ 416523 w 6886250"/>
              <a:gd name="connsiteY4" fmla="*/ 2160240 h 2160240"/>
              <a:gd name="connsiteX0" fmla="*/ 6696744 w 6886250"/>
              <a:gd name="connsiteY0" fmla="*/ 0 h 2160240"/>
              <a:gd name="connsiteX1" fmla="*/ 6552727 w 6886250"/>
              <a:gd name="connsiteY1" fmla="*/ 1368152 h 2160240"/>
              <a:gd name="connsiteX2" fmla="*/ 3795827 w 6886250"/>
              <a:gd name="connsiteY2" fmla="*/ 1516184 h 2160240"/>
              <a:gd name="connsiteX3" fmla="*/ 583784 w 6886250"/>
              <a:gd name="connsiteY3" fmla="*/ 1739470 h 2160240"/>
              <a:gd name="connsiteX4" fmla="*/ 416523 w 6886250"/>
              <a:gd name="connsiteY4" fmla="*/ 2160240 h 2160240"/>
              <a:gd name="connsiteX0" fmla="*/ 6696744 w 7047518"/>
              <a:gd name="connsiteY0" fmla="*/ 0 h 2160240"/>
              <a:gd name="connsiteX1" fmla="*/ 6984775 w 7047518"/>
              <a:gd name="connsiteY1" fmla="*/ 576064 h 2160240"/>
              <a:gd name="connsiteX2" fmla="*/ 6552727 w 7047518"/>
              <a:gd name="connsiteY2" fmla="*/ 1368152 h 2160240"/>
              <a:gd name="connsiteX3" fmla="*/ 3795827 w 7047518"/>
              <a:gd name="connsiteY3" fmla="*/ 1516184 h 2160240"/>
              <a:gd name="connsiteX4" fmla="*/ 583784 w 7047518"/>
              <a:gd name="connsiteY4" fmla="*/ 1739470 h 2160240"/>
              <a:gd name="connsiteX5" fmla="*/ 416523 w 7047518"/>
              <a:gd name="connsiteY5" fmla="*/ 2160240 h 2160240"/>
              <a:gd name="connsiteX0" fmla="*/ 6696744 w 7047518"/>
              <a:gd name="connsiteY0" fmla="*/ 0 h 2160240"/>
              <a:gd name="connsiteX1" fmla="*/ 6984775 w 7047518"/>
              <a:gd name="connsiteY1" fmla="*/ 576064 h 2160240"/>
              <a:gd name="connsiteX2" fmla="*/ 6552727 w 7047518"/>
              <a:gd name="connsiteY2" fmla="*/ 1368152 h 2160240"/>
              <a:gd name="connsiteX3" fmla="*/ 3744415 w 7047518"/>
              <a:gd name="connsiteY3" fmla="*/ 1584176 h 2160240"/>
              <a:gd name="connsiteX4" fmla="*/ 583784 w 7047518"/>
              <a:gd name="connsiteY4" fmla="*/ 1739470 h 2160240"/>
              <a:gd name="connsiteX5" fmla="*/ 416523 w 7047518"/>
              <a:gd name="connsiteY5" fmla="*/ 2160240 h 2160240"/>
              <a:gd name="connsiteX0" fmla="*/ 6480719 w 7047518"/>
              <a:gd name="connsiteY0" fmla="*/ 0 h 2016224"/>
              <a:gd name="connsiteX1" fmla="*/ 6984775 w 7047518"/>
              <a:gd name="connsiteY1" fmla="*/ 432048 h 2016224"/>
              <a:gd name="connsiteX2" fmla="*/ 6552727 w 7047518"/>
              <a:gd name="connsiteY2" fmla="*/ 1224136 h 2016224"/>
              <a:gd name="connsiteX3" fmla="*/ 3744415 w 7047518"/>
              <a:gd name="connsiteY3" fmla="*/ 1440160 h 2016224"/>
              <a:gd name="connsiteX4" fmla="*/ 583784 w 7047518"/>
              <a:gd name="connsiteY4" fmla="*/ 1595454 h 2016224"/>
              <a:gd name="connsiteX5" fmla="*/ 416523 w 7047518"/>
              <a:gd name="connsiteY5" fmla="*/ 2016224 h 2016224"/>
              <a:gd name="connsiteX0" fmla="*/ 6480719 w 7047518"/>
              <a:gd name="connsiteY0" fmla="*/ 7023 h 2023247"/>
              <a:gd name="connsiteX1" fmla="*/ 6984775 w 7047518"/>
              <a:gd name="connsiteY1" fmla="*/ 439071 h 2023247"/>
              <a:gd name="connsiteX2" fmla="*/ 6552727 w 7047518"/>
              <a:gd name="connsiteY2" fmla="*/ 1231159 h 2023247"/>
              <a:gd name="connsiteX3" fmla="*/ 3744415 w 7047518"/>
              <a:gd name="connsiteY3" fmla="*/ 1447183 h 2023247"/>
              <a:gd name="connsiteX4" fmla="*/ 583784 w 7047518"/>
              <a:gd name="connsiteY4" fmla="*/ 1602477 h 2023247"/>
              <a:gd name="connsiteX5" fmla="*/ 416523 w 7047518"/>
              <a:gd name="connsiteY5" fmla="*/ 2023247 h 20232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047518" h="2023247">
                <a:moveTo>
                  <a:pt x="6480719" y="7023"/>
                </a:moveTo>
                <a:cubicBezTo>
                  <a:pt x="6701453" y="0"/>
                  <a:pt x="6972774" y="235048"/>
                  <a:pt x="6984775" y="439071"/>
                </a:cubicBezTo>
                <a:cubicBezTo>
                  <a:pt x="6996776" y="643094"/>
                  <a:pt x="7047518" y="1098628"/>
                  <a:pt x="6552727" y="1231159"/>
                </a:cubicBezTo>
                <a:cubicBezTo>
                  <a:pt x="6311848" y="1324181"/>
                  <a:pt x="3744415" y="1447183"/>
                  <a:pt x="3744415" y="1447183"/>
                </a:cubicBezTo>
                <a:cubicBezTo>
                  <a:pt x="2871097" y="1538623"/>
                  <a:pt x="1182904" y="1566939"/>
                  <a:pt x="583784" y="1602477"/>
                </a:cubicBezTo>
                <a:cubicBezTo>
                  <a:pt x="0" y="1645114"/>
                  <a:pt x="43474" y="1925844"/>
                  <a:pt x="416523" y="2023247"/>
                </a:cubicBezTo>
              </a:path>
            </a:pathLst>
          </a:custGeom>
          <a:ln>
            <a:tailEnd type="triangle" w="med" len="lg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30"/>
          <p:cNvSpPr/>
          <p:nvPr/>
        </p:nvSpPr>
        <p:spPr>
          <a:xfrm>
            <a:off x="4860033" y="4226788"/>
            <a:ext cx="2951671" cy="1097280"/>
          </a:xfrm>
          <a:custGeom>
            <a:avLst/>
            <a:gdLst>
              <a:gd name="connsiteX0" fmla="*/ 5683857 w 6062870"/>
              <a:gd name="connsiteY0" fmla="*/ 0 h 1097280"/>
              <a:gd name="connsiteX1" fmla="*/ 5803127 w 6062870"/>
              <a:gd name="connsiteY1" fmla="*/ 246491 h 1097280"/>
              <a:gd name="connsiteX2" fmla="*/ 4125401 w 6062870"/>
              <a:gd name="connsiteY2" fmla="*/ 453224 h 1097280"/>
              <a:gd name="connsiteX3" fmla="*/ 563217 w 6062870"/>
              <a:gd name="connsiteY3" fmla="*/ 795131 h 1097280"/>
              <a:gd name="connsiteX4" fmla="*/ 746097 w 6062870"/>
              <a:gd name="connsiteY4" fmla="*/ 1097280 h 1097280"/>
              <a:gd name="connsiteX0" fmla="*/ 5333716 w 5712729"/>
              <a:gd name="connsiteY0" fmla="*/ 0 h 1097280"/>
              <a:gd name="connsiteX1" fmla="*/ 5452986 w 5712729"/>
              <a:gd name="connsiteY1" fmla="*/ 246491 h 1097280"/>
              <a:gd name="connsiteX2" fmla="*/ 3775260 w 5712729"/>
              <a:gd name="connsiteY2" fmla="*/ 453224 h 1097280"/>
              <a:gd name="connsiteX3" fmla="*/ 563217 w 5712729"/>
              <a:gd name="connsiteY3" fmla="*/ 676510 h 1097280"/>
              <a:gd name="connsiteX4" fmla="*/ 395956 w 5712729"/>
              <a:gd name="connsiteY4" fmla="*/ 1097280 h 1097280"/>
              <a:gd name="connsiteX0" fmla="*/ 5333716 w 5712729"/>
              <a:gd name="connsiteY0" fmla="*/ 0 h 1097280"/>
              <a:gd name="connsiteX1" fmla="*/ 5452986 w 5712729"/>
              <a:gd name="connsiteY1" fmla="*/ 246491 h 1097280"/>
              <a:gd name="connsiteX2" fmla="*/ 3775260 w 5712729"/>
              <a:gd name="connsiteY2" fmla="*/ 453224 h 1097280"/>
              <a:gd name="connsiteX3" fmla="*/ 563217 w 5712729"/>
              <a:gd name="connsiteY3" fmla="*/ 676510 h 1097280"/>
              <a:gd name="connsiteX4" fmla="*/ 395956 w 5712729"/>
              <a:gd name="connsiteY4" fmla="*/ 1097280 h 1097280"/>
              <a:gd name="connsiteX0" fmla="*/ 5333716 w 5712729"/>
              <a:gd name="connsiteY0" fmla="*/ 0 h 1097280"/>
              <a:gd name="connsiteX1" fmla="*/ 5452986 w 5712729"/>
              <a:gd name="connsiteY1" fmla="*/ 246491 h 1097280"/>
              <a:gd name="connsiteX2" fmla="*/ 3775260 w 5712729"/>
              <a:gd name="connsiteY2" fmla="*/ 453224 h 1097280"/>
              <a:gd name="connsiteX3" fmla="*/ 563217 w 5712729"/>
              <a:gd name="connsiteY3" fmla="*/ 676510 h 1097280"/>
              <a:gd name="connsiteX4" fmla="*/ 395956 w 5712729"/>
              <a:gd name="connsiteY4" fmla="*/ 1097280 h 1097280"/>
              <a:gd name="connsiteX0" fmla="*/ 5333716 w 5593297"/>
              <a:gd name="connsiteY0" fmla="*/ 0 h 1097280"/>
              <a:gd name="connsiteX1" fmla="*/ 5452986 w 5593297"/>
              <a:gd name="connsiteY1" fmla="*/ 246491 h 1097280"/>
              <a:gd name="connsiteX2" fmla="*/ 3775260 w 5593297"/>
              <a:gd name="connsiteY2" fmla="*/ 453224 h 1097280"/>
              <a:gd name="connsiteX3" fmla="*/ 563217 w 5593297"/>
              <a:gd name="connsiteY3" fmla="*/ 676510 h 1097280"/>
              <a:gd name="connsiteX4" fmla="*/ 395956 w 5593297"/>
              <a:gd name="connsiteY4" fmla="*/ 1097280 h 1097280"/>
              <a:gd name="connsiteX0" fmla="*/ 5354283 w 5613864"/>
              <a:gd name="connsiteY0" fmla="*/ 0 h 1097280"/>
              <a:gd name="connsiteX1" fmla="*/ 5473553 w 5613864"/>
              <a:gd name="connsiteY1" fmla="*/ 246491 h 1097280"/>
              <a:gd name="connsiteX2" fmla="*/ 3795827 w 5613864"/>
              <a:gd name="connsiteY2" fmla="*/ 453224 h 1097280"/>
              <a:gd name="connsiteX3" fmla="*/ 583784 w 5613864"/>
              <a:gd name="connsiteY3" fmla="*/ 676510 h 1097280"/>
              <a:gd name="connsiteX4" fmla="*/ 416523 w 5613864"/>
              <a:gd name="connsiteY4" fmla="*/ 1097280 h 1097280"/>
              <a:gd name="connsiteX0" fmla="*/ 5354283 w 5661855"/>
              <a:gd name="connsiteY0" fmla="*/ 0 h 1097280"/>
              <a:gd name="connsiteX1" fmla="*/ 5473553 w 5661855"/>
              <a:gd name="connsiteY1" fmla="*/ 246491 h 1097280"/>
              <a:gd name="connsiteX2" fmla="*/ 3795827 w 5661855"/>
              <a:gd name="connsiteY2" fmla="*/ 453224 h 1097280"/>
              <a:gd name="connsiteX3" fmla="*/ 583784 w 5661855"/>
              <a:gd name="connsiteY3" fmla="*/ 676510 h 1097280"/>
              <a:gd name="connsiteX4" fmla="*/ 416523 w 5661855"/>
              <a:gd name="connsiteY4" fmla="*/ 1097280 h 1097280"/>
              <a:gd name="connsiteX0" fmla="*/ 5354283 w 5661855"/>
              <a:gd name="connsiteY0" fmla="*/ 0 h 1097280"/>
              <a:gd name="connsiteX1" fmla="*/ 5473553 w 5661855"/>
              <a:gd name="connsiteY1" fmla="*/ 246491 h 1097280"/>
              <a:gd name="connsiteX2" fmla="*/ 4023034 w 5661855"/>
              <a:gd name="connsiteY2" fmla="*/ 576064 h 1097280"/>
              <a:gd name="connsiteX3" fmla="*/ 583784 w 5661855"/>
              <a:gd name="connsiteY3" fmla="*/ 676510 h 1097280"/>
              <a:gd name="connsiteX4" fmla="*/ 416523 w 5661855"/>
              <a:gd name="connsiteY4" fmla="*/ 1097280 h 1097280"/>
              <a:gd name="connsiteX0" fmla="*/ 5354283 w 5543789"/>
              <a:gd name="connsiteY0" fmla="*/ 0 h 1097280"/>
              <a:gd name="connsiteX1" fmla="*/ 5320788 w 5543789"/>
              <a:gd name="connsiteY1" fmla="*/ 360040 h 1097280"/>
              <a:gd name="connsiteX2" fmla="*/ 4023034 w 5543789"/>
              <a:gd name="connsiteY2" fmla="*/ 576064 h 1097280"/>
              <a:gd name="connsiteX3" fmla="*/ 583784 w 5543789"/>
              <a:gd name="connsiteY3" fmla="*/ 676510 h 1097280"/>
              <a:gd name="connsiteX4" fmla="*/ 416523 w 5543789"/>
              <a:gd name="connsiteY4" fmla="*/ 1097280 h 1097280"/>
              <a:gd name="connsiteX0" fmla="*/ 5191012 w 5509091"/>
              <a:gd name="connsiteY0" fmla="*/ 0 h 1097280"/>
              <a:gd name="connsiteX1" fmla="*/ 5320788 w 5509091"/>
              <a:gd name="connsiteY1" fmla="*/ 360040 h 1097280"/>
              <a:gd name="connsiteX2" fmla="*/ 4023034 w 5509091"/>
              <a:gd name="connsiteY2" fmla="*/ 576064 h 1097280"/>
              <a:gd name="connsiteX3" fmla="*/ 583784 w 5509091"/>
              <a:gd name="connsiteY3" fmla="*/ 676510 h 1097280"/>
              <a:gd name="connsiteX4" fmla="*/ 416523 w 5509091"/>
              <a:gd name="connsiteY4" fmla="*/ 1097280 h 1097280"/>
              <a:gd name="connsiteX0" fmla="*/ 5191012 w 5380518"/>
              <a:gd name="connsiteY0" fmla="*/ 0 h 1097280"/>
              <a:gd name="connsiteX1" fmla="*/ 5191015 w 5380518"/>
              <a:gd name="connsiteY1" fmla="*/ 360040 h 1097280"/>
              <a:gd name="connsiteX2" fmla="*/ 4023034 w 5380518"/>
              <a:gd name="connsiteY2" fmla="*/ 576064 h 1097280"/>
              <a:gd name="connsiteX3" fmla="*/ 583784 w 5380518"/>
              <a:gd name="connsiteY3" fmla="*/ 676510 h 1097280"/>
              <a:gd name="connsiteX4" fmla="*/ 416523 w 5380518"/>
              <a:gd name="connsiteY4" fmla="*/ 1097280 h 1097280"/>
              <a:gd name="connsiteX0" fmla="*/ 5191012 w 5380518"/>
              <a:gd name="connsiteY0" fmla="*/ 0 h 1097280"/>
              <a:gd name="connsiteX1" fmla="*/ 5191015 w 5380518"/>
              <a:gd name="connsiteY1" fmla="*/ 360040 h 1097280"/>
              <a:gd name="connsiteX2" fmla="*/ 3633711 w 5380518"/>
              <a:gd name="connsiteY2" fmla="*/ 576064 h 1097280"/>
              <a:gd name="connsiteX3" fmla="*/ 583784 w 5380518"/>
              <a:gd name="connsiteY3" fmla="*/ 676510 h 1097280"/>
              <a:gd name="connsiteX4" fmla="*/ 416523 w 5380518"/>
              <a:gd name="connsiteY4" fmla="*/ 1097280 h 1097280"/>
              <a:gd name="connsiteX0" fmla="*/ 5191012 w 5380518"/>
              <a:gd name="connsiteY0" fmla="*/ 0 h 1097280"/>
              <a:gd name="connsiteX1" fmla="*/ 5191015 w 5380518"/>
              <a:gd name="connsiteY1" fmla="*/ 360040 h 1097280"/>
              <a:gd name="connsiteX2" fmla="*/ 4023037 w 5380518"/>
              <a:gd name="connsiteY2" fmla="*/ 576064 h 1097280"/>
              <a:gd name="connsiteX3" fmla="*/ 583784 w 5380518"/>
              <a:gd name="connsiteY3" fmla="*/ 676510 h 1097280"/>
              <a:gd name="connsiteX4" fmla="*/ 416523 w 5380518"/>
              <a:gd name="connsiteY4" fmla="*/ 1097280 h 1097280"/>
              <a:gd name="connsiteX0" fmla="*/ 5191012 w 5380518"/>
              <a:gd name="connsiteY0" fmla="*/ 0 h 1097280"/>
              <a:gd name="connsiteX1" fmla="*/ 5191015 w 5380518"/>
              <a:gd name="connsiteY1" fmla="*/ 360040 h 1097280"/>
              <a:gd name="connsiteX2" fmla="*/ 4023037 w 5380518"/>
              <a:gd name="connsiteY2" fmla="*/ 576064 h 1097280"/>
              <a:gd name="connsiteX3" fmla="*/ 583784 w 5380518"/>
              <a:gd name="connsiteY3" fmla="*/ 676510 h 1097280"/>
              <a:gd name="connsiteX4" fmla="*/ 416523 w 5380518"/>
              <a:gd name="connsiteY4" fmla="*/ 1097280 h 1097280"/>
              <a:gd name="connsiteX0" fmla="*/ 5191012 w 5380518"/>
              <a:gd name="connsiteY0" fmla="*/ 0 h 1097280"/>
              <a:gd name="connsiteX1" fmla="*/ 5191015 w 5380518"/>
              <a:gd name="connsiteY1" fmla="*/ 360040 h 1097280"/>
              <a:gd name="connsiteX2" fmla="*/ 4023037 w 5380518"/>
              <a:gd name="connsiteY2" fmla="*/ 576064 h 1097280"/>
              <a:gd name="connsiteX3" fmla="*/ 583784 w 5380518"/>
              <a:gd name="connsiteY3" fmla="*/ 676510 h 1097280"/>
              <a:gd name="connsiteX4" fmla="*/ 416523 w 5380518"/>
              <a:gd name="connsiteY4" fmla="*/ 1097280 h 1097280"/>
              <a:gd name="connsiteX0" fmla="*/ 4855590 w 5379317"/>
              <a:gd name="connsiteY0" fmla="*/ 0 h 1097280"/>
              <a:gd name="connsiteX1" fmla="*/ 5191015 w 5379317"/>
              <a:gd name="connsiteY1" fmla="*/ 360040 h 1097280"/>
              <a:gd name="connsiteX2" fmla="*/ 4023037 w 5379317"/>
              <a:gd name="connsiteY2" fmla="*/ 576064 h 1097280"/>
              <a:gd name="connsiteX3" fmla="*/ 583784 w 5379317"/>
              <a:gd name="connsiteY3" fmla="*/ 676510 h 1097280"/>
              <a:gd name="connsiteX4" fmla="*/ 416523 w 5379317"/>
              <a:gd name="connsiteY4" fmla="*/ 1097280 h 1097280"/>
              <a:gd name="connsiteX0" fmla="*/ 4855590 w 5379317"/>
              <a:gd name="connsiteY0" fmla="*/ 0 h 1097280"/>
              <a:gd name="connsiteX1" fmla="*/ 5191015 w 5379317"/>
              <a:gd name="connsiteY1" fmla="*/ 360040 h 1097280"/>
              <a:gd name="connsiteX2" fmla="*/ 4023037 w 5379317"/>
              <a:gd name="connsiteY2" fmla="*/ 576064 h 1097280"/>
              <a:gd name="connsiteX3" fmla="*/ 583784 w 5379317"/>
              <a:gd name="connsiteY3" fmla="*/ 676510 h 1097280"/>
              <a:gd name="connsiteX4" fmla="*/ 416523 w 5379317"/>
              <a:gd name="connsiteY4" fmla="*/ 1097280 h 10972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79317" h="1097280">
                <a:moveTo>
                  <a:pt x="4855590" y="0"/>
                </a:moveTo>
                <a:cubicBezTo>
                  <a:pt x="5292868" y="66155"/>
                  <a:pt x="5379317" y="305802"/>
                  <a:pt x="5191015" y="360040"/>
                </a:cubicBezTo>
                <a:cubicBezTo>
                  <a:pt x="4980011" y="509635"/>
                  <a:pt x="4023037" y="576064"/>
                  <a:pt x="4023037" y="576064"/>
                </a:cubicBezTo>
                <a:cubicBezTo>
                  <a:pt x="3149719" y="667504"/>
                  <a:pt x="1182904" y="640972"/>
                  <a:pt x="583784" y="676510"/>
                </a:cubicBezTo>
                <a:cubicBezTo>
                  <a:pt x="0" y="719147"/>
                  <a:pt x="43474" y="999877"/>
                  <a:pt x="416523" y="1097280"/>
                </a:cubicBezTo>
              </a:path>
            </a:pathLst>
          </a:custGeom>
          <a:ln>
            <a:tailEnd type="triangle" w="med" len="lg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2" name="Content Placeholder 3"/>
          <p:cNvGraphicFramePr>
            <a:graphicFrameLocks/>
          </p:cNvGraphicFramePr>
          <p:nvPr/>
        </p:nvGraphicFramePr>
        <p:xfrm>
          <a:off x="7237065" y="5146392"/>
          <a:ext cx="1614472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5819"/>
                <a:gridCol w="428628"/>
                <a:gridCol w="400025"/>
              </a:tblGrid>
              <a:tr h="64008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FFF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5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X</a:t>
                      </a:r>
                      <a:endParaRPr lang="en-US" sz="1800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23" name="Straight Arrow Connector 22"/>
          <p:cNvCxnSpPr/>
          <p:nvPr/>
        </p:nvCxnSpPr>
        <p:spPr>
          <a:xfrm>
            <a:off x="6624296" y="5331018"/>
            <a:ext cx="6120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1.11008E-6 L 0.52378 0.00208 " pathEditMode="relative" rAng="0" ptsTypes="AA">
                                      <p:cBhvr>
                                        <p:cTn id="6" dur="5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2" y="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0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mtClean="0"/>
              <a:t>PRIORITY QUEUE dengan</a:t>
            </a:r>
            <a:br>
              <a:rPr lang="en-US" smtClean="0"/>
            </a:br>
            <a:r>
              <a:rPr lang="en-US" smtClean="0"/>
              <a:t>Array Dimensi 2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Penyajian lain Antrian Berprioritas adalah dengan menggunakan Array dimensi 2.</a:t>
            </a:r>
          </a:p>
          <a:p>
            <a:r>
              <a:rPr lang="en-US" smtClean="0"/>
              <a:t>Tiap baris array berisi elemen yang prioritasnya sama dan dikelola secara sirkular.</a:t>
            </a:r>
          </a:p>
          <a:p>
            <a:r>
              <a:rPr lang="en-US" smtClean="0"/>
              <a:t>Diperlukan array lain untuk menyimpan FRONT dan REAR dari setiap baris.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ouble Bracket 7"/>
          <p:cNvSpPr/>
          <p:nvPr/>
        </p:nvSpPr>
        <p:spPr>
          <a:xfrm>
            <a:off x="4572000" y="2786058"/>
            <a:ext cx="4286280" cy="2643206"/>
          </a:xfrm>
          <a:prstGeom prst="bracketPair">
            <a:avLst>
              <a:gd name="adj" fmla="val 10683"/>
            </a:avLst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9" name="Content Placeholder 3"/>
          <p:cNvGraphicFramePr>
            <a:graphicFrameLocks noGrp="1"/>
          </p:cNvGraphicFramePr>
          <p:nvPr>
            <p:ph idx="1"/>
          </p:nvPr>
        </p:nvGraphicFramePr>
        <p:xfrm>
          <a:off x="500034" y="2714620"/>
          <a:ext cx="8358246" cy="24425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  <a:gridCol w="757286"/>
                <a:gridCol w="714380"/>
                <a:gridCol w="71438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+mj-lt"/>
                          <a:cs typeface="Arial" pitchFamily="34" charset="0"/>
                        </a:rPr>
                        <a:t>FRONT</a:t>
                      </a:r>
                      <a:endParaRPr lang="en-US" sz="1400" b="0">
                        <a:solidFill>
                          <a:schemeClr val="tx1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>
                        <a:solidFill>
                          <a:schemeClr val="tx1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+mj-lt"/>
                          <a:cs typeface="Arial" pitchFamily="34" charset="0"/>
                        </a:rPr>
                        <a:t>REAR</a:t>
                      </a:r>
                      <a:endParaRPr lang="en-US" sz="1400" b="0">
                        <a:solidFill>
                          <a:schemeClr val="tx1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>
                        <a:solidFill>
                          <a:schemeClr val="tx1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>
                        <a:solidFill>
                          <a:schemeClr val="tx1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+mj-lt"/>
                          <a:cs typeface="Arial" pitchFamily="34" charset="0"/>
                        </a:rPr>
                        <a:t>1</a:t>
                      </a:r>
                      <a:endParaRPr lang="en-US" sz="1400" b="0">
                        <a:solidFill>
                          <a:schemeClr val="tx1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+mj-lt"/>
                          <a:cs typeface="Arial" pitchFamily="34" charset="0"/>
                        </a:rPr>
                        <a:t>2</a:t>
                      </a:r>
                      <a:endParaRPr lang="en-US" sz="1400" b="0">
                        <a:solidFill>
                          <a:schemeClr val="tx1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+mj-lt"/>
                          <a:cs typeface="Arial" pitchFamily="34" charset="0"/>
                        </a:rPr>
                        <a:t>3</a:t>
                      </a:r>
                      <a:endParaRPr lang="en-US" sz="1400" b="0">
                        <a:solidFill>
                          <a:schemeClr val="tx1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+mj-lt"/>
                          <a:cs typeface="Arial" pitchFamily="34" charset="0"/>
                        </a:rPr>
                        <a:t>4</a:t>
                      </a:r>
                      <a:endParaRPr lang="en-US" sz="1400" b="0">
                        <a:solidFill>
                          <a:schemeClr val="tx1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+mj-lt"/>
                          <a:cs typeface="Arial" pitchFamily="34" charset="0"/>
                        </a:rPr>
                        <a:t>5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+mj-lt"/>
                          <a:cs typeface="Arial" pitchFamily="34" charset="0"/>
                        </a:rPr>
                        <a:t>6</a:t>
                      </a:r>
                      <a:endParaRPr lang="en-US" sz="1400" b="0">
                        <a:solidFill>
                          <a:schemeClr val="tx1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b="0" smtClean="0">
                          <a:solidFill>
                            <a:schemeClr val="tx1"/>
                          </a:solidFill>
                          <a:latin typeface="+mj-lt"/>
                          <a:cs typeface="Arial" pitchFamily="34" charset="0"/>
                        </a:rPr>
                        <a:t>1</a:t>
                      </a:r>
                      <a:endParaRPr lang="en-US" sz="1800" b="0">
                        <a:solidFill>
                          <a:schemeClr val="tx1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smtClean="0">
                          <a:solidFill>
                            <a:schemeClr val="tx1"/>
                          </a:solidFill>
                          <a:latin typeface="+mj-lt"/>
                          <a:cs typeface="Arial" pitchFamily="34" charset="0"/>
                        </a:rPr>
                        <a:t>2</a:t>
                      </a:r>
                      <a:endParaRPr lang="en-US" sz="1800" b="0">
                        <a:solidFill>
                          <a:schemeClr val="tx1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>
                        <a:solidFill>
                          <a:schemeClr val="tx1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smtClean="0">
                          <a:solidFill>
                            <a:schemeClr val="tx1"/>
                          </a:solidFill>
                          <a:latin typeface="+mj-lt"/>
                          <a:cs typeface="Arial" pitchFamily="34" charset="0"/>
                        </a:rPr>
                        <a:t>2</a:t>
                      </a:r>
                      <a:endParaRPr lang="en-US" sz="1800" b="0">
                        <a:solidFill>
                          <a:schemeClr val="tx1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>
                        <a:solidFill>
                          <a:schemeClr val="tx1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smtClean="0">
                          <a:solidFill>
                            <a:schemeClr val="tx1"/>
                          </a:solidFill>
                          <a:latin typeface="+mj-lt"/>
                          <a:cs typeface="Arial" pitchFamily="34" charset="0"/>
                        </a:rPr>
                        <a:t>1</a:t>
                      </a:r>
                      <a:endParaRPr lang="en-US" sz="1800" b="0">
                        <a:solidFill>
                          <a:schemeClr val="tx1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>
                        <a:solidFill>
                          <a:schemeClr val="tx1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smtClean="0">
                          <a:solidFill>
                            <a:schemeClr val="tx1"/>
                          </a:solidFill>
                          <a:latin typeface="+mj-lt"/>
                          <a:cs typeface="Arial" pitchFamily="34" charset="0"/>
                        </a:rPr>
                        <a:t>AAA</a:t>
                      </a:r>
                      <a:endParaRPr lang="en-US" sz="1800" b="0">
                        <a:solidFill>
                          <a:schemeClr val="tx1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>
                        <a:solidFill>
                          <a:schemeClr val="tx1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>
                        <a:solidFill>
                          <a:schemeClr val="tx1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>
                        <a:solidFill>
                          <a:schemeClr val="tx1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>
                        <a:solidFill>
                          <a:schemeClr val="tx1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b="0" smtClean="0">
                          <a:solidFill>
                            <a:schemeClr val="tx1"/>
                          </a:solidFill>
                          <a:latin typeface="+mj-lt"/>
                          <a:cs typeface="Arial" pitchFamily="34" charset="0"/>
                        </a:rPr>
                        <a:t>2</a:t>
                      </a:r>
                      <a:endParaRPr lang="en-US" sz="1800" b="0">
                        <a:solidFill>
                          <a:schemeClr val="tx1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smtClean="0">
                          <a:solidFill>
                            <a:schemeClr val="tx1"/>
                          </a:solidFill>
                          <a:latin typeface="+mj-lt"/>
                          <a:cs typeface="Arial" pitchFamily="34" charset="0"/>
                        </a:rPr>
                        <a:t>1</a:t>
                      </a:r>
                      <a:endParaRPr lang="en-US" sz="1800" b="0">
                        <a:solidFill>
                          <a:schemeClr val="tx1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>
                        <a:solidFill>
                          <a:schemeClr val="tx1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smtClean="0">
                          <a:solidFill>
                            <a:schemeClr val="tx1"/>
                          </a:solidFill>
                          <a:latin typeface="+mj-lt"/>
                          <a:cs typeface="Arial" pitchFamily="34" charset="0"/>
                        </a:rPr>
                        <a:t>3</a:t>
                      </a:r>
                      <a:endParaRPr lang="en-US" sz="1800" b="0">
                        <a:solidFill>
                          <a:schemeClr val="tx1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>
                        <a:solidFill>
                          <a:schemeClr val="tx1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smtClean="0">
                          <a:solidFill>
                            <a:schemeClr val="tx1"/>
                          </a:solidFill>
                          <a:latin typeface="+mj-lt"/>
                          <a:cs typeface="Arial" pitchFamily="34" charset="0"/>
                        </a:rPr>
                        <a:t>2</a:t>
                      </a:r>
                      <a:endParaRPr lang="en-US" sz="1800" b="0">
                        <a:solidFill>
                          <a:schemeClr val="tx1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+mj-lt"/>
                          <a:cs typeface="Arial" pitchFamily="34" charset="0"/>
                        </a:rPr>
                        <a:t>BBB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+mj-lt"/>
                          <a:cs typeface="Arial" pitchFamily="34" charset="0"/>
                        </a:rPr>
                        <a:t>CCC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smtClean="0">
                          <a:solidFill>
                            <a:schemeClr val="tx1"/>
                          </a:solidFill>
                          <a:latin typeface="+mj-lt"/>
                          <a:cs typeface="Arial" pitchFamily="34" charset="0"/>
                        </a:rPr>
                        <a:t>XXX</a:t>
                      </a:r>
                      <a:endParaRPr lang="en-US" sz="1800" b="0">
                        <a:solidFill>
                          <a:schemeClr val="tx1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>
                        <a:solidFill>
                          <a:schemeClr val="tx1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>
                        <a:solidFill>
                          <a:schemeClr val="tx1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>
                        <a:solidFill>
                          <a:schemeClr val="tx1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b="0" smtClean="0">
                          <a:solidFill>
                            <a:schemeClr val="tx1"/>
                          </a:solidFill>
                          <a:latin typeface="+mj-lt"/>
                          <a:cs typeface="Arial" pitchFamily="34" charset="0"/>
                        </a:rPr>
                        <a:t>3</a:t>
                      </a:r>
                      <a:endParaRPr lang="en-US" sz="1800" b="0">
                        <a:solidFill>
                          <a:schemeClr val="tx1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smtClean="0">
                          <a:solidFill>
                            <a:schemeClr val="tx1"/>
                          </a:solidFill>
                          <a:latin typeface="+mj-lt"/>
                          <a:cs typeface="Arial" pitchFamily="34" charset="0"/>
                        </a:rPr>
                        <a:t>0</a:t>
                      </a:r>
                      <a:endParaRPr lang="en-US" sz="1800" b="0">
                        <a:solidFill>
                          <a:schemeClr val="tx1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>
                        <a:solidFill>
                          <a:schemeClr val="tx1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smtClean="0">
                          <a:solidFill>
                            <a:schemeClr val="tx1"/>
                          </a:solidFill>
                          <a:latin typeface="+mj-lt"/>
                          <a:cs typeface="Arial" pitchFamily="34" charset="0"/>
                        </a:rPr>
                        <a:t>0</a:t>
                      </a:r>
                      <a:endParaRPr lang="en-US" sz="1800" b="0">
                        <a:solidFill>
                          <a:schemeClr val="tx1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>
                        <a:solidFill>
                          <a:schemeClr val="tx1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smtClean="0">
                          <a:solidFill>
                            <a:schemeClr val="tx1"/>
                          </a:solidFill>
                          <a:latin typeface="+mj-lt"/>
                          <a:cs typeface="Arial" pitchFamily="34" charset="0"/>
                        </a:rPr>
                        <a:t>3</a:t>
                      </a:r>
                      <a:endParaRPr lang="en-US" sz="1800" b="0">
                        <a:solidFill>
                          <a:schemeClr val="tx1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>
                        <a:solidFill>
                          <a:schemeClr val="tx1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>
                        <a:solidFill>
                          <a:schemeClr val="tx1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>
                        <a:solidFill>
                          <a:schemeClr val="tx1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>
                        <a:solidFill>
                          <a:schemeClr val="tx1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>
                        <a:solidFill>
                          <a:schemeClr val="tx1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>
                        <a:solidFill>
                          <a:schemeClr val="tx1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41022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+mj-lt"/>
                          <a:cs typeface="Arial" pitchFamily="34" charset="0"/>
                        </a:rPr>
                        <a:t>4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+mj-lt"/>
                          <a:cs typeface="Arial" pitchFamily="34" charset="0"/>
                        </a:rPr>
                        <a:t>5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>
                        <a:solidFill>
                          <a:schemeClr val="tx1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smtClean="0">
                          <a:solidFill>
                            <a:schemeClr val="tx1"/>
                          </a:solidFill>
                          <a:latin typeface="+mj-lt"/>
                          <a:cs typeface="Arial" pitchFamily="34" charset="0"/>
                        </a:rPr>
                        <a:t>1</a:t>
                      </a:r>
                      <a:endParaRPr lang="en-US" sz="1800" b="0">
                        <a:solidFill>
                          <a:schemeClr val="tx1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>
                        <a:solidFill>
                          <a:schemeClr val="tx1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smtClean="0">
                          <a:solidFill>
                            <a:schemeClr val="tx1"/>
                          </a:solidFill>
                          <a:latin typeface="+mj-lt"/>
                          <a:cs typeface="Arial" pitchFamily="34" charset="0"/>
                        </a:rPr>
                        <a:t>4</a:t>
                      </a:r>
                      <a:endParaRPr lang="en-US" sz="1800" b="0">
                        <a:solidFill>
                          <a:schemeClr val="tx1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+mj-lt"/>
                          <a:cs typeface="Arial" pitchFamily="34" charset="0"/>
                        </a:rPr>
                        <a:t>FFF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>
                        <a:solidFill>
                          <a:schemeClr val="tx1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>
                        <a:solidFill>
                          <a:schemeClr val="tx1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>
                        <a:solidFill>
                          <a:schemeClr val="tx1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smtClean="0">
                          <a:solidFill>
                            <a:schemeClr val="tx1"/>
                          </a:solidFill>
                          <a:latin typeface="+mj-lt"/>
                          <a:cs typeface="Arial" pitchFamily="34" charset="0"/>
                        </a:rPr>
                        <a:t>DDD</a:t>
                      </a:r>
                      <a:endParaRPr lang="en-US" sz="1800" b="0">
                        <a:solidFill>
                          <a:schemeClr val="tx1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smtClean="0">
                          <a:solidFill>
                            <a:schemeClr val="tx1"/>
                          </a:solidFill>
                          <a:latin typeface="+mj-lt"/>
                          <a:cs typeface="Arial" pitchFamily="34" charset="0"/>
                        </a:rPr>
                        <a:t>EEE</a:t>
                      </a:r>
                      <a:endParaRPr lang="en-US" sz="1800" b="0">
                        <a:solidFill>
                          <a:schemeClr val="tx1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b="0" smtClean="0">
                          <a:solidFill>
                            <a:schemeClr val="tx1"/>
                          </a:solidFill>
                          <a:latin typeface="+mj-lt"/>
                          <a:cs typeface="Arial" pitchFamily="34" charset="0"/>
                        </a:rPr>
                        <a:t>5</a:t>
                      </a:r>
                      <a:endParaRPr lang="en-US" sz="1800" b="0">
                        <a:solidFill>
                          <a:schemeClr val="tx1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smtClean="0">
                          <a:solidFill>
                            <a:schemeClr val="tx1"/>
                          </a:solidFill>
                          <a:latin typeface="+mj-lt"/>
                          <a:cs typeface="Arial" pitchFamily="34" charset="0"/>
                        </a:rPr>
                        <a:t>4</a:t>
                      </a:r>
                      <a:endParaRPr lang="en-US" sz="1800" b="0">
                        <a:solidFill>
                          <a:schemeClr val="tx1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>
                        <a:solidFill>
                          <a:schemeClr val="tx1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smtClean="0">
                          <a:solidFill>
                            <a:schemeClr val="tx1"/>
                          </a:solidFill>
                          <a:latin typeface="+mj-lt"/>
                          <a:cs typeface="Arial" pitchFamily="34" charset="0"/>
                        </a:rPr>
                        <a:t>4</a:t>
                      </a:r>
                      <a:endParaRPr lang="en-US" sz="1800" b="0">
                        <a:solidFill>
                          <a:schemeClr val="tx1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>
                        <a:solidFill>
                          <a:schemeClr val="tx1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smtClean="0">
                          <a:solidFill>
                            <a:schemeClr val="tx1"/>
                          </a:solidFill>
                          <a:latin typeface="+mj-lt"/>
                          <a:cs typeface="Arial" pitchFamily="34" charset="0"/>
                        </a:rPr>
                        <a:t>5</a:t>
                      </a:r>
                      <a:endParaRPr lang="en-US" sz="1800" b="0">
                        <a:solidFill>
                          <a:schemeClr val="tx1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>
                        <a:solidFill>
                          <a:schemeClr val="tx1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>
                        <a:solidFill>
                          <a:schemeClr val="tx1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>
                        <a:solidFill>
                          <a:schemeClr val="tx1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+mj-lt"/>
                          <a:cs typeface="Arial" pitchFamily="34" charset="0"/>
                        </a:rPr>
                        <a:t>GGG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>
                        <a:solidFill>
                          <a:schemeClr val="tx1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mtClean="0"/>
              <a:t>PRIORITY QUEUE</a:t>
            </a:r>
            <a:br>
              <a:rPr lang="en-US" smtClean="0"/>
            </a:br>
            <a:r>
              <a:rPr lang="en-US" smtClean="0"/>
              <a:t>dengan Array Dimensi 2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u="sng" smtClean="0"/>
              <a:t>Algoritma REMOVE</a:t>
            </a:r>
          </a:p>
          <a:p>
            <a:pPr marL="514350" indent="-514350">
              <a:buFont typeface="+mj-lt"/>
              <a:buAutoNum type="arabicPeriod"/>
            </a:pPr>
            <a:r>
              <a:rPr lang="en-US" smtClean="0"/>
              <a:t>Cari Antrian Tidak Hampa Yang Pertama.</a:t>
            </a:r>
          </a:p>
          <a:p>
            <a:pPr marL="514350" indent="-514350">
              <a:buFont typeface="+mj-lt"/>
              <a:buAutoNum type="arabicPeriod"/>
            </a:pPr>
            <a:r>
              <a:rPr lang="en-US" smtClean="0"/>
              <a:t>Cari K (nilai prioritas) yang tertinggi, sedemikian sehingga FRONT(K) tidak NULL.</a:t>
            </a:r>
          </a:p>
          <a:p>
            <a:pPr marL="514350" indent="-514350">
              <a:buFont typeface="+mj-lt"/>
              <a:buAutoNum type="arabicPeriod"/>
            </a:pPr>
            <a:r>
              <a:rPr lang="en-US" smtClean="0"/>
              <a:t>Hapus dan proses elemen dari baris K.</a:t>
            </a:r>
          </a:p>
          <a:p>
            <a:pPr marL="514350" indent="-514350">
              <a:buFont typeface="+mj-lt"/>
              <a:buAutoNum type="arabicPeriod"/>
            </a:pPr>
            <a:r>
              <a:rPr lang="en-US" smtClean="0"/>
              <a:t>Exit.</a:t>
            </a:r>
          </a:p>
          <a:p>
            <a:pPr marL="514350" indent="-514350">
              <a:buFont typeface="+mj-lt"/>
              <a:buAutoNum type="arabicPeriod"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mtClean="0"/>
              <a:t>PRIORITY QUEUE</a:t>
            </a:r>
            <a:br>
              <a:rPr lang="en-US" smtClean="0"/>
            </a:br>
            <a:r>
              <a:rPr lang="en-US" smtClean="0"/>
              <a:t>dengan Array Dimensi 2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71678"/>
            <a:ext cx="8229600" cy="4054485"/>
          </a:xfrm>
        </p:spPr>
        <p:txBody>
          <a:bodyPr/>
          <a:lstStyle/>
          <a:p>
            <a:pPr>
              <a:buNone/>
            </a:pPr>
            <a:r>
              <a:rPr lang="en-US" u="sng" smtClean="0"/>
              <a:t>Algoritma INSERT</a:t>
            </a:r>
          </a:p>
          <a:p>
            <a:pPr marL="514350" indent="-514350">
              <a:buFont typeface="+mj-lt"/>
              <a:buAutoNum type="arabicPeriod"/>
            </a:pPr>
            <a:r>
              <a:rPr lang="en-US" smtClean="0"/>
              <a:t>Sisipkan ITEM sebagai elemen belakang dari baris M (nilai prioritas).</a:t>
            </a:r>
          </a:p>
          <a:p>
            <a:pPr marL="514350" indent="-514350">
              <a:buFont typeface="+mj-lt"/>
              <a:buAutoNum type="arabicPeriod"/>
            </a:pPr>
            <a:r>
              <a:rPr lang="en-US" smtClean="0"/>
              <a:t>Exit.</a:t>
            </a:r>
          </a:p>
          <a:p>
            <a:pPr marL="514350" indent="-514350">
              <a:buFont typeface="+mj-lt"/>
              <a:buAutoNum type="arabicPeriod"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Perbandingan</a:t>
            </a:r>
            <a:endParaRPr lang="en-US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Perbandingan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implementasi</a:t>
            </a:r>
            <a:r>
              <a:rPr lang="en-US" dirty="0" smtClean="0"/>
              <a:t> Priority Queue </a:t>
            </a:r>
            <a:r>
              <a:rPr lang="en-US" dirty="0" err="1" smtClean="0"/>
              <a:t>menggunakan</a:t>
            </a:r>
            <a:r>
              <a:rPr lang="en-US" dirty="0" smtClean="0"/>
              <a:t> One-Way List </a:t>
            </a:r>
            <a:r>
              <a:rPr lang="en-US" dirty="0" err="1" smtClean="0"/>
              <a:t>dan</a:t>
            </a:r>
            <a:r>
              <a:rPr lang="en-US" dirty="0" smtClean="0"/>
              <a:t> Array.</a:t>
            </a:r>
          </a:p>
          <a:p>
            <a:r>
              <a:rPr lang="en-US" dirty="0" err="1" smtClean="0"/>
              <a:t>Keunggulan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Array :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Efisiensi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Waktu</a:t>
            </a:r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dirty="0" err="1" smtClean="0"/>
              <a:t>Keunggulan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one-way list: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Efisiensi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Space (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Ruang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QUEUE (</a:t>
            </a:r>
            <a:r>
              <a:rPr lang="en-US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Antrian</a:t>
            </a:r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en-US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5862"/>
            <a:ext cx="8229600" cy="4840303"/>
          </a:xfrm>
        </p:spPr>
        <p:txBody>
          <a:bodyPr>
            <a:normAutofit fontScale="77500" lnSpcReduction="20000"/>
          </a:bodyPr>
          <a:lstStyle/>
          <a:p>
            <a:r>
              <a:rPr lang="en-US" smtClean="0"/>
              <a:t>Suatu antrian Q = [Q</a:t>
            </a:r>
            <a:r>
              <a:rPr lang="en-US" baseline="-25000" smtClean="0"/>
              <a:t>1</a:t>
            </a:r>
            <a:r>
              <a:rPr lang="en-US" smtClean="0"/>
              <a:t>, Q</a:t>
            </a:r>
            <a:r>
              <a:rPr lang="en-US" baseline="-25000" smtClean="0"/>
              <a:t>2</a:t>
            </a:r>
            <a:r>
              <a:rPr lang="en-US" smtClean="0"/>
              <a:t>, Q</a:t>
            </a:r>
            <a:r>
              <a:rPr lang="en-US" baseline="-25000" smtClean="0"/>
              <a:t>3</a:t>
            </a:r>
            <a:r>
              <a:rPr lang="en-US" smtClean="0"/>
              <a:t>, …, Q</a:t>
            </a:r>
            <a:r>
              <a:rPr lang="en-US" baseline="-25000" smtClean="0"/>
              <a:t>N</a:t>
            </a:r>
            <a:r>
              <a:rPr lang="en-US" smtClean="0"/>
              <a:t>]</a:t>
            </a:r>
          </a:p>
          <a:p>
            <a:pPr>
              <a:buNone/>
            </a:pPr>
            <a:r>
              <a:rPr lang="en-US" smtClean="0"/>
              <a:t>	FRONT(Q) = Q</a:t>
            </a:r>
            <a:r>
              <a:rPr lang="en-US" baseline="-25000" smtClean="0"/>
              <a:t>1;    </a:t>
            </a:r>
            <a:r>
              <a:rPr lang="en-US" smtClean="0"/>
              <a:t>REAR(Q) = Q</a:t>
            </a:r>
            <a:r>
              <a:rPr lang="en-US" baseline="-25000" smtClean="0"/>
              <a:t>N</a:t>
            </a:r>
          </a:p>
          <a:p>
            <a:pPr>
              <a:buNone/>
            </a:pPr>
            <a:r>
              <a:rPr lang="en-US" smtClean="0"/>
              <a:t>	NOEL(Q) = jumlah elemen dalam antrian pada suatu saat tertentu.</a:t>
            </a:r>
          </a:p>
          <a:p>
            <a:pPr>
              <a:buNone/>
            </a:pPr>
            <a:r>
              <a:rPr lang="en-US" smtClean="0"/>
              <a:t>	Operasi-Operasi dasar pada struktur Queue:</a:t>
            </a:r>
          </a:p>
          <a:p>
            <a:pPr marL="2416175" indent="-2416175">
              <a:buNone/>
              <a:tabLst>
                <a:tab pos="355600" algn="l"/>
              </a:tabLst>
            </a:pPr>
            <a:r>
              <a:rPr lang="en-US" smtClean="0"/>
              <a:t>	CREATE(Q) =	membentuk struktur antrian Q.</a:t>
            </a:r>
          </a:p>
          <a:p>
            <a:pPr marL="2416175" indent="-2416175">
              <a:buNone/>
              <a:tabLst>
                <a:tab pos="355600" algn="l"/>
              </a:tabLst>
            </a:pPr>
            <a:r>
              <a:rPr lang="en-US" smtClean="0"/>
              <a:t>		FRONT(Q) dan REAR(Q) tidak terdefinisi</a:t>
            </a:r>
          </a:p>
          <a:p>
            <a:pPr marL="2416175" indent="-2416175">
              <a:buNone/>
              <a:tabLst>
                <a:tab pos="355600" algn="l"/>
              </a:tabLst>
            </a:pPr>
            <a:r>
              <a:rPr lang="en-US" smtClean="0"/>
              <a:t>	ISEMPTY(Q) =	menentukan apakah antrian Q kosong (</a:t>
            </a:r>
            <a:r>
              <a:rPr lang="en-US" i="1" smtClean="0"/>
              <a:t>true/false</a:t>
            </a:r>
            <a:r>
              <a:rPr lang="en-US" smtClean="0"/>
              <a:t>)</a:t>
            </a:r>
          </a:p>
          <a:p>
            <a:pPr marL="2416175" indent="-2416175">
              <a:buNone/>
              <a:tabLst>
                <a:tab pos="355600" algn="l"/>
              </a:tabLst>
            </a:pPr>
            <a:r>
              <a:rPr lang="en-US" smtClean="0"/>
              <a:t>	INSERT(E,Q) =	menambahkan elemen E ke dalam antrian Q.</a:t>
            </a:r>
          </a:p>
          <a:p>
            <a:pPr marL="2416175" indent="-2416175">
              <a:buNone/>
              <a:tabLst>
                <a:tab pos="355600" algn="l"/>
              </a:tabLst>
            </a:pPr>
            <a:r>
              <a:rPr lang="en-US" smtClean="0"/>
              <a:t>	REMOVE(Q) =	menghapus elemen pada FRONT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QUEUE (</a:t>
            </a:r>
            <a:r>
              <a:rPr lang="en-US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Antrian</a:t>
            </a:r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en-US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381235" y="2625324"/>
          <a:ext cx="6115068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9452"/>
                <a:gridCol w="679452"/>
                <a:gridCol w="679452"/>
                <a:gridCol w="679452"/>
                <a:gridCol w="679452"/>
                <a:gridCol w="679452"/>
                <a:gridCol w="679452"/>
                <a:gridCol w="679452"/>
                <a:gridCol w="679452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Content Placeholder 3"/>
          <p:cNvGraphicFramePr>
            <a:graphicFrameLocks/>
          </p:cNvGraphicFramePr>
          <p:nvPr/>
        </p:nvGraphicFramePr>
        <p:xfrm>
          <a:off x="2571735" y="2143116"/>
          <a:ext cx="6115068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9452"/>
                <a:gridCol w="679452"/>
                <a:gridCol w="679452"/>
                <a:gridCol w="679452"/>
                <a:gridCol w="679452"/>
                <a:gridCol w="679452"/>
                <a:gridCol w="679452"/>
                <a:gridCol w="679452"/>
                <a:gridCol w="67945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smtClean="0"/>
                        <a:t>1</a:t>
                      </a:r>
                      <a:endParaRPr lang="en-US" sz="18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smtClean="0"/>
                        <a:t>2</a:t>
                      </a:r>
                      <a:endParaRPr lang="en-US" sz="18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smtClean="0"/>
                        <a:t>3</a:t>
                      </a:r>
                      <a:endParaRPr lang="en-US" sz="18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smtClean="0"/>
                        <a:t>4</a:t>
                      </a:r>
                      <a:endParaRPr lang="en-US" sz="18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smtClean="0"/>
                        <a:t>5</a:t>
                      </a:r>
                      <a:endParaRPr lang="en-US" sz="18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smtClean="0"/>
                        <a:t>6</a:t>
                      </a:r>
                      <a:endParaRPr lang="en-US" sz="18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smtClean="0"/>
                        <a:t>7</a:t>
                      </a:r>
                      <a:endParaRPr lang="en-US" sz="18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smtClean="0"/>
                        <a:t>…</a:t>
                      </a:r>
                      <a:endParaRPr lang="en-US" sz="18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smtClean="0"/>
                        <a:t>N</a:t>
                      </a:r>
                      <a:endParaRPr lang="en-US" sz="18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14285" y="1500174"/>
            <a:ext cx="2553071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CREATE(Q)</a:t>
            </a:r>
          </a:p>
          <a:p>
            <a:r>
              <a:rPr lang="en-US" smtClean="0"/>
              <a:t>Antrian Q = []</a:t>
            </a:r>
          </a:p>
          <a:p>
            <a:r>
              <a:rPr lang="en-US" smtClean="0"/>
              <a:t>FRONT:  Tak terdefinisi</a:t>
            </a:r>
          </a:p>
          <a:p>
            <a:r>
              <a:rPr lang="en-US" smtClean="0"/>
              <a:t>REAR:  Tak terdefinisi</a:t>
            </a:r>
          </a:p>
          <a:p>
            <a:r>
              <a:rPr lang="en-US" smtClean="0"/>
              <a:t>NOEL(Q) = 0</a:t>
            </a:r>
            <a:endParaRPr lang="en-US"/>
          </a:p>
        </p:txBody>
      </p:sp>
      <p:graphicFrame>
        <p:nvGraphicFramePr>
          <p:cNvPr id="7" name="Content Placeholder 3"/>
          <p:cNvGraphicFramePr>
            <a:graphicFrameLocks/>
          </p:cNvGraphicFramePr>
          <p:nvPr/>
        </p:nvGraphicFramePr>
        <p:xfrm>
          <a:off x="2571734" y="3429000"/>
          <a:ext cx="6115068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9452"/>
                <a:gridCol w="679452"/>
                <a:gridCol w="679452"/>
                <a:gridCol w="679452"/>
                <a:gridCol w="679452"/>
                <a:gridCol w="679452"/>
                <a:gridCol w="679452"/>
                <a:gridCol w="679452"/>
                <a:gridCol w="67945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smtClean="0"/>
                        <a:t>A</a:t>
                      </a:r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Content Placeholder 3"/>
          <p:cNvGraphicFramePr>
            <a:graphicFrameLocks/>
          </p:cNvGraphicFramePr>
          <p:nvPr/>
        </p:nvGraphicFramePr>
        <p:xfrm>
          <a:off x="2095483" y="5947191"/>
          <a:ext cx="6115068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9452"/>
                <a:gridCol w="679452"/>
                <a:gridCol w="679452"/>
                <a:gridCol w="679452"/>
                <a:gridCol w="679452"/>
                <a:gridCol w="679452"/>
                <a:gridCol w="679452"/>
                <a:gridCol w="679452"/>
                <a:gridCol w="67945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A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smtClean="0"/>
                        <a:t>B</a:t>
                      </a:r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214285" y="3237556"/>
            <a:ext cx="1704313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INSERT(A,Q)</a:t>
            </a:r>
          </a:p>
          <a:p>
            <a:r>
              <a:rPr lang="en-US" smtClean="0"/>
              <a:t>Antrian Q = [A]</a:t>
            </a:r>
          </a:p>
          <a:p>
            <a:r>
              <a:rPr lang="en-US" smtClean="0"/>
              <a:t>FRONT:  A</a:t>
            </a:r>
          </a:p>
          <a:p>
            <a:r>
              <a:rPr lang="en-US" smtClean="0"/>
              <a:t>REAR:  A</a:t>
            </a:r>
          </a:p>
          <a:p>
            <a:r>
              <a:rPr lang="en-US" smtClean="0"/>
              <a:t>NOEL(Q) = 1</a:t>
            </a:r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214285" y="4929198"/>
            <a:ext cx="1922321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INSERT(B,Q)</a:t>
            </a:r>
          </a:p>
          <a:p>
            <a:r>
              <a:rPr lang="en-US" smtClean="0"/>
              <a:t>Antrian Q = [A,B]</a:t>
            </a:r>
          </a:p>
          <a:p>
            <a:r>
              <a:rPr lang="en-US" smtClean="0"/>
              <a:t>FRONT:  A</a:t>
            </a:r>
          </a:p>
          <a:p>
            <a:r>
              <a:rPr lang="en-US" smtClean="0"/>
              <a:t>REAR:  B</a:t>
            </a:r>
          </a:p>
          <a:p>
            <a:r>
              <a:rPr lang="en-US" smtClean="0"/>
              <a:t>NOEL(Q) = 2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/>
          <a:lstStyle/>
          <a:p>
            <a:r>
              <a:rPr lang="en-US" smtClean="0"/>
              <a:t>QUEUE (Antrian)</a:t>
            </a:r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190735" y="2571744"/>
          <a:ext cx="6115068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9452"/>
                <a:gridCol w="679452"/>
                <a:gridCol w="679452"/>
                <a:gridCol w="679452"/>
                <a:gridCol w="679452"/>
                <a:gridCol w="679452"/>
                <a:gridCol w="679452"/>
                <a:gridCol w="679452"/>
                <a:gridCol w="67945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A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smtClean="0"/>
                        <a:t>B</a:t>
                      </a:r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smtClean="0"/>
                        <a:t>C</a:t>
                      </a:r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Content Placeholder 3"/>
          <p:cNvGraphicFramePr>
            <a:graphicFrameLocks/>
          </p:cNvGraphicFramePr>
          <p:nvPr/>
        </p:nvGraphicFramePr>
        <p:xfrm>
          <a:off x="2571735" y="2143116"/>
          <a:ext cx="6115068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9452"/>
                <a:gridCol w="679452"/>
                <a:gridCol w="679452"/>
                <a:gridCol w="679452"/>
                <a:gridCol w="679452"/>
                <a:gridCol w="679452"/>
                <a:gridCol w="679452"/>
                <a:gridCol w="679452"/>
                <a:gridCol w="67945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smtClean="0"/>
                        <a:t>1</a:t>
                      </a:r>
                      <a:endParaRPr lang="en-US" sz="18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smtClean="0"/>
                        <a:t>2</a:t>
                      </a:r>
                      <a:endParaRPr lang="en-US" sz="18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smtClean="0"/>
                        <a:t>3</a:t>
                      </a:r>
                      <a:endParaRPr lang="en-US" sz="18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smtClean="0"/>
                        <a:t>4</a:t>
                      </a:r>
                      <a:endParaRPr lang="en-US" sz="18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smtClean="0"/>
                        <a:t>5</a:t>
                      </a:r>
                      <a:endParaRPr lang="en-US" sz="18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smtClean="0"/>
                        <a:t>6</a:t>
                      </a:r>
                      <a:endParaRPr lang="en-US" sz="18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smtClean="0"/>
                        <a:t>7</a:t>
                      </a:r>
                      <a:endParaRPr lang="en-US" sz="18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smtClean="0"/>
                        <a:t>…</a:t>
                      </a:r>
                      <a:endParaRPr lang="en-US" sz="18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smtClean="0"/>
                        <a:t>N</a:t>
                      </a:r>
                      <a:endParaRPr lang="en-US" sz="18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14281" y="1500174"/>
            <a:ext cx="2153154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INSERT(C,Q)</a:t>
            </a:r>
          </a:p>
          <a:p>
            <a:r>
              <a:rPr lang="en-US" smtClean="0"/>
              <a:t>Antrian Q = [A,B,C]</a:t>
            </a:r>
          </a:p>
          <a:p>
            <a:r>
              <a:rPr lang="en-US" smtClean="0"/>
              <a:t>FRONT:  A</a:t>
            </a:r>
          </a:p>
          <a:p>
            <a:r>
              <a:rPr lang="en-US" smtClean="0"/>
              <a:t>REAR:  C</a:t>
            </a:r>
          </a:p>
          <a:p>
            <a:r>
              <a:rPr lang="en-US" smtClean="0"/>
              <a:t>NOEL(Q) = 3</a:t>
            </a:r>
            <a:endParaRPr lang="en-US"/>
          </a:p>
        </p:txBody>
      </p:sp>
      <p:graphicFrame>
        <p:nvGraphicFramePr>
          <p:cNvPr id="7" name="Content Placeholder 3"/>
          <p:cNvGraphicFramePr>
            <a:graphicFrameLocks/>
          </p:cNvGraphicFramePr>
          <p:nvPr/>
        </p:nvGraphicFramePr>
        <p:xfrm>
          <a:off x="2285986" y="4232679"/>
          <a:ext cx="6115068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9452"/>
                <a:gridCol w="679452"/>
                <a:gridCol w="679452"/>
                <a:gridCol w="679452"/>
                <a:gridCol w="679452"/>
                <a:gridCol w="679452"/>
                <a:gridCol w="679452"/>
                <a:gridCol w="679452"/>
                <a:gridCol w="679452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smtClean="0"/>
                        <a:t>B</a:t>
                      </a:r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smtClean="0"/>
                        <a:t>C</a:t>
                      </a:r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Content Placeholder 3"/>
          <p:cNvGraphicFramePr>
            <a:graphicFrameLocks/>
          </p:cNvGraphicFramePr>
          <p:nvPr/>
        </p:nvGraphicFramePr>
        <p:xfrm>
          <a:off x="2190735" y="5947191"/>
          <a:ext cx="6115068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9452"/>
                <a:gridCol w="679452"/>
                <a:gridCol w="679452"/>
                <a:gridCol w="679452"/>
                <a:gridCol w="679452"/>
                <a:gridCol w="679452"/>
                <a:gridCol w="679452"/>
                <a:gridCol w="679452"/>
                <a:gridCol w="679452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smtClean="0"/>
                        <a:t>C</a:t>
                      </a:r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214285" y="3237556"/>
            <a:ext cx="1935145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REMOVE(Q)</a:t>
            </a:r>
          </a:p>
          <a:p>
            <a:r>
              <a:rPr lang="en-US" smtClean="0"/>
              <a:t>Antrian Q = [B,C]</a:t>
            </a:r>
          </a:p>
          <a:p>
            <a:r>
              <a:rPr lang="en-US" smtClean="0"/>
              <a:t>FRONT:  B</a:t>
            </a:r>
          </a:p>
          <a:p>
            <a:r>
              <a:rPr lang="en-US" smtClean="0"/>
              <a:t>REAR:  C</a:t>
            </a:r>
          </a:p>
          <a:p>
            <a:r>
              <a:rPr lang="en-US" smtClean="0"/>
              <a:t>NOEL(Q) = 2</a:t>
            </a:r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214285" y="4929198"/>
            <a:ext cx="1717137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REMOVE(Q)</a:t>
            </a:r>
          </a:p>
          <a:p>
            <a:r>
              <a:rPr lang="en-US" smtClean="0"/>
              <a:t>Antrian Q = [C]</a:t>
            </a:r>
          </a:p>
          <a:p>
            <a:r>
              <a:rPr lang="en-US" smtClean="0"/>
              <a:t>FRONT:  C</a:t>
            </a:r>
          </a:p>
          <a:p>
            <a:r>
              <a:rPr lang="en-US" smtClean="0"/>
              <a:t>REAR:  C</a:t>
            </a:r>
          </a:p>
          <a:p>
            <a:r>
              <a:rPr lang="en-US" smtClean="0"/>
              <a:t>NOEL(Q) = 1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Kasus</a:t>
            </a:r>
            <a:r>
              <a:rPr lang="en-US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#1</a:t>
            </a:r>
            <a:endParaRPr lang="en-US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3"/>
            <a:ext cx="5842992" cy="3268960"/>
          </a:xfrm>
        </p:spPr>
        <p:txBody>
          <a:bodyPr/>
          <a:lstStyle/>
          <a:p>
            <a:pPr marL="0" indent="0">
              <a:buNone/>
            </a:pP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bank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nasabah</a:t>
            </a:r>
            <a:r>
              <a:rPr lang="en-US" dirty="0" smtClean="0"/>
              <a:t> </a:t>
            </a:r>
            <a:r>
              <a:rPr lang="en-US" dirty="0" err="1" smtClean="0"/>
              <a:t>sebanyak</a:t>
            </a:r>
            <a:r>
              <a:rPr lang="en-US" dirty="0" smtClean="0"/>
              <a:t> 1500 </a:t>
            </a:r>
            <a:r>
              <a:rPr lang="en-US" dirty="0" err="1" smtClean="0"/>
              <a:t>orang</a:t>
            </a:r>
            <a:r>
              <a:rPr lang="en-US" dirty="0" smtClean="0"/>
              <a:t>, </a:t>
            </a:r>
            <a:r>
              <a:rPr lang="en-US" dirty="0" err="1" smtClean="0"/>
              <a:t>apakah</a:t>
            </a:r>
            <a:r>
              <a:rPr lang="en-US" dirty="0" smtClean="0"/>
              <a:t> bank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menyediakan</a:t>
            </a:r>
            <a:r>
              <a:rPr lang="en-US" dirty="0" smtClean="0"/>
              <a:t> </a:t>
            </a:r>
            <a:r>
              <a:rPr lang="en-US" dirty="0" err="1" smtClean="0"/>
              <a:t>kursi</a:t>
            </a:r>
            <a:r>
              <a:rPr lang="en-US" dirty="0" smtClean="0"/>
              <a:t> </a:t>
            </a:r>
            <a:r>
              <a:rPr lang="en-US" dirty="0" err="1" smtClean="0"/>
              <a:t>sebanyak</a:t>
            </a:r>
            <a:r>
              <a:rPr lang="en-US" dirty="0" smtClean="0"/>
              <a:t> 1500 agar </a:t>
            </a:r>
            <a:r>
              <a:rPr lang="en-US" dirty="0" err="1" smtClean="0"/>
              <a:t>nasabahnya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dilayani</a:t>
            </a:r>
            <a:r>
              <a:rPr lang="en-US" dirty="0" smtClean="0"/>
              <a:t> </a:t>
            </a:r>
            <a:r>
              <a:rPr lang="en-US" dirty="0" err="1" smtClean="0"/>
              <a:t>semuanya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952739" y="4714884"/>
            <a:ext cx="4464496" cy="6766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4800" b="1" i="0" u="none" strike="noStrike" kern="1200" normalizeH="0" baseline="0" noProof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ARRAY SIRKULER</a:t>
            </a:r>
            <a:endParaRPr kumimoji="0" lang="en-US" sz="4800" b="1" i="0" u="none" strike="noStrike" kern="1200" normalizeH="0" baseline="0" noProof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ight Arrow 5"/>
          <p:cNvSpPr/>
          <p:nvPr/>
        </p:nvSpPr>
        <p:spPr>
          <a:xfrm>
            <a:off x="761973" y="5036356"/>
            <a:ext cx="1368152" cy="5040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6" name="Litebulb"/>
          <p:cNvSpPr>
            <a:spLocks noEditPoints="1" noChangeArrowheads="1"/>
          </p:cNvSpPr>
          <p:nvPr/>
        </p:nvSpPr>
        <p:spPr bwMode="auto">
          <a:xfrm>
            <a:off x="6381764" y="2571746"/>
            <a:ext cx="2381267" cy="1339463"/>
          </a:xfrm>
          <a:custGeom>
            <a:avLst/>
            <a:gdLst>
              <a:gd name="T0" fmla="*/ 10800 w 21600"/>
              <a:gd name="T1" fmla="*/ 0 h 21600"/>
              <a:gd name="T2" fmla="*/ 21600 w 21600"/>
              <a:gd name="T3" fmla="*/ 7782 h 21600"/>
              <a:gd name="T4" fmla="*/ 0 w 21600"/>
              <a:gd name="T5" fmla="*/ 7782 h 21600"/>
              <a:gd name="T6" fmla="*/ 10800 w 21600"/>
              <a:gd name="T7" fmla="*/ 21600 h 21600"/>
              <a:gd name="T8" fmla="*/ 3556 w 21600"/>
              <a:gd name="T9" fmla="*/ 2188 h 21600"/>
              <a:gd name="T10" fmla="*/ 18277 w 21600"/>
              <a:gd name="T11" fmla="*/ 9282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0825" y="21723"/>
                </a:moveTo>
                <a:lnTo>
                  <a:pt x="11215" y="21723"/>
                </a:lnTo>
                <a:lnTo>
                  <a:pt x="11552" y="21688"/>
                </a:lnTo>
                <a:lnTo>
                  <a:pt x="11916" y="21617"/>
                </a:lnTo>
                <a:lnTo>
                  <a:pt x="12253" y="21547"/>
                </a:lnTo>
                <a:lnTo>
                  <a:pt x="12617" y="21441"/>
                </a:lnTo>
                <a:lnTo>
                  <a:pt x="12902" y="21317"/>
                </a:lnTo>
                <a:lnTo>
                  <a:pt x="13162" y="21176"/>
                </a:lnTo>
                <a:lnTo>
                  <a:pt x="13396" y="21000"/>
                </a:lnTo>
                <a:lnTo>
                  <a:pt x="13655" y="20841"/>
                </a:lnTo>
                <a:lnTo>
                  <a:pt x="13863" y="20629"/>
                </a:lnTo>
                <a:lnTo>
                  <a:pt x="14045" y="20435"/>
                </a:lnTo>
                <a:lnTo>
                  <a:pt x="14200" y="20223"/>
                </a:lnTo>
                <a:lnTo>
                  <a:pt x="14356" y="19994"/>
                </a:lnTo>
                <a:lnTo>
                  <a:pt x="14460" y="19747"/>
                </a:lnTo>
                <a:lnTo>
                  <a:pt x="14512" y="19482"/>
                </a:lnTo>
                <a:lnTo>
                  <a:pt x="14512" y="19235"/>
                </a:lnTo>
                <a:lnTo>
                  <a:pt x="14512" y="19147"/>
                </a:lnTo>
                <a:lnTo>
                  <a:pt x="14512" y="18900"/>
                </a:lnTo>
                <a:lnTo>
                  <a:pt x="14512" y="18529"/>
                </a:lnTo>
                <a:lnTo>
                  <a:pt x="14512" y="18052"/>
                </a:lnTo>
                <a:lnTo>
                  <a:pt x="14512" y="17505"/>
                </a:lnTo>
                <a:lnTo>
                  <a:pt x="14512" y="16976"/>
                </a:lnTo>
                <a:lnTo>
                  <a:pt x="14512" y="16464"/>
                </a:lnTo>
                <a:lnTo>
                  <a:pt x="14512" y="15952"/>
                </a:lnTo>
                <a:lnTo>
                  <a:pt x="14512" y="15758"/>
                </a:lnTo>
                <a:lnTo>
                  <a:pt x="14616" y="15547"/>
                </a:lnTo>
                <a:lnTo>
                  <a:pt x="14694" y="15352"/>
                </a:lnTo>
                <a:lnTo>
                  <a:pt x="14798" y="15141"/>
                </a:lnTo>
                <a:lnTo>
                  <a:pt x="15161" y="14735"/>
                </a:lnTo>
                <a:lnTo>
                  <a:pt x="15602" y="14329"/>
                </a:lnTo>
                <a:lnTo>
                  <a:pt x="16745" y="13552"/>
                </a:lnTo>
                <a:lnTo>
                  <a:pt x="18043" y="12670"/>
                </a:lnTo>
                <a:lnTo>
                  <a:pt x="18744" y="12194"/>
                </a:lnTo>
                <a:lnTo>
                  <a:pt x="19341" y="11647"/>
                </a:lnTo>
                <a:lnTo>
                  <a:pt x="19938" y="11099"/>
                </a:lnTo>
                <a:lnTo>
                  <a:pt x="20483" y="10464"/>
                </a:lnTo>
                <a:lnTo>
                  <a:pt x="20743" y="10164"/>
                </a:lnTo>
                <a:lnTo>
                  <a:pt x="20950" y="9794"/>
                </a:lnTo>
                <a:lnTo>
                  <a:pt x="21132" y="9441"/>
                </a:lnTo>
                <a:lnTo>
                  <a:pt x="21288" y="9035"/>
                </a:lnTo>
                <a:lnTo>
                  <a:pt x="21444" y="8664"/>
                </a:lnTo>
                <a:lnTo>
                  <a:pt x="21548" y="8223"/>
                </a:lnTo>
                <a:lnTo>
                  <a:pt x="21600" y="7782"/>
                </a:lnTo>
                <a:lnTo>
                  <a:pt x="21600" y="7341"/>
                </a:lnTo>
                <a:lnTo>
                  <a:pt x="21600" y="6935"/>
                </a:lnTo>
                <a:lnTo>
                  <a:pt x="21548" y="6564"/>
                </a:lnTo>
                <a:lnTo>
                  <a:pt x="21496" y="6229"/>
                </a:lnTo>
                <a:lnTo>
                  <a:pt x="21392" y="5858"/>
                </a:lnTo>
                <a:lnTo>
                  <a:pt x="21288" y="5523"/>
                </a:lnTo>
                <a:lnTo>
                  <a:pt x="21132" y="5135"/>
                </a:lnTo>
                <a:lnTo>
                  <a:pt x="20950" y="4800"/>
                </a:lnTo>
                <a:lnTo>
                  <a:pt x="20743" y="4464"/>
                </a:lnTo>
                <a:lnTo>
                  <a:pt x="20535" y="4164"/>
                </a:lnTo>
                <a:lnTo>
                  <a:pt x="20301" y="3847"/>
                </a:lnTo>
                <a:lnTo>
                  <a:pt x="20042" y="3547"/>
                </a:lnTo>
                <a:lnTo>
                  <a:pt x="19782" y="3247"/>
                </a:lnTo>
                <a:lnTo>
                  <a:pt x="19133" y="2664"/>
                </a:lnTo>
                <a:lnTo>
                  <a:pt x="18458" y="2152"/>
                </a:lnTo>
                <a:lnTo>
                  <a:pt x="17705" y="1694"/>
                </a:lnTo>
                <a:lnTo>
                  <a:pt x="16849" y="1252"/>
                </a:lnTo>
                <a:lnTo>
                  <a:pt x="16407" y="1076"/>
                </a:lnTo>
                <a:lnTo>
                  <a:pt x="15940" y="900"/>
                </a:lnTo>
                <a:lnTo>
                  <a:pt x="15499" y="741"/>
                </a:lnTo>
                <a:lnTo>
                  <a:pt x="15057" y="600"/>
                </a:lnTo>
                <a:lnTo>
                  <a:pt x="14564" y="458"/>
                </a:lnTo>
                <a:lnTo>
                  <a:pt x="14045" y="335"/>
                </a:lnTo>
                <a:lnTo>
                  <a:pt x="13500" y="229"/>
                </a:lnTo>
                <a:lnTo>
                  <a:pt x="13006" y="158"/>
                </a:lnTo>
                <a:lnTo>
                  <a:pt x="12461" y="88"/>
                </a:lnTo>
                <a:lnTo>
                  <a:pt x="11968" y="52"/>
                </a:lnTo>
                <a:lnTo>
                  <a:pt x="11423" y="17"/>
                </a:lnTo>
                <a:lnTo>
                  <a:pt x="10825" y="17"/>
                </a:lnTo>
                <a:lnTo>
                  <a:pt x="10254" y="17"/>
                </a:lnTo>
                <a:lnTo>
                  <a:pt x="9709" y="52"/>
                </a:lnTo>
                <a:lnTo>
                  <a:pt x="9216" y="88"/>
                </a:lnTo>
                <a:lnTo>
                  <a:pt x="8671" y="158"/>
                </a:lnTo>
                <a:lnTo>
                  <a:pt x="8177" y="229"/>
                </a:lnTo>
                <a:lnTo>
                  <a:pt x="7632" y="335"/>
                </a:lnTo>
                <a:lnTo>
                  <a:pt x="7113" y="458"/>
                </a:lnTo>
                <a:lnTo>
                  <a:pt x="6620" y="600"/>
                </a:lnTo>
                <a:lnTo>
                  <a:pt x="6178" y="741"/>
                </a:lnTo>
                <a:lnTo>
                  <a:pt x="5737" y="900"/>
                </a:lnTo>
                <a:lnTo>
                  <a:pt x="5270" y="1076"/>
                </a:lnTo>
                <a:lnTo>
                  <a:pt x="4828" y="1252"/>
                </a:lnTo>
                <a:lnTo>
                  <a:pt x="3972" y="1694"/>
                </a:lnTo>
                <a:lnTo>
                  <a:pt x="3219" y="2152"/>
                </a:lnTo>
                <a:lnTo>
                  <a:pt x="2544" y="2664"/>
                </a:lnTo>
                <a:lnTo>
                  <a:pt x="1895" y="3247"/>
                </a:lnTo>
                <a:lnTo>
                  <a:pt x="1635" y="3547"/>
                </a:lnTo>
                <a:lnTo>
                  <a:pt x="1375" y="3847"/>
                </a:lnTo>
                <a:lnTo>
                  <a:pt x="1142" y="4164"/>
                </a:lnTo>
                <a:lnTo>
                  <a:pt x="934" y="4464"/>
                </a:lnTo>
                <a:lnTo>
                  <a:pt x="726" y="4800"/>
                </a:lnTo>
                <a:lnTo>
                  <a:pt x="545" y="5135"/>
                </a:lnTo>
                <a:lnTo>
                  <a:pt x="389" y="5523"/>
                </a:lnTo>
                <a:lnTo>
                  <a:pt x="285" y="5858"/>
                </a:lnTo>
                <a:lnTo>
                  <a:pt x="181" y="6229"/>
                </a:lnTo>
                <a:lnTo>
                  <a:pt x="129" y="6564"/>
                </a:lnTo>
                <a:lnTo>
                  <a:pt x="77" y="6935"/>
                </a:lnTo>
                <a:lnTo>
                  <a:pt x="77" y="7341"/>
                </a:lnTo>
                <a:lnTo>
                  <a:pt x="77" y="7782"/>
                </a:lnTo>
                <a:lnTo>
                  <a:pt x="129" y="8223"/>
                </a:lnTo>
                <a:lnTo>
                  <a:pt x="233" y="8664"/>
                </a:lnTo>
                <a:lnTo>
                  <a:pt x="389" y="9035"/>
                </a:lnTo>
                <a:lnTo>
                  <a:pt x="545" y="9441"/>
                </a:lnTo>
                <a:lnTo>
                  <a:pt x="726" y="9794"/>
                </a:lnTo>
                <a:lnTo>
                  <a:pt x="934" y="10164"/>
                </a:lnTo>
                <a:lnTo>
                  <a:pt x="1194" y="10464"/>
                </a:lnTo>
                <a:lnTo>
                  <a:pt x="1739" y="11099"/>
                </a:lnTo>
                <a:lnTo>
                  <a:pt x="2336" y="11647"/>
                </a:lnTo>
                <a:lnTo>
                  <a:pt x="2933" y="12194"/>
                </a:lnTo>
                <a:lnTo>
                  <a:pt x="3634" y="12670"/>
                </a:lnTo>
                <a:lnTo>
                  <a:pt x="4932" y="13552"/>
                </a:lnTo>
                <a:lnTo>
                  <a:pt x="6075" y="14329"/>
                </a:lnTo>
                <a:lnTo>
                  <a:pt x="6516" y="14735"/>
                </a:lnTo>
                <a:lnTo>
                  <a:pt x="6879" y="15141"/>
                </a:lnTo>
                <a:lnTo>
                  <a:pt x="6983" y="15352"/>
                </a:lnTo>
                <a:lnTo>
                  <a:pt x="7061" y="15547"/>
                </a:lnTo>
                <a:lnTo>
                  <a:pt x="7165" y="15758"/>
                </a:lnTo>
                <a:lnTo>
                  <a:pt x="7165" y="15952"/>
                </a:lnTo>
                <a:lnTo>
                  <a:pt x="7165" y="16464"/>
                </a:lnTo>
                <a:lnTo>
                  <a:pt x="7165" y="16976"/>
                </a:lnTo>
                <a:lnTo>
                  <a:pt x="7165" y="17505"/>
                </a:lnTo>
                <a:lnTo>
                  <a:pt x="7165" y="18052"/>
                </a:lnTo>
                <a:lnTo>
                  <a:pt x="7165" y="18529"/>
                </a:lnTo>
                <a:lnTo>
                  <a:pt x="7165" y="18900"/>
                </a:lnTo>
                <a:lnTo>
                  <a:pt x="7165" y="19147"/>
                </a:lnTo>
                <a:lnTo>
                  <a:pt x="7165" y="19235"/>
                </a:lnTo>
                <a:lnTo>
                  <a:pt x="7165" y="19482"/>
                </a:lnTo>
                <a:lnTo>
                  <a:pt x="7217" y="19747"/>
                </a:lnTo>
                <a:lnTo>
                  <a:pt x="7321" y="19994"/>
                </a:lnTo>
                <a:lnTo>
                  <a:pt x="7476" y="20223"/>
                </a:lnTo>
                <a:lnTo>
                  <a:pt x="7632" y="20435"/>
                </a:lnTo>
                <a:lnTo>
                  <a:pt x="7814" y="20629"/>
                </a:lnTo>
                <a:lnTo>
                  <a:pt x="8022" y="20841"/>
                </a:lnTo>
                <a:lnTo>
                  <a:pt x="8281" y="21000"/>
                </a:lnTo>
                <a:lnTo>
                  <a:pt x="8515" y="21176"/>
                </a:lnTo>
                <a:lnTo>
                  <a:pt x="8775" y="21317"/>
                </a:lnTo>
                <a:lnTo>
                  <a:pt x="9060" y="21441"/>
                </a:lnTo>
                <a:lnTo>
                  <a:pt x="9424" y="21547"/>
                </a:lnTo>
                <a:lnTo>
                  <a:pt x="9761" y="21617"/>
                </a:lnTo>
                <a:lnTo>
                  <a:pt x="10125" y="21688"/>
                </a:lnTo>
                <a:lnTo>
                  <a:pt x="10462" y="21723"/>
                </a:lnTo>
                <a:lnTo>
                  <a:pt x="10825" y="21723"/>
                </a:lnTo>
                <a:close/>
              </a:path>
              <a:path w="21600" h="21600" extrusionOk="0">
                <a:moveTo>
                  <a:pt x="9242" y="14417"/>
                </a:moveTo>
                <a:lnTo>
                  <a:pt x="8541" y="12035"/>
                </a:lnTo>
                <a:lnTo>
                  <a:pt x="7295" y="10129"/>
                </a:lnTo>
                <a:lnTo>
                  <a:pt x="6905" y="9652"/>
                </a:lnTo>
                <a:lnTo>
                  <a:pt x="8541" y="10182"/>
                </a:lnTo>
                <a:lnTo>
                  <a:pt x="9787" y="9547"/>
                </a:lnTo>
                <a:lnTo>
                  <a:pt x="11189" y="10129"/>
                </a:lnTo>
                <a:lnTo>
                  <a:pt x="12279" y="9547"/>
                </a:lnTo>
                <a:lnTo>
                  <a:pt x="13370" y="10076"/>
                </a:lnTo>
                <a:lnTo>
                  <a:pt x="14850" y="9652"/>
                </a:lnTo>
                <a:lnTo>
                  <a:pt x="12902" y="12247"/>
                </a:lnTo>
                <a:lnTo>
                  <a:pt x="12357" y="14417"/>
                </a:lnTo>
                <a:moveTo>
                  <a:pt x="7191" y="15952"/>
                </a:moveTo>
                <a:lnTo>
                  <a:pt x="14512" y="15952"/>
                </a:lnTo>
                <a:lnTo>
                  <a:pt x="14512" y="17064"/>
                </a:lnTo>
                <a:lnTo>
                  <a:pt x="7191" y="17047"/>
                </a:lnTo>
                <a:lnTo>
                  <a:pt x="7191" y="18123"/>
                </a:lnTo>
                <a:lnTo>
                  <a:pt x="14512" y="18158"/>
                </a:lnTo>
                <a:lnTo>
                  <a:pt x="14538" y="19182"/>
                </a:lnTo>
                <a:lnTo>
                  <a:pt x="7217" y="19182"/>
                </a:lnTo>
              </a:path>
            </a:pathLst>
          </a:custGeom>
          <a:solidFill>
            <a:srgbClr val="FFFFCC"/>
          </a:solidFill>
          <a:ln w="571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57166"/>
            <a:ext cx="8229600" cy="79690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Queue (</a:t>
            </a:r>
            <a:r>
              <a:rPr lang="en-US" dirty="0" err="1" smtClean="0"/>
              <a:t>Antrian</a:t>
            </a:r>
            <a:r>
              <a:rPr lang="en-US" dirty="0" smtClean="0"/>
              <a:t>) </a:t>
            </a:r>
            <a:r>
              <a:rPr lang="en-US" dirty="0" err="1" smtClean="0"/>
              <a:t>dengan</a:t>
            </a:r>
            <a:r>
              <a:rPr lang="en-US" dirty="0" smtClean="0"/>
              <a:t> Array </a:t>
            </a:r>
            <a:r>
              <a:rPr lang="en-US" dirty="0" err="1" smtClean="0"/>
              <a:t>Sirkular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" y="1553754"/>
          <a:ext cx="9143995" cy="45005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96977"/>
                <a:gridCol w="1215593"/>
                <a:gridCol w="1306285"/>
                <a:gridCol w="1306285"/>
                <a:gridCol w="1306285"/>
                <a:gridCol w="1306285"/>
                <a:gridCol w="1306285"/>
              </a:tblGrid>
              <a:tr h="348013">
                <a:tc>
                  <a:txBody>
                    <a:bodyPr/>
                    <a:lstStyle/>
                    <a:p>
                      <a:r>
                        <a:rPr lang="en-US" sz="900" b="0" dirty="0" smtClean="0">
                          <a:solidFill>
                            <a:schemeClr val="tx1"/>
                          </a:solidFill>
                        </a:rPr>
                        <a:t>FRONT=0</a:t>
                      </a:r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900" b="0" dirty="0" smtClean="0">
                          <a:solidFill>
                            <a:schemeClr val="tx1"/>
                          </a:solidFill>
                        </a:rPr>
                        <a:t>REAR = 0</a:t>
                      </a:r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</a:tr>
              <a:tr h="245213">
                <a:tc gridSpan="2">
                  <a:txBody>
                    <a:bodyPr/>
                    <a:lstStyle/>
                    <a:p>
                      <a:r>
                        <a:rPr lang="en-US" sz="900" b="0" dirty="0" smtClean="0">
                          <a:solidFill>
                            <a:schemeClr val="tx1"/>
                          </a:solidFill>
                        </a:rPr>
                        <a:t>INSERT A</a:t>
                      </a:r>
                      <a:r>
                        <a:rPr lang="en-US" sz="900" b="0" baseline="0" dirty="0" smtClean="0">
                          <a:solidFill>
                            <a:schemeClr val="tx1"/>
                          </a:solidFill>
                        </a:rPr>
                        <a:t>  </a:t>
                      </a:r>
                      <a:r>
                        <a:rPr lang="en-US" sz="900" b="0" baseline="0" dirty="0" err="1" smtClean="0">
                          <a:solidFill>
                            <a:schemeClr val="tx1"/>
                          </a:solidFill>
                        </a:rPr>
                        <a:t>dan</a:t>
                      </a:r>
                      <a:r>
                        <a:rPr lang="en-US" sz="900" b="0" baseline="0" dirty="0" smtClean="0">
                          <a:solidFill>
                            <a:schemeClr val="tx1"/>
                          </a:solidFill>
                        </a:rPr>
                        <a:t> B</a:t>
                      </a:r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1</a:t>
                      </a:r>
                      <a:endParaRPr lang="en-US" sz="9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smtClean="0"/>
                        <a:t>2</a:t>
                      </a:r>
                      <a:endParaRPr lang="en-US" sz="9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smtClean="0"/>
                        <a:t>3</a:t>
                      </a:r>
                      <a:endParaRPr lang="en-US" sz="9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smtClean="0"/>
                        <a:t>4</a:t>
                      </a:r>
                      <a:endParaRPr lang="en-US" sz="9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smtClean="0"/>
                        <a:t>5</a:t>
                      </a:r>
                      <a:endParaRPr lang="en-US" sz="9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8013">
                <a:tc>
                  <a:txBody>
                    <a:bodyPr/>
                    <a:lstStyle/>
                    <a:p>
                      <a:r>
                        <a:rPr lang="en-US" sz="900" b="0" smtClean="0">
                          <a:solidFill>
                            <a:schemeClr val="tx1"/>
                          </a:solidFill>
                        </a:rPr>
                        <a:t>FRONT = 1</a:t>
                      </a:r>
                      <a:endParaRPr lang="en-US" sz="9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900" b="0" dirty="0" smtClean="0">
                          <a:solidFill>
                            <a:schemeClr val="tx1"/>
                          </a:solidFill>
                        </a:rPr>
                        <a:t>REAR = 2</a:t>
                      </a:r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A</a:t>
                      </a:r>
                      <a:endParaRPr lang="en-US" sz="9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smtClean="0"/>
                        <a:t>B</a:t>
                      </a:r>
                      <a:endParaRPr lang="en-US" sz="90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</a:tr>
              <a:tr h="245213">
                <a:tc gridSpan="2">
                  <a:txBody>
                    <a:bodyPr/>
                    <a:lstStyle/>
                    <a:p>
                      <a:r>
                        <a:rPr lang="en-US" sz="900" b="0" smtClean="0">
                          <a:solidFill>
                            <a:schemeClr val="tx1"/>
                          </a:solidFill>
                        </a:rPr>
                        <a:t>INSERT</a:t>
                      </a:r>
                      <a:r>
                        <a:rPr lang="en-US" sz="900" b="0" baseline="0" smtClean="0">
                          <a:solidFill>
                            <a:schemeClr val="tx1"/>
                          </a:solidFill>
                        </a:rPr>
                        <a:t> C, D dan E</a:t>
                      </a:r>
                      <a:endParaRPr lang="en-US" sz="9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8013">
                <a:tc>
                  <a:txBody>
                    <a:bodyPr/>
                    <a:lstStyle/>
                    <a:p>
                      <a:r>
                        <a:rPr lang="en-US" sz="900" b="0" smtClean="0">
                          <a:solidFill>
                            <a:schemeClr val="tx1"/>
                          </a:solidFill>
                        </a:rPr>
                        <a:t>FRONT = 1</a:t>
                      </a:r>
                      <a:endParaRPr lang="en-US" sz="9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900" b="0" smtClean="0">
                          <a:solidFill>
                            <a:schemeClr val="tx1"/>
                          </a:solidFill>
                        </a:rPr>
                        <a:t>REAR = 5</a:t>
                      </a:r>
                      <a:endParaRPr lang="en-US" sz="9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smtClean="0"/>
                        <a:t>A</a:t>
                      </a:r>
                      <a:endParaRPr lang="en-US" sz="90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B</a:t>
                      </a:r>
                      <a:endParaRPr lang="en-US" sz="9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smtClean="0"/>
                        <a:t>C</a:t>
                      </a:r>
                      <a:endParaRPr lang="en-US" sz="90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smtClean="0"/>
                        <a:t>D</a:t>
                      </a:r>
                      <a:endParaRPr lang="en-US" sz="90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E</a:t>
                      </a:r>
                      <a:endParaRPr lang="en-US" sz="9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</a:tr>
              <a:tr h="245213">
                <a:tc gridSpan="2">
                  <a:txBody>
                    <a:bodyPr/>
                    <a:lstStyle/>
                    <a:p>
                      <a:r>
                        <a:rPr lang="en-US" sz="900" b="0" smtClean="0">
                          <a:solidFill>
                            <a:schemeClr val="tx1"/>
                          </a:solidFill>
                        </a:rPr>
                        <a:t>REMOVE A,B dan C </a:t>
                      </a:r>
                      <a:endParaRPr lang="en-US" sz="9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8013">
                <a:tc>
                  <a:txBody>
                    <a:bodyPr/>
                    <a:lstStyle/>
                    <a:p>
                      <a:r>
                        <a:rPr lang="en-US" sz="900" b="0" smtClean="0">
                          <a:solidFill>
                            <a:schemeClr val="tx1"/>
                          </a:solidFill>
                        </a:rPr>
                        <a:t>FRONT = 4</a:t>
                      </a:r>
                      <a:endParaRPr lang="en-US" sz="9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900" b="0" smtClean="0">
                          <a:solidFill>
                            <a:schemeClr val="tx1"/>
                          </a:solidFill>
                        </a:rPr>
                        <a:t>REAR = 5</a:t>
                      </a:r>
                      <a:endParaRPr lang="en-US" sz="9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smtClean="0"/>
                        <a:t>D</a:t>
                      </a:r>
                      <a:endParaRPr lang="en-US" sz="90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smtClean="0"/>
                        <a:t>E</a:t>
                      </a:r>
                      <a:endParaRPr lang="en-US" sz="90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</a:tr>
              <a:tr h="245213">
                <a:tc gridSpan="2">
                  <a:txBody>
                    <a:bodyPr/>
                    <a:lstStyle/>
                    <a:p>
                      <a:r>
                        <a:rPr lang="en-US" sz="900" b="0" smtClean="0">
                          <a:solidFill>
                            <a:schemeClr val="tx1"/>
                          </a:solidFill>
                        </a:rPr>
                        <a:t>INSERT F</a:t>
                      </a:r>
                      <a:endParaRPr lang="en-US" sz="9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8013">
                <a:tc>
                  <a:txBody>
                    <a:bodyPr/>
                    <a:lstStyle/>
                    <a:p>
                      <a:r>
                        <a:rPr lang="en-US" sz="900" b="0" smtClean="0">
                          <a:solidFill>
                            <a:schemeClr val="tx1"/>
                          </a:solidFill>
                        </a:rPr>
                        <a:t>FRONT = 4</a:t>
                      </a:r>
                      <a:endParaRPr lang="en-US" sz="9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900" b="0" dirty="0" smtClean="0">
                          <a:solidFill>
                            <a:schemeClr val="tx1"/>
                          </a:solidFill>
                        </a:rPr>
                        <a:t>REAR = 1</a:t>
                      </a:r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smtClean="0"/>
                        <a:t>F</a:t>
                      </a:r>
                      <a:endParaRPr lang="en-US" sz="90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smtClean="0"/>
                        <a:t>D</a:t>
                      </a:r>
                      <a:endParaRPr lang="en-US" sz="90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smtClean="0"/>
                        <a:t>E</a:t>
                      </a:r>
                      <a:endParaRPr lang="en-US" sz="90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</a:tr>
              <a:tr h="245213">
                <a:tc gridSpan="2">
                  <a:txBody>
                    <a:bodyPr/>
                    <a:lstStyle/>
                    <a:p>
                      <a:r>
                        <a:rPr lang="en-US" sz="900" b="0" smtClean="0">
                          <a:solidFill>
                            <a:schemeClr val="tx1"/>
                          </a:solidFill>
                        </a:rPr>
                        <a:t>REMOVE</a:t>
                      </a:r>
                      <a:endParaRPr lang="en-US" sz="9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8013">
                <a:tc>
                  <a:txBody>
                    <a:bodyPr/>
                    <a:lstStyle/>
                    <a:p>
                      <a:r>
                        <a:rPr lang="en-US" sz="900" b="0" smtClean="0">
                          <a:solidFill>
                            <a:schemeClr val="tx1"/>
                          </a:solidFill>
                        </a:rPr>
                        <a:t>FRONT = 5</a:t>
                      </a:r>
                      <a:endParaRPr lang="en-US" sz="9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900" b="0" smtClean="0">
                          <a:solidFill>
                            <a:schemeClr val="tx1"/>
                          </a:solidFill>
                        </a:rPr>
                        <a:t>REAR = 1</a:t>
                      </a:r>
                      <a:endParaRPr lang="en-US" sz="9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smtClean="0"/>
                        <a:t>F</a:t>
                      </a:r>
                      <a:endParaRPr lang="en-US" sz="90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E</a:t>
                      </a:r>
                      <a:endParaRPr lang="en-US" sz="9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</a:tr>
              <a:tr h="245213">
                <a:tc gridSpan="2">
                  <a:txBody>
                    <a:bodyPr/>
                    <a:lstStyle/>
                    <a:p>
                      <a:r>
                        <a:rPr lang="en-US" sz="900" b="0" smtClean="0">
                          <a:solidFill>
                            <a:schemeClr val="tx1"/>
                          </a:solidFill>
                        </a:rPr>
                        <a:t>INSERT G dan</a:t>
                      </a:r>
                      <a:r>
                        <a:rPr lang="en-US" sz="900" b="0" baseline="0" smtClean="0">
                          <a:solidFill>
                            <a:schemeClr val="tx1"/>
                          </a:solidFill>
                        </a:rPr>
                        <a:t> H</a:t>
                      </a:r>
                      <a:endParaRPr lang="en-US" sz="9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8013">
                <a:tc>
                  <a:txBody>
                    <a:bodyPr/>
                    <a:lstStyle/>
                    <a:p>
                      <a:r>
                        <a:rPr lang="en-US" sz="900" b="0" smtClean="0">
                          <a:solidFill>
                            <a:schemeClr val="tx1"/>
                          </a:solidFill>
                        </a:rPr>
                        <a:t>FRONT = 5</a:t>
                      </a:r>
                      <a:endParaRPr lang="en-US" sz="9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900" b="0" smtClean="0">
                          <a:solidFill>
                            <a:schemeClr val="tx1"/>
                          </a:solidFill>
                        </a:rPr>
                        <a:t>REAR = 3</a:t>
                      </a:r>
                      <a:endParaRPr lang="en-US" sz="9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smtClean="0"/>
                        <a:t>F</a:t>
                      </a:r>
                      <a:endParaRPr lang="en-US" sz="90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smtClean="0"/>
                        <a:t>G</a:t>
                      </a:r>
                      <a:endParaRPr lang="en-US" sz="90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H</a:t>
                      </a:r>
                      <a:endParaRPr lang="en-US" sz="9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E</a:t>
                      </a:r>
                      <a:endParaRPr lang="en-US" sz="9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</a:tr>
              <a:tr h="245213">
                <a:tc gridSpan="2">
                  <a:txBody>
                    <a:bodyPr/>
                    <a:lstStyle/>
                    <a:p>
                      <a:r>
                        <a:rPr lang="en-US" sz="900" b="0" smtClean="0">
                          <a:solidFill>
                            <a:schemeClr val="tx1"/>
                          </a:solidFill>
                        </a:rPr>
                        <a:t>REMOVE</a:t>
                      </a:r>
                      <a:endParaRPr lang="en-US" sz="9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8013">
                <a:tc>
                  <a:txBody>
                    <a:bodyPr/>
                    <a:lstStyle/>
                    <a:p>
                      <a:r>
                        <a:rPr lang="en-US" sz="900" b="0" smtClean="0">
                          <a:solidFill>
                            <a:schemeClr val="tx1"/>
                          </a:solidFill>
                        </a:rPr>
                        <a:t>FRONT = 1</a:t>
                      </a:r>
                      <a:endParaRPr lang="en-US" sz="9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900" b="0" smtClean="0">
                          <a:solidFill>
                            <a:schemeClr val="tx1"/>
                          </a:solidFill>
                        </a:rPr>
                        <a:t>REAR</a:t>
                      </a:r>
                      <a:r>
                        <a:rPr lang="en-US" sz="900" b="0" baseline="0" smtClean="0">
                          <a:solidFill>
                            <a:schemeClr val="tx1"/>
                          </a:solidFill>
                        </a:rPr>
                        <a:t> = 3</a:t>
                      </a:r>
                      <a:endParaRPr lang="en-US" sz="9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F</a:t>
                      </a:r>
                      <a:endParaRPr lang="en-US" sz="9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smtClean="0"/>
                        <a:t>G</a:t>
                      </a:r>
                      <a:endParaRPr lang="en-US" sz="90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H</a:t>
                      </a:r>
                      <a:endParaRPr lang="en-US" sz="9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Algoritma</a:t>
            </a:r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QINSERT</a:t>
            </a:r>
            <a:b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dirty="0" smtClean="0"/>
              <a:t>(Array </a:t>
            </a:r>
            <a:r>
              <a:rPr lang="en-US" dirty="0" err="1" smtClean="0"/>
              <a:t>Sirkular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2072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buNone/>
            </a:pPr>
            <a:r>
              <a:rPr lang="en-US" b="1" smtClean="0"/>
              <a:t>QINSERT(QUEUE, N, FRONT, DATA)</a:t>
            </a:r>
          </a:p>
          <a:p>
            <a:pPr marL="514350" indent="-514350">
              <a:buAutoNum type="arabicPeriod"/>
            </a:pPr>
            <a:r>
              <a:rPr lang="en-US" smtClean="0"/>
              <a:t>{Apakah Antrian Penuh}</a:t>
            </a:r>
          </a:p>
          <a:p>
            <a:pPr marL="514350" indent="-514350">
              <a:buNone/>
            </a:pPr>
            <a:r>
              <a:rPr lang="en-US" smtClean="0"/>
              <a:t>	Jika FRONT=1 dan REAR=N, atau jika FRONT=REAR+1, maka WRITE: OVERFLOW, RETURN</a:t>
            </a:r>
          </a:p>
          <a:p>
            <a:pPr marL="514350" indent="-514350">
              <a:buNone/>
            </a:pPr>
            <a:r>
              <a:rPr lang="en-US" smtClean="0"/>
              <a:t>2.	Jika FRONT=NULL, maka FRONT:=1</a:t>
            </a:r>
          </a:p>
          <a:p>
            <a:pPr marL="514350" indent="-514350">
              <a:buNone/>
            </a:pPr>
            <a:r>
              <a:rPr lang="en-US" smtClean="0"/>
              <a:t>	REAR:=1</a:t>
            </a:r>
          </a:p>
          <a:p>
            <a:pPr marL="514350" indent="-514350">
              <a:buNone/>
            </a:pPr>
            <a:r>
              <a:rPr lang="en-US" smtClean="0"/>
              <a:t>	dalam hal lain</a:t>
            </a:r>
          </a:p>
          <a:p>
            <a:pPr marL="514350" indent="-514350">
              <a:buNone/>
            </a:pPr>
            <a:r>
              <a:rPr lang="en-US" smtClean="0"/>
              <a:t>		jika REAR = N, maka</a:t>
            </a:r>
          </a:p>
          <a:p>
            <a:pPr marL="514350" indent="-514350">
              <a:buNone/>
            </a:pPr>
            <a:r>
              <a:rPr lang="en-US" smtClean="0"/>
              <a:t>			REAR:=1</a:t>
            </a:r>
          </a:p>
          <a:p>
            <a:pPr marL="514350" indent="-514350">
              <a:buNone/>
            </a:pPr>
            <a:r>
              <a:rPr lang="en-US" smtClean="0"/>
              <a:t>		dalam hal lain</a:t>
            </a:r>
          </a:p>
          <a:p>
            <a:pPr marL="514350" indent="-514350">
              <a:buNone/>
            </a:pPr>
            <a:r>
              <a:rPr lang="en-US" smtClean="0"/>
              <a:t>			REAR:=REAR + 1</a:t>
            </a:r>
          </a:p>
          <a:p>
            <a:pPr marL="514350" indent="-514350">
              <a:buAutoNum type="arabicPeriod" startAt="3"/>
            </a:pPr>
            <a:r>
              <a:rPr lang="en-US" smtClean="0"/>
              <a:t>QUEUE(REAR) := DATA {masukkan elemen baru}</a:t>
            </a:r>
          </a:p>
          <a:p>
            <a:pPr marL="514350" indent="-514350">
              <a:buAutoNum type="arabicPeriod" startAt="3"/>
            </a:pPr>
            <a:r>
              <a:rPr lang="en-US" smtClean="0"/>
              <a:t>RETURN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Algoritma</a:t>
            </a:r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QDELETE</a:t>
            </a:r>
            <a:endParaRPr lang="en-US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900634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smtClean="0"/>
              <a:t>QDELETE(QUEUE, N, FRONT, REAR, DATA)</a:t>
            </a:r>
          </a:p>
          <a:p>
            <a:pPr marL="514350" indent="-514350">
              <a:buAutoNum type="arabicPeriod"/>
            </a:pPr>
            <a:r>
              <a:rPr lang="en-US" smtClean="0"/>
              <a:t>{Apakah antrian kosong}</a:t>
            </a:r>
          </a:p>
          <a:p>
            <a:pPr marL="514350" indent="-514350">
              <a:buNone/>
            </a:pPr>
            <a:r>
              <a:rPr lang="en-US" smtClean="0"/>
              <a:t>	Jika FRONT=NULL maka write “UNDERFLOW”; RETURN</a:t>
            </a:r>
          </a:p>
          <a:p>
            <a:pPr marL="514350" indent="-514350">
              <a:buNone/>
            </a:pPr>
            <a:r>
              <a:rPr lang="en-US" smtClean="0"/>
              <a:t>2.	DATA := QUEUE(FRONT)</a:t>
            </a:r>
          </a:p>
          <a:p>
            <a:pPr marL="514350" indent="-514350">
              <a:buAutoNum type="arabicPeriod" startAt="3"/>
            </a:pPr>
            <a:r>
              <a:rPr lang="en-US" smtClean="0"/>
              <a:t>(FRONT mendapat nilai baru)</a:t>
            </a:r>
          </a:p>
          <a:p>
            <a:pPr marL="514350" indent="-514350">
              <a:buNone/>
            </a:pPr>
            <a:r>
              <a:rPr lang="en-US" smtClean="0"/>
              <a:t>	Jika FRONT = REAR, maka (Antrean memuat hanya 1 elemen) FRONT:=NULL; REAR:=NULL;</a:t>
            </a:r>
          </a:p>
          <a:p>
            <a:pPr marL="514350" indent="-514350">
              <a:buNone/>
            </a:pPr>
            <a:r>
              <a:rPr lang="en-US" smtClean="0"/>
              <a:t>	dalam hal lain</a:t>
            </a:r>
          </a:p>
          <a:p>
            <a:pPr marL="514350" indent="-514350">
              <a:buNone/>
            </a:pPr>
            <a:r>
              <a:rPr lang="en-US" smtClean="0"/>
              <a:t>	jika FRONT = N, maka FRONT:=1 dalam hal lain</a:t>
            </a:r>
          </a:p>
          <a:p>
            <a:pPr marL="514350" indent="-514350">
              <a:buNone/>
            </a:pPr>
            <a:r>
              <a:rPr lang="en-US" smtClean="0"/>
              <a:t>	FRONT := FRONT + 1</a:t>
            </a:r>
          </a:p>
          <a:p>
            <a:pPr marL="514350" indent="-514350">
              <a:buNone/>
            </a:pPr>
            <a:r>
              <a:rPr lang="en-US" smtClean="0"/>
              <a:t>4.	RETURN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etwork">
  <a:themeElements>
    <a:clrScheme name="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Contoh_materi_powerpoint</Template>
  <TotalTime>2125</TotalTime>
  <Words>995</Words>
  <Application>Microsoft Office PowerPoint</Application>
  <PresentationFormat>On-screen Show (4:3)</PresentationFormat>
  <Paragraphs>355</Paragraphs>
  <Slides>25</Slides>
  <Notes>25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Network</vt:lpstr>
      <vt:lpstr>Slide 1</vt:lpstr>
      <vt:lpstr>QUEUE (Antrian)</vt:lpstr>
      <vt:lpstr>QUEUE (Antrian)</vt:lpstr>
      <vt:lpstr>QUEUE (Antrian)</vt:lpstr>
      <vt:lpstr>QUEUE (Antrian)</vt:lpstr>
      <vt:lpstr>Kasus #1</vt:lpstr>
      <vt:lpstr>Queue (Antrian) dengan Array Sirkular</vt:lpstr>
      <vt:lpstr>Algoritma QINSERT (Array Sirkular)</vt:lpstr>
      <vt:lpstr>Algoritma QDELETE</vt:lpstr>
      <vt:lpstr>Kasus #2</vt:lpstr>
      <vt:lpstr>DEQUEUE</vt:lpstr>
      <vt:lpstr>DEQUEUE</vt:lpstr>
      <vt:lpstr>Kasus #3</vt:lpstr>
      <vt:lpstr>PRIORITY QUEUE (Antrian Berprioritas)</vt:lpstr>
      <vt:lpstr>PRIORITY QUEUE dengan ONE-WAY LIST</vt:lpstr>
      <vt:lpstr>PRIORITY QUEUE with One-Way List</vt:lpstr>
      <vt:lpstr>PRIORITY QUEUE with One-Way List</vt:lpstr>
      <vt:lpstr>Algoritma untuk Menghapus Elemen pada Priority Queue dengan One-Way List</vt:lpstr>
      <vt:lpstr>Algoritma untuk Menambah Elemen pada Priority Queue dengan One-Way List</vt:lpstr>
      <vt:lpstr>PRIORITY QUEUE with One-Way List</vt:lpstr>
      <vt:lpstr>PRIORITY QUEUE dengan Array Dimensi 2</vt:lpstr>
      <vt:lpstr>Slide 22</vt:lpstr>
      <vt:lpstr>PRIORITY QUEUE dengan Array Dimensi 2</vt:lpstr>
      <vt:lpstr>PRIORITY QUEUE dengan Array Dimensi 2</vt:lpstr>
      <vt:lpstr>Perbandingan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STRUKTUR DATA</dc:title>
  <dc:creator>JC</dc:creator>
  <cp:lastModifiedBy>Class</cp:lastModifiedBy>
  <cp:revision>297</cp:revision>
  <dcterms:created xsi:type="dcterms:W3CDTF">2010-09-19T16:03:20Z</dcterms:created>
  <dcterms:modified xsi:type="dcterms:W3CDTF">2013-03-21T02:58:23Z</dcterms:modified>
</cp:coreProperties>
</file>