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256" r:id="rId2"/>
    <p:sldId id="257" r:id="rId3"/>
    <p:sldId id="329" r:id="rId4"/>
    <p:sldId id="261" r:id="rId5"/>
    <p:sldId id="367" r:id="rId6"/>
    <p:sldId id="368" r:id="rId7"/>
    <p:sldId id="335" r:id="rId8"/>
    <p:sldId id="369" r:id="rId9"/>
    <p:sldId id="377" r:id="rId10"/>
    <p:sldId id="370" r:id="rId11"/>
    <p:sldId id="371" r:id="rId12"/>
    <p:sldId id="336" r:id="rId13"/>
    <p:sldId id="262" r:id="rId14"/>
    <p:sldId id="286" r:id="rId15"/>
    <p:sldId id="322" r:id="rId16"/>
    <p:sldId id="372" r:id="rId17"/>
    <p:sldId id="373" r:id="rId18"/>
    <p:sldId id="344" r:id="rId19"/>
    <p:sldId id="337" r:id="rId20"/>
    <p:sldId id="338" r:id="rId21"/>
    <p:sldId id="339" r:id="rId22"/>
    <p:sldId id="342" r:id="rId23"/>
    <p:sldId id="340" r:id="rId24"/>
    <p:sldId id="341" r:id="rId25"/>
    <p:sldId id="330" r:id="rId26"/>
    <p:sldId id="312" r:id="rId27"/>
    <p:sldId id="345" r:id="rId28"/>
    <p:sldId id="346" r:id="rId29"/>
    <p:sldId id="313" r:id="rId30"/>
    <p:sldId id="375" r:id="rId31"/>
    <p:sldId id="374" r:id="rId32"/>
    <p:sldId id="314" r:id="rId33"/>
    <p:sldId id="347" r:id="rId34"/>
    <p:sldId id="378" r:id="rId35"/>
    <p:sldId id="379" r:id="rId36"/>
    <p:sldId id="380" r:id="rId37"/>
    <p:sldId id="398" r:id="rId38"/>
    <p:sldId id="350" r:id="rId39"/>
    <p:sldId id="381" r:id="rId40"/>
    <p:sldId id="382" r:id="rId41"/>
    <p:sldId id="383" r:id="rId42"/>
    <p:sldId id="384" r:id="rId43"/>
    <p:sldId id="385" r:id="rId44"/>
    <p:sldId id="376" r:id="rId45"/>
    <p:sldId id="390" r:id="rId46"/>
    <p:sldId id="391" r:id="rId47"/>
    <p:sldId id="386" r:id="rId48"/>
    <p:sldId id="392" r:id="rId49"/>
    <p:sldId id="387" r:id="rId50"/>
    <p:sldId id="388" r:id="rId51"/>
    <p:sldId id="393" r:id="rId52"/>
    <p:sldId id="397" r:id="rId53"/>
    <p:sldId id="389" r:id="rId54"/>
    <p:sldId id="395" r:id="rId55"/>
    <p:sldId id="394" r:id="rId56"/>
    <p:sldId id="396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3074" autoAdjust="0"/>
  </p:normalViewPr>
  <p:slideViewPr>
    <p:cSldViewPr>
      <p:cViewPr varScale="1">
        <p:scale>
          <a:sx n="94" d="100"/>
          <a:sy n="94" d="100"/>
        </p:scale>
        <p:origin x="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5CC8C-7D1F-4611-94C8-8F80171B10E8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506B7-5C18-4743-A3EA-89F17ED7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97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switching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06B7-5C18-4743-A3EA-89F17ED730F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59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06B7-5C18-4743-A3EA-89F17ED730F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3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 </a:t>
            </a:r>
            <a:r>
              <a:rPr lang="en-US" smtClean="0"/>
              <a:t>Ismardiko Widyawan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Manajemen</a:t>
            </a:r>
            <a:r>
              <a:rPr lang="en-US" smtClean="0"/>
              <a:t> I/O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Pd </a:t>
            </a:r>
            <a:r>
              <a:rPr lang="en-US" dirty="0" err="1" smtClean="0"/>
              <a:t>saat</a:t>
            </a:r>
            <a:r>
              <a:rPr lang="en-US" dirty="0" smtClean="0"/>
              <a:t> I/O device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interrupt</a:t>
            </a:r>
          </a:p>
          <a:p>
            <a:r>
              <a:rPr lang="en-US" dirty="0" smtClean="0"/>
              <a:t>Interrupt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CPU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interrupt</a:t>
            </a:r>
          </a:p>
          <a:p>
            <a:r>
              <a:rPr lang="en-US" dirty="0" smtClean="0"/>
              <a:t>Interrupt vector: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interrupt,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interrupt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pipeline </a:t>
            </a:r>
            <a:r>
              <a:rPr lang="en-US" dirty="0" err="1" smtClean="0"/>
              <a:t>dan</a:t>
            </a:r>
            <a:r>
              <a:rPr lang="en-US" dirty="0" smtClean="0"/>
              <a:t> superscalar interrupt </a:t>
            </a:r>
            <a:r>
              <a:rPr lang="en-US" dirty="0" err="1" smtClean="0"/>
              <a:t>dilayani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</a:t>
            </a:r>
            <a:r>
              <a:rPr lang="en-US" dirty="0" err="1" smtClean="0"/>
              <a:t>vs</a:t>
            </a:r>
            <a:r>
              <a:rPr lang="en-US" dirty="0" smtClean="0"/>
              <a:t> Imprecise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precise interrupt: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PC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PC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PC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Status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PC </a:t>
            </a:r>
            <a:r>
              <a:rPr lang="en-US" dirty="0" err="1" smtClean="0"/>
              <a:t>diketahui</a:t>
            </a:r>
            <a:endParaRPr lang="en-US" dirty="0" smtClean="0"/>
          </a:p>
          <a:p>
            <a:pPr marL="502920" indent="-457200"/>
            <a:r>
              <a:rPr lang="en-US" dirty="0" smtClean="0"/>
              <a:t>Imprecise interrupt </a:t>
            </a:r>
            <a:r>
              <a:rPr lang="en-US" dirty="0" err="1" smtClean="0"/>
              <a:t>menggunakan</a:t>
            </a:r>
            <a:r>
              <a:rPr lang="en-US" dirty="0" smtClean="0"/>
              <a:t> stack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status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endParaRPr lang="en-US" dirty="0" smtClean="0"/>
          </a:p>
          <a:p>
            <a:pPr marL="502920" indent="-457200"/>
            <a:r>
              <a:rPr lang="en-US" dirty="0" smtClean="0"/>
              <a:t>Hybrid: </a:t>
            </a:r>
            <a:r>
              <a:rPr lang="en-US" dirty="0" err="1" smtClean="0"/>
              <a:t>beberapa</a:t>
            </a:r>
            <a:r>
              <a:rPr lang="en-US" dirty="0" smtClean="0"/>
              <a:t> interrupt precise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SOFTWARE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 smtClean="0"/>
              <a:t>Karakteristik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Device independence: system call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device</a:t>
            </a:r>
          </a:p>
          <a:p>
            <a:r>
              <a:rPr lang="en-US" dirty="0" smtClean="0"/>
              <a:t>Uniform naming: </a:t>
            </a:r>
            <a:r>
              <a:rPr lang="en-US" dirty="0" err="1" smtClean="0"/>
              <a:t>penamaan</a:t>
            </a:r>
            <a:r>
              <a:rPr lang="en-US" dirty="0" smtClean="0"/>
              <a:t> yang </a:t>
            </a:r>
            <a:r>
              <a:rPr lang="en-US" dirty="0" err="1" smtClean="0"/>
              <a:t>seragam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device</a:t>
            </a:r>
          </a:p>
          <a:p>
            <a:r>
              <a:rPr lang="en-US" dirty="0" smtClean="0"/>
              <a:t>Error handling: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level </a:t>
            </a:r>
            <a:r>
              <a:rPr lang="en-US" dirty="0" err="1" smtClean="0"/>
              <a:t>rendah</a:t>
            </a:r>
            <a:endParaRPr lang="en-US" dirty="0" smtClean="0"/>
          </a:p>
          <a:p>
            <a:r>
              <a:rPr lang="en-US" dirty="0" smtClean="0"/>
              <a:t>Synchronous vs. asynchronous</a:t>
            </a:r>
          </a:p>
          <a:p>
            <a:r>
              <a:rPr lang="en-US" dirty="0" smtClean="0"/>
              <a:t>Buffering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err="1" smtClean="0"/>
              <a:t>Terdapat</a:t>
            </a:r>
            <a:r>
              <a:rPr lang="en-US" dirty="0" smtClean="0"/>
              <a:t> 3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 marL="788670" lvl="1" indent="-514350"/>
            <a:r>
              <a:rPr lang="en-US" dirty="0" smtClean="0"/>
              <a:t>Programmed I/O</a:t>
            </a:r>
          </a:p>
          <a:p>
            <a:pPr marL="788670" lvl="1" indent="-514350"/>
            <a:r>
              <a:rPr lang="en-US" dirty="0" smtClean="0"/>
              <a:t>Interrupt-driven I/O</a:t>
            </a:r>
          </a:p>
          <a:p>
            <a:pPr marL="788670" lvl="1" indent="-514350"/>
            <a:r>
              <a:rPr lang="en-US" dirty="0" smtClean="0"/>
              <a:t>I/O </a:t>
            </a:r>
            <a:r>
              <a:rPr lang="en-US" dirty="0" err="1" smtClean="0"/>
              <a:t>menggunakan</a:t>
            </a:r>
            <a:r>
              <a:rPr lang="en-US" dirty="0" smtClean="0"/>
              <a:t> DMA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Programmed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CPU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polling </a:t>
            </a:r>
            <a:r>
              <a:rPr lang="en-US" dirty="0" err="1" smtClean="0"/>
              <a:t>atau</a:t>
            </a:r>
            <a:r>
              <a:rPr lang="en-US" dirty="0" smtClean="0"/>
              <a:t> busy waiting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poll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49" y="2514600"/>
            <a:ext cx="8309499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Interrupt-driven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I/O device </a:t>
            </a:r>
            <a:r>
              <a:rPr lang="en-US" dirty="0" err="1" smtClean="0"/>
              <a:t>lambat</a:t>
            </a:r>
            <a:r>
              <a:rPr lang="en-US" dirty="0" smtClean="0"/>
              <a:t>, </a:t>
            </a:r>
            <a:r>
              <a:rPr lang="en-US" dirty="0" err="1" smtClean="0"/>
              <a:t>waktunya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context switching (scheduler), user program </a:t>
            </a:r>
            <a:r>
              <a:rPr lang="en-US" dirty="0" err="1" smtClean="0"/>
              <a:t>terblok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I/O </a:t>
            </a:r>
            <a:r>
              <a:rPr lang="en-US" dirty="0" err="1" smtClean="0"/>
              <a:t>untuk</a:t>
            </a:r>
            <a:r>
              <a:rPr lang="en-US" dirty="0" smtClean="0"/>
              <a:t> 1 character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interrupt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interrupt service procedure </a:t>
            </a:r>
            <a:r>
              <a:rPr lang="en-US" dirty="0" err="1" smtClean="0"/>
              <a:t>mengambil</a:t>
            </a:r>
            <a:r>
              <a:rPr lang="en-US" dirty="0" smtClean="0"/>
              <a:t> character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I/O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I/O </a:t>
            </a:r>
            <a:r>
              <a:rPr lang="en-US" dirty="0" err="1" smtClean="0"/>
              <a:t>selesai</a:t>
            </a:r>
            <a:r>
              <a:rPr lang="en-US" dirty="0" smtClean="0"/>
              <a:t> user program </a:t>
            </a:r>
            <a:r>
              <a:rPr lang="en-US" dirty="0" err="1" smtClean="0"/>
              <a:t>di</a:t>
            </a:r>
            <a:r>
              <a:rPr lang="en-US" dirty="0" smtClean="0"/>
              <a:t>-unblock</a:t>
            </a:r>
            <a:endParaRPr lang="en-US" dirty="0"/>
          </a:p>
        </p:txBody>
      </p:sp>
      <p:pic>
        <p:nvPicPr>
          <p:cNvPr id="4" name="Picture 3" descr="InterruptI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267200"/>
            <a:ext cx="7790392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</a:t>
            </a:r>
            <a:r>
              <a:rPr lang="en-US" dirty="0" err="1" smtClean="0"/>
              <a:t>menggunakan</a:t>
            </a:r>
            <a:r>
              <a:rPr lang="en-US" dirty="0" smtClean="0"/>
              <a:t> 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Interrupt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err="1" smtClean="0"/>
              <a:t>Biarkan</a:t>
            </a:r>
            <a:r>
              <a:rPr lang="en-US" dirty="0" smtClean="0"/>
              <a:t> DMA </a:t>
            </a:r>
            <a:r>
              <a:rPr lang="en-US" dirty="0" err="1" smtClean="0"/>
              <a:t>menggantikan</a:t>
            </a:r>
            <a:r>
              <a:rPr lang="en-US" dirty="0" smtClean="0"/>
              <a:t> CPU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status I/O device</a:t>
            </a:r>
            <a:endParaRPr lang="en-US" dirty="0"/>
          </a:p>
        </p:txBody>
      </p:sp>
      <p:pic>
        <p:nvPicPr>
          <p:cNvPr id="4" name="Picture 3" descr="IOD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724400"/>
            <a:ext cx="723779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SOFTWARE LAYERS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SOFTWARE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4 layer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 descr="IOSWLay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667000"/>
            <a:ext cx="5470634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I/O hardware</a:t>
            </a:r>
          </a:p>
          <a:p>
            <a:r>
              <a:rPr lang="en-US" dirty="0" smtClean="0"/>
              <a:t>I/O software</a:t>
            </a:r>
          </a:p>
          <a:p>
            <a:r>
              <a:rPr lang="en-US" dirty="0" smtClean="0"/>
              <a:t>I/O software layer</a:t>
            </a:r>
          </a:p>
          <a:p>
            <a:r>
              <a:rPr lang="en-US" dirty="0" smtClean="0"/>
              <a:t>Disk</a:t>
            </a:r>
          </a:p>
          <a:p>
            <a:r>
              <a:rPr lang="en-US" dirty="0" smtClean="0"/>
              <a:t>Clock</a:t>
            </a:r>
          </a:p>
          <a:p>
            <a:r>
              <a:rPr lang="en-US" dirty="0" smtClean="0"/>
              <a:t>User Interface</a:t>
            </a:r>
          </a:p>
          <a:p>
            <a:r>
              <a:rPr lang="en-US" dirty="0" smtClean="0"/>
              <a:t>Power Management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I/O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, device driver yang </a:t>
            </a:r>
            <a:r>
              <a:rPr lang="en-US" dirty="0" err="1" smtClean="0"/>
              <a:t>mengendalikan</a:t>
            </a:r>
            <a:endParaRPr lang="en-US" dirty="0" smtClean="0"/>
          </a:p>
          <a:p>
            <a:r>
              <a:rPr lang="en-US" dirty="0" smtClean="0"/>
              <a:t>Device driver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terblok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hardware I/O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interrupt</a:t>
            </a:r>
          </a:p>
          <a:p>
            <a:r>
              <a:rPr lang="en-US" dirty="0" smtClean="0"/>
              <a:t>Interrupt handlers </a:t>
            </a:r>
            <a:r>
              <a:rPr lang="en-US" dirty="0" err="1" smtClean="0"/>
              <a:t>menangani</a:t>
            </a:r>
            <a:r>
              <a:rPr lang="en-US" dirty="0" smtClean="0"/>
              <a:t> interrupt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status device driver </a:t>
            </a:r>
            <a:r>
              <a:rPr lang="en-US" dirty="0" err="1" smtClean="0"/>
              <a:t>menjadi</a:t>
            </a:r>
            <a:r>
              <a:rPr lang="en-US" dirty="0" smtClean="0"/>
              <a:t> ready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Device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register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I/O device</a:t>
            </a:r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device</a:t>
            </a:r>
          </a:p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I/O device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OS</a:t>
            </a:r>
          </a:p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OS </a:t>
            </a:r>
            <a:r>
              <a:rPr lang="en-US" dirty="0" err="1" smtClean="0"/>
              <a:t>menjalankan</a:t>
            </a:r>
            <a:r>
              <a:rPr lang="en-US" dirty="0" smtClean="0"/>
              <a:t> device driver </a:t>
            </a:r>
            <a:r>
              <a:rPr lang="en-US" dirty="0" err="1" smtClean="0"/>
              <a:t>di</a:t>
            </a:r>
            <a:r>
              <a:rPr lang="en-US" dirty="0" smtClean="0"/>
              <a:t> kernel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driver </a:t>
            </a:r>
            <a:r>
              <a:rPr lang="en-US" dirty="0" err="1" smtClean="0"/>
              <a:t>di</a:t>
            </a:r>
            <a:r>
              <a:rPr lang="en-US" dirty="0" smtClean="0"/>
              <a:t> user space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Device Driver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Melayani</a:t>
            </a:r>
            <a:r>
              <a:rPr lang="en-US" dirty="0" smtClean="0"/>
              <a:t> read/write</a:t>
            </a:r>
          </a:p>
          <a:p>
            <a:pPr lvl="1"/>
            <a:r>
              <a:rPr lang="en-US" dirty="0" err="1" smtClean="0"/>
              <a:t>Menerjemahkan</a:t>
            </a:r>
            <a:r>
              <a:rPr lang="en-US" dirty="0" smtClean="0"/>
              <a:t> read/write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konkrit</a:t>
            </a:r>
            <a:endParaRPr lang="en-US" dirty="0" smtClean="0"/>
          </a:p>
          <a:p>
            <a:pPr lvl="1"/>
            <a:r>
              <a:rPr lang="en-US" dirty="0" err="1" smtClean="0"/>
              <a:t>Memeriksa</a:t>
            </a:r>
            <a:r>
              <a:rPr lang="en-US" dirty="0" smtClean="0"/>
              <a:t> status device</a:t>
            </a:r>
          </a:p>
          <a:p>
            <a:pPr lvl="1"/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register </a:t>
            </a:r>
            <a:r>
              <a:rPr lang="en-US" dirty="0" err="1" smtClean="0"/>
              <a:t>di</a:t>
            </a:r>
            <a:r>
              <a:rPr lang="en-US" dirty="0" smtClean="0"/>
              <a:t> controller</a:t>
            </a:r>
          </a:p>
          <a:p>
            <a:pPr lvl="1"/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I/O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Device Independent I/O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Memberikan</a:t>
            </a:r>
            <a:r>
              <a:rPr lang="en-US" dirty="0" smtClean="0"/>
              <a:t> interface yang </a:t>
            </a:r>
            <a:r>
              <a:rPr lang="en-US" dirty="0" err="1" smtClean="0"/>
              <a:t>seragam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device driver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memudahkan</a:t>
            </a:r>
            <a:r>
              <a:rPr lang="en-US" dirty="0" smtClean="0">
                <a:sym typeface="Wingdings" pitchFamily="2" charset="2"/>
              </a:rPr>
              <a:t> plug in device </a:t>
            </a:r>
            <a:r>
              <a:rPr lang="en-US" dirty="0" err="1" smtClean="0">
                <a:sym typeface="Wingdings" pitchFamily="2" charset="2"/>
              </a:rPr>
              <a:t>baru</a:t>
            </a:r>
            <a:endParaRPr lang="en-US" dirty="0" smtClean="0"/>
          </a:p>
          <a:p>
            <a:pPr lvl="1"/>
            <a:r>
              <a:rPr lang="en-US" dirty="0" smtClean="0"/>
              <a:t>Buffering</a:t>
            </a:r>
          </a:p>
          <a:p>
            <a:pPr lvl="1"/>
            <a:r>
              <a:rPr lang="en-US" dirty="0" smtClean="0"/>
              <a:t>Error reporting</a:t>
            </a:r>
          </a:p>
          <a:p>
            <a:pPr lvl="1"/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mendealokasikan</a:t>
            </a:r>
            <a:r>
              <a:rPr lang="en-US" dirty="0" smtClean="0"/>
              <a:t> dedicated device</a:t>
            </a:r>
          </a:p>
          <a:p>
            <a:pPr lvl="1"/>
            <a:r>
              <a:rPr lang="en-US" dirty="0" err="1" smtClean="0"/>
              <a:t>Menyediakan</a:t>
            </a:r>
            <a:r>
              <a:rPr lang="en-US" dirty="0" smtClean="0"/>
              <a:t> device-independent block size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BUFFERING</a:t>
            </a:r>
            <a:endParaRPr lang="en-US" dirty="0"/>
          </a:p>
        </p:txBody>
      </p:sp>
      <p:pic>
        <p:nvPicPr>
          <p:cNvPr id="6" name="Content Placeholder 5" descr="IOBuffe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90600" y="1447800"/>
            <a:ext cx="6833616" cy="289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Magnetic Disk</a:t>
            </a:r>
          </a:p>
          <a:p>
            <a:r>
              <a:rPr lang="en-US" dirty="0" smtClean="0"/>
              <a:t>RAID</a:t>
            </a:r>
          </a:p>
          <a:p>
            <a:r>
              <a:rPr lang="en-US" dirty="0" smtClean="0"/>
              <a:t>CD ROM</a:t>
            </a:r>
          </a:p>
          <a:p>
            <a:r>
              <a:rPr lang="en-US" dirty="0" smtClean="0"/>
              <a:t>CD Recordable</a:t>
            </a:r>
          </a:p>
          <a:p>
            <a:r>
              <a:rPr lang="en-US" dirty="0" smtClean="0"/>
              <a:t>CD Rewritable</a:t>
            </a:r>
          </a:p>
          <a:p>
            <a:r>
              <a:rPr lang="en-US" dirty="0" smtClean="0"/>
              <a:t>DVD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hard disk, floppy disk</a:t>
            </a:r>
          </a:p>
          <a:p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cylinder, track, sector</a:t>
            </a:r>
            <a:endParaRPr lang="en-US" dirty="0"/>
          </a:p>
        </p:txBody>
      </p:sp>
      <p:pic>
        <p:nvPicPr>
          <p:cNvPr id="4" name="Picture 3" descr="DiskParam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2438400"/>
            <a:ext cx="6404579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and Virtual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Disk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zone, </a:t>
            </a:r>
            <a:r>
              <a:rPr lang="en-US" dirty="0" err="1" smtClean="0"/>
              <a:t>jumlah</a:t>
            </a:r>
            <a:r>
              <a:rPr lang="en-US" dirty="0" smtClean="0"/>
              <a:t> sector/track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zone</a:t>
            </a:r>
            <a:endParaRPr lang="en-US" dirty="0"/>
          </a:p>
        </p:txBody>
      </p:sp>
      <p:pic>
        <p:nvPicPr>
          <p:cNvPr id="5" name="Picture 4" descr="DiskGeomet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971800"/>
            <a:ext cx="6071541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Kinerja</a:t>
            </a:r>
            <a:r>
              <a:rPr lang="en-US" dirty="0" smtClean="0"/>
              <a:t> CPU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disk</a:t>
            </a:r>
          </a:p>
          <a:p>
            <a:r>
              <a:rPr lang="en-US" dirty="0" smtClean="0"/>
              <a:t>CPU 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disk </a:t>
            </a:r>
            <a:r>
              <a:rPr lang="en-US" dirty="0" err="1" smtClean="0">
                <a:sym typeface="Wingdings" pitchFamily="2" charset="2"/>
              </a:rPr>
              <a:t>paralel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Redundant Array of Inexpensive Disk (RAID) vs. Single Large Expensive Disk (SLED)</a:t>
            </a:r>
          </a:p>
          <a:p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6 level: RAID level 0 – 5</a:t>
            </a:r>
          </a:p>
          <a:p>
            <a:r>
              <a:rPr lang="en-US" dirty="0" smtClean="0">
                <a:sym typeface="Wingdings" pitchFamily="2" charset="2"/>
              </a:rPr>
              <a:t>Level 0: </a:t>
            </a:r>
            <a:r>
              <a:rPr lang="en-US" dirty="0" err="1" smtClean="0">
                <a:sym typeface="Wingdings" pitchFamily="2" charset="2"/>
              </a:rPr>
              <a:t>Membagi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strip, k </a:t>
            </a:r>
            <a:r>
              <a:rPr lang="en-US" dirty="0" err="1" smtClean="0">
                <a:sym typeface="Wingdings" pitchFamily="2" charset="2"/>
              </a:rPr>
              <a:t>sektor</a:t>
            </a:r>
            <a:r>
              <a:rPr lang="en-US" dirty="0" smtClean="0">
                <a:sym typeface="Wingdings" pitchFamily="2" charset="2"/>
              </a:rPr>
              <a:t>/strip</a:t>
            </a:r>
          </a:p>
          <a:p>
            <a:r>
              <a:rPr lang="en-US" dirty="0" smtClean="0">
                <a:sym typeface="Wingdings" pitchFamily="2" charset="2"/>
              </a:rPr>
              <a:t>Level 1: </a:t>
            </a:r>
            <a:r>
              <a:rPr lang="en-US" dirty="0" err="1" smtClean="0">
                <a:sym typeface="Wingdings" pitchFamily="2" charset="2"/>
              </a:rPr>
              <a:t>Lengkap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backup strip</a:t>
            </a:r>
          </a:p>
          <a:p>
            <a:r>
              <a:rPr lang="en-US" dirty="0" smtClean="0">
                <a:sym typeface="Wingdings" pitchFamily="2" charset="2"/>
              </a:rPr>
              <a:t>Level 2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3: </a:t>
            </a:r>
            <a:r>
              <a:rPr lang="en-US" dirty="0" err="1" smtClean="0">
                <a:sym typeface="Wingdings" pitchFamily="2" charset="2"/>
              </a:rPr>
              <a:t>bukan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sektor</a:t>
            </a:r>
            <a:r>
              <a:rPr lang="en-US" dirty="0" smtClean="0">
                <a:sym typeface="Wingdings" pitchFamily="2" charset="2"/>
              </a:rPr>
              <a:t>/strip </a:t>
            </a:r>
            <a:r>
              <a:rPr lang="en-US" dirty="0" err="1" smtClean="0">
                <a:sym typeface="Wingdings" pitchFamily="2" charset="2"/>
              </a:rPr>
              <a:t>tapi</a:t>
            </a:r>
            <a:r>
              <a:rPr lang="en-US" dirty="0" smtClean="0">
                <a:sym typeface="Wingdings" pitchFamily="2" charset="2"/>
              </a:rPr>
              <a:t> 1 word data (7 bit/4bit).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RAID level 2 bit 1, 2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4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parity.</a:t>
            </a:r>
          </a:p>
          <a:p>
            <a:r>
              <a:rPr lang="en-US" dirty="0" smtClean="0">
                <a:sym typeface="Wingdings" pitchFamily="2" charset="2"/>
              </a:rPr>
              <a:t>Level 4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5: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strip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parity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I/O HARDWARE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Gambar</a:t>
            </a:r>
            <a:r>
              <a:rPr lang="en-US" dirty="0" smtClean="0"/>
              <a:t> RAID</a:t>
            </a:r>
            <a:endParaRPr lang="en-US" dirty="0"/>
          </a:p>
        </p:txBody>
      </p:sp>
      <p:pic>
        <p:nvPicPr>
          <p:cNvPr id="4" name="Content Placeholder 3" descr="RAI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1524000"/>
            <a:ext cx="8039100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CD-ROM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181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Termasuk</a:t>
            </a:r>
            <a:r>
              <a:rPr lang="en-US" sz="2400" dirty="0" smtClean="0"/>
              <a:t> optical disk, </a:t>
            </a:r>
            <a:r>
              <a:rPr lang="en-US" sz="2400" dirty="0" err="1" smtClean="0"/>
              <a:t>kepadatannya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magnetic disk</a:t>
            </a:r>
          </a:p>
          <a:p>
            <a:r>
              <a:rPr lang="en-US" sz="2400" dirty="0" err="1" smtClean="0"/>
              <a:t>Dikembangkan</a:t>
            </a:r>
            <a:r>
              <a:rPr lang="en-US" sz="2400" dirty="0" smtClean="0"/>
              <a:t> Philips </a:t>
            </a:r>
            <a:r>
              <a:rPr lang="en-US" sz="2400" dirty="0" err="1" smtClean="0"/>
              <a:t>dan</a:t>
            </a:r>
            <a:r>
              <a:rPr lang="en-US" sz="2400" dirty="0" smtClean="0"/>
              <a:t> Sony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1980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musik</a:t>
            </a:r>
            <a:r>
              <a:rPr lang="en-US" sz="2400" dirty="0" smtClean="0"/>
              <a:t>, diameter 120 mm, </a:t>
            </a:r>
            <a:r>
              <a:rPr lang="en-US" sz="2400" dirty="0" err="1" smtClean="0"/>
              <a:t>tebal</a:t>
            </a:r>
            <a:r>
              <a:rPr lang="en-US" sz="2400" dirty="0" smtClean="0"/>
              <a:t> 1.2 mm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lubang</a:t>
            </a:r>
            <a:r>
              <a:rPr lang="en-US" sz="2400" dirty="0" smtClean="0"/>
              <a:t> 15 mm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endParaRPr lang="en-US" sz="2400" dirty="0" smtClean="0"/>
          </a:p>
          <a:p>
            <a:r>
              <a:rPr lang="en-US" sz="2400" dirty="0" smtClean="0"/>
              <a:t>Infrared laser (0.78 micron)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lubang</a:t>
            </a:r>
            <a:r>
              <a:rPr lang="en-US" sz="2400" dirty="0" smtClean="0"/>
              <a:t> 0.8 micron </a:t>
            </a:r>
            <a:r>
              <a:rPr lang="en-US" sz="2400" dirty="0" err="1" smtClean="0"/>
              <a:t>pada</a:t>
            </a:r>
            <a:r>
              <a:rPr lang="en-US" sz="2400" dirty="0" smtClean="0"/>
              <a:t> master disk,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</a:p>
          <a:p>
            <a:pPr lvl="1">
              <a:buNone/>
            </a:pPr>
            <a:r>
              <a:rPr lang="en-US" sz="2200" dirty="0" smtClean="0"/>
              <a:t>copy 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i="1" dirty="0" smtClean="0"/>
              <a:t>pit</a:t>
            </a:r>
            <a:r>
              <a:rPr lang="en-US" sz="2400" dirty="0" smtClean="0"/>
              <a:t> (</a:t>
            </a:r>
            <a:r>
              <a:rPr lang="en-US" sz="2400" dirty="0" err="1" smtClean="0"/>
              <a:t>lubang</a:t>
            </a:r>
            <a:r>
              <a:rPr lang="en-US" sz="2400" dirty="0" smtClean="0"/>
              <a:t>) </a:t>
            </a:r>
          </a:p>
          <a:p>
            <a:pPr lvl="1">
              <a:buNone/>
            </a:pP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land</a:t>
            </a:r>
          </a:p>
          <a:p>
            <a:r>
              <a:rPr lang="en-US" sz="2400" dirty="0" err="1" smtClean="0"/>
              <a:t>Transisi</a:t>
            </a:r>
            <a:r>
              <a:rPr lang="en-US" sz="2400" dirty="0" smtClean="0"/>
              <a:t> pit – land </a:t>
            </a:r>
            <a:r>
              <a:rPr lang="en-US" sz="2400" dirty="0" err="1" smtClean="0"/>
              <a:t>dan</a:t>
            </a:r>
            <a:r>
              <a:rPr lang="en-US" sz="2400" dirty="0" smtClean="0"/>
              <a:t> land – pit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1, 0 </a:t>
            </a:r>
            <a:r>
              <a:rPr lang="en-US" sz="2400" dirty="0" err="1" smtClean="0"/>
              <a:t>sebaliknya</a:t>
            </a:r>
            <a:endParaRPr lang="en-US" sz="2400" dirty="0" smtClean="0"/>
          </a:p>
          <a:p>
            <a:r>
              <a:rPr lang="en-US" sz="2400" dirty="0" smtClean="0"/>
              <a:t>Data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spiral</a:t>
            </a:r>
          </a:p>
          <a:p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track 1.6 micron</a:t>
            </a:r>
            <a:endParaRPr lang="en-US" sz="2400" dirty="0"/>
          </a:p>
        </p:txBody>
      </p:sp>
      <p:pic>
        <p:nvPicPr>
          <p:cNvPr id="4" name="Picture 3" descr="CDR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276600"/>
            <a:ext cx="3962400" cy="3106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CD ROM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Agar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memainkan</a:t>
            </a:r>
            <a:r>
              <a:rPr lang="en-US" sz="2400" dirty="0" smtClean="0"/>
              <a:t> </a:t>
            </a:r>
            <a:r>
              <a:rPr lang="en-US" sz="2400" dirty="0" err="1" smtClean="0"/>
              <a:t>musik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RPM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endParaRPr lang="en-US" sz="2400" dirty="0" smtClean="0"/>
          </a:p>
          <a:p>
            <a:r>
              <a:rPr lang="en-US" sz="2400" dirty="0" err="1" smtClean="0"/>
              <a:t>Tahun</a:t>
            </a:r>
            <a:r>
              <a:rPr lang="en-US" sz="2400" dirty="0" smtClean="0"/>
              <a:t> 1984 CD ROM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data</a:t>
            </a:r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14 bit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8 bit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Hamming Code</a:t>
            </a:r>
          </a:p>
          <a:p>
            <a:r>
              <a:rPr lang="en-US" sz="2400" dirty="0" smtClean="0"/>
              <a:t>42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berurutan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frame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hanya</a:t>
            </a:r>
            <a:r>
              <a:rPr lang="en-US" sz="2400" dirty="0" smtClean="0"/>
              <a:t> 192 bit</a:t>
            </a:r>
          </a:p>
          <a:p>
            <a:r>
              <a:rPr lang="en-US" sz="2400" dirty="0" smtClean="0"/>
              <a:t>98 frame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1 </a:t>
            </a:r>
            <a:r>
              <a:rPr lang="en-US" sz="2400" dirty="0" err="1" smtClean="0"/>
              <a:t>sektor</a:t>
            </a:r>
            <a:r>
              <a:rPr lang="en-US" sz="2400" dirty="0" smtClean="0"/>
              <a:t>, </a:t>
            </a:r>
            <a:r>
              <a:rPr lang="en-US" sz="2400" dirty="0" err="1" smtClean="0"/>
              <a:t>diawali</a:t>
            </a:r>
            <a:r>
              <a:rPr lang="en-US" sz="2400" dirty="0" smtClean="0"/>
              <a:t> preamble 16 byte</a:t>
            </a:r>
          </a:p>
          <a:p>
            <a:r>
              <a:rPr lang="en-US" sz="2400" dirty="0" smtClean="0"/>
              <a:t>Preamble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smtClean="0"/>
              <a:t> 3 byte 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 smtClean="0"/>
              <a:t>sektor</a:t>
            </a:r>
            <a:r>
              <a:rPr lang="en-US" sz="2400" dirty="0" smtClean="0"/>
              <a:t>, 1 byte mode (</a:t>
            </a:r>
            <a:r>
              <a:rPr lang="en-US" sz="2400" dirty="0" err="1" smtClean="0"/>
              <a:t>ada</a:t>
            </a:r>
            <a:r>
              <a:rPr lang="en-US" sz="2400" dirty="0" smtClean="0"/>
              <a:t> 2)</a:t>
            </a:r>
          </a:p>
        </p:txBody>
      </p:sp>
      <p:pic>
        <p:nvPicPr>
          <p:cNvPr id="7" name="Picture 6" descr="CDROMSec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495800"/>
            <a:ext cx="6034292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 ROM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 1 </a:t>
            </a:r>
            <a:r>
              <a:rPr lang="en-US" dirty="0" err="1" smtClean="0"/>
              <a:t>dilengkapi</a:t>
            </a:r>
            <a:r>
              <a:rPr lang="en-US" dirty="0" smtClean="0"/>
              <a:t> error correcting code</a:t>
            </a:r>
          </a:p>
          <a:p>
            <a:r>
              <a:rPr lang="en-US" dirty="0" smtClean="0"/>
              <a:t>Single speed=153600 bps (mode 1) </a:t>
            </a:r>
            <a:r>
              <a:rPr lang="en-US" dirty="0" err="1" smtClean="0"/>
              <a:t>atau</a:t>
            </a:r>
            <a:r>
              <a:rPr lang="en-US" dirty="0" smtClean="0"/>
              <a:t> 175200 bps (mode 2)</a:t>
            </a:r>
          </a:p>
          <a:p>
            <a:r>
              <a:rPr lang="en-US" dirty="0" err="1" smtClean="0"/>
              <a:t>Kapasitas</a:t>
            </a:r>
            <a:r>
              <a:rPr lang="en-US" dirty="0" smtClean="0"/>
              <a:t> 74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=650 MB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CD-R (Recordable)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Karena</a:t>
            </a:r>
            <a:r>
              <a:rPr lang="en-US" dirty="0" smtClean="0"/>
              <a:t> CD writer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CD-R (yang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ditulisi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Warnanya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CD ROM yang </a:t>
            </a:r>
            <a:r>
              <a:rPr lang="en-US" dirty="0" err="1" smtClean="0"/>
              <a:t>perak</a:t>
            </a:r>
            <a:endParaRPr lang="en-US" dirty="0" smtClean="0"/>
          </a:p>
          <a:p>
            <a:r>
              <a:rPr lang="en-US" dirty="0" err="1" smtClean="0"/>
              <a:t>Berkembang</a:t>
            </a:r>
            <a:r>
              <a:rPr lang="en-US" dirty="0" smtClean="0"/>
              <a:t> CD ROM XA, yang </a:t>
            </a:r>
            <a:r>
              <a:rPr lang="en-US" dirty="0" err="1" smtClean="0"/>
              <a:t>memungkinkan</a:t>
            </a:r>
            <a:r>
              <a:rPr lang="en-US" dirty="0" smtClean="0"/>
              <a:t> CD-R </a:t>
            </a:r>
            <a:r>
              <a:rPr lang="en-US" dirty="0" err="1" smtClean="0"/>
              <a:t>ditulisi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incremental</a:t>
            </a:r>
          </a:p>
          <a:p>
            <a:r>
              <a:rPr lang="en-US" dirty="0" err="1" smtClean="0"/>
              <a:t>Sektor-sektor</a:t>
            </a:r>
            <a:r>
              <a:rPr lang="en-US" dirty="0" smtClean="0"/>
              <a:t> </a:t>
            </a:r>
            <a:r>
              <a:rPr lang="en-US" dirty="0" err="1" smtClean="0"/>
              <a:t>kontigu</a:t>
            </a:r>
            <a:r>
              <a:rPr lang="en-US" dirty="0" smtClean="0"/>
              <a:t> yang </a:t>
            </a:r>
            <a:r>
              <a:rPr lang="en-US" dirty="0" err="1" smtClean="0"/>
              <a:t>ditulisi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track</a:t>
            </a:r>
          </a:p>
          <a:p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Kodak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CD</a:t>
            </a:r>
          </a:p>
          <a:p>
            <a:r>
              <a:rPr lang="en-US" dirty="0" smtClean="0"/>
              <a:t>CD-ROM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1 VTOC (Volume Table of Contents) </a:t>
            </a:r>
            <a:r>
              <a:rPr lang="en-US" dirty="0" err="1" smtClean="0"/>
              <a:t>sedangkan</a:t>
            </a:r>
            <a:r>
              <a:rPr lang="en-US" dirty="0" smtClean="0"/>
              <a:t> CD-R </a:t>
            </a:r>
            <a:r>
              <a:rPr lang="en-US" dirty="0" err="1" smtClean="0"/>
              <a:t>punya</a:t>
            </a:r>
            <a:r>
              <a:rPr lang="en-US" dirty="0" smtClean="0"/>
              <a:t> 1 VTOC per track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Tiap</a:t>
            </a:r>
            <a:r>
              <a:rPr lang="en-US" dirty="0" smtClean="0"/>
              <a:t> VTOC </a:t>
            </a:r>
            <a:r>
              <a:rPr lang="en-US" dirty="0" err="1" smtClean="0"/>
              <a:t>bisa</a:t>
            </a:r>
            <a:r>
              <a:rPr lang="en-US" dirty="0" smtClean="0"/>
              <a:t> include file </a:t>
            </a:r>
            <a:r>
              <a:rPr lang="en-US" dirty="0" err="1" smtClean="0"/>
              <a:t>dari</a:t>
            </a:r>
            <a:r>
              <a:rPr lang="en-US" dirty="0" smtClean="0"/>
              <a:t> VTOC </a:t>
            </a:r>
            <a:r>
              <a:rPr lang="en-US" dirty="0" err="1" smtClean="0"/>
              <a:t>sebelumnya</a:t>
            </a:r>
            <a:endParaRPr lang="en-US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OS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mencek</a:t>
            </a:r>
            <a:r>
              <a:rPr lang="en-US" dirty="0" smtClean="0"/>
              <a:t> VTOC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file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VTOC </a:t>
            </a:r>
            <a:r>
              <a:rPr lang="en-US" dirty="0" err="1" smtClean="0"/>
              <a:t>terakhir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pembajakan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 smtClean="0"/>
          </a:p>
          <a:p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pembajakan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copy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software </a:t>
            </a:r>
            <a:r>
              <a:rPr lang="en-US" dirty="0" err="1" smtClean="0"/>
              <a:t>mis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ECC yang </a:t>
            </a:r>
            <a:r>
              <a:rPr lang="en-US" dirty="0" err="1" smtClean="0"/>
              <a:t>salah</a:t>
            </a:r>
            <a:endParaRPr lang="en-US" dirty="0" smtClean="0"/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file </a:t>
            </a:r>
            <a:r>
              <a:rPr lang="en-US" dirty="0" err="1" smtClean="0"/>
              <a:t>terenkripsi</a:t>
            </a:r>
            <a:r>
              <a:rPr lang="en-US" dirty="0" smtClean="0"/>
              <a:t>/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DVD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Digital Video/Versatile Disk</a:t>
            </a:r>
          </a:p>
          <a:p>
            <a:r>
              <a:rPr lang="en-US" dirty="0" err="1" smtClean="0"/>
              <a:t>Kapasitas</a:t>
            </a:r>
            <a:r>
              <a:rPr lang="en-US" dirty="0" smtClean="0"/>
              <a:t> 4.7 GB (single-sided, single-layer), 8.5 GB (single-sided, dual-layer), 9.4 GB (double-sided, single-layer), 17 GB (double-sided, double-layer): </a:t>
            </a:r>
            <a:r>
              <a:rPr lang="en-US" dirty="0" err="1" smtClean="0"/>
              <a:t>kompromi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r>
              <a:rPr lang="en-US" dirty="0" smtClean="0"/>
              <a:t>0.4 micron pit, 0.74 micron </a:t>
            </a:r>
            <a:r>
              <a:rPr lang="en-US" dirty="0" err="1" smtClean="0"/>
              <a:t>antar</a:t>
            </a:r>
            <a:r>
              <a:rPr lang="en-US" dirty="0" smtClean="0"/>
              <a:t> track, red laser (0.65 micron)</a:t>
            </a:r>
          </a:p>
          <a:p>
            <a:r>
              <a:rPr lang="en-US" dirty="0" smtClean="0"/>
              <a:t>1.4 </a:t>
            </a:r>
            <a:r>
              <a:rPr lang="en-US" dirty="0" err="1" smtClean="0"/>
              <a:t>MBps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1x DVD</a:t>
            </a:r>
          </a:p>
          <a:p>
            <a:r>
              <a:rPr lang="en-US" dirty="0" err="1" smtClean="0"/>
              <a:t>Keinginan</a:t>
            </a:r>
            <a:r>
              <a:rPr lang="en-US" dirty="0" smtClean="0"/>
              <a:t> agar format 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(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pembajakan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Blu</a:t>
            </a:r>
            <a:r>
              <a:rPr lang="en-US" dirty="0" smtClean="0"/>
              <a:t> ray </a:t>
            </a:r>
            <a:r>
              <a:rPr lang="en-US" dirty="0" err="1" smtClean="0"/>
              <a:t>menggunakan</a:t>
            </a:r>
            <a:r>
              <a:rPr lang="en-US" dirty="0" smtClean="0"/>
              <a:t> 0.405 micron blue laser, 25 GB single layer </a:t>
            </a:r>
            <a:r>
              <a:rPr lang="en-US" dirty="0" err="1" smtClean="0"/>
              <a:t>dan</a:t>
            </a:r>
            <a:r>
              <a:rPr lang="en-US" dirty="0" smtClean="0"/>
              <a:t> 50 GB double layer</a:t>
            </a:r>
          </a:p>
          <a:p>
            <a:r>
              <a:rPr lang="en-US" dirty="0" smtClean="0"/>
              <a:t>HD DVD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15 GB single layer </a:t>
            </a:r>
            <a:r>
              <a:rPr lang="en-US" dirty="0" err="1" smtClean="0"/>
              <a:t>dan</a:t>
            </a:r>
            <a:r>
              <a:rPr lang="en-US" dirty="0" smtClean="0"/>
              <a:t> 30 GB double layer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51339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skSec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6648773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Memformat</a:t>
            </a:r>
            <a:r>
              <a:rPr lang="en-US" dirty="0" smtClean="0"/>
              <a:t>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Membagi</a:t>
            </a:r>
            <a:r>
              <a:rPr lang="en-US" dirty="0" smtClean="0"/>
              <a:t> disk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sektor-sektor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low level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Disediakan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sektor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cadangan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menggantikan</a:t>
            </a:r>
            <a:r>
              <a:rPr lang="en-US" dirty="0" smtClean="0">
                <a:sym typeface="Wingdings" pitchFamily="2" charset="2"/>
              </a:rPr>
              <a:t> bad sector</a:t>
            </a:r>
            <a:endParaRPr lang="en-US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preamble, ECC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disk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format</a:t>
            </a:r>
          </a:p>
          <a:p>
            <a:r>
              <a:rPr lang="en-US" dirty="0" smtClean="0"/>
              <a:t>High level format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file,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partisi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Penomoran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cylinder skew</a:t>
            </a:r>
            <a:endParaRPr lang="en-US" dirty="0"/>
          </a:p>
        </p:txBody>
      </p:sp>
      <p:pic>
        <p:nvPicPr>
          <p:cNvPr id="4" name="Picture 3" descr="cylindersk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57400"/>
            <a:ext cx="4355583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Block Device</a:t>
            </a:r>
          </a:p>
          <a:p>
            <a:pPr lvl="1"/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lvl="1"/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endParaRPr lang="en-US" dirty="0" smtClean="0"/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: disk</a:t>
            </a:r>
          </a:p>
          <a:p>
            <a:r>
              <a:rPr lang="en-US" dirty="0" smtClean="0"/>
              <a:t>Character Device</a:t>
            </a:r>
          </a:p>
          <a:p>
            <a:pPr lvl="1"/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stream of character</a:t>
            </a:r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: printer, mouse, keyboard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endParaRPr lang="en-US" dirty="0" smtClean="0"/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layar</a:t>
            </a:r>
            <a:r>
              <a:rPr lang="en-US" dirty="0" smtClean="0"/>
              <a:t>, clock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Penomoran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buffering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interleaving</a:t>
            </a:r>
            <a:endParaRPr lang="en-US" dirty="0"/>
          </a:p>
        </p:txBody>
      </p:sp>
      <p:pic>
        <p:nvPicPr>
          <p:cNvPr id="4" name="Picture 3" descr="interleav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743200"/>
            <a:ext cx="6929377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Arm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/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Seek time (</a:t>
            </a:r>
            <a:r>
              <a:rPr lang="en-US" dirty="0" err="1" smtClean="0"/>
              <a:t>menggerakkan</a:t>
            </a:r>
            <a:r>
              <a:rPr lang="en-US" dirty="0" smtClean="0"/>
              <a:t> head </a:t>
            </a:r>
            <a:r>
              <a:rPr lang="en-US" dirty="0" err="1" smtClean="0"/>
              <a:t>ke</a:t>
            </a:r>
            <a:r>
              <a:rPr lang="en-US" dirty="0" smtClean="0"/>
              <a:t> cylinder yang </a:t>
            </a:r>
            <a:r>
              <a:rPr lang="en-US" dirty="0" err="1" smtClean="0"/>
              <a:t>tepat</a:t>
            </a:r>
            <a:r>
              <a:rPr lang="en-US" dirty="0" smtClean="0"/>
              <a:t>), paling </a:t>
            </a:r>
            <a:r>
              <a:rPr lang="en-US" dirty="0" err="1" smtClean="0"/>
              <a:t>dominan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Rotational delay (</a:t>
            </a:r>
            <a:r>
              <a:rPr lang="en-US" dirty="0" err="1" smtClean="0"/>
              <a:t>memutar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head)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Data transfer time</a:t>
            </a:r>
          </a:p>
          <a:p>
            <a:r>
              <a:rPr lang="en-US" dirty="0" smtClean="0"/>
              <a:t>FCFS, </a:t>
            </a:r>
            <a:r>
              <a:rPr lang="en-US" dirty="0" err="1" smtClean="0"/>
              <a:t>lambat</a:t>
            </a:r>
            <a:endParaRPr lang="en-US" dirty="0" smtClean="0"/>
          </a:p>
          <a:p>
            <a:r>
              <a:rPr lang="en-US" dirty="0" smtClean="0"/>
              <a:t>Shortest Seek First (SSF),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jauh</a:t>
            </a:r>
            <a:endParaRPr lang="en-US" dirty="0" smtClean="0"/>
          </a:p>
          <a:p>
            <a:r>
              <a:rPr lang="en-US" dirty="0" smtClean="0"/>
              <a:t>Elevator algorithm,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endParaRPr lang="en-US" dirty="0" smtClean="0"/>
          </a:p>
          <a:p>
            <a:r>
              <a:rPr lang="en-US" dirty="0" err="1" smtClean="0"/>
              <a:t>Penggunaan</a:t>
            </a:r>
            <a:r>
              <a:rPr lang="en-US" dirty="0" smtClean="0"/>
              <a:t> cache memory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(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OS cache)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linear bit density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disk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err="1" smtClean="0"/>
              <a:t>Penanganan</a:t>
            </a:r>
            <a:r>
              <a:rPr lang="en-US" dirty="0" smtClean="0"/>
              <a:t> bad sector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OS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disk controller</a:t>
            </a:r>
          </a:p>
          <a:p>
            <a:r>
              <a:rPr lang="en-US" dirty="0" smtClean="0"/>
              <a:t>Disk controller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bad sector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cadangannya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manufacturing (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dioperasikan</a:t>
            </a:r>
            <a:endParaRPr lang="en-US" dirty="0" smtClean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error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dioperasikan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dicoba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Handling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level OS, </a:t>
            </a:r>
            <a:r>
              <a:rPr lang="en-US" dirty="0" err="1" smtClean="0"/>
              <a:t>semua</a:t>
            </a:r>
            <a:r>
              <a:rPr lang="en-US" dirty="0" smtClean="0"/>
              <a:t> bad sector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File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disembunyikan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file)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error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seek error,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recalibration hard disk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Bug </a:t>
            </a:r>
            <a:r>
              <a:rPr lang="en-US" dirty="0" err="1" smtClean="0"/>
              <a:t>pada</a:t>
            </a:r>
            <a:r>
              <a:rPr lang="en-US" dirty="0" smtClean="0"/>
              <a:t> controller,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reset controller</a:t>
            </a:r>
          </a:p>
          <a:p>
            <a:r>
              <a:rPr lang="en-US" dirty="0" smtClean="0"/>
              <a:t>AV disk: disk </a:t>
            </a:r>
            <a:r>
              <a:rPr lang="en-US" dirty="0" err="1" smtClean="0"/>
              <a:t>tanpa</a:t>
            </a:r>
            <a:r>
              <a:rPr lang="en-US" dirty="0" smtClean="0"/>
              <a:t> recalibration </a:t>
            </a:r>
            <a:r>
              <a:rPr lang="en-US" dirty="0" err="1" smtClean="0"/>
              <a:t>untuk</a:t>
            </a:r>
            <a:r>
              <a:rPr lang="en-US" dirty="0" smtClean="0"/>
              <a:t> real-time system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Memiliki</a:t>
            </a:r>
            <a:r>
              <a:rPr lang="en-US" dirty="0" smtClean="0"/>
              <a:t> counter yang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membangkitkan</a:t>
            </a:r>
            <a:r>
              <a:rPr lang="en-US" dirty="0" smtClean="0">
                <a:sym typeface="Wingdings" pitchFamily="2" charset="2"/>
              </a:rPr>
              <a:t> interrupt</a:t>
            </a:r>
          </a:p>
          <a:p>
            <a:r>
              <a:rPr lang="en-US" dirty="0" smtClean="0">
                <a:sym typeface="Wingdings" pitchFamily="2" charset="2"/>
              </a:rPr>
              <a:t>Periodic interrupt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clock tick</a:t>
            </a:r>
          </a:p>
          <a:p>
            <a:r>
              <a:rPr lang="en-US" dirty="0" smtClean="0">
                <a:sym typeface="Wingdings" pitchFamily="2" charset="2"/>
              </a:rPr>
              <a:t>Backup clock (CMOS)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listrik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clock software: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Time of day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Memeriksa</a:t>
            </a:r>
            <a:r>
              <a:rPr lang="en-US" dirty="0" smtClean="0">
                <a:sym typeface="Wingdings" pitchFamily="2" charset="2"/>
              </a:rPr>
              <a:t> quantum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counter)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Mencatat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penggunaan</a:t>
            </a:r>
            <a:r>
              <a:rPr lang="en-US" dirty="0" smtClean="0">
                <a:sym typeface="Wingdings" pitchFamily="2" charset="2"/>
              </a:rPr>
              <a:t> CPU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Menangani</a:t>
            </a:r>
            <a:r>
              <a:rPr lang="en-US" dirty="0" smtClean="0">
                <a:sym typeface="Wingdings" pitchFamily="2" charset="2"/>
              </a:rPr>
              <a:t> alarm system call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Watchdog timer,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sinkronisasi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I/O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Profiling, </a:t>
            </a:r>
            <a:r>
              <a:rPr lang="en-US" dirty="0" err="1" smtClean="0">
                <a:sym typeface="Wingdings" pitchFamily="2" charset="2"/>
              </a:rPr>
              <a:t>statistik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meofD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191000"/>
            <a:ext cx="8008022" cy="2362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increment counter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counter</a:t>
            </a:r>
          </a:p>
          <a:p>
            <a:pPr lvl="1"/>
            <a:r>
              <a:rPr lang="en-US" dirty="0" smtClean="0"/>
              <a:t>64 bit counter</a:t>
            </a:r>
          </a:p>
          <a:p>
            <a:pPr lvl="1"/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clock tick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mencatatnya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32 bit counter</a:t>
            </a:r>
          </a:p>
          <a:p>
            <a:pPr lvl="1"/>
            <a:r>
              <a:rPr lang="en-US" dirty="0" err="1" smtClean="0"/>
              <a:t>Mencatat</a:t>
            </a:r>
            <a:r>
              <a:rPr lang="en-US" dirty="0" smtClean="0"/>
              <a:t> system boot time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32 bit counter </a:t>
            </a:r>
            <a:r>
              <a:rPr lang="en-US" dirty="0" err="1" smtClean="0"/>
              <a:t>dalam</a:t>
            </a:r>
            <a:r>
              <a:rPr lang="en-US" dirty="0" smtClean="0"/>
              <a:t> tick </a:t>
            </a:r>
            <a:r>
              <a:rPr lang="en-US" dirty="0" err="1" smtClean="0"/>
              <a:t>sejak</a:t>
            </a:r>
            <a:r>
              <a:rPr lang="en-US" dirty="0" smtClean="0"/>
              <a:t> boot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ltipleTim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352800"/>
            <a:ext cx="6836229" cy="289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Menangani</a:t>
            </a:r>
            <a:r>
              <a:rPr lang="en-US" dirty="0" smtClean="0"/>
              <a:t> Alarm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(</a:t>
            </a:r>
            <a:r>
              <a:rPr lang="en-US" dirty="0" err="1" smtClean="0"/>
              <a:t>sinyal</a:t>
            </a:r>
            <a:r>
              <a:rPr lang="en-US" dirty="0" smtClean="0"/>
              <a:t>/interrupt) </a:t>
            </a:r>
            <a:r>
              <a:rPr lang="en-US" dirty="0" err="1" smtClean="0"/>
              <a:t>semacam</a:t>
            </a:r>
            <a:r>
              <a:rPr lang="en-US" dirty="0" smtClean="0"/>
              <a:t> alarm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1 clock,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mensimulasikan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virtual clock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Mempunyai</a:t>
            </a:r>
            <a:r>
              <a:rPr lang="en-US" dirty="0" smtClean="0"/>
              <a:t> microprocessor,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serial/USB port </a:t>
            </a:r>
            <a:r>
              <a:rPr lang="en-US" dirty="0" err="1" smtClean="0"/>
              <a:t>dengan</a:t>
            </a:r>
            <a:r>
              <a:rPr lang="en-US" dirty="0" smtClean="0"/>
              <a:t> controller</a:t>
            </a:r>
          </a:p>
          <a:p>
            <a:r>
              <a:rPr lang="en-US" dirty="0" smtClean="0"/>
              <a:t>Interrupt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endParaRPr lang="en-US" dirty="0" smtClean="0"/>
          </a:p>
          <a:p>
            <a:r>
              <a:rPr lang="en-US" dirty="0" smtClean="0"/>
              <a:t>Key number = scan code </a:t>
            </a:r>
            <a:r>
              <a:rPr lang="en-US" dirty="0" err="1" smtClean="0"/>
              <a:t>bukan</a:t>
            </a:r>
            <a:r>
              <a:rPr lang="en-US" dirty="0" smtClean="0"/>
              <a:t> ASCII code, </a:t>
            </a:r>
            <a:r>
              <a:rPr lang="en-US" dirty="0" err="1" smtClean="0"/>
              <a:t>hanya</a:t>
            </a:r>
            <a:r>
              <a:rPr lang="en-US" dirty="0" smtClean="0"/>
              <a:t> 7 bit</a:t>
            </a:r>
          </a:p>
          <a:p>
            <a:r>
              <a:rPr lang="en-US" dirty="0" smtClean="0"/>
              <a:t>Bit ke-8 </a:t>
            </a:r>
            <a:r>
              <a:rPr lang="en-US" dirty="0" err="1" smtClean="0"/>
              <a:t>diset</a:t>
            </a:r>
            <a:r>
              <a:rPr lang="en-US" dirty="0" smtClean="0"/>
              <a:t> 0 </a:t>
            </a:r>
            <a:r>
              <a:rPr lang="en-US" dirty="0" err="1" smtClean="0"/>
              <a:t>bila</a:t>
            </a:r>
            <a:r>
              <a:rPr lang="en-US" dirty="0" smtClean="0"/>
              <a:t> key </a:t>
            </a:r>
            <a:r>
              <a:rPr lang="en-US" dirty="0" err="1" smtClean="0"/>
              <a:t>ditekan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1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dilepas</a:t>
            </a:r>
            <a:endParaRPr lang="en-US" dirty="0" smtClean="0"/>
          </a:p>
          <a:p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key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: CTRL-A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CTRL, </a:t>
            </a:r>
            <a:r>
              <a:rPr lang="en-US" dirty="0" err="1" smtClean="0"/>
              <a:t>tekan</a:t>
            </a:r>
            <a:r>
              <a:rPr lang="en-US" dirty="0" smtClean="0"/>
              <a:t> A, </a:t>
            </a:r>
            <a:r>
              <a:rPr lang="en-US" dirty="0" err="1" smtClean="0"/>
              <a:t>lepas</a:t>
            </a:r>
            <a:r>
              <a:rPr lang="en-US" dirty="0" smtClean="0"/>
              <a:t> A, </a:t>
            </a:r>
            <a:r>
              <a:rPr lang="en-US" dirty="0" err="1" smtClean="0"/>
              <a:t>lepas</a:t>
            </a:r>
            <a:r>
              <a:rPr lang="en-US" dirty="0" smtClean="0"/>
              <a:t> CTRL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CTRL, </a:t>
            </a:r>
            <a:r>
              <a:rPr lang="en-US" dirty="0" err="1" smtClean="0"/>
              <a:t>tekan</a:t>
            </a:r>
            <a:r>
              <a:rPr lang="en-US" dirty="0" smtClean="0"/>
              <a:t> A, </a:t>
            </a:r>
            <a:r>
              <a:rPr lang="en-US" dirty="0" err="1" smtClean="0"/>
              <a:t>lepas</a:t>
            </a:r>
            <a:r>
              <a:rPr lang="en-US" dirty="0" smtClean="0"/>
              <a:t> CTRL, </a:t>
            </a:r>
            <a:r>
              <a:rPr lang="en-US" dirty="0" err="1" smtClean="0"/>
              <a:t>lepas</a:t>
            </a:r>
            <a:r>
              <a:rPr lang="en-US" dirty="0" smtClean="0"/>
              <a:t> A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filosofi</a:t>
            </a:r>
            <a:r>
              <a:rPr lang="en-US" dirty="0" smtClean="0"/>
              <a:t> driver: character oriented (raw/</a:t>
            </a:r>
            <a:r>
              <a:rPr lang="en-US" dirty="0" err="1" smtClean="0"/>
              <a:t>noncanonical</a:t>
            </a:r>
            <a:r>
              <a:rPr lang="en-US" dirty="0" smtClean="0"/>
              <a:t> mode) </a:t>
            </a:r>
            <a:r>
              <a:rPr lang="en-US" dirty="0" err="1" smtClean="0"/>
              <a:t>dan</a:t>
            </a:r>
            <a:r>
              <a:rPr lang="en-US" dirty="0" smtClean="0"/>
              <a:t> line oriented (cooked/canonical mode)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Cooked mode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1 </a:t>
            </a:r>
            <a:r>
              <a:rPr lang="en-US" dirty="0" err="1" smtClean="0"/>
              <a:t>baris</a:t>
            </a:r>
            <a:endParaRPr lang="en-US" dirty="0" smtClean="0"/>
          </a:p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raw mode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buffer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type ahead</a:t>
            </a:r>
          </a:p>
          <a:p>
            <a:r>
              <a:rPr lang="en-US" dirty="0" smtClean="0"/>
              <a:t>Echoing: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yang </a:t>
            </a:r>
            <a:r>
              <a:rPr lang="en-US" dirty="0" err="1" smtClean="0"/>
              <a:t>ditekan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monitor,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output, wrapping,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ekivalensi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OS (</a:t>
            </a:r>
            <a:r>
              <a:rPr lang="en-US" dirty="0" err="1" smtClean="0"/>
              <a:t>contoh</a:t>
            </a:r>
            <a:r>
              <a:rPr lang="en-US" dirty="0" smtClean="0"/>
              <a:t> ENTER </a:t>
            </a:r>
            <a:r>
              <a:rPr lang="en-US" dirty="0" err="1" smtClean="0"/>
              <a:t>di</a:t>
            </a:r>
            <a:r>
              <a:rPr lang="en-US" dirty="0" smtClean="0"/>
              <a:t> UNIX </a:t>
            </a:r>
            <a:r>
              <a:rPr lang="en-US" dirty="0" err="1" smtClean="0"/>
              <a:t>dan</a:t>
            </a:r>
            <a:r>
              <a:rPr lang="en-US" dirty="0" smtClean="0"/>
              <a:t> WINDOWS)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</a:t>
            </a:r>
            <a:r>
              <a:rPr lang="en-US" dirty="0" err="1" smtClean="0"/>
              <a:t>dan</a:t>
            </a:r>
            <a:r>
              <a:rPr lang="en-US" dirty="0" smtClean="0"/>
              <a:t> Trackball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teknologi</a:t>
            </a:r>
            <a:r>
              <a:rPr lang="en-US" dirty="0" smtClean="0"/>
              <a:t>: </a:t>
            </a:r>
            <a:r>
              <a:rPr lang="en-US" dirty="0" err="1" smtClean="0"/>
              <a:t>dengan</a:t>
            </a:r>
            <a:r>
              <a:rPr lang="en-US" dirty="0" smtClean="0"/>
              <a:t> bola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endParaRPr lang="en-US" dirty="0" smtClean="0"/>
          </a:p>
          <a:p>
            <a:r>
              <a:rPr lang="en-US" dirty="0" smtClean="0"/>
              <a:t>Message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: </a:t>
            </a:r>
            <a:r>
              <a:rPr lang="en-US" dirty="0" err="1" smtClean="0"/>
              <a:t>menekan</a:t>
            </a:r>
            <a:r>
              <a:rPr lang="en-US" dirty="0" smtClean="0"/>
              <a:t>/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, </a:t>
            </a:r>
            <a:r>
              <a:rPr lang="en-US" dirty="0" err="1" smtClean="0"/>
              <a:t>bergeser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0.1 mm (</a:t>
            </a:r>
            <a:r>
              <a:rPr lang="en-US" dirty="0" err="1" smtClean="0"/>
              <a:t>mickey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Message format: </a:t>
            </a:r>
            <a:r>
              <a:rPr lang="en-US" dirty="0" smtClean="0">
                <a:sym typeface="Symbol"/>
              </a:rPr>
              <a:t>x, y, status </a:t>
            </a:r>
            <a:r>
              <a:rPr lang="en-US" dirty="0" err="1" smtClean="0">
                <a:sym typeface="Symbol"/>
              </a:rPr>
              <a:t>tombol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Message rate 40 kali/</a:t>
            </a:r>
            <a:r>
              <a:rPr lang="en-US" dirty="0" err="1" smtClean="0">
                <a:sym typeface="Symbol"/>
              </a:rPr>
              <a:t>detik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Perangkat</a:t>
            </a:r>
            <a:r>
              <a:rPr lang="en-US" dirty="0" smtClean="0"/>
              <a:t> I/O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endParaRPr lang="en-US" dirty="0" smtClean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perangkatnya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device controller,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endParaRPr lang="en-US" dirty="0" smtClean="0"/>
          </a:p>
          <a:p>
            <a:r>
              <a:rPr lang="en-US" dirty="0" smtClean="0"/>
              <a:t>Interface yang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: USB, IDE, SATA, SCSI, FireWire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controller 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bit stream (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device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Monitor:Text</a:t>
            </a:r>
            <a:r>
              <a:rPr lang="en-US" dirty="0" smtClean="0"/>
              <a:t>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Escape sequence: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navigasi</a:t>
            </a:r>
            <a:r>
              <a:rPr lang="en-US" dirty="0" smtClean="0"/>
              <a:t> cursor, </a:t>
            </a:r>
            <a:r>
              <a:rPr lang="en-US" dirty="0" err="1" smtClean="0"/>
              <a:t>sisip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cursor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driver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monitor device</a:t>
            </a:r>
          </a:p>
          <a:p>
            <a:r>
              <a:rPr lang="en-US" dirty="0" err="1" smtClean="0"/>
              <a:t>Standarisasi</a:t>
            </a:r>
            <a:r>
              <a:rPr lang="en-US" dirty="0" smtClean="0"/>
              <a:t>: ANSI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Monitor: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WIMP</a:t>
            </a:r>
          </a:p>
          <a:p>
            <a:r>
              <a:rPr lang="en-US" dirty="0" smtClean="0"/>
              <a:t>GUI in UNIX: X Window System, </a:t>
            </a:r>
            <a:r>
              <a:rPr lang="en-US" dirty="0" err="1" smtClean="0"/>
              <a:t>pada</a:t>
            </a:r>
            <a:r>
              <a:rPr lang="en-US" dirty="0" smtClean="0"/>
              <a:t> user level</a:t>
            </a:r>
          </a:p>
          <a:p>
            <a:r>
              <a:rPr lang="en-US" dirty="0" smtClean="0"/>
              <a:t>Output </a:t>
            </a:r>
            <a:r>
              <a:rPr lang="en-US" dirty="0" err="1" smtClean="0"/>
              <a:t>pada</a:t>
            </a:r>
            <a:r>
              <a:rPr lang="en-US" dirty="0" smtClean="0"/>
              <a:t> graphics adapter yang </a:t>
            </a:r>
            <a:r>
              <a:rPr lang="en-US" dirty="0" err="1" smtClean="0"/>
              <a:t>punya</a:t>
            </a:r>
            <a:r>
              <a:rPr lang="en-US" dirty="0" smtClean="0"/>
              <a:t> RAM (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monitor) </a:t>
            </a:r>
            <a:r>
              <a:rPr lang="en-US" dirty="0" err="1" smtClean="0"/>
              <a:t>dan</a:t>
            </a:r>
            <a:r>
              <a:rPr lang="en-US" dirty="0" smtClean="0"/>
              <a:t> processor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smtClean="0"/>
              <a:t>Screen size </a:t>
            </a:r>
            <a:r>
              <a:rPr lang="en-US" dirty="0" err="1" smtClean="0"/>
              <a:t>biasanya</a:t>
            </a:r>
            <a:r>
              <a:rPr lang="en-US" dirty="0" smtClean="0"/>
              <a:t> 4:3 (1024 X 768, 1280 X 960, 800 X 600)</a:t>
            </a:r>
          </a:p>
          <a:p>
            <a:r>
              <a:rPr lang="en-US" dirty="0" smtClean="0"/>
              <a:t>Video RAM (256 MB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)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screen </a:t>
            </a:r>
            <a:r>
              <a:rPr lang="en-US" dirty="0" err="1" smtClean="0"/>
              <a:t>sekaligus</a:t>
            </a:r>
            <a:r>
              <a:rPr lang="en-US" dirty="0" smtClean="0"/>
              <a:t> (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resolusinya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Windows programming: message based</a:t>
            </a:r>
          </a:p>
          <a:p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2 </a:t>
            </a:r>
            <a:r>
              <a:rPr lang="en-US" dirty="0" err="1" smtClean="0"/>
              <a:t>metode</a:t>
            </a:r>
            <a:r>
              <a:rPr lang="en-US" dirty="0" smtClean="0"/>
              <a:t>: vector (.</a:t>
            </a:r>
            <a:r>
              <a:rPr lang="en-US" dirty="0" err="1" smtClean="0"/>
              <a:t>wmf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bitmap (.</a:t>
            </a:r>
            <a:r>
              <a:rPr lang="en-US" dirty="0" err="1" smtClean="0"/>
              <a:t>bmp,.dib</a:t>
            </a:r>
            <a:r>
              <a:rPr lang="en-US" dirty="0" smtClean="0"/>
              <a:t>)</a:t>
            </a:r>
          </a:p>
          <a:p>
            <a:r>
              <a:rPr lang="en-US" dirty="0" smtClean="0"/>
              <a:t>Bitmap </a:t>
            </a:r>
            <a:r>
              <a:rPr lang="en-US" dirty="0" err="1" smtClean="0"/>
              <a:t>susah</a:t>
            </a:r>
            <a:r>
              <a:rPr lang="en-US" dirty="0" smtClean="0"/>
              <a:t> </a:t>
            </a:r>
            <a:r>
              <a:rPr lang="en-US" dirty="0" err="1" smtClean="0"/>
              <a:t>diskalakan</a:t>
            </a:r>
            <a:r>
              <a:rPr lang="en-US" dirty="0" smtClean="0"/>
              <a:t>, </a:t>
            </a:r>
            <a:r>
              <a:rPr lang="en-US" dirty="0" err="1" smtClean="0"/>
              <a:t>melahirkan</a:t>
            </a:r>
            <a:r>
              <a:rPr lang="en-US" dirty="0" smtClean="0"/>
              <a:t> True Type Font: </a:t>
            </a:r>
            <a:r>
              <a:rPr lang="en-US" dirty="0" err="1" smtClean="0"/>
              <a:t>koordinat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581400"/>
            <a:ext cx="425631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: PC </a:t>
            </a:r>
            <a:r>
              <a:rPr lang="en-US" dirty="0" err="1" smtClean="0"/>
              <a:t>ke</a:t>
            </a:r>
            <a:r>
              <a:rPr lang="en-US" dirty="0" smtClean="0"/>
              <a:t> web-centric computing (cloud computing)</a:t>
            </a:r>
          </a:p>
          <a:p>
            <a:r>
              <a:rPr lang="en-US" dirty="0" smtClean="0"/>
              <a:t>Lama </a:t>
            </a:r>
            <a:r>
              <a:rPr lang="en-US" dirty="0" err="1" smtClean="0"/>
              <a:t>kelamaan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software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PC </a:t>
            </a:r>
            <a:r>
              <a:rPr lang="en-US" dirty="0" smtClean="0">
                <a:sym typeface="Wingdings" pitchFamily="2" charset="2"/>
              </a:rPr>
              <a:t> thin client</a:t>
            </a:r>
          </a:p>
          <a:p>
            <a:r>
              <a:rPr lang="en-US" dirty="0" smtClean="0">
                <a:sym typeface="Wingdings" pitchFamily="2" charset="2"/>
              </a:rPr>
              <a:t>THINC, </a:t>
            </a:r>
            <a:r>
              <a:rPr lang="en-US" dirty="0" err="1" smtClean="0">
                <a:sym typeface="Wingdings" pitchFamily="2" charset="2"/>
              </a:rPr>
              <a:t>dikembangkan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Columbia University</a:t>
            </a:r>
          </a:p>
          <a:p>
            <a:r>
              <a:rPr lang="en-US" dirty="0" err="1" smtClean="0">
                <a:sym typeface="Wingdings" pitchFamily="2" charset="2"/>
              </a:rPr>
              <a:t>Terhubung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server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protokol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Management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Motivasi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Efisiensi</a:t>
            </a:r>
            <a:r>
              <a:rPr lang="en-US" dirty="0" smtClean="0"/>
              <a:t>: 200W PC X 100 </a:t>
            </a:r>
            <a:r>
              <a:rPr lang="en-US" dirty="0" err="1" smtClean="0"/>
              <a:t>juta</a:t>
            </a:r>
            <a:r>
              <a:rPr lang="en-US" dirty="0" smtClean="0"/>
              <a:t> = 20.000 MW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20 PLTN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baterai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lama,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lama</a:t>
            </a:r>
          </a:p>
          <a:p>
            <a:r>
              <a:rPr lang="en-US" dirty="0" smtClean="0"/>
              <a:t>Cara</a:t>
            </a:r>
          </a:p>
          <a:p>
            <a:pPr lvl="1"/>
            <a:r>
              <a:rPr lang="en-US" dirty="0" err="1" smtClean="0"/>
              <a:t>Mematikan</a:t>
            </a:r>
            <a:r>
              <a:rPr lang="en-US" dirty="0" smtClean="0"/>
              <a:t> device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endParaRPr lang="en-US" dirty="0" smtClean="0"/>
          </a:p>
          <a:p>
            <a:pPr lvl="1"/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r>
              <a:rPr lang="en-US" dirty="0" smtClean="0"/>
              <a:t>Device state: on, sleep, hibernate, off</a:t>
            </a:r>
          </a:p>
          <a:p>
            <a:r>
              <a:rPr lang="en-US" dirty="0" err="1" smtClean="0"/>
              <a:t>Menghidupkan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hibernate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sleep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: display </a:t>
            </a:r>
            <a:r>
              <a:rPr lang="en-US" dirty="0" err="1" smtClean="0"/>
              <a:t>diikuti</a:t>
            </a:r>
            <a:r>
              <a:rPr lang="en-US" dirty="0" smtClean="0"/>
              <a:t> hard disk </a:t>
            </a:r>
            <a:r>
              <a:rPr lang="en-US" dirty="0" err="1" smtClean="0"/>
              <a:t>dan</a:t>
            </a:r>
            <a:r>
              <a:rPr lang="en-US" dirty="0" smtClean="0"/>
              <a:t> CPU</a:t>
            </a:r>
          </a:p>
          <a:p>
            <a:r>
              <a:rPr lang="en-US" dirty="0" smtClean="0"/>
              <a:t>Display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dimatikan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user (sleeping state)</a:t>
            </a:r>
          </a:p>
          <a:p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zone (</a:t>
            </a:r>
            <a:r>
              <a:rPr lang="en-US" dirty="0" err="1" smtClean="0"/>
              <a:t>Flinn</a:t>
            </a:r>
            <a:r>
              <a:rPr lang="en-US" dirty="0" smtClean="0"/>
              <a:t> &amp; Narayanan, 2004)</a:t>
            </a:r>
            <a:endParaRPr lang="en-US" dirty="0"/>
          </a:p>
        </p:txBody>
      </p:sp>
      <p:pic>
        <p:nvPicPr>
          <p:cNvPr id="4" name="Picture 3" descr="FlinnSatyanarayan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657600"/>
            <a:ext cx="6609264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 disk </a:t>
            </a:r>
            <a:r>
              <a:rPr lang="en-US" dirty="0" err="1" smtClean="0"/>
              <a:t>dimatikan</a:t>
            </a:r>
            <a:r>
              <a:rPr lang="en-US" dirty="0" smtClean="0"/>
              <a:t> </a:t>
            </a:r>
            <a:r>
              <a:rPr lang="en-US" dirty="0" err="1" smtClean="0"/>
              <a:t>perputarannya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(hibernating state)</a:t>
            </a:r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prediksi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memperbanyak</a:t>
            </a:r>
            <a:r>
              <a:rPr lang="en-US" dirty="0" smtClean="0"/>
              <a:t> cache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menginformasikan</a:t>
            </a:r>
            <a:r>
              <a:rPr lang="en-US" dirty="0" smtClean="0"/>
              <a:t> status disk </a:t>
            </a:r>
            <a:r>
              <a:rPr lang="en-US" dirty="0" err="1" smtClean="0"/>
              <a:t>ke</a:t>
            </a:r>
            <a:r>
              <a:rPr lang="en-US" dirty="0" smtClean="0"/>
              <a:t> program</a:t>
            </a:r>
          </a:p>
          <a:p>
            <a:r>
              <a:rPr lang="en-US" dirty="0" smtClean="0"/>
              <a:t>CPU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dimatikan</a:t>
            </a:r>
            <a:r>
              <a:rPr lang="en-US" dirty="0" smtClean="0"/>
              <a:t> (sleeping),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interrupt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CPU voltage, clock cycle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 smtClean="0"/>
          </a:p>
          <a:p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memory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mematikan</a:t>
            </a:r>
            <a:r>
              <a:rPr lang="en-US" dirty="0" smtClean="0"/>
              <a:t> cache (sleeping)/main memory (hibernating)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Communication network</a:t>
            </a:r>
          </a:p>
          <a:p>
            <a:r>
              <a:rPr lang="en-US" dirty="0" smtClean="0"/>
              <a:t>Thermal management (</a:t>
            </a:r>
            <a:r>
              <a:rPr lang="en-US" dirty="0" err="1" smtClean="0"/>
              <a:t>kipas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Battery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Memory-mapped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Cara device controller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CPU</a:t>
            </a:r>
          </a:p>
          <a:p>
            <a:pPr lvl="1"/>
            <a:r>
              <a:rPr lang="en-US" dirty="0" smtClean="0"/>
              <a:t>Control register </a:t>
            </a:r>
            <a:r>
              <a:rPr lang="en-US" dirty="0" err="1" smtClean="0"/>
              <a:t>untuk</a:t>
            </a:r>
            <a:r>
              <a:rPr lang="en-US" dirty="0" smtClean="0"/>
              <a:t> control</a:t>
            </a:r>
          </a:p>
          <a:p>
            <a:pPr lvl="1"/>
            <a:r>
              <a:rPr lang="en-US" dirty="0" smtClean="0"/>
              <a:t>Data buffer </a:t>
            </a:r>
            <a:r>
              <a:rPr lang="en-US" dirty="0" err="1" smtClean="0"/>
              <a:t>untuk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CPU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I/O?</a:t>
            </a:r>
          </a:p>
          <a:p>
            <a:pPr lvl="1"/>
            <a:r>
              <a:rPr lang="en-US" dirty="0" smtClean="0"/>
              <a:t>I/O port yang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memory address space</a:t>
            </a:r>
          </a:p>
          <a:p>
            <a:pPr lvl="1"/>
            <a:r>
              <a:rPr lang="en-US" dirty="0" smtClean="0"/>
              <a:t>Memory-mapped I/O</a:t>
            </a:r>
          </a:p>
          <a:p>
            <a:pPr lvl="1"/>
            <a:r>
              <a:rPr lang="en-US" dirty="0" smtClean="0"/>
              <a:t>Hybrid</a:t>
            </a:r>
          </a:p>
          <a:p>
            <a:endParaRPr lang="en-US" dirty="0"/>
          </a:p>
        </p:txBody>
      </p:sp>
      <p:pic>
        <p:nvPicPr>
          <p:cNvPr id="4" name="Picture 3" descr="KomunikasiIOdanCP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0"/>
            <a:ext cx="5775434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Memory-mapped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57800"/>
          </a:xfrm>
        </p:spPr>
        <p:txBody>
          <a:bodyPr/>
          <a:lstStyle/>
          <a:p>
            <a:r>
              <a:rPr lang="en-US" dirty="0" err="1" smtClean="0">
                <a:sym typeface="Wingdings" pitchFamily="2" charset="2"/>
              </a:rPr>
              <a:t>Keuntungan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instruksi</a:t>
            </a:r>
            <a:r>
              <a:rPr lang="en-US" dirty="0" smtClean="0">
                <a:sym typeface="Wingdings" pitchFamily="2" charset="2"/>
              </a:rPr>
              <a:t> assembly </a:t>
            </a:r>
            <a:r>
              <a:rPr lang="en-US" dirty="0" err="1" smtClean="0">
                <a:sym typeface="Wingdings" pitchFamily="2" charset="2"/>
              </a:rPr>
              <a:t>khusus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mekanisme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proteksi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khusus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Kerugian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penggunaan</a:t>
            </a:r>
            <a:r>
              <a:rPr lang="en-US" dirty="0" smtClean="0">
                <a:sym typeface="Wingdings" pitchFamily="2" charset="2"/>
              </a:rPr>
              <a:t> cache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berjalan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device </a:t>
            </a:r>
            <a:r>
              <a:rPr lang="en-US" dirty="0" err="1" smtClean="0">
                <a:sym typeface="Wingdings" pitchFamily="2" charset="2"/>
              </a:rPr>
              <a:t>tetap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berkomunikasi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device controller 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selective caching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Membedakan</a:t>
            </a:r>
            <a:r>
              <a:rPr lang="en-US" dirty="0" smtClean="0">
                <a:sym typeface="Wingdings" pitchFamily="2" charset="2"/>
              </a:rPr>
              <a:t> I/O bus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memory 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Memory Access (DMA)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Cara paling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I/O</a:t>
            </a:r>
          </a:p>
          <a:p>
            <a:r>
              <a:rPr lang="en-US" dirty="0" smtClean="0"/>
              <a:t>Control register </a:t>
            </a:r>
            <a:r>
              <a:rPr lang="en-US" dirty="0" err="1" smtClean="0"/>
              <a:t>di</a:t>
            </a:r>
            <a:r>
              <a:rPr lang="en-US" dirty="0" smtClean="0"/>
              <a:t> DMA </a:t>
            </a:r>
            <a:r>
              <a:rPr lang="en-US" dirty="0" err="1" smtClean="0"/>
              <a:t>berisi</a:t>
            </a:r>
            <a:r>
              <a:rPr lang="en-US" dirty="0" smtClean="0"/>
              <a:t>: I/O port, read/write, </a:t>
            </a:r>
            <a:r>
              <a:rPr lang="en-US" dirty="0" err="1" smtClean="0"/>
              <a:t>satuan</a:t>
            </a:r>
            <a:r>
              <a:rPr lang="en-US" dirty="0" smtClean="0"/>
              <a:t> transfer (byte/word), </a:t>
            </a:r>
            <a:r>
              <a:rPr lang="en-US" dirty="0" err="1" smtClean="0"/>
              <a:t>ukuran</a:t>
            </a:r>
            <a:r>
              <a:rPr lang="en-US" dirty="0" smtClean="0"/>
              <a:t> transfer</a:t>
            </a:r>
          </a:p>
          <a:p>
            <a:pPr lvl="1"/>
            <a:endParaRPr lang="en-US" dirty="0"/>
          </a:p>
        </p:txBody>
      </p:sp>
      <p:pic>
        <p:nvPicPr>
          <p:cNvPr id="4" name="Picture 3" descr="DMAO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505200"/>
            <a:ext cx="6350696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mode </a:t>
            </a:r>
            <a:r>
              <a:rPr lang="en-US" dirty="0" err="1" smtClean="0"/>
              <a:t>operasi</a:t>
            </a:r>
            <a:r>
              <a:rPr lang="en-US" dirty="0" smtClean="0"/>
              <a:t> bus: word-at-a-time </a:t>
            </a:r>
            <a:r>
              <a:rPr lang="en-US" dirty="0" err="1" smtClean="0"/>
              <a:t>dan</a:t>
            </a:r>
            <a:r>
              <a:rPr lang="en-US" dirty="0" smtClean="0"/>
              <a:t> block mode</a:t>
            </a:r>
          </a:p>
          <a:p>
            <a:pPr lvl="1"/>
            <a:r>
              <a:rPr lang="en-US" dirty="0" smtClean="0"/>
              <a:t>Cycle stealing: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word-at-a-time, DMA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bus</a:t>
            </a:r>
          </a:p>
          <a:p>
            <a:pPr lvl="1"/>
            <a:r>
              <a:rPr lang="en-US" dirty="0" smtClean="0"/>
              <a:t>Burst mode: bus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transfer 1 </a:t>
            </a:r>
            <a:r>
              <a:rPr lang="en-US" dirty="0" err="1" smtClean="0"/>
              <a:t>blok</a:t>
            </a:r>
            <a:r>
              <a:rPr lang="en-US" dirty="0" smtClean="0"/>
              <a:t> data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6776</TotalTime>
  <Words>2136</Words>
  <Application>Microsoft Macintosh PowerPoint</Application>
  <PresentationFormat>On-screen Show (4:3)</PresentationFormat>
  <Paragraphs>299</Paragraphs>
  <Slides>56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Calibri</vt:lpstr>
      <vt:lpstr>Courier New</vt:lpstr>
      <vt:lpstr>Franklin Gothic Book</vt:lpstr>
      <vt:lpstr>Perpetua</vt:lpstr>
      <vt:lpstr>Symbol</vt:lpstr>
      <vt:lpstr>Wingdings</vt:lpstr>
      <vt:lpstr>Wingdings 2</vt:lpstr>
      <vt:lpstr>Equity</vt:lpstr>
      <vt:lpstr>Sistem Operasi: Manajemen I/O</vt:lpstr>
      <vt:lpstr>Overview</vt:lpstr>
      <vt:lpstr>I/O HARDWARE</vt:lpstr>
      <vt:lpstr>Klasifikasi Perangkat I/O</vt:lpstr>
      <vt:lpstr>Device Controller</vt:lpstr>
      <vt:lpstr>Memory-mapped I/O</vt:lpstr>
      <vt:lpstr> Keuntungan dan Kerugian Memory-mapped I/O</vt:lpstr>
      <vt:lpstr>Direct Memory Access (DMA)</vt:lpstr>
      <vt:lpstr>DMA (2)</vt:lpstr>
      <vt:lpstr>INTERRUPT</vt:lpstr>
      <vt:lpstr>Precise vs Imprecise Interrupt</vt:lpstr>
      <vt:lpstr>I/O SOFTWARE</vt:lpstr>
      <vt:lpstr> Karakteristik</vt:lpstr>
      <vt:lpstr>Implementasi Operasi I/O</vt:lpstr>
      <vt:lpstr>  Programmed I/O</vt:lpstr>
      <vt:lpstr>Interrupt-driven I/O</vt:lpstr>
      <vt:lpstr>I/O menggunakan DMA</vt:lpstr>
      <vt:lpstr>I/O SOFTWARE LAYERS</vt:lpstr>
      <vt:lpstr>I/O SOFTWARE LAYERS</vt:lpstr>
      <vt:lpstr>INTERRUPT HANDLERS</vt:lpstr>
      <vt:lpstr>Device Driver</vt:lpstr>
      <vt:lpstr>Fungsi Device Driver</vt:lpstr>
      <vt:lpstr>Device Independent I/O Software</vt:lpstr>
      <vt:lpstr>BUFFERING</vt:lpstr>
      <vt:lpstr>DISK</vt:lpstr>
      <vt:lpstr>Hardware</vt:lpstr>
      <vt:lpstr>Magnetic Disk</vt:lpstr>
      <vt:lpstr>Physical and Virtual Geometry</vt:lpstr>
      <vt:lpstr>RAID</vt:lpstr>
      <vt:lpstr>Gambar RAID</vt:lpstr>
      <vt:lpstr>CD-ROM</vt:lpstr>
      <vt:lpstr>CD ROM (2)</vt:lpstr>
      <vt:lpstr>CD ROM (3)</vt:lpstr>
      <vt:lpstr>CD-R (Recordable)</vt:lpstr>
      <vt:lpstr>VTOC</vt:lpstr>
      <vt:lpstr>DVD (1)</vt:lpstr>
      <vt:lpstr>DVD (2)</vt:lpstr>
      <vt:lpstr>Memformat Disk</vt:lpstr>
      <vt:lpstr>Penomoran Sektor</vt:lpstr>
      <vt:lpstr>Penomoran Sektor (2)</vt:lpstr>
      <vt:lpstr>Disk Arm Scheduling</vt:lpstr>
      <vt:lpstr>Error Handling</vt:lpstr>
      <vt:lpstr>Error Handling (2)</vt:lpstr>
      <vt:lpstr>Clock</vt:lpstr>
      <vt:lpstr>Time of Day</vt:lpstr>
      <vt:lpstr>Menangani Alarm untuk Banyak Proses</vt:lpstr>
      <vt:lpstr>Keyboard</vt:lpstr>
      <vt:lpstr>Keyboard (2)</vt:lpstr>
      <vt:lpstr>Mouse dan Trackball</vt:lpstr>
      <vt:lpstr>Monitor:Text Window</vt:lpstr>
      <vt:lpstr>Monitor: GUI</vt:lpstr>
      <vt:lpstr>THIN CLIENT</vt:lpstr>
      <vt:lpstr>Power Management</vt:lpstr>
      <vt:lpstr>Power Management (2)</vt:lpstr>
      <vt:lpstr>Power Management (3)</vt:lpstr>
      <vt:lpstr>Other Power Management</vt:lpstr>
    </vt:vector>
  </TitlesOfParts>
  <Company>FTIS - UNPAR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Operasi: Intro</dc:title>
  <dc:creator>Teknik Informatika</dc:creator>
  <cp:lastModifiedBy>Tri Ismardiko Widyawan</cp:lastModifiedBy>
  <cp:revision>775</cp:revision>
  <dcterms:created xsi:type="dcterms:W3CDTF">2011-06-05T02:29:43Z</dcterms:created>
  <dcterms:modified xsi:type="dcterms:W3CDTF">2017-08-11T00:48:27Z</dcterms:modified>
</cp:coreProperties>
</file>