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78" r:id="rId3"/>
    <p:sldId id="257" r:id="rId4"/>
    <p:sldId id="260" r:id="rId5"/>
    <p:sldId id="261" r:id="rId6"/>
    <p:sldId id="262" r:id="rId7"/>
    <p:sldId id="266" r:id="rId8"/>
    <p:sldId id="265" r:id="rId9"/>
    <p:sldId id="264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DC7F3-8424-4A33-8E58-21BE1EA431B4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5B1E0-073B-4556-AB1D-2BD112EE8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99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5B1E0-073B-4556-AB1D-2BD112EE8E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Calisto MT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Judul </a:t>
            </a:r>
            <a:r>
              <a:rPr lang="en-US" dirty="0" smtClean="0"/>
              <a:t> </a:t>
            </a:r>
            <a:r>
              <a:rPr lang="id-ID" dirty="0" smtClean="0"/>
              <a:t>Materi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14400" y="1447800"/>
            <a:ext cx="75438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id-ID" dirty="0" smtClean="0"/>
              <a:t>Pertemuan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1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sto MT" pitchFamily="18" charset="0"/>
              </a:defRPr>
            </a:lvl1pPr>
            <a:lvl2pPr>
              <a:defRPr>
                <a:latin typeface="Calisto MT" pitchFamily="18" charset="0"/>
              </a:defRPr>
            </a:lvl2pPr>
            <a:lvl3pPr>
              <a:defRPr>
                <a:latin typeface="Calisto MT" pitchFamily="18" charset="0"/>
              </a:defRPr>
            </a:lvl3pPr>
            <a:lvl4pPr>
              <a:defRPr>
                <a:latin typeface="Calisto MT" pitchFamily="18" charset="0"/>
              </a:defRPr>
            </a:lvl4pPr>
            <a:lvl5pPr>
              <a:defRPr>
                <a:latin typeface="Calisto MT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7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90600"/>
            <a:ext cx="1543051" cy="5257800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990600"/>
            <a:ext cx="5943600" cy="5257800"/>
          </a:xfrm>
        </p:spPr>
        <p:txBody>
          <a:bodyPr vert="eaVert"/>
          <a:lstStyle>
            <a:lvl1pPr>
              <a:defRPr>
                <a:latin typeface="Calisto MT" pitchFamily="18" charset="0"/>
              </a:defRPr>
            </a:lvl1pPr>
            <a:lvl2pPr>
              <a:defRPr>
                <a:latin typeface="Calisto MT" pitchFamily="18" charset="0"/>
              </a:defRPr>
            </a:lvl2pPr>
            <a:lvl3pPr>
              <a:defRPr>
                <a:latin typeface="Calisto MT" pitchFamily="18" charset="0"/>
              </a:defRPr>
            </a:lvl3pPr>
            <a:lvl4pPr>
              <a:defRPr>
                <a:latin typeface="Calisto MT" pitchFamily="18" charset="0"/>
              </a:defRPr>
            </a:lvl4pPr>
            <a:lvl5pPr>
              <a:defRPr>
                <a:latin typeface="Calisto MT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1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sto MT" pitchFamily="18" charset="0"/>
              </a:defRPr>
            </a:lvl1pPr>
            <a:lvl2pPr>
              <a:defRPr>
                <a:latin typeface="Calisto MT" pitchFamily="18" charset="0"/>
              </a:defRPr>
            </a:lvl2pPr>
            <a:lvl3pPr>
              <a:defRPr>
                <a:latin typeface="Calisto MT" pitchFamily="18" charset="0"/>
              </a:defRPr>
            </a:lvl3pPr>
            <a:lvl4pPr>
              <a:defRPr>
                <a:latin typeface="Calisto MT" pitchFamily="18" charset="0"/>
              </a:defRPr>
            </a:lvl4pPr>
            <a:lvl5pPr>
              <a:defRPr>
                <a:latin typeface="Calisto MT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9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sto MT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77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581400" cy="4648200"/>
          </a:xfrm>
        </p:spPr>
        <p:txBody>
          <a:bodyPr/>
          <a:lstStyle>
            <a:lvl1pPr>
              <a:defRPr sz="2800">
                <a:latin typeface="Calisto MT" pitchFamily="18" charset="0"/>
              </a:defRPr>
            </a:lvl1pPr>
            <a:lvl2pPr>
              <a:defRPr sz="2400">
                <a:latin typeface="Calisto MT" pitchFamily="18" charset="0"/>
              </a:defRPr>
            </a:lvl2pPr>
            <a:lvl3pPr>
              <a:defRPr sz="2000">
                <a:latin typeface="Calisto MT" pitchFamily="18" charset="0"/>
              </a:defRPr>
            </a:lvl3pPr>
            <a:lvl4pPr>
              <a:defRPr sz="1800">
                <a:latin typeface="Calisto MT" pitchFamily="18" charset="0"/>
              </a:defRPr>
            </a:lvl4pPr>
            <a:lvl5pPr>
              <a:defRPr sz="1800">
                <a:latin typeface="Calisto MT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648200"/>
          </a:xfrm>
        </p:spPr>
        <p:txBody>
          <a:bodyPr/>
          <a:lstStyle>
            <a:lvl1pPr>
              <a:defRPr sz="2800">
                <a:latin typeface="Calisto MT" pitchFamily="18" charset="0"/>
              </a:defRPr>
            </a:lvl1pPr>
            <a:lvl2pPr>
              <a:defRPr sz="2400">
                <a:latin typeface="Calisto MT" pitchFamily="18" charset="0"/>
              </a:defRPr>
            </a:lvl2pPr>
            <a:lvl3pPr>
              <a:defRPr sz="2000">
                <a:latin typeface="Calisto MT" pitchFamily="18" charset="0"/>
              </a:defRPr>
            </a:lvl3pPr>
            <a:lvl4pPr>
              <a:defRPr sz="1800">
                <a:latin typeface="Calisto MT" pitchFamily="18" charset="0"/>
              </a:defRPr>
            </a:lvl4pPr>
            <a:lvl5pPr>
              <a:defRPr sz="1800">
                <a:latin typeface="Calisto MT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8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503238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599" y="1535113"/>
            <a:ext cx="3733801" cy="639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latin typeface="Calisto MT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599" y="2174875"/>
            <a:ext cx="3733801" cy="3951288"/>
          </a:xfrm>
        </p:spPr>
        <p:txBody>
          <a:bodyPr/>
          <a:lstStyle>
            <a:lvl1pPr>
              <a:defRPr sz="2400">
                <a:latin typeface="Calisto MT" pitchFamily="18" charset="0"/>
              </a:defRPr>
            </a:lvl1pPr>
            <a:lvl2pPr>
              <a:defRPr sz="2000">
                <a:latin typeface="Calisto MT" pitchFamily="18" charset="0"/>
              </a:defRPr>
            </a:lvl2pPr>
            <a:lvl3pPr>
              <a:defRPr sz="1800">
                <a:latin typeface="Calisto MT" pitchFamily="18" charset="0"/>
              </a:defRPr>
            </a:lvl3pPr>
            <a:lvl4pPr>
              <a:defRPr sz="1600">
                <a:latin typeface="Calisto MT" pitchFamily="18" charset="0"/>
              </a:defRPr>
            </a:lvl4pPr>
            <a:lvl5pPr>
              <a:defRPr sz="1600">
                <a:latin typeface="Calisto MT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535113"/>
            <a:ext cx="3733804" cy="639762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latin typeface="Calisto MT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174875"/>
            <a:ext cx="3733804" cy="3951288"/>
          </a:xfrm>
        </p:spPr>
        <p:txBody>
          <a:bodyPr anchor="ctr"/>
          <a:lstStyle>
            <a:lvl1pPr>
              <a:defRPr sz="2400">
                <a:latin typeface="Calisto MT" pitchFamily="18" charset="0"/>
              </a:defRPr>
            </a:lvl1pPr>
            <a:lvl2pPr>
              <a:defRPr sz="2000">
                <a:latin typeface="Calisto MT" pitchFamily="18" charset="0"/>
              </a:defRPr>
            </a:lvl2pPr>
            <a:lvl3pPr>
              <a:defRPr sz="1800">
                <a:latin typeface="Calisto MT" pitchFamily="18" charset="0"/>
              </a:defRPr>
            </a:lvl3pPr>
            <a:lvl4pPr>
              <a:defRPr sz="1600">
                <a:latin typeface="Calisto MT" pitchFamily="18" charset="0"/>
              </a:defRPr>
            </a:lvl4pPr>
            <a:lvl5pPr>
              <a:defRPr sz="1600">
                <a:latin typeface="Calisto MT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1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 userDrawn="1"/>
        </p:nvSpPr>
        <p:spPr>
          <a:xfrm>
            <a:off x="990600" y="944562"/>
            <a:ext cx="76962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sto MT" pitchFamily="18" charset="0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sto MT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012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303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968992"/>
            <a:ext cx="3008313" cy="91440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963304"/>
            <a:ext cx="5111751" cy="5208896"/>
          </a:xfrm>
        </p:spPr>
        <p:txBody>
          <a:bodyPr/>
          <a:lstStyle>
            <a:lvl1pPr>
              <a:defRPr sz="3200">
                <a:latin typeface="Calisto MT" pitchFamily="18" charset="0"/>
              </a:defRPr>
            </a:lvl1pPr>
            <a:lvl2pPr>
              <a:defRPr sz="2800">
                <a:latin typeface="Calisto MT" pitchFamily="18" charset="0"/>
              </a:defRPr>
            </a:lvl2pPr>
            <a:lvl3pPr>
              <a:defRPr sz="2400">
                <a:latin typeface="Calisto MT" pitchFamily="18" charset="0"/>
              </a:defRPr>
            </a:lvl3pPr>
            <a:lvl4pPr>
              <a:defRPr sz="2000">
                <a:latin typeface="Calisto MT" pitchFamily="18" charset="0"/>
              </a:defRPr>
            </a:lvl4pPr>
            <a:lvl5pPr>
              <a:defRPr sz="2000">
                <a:latin typeface="Calisto MT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981200"/>
            <a:ext cx="3008313" cy="4267200"/>
          </a:xfrm>
        </p:spPr>
        <p:txBody>
          <a:bodyPr/>
          <a:lstStyle>
            <a:lvl1pPr marL="0" indent="0">
              <a:buNone/>
              <a:defRPr sz="1400">
                <a:latin typeface="Calisto MT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276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>
                <a:latin typeface="Calisto MT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/>
          <a:lstStyle>
            <a:lvl1pPr marL="0" indent="0">
              <a:buNone/>
              <a:defRPr sz="3200">
                <a:latin typeface="Calisto MT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sto MT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48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fld id="{D29558FD-6DB5-44A7-BD45-E6340527121A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>
                <a:solidFill>
                  <a:schemeClr val="bg1"/>
                </a:solidFill>
                <a:latin typeface="Calisto MT" pitchFamily="18" charset="0"/>
              </a:defRPr>
            </a:lvl1pPr>
          </a:lstStyle>
          <a:p>
            <a:fld id="{03A09F20-3DB5-4E55-9D53-B85F76DDFA6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UEU.jpg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57000" contrast="-21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381000" y="62484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Calisto MT" pitchFamily="18" charset="0"/>
              </a:rPr>
              <a:t>Ver</a:t>
            </a:r>
            <a:r>
              <a:rPr lang="en-US" sz="1200" b="1" dirty="0" err="1" smtClean="0">
                <a:solidFill>
                  <a:schemeClr val="bg1"/>
                </a:solidFill>
                <a:latin typeface="Calisto MT" pitchFamily="18" charset="0"/>
              </a:rPr>
              <a:t>si</a:t>
            </a:r>
            <a:r>
              <a:rPr lang="en-US" sz="1200" b="1" dirty="0" smtClean="0">
                <a:solidFill>
                  <a:schemeClr val="bg1"/>
                </a:solidFill>
                <a:latin typeface="Calisto MT" pitchFamily="18" charset="0"/>
              </a:rPr>
              <a:t> </a:t>
            </a:r>
            <a:r>
              <a:rPr lang="id-ID" sz="1200" b="1" dirty="0" smtClean="0">
                <a:solidFill>
                  <a:schemeClr val="bg1"/>
                </a:solidFill>
                <a:latin typeface="Calisto MT" pitchFamily="18" charset="0"/>
              </a:rPr>
              <a:t> 1</a:t>
            </a:r>
            <a:r>
              <a:rPr lang="en-US" sz="1200" b="1" dirty="0" smtClean="0">
                <a:solidFill>
                  <a:schemeClr val="bg1"/>
                </a:solidFill>
                <a:latin typeface="Calisto MT" pitchFamily="18" charset="0"/>
              </a:rPr>
              <a:t>,</a:t>
            </a:r>
            <a:r>
              <a:rPr lang="en-US" sz="1200" b="1" baseline="0" dirty="0" smtClean="0">
                <a:solidFill>
                  <a:schemeClr val="bg1"/>
                </a:solidFill>
                <a:latin typeface="Calisto MT" pitchFamily="18" charset="0"/>
              </a:rPr>
              <a:t> 2013</a:t>
            </a:r>
            <a:endParaRPr lang="en-US" sz="12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2971800" y="6248400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listo MT" pitchFamily="18" charset="0"/>
              </a:rPr>
              <a:t>CCS113</a:t>
            </a:r>
            <a:r>
              <a:rPr lang="en-US" sz="1200" b="1" baseline="0" dirty="0" smtClean="0">
                <a:solidFill>
                  <a:schemeClr val="bg1"/>
                </a:solidFill>
                <a:latin typeface="Calisto MT" pitchFamily="18" charset="0"/>
              </a:rPr>
              <a:t> – SISTEM  OPERASI</a:t>
            </a:r>
            <a:endParaRPr lang="en-US" sz="1200" b="1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629400" y="62484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schemeClr val="bg1"/>
                </a:solidFill>
                <a:latin typeface="Calisto MT" pitchFamily="18" charset="0"/>
              </a:rPr>
              <a:t>FASILKOM</a:t>
            </a:r>
            <a:endParaRPr lang="en-US" sz="12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70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TM0%20EBOOK%20SistemOperasi.pdf" TargetMode="External"/><Relationship Id="rId2" Type="http://schemas.openxmlformats.org/officeDocument/2006/relationships/hyperlink" Target="TM0%20EBOOK%20Operating%20Systems-%20Internals%20and%20Design%20Principle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TM0%20OS_8th_Edition.pdf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alisto MT" pitchFamily="18" charset="0"/>
              </a:rPr>
              <a:t>PERTEMUAN I</a:t>
            </a:r>
            <a:endParaRPr lang="en-US" sz="54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Calisto MT" pitchFamily="18" charset="0"/>
              </a:rPr>
              <a:t>PENDAHULUAN</a:t>
            </a:r>
            <a:endParaRPr lang="en-US" sz="36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Generasi Pertama (1945-1955)</a:t>
            </a:r>
          </a:p>
          <a:p>
            <a:pPr lvl="1"/>
            <a:r>
              <a:rPr lang="sv-SE" dirty="0" smtClean="0">
                <a:solidFill>
                  <a:schemeClr val="bg1"/>
                </a:solidFill>
              </a:rPr>
              <a:t>merupakan awal perkembangan sistem komputasi elektronik sebagai pengganti sistem komputasi mekanik </a:t>
            </a:r>
          </a:p>
          <a:p>
            <a:pPr lvl="1">
              <a:buNone/>
            </a:pPr>
            <a:r>
              <a:rPr lang="sv-SE" dirty="0" smtClean="0">
                <a:solidFill>
                  <a:schemeClr val="bg1"/>
                </a:solidFill>
              </a:rPr>
              <a:t>    contoh:(pengganti kemampuan menghitung manusia)</a:t>
            </a:r>
          </a:p>
          <a:p>
            <a:pPr lvl="1"/>
            <a:r>
              <a:rPr lang="sv-SE" dirty="0" smtClean="0">
                <a:solidFill>
                  <a:schemeClr val="bg1"/>
                </a:solidFill>
              </a:rPr>
              <a:t>Belum ada SO, maka sistem komputer diberi instruksi yang harus dikerjakan secara langsung.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 smtClean="0">
                <a:solidFill>
                  <a:schemeClr val="bg1"/>
                </a:solidFill>
              </a:rPr>
              <a:t>Generasi Kedua (1955-1965)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sv-SE" sz="3200" dirty="0" smtClean="0">
                <a:solidFill>
                  <a:schemeClr val="bg1"/>
                </a:solidFill>
              </a:rPr>
              <a:t>memperkenalkan </a:t>
            </a:r>
            <a:r>
              <a:rPr lang="sv-SE" sz="3200" i="1" dirty="0" smtClean="0">
                <a:solidFill>
                  <a:schemeClr val="bg1"/>
                </a:solidFill>
              </a:rPr>
              <a:t>Batch Processing System</a:t>
            </a:r>
            <a:r>
              <a:rPr lang="sv-SE" sz="3200" dirty="0" smtClean="0">
                <a:solidFill>
                  <a:schemeClr val="bg1"/>
                </a:solidFill>
              </a:rPr>
              <a:t>, yaitu Job yang dikerjakan dalam satu rangkaian, lalu dieksekusi secara berurutan.</a:t>
            </a:r>
          </a:p>
          <a:p>
            <a:pPr lvl="1"/>
            <a:r>
              <a:rPr lang="sv-SE" sz="3200" dirty="0" smtClean="0">
                <a:solidFill>
                  <a:schemeClr val="bg1"/>
                </a:solidFill>
              </a:rPr>
              <a:t>Belum dilengkapi SO, tetapi beberapa fungsi SO telah ada, contohnya File Management System dan IBSYS.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Generasi Ketiga (1965-1980)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sv-SE" dirty="0" smtClean="0">
                <a:solidFill>
                  <a:schemeClr val="bg1"/>
                </a:solidFill>
              </a:rPr>
              <a:t>    melayani banyak pemakai sekaligus, dimana para pemakai interaktif berkomunikasi lewat terminal secara on-line ke komputer, maka sistem operasi menjadi </a:t>
            </a:r>
            <a:r>
              <a:rPr lang="sv-SE" i="1" dirty="0" smtClean="0">
                <a:solidFill>
                  <a:schemeClr val="bg1"/>
                </a:solidFill>
              </a:rPr>
              <a:t>multi-user </a:t>
            </a:r>
            <a:r>
              <a:rPr lang="sv-SE" dirty="0" smtClean="0">
                <a:solidFill>
                  <a:schemeClr val="bg1"/>
                </a:solidFill>
              </a:rPr>
              <a:t>(di gunakan banyak pengguna sekali gus) dan </a:t>
            </a:r>
            <a:r>
              <a:rPr lang="sv-SE" i="1" dirty="0" smtClean="0">
                <a:solidFill>
                  <a:schemeClr val="bg1"/>
                </a:solidFill>
              </a:rPr>
              <a:t>multi-programming </a:t>
            </a:r>
            <a:r>
              <a:rPr lang="sv-SE" dirty="0" smtClean="0">
                <a:solidFill>
                  <a:schemeClr val="bg1"/>
                </a:solidFill>
              </a:rPr>
              <a:t>(melayani banyak program sekali gus).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[3]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Generasi Keempat (Pasca 1980an)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sv-SE" dirty="0" smtClean="0">
                <a:solidFill>
                  <a:schemeClr val="bg1"/>
                </a:solidFill>
              </a:rPr>
              <a:t>untuk jaringan komputer </a:t>
            </a:r>
          </a:p>
          <a:p>
            <a:pPr lvl="1"/>
            <a:r>
              <a:rPr lang="sv-SE" dirty="0" smtClean="0">
                <a:solidFill>
                  <a:schemeClr val="bg1"/>
                </a:solidFill>
              </a:rPr>
              <a:t>juga telah dinyamankan dengan </a:t>
            </a:r>
            <a:r>
              <a:rPr lang="sv-SE" i="1" dirty="0" smtClean="0">
                <a:solidFill>
                  <a:schemeClr val="bg1"/>
                </a:solidFill>
              </a:rPr>
              <a:t>Graphical User Interface </a:t>
            </a:r>
            <a:r>
              <a:rPr lang="sv-SE" dirty="0" smtClean="0">
                <a:solidFill>
                  <a:schemeClr val="bg1"/>
                </a:solidFill>
              </a:rPr>
              <a:t>yaitu antar-muka komputer yang berbasis grafis yang sangat nyaman, </a:t>
            </a:r>
          </a:p>
          <a:p>
            <a:pPr lvl="1"/>
            <a:r>
              <a:rPr lang="sv-SE" dirty="0" smtClean="0">
                <a:solidFill>
                  <a:schemeClr val="bg1"/>
                </a:solidFill>
              </a:rPr>
              <a:t>pada masa ini juga dimulai era komputasi tersebar dimana komputasi-komputasi tidak lagi berpusat di satu titik, tetapi dipecah dibanyak komputer sehingga tercapai kinerja yang lebih baik.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[4]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3600" dirty="0" smtClean="0">
                <a:solidFill>
                  <a:schemeClr val="bg1"/>
                </a:solidFill>
              </a:rPr>
              <a:t>Sebuah sistem operasi yang baik menurut </a:t>
            </a:r>
            <a:r>
              <a:rPr lang="sv-SE" sz="3600" b="1" dirty="0" smtClean="0">
                <a:solidFill>
                  <a:schemeClr val="bg1"/>
                </a:solidFill>
              </a:rPr>
              <a:t>Tanenbaum</a:t>
            </a:r>
            <a:r>
              <a:rPr lang="sv-SE" sz="3600" dirty="0" smtClean="0">
                <a:solidFill>
                  <a:schemeClr val="bg1"/>
                </a:solidFill>
              </a:rPr>
              <a:t> harus memiliki layanan sebagai berikut :</a:t>
            </a:r>
          </a:p>
          <a:p>
            <a:r>
              <a:rPr lang="sv-SE" sz="3600" b="1" dirty="0" smtClean="0">
                <a:solidFill>
                  <a:schemeClr val="bg1"/>
                </a:solidFill>
              </a:rPr>
              <a:t>Pembuatan program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yaitu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sistem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sv-SE" sz="3600" dirty="0" smtClean="0">
                <a:solidFill>
                  <a:schemeClr val="bg1"/>
                </a:solidFill>
              </a:rPr>
              <a:t>operasi menyediakan fasilitas dan layanan untuk membantu para pemrogram untuk menulis program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Layanan</a:t>
            </a:r>
            <a:r>
              <a:rPr lang="en-US" dirty="0" smtClean="0"/>
              <a:t> 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[1]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Layanan</a:t>
            </a:r>
            <a:r>
              <a:rPr lang="en-US" dirty="0" smtClean="0"/>
              <a:t> 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bg1"/>
                </a:solidFill>
              </a:rPr>
              <a:t>Eksekusi Program </a:t>
            </a:r>
            <a:r>
              <a:rPr lang="sv-SE" dirty="0" smtClean="0">
                <a:solidFill>
                  <a:schemeClr val="bg1"/>
                </a:solidFill>
              </a:rPr>
              <a:t>yang berarti Instruksi-instruksi dan data-data harus dimuat ke memori utama, perangkat I/O dan berkas harus di-inisialisasi</a:t>
            </a:r>
          </a:p>
          <a:p>
            <a:r>
              <a:rPr lang="sv-SE" b="1" dirty="0" smtClean="0">
                <a:solidFill>
                  <a:schemeClr val="bg1"/>
                </a:solidFill>
              </a:rPr>
              <a:t>Pengaksesan I/O Device</a:t>
            </a:r>
            <a:r>
              <a:rPr lang="sv-SE" dirty="0" smtClean="0">
                <a:solidFill>
                  <a:schemeClr val="bg1"/>
                </a:solidFill>
              </a:rPr>
              <a:t>, artinya SO harus mengambil alih sejumlah instruksi yang rumit 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Layanan</a:t>
            </a:r>
            <a:r>
              <a:rPr lang="en-US" dirty="0" smtClean="0"/>
              <a:t> 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[3]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bg1"/>
                </a:solidFill>
              </a:rPr>
              <a:t>Pengaksesan terkendali terhadap berkas</a:t>
            </a:r>
            <a:r>
              <a:rPr lang="sv-SE" dirty="0" smtClean="0">
                <a:solidFill>
                  <a:schemeClr val="bg1"/>
                </a:solidFill>
              </a:rPr>
              <a:t> yang artinya disediakannya mekanisme proteksi terhadap berkas </a:t>
            </a:r>
          </a:p>
          <a:p>
            <a:r>
              <a:rPr lang="sv-SE" b="1" dirty="0" smtClean="0">
                <a:solidFill>
                  <a:schemeClr val="bg1"/>
                </a:solidFill>
              </a:rPr>
              <a:t>Pengaksesan sistem</a:t>
            </a:r>
            <a:r>
              <a:rPr lang="sv-SE" dirty="0" smtClean="0">
                <a:solidFill>
                  <a:schemeClr val="bg1"/>
                </a:solidFill>
              </a:rPr>
              <a:t>,  menyediakan proteksi terhadap sejumlah sumber-daya dan data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serta menyelesaikan konflik-konflik dalam perebutan sumber-daya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shared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Layanan</a:t>
            </a:r>
            <a:r>
              <a:rPr lang="en-US" dirty="0" smtClean="0"/>
              <a:t> 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[4]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b="1" dirty="0" smtClean="0">
                <a:solidFill>
                  <a:schemeClr val="bg1"/>
                </a:solidFill>
              </a:rPr>
              <a:t>Deteksi dan Pemberian tanggapan pada kesalahan</a:t>
            </a:r>
            <a:r>
              <a:rPr lang="sv-SE" dirty="0" smtClean="0">
                <a:solidFill>
                  <a:schemeClr val="bg1"/>
                </a:solidFill>
              </a:rPr>
              <a:t>, yaitu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memberikan tanggapan yang menjelaskan kesalahan yang terjadi serta dampaknya terhadap aplikasi yang sedang berjalan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sv-SE" b="1" dirty="0" smtClean="0">
                <a:solidFill>
                  <a:schemeClr val="bg1"/>
                </a:solidFill>
              </a:rPr>
              <a:t>Akunting</a:t>
            </a:r>
            <a:r>
              <a:rPr lang="sv-SE" dirty="0" smtClean="0">
                <a:solidFill>
                  <a:schemeClr val="bg1"/>
                </a:solidFill>
              </a:rPr>
              <a:t> yang artinya Sistem Operasi yang bagus mengumpulkan data statistik penggunaan beragam sumber-daya dan memonitor parameter kinerja.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EBOOK AVAILABLE …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14400" indent="-914400">
              <a:spcBef>
                <a:spcPts val="2400"/>
              </a:spcBef>
              <a:spcAft>
                <a:spcPts val="2400"/>
              </a:spcAft>
              <a:buNone/>
              <a:tabLst>
                <a:tab pos="1198563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en-US" dirty="0" smtClean="0">
                <a:solidFill>
                  <a:schemeClr val="bg1"/>
                </a:solidFill>
                <a:hlinkClick r:id="rId2" action="ppaction://hlinkfile"/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] 	</a:t>
            </a:r>
            <a:r>
              <a:rPr lang="en-US" b="1" dirty="0" smtClean="0">
                <a:solidFill>
                  <a:schemeClr val="bg1"/>
                </a:solidFill>
              </a:rPr>
              <a:t>Operating  Systems </a:t>
            </a:r>
            <a:r>
              <a:rPr lang="en-US" dirty="0" smtClean="0">
                <a:solidFill>
                  <a:schemeClr val="bg1"/>
                </a:solidFill>
              </a:rPr>
              <a:t>: Internals and Design Principles, Seventh Edition, by </a:t>
            </a:r>
            <a:r>
              <a:rPr lang="en-US" b="1" dirty="0" smtClean="0">
                <a:solidFill>
                  <a:schemeClr val="bg1"/>
                </a:solidFill>
              </a:rPr>
              <a:t>William Stallings, 2012</a:t>
            </a:r>
            <a:endParaRPr lang="en-US" dirty="0" smtClean="0">
              <a:solidFill>
                <a:schemeClr val="bg1"/>
              </a:solidFill>
            </a:endParaRPr>
          </a:p>
          <a:p>
            <a:pPr marL="914400" indent="-914400">
              <a:spcBef>
                <a:spcPts val="2400"/>
              </a:spcBef>
              <a:spcAft>
                <a:spcPts val="2400"/>
              </a:spcAft>
              <a:buNone/>
              <a:tabLst>
                <a:tab pos="1198563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en-US" dirty="0" smtClean="0">
                <a:solidFill>
                  <a:schemeClr val="bg1"/>
                </a:solidFill>
                <a:hlinkClick r:id="rId3" action="ppaction://hlinkfile"/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] 	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Operasi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Bahan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r>
              <a:rPr lang="en-US" dirty="0" smtClean="0">
                <a:solidFill>
                  <a:schemeClr val="bg1"/>
                </a:solidFill>
              </a:rPr>
              <a:t>  IKI-20230, </a:t>
            </a:r>
            <a:r>
              <a:rPr lang="en-US" dirty="0" err="1" smtClean="0">
                <a:solidFill>
                  <a:schemeClr val="bg1"/>
                </a:solidFill>
              </a:rPr>
              <a:t>Diterbitkan</a:t>
            </a:r>
            <a:r>
              <a:rPr lang="en-US" dirty="0" smtClean="0">
                <a:solidFill>
                  <a:schemeClr val="bg1"/>
                </a:solidFill>
              </a:rPr>
              <a:t> 30 September  2003</a:t>
            </a:r>
          </a:p>
          <a:p>
            <a:pPr marL="914400" indent="-914400">
              <a:spcBef>
                <a:spcPts val="2400"/>
              </a:spcBef>
              <a:spcAft>
                <a:spcPts val="2400"/>
              </a:spcAft>
              <a:buNone/>
              <a:tabLst>
                <a:tab pos="1198563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en-US" dirty="0" smtClean="0">
                <a:solidFill>
                  <a:schemeClr val="bg1"/>
                </a:solidFill>
                <a:hlinkClick r:id="rId4" action="ppaction://hlinkfile"/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] 	</a:t>
            </a:r>
            <a:r>
              <a:rPr lang="en-US" b="1" dirty="0" smtClean="0">
                <a:solidFill>
                  <a:schemeClr val="bg1"/>
                </a:solidFill>
              </a:rPr>
              <a:t>Operating System</a:t>
            </a:r>
            <a:r>
              <a:rPr lang="en-US" dirty="0" smtClean="0">
                <a:solidFill>
                  <a:schemeClr val="bg1"/>
                </a:solidFill>
              </a:rPr>
              <a:t> Concepts, Seventh Edition by Abraham </a:t>
            </a:r>
            <a:r>
              <a:rPr lang="en-US" b="1" dirty="0" err="1" smtClean="0">
                <a:solidFill>
                  <a:schemeClr val="bg1"/>
                </a:solidFill>
              </a:rPr>
              <a:t>Silberschatz</a:t>
            </a:r>
            <a:r>
              <a:rPr lang="en-US" dirty="0" smtClean="0">
                <a:solidFill>
                  <a:schemeClr val="bg1"/>
                </a:solidFill>
              </a:rPr>
              <a:t>, Peter Baer Galvin and Greg Gagne, 2009</a:t>
            </a:r>
          </a:p>
          <a:p>
            <a:pPr marL="914400" indent="-914400">
              <a:spcBef>
                <a:spcPts val="2400"/>
              </a:spcBef>
              <a:spcAft>
                <a:spcPts val="2400"/>
              </a:spcAft>
              <a:buNone/>
              <a:tabLst>
                <a:tab pos="1198563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[4]	ebook lain-lain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referensi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pendukung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Granite"/>
          <p:cNvSpPr>
            <a:spLocks noChangeArrowheads="1" noChangeShapeType="1" noTextEdit="1"/>
          </p:cNvSpPr>
          <p:nvPr/>
        </p:nvSpPr>
        <p:spPr bwMode="auto">
          <a:xfrm>
            <a:off x="1437968" y="2438400"/>
            <a:ext cx="6705600" cy="32766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83" lon="19439992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Impact"/>
              </a:rPr>
              <a:t>Next….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0" y="5257800"/>
            <a:ext cx="1716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alisto MT" pitchFamily="18" charset="0"/>
              </a:rPr>
              <a:t>PERTEMUAN  -  2</a:t>
            </a:r>
            <a:endParaRPr lang="en-US" sz="1400" b="1" dirty="0">
              <a:solidFill>
                <a:schemeClr val="bg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49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072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8362"/>
            <a:ext cx="7696200" cy="731838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Apakah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suatu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</a:rPr>
              <a:t>Operating System</a:t>
            </a:r>
            <a:r>
              <a:rPr lang="en-US" sz="3600" dirty="0" smtClean="0">
                <a:solidFill>
                  <a:schemeClr val="bg1"/>
                </a:solidFill>
              </a:rPr>
              <a:t> 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65138" indent="0">
              <a:buNone/>
            </a:pPr>
            <a:r>
              <a:rPr lang="en-US" sz="4400" dirty="0" err="1" smtClean="0">
                <a:solidFill>
                  <a:schemeClr val="bg1"/>
                </a:solidFill>
              </a:rPr>
              <a:t>Sebagai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perantara</a:t>
            </a:r>
            <a:r>
              <a:rPr lang="en-US" sz="4400" dirty="0" smtClean="0">
                <a:solidFill>
                  <a:schemeClr val="bg1"/>
                </a:solidFill>
              </a:rPr>
              <a:t> (mediatory) user </a:t>
            </a:r>
            <a:r>
              <a:rPr lang="en-US" sz="4400" dirty="0" err="1" smtClean="0">
                <a:solidFill>
                  <a:schemeClr val="bg1"/>
                </a:solidFill>
              </a:rPr>
              <a:t>komputer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dengan</a:t>
            </a:r>
            <a:r>
              <a:rPr lang="en-US" sz="4400" dirty="0" smtClean="0">
                <a:solidFill>
                  <a:schemeClr val="bg1"/>
                </a:solidFill>
              </a:rPr>
              <a:t> hardware,</a:t>
            </a:r>
          </a:p>
          <a:p>
            <a:pPr marL="1035050" lvl="1" indent="-577850"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bg1"/>
                </a:solidFill>
              </a:rPr>
              <a:t>dalam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hal</a:t>
            </a:r>
            <a:r>
              <a:rPr lang="en-US" sz="3600" dirty="0" smtClean="0">
                <a:solidFill>
                  <a:schemeClr val="bg1"/>
                </a:solidFill>
              </a:rPr>
              <a:t> user </a:t>
            </a:r>
            <a:r>
              <a:rPr lang="en-US" sz="3600" dirty="0" err="1" smtClean="0">
                <a:solidFill>
                  <a:schemeClr val="bg1"/>
                </a:solidFill>
              </a:rPr>
              <a:t>mengeksekusi</a:t>
            </a:r>
            <a:r>
              <a:rPr lang="en-US" sz="3600" dirty="0" smtClean="0">
                <a:solidFill>
                  <a:schemeClr val="bg1"/>
                </a:solidFill>
              </a:rPr>
              <a:t> program</a:t>
            </a:r>
          </a:p>
          <a:p>
            <a:pPr marL="1035050" lvl="1" indent="-577850">
              <a:buFont typeface="Wingdings" pitchFamily="2" charset="2"/>
              <a:buChar char="v"/>
            </a:pPr>
            <a:r>
              <a:rPr lang="en-US" sz="3600" dirty="0" err="1" smtClean="0">
                <a:solidFill>
                  <a:schemeClr val="bg1"/>
                </a:solidFill>
              </a:rPr>
              <a:t>dalam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hal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berinteraksi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dengan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</a:rPr>
              <a:t>system resource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[1]</a:t>
            </a:r>
            <a:endParaRPr lang="en-US" dirty="0"/>
          </a:p>
        </p:txBody>
      </p:sp>
      <p:pic>
        <p:nvPicPr>
          <p:cNvPr id="4" name="Content Placeholder 3" descr="sistem-kompu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676400"/>
            <a:ext cx="6260757" cy="43434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[2]</a:t>
            </a:r>
            <a:endParaRPr lang="en-US" dirty="0"/>
          </a:p>
        </p:txBody>
      </p:sp>
      <p:pic>
        <p:nvPicPr>
          <p:cNvPr id="6" name="Content Placeholder 5" descr="kerne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0" y="1447800"/>
            <a:ext cx="3748088" cy="45874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[1]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System Resource Allocator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</a:rPr>
              <a:t>OS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resource manager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endParaRPr lang="en-US" dirty="0" smtClean="0">
              <a:solidFill>
                <a:schemeClr val="bg1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bg1"/>
                </a:solidFill>
              </a:rPr>
              <a:t>karena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adanya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beberapa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</a:rPr>
              <a:t>user</a:t>
            </a:r>
            <a:r>
              <a:rPr lang="en-US" sz="2800" dirty="0" smtClean="0">
                <a:solidFill>
                  <a:schemeClr val="bg1"/>
                </a:solidFill>
              </a:rPr>
              <a:t>/program </a:t>
            </a:r>
            <a:r>
              <a:rPr lang="en-US" sz="2800" dirty="0" err="1" smtClean="0">
                <a:solidFill>
                  <a:schemeClr val="bg1"/>
                </a:solidFill>
              </a:rPr>
              <a:t>aplikasi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bg1"/>
                </a:solidFill>
              </a:rPr>
              <a:t>Karena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adanya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beberapa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</a:rPr>
              <a:t>resource </a:t>
            </a:r>
            <a:r>
              <a:rPr lang="en-US" sz="2800" dirty="0" err="1" smtClean="0">
                <a:solidFill>
                  <a:schemeClr val="bg1"/>
                </a:solidFill>
              </a:rPr>
              <a:t>untuk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dapat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diutilisasi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oleh</a:t>
            </a:r>
            <a:r>
              <a:rPr lang="en-US" sz="2800" dirty="0" smtClean="0">
                <a:solidFill>
                  <a:schemeClr val="bg1"/>
                </a:solidFill>
              </a:rPr>
              <a:t> user/program </a:t>
            </a:r>
            <a:r>
              <a:rPr lang="en-US" sz="2800" dirty="0" err="1" smtClean="0">
                <a:solidFill>
                  <a:schemeClr val="bg1"/>
                </a:solidFill>
              </a:rPr>
              <a:t>aplikasi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dalam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suatu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keterbatasan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Manajemen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diperlukan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mencegah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konflik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berperan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interface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[2]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Control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Mengontrol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eksekusi</a:t>
            </a:r>
            <a:r>
              <a:rPr lang="en-US" dirty="0" smtClean="0">
                <a:solidFill>
                  <a:schemeClr val="bg1"/>
                </a:solidFill>
              </a:rPr>
              <a:t> program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kesalahan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utilisasi</a:t>
            </a:r>
            <a:endParaRPr lang="en-US" dirty="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Menghindari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pemakaian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komputer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benar</a:t>
            </a:r>
            <a:endParaRPr lang="en-US" dirty="0" smtClean="0">
              <a:solidFill>
                <a:schemeClr val="bg1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bg1"/>
                </a:solidFill>
              </a:rPr>
              <a:t>Khususnya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untuk</a:t>
            </a:r>
            <a:r>
              <a:rPr lang="en-US" sz="2800" dirty="0" smtClean="0">
                <a:solidFill>
                  <a:schemeClr val="bg1"/>
                </a:solidFill>
              </a:rPr>
              <a:t> I/O device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Kernel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</a:rPr>
              <a:t>OS 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program yang </a:t>
            </a:r>
            <a:r>
              <a:rPr lang="en-US" dirty="0" err="1" smtClean="0">
                <a:solidFill>
                  <a:schemeClr val="bg1"/>
                </a:solidFill>
              </a:rPr>
              <a:t>berjalan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sepanjang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perangkat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keras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dihidupkan</a:t>
            </a: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[3]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Sebagai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</a:rPr>
              <a:t>Extended Machine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Bare hardware (instruction set, memory access </a:t>
            </a:r>
            <a:r>
              <a:rPr lang="en-US" sz="3200" dirty="0" err="1" smtClean="0">
                <a:solidFill>
                  <a:schemeClr val="bg1"/>
                </a:solidFill>
              </a:rPr>
              <a:t>dan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operasi</a:t>
            </a:r>
            <a:r>
              <a:rPr lang="en-US" sz="3200" dirty="0" smtClean="0">
                <a:solidFill>
                  <a:schemeClr val="bg1"/>
                </a:solidFill>
              </a:rPr>
              <a:t> I/O)</a:t>
            </a:r>
          </a:p>
          <a:p>
            <a:pPr lvl="2"/>
            <a:r>
              <a:rPr lang="en-US" sz="2000" dirty="0" err="1" smtClean="0">
                <a:solidFill>
                  <a:schemeClr val="bg1"/>
                </a:solidFill>
              </a:rPr>
              <a:t>primitif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sulit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digunakan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2"/>
            <a:r>
              <a:rPr lang="en-US" sz="2000" dirty="0" smtClean="0">
                <a:solidFill>
                  <a:schemeClr val="bg1"/>
                </a:solidFill>
              </a:rPr>
              <a:t>low level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hardware dependant</a:t>
            </a:r>
            <a:endParaRPr lang="en-US" sz="2000" i="1" dirty="0" smtClean="0">
              <a:solidFill>
                <a:schemeClr val="bg1"/>
              </a:solidFill>
            </a:endParaRPr>
          </a:p>
          <a:p>
            <a:pPr lvl="1"/>
            <a:r>
              <a:rPr lang="en-US" sz="3200" dirty="0" err="1" smtClean="0">
                <a:solidFill>
                  <a:schemeClr val="bg1"/>
                </a:solidFill>
              </a:rPr>
              <a:t>Dengan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adanya</a:t>
            </a:r>
            <a:r>
              <a:rPr lang="en-US" sz="3200" dirty="0" smtClean="0">
                <a:solidFill>
                  <a:schemeClr val="bg1"/>
                </a:solidFill>
              </a:rPr>
              <a:t> OS </a:t>
            </a:r>
            <a:r>
              <a:rPr lang="en-US" sz="3200" dirty="0" err="1" smtClean="0">
                <a:solidFill>
                  <a:schemeClr val="bg1"/>
                </a:solidFill>
              </a:rPr>
              <a:t>sebagai</a:t>
            </a:r>
            <a:r>
              <a:rPr lang="en-US" sz="3200" dirty="0" smtClean="0">
                <a:solidFill>
                  <a:schemeClr val="bg1"/>
                </a:solidFill>
              </a:rPr>
              <a:t> interface</a:t>
            </a:r>
          </a:p>
          <a:p>
            <a:pPr lvl="2"/>
            <a:r>
              <a:rPr lang="en-US" sz="2000" dirty="0" err="1" smtClean="0">
                <a:solidFill>
                  <a:schemeClr val="bg1"/>
                </a:solidFill>
              </a:rPr>
              <a:t>sederhana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general</a:t>
            </a:r>
          </a:p>
          <a:p>
            <a:pPr lvl="2"/>
            <a:r>
              <a:rPr lang="en-US" sz="2000" dirty="0" smtClean="0">
                <a:solidFill>
                  <a:schemeClr val="bg1"/>
                </a:solidFill>
              </a:rPr>
              <a:t>high level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hardware independent</a:t>
            </a:r>
          </a:p>
          <a:p>
            <a:pPr lvl="2"/>
            <a:r>
              <a:rPr lang="en-US" sz="2000" dirty="0" smtClean="0">
                <a:solidFill>
                  <a:schemeClr val="bg1"/>
                </a:solidFill>
              </a:rPr>
              <a:t>easy to program &amp; easy to operate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Convenience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: user </a:t>
            </a:r>
            <a:r>
              <a:rPr lang="en-US" dirty="0" err="1" smtClean="0">
                <a:solidFill>
                  <a:schemeClr val="bg1"/>
                </a:solidFill>
              </a:rPr>
              <a:t>merasakan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kemudahan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kenyamanan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penggunaan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i="1" dirty="0" smtClean="0">
                <a:solidFill>
                  <a:schemeClr val="bg1"/>
                </a:solidFill>
              </a:rPr>
              <a:t>Efficiency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i="1" dirty="0" smtClean="0">
                <a:solidFill>
                  <a:schemeClr val="bg1"/>
                </a:solidFill>
              </a:rPr>
              <a:t>resources system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diutilisasi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semaksimal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mungkin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i="1" dirty="0" smtClean="0">
                <a:solidFill>
                  <a:schemeClr val="bg1"/>
                </a:solidFill>
              </a:rPr>
              <a:t>Robustness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kehandalan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proteksi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terhadap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kesalahan</a:t>
            </a:r>
            <a:r>
              <a:rPr lang="en-US" dirty="0" smtClean="0">
                <a:solidFill>
                  <a:schemeClr val="bg1"/>
                </a:solidFill>
              </a:rPr>
              <a:t> user </a:t>
            </a:r>
          </a:p>
          <a:p>
            <a:r>
              <a:rPr lang="en-US" b="1" i="1" dirty="0" smtClean="0">
                <a:solidFill>
                  <a:schemeClr val="bg1"/>
                </a:solidFill>
              </a:rPr>
              <a:t>Evolution</a:t>
            </a:r>
            <a:r>
              <a:rPr lang="en-US" i="1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err="1" smtClean="0">
                <a:solidFill>
                  <a:schemeClr val="bg1"/>
                </a:solidFill>
              </a:rPr>
              <a:t>memudahkan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pengembangan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mendukung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sistem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baru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program </a:t>
            </a:r>
            <a:r>
              <a:rPr lang="en-US" dirty="0" err="1" smtClean="0">
                <a:solidFill>
                  <a:schemeClr val="bg1"/>
                </a:solidFill>
              </a:rPr>
              <a:t>aplikasi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berkembang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586</Words>
  <Application>Microsoft Office PowerPoint</Application>
  <PresentationFormat>On-screen Show (4:3)</PresentationFormat>
  <Paragraphs>72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2_Office Theme</vt:lpstr>
      <vt:lpstr>PERTEMUAN I</vt:lpstr>
      <vt:lpstr>PowerPoint Presentation</vt:lpstr>
      <vt:lpstr>Apakah suatu Operating System ?</vt:lpstr>
      <vt:lpstr>Abstraksi Sistem Komputer [1]</vt:lpstr>
      <vt:lpstr>Abstraksi Sistem Komputer [2]</vt:lpstr>
      <vt:lpstr>Fungsi Dasar Sistem Operasi [1]</vt:lpstr>
      <vt:lpstr>Fungsi Dasar Sistem Operasi [2]</vt:lpstr>
      <vt:lpstr>Fungsi Dasar Sistem Operasi [3]</vt:lpstr>
      <vt:lpstr>Sasaran Sistem Operasi</vt:lpstr>
      <vt:lpstr>Sejarah Sistem Operasi [1]</vt:lpstr>
      <vt:lpstr>Sejarah Sistem Operasi [2]</vt:lpstr>
      <vt:lpstr>Sejarah Sistem Operasi [3]</vt:lpstr>
      <vt:lpstr>Sejarah Sistem Operasi [4]</vt:lpstr>
      <vt:lpstr>Layanan  Sistem Operasi [1]</vt:lpstr>
      <vt:lpstr>Layanan  Sistem Operasi [2]</vt:lpstr>
      <vt:lpstr>Layanan  Sistem Operasi [3]</vt:lpstr>
      <vt:lpstr>Layanan  Sistem Operasi [4]</vt:lpstr>
      <vt:lpstr>EBOOK AVAILABLE … !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nizirwan</cp:lastModifiedBy>
  <cp:revision>67</cp:revision>
  <dcterms:created xsi:type="dcterms:W3CDTF">2013-09-12T06:02:39Z</dcterms:created>
  <dcterms:modified xsi:type="dcterms:W3CDTF">2013-11-08T13:38:44Z</dcterms:modified>
</cp:coreProperties>
</file>